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86" r:id="rId2"/>
    <p:sldId id="281" r:id="rId3"/>
    <p:sldId id="283" r:id="rId4"/>
    <p:sldId id="285" r:id="rId5"/>
    <p:sldId id="289" r:id="rId6"/>
    <p:sldId id="298" r:id="rId7"/>
    <p:sldId id="293" r:id="rId8"/>
    <p:sldId id="311" r:id="rId9"/>
    <p:sldId id="287" r:id="rId10"/>
    <p:sldId id="290" r:id="rId11"/>
    <p:sldId id="291" r:id="rId12"/>
    <p:sldId id="295" r:id="rId13"/>
    <p:sldId id="296" r:id="rId14"/>
    <p:sldId id="304" r:id="rId15"/>
    <p:sldId id="305" r:id="rId16"/>
    <p:sldId id="303" r:id="rId17"/>
    <p:sldId id="306" r:id="rId18"/>
    <p:sldId id="309" r:id="rId19"/>
    <p:sldId id="308" r:id="rId20"/>
    <p:sldId id="310" r:id="rId21"/>
    <p:sldId id="307" r:id="rId22"/>
    <p:sldId id="288" r:id="rId23"/>
    <p:sldId id="299" r:id="rId24"/>
    <p:sldId id="300" r:id="rId25"/>
    <p:sldId id="301" r:id="rId26"/>
    <p:sldId id="302" r:id="rId27"/>
  </p:sldIdLst>
  <p:sldSz cx="18288000" cy="10287000"/>
  <p:notesSz cx="6858000" cy="9144000"/>
  <p:embeddedFontLst>
    <p:embeddedFont>
      <p:font typeface="Arial Bold" panose="020B0704020202020204" pitchFamily="34" charset="0"/>
      <p:regular r:id="rId29"/>
      <p:bold r:id="rId30"/>
    </p:embeddedFont>
    <p:embeddedFont>
      <p:font typeface="Arial Nova Bold" panose="020B0804020202020204" pitchFamily="34" charset="0"/>
      <p:regular r:id="rId31"/>
      <p:bold r:id="rId32"/>
    </p:embeddedFont>
    <p:embeddedFont>
      <p:font typeface="Cambria Math" panose="02040503050406030204" pitchFamily="18" charset="0"/>
      <p:regular r:id="rId33"/>
    </p:embeddedFont>
    <p:embeddedFont>
      <p:font typeface="Noto Sans Bold" panose="020B0604020202020204" charset="0"/>
      <p:regular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BE2"/>
    <a:srgbClr val="E6B69C"/>
    <a:srgbClr val="BF8C9D"/>
    <a:srgbClr val="A0CAA4"/>
    <a:srgbClr val="E0837C"/>
    <a:srgbClr val="ADC1A9"/>
    <a:srgbClr val="D17C77"/>
    <a:srgbClr val="89354D"/>
    <a:srgbClr val="E2847B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0872" autoAdjust="0"/>
  </p:normalViewPr>
  <p:slideViewPr>
    <p:cSldViewPr>
      <p:cViewPr varScale="1">
        <p:scale>
          <a:sx n="49" d="100"/>
          <a:sy n="49" d="100"/>
        </p:scale>
        <p:origin x="970" y="12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1" i="0" u="none" strike="noStrike" kern="1200" spc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 b="1" i="0" u="none" strike="noStrike" kern="1200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Drought duration (DD)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 sz="2000" b="1" i="0" u="none" strike="noStrike" kern="1200" spc="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lang="en-US" sz="2000" b="1" i="0" u="none" strike="noStrike" kern="1200" spc="0" baseline="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C51A-4101-9B79-1124CA65CB31}"/>
              </c:ext>
            </c:extLst>
          </c:dPt>
          <c:dPt>
            <c:idx val="1"/>
            <c:invertIfNegative val="0"/>
            <c:bubble3D val="0"/>
            <c:spPr>
              <a:solidFill>
                <a:srgbClr val="E6B6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51A-4101-9B79-1124CA65CB31}"/>
              </c:ext>
            </c:extLst>
          </c:dPt>
          <c:dPt>
            <c:idx val="2"/>
            <c:invertIfNegative val="0"/>
            <c:bubble3D val="0"/>
            <c:spPr>
              <a:solidFill>
                <a:srgbClr val="BF8C9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51A-4101-9B79-1124CA65CB31}"/>
              </c:ext>
            </c:extLst>
          </c:dPt>
          <c:dPt>
            <c:idx val="3"/>
            <c:invertIfNegative val="0"/>
            <c:bubble3D val="0"/>
            <c:spPr>
              <a:solidFill>
                <a:srgbClr val="A0CA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51A-4101-9B79-1124CA65CB31}"/>
              </c:ext>
            </c:extLst>
          </c:dPt>
          <c:dPt>
            <c:idx val="4"/>
            <c:invertIfNegative val="0"/>
            <c:bubble3D val="0"/>
            <c:spPr>
              <a:solidFill>
                <a:srgbClr val="D17C7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51A-4101-9B79-1124CA65CB31}"/>
              </c:ext>
            </c:extLst>
          </c:dPt>
          <c:dLbls>
            <c:dLbl>
              <c:idx val="0"/>
              <c:layout>
                <c:manualLayout>
                  <c:x val="0"/>
                  <c:y val="9.189997083697849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51A-4101-9B79-1124CA65CB31}"/>
                </c:ext>
              </c:extLst>
            </c:dLbl>
            <c:dLbl>
              <c:idx val="1"/>
              <c:layout>
                <c:manualLayout>
                  <c:x val="0"/>
                  <c:y val="4.560367454068198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1A-4101-9B79-1124CA65CB31}"/>
                </c:ext>
              </c:extLst>
            </c:dLbl>
            <c:dLbl>
              <c:idx val="2"/>
              <c:layout>
                <c:manualLayout>
                  <c:x val="-5.0925337632079971E-17"/>
                  <c:y val="-4.69889180519105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51A-4101-9B79-1124CA65CB31}"/>
                </c:ext>
              </c:extLst>
            </c:dLbl>
            <c:dLbl>
              <c:idx val="3"/>
              <c:layout>
                <c:manualLayout>
                  <c:x val="0"/>
                  <c:y val="-4.698891805191018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1A-4101-9B79-1124CA65CB31}"/>
                </c:ext>
              </c:extLst>
            </c:dLbl>
            <c:dLbl>
              <c:idx val="4"/>
              <c:layout>
                <c:manualLayout>
                  <c:x val="-2.7777777777777779E-3"/>
                  <c:y val="4.560367454068241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51A-4101-9B79-1124CA65CB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Historical</c:v>
                </c:pt>
                <c:pt idx="1">
                  <c:v>ARFIMA ensemble  (0,d,0)</c:v>
                </c:pt>
                <c:pt idx="2">
                  <c:v>Simulations Quantile mapping</c:v>
                </c:pt>
                <c:pt idx="3">
                  <c:v>SSP2.6</c:v>
                </c:pt>
                <c:pt idx="4">
                  <c:v>SSP8.5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6.55</c:v>
                </c:pt>
                <c:pt idx="1">
                  <c:v>5.47</c:v>
                </c:pt>
                <c:pt idx="2">
                  <c:v>4.7699999999999996</c:v>
                </c:pt>
                <c:pt idx="3">
                  <c:v>4.8899999999999997</c:v>
                </c:pt>
                <c:pt idx="4">
                  <c:v>5.61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51A-4101-9B79-1124CA65CB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026846207"/>
        <c:axId val="1026849087"/>
      </c:barChart>
      <c:catAx>
        <c:axId val="102684620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26849087"/>
        <c:crosses val="autoZero"/>
        <c:auto val="1"/>
        <c:lblAlgn val="ctr"/>
        <c:lblOffset val="100"/>
        <c:noMultiLvlLbl val="0"/>
      </c:catAx>
      <c:valAx>
        <c:axId val="10268490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26846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1" i="0" u="none" strike="noStrike" kern="1200" spc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 b="1" i="0" u="none" strike="noStrike" kern="1200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Drought intensity (DI)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 sz="2000" b="1" i="0" u="none" strike="noStrike" kern="1200" spc="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lang="en-US" sz="2000" b="1" i="0" u="none" strike="noStrike" kern="1200" spc="0" baseline="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DI</c:v>
                </c:pt>
              </c:strCache>
            </c:strRef>
          </c:tx>
          <c:spPr>
            <a:solidFill>
              <a:srgbClr val="E0837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A108-4478-AF1B-4416DA6DE503}"/>
              </c:ext>
            </c:extLst>
          </c:dPt>
          <c:dPt>
            <c:idx val="1"/>
            <c:invertIfNegative val="0"/>
            <c:bubble3D val="0"/>
            <c:spPr>
              <a:solidFill>
                <a:srgbClr val="E6B6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108-4478-AF1B-4416DA6DE503}"/>
              </c:ext>
            </c:extLst>
          </c:dPt>
          <c:dPt>
            <c:idx val="2"/>
            <c:invertIfNegative val="0"/>
            <c:bubble3D val="0"/>
            <c:spPr>
              <a:solidFill>
                <a:srgbClr val="BF8C9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108-4478-AF1B-4416DA6DE503}"/>
              </c:ext>
            </c:extLst>
          </c:dPt>
          <c:dPt>
            <c:idx val="3"/>
            <c:invertIfNegative val="0"/>
            <c:bubble3D val="0"/>
            <c:spPr>
              <a:solidFill>
                <a:srgbClr val="A0CA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108-4478-AF1B-4416DA6DE503}"/>
              </c:ext>
            </c:extLst>
          </c:dPt>
          <c:dLbls>
            <c:dLbl>
              <c:idx val="0"/>
              <c:layout>
                <c:manualLayout>
                  <c:x val="0"/>
                  <c:y val="9.189997083697871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08-4478-AF1B-4416DA6DE503}"/>
                </c:ext>
              </c:extLst>
            </c:dLbl>
            <c:dLbl>
              <c:idx val="1"/>
              <c:layout>
                <c:manualLayout>
                  <c:x val="-5.0925337632079971E-17"/>
                  <c:y val="1.38196267133275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108-4478-AF1B-4416DA6DE503}"/>
                </c:ext>
              </c:extLst>
            </c:dLbl>
            <c:dLbl>
              <c:idx val="2"/>
              <c:layout>
                <c:manualLayout>
                  <c:x val="0"/>
                  <c:y val="4.560367454068241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108-4478-AF1B-4416DA6DE503}"/>
                </c:ext>
              </c:extLst>
            </c:dLbl>
            <c:dLbl>
              <c:idx val="3"/>
              <c:layout>
                <c:manualLayout>
                  <c:x val="-2.7777777777777779E-3"/>
                  <c:y val="4.560367454068241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108-4478-AF1B-4416DA6DE503}"/>
                </c:ext>
              </c:extLst>
            </c:dLbl>
            <c:dLbl>
              <c:idx val="4"/>
              <c:layout>
                <c:manualLayout>
                  <c:x val="0"/>
                  <c:y val="9.189997083697871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108-4478-AF1B-4416DA6DE5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Historical</c:v>
                </c:pt>
                <c:pt idx="1">
                  <c:v>ARFIMA ensemble  (0,d,0)</c:v>
                </c:pt>
                <c:pt idx="2">
                  <c:v>Simulations Quantile mapping</c:v>
                </c:pt>
                <c:pt idx="3">
                  <c:v>SSP2.6</c:v>
                </c:pt>
                <c:pt idx="4">
                  <c:v>SSP8.5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0.21199999999999999</c:v>
                </c:pt>
                <c:pt idx="1">
                  <c:v>0.22500000000000001</c:v>
                </c:pt>
                <c:pt idx="2">
                  <c:v>0.19600000000000001</c:v>
                </c:pt>
                <c:pt idx="3">
                  <c:v>0.154</c:v>
                </c:pt>
                <c:pt idx="4">
                  <c:v>0.158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108-4478-AF1B-4416DA6DE5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026846207"/>
        <c:axId val="1026849087"/>
      </c:barChart>
      <c:catAx>
        <c:axId val="102684620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26849087"/>
        <c:crosses val="autoZero"/>
        <c:auto val="1"/>
        <c:lblAlgn val="ctr"/>
        <c:lblOffset val="100"/>
        <c:noMultiLvlLbl val="0"/>
      </c:catAx>
      <c:valAx>
        <c:axId val="10268490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en-US" sz="1800" b="1" i="0" u="none" strike="noStrike" kern="1200" baseline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26846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1" i="0" u="none" strike="noStrike" kern="1200" spc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 b="1" i="0" u="none" strike="noStrike" kern="1200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Drought frequency (DF)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 sz="2000" b="1" i="0" u="none" strike="noStrike" kern="1200" spc="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lang="en-US" sz="2000" b="1" i="0" u="none" strike="noStrike" kern="1200" spc="0" baseline="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DF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552-4336-93E8-30BBA625FE95}"/>
              </c:ext>
            </c:extLst>
          </c:dPt>
          <c:dPt>
            <c:idx val="1"/>
            <c:invertIfNegative val="0"/>
            <c:bubble3D val="0"/>
            <c:spPr>
              <a:solidFill>
                <a:srgbClr val="E6B6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552-4336-93E8-30BBA625FE95}"/>
              </c:ext>
            </c:extLst>
          </c:dPt>
          <c:dPt>
            <c:idx val="2"/>
            <c:invertIfNegative val="0"/>
            <c:bubble3D val="0"/>
            <c:spPr>
              <a:solidFill>
                <a:srgbClr val="BF8C9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552-4336-93E8-30BBA625FE95}"/>
              </c:ext>
            </c:extLst>
          </c:dPt>
          <c:dPt>
            <c:idx val="3"/>
            <c:invertIfNegative val="0"/>
            <c:bubble3D val="0"/>
            <c:spPr>
              <a:solidFill>
                <a:srgbClr val="A0CA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552-4336-93E8-30BBA625FE95}"/>
              </c:ext>
            </c:extLst>
          </c:dPt>
          <c:dPt>
            <c:idx val="4"/>
            <c:invertIfNegative val="0"/>
            <c:bubble3D val="0"/>
            <c:spPr>
              <a:solidFill>
                <a:srgbClr val="E0837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552-4336-93E8-30BBA625FE95}"/>
              </c:ext>
            </c:extLst>
          </c:dPt>
          <c:dLbls>
            <c:dLbl>
              <c:idx val="0"/>
              <c:layout>
                <c:manualLayout>
                  <c:x val="-2.7777777777777779E-3"/>
                  <c:y val="9.189997083697828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552-4336-93E8-30BBA625FE95}"/>
                </c:ext>
              </c:extLst>
            </c:dLbl>
            <c:dLbl>
              <c:idx val="1"/>
              <c:layout>
                <c:manualLayout>
                  <c:x val="0"/>
                  <c:y val="1.844925634295712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552-4336-93E8-30BBA625FE95}"/>
                </c:ext>
              </c:extLst>
            </c:dLbl>
            <c:dLbl>
              <c:idx val="2"/>
              <c:layout>
                <c:manualLayout>
                  <c:x val="-5.5555555555556061E-3"/>
                  <c:y val="4.560367454068198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552-4336-93E8-30BBA625FE95}"/>
                </c:ext>
              </c:extLst>
            </c:dLbl>
            <c:dLbl>
              <c:idx val="3"/>
              <c:layout>
                <c:manualLayout>
                  <c:x val="0"/>
                  <c:y val="4.560367454068241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552-4336-93E8-30BBA625FE95}"/>
                </c:ext>
              </c:extLst>
            </c:dLbl>
            <c:dLbl>
              <c:idx val="4"/>
              <c:layout>
                <c:manualLayout>
                  <c:x val="-1.0185067526415994E-16"/>
                  <c:y val="1.381962671332745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552-4336-93E8-30BBA625FE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800" b="1" i="0" u="none" strike="noStrike" kern="1200" baseline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Historical</c:v>
                </c:pt>
                <c:pt idx="1">
                  <c:v>ARFIMA ensemble  (0,d,0)</c:v>
                </c:pt>
                <c:pt idx="2">
                  <c:v>Simulations Quantile mapping</c:v>
                </c:pt>
                <c:pt idx="3">
                  <c:v>SSP2.6</c:v>
                </c:pt>
                <c:pt idx="4">
                  <c:v>SSP8.5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5.2999999999999999E-2</c:v>
                </c:pt>
                <c:pt idx="1">
                  <c:v>6.4000000000000001E-2</c:v>
                </c:pt>
                <c:pt idx="2">
                  <c:v>7.0000000000000007E-2</c:v>
                </c:pt>
                <c:pt idx="3">
                  <c:v>6.2E-2</c:v>
                </c:pt>
                <c:pt idx="4">
                  <c:v>5.7000000000000002E-2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552-4336-93E8-30BBA625FE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026846207"/>
        <c:axId val="1026849087"/>
      </c:barChart>
      <c:catAx>
        <c:axId val="102684620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26849087"/>
        <c:crosses val="autoZero"/>
        <c:auto val="1"/>
        <c:lblAlgn val="ctr"/>
        <c:lblOffset val="100"/>
        <c:noMultiLvlLbl val="0"/>
      </c:catAx>
      <c:valAx>
        <c:axId val="10268490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26846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2000" b="1" i="0" u="none" strike="noStrike" kern="1200" spc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 b="1" i="0" u="none" strike="noStrike" kern="1200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Maximum Deficit (MD%)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000" b="1" i="0" u="none" strike="noStrike" kern="1200" spc="0" baseline="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MD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0E0-4735-BBF9-BE0E9ED350DF}"/>
              </c:ext>
            </c:extLst>
          </c:dPt>
          <c:dPt>
            <c:idx val="1"/>
            <c:invertIfNegative val="0"/>
            <c:bubble3D val="0"/>
            <c:spPr>
              <a:solidFill>
                <a:srgbClr val="E6B6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0E0-4735-BBF9-BE0E9ED350DF}"/>
              </c:ext>
            </c:extLst>
          </c:dPt>
          <c:dPt>
            <c:idx val="2"/>
            <c:invertIfNegative val="0"/>
            <c:bubble3D val="0"/>
            <c:spPr>
              <a:solidFill>
                <a:srgbClr val="BF8C9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0E0-4735-BBF9-BE0E9ED350DF}"/>
              </c:ext>
            </c:extLst>
          </c:dPt>
          <c:dPt>
            <c:idx val="3"/>
            <c:invertIfNegative val="0"/>
            <c:bubble3D val="0"/>
            <c:spPr>
              <a:solidFill>
                <a:srgbClr val="A0CA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0E0-4735-BBF9-BE0E9ED350DF}"/>
              </c:ext>
            </c:extLst>
          </c:dPt>
          <c:dPt>
            <c:idx val="4"/>
            <c:invertIfNegative val="0"/>
            <c:bubble3D val="0"/>
            <c:spPr>
              <a:solidFill>
                <a:srgbClr val="E0837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0E0-4735-BBF9-BE0E9ED350DF}"/>
              </c:ext>
            </c:extLst>
          </c:dPt>
          <c:dLbls>
            <c:dLbl>
              <c:idx val="0"/>
              <c:layout>
                <c:manualLayout>
                  <c:x val="1.0416666666666666E-2"/>
                  <c:y val="1.76465002359026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0E0-4735-BBF9-BE0E9ED350DF}"/>
                </c:ext>
              </c:extLst>
            </c:dLbl>
            <c:dLbl>
              <c:idx val="1"/>
              <c:layout>
                <c:manualLayout>
                  <c:x val="0"/>
                  <c:y val="9.189997083697871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0E0-4735-BBF9-BE0E9ED350DF}"/>
                </c:ext>
              </c:extLst>
            </c:dLbl>
            <c:dLbl>
              <c:idx val="2"/>
              <c:layout>
                <c:manualLayout>
                  <c:x val="-1.0185067526415994E-16"/>
                  <c:y val="4.560367454068241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0E0-4735-BBF9-BE0E9ED350DF}"/>
                </c:ext>
              </c:extLst>
            </c:dLbl>
            <c:dLbl>
              <c:idx val="3"/>
              <c:layout>
                <c:manualLayout>
                  <c:x val="-1.0185067526415994E-16"/>
                  <c:y val="9.189997083697871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0E0-4735-BBF9-BE0E9ED350DF}"/>
                </c:ext>
              </c:extLst>
            </c:dLbl>
            <c:dLbl>
              <c:idx val="4"/>
              <c:layout>
                <c:manualLayout>
                  <c:x val="-1.0185067526415994E-16"/>
                  <c:y val="9.189997083697828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0E0-4735-BBF9-BE0E9ED350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1800" b="1" i="0" u="none" strike="noStrike" kern="1200" baseline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Historical</c:v>
                </c:pt>
                <c:pt idx="1">
                  <c:v>ARFIMA ensemble  (0,d,0)</c:v>
                </c:pt>
                <c:pt idx="2">
                  <c:v>Simulations Quantile mapping</c:v>
                </c:pt>
                <c:pt idx="3">
                  <c:v>SSP2.6</c:v>
                </c:pt>
                <c:pt idx="4">
                  <c:v>SSP8.5</c:v>
                </c:pt>
              </c:strCache>
            </c:strRef>
          </c:cat>
          <c:val>
            <c:numRef>
              <c:f>Sheet1!$E$2:$E$6</c:f>
              <c:numCache>
                <c:formatCode>0.00%</c:formatCode>
                <c:ptCount val="5"/>
                <c:pt idx="0">
                  <c:v>0.46160000000000001</c:v>
                </c:pt>
                <c:pt idx="1">
                  <c:v>0.44840000000000002</c:v>
                </c:pt>
                <c:pt idx="2">
                  <c:v>0.37909999999999999</c:v>
                </c:pt>
                <c:pt idx="3">
                  <c:v>0.29880000000000001</c:v>
                </c:pt>
                <c:pt idx="4">
                  <c:v>0.32100000000000001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0E0-4735-BBF9-BE0E9ED350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026846207"/>
        <c:axId val="1026849087"/>
      </c:barChart>
      <c:catAx>
        <c:axId val="102684620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26849087"/>
        <c:crosses val="autoZero"/>
        <c:auto val="1"/>
        <c:lblAlgn val="ctr"/>
        <c:lblOffset val="100"/>
        <c:noMultiLvlLbl val="0"/>
      </c:catAx>
      <c:valAx>
        <c:axId val="10268490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26846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A8BDE-5DBD-47C4-A389-F368B7F28497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624B6-1571-413C-87C1-351F67531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97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624B6-1571-413C-87C1-351F675314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32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624B6-1571-413C-87C1-351F67531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291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624B6-1571-413C-87C1-351F67531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808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624B6-1571-413C-87C1-351F67531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249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624B6-1571-413C-87C1-351F67531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452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624B6-1571-413C-87C1-351F67531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852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624B6-1571-413C-87C1-351F67531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579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624B6-1571-413C-87C1-351F67531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4389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624B6-1571-413C-87C1-351F67531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680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624B6-1571-413C-87C1-351F67531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4423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624B6-1571-413C-87C1-351F67531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18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624B6-1571-413C-87C1-351F675314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86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624B6-1571-413C-87C1-351F67531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385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624B6-1571-413C-87C1-351F67531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3370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624B6-1571-413C-87C1-351F67531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4758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624B6-1571-413C-87C1-351F67531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8344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624B6-1571-413C-87C1-351F67531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3769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624B6-1571-413C-87C1-351F67531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961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624B6-1571-413C-87C1-351F675314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74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624B6-1571-413C-87C1-351F67531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107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624B6-1571-413C-87C1-351F67531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10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624B6-1571-413C-87C1-351F67531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013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624B6-1571-413C-87C1-351F67531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123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624B6-1571-413C-87C1-351F675314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39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624B6-1571-413C-87C1-351F67531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929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0.png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slide" Target="slide1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slide" Target="slide4.xml"/><Relationship Id="rId4" Type="http://schemas.openxmlformats.org/officeDocument/2006/relationships/image" Target="../media/image36.pn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chart" Target="../charts/chart1.xml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5" Type="http://schemas.openxmlformats.org/officeDocument/2006/relationships/slide" Target="slide23.xml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4.xml"/><Relationship Id="rId1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24.xml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5" Type="http://schemas.openxmlformats.org/officeDocument/2006/relationships/chart" Target="../charts/chart2.xml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4.xml"/><Relationship Id="rId1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25.xml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5" Type="http://schemas.openxmlformats.org/officeDocument/2006/relationships/chart" Target="../charts/chart3.xml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4.xml"/><Relationship Id="rId1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3.jpe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5" Type="http://schemas.openxmlformats.org/officeDocument/2006/relationships/slide" Target="slide26.xml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4.xml"/><Relationship Id="rId14" Type="http://schemas.openxmlformats.org/officeDocument/2006/relationships/chart" Target="../charts/char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1.wdp"/><Relationship Id="rId3" Type="http://schemas.openxmlformats.org/officeDocument/2006/relationships/slide" Target="slide5.xml"/><Relationship Id="rId7" Type="http://schemas.openxmlformats.org/officeDocument/2006/relationships/image" Target="../media/image9.png"/><Relationship Id="rId12" Type="http://schemas.openxmlformats.org/officeDocument/2006/relationships/image" Target="../media/image6.png"/><Relationship Id="rId17" Type="http://schemas.openxmlformats.org/officeDocument/2006/relationships/slide" Target="slide12.xml"/><Relationship Id="rId2" Type="http://schemas.openxmlformats.org/officeDocument/2006/relationships/image" Target="../media/image1.png"/><Relationship Id="rId16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5" Type="http://schemas.openxmlformats.org/officeDocument/2006/relationships/slide" Target="slide10.xml"/><Relationship Id="rId10" Type="http://schemas.openxmlformats.org/officeDocument/2006/relationships/slide" Target="slide8.xml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slide" Target="slide8.xml"/><Relationship Id="rId12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image" Target="../media/image9.png"/><Relationship Id="rId5" Type="http://schemas.microsoft.com/office/2007/relationships/hdphoto" Target="../media/hdphoto2.wdp"/><Relationship Id="rId15" Type="http://schemas.openxmlformats.org/officeDocument/2006/relationships/image" Target="../media/image17.sv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slide" Target="slide4.xml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7.png"/><Relationship Id="rId18" Type="http://schemas.openxmlformats.org/officeDocument/2006/relationships/image" Target="../media/image22.png"/><Relationship Id="rId3" Type="http://schemas.openxmlformats.org/officeDocument/2006/relationships/image" Target="../media/image1.png"/><Relationship Id="rId21" Type="http://schemas.openxmlformats.org/officeDocument/2006/relationships/image" Target="../media/image24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17" Type="http://schemas.microsoft.com/office/2007/relationships/hdphoto" Target="../media/hdphoto5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png"/><Relationship Id="rId20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4.xml"/><Relationship Id="rId5" Type="http://schemas.microsoft.com/office/2007/relationships/hdphoto" Target="../media/hdphoto3.wdp"/><Relationship Id="rId15" Type="http://schemas.microsoft.com/office/2007/relationships/hdphoto" Target="../media/hdphoto4.wdp"/><Relationship Id="rId10" Type="http://schemas.openxmlformats.org/officeDocument/2006/relationships/image" Target="../media/image9.png"/><Relationship Id="rId19" Type="http://schemas.openxmlformats.org/officeDocument/2006/relationships/image" Target="../media/image23.svg"/><Relationship Id="rId4" Type="http://schemas.openxmlformats.org/officeDocument/2006/relationships/image" Target="../media/image19.png"/><Relationship Id="rId9" Type="http://schemas.openxmlformats.org/officeDocument/2006/relationships/image" Target="../media/image14.png"/><Relationship Id="rId14" Type="http://schemas.openxmlformats.org/officeDocument/2006/relationships/image" Target="../media/image20.png"/><Relationship Id="rId22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6.png"/><Relationship Id="rId5" Type="http://schemas.microsoft.com/office/2007/relationships/hdphoto" Target="../media/hdphoto2.wdp"/><Relationship Id="rId1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4.xml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0">
            <a:extLst>
              <a:ext uri="{FF2B5EF4-FFF2-40B4-BE49-F238E27FC236}">
                <a16:creationId xmlns:a16="http://schemas.microsoft.com/office/drawing/2014/main" id="{8F77F6EF-FC51-EE08-D6A9-A1390C46F590}"/>
              </a:ext>
            </a:extLst>
          </p:cNvPr>
          <p:cNvSpPr txBox="1"/>
          <p:nvPr/>
        </p:nvSpPr>
        <p:spPr>
          <a:xfrm>
            <a:off x="-762000" y="3843357"/>
            <a:ext cx="19409039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“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Integration of stochastic and statistical approaches for drought risk estimation</a:t>
            </a:r>
            <a:endParaRPr kumimoji="0" lang="el-G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37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through long-length time series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”</a:t>
            </a:r>
          </a:p>
        </p:txBody>
      </p:sp>
      <p:sp>
        <p:nvSpPr>
          <p:cNvPr id="3" name="TextBox 71">
            <a:extLst>
              <a:ext uri="{FF2B5EF4-FFF2-40B4-BE49-F238E27FC236}">
                <a16:creationId xmlns:a16="http://schemas.microsoft.com/office/drawing/2014/main" id="{2FD5F223-522A-9C39-E9B3-5EFFE8F078E7}"/>
              </a:ext>
            </a:extLst>
          </p:cNvPr>
          <p:cNvSpPr txBox="1"/>
          <p:nvPr/>
        </p:nvSpPr>
        <p:spPr>
          <a:xfrm>
            <a:off x="249121" y="4966919"/>
            <a:ext cx="17950154" cy="441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Nova"/>
                <a:cs typeface="Arial" panose="020B0604020202020204" pitchFamily="34" charset="0"/>
                <a:sym typeface="Arial Nova"/>
              </a:rPr>
              <a:t>Sofia Efraimia Vrettou</a:t>
            </a: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Nova"/>
                <a:cs typeface="Arial" panose="020B0604020202020204" pitchFamily="34" charset="0"/>
                <a:sym typeface="Arial Nova"/>
              </a:rPr>
              <a:t>1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Nova"/>
                <a:cs typeface="Arial" panose="020B0604020202020204" pitchFamily="34" charset="0"/>
                <a:sym typeface="Arial Nova"/>
              </a:rPr>
              <a:t>, 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Demetris Koutsoyiannis</a:t>
            </a:r>
            <a:r>
              <a:rPr kumimoji="0" lang="en-US" altLang="en-US" sz="2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 Panayiotis Dimitriadis</a:t>
            </a:r>
            <a:r>
              <a:rPr kumimoji="0" lang="en-US" altLang="en-US" sz="2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 Theano Iliopoulou</a:t>
            </a:r>
            <a:r>
              <a:rPr kumimoji="0" lang="en-US" altLang="en-US" sz="2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Alberto Montanari</a:t>
            </a:r>
            <a:r>
              <a:rPr kumimoji="0" lang="en-US" altLang="en-US" sz="2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Nova"/>
              <a:cs typeface="Arial" panose="020B0604020202020204" pitchFamily="34" charset="0"/>
              <a:sym typeface="Arial Nov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C88CC0-8ED7-36A5-6E96-3A6285601DEE}"/>
              </a:ext>
            </a:extLst>
          </p:cNvPr>
          <p:cNvSpPr txBox="1"/>
          <p:nvPr/>
        </p:nvSpPr>
        <p:spPr>
          <a:xfrm>
            <a:off x="121739" y="9418917"/>
            <a:ext cx="17011126" cy="630942"/>
          </a:xfrm>
          <a:prstGeom prst="rect">
            <a:avLst/>
          </a:prstGeom>
          <a:solidFill>
            <a:srgbClr val="F4EBE2">
              <a:alpha val="60000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 of Civil, Chemical, Environmental and Materials Engineering (DICAM), Alma Mater 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Studiorum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University of Bologna, Bologna, Italy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 of Water Resources and Environmental Engineering, School of Civil Engineering, National Technical University of Athens (NTUA), Athens, Greece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AE52538-7638-F7BF-F29E-053DE0AE5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600" y="9341521"/>
            <a:ext cx="609600" cy="81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55650D4-FF36-E9ED-D3E6-56AE8B2A9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9341521"/>
            <a:ext cx="785734" cy="785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38B635-570F-6B93-D5D1-4C90179ACC8A}"/>
              </a:ext>
            </a:extLst>
          </p:cNvPr>
          <p:cNvSpPr txBox="1"/>
          <p:nvPr/>
        </p:nvSpPr>
        <p:spPr>
          <a:xfrm rot="16200000">
            <a:off x="13180907" y="4148569"/>
            <a:ext cx="96981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 by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nva Sans"/>
                <a:ea typeface="+mn-ea"/>
                <a:cs typeface="+mn-cs"/>
              </a:rPr>
              <a:t>Kiptoo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nva Sans"/>
                <a:ea typeface="+mn-ea"/>
                <a:cs typeface="+mn-cs"/>
              </a:rPr>
              <a:t> Addi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nva Sans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nva Sans"/>
                <a:ea typeface="+mn-ea"/>
                <a:cs typeface="+mn-cs"/>
              </a:rPr>
              <a:t>via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Pexels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(https://www.pexels.com/el-gr/photo/14924252/)</a:t>
            </a:r>
          </a:p>
        </p:txBody>
      </p:sp>
      <p:pic>
        <p:nvPicPr>
          <p:cNvPr id="8" name="Picture 10" descr="University of Bologna - Wikipedia">
            <a:extLst>
              <a:ext uri="{FF2B5EF4-FFF2-40B4-BE49-F238E27FC236}">
                <a16:creationId xmlns:a16="http://schemas.microsoft.com/office/drawing/2014/main" id="{A6E8C4D3-58E9-6EA0-9553-EE3DB6BE2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2534" y="128572"/>
            <a:ext cx="1066800" cy="101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110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65395B2-F41E-7E8E-7BA3-0BAF827C147B}"/>
              </a:ext>
            </a:extLst>
          </p:cNvPr>
          <p:cNvSpPr/>
          <p:nvPr/>
        </p:nvSpPr>
        <p:spPr>
          <a:xfrm>
            <a:off x="253100" y="647700"/>
            <a:ext cx="17773411" cy="8330899"/>
          </a:xfrm>
          <a:prstGeom prst="roundRect">
            <a:avLst/>
          </a:prstGeom>
          <a:solidFill>
            <a:srgbClr val="F4EBE2">
              <a:alpha val="50000"/>
            </a:srgbClr>
          </a:solidFill>
          <a:ln w="28575"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6D88DB8-1CA7-0B7C-4D8F-6344474328ED}"/>
              </a:ext>
            </a:extLst>
          </p:cNvPr>
          <p:cNvSpPr/>
          <p:nvPr/>
        </p:nvSpPr>
        <p:spPr>
          <a:xfrm>
            <a:off x="200527" y="9102656"/>
            <a:ext cx="948092" cy="1003138"/>
          </a:xfrm>
          <a:prstGeom prst="roundRect">
            <a:avLst/>
          </a:prstGeom>
          <a:solidFill>
            <a:srgbClr val="D17C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E45AC2-55B3-1FEA-EC14-29E22C1A3F4E}"/>
              </a:ext>
            </a:extLst>
          </p:cNvPr>
          <p:cNvSpPr/>
          <p:nvPr/>
        </p:nvSpPr>
        <p:spPr>
          <a:xfrm>
            <a:off x="12654595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98" name="Picture 30" descr="File Info Icon SVG Vector &amp; PNG Free Download | UXWing">
            <a:extLst>
              <a:ext uri="{FF2B5EF4-FFF2-40B4-BE49-F238E27FC236}">
                <a16:creationId xmlns:a16="http://schemas.microsoft.com/office/drawing/2014/main" id="{E5377CFA-EEE9-933E-E8FC-AD609259D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3" b="97521" l="962" r="97115">
                        <a14:foregroundMark x1="41827" y1="1653" x2="8173" y2="4959"/>
                        <a14:foregroundMark x1="8173" y1="4959" x2="1442" y2="11570"/>
                        <a14:foregroundMark x1="71955" y1="22113" x2="73077" y2="23140"/>
                        <a14:foregroundMark x1="61293" y1="12352" x2="65665" y2="16354"/>
                        <a14:foregroundMark x1="50962" y1="2893" x2="60949" y2="12037"/>
                        <a14:foregroundMark x1="73077" y1="23140" x2="78365" y2="31405"/>
                        <a14:foregroundMark x1="65037" y1="27681" x2="63685" y2="27432"/>
                        <a14:foregroundMark x1="68829" y1="28380" x2="66307" y2="27915"/>
                        <a14:foregroundMark x1="74038" y1="29339" x2="69407" y2="28486"/>
                        <a14:foregroundMark x1="55430" y1="21074" x2="54327" y2="19835"/>
                        <a14:foregroundMark x1="56484" y1="22259" x2="55430" y2="21074"/>
                        <a14:foregroundMark x1="54081" y1="17438" x2="52885" y2="5785"/>
                        <a14:foregroundMark x1="54327" y1="19835" x2="54157" y2="18182"/>
                        <a14:foregroundMark x1="78365" y1="31818" x2="79808" y2="46281"/>
                        <a14:foregroundMark x1="74038" y1="60331" x2="58173" y2="66116"/>
                        <a14:foregroundMark x1="58173" y1="66116" x2="52404" y2="78926"/>
                        <a14:foregroundMark x1="88462" y1="59504" x2="87500" y2="82645"/>
                        <a14:foregroundMark x1="78846" y1="57851" x2="65865" y2="61157"/>
                        <a14:foregroundMark x1="65865" y1="61157" x2="58654" y2="72727"/>
                        <a14:foregroundMark x1="58654" y1="72727" x2="56731" y2="81405"/>
                        <a14:foregroundMark x1="56731" y1="81405" x2="70192" y2="92562"/>
                        <a14:foregroundMark x1="70192" y1="92562" x2="81250" y2="91736"/>
                        <a14:foregroundMark x1="81250" y1="91736" x2="88942" y2="82645"/>
                        <a14:foregroundMark x1="88942" y1="82645" x2="82692" y2="63223"/>
                        <a14:foregroundMark x1="82692" y1="63223" x2="76923" y2="56198"/>
                        <a14:foregroundMark x1="76923" y1="56198" x2="75481" y2="55785"/>
                        <a14:foregroundMark x1="89904" y1="68595" x2="90385" y2="83471"/>
                        <a14:foregroundMark x1="90385" y1="83471" x2="85577" y2="92149"/>
                        <a14:foregroundMark x1="85577" y1="92149" x2="68269" y2="97521"/>
                        <a14:foregroundMark x1="68269" y1="97521" x2="60096" y2="93388"/>
                        <a14:foregroundMark x1="92788" y1="66116" x2="94712" y2="73140"/>
                        <a14:foregroundMark x1="94712" y1="73140" x2="94231" y2="83058"/>
                        <a14:foregroundMark x1="94231" y1="83058" x2="91827" y2="88017"/>
                        <a14:foregroundMark x1="96635" y1="70248" x2="97115" y2="78512"/>
                        <a14:foregroundMark x1="97115" y1="78512" x2="96154" y2="82231"/>
                        <a14:foregroundMark x1="36058" y1="87190" x2="13942" y2="86777"/>
                        <a14:foregroundMark x1="13942" y1="86777" x2="5288" y2="83884"/>
                        <a14:foregroundMark x1="5288" y1="83884" x2="1923" y2="58678"/>
                        <a14:foregroundMark x1="1923" y1="58678" x2="5288" y2="47934"/>
                        <a14:foregroundMark x1="5288" y1="47934" x2="2885" y2="9917"/>
                        <a14:foregroundMark x1="24038" y1="38430" x2="38973" y2="37342"/>
                        <a14:foregroundMark x1="55760" y1="37675" x2="57692" y2="38430"/>
                        <a14:foregroundMark x1="25481" y1="52893" x2="44712" y2="52893"/>
                        <a14:foregroundMark x1="44712" y1="52893" x2="51442" y2="52066"/>
                        <a14:foregroundMark x1="25481" y1="67355" x2="36058" y2="66942"/>
                        <a14:foregroundMark x1="36058" y1="66942" x2="37500" y2="66942"/>
                        <a14:foregroundMark x1="40385" y1="39256" x2="55288" y2="39669"/>
                        <a14:foregroundMark x1="38462" y1="37190" x2="44231" y2="37190"/>
                        <a14:foregroundMark x1="37500" y1="36777" x2="44231" y2="37190"/>
                        <a14:backgroundMark x1="20673" y1="13223" x2="24519" y2="25620"/>
                        <a14:backgroundMark x1="24519" y1="25620" x2="34615" y2="19008"/>
                        <a14:backgroundMark x1="34615" y1="19008" x2="28365" y2="11983"/>
                        <a14:backgroundMark x1="28365" y1="11983" x2="19712" y2="11983"/>
                        <a14:backgroundMark x1="19712" y1="11983" x2="19712" y2="12397"/>
                        <a14:backgroundMark x1="62019" y1="18182" x2="62019" y2="18182"/>
                        <a14:backgroundMark x1="61538" y1="19008" x2="67788" y2="24793"/>
                        <a14:backgroundMark x1="67788" y1="24793" x2="63462" y2="17769"/>
                        <a14:backgroundMark x1="63462" y1="17769" x2="67788" y2="23967"/>
                        <a14:backgroundMark x1="67788" y1="23967" x2="69231" y2="23967"/>
                        <a14:backgroundMark x1="38135" y1="35958" x2="37981" y2="35950"/>
                        <a14:backgroundMark x1="56731" y1="21074" x2="56731" y2="21074"/>
                        <a14:backgroundMark x1="57692" y1="21074" x2="57692" y2="21074"/>
                        <a14:backgroundMark x1="57692" y1="22314" x2="57212" y2="22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826" y="9302945"/>
            <a:ext cx="600225" cy="69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B67A7A-D5C8-6DF8-0CCF-2B212381D8A8}"/>
              </a:ext>
            </a:extLst>
          </p:cNvPr>
          <p:cNvSpPr/>
          <p:nvPr/>
        </p:nvSpPr>
        <p:spPr>
          <a:xfrm>
            <a:off x="13768773" y="9102656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ACB6723-8337-9770-345B-A0C98CBE5F1E}"/>
              </a:ext>
            </a:extLst>
          </p:cNvPr>
          <p:cNvSpPr/>
          <p:nvPr/>
        </p:nvSpPr>
        <p:spPr>
          <a:xfrm>
            <a:off x="14882951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EFBEC3-B661-B984-E12E-136548347569}"/>
              </a:ext>
            </a:extLst>
          </p:cNvPr>
          <p:cNvSpPr/>
          <p:nvPr/>
        </p:nvSpPr>
        <p:spPr>
          <a:xfrm>
            <a:off x="15997129" y="9122202"/>
            <a:ext cx="948092" cy="1003138"/>
          </a:xfrm>
          <a:prstGeom prst="roundRect">
            <a:avLst/>
          </a:prstGeom>
          <a:solidFill>
            <a:srgbClr val="A0CA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6" name="Picture 8" descr="Method - Free business and finance icons">
            <a:extLst>
              <a:ext uri="{FF2B5EF4-FFF2-40B4-BE49-F238E27FC236}">
                <a16:creationId xmlns:a16="http://schemas.microsoft.com/office/drawing/2014/main" id="{C74690D7-9274-16E4-D871-6F32BA86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858" y="9259975"/>
            <a:ext cx="784278" cy="7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Pile of books | Free SVG">
            <a:extLst>
              <a:ext uri="{FF2B5EF4-FFF2-40B4-BE49-F238E27FC236}">
                <a16:creationId xmlns:a16="http://schemas.microsoft.com/office/drawing/2014/main" id="{4F4EF786-99CE-06FE-1F49-29B130EB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162" y="9259975"/>
            <a:ext cx="770025" cy="7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ECDEDE-4143-6AD4-D89D-8DB9553766FB}"/>
              </a:ext>
            </a:extLst>
          </p:cNvPr>
          <p:cNvSpPr/>
          <p:nvPr/>
        </p:nvSpPr>
        <p:spPr>
          <a:xfrm>
            <a:off x="17111307" y="913244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 descr="Result - Free business and finance icons">
            <a:extLst>
              <a:ext uri="{FF2B5EF4-FFF2-40B4-BE49-F238E27FC236}">
                <a16:creationId xmlns:a16="http://schemas.microsoft.com/office/drawing/2014/main" id="{E034526E-5804-FCBF-C353-12AA1FF9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767" y="9235185"/>
            <a:ext cx="777172" cy="7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7">
            <a:extLst>
              <a:ext uri="{FF2B5EF4-FFF2-40B4-BE49-F238E27FC236}">
                <a16:creationId xmlns:a16="http://schemas.microsoft.com/office/drawing/2014/main" id="{FE047DD9-192A-4015-BE77-8F47DB10B803}"/>
              </a:ext>
            </a:extLst>
          </p:cNvPr>
          <p:cNvSpPr txBox="1"/>
          <p:nvPr/>
        </p:nvSpPr>
        <p:spPr>
          <a:xfrm rot="5400000">
            <a:off x="-1912564" y="3070155"/>
            <a:ext cx="9127287" cy="504437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2" descr="Free Home Icon - Download SVG, PNG for User Interface | IconScout">
            <a:hlinkClick r:id="rId9" action="ppaction://hlinksldjump"/>
            <a:extLst>
              <a:ext uri="{FF2B5EF4-FFF2-40B4-BE49-F238E27FC236}">
                <a16:creationId xmlns:a16="http://schemas.microsoft.com/office/drawing/2014/main" id="{64CB1D4D-3DEE-BC8D-E869-0AB7AD66C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4" y="9052463"/>
            <a:ext cx="1066017" cy="10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AutoShape 4" descr="Δημιουργημένη εικόνα: Χρονική σειρά βροχοπτώσεων">
            <a:extLst>
              <a:ext uri="{FF2B5EF4-FFF2-40B4-BE49-F238E27FC236}">
                <a16:creationId xmlns:a16="http://schemas.microsoft.com/office/drawing/2014/main" id="{904FA2BD-6C97-49C0-7920-268571E0CE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Box 70">
            <a:extLst>
              <a:ext uri="{FF2B5EF4-FFF2-40B4-BE49-F238E27FC236}">
                <a16:creationId xmlns:a16="http://schemas.microsoft.com/office/drawing/2014/main" id="{3049E3EA-944E-B4A7-3723-9F6049EADF46}"/>
              </a:ext>
            </a:extLst>
          </p:cNvPr>
          <p:cNvSpPr txBox="1"/>
          <p:nvPr/>
        </p:nvSpPr>
        <p:spPr>
          <a:xfrm>
            <a:off x="1373667" y="9171749"/>
            <a:ext cx="11205707" cy="900375"/>
          </a:xfrm>
          <a:prstGeom prst="rect">
            <a:avLst/>
          </a:prstGeom>
          <a:solidFill>
            <a:srgbClr val="F4EBE2">
              <a:alpha val="50000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“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Integration of stochastic and statistical approaches for drought risk estimation through long-length time series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”</a:t>
            </a: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3C7C777-171F-E67B-6918-B99AB9095B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03" y="607606"/>
            <a:ext cx="12836438" cy="5703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D0EBE5-B5FE-8C7E-BC85-D40D587D37E3}"/>
                  </a:ext>
                </a:extLst>
              </p:cNvPr>
              <p:cNvSpPr txBox="1"/>
              <p:nvPr/>
            </p:nvSpPr>
            <p:spPr>
              <a:xfrm>
                <a:off x="13315664" y="2118322"/>
                <a:ext cx="4293752" cy="3271280"/>
              </a:xfrm>
              <a:prstGeom prst="rect">
                <a:avLst/>
              </a:prstGeom>
              <a:noFill/>
              <a:ln w="19050" cap="rnd">
                <a:solidFill>
                  <a:schemeClr val="bg2">
                    <a:lumMod val="25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4724400"/>
                          <a:gd name="connsiteY0" fmla="*/ 0 h 3222164"/>
                          <a:gd name="connsiteX1" fmla="*/ 4724400 w 4724400"/>
                          <a:gd name="connsiteY1" fmla="*/ 0 h 3222164"/>
                          <a:gd name="connsiteX2" fmla="*/ 4724400 w 4724400"/>
                          <a:gd name="connsiteY2" fmla="*/ 3222164 h 3222164"/>
                          <a:gd name="connsiteX3" fmla="*/ 0 w 4724400"/>
                          <a:gd name="connsiteY3" fmla="*/ 3222164 h 3222164"/>
                          <a:gd name="connsiteX4" fmla="*/ 0 w 4724400"/>
                          <a:gd name="connsiteY4" fmla="*/ 0 h 32221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24400" h="3222164" extrusionOk="0">
                            <a:moveTo>
                              <a:pt x="0" y="0"/>
                            </a:moveTo>
                            <a:cubicBezTo>
                              <a:pt x="1318134" y="118645"/>
                              <a:pt x="3438285" y="116012"/>
                              <a:pt x="4724400" y="0"/>
                            </a:cubicBezTo>
                            <a:cubicBezTo>
                              <a:pt x="4591518" y="530728"/>
                              <a:pt x="4809351" y="2218857"/>
                              <a:pt x="4724400" y="3222164"/>
                            </a:cubicBezTo>
                            <a:cubicBezTo>
                              <a:pt x="4151531" y="3356764"/>
                              <a:pt x="1412535" y="3064968"/>
                              <a:pt x="0" y="3222164"/>
                            </a:cubicBezTo>
                            <a:cubicBezTo>
                              <a:pt x="-20187" y="1725472"/>
                              <a:pt x="-152480" y="68113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DD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= time span between the start and the end of a negative run</a:t>
                </a:r>
              </a:p>
              <a:p>
                <a:endParaRPr lang="en-US" dirty="0"/>
              </a:p>
              <a:p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DF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Number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negative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runs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Lengh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observation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period</m:t>
                        </m:r>
                      </m:den>
                    </m:f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DI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DS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DD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DS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Cumulative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deficit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endParaRPr lang="en-US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MD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Maximum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𝑒𝑓𝑖𝑐𝑖𝑡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den>
                    </m:f>
                  </m:oMath>
                </a14:m>
                <a:endParaRPr 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D0EBE5-B5FE-8C7E-BC85-D40D587D37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5664" y="2118322"/>
                <a:ext cx="4293752" cy="3271280"/>
              </a:xfrm>
              <a:prstGeom prst="rect">
                <a:avLst/>
              </a:prstGeom>
              <a:blipFill>
                <a:blip r:embed="rId12"/>
                <a:stretch>
                  <a:fillRect l="-989" t="-741"/>
                </a:stretch>
              </a:blipFill>
              <a:ln w="19050" cap="rnd">
                <a:solidFill>
                  <a:schemeClr val="bg2">
                    <a:lumMod val="25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4724400"/>
                          <a:gd name="connsiteY0" fmla="*/ 0 h 3222164"/>
                          <a:gd name="connsiteX1" fmla="*/ 4724400 w 4724400"/>
                          <a:gd name="connsiteY1" fmla="*/ 0 h 3222164"/>
                          <a:gd name="connsiteX2" fmla="*/ 4724400 w 4724400"/>
                          <a:gd name="connsiteY2" fmla="*/ 3222164 h 3222164"/>
                          <a:gd name="connsiteX3" fmla="*/ 0 w 4724400"/>
                          <a:gd name="connsiteY3" fmla="*/ 3222164 h 3222164"/>
                          <a:gd name="connsiteX4" fmla="*/ 0 w 4724400"/>
                          <a:gd name="connsiteY4" fmla="*/ 0 h 32221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24400" h="3222164" extrusionOk="0">
                            <a:moveTo>
                              <a:pt x="0" y="0"/>
                            </a:moveTo>
                            <a:cubicBezTo>
                              <a:pt x="1318134" y="118645"/>
                              <a:pt x="3438285" y="116012"/>
                              <a:pt x="4724400" y="0"/>
                            </a:cubicBezTo>
                            <a:cubicBezTo>
                              <a:pt x="4591518" y="530728"/>
                              <a:pt x="4809351" y="2218857"/>
                              <a:pt x="4724400" y="3222164"/>
                            </a:cubicBezTo>
                            <a:cubicBezTo>
                              <a:pt x="4151531" y="3356764"/>
                              <a:pt x="1412535" y="3064968"/>
                              <a:pt x="0" y="3222164"/>
                            </a:cubicBezTo>
                            <a:cubicBezTo>
                              <a:pt x="-20187" y="1725472"/>
                              <a:pt x="-152480" y="68113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72EB603-45F2-C90F-3DA9-C5233FD16177}"/>
              </a:ext>
            </a:extLst>
          </p:cNvPr>
          <p:cNvSpPr txBox="1"/>
          <p:nvPr/>
        </p:nvSpPr>
        <p:spPr>
          <a:xfrm>
            <a:off x="1373667" y="6272937"/>
            <a:ext cx="15476381" cy="2568717"/>
          </a:xfrm>
          <a:prstGeom prst="rect">
            <a:avLst/>
          </a:prstGeom>
          <a:solidFill>
            <a:srgbClr val="F4EBE2">
              <a:alpha val="50000"/>
            </a:srgbClr>
          </a:solidFill>
          <a:ln w="19050" cap="rnd">
            <a:solidFill>
              <a:schemeClr val="bg2">
                <a:lumMod val="2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781615166">
                  <a:custGeom>
                    <a:avLst/>
                    <a:gdLst>
                      <a:gd name="connsiteX0" fmla="*/ 0 w 13968551"/>
                      <a:gd name="connsiteY0" fmla="*/ 0 h 2231060"/>
                      <a:gd name="connsiteX1" fmla="*/ 721708 w 13968551"/>
                      <a:gd name="connsiteY1" fmla="*/ 0 h 2231060"/>
                      <a:gd name="connsiteX2" fmla="*/ 1303731 w 13968551"/>
                      <a:gd name="connsiteY2" fmla="*/ 0 h 2231060"/>
                      <a:gd name="connsiteX3" fmla="*/ 1885754 w 13968551"/>
                      <a:gd name="connsiteY3" fmla="*/ 0 h 2231060"/>
                      <a:gd name="connsiteX4" fmla="*/ 2467777 w 13968551"/>
                      <a:gd name="connsiteY4" fmla="*/ 0 h 2231060"/>
                      <a:gd name="connsiteX5" fmla="*/ 2910115 w 13968551"/>
                      <a:gd name="connsiteY5" fmla="*/ 0 h 2231060"/>
                      <a:gd name="connsiteX6" fmla="*/ 3352452 w 13968551"/>
                      <a:gd name="connsiteY6" fmla="*/ 0 h 2231060"/>
                      <a:gd name="connsiteX7" fmla="*/ 3934475 w 13968551"/>
                      <a:gd name="connsiteY7" fmla="*/ 0 h 2231060"/>
                      <a:gd name="connsiteX8" fmla="*/ 4795869 w 13968551"/>
                      <a:gd name="connsiteY8" fmla="*/ 0 h 2231060"/>
                      <a:gd name="connsiteX9" fmla="*/ 5098521 w 13968551"/>
                      <a:gd name="connsiteY9" fmla="*/ 0 h 2231060"/>
                      <a:gd name="connsiteX10" fmla="*/ 5820230 w 13968551"/>
                      <a:gd name="connsiteY10" fmla="*/ 0 h 2231060"/>
                      <a:gd name="connsiteX11" fmla="*/ 6681624 w 13968551"/>
                      <a:gd name="connsiteY11" fmla="*/ 0 h 2231060"/>
                      <a:gd name="connsiteX12" fmla="*/ 6844590 w 13968551"/>
                      <a:gd name="connsiteY12" fmla="*/ 0 h 2231060"/>
                      <a:gd name="connsiteX13" fmla="*/ 7426613 w 13968551"/>
                      <a:gd name="connsiteY13" fmla="*/ 0 h 2231060"/>
                      <a:gd name="connsiteX14" fmla="*/ 8008636 w 13968551"/>
                      <a:gd name="connsiteY14" fmla="*/ 0 h 2231060"/>
                      <a:gd name="connsiteX15" fmla="*/ 8311288 w 13968551"/>
                      <a:gd name="connsiteY15" fmla="*/ 0 h 2231060"/>
                      <a:gd name="connsiteX16" fmla="*/ 8753625 w 13968551"/>
                      <a:gd name="connsiteY16" fmla="*/ 0 h 2231060"/>
                      <a:gd name="connsiteX17" fmla="*/ 9335648 w 13968551"/>
                      <a:gd name="connsiteY17" fmla="*/ 0 h 2231060"/>
                      <a:gd name="connsiteX18" fmla="*/ 10197042 w 13968551"/>
                      <a:gd name="connsiteY18" fmla="*/ 0 h 2231060"/>
                      <a:gd name="connsiteX19" fmla="*/ 10918751 w 13968551"/>
                      <a:gd name="connsiteY19" fmla="*/ 0 h 2231060"/>
                      <a:gd name="connsiteX20" fmla="*/ 11640459 w 13968551"/>
                      <a:gd name="connsiteY20" fmla="*/ 0 h 2231060"/>
                      <a:gd name="connsiteX21" fmla="*/ 11803426 w 13968551"/>
                      <a:gd name="connsiteY21" fmla="*/ 0 h 2231060"/>
                      <a:gd name="connsiteX22" fmla="*/ 12245763 w 13968551"/>
                      <a:gd name="connsiteY22" fmla="*/ 0 h 2231060"/>
                      <a:gd name="connsiteX23" fmla="*/ 12548415 w 13968551"/>
                      <a:gd name="connsiteY23" fmla="*/ 0 h 2231060"/>
                      <a:gd name="connsiteX24" fmla="*/ 12851067 w 13968551"/>
                      <a:gd name="connsiteY24" fmla="*/ 0 h 2231060"/>
                      <a:gd name="connsiteX25" fmla="*/ 13968551 w 13968551"/>
                      <a:gd name="connsiteY25" fmla="*/ 0 h 2231060"/>
                      <a:gd name="connsiteX26" fmla="*/ 13968551 w 13968551"/>
                      <a:gd name="connsiteY26" fmla="*/ 535454 h 2231060"/>
                      <a:gd name="connsiteX27" fmla="*/ 13968551 w 13968551"/>
                      <a:gd name="connsiteY27" fmla="*/ 1026288 h 2231060"/>
                      <a:gd name="connsiteX28" fmla="*/ 13968551 w 13968551"/>
                      <a:gd name="connsiteY28" fmla="*/ 1539431 h 2231060"/>
                      <a:gd name="connsiteX29" fmla="*/ 13968551 w 13968551"/>
                      <a:gd name="connsiteY29" fmla="*/ 2231060 h 2231060"/>
                      <a:gd name="connsiteX30" fmla="*/ 13246843 w 13968551"/>
                      <a:gd name="connsiteY30" fmla="*/ 2231060 h 2231060"/>
                      <a:gd name="connsiteX31" fmla="*/ 12944191 w 13968551"/>
                      <a:gd name="connsiteY31" fmla="*/ 2231060 h 2231060"/>
                      <a:gd name="connsiteX32" fmla="*/ 12362168 w 13968551"/>
                      <a:gd name="connsiteY32" fmla="*/ 2231060 h 2231060"/>
                      <a:gd name="connsiteX33" fmla="*/ 12199201 w 13968551"/>
                      <a:gd name="connsiteY33" fmla="*/ 2231060 h 2231060"/>
                      <a:gd name="connsiteX34" fmla="*/ 11477493 w 13968551"/>
                      <a:gd name="connsiteY34" fmla="*/ 2231060 h 2231060"/>
                      <a:gd name="connsiteX35" fmla="*/ 11035155 w 13968551"/>
                      <a:gd name="connsiteY35" fmla="*/ 2231060 h 2231060"/>
                      <a:gd name="connsiteX36" fmla="*/ 10872189 w 13968551"/>
                      <a:gd name="connsiteY36" fmla="*/ 2231060 h 2231060"/>
                      <a:gd name="connsiteX37" fmla="*/ 10569537 w 13968551"/>
                      <a:gd name="connsiteY37" fmla="*/ 2231060 h 2231060"/>
                      <a:gd name="connsiteX38" fmla="*/ 10406570 w 13968551"/>
                      <a:gd name="connsiteY38" fmla="*/ 2231060 h 2231060"/>
                      <a:gd name="connsiteX39" fmla="*/ 10103919 w 13968551"/>
                      <a:gd name="connsiteY39" fmla="*/ 2231060 h 2231060"/>
                      <a:gd name="connsiteX40" fmla="*/ 9801267 w 13968551"/>
                      <a:gd name="connsiteY40" fmla="*/ 2231060 h 2231060"/>
                      <a:gd name="connsiteX41" fmla="*/ 9498615 w 13968551"/>
                      <a:gd name="connsiteY41" fmla="*/ 2231060 h 2231060"/>
                      <a:gd name="connsiteX42" fmla="*/ 8776906 w 13968551"/>
                      <a:gd name="connsiteY42" fmla="*/ 2231060 h 2231060"/>
                      <a:gd name="connsiteX43" fmla="*/ 8334569 w 13968551"/>
                      <a:gd name="connsiteY43" fmla="*/ 2231060 h 2231060"/>
                      <a:gd name="connsiteX44" fmla="*/ 7752546 w 13968551"/>
                      <a:gd name="connsiteY44" fmla="*/ 2231060 h 2231060"/>
                      <a:gd name="connsiteX45" fmla="*/ 7589579 w 13968551"/>
                      <a:gd name="connsiteY45" fmla="*/ 2231060 h 2231060"/>
                      <a:gd name="connsiteX46" fmla="*/ 7286927 w 13968551"/>
                      <a:gd name="connsiteY46" fmla="*/ 2231060 h 2231060"/>
                      <a:gd name="connsiteX47" fmla="*/ 6565219 w 13968551"/>
                      <a:gd name="connsiteY47" fmla="*/ 2231060 h 2231060"/>
                      <a:gd name="connsiteX48" fmla="*/ 6262567 w 13968551"/>
                      <a:gd name="connsiteY48" fmla="*/ 2231060 h 2231060"/>
                      <a:gd name="connsiteX49" fmla="*/ 5680544 w 13968551"/>
                      <a:gd name="connsiteY49" fmla="*/ 2231060 h 2231060"/>
                      <a:gd name="connsiteX50" fmla="*/ 4958836 w 13968551"/>
                      <a:gd name="connsiteY50" fmla="*/ 2231060 h 2231060"/>
                      <a:gd name="connsiteX51" fmla="*/ 4656184 w 13968551"/>
                      <a:gd name="connsiteY51" fmla="*/ 2231060 h 2231060"/>
                      <a:gd name="connsiteX52" fmla="*/ 3934475 w 13968551"/>
                      <a:gd name="connsiteY52" fmla="*/ 2231060 h 2231060"/>
                      <a:gd name="connsiteX53" fmla="*/ 3212767 w 13968551"/>
                      <a:gd name="connsiteY53" fmla="*/ 2231060 h 2231060"/>
                      <a:gd name="connsiteX54" fmla="*/ 2351373 w 13968551"/>
                      <a:gd name="connsiteY54" fmla="*/ 2231060 h 2231060"/>
                      <a:gd name="connsiteX55" fmla="*/ 1629664 w 13968551"/>
                      <a:gd name="connsiteY55" fmla="*/ 2231060 h 2231060"/>
                      <a:gd name="connsiteX56" fmla="*/ 1187327 w 13968551"/>
                      <a:gd name="connsiteY56" fmla="*/ 2231060 h 2231060"/>
                      <a:gd name="connsiteX57" fmla="*/ 0 w 13968551"/>
                      <a:gd name="connsiteY57" fmla="*/ 2231060 h 2231060"/>
                      <a:gd name="connsiteX58" fmla="*/ 0 w 13968551"/>
                      <a:gd name="connsiteY58" fmla="*/ 1717916 h 2231060"/>
                      <a:gd name="connsiteX59" fmla="*/ 0 w 13968551"/>
                      <a:gd name="connsiteY59" fmla="*/ 1137841 h 2231060"/>
                      <a:gd name="connsiteX60" fmla="*/ 0 w 13968551"/>
                      <a:gd name="connsiteY60" fmla="*/ 602386 h 2231060"/>
                      <a:gd name="connsiteX61" fmla="*/ 0 w 13968551"/>
                      <a:gd name="connsiteY61" fmla="*/ 0 h 2231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3968551" h="2231060" fill="none" extrusionOk="0">
                        <a:moveTo>
                          <a:pt x="0" y="0"/>
                        </a:moveTo>
                        <a:cubicBezTo>
                          <a:pt x="198243" y="-15610"/>
                          <a:pt x="424453" y="62293"/>
                          <a:pt x="721708" y="0"/>
                        </a:cubicBezTo>
                        <a:cubicBezTo>
                          <a:pt x="1018963" y="-62293"/>
                          <a:pt x="1164310" y="520"/>
                          <a:pt x="1303731" y="0"/>
                        </a:cubicBezTo>
                        <a:cubicBezTo>
                          <a:pt x="1443152" y="-520"/>
                          <a:pt x="1753458" y="68884"/>
                          <a:pt x="1885754" y="0"/>
                        </a:cubicBezTo>
                        <a:cubicBezTo>
                          <a:pt x="2018050" y="-68884"/>
                          <a:pt x="2268701" y="56126"/>
                          <a:pt x="2467777" y="0"/>
                        </a:cubicBezTo>
                        <a:cubicBezTo>
                          <a:pt x="2666853" y="-56126"/>
                          <a:pt x="2742847" y="44976"/>
                          <a:pt x="2910115" y="0"/>
                        </a:cubicBezTo>
                        <a:cubicBezTo>
                          <a:pt x="3077383" y="-44976"/>
                          <a:pt x="3215711" y="39767"/>
                          <a:pt x="3352452" y="0"/>
                        </a:cubicBezTo>
                        <a:cubicBezTo>
                          <a:pt x="3489193" y="-39767"/>
                          <a:pt x="3683920" y="10424"/>
                          <a:pt x="3934475" y="0"/>
                        </a:cubicBezTo>
                        <a:cubicBezTo>
                          <a:pt x="4185030" y="-10424"/>
                          <a:pt x="4592168" y="34579"/>
                          <a:pt x="4795869" y="0"/>
                        </a:cubicBezTo>
                        <a:cubicBezTo>
                          <a:pt x="4999570" y="-34579"/>
                          <a:pt x="4952721" y="7630"/>
                          <a:pt x="5098521" y="0"/>
                        </a:cubicBezTo>
                        <a:cubicBezTo>
                          <a:pt x="5244321" y="-7630"/>
                          <a:pt x="5565433" y="4231"/>
                          <a:pt x="5820230" y="0"/>
                        </a:cubicBezTo>
                        <a:cubicBezTo>
                          <a:pt x="6075027" y="-4231"/>
                          <a:pt x="6265840" y="68007"/>
                          <a:pt x="6681624" y="0"/>
                        </a:cubicBezTo>
                        <a:cubicBezTo>
                          <a:pt x="7097408" y="-68007"/>
                          <a:pt x="6786202" y="19476"/>
                          <a:pt x="6844590" y="0"/>
                        </a:cubicBezTo>
                        <a:cubicBezTo>
                          <a:pt x="6902978" y="-19476"/>
                          <a:pt x="7203460" y="43875"/>
                          <a:pt x="7426613" y="0"/>
                        </a:cubicBezTo>
                        <a:cubicBezTo>
                          <a:pt x="7649766" y="-43875"/>
                          <a:pt x="7882032" y="4310"/>
                          <a:pt x="8008636" y="0"/>
                        </a:cubicBezTo>
                        <a:cubicBezTo>
                          <a:pt x="8135240" y="-4310"/>
                          <a:pt x="8210978" y="28244"/>
                          <a:pt x="8311288" y="0"/>
                        </a:cubicBezTo>
                        <a:cubicBezTo>
                          <a:pt x="8411598" y="-28244"/>
                          <a:pt x="8556660" y="17351"/>
                          <a:pt x="8753625" y="0"/>
                        </a:cubicBezTo>
                        <a:cubicBezTo>
                          <a:pt x="8950590" y="-17351"/>
                          <a:pt x="9121942" y="51768"/>
                          <a:pt x="9335648" y="0"/>
                        </a:cubicBezTo>
                        <a:cubicBezTo>
                          <a:pt x="9549354" y="-51768"/>
                          <a:pt x="10009153" y="1745"/>
                          <a:pt x="10197042" y="0"/>
                        </a:cubicBezTo>
                        <a:cubicBezTo>
                          <a:pt x="10384931" y="-1745"/>
                          <a:pt x="10770626" y="36338"/>
                          <a:pt x="10918751" y="0"/>
                        </a:cubicBezTo>
                        <a:cubicBezTo>
                          <a:pt x="11066876" y="-36338"/>
                          <a:pt x="11280456" y="68267"/>
                          <a:pt x="11640459" y="0"/>
                        </a:cubicBezTo>
                        <a:cubicBezTo>
                          <a:pt x="12000462" y="-68267"/>
                          <a:pt x="11737226" y="1169"/>
                          <a:pt x="11803426" y="0"/>
                        </a:cubicBezTo>
                        <a:cubicBezTo>
                          <a:pt x="11869626" y="-1169"/>
                          <a:pt x="12095848" y="8841"/>
                          <a:pt x="12245763" y="0"/>
                        </a:cubicBezTo>
                        <a:cubicBezTo>
                          <a:pt x="12395678" y="-8841"/>
                          <a:pt x="12423887" y="31924"/>
                          <a:pt x="12548415" y="0"/>
                        </a:cubicBezTo>
                        <a:cubicBezTo>
                          <a:pt x="12672943" y="-31924"/>
                          <a:pt x="12775049" y="22659"/>
                          <a:pt x="12851067" y="0"/>
                        </a:cubicBezTo>
                        <a:cubicBezTo>
                          <a:pt x="12927085" y="-22659"/>
                          <a:pt x="13578259" y="102817"/>
                          <a:pt x="13968551" y="0"/>
                        </a:cubicBezTo>
                        <a:cubicBezTo>
                          <a:pt x="14005394" y="215928"/>
                          <a:pt x="13962534" y="340346"/>
                          <a:pt x="13968551" y="535454"/>
                        </a:cubicBezTo>
                        <a:cubicBezTo>
                          <a:pt x="13974568" y="730562"/>
                          <a:pt x="13941736" y="839258"/>
                          <a:pt x="13968551" y="1026288"/>
                        </a:cubicBezTo>
                        <a:cubicBezTo>
                          <a:pt x="13995366" y="1213318"/>
                          <a:pt x="13910898" y="1410747"/>
                          <a:pt x="13968551" y="1539431"/>
                        </a:cubicBezTo>
                        <a:cubicBezTo>
                          <a:pt x="14026204" y="1668115"/>
                          <a:pt x="13914143" y="1929090"/>
                          <a:pt x="13968551" y="2231060"/>
                        </a:cubicBezTo>
                        <a:cubicBezTo>
                          <a:pt x="13732112" y="2271966"/>
                          <a:pt x="13448687" y="2165471"/>
                          <a:pt x="13246843" y="2231060"/>
                        </a:cubicBezTo>
                        <a:cubicBezTo>
                          <a:pt x="13044999" y="2296649"/>
                          <a:pt x="13030672" y="2226943"/>
                          <a:pt x="12944191" y="2231060"/>
                        </a:cubicBezTo>
                        <a:cubicBezTo>
                          <a:pt x="12857710" y="2235177"/>
                          <a:pt x="12579986" y="2213393"/>
                          <a:pt x="12362168" y="2231060"/>
                        </a:cubicBezTo>
                        <a:cubicBezTo>
                          <a:pt x="12144350" y="2248727"/>
                          <a:pt x="12249033" y="2218449"/>
                          <a:pt x="12199201" y="2231060"/>
                        </a:cubicBezTo>
                        <a:cubicBezTo>
                          <a:pt x="12149369" y="2243671"/>
                          <a:pt x="11816742" y="2163560"/>
                          <a:pt x="11477493" y="2231060"/>
                        </a:cubicBezTo>
                        <a:cubicBezTo>
                          <a:pt x="11138244" y="2298560"/>
                          <a:pt x="11195616" y="2200215"/>
                          <a:pt x="11035155" y="2231060"/>
                        </a:cubicBezTo>
                        <a:cubicBezTo>
                          <a:pt x="10874694" y="2261905"/>
                          <a:pt x="10919117" y="2214869"/>
                          <a:pt x="10872189" y="2231060"/>
                        </a:cubicBezTo>
                        <a:cubicBezTo>
                          <a:pt x="10825261" y="2247251"/>
                          <a:pt x="10633874" y="2224359"/>
                          <a:pt x="10569537" y="2231060"/>
                        </a:cubicBezTo>
                        <a:cubicBezTo>
                          <a:pt x="10505200" y="2237761"/>
                          <a:pt x="10448013" y="2212685"/>
                          <a:pt x="10406570" y="2231060"/>
                        </a:cubicBezTo>
                        <a:cubicBezTo>
                          <a:pt x="10365127" y="2249435"/>
                          <a:pt x="10205512" y="2222293"/>
                          <a:pt x="10103919" y="2231060"/>
                        </a:cubicBezTo>
                        <a:cubicBezTo>
                          <a:pt x="10002326" y="2239827"/>
                          <a:pt x="9918179" y="2214917"/>
                          <a:pt x="9801267" y="2231060"/>
                        </a:cubicBezTo>
                        <a:cubicBezTo>
                          <a:pt x="9684355" y="2247203"/>
                          <a:pt x="9600150" y="2204397"/>
                          <a:pt x="9498615" y="2231060"/>
                        </a:cubicBezTo>
                        <a:cubicBezTo>
                          <a:pt x="9397080" y="2257723"/>
                          <a:pt x="9087525" y="2229253"/>
                          <a:pt x="8776906" y="2231060"/>
                        </a:cubicBezTo>
                        <a:cubicBezTo>
                          <a:pt x="8466287" y="2232867"/>
                          <a:pt x="8515864" y="2203524"/>
                          <a:pt x="8334569" y="2231060"/>
                        </a:cubicBezTo>
                        <a:cubicBezTo>
                          <a:pt x="8153274" y="2258596"/>
                          <a:pt x="7882807" y="2216700"/>
                          <a:pt x="7752546" y="2231060"/>
                        </a:cubicBezTo>
                        <a:cubicBezTo>
                          <a:pt x="7622285" y="2245420"/>
                          <a:pt x="7635869" y="2230001"/>
                          <a:pt x="7589579" y="2231060"/>
                        </a:cubicBezTo>
                        <a:cubicBezTo>
                          <a:pt x="7543289" y="2232119"/>
                          <a:pt x="7385283" y="2209628"/>
                          <a:pt x="7286927" y="2231060"/>
                        </a:cubicBezTo>
                        <a:cubicBezTo>
                          <a:pt x="7188571" y="2252492"/>
                          <a:pt x="6848081" y="2220552"/>
                          <a:pt x="6565219" y="2231060"/>
                        </a:cubicBezTo>
                        <a:cubicBezTo>
                          <a:pt x="6282357" y="2241568"/>
                          <a:pt x="6409672" y="2222156"/>
                          <a:pt x="6262567" y="2231060"/>
                        </a:cubicBezTo>
                        <a:cubicBezTo>
                          <a:pt x="6115462" y="2239964"/>
                          <a:pt x="5959305" y="2165595"/>
                          <a:pt x="5680544" y="2231060"/>
                        </a:cubicBezTo>
                        <a:cubicBezTo>
                          <a:pt x="5401783" y="2296525"/>
                          <a:pt x="5228777" y="2159141"/>
                          <a:pt x="4958836" y="2231060"/>
                        </a:cubicBezTo>
                        <a:cubicBezTo>
                          <a:pt x="4688895" y="2302979"/>
                          <a:pt x="4772784" y="2196958"/>
                          <a:pt x="4656184" y="2231060"/>
                        </a:cubicBezTo>
                        <a:cubicBezTo>
                          <a:pt x="4539584" y="2265162"/>
                          <a:pt x="4179632" y="2188988"/>
                          <a:pt x="3934475" y="2231060"/>
                        </a:cubicBezTo>
                        <a:cubicBezTo>
                          <a:pt x="3689318" y="2273132"/>
                          <a:pt x="3453901" y="2175683"/>
                          <a:pt x="3212767" y="2231060"/>
                        </a:cubicBezTo>
                        <a:cubicBezTo>
                          <a:pt x="2971633" y="2286437"/>
                          <a:pt x="2666333" y="2182285"/>
                          <a:pt x="2351373" y="2231060"/>
                        </a:cubicBezTo>
                        <a:cubicBezTo>
                          <a:pt x="2036413" y="2279835"/>
                          <a:pt x="1984794" y="2215826"/>
                          <a:pt x="1629664" y="2231060"/>
                        </a:cubicBezTo>
                        <a:cubicBezTo>
                          <a:pt x="1274534" y="2246294"/>
                          <a:pt x="1392804" y="2202196"/>
                          <a:pt x="1187327" y="2231060"/>
                        </a:cubicBezTo>
                        <a:cubicBezTo>
                          <a:pt x="981850" y="2259924"/>
                          <a:pt x="390478" y="2165542"/>
                          <a:pt x="0" y="2231060"/>
                        </a:cubicBezTo>
                        <a:cubicBezTo>
                          <a:pt x="-37675" y="2112894"/>
                          <a:pt x="53046" y="1866502"/>
                          <a:pt x="0" y="1717916"/>
                        </a:cubicBezTo>
                        <a:cubicBezTo>
                          <a:pt x="-53046" y="1569330"/>
                          <a:pt x="57742" y="1327375"/>
                          <a:pt x="0" y="1137841"/>
                        </a:cubicBezTo>
                        <a:cubicBezTo>
                          <a:pt x="-57742" y="948308"/>
                          <a:pt x="19169" y="754692"/>
                          <a:pt x="0" y="602386"/>
                        </a:cubicBezTo>
                        <a:cubicBezTo>
                          <a:pt x="-19169" y="450081"/>
                          <a:pt x="7335" y="286330"/>
                          <a:pt x="0" y="0"/>
                        </a:cubicBezTo>
                        <a:close/>
                      </a:path>
                      <a:path w="13968551" h="2231060" stroke="0" extrusionOk="0">
                        <a:moveTo>
                          <a:pt x="0" y="0"/>
                        </a:moveTo>
                        <a:cubicBezTo>
                          <a:pt x="41597" y="-10369"/>
                          <a:pt x="119310" y="4958"/>
                          <a:pt x="162966" y="0"/>
                        </a:cubicBezTo>
                        <a:cubicBezTo>
                          <a:pt x="206622" y="-4958"/>
                          <a:pt x="577205" y="27385"/>
                          <a:pt x="744989" y="0"/>
                        </a:cubicBezTo>
                        <a:cubicBezTo>
                          <a:pt x="912773" y="-27385"/>
                          <a:pt x="836197" y="1556"/>
                          <a:pt x="907956" y="0"/>
                        </a:cubicBezTo>
                        <a:cubicBezTo>
                          <a:pt x="979715" y="-1556"/>
                          <a:pt x="1348629" y="67361"/>
                          <a:pt x="1629664" y="0"/>
                        </a:cubicBezTo>
                        <a:cubicBezTo>
                          <a:pt x="1910699" y="-67361"/>
                          <a:pt x="1864428" y="6014"/>
                          <a:pt x="2072002" y="0"/>
                        </a:cubicBezTo>
                        <a:cubicBezTo>
                          <a:pt x="2279576" y="-6014"/>
                          <a:pt x="2376928" y="45364"/>
                          <a:pt x="2514339" y="0"/>
                        </a:cubicBezTo>
                        <a:cubicBezTo>
                          <a:pt x="2651750" y="-45364"/>
                          <a:pt x="2603449" y="14002"/>
                          <a:pt x="2677306" y="0"/>
                        </a:cubicBezTo>
                        <a:cubicBezTo>
                          <a:pt x="2751163" y="-14002"/>
                          <a:pt x="3091444" y="68182"/>
                          <a:pt x="3259329" y="0"/>
                        </a:cubicBezTo>
                        <a:cubicBezTo>
                          <a:pt x="3427214" y="-68182"/>
                          <a:pt x="3808090" y="99996"/>
                          <a:pt x="4120723" y="0"/>
                        </a:cubicBezTo>
                        <a:cubicBezTo>
                          <a:pt x="4433356" y="-99996"/>
                          <a:pt x="4354743" y="19991"/>
                          <a:pt x="4423374" y="0"/>
                        </a:cubicBezTo>
                        <a:cubicBezTo>
                          <a:pt x="4492005" y="-19991"/>
                          <a:pt x="4644180" y="7939"/>
                          <a:pt x="4726026" y="0"/>
                        </a:cubicBezTo>
                        <a:cubicBezTo>
                          <a:pt x="4807872" y="-7939"/>
                          <a:pt x="5028633" y="59858"/>
                          <a:pt x="5308049" y="0"/>
                        </a:cubicBezTo>
                        <a:cubicBezTo>
                          <a:pt x="5587465" y="-59858"/>
                          <a:pt x="5529549" y="6267"/>
                          <a:pt x="5750387" y="0"/>
                        </a:cubicBezTo>
                        <a:cubicBezTo>
                          <a:pt x="5971225" y="-6267"/>
                          <a:pt x="5833050" y="16213"/>
                          <a:pt x="5913353" y="0"/>
                        </a:cubicBezTo>
                        <a:cubicBezTo>
                          <a:pt x="5993656" y="-16213"/>
                          <a:pt x="6111516" y="26298"/>
                          <a:pt x="6216005" y="0"/>
                        </a:cubicBezTo>
                        <a:cubicBezTo>
                          <a:pt x="6320494" y="-26298"/>
                          <a:pt x="6634183" y="787"/>
                          <a:pt x="6798028" y="0"/>
                        </a:cubicBezTo>
                        <a:cubicBezTo>
                          <a:pt x="6961873" y="-787"/>
                          <a:pt x="7210850" y="66738"/>
                          <a:pt x="7519737" y="0"/>
                        </a:cubicBezTo>
                        <a:cubicBezTo>
                          <a:pt x="7828624" y="-66738"/>
                          <a:pt x="8127075" y="54191"/>
                          <a:pt x="8381131" y="0"/>
                        </a:cubicBezTo>
                        <a:cubicBezTo>
                          <a:pt x="8635187" y="-54191"/>
                          <a:pt x="8945516" y="70081"/>
                          <a:pt x="9242525" y="0"/>
                        </a:cubicBezTo>
                        <a:cubicBezTo>
                          <a:pt x="9539534" y="-70081"/>
                          <a:pt x="9545232" y="13651"/>
                          <a:pt x="9824548" y="0"/>
                        </a:cubicBezTo>
                        <a:cubicBezTo>
                          <a:pt x="10103864" y="-13651"/>
                          <a:pt x="10051125" y="16146"/>
                          <a:pt x="10127199" y="0"/>
                        </a:cubicBezTo>
                        <a:cubicBezTo>
                          <a:pt x="10203273" y="-16146"/>
                          <a:pt x="10579195" y="21442"/>
                          <a:pt x="10709222" y="0"/>
                        </a:cubicBezTo>
                        <a:cubicBezTo>
                          <a:pt x="10839249" y="-21442"/>
                          <a:pt x="10920265" y="13584"/>
                          <a:pt x="11011874" y="0"/>
                        </a:cubicBezTo>
                        <a:cubicBezTo>
                          <a:pt x="11103483" y="-13584"/>
                          <a:pt x="11305386" y="48578"/>
                          <a:pt x="11593897" y="0"/>
                        </a:cubicBezTo>
                        <a:cubicBezTo>
                          <a:pt x="11882408" y="-48578"/>
                          <a:pt x="12174696" y="20698"/>
                          <a:pt x="12455291" y="0"/>
                        </a:cubicBezTo>
                        <a:cubicBezTo>
                          <a:pt x="12735886" y="-20698"/>
                          <a:pt x="12794228" y="5021"/>
                          <a:pt x="13037314" y="0"/>
                        </a:cubicBezTo>
                        <a:cubicBezTo>
                          <a:pt x="13280400" y="-5021"/>
                          <a:pt x="13518384" y="50250"/>
                          <a:pt x="13968551" y="0"/>
                        </a:cubicBezTo>
                        <a:cubicBezTo>
                          <a:pt x="13983017" y="257694"/>
                          <a:pt x="13945228" y="367217"/>
                          <a:pt x="13968551" y="580076"/>
                        </a:cubicBezTo>
                        <a:cubicBezTo>
                          <a:pt x="13991874" y="792935"/>
                          <a:pt x="13937447" y="1018836"/>
                          <a:pt x="13968551" y="1160151"/>
                        </a:cubicBezTo>
                        <a:cubicBezTo>
                          <a:pt x="13999655" y="1301466"/>
                          <a:pt x="13926047" y="1541961"/>
                          <a:pt x="13968551" y="1695606"/>
                        </a:cubicBezTo>
                        <a:cubicBezTo>
                          <a:pt x="14011055" y="1849251"/>
                          <a:pt x="13937643" y="1991925"/>
                          <a:pt x="13968551" y="2231060"/>
                        </a:cubicBezTo>
                        <a:cubicBezTo>
                          <a:pt x="13728008" y="2278078"/>
                          <a:pt x="13319124" y="2224786"/>
                          <a:pt x="13107157" y="2231060"/>
                        </a:cubicBezTo>
                        <a:cubicBezTo>
                          <a:pt x="12895190" y="2237334"/>
                          <a:pt x="12771093" y="2201941"/>
                          <a:pt x="12664820" y="2231060"/>
                        </a:cubicBezTo>
                        <a:cubicBezTo>
                          <a:pt x="12558547" y="2260179"/>
                          <a:pt x="12135314" y="2202559"/>
                          <a:pt x="11803426" y="2231060"/>
                        </a:cubicBezTo>
                        <a:cubicBezTo>
                          <a:pt x="11471538" y="2259561"/>
                          <a:pt x="11401708" y="2195010"/>
                          <a:pt x="11081717" y="2231060"/>
                        </a:cubicBezTo>
                        <a:cubicBezTo>
                          <a:pt x="10761726" y="2267110"/>
                          <a:pt x="10640598" y="2205804"/>
                          <a:pt x="10220323" y="2231060"/>
                        </a:cubicBezTo>
                        <a:cubicBezTo>
                          <a:pt x="9800048" y="2256316"/>
                          <a:pt x="9876104" y="2208922"/>
                          <a:pt x="9777986" y="2231060"/>
                        </a:cubicBezTo>
                        <a:cubicBezTo>
                          <a:pt x="9679868" y="2253198"/>
                          <a:pt x="9589647" y="2230686"/>
                          <a:pt x="9475334" y="2231060"/>
                        </a:cubicBezTo>
                        <a:cubicBezTo>
                          <a:pt x="9361021" y="2231434"/>
                          <a:pt x="9137029" y="2227198"/>
                          <a:pt x="9032996" y="2231060"/>
                        </a:cubicBezTo>
                        <a:cubicBezTo>
                          <a:pt x="8928963" y="2234922"/>
                          <a:pt x="8548405" y="2227569"/>
                          <a:pt x="8311288" y="2231060"/>
                        </a:cubicBezTo>
                        <a:cubicBezTo>
                          <a:pt x="8074171" y="2234551"/>
                          <a:pt x="7964508" y="2179878"/>
                          <a:pt x="7868950" y="2231060"/>
                        </a:cubicBezTo>
                        <a:cubicBezTo>
                          <a:pt x="7773392" y="2282242"/>
                          <a:pt x="7451617" y="2188272"/>
                          <a:pt x="7147242" y="2231060"/>
                        </a:cubicBezTo>
                        <a:cubicBezTo>
                          <a:pt x="6842867" y="2273848"/>
                          <a:pt x="6658487" y="2151273"/>
                          <a:pt x="6285848" y="2231060"/>
                        </a:cubicBezTo>
                        <a:cubicBezTo>
                          <a:pt x="5913209" y="2310847"/>
                          <a:pt x="5811365" y="2156971"/>
                          <a:pt x="5424454" y="2231060"/>
                        </a:cubicBezTo>
                        <a:cubicBezTo>
                          <a:pt x="5037543" y="2305149"/>
                          <a:pt x="4924941" y="2207734"/>
                          <a:pt x="4702746" y="2231060"/>
                        </a:cubicBezTo>
                        <a:cubicBezTo>
                          <a:pt x="4480551" y="2254386"/>
                          <a:pt x="4308945" y="2228538"/>
                          <a:pt x="3981037" y="2231060"/>
                        </a:cubicBezTo>
                        <a:cubicBezTo>
                          <a:pt x="3653129" y="2233582"/>
                          <a:pt x="3523398" y="2196924"/>
                          <a:pt x="3259329" y="2231060"/>
                        </a:cubicBezTo>
                        <a:cubicBezTo>
                          <a:pt x="2995260" y="2265196"/>
                          <a:pt x="3041403" y="2213713"/>
                          <a:pt x="2956677" y="2231060"/>
                        </a:cubicBezTo>
                        <a:cubicBezTo>
                          <a:pt x="2871951" y="2248407"/>
                          <a:pt x="2735308" y="2199104"/>
                          <a:pt x="2654025" y="2231060"/>
                        </a:cubicBezTo>
                        <a:cubicBezTo>
                          <a:pt x="2572742" y="2263016"/>
                          <a:pt x="2447685" y="2214168"/>
                          <a:pt x="2351373" y="2231060"/>
                        </a:cubicBezTo>
                        <a:cubicBezTo>
                          <a:pt x="2255061" y="2247952"/>
                          <a:pt x="1705963" y="2211014"/>
                          <a:pt x="1489979" y="2231060"/>
                        </a:cubicBezTo>
                        <a:cubicBezTo>
                          <a:pt x="1273995" y="2251106"/>
                          <a:pt x="976807" y="2201869"/>
                          <a:pt x="768270" y="2231060"/>
                        </a:cubicBezTo>
                        <a:cubicBezTo>
                          <a:pt x="559733" y="2260251"/>
                          <a:pt x="347239" y="2223130"/>
                          <a:pt x="0" y="2231060"/>
                        </a:cubicBezTo>
                        <a:cubicBezTo>
                          <a:pt x="-10559" y="2007431"/>
                          <a:pt x="13008" y="1942843"/>
                          <a:pt x="0" y="1673295"/>
                        </a:cubicBezTo>
                        <a:cubicBezTo>
                          <a:pt x="-13008" y="1403748"/>
                          <a:pt x="63826" y="1294599"/>
                          <a:pt x="0" y="1137841"/>
                        </a:cubicBezTo>
                        <a:cubicBezTo>
                          <a:pt x="-63826" y="981083"/>
                          <a:pt x="25287" y="823258"/>
                          <a:pt x="0" y="647007"/>
                        </a:cubicBezTo>
                        <a:cubicBezTo>
                          <a:pt x="-25287" y="470756"/>
                          <a:pt x="71219" y="3026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Threshold (T)</a:t>
            </a:r>
            <a:r>
              <a:rPr lang="en-GB" sz="2200" b="0" dirty="0"/>
              <a:t> = mean annual rainfall T</a:t>
            </a:r>
            <a:r>
              <a:rPr lang="en-GB" sz="2200" b="0" baseline="-25000" dirty="0"/>
              <a:t>upper</a:t>
            </a:r>
            <a:r>
              <a:rPr lang="en-GB" sz="2200" b="0" dirty="0"/>
              <a:t> and </a:t>
            </a:r>
            <a:r>
              <a:rPr lang="en-GB" sz="2200" b="0" dirty="0" err="1"/>
              <a:t>T</a:t>
            </a:r>
            <a:r>
              <a:rPr lang="en-GB" sz="2200" b="0" baseline="-25000" dirty="0" err="1"/>
              <a:t>lower</a:t>
            </a:r>
            <a:r>
              <a:rPr lang="en-GB" sz="2200" b="0" dirty="0"/>
              <a:t> are defined as 20% higher and 10% lower than the defined 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b="0" dirty="0"/>
              <a:t>A </a:t>
            </a:r>
            <a:r>
              <a:rPr lang="en-GB" sz="2200" dirty="0"/>
              <a:t>negative run</a:t>
            </a:r>
            <a:r>
              <a:rPr lang="en-GB" sz="2200" b="0" dirty="0"/>
              <a:t> starts when x</a:t>
            </a:r>
            <a:r>
              <a:rPr lang="en-GB" sz="2200" b="0" baseline="-25000" dirty="0"/>
              <a:t>i</a:t>
            </a:r>
            <a:r>
              <a:rPr lang="en-GB" sz="2200" b="0" dirty="0"/>
              <a:t> &lt; </a:t>
            </a:r>
            <a:r>
              <a:rPr lang="en-GB" sz="2200" b="0" dirty="0" err="1"/>
              <a:t>T</a:t>
            </a:r>
            <a:r>
              <a:rPr lang="en-GB" sz="2200" b="0" baseline="-25000" dirty="0" err="1"/>
              <a:t>lower</a:t>
            </a:r>
            <a:r>
              <a:rPr lang="en-GB" sz="2200" b="0" dirty="0"/>
              <a:t> is satisfied and ends when xi &gt; T.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b="0" dirty="0"/>
              <a:t>If the interval between two negative runs is equal to only one time interval and the rainfall in that time period is xi &lt; T</a:t>
            </a:r>
            <a:r>
              <a:rPr lang="en-GB" sz="2200" b="0" baseline="-25000" dirty="0"/>
              <a:t>upper</a:t>
            </a:r>
            <a:r>
              <a:rPr lang="en-GB" sz="2200" b="0" dirty="0"/>
              <a:t> these runs are combined and considered as a single drought event.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Multi-year droughts</a:t>
            </a:r>
            <a:r>
              <a:rPr lang="en-GB" sz="2200" b="0" dirty="0"/>
              <a:t> are identified as consecutive dry spells with duration exceeding 3 years.</a:t>
            </a: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id="{9291B38E-F4DF-A944-3D96-57E96F676B94}"/>
              </a:ext>
            </a:extLst>
          </p:cNvPr>
          <p:cNvSpPr txBox="1"/>
          <p:nvPr/>
        </p:nvSpPr>
        <p:spPr>
          <a:xfrm>
            <a:off x="100817" y="128223"/>
            <a:ext cx="1943249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Run theory:</a:t>
            </a:r>
          </a:p>
        </p:txBody>
      </p:sp>
      <p:pic>
        <p:nvPicPr>
          <p:cNvPr id="9" name="Picture 24" descr="Cible | Free SVG">
            <a:extLst>
              <a:ext uri="{FF2B5EF4-FFF2-40B4-BE49-F238E27FC236}">
                <a16:creationId xmlns:a16="http://schemas.microsoft.com/office/drawing/2014/main" id="{14CF4DE4-C23F-ABBE-E3DF-A5B0518AC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992" y="9203630"/>
            <a:ext cx="797653" cy="79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9B537B-AD10-E2FA-4E10-7329412E419C}"/>
              </a:ext>
            </a:extLst>
          </p:cNvPr>
          <p:cNvSpPr txBox="1"/>
          <p:nvPr/>
        </p:nvSpPr>
        <p:spPr>
          <a:xfrm>
            <a:off x="1373667" y="5685906"/>
            <a:ext cx="265681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(Guo and </a:t>
            </a:r>
            <a:r>
              <a:rPr lang="en-US" sz="1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Montanari</a:t>
            </a:r>
            <a:r>
              <a:rPr lang="en-US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2023)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678100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65395B2-F41E-7E8E-7BA3-0BAF827C147B}"/>
              </a:ext>
            </a:extLst>
          </p:cNvPr>
          <p:cNvSpPr/>
          <p:nvPr/>
        </p:nvSpPr>
        <p:spPr>
          <a:xfrm>
            <a:off x="253100" y="647700"/>
            <a:ext cx="17773411" cy="8330899"/>
          </a:xfrm>
          <a:prstGeom prst="roundRect">
            <a:avLst/>
          </a:prstGeom>
          <a:solidFill>
            <a:srgbClr val="F4EBE2">
              <a:alpha val="50000"/>
            </a:srgbClr>
          </a:solidFill>
          <a:ln w="28575"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indent="-3429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</a:t>
            </a: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effectLst/>
                <a:highlight>
                  <a:srgbClr val="F4EBE2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Autoregressive Fractionally Integrated Moving Average (ARFIMA) </a:t>
            </a: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model is a generalization of classical time-series models that allows for long-range dependence in stochastic 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 (Granger and Joyeux, 1980; Hosking, 1981). </a:t>
            </a: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Unlike standard ARIMA models, which assume integer orders of differencing, ARFIMA models introduce </a:t>
            </a: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highlight>
                  <a:srgbClr val="F4EBE2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 fractional differencing parameter that captures persistence</a:t>
            </a: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over long time horizons. </a:t>
            </a:r>
          </a:p>
          <a:p>
            <a:pPr marL="342900" marR="0" indent="-3429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fractional parameter enables the model to represent slowly decaying autocorrelations commonly observed in economic, financial, hydrological, and geophysical 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(Montanari et al., 1997).</a:t>
            </a:r>
          </a:p>
          <a:p>
            <a:pPr marL="342900" marR="0" indent="-3429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an </a:t>
            </a: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highlight>
                  <a:srgbClr val="F4EBE2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ARFIMA (p, d, q) </a:t>
            </a: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model, </a:t>
            </a: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 and q orders are related to the </a:t>
            </a: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highlight>
                  <a:srgbClr val="F4EBE2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autoregressive (AR) </a:t>
            </a: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highlight>
                  <a:srgbClr val="F4EBE2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moving average (MA) </a:t>
            </a: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structures, respectively.</a:t>
            </a: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fractional integration </a:t>
            </a: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highlight>
                  <a:srgbClr val="F4EBE2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parameter d describes long term persistence</a:t>
            </a: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When (0 &lt; d &lt; 0.5), the process exhibits long-memory behaviour characterized by hyperbolically decaying autocorrelation functions.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ARFIMA models provide a flexible framework for modelling persistence. This property </a:t>
            </a: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highlight>
                  <a:srgbClr val="F4EBE2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allows past observations to influence the present value with weights that decay gradually over time</a:t>
            </a: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therefore reproducing cycles of multi-year droughts.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6D88DB8-1CA7-0B7C-4D8F-6344474328ED}"/>
              </a:ext>
            </a:extLst>
          </p:cNvPr>
          <p:cNvSpPr/>
          <p:nvPr/>
        </p:nvSpPr>
        <p:spPr>
          <a:xfrm>
            <a:off x="200527" y="9102656"/>
            <a:ext cx="948092" cy="1003138"/>
          </a:xfrm>
          <a:prstGeom prst="roundRect">
            <a:avLst/>
          </a:prstGeom>
          <a:solidFill>
            <a:srgbClr val="D17C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E45AC2-55B3-1FEA-EC14-29E22C1A3F4E}"/>
              </a:ext>
            </a:extLst>
          </p:cNvPr>
          <p:cNvSpPr/>
          <p:nvPr/>
        </p:nvSpPr>
        <p:spPr>
          <a:xfrm>
            <a:off x="12654595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98" name="Picture 30" descr="File Info Icon SVG Vector &amp; PNG Free Download | UXWing">
            <a:extLst>
              <a:ext uri="{FF2B5EF4-FFF2-40B4-BE49-F238E27FC236}">
                <a16:creationId xmlns:a16="http://schemas.microsoft.com/office/drawing/2014/main" id="{E5377CFA-EEE9-933E-E8FC-AD609259D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3" b="97521" l="962" r="97115">
                        <a14:foregroundMark x1="41827" y1="1653" x2="8173" y2="4959"/>
                        <a14:foregroundMark x1="8173" y1="4959" x2="1442" y2="11570"/>
                        <a14:foregroundMark x1="71955" y1="22113" x2="73077" y2="23140"/>
                        <a14:foregroundMark x1="61293" y1="12352" x2="65665" y2="16354"/>
                        <a14:foregroundMark x1="50962" y1="2893" x2="60949" y2="12037"/>
                        <a14:foregroundMark x1="73077" y1="23140" x2="78365" y2="31405"/>
                        <a14:foregroundMark x1="65037" y1="27681" x2="63685" y2="27432"/>
                        <a14:foregroundMark x1="68829" y1="28380" x2="66307" y2="27915"/>
                        <a14:foregroundMark x1="74038" y1="29339" x2="69407" y2="28486"/>
                        <a14:foregroundMark x1="55430" y1="21074" x2="54327" y2="19835"/>
                        <a14:foregroundMark x1="56484" y1="22259" x2="55430" y2="21074"/>
                        <a14:foregroundMark x1="54081" y1="17438" x2="52885" y2="5785"/>
                        <a14:foregroundMark x1="54327" y1="19835" x2="54157" y2="18182"/>
                        <a14:foregroundMark x1="78365" y1="31818" x2="79808" y2="46281"/>
                        <a14:foregroundMark x1="74038" y1="60331" x2="58173" y2="66116"/>
                        <a14:foregroundMark x1="58173" y1="66116" x2="52404" y2="78926"/>
                        <a14:foregroundMark x1="88462" y1="59504" x2="87500" y2="82645"/>
                        <a14:foregroundMark x1="78846" y1="57851" x2="65865" y2="61157"/>
                        <a14:foregroundMark x1="65865" y1="61157" x2="58654" y2="72727"/>
                        <a14:foregroundMark x1="58654" y1="72727" x2="56731" y2="81405"/>
                        <a14:foregroundMark x1="56731" y1="81405" x2="70192" y2="92562"/>
                        <a14:foregroundMark x1="70192" y1="92562" x2="81250" y2="91736"/>
                        <a14:foregroundMark x1="81250" y1="91736" x2="88942" y2="82645"/>
                        <a14:foregroundMark x1="88942" y1="82645" x2="82692" y2="63223"/>
                        <a14:foregroundMark x1="82692" y1="63223" x2="76923" y2="56198"/>
                        <a14:foregroundMark x1="76923" y1="56198" x2="75481" y2="55785"/>
                        <a14:foregroundMark x1="89904" y1="68595" x2="90385" y2="83471"/>
                        <a14:foregroundMark x1="90385" y1="83471" x2="85577" y2="92149"/>
                        <a14:foregroundMark x1="85577" y1="92149" x2="68269" y2="97521"/>
                        <a14:foregroundMark x1="68269" y1="97521" x2="60096" y2="93388"/>
                        <a14:foregroundMark x1="92788" y1="66116" x2="94712" y2="73140"/>
                        <a14:foregroundMark x1="94712" y1="73140" x2="94231" y2="83058"/>
                        <a14:foregroundMark x1="94231" y1="83058" x2="91827" y2="88017"/>
                        <a14:foregroundMark x1="96635" y1="70248" x2="97115" y2="78512"/>
                        <a14:foregroundMark x1="97115" y1="78512" x2="96154" y2="82231"/>
                        <a14:foregroundMark x1="36058" y1="87190" x2="13942" y2="86777"/>
                        <a14:foregroundMark x1="13942" y1="86777" x2="5288" y2="83884"/>
                        <a14:foregroundMark x1="5288" y1="83884" x2="1923" y2="58678"/>
                        <a14:foregroundMark x1="1923" y1="58678" x2="5288" y2="47934"/>
                        <a14:foregroundMark x1="5288" y1="47934" x2="2885" y2="9917"/>
                        <a14:foregroundMark x1="24038" y1="38430" x2="38973" y2="37342"/>
                        <a14:foregroundMark x1="55760" y1="37675" x2="57692" y2="38430"/>
                        <a14:foregroundMark x1="25481" y1="52893" x2="44712" y2="52893"/>
                        <a14:foregroundMark x1="44712" y1="52893" x2="51442" y2="52066"/>
                        <a14:foregroundMark x1="25481" y1="67355" x2="36058" y2="66942"/>
                        <a14:foregroundMark x1="36058" y1="66942" x2="37500" y2="66942"/>
                        <a14:foregroundMark x1="40385" y1="39256" x2="55288" y2="39669"/>
                        <a14:foregroundMark x1="38462" y1="37190" x2="44231" y2="37190"/>
                        <a14:foregroundMark x1="37500" y1="36777" x2="44231" y2="37190"/>
                        <a14:backgroundMark x1="20673" y1="13223" x2="24519" y2="25620"/>
                        <a14:backgroundMark x1="24519" y1="25620" x2="34615" y2="19008"/>
                        <a14:backgroundMark x1="34615" y1="19008" x2="28365" y2="11983"/>
                        <a14:backgroundMark x1="28365" y1="11983" x2="19712" y2="11983"/>
                        <a14:backgroundMark x1="19712" y1="11983" x2="19712" y2="12397"/>
                        <a14:backgroundMark x1="62019" y1="18182" x2="62019" y2="18182"/>
                        <a14:backgroundMark x1="61538" y1="19008" x2="67788" y2="24793"/>
                        <a14:backgroundMark x1="67788" y1="24793" x2="63462" y2="17769"/>
                        <a14:backgroundMark x1="63462" y1="17769" x2="67788" y2="23967"/>
                        <a14:backgroundMark x1="67788" y1="23967" x2="69231" y2="23967"/>
                        <a14:backgroundMark x1="38135" y1="35958" x2="37981" y2="35950"/>
                        <a14:backgroundMark x1="56731" y1="21074" x2="56731" y2="21074"/>
                        <a14:backgroundMark x1="57692" y1="21074" x2="57692" y2="21074"/>
                        <a14:backgroundMark x1="57692" y1="22314" x2="57212" y2="22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826" y="9302945"/>
            <a:ext cx="600225" cy="69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B67A7A-D5C8-6DF8-0CCF-2B212381D8A8}"/>
              </a:ext>
            </a:extLst>
          </p:cNvPr>
          <p:cNvSpPr/>
          <p:nvPr/>
        </p:nvSpPr>
        <p:spPr>
          <a:xfrm>
            <a:off x="13768773" y="9102656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ACB6723-8337-9770-345B-A0C98CBE5F1E}"/>
              </a:ext>
            </a:extLst>
          </p:cNvPr>
          <p:cNvSpPr/>
          <p:nvPr/>
        </p:nvSpPr>
        <p:spPr>
          <a:xfrm>
            <a:off x="14882951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EFBEC3-B661-B984-E12E-136548347569}"/>
              </a:ext>
            </a:extLst>
          </p:cNvPr>
          <p:cNvSpPr/>
          <p:nvPr/>
        </p:nvSpPr>
        <p:spPr>
          <a:xfrm>
            <a:off x="15997129" y="9122202"/>
            <a:ext cx="948092" cy="1003138"/>
          </a:xfrm>
          <a:prstGeom prst="roundRect">
            <a:avLst/>
          </a:prstGeom>
          <a:solidFill>
            <a:srgbClr val="A0CA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6" name="Picture 8" descr="Method - Free business and finance icons">
            <a:extLst>
              <a:ext uri="{FF2B5EF4-FFF2-40B4-BE49-F238E27FC236}">
                <a16:creationId xmlns:a16="http://schemas.microsoft.com/office/drawing/2014/main" id="{C74690D7-9274-16E4-D871-6F32BA86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858" y="9259975"/>
            <a:ext cx="784278" cy="7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Pile of books | Free SVG">
            <a:extLst>
              <a:ext uri="{FF2B5EF4-FFF2-40B4-BE49-F238E27FC236}">
                <a16:creationId xmlns:a16="http://schemas.microsoft.com/office/drawing/2014/main" id="{4F4EF786-99CE-06FE-1F49-29B130EB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162" y="9259975"/>
            <a:ext cx="770025" cy="7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ECDEDE-4143-6AD4-D89D-8DB9553766FB}"/>
              </a:ext>
            </a:extLst>
          </p:cNvPr>
          <p:cNvSpPr/>
          <p:nvPr/>
        </p:nvSpPr>
        <p:spPr>
          <a:xfrm>
            <a:off x="17111307" y="913244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 descr="Result - Free business and finance icons">
            <a:extLst>
              <a:ext uri="{FF2B5EF4-FFF2-40B4-BE49-F238E27FC236}">
                <a16:creationId xmlns:a16="http://schemas.microsoft.com/office/drawing/2014/main" id="{E034526E-5804-FCBF-C353-12AA1FF9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767" y="9235185"/>
            <a:ext cx="777172" cy="7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7">
            <a:extLst>
              <a:ext uri="{FF2B5EF4-FFF2-40B4-BE49-F238E27FC236}">
                <a16:creationId xmlns:a16="http://schemas.microsoft.com/office/drawing/2014/main" id="{FE047DD9-192A-4015-BE77-8F47DB10B803}"/>
              </a:ext>
            </a:extLst>
          </p:cNvPr>
          <p:cNvSpPr txBox="1"/>
          <p:nvPr/>
        </p:nvSpPr>
        <p:spPr>
          <a:xfrm rot="5400000">
            <a:off x="-1912564" y="3070155"/>
            <a:ext cx="9127287" cy="504437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2" descr="Free Home Icon - Download SVG, PNG for User Interface | IconScout">
            <a:hlinkClick r:id="rId9" action="ppaction://hlinksldjump"/>
            <a:extLst>
              <a:ext uri="{FF2B5EF4-FFF2-40B4-BE49-F238E27FC236}">
                <a16:creationId xmlns:a16="http://schemas.microsoft.com/office/drawing/2014/main" id="{64CB1D4D-3DEE-BC8D-E869-0AB7AD66C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4" y="9052463"/>
            <a:ext cx="1066017" cy="10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AutoShape 4" descr="Δημιουργημένη εικόνα: Χρονική σειρά βροχοπτώσεων">
            <a:extLst>
              <a:ext uri="{FF2B5EF4-FFF2-40B4-BE49-F238E27FC236}">
                <a16:creationId xmlns:a16="http://schemas.microsoft.com/office/drawing/2014/main" id="{904FA2BD-6C97-49C0-7920-268571E0CE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Box 70">
            <a:extLst>
              <a:ext uri="{FF2B5EF4-FFF2-40B4-BE49-F238E27FC236}">
                <a16:creationId xmlns:a16="http://schemas.microsoft.com/office/drawing/2014/main" id="{3049E3EA-944E-B4A7-3723-9F6049EADF46}"/>
              </a:ext>
            </a:extLst>
          </p:cNvPr>
          <p:cNvSpPr txBox="1"/>
          <p:nvPr/>
        </p:nvSpPr>
        <p:spPr>
          <a:xfrm>
            <a:off x="1373667" y="9171749"/>
            <a:ext cx="11205707" cy="900375"/>
          </a:xfrm>
          <a:prstGeom prst="rect">
            <a:avLst/>
          </a:prstGeom>
          <a:solidFill>
            <a:srgbClr val="F4EBE2">
              <a:alpha val="50000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“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Integration of stochastic and statistical approaches for drought risk estimation through long-length time series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”</a:t>
            </a: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id="{9291B38E-F4DF-A944-3D96-57E96F676B94}"/>
              </a:ext>
            </a:extLst>
          </p:cNvPr>
          <p:cNvSpPr txBox="1"/>
          <p:nvPr/>
        </p:nvSpPr>
        <p:spPr>
          <a:xfrm>
            <a:off x="100817" y="128223"/>
            <a:ext cx="1943249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ARFIMA:</a:t>
            </a:r>
          </a:p>
        </p:txBody>
      </p:sp>
      <p:pic>
        <p:nvPicPr>
          <p:cNvPr id="2" name="Picture 24" descr="Cible | Free SVG">
            <a:extLst>
              <a:ext uri="{FF2B5EF4-FFF2-40B4-BE49-F238E27FC236}">
                <a16:creationId xmlns:a16="http://schemas.microsoft.com/office/drawing/2014/main" id="{77317949-9098-F82A-2FD2-1DAD245A6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992" y="9203630"/>
            <a:ext cx="797653" cy="79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172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65395B2-F41E-7E8E-7BA3-0BAF827C147B}"/>
              </a:ext>
            </a:extLst>
          </p:cNvPr>
          <p:cNvSpPr/>
          <p:nvPr/>
        </p:nvSpPr>
        <p:spPr>
          <a:xfrm>
            <a:off x="253100" y="647700"/>
            <a:ext cx="17773411" cy="8330899"/>
          </a:xfrm>
          <a:prstGeom prst="roundRect">
            <a:avLst/>
          </a:prstGeom>
          <a:solidFill>
            <a:srgbClr val="F4EBE2">
              <a:alpha val="50000"/>
            </a:srgbClr>
          </a:solidFill>
          <a:ln w="28575"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6D88DB8-1CA7-0B7C-4D8F-6344474328ED}"/>
              </a:ext>
            </a:extLst>
          </p:cNvPr>
          <p:cNvSpPr/>
          <p:nvPr/>
        </p:nvSpPr>
        <p:spPr>
          <a:xfrm>
            <a:off x="200527" y="9102656"/>
            <a:ext cx="948092" cy="1003138"/>
          </a:xfrm>
          <a:prstGeom prst="roundRect">
            <a:avLst/>
          </a:prstGeom>
          <a:solidFill>
            <a:srgbClr val="D17C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E45AC2-55B3-1FEA-EC14-29E22C1A3F4E}"/>
              </a:ext>
            </a:extLst>
          </p:cNvPr>
          <p:cNvSpPr/>
          <p:nvPr/>
        </p:nvSpPr>
        <p:spPr>
          <a:xfrm>
            <a:off x="12654595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98" name="Picture 30" descr="File Info Icon SVG Vector &amp; PNG Free Download | UXWing">
            <a:extLst>
              <a:ext uri="{FF2B5EF4-FFF2-40B4-BE49-F238E27FC236}">
                <a16:creationId xmlns:a16="http://schemas.microsoft.com/office/drawing/2014/main" id="{E5377CFA-EEE9-933E-E8FC-AD609259D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3" b="97521" l="962" r="97115">
                        <a14:foregroundMark x1="41827" y1="1653" x2="8173" y2="4959"/>
                        <a14:foregroundMark x1="8173" y1="4959" x2="1442" y2="11570"/>
                        <a14:foregroundMark x1="71955" y1="22113" x2="73077" y2="23140"/>
                        <a14:foregroundMark x1="61293" y1="12352" x2="65665" y2="16354"/>
                        <a14:foregroundMark x1="50962" y1="2893" x2="60949" y2="12037"/>
                        <a14:foregroundMark x1="73077" y1="23140" x2="78365" y2="31405"/>
                        <a14:foregroundMark x1="65037" y1="27681" x2="63685" y2="27432"/>
                        <a14:foregroundMark x1="68829" y1="28380" x2="66307" y2="27915"/>
                        <a14:foregroundMark x1="74038" y1="29339" x2="69407" y2="28486"/>
                        <a14:foregroundMark x1="55430" y1="21074" x2="54327" y2="19835"/>
                        <a14:foregroundMark x1="56484" y1="22259" x2="55430" y2="21074"/>
                        <a14:foregroundMark x1="54081" y1="17438" x2="52885" y2="5785"/>
                        <a14:foregroundMark x1="54327" y1="19835" x2="54157" y2="18182"/>
                        <a14:foregroundMark x1="78365" y1="31818" x2="79808" y2="46281"/>
                        <a14:foregroundMark x1="74038" y1="60331" x2="58173" y2="66116"/>
                        <a14:foregroundMark x1="58173" y1="66116" x2="52404" y2="78926"/>
                        <a14:foregroundMark x1="88462" y1="59504" x2="87500" y2="82645"/>
                        <a14:foregroundMark x1="78846" y1="57851" x2="65865" y2="61157"/>
                        <a14:foregroundMark x1="65865" y1="61157" x2="58654" y2="72727"/>
                        <a14:foregroundMark x1="58654" y1="72727" x2="56731" y2="81405"/>
                        <a14:foregroundMark x1="56731" y1="81405" x2="70192" y2="92562"/>
                        <a14:foregroundMark x1="70192" y1="92562" x2="81250" y2="91736"/>
                        <a14:foregroundMark x1="81250" y1="91736" x2="88942" y2="82645"/>
                        <a14:foregroundMark x1="88942" y1="82645" x2="82692" y2="63223"/>
                        <a14:foregroundMark x1="82692" y1="63223" x2="76923" y2="56198"/>
                        <a14:foregroundMark x1="76923" y1="56198" x2="75481" y2="55785"/>
                        <a14:foregroundMark x1="89904" y1="68595" x2="90385" y2="83471"/>
                        <a14:foregroundMark x1="90385" y1="83471" x2="85577" y2="92149"/>
                        <a14:foregroundMark x1="85577" y1="92149" x2="68269" y2="97521"/>
                        <a14:foregroundMark x1="68269" y1="97521" x2="60096" y2="93388"/>
                        <a14:foregroundMark x1="92788" y1="66116" x2="94712" y2="73140"/>
                        <a14:foregroundMark x1="94712" y1="73140" x2="94231" y2="83058"/>
                        <a14:foregroundMark x1="94231" y1="83058" x2="91827" y2="88017"/>
                        <a14:foregroundMark x1="96635" y1="70248" x2="97115" y2="78512"/>
                        <a14:foregroundMark x1="97115" y1="78512" x2="96154" y2="82231"/>
                        <a14:foregroundMark x1="36058" y1="87190" x2="13942" y2="86777"/>
                        <a14:foregroundMark x1="13942" y1="86777" x2="5288" y2="83884"/>
                        <a14:foregroundMark x1="5288" y1="83884" x2="1923" y2="58678"/>
                        <a14:foregroundMark x1="1923" y1="58678" x2="5288" y2="47934"/>
                        <a14:foregroundMark x1="5288" y1="47934" x2="2885" y2="9917"/>
                        <a14:foregroundMark x1="24038" y1="38430" x2="38973" y2="37342"/>
                        <a14:foregroundMark x1="55760" y1="37675" x2="57692" y2="38430"/>
                        <a14:foregroundMark x1="25481" y1="52893" x2="44712" y2="52893"/>
                        <a14:foregroundMark x1="44712" y1="52893" x2="51442" y2="52066"/>
                        <a14:foregroundMark x1="25481" y1="67355" x2="36058" y2="66942"/>
                        <a14:foregroundMark x1="36058" y1="66942" x2="37500" y2="66942"/>
                        <a14:foregroundMark x1="40385" y1="39256" x2="55288" y2="39669"/>
                        <a14:foregroundMark x1="38462" y1="37190" x2="44231" y2="37190"/>
                        <a14:foregroundMark x1="37500" y1="36777" x2="44231" y2="37190"/>
                        <a14:backgroundMark x1="20673" y1="13223" x2="24519" y2="25620"/>
                        <a14:backgroundMark x1="24519" y1="25620" x2="34615" y2="19008"/>
                        <a14:backgroundMark x1="34615" y1="19008" x2="28365" y2="11983"/>
                        <a14:backgroundMark x1="28365" y1="11983" x2="19712" y2="11983"/>
                        <a14:backgroundMark x1="19712" y1="11983" x2="19712" y2="12397"/>
                        <a14:backgroundMark x1="62019" y1="18182" x2="62019" y2="18182"/>
                        <a14:backgroundMark x1="61538" y1="19008" x2="67788" y2="24793"/>
                        <a14:backgroundMark x1="67788" y1="24793" x2="63462" y2="17769"/>
                        <a14:backgroundMark x1="63462" y1="17769" x2="67788" y2="23967"/>
                        <a14:backgroundMark x1="67788" y1="23967" x2="69231" y2="23967"/>
                        <a14:backgroundMark x1="38135" y1="35958" x2="37981" y2="35950"/>
                        <a14:backgroundMark x1="56731" y1="21074" x2="56731" y2="21074"/>
                        <a14:backgroundMark x1="57692" y1="21074" x2="57692" y2="21074"/>
                        <a14:backgroundMark x1="57692" y1="22314" x2="57212" y2="22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826" y="9302945"/>
            <a:ext cx="600225" cy="69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B67A7A-D5C8-6DF8-0CCF-2B212381D8A8}"/>
              </a:ext>
            </a:extLst>
          </p:cNvPr>
          <p:cNvSpPr/>
          <p:nvPr/>
        </p:nvSpPr>
        <p:spPr>
          <a:xfrm>
            <a:off x="13768773" y="9102656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ACB6723-8337-9770-345B-A0C98CBE5F1E}"/>
              </a:ext>
            </a:extLst>
          </p:cNvPr>
          <p:cNvSpPr/>
          <p:nvPr/>
        </p:nvSpPr>
        <p:spPr>
          <a:xfrm>
            <a:off x="14882951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EFBEC3-B661-B984-E12E-136548347569}"/>
              </a:ext>
            </a:extLst>
          </p:cNvPr>
          <p:cNvSpPr/>
          <p:nvPr/>
        </p:nvSpPr>
        <p:spPr>
          <a:xfrm>
            <a:off x="15997129" y="9122202"/>
            <a:ext cx="948092" cy="1003138"/>
          </a:xfrm>
          <a:prstGeom prst="roundRect">
            <a:avLst/>
          </a:prstGeom>
          <a:solidFill>
            <a:srgbClr val="A0CA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6" name="Picture 8" descr="Method - Free business and finance icons">
            <a:extLst>
              <a:ext uri="{FF2B5EF4-FFF2-40B4-BE49-F238E27FC236}">
                <a16:creationId xmlns:a16="http://schemas.microsoft.com/office/drawing/2014/main" id="{C74690D7-9274-16E4-D871-6F32BA86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858" y="9259975"/>
            <a:ext cx="784278" cy="7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Pile of books | Free SVG">
            <a:extLst>
              <a:ext uri="{FF2B5EF4-FFF2-40B4-BE49-F238E27FC236}">
                <a16:creationId xmlns:a16="http://schemas.microsoft.com/office/drawing/2014/main" id="{4F4EF786-99CE-06FE-1F49-29B130EB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162" y="9259975"/>
            <a:ext cx="770025" cy="7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ECDEDE-4143-6AD4-D89D-8DB9553766FB}"/>
              </a:ext>
            </a:extLst>
          </p:cNvPr>
          <p:cNvSpPr/>
          <p:nvPr/>
        </p:nvSpPr>
        <p:spPr>
          <a:xfrm>
            <a:off x="17111307" y="913244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 descr="Result - Free business and finance icons">
            <a:extLst>
              <a:ext uri="{FF2B5EF4-FFF2-40B4-BE49-F238E27FC236}">
                <a16:creationId xmlns:a16="http://schemas.microsoft.com/office/drawing/2014/main" id="{E034526E-5804-FCBF-C353-12AA1FF9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767" y="9235185"/>
            <a:ext cx="777172" cy="7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7">
            <a:extLst>
              <a:ext uri="{FF2B5EF4-FFF2-40B4-BE49-F238E27FC236}">
                <a16:creationId xmlns:a16="http://schemas.microsoft.com/office/drawing/2014/main" id="{FE047DD9-192A-4015-BE77-8F47DB10B803}"/>
              </a:ext>
            </a:extLst>
          </p:cNvPr>
          <p:cNvSpPr txBox="1"/>
          <p:nvPr/>
        </p:nvSpPr>
        <p:spPr>
          <a:xfrm rot="5400000">
            <a:off x="-1912564" y="3070155"/>
            <a:ext cx="9127287" cy="504437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2" descr="Free Home Icon - Download SVG, PNG for User Interface | IconScout">
            <a:hlinkClick r:id="rId9" action="ppaction://hlinksldjump"/>
            <a:extLst>
              <a:ext uri="{FF2B5EF4-FFF2-40B4-BE49-F238E27FC236}">
                <a16:creationId xmlns:a16="http://schemas.microsoft.com/office/drawing/2014/main" id="{64CB1D4D-3DEE-BC8D-E869-0AB7AD66C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4" y="9052463"/>
            <a:ext cx="1066017" cy="10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AutoShape 4" descr="Δημιουργημένη εικόνα: Χρονική σειρά βροχοπτώσεων">
            <a:extLst>
              <a:ext uri="{FF2B5EF4-FFF2-40B4-BE49-F238E27FC236}">
                <a16:creationId xmlns:a16="http://schemas.microsoft.com/office/drawing/2014/main" id="{904FA2BD-6C97-49C0-7920-268571E0CE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Box 70">
            <a:extLst>
              <a:ext uri="{FF2B5EF4-FFF2-40B4-BE49-F238E27FC236}">
                <a16:creationId xmlns:a16="http://schemas.microsoft.com/office/drawing/2014/main" id="{3049E3EA-944E-B4A7-3723-9F6049EADF46}"/>
              </a:ext>
            </a:extLst>
          </p:cNvPr>
          <p:cNvSpPr txBox="1"/>
          <p:nvPr/>
        </p:nvSpPr>
        <p:spPr>
          <a:xfrm>
            <a:off x="1373667" y="9171749"/>
            <a:ext cx="11205707" cy="900375"/>
          </a:xfrm>
          <a:prstGeom prst="rect">
            <a:avLst/>
          </a:prstGeom>
          <a:solidFill>
            <a:srgbClr val="F4EBE2">
              <a:alpha val="50000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“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Integration of stochastic and statistical approaches for drought risk estimation through long-length time series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”</a:t>
            </a: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id="{9291B38E-F4DF-A944-3D96-57E96F676B94}"/>
              </a:ext>
            </a:extLst>
          </p:cNvPr>
          <p:cNvSpPr txBox="1"/>
          <p:nvPr/>
        </p:nvSpPr>
        <p:spPr>
          <a:xfrm>
            <a:off x="100817" y="128223"/>
            <a:ext cx="1943249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CoSMoS:</a:t>
            </a:r>
          </a:p>
        </p:txBody>
      </p:sp>
      <p:pic>
        <p:nvPicPr>
          <p:cNvPr id="2" name="Picture 24" descr="Cible | Free SVG">
            <a:extLst>
              <a:ext uri="{FF2B5EF4-FFF2-40B4-BE49-F238E27FC236}">
                <a16:creationId xmlns:a16="http://schemas.microsoft.com/office/drawing/2014/main" id="{B3755A46-3731-7581-28B1-0F3CF1B93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992" y="9203630"/>
            <a:ext cx="797653" cy="79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9CDA34-DABA-BB7E-DB21-81677AAE9C03}"/>
              </a:ext>
            </a:extLst>
          </p:cNvPr>
          <p:cNvSpPr txBox="1"/>
          <p:nvPr/>
        </p:nvSpPr>
        <p:spPr>
          <a:xfrm>
            <a:off x="4404605" y="6110786"/>
            <a:ext cx="9173989" cy="2635017"/>
          </a:xfrm>
          <a:prstGeom prst="rect">
            <a:avLst/>
          </a:prstGeom>
          <a:noFill/>
          <a:ln w="25400">
            <a:solidFill>
              <a:schemeClr val="bg2">
                <a:lumMod val="2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 input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1257300" lvl="2" indent="-342900" algn="just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0" algn="l"/>
              </a:tabLs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observed time series: </a:t>
            </a: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209 years of daily data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57300" lvl="2" indent="-342900" algn="just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0" algn="l"/>
              </a:tabLst>
            </a:pP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specified marginal distribution function: </a:t>
            </a: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Weibull type III</a:t>
            </a:r>
          </a:p>
          <a:p>
            <a:pPr marL="1257300" lvl="2" indent="-342900" algn="just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0" algn="l"/>
              </a:tabLst>
            </a:pP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autocorrelation function: </a:t>
            </a: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Pareto type III</a:t>
            </a:r>
          </a:p>
          <a:p>
            <a:pPr marL="1257300" lvl="2" indent="-342900" algn="just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0" algn="l"/>
              </a:tabLst>
            </a:pP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desired number of lags: </a:t>
            </a: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2E9F909-3893-D70C-E2C1-AFFA31885C5A}"/>
                  </a:ext>
                </a:extLst>
              </p:cNvPr>
              <p:cNvSpPr txBox="1"/>
              <p:nvPr/>
            </p:nvSpPr>
            <p:spPr>
              <a:xfrm>
                <a:off x="588871" y="921863"/>
                <a:ext cx="17101868" cy="5009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indent="-34290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GB" sz="2400" b="1" dirty="0">
                    <a:solidFill>
                      <a:schemeClr val="accent5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Complete Stochastic Modelling Solution (CoSMoS) </a:t>
                </a:r>
                <a:r>
                  <a:rPr lang="en-GB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model was introduced by </a:t>
                </a:r>
                <a:r>
                  <a:rPr lang="en-GB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Papalexiou</a:t>
                </a:r>
                <a:r>
                  <a:rPr lang="en-GB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(2018)</a:t>
                </a:r>
                <a:r>
                  <a:rPr lang="en-GB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and is capable of simulating intermittent hydroclimatic processes such as precipitation. 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It is able to preserve </a:t>
                </a: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seasonality, intermittency, first and second order statistics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GB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By preserving these characteristics of the data we ensure the generation of synthetic time series with high degree of realism and accuracy, therefore giving the opportunity to identify extreme events.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 basic assumption underlying CoSMoS is that any process -stationary or cyclostationary- can be generated by transforming a specific “parent” Gaussian process. More precisely, any process {X(t)} with a specified marginal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and a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  <m:sub>
                        <m:r>
                          <a:rPr lang="en-GB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</m:d>
                  </m:oMath>
                </a14:m>
                <a:r>
                  <a:rPr lang="en-GB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has an underlying parent Gaussian process which can be identified. </a:t>
                </a:r>
              </a:p>
              <a:p>
                <a:pPr marL="342900" marR="0" indent="-34290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CoSMoS is implemented through the python toolbox </a:t>
                </a:r>
                <a:r>
                  <a:rPr lang="en-GB" sz="2400" b="1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PyCoSMoS</a:t>
                </a:r>
                <a:r>
                  <a:rPr lang="en-GB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GB" sz="2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2E9F909-3893-D70C-E2C1-AFFA31885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871" y="921863"/>
                <a:ext cx="17101868" cy="5009833"/>
              </a:xfrm>
              <a:prstGeom prst="rect">
                <a:avLst/>
              </a:prstGeom>
              <a:blipFill>
                <a:blip r:embed="rId12"/>
                <a:stretch>
                  <a:fillRect l="-499" r="-428" b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2160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E45AC2-55B3-1FEA-EC14-29E22C1A3F4E}"/>
              </a:ext>
            </a:extLst>
          </p:cNvPr>
          <p:cNvSpPr/>
          <p:nvPr/>
        </p:nvSpPr>
        <p:spPr>
          <a:xfrm>
            <a:off x="12654595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98" name="Picture 30" descr="File Info Icon SVG Vector &amp; PNG Free Download | UXWing">
            <a:extLst>
              <a:ext uri="{FF2B5EF4-FFF2-40B4-BE49-F238E27FC236}">
                <a16:creationId xmlns:a16="http://schemas.microsoft.com/office/drawing/2014/main" id="{E5377CFA-EEE9-933E-E8FC-AD609259D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3" b="97521" l="962" r="97115">
                        <a14:foregroundMark x1="41827" y1="1653" x2="8173" y2="4959"/>
                        <a14:foregroundMark x1="8173" y1="4959" x2="1442" y2="11570"/>
                        <a14:foregroundMark x1="71955" y1="22113" x2="73077" y2="23140"/>
                        <a14:foregroundMark x1="61293" y1="12352" x2="65665" y2="16354"/>
                        <a14:foregroundMark x1="50962" y1="2893" x2="60949" y2="12037"/>
                        <a14:foregroundMark x1="73077" y1="23140" x2="78365" y2="31405"/>
                        <a14:foregroundMark x1="65037" y1="27681" x2="63685" y2="27432"/>
                        <a14:foregroundMark x1="68829" y1="28380" x2="66307" y2="27915"/>
                        <a14:foregroundMark x1="74038" y1="29339" x2="69407" y2="28486"/>
                        <a14:foregroundMark x1="55430" y1="21074" x2="54327" y2="19835"/>
                        <a14:foregroundMark x1="56484" y1="22259" x2="55430" y2="21074"/>
                        <a14:foregroundMark x1="54081" y1="17438" x2="52885" y2="5785"/>
                        <a14:foregroundMark x1="54327" y1="19835" x2="54157" y2="18182"/>
                        <a14:foregroundMark x1="78365" y1="31818" x2="79808" y2="46281"/>
                        <a14:foregroundMark x1="74038" y1="60331" x2="58173" y2="66116"/>
                        <a14:foregroundMark x1="58173" y1="66116" x2="52404" y2="78926"/>
                        <a14:foregroundMark x1="88462" y1="59504" x2="87500" y2="82645"/>
                        <a14:foregroundMark x1="78846" y1="57851" x2="65865" y2="61157"/>
                        <a14:foregroundMark x1="65865" y1="61157" x2="58654" y2="72727"/>
                        <a14:foregroundMark x1="58654" y1="72727" x2="56731" y2="81405"/>
                        <a14:foregroundMark x1="56731" y1="81405" x2="70192" y2="92562"/>
                        <a14:foregroundMark x1="70192" y1="92562" x2="81250" y2="91736"/>
                        <a14:foregroundMark x1="81250" y1="91736" x2="88942" y2="82645"/>
                        <a14:foregroundMark x1="88942" y1="82645" x2="82692" y2="63223"/>
                        <a14:foregroundMark x1="82692" y1="63223" x2="76923" y2="56198"/>
                        <a14:foregroundMark x1="76923" y1="56198" x2="75481" y2="55785"/>
                        <a14:foregroundMark x1="89904" y1="68595" x2="90385" y2="83471"/>
                        <a14:foregroundMark x1="90385" y1="83471" x2="85577" y2="92149"/>
                        <a14:foregroundMark x1="85577" y1="92149" x2="68269" y2="97521"/>
                        <a14:foregroundMark x1="68269" y1="97521" x2="60096" y2="93388"/>
                        <a14:foregroundMark x1="92788" y1="66116" x2="94712" y2="73140"/>
                        <a14:foregroundMark x1="94712" y1="73140" x2="94231" y2="83058"/>
                        <a14:foregroundMark x1="94231" y1="83058" x2="91827" y2="88017"/>
                        <a14:foregroundMark x1="96635" y1="70248" x2="97115" y2="78512"/>
                        <a14:foregroundMark x1="97115" y1="78512" x2="96154" y2="82231"/>
                        <a14:foregroundMark x1="36058" y1="87190" x2="13942" y2="86777"/>
                        <a14:foregroundMark x1="13942" y1="86777" x2="5288" y2="83884"/>
                        <a14:foregroundMark x1="5288" y1="83884" x2="1923" y2="58678"/>
                        <a14:foregroundMark x1="1923" y1="58678" x2="5288" y2="47934"/>
                        <a14:foregroundMark x1="5288" y1="47934" x2="2885" y2="9917"/>
                        <a14:foregroundMark x1="24038" y1="38430" x2="38973" y2="37342"/>
                        <a14:foregroundMark x1="55760" y1="37675" x2="57692" y2="38430"/>
                        <a14:foregroundMark x1="25481" y1="52893" x2="44712" y2="52893"/>
                        <a14:foregroundMark x1="44712" y1="52893" x2="51442" y2="52066"/>
                        <a14:foregroundMark x1="25481" y1="67355" x2="36058" y2="66942"/>
                        <a14:foregroundMark x1="36058" y1="66942" x2="37500" y2="66942"/>
                        <a14:foregroundMark x1="40385" y1="39256" x2="55288" y2="39669"/>
                        <a14:foregroundMark x1="38462" y1="37190" x2="44231" y2="37190"/>
                        <a14:foregroundMark x1="37500" y1="36777" x2="44231" y2="37190"/>
                        <a14:backgroundMark x1="20673" y1="13223" x2="24519" y2="25620"/>
                        <a14:backgroundMark x1="24519" y1="25620" x2="34615" y2="19008"/>
                        <a14:backgroundMark x1="34615" y1="19008" x2="28365" y2="11983"/>
                        <a14:backgroundMark x1="28365" y1="11983" x2="19712" y2="11983"/>
                        <a14:backgroundMark x1="19712" y1="11983" x2="19712" y2="12397"/>
                        <a14:backgroundMark x1="62019" y1="18182" x2="62019" y2="18182"/>
                        <a14:backgroundMark x1="61538" y1="19008" x2="67788" y2="24793"/>
                        <a14:backgroundMark x1="67788" y1="24793" x2="63462" y2="17769"/>
                        <a14:backgroundMark x1="63462" y1="17769" x2="67788" y2="23967"/>
                        <a14:backgroundMark x1="67788" y1="23967" x2="69231" y2="23967"/>
                        <a14:backgroundMark x1="38135" y1="35958" x2="37981" y2="35950"/>
                        <a14:backgroundMark x1="56731" y1="21074" x2="56731" y2="21074"/>
                        <a14:backgroundMark x1="57692" y1="21074" x2="57692" y2="21074"/>
                        <a14:backgroundMark x1="57692" y1="22314" x2="57212" y2="22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826" y="9302945"/>
            <a:ext cx="600225" cy="69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B67A7A-D5C8-6DF8-0CCF-2B212381D8A8}"/>
              </a:ext>
            </a:extLst>
          </p:cNvPr>
          <p:cNvSpPr/>
          <p:nvPr/>
        </p:nvSpPr>
        <p:spPr>
          <a:xfrm>
            <a:off x="13768773" y="9102656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ACB6723-8337-9770-345B-A0C98CBE5F1E}"/>
              </a:ext>
            </a:extLst>
          </p:cNvPr>
          <p:cNvSpPr/>
          <p:nvPr/>
        </p:nvSpPr>
        <p:spPr>
          <a:xfrm>
            <a:off x="14882951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EFBEC3-B661-B984-E12E-136548347569}"/>
              </a:ext>
            </a:extLst>
          </p:cNvPr>
          <p:cNvSpPr/>
          <p:nvPr/>
        </p:nvSpPr>
        <p:spPr>
          <a:xfrm>
            <a:off x="15997129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6" name="Picture 8" descr="Method - Free business and finance icons">
            <a:extLst>
              <a:ext uri="{FF2B5EF4-FFF2-40B4-BE49-F238E27FC236}">
                <a16:creationId xmlns:a16="http://schemas.microsoft.com/office/drawing/2014/main" id="{C74690D7-9274-16E4-D871-6F32BA86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858" y="9259975"/>
            <a:ext cx="784278" cy="7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Pile of books | Free SVG">
            <a:extLst>
              <a:ext uri="{FF2B5EF4-FFF2-40B4-BE49-F238E27FC236}">
                <a16:creationId xmlns:a16="http://schemas.microsoft.com/office/drawing/2014/main" id="{4F4EF786-99CE-06FE-1F49-29B130EB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162" y="9259975"/>
            <a:ext cx="770025" cy="7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ECDEDE-4143-6AD4-D89D-8DB9553766FB}"/>
              </a:ext>
            </a:extLst>
          </p:cNvPr>
          <p:cNvSpPr/>
          <p:nvPr/>
        </p:nvSpPr>
        <p:spPr>
          <a:xfrm>
            <a:off x="17111307" y="9132442"/>
            <a:ext cx="948092" cy="1003138"/>
          </a:xfrm>
          <a:prstGeom prst="roundRect">
            <a:avLst/>
          </a:prstGeom>
          <a:solidFill>
            <a:srgbClr val="A0CA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 descr="Result - Free business and finance icons">
            <a:extLst>
              <a:ext uri="{FF2B5EF4-FFF2-40B4-BE49-F238E27FC236}">
                <a16:creationId xmlns:a16="http://schemas.microsoft.com/office/drawing/2014/main" id="{E034526E-5804-FCBF-C353-12AA1FF9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767" y="9235185"/>
            <a:ext cx="777172" cy="7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F8E4D03-5119-8417-C88B-0C72A89B1757}"/>
              </a:ext>
            </a:extLst>
          </p:cNvPr>
          <p:cNvSpPr/>
          <p:nvPr/>
        </p:nvSpPr>
        <p:spPr>
          <a:xfrm>
            <a:off x="200527" y="9102656"/>
            <a:ext cx="948092" cy="1003138"/>
          </a:xfrm>
          <a:prstGeom prst="roundRect">
            <a:avLst/>
          </a:prstGeom>
          <a:solidFill>
            <a:srgbClr val="D17C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FE047DD9-192A-4015-BE77-8F47DB10B803}"/>
              </a:ext>
            </a:extLst>
          </p:cNvPr>
          <p:cNvSpPr txBox="1"/>
          <p:nvPr/>
        </p:nvSpPr>
        <p:spPr>
          <a:xfrm rot="5400000">
            <a:off x="-1912564" y="3070155"/>
            <a:ext cx="9127287" cy="504437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Free Home Icon - Download SVG, PNG for User Interface | IconScout">
            <a:hlinkClick r:id="rId9" action="ppaction://hlinksldjump"/>
            <a:extLst>
              <a:ext uri="{FF2B5EF4-FFF2-40B4-BE49-F238E27FC236}">
                <a16:creationId xmlns:a16="http://schemas.microsoft.com/office/drawing/2014/main" id="{803A3B55-2AEB-93C6-1EE8-62AC0C987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4" y="9052463"/>
            <a:ext cx="1066017" cy="10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" descr="Cible | Free SVG">
            <a:extLst>
              <a:ext uri="{FF2B5EF4-FFF2-40B4-BE49-F238E27FC236}">
                <a16:creationId xmlns:a16="http://schemas.microsoft.com/office/drawing/2014/main" id="{51BA0932-1EC3-5BCB-4A5D-684609F2F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992" y="9203630"/>
            <a:ext cx="797653" cy="79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914781-DCF3-FD9E-591F-8D10F4D62645}"/>
              </a:ext>
            </a:extLst>
          </p:cNvPr>
          <p:cNvSpPr/>
          <p:nvPr/>
        </p:nvSpPr>
        <p:spPr>
          <a:xfrm>
            <a:off x="253100" y="647700"/>
            <a:ext cx="17773411" cy="8330899"/>
          </a:xfrm>
          <a:prstGeom prst="roundRect">
            <a:avLst/>
          </a:prstGeom>
          <a:solidFill>
            <a:srgbClr val="F4EBE2">
              <a:alpha val="50000"/>
            </a:srgbClr>
          </a:solidFill>
          <a:ln w="28575"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70">
            <a:extLst>
              <a:ext uri="{FF2B5EF4-FFF2-40B4-BE49-F238E27FC236}">
                <a16:creationId xmlns:a16="http://schemas.microsoft.com/office/drawing/2014/main" id="{CE45E95B-9F4E-80D8-F124-5CB146C4E713}"/>
              </a:ext>
            </a:extLst>
          </p:cNvPr>
          <p:cNvSpPr txBox="1"/>
          <p:nvPr/>
        </p:nvSpPr>
        <p:spPr>
          <a:xfrm>
            <a:off x="1373667" y="9171749"/>
            <a:ext cx="11205707" cy="900375"/>
          </a:xfrm>
          <a:prstGeom prst="rect">
            <a:avLst/>
          </a:prstGeom>
          <a:solidFill>
            <a:srgbClr val="F4EBE2">
              <a:alpha val="50000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“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Integration of stochastic and statistical approaches for drought risk estimation through long-length time series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”</a:t>
            </a:r>
          </a:p>
        </p:txBody>
      </p:sp>
      <p:sp>
        <p:nvSpPr>
          <p:cNvPr id="7" name="TextBox 73">
            <a:extLst>
              <a:ext uri="{FF2B5EF4-FFF2-40B4-BE49-F238E27FC236}">
                <a16:creationId xmlns:a16="http://schemas.microsoft.com/office/drawing/2014/main" id="{1C5A8920-A41C-F28D-EEFC-CA3B393FD76A}"/>
              </a:ext>
            </a:extLst>
          </p:cNvPr>
          <p:cNvSpPr txBox="1"/>
          <p:nvPr/>
        </p:nvSpPr>
        <p:spPr>
          <a:xfrm>
            <a:off x="100817" y="128223"/>
            <a:ext cx="3861583" cy="368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CoSMoS implementation: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81DAA92-BFB0-FA70-71AF-F7E11442A606}"/>
              </a:ext>
            </a:extLst>
          </p:cNvPr>
          <p:cNvSpPr/>
          <p:nvPr/>
        </p:nvSpPr>
        <p:spPr>
          <a:xfrm>
            <a:off x="960521" y="941784"/>
            <a:ext cx="16358567" cy="7578381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graph with lines and text&#10;&#10;AI-generated content may be incorrect.">
            <a:extLst>
              <a:ext uri="{FF2B5EF4-FFF2-40B4-BE49-F238E27FC236}">
                <a16:creationId xmlns:a16="http://schemas.microsoft.com/office/drawing/2014/main" id="{117DDF6F-16E9-B697-D74B-71B1B8117D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" b="-1"/>
          <a:stretch/>
        </p:blipFill>
        <p:spPr>
          <a:xfrm>
            <a:off x="1561313" y="848364"/>
            <a:ext cx="14974087" cy="8178498"/>
          </a:xfrm>
          <a:prstGeom prst="rect">
            <a:avLst/>
          </a:prstGeom>
        </p:spPr>
      </p:pic>
      <p:sp>
        <p:nvSpPr>
          <p:cNvPr id="14" name="Action Button: Go to End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4AC9A45-3507-F242-5181-5B04E8A9D5D4}"/>
              </a:ext>
            </a:extLst>
          </p:cNvPr>
          <p:cNvSpPr/>
          <p:nvPr/>
        </p:nvSpPr>
        <p:spPr>
          <a:xfrm>
            <a:off x="15912920" y="8126228"/>
            <a:ext cx="813767" cy="609600"/>
          </a:xfrm>
          <a:prstGeom prst="actionButtonEnd">
            <a:avLst/>
          </a:prstGeom>
          <a:solidFill>
            <a:srgbClr val="F4EBE2"/>
          </a:solidFill>
          <a:ln>
            <a:solidFill>
              <a:srgbClr val="8935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6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E45AC2-55B3-1FEA-EC14-29E22C1A3F4E}"/>
              </a:ext>
            </a:extLst>
          </p:cNvPr>
          <p:cNvSpPr/>
          <p:nvPr/>
        </p:nvSpPr>
        <p:spPr>
          <a:xfrm>
            <a:off x="12654595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98" name="Picture 30" descr="File Info Icon SVG Vector &amp; PNG Free Download | UXWing">
            <a:extLst>
              <a:ext uri="{FF2B5EF4-FFF2-40B4-BE49-F238E27FC236}">
                <a16:creationId xmlns:a16="http://schemas.microsoft.com/office/drawing/2014/main" id="{E5377CFA-EEE9-933E-E8FC-AD609259D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3" b="97521" l="962" r="97115">
                        <a14:foregroundMark x1="41827" y1="1653" x2="8173" y2="4959"/>
                        <a14:foregroundMark x1="8173" y1="4959" x2="1442" y2="11570"/>
                        <a14:foregroundMark x1="71955" y1="22113" x2="73077" y2="23140"/>
                        <a14:foregroundMark x1="61293" y1="12352" x2="65665" y2="16354"/>
                        <a14:foregroundMark x1="50962" y1="2893" x2="60949" y2="12037"/>
                        <a14:foregroundMark x1="73077" y1="23140" x2="78365" y2="31405"/>
                        <a14:foregroundMark x1="65037" y1="27681" x2="63685" y2="27432"/>
                        <a14:foregroundMark x1="68829" y1="28380" x2="66307" y2="27915"/>
                        <a14:foregroundMark x1="74038" y1="29339" x2="69407" y2="28486"/>
                        <a14:foregroundMark x1="55430" y1="21074" x2="54327" y2="19835"/>
                        <a14:foregroundMark x1="56484" y1="22259" x2="55430" y2="21074"/>
                        <a14:foregroundMark x1="54081" y1="17438" x2="52885" y2="5785"/>
                        <a14:foregroundMark x1="54327" y1="19835" x2="54157" y2="18182"/>
                        <a14:foregroundMark x1="78365" y1="31818" x2="79808" y2="46281"/>
                        <a14:foregroundMark x1="74038" y1="60331" x2="58173" y2="66116"/>
                        <a14:foregroundMark x1="58173" y1="66116" x2="52404" y2="78926"/>
                        <a14:foregroundMark x1="88462" y1="59504" x2="87500" y2="82645"/>
                        <a14:foregroundMark x1="78846" y1="57851" x2="65865" y2="61157"/>
                        <a14:foregroundMark x1="65865" y1="61157" x2="58654" y2="72727"/>
                        <a14:foregroundMark x1="58654" y1="72727" x2="56731" y2="81405"/>
                        <a14:foregroundMark x1="56731" y1="81405" x2="70192" y2="92562"/>
                        <a14:foregroundMark x1="70192" y1="92562" x2="81250" y2="91736"/>
                        <a14:foregroundMark x1="81250" y1="91736" x2="88942" y2="82645"/>
                        <a14:foregroundMark x1="88942" y1="82645" x2="82692" y2="63223"/>
                        <a14:foregroundMark x1="82692" y1="63223" x2="76923" y2="56198"/>
                        <a14:foregroundMark x1="76923" y1="56198" x2="75481" y2="55785"/>
                        <a14:foregroundMark x1="89904" y1="68595" x2="90385" y2="83471"/>
                        <a14:foregroundMark x1="90385" y1="83471" x2="85577" y2="92149"/>
                        <a14:foregroundMark x1="85577" y1="92149" x2="68269" y2="97521"/>
                        <a14:foregroundMark x1="68269" y1="97521" x2="60096" y2="93388"/>
                        <a14:foregroundMark x1="92788" y1="66116" x2="94712" y2="73140"/>
                        <a14:foregroundMark x1="94712" y1="73140" x2="94231" y2="83058"/>
                        <a14:foregroundMark x1="94231" y1="83058" x2="91827" y2="88017"/>
                        <a14:foregroundMark x1="96635" y1="70248" x2="97115" y2="78512"/>
                        <a14:foregroundMark x1="97115" y1="78512" x2="96154" y2="82231"/>
                        <a14:foregroundMark x1="36058" y1="87190" x2="13942" y2="86777"/>
                        <a14:foregroundMark x1="13942" y1="86777" x2="5288" y2="83884"/>
                        <a14:foregroundMark x1="5288" y1="83884" x2="1923" y2="58678"/>
                        <a14:foregroundMark x1="1923" y1="58678" x2="5288" y2="47934"/>
                        <a14:foregroundMark x1="5288" y1="47934" x2="2885" y2="9917"/>
                        <a14:foregroundMark x1="24038" y1="38430" x2="38973" y2="37342"/>
                        <a14:foregroundMark x1="55760" y1="37675" x2="57692" y2="38430"/>
                        <a14:foregroundMark x1="25481" y1="52893" x2="44712" y2="52893"/>
                        <a14:foregroundMark x1="44712" y1="52893" x2="51442" y2="52066"/>
                        <a14:foregroundMark x1="25481" y1="67355" x2="36058" y2="66942"/>
                        <a14:foregroundMark x1="36058" y1="66942" x2="37500" y2="66942"/>
                        <a14:foregroundMark x1="40385" y1="39256" x2="55288" y2="39669"/>
                        <a14:foregroundMark x1="38462" y1="37190" x2="44231" y2="37190"/>
                        <a14:foregroundMark x1="37500" y1="36777" x2="44231" y2="37190"/>
                        <a14:backgroundMark x1="20673" y1="13223" x2="24519" y2="25620"/>
                        <a14:backgroundMark x1="24519" y1="25620" x2="34615" y2="19008"/>
                        <a14:backgroundMark x1="34615" y1="19008" x2="28365" y2="11983"/>
                        <a14:backgroundMark x1="28365" y1="11983" x2="19712" y2="11983"/>
                        <a14:backgroundMark x1="19712" y1="11983" x2="19712" y2="12397"/>
                        <a14:backgroundMark x1="62019" y1="18182" x2="62019" y2="18182"/>
                        <a14:backgroundMark x1="61538" y1="19008" x2="67788" y2="24793"/>
                        <a14:backgroundMark x1="67788" y1="24793" x2="63462" y2="17769"/>
                        <a14:backgroundMark x1="63462" y1="17769" x2="67788" y2="23967"/>
                        <a14:backgroundMark x1="67788" y1="23967" x2="69231" y2="23967"/>
                        <a14:backgroundMark x1="38135" y1="35958" x2="37981" y2="35950"/>
                        <a14:backgroundMark x1="56731" y1="21074" x2="56731" y2="21074"/>
                        <a14:backgroundMark x1="57692" y1="21074" x2="57692" y2="21074"/>
                        <a14:backgroundMark x1="57692" y1="22314" x2="57212" y2="22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826" y="9302945"/>
            <a:ext cx="600225" cy="69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B67A7A-D5C8-6DF8-0CCF-2B212381D8A8}"/>
              </a:ext>
            </a:extLst>
          </p:cNvPr>
          <p:cNvSpPr/>
          <p:nvPr/>
        </p:nvSpPr>
        <p:spPr>
          <a:xfrm>
            <a:off x="13768773" y="9102656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ACB6723-8337-9770-345B-A0C98CBE5F1E}"/>
              </a:ext>
            </a:extLst>
          </p:cNvPr>
          <p:cNvSpPr/>
          <p:nvPr/>
        </p:nvSpPr>
        <p:spPr>
          <a:xfrm>
            <a:off x="14882951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EFBEC3-B661-B984-E12E-136548347569}"/>
              </a:ext>
            </a:extLst>
          </p:cNvPr>
          <p:cNvSpPr/>
          <p:nvPr/>
        </p:nvSpPr>
        <p:spPr>
          <a:xfrm>
            <a:off x="15997129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6" name="Picture 8" descr="Method - Free business and finance icons">
            <a:extLst>
              <a:ext uri="{FF2B5EF4-FFF2-40B4-BE49-F238E27FC236}">
                <a16:creationId xmlns:a16="http://schemas.microsoft.com/office/drawing/2014/main" id="{C74690D7-9274-16E4-D871-6F32BA86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858" y="9259975"/>
            <a:ext cx="784278" cy="7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Pile of books | Free SVG">
            <a:extLst>
              <a:ext uri="{FF2B5EF4-FFF2-40B4-BE49-F238E27FC236}">
                <a16:creationId xmlns:a16="http://schemas.microsoft.com/office/drawing/2014/main" id="{4F4EF786-99CE-06FE-1F49-29B130EB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162" y="9259975"/>
            <a:ext cx="770025" cy="7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ECDEDE-4143-6AD4-D89D-8DB9553766FB}"/>
              </a:ext>
            </a:extLst>
          </p:cNvPr>
          <p:cNvSpPr/>
          <p:nvPr/>
        </p:nvSpPr>
        <p:spPr>
          <a:xfrm>
            <a:off x="17111307" y="9132442"/>
            <a:ext cx="948092" cy="1003138"/>
          </a:xfrm>
          <a:prstGeom prst="roundRect">
            <a:avLst/>
          </a:prstGeom>
          <a:solidFill>
            <a:srgbClr val="A0CA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 descr="Result - Free business and finance icons">
            <a:extLst>
              <a:ext uri="{FF2B5EF4-FFF2-40B4-BE49-F238E27FC236}">
                <a16:creationId xmlns:a16="http://schemas.microsoft.com/office/drawing/2014/main" id="{E034526E-5804-FCBF-C353-12AA1FF9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767" y="9235185"/>
            <a:ext cx="777172" cy="7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F8E4D03-5119-8417-C88B-0C72A89B1757}"/>
              </a:ext>
            </a:extLst>
          </p:cNvPr>
          <p:cNvSpPr/>
          <p:nvPr/>
        </p:nvSpPr>
        <p:spPr>
          <a:xfrm>
            <a:off x="200527" y="9102656"/>
            <a:ext cx="948092" cy="1003138"/>
          </a:xfrm>
          <a:prstGeom prst="roundRect">
            <a:avLst/>
          </a:prstGeom>
          <a:solidFill>
            <a:srgbClr val="D17C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FE047DD9-192A-4015-BE77-8F47DB10B803}"/>
              </a:ext>
            </a:extLst>
          </p:cNvPr>
          <p:cNvSpPr txBox="1"/>
          <p:nvPr/>
        </p:nvSpPr>
        <p:spPr>
          <a:xfrm rot="5400000">
            <a:off x="-1912564" y="3070155"/>
            <a:ext cx="9127287" cy="504437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Free Home Icon - Download SVG, PNG for User Interface | IconScout">
            <a:hlinkClick r:id="rId9" action="ppaction://hlinksldjump"/>
            <a:extLst>
              <a:ext uri="{FF2B5EF4-FFF2-40B4-BE49-F238E27FC236}">
                <a16:creationId xmlns:a16="http://schemas.microsoft.com/office/drawing/2014/main" id="{803A3B55-2AEB-93C6-1EE8-62AC0C987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4" y="9052463"/>
            <a:ext cx="1066017" cy="10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" descr="Cible | Free SVG">
            <a:extLst>
              <a:ext uri="{FF2B5EF4-FFF2-40B4-BE49-F238E27FC236}">
                <a16:creationId xmlns:a16="http://schemas.microsoft.com/office/drawing/2014/main" id="{51BA0932-1EC3-5BCB-4A5D-684609F2F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992" y="9203630"/>
            <a:ext cx="797653" cy="79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914781-DCF3-FD9E-591F-8D10F4D62645}"/>
              </a:ext>
            </a:extLst>
          </p:cNvPr>
          <p:cNvSpPr/>
          <p:nvPr/>
        </p:nvSpPr>
        <p:spPr>
          <a:xfrm>
            <a:off x="253100" y="647700"/>
            <a:ext cx="17773411" cy="8330899"/>
          </a:xfrm>
          <a:prstGeom prst="roundRect">
            <a:avLst/>
          </a:prstGeom>
          <a:solidFill>
            <a:srgbClr val="F4EBE2">
              <a:alpha val="50000"/>
            </a:srgbClr>
          </a:solidFill>
          <a:ln w="28575"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70">
            <a:extLst>
              <a:ext uri="{FF2B5EF4-FFF2-40B4-BE49-F238E27FC236}">
                <a16:creationId xmlns:a16="http://schemas.microsoft.com/office/drawing/2014/main" id="{CE45E95B-9F4E-80D8-F124-5CB146C4E713}"/>
              </a:ext>
            </a:extLst>
          </p:cNvPr>
          <p:cNvSpPr txBox="1"/>
          <p:nvPr/>
        </p:nvSpPr>
        <p:spPr>
          <a:xfrm>
            <a:off x="1373667" y="9171749"/>
            <a:ext cx="11205707" cy="900375"/>
          </a:xfrm>
          <a:prstGeom prst="rect">
            <a:avLst/>
          </a:prstGeom>
          <a:solidFill>
            <a:srgbClr val="F4EBE2">
              <a:alpha val="50000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“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Integration of stochastic and statistical approaches for drought risk estimation through long-length time series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”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547A92-386A-87DB-73A5-F03A230A136C}"/>
              </a:ext>
            </a:extLst>
          </p:cNvPr>
          <p:cNvSpPr/>
          <p:nvPr/>
        </p:nvSpPr>
        <p:spPr>
          <a:xfrm>
            <a:off x="960521" y="941784"/>
            <a:ext cx="16358567" cy="7578381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ction Button: Go to End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4AC9A45-3507-F242-5181-5B04E8A9D5D4}"/>
              </a:ext>
            </a:extLst>
          </p:cNvPr>
          <p:cNvSpPr/>
          <p:nvPr/>
        </p:nvSpPr>
        <p:spPr>
          <a:xfrm>
            <a:off x="15912920" y="8126228"/>
            <a:ext cx="813767" cy="609600"/>
          </a:xfrm>
          <a:prstGeom prst="actionButtonEnd">
            <a:avLst/>
          </a:prstGeom>
          <a:solidFill>
            <a:srgbClr val="F4EBE2"/>
          </a:solidFill>
          <a:ln>
            <a:solidFill>
              <a:srgbClr val="8935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4F67C4-452C-6436-96E8-28257CCD9B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863" y="1169745"/>
            <a:ext cx="13614040" cy="728680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3">
            <a:extLst>
              <a:ext uri="{FF2B5EF4-FFF2-40B4-BE49-F238E27FC236}">
                <a16:creationId xmlns:a16="http://schemas.microsoft.com/office/drawing/2014/main" id="{AB7E1AD4-9B4E-BE94-B7EA-CCAFD73CEB0D}"/>
              </a:ext>
            </a:extLst>
          </p:cNvPr>
          <p:cNvSpPr txBox="1"/>
          <p:nvPr/>
        </p:nvSpPr>
        <p:spPr>
          <a:xfrm>
            <a:off x="100817" y="128223"/>
            <a:ext cx="3861583" cy="368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CoSMoS implementation:</a:t>
            </a:r>
          </a:p>
        </p:txBody>
      </p:sp>
    </p:spTree>
    <p:extLst>
      <p:ext uri="{BB962C8B-B14F-4D97-AF65-F5344CB8AC3E}">
        <p14:creationId xmlns:p14="http://schemas.microsoft.com/office/powerpoint/2010/main" val="968616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E45AC2-55B3-1FEA-EC14-29E22C1A3F4E}"/>
              </a:ext>
            </a:extLst>
          </p:cNvPr>
          <p:cNvSpPr/>
          <p:nvPr/>
        </p:nvSpPr>
        <p:spPr>
          <a:xfrm>
            <a:off x="12654595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98" name="Picture 30" descr="File Info Icon SVG Vector &amp; PNG Free Download | UXWing">
            <a:extLst>
              <a:ext uri="{FF2B5EF4-FFF2-40B4-BE49-F238E27FC236}">
                <a16:creationId xmlns:a16="http://schemas.microsoft.com/office/drawing/2014/main" id="{E5377CFA-EEE9-933E-E8FC-AD609259D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3" b="97521" l="962" r="97115">
                        <a14:foregroundMark x1="41827" y1="1653" x2="8173" y2="4959"/>
                        <a14:foregroundMark x1="8173" y1="4959" x2="1442" y2="11570"/>
                        <a14:foregroundMark x1="71955" y1="22113" x2="73077" y2="23140"/>
                        <a14:foregroundMark x1="61293" y1="12352" x2="65665" y2="16354"/>
                        <a14:foregroundMark x1="50962" y1="2893" x2="60949" y2="12037"/>
                        <a14:foregroundMark x1="73077" y1="23140" x2="78365" y2="31405"/>
                        <a14:foregroundMark x1="65037" y1="27681" x2="63685" y2="27432"/>
                        <a14:foregroundMark x1="68829" y1="28380" x2="66307" y2="27915"/>
                        <a14:foregroundMark x1="74038" y1="29339" x2="69407" y2="28486"/>
                        <a14:foregroundMark x1="55430" y1="21074" x2="54327" y2="19835"/>
                        <a14:foregroundMark x1="56484" y1="22259" x2="55430" y2="21074"/>
                        <a14:foregroundMark x1="54081" y1="17438" x2="52885" y2="5785"/>
                        <a14:foregroundMark x1="54327" y1="19835" x2="54157" y2="18182"/>
                        <a14:foregroundMark x1="78365" y1="31818" x2="79808" y2="46281"/>
                        <a14:foregroundMark x1="74038" y1="60331" x2="58173" y2="66116"/>
                        <a14:foregroundMark x1="58173" y1="66116" x2="52404" y2="78926"/>
                        <a14:foregroundMark x1="88462" y1="59504" x2="87500" y2="82645"/>
                        <a14:foregroundMark x1="78846" y1="57851" x2="65865" y2="61157"/>
                        <a14:foregroundMark x1="65865" y1="61157" x2="58654" y2="72727"/>
                        <a14:foregroundMark x1="58654" y1="72727" x2="56731" y2="81405"/>
                        <a14:foregroundMark x1="56731" y1="81405" x2="70192" y2="92562"/>
                        <a14:foregroundMark x1="70192" y1="92562" x2="81250" y2="91736"/>
                        <a14:foregroundMark x1="81250" y1="91736" x2="88942" y2="82645"/>
                        <a14:foregroundMark x1="88942" y1="82645" x2="82692" y2="63223"/>
                        <a14:foregroundMark x1="82692" y1="63223" x2="76923" y2="56198"/>
                        <a14:foregroundMark x1="76923" y1="56198" x2="75481" y2="55785"/>
                        <a14:foregroundMark x1="89904" y1="68595" x2="90385" y2="83471"/>
                        <a14:foregroundMark x1="90385" y1="83471" x2="85577" y2="92149"/>
                        <a14:foregroundMark x1="85577" y1="92149" x2="68269" y2="97521"/>
                        <a14:foregroundMark x1="68269" y1="97521" x2="60096" y2="93388"/>
                        <a14:foregroundMark x1="92788" y1="66116" x2="94712" y2="73140"/>
                        <a14:foregroundMark x1="94712" y1="73140" x2="94231" y2="83058"/>
                        <a14:foregroundMark x1="94231" y1="83058" x2="91827" y2="88017"/>
                        <a14:foregroundMark x1="96635" y1="70248" x2="97115" y2="78512"/>
                        <a14:foregroundMark x1="97115" y1="78512" x2="96154" y2="82231"/>
                        <a14:foregroundMark x1="36058" y1="87190" x2="13942" y2="86777"/>
                        <a14:foregroundMark x1="13942" y1="86777" x2="5288" y2="83884"/>
                        <a14:foregroundMark x1="5288" y1="83884" x2="1923" y2="58678"/>
                        <a14:foregroundMark x1="1923" y1="58678" x2="5288" y2="47934"/>
                        <a14:foregroundMark x1="5288" y1="47934" x2="2885" y2="9917"/>
                        <a14:foregroundMark x1="24038" y1="38430" x2="38973" y2="37342"/>
                        <a14:foregroundMark x1="55760" y1="37675" x2="57692" y2="38430"/>
                        <a14:foregroundMark x1="25481" y1="52893" x2="44712" y2="52893"/>
                        <a14:foregroundMark x1="44712" y1="52893" x2="51442" y2="52066"/>
                        <a14:foregroundMark x1="25481" y1="67355" x2="36058" y2="66942"/>
                        <a14:foregroundMark x1="36058" y1="66942" x2="37500" y2="66942"/>
                        <a14:foregroundMark x1="40385" y1="39256" x2="55288" y2="39669"/>
                        <a14:foregroundMark x1="38462" y1="37190" x2="44231" y2="37190"/>
                        <a14:foregroundMark x1="37500" y1="36777" x2="44231" y2="37190"/>
                        <a14:backgroundMark x1="20673" y1="13223" x2="24519" y2="25620"/>
                        <a14:backgroundMark x1="24519" y1="25620" x2="34615" y2="19008"/>
                        <a14:backgroundMark x1="34615" y1="19008" x2="28365" y2="11983"/>
                        <a14:backgroundMark x1="28365" y1="11983" x2="19712" y2="11983"/>
                        <a14:backgroundMark x1="19712" y1="11983" x2="19712" y2="12397"/>
                        <a14:backgroundMark x1="62019" y1="18182" x2="62019" y2="18182"/>
                        <a14:backgroundMark x1="61538" y1="19008" x2="67788" y2="24793"/>
                        <a14:backgroundMark x1="67788" y1="24793" x2="63462" y2="17769"/>
                        <a14:backgroundMark x1="63462" y1="17769" x2="67788" y2="23967"/>
                        <a14:backgroundMark x1="67788" y1="23967" x2="69231" y2="23967"/>
                        <a14:backgroundMark x1="38135" y1="35958" x2="37981" y2="35950"/>
                        <a14:backgroundMark x1="56731" y1="21074" x2="56731" y2="21074"/>
                        <a14:backgroundMark x1="57692" y1="21074" x2="57692" y2="21074"/>
                        <a14:backgroundMark x1="57692" y1="22314" x2="57212" y2="22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826" y="9302945"/>
            <a:ext cx="600225" cy="69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B67A7A-D5C8-6DF8-0CCF-2B212381D8A8}"/>
              </a:ext>
            </a:extLst>
          </p:cNvPr>
          <p:cNvSpPr/>
          <p:nvPr/>
        </p:nvSpPr>
        <p:spPr>
          <a:xfrm>
            <a:off x="13768773" y="9102656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ACB6723-8337-9770-345B-A0C98CBE5F1E}"/>
              </a:ext>
            </a:extLst>
          </p:cNvPr>
          <p:cNvSpPr/>
          <p:nvPr/>
        </p:nvSpPr>
        <p:spPr>
          <a:xfrm>
            <a:off x="14882951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EFBEC3-B661-B984-E12E-136548347569}"/>
              </a:ext>
            </a:extLst>
          </p:cNvPr>
          <p:cNvSpPr/>
          <p:nvPr/>
        </p:nvSpPr>
        <p:spPr>
          <a:xfrm>
            <a:off x="15997129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6" name="Picture 8" descr="Method - Free business and finance icons">
            <a:extLst>
              <a:ext uri="{FF2B5EF4-FFF2-40B4-BE49-F238E27FC236}">
                <a16:creationId xmlns:a16="http://schemas.microsoft.com/office/drawing/2014/main" id="{C74690D7-9274-16E4-D871-6F32BA86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858" y="9259975"/>
            <a:ext cx="784278" cy="7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Pile of books | Free SVG">
            <a:extLst>
              <a:ext uri="{FF2B5EF4-FFF2-40B4-BE49-F238E27FC236}">
                <a16:creationId xmlns:a16="http://schemas.microsoft.com/office/drawing/2014/main" id="{4F4EF786-99CE-06FE-1F49-29B130EB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162" y="9259975"/>
            <a:ext cx="770025" cy="7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ECDEDE-4143-6AD4-D89D-8DB9553766FB}"/>
              </a:ext>
            </a:extLst>
          </p:cNvPr>
          <p:cNvSpPr/>
          <p:nvPr/>
        </p:nvSpPr>
        <p:spPr>
          <a:xfrm>
            <a:off x="17111307" y="9132442"/>
            <a:ext cx="948092" cy="1003138"/>
          </a:xfrm>
          <a:prstGeom prst="roundRect">
            <a:avLst/>
          </a:prstGeom>
          <a:solidFill>
            <a:srgbClr val="A0CA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 descr="Result - Free business and finance icons">
            <a:extLst>
              <a:ext uri="{FF2B5EF4-FFF2-40B4-BE49-F238E27FC236}">
                <a16:creationId xmlns:a16="http://schemas.microsoft.com/office/drawing/2014/main" id="{E034526E-5804-FCBF-C353-12AA1FF9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767" y="9235185"/>
            <a:ext cx="777172" cy="7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F8E4D03-5119-8417-C88B-0C72A89B1757}"/>
              </a:ext>
            </a:extLst>
          </p:cNvPr>
          <p:cNvSpPr/>
          <p:nvPr/>
        </p:nvSpPr>
        <p:spPr>
          <a:xfrm>
            <a:off x="200527" y="9102656"/>
            <a:ext cx="948092" cy="1003138"/>
          </a:xfrm>
          <a:prstGeom prst="roundRect">
            <a:avLst/>
          </a:prstGeom>
          <a:solidFill>
            <a:srgbClr val="D17C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FE047DD9-192A-4015-BE77-8F47DB10B803}"/>
              </a:ext>
            </a:extLst>
          </p:cNvPr>
          <p:cNvSpPr txBox="1"/>
          <p:nvPr/>
        </p:nvSpPr>
        <p:spPr>
          <a:xfrm rot="5400000">
            <a:off x="-1912564" y="3070155"/>
            <a:ext cx="9127287" cy="504437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Free Home Icon - Download SVG, PNG for User Interface | IconScout">
            <a:hlinkClick r:id="rId9" action="ppaction://hlinksldjump"/>
            <a:extLst>
              <a:ext uri="{FF2B5EF4-FFF2-40B4-BE49-F238E27FC236}">
                <a16:creationId xmlns:a16="http://schemas.microsoft.com/office/drawing/2014/main" id="{803A3B55-2AEB-93C6-1EE8-62AC0C987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4" y="9052463"/>
            <a:ext cx="1066017" cy="10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" descr="Cible | Free SVG">
            <a:extLst>
              <a:ext uri="{FF2B5EF4-FFF2-40B4-BE49-F238E27FC236}">
                <a16:creationId xmlns:a16="http://schemas.microsoft.com/office/drawing/2014/main" id="{51BA0932-1EC3-5BCB-4A5D-684609F2F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992" y="9203630"/>
            <a:ext cx="797653" cy="79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914781-DCF3-FD9E-591F-8D10F4D62645}"/>
              </a:ext>
            </a:extLst>
          </p:cNvPr>
          <p:cNvSpPr/>
          <p:nvPr/>
        </p:nvSpPr>
        <p:spPr>
          <a:xfrm>
            <a:off x="253100" y="647700"/>
            <a:ext cx="17773411" cy="8330899"/>
          </a:xfrm>
          <a:prstGeom prst="roundRect">
            <a:avLst/>
          </a:prstGeom>
          <a:solidFill>
            <a:srgbClr val="F4EBE2">
              <a:alpha val="50000"/>
            </a:srgbClr>
          </a:solidFill>
          <a:ln w="28575"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70">
            <a:extLst>
              <a:ext uri="{FF2B5EF4-FFF2-40B4-BE49-F238E27FC236}">
                <a16:creationId xmlns:a16="http://schemas.microsoft.com/office/drawing/2014/main" id="{CE45E95B-9F4E-80D8-F124-5CB146C4E713}"/>
              </a:ext>
            </a:extLst>
          </p:cNvPr>
          <p:cNvSpPr txBox="1"/>
          <p:nvPr/>
        </p:nvSpPr>
        <p:spPr>
          <a:xfrm>
            <a:off x="1373667" y="9171749"/>
            <a:ext cx="11205707" cy="900375"/>
          </a:xfrm>
          <a:prstGeom prst="rect">
            <a:avLst/>
          </a:prstGeom>
          <a:solidFill>
            <a:srgbClr val="F4EBE2">
              <a:alpha val="50000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“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Integration of stochastic and statistical approaches for drought risk estimation through long-length time series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”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9C06657-3E52-EF80-CB32-3948E38E22E8}"/>
              </a:ext>
            </a:extLst>
          </p:cNvPr>
          <p:cNvSpPr/>
          <p:nvPr/>
        </p:nvSpPr>
        <p:spPr>
          <a:xfrm>
            <a:off x="960521" y="941784"/>
            <a:ext cx="16358567" cy="7578381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ction Button: Go to End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4AC9A45-3507-F242-5181-5B04E8A9D5D4}"/>
              </a:ext>
            </a:extLst>
          </p:cNvPr>
          <p:cNvSpPr/>
          <p:nvPr/>
        </p:nvSpPr>
        <p:spPr>
          <a:xfrm>
            <a:off x="15912920" y="8126228"/>
            <a:ext cx="813767" cy="609600"/>
          </a:xfrm>
          <a:prstGeom prst="actionButtonEnd">
            <a:avLst/>
          </a:prstGeom>
          <a:solidFill>
            <a:srgbClr val="F4EBE2"/>
          </a:solidFill>
          <a:ln>
            <a:solidFill>
              <a:srgbClr val="8935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CD8F17-69F7-8461-1BB9-9E9AF75F8D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322" y="1184976"/>
            <a:ext cx="13361518" cy="715181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73">
            <a:extLst>
              <a:ext uri="{FF2B5EF4-FFF2-40B4-BE49-F238E27FC236}">
                <a16:creationId xmlns:a16="http://schemas.microsoft.com/office/drawing/2014/main" id="{326BB190-BDA1-6B68-A077-D5890BC6AB41}"/>
              </a:ext>
            </a:extLst>
          </p:cNvPr>
          <p:cNvSpPr txBox="1"/>
          <p:nvPr/>
        </p:nvSpPr>
        <p:spPr>
          <a:xfrm>
            <a:off x="100817" y="128223"/>
            <a:ext cx="3861583" cy="368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CoSMoS implementation:</a:t>
            </a:r>
          </a:p>
        </p:txBody>
      </p:sp>
    </p:spTree>
    <p:extLst>
      <p:ext uri="{BB962C8B-B14F-4D97-AF65-F5344CB8AC3E}">
        <p14:creationId xmlns:p14="http://schemas.microsoft.com/office/powerpoint/2010/main" val="3502062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E45AC2-55B3-1FEA-EC14-29E22C1A3F4E}"/>
              </a:ext>
            </a:extLst>
          </p:cNvPr>
          <p:cNvSpPr/>
          <p:nvPr/>
        </p:nvSpPr>
        <p:spPr>
          <a:xfrm>
            <a:off x="12654595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98" name="Picture 30" descr="File Info Icon SVG Vector &amp; PNG Free Download | UXWing">
            <a:extLst>
              <a:ext uri="{FF2B5EF4-FFF2-40B4-BE49-F238E27FC236}">
                <a16:creationId xmlns:a16="http://schemas.microsoft.com/office/drawing/2014/main" id="{E5377CFA-EEE9-933E-E8FC-AD609259D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3" b="97521" l="962" r="97115">
                        <a14:foregroundMark x1="41827" y1="1653" x2="8173" y2="4959"/>
                        <a14:foregroundMark x1="8173" y1="4959" x2="1442" y2="11570"/>
                        <a14:foregroundMark x1="71955" y1="22113" x2="73077" y2="23140"/>
                        <a14:foregroundMark x1="61293" y1="12352" x2="65665" y2="16354"/>
                        <a14:foregroundMark x1="50962" y1="2893" x2="60949" y2="12037"/>
                        <a14:foregroundMark x1="73077" y1="23140" x2="78365" y2="31405"/>
                        <a14:foregroundMark x1="65037" y1="27681" x2="63685" y2="27432"/>
                        <a14:foregroundMark x1="68829" y1="28380" x2="66307" y2="27915"/>
                        <a14:foregroundMark x1="74038" y1="29339" x2="69407" y2="28486"/>
                        <a14:foregroundMark x1="55430" y1="21074" x2="54327" y2="19835"/>
                        <a14:foregroundMark x1="56484" y1="22259" x2="55430" y2="21074"/>
                        <a14:foregroundMark x1="54081" y1="17438" x2="52885" y2="5785"/>
                        <a14:foregroundMark x1="54327" y1="19835" x2="54157" y2="18182"/>
                        <a14:foregroundMark x1="78365" y1="31818" x2="79808" y2="46281"/>
                        <a14:foregroundMark x1="74038" y1="60331" x2="58173" y2="66116"/>
                        <a14:foregroundMark x1="58173" y1="66116" x2="52404" y2="78926"/>
                        <a14:foregroundMark x1="88462" y1="59504" x2="87500" y2="82645"/>
                        <a14:foregroundMark x1="78846" y1="57851" x2="65865" y2="61157"/>
                        <a14:foregroundMark x1="65865" y1="61157" x2="58654" y2="72727"/>
                        <a14:foregroundMark x1="58654" y1="72727" x2="56731" y2="81405"/>
                        <a14:foregroundMark x1="56731" y1="81405" x2="70192" y2="92562"/>
                        <a14:foregroundMark x1="70192" y1="92562" x2="81250" y2="91736"/>
                        <a14:foregroundMark x1="81250" y1="91736" x2="88942" y2="82645"/>
                        <a14:foregroundMark x1="88942" y1="82645" x2="82692" y2="63223"/>
                        <a14:foregroundMark x1="82692" y1="63223" x2="76923" y2="56198"/>
                        <a14:foregroundMark x1="76923" y1="56198" x2="75481" y2="55785"/>
                        <a14:foregroundMark x1="89904" y1="68595" x2="90385" y2="83471"/>
                        <a14:foregroundMark x1="90385" y1="83471" x2="85577" y2="92149"/>
                        <a14:foregroundMark x1="85577" y1="92149" x2="68269" y2="97521"/>
                        <a14:foregroundMark x1="68269" y1="97521" x2="60096" y2="93388"/>
                        <a14:foregroundMark x1="92788" y1="66116" x2="94712" y2="73140"/>
                        <a14:foregroundMark x1="94712" y1="73140" x2="94231" y2="83058"/>
                        <a14:foregroundMark x1="94231" y1="83058" x2="91827" y2="88017"/>
                        <a14:foregroundMark x1="96635" y1="70248" x2="97115" y2="78512"/>
                        <a14:foregroundMark x1="97115" y1="78512" x2="96154" y2="82231"/>
                        <a14:foregroundMark x1="36058" y1="87190" x2="13942" y2="86777"/>
                        <a14:foregroundMark x1="13942" y1="86777" x2="5288" y2="83884"/>
                        <a14:foregroundMark x1="5288" y1="83884" x2="1923" y2="58678"/>
                        <a14:foregroundMark x1="1923" y1="58678" x2="5288" y2="47934"/>
                        <a14:foregroundMark x1="5288" y1="47934" x2="2885" y2="9917"/>
                        <a14:foregroundMark x1="24038" y1="38430" x2="38973" y2="37342"/>
                        <a14:foregroundMark x1="55760" y1="37675" x2="57692" y2="38430"/>
                        <a14:foregroundMark x1="25481" y1="52893" x2="44712" y2="52893"/>
                        <a14:foregroundMark x1="44712" y1="52893" x2="51442" y2="52066"/>
                        <a14:foregroundMark x1="25481" y1="67355" x2="36058" y2="66942"/>
                        <a14:foregroundMark x1="36058" y1="66942" x2="37500" y2="66942"/>
                        <a14:foregroundMark x1="40385" y1="39256" x2="55288" y2="39669"/>
                        <a14:foregroundMark x1="38462" y1="37190" x2="44231" y2="37190"/>
                        <a14:foregroundMark x1="37500" y1="36777" x2="44231" y2="37190"/>
                        <a14:backgroundMark x1="20673" y1="13223" x2="24519" y2="25620"/>
                        <a14:backgroundMark x1="24519" y1="25620" x2="34615" y2="19008"/>
                        <a14:backgroundMark x1="34615" y1="19008" x2="28365" y2="11983"/>
                        <a14:backgroundMark x1="28365" y1="11983" x2="19712" y2="11983"/>
                        <a14:backgroundMark x1="19712" y1="11983" x2="19712" y2="12397"/>
                        <a14:backgroundMark x1="62019" y1="18182" x2="62019" y2="18182"/>
                        <a14:backgroundMark x1="61538" y1="19008" x2="67788" y2="24793"/>
                        <a14:backgroundMark x1="67788" y1="24793" x2="63462" y2="17769"/>
                        <a14:backgroundMark x1="63462" y1="17769" x2="67788" y2="23967"/>
                        <a14:backgroundMark x1="67788" y1="23967" x2="69231" y2="23967"/>
                        <a14:backgroundMark x1="38135" y1="35958" x2="37981" y2="35950"/>
                        <a14:backgroundMark x1="56731" y1="21074" x2="56731" y2="21074"/>
                        <a14:backgroundMark x1="57692" y1="21074" x2="57692" y2="21074"/>
                        <a14:backgroundMark x1="57692" y1="22314" x2="57212" y2="22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826" y="9302945"/>
            <a:ext cx="600225" cy="69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B67A7A-D5C8-6DF8-0CCF-2B212381D8A8}"/>
              </a:ext>
            </a:extLst>
          </p:cNvPr>
          <p:cNvSpPr/>
          <p:nvPr/>
        </p:nvSpPr>
        <p:spPr>
          <a:xfrm>
            <a:off x="13768773" y="9102656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ACB6723-8337-9770-345B-A0C98CBE5F1E}"/>
              </a:ext>
            </a:extLst>
          </p:cNvPr>
          <p:cNvSpPr/>
          <p:nvPr/>
        </p:nvSpPr>
        <p:spPr>
          <a:xfrm>
            <a:off x="14882951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EFBEC3-B661-B984-E12E-136548347569}"/>
              </a:ext>
            </a:extLst>
          </p:cNvPr>
          <p:cNvSpPr/>
          <p:nvPr/>
        </p:nvSpPr>
        <p:spPr>
          <a:xfrm>
            <a:off x="15997129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6" name="Picture 8" descr="Method - Free business and finance icons">
            <a:extLst>
              <a:ext uri="{FF2B5EF4-FFF2-40B4-BE49-F238E27FC236}">
                <a16:creationId xmlns:a16="http://schemas.microsoft.com/office/drawing/2014/main" id="{C74690D7-9274-16E4-D871-6F32BA86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858" y="9259975"/>
            <a:ext cx="784278" cy="7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Pile of books | Free SVG">
            <a:extLst>
              <a:ext uri="{FF2B5EF4-FFF2-40B4-BE49-F238E27FC236}">
                <a16:creationId xmlns:a16="http://schemas.microsoft.com/office/drawing/2014/main" id="{4F4EF786-99CE-06FE-1F49-29B130EB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162" y="9259975"/>
            <a:ext cx="770025" cy="7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ECDEDE-4143-6AD4-D89D-8DB9553766FB}"/>
              </a:ext>
            </a:extLst>
          </p:cNvPr>
          <p:cNvSpPr/>
          <p:nvPr/>
        </p:nvSpPr>
        <p:spPr>
          <a:xfrm>
            <a:off x="17111307" y="9132442"/>
            <a:ext cx="948092" cy="1003138"/>
          </a:xfrm>
          <a:prstGeom prst="roundRect">
            <a:avLst/>
          </a:prstGeom>
          <a:solidFill>
            <a:srgbClr val="A0CA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 descr="Result - Free business and finance icons">
            <a:extLst>
              <a:ext uri="{FF2B5EF4-FFF2-40B4-BE49-F238E27FC236}">
                <a16:creationId xmlns:a16="http://schemas.microsoft.com/office/drawing/2014/main" id="{E034526E-5804-FCBF-C353-12AA1FF9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767" y="9235185"/>
            <a:ext cx="777172" cy="7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F8E4D03-5119-8417-C88B-0C72A89B1757}"/>
              </a:ext>
            </a:extLst>
          </p:cNvPr>
          <p:cNvSpPr/>
          <p:nvPr/>
        </p:nvSpPr>
        <p:spPr>
          <a:xfrm>
            <a:off x="200527" y="9102656"/>
            <a:ext cx="948092" cy="1003138"/>
          </a:xfrm>
          <a:prstGeom prst="roundRect">
            <a:avLst/>
          </a:prstGeom>
          <a:solidFill>
            <a:srgbClr val="D17C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FE047DD9-192A-4015-BE77-8F47DB10B803}"/>
              </a:ext>
            </a:extLst>
          </p:cNvPr>
          <p:cNvSpPr txBox="1"/>
          <p:nvPr/>
        </p:nvSpPr>
        <p:spPr>
          <a:xfrm rot="5400000">
            <a:off x="-1912564" y="3070155"/>
            <a:ext cx="9127287" cy="504437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Free Home Icon - Download SVG, PNG for User Interface | IconScout">
            <a:hlinkClick r:id="rId9" action="ppaction://hlinksldjump"/>
            <a:extLst>
              <a:ext uri="{FF2B5EF4-FFF2-40B4-BE49-F238E27FC236}">
                <a16:creationId xmlns:a16="http://schemas.microsoft.com/office/drawing/2014/main" id="{803A3B55-2AEB-93C6-1EE8-62AC0C987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4" y="9052463"/>
            <a:ext cx="1066017" cy="10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" descr="Cible | Free SVG">
            <a:extLst>
              <a:ext uri="{FF2B5EF4-FFF2-40B4-BE49-F238E27FC236}">
                <a16:creationId xmlns:a16="http://schemas.microsoft.com/office/drawing/2014/main" id="{51BA0932-1EC3-5BCB-4A5D-684609F2F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992" y="9203630"/>
            <a:ext cx="797653" cy="79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914781-DCF3-FD9E-591F-8D10F4D62645}"/>
              </a:ext>
            </a:extLst>
          </p:cNvPr>
          <p:cNvSpPr/>
          <p:nvPr/>
        </p:nvSpPr>
        <p:spPr>
          <a:xfrm>
            <a:off x="289999" y="660591"/>
            <a:ext cx="17773411" cy="8330899"/>
          </a:xfrm>
          <a:prstGeom prst="roundRect">
            <a:avLst/>
          </a:prstGeom>
          <a:solidFill>
            <a:srgbClr val="F4EBE2">
              <a:alpha val="50000"/>
            </a:srgbClr>
          </a:solidFill>
          <a:ln w="28575"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70">
            <a:extLst>
              <a:ext uri="{FF2B5EF4-FFF2-40B4-BE49-F238E27FC236}">
                <a16:creationId xmlns:a16="http://schemas.microsoft.com/office/drawing/2014/main" id="{CE45E95B-9F4E-80D8-F124-5CB146C4E713}"/>
              </a:ext>
            </a:extLst>
          </p:cNvPr>
          <p:cNvSpPr txBox="1"/>
          <p:nvPr/>
        </p:nvSpPr>
        <p:spPr>
          <a:xfrm>
            <a:off x="1373667" y="9171749"/>
            <a:ext cx="11205707" cy="900375"/>
          </a:xfrm>
          <a:prstGeom prst="rect">
            <a:avLst/>
          </a:prstGeom>
          <a:solidFill>
            <a:srgbClr val="F4EBE2">
              <a:alpha val="50000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“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Integration of stochastic and statistical approaches for drought risk estimation through long-length time series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”</a:t>
            </a:r>
          </a:p>
        </p:txBody>
      </p:sp>
      <p:sp>
        <p:nvSpPr>
          <p:cNvPr id="14" name="Action Button: Go to End 13">
            <a:hlinkClick r:id="rId12" action="ppaction://hlinksldjump"/>
            <a:extLst>
              <a:ext uri="{FF2B5EF4-FFF2-40B4-BE49-F238E27FC236}">
                <a16:creationId xmlns:a16="http://schemas.microsoft.com/office/drawing/2014/main" id="{34AC9A45-3507-F242-5181-5B04E8A9D5D4}"/>
              </a:ext>
            </a:extLst>
          </p:cNvPr>
          <p:cNvSpPr/>
          <p:nvPr/>
        </p:nvSpPr>
        <p:spPr>
          <a:xfrm>
            <a:off x="15912920" y="8126228"/>
            <a:ext cx="813767" cy="609600"/>
          </a:xfrm>
          <a:prstGeom prst="actionButtonEnd">
            <a:avLst/>
          </a:prstGeom>
          <a:solidFill>
            <a:srgbClr val="F4EBE2"/>
          </a:solidFill>
          <a:ln>
            <a:solidFill>
              <a:srgbClr val="8935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E3B937C-23AA-E3E7-9413-FE381AA430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41700"/>
              </p:ext>
            </p:extLst>
          </p:nvPr>
        </p:nvGraphicFramePr>
        <p:xfrm>
          <a:off x="1383051" y="1170069"/>
          <a:ext cx="15587306" cy="6772105"/>
        </p:xfrm>
        <a:graphic>
          <a:graphicData uri="http://schemas.openxmlformats.org/drawingml/2006/table">
            <a:tbl>
              <a:tblPr firstRow="1" firstCol="1" bandRow="1"/>
              <a:tblGrid>
                <a:gridCol w="1882030">
                  <a:extLst>
                    <a:ext uri="{9D8B030D-6E8A-4147-A177-3AD203B41FA5}">
                      <a16:colId xmlns:a16="http://schemas.microsoft.com/office/drawing/2014/main" val="149787989"/>
                    </a:ext>
                  </a:extLst>
                </a:gridCol>
                <a:gridCol w="2583175">
                  <a:extLst>
                    <a:ext uri="{9D8B030D-6E8A-4147-A177-3AD203B41FA5}">
                      <a16:colId xmlns:a16="http://schemas.microsoft.com/office/drawing/2014/main" val="1665177123"/>
                    </a:ext>
                  </a:extLst>
                </a:gridCol>
                <a:gridCol w="2268704">
                  <a:extLst>
                    <a:ext uri="{9D8B030D-6E8A-4147-A177-3AD203B41FA5}">
                      <a16:colId xmlns:a16="http://schemas.microsoft.com/office/drawing/2014/main" val="1950004506"/>
                    </a:ext>
                  </a:extLst>
                </a:gridCol>
                <a:gridCol w="2210941">
                  <a:extLst>
                    <a:ext uri="{9D8B030D-6E8A-4147-A177-3AD203B41FA5}">
                      <a16:colId xmlns:a16="http://schemas.microsoft.com/office/drawing/2014/main" val="3160863267"/>
                    </a:ext>
                  </a:extLst>
                </a:gridCol>
                <a:gridCol w="2021617">
                  <a:extLst>
                    <a:ext uri="{9D8B030D-6E8A-4147-A177-3AD203B41FA5}">
                      <a16:colId xmlns:a16="http://schemas.microsoft.com/office/drawing/2014/main" val="167245230"/>
                    </a:ext>
                  </a:extLst>
                </a:gridCol>
                <a:gridCol w="2454820">
                  <a:extLst>
                    <a:ext uri="{9D8B030D-6E8A-4147-A177-3AD203B41FA5}">
                      <a16:colId xmlns:a16="http://schemas.microsoft.com/office/drawing/2014/main" val="4193462321"/>
                    </a:ext>
                  </a:extLst>
                </a:gridCol>
                <a:gridCol w="2166019">
                  <a:extLst>
                    <a:ext uri="{9D8B030D-6E8A-4147-A177-3AD203B41FA5}">
                      <a16:colId xmlns:a16="http://schemas.microsoft.com/office/drawing/2014/main" val="1742019129"/>
                    </a:ext>
                  </a:extLst>
                </a:gridCol>
              </a:tblGrid>
              <a:tr h="7701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Month</a:t>
                      </a:r>
                      <a:endParaRPr lang="en-US" sz="2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3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diff_mean</a:t>
                      </a:r>
                      <a:r>
                        <a:rPr lang="en-GB" sz="23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(mm)</a:t>
                      </a:r>
                      <a:endParaRPr lang="en-US" sz="2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3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diff_mean</a:t>
                      </a:r>
                      <a:r>
                        <a:rPr lang="en-GB" sz="23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(%)</a:t>
                      </a:r>
                      <a:endParaRPr lang="en-US" sz="2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3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diff_std</a:t>
                      </a:r>
                      <a:r>
                        <a:rPr lang="en-GB" sz="23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(mm)</a:t>
                      </a:r>
                      <a:endParaRPr lang="en-US" sz="2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3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diff_std</a:t>
                      </a:r>
                      <a:r>
                        <a:rPr lang="en-GB" sz="23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(%)</a:t>
                      </a:r>
                      <a:endParaRPr lang="en-US" sz="2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3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diff_max</a:t>
                      </a:r>
                      <a:r>
                        <a:rPr lang="en-GB" sz="23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(mm)</a:t>
                      </a:r>
                      <a:endParaRPr lang="en-US" sz="2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3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diff_max</a:t>
                      </a:r>
                      <a:r>
                        <a:rPr lang="en-GB" sz="23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(%)</a:t>
                      </a:r>
                      <a:endParaRPr lang="en-US" sz="2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940506"/>
                  </a:ext>
                </a:extLst>
              </a:tr>
              <a:tr h="3753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January 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0.04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2.64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0.21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0.04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44.03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0.34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8154532"/>
                  </a:ext>
                </a:extLst>
              </a:tr>
              <a:tr h="5234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February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-0.05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-2.93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-0.58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-0.10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-50.18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-0.32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2004759"/>
                  </a:ext>
                </a:extLst>
              </a:tr>
              <a:tr h="4251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March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-0.20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-11.71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-0.36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-0.07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6.73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0.08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8857336"/>
                  </a:ext>
                </a:extLst>
              </a:tr>
              <a:tr h="5346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April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-0.12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-5.99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-0.38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-0.07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-9.69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-0.15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3522231"/>
                  </a:ext>
                </a:extLst>
              </a:tr>
              <a:tr h="5056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May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-0.10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-4.72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-0.15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-0.02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-3.69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-0.05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6150546"/>
                  </a:ext>
                </a:extLst>
              </a:tr>
              <a:tr h="4766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June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-0.13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-7.12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-0.22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-0.04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-19.76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-0.21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9544194"/>
                  </a:ext>
                </a:extLst>
              </a:tr>
              <a:tr h="5168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July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-0.11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-9.22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-0.42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-0.08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-20.69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-0.25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10740"/>
                  </a:ext>
                </a:extLst>
              </a:tr>
              <a:tr h="4878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August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0.02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1.78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0.30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0.06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3.95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1812758"/>
                  </a:ext>
                </a:extLst>
              </a:tr>
              <a:tr h="5974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September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0.11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5.30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0.30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0.04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0.49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9328310"/>
                  </a:ext>
                </a:extLst>
              </a:tr>
              <a:tr h="4763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October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-0.11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-4.03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-0.39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-0.05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5.39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8067375"/>
                  </a:ext>
                </a:extLst>
              </a:tr>
              <a:tr h="5166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November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-0.07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-2.65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-0.22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-0.03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-21.87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-0.19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3207832"/>
                  </a:ext>
                </a:extLst>
              </a:tr>
              <a:tr h="565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December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-0.13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-7.21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-0.78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-0.14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-59.32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-0.56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2122017"/>
                  </a:ext>
                </a:extLst>
              </a:tr>
            </a:tbl>
          </a:graphicData>
        </a:graphic>
      </p:graphicFrame>
      <p:sp>
        <p:nvSpPr>
          <p:cNvPr id="8" name="TextBox 73">
            <a:extLst>
              <a:ext uri="{FF2B5EF4-FFF2-40B4-BE49-F238E27FC236}">
                <a16:creationId xmlns:a16="http://schemas.microsoft.com/office/drawing/2014/main" id="{B2966728-D29D-AE60-D00B-4E50EE71A91D}"/>
              </a:ext>
            </a:extLst>
          </p:cNvPr>
          <p:cNvSpPr txBox="1"/>
          <p:nvPr/>
        </p:nvSpPr>
        <p:spPr>
          <a:xfrm>
            <a:off x="100817" y="128223"/>
            <a:ext cx="3861583" cy="368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CoSMoS implementation:</a:t>
            </a:r>
          </a:p>
        </p:txBody>
      </p:sp>
    </p:spTree>
    <p:extLst>
      <p:ext uri="{BB962C8B-B14F-4D97-AF65-F5344CB8AC3E}">
        <p14:creationId xmlns:p14="http://schemas.microsoft.com/office/powerpoint/2010/main" val="3210131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E45AC2-55B3-1FEA-EC14-29E22C1A3F4E}"/>
              </a:ext>
            </a:extLst>
          </p:cNvPr>
          <p:cNvSpPr/>
          <p:nvPr/>
        </p:nvSpPr>
        <p:spPr>
          <a:xfrm>
            <a:off x="12654595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98" name="Picture 30" descr="File Info Icon SVG Vector &amp; PNG Free Download | UXWing">
            <a:extLst>
              <a:ext uri="{FF2B5EF4-FFF2-40B4-BE49-F238E27FC236}">
                <a16:creationId xmlns:a16="http://schemas.microsoft.com/office/drawing/2014/main" id="{E5377CFA-EEE9-933E-E8FC-AD609259D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3" b="97521" l="962" r="97115">
                        <a14:foregroundMark x1="41827" y1="1653" x2="8173" y2="4959"/>
                        <a14:foregroundMark x1="8173" y1="4959" x2="1442" y2="11570"/>
                        <a14:foregroundMark x1="71955" y1="22113" x2="73077" y2="23140"/>
                        <a14:foregroundMark x1="61293" y1="12352" x2="65665" y2="16354"/>
                        <a14:foregroundMark x1="50962" y1="2893" x2="60949" y2="12037"/>
                        <a14:foregroundMark x1="73077" y1="23140" x2="78365" y2="31405"/>
                        <a14:foregroundMark x1="65037" y1="27681" x2="63685" y2="27432"/>
                        <a14:foregroundMark x1="68829" y1="28380" x2="66307" y2="27915"/>
                        <a14:foregroundMark x1="74038" y1="29339" x2="69407" y2="28486"/>
                        <a14:foregroundMark x1="55430" y1="21074" x2="54327" y2="19835"/>
                        <a14:foregroundMark x1="56484" y1="22259" x2="55430" y2="21074"/>
                        <a14:foregroundMark x1="54081" y1="17438" x2="52885" y2="5785"/>
                        <a14:foregroundMark x1="54327" y1="19835" x2="54157" y2="18182"/>
                        <a14:foregroundMark x1="78365" y1="31818" x2="79808" y2="46281"/>
                        <a14:foregroundMark x1="74038" y1="60331" x2="58173" y2="66116"/>
                        <a14:foregroundMark x1="58173" y1="66116" x2="52404" y2="78926"/>
                        <a14:foregroundMark x1="88462" y1="59504" x2="87500" y2="82645"/>
                        <a14:foregroundMark x1="78846" y1="57851" x2="65865" y2="61157"/>
                        <a14:foregroundMark x1="65865" y1="61157" x2="58654" y2="72727"/>
                        <a14:foregroundMark x1="58654" y1="72727" x2="56731" y2="81405"/>
                        <a14:foregroundMark x1="56731" y1="81405" x2="70192" y2="92562"/>
                        <a14:foregroundMark x1="70192" y1="92562" x2="81250" y2="91736"/>
                        <a14:foregroundMark x1="81250" y1="91736" x2="88942" y2="82645"/>
                        <a14:foregroundMark x1="88942" y1="82645" x2="82692" y2="63223"/>
                        <a14:foregroundMark x1="82692" y1="63223" x2="76923" y2="56198"/>
                        <a14:foregroundMark x1="76923" y1="56198" x2="75481" y2="55785"/>
                        <a14:foregroundMark x1="89904" y1="68595" x2="90385" y2="83471"/>
                        <a14:foregroundMark x1="90385" y1="83471" x2="85577" y2="92149"/>
                        <a14:foregroundMark x1="85577" y1="92149" x2="68269" y2="97521"/>
                        <a14:foregroundMark x1="68269" y1="97521" x2="60096" y2="93388"/>
                        <a14:foregroundMark x1="92788" y1="66116" x2="94712" y2="73140"/>
                        <a14:foregroundMark x1="94712" y1="73140" x2="94231" y2="83058"/>
                        <a14:foregroundMark x1="94231" y1="83058" x2="91827" y2="88017"/>
                        <a14:foregroundMark x1="96635" y1="70248" x2="97115" y2="78512"/>
                        <a14:foregroundMark x1="97115" y1="78512" x2="96154" y2="82231"/>
                        <a14:foregroundMark x1="36058" y1="87190" x2="13942" y2="86777"/>
                        <a14:foregroundMark x1="13942" y1="86777" x2="5288" y2="83884"/>
                        <a14:foregroundMark x1="5288" y1="83884" x2="1923" y2="58678"/>
                        <a14:foregroundMark x1="1923" y1="58678" x2="5288" y2="47934"/>
                        <a14:foregroundMark x1="5288" y1="47934" x2="2885" y2="9917"/>
                        <a14:foregroundMark x1="24038" y1="38430" x2="38973" y2="37342"/>
                        <a14:foregroundMark x1="55760" y1="37675" x2="57692" y2="38430"/>
                        <a14:foregroundMark x1="25481" y1="52893" x2="44712" y2="52893"/>
                        <a14:foregroundMark x1="44712" y1="52893" x2="51442" y2="52066"/>
                        <a14:foregroundMark x1="25481" y1="67355" x2="36058" y2="66942"/>
                        <a14:foregroundMark x1="36058" y1="66942" x2="37500" y2="66942"/>
                        <a14:foregroundMark x1="40385" y1="39256" x2="55288" y2="39669"/>
                        <a14:foregroundMark x1="38462" y1="37190" x2="44231" y2="37190"/>
                        <a14:foregroundMark x1="37500" y1="36777" x2="44231" y2="37190"/>
                        <a14:backgroundMark x1="20673" y1="13223" x2="24519" y2="25620"/>
                        <a14:backgroundMark x1="24519" y1="25620" x2="34615" y2="19008"/>
                        <a14:backgroundMark x1="34615" y1="19008" x2="28365" y2="11983"/>
                        <a14:backgroundMark x1="28365" y1="11983" x2="19712" y2="11983"/>
                        <a14:backgroundMark x1="19712" y1="11983" x2="19712" y2="12397"/>
                        <a14:backgroundMark x1="62019" y1="18182" x2="62019" y2="18182"/>
                        <a14:backgroundMark x1="61538" y1="19008" x2="67788" y2="24793"/>
                        <a14:backgroundMark x1="67788" y1="24793" x2="63462" y2="17769"/>
                        <a14:backgroundMark x1="63462" y1="17769" x2="67788" y2="23967"/>
                        <a14:backgroundMark x1="67788" y1="23967" x2="69231" y2="23967"/>
                        <a14:backgroundMark x1="38135" y1="35958" x2="37981" y2="35950"/>
                        <a14:backgroundMark x1="56731" y1="21074" x2="56731" y2="21074"/>
                        <a14:backgroundMark x1="57692" y1="21074" x2="57692" y2="21074"/>
                        <a14:backgroundMark x1="57692" y1="22314" x2="57212" y2="22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826" y="9302945"/>
            <a:ext cx="600225" cy="69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B67A7A-D5C8-6DF8-0CCF-2B212381D8A8}"/>
              </a:ext>
            </a:extLst>
          </p:cNvPr>
          <p:cNvSpPr/>
          <p:nvPr/>
        </p:nvSpPr>
        <p:spPr>
          <a:xfrm>
            <a:off x="13768773" y="9102656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ACB6723-8337-9770-345B-A0C98CBE5F1E}"/>
              </a:ext>
            </a:extLst>
          </p:cNvPr>
          <p:cNvSpPr/>
          <p:nvPr/>
        </p:nvSpPr>
        <p:spPr>
          <a:xfrm>
            <a:off x="14882951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EFBEC3-B661-B984-E12E-136548347569}"/>
              </a:ext>
            </a:extLst>
          </p:cNvPr>
          <p:cNvSpPr/>
          <p:nvPr/>
        </p:nvSpPr>
        <p:spPr>
          <a:xfrm>
            <a:off x="15997129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6" name="Picture 8" descr="Method - Free business and finance icons">
            <a:extLst>
              <a:ext uri="{FF2B5EF4-FFF2-40B4-BE49-F238E27FC236}">
                <a16:creationId xmlns:a16="http://schemas.microsoft.com/office/drawing/2014/main" id="{C74690D7-9274-16E4-D871-6F32BA86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858" y="9259975"/>
            <a:ext cx="784278" cy="7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Pile of books | Free SVG">
            <a:extLst>
              <a:ext uri="{FF2B5EF4-FFF2-40B4-BE49-F238E27FC236}">
                <a16:creationId xmlns:a16="http://schemas.microsoft.com/office/drawing/2014/main" id="{4F4EF786-99CE-06FE-1F49-29B130EB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162" y="9259975"/>
            <a:ext cx="770025" cy="7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ECDEDE-4143-6AD4-D89D-8DB9553766FB}"/>
              </a:ext>
            </a:extLst>
          </p:cNvPr>
          <p:cNvSpPr/>
          <p:nvPr/>
        </p:nvSpPr>
        <p:spPr>
          <a:xfrm>
            <a:off x="17111307" y="9132442"/>
            <a:ext cx="948092" cy="1003138"/>
          </a:xfrm>
          <a:prstGeom prst="roundRect">
            <a:avLst/>
          </a:prstGeom>
          <a:solidFill>
            <a:srgbClr val="A0CA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 descr="Result - Free business and finance icons">
            <a:extLst>
              <a:ext uri="{FF2B5EF4-FFF2-40B4-BE49-F238E27FC236}">
                <a16:creationId xmlns:a16="http://schemas.microsoft.com/office/drawing/2014/main" id="{E034526E-5804-FCBF-C353-12AA1FF9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767" y="9235185"/>
            <a:ext cx="777172" cy="7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F8E4D03-5119-8417-C88B-0C72A89B1757}"/>
              </a:ext>
            </a:extLst>
          </p:cNvPr>
          <p:cNvSpPr/>
          <p:nvPr/>
        </p:nvSpPr>
        <p:spPr>
          <a:xfrm>
            <a:off x="200527" y="9102656"/>
            <a:ext cx="948092" cy="1003138"/>
          </a:xfrm>
          <a:prstGeom prst="roundRect">
            <a:avLst/>
          </a:prstGeom>
          <a:solidFill>
            <a:srgbClr val="D17C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FE047DD9-192A-4015-BE77-8F47DB10B803}"/>
              </a:ext>
            </a:extLst>
          </p:cNvPr>
          <p:cNvSpPr txBox="1"/>
          <p:nvPr/>
        </p:nvSpPr>
        <p:spPr>
          <a:xfrm rot="5400000">
            <a:off x="-1912564" y="3070155"/>
            <a:ext cx="9127287" cy="504437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Free Home Icon - Download SVG, PNG for User Interface | IconScout">
            <a:hlinkClick r:id="rId9" action="ppaction://hlinksldjump"/>
            <a:extLst>
              <a:ext uri="{FF2B5EF4-FFF2-40B4-BE49-F238E27FC236}">
                <a16:creationId xmlns:a16="http://schemas.microsoft.com/office/drawing/2014/main" id="{803A3B55-2AEB-93C6-1EE8-62AC0C987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4" y="9052463"/>
            <a:ext cx="1066017" cy="10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" descr="Cible | Free SVG">
            <a:extLst>
              <a:ext uri="{FF2B5EF4-FFF2-40B4-BE49-F238E27FC236}">
                <a16:creationId xmlns:a16="http://schemas.microsoft.com/office/drawing/2014/main" id="{51BA0932-1EC3-5BCB-4A5D-684609F2F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992" y="9203630"/>
            <a:ext cx="797653" cy="79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914781-DCF3-FD9E-591F-8D10F4D62645}"/>
              </a:ext>
            </a:extLst>
          </p:cNvPr>
          <p:cNvSpPr/>
          <p:nvPr/>
        </p:nvSpPr>
        <p:spPr>
          <a:xfrm>
            <a:off x="289999" y="660591"/>
            <a:ext cx="17773411" cy="8330899"/>
          </a:xfrm>
          <a:prstGeom prst="roundRect">
            <a:avLst/>
          </a:prstGeom>
          <a:solidFill>
            <a:srgbClr val="F4EBE2">
              <a:alpha val="50000"/>
            </a:srgbClr>
          </a:solidFill>
          <a:ln w="28575"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70">
            <a:extLst>
              <a:ext uri="{FF2B5EF4-FFF2-40B4-BE49-F238E27FC236}">
                <a16:creationId xmlns:a16="http://schemas.microsoft.com/office/drawing/2014/main" id="{CE45E95B-9F4E-80D8-F124-5CB146C4E713}"/>
              </a:ext>
            </a:extLst>
          </p:cNvPr>
          <p:cNvSpPr txBox="1"/>
          <p:nvPr/>
        </p:nvSpPr>
        <p:spPr>
          <a:xfrm>
            <a:off x="1373667" y="9171749"/>
            <a:ext cx="11205707" cy="900375"/>
          </a:xfrm>
          <a:prstGeom prst="rect">
            <a:avLst/>
          </a:prstGeom>
          <a:solidFill>
            <a:srgbClr val="F4EBE2">
              <a:alpha val="50000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“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Integration of stochastic and statistical approaches for drought risk estimation through long-length time series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”</a:t>
            </a:r>
          </a:p>
        </p:txBody>
      </p:sp>
      <p:sp>
        <p:nvSpPr>
          <p:cNvPr id="7" name="TextBox 73">
            <a:extLst>
              <a:ext uri="{FF2B5EF4-FFF2-40B4-BE49-F238E27FC236}">
                <a16:creationId xmlns:a16="http://schemas.microsoft.com/office/drawing/2014/main" id="{1C5A8920-A41C-F28D-EEFC-CA3B393FD76A}"/>
              </a:ext>
            </a:extLst>
          </p:cNvPr>
          <p:cNvSpPr txBox="1"/>
          <p:nvPr/>
        </p:nvSpPr>
        <p:spPr>
          <a:xfrm>
            <a:off x="100817" y="128223"/>
            <a:ext cx="6376183" cy="368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CoSMoS implementation – Bias correction:</a:t>
            </a:r>
          </a:p>
        </p:txBody>
      </p:sp>
      <p:sp>
        <p:nvSpPr>
          <p:cNvPr id="14" name="Action Button: Go to End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4AC9A45-3507-F242-5181-5B04E8A9D5D4}"/>
              </a:ext>
            </a:extLst>
          </p:cNvPr>
          <p:cNvSpPr/>
          <p:nvPr/>
        </p:nvSpPr>
        <p:spPr>
          <a:xfrm>
            <a:off x="15912920" y="8126228"/>
            <a:ext cx="813767" cy="609600"/>
          </a:xfrm>
          <a:prstGeom prst="actionButtonEnd">
            <a:avLst/>
          </a:prstGeom>
          <a:solidFill>
            <a:srgbClr val="F4EBE2"/>
          </a:solidFill>
          <a:ln>
            <a:solidFill>
              <a:srgbClr val="8935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62EDF6-D7A4-230F-E2D2-66CD157A52BA}"/>
              </a:ext>
            </a:extLst>
          </p:cNvPr>
          <p:cNvSpPr txBox="1"/>
          <p:nvPr/>
        </p:nvSpPr>
        <p:spPr>
          <a:xfrm>
            <a:off x="427540" y="905491"/>
            <a:ext cx="17185886" cy="7056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autocorrelation function, probability distribution function and seasonal structure of the simulated ensemble time series are in good agreement with the observations, </a:t>
            </a:r>
            <a:r>
              <a:rPr lang="en-GB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discrepancies remain in the marginal moments.</a:t>
            </a:r>
            <a:r>
              <a:rPr lang="en-U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scope of this work is to identify and compare </a:t>
            </a:r>
            <a:r>
              <a:rPr lang="en-GB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multi-year drought characteristics</a:t>
            </a: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so it is important to prevent any systematic error arising from mismatches in the marginal moments. 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correct biases in the simulated time series, we applied the method of </a:t>
            </a:r>
            <a:r>
              <a:rPr lang="en-GB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quantile mapping (QM)</a:t>
            </a: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The QM method adjusts the values of the simulated time series so that their cumulative distribution matches the one of the observations, while preserving the temporal dependences. 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</a:pP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8C17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88B3821C-567C-6596-975E-CD51AA4B20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636114"/>
              </p:ext>
            </p:extLst>
          </p:nvPr>
        </p:nvGraphicFramePr>
        <p:xfrm>
          <a:off x="4712704" y="6057899"/>
          <a:ext cx="8615557" cy="2677929"/>
        </p:xfrm>
        <a:graphic>
          <a:graphicData uri="http://schemas.openxmlformats.org/drawingml/2006/table">
            <a:tbl>
              <a:tblPr firstRow="1" firstCol="1" bandRow="1"/>
              <a:tblGrid>
                <a:gridCol w="3837972">
                  <a:extLst>
                    <a:ext uri="{9D8B030D-6E8A-4147-A177-3AD203B41FA5}">
                      <a16:colId xmlns:a16="http://schemas.microsoft.com/office/drawing/2014/main" val="1175217484"/>
                    </a:ext>
                  </a:extLst>
                </a:gridCol>
                <a:gridCol w="1369044">
                  <a:extLst>
                    <a:ext uri="{9D8B030D-6E8A-4147-A177-3AD203B41FA5}">
                      <a16:colId xmlns:a16="http://schemas.microsoft.com/office/drawing/2014/main" val="966885344"/>
                    </a:ext>
                  </a:extLst>
                </a:gridCol>
                <a:gridCol w="1288296">
                  <a:extLst>
                    <a:ext uri="{9D8B030D-6E8A-4147-A177-3AD203B41FA5}">
                      <a16:colId xmlns:a16="http://schemas.microsoft.com/office/drawing/2014/main" val="2157303644"/>
                    </a:ext>
                  </a:extLst>
                </a:gridCol>
                <a:gridCol w="2120245">
                  <a:extLst>
                    <a:ext uri="{9D8B030D-6E8A-4147-A177-3AD203B41FA5}">
                      <a16:colId xmlns:a16="http://schemas.microsoft.com/office/drawing/2014/main" val="1337103716"/>
                    </a:ext>
                  </a:extLst>
                </a:gridCol>
              </a:tblGrid>
              <a:tr h="117009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                       Time series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                               Origin</a:t>
                      </a:r>
                      <a:br>
                        <a:rPr lang="en-GB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GB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Moment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Observed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CoSMoS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CoSMoS</a:t>
                      </a:r>
                      <a:b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Bias corrected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6794518"/>
                  </a:ext>
                </a:extLst>
              </a:tr>
              <a:tr h="3769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Mean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675.40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701.36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680.43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7307865"/>
                  </a:ext>
                </a:extLst>
              </a:tr>
              <a:tr h="3769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Standard deviation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185.21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154.70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183.37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9063532"/>
                  </a:ext>
                </a:extLst>
              </a:tr>
              <a:tr h="3769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Skewness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0.22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0.43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0.30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01241"/>
                  </a:ext>
                </a:extLst>
              </a:tr>
              <a:tr h="3769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Kurtosis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-0.20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0.27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-0.22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9760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9880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914781-DCF3-FD9E-591F-8D10F4D62645}"/>
              </a:ext>
            </a:extLst>
          </p:cNvPr>
          <p:cNvSpPr/>
          <p:nvPr/>
        </p:nvSpPr>
        <p:spPr>
          <a:xfrm>
            <a:off x="289999" y="660591"/>
            <a:ext cx="17773411" cy="8330899"/>
          </a:xfrm>
          <a:prstGeom prst="roundRect">
            <a:avLst/>
          </a:prstGeom>
          <a:solidFill>
            <a:srgbClr val="F4EBE2">
              <a:alpha val="50000"/>
            </a:srgbClr>
          </a:solidFill>
          <a:ln w="28575"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A5436B-9CC5-9058-B9C0-119378D87CF6}"/>
              </a:ext>
            </a:extLst>
          </p:cNvPr>
          <p:cNvSpPr/>
          <p:nvPr/>
        </p:nvSpPr>
        <p:spPr>
          <a:xfrm>
            <a:off x="960521" y="941784"/>
            <a:ext cx="16358567" cy="7578381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D7A53C-6BF2-4FD4-6631-A016E9404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4" b="1852"/>
          <a:stretch/>
        </p:blipFill>
        <p:spPr bwMode="auto">
          <a:xfrm>
            <a:off x="6976520" y="4826040"/>
            <a:ext cx="9444812" cy="359802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E45AC2-55B3-1FEA-EC14-29E22C1A3F4E}"/>
              </a:ext>
            </a:extLst>
          </p:cNvPr>
          <p:cNvSpPr/>
          <p:nvPr/>
        </p:nvSpPr>
        <p:spPr>
          <a:xfrm>
            <a:off x="12654595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98" name="Picture 30" descr="File Info Icon SVG Vector &amp; PNG Free Download | UXWing">
            <a:extLst>
              <a:ext uri="{FF2B5EF4-FFF2-40B4-BE49-F238E27FC236}">
                <a16:creationId xmlns:a16="http://schemas.microsoft.com/office/drawing/2014/main" id="{E5377CFA-EEE9-933E-E8FC-AD609259D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93" b="97521" l="962" r="97115">
                        <a14:foregroundMark x1="41827" y1="1653" x2="8173" y2="4959"/>
                        <a14:foregroundMark x1="8173" y1="4959" x2="1442" y2="11570"/>
                        <a14:foregroundMark x1="71955" y1="22113" x2="73077" y2="23140"/>
                        <a14:foregroundMark x1="61293" y1="12352" x2="65665" y2="16354"/>
                        <a14:foregroundMark x1="50962" y1="2893" x2="60949" y2="12037"/>
                        <a14:foregroundMark x1="73077" y1="23140" x2="78365" y2="31405"/>
                        <a14:foregroundMark x1="65037" y1="27681" x2="63685" y2="27432"/>
                        <a14:foregroundMark x1="68829" y1="28380" x2="66307" y2="27915"/>
                        <a14:foregroundMark x1="74038" y1="29339" x2="69407" y2="28486"/>
                        <a14:foregroundMark x1="55430" y1="21074" x2="54327" y2="19835"/>
                        <a14:foregroundMark x1="56484" y1="22259" x2="55430" y2="21074"/>
                        <a14:foregroundMark x1="54081" y1="17438" x2="52885" y2="5785"/>
                        <a14:foregroundMark x1="54327" y1="19835" x2="54157" y2="18182"/>
                        <a14:foregroundMark x1="78365" y1="31818" x2="79808" y2="46281"/>
                        <a14:foregroundMark x1="74038" y1="60331" x2="58173" y2="66116"/>
                        <a14:foregroundMark x1="58173" y1="66116" x2="52404" y2="78926"/>
                        <a14:foregroundMark x1="88462" y1="59504" x2="87500" y2="82645"/>
                        <a14:foregroundMark x1="78846" y1="57851" x2="65865" y2="61157"/>
                        <a14:foregroundMark x1="65865" y1="61157" x2="58654" y2="72727"/>
                        <a14:foregroundMark x1="58654" y1="72727" x2="56731" y2="81405"/>
                        <a14:foregroundMark x1="56731" y1="81405" x2="70192" y2="92562"/>
                        <a14:foregroundMark x1="70192" y1="92562" x2="81250" y2="91736"/>
                        <a14:foregroundMark x1="81250" y1="91736" x2="88942" y2="82645"/>
                        <a14:foregroundMark x1="88942" y1="82645" x2="82692" y2="63223"/>
                        <a14:foregroundMark x1="82692" y1="63223" x2="76923" y2="56198"/>
                        <a14:foregroundMark x1="76923" y1="56198" x2="75481" y2="55785"/>
                        <a14:foregroundMark x1="89904" y1="68595" x2="90385" y2="83471"/>
                        <a14:foregroundMark x1="90385" y1="83471" x2="85577" y2="92149"/>
                        <a14:foregroundMark x1="85577" y1="92149" x2="68269" y2="97521"/>
                        <a14:foregroundMark x1="68269" y1="97521" x2="60096" y2="93388"/>
                        <a14:foregroundMark x1="92788" y1="66116" x2="94712" y2="73140"/>
                        <a14:foregroundMark x1="94712" y1="73140" x2="94231" y2="83058"/>
                        <a14:foregroundMark x1="94231" y1="83058" x2="91827" y2="88017"/>
                        <a14:foregroundMark x1="96635" y1="70248" x2="97115" y2="78512"/>
                        <a14:foregroundMark x1="97115" y1="78512" x2="96154" y2="82231"/>
                        <a14:foregroundMark x1="36058" y1="87190" x2="13942" y2="86777"/>
                        <a14:foregroundMark x1="13942" y1="86777" x2="5288" y2="83884"/>
                        <a14:foregroundMark x1="5288" y1="83884" x2="1923" y2="58678"/>
                        <a14:foregroundMark x1="1923" y1="58678" x2="5288" y2="47934"/>
                        <a14:foregroundMark x1="5288" y1="47934" x2="2885" y2="9917"/>
                        <a14:foregroundMark x1="24038" y1="38430" x2="38973" y2="37342"/>
                        <a14:foregroundMark x1="55760" y1="37675" x2="57692" y2="38430"/>
                        <a14:foregroundMark x1="25481" y1="52893" x2="44712" y2="52893"/>
                        <a14:foregroundMark x1="44712" y1="52893" x2="51442" y2="52066"/>
                        <a14:foregroundMark x1="25481" y1="67355" x2="36058" y2="66942"/>
                        <a14:foregroundMark x1="36058" y1="66942" x2="37500" y2="66942"/>
                        <a14:foregroundMark x1="40385" y1="39256" x2="55288" y2="39669"/>
                        <a14:foregroundMark x1="38462" y1="37190" x2="44231" y2="37190"/>
                        <a14:foregroundMark x1="37500" y1="36777" x2="44231" y2="37190"/>
                        <a14:backgroundMark x1="20673" y1="13223" x2="24519" y2="25620"/>
                        <a14:backgroundMark x1="24519" y1="25620" x2="34615" y2="19008"/>
                        <a14:backgroundMark x1="34615" y1="19008" x2="28365" y2="11983"/>
                        <a14:backgroundMark x1="28365" y1="11983" x2="19712" y2="11983"/>
                        <a14:backgroundMark x1="19712" y1="11983" x2="19712" y2="12397"/>
                        <a14:backgroundMark x1="62019" y1="18182" x2="62019" y2="18182"/>
                        <a14:backgroundMark x1="61538" y1="19008" x2="67788" y2="24793"/>
                        <a14:backgroundMark x1="67788" y1="24793" x2="63462" y2="17769"/>
                        <a14:backgroundMark x1="63462" y1="17769" x2="67788" y2="23967"/>
                        <a14:backgroundMark x1="67788" y1="23967" x2="69231" y2="23967"/>
                        <a14:backgroundMark x1="38135" y1="35958" x2="37981" y2="35950"/>
                        <a14:backgroundMark x1="56731" y1="21074" x2="56731" y2="21074"/>
                        <a14:backgroundMark x1="57692" y1="21074" x2="57692" y2="21074"/>
                        <a14:backgroundMark x1="57692" y1="22314" x2="57212" y2="22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826" y="9302945"/>
            <a:ext cx="600225" cy="69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B67A7A-D5C8-6DF8-0CCF-2B212381D8A8}"/>
              </a:ext>
            </a:extLst>
          </p:cNvPr>
          <p:cNvSpPr/>
          <p:nvPr/>
        </p:nvSpPr>
        <p:spPr>
          <a:xfrm>
            <a:off x="13768773" y="9102656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ACB6723-8337-9770-345B-A0C98CBE5F1E}"/>
              </a:ext>
            </a:extLst>
          </p:cNvPr>
          <p:cNvSpPr/>
          <p:nvPr/>
        </p:nvSpPr>
        <p:spPr>
          <a:xfrm>
            <a:off x="14882951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EFBEC3-B661-B984-E12E-136548347569}"/>
              </a:ext>
            </a:extLst>
          </p:cNvPr>
          <p:cNvSpPr/>
          <p:nvPr/>
        </p:nvSpPr>
        <p:spPr>
          <a:xfrm>
            <a:off x="15997129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6" name="Picture 8" descr="Method - Free business and finance icons">
            <a:extLst>
              <a:ext uri="{FF2B5EF4-FFF2-40B4-BE49-F238E27FC236}">
                <a16:creationId xmlns:a16="http://schemas.microsoft.com/office/drawing/2014/main" id="{C74690D7-9274-16E4-D871-6F32BA86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858" y="9259975"/>
            <a:ext cx="784278" cy="7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Pile of books | Free SVG">
            <a:extLst>
              <a:ext uri="{FF2B5EF4-FFF2-40B4-BE49-F238E27FC236}">
                <a16:creationId xmlns:a16="http://schemas.microsoft.com/office/drawing/2014/main" id="{4F4EF786-99CE-06FE-1F49-29B130EB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162" y="9259975"/>
            <a:ext cx="770025" cy="7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ECDEDE-4143-6AD4-D89D-8DB9553766FB}"/>
              </a:ext>
            </a:extLst>
          </p:cNvPr>
          <p:cNvSpPr/>
          <p:nvPr/>
        </p:nvSpPr>
        <p:spPr>
          <a:xfrm>
            <a:off x="17111307" y="9132442"/>
            <a:ext cx="948092" cy="1003138"/>
          </a:xfrm>
          <a:prstGeom prst="roundRect">
            <a:avLst/>
          </a:prstGeom>
          <a:solidFill>
            <a:srgbClr val="A0CA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 descr="Result - Free business and finance icons">
            <a:extLst>
              <a:ext uri="{FF2B5EF4-FFF2-40B4-BE49-F238E27FC236}">
                <a16:creationId xmlns:a16="http://schemas.microsoft.com/office/drawing/2014/main" id="{E034526E-5804-FCBF-C353-12AA1FF9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767" y="9235185"/>
            <a:ext cx="777172" cy="7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F8E4D03-5119-8417-C88B-0C72A89B1757}"/>
              </a:ext>
            </a:extLst>
          </p:cNvPr>
          <p:cNvSpPr/>
          <p:nvPr/>
        </p:nvSpPr>
        <p:spPr>
          <a:xfrm>
            <a:off x="200527" y="9102656"/>
            <a:ext cx="948092" cy="1003138"/>
          </a:xfrm>
          <a:prstGeom prst="roundRect">
            <a:avLst/>
          </a:prstGeom>
          <a:solidFill>
            <a:srgbClr val="D17C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FE047DD9-192A-4015-BE77-8F47DB10B803}"/>
              </a:ext>
            </a:extLst>
          </p:cNvPr>
          <p:cNvSpPr txBox="1"/>
          <p:nvPr/>
        </p:nvSpPr>
        <p:spPr>
          <a:xfrm rot="5400000">
            <a:off x="-1912564" y="3070155"/>
            <a:ext cx="9127287" cy="504437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Free Home Icon - Download SVG, PNG for User Interface | IconScout">
            <a:hlinkClick r:id="rId10" action="ppaction://hlinksldjump"/>
            <a:extLst>
              <a:ext uri="{FF2B5EF4-FFF2-40B4-BE49-F238E27FC236}">
                <a16:creationId xmlns:a16="http://schemas.microsoft.com/office/drawing/2014/main" id="{803A3B55-2AEB-93C6-1EE8-62AC0C987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4" y="9052463"/>
            <a:ext cx="1066017" cy="10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" descr="Cible | Free SVG">
            <a:extLst>
              <a:ext uri="{FF2B5EF4-FFF2-40B4-BE49-F238E27FC236}">
                <a16:creationId xmlns:a16="http://schemas.microsoft.com/office/drawing/2014/main" id="{51BA0932-1EC3-5BCB-4A5D-684609F2F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992" y="9203630"/>
            <a:ext cx="797653" cy="79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0">
            <a:extLst>
              <a:ext uri="{FF2B5EF4-FFF2-40B4-BE49-F238E27FC236}">
                <a16:creationId xmlns:a16="http://schemas.microsoft.com/office/drawing/2014/main" id="{CE45E95B-9F4E-80D8-F124-5CB146C4E713}"/>
              </a:ext>
            </a:extLst>
          </p:cNvPr>
          <p:cNvSpPr txBox="1"/>
          <p:nvPr/>
        </p:nvSpPr>
        <p:spPr>
          <a:xfrm>
            <a:off x="1373667" y="9171749"/>
            <a:ext cx="11205707" cy="900375"/>
          </a:xfrm>
          <a:prstGeom prst="rect">
            <a:avLst/>
          </a:prstGeom>
          <a:solidFill>
            <a:srgbClr val="F4EBE2">
              <a:alpha val="50000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“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Integration of stochastic and statistical approaches for drought risk estimation through long-length time series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”</a:t>
            </a:r>
          </a:p>
        </p:txBody>
      </p:sp>
      <p:sp>
        <p:nvSpPr>
          <p:cNvPr id="7" name="TextBox 73">
            <a:extLst>
              <a:ext uri="{FF2B5EF4-FFF2-40B4-BE49-F238E27FC236}">
                <a16:creationId xmlns:a16="http://schemas.microsoft.com/office/drawing/2014/main" id="{1C5A8920-A41C-F28D-EEFC-CA3B393FD76A}"/>
              </a:ext>
            </a:extLst>
          </p:cNvPr>
          <p:cNvSpPr txBox="1"/>
          <p:nvPr/>
        </p:nvSpPr>
        <p:spPr>
          <a:xfrm>
            <a:off x="100817" y="128223"/>
            <a:ext cx="5766583" cy="368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CoSMoS + ARFIMA implementation</a:t>
            </a:r>
          </a:p>
        </p:txBody>
      </p:sp>
      <p:sp>
        <p:nvSpPr>
          <p:cNvPr id="14" name="Action Button: Go to End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4AC9A45-3507-F242-5181-5B04E8A9D5D4}"/>
              </a:ext>
            </a:extLst>
          </p:cNvPr>
          <p:cNvSpPr/>
          <p:nvPr/>
        </p:nvSpPr>
        <p:spPr>
          <a:xfrm>
            <a:off x="15912920" y="8126228"/>
            <a:ext cx="813767" cy="609600"/>
          </a:xfrm>
          <a:prstGeom prst="actionButtonEnd">
            <a:avLst/>
          </a:prstGeom>
          <a:solidFill>
            <a:srgbClr val="F4EBE2"/>
          </a:solidFill>
          <a:ln>
            <a:solidFill>
              <a:srgbClr val="8935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76023A-E279-3C42-949F-8EA92DC7D305}"/>
              </a:ext>
            </a:extLst>
          </p:cNvPr>
          <p:cNvSpPr txBox="1"/>
          <p:nvPr/>
        </p:nvSpPr>
        <p:spPr>
          <a:xfrm>
            <a:off x="1243676" y="3643660"/>
            <a:ext cx="5368569" cy="2793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shows slow decay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PACF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exhibits no sharp cutoff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Hurst parameter: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H=0.63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Applied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annual time series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158A02-F911-69CB-87F0-A41703610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" b="52265"/>
          <a:stretch/>
        </p:blipFill>
        <p:spPr bwMode="auto">
          <a:xfrm>
            <a:off x="6766967" y="1057273"/>
            <a:ext cx="9654365" cy="3657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7359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E45AC2-55B3-1FEA-EC14-29E22C1A3F4E}"/>
              </a:ext>
            </a:extLst>
          </p:cNvPr>
          <p:cNvSpPr/>
          <p:nvPr/>
        </p:nvSpPr>
        <p:spPr>
          <a:xfrm>
            <a:off x="12654595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98" name="Picture 30" descr="File Info Icon SVG Vector &amp; PNG Free Download | UXWing">
            <a:extLst>
              <a:ext uri="{FF2B5EF4-FFF2-40B4-BE49-F238E27FC236}">
                <a16:creationId xmlns:a16="http://schemas.microsoft.com/office/drawing/2014/main" id="{E5377CFA-EEE9-933E-E8FC-AD609259D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3" b="97521" l="962" r="97115">
                        <a14:foregroundMark x1="41827" y1="1653" x2="8173" y2="4959"/>
                        <a14:foregroundMark x1="8173" y1="4959" x2="1442" y2="11570"/>
                        <a14:foregroundMark x1="71955" y1="22113" x2="73077" y2="23140"/>
                        <a14:foregroundMark x1="61293" y1="12352" x2="65665" y2="16354"/>
                        <a14:foregroundMark x1="50962" y1="2893" x2="60949" y2="12037"/>
                        <a14:foregroundMark x1="73077" y1="23140" x2="78365" y2="31405"/>
                        <a14:foregroundMark x1="65037" y1="27681" x2="63685" y2="27432"/>
                        <a14:foregroundMark x1="68829" y1="28380" x2="66307" y2="27915"/>
                        <a14:foregroundMark x1="74038" y1="29339" x2="69407" y2="28486"/>
                        <a14:foregroundMark x1="55430" y1="21074" x2="54327" y2="19835"/>
                        <a14:foregroundMark x1="56484" y1="22259" x2="55430" y2="21074"/>
                        <a14:foregroundMark x1="54081" y1="17438" x2="52885" y2="5785"/>
                        <a14:foregroundMark x1="54327" y1="19835" x2="54157" y2="18182"/>
                        <a14:foregroundMark x1="78365" y1="31818" x2="79808" y2="46281"/>
                        <a14:foregroundMark x1="74038" y1="60331" x2="58173" y2="66116"/>
                        <a14:foregroundMark x1="58173" y1="66116" x2="52404" y2="78926"/>
                        <a14:foregroundMark x1="88462" y1="59504" x2="87500" y2="82645"/>
                        <a14:foregroundMark x1="78846" y1="57851" x2="65865" y2="61157"/>
                        <a14:foregroundMark x1="65865" y1="61157" x2="58654" y2="72727"/>
                        <a14:foregroundMark x1="58654" y1="72727" x2="56731" y2="81405"/>
                        <a14:foregroundMark x1="56731" y1="81405" x2="70192" y2="92562"/>
                        <a14:foregroundMark x1="70192" y1="92562" x2="81250" y2="91736"/>
                        <a14:foregroundMark x1="81250" y1="91736" x2="88942" y2="82645"/>
                        <a14:foregroundMark x1="88942" y1="82645" x2="82692" y2="63223"/>
                        <a14:foregroundMark x1="82692" y1="63223" x2="76923" y2="56198"/>
                        <a14:foregroundMark x1="76923" y1="56198" x2="75481" y2="55785"/>
                        <a14:foregroundMark x1="89904" y1="68595" x2="90385" y2="83471"/>
                        <a14:foregroundMark x1="90385" y1="83471" x2="85577" y2="92149"/>
                        <a14:foregroundMark x1="85577" y1="92149" x2="68269" y2="97521"/>
                        <a14:foregroundMark x1="68269" y1="97521" x2="60096" y2="93388"/>
                        <a14:foregroundMark x1="92788" y1="66116" x2="94712" y2="73140"/>
                        <a14:foregroundMark x1="94712" y1="73140" x2="94231" y2="83058"/>
                        <a14:foregroundMark x1="94231" y1="83058" x2="91827" y2="88017"/>
                        <a14:foregroundMark x1="96635" y1="70248" x2="97115" y2="78512"/>
                        <a14:foregroundMark x1="97115" y1="78512" x2="96154" y2="82231"/>
                        <a14:foregroundMark x1="36058" y1="87190" x2="13942" y2="86777"/>
                        <a14:foregroundMark x1="13942" y1="86777" x2="5288" y2="83884"/>
                        <a14:foregroundMark x1="5288" y1="83884" x2="1923" y2="58678"/>
                        <a14:foregroundMark x1="1923" y1="58678" x2="5288" y2="47934"/>
                        <a14:foregroundMark x1="5288" y1="47934" x2="2885" y2="9917"/>
                        <a14:foregroundMark x1="24038" y1="38430" x2="38973" y2="37342"/>
                        <a14:foregroundMark x1="55760" y1="37675" x2="57692" y2="38430"/>
                        <a14:foregroundMark x1="25481" y1="52893" x2="44712" y2="52893"/>
                        <a14:foregroundMark x1="44712" y1="52893" x2="51442" y2="52066"/>
                        <a14:foregroundMark x1="25481" y1="67355" x2="36058" y2="66942"/>
                        <a14:foregroundMark x1="36058" y1="66942" x2="37500" y2="66942"/>
                        <a14:foregroundMark x1="40385" y1="39256" x2="55288" y2="39669"/>
                        <a14:foregroundMark x1="38462" y1="37190" x2="44231" y2="37190"/>
                        <a14:foregroundMark x1="37500" y1="36777" x2="44231" y2="37190"/>
                        <a14:backgroundMark x1="20673" y1="13223" x2="24519" y2="25620"/>
                        <a14:backgroundMark x1="24519" y1="25620" x2="34615" y2="19008"/>
                        <a14:backgroundMark x1="34615" y1="19008" x2="28365" y2="11983"/>
                        <a14:backgroundMark x1="28365" y1="11983" x2="19712" y2="11983"/>
                        <a14:backgroundMark x1="19712" y1="11983" x2="19712" y2="12397"/>
                        <a14:backgroundMark x1="62019" y1="18182" x2="62019" y2="18182"/>
                        <a14:backgroundMark x1="61538" y1="19008" x2="67788" y2="24793"/>
                        <a14:backgroundMark x1="67788" y1="24793" x2="63462" y2="17769"/>
                        <a14:backgroundMark x1="63462" y1="17769" x2="67788" y2="23967"/>
                        <a14:backgroundMark x1="67788" y1="23967" x2="69231" y2="23967"/>
                        <a14:backgroundMark x1="38135" y1="35958" x2="37981" y2="35950"/>
                        <a14:backgroundMark x1="56731" y1="21074" x2="56731" y2="21074"/>
                        <a14:backgroundMark x1="57692" y1="21074" x2="57692" y2="21074"/>
                        <a14:backgroundMark x1="57692" y1="22314" x2="57212" y2="22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826" y="9302945"/>
            <a:ext cx="600225" cy="69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B67A7A-D5C8-6DF8-0CCF-2B212381D8A8}"/>
              </a:ext>
            </a:extLst>
          </p:cNvPr>
          <p:cNvSpPr/>
          <p:nvPr/>
        </p:nvSpPr>
        <p:spPr>
          <a:xfrm>
            <a:off x="13768773" y="9102656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ACB6723-8337-9770-345B-A0C98CBE5F1E}"/>
              </a:ext>
            </a:extLst>
          </p:cNvPr>
          <p:cNvSpPr/>
          <p:nvPr/>
        </p:nvSpPr>
        <p:spPr>
          <a:xfrm>
            <a:off x="14882951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EFBEC3-B661-B984-E12E-136548347569}"/>
              </a:ext>
            </a:extLst>
          </p:cNvPr>
          <p:cNvSpPr/>
          <p:nvPr/>
        </p:nvSpPr>
        <p:spPr>
          <a:xfrm>
            <a:off x="15997129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6" name="Picture 8" descr="Method - Free business and finance icons">
            <a:extLst>
              <a:ext uri="{FF2B5EF4-FFF2-40B4-BE49-F238E27FC236}">
                <a16:creationId xmlns:a16="http://schemas.microsoft.com/office/drawing/2014/main" id="{C74690D7-9274-16E4-D871-6F32BA86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858" y="9259975"/>
            <a:ext cx="784278" cy="7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Pile of books | Free SVG">
            <a:extLst>
              <a:ext uri="{FF2B5EF4-FFF2-40B4-BE49-F238E27FC236}">
                <a16:creationId xmlns:a16="http://schemas.microsoft.com/office/drawing/2014/main" id="{4F4EF786-99CE-06FE-1F49-29B130EB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162" y="9259975"/>
            <a:ext cx="770025" cy="7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ECDEDE-4143-6AD4-D89D-8DB9553766FB}"/>
              </a:ext>
            </a:extLst>
          </p:cNvPr>
          <p:cNvSpPr/>
          <p:nvPr/>
        </p:nvSpPr>
        <p:spPr>
          <a:xfrm>
            <a:off x="17111307" y="9132442"/>
            <a:ext cx="948092" cy="1003138"/>
          </a:xfrm>
          <a:prstGeom prst="roundRect">
            <a:avLst/>
          </a:prstGeom>
          <a:solidFill>
            <a:srgbClr val="A0CA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 descr="Result - Free business and finance icons">
            <a:extLst>
              <a:ext uri="{FF2B5EF4-FFF2-40B4-BE49-F238E27FC236}">
                <a16:creationId xmlns:a16="http://schemas.microsoft.com/office/drawing/2014/main" id="{E034526E-5804-FCBF-C353-12AA1FF9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767" y="9235185"/>
            <a:ext cx="777172" cy="7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F8E4D03-5119-8417-C88B-0C72A89B1757}"/>
              </a:ext>
            </a:extLst>
          </p:cNvPr>
          <p:cNvSpPr/>
          <p:nvPr/>
        </p:nvSpPr>
        <p:spPr>
          <a:xfrm>
            <a:off x="200527" y="9102656"/>
            <a:ext cx="948092" cy="1003138"/>
          </a:xfrm>
          <a:prstGeom prst="roundRect">
            <a:avLst/>
          </a:prstGeom>
          <a:solidFill>
            <a:srgbClr val="D17C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FE047DD9-192A-4015-BE77-8F47DB10B803}"/>
              </a:ext>
            </a:extLst>
          </p:cNvPr>
          <p:cNvSpPr txBox="1"/>
          <p:nvPr/>
        </p:nvSpPr>
        <p:spPr>
          <a:xfrm rot="5400000">
            <a:off x="-1912564" y="3070155"/>
            <a:ext cx="9127287" cy="504437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Free Home Icon - Download SVG, PNG for User Interface | IconScout">
            <a:hlinkClick r:id="rId9" action="ppaction://hlinksldjump"/>
            <a:extLst>
              <a:ext uri="{FF2B5EF4-FFF2-40B4-BE49-F238E27FC236}">
                <a16:creationId xmlns:a16="http://schemas.microsoft.com/office/drawing/2014/main" id="{803A3B55-2AEB-93C6-1EE8-62AC0C987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4" y="9052463"/>
            <a:ext cx="1066017" cy="10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" descr="Cible | Free SVG">
            <a:extLst>
              <a:ext uri="{FF2B5EF4-FFF2-40B4-BE49-F238E27FC236}">
                <a16:creationId xmlns:a16="http://schemas.microsoft.com/office/drawing/2014/main" id="{51BA0932-1EC3-5BCB-4A5D-684609F2F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992" y="9203630"/>
            <a:ext cx="797653" cy="79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914781-DCF3-FD9E-591F-8D10F4D62645}"/>
              </a:ext>
            </a:extLst>
          </p:cNvPr>
          <p:cNvSpPr/>
          <p:nvPr/>
        </p:nvSpPr>
        <p:spPr>
          <a:xfrm>
            <a:off x="289999" y="660591"/>
            <a:ext cx="17773411" cy="8330899"/>
          </a:xfrm>
          <a:prstGeom prst="roundRect">
            <a:avLst/>
          </a:prstGeom>
          <a:solidFill>
            <a:srgbClr val="F4EBE2">
              <a:alpha val="50000"/>
            </a:srgbClr>
          </a:solidFill>
          <a:ln w="28575"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70">
            <a:extLst>
              <a:ext uri="{FF2B5EF4-FFF2-40B4-BE49-F238E27FC236}">
                <a16:creationId xmlns:a16="http://schemas.microsoft.com/office/drawing/2014/main" id="{CE45E95B-9F4E-80D8-F124-5CB146C4E713}"/>
              </a:ext>
            </a:extLst>
          </p:cNvPr>
          <p:cNvSpPr txBox="1"/>
          <p:nvPr/>
        </p:nvSpPr>
        <p:spPr>
          <a:xfrm>
            <a:off x="1373667" y="9171749"/>
            <a:ext cx="11205707" cy="900375"/>
          </a:xfrm>
          <a:prstGeom prst="rect">
            <a:avLst/>
          </a:prstGeom>
          <a:solidFill>
            <a:srgbClr val="F4EBE2">
              <a:alpha val="50000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“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Integration of stochastic and statistical approaches for drought risk estimation through long-length time series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”</a:t>
            </a:r>
          </a:p>
        </p:txBody>
      </p:sp>
      <p:sp>
        <p:nvSpPr>
          <p:cNvPr id="7" name="TextBox 73">
            <a:extLst>
              <a:ext uri="{FF2B5EF4-FFF2-40B4-BE49-F238E27FC236}">
                <a16:creationId xmlns:a16="http://schemas.microsoft.com/office/drawing/2014/main" id="{1C5A8920-A41C-F28D-EEFC-CA3B393FD76A}"/>
              </a:ext>
            </a:extLst>
          </p:cNvPr>
          <p:cNvSpPr txBox="1"/>
          <p:nvPr/>
        </p:nvSpPr>
        <p:spPr>
          <a:xfrm>
            <a:off x="100817" y="128223"/>
            <a:ext cx="5766583" cy="368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CoSMoS + ARFIMA implementation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A5436B-9CC5-9058-B9C0-119378D87CF6}"/>
              </a:ext>
            </a:extLst>
          </p:cNvPr>
          <p:cNvSpPr/>
          <p:nvPr/>
        </p:nvSpPr>
        <p:spPr>
          <a:xfrm>
            <a:off x="960521" y="941784"/>
            <a:ext cx="16358567" cy="7578381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 descr="A graph of a graph of a logistic&#10;&#10;AI-generated content may be incorrect.">
            <a:extLst>
              <a:ext uri="{FF2B5EF4-FFF2-40B4-BE49-F238E27FC236}">
                <a16:creationId xmlns:a16="http://schemas.microsoft.com/office/drawing/2014/main" id="{EEE5CC68-B824-7A9B-19F7-7A0FBF162E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" t="53034" r="5484"/>
          <a:stretch/>
        </p:blipFill>
        <p:spPr>
          <a:xfrm>
            <a:off x="7046865" y="4921295"/>
            <a:ext cx="8784178" cy="3464458"/>
          </a:xfrm>
          <a:prstGeom prst="rect">
            <a:avLst/>
          </a:prstGeom>
        </p:spPr>
      </p:pic>
      <p:sp>
        <p:nvSpPr>
          <p:cNvPr id="14" name="Action Button: Go to End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4AC9A45-3507-F242-5181-5B04E8A9D5D4}"/>
              </a:ext>
            </a:extLst>
          </p:cNvPr>
          <p:cNvSpPr/>
          <p:nvPr/>
        </p:nvSpPr>
        <p:spPr>
          <a:xfrm>
            <a:off x="15912920" y="8126228"/>
            <a:ext cx="813767" cy="609600"/>
          </a:xfrm>
          <a:prstGeom prst="actionButtonEnd">
            <a:avLst/>
          </a:prstGeom>
          <a:solidFill>
            <a:srgbClr val="F4EBE2"/>
          </a:solidFill>
          <a:ln>
            <a:solidFill>
              <a:srgbClr val="8935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graph of a graph of a logistic&#10;&#10;AI-generated content may be incorrect.">
            <a:extLst>
              <a:ext uri="{FF2B5EF4-FFF2-40B4-BE49-F238E27FC236}">
                <a16:creationId xmlns:a16="http://schemas.microsoft.com/office/drawing/2014/main" id="{332E26B7-FE3E-CD32-E013-055FFA1FB0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r="5242" b="52465"/>
          <a:stretch/>
        </p:blipFill>
        <p:spPr>
          <a:xfrm>
            <a:off x="7046865" y="1211717"/>
            <a:ext cx="8866055" cy="362748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D76023A-E279-3C42-949F-8EA92DC7D305}"/>
              </a:ext>
            </a:extLst>
          </p:cNvPr>
          <p:cNvSpPr txBox="1"/>
          <p:nvPr/>
        </p:nvSpPr>
        <p:spPr>
          <a:xfrm>
            <a:off x="1207581" y="3103700"/>
            <a:ext cx="5368569" cy="3901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Residuals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exhibit 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white noise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behavior which indicates that long-term dependence is captured by the ARFIMA model.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Preserves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long-term dependence,  persistence.</a:t>
            </a: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49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1B379E0A-D0D8-989E-02ED-88FF9E39A672}"/>
              </a:ext>
            </a:extLst>
          </p:cNvPr>
          <p:cNvSpPr/>
          <p:nvPr/>
        </p:nvSpPr>
        <p:spPr>
          <a:xfrm>
            <a:off x="485672" y="6548511"/>
            <a:ext cx="1570587" cy="1675811"/>
          </a:xfrm>
          <a:prstGeom prst="roundRect">
            <a:avLst/>
          </a:prstGeom>
          <a:solidFill>
            <a:srgbClr val="F4EBE2">
              <a:alpha val="50000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2833BF85-12B1-FC6D-ECC2-9089765FFCBE}"/>
              </a:ext>
            </a:extLst>
          </p:cNvPr>
          <p:cNvSpPr/>
          <p:nvPr/>
        </p:nvSpPr>
        <p:spPr>
          <a:xfrm>
            <a:off x="15299427" y="4109071"/>
            <a:ext cx="1570587" cy="1675811"/>
          </a:xfrm>
          <a:prstGeom prst="roundRect">
            <a:avLst/>
          </a:prstGeom>
          <a:solidFill>
            <a:srgbClr val="F4EBE2">
              <a:alpha val="50000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B3F41064-C26B-A01F-472F-F5B5FD83B8C1}"/>
              </a:ext>
            </a:extLst>
          </p:cNvPr>
          <p:cNvSpPr/>
          <p:nvPr/>
        </p:nvSpPr>
        <p:spPr>
          <a:xfrm>
            <a:off x="374687" y="1616933"/>
            <a:ext cx="1570587" cy="1675811"/>
          </a:xfrm>
          <a:prstGeom prst="roundRect">
            <a:avLst/>
          </a:prstGeom>
          <a:solidFill>
            <a:srgbClr val="F4EBE2">
              <a:alpha val="50000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70">
            <a:extLst>
              <a:ext uri="{FF2B5EF4-FFF2-40B4-BE49-F238E27FC236}">
                <a16:creationId xmlns:a16="http://schemas.microsoft.com/office/drawing/2014/main" id="{8F77F6EF-FC51-EE08-D6A9-A1390C46F590}"/>
              </a:ext>
            </a:extLst>
          </p:cNvPr>
          <p:cNvSpPr txBox="1"/>
          <p:nvPr/>
        </p:nvSpPr>
        <p:spPr>
          <a:xfrm>
            <a:off x="-560520" y="22139"/>
            <a:ext cx="19409039" cy="907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09"/>
              </a:lnSpc>
              <a:spcBef>
                <a:spcPct val="0"/>
              </a:spcBef>
            </a:pPr>
            <a:r>
              <a:rPr lang="en-US" sz="2650" b="1" dirty="0"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“</a:t>
            </a:r>
            <a:r>
              <a:rPr kumimoji="0" lang="en-US" altLang="en-US" sz="26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Integration of stochastic and statistical approaches for drought risk estimation through long-length time series</a:t>
            </a:r>
            <a:r>
              <a:rPr lang="en-US" sz="2650" b="1" dirty="0"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”</a:t>
            </a:r>
          </a:p>
          <a:p>
            <a:pPr algn="ctr">
              <a:lnSpc>
                <a:spcPts val="3709"/>
              </a:lnSpc>
              <a:spcBef>
                <a:spcPct val="0"/>
              </a:spcBef>
            </a:pPr>
            <a:endParaRPr lang="en-US" sz="2649" b="1" dirty="0">
              <a:solidFill>
                <a:srgbClr val="05204A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3" name="TextBox 71">
            <a:extLst>
              <a:ext uri="{FF2B5EF4-FFF2-40B4-BE49-F238E27FC236}">
                <a16:creationId xmlns:a16="http://schemas.microsoft.com/office/drawing/2014/main" id="{2FD5F223-522A-9C39-E9B3-5EFFE8F078E7}"/>
              </a:ext>
            </a:extLst>
          </p:cNvPr>
          <p:cNvSpPr txBox="1"/>
          <p:nvPr/>
        </p:nvSpPr>
        <p:spPr>
          <a:xfrm>
            <a:off x="741991" y="454390"/>
            <a:ext cx="17546009" cy="442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400" b="1" dirty="0">
                <a:latin typeface="Arial" panose="020B0604020202020204" pitchFamily="34" charset="0"/>
                <a:ea typeface="Arial Nova"/>
                <a:cs typeface="Arial" panose="020B0604020202020204" pitchFamily="34" charset="0"/>
                <a:sym typeface="Arial Nova"/>
              </a:rPr>
              <a:t>Sofia Efraimia Vrettou</a:t>
            </a:r>
            <a:r>
              <a:rPr lang="en-US" sz="2400" baseline="30000" dirty="0">
                <a:latin typeface="Arial" panose="020B0604020202020204" pitchFamily="34" charset="0"/>
                <a:ea typeface="Arial Nova"/>
                <a:cs typeface="Arial" panose="020B0604020202020204" pitchFamily="34" charset="0"/>
                <a:sym typeface="Arial Nova"/>
              </a:rPr>
              <a:t>1</a:t>
            </a:r>
            <a:r>
              <a:rPr lang="en-US" sz="2400" dirty="0">
                <a:latin typeface="Arial" panose="020B0604020202020204" pitchFamily="34" charset="0"/>
                <a:ea typeface="Arial Nova"/>
                <a:cs typeface="Arial" panose="020B0604020202020204" pitchFamily="34" charset="0"/>
                <a:sym typeface="Arial Nova"/>
              </a:rPr>
              <a:t>,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Demetris Koutsoyiannis</a:t>
            </a:r>
            <a:r>
              <a:rPr kumimoji="0" lang="en-US" altLang="en-US" sz="2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Panayiotis Dimitriadis</a:t>
            </a:r>
            <a:r>
              <a:rPr kumimoji="0" lang="en-US" altLang="en-US" sz="2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Theano Iliopoulou</a:t>
            </a:r>
            <a:r>
              <a:rPr kumimoji="0" lang="en-US" altLang="en-US" sz="2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Alberto Montanari</a:t>
            </a:r>
            <a:r>
              <a:rPr lang="en-US" alt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2B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     </a:t>
            </a:r>
            <a:endParaRPr lang="en-US" sz="2400" dirty="0">
              <a:latin typeface="Arial" panose="020B0604020202020204" pitchFamily="34" charset="0"/>
              <a:ea typeface="Arial Nova"/>
              <a:cs typeface="Arial" panose="020B0604020202020204" pitchFamily="34" charset="0"/>
              <a:sym typeface="Arial Nov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C88CC0-8ED7-36A5-6E96-3A6285601DEE}"/>
              </a:ext>
            </a:extLst>
          </p:cNvPr>
          <p:cNvSpPr txBox="1"/>
          <p:nvPr/>
        </p:nvSpPr>
        <p:spPr>
          <a:xfrm>
            <a:off x="121739" y="9418917"/>
            <a:ext cx="17011126" cy="630942"/>
          </a:xfrm>
          <a:prstGeom prst="rect">
            <a:avLst/>
          </a:prstGeom>
          <a:solidFill>
            <a:srgbClr val="F4EBE2">
              <a:alpha val="60000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l"/>
            <a:r>
              <a:rPr lang="en-US" sz="1750" b="0" i="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75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Department of Civil, Chemical, Environmental and Materials Engineering (DICAM), Alma Mater </a:t>
            </a:r>
            <a:r>
              <a:rPr lang="en-US" sz="175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Studiorum</a:t>
            </a:r>
            <a:r>
              <a:rPr lang="en-US" sz="175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University of Bologna, Bologna, Italy</a:t>
            </a:r>
          </a:p>
          <a:p>
            <a:pPr algn="l"/>
            <a:r>
              <a:rPr lang="en-US" sz="175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75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Department of Water Resources and Environmental Engineering, School of Civil Engineering, National Technical University of Athens (NTUA), Athens, Greece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AE52538-7638-F7BF-F29E-053DE0AE5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600" y="9341521"/>
            <a:ext cx="609600" cy="81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55650D4-FF36-E9ED-D3E6-56AE8B2A9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9341521"/>
            <a:ext cx="785734" cy="7857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4FE487-50D2-81E6-8D46-086D4BF57E57}"/>
              </a:ext>
            </a:extLst>
          </p:cNvPr>
          <p:cNvSpPr txBox="1"/>
          <p:nvPr/>
        </p:nvSpPr>
        <p:spPr>
          <a:xfrm>
            <a:off x="2133599" y="1447262"/>
            <a:ext cx="14889369" cy="2239844"/>
          </a:xfrm>
          <a:prstGeom prst="rect">
            <a:avLst/>
          </a:prstGeom>
          <a:solidFill>
            <a:schemeClr val="bg2">
              <a:lumMod val="50000"/>
              <a:alpha val="40000"/>
            </a:schemeClr>
          </a:solidFill>
          <a:ln w="25400">
            <a:solidFill>
              <a:schemeClr val="bg2">
                <a:lumMod val="25000"/>
              </a:schemeClr>
            </a:solidFill>
            <a:prstDash val="dash"/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Droughts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are among the most impactful and costly natural hazard-related disasters.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Need for better understanding of the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drivers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their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underlying mechanisms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leading to the droughts, 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mitigate impacts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create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resilient societies.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Stochastic models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simulate the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natural variability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the natural processes.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8B35B2-5869-7E21-6346-1093E29397EB}"/>
              </a:ext>
            </a:extLst>
          </p:cNvPr>
          <p:cNvSpPr txBox="1"/>
          <p:nvPr/>
        </p:nvSpPr>
        <p:spPr>
          <a:xfrm>
            <a:off x="1336229" y="4342889"/>
            <a:ext cx="13311188" cy="1131848"/>
          </a:xfrm>
          <a:prstGeom prst="rect">
            <a:avLst/>
          </a:prstGeom>
          <a:solidFill>
            <a:schemeClr val="bg2">
              <a:lumMod val="50000"/>
              <a:alpha val="40000"/>
            </a:schemeClr>
          </a:solidFill>
          <a:ln w="25400">
            <a:solidFill>
              <a:schemeClr val="bg2">
                <a:lumMod val="25000"/>
              </a:schemeClr>
            </a:solidFill>
            <a:prstDash val="dash"/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Focus on the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meteorological droughts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study of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precipitation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patterns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Specify the multi-year drought characteristics through the application of stochastic models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8" descr="Method - Free business and finance icons">
            <a:extLst>
              <a:ext uri="{FF2B5EF4-FFF2-40B4-BE49-F238E27FC236}">
                <a16:creationId xmlns:a16="http://schemas.microsoft.com/office/drawing/2014/main" id="{09E4EAD3-E40F-CA01-CB00-CE413B9D5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7" y="6625354"/>
            <a:ext cx="1499624" cy="149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F04F208-91F0-7F3A-FCBE-673B949388EB}"/>
              </a:ext>
            </a:extLst>
          </p:cNvPr>
          <p:cNvSpPr txBox="1"/>
          <p:nvPr/>
        </p:nvSpPr>
        <p:spPr>
          <a:xfrm>
            <a:off x="2389319" y="6255244"/>
            <a:ext cx="15770015" cy="2793842"/>
          </a:xfrm>
          <a:prstGeom prst="rect">
            <a:avLst/>
          </a:prstGeom>
          <a:solidFill>
            <a:schemeClr val="bg2">
              <a:lumMod val="50000"/>
              <a:alpha val="40000"/>
            </a:schemeClr>
          </a:solidFill>
          <a:ln w="25400">
            <a:solidFill>
              <a:schemeClr val="bg2">
                <a:lumMod val="25000"/>
              </a:schemeClr>
            </a:solidFill>
            <a:prstDash val="dash"/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 as a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case study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precipitation time series of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Bologna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Italy.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Suggest a framework of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integration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of two different stochastic models applied in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daily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annual time scales.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Apply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Monte Carlo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simulation approach.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Specify the multi-year drought characteristics: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drought intensity, duration, frequency and maximum deficit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through the application of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run theory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0" descr="File Info Icon SVG Vector &amp; PNG Free Download | UXWing">
            <a:extLst>
              <a:ext uri="{FF2B5EF4-FFF2-40B4-BE49-F238E27FC236}">
                <a16:creationId xmlns:a16="http://schemas.microsoft.com/office/drawing/2014/main" id="{5D25199E-BFA2-6CEB-1A02-6EB054A6F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93" b="97521" l="962" r="97115">
                        <a14:foregroundMark x1="41827" y1="1653" x2="8173" y2="4959"/>
                        <a14:foregroundMark x1="8173" y1="4959" x2="1442" y2="11570"/>
                        <a14:foregroundMark x1="71955" y1="22113" x2="73077" y2="23140"/>
                        <a14:foregroundMark x1="61293" y1="12352" x2="65665" y2="16354"/>
                        <a14:foregroundMark x1="50962" y1="2893" x2="60949" y2="12037"/>
                        <a14:foregroundMark x1="73077" y1="23140" x2="78365" y2="31405"/>
                        <a14:foregroundMark x1="65037" y1="27681" x2="63685" y2="27432"/>
                        <a14:foregroundMark x1="68829" y1="28380" x2="66307" y2="27915"/>
                        <a14:foregroundMark x1="74038" y1="29339" x2="69407" y2="28486"/>
                        <a14:foregroundMark x1="55430" y1="21074" x2="54327" y2="19835"/>
                        <a14:foregroundMark x1="56484" y1="22259" x2="55430" y2="21074"/>
                        <a14:foregroundMark x1="54081" y1="17438" x2="52885" y2="5785"/>
                        <a14:foregroundMark x1="54327" y1="19835" x2="54157" y2="18182"/>
                        <a14:foregroundMark x1="78365" y1="31818" x2="79808" y2="46281"/>
                        <a14:foregroundMark x1="74038" y1="60331" x2="58173" y2="66116"/>
                        <a14:foregroundMark x1="58173" y1="66116" x2="52404" y2="78926"/>
                        <a14:foregroundMark x1="88462" y1="59504" x2="87500" y2="82645"/>
                        <a14:foregroundMark x1="78846" y1="57851" x2="65865" y2="61157"/>
                        <a14:foregroundMark x1="65865" y1="61157" x2="58654" y2="72727"/>
                        <a14:foregroundMark x1="58654" y1="72727" x2="56731" y2="81405"/>
                        <a14:foregroundMark x1="56731" y1="81405" x2="70192" y2="92562"/>
                        <a14:foregroundMark x1="70192" y1="92562" x2="81250" y2="91736"/>
                        <a14:foregroundMark x1="81250" y1="91736" x2="88942" y2="82645"/>
                        <a14:foregroundMark x1="88942" y1="82645" x2="82692" y2="63223"/>
                        <a14:foregroundMark x1="82692" y1="63223" x2="76923" y2="56198"/>
                        <a14:foregroundMark x1="76923" y1="56198" x2="75481" y2="55785"/>
                        <a14:foregroundMark x1="89904" y1="68595" x2="90385" y2="83471"/>
                        <a14:foregroundMark x1="90385" y1="83471" x2="85577" y2="92149"/>
                        <a14:foregroundMark x1="85577" y1="92149" x2="68269" y2="97521"/>
                        <a14:foregroundMark x1="68269" y1="97521" x2="60096" y2="93388"/>
                        <a14:foregroundMark x1="92788" y1="66116" x2="94712" y2="73140"/>
                        <a14:foregroundMark x1="94712" y1="73140" x2="94231" y2="83058"/>
                        <a14:foregroundMark x1="94231" y1="83058" x2="91827" y2="88017"/>
                        <a14:foregroundMark x1="96635" y1="70248" x2="97115" y2="78512"/>
                        <a14:foregroundMark x1="97115" y1="78512" x2="96154" y2="82231"/>
                        <a14:foregroundMark x1="36058" y1="87190" x2="13942" y2="86777"/>
                        <a14:foregroundMark x1="13942" y1="86777" x2="5288" y2="83884"/>
                        <a14:foregroundMark x1="5288" y1="83884" x2="1923" y2="58678"/>
                        <a14:foregroundMark x1="1923" y1="58678" x2="5288" y2="47934"/>
                        <a14:foregroundMark x1="5288" y1="47934" x2="2885" y2="9917"/>
                        <a14:foregroundMark x1="24038" y1="38430" x2="38973" y2="37342"/>
                        <a14:foregroundMark x1="55760" y1="37675" x2="57692" y2="38430"/>
                        <a14:foregroundMark x1="25481" y1="52893" x2="44712" y2="52893"/>
                        <a14:foregroundMark x1="44712" y1="52893" x2="51442" y2="52066"/>
                        <a14:foregroundMark x1="25481" y1="67355" x2="36058" y2="66942"/>
                        <a14:foregroundMark x1="36058" y1="66942" x2="37500" y2="66942"/>
                        <a14:foregroundMark x1="40385" y1="39256" x2="55288" y2="39669"/>
                        <a14:foregroundMark x1="38462" y1="37190" x2="44231" y2="37190"/>
                        <a14:foregroundMark x1="37500" y1="36777" x2="44231" y2="37190"/>
                        <a14:backgroundMark x1="20673" y1="13223" x2="24519" y2="25620"/>
                        <a14:backgroundMark x1="24519" y1="25620" x2="34615" y2="19008"/>
                        <a14:backgroundMark x1="34615" y1="19008" x2="28365" y2="11983"/>
                        <a14:backgroundMark x1="28365" y1="11983" x2="19712" y2="11983"/>
                        <a14:backgroundMark x1="19712" y1="11983" x2="19712" y2="12397"/>
                        <a14:backgroundMark x1="62019" y1="18182" x2="62019" y2="18182"/>
                        <a14:backgroundMark x1="61538" y1="19008" x2="67788" y2="24793"/>
                        <a14:backgroundMark x1="67788" y1="24793" x2="63462" y2="17769"/>
                        <a14:backgroundMark x1="63462" y1="17769" x2="67788" y2="23967"/>
                        <a14:backgroundMark x1="67788" y1="23967" x2="69231" y2="23967"/>
                        <a14:backgroundMark x1="38135" y1="35958" x2="37981" y2="35950"/>
                        <a14:backgroundMark x1="56731" y1="21074" x2="56731" y2="21074"/>
                        <a14:backgroundMark x1="57692" y1="21074" x2="57692" y2="21074"/>
                        <a14:backgroundMark x1="57692" y1="22314" x2="57212" y2="22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66" y="1767221"/>
            <a:ext cx="1227828" cy="142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1226CF78-792B-A784-6DB1-DD40C8050D93}"/>
              </a:ext>
            </a:extLst>
          </p:cNvPr>
          <p:cNvCxnSpPr>
            <a:cxnSpLocks/>
          </p:cNvCxnSpPr>
          <p:nvPr/>
        </p:nvCxnSpPr>
        <p:spPr>
          <a:xfrm flipH="1">
            <a:off x="14613515" y="2242899"/>
            <a:ext cx="2375549" cy="2507114"/>
          </a:xfrm>
          <a:prstGeom prst="curvedConnector4">
            <a:avLst>
              <a:gd name="adj1" fmla="val -34701"/>
              <a:gd name="adj2" fmla="val 68845"/>
            </a:avLst>
          </a:prstGeom>
          <a:noFill/>
          <a:ln w="50800">
            <a:solidFill>
              <a:schemeClr val="bg2">
                <a:lumMod val="25000"/>
              </a:schemeClr>
            </a:solidFill>
            <a:prstDash val="dash"/>
            <a:headEnd type="oval" w="lg" len="lg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1" name="Picture 24" descr="Cible | Free SVG">
            <a:extLst>
              <a:ext uri="{FF2B5EF4-FFF2-40B4-BE49-F238E27FC236}">
                <a16:creationId xmlns:a16="http://schemas.microsoft.com/office/drawing/2014/main" id="{312E3766-AEF1-C724-1509-6033ECEE9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363" y="4208420"/>
            <a:ext cx="1469652" cy="146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8" name="Connector: Curved 87">
            <a:extLst>
              <a:ext uri="{FF2B5EF4-FFF2-40B4-BE49-F238E27FC236}">
                <a16:creationId xmlns:a16="http://schemas.microsoft.com/office/drawing/2014/main" id="{EB213A6E-1DED-4377-9083-70A8E653C7CD}"/>
              </a:ext>
            </a:extLst>
          </p:cNvPr>
          <p:cNvCxnSpPr>
            <a:cxnSpLocks/>
            <a:stCxn id="13" idx="1"/>
          </p:cNvCxnSpPr>
          <p:nvPr/>
        </p:nvCxnSpPr>
        <p:spPr>
          <a:xfrm rot="10800000" flipH="1" flipV="1">
            <a:off x="1336228" y="4908813"/>
            <a:ext cx="1053087" cy="1612830"/>
          </a:xfrm>
          <a:prstGeom prst="curvedConnector4">
            <a:avLst>
              <a:gd name="adj1" fmla="val -96352"/>
              <a:gd name="adj2" fmla="val 80475"/>
            </a:avLst>
          </a:prstGeom>
          <a:noFill/>
          <a:ln w="50800">
            <a:solidFill>
              <a:schemeClr val="bg2">
                <a:lumMod val="25000"/>
              </a:schemeClr>
            </a:solidFill>
            <a:prstDash val="dash"/>
            <a:headEnd type="oval" w="lg" len="lg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2" name="Connector: Curved 101">
            <a:extLst>
              <a:ext uri="{FF2B5EF4-FFF2-40B4-BE49-F238E27FC236}">
                <a16:creationId xmlns:a16="http://schemas.microsoft.com/office/drawing/2014/main" id="{F8022219-83AD-0BD2-E6DF-DDD6E5F61A0E}"/>
              </a:ext>
            </a:extLst>
          </p:cNvPr>
          <p:cNvCxnSpPr>
            <a:cxnSpLocks/>
          </p:cNvCxnSpPr>
          <p:nvPr/>
        </p:nvCxnSpPr>
        <p:spPr>
          <a:xfrm>
            <a:off x="-33904" y="1049667"/>
            <a:ext cx="2167503" cy="924908"/>
          </a:xfrm>
          <a:prstGeom prst="curvedConnector3">
            <a:avLst>
              <a:gd name="adj1" fmla="val 50000"/>
            </a:avLst>
          </a:prstGeom>
          <a:noFill/>
          <a:ln w="50800">
            <a:solidFill>
              <a:schemeClr val="bg2">
                <a:lumMod val="25000"/>
              </a:schemeClr>
            </a:solidFill>
            <a:prstDash val="dash"/>
            <a:headEnd type="oval" w="lg" len="lg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0" name="TextBox 71">
            <a:extLst>
              <a:ext uri="{FF2B5EF4-FFF2-40B4-BE49-F238E27FC236}">
                <a16:creationId xmlns:a16="http://schemas.microsoft.com/office/drawing/2014/main" id="{02554817-F57C-432B-5C32-07E25E5111DA}"/>
              </a:ext>
            </a:extLst>
          </p:cNvPr>
          <p:cNvSpPr txBox="1"/>
          <p:nvPr/>
        </p:nvSpPr>
        <p:spPr>
          <a:xfrm>
            <a:off x="1937253" y="929823"/>
            <a:ext cx="2494022" cy="441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4EBE2"/>
                </a:highlight>
                <a:uLnTx/>
                <a:uFillTx/>
                <a:latin typeface="Arial" panose="020B0604020202020204" pitchFamily="34" charset="0"/>
                <a:ea typeface="Arial Nova"/>
                <a:cs typeface="Arial" panose="020B0604020202020204" pitchFamily="34" charset="0"/>
                <a:sym typeface="Arial Nova"/>
              </a:rPr>
              <a:t>Introduction: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4EBE2"/>
              </a:highlight>
              <a:uLnTx/>
              <a:uFillTx/>
              <a:latin typeface="Arial" panose="020B0604020202020204" pitchFamily="34" charset="0"/>
              <a:ea typeface="Arial Nova"/>
              <a:cs typeface="Arial" panose="020B0604020202020204" pitchFamily="34" charset="0"/>
              <a:sym typeface="Arial Nova"/>
            </a:endParaRPr>
          </a:p>
        </p:txBody>
      </p:sp>
      <p:sp>
        <p:nvSpPr>
          <p:cNvPr id="111" name="TextBox 71">
            <a:extLst>
              <a:ext uri="{FF2B5EF4-FFF2-40B4-BE49-F238E27FC236}">
                <a16:creationId xmlns:a16="http://schemas.microsoft.com/office/drawing/2014/main" id="{C5972AAE-366B-FEAD-E19F-B42C190AE52D}"/>
              </a:ext>
            </a:extLst>
          </p:cNvPr>
          <p:cNvSpPr txBox="1"/>
          <p:nvPr/>
        </p:nvSpPr>
        <p:spPr>
          <a:xfrm>
            <a:off x="1336228" y="3804493"/>
            <a:ext cx="2494022" cy="441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4EBE2"/>
                </a:highlight>
                <a:uLnTx/>
                <a:uFillTx/>
                <a:latin typeface="Arial" panose="020B0604020202020204" pitchFamily="34" charset="0"/>
                <a:ea typeface="Arial Nova"/>
                <a:cs typeface="Arial" panose="020B0604020202020204" pitchFamily="34" charset="0"/>
                <a:sym typeface="Arial Nova"/>
              </a:rPr>
              <a:t>Scope of work: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4EBE2"/>
              </a:highlight>
              <a:uLnTx/>
              <a:uFillTx/>
              <a:latin typeface="Arial" panose="020B0604020202020204" pitchFamily="34" charset="0"/>
              <a:ea typeface="Arial Nova"/>
              <a:cs typeface="Arial" panose="020B0604020202020204" pitchFamily="34" charset="0"/>
              <a:sym typeface="Arial Nova"/>
            </a:endParaRPr>
          </a:p>
        </p:txBody>
      </p:sp>
      <p:sp>
        <p:nvSpPr>
          <p:cNvPr id="112" name="TextBox 71">
            <a:extLst>
              <a:ext uri="{FF2B5EF4-FFF2-40B4-BE49-F238E27FC236}">
                <a16:creationId xmlns:a16="http://schemas.microsoft.com/office/drawing/2014/main" id="{E4D891EB-6FFA-AEF1-3434-FD44D19DFA52}"/>
              </a:ext>
            </a:extLst>
          </p:cNvPr>
          <p:cNvSpPr txBox="1"/>
          <p:nvPr/>
        </p:nvSpPr>
        <p:spPr>
          <a:xfrm>
            <a:off x="1862771" y="5725840"/>
            <a:ext cx="4555406" cy="438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highlight>
                  <a:srgbClr val="F4EBE2"/>
                </a:highlight>
                <a:latin typeface="Arial" panose="020B0604020202020204" pitchFamily="34" charset="0"/>
                <a:ea typeface="Arial Nova"/>
                <a:cs typeface="Arial" panose="020B0604020202020204" pitchFamily="34" charset="0"/>
                <a:sym typeface="Arial Nova"/>
              </a:rPr>
              <a:t>Methodology- Novelty: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4EBE2"/>
              </a:highlight>
              <a:uLnTx/>
              <a:uFillTx/>
              <a:latin typeface="Arial" panose="020B0604020202020204" pitchFamily="34" charset="0"/>
              <a:ea typeface="Arial Nova"/>
              <a:cs typeface="Arial" panose="020B0604020202020204" pitchFamily="34" charset="0"/>
              <a:sym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3238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E45AC2-55B3-1FEA-EC14-29E22C1A3F4E}"/>
              </a:ext>
            </a:extLst>
          </p:cNvPr>
          <p:cNvSpPr/>
          <p:nvPr/>
        </p:nvSpPr>
        <p:spPr>
          <a:xfrm>
            <a:off x="12654595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98" name="Picture 30" descr="File Info Icon SVG Vector &amp; PNG Free Download | UXWing">
            <a:extLst>
              <a:ext uri="{FF2B5EF4-FFF2-40B4-BE49-F238E27FC236}">
                <a16:creationId xmlns:a16="http://schemas.microsoft.com/office/drawing/2014/main" id="{E5377CFA-EEE9-933E-E8FC-AD609259D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3" b="97521" l="962" r="97115">
                        <a14:foregroundMark x1="41827" y1="1653" x2="8173" y2="4959"/>
                        <a14:foregroundMark x1="8173" y1="4959" x2="1442" y2="11570"/>
                        <a14:foregroundMark x1="71955" y1="22113" x2="73077" y2="23140"/>
                        <a14:foregroundMark x1="61293" y1="12352" x2="65665" y2="16354"/>
                        <a14:foregroundMark x1="50962" y1="2893" x2="60949" y2="12037"/>
                        <a14:foregroundMark x1="73077" y1="23140" x2="78365" y2="31405"/>
                        <a14:foregroundMark x1="65037" y1="27681" x2="63685" y2="27432"/>
                        <a14:foregroundMark x1="68829" y1="28380" x2="66307" y2="27915"/>
                        <a14:foregroundMark x1="74038" y1="29339" x2="69407" y2="28486"/>
                        <a14:foregroundMark x1="55430" y1="21074" x2="54327" y2="19835"/>
                        <a14:foregroundMark x1="56484" y1="22259" x2="55430" y2="21074"/>
                        <a14:foregroundMark x1="54081" y1="17438" x2="52885" y2="5785"/>
                        <a14:foregroundMark x1="54327" y1="19835" x2="54157" y2="18182"/>
                        <a14:foregroundMark x1="78365" y1="31818" x2="79808" y2="46281"/>
                        <a14:foregroundMark x1="74038" y1="60331" x2="58173" y2="66116"/>
                        <a14:foregroundMark x1="58173" y1="66116" x2="52404" y2="78926"/>
                        <a14:foregroundMark x1="88462" y1="59504" x2="87500" y2="82645"/>
                        <a14:foregroundMark x1="78846" y1="57851" x2="65865" y2="61157"/>
                        <a14:foregroundMark x1="65865" y1="61157" x2="58654" y2="72727"/>
                        <a14:foregroundMark x1="58654" y1="72727" x2="56731" y2="81405"/>
                        <a14:foregroundMark x1="56731" y1="81405" x2="70192" y2="92562"/>
                        <a14:foregroundMark x1="70192" y1="92562" x2="81250" y2="91736"/>
                        <a14:foregroundMark x1="81250" y1="91736" x2="88942" y2="82645"/>
                        <a14:foregroundMark x1="88942" y1="82645" x2="82692" y2="63223"/>
                        <a14:foregroundMark x1="82692" y1="63223" x2="76923" y2="56198"/>
                        <a14:foregroundMark x1="76923" y1="56198" x2="75481" y2="55785"/>
                        <a14:foregroundMark x1="89904" y1="68595" x2="90385" y2="83471"/>
                        <a14:foregroundMark x1="90385" y1="83471" x2="85577" y2="92149"/>
                        <a14:foregroundMark x1="85577" y1="92149" x2="68269" y2="97521"/>
                        <a14:foregroundMark x1="68269" y1="97521" x2="60096" y2="93388"/>
                        <a14:foregroundMark x1="92788" y1="66116" x2="94712" y2="73140"/>
                        <a14:foregroundMark x1="94712" y1="73140" x2="94231" y2="83058"/>
                        <a14:foregroundMark x1="94231" y1="83058" x2="91827" y2="88017"/>
                        <a14:foregroundMark x1="96635" y1="70248" x2="97115" y2="78512"/>
                        <a14:foregroundMark x1="97115" y1="78512" x2="96154" y2="82231"/>
                        <a14:foregroundMark x1="36058" y1="87190" x2="13942" y2="86777"/>
                        <a14:foregroundMark x1="13942" y1="86777" x2="5288" y2="83884"/>
                        <a14:foregroundMark x1="5288" y1="83884" x2="1923" y2="58678"/>
                        <a14:foregroundMark x1="1923" y1="58678" x2="5288" y2="47934"/>
                        <a14:foregroundMark x1="5288" y1="47934" x2="2885" y2="9917"/>
                        <a14:foregroundMark x1="24038" y1="38430" x2="38973" y2="37342"/>
                        <a14:foregroundMark x1="55760" y1="37675" x2="57692" y2="38430"/>
                        <a14:foregroundMark x1="25481" y1="52893" x2="44712" y2="52893"/>
                        <a14:foregroundMark x1="44712" y1="52893" x2="51442" y2="52066"/>
                        <a14:foregroundMark x1="25481" y1="67355" x2="36058" y2="66942"/>
                        <a14:foregroundMark x1="36058" y1="66942" x2="37500" y2="66942"/>
                        <a14:foregroundMark x1="40385" y1="39256" x2="55288" y2="39669"/>
                        <a14:foregroundMark x1="38462" y1="37190" x2="44231" y2="37190"/>
                        <a14:foregroundMark x1="37500" y1="36777" x2="44231" y2="37190"/>
                        <a14:backgroundMark x1="20673" y1="13223" x2="24519" y2="25620"/>
                        <a14:backgroundMark x1="24519" y1="25620" x2="34615" y2="19008"/>
                        <a14:backgroundMark x1="34615" y1="19008" x2="28365" y2="11983"/>
                        <a14:backgroundMark x1="28365" y1="11983" x2="19712" y2="11983"/>
                        <a14:backgroundMark x1="19712" y1="11983" x2="19712" y2="12397"/>
                        <a14:backgroundMark x1="62019" y1="18182" x2="62019" y2="18182"/>
                        <a14:backgroundMark x1="61538" y1="19008" x2="67788" y2="24793"/>
                        <a14:backgroundMark x1="67788" y1="24793" x2="63462" y2="17769"/>
                        <a14:backgroundMark x1="63462" y1="17769" x2="67788" y2="23967"/>
                        <a14:backgroundMark x1="67788" y1="23967" x2="69231" y2="23967"/>
                        <a14:backgroundMark x1="38135" y1="35958" x2="37981" y2="35950"/>
                        <a14:backgroundMark x1="56731" y1="21074" x2="56731" y2="21074"/>
                        <a14:backgroundMark x1="57692" y1="21074" x2="57692" y2="21074"/>
                        <a14:backgroundMark x1="57692" y1="22314" x2="57212" y2="22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826" y="9302945"/>
            <a:ext cx="600225" cy="69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B67A7A-D5C8-6DF8-0CCF-2B212381D8A8}"/>
              </a:ext>
            </a:extLst>
          </p:cNvPr>
          <p:cNvSpPr/>
          <p:nvPr/>
        </p:nvSpPr>
        <p:spPr>
          <a:xfrm>
            <a:off x="13768773" y="9102656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ACB6723-8337-9770-345B-A0C98CBE5F1E}"/>
              </a:ext>
            </a:extLst>
          </p:cNvPr>
          <p:cNvSpPr/>
          <p:nvPr/>
        </p:nvSpPr>
        <p:spPr>
          <a:xfrm>
            <a:off x="14882951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EFBEC3-B661-B984-E12E-136548347569}"/>
              </a:ext>
            </a:extLst>
          </p:cNvPr>
          <p:cNvSpPr/>
          <p:nvPr/>
        </p:nvSpPr>
        <p:spPr>
          <a:xfrm>
            <a:off x="15997129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6" name="Picture 8" descr="Method - Free business and finance icons">
            <a:extLst>
              <a:ext uri="{FF2B5EF4-FFF2-40B4-BE49-F238E27FC236}">
                <a16:creationId xmlns:a16="http://schemas.microsoft.com/office/drawing/2014/main" id="{C74690D7-9274-16E4-D871-6F32BA86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858" y="9259975"/>
            <a:ext cx="784278" cy="7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Pile of books | Free SVG">
            <a:extLst>
              <a:ext uri="{FF2B5EF4-FFF2-40B4-BE49-F238E27FC236}">
                <a16:creationId xmlns:a16="http://schemas.microsoft.com/office/drawing/2014/main" id="{4F4EF786-99CE-06FE-1F49-29B130EB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162" y="9259975"/>
            <a:ext cx="770025" cy="7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ECDEDE-4143-6AD4-D89D-8DB9553766FB}"/>
              </a:ext>
            </a:extLst>
          </p:cNvPr>
          <p:cNvSpPr/>
          <p:nvPr/>
        </p:nvSpPr>
        <p:spPr>
          <a:xfrm>
            <a:off x="17111307" y="9132442"/>
            <a:ext cx="948092" cy="1003138"/>
          </a:xfrm>
          <a:prstGeom prst="roundRect">
            <a:avLst/>
          </a:prstGeom>
          <a:solidFill>
            <a:srgbClr val="A0CA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 descr="Result - Free business and finance icons">
            <a:extLst>
              <a:ext uri="{FF2B5EF4-FFF2-40B4-BE49-F238E27FC236}">
                <a16:creationId xmlns:a16="http://schemas.microsoft.com/office/drawing/2014/main" id="{E034526E-5804-FCBF-C353-12AA1FF9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767" y="9235185"/>
            <a:ext cx="777172" cy="7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F8E4D03-5119-8417-C88B-0C72A89B1757}"/>
              </a:ext>
            </a:extLst>
          </p:cNvPr>
          <p:cNvSpPr/>
          <p:nvPr/>
        </p:nvSpPr>
        <p:spPr>
          <a:xfrm>
            <a:off x="200527" y="9102656"/>
            <a:ext cx="948092" cy="1003138"/>
          </a:xfrm>
          <a:prstGeom prst="roundRect">
            <a:avLst/>
          </a:prstGeom>
          <a:solidFill>
            <a:srgbClr val="D17C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FE047DD9-192A-4015-BE77-8F47DB10B803}"/>
              </a:ext>
            </a:extLst>
          </p:cNvPr>
          <p:cNvSpPr txBox="1"/>
          <p:nvPr/>
        </p:nvSpPr>
        <p:spPr>
          <a:xfrm rot="5400000">
            <a:off x="-1912564" y="3070155"/>
            <a:ext cx="9127287" cy="504437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Free Home Icon - Download SVG, PNG for User Interface | IconScout">
            <a:hlinkClick r:id="rId9" action="ppaction://hlinksldjump"/>
            <a:extLst>
              <a:ext uri="{FF2B5EF4-FFF2-40B4-BE49-F238E27FC236}">
                <a16:creationId xmlns:a16="http://schemas.microsoft.com/office/drawing/2014/main" id="{803A3B55-2AEB-93C6-1EE8-62AC0C987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4" y="9052463"/>
            <a:ext cx="1066017" cy="10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" descr="Cible | Free SVG">
            <a:extLst>
              <a:ext uri="{FF2B5EF4-FFF2-40B4-BE49-F238E27FC236}">
                <a16:creationId xmlns:a16="http://schemas.microsoft.com/office/drawing/2014/main" id="{51BA0932-1EC3-5BCB-4A5D-684609F2F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992" y="9203630"/>
            <a:ext cx="797653" cy="79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914781-DCF3-FD9E-591F-8D10F4D62645}"/>
              </a:ext>
            </a:extLst>
          </p:cNvPr>
          <p:cNvSpPr/>
          <p:nvPr/>
        </p:nvSpPr>
        <p:spPr>
          <a:xfrm>
            <a:off x="289999" y="660591"/>
            <a:ext cx="17773411" cy="8330899"/>
          </a:xfrm>
          <a:prstGeom prst="roundRect">
            <a:avLst/>
          </a:prstGeom>
          <a:solidFill>
            <a:srgbClr val="F4EBE2">
              <a:alpha val="50000"/>
            </a:srgbClr>
          </a:solidFill>
          <a:ln w="28575"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70">
            <a:extLst>
              <a:ext uri="{FF2B5EF4-FFF2-40B4-BE49-F238E27FC236}">
                <a16:creationId xmlns:a16="http://schemas.microsoft.com/office/drawing/2014/main" id="{CE45E95B-9F4E-80D8-F124-5CB146C4E713}"/>
              </a:ext>
            </a:extLst>
          </p:cNvPr>
          <p:cNvSpPr txBox="1"/>
          <p:nvPr/>
        </p:nvSpPr>
        <p:spPr>
          <a:xfrm>
            <a:off x="1373667" y="9171749"/>
            <a:ext cx="11205707" cy="900375"/>
          </a:xfrm>
          <a:prstGeom prst="rect">
            <a:avLst/>
          </a:prstGeom>
          <a:solidFill>
            <a:srgbClr val="F4EBE2">
              <a:alpha val="50000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“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Integration of stochastic and statistical approaches for drought risk estimation through long-length time series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”</a:t>
            </a:r>
          </a:p>
        </p:txBody>
      </p:sp>
      <p:sp>
        <p:nvSpPr>
          <p:cNvPr id="7" name="TextBox 73">
            <a:extLst>
              <a:ext uri="{FF2B5EF4-FFF2-40B4-BE49-F238E27FC236}">
                <a16:creationId xmlns:a16="http://schemas.microsoft.com/office/drawing/2014/main" id="{1C5A8920-A41C-F28D-EEFC-CA3B393FD76A}"/>
              </a:ext>
            </a:extLst>
          </p:cNvPr>
          <p:cNvSpPr txBox="1"/>
          <p:nvPr/>
        </p:nvSpPr>
        <p:spPr>
          <a:xfrm>
            <a:off x="100817" y="128223"/>
            <a:ext cx="5766583" cy="368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CoSMoS + ARFIMA implementation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A5436B-9CC5-9058-B9C0-119378D87CF6}"/>
              </a:ext>
            </a:extLst>
          </p:cNvPr>
          <p:cNvSpPr/>
          <p:nvPr/>
        </p:nvSpPr>
        <p:spPr>
          <a:xfrm>
            <a:off x="960521" y="941784"/>
            <a:ext cx="16358567" cy="7578381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ction Button: Go to End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4AC9A45-3507-F242-5181-5B04E8A9D5D4}"/>
              </a:ext>
            </a:extLst>
          </p:cNvPr>
          <p:cNvSpPr/>
          <p:nvPr/>
        </p:nvSpPr>
        <p:spPr>
          <a:xfrm>
            <a:off x="15912920" y="8126228"/>
            <a:ext cx="813767" cy="609600"/>
          </a:xfrm>
          <a:prstGeom prst="actionButtonEnd">
            <a:avLst/>
          </a:prstGeom>
          <a:solidFill>
            <a:srgbClr val="F4EBE2"/>
          </a:solidFill>
          <a:ln>
            <a:solidFill>
              <a:srgbClr val="8935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ECDC7B-F9CD-9FBA-0540-1ABE423815B5}"/>
              </a:ext>
            </a:extLst>
          </p:cNvPr>
          <p:cNvSpPr txBox="1"/>
          <p:nvPr/>
        </p:nvSpPr>
        <p:spPr>
          <a:xfrm>
            <a:off x="1021269" y="4011652"/>
            <a:ext cx="5397540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Preserves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long-term persistence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=0.59</a:t>
            </a:r>
          </a:p>
        </p:txBody>
      </p:sp>
      <p:pic>
        <p:nvPicPr>
          <p:cNvPr id="11" name="Picture 10" descr="A graph of a graph showing a line of dots&#10;&#10;AI-generated content may be incorrect.">
            <a:extLst>
              <a:ext uri="{FF2B5EF4-FFF2-40B4-BE49-F238E27FC236}">
                <a16:creationId xmlns:a16="http://schemas.microsoft.com/office/drawing/2014/main" id="{6CE3989D-75EE-185F-108B-A2FACF669B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917" y="1921971"/>
            <a:ext cx="10382879" cy="551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77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E45AC2-55B3-1FEA-EC14-29E22C1A3F4E}"/>
              </a:ext>
            </a:extLst>
          </p:cNvPr>
          <p:cNvSpPr/>
          <p:nvPr/>
        </p:nvSpPr>
        <p:spPr>
          <a:xfrm>
            <a:off x="12654595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98" name="Picture 30" descr="File Info Icon SVG Vector &amp; PNG Free Download | UXWing">
            <a:extLst>
              <a:ext uri="{FF2B5EF4-FFF2-40B4-BE49-F238E27FC236}">
                <a16:creationId xmlns:a16="http://schemas.microsoft.com/office/drawing/2014/main" id="{E5377CFA-EEE9-933E-E8FC-AD609259D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3" b="97521" l="962" r="97115">
                        <a14:foregroundMark x1="41827" y1="1653" x2="8173" y2="4959"/>
                        <a14:foregroundMark x1="8173" y1="4959" x2="1442" y2="11570"/>
                        <a14:foregroundMark x1="71955" y1="22113" x2="73077" y2="23140"/>
                        <a14:foregroundMark x1="61293" y1="12352" x2="65665" y2="16354"/>
                        <a14:foregroundMark x1="50962" y1="2893" x2="60949" y2="12037"/>
                        <a14:foregroundMark x1="73077" y1="23140" x2="78365" y2="31405"/>
                        <a14:foregroundMark x1="65037" y1="27681" x2="63685" y2="27432"/>
                        <a14:foregroundMark x1="68829" y1="28380" x2="66307" y2="27915"/>
                        <a14:foregroundMark x1="74038" y1="29339" x2="69407" y2="28486"/>
                        <a14:foregroundMark x1="55430" y1="21074" x2="54327" y2="19835"/>
                        <a14:foregroundMark x1="56484" y1="22259" x2="55430" y2="21074"/>
                        <a14:foregroundMark x1="54081" y1="17438" x2="52885" y2="5785"/>
                        <a14:foregroundMark x1="54327" y1="19835" x2="54157" y2="18182"/>
                        <a14:foregroundMark x1="78365" y1="31818" x2="79808" y2="46281"/>
                        <a14:foregroundMark x1="74038" y1="60331" x2="58173" y2="66116"/>
                        <a14:foregroundMark x1="58173" y1="66116" x2="52404" y2="78926"/>
                        <a14:foregroundMark x1="88462" y1="59504" x2="87500" y2="82645"/>
                        <a14:foregroundMark x1="78846" y1="57851" x2="65865" y2="61157"/>
                        <a14:foregroundMark x1="65865" y1="61157" x2="58654" y2="72727"/>
                        <a14:foregroundMark x1="58654" y1="72727" x2="56731" y2="81405"/>
                        <a14:foregroundMark x1="56731" y1="81405" x2="70192" y2="92562"/>
                        <a14:foregroundMark x1="70192" y1="92562" x2="81250" y2="91736"/>
                        <a14:foregroundMark x1="81250" y1="91736" x2="88942" y2="82645"/>
                        <a14:foregroundMark x1="88942" y1="82645" x2="82692" y2="63223"/>
                        <a14:foregroundMark x1="82692" y1="63223" x2="76923" y2="56198"/>
                        <a14:foregroundMark x1="76923" y1="56198" x2="75481" y2="55785"/>
                        <a14:foregroundMark x1="89904" y1="68595" x2="90385" y2="83471"/>
                        <a14:foregroundMark x1="90385" y1="83471" x2="85577" y2="92149"/>
                        <a14:foregroundMark x1="85577" y1="92149" x2="68269" y2="97521"/>
                        <a14:foregroundMark x1="68269" y1="97521" x2="60096" y2="93388"/>
                        <a14:foregroundMark x1="92788" y1="66116" x2="94712" y2="73140"/>
                        <a14:foregroundMark x1="94712" y1="73140" x2="94231" y2="83058"/>
                        <a14:foregroundMark x1="94231" y1="83058" x2="91827" y2="88017"/>
                        <a14:foregroundMark x1="96635" y1="70248" x2="97115" y2="78512"/>
                        <a14:foregroundMark x1="97115" y1="78512" x2="96154" y2="82231"/>
                        <a14:foregroundMark x1="36058" y1="87190" x2="13942" y2="86777"/>
                        <a14:foregroundMark x1="13942" y1="86777" x2="5288" y2="83884"/>
                        <a14:foregroundMark x1="5288" y1="83884" x2="1923" y2="58678"/>
                        <a14:foregroundMark x1="1923" y1="58678" x2="5288" y2="47934"/>
                        <a14:foregroundMark x1="5288" y1="47934" x2="2885" y2="9917"/>
                        <a14:foregroundMark x1="24038" y1="38430" x2="38973" y2="37342"/>
                        <a14:foregroundMark x1="55760" y1="37675" x2="57692" y2="38430"/>
                        <a14:foregroundMark x1="25481" y1="52893" x2="44712" y2="52893"/>
                        <a14:foregroundMark x1="44712" y1="52893" x2="51442" y2="52066"/>
                        <a14:foregroundMark x1="25481" y1="67355" x2="36058" y2="66942"/>
                        <a14:foregroundMark x1="36058" y1="66942" x2="37500" y2="66942"/>
                        <a14:foregroundMark x1="40385" y1="39256" x2="55288" y2="39669"/>
                        <a14:foregroundMark x1="38462" y1="37190" x2="44231" y2="37190"/>
                        <a14:foregroundMark x1="37500" y1="36777" x2="44231" y2="37190"/>
                        <a14:backgroundMark x1="20673" y1="13223" x2="24519" y2="25620"/>
                        <a14:backgroundMark x1="24519" y1="25620" x2="34615" y2="19008"/>
                        <a14:backgroundMark x1="34615" y1="19008" x2="28365" y2="11983"/>
                        <a14:backgroundMark x1="28365" y1="11983" x2="19712" y2="11983"/>
                        <a14:backgroundMark x1="19712" y1="11983" x2="19712" y2="12397"/>
                        <a14:backgroundMark x1="62019" y1="18182" x2="62019" y2="18182"/>
                        <a14:backgroundMark x1="61538" y1="19008" x2="67788" y2="24793"/>
                        <a14:backgroundMark x1="67788" y1="24793" x2="63462" y2="17769"/>
                        <a14:backgroundMark x1="63462" y1="17769" x2="67788" y2="23967"/>
                        <a14:backgroundMark x1="67788" y1="23967" x2="69231" y2="23967"/>
                        <a14:backgroundMark x1="38135" y1="35958" x2="37981" y2="35950"/>
                        <a14:backgroundMark x1="56731" y1="21074" x2="56731" y2="21074"/>
                        <a14:backgroundMark x1="57692" y1="21074" x2="57692" y2="21074"/>
                        <a14:backgroundMark x1="57692" y1="22314" x2="57212" y2="22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826" y="9302945"/>
            <a:ext cx="600225" cy="69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B67A7A-D5C8-6DF8-0CCF-2B212381D8A8}"/>
              </a:ext>
            </a:extLst>
          </p:cNvPr>
          <p:cNvSpPr/>
          <p:nvPr/>
        </p:nvSpPr>
        <p:spPr>
          <a:xfrm>
            <a:off x="13768773" y="9102656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ACB6723-8337-9770-345B-A0C98CBE5F1E}"/>
              </a:ext>
            </a:extLst>
          </p:cNvPr>
          <p:cNvSpPr/>
          <p:nvPr/>
        </p:nvSpPr>
        <p:spPr>
          <a:xfrm>
            <a:off x="14882951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EFBEC3-B661-B984-E12E-136548347569}"/>
              </a:ext>
            </a:extLst>
          </p:cNvPr>
          <p:cNvSpPr/>
          <p:nvPr/>
        </p:nvSpPr>
        <p:spPr>
          <a:xfrm>
            <a:off x="15997129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6" name="Picture 8" descr="Method - Free business and finance icons">
            <a:extLst>
              <a:ext uri="{FF2B5EF4-FFF2-40B4-BE49-F238E27FC236}">
                <a16:creationId xmlns:a16="http://schemas.microsoft.com/office/drawing/2014/main" id="{C74690D7-9274-16E4-D871-6F32BA86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858" y="9259975"/>
            <a:ext cx="784278" cy="7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Pile of books | Free SVG">
            <a:extLst>
              <a:ext uri="{FF2B5EF4-FFF2-40B4-BE49-F238E27FC236}">
                <a16:creationId xmlns:a16="http://schemas.microsoft.com/office/drawing/2014/main" id="{4F4EF786-99CE-06FE-1F49-29B130EB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162" y="9259975"/>
            <a:ext cx="770025" cy="7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ECDEDE-4143-6AD4-D89D-8DB9553766FB}"/>
              </a:ext>
            </a:extLst>
          </p:cNvPr>
          <p:cNvSpPr/>
          <p:nvPr/>
        </p:nvSpPr>
        <p:spPr>
          <a:xfrm>
            <a:off x="17111307" y="9132442"/>
            <a:ext cx="948092" cy="1003138"/>
          </a:xfrm>
          <a:prstGeom prst="roundRect">
            <a:avLst/>
          </a:prstGeom>
          <a:solidFill>
            <a:srgbClr val="A0CA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 descr="Result - Free business and finance icons">
            <a:extLst>
              <a:ext uri="{FF2B5EF4-FFF2-40B4-BE49-F238E27FC236}">
                <a16:creationId xmlns:a16="http://schemas.microsoft.com/office/drawing/2014/main" id="{E034526E-5804-FCBF-C353-12AA1FF9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767" y="9235185"/>
            <a:ext cx="777172" cy="7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F8E4D03-5119-8417-C88B-0C72A89B1757}"/>
              </a:ext>
            </a:extLst>
          </p:cNvPr>
          <p:cNvSpPr/>
          <p:nvPr/>
        </p:nvSpPr>
        <p:spPr>
          <a:xfrm>
            <a:off x="200527" y="9102656"/>
            <a:ext cx="948092" cy="1003138"/>
          </a:xfrm>
          <a:prstGeom prst="roundRect">
            <a:avLst/>
          </a:prstGeom>
          <a:solidFill>
            <a:srgbClr val="D17C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FE047DD9-192A-4015-BE77-8F47DB10B803}"/>
              </a:ext>
            </a:extLst>
          </p:cNvPr>
          <p:cNvSpPr txBox="1"/>
          <p:nvPr/>
        </p:nvSpPr>
        <p:spPr>
          <a:xfrm rot="5400000">
            <a:off x="-1912564" y="3070155"/>
            <a:ext cx="9127287" cy="504437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Free Home Icon - Download SVG, PNG for User Interface | IconScout">
            <a:hlinkClick r:id="rId9" action="ppaction://hlinksldjump"/>
            <a:extLst>
              <a:ext uri="{FF2B5EF4-FFF2-40B4-BE49-F238E27FC236}">
                <a16:creationId xmlns:a16="http://schemas.microsoft.com/office/drawing/2014/main" id="{803A3B55-2AEB-93C6-1EE8-62AC0C987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4" y="9052463"/>
            <a:ext cx="1066017" cy="10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" descr="Cible | Free SVG">
            <a:extLst>
              <a:ext uri="{FF2B5EF4-FFF2-40B4-BE49-F238E27FC236}">
                <a16:creationId xmlns:a16="http://schemas.microsoft.com/office/drawing/2014/main" id="{51BA0932-1EC3-5BCB-4A5D-684609F2F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992" y="9203630"/>
            <a:ext cx="797653" cy="79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914781-DCF3-FD9E-591F-8D10F4D62645}"/>
              </a:ext>
            </a:extLst>
          </p:cNvPr>
          <p:cNvSpPr/>
          <p:nvPr/>
        </p:nvSpPr>
        <p:spPr>
          <a:xfrm>
            <a:off x="289999" y="660591"/>
            <a:ext cx="17773411" cy="8330899"/>
          </a:xfrm>
          <a:prstGeom prst="roundRect">
            <a:avLst/>
          </a:prstGeom>
          <a:solidFill>
            <a:srgbClr val="F4EBE2">
              <a:alpha val="50000"/>
            </a:srgbClr>
          </a:solidFill>
          <a:ln w="28575"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70">
            <a:extLst>
              <a:ext uri="{FF2B5EF4-FFF2-40B4-BE49-F238E27FC236}">
                <a16:creationId xmlns:a16="http://schemas.microsoft.com/office/drawing/2014/main" id="{CE45E95B-9F4E-80D8-F124-5CB146C4E713}"/>
              </a:ext>
            </a:extLst>
          </p:cNvPr>
          <p:cNvSpPr txBox="1"/>
          <p:nvPr/>
        </p:nvSpPr>
        <p:spPr>
          <a:xfrm>
            <a:off x="1373667" y="9171749"/>
            <a:ext cx="11205707" cy="900375"/>
          </a:xfrm>
          <a:prstGeom prst="rect">
            <a:avLst/>
          </a:prstGeom>
          <a:solidFill>
            <a:srgbClr val="F4EBE2">
              <a:alpha val="50000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“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Integration of stochastic and statistical approaches for drought risk estimation through long-length time series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”</a:t>
            </a:r>
          </a:p>
        </p:txBody>
      </p:sp>
      <p:sp>
        <p:nvSpPr>
          <p:cNvPr id="7" name="TextBox 73">
            <a:extLst>
              <a:ext uri="{FF2B5EF4-FFF2-40B4-BE49-F238E27FC236}">
                <a16:creationId xmlns:a16="http://schemas.microsoft.com/office/drawing/2014/main" id="{1C5A8920-A41C-F28D-EEFC-CA3B393FD76A}"/>
              </a:ext>
            </a:extLst>
          </p:cNvPr>
          <p:cNvSpPr txBox="1"/>
          <p:nvPr/>
        </p:nvSpPr>
        <p:spPr>
          <a:xfrm>
            <a:off x="100817" y="128223"/>
            <a:ext cx="5766583" cy="368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CoSMoS + ARFIMA implementation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A5436B-9CC5-9058-B9C0-119378D87CF6}"/>
              </a:ext>
            </a:extLst>
          </p:cNvPr>
          <p:cNvSpPr/>
          <p:nvPr/>
        </p:nvSpPr>
        <p:spPr>
          <a:xfrm>
            <a:off x="960521" y="941784"/>
            <a:ext cx="16358567" cy="7578381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ction Button: Go to End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4AC9A45-3507-F242-5181-5B04E8A9D5D4}"/>
              </a:ext>
            </a:extLst>
          </p:cNvPr>
          <p:cNvSpPr/>
          <p:nvPr/>
        </p:nvSpPr>
        <p:spPr>
          <a:xfrm>
            <a:off x="15912920" y="8126228"/>
            <a:ext cx="813767" cy="609600"/>
          </a:xfrm>
          <a:prstGeom prst="actionButtonEnd">
            <a:avLst/>
          </a:prstGeom>
          <a:solidFill>
            <a:srgbClr val="F4EBE2"/>
          </a:solidFill>
          <a:ln>
            <a:solidFill>
              <a:srgbClr val="8935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E49AE9-B623-9447-3E9D-ECF9E5DC05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" r="4115"/>
          <a:stretch/>
        </p:blipFill>
        <p:spPr bwMode="auto">
          <a:xfrm>
            <a:off x="5889806" y="1645141"/>
            <a:ext cx="10966381" cy="622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ECDC7B-F9CD-9FBA-0540-1ABE423815B5}"/>
              </a:ext>
            </a:extLst>
          </p:cNvPr>
          <p:cNvSpPr txBox="1"/>
          <p:nvPr/>
        </p:nvSpPr>
        <p:spPr>
          <a:xfrm>
            <a:off x="993195" y="3010308"/>
            <a:ext cx="4609831" cy="334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Monte Carlo simulation:</a:t>
            </a: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 years, adequate representation of multi-year droughts. </a:t>
            </a: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500 simulations to achieve a statistically stable estimates. </a:t>
            </a:r>
          </a:p>
        </p:txBody>
      </p:sp>
    </p:spTree>
    <p:extLst>
      <p:ext uri="{BB962C8B-B14F-4D97-AF65-F5344CB8AC3E}">
        <p14:creationId xmlns:p14="http://schemas.microsoft.com/office/powerpoint/2010/main" val="178481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79B3196-E8B9-AF5C-0365-4C7ED3BF503E}"/>
              </a:ext>
            </a:extLst>
          </p:cNvPr>
          <p:cNvSpPr/>
          <p:nvPr/>
        </p:nvSpPr>
        <p:spPr>
          <a:xfrm>
            <a:off x="253100" y="647700"/>
            <a:ext cx="17773411" cy="8330899"/>
          </a:xfrm>
          <a:prstGeom prst="roundRect">
            <a:avLst/>
          </a:prstGeom>
          <a:solidFill>
            <a:srgbClr val="F4EBE2">
              <a:alpha val="50000"/>
            </a:srgbClr>
          </a:solidFill>
          <a:ln w="28575"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E45AC2-55B3-1FEA-EC14-29E22C1A3F4E}"/>
              </a:ext>
            </a:extLst>
          </p:cNvPr>
          <p:cNvSpPr/>
          <p:nvPr/>
        </p:nvSpPr>
        <p:spPr>
          <a:xfrm>
            <a:off x="12654595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98" name="Picture 30" descr="File Info Icon SVG Vector &amp; PNG Free Download | UXWing">
            <a:extLst>
              <a:ext uri="{FF2B5EF4-FFF2-40B4-BE49-F238E27FC236}">
                <a16:creationId xmlns:a16="http://schemas.microsoft.com/office/drawing/2014/main" id="{E5377CFA-EEE9-933E-E8FC-AD609259D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3" b="97521" l="962" r="97115">
                        <a14:foregroundMark x1="41827" y1="1653" x2="8173" y2="4959"/>
                        <a14:foregroundMark x1="8173" y1="4959" x2="1442" y2="11570"/>
                        <a14:foregroundMark x1="71955" y1="22113" x2="73077" y2="23140"/>
                        <a14:foregroundMark x1="61293" y1="12352" x2="65665" y2="16354"/>
                        <a14:foregroundMark x1="50962" y1="2893" x2="60949" y2="12037"/>
                        <a14:foregroundMark x1="73077" y1="23140" x2="78365" y2="31405"/>
                        <a14:foregroundMark x1="65037" y1="27681" x2="63685" y2="27432"/>
                        <a14:foregroundMark x1="68829" y1="28380" x2="66307" y2="27915"/>
                        <a14:foregroundMark x1="74038" y1="29339" x2="69407" y2="28486"/>
                        <a14:foregroundMark x1="55430" y1="21074" x2="54327" y2="19835"/>
                        <a14:foregroundMark x1="56484" y1="22259" x2="55430" y2="21074"/>
                        <a14:foregroundMark x1="54081" y1="17438" x2="52885" y2="5785"/>
                        <a14:foregroundMark x1="54327" y1="19835" x2="54157" y2="18182"/>
                        <a14:foregroundMark x1="78365" y1="31818" x2="79808" y2="46281"/>
                        <a14:foregroundMark x1="74038" y1="60331" x2="58173" y2="66116"/>
                        <a14:foregroundMark x1="58173" y1="66116" x2="52404" y2="78926"/>
                        <a14:foregroundMark x1="88462" y1="59504" x2="87500" y2="82645"/>
                        <a14:foregroundMark x1="78846" y1="57851" x2="65865" y2="61157"/>
                        <a14:foregroundMark x1="65865" y1="61157" x2="58654" y2="72727"/>
                        <a14:foregroundMark x1="58654" y1="72727" x2="56731" y2="81405"/>
                        <a14:foregroundMark x1="56731" y1="81405" x2="70192" y2="92562"/>
                        <a14:foregroundMark x1="70192" y1="92562" x2="81250" y2="91736"/>
                        <a14:foregroundMark x1="81250" y1="91736" x2="88942" y2="82645"/>
                        <a14:foregroundMark x1="88942" y1="82645" x2="82692" y2="63223"/>
                        <a14:foregroundMark x1="82692" y1="63223" x2="76923" y2="56198"/>
                        <a14:foregroundMark x1="76923" y1="56198" x2="75481" y2="55785"/>
                        <a14:foregroundMark x1="89904" y1="68595" x2="90385" y2="83471"/>
                        <a14:foregroundMark x1="90385" y1="83471" x2="85577" y2="92149"/>
                        <a14:foregroundMark x1="85577" y1="92149" x2="68269" y2="97521"/>
                        <a14:foregroundMark x1="68269" y1="97521" x2="60096" y2="93388"/>
                        <a14:foregroundMark x1="92788" y1="66116" x2="94712" y2="73140"/>
                        <a14:foregroundMark x1="94712" y1="73140" x2="94231" y2="83058"/>
                        <a14:foregroundMark x1="94231" y1="83058" x2="91827" y2="88017"/>
                        <a14:foregroundMark x1="96635" y1="70248" x2="97115" y2="78512"/>
                        <a14:foregroundMark x1="97115" y1="78512" x2="96154" y2="82231"/>
                        <a14:foregroundMark x1="36058" y1="87190" x2="13942" y2="86777"/>
                        <a14:foregroundMark x1="13942" y1="86777" x2="5288" y2="83884"/>
                        <a14:foregroundMark x1="5288" y1="83884" x2="1923" y2="58678"/>
                        <a14:foregroundMark x1="1923" y1="58678" x2="5288" y2="47934"/>
                        <a14:foregroundMark x1="5288" y1="47934" x2="2885" y2="9917"/>
                        <a14:foregroundMark x1="24038" y1="38430" x2="38973" y2="37342"/>
                        <a14:foregroundMark x1="55760" y1="37675" x2="57692" y2="38430"/>
                        <a14:foregroundMark x1="25481" y1="52893" x2="44712" y2="52893"/>
                        <a14:foregroundMark x1="44712" y1="52893" x2="51442" y2="52066"/>
                        <a14:foregroundMark x1="25481" y1="67355" x2="36058" y2="66942"/>
                        <a14:foregroundMark x1="36058" y1="66942" x2="37500" y2="66942"/>
                        <a14:foregroundMark x1="40385" y1="39256" x2="55288" y2="39669"/>
                        <a14:foregroundMark x1="38462" y1="37190" x2="44231" y2="37190"/>
                        <a14:foregroundMark x1="37500" y1="36777" x2="44231" y2="37190"/>
                        <a14:backgroundMark x1="20673" y1="13223" x2="24519" y2="25620"/>
                        <a14:backgroundMark x1="24519" y1="25620" x2="34615" y2="19008"/>
                        <a14:backgroundMark x1="34615" y1="19008" x2="28365" y2="11983"/>
                        <a14:backgroundMark x1="28365" y1="11983" x2="19712" y2="11983"/>
                        <a14:backgroundMark x1="19712" y1="11983" x2="19712" y2="12397"/>
                        <a14:backgroundMark x1="62019" y1="18182" x2="62019" y2="18182"/>
                        <a14:backgroundMark x1="61538" y1="19008" x2="67788" y2="24793"/>
                        <a14:backgroundMark x1="67788" y1="24793" x2="63462" y2="17769"/>
                        <a14:backgroundMark x1="63462" y1="17769" x2="67788" y2="23967"/>
                        <a14:backgroundMark x1="67788" y1="23967" x2="69231" y2="23967"/>
                        <a14:backgroundMark x1="38135" y1="35958" x2="37981" y2="35950"/>
                        <a14:backgroundMark x1="56731" y1="21074" x2="56731" y2="21074"/>
                        <a14:backgroundMark x1="57692" y1="21074" x2="57692" y2="21074"/>
                        <a14:backgroundMark x1="57692" y1="22314" x2="57212" y2="22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826" y="9302945"/>
            <a:ext cx="600225" cy="69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B67A7A-D5C8-6DF8-0CCF-2B212381D8A8}"/>
              </a:ext>
            </a:extLst>
          </p:cNvPr>
          <p:cNvSpPr/>
          <p:nvPr/>
        </p:nvSpPr>
        <p:spPr>
          <a:xfrm>
            <a:off x="13768773" y="9102656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ACB6723-8337-9770-345B-A0C98CBE5F1E}"/>
              </a:ext>
            </a:extLst>
          </p:cNvPr>
          <p:cNvSpPr/>
          <p:nvPr/>
        </p:nvSpPr>
        <p:spPr>
          <a:xfrm>
            <a:off x="14882951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EFBEC3-B661-B984-E12E-136548347569}"/>
              </a:ext>
            </a:extLst>
          </p:cNvPr>
          <p:cNvSpPr/>
          <p:nvPr/>
        </p:nvSpPr>
        <p:spPr>
          <a:xfrm>
            <a:off x="15997129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6" name="Picture 8" descr="Method - Free business and finance icons">
            <a:extLst>
              <a:ext uri="{FF2B5EF4-FFF2-40B4-BE49-F238E27FC236}">
                <a16:creationId xmlns:a16="http://schemas.microsoft.com/office/drawing/2014/main" id="{C74690D7-9274-16E4-D871-6F32BA86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858" y="9259975"/>
            <a:ext cx="784278" cy="7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Pile of books | Free SVG">
            <a:extLst>
              <a:ext uri="{FF2B5EF4-FFF2-40B4-BE49-F238E27FC236}">
                <a16:creationId xmlns:a16="http://schemas.microsoft.com/office/drawing/2014/main" id="{4F4EF786-99CE-06FE-1F49-29B130EB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162" y="9259975"/>
            <a:ext cx="770025" cy="7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ECDEDE-4143-6AD4-D89D-8DB9553766FB}"/>
              </a:ext>
            </a:extLst>
          </p:cNvPr>
          <p:cNvSpPr/>
          <p:nvPr/>
        </p:nvSpPr>
        <p:spPr>
          <a:xfrm>
            <a:off x="17111307" y="9132442"/>
            <a:ext cx="948092" cy="1003138"/>
          </a:xfrm>
          <a:prstGeom prst="roundRect">
            <a:avLst/>
          </a:prstGeom>
          <a:solidFill>
            <a:srgbClr val="A0CA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 descr="Result - Free business and finance icons">
            <a:extLst>
              <a:ext uri="{FF2B5EF4-FFF2-40B4-BE49-F238E27FC236}">
                <a16:creationId xmlns:a16="http://schemas.microsoft.com/office/drawing/2014/main" id="{E034526E-5804-FCBF-C353-12AA1FF9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767" y="9235185"/>
            <a:ext cx="777172" cy="7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F8E4D03-5119-8417-C88B-0C72A89B1757}"/>
              </a:ext>
            </a:extLst>
          </p:cNvPr>
          <p:cNvSpPr/>
          <p:nvPr/>
        </p:nvSpPr>
        <p:spPr>
          <a:xfrm>
            <a:off x="200527" y="9102656"/>
            <a:ext cx="948092" cy="1003138"/>
          </a:xfrm>
          <a:prstGeom prst="roundRect">
            <a:avLst/>
          </a:prstGeom>
          <a:solidFill>
            <a:srgbClr val="D17C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FE047DD9-192A-4015-BE77-8F47DB10B803}"/>
              </a:ext>
            </a:extLst>
          </p:cNvPr>
          <p:cNvSpPr txBox="1"/>
          <p:nvPr/>
        </p:nvSpPr>
        <p:spPr>
          <a:xfrm rot="5400000">
            <a:off x="-1912564" y="3070155"/>
            <a:ext cx="9127287" cy="504437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Free Home Icon - Download SVG, PNG for User Interface | IconScout">
            <a:hlinkClick r:id="rId9" action="ppaction://hlinksldjump"/>
            <a:extLst>
              <a:ext uri="{FF2B5EF4-FFF2-40B4-BE49-F238E27FC236}">
                <a16:creationId xmlns:a16="http://schemas.microsoft.com/office/drawing/2014/main" id="{803A3B55-2AEB-93C6-1EE8-62AC0C987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4" y="9052463"/>
            <a:ext cx="1066017" cy="10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" descr="Cible | Free SVG">
            <a:extLst>
              <a:ext uri="{FF2B5EF4-FFF2-40B4-BE49-F238E27FC236}">
                <a16:creationId xmlns:a16="http://schemas.microsoft.com/office/drawing/2014/main" id="{51BA0932-1EC3-5BCB-4A5D-684609F2F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992" y="9203630"/>
            <a:ext cx="797653" cy="79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F48A95-7EE4-74F7-9A76-7265A2E719C7}"/>
              </a:ext>
            </a:extLst>
          </p:cNvPr>
          <p:cNvSpPr/>
          <p:nvPr/>
        </p:nvSpPr>
        <p:spPr>
          <a:xfrm>
            <a:off x="990600" y="1562100"/>
            <a:ext cx="16206167" cy="6400800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group of graphs showing different colored shapes&#10;&#10;AI-generated content may be incorrect.">
            <a:extLst>
              <a:ext uri="{FF2B5EF4-FFF2-40B4-BE49-F238E27FC236}">
                <a16:creationId xmlns:a16="http://schemas.microsoft.com/office/drawing/2014/main" id="{5E68AD2A-CD5D-B513-C27B-97550A04E2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r="49305" b="51773"/>
          <a:stretch/>
        </p:blipFill>
        <p:spPr>
          <a:xfrm>
            <a:off x="1474272" y="1838060"/>
            <a:ext cx="7587731" cy="5740421"/>
          </a:xfrm>
          <a:prstGeom prst="rect">
            <a:avLst/>
          </a:prstGeom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B6F8EC22-9087-E755-662A-8BBC22BA08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8413098"/>
              </p:ext>
            </p:extLst>
          </p:nvPr>
        </p:nvGraphicFramePr>
        <p:xfrm>
          <a:off x="9062003" y="2095500"/>
          <a:ext cx="7883218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D8456C3D-4FD2-8D28-FBF5-7C3433E31E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69669" y="6650514"/>
            <a:ext cx="5798207" cy="101820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823A181-0046-C8F8-ACA1-FD78DCBEDAAC}"/>
              </a:ext>
            </a:extLst>
          </p:cNvPr>
          <p:cNvSpPr txBox="1"/>
          <p:nvPr/>
        </p:nvSpPr>
        <p:spPr>
          <a:xfrm>
            <a:off x="9507211" y="6618758"/>
            <a:ext cx="1541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Historical</a:t>
            </a:r>
          </a:p>
        </p:txBody>
      </p:sp>
      <p:sp>
        <p:nvSpPr>
          <p:cNvPr id="28" name="Action Button: Go to End 27">
            <a:hlinkClick r:id="rId15" action="ppaction://hlinksldjump"/>
            <a:extLst>
              <a:ext uri="{FF2B5EF4-FFF2-40B4-BE49-F238E27FC236}">
                <a16:creationId xmlns:a16="http://schemas.microsoft.com/office/drawing/2014/main" id="{2A39C26E-4A0F-607E-4A5E-A2D2C531BAC6}"/>
              </a:ext>
            </a:extLst>
          </p:cNvPr>
          <p:cNvSpPr/>
          <p:nvPr/>
        </p:nvSpPr>
        <p:spPr>
          <a:xfrm>
            <a:off x="15912920" y="8126228"/>
            <a:ext cx="813767" cy="609600"/>
          </a:xfrm>
          <a:prstGeom prst="actionButtonEnd">
            <a:avLst/>
          </a:prstGeom>
          <a:solidFill>
            <a:srgbClr val="F4EBE2"/>
          </a:solidFill>
          <a:ln>
            <a:solidFill>
              <a:srgbClr val="8935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73">
            <a:extLst>
              <a:ext uri="{FF2B5EF4-FFF2-40B4-BE49-F238E27FC236}">
                <a16:creationId xmlns:a16="http://schemas.microsoft.com/office/drawing/2014/main" id="{78327126-5FCE-17FA-152B-F8CA3E74254A}"/>
              </a:ext>
            </a:extLst>
          </p:cNvPr>
          <p:cNvSpPr txBox="1"/>
          <p:nvPr/>
        </p:nvSpPr>
        <p:spPr>
          <a:xfrm>
            <a:off x="100817" y="128223"/>
            <a:ext cx="3404383" cy="368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Run theory application:</a:t>
            </a:r>
          </a:p>
        </p:txBody>
      </p:sp>
      <p:sp>
        <p:nvSpPr>
          <p:cNvPr id="35" name="TextBox 70">
            <a:extLst>
              <a:ext uri="{FF2B5EF4-FFF2-40B4-BE49-F238E27FC236}">
                <a16:creationId xmlns:a16="http://schemas.microsoft.com/office/drawing/2014/main" id="{405C623A-667A-E655-0B64-9F146CB41E07}"/>
              </a:ext>
            </a:extLst>
          </p:cNvPr>
          <p:cNvSpPr txBox="1"/>
          <p:nvPr/>
        </p:nvSpPr>
        <p:spPr>
          <a:xfrm>
            <a:off x="1373667" y="9171749"/>
            <a:ext cx="11205707" cy="900375"/>
          </a:xfrm>
          <a:prstGeom prst="rect">
            <a:avLst/>
          </a:prstGeom>
          <a:solidFill>
            <a:srgbClr val="F4EBE2">
              <a:alpha val="50000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“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Integration of stochastic and statistical approaches for drought risk estimation through long-length time series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”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E78434B-7504-A6DC-6B03-74983565D3AD}"/>
              </a:ext>
            </a:extLst>
          </p:cNvPr>
          <p:cNvCxnSpPr>
            <a:stCxn id="6" idx="3"/>
          </p:cNvCxnSpPr>
          <p:nvPr/>
        </p:nvCxnSpPr>
        <p:spPr>
          <a:xfrm flipH="1" flipV="1">
            <a:off x="6976520" y="7159616"/>
            <a:ext cx="527268" cy="5070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E295F1-D5E1-6080-9BB2-B13E17CCE4C4}"/>
              </a:ext>
            </a:extLst>
          </p:cNvPr>
          <p:cNvCxnSpPr>
            <a:cxnSpLocks/>
          </p:cNvCxnSpPr>
          <p:nvPr/>
        </p:nvCxnSpPr>
        <p:spPr>
          <a:xfrm flipV="1">
            <a:off x="7922357" y="7067094"/>
            <a:ext cx="240359" cy="5663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loud 5">
            <a:extLst>
              <a:ext uri="{FF2B5EF4-FFF2-40B4-BE49-F238E27FC236}">
                <a16:creationId xmlns:a16="http://schemas.microsoft.com/office/drawing/2014/main" id="{E935497C-4DDB-3B18-F013-EB985B1AD526}"/>
              </a:ext>
            </a:extLst>
          </p:cNvPr>
          <p:cNvSpPr/>
          <p:nvPr/>
        </p:nvSpPr>
        <p:spPr>
          <a:xfrm>
            <a:off x="6284588" y="7605616"/>
            <a:ext cx="2438400" cy="1067110"/>
          </a:xfrm>
          <a:prstGeom prst="cloud">
            <a:avLst/>
          </a:prstGeom>
          <a:solidFill>
            <a:srgbClr val="F4EB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MME of 13 GMCs from  CMIP6</a:t>
            </a:r>
          </a:p>
        </p:txBody>
      </p:sp>
    </p:spTree>
    <p:extLst>
      <p:ext uri="{BB962C8B-B14F-4D97-AF65-F5344CB8AC3E}">
        <p14:creationId xmlns:p14="http://schemas.microsoft.com/office/powerpoint/2010/main" val="3849547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79B3196-E8B9-AF5C-0365-4C7ED3BF503E}"/>
              </a:ext>
            </a:extLst>
          </p:cNvPr>
          <p:cNvSpPr/>
          <p:nvPr/>
        </p:nvSpPr>
        <p:spPr>
          <a:xfrm>
            <a:off x="253100" y="647700"/>
            <a:ext cx="17773411" cy="8330899"/>
          </a:xfrm>
          <a:prstGeom prst="roundRect">
            <a:avLst/>
          </a:prstGeom>
          <a:solidFill>
            <a:srgbClr val="F4EBE2">
              <a:alpha val="50000"/>
            </a:srgbClr>
          </a:solidFill>
          <a:ln w="28575"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E45AC2-55B3-1FEA-EC14-29E22C1A3F4E}"/>
              </a:ext>
            </a:extLst>
          </p:cNvPr>
          <p:cNvSpPr/>
          <p:nvPr/>
        </p:nvSpPr>
        <p:spPr>
          <a:xfrm>
            <a:off x="12654595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98" name="Picture 30" descr="File Info Icon SVG Vector &amp; PNG Free Download | UXWing">
            <a:extLst>
              <a:ext uri="{FF2B5EF4-FFF2-40B4-BE49-F238E27FC236}">
                <a16:creationId xmlns:a16="http://schemas.microsoft.com/office/drawing/2014/main" id="{E5377CFA-EEE9-933E-E8FC-AD609259D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3" b="97521" l="962" r="97115">
                        <a14:foregroundMark x1="41827" y1="1653" x2="8173" y2="4959"/>
                        <a14:foregroundMark x1="8173" y1="4959" x2="1442" y2="11570"/>
                        <a14:foregroundMark x1="71955" y1="22113" x2="73077" y2="23140"/>
                        <a14:foregroundMark x1="61293" y1="12352" x2="65665" y2="16354"/>
                        <a14:foregroundMark x1="50962" y1="2893" x2="60949" y2="12037"/>
                        <a14:foregroundMark x1="73077" y1="23140" x2="78365" y2="31405"/>
                        <a14:foregroundMark x1="65037" y1="27681" x2="63685" y2="27432"/>
                        <a14:foregroundMark x1="68829" y1="28380" x2="66307" y2="27915"/>
                        <a14:foregroundMark x1="74038" y1="29339" x2="69407" y2="28486"/>
                        <a14:foregroundMark x1="55430" y1="21074" x2="54327" y2="19835"/>
                        <a14:foregroundMark x1="56484" y1="22259" x2="55430" y2="21074"/>
                        <a14:foregroundMark x1="54081" y1="17438" x2="52885" y2="5785"/>
                        <a14:foregroundMark x1="54327" y1="19835" x2="54157" y2="18182"/>
                        <a14:foregroundMark x1="78365" y1="31818" x2="79808" y2="46281"/>
                        <a14:foregroundMark x1="74038" y1="60331" x2="58173" y2="66116"/>
                        <a14:foregroundMark x1="58173" y1="66116" x2="52404" y2="78926"/>
                        <a14:foregroundMark x1="88462" y1="59504" x2="87500" y2="82645"/>
                        <a14:foregroundMark x1="78846" y1="57851" x2="65865" y2="61157"/>
                        <a14:foregroundMark x1="65865" y1="61157" x2="58654" y2="72727"/>
                        <a14:foregroundMark x1="58654" y1="72727" x2="56731" y2="81405"/>
                        <a14:foregroundMark x1="56731" y1="81405" x2="70192" y2="92562"/>
                        <a14:foregroundMark x1="70192" y1="92562" x2="81250" y2="91736"/>
                        <a14:foregroundMark x1="81250" y1="91736" x2="88942" y2="82645"/>
                        <a14:foregroundMark x1="88942" y1="82645" x2="82692" y2="63223"/>
                        <a14:foregroundMark x1="82692" y1="63223" x2="76923" y2="56198"/>
                        <a14:foregroundMark x1="76923" y1="56198" x2="75481" y2="55785"/>
                        <a14:foregroundMark x1="89904" y1="68595" x2="90385" y2="83471"/>
                        <a14:foregroundMark x1="90385" y1="83471" x2="85577" y2="92149"/>
                        <a14:foregroundMark x1="85577" y1="92149" x2="68269" y2="97521"/>
                        <a14:foregroundMark x1="68269" y1="97521" x2="60096" y2="93388"/>
                        <a14:foregroundMark x1="92788" y1="66116" x2="94712" y2="73140"/>
                        <a14:foregroundMark x1="94712" y1="73140" x2="94231" y2="83058"/>
                        <a14:foregroundMark x1="94231" y1="83058" x2="91827" y2="88017"/>
                        <a14:foregroundMark x1="96635" y1="70248" x2="97115" y2="78512"/>
                        <a14:foregroundMark x1="97115" y1="78512" x2="96154" y2="82231"/>
                        <a14:foregroundMark x1="36058" y1="87190" x2="13942" y2="86777"/>
                        <a14:foregroundMark x1="13942" y1="86777" x2="5288" y2="83884"/>
                        <a14:foregroundMark x1="5288" y1="83884" x2="1923" y2="58678"/>
                        <a14:foregroundMark x1="1923" y1="58678" x2="5288" y2="47934"/>
                        <a14:foregroundMark x1="5288" y1="47934" x2="2885" y2="9917"/>
                        <a14:foregroundMark x1="24038" y1="38430" x2="38973" y2="37342"/>
                        <a14:foregroundMark x1="55760" y1="37675" x2="57692" y2="38430"/>
                        <a14:foregroundMark x1="25481" y1="52893" x2="44712" y2="52893"/>
                        <a14:foregroundMark x1="44712" y1="52893" x2="51442" y2="52066"/>
                        <a14:foregroundMark x1="25481" y1="67355" x2="36058" y2="66942"/>
                        <a14:foregroundMark x1="36058" y1="66942" x2="37500" y2="66942"/>
                        <a14:foregroundMark x1="40385" y1="39256" x2="55288" y2="39669"/>
                        <a14:foregroundMark x1="38462" y1="37190" x2="44231" y2="37190"/>
                        <a14:foregroundMark x1="37500" y1="36777" x2="44231" y2="37190"/>
                        <a14:backgroundMark x1="20673" y1="13223" x2="24519" y2="25620"/>
                        <a14:backgroundMark x1="24519" y1="25620" x2="34615" y2="19008"/>
                        <a14:backgroundMark x1="34615" y1="19008" x2="28365" y2="11983"/>
                        <a14:backgroundMark x1="28365" y1="11983" x2="19712" y2="11983"/>
                        <a14:backgroundMark x1="19712" y1="11983" x2="19712" y2="12397"/>
                        <a14:backgroundMark x1="62019" y1="18182" x2="62019" y2="18182"/>
                        <a14:backgroundMark x1="61538" y1="19008" x2="67788" y2="24793"/>
                        <a14:backgroundMark x1="67788" y1="24793" x2="63462" y2="17769"/>
                        <a14:backgroundMark x1="63462" y1="17769" x2="67788" y2="23967"/>
                        <a14:backgroundMark x1="67788" y1="23967" x2="69231" y2="23967"/>
                        <a14:backgroundMark x1="38135" y1="35958" x2="37981" y2="35950"/>
                        <a14:backgroundMark x1="56731" y1="21074" x2="56731" y2="21074"/>
                        <a14:backgroundMark x1="57692" y1="21074" x2="57692" y2="21074"/>
                        <a14:backgroundMark x1="57692" y1="22314" x2="57212" y2="22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826" y="9302945"/>
            <a:ext cx="600225" cy="69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B67A7A-D5C8-6DF8-0CCF-2B212381D8A8}"/>
              </a:ext>
            </a:extLst>
          </p:cNvPr>
          <p:cNvSpPr/>
          <p:nvPr/>
        </p:nvSpPr>
        <p:spPr>
          <a:xfrm>
            <a:off x="13768773" y="9102656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ACB6723-8337-9770-345B-A0C98CBE5F1E}"/>
              </a:ext>
            </a:extLst>
          </p:cNvPr>
          <p:cNvSpPr/>
          <p:nvPr/>
        </p:nvSpPr>
        <p:spPr>
          <a:xfrm>
            <a:off x="14882951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EFBEC3-B661-B984-E12E-136548347569}"/>
              </a:ext>
            </a:extLst>
          </p:cNvPr>
          <p:cNvSpPr/>
          <p:nvPr/>
        </p:nvSpPr>
        <p:spPr>
          <a:xfrm>
            <a:off x="15997129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6" name="Picture 8" descr="Method - Free business and finance icons">
            <a:extLst>
              <a:ext uri="{FF2B5EF4-FFF2-40B4-BE49-F238E27FC236}">
                <a16:creationId xmlns:a16="http://schemas.microsoft.com/office/drawing/2014/main" id="{C74690D7-9274-16E4-D871-6F32BA86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858" y="9259975"/>
            <a:ext cx="784278" cy="7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Pile of books | Free SVG">
            <a:extLst>
              <a:ext uri="{FF2B5EF4-FFF2-40B4-BE49-F238E27FC236}">
                <a16:creationId xmlns:a16="http://schemas.microsoft.com/office/drawing/2014/main" id="{4F4EF786-99CE-06FE-1F49-29B130EB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162" y="9259975"/>
            <a:ext cx="770025" cy="7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ECDEDE-4143-6AD4-D89D-8DB9553766FB}"/>
              </a:ext>
            </a:extLst>
          </p:cNvPr>
          <p:cNvSpPr/>
          <p:nvPr/>
        </p:nvSpPr>
        <p:spPr>
          <a:xfrm>
            <a:off x="17111307" y="9132442"/>
            <a:ext cx="948092" cy="1003138"/>
          </a:xfrm>
          <a:prstGeom prst="roundRect">
            <a:avLst/>
          </a:prstGeom>
          <a:solidFill>
            <a:srgbClr val="A0CA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 descr="Result - Free business and finance icons">
            <a:extLst>
              <a:ext uri="{FF2B5EF4-FFF2-40B4-BE49-F238E27FC236}">
                <a16:creationId xmlns:a16="http://schemas.microsoft.com/office/drawing/2014/main" id="{E034526E-5804-FCBF-C353-12AA1FF9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767" y="9235185"/>
            <a:ext cx="777172" cy="7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F8E4D03-5119-8417-C88B-0C72A89B1757}"/>
              </a:ext>
            </a:extLst>
          </p:cNvPr>
          <p:cNvSpPr/>
          <p:nvPr/>
        </p:nvSpPr>
        <p:spPr>
          <a:xfrm>
            <a:off x="200527" y="9102656"/>
            <a:ext cx="948092" cy="1003138"/>
          </a:xfrm>
          <a:prstGeom prst="roundRect">
            <a:avLst/>
          </a:prstGeom>
          <a:solidFill>
            <a:srgbClr val="D17C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FE047DD9-192A-4015-BE77-8F47DB10B803}"/>
              </a:ext>
            </a:extLst>
          </p:cNvPr>
          <p:cNvSpPr txBox="1"/>
          <p:nvPr/>
        </p:nvSpPr>
        <p:spPr>
          <a:xfrm rot="5400000">
            <a:off x="-1912564" y="3070155"/>
            <a:ext cx="9127287" cy="504437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Free Home Icon - Download SVG, PNG for User Interface | IconScout">
            <a:hlinkClick r:id="rId9" action="ppaction://hlinksldjump"/>
            <a:extLst>
              <a:ext uri="{FF2B5EF4-FFF2-40B4-BE49-F238E27FC236}">
                <a16:creationId xmlns:a16="http://schemas.microsoft.com/office/drawing/2014/main" id="{803A3B55-2AEB-93C6-1EE8-62AC0C987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4" y="9052463"/>
            <a:ext cx="1066017" cy="10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" descr="Cible | Free SVG">
            <a:extLst>
              <a:ext uri="{FF2B5EF4-FFF2-40B4-BE49-F238E27FC236}">
                <a16:creationId xmlns:a16="http://schemas.microsoft.com/office/drawing/2014/main" id="{51BA0932-1EC3-5BCB-4A5D-684609F2F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992" y="9203630"/>
            <a:ext cx="797653" cy="79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F48A95-7EE4-74F7-9A76-7265A2E719C7}"/>
              </a:ext>
            </a:extLst>
          </p:cNvPr>
          <p:cNvSpPr/>
          <p:nvPr/>
        </p:nvSpPr>
        <p:spPr>
          <a:xfrm>
            <a:off x="990600" y="1562100"/>
            <a:ext cx="16206167" cy="6400800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8456C3D-4FD2-8D28-FBF5-7C3433E31E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82987" y="6650748"/>
            <a:ext cx="5536231" cy="97219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823A181-0046-C8F8-ACA1-FD78DCBEDAAC}"/>
              </a:ext>
            </a:extLst>
          </p:cNvPr>
          <p:cNvSpPr txBox="1"/>
          <p:nvPr/>
        </p:nvSpPr>
        <p:spPr>
          <a:xfrm>
            <a:off x="9879046" y="6581671"/>
            <a:ext cx="1541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Historical</a:t>
            </a:r>
          </a:p>
        </p:txBody>
      </p:sp>
      <p:sp>
        <p:nvSpPr>
          <p:cNvPr id="28" name="Action Button: Go to End 27">
            <a:hlinkClick r:id="rId13" action="ppaction://hlinksldjump"/>
            <a:extLst>
              <a:ext uri="{FF2B5EF4-FFF2-40B4-BE49-F238E27FC236}">
                <a16:creationId xmlns:a16="http://schemas.microsoft.com/office/drawing/2014/main" id="{2A39C26E-4A0F-607E-4A5E-A2D2C531BAC6}"/>
              </a:ext>
            </a:extLst>
          </p:cNvPr>
          <p:cNvSpPr/>
          <p:nvPr/>
        </p:nvSpPr>
        <p:spPr>
          <a:xfrm>
            <a:off x="15912920" y="8126228"/>
            <a:ext cx="813767" cy="609600"/>
          </a:xfrm>
          <a:prstGeom prst="actionButtonEnd">
            <a:avLst/>
          </a:prstGeom>
          <a:solidFill>
            <a:srgbClr val="F4EBE2"/>
          </a:solidFill>
          <a:ln>
            <a:solidFill>
              <a:srgbClr val="8935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group of graphs showing different colored shapes&#10;&#10;AI-generated content may be incorrect.">
            <a:extLst>
              <a:ext uri="{FF2B5EF4-FFF2-40B4-BE49-F238E27FC236}">
                <a16:creationId xmlns:a16="http://schemas.microsoft.com/office/drawing/2014/main" id="{888F8089-2212-FDE0-18A0-B4B0E3DE9F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4" t="1" b="51759"/>
          <a:stretch/>
        </p:blipFill>
        <p:spPr>
          <a:xfrm>
            <a:off x="1468782" y="2168873"/>
            <a:ext cx="7497506" cy="5513882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6F8EC22-9087-E755-662A-8BBC22BA08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7069063"/>
              </p:ext>
            </p:extLst>
          </p:nvPr>
        </p:nvGraphicFramePr>
        <p:xfrm>
          <a:off x="9072366" y="2168873"/>
          <a:ext cx="8026486" cy="4556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9" name="TextBox 73">
            <a:extLst>
              <a:ext uri="{FF2B5EF4-FFF2-40B4-BE49-F238E27FC236}">
                <a16:creationId xmlns:a16="http://schemas.microsoft.com/office/drawing/2014/main" id="{2E2BD606-6223-FB1C-B973-7299BCC17704}"/>
              </a:ext>
            </a:extLst>
          </p:cNvPr>
          <p:cNvSpPr txBox="1"/>
          <p:nvPr/>
        </p:nvSpPr>
        <p:spPr>
          <a:xfrm>
            <a:off x="100817" y="128223"/>
            <a:ext cx="3404383" cy="368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Run theory application:</a:t>
            </a:r>
          </a:p>
        </p:txBody>
      </p:sp>
      <p:sp>
        <p:nvSpPr>
          <p:cNvPr id="14" name="TextBox 70">
            <a:extLst>
              <a:ext uri="{FF2B5EF4-FFF2-40B4-BE49-F238E27FC236}">
                <a16:creationId xmlns:a16="http://schemas.microsoft.com/office/drawing/2014/main" id="{0B553967-5AD6-023E-83E1-6BF2B6A872E7}"/>
              </a:ext>
            </a:extLst>
          </p:cNvPr>
          <p:cNvSpPr txBox="1"/>
          <p:nvPr/>
        </p:nvSpPr>
        <p:spPr>
          <a:xfrm>
            <a:off x="1373667" y="9171749"/>
            <a:ext cx="11205707" cy="900375"/>
          </a:xfrm>
          <a:prstGeom prst="rect">
            <a:avLst/>
          </a:prstGeom>
          <a:solidFill>
            <a:srgbClr val="F4EBE2">
              <a:alpha val="50000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“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Integration of stochastic and statistical approaches for drought risk estimation through long-length time series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”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832CAB8-2C91-B6C6-A4B7-5F3E49356E21}"/>
              </a:ext>
            </a:extLst>
          </p:cNvPr>
          <p:cNvCxnSpPr>
            <a:stCxn id="18" idx="3"/>
          </p:cNvCxnSpPr>
          <p:nvPr/>
        </p:nvCxnSpPr>
        <p:spPr>
          <a:xfrm flipH="1" flipV="1">
            <a:off x="6650532" y="7211790"/>
            <a:ext cx="527268" cy="5070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D604FDB-B7CC-6A70-0324-FC93D398FEFD}"/>
              </a:ext>
            </a:extLst>
          </p:cNvPr>
          <p:cNvCxnSpPr>
            <a:cxnSpLocks/>
          </p:cNvCxnSpPr>
          <p:nvPr/>
        </p:nvCxnSpPr>
        <p:spPr>
          <a:xfrm flipV="1">
            <a:off x="7596369" y="7119268"/>
            <a:ext cx="240359" cy="5663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loud 17">
            <a:extLst>
              <a:ext uri="{FF2B5EF4-FFF2-40B4-BE49-F238E27FC236}">
                <a16:creationId xmlns:a16="http://schemas.microsoft.com/office/drawing/2014/main" id="{97A3E441-BC19-5160-228F-3243040F7A4D}"/>
              </a:ext>
            </a:extLst>
          </p:cNvPr>
          <p:cNvSpPr/>
          <p:nvPr/>
        </p:nvSpPr>
        <p:spPr>
          <a:xfrm>
            <a:off x="5958600" y="7657790"/>
            <a:ext cx="2438400" cy="1067110"/>
          </a:xfrm>
          <a:prstGeom prst="cloud">
            <a:avLst/>
          </a:prstGeom>
          <a:solidFill>
            <a:srgbClr val="F4EB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MME of 13 GMCs from  CMIP6</a:t>
            </a:r>
          </a:p>
        </p:txBody>
      </p:sp>
    </p:spTree>
    <p:extLst>
      <p:ext uri="{BB962C8B-B14F-4D97-AF65-F5344CB8AC3E}">
        <p14:creationId xmlns:p14="http://schemas.microsoft.com/office/powerpoint/2010/main" val="1971190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79B3196-E8B9-AF5C-0365-4C7ED3BF503E}"/>
              </a:ext>
            </a:extLst>
          </p:cNvPr>
          <p:cNvSpPr/>
          <p:nvPr/>
        </p:nvSpPr>
        <p:spPr>
          <a:xfrm>
            <a:off x="253100" y="647700"/>
            <a:ext cx="17773411" cy="8330899"/>
          </a:xfrm>
          <a:prstGeom prst="roundRect">
            <a:avLst/>
          </a:prstGeom>
          <a:solidFill>
            <a:srgbClr val="F4EBE2">
              <a:alpha val="50000"/>
            </a:srgbClr>
          </a:solidFill>
          <a:ln w="28575"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E45AC2-55B3-1FEA-EC14-29E22C1A3F4E}"/>
              </a:ext>
            </a:extLst>
          </p:cNvPr>
          <p:cNvSpPr/>
          <p:nvPr/>
        </p:nvSpPr>
        <p:spPr>
          <a:xfrm>
            <a:off x="12654595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98" name="Picture 30" descr="File Info Icon SVG Vector &amp; PNG Free Download | UXWing">
            <a:extLst>
              <a:ext uri="{FF2B5EF4-FFF2-40B4-BE49-F238E27FC236}">
                <a16:creationId xmlns:a16="http://schemas.microsoft.com/office/drawing/2014/main" id="{E5377CFA-EEE9-933E-E8FC-AD609259D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3" b="97521" l="962" r="97115">
                        <a14:foregroundMark x1="41827" y1="1653" x2="8173" y2="4959"/>
                        <a14:foregroundMark x1="8173" y1="4959" x2="1442" y2="11570"/>
                        <a14:foregroundMark x1="71955" y1="22113" x2="73077" y2="23140"/>
                        <a14:foregroundMark x1="61293" y1="12352" x2="65665" y2="16354"/>
                        <a14:foregroundMark x1="50962" y1="2893" x2="60949" y2="12037"/>
                        <a14:foregroundMark x1="73077" y1="23140" x2="78365" y2="31405"/>
                        <a14:foregroundMark x1="65037" y1="27681" x2="63685" y2="27432"/>
                        <a14:foregroundMark x1="68829" y1="28380" x2="66307" y2="27915"/>
                        <a14:foregroundMark x1="74038" y1="29339" x2="69407" y2="28486"/>
                        <a14:foregroundMark x1="55430" y1="21074" x2="54327" y2="19835"/>
                        <a14:foregroundMark x1="56484" y1="22259" x2="55430" y2="21074"/>
                        <a14:foregroundMark x1="54081" y1="17438" x2="52885" y2="5785"/>
                        <a14:foregroundMark x1="54327" y1="19835" x2="54157" y2="18182"/>
                        <a14:foregroundMark x1="78365" y1="31818" x2="79808" y2="46281"/>
                        <a14:foregroundMark x1="74038" y1="60331" x2="58173" y2="66116"/>
                        <a14:foregroundMark x1="58173" y1="66116" x2="52404" y2="78926"/>
                        <a14:foregroundMark x1="88462" y1="59504" x2="87500" y2="82645"/>
                        <a14:foregroundMark x1="78846" y1="57851" x2="65865" y2="61157"/>
                        <a14:foregroundMark x1="65865" y1="61157" x2="58654" y2="72727"/>
                        <a14:foregroundMark x1="58654" y1="72727" x2="56731" y2="81405"/>
                        <a14:foregroundMark x1="56731" y1="81405" x2="70192" y2="92562"/>
                        <a14:foregroundMark x1="70192" y1="92562" x2="81250" y2="91736"/>
                        <a14:foregroundMark x1="81250" y1="91736" x2="88942" y2="82645"/>
                        <a14:foregroundMark x1="88942" y1="82645" x2="82692" y2="63223"/>
                        <a14:foregroundMark x1="82692" y1="63223" x2="76923" y2="56198"/>
                        <a14:foregroundMark x1="76923" y1="56198" x2="75481" y2="55785"/>
                        <a14:foregroundMark x1="89904" y1="68595" x2="90385" y2="83471"/>
                        <a14:foregroundMark x1="90385" y1="83471" x2="85577" y2="92149"/>
                        <a14:foregroundMark x1="85577" y1="92149" x2="68269" y2="97521"/>
                        <a14:foregroundMark x1="68269" y1="97521" x2="60096" y2="93388"/>
                        <a14:foregroundMark x1="92788" y1="66116" x2="94712" y2="73140"/>
                        <a14:foregroundMark x1="94712" y1="73140" x2="94231" y2="83058"/>
                        <a14:foregroundMark x1="94231" y1="83058" x2="91827" y2="88017"/>
                        <a14:foregroundMark x1="96635" y1="70248" x2="97115" y2="78512"/>
                        <a14:foregroundMark x1="97115" y1="78512" x2="96154" y2="82231"/>
                        <a14:foregroundMark x1="36058" y1="87190" x2="13942" y2="86777"/>
                        <a14:foregroundMark x1="13942" y1="86777" x2="5288" y2="83884"/>
                        <a14:foregroundMark x1="5288" y1="83884" x2="1923" y2="58678"/>
                        <a14:foregroundMark x1="1923" y1="58678" x2="5288" y2="47934"/>
                        <a14:foregroundMark x1="5288" y1="47934" x2="2885" y2="9917"/>
                        <a14:foregroundMark x1="24038" y1="38430" x2="38973" y2="37342"/>
                        <a14:foregroundMark x1="55760" y1="37675" x2="57692" y2="38430"/>
                        <a14:foregroundMark x1="25481" y1="52893" x2="44712" y2="52893"/>
                        <a14:foregroundMark x1="44712" y1="52893" x2="51442" y2="52066"/>
                        <a14:foregroundMark x1="25481" y1="67355" x2="36058" y2="66942"/>
                        <a14:foregroundMark x1="36058" y1="66942" x2="37500" y2="66942"/>
                        <a14:foregroundMark x1="40385" y1="39256" x2="55288" y2="39669"/>
                        <a14:foregroundMark x1="38462" y1="37190" x2="44231" y2="37190"/>
                        <a14:foregroundMark x1="37500" y1="36777" x2="44231" y2="37190"/>
                        <a14:backgroundMark x1="20673" y1="13223" x2="24519" y2="25620"/>
                        <a14:backgroundMark x1="24519" y1="25620" x2="34615" y2="19008"/>
                        <a14:backgroundMark x1="34615" y1="19008" x2="28365" y2="11983"/>
                        <a14:backgroundMark x1="28365" y1="11983" x2="19712" y2="11983"/>
                        <a14:backgroundMark x1="19712" y1="11983" x2="19712" y2="12397"/>
                        <a14:backgroundMark x1="62019" y1="18182" x2="62019" y2="18182"/>
                        <a14:backgroundMark x1="61538" y1="19008" x2="67788" y2="24793"/>
                        <a14:backgroundMark x1="67788" y1="24793" x2="63462" y2="17769"/>
                        <a14:backgroundMark x1="63462" y1="17769" x2="67788" y2="23967"/>
                        <a14:backgroundMark x1="67788" y1="23967" x2="69231" y2="23967"/>
                        <a14:backgroundMark x1="38135" y1="35958" x2="37981" y2="35950"/>
                        <a14:backgroundMark x1="56731" y1="21074" x2="56731" y2="21074"/>
                        <a14:backgroundMark x1="57692" y1="21074" x2="57692" y2="21074"/>
                        <a14:backgroundMark x1="57692" y1="22314" x2="57212" y2="22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826" y="9302945"/>
            <a:ext cx="600225" cy="69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B67A7A-D5C8-6DF8-0CCF-2B212381D8A8}"/>
              </a:ext>
            </a:extLst>
          </p:cNvPr>
          <p:cNvSpPr/>
          <p:nvPr/>
        </p:nvSpPr>
        <p:spPr>
          <a:xfrm>
            <a:off x="13768773" y="9102656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ACB6723-8337-9770-345B-A0C98CBE5F1E}"/>
              </a:ext>
            </a:extLst>
          </p:cNvPr>
          <p:cNvSpPr/>
          <p:nvPr/>
        </p:nvSpPr>
        <p:spPr>
          <a:xfrm>
            <a:off x="14882951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EFBEC3-B661-B984-E12E-136548347569}"/>
              </a:ext>
            </a:extLst>
          </p:cNvPr>
          <p:cNvSpPr/>
          <p:nvPr/>
        </p:nvSpPr>
        <p:spPr>
          <a:xfrm>
            <a:off x="15997129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6" name="Picture 8" descr="Method - Free business and finance icons">
            <a:extLst>
              <a:ext uri="{FF2B5EF4-FFF2-40B4-BE49-F238E27FC236}">
                <a16:creationId xmlns:a16="http://schemas.microsoft.com/office/drawing/2014/main" id="{C74690D7-9274-16E4-D871-6F32BA86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858" y="9259975"/>
            <a:ext cx="784278" cy="7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Pile of books | Free SVG">
            <a:extLst>
              <a:ext uri="{FF2B5EF4-FFF2-40B4-BE49-F238E27FC236}">
                <a16:creationId xmlns:a16="http://schemas.microsoft.com/office/drawing/2014/main" id="{4F4EF786-99CE-06FE-1F49-29B130EB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162" y="9259975"/>
            <a:ext cx="770025" cy="7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ECDEDE-4143-6AD4-D89D-8DB9553766FB}"/>
              </a:ext>
            </a:extLst>
          </p:cNvPr>
          <p:cNvSpPr/>
          <p:nvPr/>
        </p:nvSpPr>
        <p:spPr>
          <a:xfrm>
            <a:off x="17111307" y="9132442"/>
            <a:ext cx="948092" cy="1003138"/>
          </a:xfrm>
          <a:prstGeom prst="roundRect">
            <a:avLst/>
          </a:prstGeom>
          <a:solidFill>
            <a:srgbClr val="A0CA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 descr="Result - Free business and finance icons">
            <a:extLst>
              <a:ext uri="{FF2B5EF4-FFF2-40B4-BE49-F238E27FC236}">
                <a16:creationId xmlns:a16="http://schemas.microsoft.com/office/drawing/2014/main" id="{E034526E-5804-FCBF-C353-12AA1FF9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767" y="9235185"/>
            <a:ext cx="777172" cy="7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F8E4D03-5119-8417-C88B-0C72A89B1757}"/>
              </a:ext>
            </a:extLst>
          </p:cNvPr>
          <p:cNvSpPr/>
          <p:nvPr/>
        </p:nvSpPr>
        <p:spPr>
          <a:xfrm>
            <a:off x="200527" y="9102656"/>
            <a:ext cx="948092" cy="1003138"/>
          </a:xfrm>
          <a:prstGeom prst="roundRect">
            <a:avLst/>
          </a:prstGeom>
          <a:solidFill>
            <a:srgbClr val="D17C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FE047DD9-192A-4015-BE77-8F47DB10B803}"/>
              </a:ext>
            </a:extLst>
          </p:cNvPr>
          <p:cNvSpPr txBox="1"/>
          <p:nvPr/>
        </p:nvSpPr>
        <p:spPr>
          <a:xfrm rot="5400000">
            <a:off x="-1912564" y="3070155"/>
            <a:ext cx="9127287" cy="504437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Free Home Icon - Download SVG, PNG for User Interface | IconScout">
            <a:hlinkClick r:id="rId9" action="ppaction://hlinksldjump"/>
            <a:extLst>
              <a:ext uri="{FF2B5EF4-FFF2-40B4-BE49-F238E27FC236}">
                <a16:creationId xmlns:a16="http://schemas.microsoft.com/office/drawing/2014/main" id="{803A3B55-2AEB-93C6-1EE8-62AC0C987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4" y="9052463"/>
            <a:ext cx="1066017" cy="10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" descr="Cible | Free SVG">
            <a:extLst>
              <a:ext uri="{FF2B5EF4-FFF2-40B4-BE49-F238E27FC236}">
                <a16:creationId xmlns:a16="http://schemas.microsoft.com/office/drawing/2014/main" id="{51BA0932-1EC3-5BCB-4A5D-684609F2F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992" y="9203630"/>
            <a:ext cx="797653" cy="79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F48A95-7EE4-74F7-9A76-7265A2E719C7}"/>
              </a:ext>
            </a:extLst>
          </p:cNvPr>
          <p:cNvSpPr/>
          <p:nvPr/>
        </p:nvSpPr>
        <p:spPr>
          <a:xfrm>
            <a:off x="990600" y="1562100"/>
            <a:ext cx="16206167" cy="6400800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8456C3D-4FD2-8D28-FBF5-7C3433E31E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69669" y="6650514"/>
            <a:ext cx="5798207" cy="101820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823A181-0046-C8F8-ACA1-FD78DCBEDAAC}"/>
              </a:ext>
            </a:extLst>
          </p:cNvPr>
          <p:cNvSpPr txBox="1"/>
          <p:nvPr/>
        </p:nvSpPr>
        <p:spPr>
          <a:xfrm>
            <a:off x="9507211" y="6618758"/>
            <a:ext cx="1541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Historical</a:t>
            </a:r>
          </a:p>
        </p:txBody>
      </p:sp>
      <p:sp>
        <p:nvSpPr>
          <p:cNvPr id="28" name="Action Button: Go to End 27">
            <a:hlinkClick r:id="rId13" action="ppaction://hlinksldjump"/>
            <a:extLst>
              <a:ext uri="{FF2B5EF4-FFF2-40B4-BE49-F238E27FC236}">
                <a16:creationId xmlns:a16="http://schemas.microsoft.com/office/drawing/2014/main" id="{2A39C26E-4A0F-607E-4A5E-A2D2C531BAC6}"/>
              </a:ext>
            </a:extLst>
          </p:cNvPr>
          <p:cNvSpPr/>
          <p:nvPr/>
        </p:nvSpPr>
        <p:spPr>
          <a:xfrm>
            <a:off x="15912920" y="8126228"/>
            <a:ext cx="813767" cy="609600"/>
          </a:xfrm>
          <a:prstGeom prst="actionButtonEnd">
            <a:avLst/>
          </a:prstGeom>
          <a:solidFill>
            <a:srgbClr val="F4EBE2"/>
          </a:solidFill>
          <a:ln>
            <a:solidFill>
              <a:srgbClr val="8935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A group of graphs showing different colored shapes&#10;&#10;AI-generated content may be incorrect.">
            <a:extLst>
              <a:ext uri="{FF2B5EF4-FFF2-40B4-BE49-F238E27FC236}">
                <a16:creationId xmlns:a16="http://schemas.microsoft.com/office/drawing/2014/main" id="{94E2772A-6E76-581E-D79C-948FBA9C6CE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50000" r="49218" b="1998"/>
          <a:stretch/>
        </p:blipFill>
        <p:spPr>
          <a:xfrm>
            <a:off x="1295400" y="2277267"/>
            <a:ext cx="7248224" cy="5299011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6F8EC22-9087-E755-662A-8BBC22BA08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1704728"/>
              </p:ext>
            </p:extLst>
          </p:nvPr>
        </p:nvGraphicFramePr>
        <p:xfrm>
          <a:off x="8744361" y="2001632"/>
          <a:ext cx="8366946" cy="4714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6" name="TextBox 73">
            <a:extLst>
              <a:ext uri="{FF2B5EF4-FFF2-40B4-BE49-F238E27FC236}">
                <a16:creationId xmlns:a16="http://schemas.microsoft.com/office/drawing/2014/main" id="{86476A58-89DA-22A3-9D09-659A8F9956A5}"/>
              </a:ext>
            </a:extLst>
          </p:cNvPr>
          <p:cNvSpPr txBox="1"/>
          <p:nvPr/>
        </p:nvSpPr>
        <p:spPr>
          <a:xfrm>
            <a:off x="100817" y="128223"/>
            <a:ext cx="3404383" cy="368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Run theory application:</a:t>
            </a:r>
          </a:p>
        </p:txBody>
      </p:sp>
      <p:sp>
        <p:nvSpPr>
          <p:cNvPr id="8" name="TextBox 70">
            <a:extLst>
              <a:ext uri="{FF2B5EF4-FFF2-40B4-BE49-F238E27FC236}">
                <a16:creationId xmlns:a16="http://schemas.microsoft.com/office/drawing/2014/main" id="{9E91AB69-8EBA-393C-D7D8-D66DDB5B5F6A}"/>
              </a:ext>
            </a:extLst>
          </p:cNvPr>
          <p:cNvSpPr txBox="1"/>
          <p:nvPr/>
        </p:nvSpPr>
        <p:spPr>
          <a:xfrm>
            <a:off x="1373667" y="9171749"/>
            <a:ext cx="11205707" cy="900375"/>
          </a:xfrm>
          <a:prstGeom prst="rect">
            <a:avLst/>
          </a:prstGeom>
          <a:solidFill>
            <a:srgbClr val="F4EBE2">
              <a:alpha val="50000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“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Integration of stochastic and statistical approaches for drought risk estimation through long-length time series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”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8DA4E76-996B-053E-A88F-F16BBC9E9D6B}"/>
              </a:ext>
            </a:extLst>
          </p:cNvPr>
          <p:cNvCxnSpPr>
            <a:stCxn id="18" idx="3"/>
          </p:cNvCxnSpPr>
          <p:nvPr/>
        </p:nvCxnSpPr>
        <p:spPr>
          <a:xfrm flipH="1" flipV="1">
            <a:off x="6581679" y="7158021"/>
            <a:ext cx="527268" cy="5070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07D3CFD-DA70-2F7C-39C2-B02E6F0F3756}"/>
              </a:ext>
            </a:extLst>
          </p:cNvPr>
          <p:cNvCxnSpPr>
            <a:cxnSpLocks/>
          </p:cNvCxnSpPr>
          <p:nvPr/>
        </p:nvCxnSpPr>
        <p:spPr>
          <a:xfrm flipV="1">
            <a:off x="7527516" y="7065499"/>
            <a:ext cx="240359" cy="5663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loud 17">
            <a:extLst>
              <a:ext uri="{FF2B5EF4-FFF2-40B4-BE49-F238E27FC236}">
                <a16:creationId xmlns:a16="http://schemas.microsoft.com/office/drawing/2014/main" id="{FD4ED91D-BBF0-961E-61AD-1F28741DC83B}"/>
              </a:ext>
            </a:extLst>
          </p:cNvPr>
          <p:cNvSpPr/>
          <p:nvPr/>
        </p:nvSpPr>
        <p:spPr>
          <a:xfrm>
            <a:off x="5889747" y="7604021"/>
            <a:ext cx="2438400" cy="1067110"/>
          </a:xfrm>
          <a:prstGeom prst="cloud">
            <a:avLst/>
          </a:prstGeom>
          <a:solidFill>
            <a:srgbClr val="F4EB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MME of 13 GMCs from  CMIP6</a:t>
            </a:r>
          </a:p>
        </p:txBody>
      </p:sp>
    </p:spTree>
    <p:extLst>
      <p:ext uri="{BB962C8B-B14F-4D97-AF65-F5344CB8AC3E}">
        <p14:creationId xmlns:p14="http://schemas.microsoft.com/office/powerpoint/2010/main" val="3041588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79B3196-E8B9-AF5C-0365-4C7ED3BF503E}"/>
              </a:ext>
            </a:extLst>
          </p:cNvPr>
          <p:cNvSpPr/>
          <p:nvPr/>
        </p:nvSpPr>
        <p:spPr>
          <a:xfrm>
            <a:off x="253100" y="647700"/>
            <a:ext cx="17773411" cy="8330899"/>
          </a:xfrm>
          <a:prstGeom prst="roundRect">
            <a:avLst/>
          </a:prstGeom>
          <a:solidFill>
            <a:srgbClr val="F4EBE2">
              <a:alpha val="50000"/>
            </a:srgbClr>
          </a:solidFill>
          <a:ln w="28575"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E45AC2-55B3-1FEA-EC14-29E22C1A3F4E}"/>
              </a:ext>
            </a:extLst>
          </p:cNvPr>
          <p:cNvSpPr/>
          <p:nvPr/>
        </p:nvSpPr>
        <p:spPr>
          <a:xfrm>
            <a:off x="12654595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98" name="Picture 30" descr="File Info Icon SVG Vector &amp; PNG Free Download | UXWing">
            <a:extLst>
              <a:ext uri="{FF2B5EF4-FFF2-40B4-BE49-F238E27FC236}">
                <a16:creationId xmlns:a16="http://schemas.microsoft.com/office/drawing/2014/main" id="{E5377CFA-EEE9-933E-E8FC-AD609259D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3" b="97521" l="962" r="97115">
                        <a14:foregroundMark x1="41827" y1="1653" x2="8173" y2="4959"/>
                        <a14:foregroundMark x1="8173" y1="4959" x2="1442" y2="11570"/>
                        <a14:foregroundMark x1="71955" y1="22113" x2="73077" y2="23140"/>
                        <a14:foregroundMark x1="61293" y1="12352" x2="65665" y2="16354"/>
                        <a14:foregroundMark x1="50962" y1="2893" x2="60949" y2="12037"/>
                        <a14:foregroundMark x1="73077" y1="23140" x2="78365" y2="31405"/>
                        <a14:foregroundMark x1="65037" y1="27681" x2="63685" y2="27432"/>
                        <a14:foregroundMark x1="68829" y1="28380" x2="66307" y2="27915"/>
                        <a14:foregroundMark x1="74038" y1="29339" x2="69407" y2="28486"/>
                        <a14:foregroundMark x1="55430" y1="21074" x2="54327" y2="19835"/>
                        <a14:foregroundMark x1="56484" y1="22259" x2="55430" y2="21074"/>
                        <a14:foregroundMark x1="54081" y1="17438" x2="52885" y2="5785"/>
                        <a14:foregroundMark x1="54327" y1="19835" x2="54157" y2="18182"/>
                        <a14:foregroundMark x1="78365" y1="31818" x2="79808" y2="46281"/>
                        <a14:foregroundMark x1="74038" y1="60331" x2="58173" y2="66116"/>
                        <a14:foregroundMark x1="58173" y1="66116" x2="52404" y2="78926"/>
                        <a14:foregroundMark x1="88462" y1="59504" x2="87500" y2="82645"/>
                        <a14:foregroundMark x1="78846" y1="57851" x2="65865" y2="61157"/>
                        <a14:foregroundMark x1="65865" y1="61157" x2="58654" y2="72727"/>
                        <a14:foregroundMark x1="58654" y1="72727" x2="56731" y2="81405"/>
                        <a14:foregroundMark x1="56731" y1="81405" x2="70192" y2="92562"/>
                        <a14:foregroundMark x1="70192" y1="92562" x2="81250" y2="91736"/>
                        <a14:foregroundMark x1="81250" y1="91736" x2="88942" y2="82645"/>
                        <a14:foregroundMark x1="88942" y1="82645" x2="82692" y2="63223"/>
                        <a14:foregroundMark x1="82692" y1="63223" x2="76923" y2="56198"/>
                        <a14:foregroundMark x1="76923" y1="56198" x2="75481" y2="55785"/>
                        <a14:foregroundMark x1="89904" y1="68595" x2="90385" y2="83471"/>
                        <a14:foregroundMark x1="90385" y1="83471" x2="85577" y2="92149"/>
                        <a14:foregroundMark x1="85577" y1="92149" x2="68269" y2="97521"/>
                        <a14:foregroundMark x1="68269" y1="97521" x2="60096" y2="93388"/>
                        <a14:foregroundMark x1="92788" y1="66116" x2="94712" y2="73140"/>
                        <a14:foregroundMark x1="94712" y1="73140" x2="94231" y2="83058"/>
                        <a14:foregroundMark x1="94231" y1="83058" x2="91827" y2="88017"/>
                        <a14:foregroundMark x1="96635" y1="70248" x2="97115" y2="78512"/>
                        <a14:foregroundMark x1="97115" y1="78512" x2="96154" y2="82231"/>
                        <a14:foregroundMark x1="36058" y1="87190" x2="13942" y2="86777"/>
                        <a14:foregroundMark x1="13942" y1="86777" x2="5288" y2="83884"/>
                        <a14:foregroundMark x1="5288" y1="83884" x2="1923" y2="58678"/>
                        <a14:foregroundMark x1="1923" y1="58678" x2="5288" y2="47934"/>
                        <a14:foregroundMark x1="5288" y1="47934" x2="2885" y2="9917"/>
                        <a14:foregroundMark x1="24038" y1="38430" x2="38973" y2="37342"/>
                        <a14:foregroundMark x1="55760" y1="37675" x2="57692" y2="38430"/>
                        <a14:foregroundMark x1="25481" y1="52893" x2="44712" y2="52893"/>
                        <a14:foregroundMark x1="44712" y1="52893" x2="51442" y2="52066"/>
                        <a14:foregroundMark x1="25481" y1="67355" x2="36058" y2="66942"/>
                        <a14:foregroundMark x1="36058" y1="66942" x2="37500" y2="66942"/>
                        <a14:foregroundMark x1="40385" y1="39256" x2="55288" y2="39669"/>
                        <a14:foregroundMark x1="38462" y1="37190" x2="44231" y2="37190"/>
                        <a14:foregroundMark x1="37500" y1="36777" x2="44231" y2="37190"/>
                        <a14:backgroundMark x1="20673" y1="13223" x2="24519" y2="25620"/>
                        <a14:backgroundMark x1="24519" y1="25620" x2="34615" y2="19008"/>
                        <a14:backgroundMark x1="34615" y1="19008" x2="28365" y2="11983"/>
                        <a14:backgroundMark x1="28365" y1="11983" x2="19712" y2="11983"/>
                        <a14:backgroundMark x1="19712" y1="11983" x2="19712" y2="12397"/>
                        <a14:backgroundMark x1="62019" y1="18182" x2="62019" y2="18182"/>
                        <a14:backgroundMark x1="61538" y1="19008" x2="67788" y2="24793"/>
                        <a14:backgroundMark x1="67788" y1="24793" x2="63462" y2="17769"/>
                        <a14:backgroundMark x1="63462" y1="17769" x2="67788" y2="23967"/>
                        <a14:backgroundMark x1="67788" y1="23967" x2="69231" y2="23967"/>
                        <a14:backgroundMark x1="38135" y1="35958" x2="37981" y2="35950"/>
                        <a14:backgroundMark x1="56731" y1="21074" x2="56731" y2="21074"/>
                        <a14:backgroundMark x1="57692" y1="21074" x2="57692" y2="21074"/>
                        <a14:backgroundMark x1="57692" y1="22314" x2="57212" y2="22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826" y="9302945"/>
            <a:ext cx="600225" cy="69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B67A7A-D5C8-6DF8-0CCF-2B212381D8A8}"/>
              </a:ext>
            </a:extLst>
          </p:cNvPr>
          <p:cNvSpPr/>
          <p:nvPr/>
        </p:nvSpPr>
        <p:spPr>
          <a:xfrm>
            <a:off x="13768773" y="9102656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ACB6723-8337-9770-345B-A0C98CBE5F1E}"/>
              </a:ext>
            </a:extLst>
          </p:cNvPr>
          <p:cNvSpPr/>
          <p:nvPr/>
        </p:nvSpPr>
        <p:spPr>
          <a:xfrm>
            <a:off x="14882951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EFBEC3-B661-B984-E12E-136548347569}"/>
              </a:ext>
            </a:extLst>
          </p:cNvPr>
          <p:cNvSpPr/>
          <p:nvPr/>
        </p:nvSpPr>
        <p:spPr>
          <a:xfrm>
            <a:off x="15997129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6" name="Picture 8" descr="Method - Free business and finance icons">
            <a:extLst>
              <a:ext uri="{FF2B5EF4-FFF2-40B4-BE49-F238E27FC236}">
                <a16:creationId xmlns:a16="http://schemas.microsoft.com/office/drawing/2014/main" id="{C74690D7-9274-16E4-D871-6F32BA86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858" y="9259975"/>
            <a:ext cx="784278" cy="7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Pile of books | Free SVG">
            <a:extLst>
              <a:ext uri="{FF2B5EF4-FFF2-40B4-BE49-F238E27FC236}">
                <a16:creationId xmlns:a16="http://schemas.microsoft.com/office/drawing/2014/main" id="{4F4EF786-99CE-06FE-1F49-29B130EB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162" y="9259975"/>
            <a:ext cx="770025" cy="7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ECDEDE-4143-6AD4-D89D-8DB9553766FB}"/>
              </a:ext>
            </a:extLst>
          </p:cNvPr>
          <p:cNvSpPr/>
          <p:nvPr/>
        </p:nvSpPr>
        <p:spPr>
          <a:xfrm>
            <a:off x="17111307" y="9132442"/>
            <a:ext cx="948092" cy="1003138"/>
          </a:xfrm>
          <a:prstGeom prst="roundRect">
            <a:avLst/>
          </a:prstGeom>
          <a:solidFill>
            <a:srgbClr val="A0CA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 descr="Result - Free business and finance icons">
            <a:extLst>
              <a:ext uri="{FF2B5EF4-FFF2-40B4-BE49-F238E27FC236}">
                <a16:creationId xmlns:a16="http://schemas.microsoft.com/office/drawing/2014/main" id="{E034526E-5804-FCBF-C353-12AA1FF9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767" y="9235185"/>
            <a:ext cx="777172" cy="7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F8E4D03-5119-8417-C88B-0C72A89B1757}"/>
              </a:ext>
            </a:extLst>
          </p:cNvPr>
          <p:cNvSpPr/>
          <p:nvPr/>
        </p:nvSpPr>
        <p:spPr>
          <a:xfrm>
            <a:off x="200527" y="9102656"/>
            <a:ext cx="948092" cy="1003138"/>
          </a:xfrm>
          <a:prstGeom prst="roundRect">
            <a:avLst/>
          </a:prstGeom>
          <a:solidFill>
            <a:srgbClr val="D17C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FE047DD9-192A-4015-BE77-8F47DB10B803}"/>
              </a:ext>
            </a:extLst>
          </p:cNvPr>
          <p:cNvSpPr txBox="1"/>
          <p:nvPr/>
        </p:nvSpPr>
        <p:spPr>
          <a:xfrm rot="5400000">
            <a:off x="-1912564" y="3070155"/>
            <a:ext cx="9127287" cy="504437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Free Home Icon - Download SVG, PNG for User Interface | IconScout">
            <a:hlinkClick r:id="rId9" action="ppaction://hlinksldjump"/>
            <a:extLst>
              <a:ext uri="{FF2B5EF4-FFF2-40B4-BE49-F238E27FC236}">
                <a16:creationId xmlns:a16="http://schemas.microsoft.com/office/drawing/2014/main" id="{803A3B55-2AEB-93C6-1EE8-62AC0C987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4" y="9052463"/>
            <a:ext cx="1066017" cy="10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" descr="Cible | Free SVG">
            <a:extLst>
              <a:ext uri="{FF2B5EF4-FFF2-40B4-BE49-F238E27FC236}">
                <a16:creationId xmlns:a16="http://schemas.microsoft.com/office/drawing/2014/main" id="{51BA0932-1EC3-5BCB-4A5D-684609F2F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992" y="9203630"/>
            <a:ext cx="797653" cy="79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F48A95-7EE4-74F7-9A76-7265A2E719C7}"/>
              </a:ext>
            </a:extLst>
          </p:cNvPr>
          <p:cNvSpPr/>
          <p:nvPr/>
        </p:nvSpPr>
        <p:spPr>
          <a:xfrm>
            <a:off x="990600" y="1562100"/>
            <a:ext cx="16206167" cy="6400800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8456C3D-4FD2-8D28-FBF5-7C3433E31E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36791" y="6796439"/>
            <a:ext cx="5207093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823A181-0046-C8F8-ACA1-FD78DCBEDAAC}"/>
              </a:ext>
            </a:extLst>
          </p:cNvPr>
          <p:cNvSpPr txBox="1"/>
          <p:nvPr/>
        </p:nvSpPr>
        <p:spPr>
          <a:xfrm>
            <a:off x="10113013" y="6733396"/>
            <a:ext cx="1541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Historical</a:t>
            </a:r>
          </a:p>
        </p:txBody>
      </p:sp>
      <p:pic>
        <p:nvPicPr>
          <p:cNvPr id="5" name="Picture 4" descr="A group of graphs showing different colored shapes&#10;&#10;AI-generated content may be incorrect.">
            <a:extLst>
              <a:ext uri="{FF2B5EF4-FFF2-40B4-BE49-F238E27FC236}">
                <a16:creationId xmlns:a16="http://schemas.microsoft.com/office/drawing/2014/main" id="{F4612976-1760-A483-41A5-70F2A0E91EF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9" t="50000" b="2606"/>
          <a:stretch/>
        </p:blipFill>
        <p:spPr>
          <a:xfrm>
            <a:off x="1398924" y="2061410"/>
            <a:ext cx="7579396" cy="5554477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6F8EC22-9087-E755-662A-8BBC22BA08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0798133"/>
              </p:ext>
            </p:extLst>
          </p:nvPr>
        </p:nvGraphicFramePr>
        <p:xfrm>
          <a:off x="9102529" y="1866899"/>
          <a:ext cx="7786547" cy="5081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8" name="Action Button: Go to End 7">
            <a:hlinkClick r:id="rId15" action="ppaction://hlinksldjump"/>
            <a:extLst>
              <a:ext uri="{FF2B5EF4-FFF2-40B4-BE49-F238E27FC236}">
                <a16:creationId xmlns:a16="http://schemas.microsoft.com/office/drawing/2014/main" id="{0F33848A-2439-59A4-8443-9DD5436EBEB6}"/>
              </a:ext>
            </a:extLst>
          </p:cNvPr>
          <p:cNvSpPr/>
          <p:nvPr/>
        </p:nvSpPr>
        <p:spPr>
          <a:xfrm>
            <a:off x="15912920" y="8126228"/>
            <a:ext cx="813767" cy="609600"/>
          </a:xfrm>
          <a:prstGeom prst="actionButtonEnd">
            <a:avLst/>
          </a:prstGeom>
          <a:solidFill>
            <a:srgbClr val="F4EBE2"/>
          </a:solidFill>
          <a:ln>
            <a:solidFill>
              <a:srgbClr val="8935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73">
            <a:extLst>
              <a:ext uri="{FF2B5EF4-FFF2-40B4-BE49-F238E27FC236}">
                <a16:creationId xmlns:a16="http://schemas.microsoft.com/office/drawing/2014/main" id="{42962325-FA7C-E3A0-1958-3B3707C8703D}"/>
              </a:ext>
            </a:extLst>
          </p:cNvPr>
          <p:cNvSpPr txBox="1"/>
          <p:nvPr/>
        </p:nvSpPr>
        <p:spPr>
          <a:xfrm>
            <a:off x="100817" y="128223"/>
            <a:ext cx="3404383" cy="368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Run theory application:</a:t>
            </a:r>
          </a:p>
        </p:txBody>
      </p:sp>
      <p:sp>
        <p:nvSpPr>
          <p:cNvPr id="2" name="TextBox 70">
            <a:extLst>
              <a:ext uri="{FF2B5EF4-FFF2-40B4-BE49-F238E27FC236}">
                <a16:creationId xmlns:a16="http://schemas.microsoft.com/office/drawing/2014/main" id="{0D812308-717F-FB9B-883E-C8C0FAD8D608}"/>
              </a:ext>
            </a:extLst>
          </p:cNvPr>
          <p:cNvSpPr txBox="1"/>
          <p:nvPr/>
        </p:nvSpPr>
        <p:spPr>
          <a:xfrm>
            <a:off x="1373667" y="9171749"/>
            <a:ext cx="11205707" cy="900375"/>
          </a:xfrm>
          <a:prstGeom prst="rect">
            <a:avLst/>
          </a:prstGeom>
          <a:solidFill>
            <a:srgbClr val="F4EBE2">
              <a:alpha val="50000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“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Integration of stochastic and statistical approaches for drought risk estimation through long-length time series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”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2F02828-02D7-D16C-EF52-38D51B4835CD}"/>
              </a:ext>
            </a:extLst>
          </p:cNvPr>
          <p:cNvCxnSpPr>
            <a:stCxn id="15" idx="3"/>
          </p:cNvCxnSpPr>
          <p:nvPr/>
        </p:nvCxnSpPr>
        <p:spPr>
          <a:xfrm flipH="1" flipV="1">
            <a:off x="6786478" y="7169887"/>
            <a:ext cx="527268" cy="5070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E28C30E-97A8-A1E1-AE38-C6F2E87B0585}"/>
              </a:ext>
            </a:extLst>
          </p:cNvPr>
          <p:cNvCxnSpPr>
            <a:cxnSpLocks/>
          </p:cNvCxnSpPr>
          <p:nvPr/>
        </p:nvCxnSpPr>
        <p:spPr>
          <a:xfrm flipV="1">
            <a:off x="7732315" y="7077365"/>
            <a:ext cx="240359" cy="5663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loud 14">
            <a:extLst>
              <a:ext uri="{FF2B5EF4-FFF2-40B4-BE49-F238E27FC236}">
                <a16:creationId xmlns:a16="http://schemas.microsoft.com/office/drawing/2014/main" id="{F3743A0C-F809-1E89-1DD0-12306696E61A}"/>
              </a:ext>
            </a:extLst>
          </p:cNvPr>
          <p:cNvSpPr/>
          <p:nvPr/>
        </p:nvSpPr>
        <p:spPr>
          <a:xfrm>
            <a:off x="6094546" y="7615887"/>
            <a:ext cx="2438400" cy="1067110"/>
          </a:xfrm>
          <a:prstGeom prst="cloud">
            <a:avLst/>
          </a:prstGeom>
          <a:solidFill>
            <a:srgbClr val="F4EB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MME of 13 GMCs from  CMIP6</a:t>
            </a:r>
          </a:p>
        </p:txBody>
      </p:sp>
    </p:spTree>
    <p:extLst>
      <p:ext uri="{BB962C8B-B14F-4D97-AF65-F5344CB8AC3E}">
        <p14:creationId xmlns:p14="http://schemas.microsoft.com/office/powerpoint/2010/main" val="154093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79B3196-E8B9-AF5C-0365-4C7ED3BF503E}"/>
              </a:ext>
            </a:extLst>
          </p:cNvPr>
          <p:cNvSpPr/>
          <p:nvPr/>
        </p:nvSpPr>
        <p:spPr>
          <a:xfrm>
            <a:off x="253100" y="647700"/>
            <a:ext cx="17773411" cy="8330899"/>
          </a:xfrm>
          <a:prstGeom prst="roundRect">
            <a:avLst/>
          </a:prstGeom>
          <a:solidFill>
            <a:srgbClr val="F4EBE2">
              <a:alpha val="50000"/>
            </a:srgbClr>
          </a:solidFill>
          <a:ln w="28575"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E45AC2-55B3-1FEA-EC14-29E22C1A3F4E}"/>
              </a:ext>
            </a:extLst>
          </p:cNvPr>
          <p:cNvSpPr/>
          <p:nvPr/>
        </p:nvSpPr>
        <p:spPr>
          <a:xfrm>
            <a:off x="12654595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98" name="Picture 30" descr="File Info Icon SVG Vector &amp; PNG Free Download | UXWing">
            <a:extLst>
              <a:ext uri="{FF2B5EF4-FFF2-40B4-BE49-F238E27FC236}">
                <a16:creationId xmlns:a16="http://schemas.microsoft.com/office/drawing/2014/main" id="{E5377CFA-EEE9-933E-E8FC-AD609259D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3" b="97521" l="962" r="97115">
                        <a14:foregroundMark x1="41827" y1="1653" x2="8173" y2="4959"/>
                        <a14:foregroundMark x1="8173" y1="4959" x2="1442" y2="11570"/>
                        <a14:foregroundMark x1="71955" y1="22113" x2="73077" y2="23140"/>
                        <a14:foregroundMark x1="61293" y1="12352" x2="65665" y2="16354"/>
                        <a14:foregroundMark x1="50962" y1="2893" x2="60949" y2="12037"/>
                        <a14:foregroundMark x1="73077" y1="23140" x2="78365" y2="31405"/>
                        <a14:foregroundMark x1="65037" y1="27681" x2="63685" y2="27432"/>
                        <a14:foregroundMark x1="68829" y1="28380" x2="66307" y2="27915"/>
                        <a14:foregroundMark x1="74038" y1="29339" x2="69407" y2="28486"/>
                        <a14:foregroundMark x1="55430" y1="21074" x2="54327" y2="19835"/>
                        <a14:foregroundMark x1="56484" y1="22259" x2="55430" y2="21074"/>
                        <a14:foregroundMark x1="54081" y1="17438" x2="52885" y2="5785"/>
                        <a14:foregroundMark x1="54327" y1="19835" x2="54157" y2="18182"/>
                        <a14:foregroundMark x1="78365" y1="31818" x2="79808" y2="46281"/>
                        <a14:foregroundMark x1="74038" y1="60331" x2="58173" y2="66116"/>
                        <a14:foregroundMark x1="58173" y1="66116" x2="52404" y2="78926"/>
                        <a14:foregroundMark x1="88462" y1="59504" x2="87500" y2="82645"/>
                        <a14:foregroundMark x1="78846" y1="57851" x2="65865" y2="61157"/>
                        <a14:foregroundMark x1="65865" y1="61157" x2="58654" y2="72727"/>
                        <a14:foregroundMark x1="58654" y1="72727" x2="56731" y2="81405"/>
                        <a14:foregroundMark x1="56731" y1="81405" x2="70192" y2="92562"/>
                        <a14:foregroundMark x1="70192" y1="92562" x2="81250" y2="91736"/>
                        <a14:foregroundMark x1="81250" y1="91736" x2="88942" y2="82645"/>
                        <a14:foregroundMark x1="88942" y1="82645" x2="82692" y2="63223"/>
                        <a14:foregroundMark x1="82692" y1="63223" x2="76923" y2="56198"/>
                        <a14:foregroundMark x1="76923" y1="56198" x2="75481" y2="55785"/>
                        <a14:foregroundMark x1="89904" y1="68595" x2="90385" y2="83471"/>
                        <a14:foregroundMark x1="90385" y1="83471" x2="85577" y2="92149"/>
                        <a14:foregroundMark x1="85577" y1="92149" x2="68269" y2="97521"/>
                        <a14:foregroundMark x1="68269" y1="97521" x2="60096" y2="93388"/>
                        <a14:foregroundMark x1="92788" y1="66116" x2="94712" y2="73140"/>
                        <a14:foregroundMark x1="94712" y1="73140" x2="94231" y2="83058"/>
                        <a14:foregroundMark x1="94231" y1="83058" x2="91827" y2="88017"/>
                        <a14:foregroundMark x1="96635" y1="70248" x2="97115" y2="78512"/>
                        <a14:foregroundMark x1="97115" y1="78512" x2="96154" y2="82231"/>
                        <a14:foregroundMark x1="36058" y1="87190" x2="13942" y2="86777"/>
                        <a14:foregroundMark x1="13942" y1="86777" x2="5288" y2="83884"/>
                        <a14:foregroundMark x1="5288" y1="83884" x2="1923" y2="58678"/>
                        <a14:foregroundMark x1="1923" y1="58678" x2="5288" y2="47934"/>
                        <a14:foregroundMark x1="5288" y1="47934" x2="2885" y2="9917"/>
                        <a14:foregroundMark x1="24038" y1="38430" x2="38973" y2="37342"/>
                        <a14:foregroundMark x1="55760" y1="37675" x2="57692" y2="38430"/>
                        <a14:foregroundMark x1="25481" y1="52893" x2="44712" y2="52893"/>
                        <a14:foregroundMark x1="44712" y1="52893" x2="51442" y2="52066"/>
                        <a14:foregroundMark x1="25481" y1="67355" x2="36058" y2="66942"/>
                        <a14:foregroundMark x1="36058" y1="66942" x2="37500" y2="66942"/>
                        <a14:foregroundMark x1="40385" y1="39256" x2="55288" y2="39669"/>
                        <a14:foregroundMark x1="38462" y1="37190" x2="44231" y2="37190"/>
                        <a14:foregroundMark x1="37500" y1="36777" x2="44231" y2="37190"/>
                        <a14:backgroundMark x1="20673" y1="13223" x2="24519" y2="25620"/>
                        <a14:backgroundMark x1="24519" y1="25620" x2="34615" y2="19008"/>
                        <a14:backgroundMark x1="34615" y1="19008" x2="28365" y2="11983"/>
                        <a14:backgroundMark x1="28365" y1="11983" x2="19712" y2="11983"/>
                        <a14:backgroundMark x1="19712" y1="11983" x2="19712" y2="12397"/>
                        <a14:backgroundMark x1="62019" y1="18182" x2="62019" y2="18182"/>
                        <a14:backgroundMark x1="61538" y1="19008" x2="67788" y2="24793"/>
                        <a14:backgroundMark x1="67788" y1="24793" x2="63462" y2="17769"/>
                        <a14:backgroundMark x1="63462" y1="17769" x2="67788" y2="23967"/>
                        <a14:backgroundMark x1="67788" y1="23967" x2="69231" y2="23967"/>
                        <a14:backgroundMark x1="38135" y1="35958" x2="37981" y2="35950"/>
                        <a14:backgroundMark x1="56731" y1="21074" x2="56731" y2="21074"/>
                        <a14:backgroundMark x1="57692" y1="21074" x2="57692" y2="21074"/>
                        <a14:backgroundMark x1="57692" y1="22314" x2="57212" y2="22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826" y="9302945"/>
            <a:ext cx="600225" cy="69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B67A7A-D5C8-6DF8-0CCF-2B212381D8A8}"/>
              </a:ext>
            </a:extLst>
          </p:cNvPr>
          <p:cNvSpPr/>
          <p:nvPr/>
        </p:nvSpPr>
        <p:spPr>
          <a:xfrm>
            <a:off x="13768773" y="9102656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ACB6723-8337-9770-345B-A0C98CBE5F1E}"/>
              </a:ext>
            </a:extLst>
          </p:cNvPr>
          <p:cNvSpPr/>
          <p:nvPr/>
        </p:nvSpPr>
        <p:spPr>
          <a:xfrm>
            <a:off x="14882951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EFBEC3-B661-B984-E12E-136548347569}"/>
              </a:ext>
            </a:extLst>
          </p:cNvPr>
          <p:cNvSpPr/>
          <p:nvPr/>
        </p:nvSpPr>
        <p:spPr>
          <a:xfrm>
            <a:off x="15997129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6" name="Picture 8" descr="Method - Free business and finance icons">
            <a:extLst>
              <a:ext uri="{FF2B5EF4-FFF2-40B4-BE49-F238E27FC236}">
                <a16:creationId xmlns:a16="http://schemas.microsoft.com/office/drawing/2014/main" id="{C74690D7-9274-16E4-D871-6F32BA86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858" y="9259975"/>
            <a:ext cx="784278" cy="7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Pile of books | Free SVG">
            <a:extLst>
              <a:ext uri="{FF2B5EF4-FFF2-40B4-BE49-F238E27FC236}">
                <a16:creationId xmlns:a16="http://schemas.microsoft.com/office/drawing/2014/main" id="{4F4EF786-99CE-06FE-1F49-29B130EB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162" y="9259975"/>
            <a:ext cx="770025" cy="7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ECDEDE-4143-6AD4-D89D-8DB9553766FB}"/>
              </a:ext>
            </a:extLst>
          </p:cNvPr>
          <p:cNvSpPr/>
          <p:nvPr/>
        </p:nvSpPr>
        <p:spPr>
          <a:xfrm>
            <a:off x="17111307" y="9132442"/>
            <a:ext cx="948092" cy="1003138"/>
          </a:xfrm>
          <a:prstGeom prst="roundRect">
            <a:avLst/>
          </a:prstGeom>
          <a:solidFill>
            <a:srgbClr val="A0CA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 descr="Result - Free business and finance icons">
            <a:extLst>
              <a:ext uri="{FF2B5EF4-FFF2-40B4-BE49-F238E27FC236}">
                <a16:creationId xmlns:a16="http://schemas.microsoft.com/office/drawing/2014/main" id="{E034526E-5804-FCBF-C353-12AA1FF9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767" y="9235185"/>
            <a:ext cx="777172" cy="7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F8E4D03-5119-8417-C88B-0C72A89B1757}"/>
              </a:ext>
            </a:extLst>
          </p:cNvPr>
          <p:cNvSpPr/>
          <p:nvPr/>
        </p:nvSpPr>
        <p:spPr>
          <a:xfrm>
            <a:off x="200527" y="9102656"/>
            <a:ext cx="948092" cy="1003138"/>
          </a:xfrm>
          <a:prstGeom prst="roundRect">
            <a:avLst/>
          </a:prstGeom>
          <a:solidFill>
            <a:srgbClr val="D17C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FE047DD9-192A-4015-BE77-8F47DB10B803}"/>
              </a:ext>
            </a:extLst>
          </p:cNvPr>
          <p:cNvSpPr txBox="1"/>
          <p:nvPr/>
        </p:nvSpPr>
        <p:spPr>
          <a:xfrm rot="5400000">
            <a:off x="-1912564" y="3070155"/>
            <a:ext cx="9127287" cy="504437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Free Home Icon - Download SVG, PNG for User Interface | IconScout">
            <a:hlinkClick r:id="rId9" action="ppaction://hlinksldjump"/>
            <a:extLst>
              <a:ext uri="{FF2B5EF4-FFF2-40B4-BE49-F238E27FC236}">
                <a16:creationId xmlns:a16="http://schemas.microsoft.com/office/drawing/2014/main" id="{803A3B55-2AEB-93C6-1EE8-62AC0C987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4" y="9052463"/>
            <a:ext cx="1066017" cy="10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" descr="Cible | Free SVG">
            <a:extLst>
              <a:ext uri="{FF2B5EF4-FFF2-40B4-BE49-F238E27FC236}">
                <a16:creationId xmlns:a16="http://schemas.microsoft.com/office/drawing/2014/main" id="{51BA0932-1EC3-5BCB-4A5D-684609F2F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992" y="9203630"/>
            <a:ext cx="797653" cy="79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74678C-62C4-7595-FE07-0CAC73843C80}"/>
              </a:ext>
            </a:extLst>
          </p:cNvPr>
          <p:cNvSpPr txBox="1"/>
          <p:nvPr/>
        </p:nvSpPr>
        <p:spPr>
          <a:xfrm>
            <a:off x="658530" y="1028699"/>
            <a:ext cx="17185886" cy="7364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need to target on </a:t>
            </a:r>
            <a:r>
              <a:rPr lang="en-U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mitigating the impacts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droughts to avoid their adverse consequences.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Stochastic models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serve as a valuable tool for generating synthetic time series incorporating the </a:t>
            </a:r>
            <a:r>
              <a:rPr lang="en-U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inherent variability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interdependence, intermittency and seasonality.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By applying stochastic methods we </a:t>
            </a:r>
            <a:r>
              <a:rPr lang="en-U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 the lack of predictability and “surprise”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related to natural processes.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key point is to understand the advantages of each stochastic model and choose the appropriate for each specific goal.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integration of stochastic models combines the advantages of both </a:t>
            </a:r>
            <a:r>
              <a:rPr lang="en-U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CoSMoS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the representation of daily (fine scale) precipitation structure and the </a:t>
            </a:r>
            <a:r>
              <a:rPr lang="en-U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ARFIMA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capturing the long-term persistence of the process.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results offer valuable insights in </a:t>
            </a:r>
            <a:r>
              <a:rPr lang="en-U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drought risk estimation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consequently aid in adopting the appropriate </a:t>
            </a:r>
            <a:r>
              <a:rPr lang="en-U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strategies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management policies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therefore creating </a:t>
            </a:r>
            <a:r>
              <a:rPr lang="en-U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drought resilient societies reducing the underlying surprise element.</a:t>
            </a:r>
          </a:p>
        </p:txBody>
      </p:sp>
      <p:sp>
        <p:nvSpPr>
          <p:cNvPr id="9" name="TextBox 73">
            <a:extLst>
              <a:ext uri="{FF2B5EF4-FFF2-40B4-BE49-F238E27FC236}">
                <a16:creationId xmlns:a16="http://schemas.microsoft.com/office/drawing/2014/main" id="{408BB92C-7EBB-4513-B651-4393B07E4CA2}"/>
              </a:ext>
            </a:extLst>
          </p:cNvPr>
          <p:cNvSpPr txBox="1"/>
          <p:nvPr/>
        </p:nvSpPr>
        <p:spPr>
          <a:xfrm>
            <a:off x="-494611" y="125679"/>
            <a:ext cx="3404383" cy="368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Conclusions:</a:t>
            </a:r>
          </a:p>
        </p:txBody>
      </p:sp>
      <p:sp>
        <p:nvSpPr>
          <p:cNvPr id="11" name="TextBox 70">
            <a:extLst>
              <a:ext uri="{FF2B5EF4-FFF2-40B4-BE49-F238E27FC236}">
                <a16:creationId xmlns:a16="http://schemas.microsoft.com/office/drawing/2014/main" id="{91FBD5E7-E5B6-F710-DF55-5335B91FB53D}"/>
              </a:ext>
            </a:extLst>
          </p:cNvPr>
          <p:cNvSpPr txBox="1"/>
          <p:nvPr/>
        </p:nvSpPr>
        <p:spPr>
          <a:xfrm>
            <a:off x="1373667" y="9171749"/>
            <a:ext cx="11205707" cy="900375"/>
          </a:xfrm>
          <a:prstGeom prst="rect">
            <a:avLst/>
          </a:prstGeom>
          <a:solidFill>
            <a:srgbClr val="F4EBE2">
              <a:alpha val="50000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“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Integration of stochastic and statistical approaches for drought risk estimation through long-length time series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3510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69F20F6-BC21-1D2A-27CE-74233223F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48" y="3817933"/>
            <a:ext cx="2758595" cy="367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42140899-288C-D7E6-0A65-CE1A4D86A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059" y="4306420"/>
            <a:ext cx="2735899" cy="27358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2879B2-E3E6-95BF-14B7-2FCE26A4A80C}"/>
              </a:ext>
            </a:extLst>
          </p:cNvPr>
          <p:cNvSpPr txBox="1"/>
          <p:nvPr/>
        </p:nvSpPr>
        <p:spPr>
          <a:xfrm>
            <a:off x="152400" y="9468251"/>
            <a:ext cx="17768809" cy="630942"/>
          </a:xfrm>
          <a:prstGeom prst="rect">
            <a:avLst/>
          </a:prstGeom>
          <a:solidFill>
            <a:srgbClr val="F4EBE2">
              <a:alpha val="60000"/>
            </a:srgbClr>
          </a:solidFill>
          <a:ln cap="flat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750" dirty="0">
                <a:latin typeface="Arial" panose="020B0604020202020204" pitchFamily="34" charset="0"/>
                <a:cs typeface="Arial" panose="020B0604020202020204" pitchFamily="34" charset="0"/>
              </a:rPr>
              <a:t>Acknowledgement: This study was carried out within the RETURN Extended Partnership and received funding from the European Union Next-Generation EU (National Recovery and Resilience Plan – NRRP, Mission 4, Component 2, Investment 1.3 – D.D. 1243 2/8/2022, PE0000005)</a:t>
            </a:r>
          </a:p>
        </p:txBody>
      </p:sp>
      <p:sp>
        <p:nvSpPr>
          <p:cNvPr id="4" name="TextBox 70">
            <a:extLst>
              <a:ext uri="{FF2B5EF4-FFF2-40B4-BE49-F238E27FC236}">
                <a16:creationId xmlns:a16="http://schemas.microsoft.com/office/drawing/2014/main" id="{EFA3AC65-7C3C-7ED4-E105-D403BFAC5792}"/>
              </a:ext>
            </a:extLst>
          </p:cNvPr>
          <p:cNvSpPr txBox="1"/>
          <p:nvPr/>
        </p:nvSpPr>
        <p:spPr>
          <a:xfrm>
            <a:off x="6511833" y="2068433"/>
            <a:ext cx="5264332" cy="437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Thank you for your attention!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</p:txBody>
      </p:sp>
      <p:sp>
        <p:nvSpPr>
          <p:cNvPr id="5" name="TextBox 70">
            <a:extLst>
              <a:ext uri="{FF2B5EF4-FFF2-40B4-BE49-F238E27FC236}">
                <a16:creationId xmlns:a16="http://schemas.microsoft.com/office/drawing/2014/main" id="{EDE9FD64-4559-7A2B-89A2-2267ECA2A468}"/>
              </a:ext>
            </a:extLst>
          </p:cNvPr>
          <p:cNvSpPr txBox="1"/>
          <p:nvPr/>
        </p:nvSpPr>
        <p:spPr>
          <a:xfrm>
            <a:off x="6886303" y="2723494"/>
            <a:ext cx="4889862" cy="446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i="0" dirty="0">
                <a:effectLst/>
                <a:latin typeface="Open Sans" panose="020B0606030504020204" pitchFamily="34" charset="0"/>
              </a:rPr>
              <a:t>For </a:t>
            </a:r>
            <a:r>
              <a:rPr lang="en-US" sz="2800" dirty="0">
                <a:latin typeface="Open Sans" panose="020B0606030504020204" pitchFamily="34" charset="0"/>
              </a:rPr>
              <a:t>results: PICO spot</a:t>
            </a:r>
            <a:r>
              <a:rPr lang="en-US" sz="2800" b="0" i="0" dirty="0">
                <a:effectLst/>
                <a:latin typeface="Open Sans" panose="020B0606030504020204" pitchFamily="34" charset="0"/>
              </a:rPr>
              <a:t> A.7</a:t>
            </a:r>
            <a:endParaRPr kumimoji="0" lang="en-US" sz="26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3391204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BDC2968-FAEA-6F15-8896-0D8FCAC15CDB}"/>
              </a:ext>
            </a:extLst>
          </p:cNvPr>
          <p:cNvSpPr/>
          <p:nvPr/>
        </p:nvSpPr>
        <p:spPr>
          <a:xfrm>
            <a:off x="0" y="2287184"/>
            <a:ext cx="18440400" cy="2950662"/>
          </a:xfrm>
          <a:custGeom>
            <a:avLst/>
            <a:gdLst>
              <a:gd name="connsiteX0" fmla="*/ 0 w 16133162"/>
              <a:gd name="connsiteY0" fmla="*/ 0 h 2950662"/>
              <a:gd name="connsiteX1" fmla="*/ 928048 w 16133162"/>
              <a:gd name="connsiteY1" fmla="*/ 232012 h 2950662"/>
              <a:gd name="connsiteX2" fmla="*/ 750627 w 16133162"/>
              <a:gd name="connsiteY2" fmla="*/ 1078173 h 2950662"/>
              <a:gd name="connsiteX3" fmla="*/ 163773 w 16133162"/>
              <a:gd name="connsiteY3" fmla="*/ 1965278 h 2950662"/>
              <a:gd name="connsiteX4" fmla="*/ 204716 w 16133162"/>
              <a:gd name="connsiteY4" fmla="*/ 2456597 h 2950662"/>
              <a:gd name="connsiteX5" fmla="*/ 668740 w 16133162"/>
              <a:gd name="connsiteY5" fmla="*/ 2674961 h 2950662"/>
              <a:gd name="connsiteX6" fmla="*/ 1105469 w 16133162"/>
              <a:gd name="connsiteY6" fmla="*/ 2442949 h 2950662"/>
              <a:gd name="connsiteX7" fmla="*/ 1705970 w 16133162"/>
              <a:gd name="connsiteY7" fmla="*/ 2415654 h 2950662"/>
              <a:gd name="connsiteX8" fmla="*/ 2047164 w 16133162"/>
              <a:gd name="connsiteY8" fmla="*/ 2729552 h 2950662"/>
              <a:gd name="connsiteX9" fmla="*/ 2688609 w 16133162"/>
              <a:gd name="connsiteY9" fmla="*/ 2852382 h 2950662"/>
              <a:gd name="connsiteX10" fmla="*/ 3480179 w 16133162"/>
              <a:gd name="connsiteY10" fmla="*/ 2674961 h 2950662"/>
              <a:gd name="connsiteX11" fmla="*/ 3944203 w 16133162"/>
              <a:gd name="connsiteY11" fmla="*/ 2511188 h 2950662"/>
              <a:gd name="connsiteX12" fmla="*/ 4339988 w 16133162"/>
              <a:gd name="connsiteY12" fmla="*/ 2429302 h 2950662"/>
              <a:gd name="connsiteX13" fmla="*/ 4817660 w 16133162"/>
              <a:gd name="connsiteY13" fmla="*/ 2429302 h 2950662"/>
              <a:gd name="connsiteX14" fmla="*/ 5732060 w 16133162"/>
              <a:gd name="connsiteY14" fmla="*/ 2634018 h 2950662"/>
              <a:gd name="connsiteX15" fmla="*/ 6428096 w 16133162"/>
              <a:gd name="connsiteY15" fmla="*/ 2797791 h 2950662"/>
              <a:gd name="connsiteX16" fmla="*/ 7410734 w 16133162"/>
              <a:gd name="connsiteY16" fmla="*/ 2811439 h 2950662"/>
              <a:gd name="connsiteX17" fmla="*/ 8038531 w 16133162"/>
              <a:gd name="connsiteY17" fmla="*/ 2511188 h 2950662"/>
              <a:gd name="connsiteX18" fmla="*/ 8966579 w 16133162"/>
              <a:gd name="connsiteY18" fmla="*/ 2265528 h 2950662"/>
              <a:gd name="connsiteX19" fmla="*/ 9648967 w 16133162"/>
              <a:gd name="connsiteY19" fmla="*/ 2456597 h 2950662"/>
              <a:gd name="connsiteX20" fmla="*/ 10181230 w 16133162"/>
              <a:gd name="connsiteY20" fmla="*/ 2811439 h 2950662"/>
              <a:gd name="connsiteX21" fmla="*/ 10754436 w 16133162"/>
              <a:gd name="connsiteY21" fmla="*/ 2934269 h 2950662"/>
              <a:gd name="connsiteX22" fmla="*/ 11191164 w 16133162"/>
              <a:gd name="connsiteY22" fmla="*/ 2947916 h 2950662"/>
              <a:gd name="connsiteX23" fmla="*/ 11778018 w 16133162"/>
              <a:gd name="connsiteY23" fmla="*/ 2920621 h 2950662"/>
              <a:gd name="connsiteX24" fmla="*/ 12351224 w 16133162"/>
              <a:gd name="connsiteY24" fmla="*/ 2797791 h 2950662"/>
              <a:gd name="connsiteX25" fmla="*/ 12637827 w 16133162"/>
              <a:gd name="connsiteY25" fmla="*/ 2702257 h 2950662"/>
              <a:gd name="connsiteX26" fmla="*/ 12815248 w 16133162"/>
              <a:gd name="connsiteY26" fmla="*/ 2593075 h 2950662"/>
              <a:gd name="connsiteX27" fmla="*/ 13538579 w 16133162"/>
              <a:gd name="connsiteY27" fmla="*/ 2320119 h 2950662"/>
              <a:gd name="connsiteX28" fmla="*/ 13756943 w 16133162"/>
              <a:gd name="connsiteY28" fmla="*/ 2251881 h 2950662"/>
              <a:gd name="connsiteX29" fmla="*/ 14412036 w 16133162"/>
              <a:gd name="connsiteY29" fmla="*/ 2047164 h 2950662"/>
              <a:gd name="connsiteX30" fmla="*/ 15189958 w 16133162"/>
              <a:gd name="connsiteY30" fmla="*/ 2292824 h 2950662"/>
              <a:gd name="connsiteX31" fmla="*/ 15790460 w 16133162"/>
              <a:gd name="connsiteY31" fmla="*/ 2606722 h 2950662"/>
              <a:gd name="connsiteX32" fmla="*/ 16118006 w 16133162"/>
              <a:gd name="connsiteY32" fmla="*/ 2743200 h 295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6133162" h="2950662">
                <a:moveTo>
                  <a:pt x="0" y="0"/>
                </a:moveTo>
                <a:cubicBezTo>
                  <a:pt x="401472" y="26158"/>
                  <a:pt x="802944" y="52317"/>
                  <a:pt x="928048" y="232012"/>
                </a:cubicBezTo>
                <a:cubicBezTo>
                  <a:pt x="1053153" y="411708"/>
                  <a:pt x="878006" y="789295"/>
                  <a:pt x="750627" y="1078173"/>
                </a:cubicBezTo>
                <a:cubicBezTo>
                  <a:pt x="623248" y="1367051"/>
                  <a:pt x="254758" y="1735541"/>
                  <a:pt x="163773" y="1965278"/>
                </a:cubicBezTo>
                <a:cubicBezTo>
                  <a:pt x="72788" y="2195015"/>
                  <a:pt x="120555" y="2338317"/>
                  <a:pt x="204716" y="2456597"/>
                </a:cubicBezTo>
                <a:cubicBezTo>
                  <a:pt x="288877" y="2574878"/>
                  <a:pt x="518615" y="2677236"/>
                  <a:pt x="668740" y="2674961"/>
                </a:cubicBezTo>
                <a:cubicBezTo>
                  <a:pt x="818865" y="2672686"/>
                  <a:pt x="932597" y="2486167"/>
                  <a:pt x="1105469" y="2442949"/>
                </a:cubicBezTo>
                <a:cubicBezTo>
                  <a:pt x="1278341" y="2399731"/>
                  <a:pt x="1549021" y="2367887"/>
                  <a:pt x="1705970" y="2415654"/>
                </a:cubicBezTo>
                <a:cubicBezTo>
                  <a:pt x="1862919" y="2463421"/>
                  <a:pt x="1883391" y="2656764"/>
                  <a:pt x="2047164" y="2729552"/>
                </a:cubicBezTo>
                <a:cubicBezTo>
                  <a:pt x="2210937" y="2802340"/>
                  <a:pt x="2449773" y="2861481"/>
                  <a:pt x="2688609" y="2852382"/>
                </a:cubicBezTo>
                <a:cubicBezTo>
                  <a:pt x="2927445" y="2843284"/>
                  <a:pt x="3270913" y="2731827"/>
                  <a:pt x="3480179" y="2674961"/>
                </a:cubicBezTo>
                <a:cubicBezTo>
                  <a:pt x="3689445" y="2618095"/>
                  <a:pt x="3800901" y="2552131"/>
                  <a:pt x="3944203" y="2511188"/>
                </a:cubicBezTo>
                <a:cubicBezTo>
                  <a:pt x="4087505" y="2470245"/>
                  <a:pt x="4194412" y="2442950"/>
                  <a:pt x="4339988" y="2429302"/>
                </a:cubicBezTo>
                <a:cubicBezTo>
                  <a:pt x="4485564" y="2415654"/>
                  <a:pt x="4585648" y="2395183"/>
                  <a:pt x="4817660" y="2429302"/>
                </a:cubicBezTo>
                <a:cubicBezTo>
                  <a:pt x="5049672" y="2463421"/>
                  <a:pt x="5463654" y="2572603"/>
                  <a:pt x="5732060" y="2634018"/>
                </a:cubicBezTo>
                <a:cubicBezTo>
                  <a:pt x="6000466" y="2695433"/>
                  <a:pt x="6148317" y="2768221"/>
                  <a:pt x="6428096" y="2797791"/>
                </a:cubicBezTo>
                <a:cubicBezTo>
                  <a:pt x="6707875" y="2827361"/>
                  <a:pt x="7142328" y="2859206"/>
                  <a:pt x="7410734" y="2811439"/>
                </a:cubicBezTo>
                <a:cubicBezTo>
                  <a:pt x="7679140" y="2763672"/>
                  <a:pt x="7779223" y="2602173"/>
                  <a:pt x="8038531" y="2511188"/>
                </a:cubicBezTo>
                <a:cubicBezTo>
                  <a:pt x="8297839" y="2420203"/>
                  <a:pt x="8698173" y="2274626"/>
                  <a:pt x="8966579" y="2265528"/>
                </a:cubicBezTo>
                <a:cubicBezTo>
                  <a:pt x="9234985" y="2256430"/>
                  <a:pt x="9446525" y="2365612"/>
                  <a:pt x="9648967" y="2456597"/>
                </a:cubicBezTo>
                <a:cubicBezTo>
                  <a:pt x="9851409" y="2547582"/>
                  <a:pt x="9996985" y="2731827"/>
                  <a:pt x="10181230" y="2811439"/>
                </a:cubicBezTo>
                <a:cubicBezTo>
                  <a:pt x="10365475" y="2891051"/>
                  <a:pt x="10586114" y="2911523"/>
                  <a:pt x="10754436" y="2934269"/>
                </a:cubicBezTo>
                <a:cubicBezTo>
                  <a:pt x="10922758" y="2957015"/>
                  <a:pt x="11020567" y="2950191"/>
                  <a:pt x="11191164" y="2947916"/>
                </a:cubicBezTo>
                <a:cubicBezTo>
                  <a:pt x="11361761" y="2945641"/>
                  <a:pt x="11584675" y="2945642"/>
                  <a:pt x="11778018" y="2920621"/>
                </a:cubicBezTo>
                <a:cubicBezTo>
                  <a:pt x="11971361" y="2895600"/>
                  <a:pt x="12207923" y="2834185"/>
                  <a:pt x="12351224" y="2797791"/>
                </a:cubicBezTo>
                <a:cubicBezTo>
                  <a:pt x="12494525" y="2761397"/>
                  <a:pt x="12560490" y="2736376"/>
                  <a:pt x="12637827" y="2702257"/>
                </a:cubicBezTo>
                <a:cubicBezTo>
                  <a:pt x="12715164" y="2668138"/>
                  <a:pt x="12665123" y="2656765"/>
                  <a:pt x="12815248" y="2593075"/>
                </a:cubicBezTo>
                <a:cubicBezTo>
                  <a:pt x="12965373" y="2529385"/>
                  <a:pt x="13381630" y="2376985"/>
                  <a:pt x="13538579" y="2320119"/>
                </a:cubicBezTo>
                <a:cubicBezTo>
                  <a:pt x="13695528" y="2263253"/>
                  <a:pt x="13756943" y="2251881"/>
                  <a:pt x="13756943" y="2251881"/>
                </a:cubicBezTo>
                <a:cubicBezTo>
                  <a:pt x="13902519" y="2206389"/>
                  <a:pt x="14173200" y="2040340"/>
                  <a:pt x="14412036" y="2047164"/>
                </a:cubicBezTo>
                <a:cubicBezTo>
                  <a:pt x="14650872" y="2053988"/>
                  <a:pt x="14960221" y="2199564"/>
                  <a:pt x="15189958" y="2292824"/>
                </a:cubicBezTo>
                <a:cubicBezTo>
                  <a:pt x="15419695" y="2386084"/>
                  <a:pt x="15635785" y="2531659"/>
                  <a:pt x="15790460" y="2606722"/>
                </a:cubicBezTo>
                <a:cubicBezTo>
                  <a:pt x="15945135" y="2681785"/>
                  <a:pt x="16197618" y="2677236"/>
                  <a:pt x="16118006" y="2743200"/>
                </a:cubicBezTo>
              </a:path>
            </a:pathLst>
          </a:custGeom>
          <a:noFill/>
          <a:ln w="63500">
            <a:solidFill>
              <a:schemeClr val="bg2">
                <a:lumMod val="25000"/>
              </a:schemeClr>
            </a:solidFill>
            <a:prstDash val="dash"/>
            <a:headEnd type="none" w="lg" len="lg"/>
            <a:tailEnd type="non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hlinkClick r:id="rId3" action="ppaction://hlinksldjump"/>
            <a:extLst>
              <a:ext uri="{FF2B5EF4-FFF2-40B4-BE49-F238E27FC236}">
                <a16:creationId xmlns:a16="http://schemas.microsoft.com/office/drawing/2014/main" id="{17E45AC2-55B3-1FEA-EC14-29E22C1A3F4E}"/>
              </a:ext>
            </a:extLst>
          </p:cNvPr>
          <p:cNvSpPr/>
          <p:nvPr/>
        </p:nvSpPr>
        <p:spPr>
          <a:xfrm>
            <a:off x="1621251" y="3433950"/>
            <a:ext cx="2521527" cy="2501576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70">
            <a:extLst>
              <a:ext uri="{FF2B5EF4-FFF2-40B4-BE49-F238E27FC236}">
                <a16:creationId xmlns:a16="http://schemas.microsoft.com/office/drawing/2014/main" id="{8F77F6EF-FC51-EE08-D6A9-A1390C46F590}"/>
              </a:ext>
            </a:extLst>
          </p:cNvPr>
          <p:cNvSpPr txBox="1"/>
          <p:nvPr/>
        </p:nvSpPr>
        <p:spPr>
          <a:xfrm>
            <a:off x="2623523" y="510147"/>
            <a:ext cx="12683183" cy="906274"/>
          </a:xfrm>
          <a:prstGeom prst="rect">
            <a:avLst/>
          </a:prstGeom>
          <a:solidFill>
            <a:srgbClr val="F4EBE2">
              <a:alpha val="50000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“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Integration of stochastic and statistical approaches for drought risk estimation</a:t>
            </a:r>
          </a:p>
          <a:p>
            <a:pPr marL="0" marR="0" lvl="0" indent="0" algn="ctr" defTabSz="914400" rtl="0" eaLnBrk="1" fontAlgn="auto" latinLnBrk="0" hangingPunct="1">
              <a:lnSpc>
                <a:spcPts val="37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through long-length time series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”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AE52538-7638-F7BF-F29E-053DE0AE5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600" y="9341521"/>
            <a:ext cx="609600" cy="81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55650D4-FF36-E9ED-D3E6-56AE8B2A9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9341521"/>
            <a:ext cx="785734" cy="785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38B635-570F-6B93-D5D1-4C90179ACC8A}"/>
              </a:ext>
            </a:extLst>
          </p:cNvPr>
          <p:cNvSpPr txBox="1"/>
          <p:nvPr/>
        </p:nvSpPr>
        <p:spPr>
          <a:xfrm rot="16200000">
            <a:off x="13086653" y="4108314"/>
            <a:ext cx="96981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 by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nva Sans"/>
                <a:ea typeface="+mn-ea"/>
                <a:cs typeface="+mn-cs"/>
              </a:rPr>
              <a:t>Kiptoo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nva Sans"/>
                <a:ea typeface="+mn-ea"/>
                <a:cs typeface="+mn-cs"/>
              </a:rPr>
              <a:t> Addi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nva Sans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nva Sans"/>
                <a:ea typeface="+mn-ea"/>
                <a:cs typeface="+mn-cs"/>
              </a:rPr>
              <a:t>via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Pexels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(https://www.pexels.com/el-gr/photo/14924252/)</a:t>
            </a:r>
          </a:p>
        </p:txBody>
      </p:sp>
      <p:sp>
        <p:nvSpPr>
          <p:cNvPr id="8" name="Rectangle: Rounded Corners 7">
            <a:hlinkClick r:id="rId6" action="ppaction://hlinksldjump"/>
            <a:extLst>
              <a:ext uri="{FF2B5EF4-FFF2-40B4-BE49-F238E27FC236}">
                <a16:creationId xmlns:a16="http://schemas.microsoft.com/office/drawing/2014/main" id="{4BEB553A-7E65-E8A2-171B-EF3D7303C9D4}"/>
              </a:ext>
            </a:extLst>
          </p:cNvPr>
          <p:cNvSpPr/>
          <p:nvPr/>
        </p:nvSpPr>
        <p:spPr>
          <a:xfrm>
            <a:off x="14289777" y="3448918"/>
            <a:ext cx="2521527" cy="2501576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70" name="Picture 2" descr="Result - Free business and finance icons">
            <a:extLst>
              <a:ext uri="{FF2B5EF4-FFF2-40B4-BE49-F238E27FC236}">
                <a16:creationId xmlns:a16="http://schemas.microsoft.com/office/drawing/2014/main" id="{E034526E-5804-FCBF-C353-12AA1FF9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6645" y="3714301"/>
            <a:ext cx="1970810" cy="197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097C6E3-017E-B385-0E62-425F55D80332}"/>
              </a:ext>
            </a:extLst>
          </p:cNvPr>
          <p:cNvSpPr/>
          <p:nvPr/>
        </p:nvSpPr>
        <p:spPr>
          <a:xfrm>
            <a:off x="11119377" y="3452138"/>
            <a:ext cx="2521527" cy="2501576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Rounded Corners 14">
            <a:hlinkClick r:id="rId8" action="ppaction://hlinksldjump"/>
            <a:extLst>
              <a:ext uri="{FF2B5EF4-FFF2-40B4-BE49-F238E27FC236}">
                <a16:creationId xmlns:a16="http://schemas.microsoft.com/office/drawing/2014/main" id="{627B4CD9-D053-997B-0E7D-954895429DF3}"/>
              </a:ext>
            </a:extLst>
          </p:cNvPr>
          <p:cNvSpPr/>
          <p:nvPr/>
        </p:nvSpPr>
        <p:spPr>
          <a:xfrm>
            <a:off x="4789036" y="3411553"/>
            <a:ext cx="2521527" cy="2501576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92" name="Picture 24" descr="Cible | Free SVG">
            <a:extLst>
              <a:ext uri="{FF2B5EF4-FFF2-40B4-BE49-F238E27FC236}">
                <a16:creationId xmlns:a16="http://schemas.microsoft.com/office/drawing/2014/main" id="{40397358-2E78-B11F-4BC5-94402E83C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941" y="3599858"/>
            <a:ext cx="2081903" cy="208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hlinkClick r:id="rId10" action="ppaction://hlinksldjump"/>
            <a:extLst>
              <a:ext uri="{FF2B5EF4-FFF2-40B4-BE49-F238E27FC236}">
                <a16:creationId xmlns:a16="http://schemas.microsoft.com/office/drawing/2014/main" id="{78673B3F-C86A-589A-8E1A-D10B478128DE}"/>
              </a:ext>
            </a:extLst>
          </p:cNvPr>
          <p:cNvSpPr/>
          <p:nvPr/>
        </p:nvSpPr>
        <p:spPr>
          <a:xfrm>
            <a:off x="7959436" y="3456347"/>
            <a:ext cx="2521527" cy="2501576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88" name="Picture 20" descr="Pile of books | Free SVG">
            <a:extLst>
              <a:ext uri="{FF2B5EF4-FFF2-40B4-BE49-F238E27FC236}">
                <a16:creationId xmlns:a16="http://schemas.microsoft.com/office/drawing/2014/main" id="{4F4EF786-99CE-06FE-1F49-29B130EB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9602" y="3848686"/>
            <a:ext cx="1822703" cy="182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8" name="Picture 30" descr="File Info Icon SVG Vector &amp; PNG Free Download | UXWing">
            <a:extLst>
              <a:ext uri="{FF2B5EF4-FFF2-40B4-BE49-F238E27FC236}">
                <a16:creationId xmlns:a16="http://schemas.microsoft.com/office/drawing/2014/main" id="{E5377CFA-EEE9-933E-E8FC-AD609259D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93" b="97521" l="962" r="97115">
                        <a14:foregroundMark x1="41827" y1="1653" x2="8173" y2="4959"/>
                        <a14:foregroundMark x1="8173" y1="4959" x2="1442" y2="11570"/>
                        <a14:foregroundMark x1="71955" y1="22113" x2="73077" y2="23140"/>
                        <a14:foregroundMark x1="61293" y1="12352" x2="65665" y2="16354"/>
                        <a14:foregroundMark x1="50962" y1="2893" x2="60949" y2="12037"/>
                        <a14:foregroundMark x1="73077" y1="23140" x2="78365" y2="31405"/>
                        <a14:foregroundMark x1="65037" y1="27681" x2="63685" y2="27432"/>
                        <a14:foregroundMark x1="68829" y1="28380" x2="66307" y2="27915"/>
                        <a14:foregroundMark x1="74038" y1="29339" x2="69407" y2="28486"/>
                        <a14:foregroundMark x1="55430" y1="21074" x2="54327" y2="19835"/>
                        <a14:foregroundMark x1="56484" y1="22259" x2="55430" y2="21074"/>
                        <a14:foregroundMark x1="54081" y1="17438" x2="52885" y2="5785"/>
                        <a14:foregroundMark x1="54327" y1="19835" x2="54157" y2="18182"/>
                        <a14:foregroundMark x1="78365" y1="31818" x2="79808" y2="46281"/>
                        <a14:foregroundMark x1="74038" y1="60331" x2="58173" y2="66116"/>
                        <a14:foregroundMark x1="58173" y1="66116" x2="52404" y2="78926"/>
                        <a14:foregroundMark x1="88462" y1="59504" x2="87500" y2="82645"/>
                        <a14:foregroundMark x1="78846" y1="57851" x2="65865" y2="61157"/>
                        <a14:foregroundMark x1="65865" y1="61157" x2="58654" y2="72727"/>
                        <a14:foregroundMark x1="58654" y1="72727" x2="56731" y2="81405"/>
                        <a14:foregroundMark x1="56731" y1="81405" x2="70192" y2="92562"/>
                        <a14:foregroundMark x1="70192" y1="92562" x2="81250" y2="91736"/>
                        <a14:foregroundMark x1="81250" y1="91736" x2="88942" y2="82645"/>
                        <a14:foregroundMark x1="88942" y1="82645" x2="82692" y2="63223"/>
                        <a14:foregroundMark x1="82692" y1="63223" x2="76923" y2="56198"/>
                        <a14:foregroundMark x1="76923" y1="56198" x2="75481" y2="55785"/>
                        <a14:foregroundMark x1="89904" y1="68595" x2="90385" y2="83471"/>
                        <a14:foregroundMark x1="90385" y1="83471" x2="85577" y2="92149"/>
                        <a14:foregroundMark x1="85577" y1="92149" x2="68269" y2="97521"/>
                        <a14:foregroundMark x1="68269" y1="97521" x2="60096" y2="93388"/>
                        <a14:foregroundMark x1="92788" y1="66116" x2="94712" y2="73140"/>
                        <a14:foregroundMark x1="94712" y1="73140" x2="94231" y2="83058"/>
                        <a14:foregroundMark x1="94231" y1="83058" x2="91827" y2="88017"/>
                        <a14:foregroundMark x1="96635" y1="70248" x2="97115" y2="78512"/>
                        <a14:foregroundMark x1="97115" y1="78512" x2="96154" y2="82231"/>
                        <a14:foregroundMark x1="36058" y1="87190" x2="13942" y2="86777"/>
                        <a14:foregroundMark x1="13942" y1="86777" x2="5288" y2="83884"/>
                        <a14:foregroundMark x1="5288" y1="83884" x2="1923" y2="58678"/>
                        <a14:foregroundMark x1="1923" y1="58678" x2="5288" y2="47934"/>
                        <a14:foregroundMark x1="5288" y1="47934" x2="2885" y2="9917"/>
                        <a14:foregroundMark x1="24038" y1="38430" x2="38973" y2="37342"/>
                        <a14:foregroundMark x1="55760" y1="37675" x2="57692" y2="38430"/>
                        <a14:foregroundMark x1="25481" y1="52893" x2="44712" y2="52893"/>
                        <a14:foregroundMark x1="44712" y1="52893" x2="51442" y2="52066"/>
                        <a14:foregroundMark x1="25481" y1="67355" x2="36058" y2="66942"/>
                        <a14:foregroundMark x1="36058" y1="66942" x2="37500" y2="66942"/>
                        <a14:foregroundMark x1="40385" y1="39256" x2="55288" y2="39669"/>
                        <a14:foregroundMark x1="38462" y1="37190" x2="44231" y2="37190"/>
                        <a14:foregroundMark x1="37500" y1="36777" x2="44231" y2="37190"/>
                        <a14:backgroundMark x1="20673" y1="13223" x2="24519" y2="25620"/>
                        <a14:backgroundMark x1="24519" y1="25620" x2="34615" y2="19008"/>
                        <a14:backgroundMark x1="34615" y1="19008" x2="28365" y2="11983"/>
                        <a14:backgroundMark x1="28365" y1="11983" x2="19712" y2="11983"/>
                        <a14:backgroundMark x1="19712" y1="11983" x2="19712" y2="12397"/>
                        <a14:backgroundMark x1="62019" y1="18182" x2="62019" y2="18182"/>
                        <a14:backgroundMark x1="61538" y1="19008" x2="67788" y2="24793"/>
                        <a14:backgroundMark x1="67788" y1="24793" x2="63462" y2="17769"/>
                        <a14:backgroundMark x1="63462" y1="17769" x2="67788" y2="23967"/>
                        <a14:backgroundMark x1="67788" y1="23967" x2="69231" y2="23967"/>
                        <a14:backgroundMark x1="38135" y1="35958" x2="37981" y2="35950"/>
                        <a14:backgroundMark x1="56731" y1="21074" x2="56731" y2="21074"/>
                        <a14:backgroundMark x1="57692" y1="21074" x2="57692" y2="21074"/>
                        <a14:backgroundMark x1="57692" y1="22314" x2="57212" y2="22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272" y="3807938"/>
            <a:ext cx="1594043" cy="185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FFA1138-610D-87FE-B152-86D7C6010288}"/>
              </a:ext>
            </a:extLst>
          </p:cNvPr>
          <p:cNvSpPr txBox="1"/>
          <p:nvPr/>
        </p:nvSpPr>
        <p:spPr>
          <a:xfrm>
            <a:off x="1990694" y="6226707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231107-0171-66BA-2559-FC1EB72CB0C6}"/>
              </a:ext>
            </a:extLst>
          </p:cNvPr>
          <p:cNvSpPr txBox="1"/>
          <p:nvPr/>
        </p:nvSpPr>
        <p:spPr>
          <a:xfrm>
            <a:off x="8188355" y="6226707"/>
            <a:ext cx="2159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42B22B-D69B-2E45-1D79-9C5474DD89B3}"/>
              </a:ext>
            </a:extLst>
          </p:cNvPr>
          <p:cNvSpPr txBox="1"/>
          <p:nvPr/>
        </p:nvSpPr>
        <p:spPr>
          <a:xfrm>
            <a:off x="5148292" y="6226707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94253F-6073-60D3-E71E-484953697457}"/>
              </a:ext>
            </a:extLst>
          </p:cNvPr>
          <p:cNvSpPr txBox="1"/>
          <p:nvPr/>
        </p:nvSpPr>
        <p:spPr>
          <a:xfrm>
            <a:off x="11440353" y="6099138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Theoretical background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BC1F32-A46B-43FF-89D2-08F159D83EFB}"/>
              </a:ext>
            </a:extLst>
          </p:cNvPr>
          <p:cNvSpPr txBox="1"/>
          <p:nvPr/>
        </p:nvSpPr>
        <p:spPr>
          <a:xfrm>
            <a:off x="14954534" y="6283803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pic>
        <p:nvPicPr>
          <p:cNvPr id="7176" name="Picture 8" descr="Method - Free business and finance icons">
            <a:extLst>
              <a:ext uri="{FF2B5EF4-FFF2-40B4-BE49-F238E27FC236}">
                <a16:creationId xmlns:a16="http://schemas.microsoft.com/office/drawing/2014/main" id="{C74690D7-9274-16E4-D871-6F32BA86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019" y="3627708"/>
            <a:ext cx="2180360" cy="21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7897BC-AC82-69C2-F5A7-8E3215D96E64}"/>
              </a:ext>
            </a:extLst>
          </p:cNvPr>
          <p:cNvSpPr txBox="1"/>
          <p:nvPr/>
        </p:nvSpPr>
        <p:spPr>
          <a:xfrm>
            <a:off x="152400" y="9590757"/>
            <a:ext cx="16306800" cy="584775"/>
          </a:xfrm>
          <a:prstGeom prst="rect">
            <a:avLst/>
          </a:prstGeom>
          <a:solidFill>
            <a:srgbClr val="F4EBE2">
              <a:alpha val="60000"/>
            </a:srgbClr>
          </a:solidFill>
          <a:ln cap="flat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Acknowledgement: This study was carried out within the RETURN Extended Partnership and received funding from the European Union Next-Generation EU (National Recovery and Resilience Plan – NRRP, Mission 4, Component 2, Investment 1.3 – D.D. 1243 2/8/2022, PE0000005)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45C93E-BF51-D1D4-2332-1A696A1BB8D0}"/>
              </a:ext>
            </a:extLst>
          </p:cNvPr>
          <p:cNvSpPr txBox="1"/>
          <p:nvPr/>
        </p:nvSpPr>
        <p:spPr>
          <a:xfrm>
            <a:off x="113622" y="8940176"/>
            <a:ext cx="16403833" cy="584775"/>
          </a:xfrm>
          <a:prstGeom prst="rect">
            <a:avLst/>
          </a:prstGeom>
          <a:solidFill>
            <a:srgbClr val="F4EBE2">
              <a:alpha val="60000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l"/>
            <a:r>
              <a:rPr lang="en-US" sz="1600" b="0" i="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Department of Civil, Chemical, Environmental and Materials Engineering (DICAM), Alma Mater </a:t>
            </a:r>
            <a:r>
              <a:rPr lang="en-US" sz="1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Studiorum</a:t>
            </a: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University of Bologna, Bologna, Italy</a:t>
            </a:r>
          </a:p>
          <a:p>
            <a:pPr algn="l"/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Department of Water Resources and Environmental Engineering, School of Civil Engineering, National Technical University of Athens (NTUA), Athens, Greece</a:t>
            </a:r>
          </a:p>
        </p:txBody>
      </p:sp>
      <p:sp>
        <p:nvSpPr>
          <p:cNvPr id="18" name="TextBox 71">
            <a:extLst>
              <a:ext uri="{FF2B5EF4-FFF2-40B4-BE49-F238E27FC236}">
                <a16:creationId xmlns:a16="http://schemas.microsoft.com/office/drawing/2014/main" id="{CF3F9B5C-900D-5A9D-6EC6-83CADA943716}"/>
              </a:ext>
            </a:extLst>
          </p:cNvPr>
          <p:cNvSpPr txBox="1"/>
          <p:nvPr/>
        </p:nvSpPr>
        <p:spPr>
          <a:xfrm>
            <a:off x="337846" y="1630295"/>
            <a:ext cx="17950154" cy="441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Nova"/>
                <a:cs typeface="Arial" panose="020B0604020202020204" pitchFamily="34" charset="0"/>
                <a:sym typeface="Arial Nova"/>
              </a:rPr>
              <a:t>Sofia Efraimia Vrettou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Nova"/>
                <a:cs typeface="Arial" panose="020B0604020202020204" pitchFamily="34" charset="0"/>
                <a:sym typeface="Arial Nova"/>
              </a:rPr>
              <a:t>1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Nova"/>
                <a:cs typeface="Arial" panose="020B0604020202020204" pitchFamily="34" charset="0"/>
                <a:sym typeface="Arial Nova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Demetris Koutsoyiannis</a:t>
            </a:r>
            <a:r>
              <a:rPr kumimoji="0" lang="en-US" altLang="en-US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 Panayiotis Dimitriadis</a:t>
            </a:r>
            <a:r>
              <a:rPr kumimoji="0" lang="en-US" altLang="en-US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 Theano Iliopoulou</a:t>
            </a:r>
            <a:r>
              <a:rPr kumimoji="0" lang="en-US" altLang="en-US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Alberto Montanari</a:t>
            </a:r>
            <a:r>
              <a:rPr kumimoji="0" lang="en-US" altLang="en-US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Nova"/>
              <a:cs typeface="Arial" panose="020B0604020202020204" pitchFamily="34" charset="0"/>
              <a:sym typeface="Arial Nova"/>
            </a:endParaRPr>
          </a:p>
        </p:txBody>
      </p:sp>
      <p:sp>
        <p:nvSpPr>
          <p:cNvPr id="30" name="Action Button: Blank 29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F07D1426-F102-570B-6AE6-DBEF64BEB407}"/>
              </a:ext>
            </a:extLst>
          </p:cNvPr>
          <p:cNvSpPr/>
          <p:nvPr/>
        </p:nvSpPr>
        <p:spPr>
          <a:xfrm>
            <a:off x="11651795" y="7075559"/>
            <a:ext cx="1558316" cy="461665"/>
          </a:xfrm>
          <a:prstGeom prst="actionButtonBlank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theory </a:t>
            </a:r>
          </a:p>
        </p:txBody>
      </p:sp>
      <p:sp>
        <p:nvSpPr>
          <p:cNvPr id="31" name="Action Button: Blank 30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897DA170-48C0-8EA5-2A7C-23526FF06C99}"/>
              </a:ext>
            </a:extLst>
          </p:cNvPr>
          <p:cNvSpPr/>
          <p:nvPr/>
        </p:nvSpPr>
        <p:spPr>
          <a:xfrm>
            <a:off x="11473567" y="7686757"/>
            <a:ext cx="2051697" cy="461665"/>
          </a:xfrm>
          <a:prstGeom prst="actionButtonBlank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ARFIMA model</a:t>
            </a:r>
          </a:p>
        </p:txBody>
      </p:sp>
      <p:sp>
        <p:nvSpPr>
          <p:cNvPr id="33" name="Action Button: Blank 32">
            <a:hlinkClick r:id="rId17" action="ppaction://hlinksldjump"/>
            <a:extLst>
              <a:ext uri="{FF2B5EF4-FFF2-40B4-BE49-F238E27FC236}">
                <a16:creationId xmlns:a16="http://schemas.microsoft.com/office/drawing/2014/main" id="{47E0AE25-2B98-C187-FBFA-E8283CABC788}"/>
              </a:ext>
            </a:extLst>
          </p:cNvPr>
          <p:cNvSpPr/>
          <p:nvPr/>
        </p:nvSpPr>
        <p:spPr>
          <a:xfrm>
            <a:off x="11412198" y="8274658"/>
            <a:ext cx="2174433" cy="458445"/>
          </a:xfrm>
          <a:prstGeom prst="actionButtonBlank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CoSMoS model</a:t>
            </a:r>
          </a:p>
        </p:txBody>
      </p:sp>
    </p:spTree>
    <p:extLst>
      <p:ext uri="{BB962C8B-B14F-4D97-AF65-F5344CB8AC3E}">
        <p14:creationId xmlns:p14="http://schemas.microsoft.com/office/powerpoint/2010/main" val="3387779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E45AC2-55B3-1FEA-EC14-29E22C1A3F4E}"/>
              </a:ext>
            </a:extLst>
          </p:cNvPr>
          <p:cNvSpPr/>
          <p:nvPr/>
        </p:nvSpPr>
        <p:spPr>
          <a:xfrm>
            <a:off x="12654595" y="9122202"/>
            <a:ext cx="948092" cy="1003138"/>
          </a:xfrm>
          <a:prstGeom prst="roundRect">
            <a:avLst/>
          </a:prstGeom>
          <a:solidFill>
            <a:srgbClr val="A0CA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98" name="Picture 30" descr="File Info Icon SVG Vector &amp; PNG Free Download | UXWing">
            <a:extLst>
              <a:ext uri="{FF2B5EF4-FFF2-40B4-BE49-F238E27FC236}">
                <a16:creationId xmlns:a16="http://schemas.microsoft.com/office/drawing/2014/main" id="{E5377CFA-EEE9-933E-E8FC-AD609259D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3" b="97521" l="962" r="97115">
                        <a14:foregroundMark x1="41827" y1="1653" x2="8173" y2="4959"/>
                        <a14:foregroundMark x1="8173" y1="4959" x2="1442" y2="11570"/>
                        <a14:foregroundMark x1="71955" y1="22113" x2="73077" y2="23140"/>
                        <a14:foregroundMark x1="61293" y1="12352" x2="65665" y2="16354"/>
                        <a14:foregroundMark x1="50962" y1="2893" x2="60949" y2="12037"/>
                        <a14:foregroundMark x1="73077" y1="23140" x2="78365" y2="31405"/>
                        <a14:foregroundMark x1="65037" y1="27681" x2="63685" y2="27432"/>
                        <a14:foregroundMark x1="68829" y1="28380" x2="66307" y2="27915"/>
                        <a14:foregroundMark x1="74038" y1="29339" x2="69407" y2="28486"/>
                        <a14:foregroundMark x1="55430" y1="21074" x2="54327" y2="19835"/>
                        <a14:foregroundMark x1="56484" y1="22259" x2="55430" y2="21074"/>
                        <a14:foregroundMark x1="54081" y1="17438" x2="52885" y2="5785"/>
                        <a14:foregroundMark x1="54327" y1="19835" x2="54157" y2="18182"/>
                        <a14:foregroundMark x1="78365" y1="31818" x2="79808" y2="46281"/>
                        <a14:foregroundMark x1="74038" y1="60331" x2="58173" y2="66116"/>
                        <a14:foregroundMark x1="58173" y1="66116" x2="52404" y2="78926"/>
                        <a14:foregroundMark x1="88462" y1="59504" x2="87500" y2="82645"/>
                        <a14:foregroundMark x1="78846" y1="57851" x2="65865" y2="61157"/>
                        <a14:foregroundMark x1="65865" y1="61157" x2="58654" y2="72727"/>
                        <a14:foregroundMark x1="58654" y1="72727" x2="56731" y2="81405"/>
                        <a14:foregroundMark x1="56731" y1="81405" x2="70192" y2="92562"/>
                        <a14:foregroundMark x1="70192" y1="92562" x2="81250" y2="91736"/>
                        <a14:foregroundMark x1="81250" y1="91736" x2="88942" y2="82645"/>
                        <a14:foregroundMark x1="88942" y1="82645" x2="82692" y2="63223"/>
                        <a14:foregroundMark x1="82692" y1="63223" x2="76923" y2="56198"/>
                        <a14:foregroundMark x1="76923" y1="56198" x2="75481" y2="55785"/>
                        <a14:foregroundMark x1="89904" y1="68595" x2="90385" y2="83471"/>
                        <a14:foregroundMark x1="90385" y1="83471" x2="85577" y2="92149"/>
                        <a14:foregroundMark x1="85577" y1="92149" x2="68269" y2="97521"/>
                        <a14:foregroundMark x1="68269" y1="97521" x2="60096" y2="93388"/>
                        <a14:foregroundMark x1="92788" y1="66116" x2="94712" y2="73140"/>
                        <a14:foregroundMark x1="94712" y1="73140" x2="94231" y2="83058"/>
                        <a14:foregroundMark x1="94231" y1="83058" x2="91827" y2="88017"/>
                        <a14:foregroundMark x1="96635" y1="70248" x2="97115" y2="78512"/>
                        <a14:foregroundMark x1="97115" y1="78512" x2="96154" y2="82231"/>
                        <a14:foregroundMark x1="36058" y1="87190" x2="13942" y2="86777"/>
                        <a14:foregroundMark x1="13942" y1="86777" x2="5288" y2="83884"/>
                        <a14:foregroundMark x1="5288" y1="83884" x2="1923" y2="58678"/>
                        <a14:foregroundMark x1="1923" y1="58678" x2="5288" y2="47934"/>
                        <a14:foregroundMark x1="5288" y1="47934" x2="2885" y2="9917"/>
                        <a14:foregroundMark x1="24038" y1="38430" x2="38973" y2="37342"/>
                        <a14:foregroundMark x1="55760" y1="37675" x2="57692" y2="38430"/>
                        <a14:foregroundMark x1="25481" y1="52893" x2="44712" y2="52893"/>
                        <a14:foregroundMark x1="44712" y1="52893" x2="51442" y2="52066"/>
                        <a14:foregroundMark x1="25481" y1="67355" x2="36058" y2="66942"/>
                        <a14:foregroundMark x1="36058" y1="66942" x2="37500" y2="66942"/>
                        <a14:foregroundMark x1="40385" y1="39256" x2="55288" y2="39669"/>
                        <a14:foregroundMark x1="38462" y1="37190" x2="44231" y2="37190"/>
                        <a14:foregroundMark x1="37500" y1="36777" x2="44231" y2="37190"/>
                        <a14:backgroundMark x1="20673" y1="13223" x2="24519" y2="25620"/>
                        <a14:backgroundMark x1="24519" y1="25620" x2="34615" y2="19008"/>
                        <a14:backgroundMark x1="34615" y1="19008" x2="28365" y2="11983"/>
                        <a14:backgroundMark x1="28365" y1="11983" x2="19712" y2="11983"/>
                        <a14:backgroundMark x1="19712" y1="11983" x2="19712" y2="12397"/>
                        <a14:backgroundMark x1="62019" y1="18182" x2="62019" y2="18182"/>
                        <a14:backgroundMark x1="61538" y1="19008" x2="67788" y2="24793"/>
                        <a14:backgroundMark x1="67788" y1="24793" x2="63462" y2="17769"/>
                        <a14:backgroundMark x1="63462" y1="17769" x2="67788" y2="23967"/>
                        <a14:backgroundMark x1="67788" y1="23967" x2="69231" y2="23967"/>
                        <a14:backgroundMark x1="38135" y1="35958" x2="37981" y2="35950"/>
                        <a14:backgroundMark x1="56731" y1="21074" x2="56731" y2="21074"/>
                        <a14:backgroundMark x1="57692" y1="21074" x2="57692" y2="21074"/>
                        <a14:backgroundMark x1="57692" y1="22314" x2="57212" y2="22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826" y="9302945"/>
            <a:ext cx="600225" cy="69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hlinkClick r:id="rId6" action="ppaction://hlinksldjump"/>
            <a:extLst>
              <a:ext uri="{FF2B5EF4-FFF2-40B4-BE49-F238E27FC236}">
                <a16:creationId xmlns:a16="http://schemas.microsoft.com/office/drawing/2014/main" id="{D5B67A7A-D5C8-6DF8-0CCF-2B212381D8A8}"/>
              </a:ext>
            </a:extLst>
          </p:cNvPr>
          <p:cNvSpPr/>
          <p:nvPr/>
        </p:nvSpPr>
        <p:spPr>
          <a:xfrm>
            <a:off x="13768773" y="9102656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hlinkClick r:id="rId7" action="ppaction://hlinksldjump"/>
            <a:extLst>
              <a:ext uri="{FF2B5EF4-FFF2-40B4-BE49-F238E27FC236}">
                <a16:creationId xmlns:a16="http://schemas.microsoft.com/office/drawing/2014/main" id="{0ACB6723-8337-9770-345B-A0C98CBE5F1E}"/>
              </a:ext>
            </a:extLst>
          </p:cNvPr>
          <p:cNvSpPr/>
          <p:nvPr/>
        </p:nvSpPr>
        <p:spPr>
          <a:xfrm>
            <a:off x="14882951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EFBEC3-B661-B984-E12E-136548347569}"/>
              </a:ext>
            </a:extLst>
          </p:cNvPr>
          <p:cNvSpPr/>
          <p:nvPr/>
        </p:nvSpPr>
        <p:spPr>
          <a:xfrm>
            <a:off x="15997129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92" name="Picture 24" descr="Cible | Free SVG">
            <a:extLst>
              <a:ext uri="{FF2B5EF4-FFF2-40B4-BE49-F238E27FC236}">
                <a16:creationId xmlns:a16="http://schemas.microsoft.com/office/drawing/2014/main" id="{40397358-2E78-B11F-4BC5-94402E83C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992" y="9203630"/>
            <a:ext cx="797653" cy="79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Method - Free business and finance icons">
            <a:extLst>
              <a:ext uri="{FF2B5EF4-FFF2-40B4-BE49-F238E27FC236}">
                <a16:creationId xmlns:a16="http://schemas.microsoft.com/office/drawing/2014/main" id="{C74690D7-9274-16E4-D871-6F32BA86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858" y="9259975"/>
            <a:ext cx="784278" cy="7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Pile of books | Free SVG">
            <a:extLst>
              <a:ext uri="{FF2B5EF4-FFF2-40B4-BE49-F238E27FC236}">
                <a16:creationId xmlns:a16="http://schemas.microsoft.com/office/drawing/2014/main" id="{4F4EF786-99CE-06FE-1F49-29B130EB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162" y="9259975"/>
            <a:ext cx="770025" cy="7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ECDEDE-4143-6AD4-D89D-8DB9553766FB}"/>
              </a:ext>
            </a:extLst>
          </p:cNvPr>
          <p:cNvSpPr/>
          <p:nvPr/>
        </p:nvSpPr>
        <p:spPr>
          <a:xfrm>
            <a:off x="17111307" y="913244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 descr="Result - Free business and finance icons">
            <a:extLst>
              <a:ext uri="{FF2B5EF4-FFF2-40B4-BE49-F238E27FC236}">
                <a16:creationId xmlns:a16="http://schemas.microsoft.com/office/drawing/2014/main" id="{E034526E-5804-FCBF-C353-12AA1FF9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767" y="9235185"/>
            <a:ext cx="777172" cy="7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F8E4D03-5119-8417-C88B-0C72A89B1757}"/>
              </a:ext>
            </a:extLst>
          </p:cNvPr>
          <p:cNvSpPr/>
          <p:nvPr/>
        </p:nvSpPr>
        <p:spPr>
          <a:xfrm>
            <a:off x="200527" y="9102656"/>
            <a:ext cx="948092" cy="1003138"/>
          </a:xfrm>
          <a:prstGeom prst="roundRect">
            <a:avLst/>
          </a:prstGeom>
          <a:solidFill>
            <a:srgbClr val="D17C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FE047DD9-192A-4015-BE77-8F47DB10B803}"/>
              </a:ext>
            </a:extLst>
          </p:cNvPr>
          <p:cNvSpPr txBox="1"/>
          <p:nvPr/>
        </p:nvSpPr>
        <p:spPr>
          <a:xfrm rot="5400000">
            <a:off x="-1912564" y="3070155"/>
            <a:ext cx="9127287" cy="504437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Free Home Icon - Download SVG, PNG for User Interface | IconScout">
            <a:hlinkClick r:id="rId12" action="ppaction://hlinksldjump"/>
            <a:extLst>
              <a:ext uri="{FF2B5EF4-FFF2-40B4-BE49-F238E27FC236}">
                <a16:creationId xmlns:a16="http://schemas.microsoft.com/office/drawing/2014/main" id="{02941537-85AE-EFAB-5FB5-51A9A3947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4" y="9052463"/>
            <a:ext cx="1066017" cy="10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70">
            <a:extLst>
              <a:ext uri="{FF2B5EF4-FFF2-40B4-BE49-F238E27FC236}">
                <a16:creationId xmlns:a16="http://schemas.microsoft.com/office/drawing/2014/main" id="{5ED31034-EBEA-E550-129A-ECFFC9A1DD9B}"/>
              </a:ext>
            </a:extLst>
          </p:cNvPr>
          <p:cNvSpPr txBox="1"/>
          <p:nvPr/>
        </p:nvSpPr>
        <p:spPr>
          <a:xfrm>
            <a:off x="1373667" y="9171749"/>
            <a:ext cx="11205707" cy="900375"/>
          </a:xfrm>
          <a:prstGeom prst="rect">
            <a:avLst/>
          </a:prstGeom>
          <a:solidFill>
            <a:srgbClr val="F4EBE2">
              <a:alpha val="50000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“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Integration of stochastic and statistical approaches for drought risk estimation through long-length time series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”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C1AC5C-8FAD-1A50-30E8-A2F15305FE57}"/>
              </a:ext>
            </a:extLst>
          </p:cNvPr>
          <p:cNvSpPr/>
          <p:nvPr/>
        </p:nvSpPr>
        <p:spPr>
          <a:xfrm>
            <a:off x="253100" y="647700"/>
            <a:ext cx="17773411" cy="8330899"/>
          </a:xfrm>
          <a:prstGeom prst="roundRect">
            <a:avLst/>
          </a:prstGeom>
          <a:solidFill>
            <a:srgbClr val="F4EBE2">
              <a:alpha val="50000"/>
            </a:srgbClr>
          </a:solidFill>
          <a:ln w="28575"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indent="-3429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79020B9-0C2D-2AC5-E049-C2B0114CCB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30872" y="1196403"/>
            <a:ext cx="10247445" cy="72334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FF60F0-A8FF-55B6-15C0-763A9EC9E904}"/>
              </a:ext>
            </a:extLst>
          </p:cNvPr>
          <p:cNvSpPr txBox="1"/>
          <p:nvPr/>
        </p:nvSpPr>
        <p:spPr>
          <a:xfrm>
            <a:off x="674572" y="1028699"/>
            <a:ext cx="6856300" cy="7402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Droughts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are among the most intense and impactful natural-hazard related disasters (IPCC, 2021; CRED, 2025).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 2025 18.4 million people were affected* by drought phenomena (the natural disaster that affected the most people in 2025).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Droughts are characterized as </a:t>
            </a:r>
            <a:r>
              <a:rPr lang="en-US" sz="22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“creeping disasters”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highlight>
                  <a:srgbClr val="F4EBE2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because it is difficult to specify those onset, termination, extend and potential impact.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2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 the impacts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2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resilient societies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highlight>
                  <a:srgbClr val="F4EBE2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we need to study the drivers that lead to droughts and estimate their uncertainty.</a:t>
            </a:r>
            <a:r>
              <a:rPr lang="en-US" sz="22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*Affected people are those requiring immediate assistance due to the disaster.</a:t>
            </a:r>
          </a:p>
        </p:txBody>
      </p:sp>
    </p:spTree>
    <p:extLst>
      <p:ext uri="{BB962C8B-B14F-4D97-AF65-F5344CB8AC3E}">
        <p14:creationId xmlns:p14="http://schemas.microsoft.com/office/powerpoint/2010/main" val="458815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E45AC2-55B3-1FEA-EC14-29E22C1A3F4E}"/>
              </a:ext>
            </a:extLst>
          </p:cNvPr>
          <p:cNvSpPr/>
          <p:nvPr/>
        </p:nvSpPr>
        <p:spPr>
          <a:xfrm>
            <a:off x="12654595" y="9122202"/>
            <a:ext cx="948092" cy="1003138"/>
          </a:xfrm>
          <a:prstGeom prst="roundRect">
            <a:avLst/>
          </a:prstGeom>
          <a:solidFill>
            <a:srgbClr val="A0CA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98" name="Picture 30" descr="File Info Icon SVG Vector &amp; PNG Free Download | UXWing">
            <a:extLst>
              <a:ext uri="{FF2B5EF4-FFF2-40B4-BE49-F238E27FC236}">
                <a16:creationId xmlns:a16="http://schemas.microsoft.com/office/drawing/2014/main" id="{E5377CFA-EEE9-933E-E8FC-AD609259D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3" b="97521" l="962" r="97115">
                        <a14:foregroundMark x1="41827" y1="1653" x2="8173" y2="4959"/>
                        <a14:foregroundMark x1="8173" y1="4959" x2="1442" y2="11570"/>
                        <a14:foregroundMark x1="71955" y1="22113" x2="73077" y2="23140"/>
                        <a14:foregroundMark x1="61293" y1="12352" x2="65665" y2="16354"/>
                        <a14:foregroundMark x1="50962" y1="2893" x2="60949" y2="12037"/>
                        <a14:foregroundMark x1="73077" y1="23140" x2="78365" y2="31405"/>
                        <a14:foregroundMark x1="65037" y1="27681" x2="63685" y2="27432"/>
                        <a14:foregroundMark x1="68829" y1="28380" x2="66307" y2="27915"/>
                        <a14:foregroundMark x1="74038" y1="29339" x2="69407" y2="28486"/>
                        <a14:foregroundMark x1="55430" y1="21074" x2="54327" y2="19835"/>
                        <a14:foregroundMark x1="56484" y1="22259" x2="55430" y2="21074"/>
                        <a14:foregroundMark x1="54081" y1="17438" x2="52885" y2="5785"/>
                        <a14:foregroundMark x1="54327" y1="19835" x2="54157" y2="18182"/>
                        <a14:foregroundMark x1="78365" y1="31818" x2="79808" y2="46281"/>
                        <a14:foregroundMark x1="74038" y1="60331" x2="58173" y2="66116"/>
                        <a14:foregroundMark x1="58173" y1="66116" x2="52404" y2="78926"/>
                        <a14:foregroundMark x1="88462" y1="59504" x2="87500" y2="82645"/>
                        <a14:foregroundMark x1="78846" y1="57851" x2="65865" y2="61157"/>
                        <a14:foregroundMark x1="65865" y1="61157" x2="58654" y2="72727"/>
                        <a14:foregroundMark x1="58654" y1="72727" x2="56731" y2="81405"/>
                        <a14:foregroundMark x1="56731" y1="81405" x2="70192" y2="92562"/>
                        <a14:foregroundMark x1="70192" y1="92562" x2="81250" y2="91736"/>
                        <a14:foregroundMark x1="81250" y1="91736" x2="88942" y2="82645"/>
                        <a14:foregroundMark x1="88942" y1="82645" x2="82692" y2="63223"/>
                        <a14:foregroundMark x1="82692" y1="63223" x2="76923" y2="56198"/>
                        <a14:foregroundMark x1="76923" y1="56198" x2="75481" y2="55785"/>
                        <a14:foregroundMark x1="89904" y1="68595" x2="90385" y2="83471"/>
                        <a14:foregroundMark x1="90385" y1="83471" x2="85577" y2="92149"/>
                        <a14:foregroundMark x1="85577" y1="92149" x2="68269" y2="97521"/>
                        <a14:foregroundMark x1="68269" y1="97521" x2="60096" y2="93388"/>
                        <a14:foregroundMark x1="92788" y1="66116" x2="94712" y2="73140"/>
                        <a14:foregroundMark x1="94712" y1="73140" x2="94231" y2="83058"/>
                        <a14:foregroundMark x1="94231" y1="83058" x2="91827" y2="88017"/>
                        <a14:foregroundMark x1="96635" y1="70248" x2="97115" y2="78512"/>
                        <a14:foregroundMark x1="97115" y1="78512" x2="96154" y2="82231"/>
                        <a14:foregroundMark x1="36058" y1="87190" x2="13942" y2="86777"/>
                        <a14:foregroundMark x1="13942" y1="86777" x2="5288" y2="83884"/>
                        <a14:foregroundMark x1="5288" y1="83884" x2="1923" y2="58678"/>
                        <a14:foregroundMark x1="1923" y1="58678" x2="5288" y2="47934"/>
                        <a14:foregroundMark x1="5288" y1="47934" x2="2885" y2="9917"/>
                        <a14:foregroundMark x1="24038" y1="38430" x2="38973" y2="37342"/>
                        <a14:foregroundMark x1="55760" y1="37675" x2="57692" y2="38430"/>
                        <a14:foregroundMark x1="25481" y1="52893" x2="44712" y2="52893"/>
                        <a14:foregroundMark x1="44712" y1="52893" x2="51442" y2="52066"/>
                        <a14:foregroundMark x1="25481" y1="67355" x2="36058" y2="66942"/>
                        <a14:foregroundMark x1="36058" y1="66942" x2="37500" y2="66942"/>
                        <a14:foregroundMark x1="40385" y1="39256" x2="55288" y2="39669"/>
                        <a14:foregroundMark x1="38462" y1="37190" x2="44231" y2="37190"/>
                        <a14:foregroundMark x1="37500" y1="36777" x2="44231" y2="37190"/>
                        <a14:backgroundMark x1="20673" y1="13223" x2="24519" y2="25620"/>
                        <a14:backgroundMark x1="24519" y1="25620" x2="34615" y2="19008"/>
                        <a14:backgroundMark x1="34615" y1="19008" x2="28365" y2="11983"/>
                        <a14:backgroundMark x1="28365" y1="11983" x2="19712" y2="11983"/>
                        <a14:backgroundMark x1="19712" y1="11983" x2="19712" y2="12397"/>
                        <a14:backgroundMark x1="62019" y1="18182" x2="62019" y2="18182"/>
                        <a14:backgroundMark x1="61538" y1="19008" x2="67788" y2="24793"/>
                        <a14:backgroundMark x1="67788" y1="24793" x2="63462" y2="17769"/>
                        <a14:backgroundMark x1="63462" y1="17769" x2="67788" y2="23967"/>
                        <a14:backgroundMark x1="67788" y1="23967" x2="69231" y2="23967"/>
                        <a14:backgroundMark x1="38135" y1="35958" x2="37981" y2="35950"/>
                        <a14:backgroundMark x1="56731" y1="21074" x2="56731" y2="21074"/>
                        <a14:backgroundMark x1="57692" y1="21074" x2="57692" y2="21074"/>
                        <a14:backgroundMark x1="57692" y1="22314" x2="57212" y2="22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826" y="9302945"/>
            <a:ext cx="600225" cy="69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B67A7A-D5C8-6DF8-0CCF-2B212381D8A8}"/>
              </a:ext>
            </a:extLst>
          </p:cNvPr>
          <p:cNvSpPr/>
          <p:nvPr/>
        </p:nvSpPr>
        <p:spPr>
          <a:xfrm>
            <a:off x="13768773" y="9102656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ACB6723-8337-9770-345B-A0C98CBE5F1E}"/>
              </a:ext>
            </a:extLst>
          </p:cNvPr>
          <p:cNvSpPr/>
          <p:nvPr/>
        </p:nvSpPr>
        <p:spPr>
          <a:xfrm>
            <a:off x="14882951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EFBEC3-B661-B984-E12E-136548347569}"/>
              </a:ext>
            </a:extLst>
          </p:cNvPr>
          <p:cNvSpPr/>
          <p:nvPr/>
        </p:nvSpPr>
        <p:spPr>
          <a:xfrm>
            <a:off x="15997129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92" name="Picture 24" descr="Cible | Free SVG">
            <a:extLst>
              <a:ext uri="{FF2B5EF4-FFF2-40B4-BE49-F238E27FC236}">
                <a16:creationId xmlns:a16="http://schemas.microsoft.com/office/drawing/2014/main" id="{40397358-2E78-B11F-4BC5-94402E83C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992" y="9203630"/>
            <a:ext cx="797653" cy="79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Method - Free business and finance icons">
            <a:extLst>
              <a:ext uri="{FF2B5EF4-FFF2-40B4-BE49-F238E27FC236}">
                <a16:creationId xmlns:a16="http://schemas.microsoft.com/office/drawing/2014/main" id="{C74690D7-9274-16E4-D871-6F32BA86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858" y="9259975"/>
            <a:ext cx="784278" cy="7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Pile of books | Free SVG">
            <a:extLst>
              <a:ext uri="{FF2B5EF4-FFF2-40B4-BE49-F238E27FC236}">
                <a16:creationId xmlns:a16="http://schemas.microsoft.com/office/drawing/2014/main" id="{4F4EF786-99CE-06FE-1F49-29B130EB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162" y="9259975"/>
            <a:ext cx="770025" cy="7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ECDEDE-4143-6AD4-D89D-8DB9553766FB}"/>
              </a:ext>
            </a:extLst>
          </p:cNvPr>
          <p:cNvSpPr/>
          <p:nvPr/>
        </p:nvSpPr>
        <p:spPr>
          <a:xfrm>
            <a:off x="17111307" y="913244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 descr="Result - Free business and finance icons">
            <a:extLst>
              <a:ext uri="{FF2B5EF4-FFF2-40B4-BE49-F238E27FC236}">
                <a16:creationId xmlns:a16="http://schemas.microsoft.com/office/drawing/2014/main" id="{E034526E-5804-FCBF-C353-12AA1FF9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767" y="9235185"/>
            <a:ext cx="777172" cy="7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F8E4D03-5119-8417-C88B-0C72A89B1757}"/>
              </a:ext>
            </a:extLst>
          </p:cNvPr>
          <p:cNvSpPr/>
          <p:nvPr/>
        </p:nvSpPr>
        <p:spPr>
          <a:xfrm>
            <a:off x="200527" y="9102656"/>
            <a:ext cx="948092" cy="1003138"/>
          </a:xfrm>
          <a:prstGeom prst="roundRect">
            <a:avLst/>
          </a:prstGeom>
          <a:solidFill>
            <a:srgbClr val="D17C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FE047DD9-192A-4015-BE77-8F47DB10B803}"/>
              </a:ext>
            </a:extLst>
          </p:cNvPr>
          <p:cNvSpPr txBox="1"/>
          <p:nvPr/>
        </p:nvSpPr>
        <p:spPr>
          <a:xfrm rot="5400000">
            <a:off x="-1912564" y="3070155"/>
            <a:ext cx="9127287" cy="504437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Free Home Icon - Download SVG, PNG for User Interface | IconScout">
            <a:hlinkClick r:id="rId10" action="ppaction://hlinksldjump"/>
            <a:extLst>
              <a:ext uri="{FF2B5EF4-FFF2-40B4-BE49-F238E27FC236}">
                <a16:creationId xmlns:a16="http://schemas.microsoft.com/office/drawing/2014/main" id="{02941537-85AE-EFAB-5FB5-51A9A3947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4" y="9052463"/>
            <a:ext cx="1066017" cy="10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70">
            <a:extLst>
              <a:ext uri="{FF2B5EF4-FFF2-40B4-BE49-F238E27FC236}">
                <a16:creationId xmlns:a16="http://schemas.microsoft.com/office/drawing/2014/main" id="{5ED31034-EBEA-E550-129A-ECFFC9A1DD9B}"/>
              </a:ext>
            </a:extLst>
          </p:cNvPr>
          <p:cNvSpPr txBox="1"/>
          <p:nvPr/>
        </p:nvSpPr>
        <p:spPr>
          <a:xfrm>
            <a:off x="1373667" y="9171749"/>
            <a:ext cx="11205707" cy="900375"/>
          </a:xfrm>
          <a:prstGeom prst="rect">
            <a:avLst/>
          </a:prstGeom>
          <a:solidFill>
            <a:srgbClr val="F4EBE2">
              <a:alpha val="50000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“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Integration of stochastic and statistical approaches for drought risk estimation through long-length time series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”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C1AC5C-8FAD-1A50-30E8-A2F15305FE57}"/>
              </a:ext>
            </a:extLst>
          </p:cNvPr>
          <p:cNvSpPr/>
          <p:nvPr/>
        </p:nvSpPr>
        <p:spPr>
          <a:xfrm>
            <a:off x="253100" y="647700"/>
            <a:ext cx="17773411" cy="8330899"/>
          </a:xfrm>
          <a:prstGeom prst="roundRect">
            <a:avLst/>
          </a:prstGeom>
          <a:solidFill>
            <a:srgbClr val="F4EBE2">
              <a:alpha val="50000"/>
            </a:srgbClr>
          </a:solidFill>
          <a:ln w="28575"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29D386-9DF4-B4C2-38BF-55268337E915}"/>
              </a:ext>
            </a:extLst>
          </p:cNvPr>
          <p:cNvSpPr txBox="1"/>
          <p:nvPr/>
        </p:nvSpPr>
        <p:spPr>
          <a:xfrm>
            <a:off x="3977403" y="1028699"/>
            <a:ext cx="13996536" cy="7523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Stochastic models are capable of </a:t>
            </a:r>
            <a:r>
              <a:rPr lang="en-US" sz="22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capturing and simulating the inherent uncertainty and variability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of natural hydroclimatic processes. </a:t>
            </a:r>
          </a:p>
          <a:p>
            <a:pPr marL="342900" marR="0" indent="-3429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They enable the generation of ensembles of synthetic time series that </a:t>
            </a:r>
            <a:r>
              <a:rPr lang="en-US" sz="22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reproduce the statistical characteristics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of the observation record. </a:t>
            </a:r>
            <a:r>
              <a:rPr lang="es-ES" sz="22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marR="0" indent="-3429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Through the generation of a synthetic and arbitrarily long time series provide valuable insights into the </a:t>
            </a:r>
            <a:r>
              <a:rPr lang="en-US" sz="22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likelihood of occurrence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of the natural process of interest.</a:t>
            </a:r>
          </a:p>
          <a:p>
            <a:pPr marL="342900" marR="0" indent="-3429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Application of advanced stochastic methods pave the way for </a:t>
            </a:r>
            <a:r>
              <a:rPr lang="en-US" sz="22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drought risk awareness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2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early detection systems like drought monitoring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which can provide societies with evidence </a:t>
            </a:r>
            <a:r>
              <a:rPr lang="en-US" sz="22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drought anticipation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pPr marL="342900" marR="0" indent="-3429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By incorporating a stochastic modeling approach, the </a:t>
            </a:r>
            <a:r>
              <a:rPr lang="en-US" sz="22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inherent surprise factor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of these natural phenomena could be significantly reduced, allowing policymakers to adopt more </a:t>
            </a:r>
            <a:r>
              <a:rPr lang="en-US" sz="22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efficient mitigation strategies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pPr marL="342900" marR="0" indent="-3429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 key </a:t>
            </a:r>
            <a:r>
              <a:rPr lang="en-US" sz="22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challenge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remains in the </a:t>
            </a:r>
            <a:r>
              <a:rPr lang="en-US" sz="22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 of the appropriate stochastic model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and the amount of information required to optimize their performance in estimating the probability of occurrence of rare events. In particular, </a:t>
            </a:r>
            <a:r>
              <a:rPr lang="en-US" sz="22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classical simulation models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often </a:t>
            </a:r>
            <a:r>
              <a:rPr lang="en-US" sz="22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underestimate the risk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associated to multi-year droughts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(Guo and Montanari, 2023)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220" name="Picture 4" descr="Simulation - Free communications icons">
            <a:extLst>
              <a:ext uri="{FF2B5EF4-FFF2-40B4-BE49-F238E27FC236}">
                <a16:creationId xmlns:a16="http://schemas.microsoft.com/office/drawing/2014/main" id="{B3973DC0-0E6B-43A8-4715-D00C9F34F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64" y="3086100"/>
            <a:ext cx="3343539" cy="334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901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91A2A37-53F0-4694-FB9A-57EF4F6366A5}"/>
              </a:ext>
            </a:extLst>
          </p:cNvPr>
          <p:cNvSpPr/>
          <p:nvPr/>
        </p:nvSpPr>
        <p:spPr>
          <a:xfrm>
            <a:off x="253100" y="647700"/>
            <a:ext cx="17773411" cy="8330899"/>
          </a:xfrm>
          <a:prstGeom prst="roundRect">
            <a:avLst/>
          </a:prstGeom>
          <a:solidFill>
            <a:srgbClr val="F4EBE2">
              <a:alpha val="50000"/>
            </a:srgbClr>
          </a:solidFill>
          <a:ln w="28575"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6D88DB8-1CA7-0B7C-4D8F-6344474328ED}"/>
              </a:ext>
            </a:extLst>
          </p:cNvPr>
          <p:cNvSpPr/>
          <p:nvPr/>
        </p:nvSpPr>
        <p:spPr>
          <a:xfrm>
            <a:off x="200527" y="9102656"/>
            <a:ext cx="948092" cy="1003138"/>
          </a:xfrm>
          <a:prstGeom prst="roundRect">
            <a:avLst/>
          </a:prstGeom>
          <a:solidFill>
            <a:srgbClr val="D17C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E45AC2-55B3-1FEA-EC14-29E22C1A3F4E}"/>
              </a:ext>
            </a:extLst>
          </p:cNvPr>
          <p:cNvSpPr/>
          <p:nvPr/>
        </p:nvSpPr>
        <p:spPr>
          <a:xfrm>
            <a:off x="12654595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98" name="Picture 30" descr="File Info Icon SVG Vector &amp; PNG Free Download | UXWing">
            <a:extLst>
              <a:ext uri="{FF2B5EF4-FFF2-40B4-BE49-F238E27FC236}">
                <a16:creationId xmlns:a16="http://schemas.microsoft.com/office/drawing/2014/main" id="{E5377CFA-EEE9-933E-E8FC-AD609259D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3" b="97521" l="962" r="97115">
                        <a14:foregroundMark x1="41827" y1="1653" x2="8173" y2="4959"/>
                        <a14:foregroundMark x1="8173" y1="4959" x2="1442" y2="11570"/>
                        <a14:foregroundMark x1="71955" y1="22113" x2="73077" y2="23140"/>
                        <a14:foregroundMark x1="61293" y1="12352" x2="65665" y2="16354"/>
                        <a14:foregroundMark x1="50962" y1="2893" x2="60949" y2="12037"/>
                        <a14:foregroundMark x1="73077" y1="23140" x2="78365" y2="31405"/>
                        <a14:foregroundMark x1="65037" y1="27681" x2="63685" y2="27432"/>
                        <a14:foregroundMark x1="68829" y1="28380" x2="66307" y2="27915"/>
                        <a14:foregroundMark x1="74038" y1="29339" x2="69407" y2="28486"/>
                        <a14:foregroundMark x1="55430" y1="21074" x2="54327" y2="19835"/>
                        <a14:foregroundMark x1="56484" y1="22259" x2="55430" y2="21074"/>
                        <a14:foregroundMark x1="54081" y1="17438" x2="52885" y2="5785"/>
                        <a14:foregroundMark x1="54327" y1="19835" x2="54157" y2="18182"/>
                        <a14:foregroundMark x1="78365" y1="31818" x2="79808" y2="46281"/>
                        <a14:foregroundMark x1="74038" y1="60331" x2="58173" y2="66116"/>
                        <a14:foregroundMark x1="58173" y1="66116" x2="52404" y2="78926"/>
                        <a14:foregroundMark x1="88462" y1="59504" x2="87500" y2="82645"/>
                        <a14:foregroundMark x1="78846" y1="57851" x2="65865" y2="61157"/>
                        <a14:foregroundMark x1="65865" y1="61157" x2="58654" y2="72727"/>
                        <a14:foregroundMark x1="58654" y1="72727" x2="56731" y2="81405"/>
                        <a14:foregroundMark x1="56731" y1="81405" x2="70192" y2="92562"/>
                        <a14:foregroundMark x1="70192" y1="92562" x2="81250" y2="91736"/>
                        <a14:foregroundMark x1="81250" y1="91736" x2="88942" y2="82645"/>
                        <a14:foregroundMark x1="88942" y1="82645" x2="82692" y2="63223"/>
                        <a14:foregroundMark x1="82692" y1="63223" x2="76923" y2="56198"/>
                        <a14:foregroundMark x1="76923" y1="56198" x2="75481" y2="55785"/>
                        <a14:foregroundMark x1="89904" y1="68595" x2="90385" y2="83471"/>
                        <a14:foregroundMark x1="90385" y1="83471" x2="85577" y2="92149"/>
                        <a14:foregroundMark x1="85577" y1="92149" x2="68269" y2="97521"/>
                        <a14:foregroundMark x1="68269" y1="97521" x2="60096" y2="93388"/>
                        <a14:foregroundMark x1="92788" y1="66116" x2="94712" y2="73140"/>
                        <a14:foregroundMark x1="94712" y1="73140" x2="94231" y2="83058"/>
                        <a14:foregroundMark x1="94231" y1="83058" x2="91827" y2="88017"/>
                        <a14:foregroundMark x1="96635" y1="70248" x2="97115" y2="78512"/>
                        <a14:foregroundMark x1="97115" y1="78512" x2="96154" y2="82231"/>
                        <a14:foregroundMark x1="36058" y1="87190" x2="13942" y2="86777"/>
                        <a14:foregroundMark x1="13942" y1="86777" x2="5288" y2="83884"/>
                        <a14:foregroundMark x1="5288" y1="83884" x2="1923" y2="58678"/>
                        <a14:foregroundMark x1="1923" y1="58678" x2="5288" y2="47934"/>
                        <a14:foregroundMark x1="5288" y1="47934" x2="2885" y2="9917"/>
                        <a14:foregroundMark x1="24038" y1="38430" x2="38973" y2="37342"/>
                        <a14:foregroundMark x1="55760" y1="37675" x2="57692" y2="38430"/>
                        <a14:foregroundMark x1="25481" y1="52893" x2="44712" y2="52893"/>
                        <a14:foregroundMark x1="44712" y1="52893" x2="51442" y2="52066"/>
                        <a14:foregroundMark x1="25481" y1="67355" x2="36058" y2="66942"/>
                        <a14:foregroundMark x1="36058" y1="66942" x2="37500" y2="66942"/>
                        <a14:foregroundMark x1="40385" y1="39256" x2="55288" y2="39669"/>
                        <a14:foregroundMark x1="38462" y1="37190" x2="44231" y2="37190"/>
                        <a14:foregroundMark x1="37500" y1="36777" x2="44231" y2="37190"/>
                        <a14:backgroundMark x1="20673" y1="13223" x2="24519" y2="25620"/>
                        <a14:backgroundMark x1="24519" y1="25620" x2="34615" y2="19008"/>
                        <a14:backgroundMark x1="34615" y1="19008" x2="28365" y2="11983"/>
                        <a14:backgroundMark x1="28365" y1="11983" x2="19712" y2="11983"/>
                        <a14:backgroundMark x1="19712" y1="11983" x2="19712" y2="12397"/>
                        <a14:backgroundMark x1="62019" y1="18182" x2="62019" y2="18182"/>
                        <a14:backgroundMark x1="61538" y1="19008" x2="67788" y2="24793"/>
                        <a14:backgroundMark x1="67788" y1="24793" x2="63462" y2="17769"/>
                        <a14:backgroundMark x1="63462" y1="17769" x2="67788" y2="23967"/>
                        <a14:backgroundMark x1="67788" y1="23967" x2="69231" y2="23967"/>
                        <a14:backgroundMark x1="38135" y1="35958" x2="37981" y2="35950"/>
                        <a14:backgroundMark x1="56731" y1="21074" x2="56731" y2="21074"/>
                        <a14:backgroundMark x1="57692" y1="21074" x2="57692" y2="21074"/>
                        <a14:backgroundMark x1="57692" y1="22314" x2="57212" y2="22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826" y="9302945"/>
            <a:ext cx="600225" cy="69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B67A7A-D5C8-6DF8-0CCF-2B212381D8A8}"/>
              </a:ext>
            </a:extLst>
          </p:cNvPr>
          <p:cNvSpPr/>
          <p:nvPr/>
        </p:nvSpPr>
        <p:spPr>
          <a:xfrm>
            <a:off x="13768773" y="9102656"/>
            <a:ext cx="948092" cy="1003138"/>
          </a:xfrm>
          <a:prstGeom prst="roundRect">
            <a:avLst/>
          </a:prstGeom>
          <a:solidFill>
            <a:srgbClr val="A0CA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ACB6723-8337-9770-345B-A0C98CBE5F1E}"/>
              </a:ext>
            </a:extLst>
          </p:cNvPr>
          <p:cNvSpPr/>
          <p:nvPr/>
        </p:nvSpPr>
        <p:spPr>
          <a:xfrm>
            <a:off x="14882951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EFBEC3-B661-B984-E12E-136548347569}"/>
              </a:ext>
            </a:extLst>
          </p:cNvPr>
          <p:cNvSpPr/>
          <p:nvPr/>
        </p:nvSpPr>
        <p:spPr>
          <a:xfrm>
            <a:off x="15997129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6" name="Picture 8" descr="Method - Free business and finance icons">
            <a:extLst>
              <a:ext uri="{FF2B5EF4-FFF2-40B4-BE49-F238E27FC236}">
                <a16:creationId xmlns:a16="http://schemas.microsoft.com/office/drawing/2014/main" id="{C74690D7-9274-16E4-D871-6F32BA86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858" y="9259975"/>
            <a:ext cx="784278" cy="7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Pile of books | Free SVG">
            <a:extLst>
              <a:ext uri="{FF2B5EF4-FFF2-40B4-BE49-F238E27FC236}">
                <a16:creationId xmlns:a16="http://schemas.microsoft.com/office/drawing/2014/main" id="{4F4EF786-99CE-06FE-1F49-29B130EB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162" y="9259975"/>
            <a:ext cx="770025" cy="7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ECDEDE-4143-6AD4-D89D-8DB9553766FB}"/>
              </a:ext>
            </a:extLst>
          </p:cNvPr>
          <p:cNvSpPr/>
          <p:nvPr/>
        </p:nvSpPr>
        <p:spPr>
          <a:xfrm>
            <a:off x="17111307" y="913244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 descr="Result - Free business and finance icons">
            <a:extLst>
              <a:ext uri="{FF2B5EF4-FFF2-40B4-BE49-F238E27FC236}">
                <a16:creationId xmlns:a16="http://schemas.microsoft.com/office/drawing/2014/main" id="{E034526E-5804-FCBF-C353-12AA1FF9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767" y="9235185"/>
            <a:ext cx="777172" cy="7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7">
            <a:extLst>
              <a:ext uri="{FF2B5EF4-FFF2-40B4-BE49-F238E27FC236}">
                <a16:creationId xmlns:a16="http://schemas.microsoft.com/office/drawing/2014/main" id="{FE047DD9-192A-4015-BE77-8F47DB10B803}"/>
              </a:ext>
            </a:extLst>
          </p:cNvPr>
          <p:cNvSpPr txBox="1"/>
          <p:nvPr/>
        </p:nvSpPr>
        <p:spPr>
          <a:xfrm rot="5400000">
            <a:off x="-1912564" y="3070155"/>
            <a:ext cx="9127287" cy="504437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2" descr="Free Home Icon - Download SVG, PNG for User Interface | IconScout">
            <a:hlinkClick r:id="rId9" action="ppaction://hlinksldjump"/>
            <a:extLst>
              <a:ext uri="{FF2B5EF4-FFF2-40B4-BE49-F238E27FC236}">
                <a16:creationId xmlns:a16="http://schemas.microsoft.com/office/drawing/2014/main" id="{64CB1D4D-3DEE-BC8D-E869-0AB7AD66C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4" y="9052463"/>
            <a:ext cx="1066017" cy="10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AutoShape 4" descr="Δημιουργημένη εικόνα: Χρονική σειρά βροχοπτώσεων">
            <a:extLst>
              <a:ext uri="{FF2B5EF4-FFF2-40B4-BE49-F238E27FC236}">
                <a16:creationId xmlns:a16="http://schemas.microsoft.com/office/drawing/2014/main" id="{904FA2BD-6C97-49C0-7920-268571E0CE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Box 70">
            <a:extLst>
              <a:ext uri="{FF2B5EF4-FFF2-40B4-BE49-F238E27FC236}">
                <a16:creationId xmlns:a16="http://schemas.microsoft.com/office/drawing/2014/main" id="{3049E3EA-944E-B4A7-3723-9F6049EADF46}"/>
              </a:ext>
            </a:extLst>
          </p:cNvPr>
          <p:cNvSpPr txBox="1"/>
          <p:nvPr/>
        </p:nvSpPr>
        <p:spPr>
          <a:xfrm>
            <a:off x="1373667" y="9171749"/>
            <a:ext cx="11205707" cy="900375"/>
          </a:xfrm>
          <a:prstGeom prst="rect">
            <a:avLst/>
          </a:prstGeom>
          <a:solidFill>
            <a:srgbClr val="F4EBE2">
              <a:alpha val="50000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“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Integration of stochastic and statistical approaches for drought risk estimation through long-length time series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”</a:t>
            </a:r>
          </a:p>
        </p:txBody>
      </p:sp>
      <p:pic>
        <p:nvPicPr>
          <p:cNvPr id="2" name="Picture 24" descr="Cible | Free SVG">
            <a:extLst>
              <a:ext uri="{FF2B5EF4-FFF2-40B4-BE49-F238E27FC236}">
                <a16:creationId xmlns:a16="http://schemas.microsoft.com/office/drawing/2014/main" id="{A86BA669-D048-A9B1-E603-6519BCC34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992" y="9203630"/>
            <a:ext cx="797653" cy="79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EAB4CD-0005-29A9-A449-10B177BF6FA4}"/>
              </a:ext>
            </a:extLst>
          </p:cNvPr>
          <p:cNvSpPr txBox="1"/>
          <p:nvPr/>
        </p:nvSpPr>
        <p:spPr>
          <a:xfrm>
            <a:off x="5267186" y="1308401"/>
            <a:ext cx="12106414" cy="7514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focus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meteorological</a:t>
            </a:r>
            <a:r>
              <a:rPr lang="es-E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droughts</a:t>
            </a:r>
            <a:r>
              <a:rPr lang="es-E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step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drought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propagation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precipitation</a:t>
            </a:r>
            <a:r>
              <a:rPr lang="es-E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 series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, define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precipitation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patterns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</a:t>
            </a:r>
            <a:r>
              <a:rPr lang="es-E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ES" sz="2400" b="1" dirty="0" err="1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ES" sz="2400" b="1" dirty="0" err="1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es-E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Improve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estimation</a:t>
            </a:r>
            <a:r>
              <a:rPr lang="es-E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ES" sz="2400" b="1" dirty="0" err="1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ES" sz="2400" b="1" dirty="0" err="1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multi-year</a:t>
            </a:r>
            <a:r>
              <a:rPr lang="es-E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drought</a:t>
            </a:r>
            <a:r>
              <a:rPr lang="es-E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es-E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drought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duration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, and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maximum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deficit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percentage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applying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well-established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</a:t>
            </a:r>
            <a:r>
              <a:rPr lang="es-ES" sz="2400" b="1" dirty="0" err="1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es-E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throught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stochastic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lvl="1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Propose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</a:t>
            </a:r>
            <a:r>
              <a:rPr lang="es-E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framework</a:t>
            </a:r>
            <a:r>
              <a:rPr lang="es-E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stochastic</a:t>
            </a:r>
            <a:r>
              <a:rPr lang="es-E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es-E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simulate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short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variability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dependence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742950" lvl="1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Compare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resulting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statistics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those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obtained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ES" sz="2400" b="1" dirty="0" err="1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r>
              <a:rPr lang="es-E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es-E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ES" sz="2400" b="1" dirty="0" err="1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projections</a:t>
            </a:r>
            <a:r>
              <a:rPr lang="es-ES" sz="2400" b="1" dirty="0">
                <a:solidFill>
                  <a:srgbClr val="8C1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(SSP2.6, SSP8.5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scenarios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). 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4" descr="Cible | Free SVG">
            <a:extLst>
              <a:ext uri="{FF2B5EF4-FFF2-40B4-BE49-F238E27FC236}">
                <a16:creationId xmlns:a16="http://schemas.microsoft.com/office/drawing/2014/main" id="{AE30C7A1-93F2-4777-0274-728820E0E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623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31">
            <a:extLst>
              <a:ext uri="{FF2B5EF4-FFF2-40B4-BE49-F238E27FC236}">
                <a16:creationId xmlns:a16="http://schemas.microsoft.com/office/drawing/2014/main" id="{3E322026-F9B2-1B7C-50C0-7FFB2D8F92B9}"/>
              </a:ext>
            </a:extLst>
          </p:cNvPr>
          <p:cNvSpPr txBox="1"/>
          <p:nvPr/>
        </p:nvSpPr>
        <p:spPr>
          <a:xfrm>
            <a:off x="4573345" y="-270860"/>
            <a:ext cx="6147112" cy="917646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939"/>
              </a:lnSpc>
              <a:spcBef>
                <a:spcPct val="0"/>
              </a:spcBef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8605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91A2A37-53F0-4694-FB9A-57EF4F6366A5}"/>
              </a:ext>
            </a:extLst>
          </p:cNvPr>
          <p:cNvSpPr/>
          <p:nvPr/>
        </p:nvSpPr>
        <p:spPr>
          <a:xfrm>
            <a:off x="220922" y="679485"/>
            <a:ext cx="17773411" cy="8330899"/>
          </a:xfrm>
          <a:prstGeom prst="roundRect">
            <a:avLst/>
          </a:prstGeom>
          <a:solidFill>
            <a:srgbClr val="F4EBE2">
              <a:alpha val="50000"/>
            </a:srgbClr>
          </a:solidFill>
          <a:ln w="28575"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221" name="Group 29">
            <a:extLst>
              <a:ext uri="{FF2B5EF4-FFF2-40B4-BE49-F238E27FC236}">
                <a16:creationId xmlns:a16="http://schemas.microsoft.com/office/drawing/2014/main" id="{D45EC8DB-4162-3580-C493-0390CBDFA0D3}"/>
              </a:ext>
            </a:extLst>
          </p:cNvPr>
          <p:cNvGrpSpPr/>
          <p:nvPr/>
        </p:nvGrpSpPr>
        <p:grpSpPr>
          <a:xfrm>
            <a:off x="10559320" y="1764437"/>
            <a:ext cx="7558582" cy="5469903"/>
            <a:chOff x="0" y="-38100"/>
            <a:chExt cx="501640" cy="314017"/>
          </a:xfrm>
        </p:grpSpPr>
        <p:sp>
          <p:nvSpPr>
            <p:cNvPr id="7222" name="Freeform 30">
              <a:extLst>
                <a:ext uri="{FF2B5EF4-FFF2-40B4-BE49-F238E27FC236}">
                  <a16:creationId xmlns:a16="http://schemas.microsoft.com/office/drawing/2014/main" id="{3CFBD87B-D1EA-52F6-FD85-9B16F74A08D5}"/>
                </a:ext>
              </a:extLst>
            </p:cNvPr>
            <p:cNvSpPr/>
            <p:nvPr/>
          </p:nvSpPr>
          <p:spPr>
            <a:xfrm>
              <a:off x="0" y="0"/>
              <a:ext cx="479333" cy="275917"/>
            </a:xfrm>
            <a:custGeom>
              <a:avLst/>
              <a:gdLst/>
              <a:ahLst/>
              <a:cxnLst/>
              <a:rect l="l" t="t" r="r" b="b"/>
              <a:pathLst>
                <a:path w="501640" h="275917">
                  <a:moveTo>
                    <a:pt x="113210" y="0"/>
                  </a:moveTo>
                  <a:lnTo>
                    <a:pt x="388430" y="0"/>
                  </a:lnTo>
                  <a:cubicBezTo>
                    <a:pt x="418455" y="0"/>
                    <a:pt x="447251" y="11927"/>
                    <a:pt x="468481" y="33158"/>
                  </a:cubicBezTo>
                  <a:cubicBezTo>
                    <a:pt x="489712" y="54389"/>
                    <a:pt x="501640" y="83185"/>
                    <a:pt x="501640" y="113210"/>
                  </a:cubicBezTo>
                  <a:lnTo>
                    <a:pt x="501640" y="162707"/>
                  </a:lnTo>
                  <a:cubicBezTo>
                    <a:pt x="501640" y="192732"/>
                    <a:pt x="489712" y="221528"/>
                    <a:pt x="468481" y="242759"/>
                  </a:cubicBezTo>
                  <a:cubicBezTo>
                    <a:pt x="447251" y="263990"/>
                    <a:pt x="418455" y="275917"/>
                    <a:pt x="388430" y="275917"/>
                  </a:cubicBezTo>
                  <a:lnTo>
                    <a:pt x="113210" y="275917"/>
                  </a:lnTo>
                  <a:cubicBezTo>
                    <a:pt x="83185" y="275917"/>
                    <a:pt x="54389" y="263990"/>
                    <a:pt x="33158" y="242759"/>
                  </a:cubicBezTo>
                  <a:cubicBezTo>
                    <a:pt x="11927" y="221528"/>
                    <a:pt x="0" y="192732"/>
                    <a:pt x="0" y="162707"/>
                  </a:cubicBezTo>
                  <a:lnTo>
                    <a:pt x="0" y="113210"/>
                  </a:lnTo>
                  <a:cubicBezTo>
                    <a:pt x="0" y="83185"/>
                    <a:pt x="11927" y="54389"/>
                    <a:pt x="33158" y="33158"/>
                  </a:cubicBezTo>
                  <a:cubicBezTo>
                    <a:pt x="54389" y="11927"/>
                    <a:pt x="83185" y="0"/>
                    <a:pt x="113210" y="0"/>
                  </a:cubicBezTo>
                  <a:close/>
                </a:path>
              </a:pathLst>
            </a:custGeom>
            <a:solidFill>
              <a:srgbClr val="F4EBE2">
                <a:alpha val="67843"/>
              </a:srgbClr>
            </a:solidFill>
            <a:ln w="38100" cap="rnd">
              <a:solidFill>
                <a:schemeClr val="bg2">
                  <a:lumMod val="25000"/>
                  <a:alpha val="68000"/>
                </a:schemeClr>
              </a:solidFill>
              <a:prstDash val="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23" name="TextBox 31">
              <a:extLst>
                <a:ext uri="{FF2B5EF4-FFF2-40B4-BE49-F238E27FC236}">
                  <a16:creationId xmlns:a16="http://schemas.microsoft.com/office/drawing/2014/main" id="{DF568D1D-E120-60C7-5B6D-72ACAA8DA62A}"/>
                </a:ext>
              </a:extLst>
            </p:cNvPr>
            <p:cNvSpPr txBox="1"/>
            <p:nvPr/>
          </p:nvSpPr>
          <p:spPr>
            <a:xfrm>
              <a:off x="0" y="-38100"/>
              <a:ext cx="501640" cy="314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93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218" name="Group 29">
            <a:extLst>
              <a:ext uri="{FF2B5EF4-FFF2-40B4-BE49-F238E27FC236}">
                <a16:creationId xmlns:a16="http://schemas.microsoft.com/office/drawing/2014/main" id="{28C5A388-8043-3796-4259-8EEB91EA9F92}"/>
              </a:ext>
            </a:extLst>
          </p:cNvPr>
          <p:cNvGrpSpPr/>
          <p:nvPr/>
        </p:nvGrpSpPr>
        <p:grpSpPr>
          <a:xfrm>
            <a:off x="497956" y="3373917"/>
            <a:ext cx="3951820" cy="2569185"/>
            <a:chOff x="0" y="-38100"/>
            <a:chExt cx="501640" cy="314017"/>
          </a:xfrm>
        </p:grpSpPr>
        <p:sp>
          <p:nvSpPr>
            <p:cNvPr id="7219" name="Freeform 30">
              <a:extLst>
                <a:ext uri="{FF2B5EF4-FFF2-40B4-BE49-F238E27FC236}">
                  <a16:creationId xmlns:a16="http://schemas.microsoft.com/office/drawing/2014/main" id="{98D5C85C-E85C-3CE3-91A1-7DDD2DB91AEE}"/>
                </a:ext>
              </a:extLst>
            </p:cNvPr>
            <p:cNvSpPr/>
            <p:nvPr/>
          </p:nvSpPr>
          <p:spPr>
            <a:xfrm>
              <a:off x="0" y="0"/>
              <a:ext cx="479333" cy="275917"/>
            </a:xfrm>
            <a:custGeom>
              <a:avLst/>
              <a:gdLst/>
              <a:ahLst/>
              <a:cxnLst/>
              <a:rect l="l" t="t" r="r" b="b"/>
              <a:pathLst>
                <a:path w="501640" h="275917">
                  <a:moveTo>
                    <a:pt x="113210" y="0"/>
                  </a:moveTo>
                  <a:lnTo>
                    <a:pt x="388430" y="0"/>
                  </a:lnTo>
                  <a:cubicBezTo>
                    <a:pt x="418455" y="0"/>
                    <a:pt x="447251" y="11927"/>
                    <a:pt x="468481" y="33158"/>
                  </a:cubicBezTo>
                  <a:cubicBezTo>
                    <a:pt x="489712" y="54389"/>
                    <a:pt x="501640" y="83185"/>
                    <a:pt x="501640" y="113210"/>
                  </a:cubicBezTo>
                  <a:lnTo>
                    <a:pt x="501640" y="162707"/>
                  </a:lnTo>
                  <a:cubicBezTo>
                    <a:pt x="501640" y="192732"/>
                    <a:pt x="489712" y="221528"/>
                    <a:pt x="468481" y="242759"/>
                  </a:cubicBezTo>
                  <a:cubicBezTo>
                    <a:pt x="447251" y="263990"/>
                    <a:pt x="418455" y="275917"/>
                    <a:pt x="388430" y="275917"/>
                  </a:cubicBezTo>
                  <a:lnTo>
                    <a:pt x="113210" y="275917"/>
                  </a:lnTo>
                  <a:cubicBezTo>
                    <a:pt x="83185" y="275917"/>
                    <a:pt x="54389" y="263990"/>
                    <a:pt x="33158" y="242759"/>
                  </a:cubicBezTo>
                  <a:cubicBezTo>
                    <a:pt x="11927" y="221528"/>
                    <a:pt x="0" y="192732"/>
                    <a:pt x="0" y="162707"/>
                  </a:cubicBezTo>
                  <a:lnTo>
                    <a:pt x="0" y="113210"/>
                  </a:lnTo>
                  <a:cubicBezTo>
                    <a:pt x="0" y="83185"/>
                    <a:pt x="11927" y="54389"/>
                    <a:pt x="33158" y="33158"/>
                  </a:cubicBezTo>
                  <a:cubicBezTo>
                    <a:pt x="54389" y="11927"/>
                    <a:pt x="83185" y="0"/>
                    <a:pt x="113210" y="0"/>
                  </a:cubicBezTo>
                  <a:close/>
                </a:path>
              </a:pathLst>
            </a:custGeom>
            <a:solidFill>
              <a:srgbClr val="F4EBE2">
                <a:alpha val="67843"/>
              </a:srgbClr>
            </a:solidFill>
            <a:ln w="38100" cap="rnd">
              <a:solidFill>
                <a:schemeClr val="bg2">
                  <a:lumMod val="25000"/>
                  <a:alpha val="68000"/>
                </a:schemeClr>
              </a:solidFill>
              <a:prstDash val="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20" name="TextBox 31">
              <a:extLst>
                <a:ext uri="{FF2B5EF4-FFF2-40B4-BE49-F238E27FC236}">
                  <a16:creationId xmlns:a16="http://schemas.microsoft.com/office/drawing/2014/main" id="{FDC11721-D9B7-8E4C-48B0-59A41CFB0F59}"/>
                </a:ext>
              </a:extLst>
            </p:cNvPr>
            <p:cNvSpPr txBox="1"/>
            <p:nvPr/>
          </p:nvSpPr>
          <p:spPr>
            <a:xfrm>
              <a:off x="0" y="-38100"/>
              <a:ext cx="501640" cy="314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93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1" name="Group 29">
            <a:extLst>
              <a:ext uri="{FF2B5EF4-FFF2-40B4-BE49-F238E27FC236}">
                <a16:creationId xmlns:a16="http://schemas.microsoft.com/office/drawing/2014/main" id="{17193C51-052B-11DA-8564-491D5C00D8AB}"/>
              </a:ext>
            </a:extLst>
          </p:cNvPr>
          <p:cNvGrpSpPr/>
          <p:nvPr/>
        </p:nvGrpSpPr>
        <p:grpSpPr>
          <a:xfrm>
            <a:off x="4573345" y="-270860"/>
            <a:ext cx="6147112" cy="9176460"/>
            <a:chOff x="0" y="-38100"/>
            <a:chExt cx="501640" cy="314017"/>
          </a:xfrm>
        </p:grpSpPr>
        <p:sp>
          <p:nvSpPr>
            <p:cNvPr id="62" name="Freeform 30">
              <a:extLst>
                <a:ext uri="{FF2B5EF4-FFF2-40B4-BE49-F238E27FC236}">
                  <a16:creationId xmlns:a16="http://schemas.microsoft.com/office/drawing/2014/main" id="{48182AB9-1BDA-7BA9-2276-E4FEE5A51527}"/>
                </a:ext>
              </a:extLst>
            </p:cNvPr>
            <p:cNvSpPr/>
            <p:nvPr/>
          </p:nvSpPr>
          <p:spPr>
            <a:xfrm>
              <a:off x="0" y="0"/>
              <a:ext cx="479333" cy="275917"/>
            </a:xfrm>
            <a:custGeom>
              <a:avLst/>
              <a:gdLst/>
              <a:ahLst/>
              <a:cxnLst/>
              <a:rect l="l" t="t" r="r" b="b"/>
              <a:pathLst>
                <a:path w="501640" h="275917">
                  <a:moveTo>
                    <a:pt x="113210" y="0"/>
                  </a:moveTo>
                  <a:lnTo>
                    <a:pt x="388430" y="0"/>
                  </a:lnTo>
                  <a:cubicBezTo>
                    <a:pt x="418455" y="0"/>
                    <a:pt x="447251" y="11927"/>
                    <a:pt x="468481" y="33158"/>
                  </a:cubicBezTo>
                  <a:cubicBezTo>
                    <a:pt x="489712" y="54389"/>
                    <a:pt x="501640" y="83185"/>
                    <a:pt x="501640" y="113210"/>
                  </a:cubicBezTo>
                  <a:lnTo>
                    <a:pt x="501640" y="162707"/>
                  </a:lnTo>
                  <a:cubicBezTo>
                    <a:pt x="501640" y="192732"/>
                    <a:pt x="489712" y="221528"/>
                    <a:pt x="468481" y="242759"/>
                  </a:cubicBezTo>
                  <a:cubicBezTo>
                    <a:pt x="447251" y="263990"/>
                    <a:pt x="418455" y="275917"/>
                    <a:pt x="388430" y="275917"/>
                  </a:cubicBezTo>
                  <a:lnTo>
                    <a:pt x="113210" y="275917"/>
                  </a:lnTo>
                  <a:cubicBezTo>
                    <a:pt x="83185" y="275917"/>
                    <a:pt x="54389" y="263990"/>
                    <a:pt x="33158" y="242759"/>
                  </a:cubicBezTo>
                  <a:cubicBezTo>
                    <a:pt x="11927" y="221528"/>
                    <a:pt x="0" y="192732"/>
                    <a:pt x="0" y="162707"/>
                  </a:cubicBezTo>
                  <a:lnTo>
                    <a:pt x="0" y="113210"/>
                  </a:lnTo>
                  <a:cubicBezTo>
                    <a:pt x="0" y="83185"/>
                    <a:pt x="11927" y="54389"/>
                    <a:pt x="33158" y="33158"/>
                  </a:cubicBezTo>
                  <a:cubicBezTo>
                    <a:pt x="54389" y="11927"/>
                    <a:pt x="83185" y="0"/>
                    <a:pt x="113210" y="0"/>
                  </a:cubicBezTo>
                  <a:close/>
                </a:path>
              </a:pathLst>
            </a:custGeom>
            <a:solidFill>
              <a:srgbClr val="F4EBE2">
                <a:alpha val="67843"/>
              </a:srgbClr>
            </a:solidFill>
            <a:ln w="38100" cap="rnd">
              <a:solidFill>
                <a:schemeClr val="bg2">
                  <a:lumMod val="25000"/>
                  <a:alpha val="68000"/>
                </a:schemeClr>
              </a:solidFill>
              <a:prstDash val="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TextBox 31">
              <a:extLst>
                <a:ext uri="{FF2B5EF4-FFF2-40B4-BE49-F238E27FC236}">
                  <a16:creationId xmlns:a16="http://schemas.microsoft.com/office/drawing/2014/main" id="{4C7424C0-74DE-EC92-2D8B-727F199DCD80}"/>
                </a:ext>
              </a:extLst>
            </p:cNvPr>
            <p:cNvSpPr txBox="1"/>
            <p:nvPr/>
          </p:nvSpPr>
          <p:spPr>
            <a:xfrm>
              <a:off x="0" y="-38100"/>
              <a:ext cx="501640" cy="314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93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26">
            <a:extLst>
              <a:ext uri="{FF2B5EF4-FFF2-40B4-BE49-F238E27FC236}">
                <a16:creationId xmlns:a16="http://schemas.microsoft.com/office/drawing/2014/main" id="{BF6AA42B-44C2-6A9E-861A-646A0792F8AC}"/>
              </a:ext>
            </a:extLst>
          </p:cNvPr>
          <p:cNvSpPr/>
          <p:nvPr/>
        </p:nvSpPr>
        <p:spPr>
          <a:xfrm>
            <a:off x="5228361" y="6248556"/>
            <a:ext cx="4577548" cy="2795797"/>
          </a:xfrm>
          <a:custGeom>
            <a:avLst/>
            <a:gdLst/>
            <a:ahLst/>
            <a:cxnLst/>
            <a:rect l="l" t="t" r="r" b="b"/>
            <a:pathLst>
              <a:path w="4560180" h="2507245">
                <a:moveTo>
                  <a:pt x="0" y="0"/>
                </a:moveTo>
                <a:lnTo>
                  <a:pt x="4560180" y="0"/>
                </a:lnTo>
                <a:lnTo>
                  <a:pt x="4560180" y="2507245"/>
                </a:lnTo>
                <a:lnTo>
                  <a:pt x="0" y="250724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>
              <a:alphaModFix amt="42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563" b="71250" l="938" r="98125">
                          <a14:foregroundMark x1="8750" y1="53438" x2="938" y2="50938"/>
                          <a14:foregroundMark x1="80313" y1="60000" x2="89375" y2="56250"/>
                          <a14:foregroundMark x1="89375" y1="56250" x2="98125" y2="55937"/>
                          <a14:foregroundMark x1="58125" y1="51563" x2="57188" y2="37188"/>
                          <a14:foregroundMark x1="43125" y1="54375" x2="45938" y2="42188"/>
                          <a14:foregroundMark x1="45938" y1="42188" x2="45938" y2="40625"/>
                          <a14:foregroundMark x1="85000" y1="53438" x2="83125" y2="43438"/>
                          <a14:foregroundMark x1="85938" y1="70313" x2="87188" y2="59688"/>
                          <a14:foregroundMark x1="71875" y1="69375" x2="72500" y2="61250"/>
                          <a14:foregroundMark x1="74688" y1="66563" x2="80000" y2="55937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 t="-54643" r="-11521" b="-481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7" name="Group 29">
            <a:extLst>
              <a:ext uri="{FF2B5EF4-FFF2-40B4-BE49-F238E27FC236}">
                <a16:creationId xmlns:a16="http://schemas.microsoft.com/office/drawing/2014/main" id="{BFF8D8C8-AB4B-52D6-D180-9D59B693C403}"/>
              </a:ext>
            </a:extLst>
          </p:cNvPr>
          <p:cNvGrpSpPr/>
          <p:nvPr/>
        </p:nvGrpSpPr>
        <p:grpSpPr>
          <a:xfrm>
            <a:off x="4673475" y="5794424"/>
            <a:ext cx="2763209" cy="1110768"/>
            <a:chOff x="0" y="0"/>
            <a:chExt cx="501640" cy="275917"/>
          </a:xfrm>
        </p:grpSpPr>
        <p:sp>
          <p:nvSpPr>
            <p:cNvPr id="58" name="Freeform 30">
              <a:extLst>
                <a:ext uri="{FF2B5EF4-FFF2-40B4-BE49-F238E27FC236}">
                  <a16:creationId xmlns:a16="http://schemas.microsoft.com/office/drawing/2014/main" id="{5E2BD2A2-3B7F-F10F-DA90-B32C66ABBBE5}"/>
                </a:ext>
              </a:extLst>
            </p:cNvPr>
            <p:cNvSpPr/>
            <p:nvPr/>
          </p:nvSpPr>
          <p:spPr>
            <a:xfrm>
              <a:off x="0" y="0"/>
              <a:ext cx="501640" cy="275917"/>
            </a:xfrm>
            <a:custGeom>
              <a:avLst/>
              <a:gdLst/>
              <a:ahLst/>
              <a:cxnLst/>
              <a:rect l="l" t="t" r="r" b="b"/>
              <a:pathLst>
                <a:path w="501640" h="275917">
                  <a:moveTo>
                    <a:pt x="113210" y="0"/>
                  </a:moveTo>
                  <a:lnTo>
                    <a:pt x="388430" y="0"/>
                  </a:lnTo>
                  <a:cubicBezTo>
                    <a:pt x="418455" y="0"/>
                    <a:pt x="447251" y="11927"/>
                    <a:pt x="468481" y="33158"/>
                  </a:cubicBezTo>
                  <a:cubicBezTo>
                    <a:pt x="489712" y="54389"/>
                    <a:pt x="501640" y="83185"/>
                    <a:pt x="501640" y="113210"/>
                  </a:cubicBezTo>
                  <a:lnTo>
                    <a:pt x="501640" y="162707"/>
                  </a:lnTo>
                  <a:cubicBezTo>
                    <a:pt x="501640" y="192732"/>
                    <a:pt x="489712" y="221528"/>
                    <a:pt x="468481" y="242759"/>
                  </a:cubicBezTo>
                  <a:cubicBezTo>
                    <a:pt x="447251" y="263990"/>
                    <a:pt x="418455" y="275917"/>
                    <a:pt x="388430" y="275917"/>
                  </a:cubicBezTo>
                  <a:lnTo>
                    <a:pt x="113210" y="275917"/>
                  </a:lnTo>
                  <a:cubicBezTo>
                    <a:pt x="83185" y="275917"/>
                    <a:pt x="54389" y="263990"/>
                    <a:pt x="33158" y="242759"/>
                  </a:cubicBezTo>
                  <a:cubicBezTo>
                    <a:pt x="11927" y="221528"/>
                    <a:pt x="0" y="192732"/>
                    <a:pt x="0" y="162707"/>
                  </a:cubicBezTo>
                  <a:lnTo>
                    <a:pt x="0" y="113210"/>
                  </a:lnTo>
                  <a:cubicBezTo>
                    <a:pt x="0" y="83185"/>
                    <a:pt x="11927" y="54389"/>
                    <a:pt x="33158" y="33158"/>
                  </a:cubicBezTo>
                  <a:cubicBezTo>
                    <a:pt x="54389" y="11927"/>
                    <a:pt x="83185" y="0"/>
                    <a:pt x="113210" y="0"/>
                  </a:cubicBezTo>
                  <a:close/>
                </a:path>
              </a:pathLst>
            </a:custGeom>
            <a:solidFill>
              <a:srgbClr val="F4EBE2">
                <a:alpha val="67843"/>
              </a:srgbClr>
            </a:solidFill>
            <a:ln w="38100" cap="rnd">
              <a:solidFill>
                <a:srgbClr val="000000">
                  <a:alpha val="67843"/>
                </a:srgbClr>
              </a:solidFill>
              <a:prstDash val="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TextBox 31">
              <a:extLst>
                <a:ext uri="{FF2B5EF4-FFF2-40B4-BE49-F238E27FC236}">
                  <a16:creationId xmlns:a16="http://schemas.microsoft.com/office/drawing/2014/main" id="{0164A155-200B-8761-79F5-5E9106652A82}"/>
                </a:ext>
              </a:extLst>
            </p:cNvPr>
            <p:cNvSpPr txBox="1"/>
            <p:nvPr/>
          </p:nvSpPr>
          <p:spPr>
            <a:xfrm>
              <a:off x="0" y="-38100"/>
              <a:ext cx="501640" cy="314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93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6D88DB8-1CA7-0B7C-4D8F-6344474328ED}"/>
              </a:ext>
            </a:extLst>
          </p:cNvPr>
          <p:cNvSpPr/>
          <p:nvPr/>
        </p:nvSpPr>
        <p:spPr>
          <a:xfrm>
            <a:off x="200527" y="9102656"/>
            <a:ext cx="948092" cy="1003138"/>
          </a:xfrm>
          <a:prstGeom prst="roundRect">
            <a:avLst/>
          </a:prstGeom>
          <a:solidFill>
            <a:srgbClr val="D17C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E45AC2-55B3-1FEA-EC14-29E22C1A3F4E}"/>
              </a:ext>
            </a:extLst>
          </p:cNvPr>
          <p:cNvSpPr/>
          <p:nvPr/>
        </p:nvSpPr>
        <p:spPr>
          <a:xfrm>
            <a:off x="12654595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98" name="Picture 30" descr="File Info Icon SVG Vector &amp; PNG Free Download | UXWing">
            <a:extLst>
              <a:ext uri="{FF2B5EF4-FFF2-40B4-BE49-F238E27FC236}">
                <a16:creationId xmlns:a16="http://schemas.microsoft.com/office/drawing/2014/main" id="{E5377CFA-EEE9-933E-E8FC-AD609259D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93" b="97521" l="962" r="97115">
                        <a14:foregroundMark x1="41827" y1="1653" x2="8173" y2="4959"/>
                        <a14:foregroundMark x1="8173" y1="4959" x2="1442" y2="11570"/>
                        <a14:foregroundMark x1="71955" y1="22113" x2="73077" y2="23140"/>
                        <a14:foregroundMark x1="61293" y1="12352" x2="65665" y2="16354"/>
                        <a14:foregroundMark x1="50962" y1="2893" x2="60949" y2="12037"/>
                        <a14:foregroundMark x1="73077" y1="23140" x2="78365" y2="31405"/>
                        <a14:foregroundMark x1="65037" y1="27681" x2="63685" y2="27432"/>
                        <a14:foregroundMark x1="68829" y1="28380" x2="66307" y2="27915"/>
                        <a14:foregroundMark x1="74038" y1="29339" x2="69407" y2="28486"/>
                        <a14:foregroundMark x1="55430" y1="21074" x2="54327" y2="19835"/>
                        <a14:foregroundMark x1="56484" y1="22259" x2="55430" y2="21074"/>
                        <a14:foregroundMark x1="54081" y1="17438" x2="52885" y2="5785"/>
                        <a14:foregroundMark x1="54327" y1="19835" x2="54157" y2="18182"/>
                        <a14:foregroundMark x1="78365" y1="31818" x2="79808" y2="46281"/>
                        <a14:foregroundMark x1="74038" y1="60331" x2="58173" y2="66116"/>
                        <a14:foregroundMark x1="58173" y1="66116" x2="52404" y2="78926"/>
                        <a14:foregroundMark x1="88462" y1="59504" x2="87500" y2="82645"/>
                        <a14:foregroundMark x1="78846" y1="57851" x2="65865" y2="61157"/>
                        <a14:foregroundMark x1="65865" y1="61157" x2="58654" y2="72727"/>
                        <a14:foregroundMark x1="58654" y1="72727" x2="56731" y2="81405"/>
                        <a14:foregroundMark x1="56731" y1="81405" x2="70192" y2="92562"/>
                        <a14:foregroundMark x1="70192" y1="92562" x2="81250" y2="91736"/>
                        <a14:foregroundMark x1="81250" y1="91736" x2="88942" y2="82645"/>
                        <a14:foregroundMark x1="88942" y1="82645" x2="82692" y2="63223"/>
                        <a14:foregroundMark x1="82692" y1="63223" x2="76923" y2="56198"/>
                        <a14:foregroundMark x1="76923" y1="56198" x2="75481" y2="55785"/>
                        <a14:foregroundMark x1="89904" y1="68595" x2="90385" y2="83471"/>
                        <a14:foregroundMark x1="90385" y1="83471" x2="85577" y2="92149"/>
                        <a14:foregroundMark x1="85577" y1="92149" x2="68269" y2="97521"/>
                        <a14:foregroundMark x1="68269" y1="97521" x2="60096" y2="93388"/>
                        <a14:foregroundMark x1="92788" y1="66116" x2="94712" y2="73140"/>
                        <a14:foregroundMark x1="94712" y1="73140" x2="94231" y2="83058"/>
                        <a14:foregroundMark x1="94231" y1="83058" x2="91827" y2="88017"/>
                        <a14:foregroundMark x1="96635" y1="70248" x2="97115" y2="78512"/>
                        <a14:foregroundMark x1="97115" y1="78512" x2="96154" y2="82231"/>
                        <a14:foregroundMark x1="36058" y1="87190" x2="13942" y2="86777"/>
                        <a14:foregroundMark x1="13942" y1="86777" x2="5288" y2="83884"/>
                        <a14:foregroundMark x1="5288" y1="83884" x2="1923" y2="58678"/>
                        <a14:foregroundMark x1="1923" y1="58678" x2="5288" y2="47934"/>
                        <a14:foregroundMark x1="5288" y1="47934" x2="2885" y2="9917"/>
                        <a14:foregroundMark x1="24038" y1="38430" x2="38973" y2="37342"/>
                        <a14:foregroundMark x1="55760" y1="37675" x2="57692" y2="38430"/>
                        <a14:foregroundMark x1="25481" y1="52893" x2="44712" y2="52893"/>
                        <a14:foregroundMark x1="44712" y1="52893" x2="51442" y2="52066"/>
                        <a14:foregroundMark x1="25481" y1="67355" x2="36058" y2="66942"/>
                        <a14:foregroundMark x1="36058" y1="66942" x2="37500" y2="66942"/>
                        <a14:foregroundMark x1="40385" y1="39256" x2="55288" y2="39669"/>
                        <a14:foregroundMark x1="38462" y1="37190" x2="44231" y2="37190"/>
                        <a14:foregroundMark x1="37500" y1="36777" x2="44231" y2="37190"/>
                        <a14:backgroundMark x1="20673" y1="13223" x2="24519" y2="25620"/>
                        <a14:backgroundMark x1="24519" y1="25620" x2="34615" y2="19008"/>
                        <a14:backgroundMark x1="34615" y1="19008" x2="28365" y2="11983"/>
                        <a14:backgroundMark x1="28365" y1="11983" x2="19712" y2="11983"/>
                        <a14:backgroundMark x1="19712" y1="11983" x2="19712" y2="12397"/>
                        <a14:backgroundMark x1="62019" y1="18182" x2="62019" y2="18182"/>
                        <a14:backgroundMark x1="61538" y1="19008" x2="67788" y2="24793"/>
                        <a14:backgroundMark x1="67788" y1="24793" x2="63462" y2="17769"/>
                        <a14:backgroundMark x1="63462" y1="17769" x2="67788" y2="23967"/>
                        <a14:backgroundMark x1="67788" y1="23967" x2="69231" y2="23967"/>
                        <a14:backgroundMark x1="38135" y1="35958" x2="37981" y2="35950"/>
                        <a14:backgroundMark x1="56731" y1="21074" x2="56731" y2="21074"/>
                        <a14:backgroundMark x1="57692" y1="21074" x2="57692" y2="21074"/>
                        <a14:backgroundMark x1="57692" y1="22314" x2="57212" y2="22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826" y="9302945"/>
            <a:ext cx="600225" cy="69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B67A7A-D5C8-6DF8-0CCF-2B212381D8A8}"/>
              </a:ext>
            </a:extLst>
          </p:cNvPr>
          <p:cNvSpPr/>
          <p:nvPr/>
        </p:nvSpPr>
        <p:spPr>
          <a:xfrm>
            <a:off x="13768773" y="9102656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ACB6723-8337-9770-345B-A0C98CBE5F1E}"/>
              </a:ext>
            </a:extLst>
          </p:cNvPr>
          <p:cNvSpPr/>
          <p:nvPr/>
        </p:nvSpPr>
        <p:spPr>
          <a:xfrm>
            <a:off x="14882951" y="9122202"/>
            <a:ext cx="948092" cy="1003138"/>
          </a:xfrm>
          <a:prstGeom prst="roundRect">
            <a:avLst/>
          </a:prstGeom>
          <a:solidFill>
            <a:srgbClr val="A0CA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EFBEC3-B661-B984-E12E-136548347569}"/>
              </a:ext>
            </a:extLst>
          </p:cNvPr>
          <p:cNvSpPr/>
          <p:nvPr/>
        </p:nvSpPr>
        <p:spPr>
          <a:xfrm>
            <a:off x="15997129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6" name="Picture 8" descr="Method - Free business and finance icons">
            <a:extLst>
              <a:ext uri="{FF2B5EF4-FFF2-40B4-BE49-F238E27FC236}">
                <a16:creationId xmlns:a16="http://schemas.microsoft.com/office/drawing/2014/main" id="{C74690D7-9274-16E4-D871-6F32BA86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858" y="9259975"/>
            <a:ext cx="784278" cy="7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Pile of books | Free SVG">
            <a:extLst>
              <a:ext uri="{FF2B5EF4-FFF2-40B4-BE49-F238E27FC236}">
                <a16:creationId xmlns:a16="http://schemas.microsoft.com/office/drawing/2014/main" id="{4F4EF786-99CE-06FE-1F49-29B130EB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162" y="9259975"/>
            <a:ext cx="770025" cy="7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ECDEDE-4143-6AD4-D89D-8DB9553766FB}"/>
              </a:ext>
            </a:extLst>
          </p:cNvPr>
          <p:cNvSpPr/>
          <p:nvPr/>
        </p:nvSpPr>
        <p:spPr>
          <a:xfrm>
            <a:off x="17111307" y="913244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 descr="Result - Free business and finance icons">
            <a:extLst>
              <a:ext uri="{FF2B5EF4-FFF2-40B4-BE49-F238E27FC236}">
                <a16:creationId xmlns:a16="http://schemas.microsoft.com/office/drawing/2014/main" id="{E034526E-5804-FCBF-C353-12AA1FF9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767" y="9235185"/>
            <a:ext cx="777172" cy="7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7">
            <a:extLst>
              <a:ext uri="{FF2B5EF4-FFF2-40B4-BE49-F238E27FC236}">
                <a16:creationId xmlns:a16="http://schemas.microsoft.com/office/drawing/2014/main" id="{FE047DD9-192A-4015-BE77-8F47DB10B803}"/>
              </a:ext>
            </a:extLst>
          </p:cNvPr>
          <p:cNvSpPr txBox="1"/>
          <p:nvPr/>
        </p:nvSpPr>
        <p:spPr>
          <a:xfrm rot="5400000">
            <a:off x="-1912564" y="3070155"/>
            <a:ext cx="9127287" cy="504437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2" descr="Free Home Icon - Download SVG, PNG for User Interface | IconScout">
            <a:hlinkClick r:id="rId11" action="ppaction://hlinksldjump"/>
            <a:extLst>
              <a:ext uri="{FF2B5EF4-FFF2-40B4-BE49-F238E27FC236}">
                <a16:creationId xmlns:a16="http://schemas.microsoft.com/office/drawing/2014/main" id="{64CB1D4D-3DEE-BC8D-E869-0AB7AD66C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4" y="9052463"/>
            <a:ext cx="1066017" cy="10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AutoShape 4" descr="Δημιουργημένη εικόνα: Χρονική σειρά βροχοπτώσεων">
            <a:extLst>
              <a:ext uri="{FF2B5EF4-FFF2-40B4-BE49-F238E27FC236}">
                <a16:creationId xmlns:a16="http://schemas.microsoft.com/office/drawing/2014/main" id="{904FA2BD-6C97-49C0-7920-268571E0CE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Box 70">
            <a:extLst>
              <a:ext uri="{FF2B5EF4-FFF2-40B4-BE49-F238E27FC236}">
                <a16:creationId xmlns:a16="http://schemas.microsoft.com/office/drawing/2014/main" id="{3049E3EA-944E-B4A7-3723-9F6049EADF46}"/>
              </a:ext>
            </a:extLst>
          </p:cNvPr>
          <p:cNvSpPr txBox="1"/>
          <p:nvPr/>
        </p:nvSpPr>
        <p:spPr>
          <a:xfrm>
            <a:off x="1373667" y="9171749"/>
            <a:ext cx="11205707" cy="900375"/>
          </a:xfrm>
          <a:prstGeom prst="rect">
            <a:avLst/>
          </a:prstGeom>
          <a:solidFill>
            <a:srgbClr val="F4EBE2">
              <a:alpha val="50000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“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Integration of stochastic and statistical approaches for drought risk estimation through long-length time series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”</a:t>
            </a:r>
          </a:p>
        </p:txBody>
      </p:sp>
      <p:pic>
        <p:nvPicPr>
          <p:cNvPr id="2" name="Picture 24" descr="Cible | Free SVG">
            <a:extLst>
              <a:ext uri="{FF2B5EF4-FFF2-40B4-BE49-F238E27FC236}">
                <a16:creationId xmlns:a16="http://schemas.microsoft.com/office/drawing/2014/main" id="{0F9D1911-5E9A-420A-C98E-BE5E52617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992" y="9203630"/>
            <a:ext cx="797653" cy="79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3">
            <a:extLst>
              <a:ext uri="{FF2B5EF4-FFF2-40B4-BE49-F238E27FC236}">
                <a16:creationId xmlns:a16="http://schemas.microsoft.com/office/drawing/2014/main" id="{E6063978-850E-ACA1-2E73-A938AE1C79F5}"/>
              </a:ext>
            </a:extLst>
          </p:cNvPr>
          <p:cNvSpPr txBox="1"/>
          <p:nvPr/>
        </p:nvSpPr>
        <p:spPr>
          <a:xfrm>
            <a:off x="100817" y="128223"/>
            <a:ext cx="2185183" cy="368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Methodology:</a:t>
            </a: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C6D02F7D-688D-CECC-829D-C4391AB04A63}"/>
              </a:ext>
            </a:extLst>
          </p:cNvPr>
          <p:cNvSpPr/>
          <p:nvPr/>
        </p:nvSpPr>
        <p:spPr>
          <a:xfrm>
            <a:off x="8913452" y="3926367"/>
            <a:ext cx="1258646" cy="1258646"/>
          </a:xfrm>
          <a:custGeom>
            <a:avLst/>
            <a:gdLst/>
            <a:ahLst/>
            <a:cxnLst/>
            <a:rect l="l" t="t" r="r" b="b"/>
            <a:pathLst>
              <a:path w="1258646" h="1258646">
                <a:moveTo>
                  <a:pt x="0" y="0"/>
                </a:moveTo>
                <a:lnTo>
                  <a:pt x="1258646" y="0"/>
                </a:lnTo>
                <a:lnTo>
                  <a:pt x="1258646" y="1258646"/>
                </a:lnTo>
                <a:lnTo>
                  <a:pt x="0" y="12586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221" b="95130" l="9416" r="90909">
                          <a14:foregroundMark x1="52597" y1="74675" x2="52597" y2="74675"/>
                          <a14:foregroundMark x1="25974" y1="77273" x2="25974" y2="77273"/>
                          <a14:foregroundMark x1="43831" y1="95130" x2="43831" y2="95130"/>
                          <a14:foregroundMark x1="73052" y1="25000" x2="73052" y2="25000"/>
                          <a14:foregroundMark x1="56494" y1="14935" x2="56494" y2="14935"/>
                          <a14:foregroundMark x1="62987" y1="4545" x2="62987" y2="4545"/>
                          <a14:foregroundMark x1="84416" y1="22403" x2="84416" y2="22403"/>
                          <a14:foregroundMark x1="90909" y1="27597" x2="90909" y2="275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16">
            <a:extLst>
              <a:ext uri="{FF2B5EF4-FFF2-40B4-BE49-F238E27FC236}">
                <a16:creationId xmlns:a16="http://schemas.microsoft.com/office/drawing/2014/main" id="{B1C5B292-42C7-C7C9-00F0-85E617DC160A}"/>
              </a:ext>
            </a:extLst>
          </p:cNvPr>
          <p:cNvGrpSpPr/>
          <p:nvPr/>
        </p:nvGrpSpPr>
        <p:grpSpPr>
          <a:xfrm rot="5400000">
            <a:off x="5162987" y="1363860"/>
            <a:ext cx="1867349" cy="2439609"/>
            <a:chOff x="0" y="0"/>
            <a:chExt cx="318408" cy="342659"/>
          </a:xfrm>
        </p:grpSpPr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F979F942-D817-DD40-CCB9-7552954CCBDC}"/>
                </a:ext>
              </a:extLst>
            </p:cNvPr>
            <p:cNvSpPr/>
            <p:nvPr/>
          </p:nvSpPr>
          <p:spPr>
            <a:xfrm>
              <a:off x="0" y="0"/>
              <a:ext cx="318408" cy="342659"/>
            </a:xfrm>
            <a:custGeom>
              <a:avLst/>
              <a:gdLst/>
              <a:ahLst/>
              <a:cxnLst/>
              <a:rect l="l" t="t" r="r" b="b"/>
              <a:pathLst>
                <a:path w="318408" h="342659">
                  <a:moveTo>
                    <a:pt x="159204" y="0"/>
                  </a:moveTo>
                  <a:lnTo>
                    <a:pt x="159204" y="0"/>
                  </a:lnTo>
                  <a:cubicBezTo>
                    <a:pt x="247130" y="0"/>
                    <a:pt x="318408" y="71278"/>
                    <a:pt x="318408" y="159204"/>
                  </a:cubicBezTo>
                  <a:lnTo>
                    <a:pt x="318408" y="183455"/>
                  </a:lnTo>
                  <a:cubicBezTo>
                    <a:pt x="318408" y="225678"/>
                    <a:pt x="301635" y="266173"/>
                    <a:pt x="271778" y="296029"/>
                  </a:cubicBezTo>
                  <a:cubicBezTo>
                    <a:pt x="241922" y="325886"/>
                    <a:pt x="201427" y="342659"/>
                    <a:pt x="159204" y="342659"/>
                  </a:cubicBezTo>
                  <a:lnTo>
                    <a:pt x="159204" y="342659"/>
                  </a:lnTo>
                  <a:cubicBezTo>
                    <a:pt x="116980" y="342659"/>
                    <a:pt x="76486" y="325886"/>
                    <a:pt x="46630" y="296029"/>
                  </a:cubicBezTo>
                  <a:cubicBezTo>
                    <a:pt x="16773" y="266173"/>
                    <a:pt x="0" y="225678"/>
                    <a:pt x="0" y="183455"/>
                  </a:cubicBezTo>
                  <a:lnTo>
                    <a:pt x="0" y="159204"/>
                  </a:lnTo>
                  <a:cubicBezTo>
                    <a:pt x="0" y="116980"/>
                    <a:pt x="16773" y="76486"/>
                    <a:pt x="46630" y="46630"/>
                  </a:cubicBezTo>
                  <a:cubicBezTo>
                    <a:pt x="76486" y="16773"/>
                    <a:pt x="116980" y="0"/>
                    <a:pt x="159204" y="0"/>
                  </a:cubicBezTo>
                  <a:close/>
                </a:path>
              </a:pathLst>
            </a:custGeom>
            <a:solidFill>
              <a:srgbClr val="F4EBE2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F2EA9C23-01BA-B8D1-4E48-EB8806F83AF2}"/>
                </a:ext>
              </a:extLst>
            </p:cNvPr>
            <p:cNvSpPr txBox="1"/>
            <p:nvPr/>
          </p:nvSpPr>
          <p:spPr>
            <a:xfrm>
              <a:off x="0" y="-38100"/>
              <a:ext cx="318408" cy="380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74">
            <a:extLst>
              <a:ext uri="{FF2B5EF4-FFF2-40B4-BE49-F238E27FC236}">
                <a16:creationId xmlns:a16="http://schemas.microsoft.com/office/drawing/2014/main" id="{F7B995B6-F5F9-79EA-1462-3BA2B1B490E8}"/>
              </a:ext>
            </a:extLst>
          </p:cNvPr>
          <p:cNvSpPr txBox="1"/>
          <p:nvPr/>
        </p:nvSpPr>
        <p:spPr>
          <a:xfrm>
            <a:off x="5688948" y="1114430"/>
            <a:ext cx="3697382" cy="421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Bold"/>
                <a:ea typeface="Arial Nova Bold"/>
                <a:cs typeface="Arial Nova Bold"/>
                <a:sym typeface="Arial Nova Bold"/>
              </a:rPr>
              <a:t>Stochastic modeling</a:t>
            </a:r>
          </a:p>
        </p:txBody>
      </p:sp>
      <p:sp>
        <p:nvSpPr>
          <p:cNvPr id="27" name="TextBox 75">
            <a:extLst>
              <a:ext uri="{FF2B5EF4-FFF2-40B4-BE49-F238E27FC236}">
                <a16:creationId xmlns:a16="http://schemas.microsoft.com/office/drawing/2014/main" id="{ED7C4DE7-89F4-A43B-0633-F4856E4037BC}"/>
              </a:ext>
            </a:extLst>
          </p:cNvPr>
          <p:cNvSpPr txBox="1"/>
          <p:nvPr/>
        </p:nvSpPr>
        <p:spPr>
          <a:xfrm>
            <a:off x="5004761" y="2200253"/>
            <a:ext cx="222788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CoSMoS framework</a:t>
            </a:r>
          </a:p>
        </p:txBody>
      </p:sp>
      <p:sp>
        <p:nvSpPr>
          <p:cNvPr id="28" name="Freeform 38">
            <a:extLst>
              <a:ext uri="{FF2B5EF4-FFF2-40B4-BE49-F238E27FC236}">
                <a16:creationId xmlns:a16="http://schemas.microsoft.com/office/drawing/2014/main" id="{B14493C5-3DDC-AD47-E5BB-1315C93E5C66}"/>
              </a:ext>
            </a:extLst>
          </p:cNvPr>
          <p:cNvSpPr/>
          <p:nvPr/>
        </p:nvSpPr>
        <p:spPr>
          <a:xfrm>
            <a:off x="10720456" y="3596454"/>
            <a:ext cx="6845934" cy="3106952"/>
          </a:xfrm>
          <a:custGeom>
            <a:avLst/>
            <a:gdLst/>
            <a:ahLst/>
            <a:cxnLst/>
            <a:rect l="l" t="t" r="r" b="b"/>
            <a:pathLst>
              <a:path w="6164605" h="2412746">
                <a:moveTo>
                  <a:pt x="0" y="0"/>
                </a:moveTo>
                <a:lnTo>
                  <a:pt x="6164605" y="0"/>
                </a:lnTo>
                <a:lnTo>
                  <a:pt x="6164605" y="2412747"/>
                </a:lnTo>
                <a:lnTo>
                  <a:pt x="0" y="241274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064" b="89776" l="5370" r="94979">
                          <a14:foregroundMark x1="20711" y1="64006" x2="20711" y2="64006"/>
                          <a14:foregroundMark x1="17434" y1="64006" x2="17434" y2="64006"/>
                          <a14:foregroundMark x1="17573" y1="89776" x2="17573" y2="89776"/>
                          <a14:foregroundMark x1="12622" y1="57843" x2="12622" y2="57843"/>
                          <a14:foregroundMark x1="10879" y1="54622" x2="10879" y2="54622"/>
                          <a14:foregroundMark x1="7462" y1="48039" x2="7462" y2="48039"/>
                          <a14:foregroundMark x1="5439" y1="55882" x2="5439" y2="55882"/>
                          <a14:foregroundMark x1="14993" y1="49720" x2="14993" y2="49720"/>
                          <a14:foregroundMark x1="23919" y1="56443" x2="23919" y2="56443"/>
                          <a14:foregroundMark x1="26011" y1="58543" x2="26011" y2="58543"/>
                          <a14:foregroundMark x1="28591" y1="54342" x2="28591" y2="54342"/>
                          <a14:foregroundMark x1="30893" y1="47899" x2="30893" y2="47899"/>
                          <a14:foregroundMark x1="33473" y1="45098" x2="33473" y2="45098"/>
                          <a14:foregroundMark x1="35146" y1="47619" x2="35146" y2="47619"/>
                          <a14:foregroundMark x1="39540" y1="46218" x2="39540" y2="46218"/>
                          <a14:foregroundMark x1="37448" y1="62605" x2="37448" y2="62605"/>
                          <a14:foregroundMark x1="42190" y1="53922" x2="42190" y2="53922"/>
                          <a14:foregroundMark x1="43933" y1="47339" x2="43933" y2="47339"/>
                          <a14:foregroundMark x1="46165" y1="45938" x2="46165" y2="45938"/>
                          <a14:foregroundMark x1="53208" y1="60924" x2="53208" y2="60924"/>
                          <a14:foregroundMark x1="58159" y1="65126" x2="58159" y2="65126"/>
                          <a14:foregroundMark x1="62692" y1="66947" x2="62692" y2="66947"/>
                          <a14:foregroundMark x1="65063" y1="65826" x2="65063" y2="65826"/>
                          <a14:foregroundMark x1="59623" y1="49300" x2="59623" y2="49300"/>
                          <a14:foregroundMark x1="56276" y1="51120" x2="56276" y2="51120"/>
                          <a14:foregroundMark x1="51325" y1="53922" x2="51325" y2="53922"/>
                          <a14:foregroundMark x1="66388" y1="43978" x2="66388" y2="43978"/>
                          <a14:foregroundMark x1="68828" y1="44538" x2="68828" y2="44538"/>
                          <a14:foregroundMark x1="71409" y1="44678" x2="71409" y2="44678"/>
                          <a14:foregroundMark x1="74477" y1="59804" x2="74477" y2="59804"/>
                          <a14:foregroundMark x1="75802" y1="62465" x2="75802" y2="62465"/>
                          <a14:foregroundMark x1="78522" y1="63866" x2="78522" y2="63866"/>
                          <a14:foregroundMark x1="80544" y1="65126" x2="80544" y2="65126"/>
                          <a14:foregroundMark x1="82357" y1="50280" x2="82357" y2="50280"/>
                          <a14:foregroundMark x1="85635" y1="57563" x2="85635" y2="57563"/>
                          <a14:foregroundMark x1="90028" y1="59104" x2="90028" y2="59104"/>
                          <a14:foregroundMark x1="91980" y1="60644" x2="91980" y2="60644"/>
                          <a14:foregroundMark x1="93933" y1="37395" x2="93933" y2="37395"/>
                          <a14:foregroundMark x1="94979" y1="11064" x2="94979" y2="11064"/>
                          <a14:backgroundMark x1="25732" y1="23950" x2="22385" y2="21989"/>
                          <a14:backgroundMark x1="37587" y1="71569" x2="34937" y2="7493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l="-5151" t="-19809" r="-4687" b="-1980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AutoShape 40">
            <a:extLst>
              <a:ext uri="{FF2B5EF4-FFF2-40B4-BE49-F238E27FC236}">
                <a16:creationId xmlns:a16="http://schemas.microsoft.com/office/drawing/2014/main" id="{5B31B9C2-7D82-9185-2AAA-0571F1131A39}"/>
              </a:ext>
            </a:extLst>
          </p:cNvPr>
          <p:cNvSpPr/>
          <p:nvPr/>
        </p:nvSpPr>
        <p:spPr>
          <a:xfrm>
            <a:off x="12274336" y="6558752"/>
            <a:ext cx="651042" cy="0"/>
          </a:xfrm>
          <a:prstGeom prst="line">
            <a:avLst/>
          </a:prstGeom>
          <a:ln w="95250" cap="flat">
            <a:solidFill>
              <a:srgbClr val="2578B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0" name="AutoShape 41">
            <a:extLst>
              <a:ext uri="{FF2B5EF4-FFF2-40B4-BE49-F238E27FC236}">
                <a16:creationId xmlns:a16="http://schemas.microsoft.com/office/drawing/2014/main" id="{5E24E0CB-8875-8A8D-78C6-E75EF425358F}"/>
              </a:ext>
            </a:extLst>
          </p:cNvPr>
          <p:cNvSpPr/>
          <p:nvPr/>
        </p:nvSpPr>
        <p:spPr>
          <a:xfrm>
            <a:off x="12295606" y="6905192"/>
            <a:ext cx="631439" cy="0"/>
          </a:xfrm>
          <a:prstGeom prst="line">
            <a:avLst/>
          </a:prstGeom>
          <a:ln w="95250" cap="flat">
            <a:solidFill>
              <a:srgbClr val="8C173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2" name="AutoShape 42">
            <a:extLst>
              <a:ext uri="{FF2B5EF4-FFF2-40B4-BE49-F238E27FC236}">
                <a16:creationId xmlns:a16="http://schemas.microsoft.com/office/drawing/2014/main" id="{0A086112-3CEC-C0EB-84B2-6CC33272BD56}"/>
              </a:ext>
            </a:extLst>
          </p:cNvPr>
          <p:cNvSpPr/>
          <p:nvPr/>
        </p:nvSpPr>
        <p:spPr>
          <a:xfrm>
            <a:off x="12115800" y="4152903"/>
            <a:ext cx="158536" cy="1105696"/>
          </a:xfrm>
          <a:prstGeom prst="line">
            <a:avLst/>
          </a:prstGeom>
          <a:ln w="47625" cap="flat">
            <a:solidFill>
              <a:schemeClr val="tx1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3" name="AutoShape 43">
            <a:extLst>
              <a:ext uri="{FF2B5EF4-FFF2-40B4-BE49-F238E27FC236}">
                <a16:creationId xmlns:a16="http://schemas.microsoft.com/office/drawing/2014/main" id="{D8AB96BE-8E94-416F-F990-4A4EEB28949D}"/>
              </a:ext>
            </a:extLst>
          </p:cNvPr>
          <p:cNvSpPr/>
          <p:nvPr/>
        </p:nvSpPr>
        <p:spPr>
          <a:xfrm>
            <a:off x="10720456" y="5258599"/>
            <a:ext cx="6774572" cy="0"/>
          </a:xfrm>
          <a:prstGeom prst="line">
            <a:avLst/>
          </a:prstGeom>
          <a:ln w="47625" cap="flat">
            <a:solidFill>
              <a:srgbClr val="05204A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4" name="TextBox 78">
            <a:extLst>
              <a:ext uri="{FF2B5EF4-FFF2-40B4-BE49-F238E27FC236}">
                <a16:creationId xmlns:a16="http://schemas.microsoft.com/office/drawing/2014/main" id="{AAD5680C-B475-B1B4-4053-7A643631417A}"/>
              </a:ext>
            </a:extLst>
          </p:cNvPr>
          <p:cNvSpPr txBox="1"/>
          <p:nvPr/>
        </p:nvSpPr>
        <p:spPr>
          <a:xfrm>
            <a:off x="13301163" y="2455302"/>
            <a:ext cx="1797844" cy="41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Bold"/>
                <a:ea typeface="Arial Nova Bold"/>
                <a:cs typeface="Arial Nova Bold"/>
                <a:sym typeface="Arial Nova Bold"/>
              </a:rPr>
              <a:t>Run theory </a:t>
            </a:r>
          </a:p>
        </p:txBody>
      </p:sp>
      <p:sp>
        <p:nvSpPr>
          <p:cNvPr id="35" name="TextBox 79">
            <a:extLst>
              <a:ext uri="{FF2B5EF4-FFF2-40B4-BE49-F238E27FC236}">
                <a16:creationId xmlns:a16="http://schemas.microsoft.com/office/drawing/2014/main" id="{267F551B-DD32-7192-C118-B1CF7F631FBA}"/>
              </a:ext>
            </a:extLst>
          </p:cNvPr>
          <p:cNvSpPr txBox="1"/>
          <p:nvPr/>
        </p:nvSpPr>
        <p:spPr>
          <a:xfrm>
            <a:off x="12590055" y="6405400"/>
            <a:ext cx="2227884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Wet spell</a:t>
            </a:r>
          </a:p>
        </p:txBody>
      </p:sp>
      <p:sp>
        <p:nvSpPr>
          <p:cNvPr id="36" name="TextBox 80">
            <a:extLst>
              <a:ext uri="{FF2B5EF4-FFF2-40B4-BE49-F238E27FC236}">
                <a16:creationId xmlns:a16="http://schemas.microsoft.com/office/drawing/2014/main" id="{5299F59D-401F-BB22-DCB2-34D4F9EFA134}"/>
              </a:ext>
            </a:extLst>
          </p:cNvPr>
          <p:cNvSpPr txBox="1"/>
          <p:nvPr/>
        </p:nvSpPr>
        <p:spPr>
          <a:xfrm>
            <a:off x="12611326" y="6766867"/>
            <a:ext cx="2227884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Dry spell</a:t>
            </a:r>
          </a:p>
        </p:txBody>
      </p:sp>
      <p:sp>
        <p:nvSpPr>
          <p:cNvPr id="40" name="TextBox 81">
            <a:extLst>
              <a:ext uri="{FF2B5EF4-FFF2-40B4-BE49-F238E27FC236}">
                <a16:creationId xmlns:a16="http://schemas.microsoft.com/office/drawing/2014/main" id="{2E7E38F1-48D7-5A39-9260-96AB1CAD2A71}"/>
              </a:ext>
            </a:extLst>
          </p:cNvPr>
          <p:cNvSpPr txBox="1"/>
          <p:nvPr/>
        </p:nvSpPr>
        <p:spPr>
          <a:xfrm>
            <a:off x="11003201" y="3770707"/>
            <a:ext cx="222788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Nova Bold"/>
                <a:ea typeface="Arial Nova Bold"/>
                <a:cs typeface="Arial Nova Bold"/>
                <a:sym typeface="Arial Nova Bold"/>
              </a:rPr>
              <a:t>Threshold</a:t>
            </a:r>
          </a:p>
        </p:txBody>
      </p:sp>
      <p:sp>
        <p:nvSpPr>
          <p:cNvPr id="47" name="TextBox 18">
            <a:extLst>
              <a:ext uri="{FF2B5EF4-FFF2-40B4-BE49-F238E27FC236}">
                <a16:creationId xmlns:a16="http://schemas.microsoft.com/office/drawing/2014/main" id="{6D3FF3E5-8D34-6AFE-34F2-16EB7B2DB3DD}"/>
              </a:ext>
            </a:extLst>
          </p:cNvPr>
          <p:cNvSpPr txBox="1"/>
          <p:nvPr/>
        </p:nvSpPr>
        <p:spPr>
          <a:xfrm rot="5400000">
            <a:off x="7794634" y="1526921"/>
            <a:ext cx="2226360" cy="271086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8" name="Group 16">
            <a:extLst>
              <a:ext uri="{FF2B5EF4-FFF2-40B4-BE49-F238E27FC236}">
                <a16:creationId xmlns:a16="http://schemas.microsoft.com/office/drawing/2014/main" id="{529188B4-94D5-CCB0-3FE7-D25C48BF2F7C}"/>
              </a:ext>
            </a:extLst>
          </p:cNvPr>
          <p:cNvGrpSpPr/>
          <p:nvPr/>
        </p:nvGrpSpPr>
        <p:grpSpPr>
          <a:xfrm rot="5400000">
            <a:off x="6632695" y="3340682"/>
            <a:ext cx="1816398" cy="2439609"/>
            <a:chOff x="0" y="0"/>
            <a:chExt cx="318408" cy="342659"/>
          </a:xfrm>
        </p:grpSpPr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5E166F20-88B4-811F-2D43-23CD348FC967}"/>
                </a:ext>
              </a:extLst>
            </p:cNvPr>
            <p:cNvSpPr/>
            <p:nvPr/>
          </p:nvSpPr>
          <p:spPr>
            <a:xfrm>
              <a:off x="0" y="0"/>
              <a:ext cx="318408" cy="342659"/>
            </a:xfrm>
            <a:custGeom>
              <a:avLst/>
              <a:gdLst/>
              <a:ahLst/>
              <a:cxnLst/>
              <a:rect l="l" t="t" r="r" b="b"/>
              <a:pathLst>
                <a:path w="318408" h="342659">
                  <a:moveTo>
                    <a:pt x="159204" y="0"/>
                  </a:moveTo>
                  <a:lnTo>
                    <a:pt x="159204" y="0"/>
                  </a:lnTo>
                  <a:cubicBezTo>
                    <a:pt x="247130" y="0"/>
                    <a:pt x="318408" y="71278"/>
                    <a:pt x="318408" y="159204"/>
                  </a:cubicBezTo>
                  <a:lnTo>
                    <a:pt x="318408" y="183455"/>
                  </a:lnTo>
                  <a:cubicBezTo>
                    <a:pt x="318408" y="225678"/>
                    <a:pt x="301635" y="266173"/>
                    <a:pt x="271778" y="296029"/>
                  </a:cubicBezTo>
                  <a:cubicBezTo>
                    <a:pt x="241922" y="325886"/>
                    <a:pt x="201427" y="342659"/>
                    <a:pt x="159204" y="342659"/>
                  </a:cubicBezTo>
                  <a:lnTo>
                    <a:pt x="159204" y="342659"/>
                  </a:lnTo>
                  <a:cubicBezTo>
                    <a:pt x="116980" y="342659"/>
                    <a:pt x="76486" y="325886"/>
                    <a:pt x="46630" y="296029"/>
                  </a:cubicBezTo>
                  <a:cubicBezTo>
                    <a:pt x="16773" y="266173"/>
                    <a:pt x="0" y="225678"/>
                    <a:pt x="0" y="183455"/>
                  </a:cubicBezTo>
                  <a:lnTo>
                    <a:pt x="0" y="159204"/>
                  </a:lnTo>
                  <a:cubicBezTo>
                    <a:pt x="0" y="116980"/>
                    <a:pt x="16773" y="76486"/>
                    <a:pt x="46630" y="46630"/>
                  </a:cubicBezTo>
                  <a:cubicBezTo>
                    <a:pt x="76486" y="16773"/>
                    <a:pt x="116980" y="0"/>
                    <a:pt x="159204" y="0"/>
                  </a:cubicBezTo>
                  <a:close/>
                </a:path>
              </a:pathLst>
            </a:custGeom>
            <a:solidFill>
              <a:srgbClr val="F4EBE2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TextBox 18">
              <a:extLst>
                <a:ext uri="{FF2B5EF4-FFF2-40B4-BE49-F238E27FC236}">
                  <a16:creationId xmlns:a16="http://schemas.microsoft.com/office/drawing/2014/main" id="{8684395F-EF69-B2DE-A08D-CDAA989EF87D}"/>
                </a:ext>
              </a:extLst>
            </p:cNvPr>
            <p:cNvSpPr txBox="1"/>
            <p:nvPr/>
          </p:nvSpPr>
          <p:spPr>
            <a:xfrm>
              <a:off x="0" y="-38100"/>
              <a:ext cx="318408" cy="380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TextBox 69">
            <a:extLst>
              <a:ext uri="{FF2B5EF4-FFF2-40B4-BE49-F238E27FC236}">
                <a16:creationId xmlns:a16="http://schemas.microsoft.com/office/drawing/2014/main" id="{9A118205-4432-3D9D-5074-6CEB7FD1C357}"/>
              </a:ext>
            </a:extLst>
          </p:cNvPr>
          <p:cNvSpPr txBox="1"/>
          <p:nvPr/>
        </p:nvSpPr>
        <p:spPr>
          <a:xfrm>
            <a:off x="6435812" y="4249454"/>
            <a:ext cx="222788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Monte</a:t>
            </a:r>
            <a:r>
              <a:rPr kumimoji="0" lang="en-US" sz="20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Carlo simulation</a:t>
            </a:r>
          </a:p>
        </p:txBody>
      </p:sp>
      <p:sp>
        <p:nvSpPr>
          <p:cNvPr id="55" name="TextBox 82">
            <a:extLst>
              <a:ext uri="{FF2B5EF4-FFF2-40B4-BE49-F238E27FC236}">
                <a16:creationId xmlns:a16="http://schemas.microsoft.com/office/drawing/2014/main" id="{D967FA89-92E2-80AD-B20D-55B7A08BB747}"/>
              </a:ext>
            </a:extLst>
          </p:cNvPr>
          <p:cNvSpPr txBox="1"/>
          <p:nvPr/>
        </p:nvSpPr>
        <p:spPr>
          <a:xfrm>
            <a:off x="4652056" y="5955789"/>
            <a:ext cx="2738563" cy="720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500 100-year synthetic time series, CoSMoS</a:t>
            </a:r>
          </a:p>
        </p:txBody>
      </p:sp>
      <p:sp>
        <p:nvSpPr>
          <p:cNvPr id="24" name="Freeform 28">
            <a:extLst>
              <a:ext uri="{FF2B5EF4-FFF2-40B4-BE49-F238E27FC236}">
                <a16:creationId xmlns:a16="http://schemas.microsoft.com/office/drawing/2014/main" id="{8B970EA1-7E98-05B6-5318-438F596940DE}"/>
              </a:ext>
            </a:extLst>
          </p:cNvPr>
          <p:cNvSpPr/>
          <p:nvPr/>
        </p:nvSpPr>
        <p:spPr>
          <a:xfrm rot="5400000">
            <a:off x="7121531" y="6822361"/>
            <a:ext cx="793622" cy="519075"/>
          </a:xfrm>
          <a:custGeom>
            <a:avLst/>
            <a:gdLst/>
            <a:ahLst/>
            <a:cxnLst/>
            <a:rect l="l" t="t" r="r" b="b"/>
            <a:pathLst>
              <a:path w="927700" h="667944">
                <a:moveTo>
                  <a:pt x="0" y="0"/>
                </a:moveTo>
                <a:lnTo>
                  <a:pt x="927700" y="0"/>
                </a:lnTo>
                <a:lnTo>
                  <a:pt x="927700" y="667944"/>
                </a:lnTo>
                <a:lnTo>
                  <a:pt x="0" y="6679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0" name="TextBox 82">
            <a:extLst>
              <a:ext uri="{FF2B5EF4-FFF2-40B4-BE49-F238E27FC236}">
                <a16:creationId xmlns:a16="http://schemas.microsoft.com/office/drawing/2014/main" id="{5674A441-E7A4-1062-8A71-9689C8AA4270}"/>
              </a:ext>
            </a:extLst>
          </p:cNvPr>
          <p:cNvSpPr txBox="1"/>
          <p:nvPr/>
        </p:nvSpPr>
        <p:spPr>
          <a:xfrm>
            <a:off x="733625" y="4279562"/>
            <a:ext cx="3379170" cy="1092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Precipitation time series of case study gauging station</a:t>
            </a:r>
          </a:p>
        </p:txBody>
      </p:sp>
      <p:sp>
        <p:nvSpPr>
          <p:cNvPr id="7172" name="TextBox 74">
            <a:extLst>
              <a:ext uri="{FF2B5EF4-FFF2-40B4-BE49-F238E27FC236}">
                <a16:creationId xmlns:a16="http://schemas.microsoft.com/office/drawing/2014/main" id="{2A14FFE0-96C4-639C-8C3D-D0B20D7C2E1F}"/>
              </a:ext>
            </a:extLst>
          </p:cNvPr>
          <p:cNvSpPr txBox="1"/>
          <p:nvPr/>
        </p:nvSpPr>
        <p:spPr>
          <a:xfrm>
            <a:off x="404135" y="3287231"/>
            <a:ext cx="3697382" cy="421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Bold"/>
                <a:ea typeface="Arial Nova Bold"/>
                <a:cs typeface="Arial Nova Bold"/>
                <a:sym typeface="Arial Nova Bold"/>
              </a:rPr>
              <a:t>Input data</a:t>
            </a:r>
          </a:p>
        </p:txBody>
      </p:sp>
      <p:cxnSp>
        <p:nvCxnSpPr>
          <p:cNvPr id="7173" name="Connector: Curved 7172">
            <a:extLst>
              <a:ext uri="{FF2B5EF4-FFF2-40B4-BE49-F238E27FC236}">
                <a16:creationId xmlns:a16="http://schemas.microsoft.com/office/drawing/2014/main" id="{D33AF4FB-8D5F-A356-C901-618002453F7E}"/>
              </a:ext>
            </a:extLst>
          </p:cNvPr>
          <p:cNvCxnSpPr>
            <a:cxnSpLocks/>
          </p:cNvCxnSpPr>
          <p:nvPr/>
        </p:nvCxnSpPr>
        <p:spPr>
          <a:xfrm>
            <a:off x="220924" y="2621025"/>
            <a:ext cx="1152743" cy="1087732"/>
          </a:xfrm>
          <a:prstGeom prst="curvedConnector3">
            <a:avLst>
              <a:gd name="adj1" fmla="val 50000"/>
            </a:avLst>
          </a:prstGeom>
          <a:noFill/>
          <a:ln w="50800">
            <a:solidFill>
              <a:schemeClr val="bg2">
                <a:lumMod val="25000"/>
              </a:schemeClr>
            </a:solidFill>
            <a:prstDash val="dash"/>
            <a:headEnd type="oval" w="lg" len="lg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179" name="Connector: Curved 7178">
            <a:extLst>
              <a:ext uri="{FF2B5EF4-FFF2-40B4-BE49-F238E27FC236}">
                <a16:creationId xmlns:a16="http://schemas.microsoft.com/office/drawing/2014/main" id="{33C9CC51-EBAD-1AD5-B4CC-B916B0A72929}"/>
              </a:ext>
            </a:extLst>
          </p:cNvPr>
          <p:cNvCxnSpPr>
            <a:cxnSpLocks/>
          </p:cNvCxnSpPr>
          <p:nvPr/>
        </p:nvCxnSpPr>
        <p:spPr>
          <a:xfrm>
            <a:off x="2293732" y="5955789"/>
            <a:ext cx="2687971" cy="2050353"/>
          </a:xfrm>
          <a:prstGeom prst="curvedConnector3">
            <a:avLst>
              <a:gd name="adj1" fmla="val 50000"/>
            </a:avLst>
          </a:prstGeom>
          <a:noFill/>
          <a:ln w="50800">
            <a:solidFill>
              <a:schemeClr val="bg2">
                <a:lumMod val="25000"/>
              </a:schemeClr>
            </a:solidFill>
            <a:prstDash val="dash"/>
            <a:headEnd type="oval" w="lg" len="lg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184" name="Connector: Curved 7183">
            <a:extLst>
              <a:ext uri="{FF2B5EF4-FFF2-40B4-BE49-F238E27FC236}">
                <a16:creationId xmlns:a16="http://schemas.microsoft.com/office/drawing/2014/main" id="{C7D93FA8-C98E-D329-900E-D71750102B91}"/>
              </a:ext>
            </a:extLst>
          </p:cNvPr>
          <p:cNvCxnSpPr>
            <a:cxnSpLocks/>
          </p:cNvCxnSpPr>
          <p:nvPr/>
        </p:nvCxnSpPr>
        <p:spPr>
          <a:xfrm flipV="1">
            <a:off x="9675163" y="7056637"/>
            <a:ext cx="1931673" cy="1465926"/>
          </a:xfrm>
          <a:prstGeom prst="curvedConnector3">
            <a:avLst>
              <a:gd name="adj1" fmla="val 50000"/>
            </a:avLst>
          </a:prstGeom>
          <a:noFill/>
          <a:ln w="50800">
            <a:solidFill>
              <a:schemeClr val="bg2">
                <a:lumMod val="25000"/>
              </a:schemeClr>
            </a:solidFill>
            <a:prstDash val="dash"/>
            <a:headEnd type="oval" w="lg" len="lg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217" name="Action Button: Go to End 7216">
            <a:hlinkClick r:id="rId20" action="ppaction://hlinksldjump"/>
            <a:extLst>
              <a:ext uri="{FF2B5EF4-FFF2-40B4-BE49-F238E27FC236}">
                <a16:creationId xmlns:a16="http://schemas.microsoft.com/office/drawing/2014/main" id="{91481785-3F58-E986-FB7A-2F95EF22C250}"/>
              </a:ext>
            </a:extLst>
          </p:cNvPr>
          <p:cNvSpPr/>
          <p:nvPr/>
        </p:nvSpPr>
        <p:spPr>
          <a:xfrm>
            <a:off x="15912920" y="8126228"/>
            <a:ext cx="813767" cy="609600"/>
          </a:xfrm>
          <a:prstGeom prst="actionButtonEnd">
            <a:avLst/>
          </a:prstGeom>
          <a:solidFill>
            <a:srgbClr val="F4EBE2"/>
          </a:solidFill>
          <a:ln>
            <a:solidFill>
              <a:srgbClr val="8935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22">
            <a:extLst>
              <a:ext uri="{FF2B5EF4-FFF2-40B4-BE49-F238E27FC236}">
                <a16:creationId xmlns:a16="http://schemas.microsoft.com/office/drawing/2014/main" id="{05F88A45-3BB8-0446-3FC5-A01AB0BD0ED9}"/>
              </a:ext>
            </a:extLst>
          </p:cNvPr>
          <p:cNvSpPr/>
          <p:nvPr/>
        </p:nvSpPr>
        <p:spPr>
          <a:xfrm rot="5738244">
            <a:off x="5586048" y="3188036"/>
            <a:ext cx="1168900" cy="1115013"/>
          </a:xfrm>
          <a:custGeom>
            <a:avLst/>
            <a:gdLst/>
            <a:ahLst/>
            <a:cxnLst/>
            <a:rect l="l" t="t" r="r" b="b"/>
            <a:pathLst>
              <a:path w="1538712" h="906441">
                <a:moveTo>
                  <a:pt x="0" y="0"/>
                </a:moveTo>
                <a:lnTo>
                  <a:pt x="1538712" y="0"/>
                </a:lnTo>
                <a:lnTo>
                  <a:pt x="1538712" y="906442"/>
                </a:lnTo>
                <a:lnTo>
                  <a:pt x="0" y="90644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29FB2F22-5AD4-090E-3592-93648E3B65D3}"/>
              </a:ext>
            </a:extLst>
          </p:cNvPr>
          <p:cNvGrpSpPr/>
          <p:nvPr/>
        </p:nvGrpSpPr>
        <p:grpSpPr>
          <a:xfrm rot="5400000">
            <a:off x="8879677" y="324251"/>
            <a:ext cx="1867349" cy="4507672"/>
            <a:chOff x="0" y="-38100"/>
            <a:chExt cx="318408" cy="633132"/>
          </a:xfrm>
        </p:grpSpPr>
        <p:sp>
          <p:nvSpPr>
            <p:cNvPr id="6" name="Freeform 17">
              <a:extLst>
                <a:ext uri="{FF2B5EF4-FFF2-40B4-BE49-F238E27FC236}">
                  <a16:creationId xmlns:a16="http://schemas.microsoft.com/office/drawing/2014/main" id="{30B5AF51-D8A8-940C-C239-F006F5DD849C}"/>
                </a:ext>
              </a:extLst>
            </p:cNvPr>
            <p:cNvSpPr/>
            <p:nvPr/>
          </p:nvSpPr>
          <p:spPr>
            <a:xfrm>
              <a:off x="0" y="252373"/>
              <a:ext cx="318408" cy="342659"/>
            </a:xfrm>
            <a:custGeom>
              <a:avLst/>
              <a:gdLst/>
              <a:ahLst/>
              <a:cxnLst/>
              <a:rect l="l" t="t" r="r" b="b"/>
              <a:pathLst>
                <a:path w="318408" h="342659">
                  <a:moveTo>
                    <a:pt x="159204" y="0"/>
                  </a:moveTo>
                  <a:lnTo>
                    <a:pt x="159204" y="0"/>
                  </a:lnTo>
                  <a:cubicBezTo>
                    <a:pt x="247130" y="0"/>
                    <a:pt x="318408" y="71278"/>
                    <a:pt x="318408" y="159204"/>
                  </a:cubicBezTo>
                  <a:lnTo>
                    <a:pt x="318408" y="183455"/>
                  </a:lnTo>
                  <a:cubicBezTo>
                    <a:pt x="318408" y="225678"/>
                    <a:pt x="301635" y="266173"/>
                    <a:pt x="271778" y="296029"/>
                  </a:cubicBezTo>
                  <a:cubicBezTo>
                    <a:pt x="241922" y="325886"/>
                    <a:pt x="201427" y="342659"/>
                    <a:pt x="159204" y="342659"/>
                  </a:cubicBezTo>
                  <a:lnTo>
                    <a:pt x="159204" y="342659"/>
                  </a:lnTo>
                  <a:cubicBezTo>
                    <a:pt x="116980" y="342659"/>
                    <a:pt x="76486" y="325886"/>
                    <a:pt x="46630" y="296029"/>
                  </a:cubicBezTo>
                  <a:cubicBezTo>
                    <a:pt x="16773" y="266173"/>
                    <a:pt x="0" y="225678"/>
                    <a:pt x="0" y="183455"/>
                  </a:cubicBezTo>
                  <a:lnTo>
                    <a:pt x="0" y="159204"/>
                  </a:lnTo>
                  <a:cubicBezTo>
                    <a:pt x="0" y="116980"/>
                    <a:pt x="16773" y="76486"/>
                    <a:pt x="46630" y="46630"/>
                  </a:cubicBezTo>
                  <a:cubicBezTo>
                    <a:pt x="76486" y="16773"/>
                    <a:pt x="116980" y="0"/>
                    <a:pt x="159204" y="0"/>
                  </a:cubicBezTo>
                  <a:close/>
                </a:path>
              </a:pathLst>
            </a:custGeom>
            <a:solidFill>
              <a:srgbClr val="F4EBE2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18">
              <a:extLst>
                <a:ext uri="{FF2B5EF4-FFF2-40B4-BE49-F238E27FC236}">
                  <a16:creationId xmlns:a16="http://schemas.microsoft.com/office/drawing/2014/main" id="{051D36C2-7034-1A9E-D3FC-31A3F2EC958A}"/>
                </a:ext>
              </a:extLst>
            </p:cNvPr>
            <p:cNvSpPr txBox="1"/>
            <p:nvPr/>
          </p:nvSpPr>
          <p:spPr>
            <a:xfrm>
              <a:off x="0" y="-38100"/>
              <a:ext cx="318408" cy="380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4">
            <a:extLst>
              <a:ext uri="{FF2B5EF4-FFF2-40B4-BE49-F238E27FC236}">
                <a16:creationId xmlns:a16="http://schemas.microsoft.com/office/drawing/2014/main" id="{F7C227A2-F503-C6D6-EADB-4A8DF3745D7F}"/>
              </a:ext>
            </a:extLst>
          </p:cNvPr>
          <p:cNvSpPr txBox="1"/>
          <p:nvPr/>
        </p:nvSpPr>
        <p:spPr>
          <a:xfrm>
            <a:off x="7684813" y="2316061"/>
            <a:ext cx="2227884" cy="720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ARFIMA (0,d,0) </a:t>
            </a:r>
          </a:p>
          <a:p>
            <a:pPr marL="0" marR="0" lvl="0" indent="0" algn="ctr" defTabSz="914400" rtl="0" eaLnBrk="1" fontAlgn="auto" latinLnBrk="0" hangingPunct="1">
              <a:lnSpc>
                <a:spcPts val="29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model</a:t>
            </a:r>
          </a:p>
        </p:txBody>
      </p:sp>
      <p:sp>
        <p:nvSpPr>
          <p:cNvPr id="4" name="Freeform 22">
            <a:extLst>
              <a:ext uri="{FF2B5EF4-FFF2-40B4-BE49-F238E27FC236}">
                <a16:creationId xmlns:a16="http://schemas.microsoft.com/office/drawing/2014/main" id="{16CDD2F1-D29F-DE51-2AAA-844E926E6CE7}"/>
              </a:ext>
            </a:extLst>
          </p:cNvPr>
          <p:cNvSpPr/>
          <p:nvPr/>
        </p:nvSpPr>
        <p:spPr>
          <a:xfrm rot="10800000">
            <a:off x="8349825" y="3100839"/>
            <a:ext cx="1208349" cy="1275514"/>
          </a:xfrm>
          <a:custGeom>
            <a:avLst/>
            <a:gdLst/>
            <a:ahLst/>
            <a:cxnLst/>
            <a:rect l="l" t="t" r="r" b="b"/>
            <a:pathLst>
              <a:path w="1538712" h="906441">
                <a:moveTo>
                  <a:pt x="0" y="0"/>
                </a:moveTo>
                <a:lnTo>
                  <a:pt x="1538712" y="0"/>
                </a:lnTo>
                <a:lnTo>
                  <a:pt x="1538712" y="906442"/>
                </a:lnTo>
                <a:lnTo>
                  <a:pt x="0" y="90644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4" name="Group 29">
            <a:extLst>
              <a:ext uri="{FF2B5EF4-FFF2-40B4-BE49-F238E27FC236}">
                <a16:creationId xmlns:a16="http://schemas.microsoft.com/office/drawing/2014/main" id="{7E29DD2F-0DEE-74CB-AF94-5999B6046AD3}"/>
              </a:ext>
            </a:extLst>
          </p:cNvPr>
          <p:cNvGrpSpPr/>
          <p:nvPr/>
        </p:nvGrpSpPr>
        <p:grpSpPr>
          <a:xfrm>
            <a:off x="7551411" y="5782180"/>
            <a:ext cx="2763209" cy="1110768"/>
            <a:chOff x="0" y="0"/>
            <a:chExt cx="501640" cy="275917"/>
          </a:xfrm>
        </p:grpSpPr>
        <p:sp>
          <p:nvSpPr>
            <p:cNvPr id="15" name="Freeform 30">
              <a:extLst>
                <a:ext uri="{FF2B5EF4-FFF2-40B4-BE49-F238E27FC236}">
                  <a16:creationId xmlns:a16="http://schemas.microsoft.com/office/drawing/2014/main" id="{2E4111AC-41F9-A014-FCBE-0C9D321B8F16}"/>
                </a:ext>
              </a:extLst>
            </p:cNvPr>
            <p:cNvSpPr/>
            <p:nvPr/>
          </p:nvSpPr>
          <p:spPr>
            <a:xfrm>
              <a:off x="0" y="0"/>
              <a:ext cx="501640" cy="275917"/>
            </a:xfrm>
            <a:custGeom>
              <a:avLst/>
              <a:gdLst/>
              <a:ahLst/>
              <a:cxnLst/>
              <a:rect l="l" t="t" r="r" b="b"/>
              <a:pathLst>
                <a:path w="501640" h="275917">
                  <a:moveTo>
                    <a:pt x="113210" y="0"/>
                  </a:moveTo>
                  <a:lnTo>
                    <a:pt x="388430" y="0"/>
                  </a:lnTo>
                  <a:cubicBezTo>
                    <a:pt x="418455" y="0"/>
                    <a:pt x="447251" y="11927"/>
                    <a:pt x="468481" y="33158"/>
                  </a:cubicBezTo>
                  <a:cubicBezTo>
                    <a:pt x="489712" y="54389"/>
                    <a:pt x="501640" y="83185"/>
                    <a:pt x="501640" y="113210"/>
                  </a:cubicBezTo>
                  <a:lnTo>
                    <a:pt x="501640" y="162707"/>
                  </a:lnTo>
                  <a:cubicBezTo>
                    <a:pt x="501640" y="192732"/>
                    <a:pt x="489712" y="221528"/>
                    <a:pt x="468481" y="242759"/>
                  </a:cubicBezTo>
                  <a:cubicBezTo>
                    <a:pt x="447251" y="263990"/>
                    <a:pt x="418455" y="275917"/>
                    <a:pt x="388430" y="275917"/>
                  </a:cubicBezTo>
                  <a:lnTo>
                    <a:pt x="113210" y="275917"/>
                  </a:lnTo>
                  <a:cubicBezTo>
                    <a:pt x="83185" y="275917"/>
                    <a:pt x="54389" y="263990"/>
                    <a:pt x="33158" y="242759"/>
                  </a:cubicBezTo>
                  <a:cubicBezTo>
                    <a:pt x="11927" y="221528"/>
                    <a:pt x="0" y="192732"/>
                    <a:pt x="0" y="162707"/>
                  </a:cubicBezTo>
                  <a:lnTo>
                    <a:pt x="0" y="113210"/>
                  </a:lnTo>
                  <a:cubicBezTo>
                    <a:pt x="0" y="83185"/>
                    <a:pt x="11927" y="54389"/>
                    <a:pt x="33158" y="33158"/>
                  </a:cubicBezTo>
                  <a:cubicBezTo>
                    <a:pt x="54389" y="11927"/>
                    <a:pt x="83185" y="0"/>
                    <a:pt x="113210" y="0"/>
                  </a:cubicBezTo>
                  <a:close/>
                </a:path>
              </a:pathLst>
            </a:custGeom>
            <a:solidFill>
              <a:srgbClr val="F4EBE2">
                <a:alpha val="67843"/>
              </a:srgbClr>
            </a:solidFill>
            <a:ln w="38100" cap="rnd">
              <a:solidFill>
                <a:srgbClr val="000000">
                  <a:alpha val="67843"/>
                </a:srgbClr>
              </a:solidFill>
              <a:prstDash val="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31">
              <a:extLst>
                <a:ext uri="{FF2B5EF4-FFF2-40B4-BE49-F238E27FC236}">
                  <a16:creationId xmlns:a16="http://schemas.microsoft.com/office/drawing/2014/main" id="{F066EA41-7E6F-5CAA-6B6B-9AB84B110767}"/>
                </a:ext>
              </a:extLst>
            </p:cNvPr>
            <p:cNvSpPr txBox="1"/>
            <p:nvPr/>
          </p:nvSpPr>
          <p:spPr>
            <a:xfrm>
              <a:off x="0" y="-38100"/>
              <a:ext cx="501640" cy="314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93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Freeform 22">
            <a:extLst>
              <a:ext uri="{FF2B5EF4-FFF2-40B4-BE49-F238E27FC236}">
                <a16:creationId xmlns:a16="http://schemas.microsoft.com/office/drawing/2014/main" id="{EDB8798C-0F4E-7F67-4B33-C2396E77D0A7}"/>
              </a:ext>
            </a:extLst>
          </p:cNvPr>
          <p:cNvSpPr/>
          <p:nvPr/>
        </p:nvSpPr>
        <p:spPr>
          <a:xfrm rot="10367884">
            <a:off x="5805890" y="4950879"/>
            <a:ext cx="1011198" cy="876479"/>
          </a:xfrm>
          <a:custGeom>
            <a:avLst/>
            <a:gdLst/>
            <a:ahLst/>
            <a:cxnLst/>
            <a:rect l="l" t="t" r="r" b="b"/>
            <a:pathLst>
              <a:path w="1538712" h="906441">
                <a:moveTo>
                  <a:pt x="0" y="0"/>
                </a:moveTo>
                <a:lnTo>
                  <a:pt x="1538712" y="0"/>
                </a:lnTo>
                <a:lnTo>
                  <a:pt x="1538712" y="906442"/>
                </a:lnTo>
                <a:lnTo>
                  <a:pt x="0" y="90644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2" name="Freeform 22">
            <a:extLst>
              <a:ext uri="{FF2B5EF4-FFF2-40B4-BE49-F238E27FC236}">
                <a16:creationId xmlns:a16="http://schemas.microsoft.com/office/drawing/2014/main" id="{C6E3BE8B-6AF4-1EA2-8509-7200105667BD}"/>
              </a:ext>
            </a:extLst>
          </p:cNvPr>
          <p:cNvSpPr/>
          <p:nvPr/>
        </p:nvSpPr>
        <p:spPr>
          <a:xfrm rot="4832327">
            <a:off x="8241870" y="4977453"/>
            <a:ext cx="1011198" cy="876479"/>
          </a:xfrm>
          <a:custGeom>
            <a:avLst/>
            <a:gdLst/>
            <a:ahLst/>
            <a:cxnLst/>
            <a:rect l="l" t="t" r="r" b="b"/>
            <a:pathLst>
              <a:path w="1538712" h="906441">
                <a:moveTo>
                  <a:pt x="0" y="0"/>
                </a:moveTo>
                <a:lnTo>
                  <a:pt x="1538712" y="0"/>
                </a:lnTo>
                <a:lnTo>
                  <a:pt x="1538712" y="906442"/>
                </a:lnTo>
                <a:lnTo>
                  <a:pt x="0" y="90644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4" name="TextBox 82">
            <a:extLst>
              <a:ext uri="{FF2B5EF4-FFF2-40B4-BE49-F238E27FC236}">
                <a16:creationId xmlns:a16="http://schemas.microsoft.com/office/drawing/2014/main" id="{12C96B49-FFC2-63FF-94E4-A0EC8FE09648}"/>
              </a:ext>
            </a:extLst>
          </p:cNvPr>
          <p:cNvSpPr txBox="1"/>
          <p:nvPr/>
        </p:nvSpPr>
        <p:spPr>
          <a:xfrm>
            <a:off x="7614889" y="5982387"/>
            <a:ext cx="2738563" cy="720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500 100-year synthetic time series, ARFIMA</a:t>
            </a:r>
          </a:p>
        </p:txBody>
      </p:sp>
      <p:grpSp>
        <p:nvGrpSpPr>
          <p:cNvPr id="52" name="Group 29">
            <a:extLst>
              <a:ext uri="{FF2B5EF4-FFF2-40B4-BE49-F238E27FC236}">
                <a16:creationId xmlns:a16="http://schemas.microsoft.com/office/drawing/2014/main" id="{206637AB-E0D0-E9BE-B782-7DE635B6ED00}"/>
              </a:ext>
            </a:extLst>
          </p:cNvPr>
          <p:cNvGrpSpPr/>
          <p:nvPr/>
        </p:nvGrpSpPr>
        <p:grpSpPr>
          <a:xfrm>
            <a:off x="6118370" y="7531363"/>
            <a:ext cx="2763209" cy="1110768"/>
            <a:chOff x="0" y="0"/>
            <a:chExt cx="501640" cy="275917"/>
          </a:xfrm>
        </p:grpSpPr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C2294EAD-10D7-5DE8-FE24-34AD8DB6AF34}"/>
                </a:ext>
              </a:extLst>
            </p:cNvPr>
            <p:cNvSpPr/>
            <p:nvPr/>
          </p:nvSpPr>
          <p:spPr>
            <a:xfrm>
              <a:off x="0" y="0"/>
              <a:ext cx="501640" cy="275917"/>
            </a:xfrm>
            <a:custGeom>
              <a:avLst/>
              <a:gdLst/>
              <a:ahLst/>
              <a:cxnLst/>
              <a:rect l="l" t="t" r="r" b="b"/>
              <a:pathLst>
                <a:path w="501640" h="275917">
                  <a:moveTo>
                    <a:pt x="113210" y="0"/>
                  </a:moveTo>
                  <a:lnTo>
                    <a:pt x="388430" y="0"/>
                  </a:lnTo>
                  <a:cubicBezTo>
                    <a:pt x="418455" y="0"/>
                    <a:pt x="447251" y="11927"/>
                    <a:pt x="468481" y="33158"/>
                  </a:cubicBezTo>
                  <a:cubicBezTo>
                    <a:pt x="489712" y="54389"/>
                    <a:pt x="501640" y="83185"/>
                    <a:pt x="501640" y="113210"/>
                  </a:cubicBezTo>
                  <a:lnTo>
                    <a:pt x="501640" y="162707"/>
                  </a:lnTo>
                  <a:cubicBezTo>
                    <a:pt x="501640" y="192732"/>
                    <a:pt x="489712" y="221528"/>
                    <a:pt x="468481" y="242759"/>
                  </a:cubicBezTo>
                  <a:cubicBezTo>
                    <a:pt x="447251" y="263990"/>
                    <a:pt x="418455" y="275917"/>
                    <a:pt x="388430" y="275917"/>
                  </a:cubicBezTo>
                  <a:lnTo>
                    <a:pt x="113210" y="275917"/>
                  </a:lnTo>
                  <a:cubicBezTo>
                    <a:pt x="83185" y="275917"/>
                    <a:pt x="54389" y="263990"/>
                    <a:pt x="33158" y="242759"/>
                  </a:cubicBezTo>
                  <a:cubicBezTo>
                    <a:pt x="11927" y="221528"/>
                    <a:pt x="0" y="192732"/>
                    <a:pt x="0" y="162707"/>
                  </a:cubicBezTo>
                  <a:lnTo>
                    <a:pt x="0" y="113210"/>
                  </a:lnTo>
                  <a:cubicBezTo>
                    <a:pt x="0" y="83185"/>
                    <a:pt x="11927" y="54389"/>
                    <a:pt x="33158" y="33158"/>
                  </a:cubicBezTo>
                  <a:cubicBezTo>
                    <a:pt x="54389" y="11927"/>
                    <a:pt x="83185" y="0"/>
                    <a:pt x="113210" y="0"/>
                  </a:cubicBezTo>
                  <a:close/>
                </a:path>
              </a:pathLst>
            </a:custGeom>
            <a:solidFill>
              <a:srgbClr val="F4EBE2">
                <a:alpha val="67843"/>
              </a:srgbClr>
            </a:solidFill>
            <a:ln w="38100" cap="rnd">
              <a:solidFill>
                <a:srgbClr val="000000">
                  <a:alpha val="67843"/>
                </a:srgbClr>
              </a:solidFill>
              <a:prstDash val="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TextBox 31">
              <a:extLst>
                <a:ext uri="{FF2B5EF4-FFF2-40B4-BE49-F238E27FC236}">
                  <a16:creationId xmlns:a16="http://schemas.microsoft.com/office/drawing/2014/main" id="{EB77B772-2EA9-175B-4FFF-4A5AB10AB21F}"/>
                </a:ext>
              </a:extLst>
            </p:cNvPr>
            <p:cNvSpPr txBox="1"/>
            <p:nvPr/>
          </p:nvSpPr>
          <p:spPr>
            <a:xfrm>
              <a:off x="0" y="-38100"/>
              <a:ext cx="501640" cy="314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93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168" name="TextBox 82">
            <a:extLst>
              <a:ext uri="{FF2B5EF4-FFF2-40B4-BE49-F238E27FC236}">
                <a16:creationId xmlns:a16="http://schemas.microsoft.com/office/drawing/2014/main" id="{333787A8-733E-AB42-BE4A-2878951AB910}"/>
              </a:ext>
            </a:extLst>
          </p:cNvPr>
          <p:cNvSpPr txBox="1"/>
          <p:nvPr/>
        </p:nvSpPr>
        <p:spPr>
          <a:xfrm>
            <a:off x="6114514" y="7735454"/>
            <a:ext cx="2738563" cy="70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synthetic time series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CoSMoS+ARFIMA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Noto Sans Bold"/>
              <a:cs typeface="Arial" panose="020B0604020202020204" pitchFamily="34" charset="0"/>
              <a:sym typeface="Noto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272143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91A2A37-53F0-4694-FB9A-57EF4F6366A5}"/>
              </a:ext>
            </a:extLst>
          </p:cNvPr>
          <p:cNvSpPr/>
          <p:nvPr/>
        </p:nvSpPr>
        <p:spPr>
          <a:xfrm>
            <a:off x="253100" y="647700"/>
            <a:ext cx="17773411" cy="8330899"/>
          </a:xfrm>
          <a:prstGeom prst="roundRect">
            <a:avLst/>
          </a:prstGeom>
          <a:solidFill>
            <a:srgbClr val="F4EBE2">
              <a:alpha val="50000"/>
            </a:srgbClr>
          </a:solidFill>
          <a:ln w="28575"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6D88DB8-1CA7-0B7C-4D8F-6344474328ED}"/>
              </a:ext>
            </a:extLst>
          </p:cNvPr>
          <p:cNvSpPr/>
          <p:nvPr/>
        </p:nvSpPr>
        <p:spPr>
          <a:xfrm>
            <a:off x="200527" y="9102656"/>
            <a:ext cx="948092" cy="1003138"/>
          </a:xfrm>
          <a:prstGeom prst="roundRect">
            <a:avLst/>
          </a:prstGeom>
          <a:solidFill>
            <a:srgbClr val="D17C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E45AC2-55B3-1FEA-EC14-29E22C1A3F4E}"/>
              </a:ext>
            </a:extLst>
          </p:cNvPr>
          <p:cNvSpPr/>
          <p:nvPr/>
        </p:nvSpPr>
        <p:spPr>
          <a:xfrm>
            <a:off x="12654595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98" name="Picture 30" descr="File Info Icon SVG Vector &amp; PNG Free Download | UXWing">
            <a:extLst>
              <a:ext uri="{FF2B5EF4-FFF2-40B4-BE49-F238E27FC236}">
                <a16:creationId xmlns:a16="http://schemas.microsoft.com/office/drawing/2014/main" id="{E5377CFA-EEE9-933E-E8FC-AD609259D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3" b="97521" l="962" r="97115">
                        <a14:foregroundMark x1="41827" y1="1653" x2="8173" y2="4959"/>
                        <a14:foregroundMark x1="8173" y1="4959" x2="1442" y2="11570"/>
                        <a14:foregroundMark x1="71955" y1="22113" x2="73077" y2="23140"/>
                        <a14:foregroundMark x1="61293" y1="12352" x2="65665" y2="16354"/>
                        <a14:foregroundMark x1="50962" y1="2893" x2="60949" y2="12037"/>
                        <a14:foregroundMark x1="73077" y1="23140" x2="78365" y2="31405"/>
                        <a14:foregroundMark x1="65037" y1="27681" x2="63685" y2="27432"/>
                        <a14:foregroundMark x1="68829" y1="28380" x2="66307" y2="27915"/>
                        <a14:foregroundMark x1="74038" y1="29339" x2="69407" y2="28486"/>
                        <a14:foregroundMark x1="55430" y1="21074" x2="54327" y2="19835"/>
                        <a14:foregroundMark x1="56484" y1="22259" x2="55430" y2="21074"/>
                        <a14:foregroundMark x1="54081" y1="17438" x2="52885" y2="5785"/>
                        <a14:foregroundMark x1="54327" y1="19835" x2="54157" y2="18182"/>
                        <a14:foregroundMark x1="78365" y1="31818" x2="79808" y2="46281"/>
                        <a14:foregroundMark x1="74038" y1="60331" x2="58173" y2="66116"/>
                        <a14:foregroundMark x1="58173" y1="66116" x2="52404" y2="78926"/>
                        <a14:foregroundMark x1="88462" y1="59504" x2="87500" y2="82645"/>
                        <a14:foregroundMark x1="78846" y1="57851" x2="65865" y2="61157"/>
                        <a14:foregroundMark x1="65865" y1="61157" x2="58654" y2="72727"/>
                        <a14:foregroundMark x1="58654" y1="72727" x2="56731" y2="81405"/>
                        <a14:foregroundMark x1="56731" y1="81405" x2="70192" y2="92562"/>
                        <a14:foregroundMark x1="70192" y1="92562" x2="81250" y2="91736"/>
                        <a14:foregroundMark x1="81250" y1="91736" x2="88942" y2="82645"/>
                        <a14:foregroundMark x1="88942" y1="82645" x2="82692" y2="63223"/>
                        <a14:foregroundMark x1="82692" y1="63223" x2="76923" y2="56198"/>
                        <a14:foregroundMark x1="76923" y1="56198" x2="75481" y2="55785"/>
                        <a14:foregroundMark x1="89904" y1="68595" x2="90385" y2="83471"/>
                        <a14:foregroundMark x1="90385" y1="83471" x2="85577" y2="92149"/>
                        <a14:foregroundMark x1="85577" y1="92149" x2="68269" y2="97521"/>
                        <a14:foregroundMark x1="68269" y1="97521" x2="60096" y2="93388"/>
                        <a14:foregroundMark x1="92788" y1="66116" x2="94712" y2="73140"/>
                        <a14:foregroundMark x1="94712" y1="73140" x2="94231" y2="83058"/>
                        <a14:foregroundMark x1="94231" y1="83058" x2="91827" y2="88017"/>
                        <a14:foregroundMark x1="96635" y1="70248" x2="97115" y2="78512"/>
                        <a14:foregroundMark x1="97115" y1="78512" x2="96154" y2="82231"/>
                        <a14:foregroundMark x1="36058" y1="87190" x2="13942" y2="86777"/>
                        <a14:foregroundMark x1="13942" y1="86777" x2="5288" y2="83884"/>
                        <a14:foregroundMark x1="5288" y1="83884" x2="1923" y2="58678"/>
                        <a14:foregroundMark x1="1923" y1="58678" x2="5288" y2="47934"/>
                        <a14:foregroundMark x1="5288" y1="47934" x2="2885" y2="9917"/>
                        <a14:foregroundMark x1="24038" y1="38430" x2="38973" y2="37342"/>
                        <a14:foregroundMark x1="55760" y1="37675" x2="57692" y2="38430"/>
                        <a14:foregroundMark x1="25481" y1="52893" x2="44712" y2="52893"/>
                        <a14:foregroundMark x1="44712" y1="52893" x2="51442" y2="52066"/>
                        <a14:foregroundMark x1="25481" y1="67355" x2="36058" y2="66942"/>
                        <a14:foregroundMark x1="36058" y1="66942" x2="37500" y2="66942"/>
                        <a14:foregroundMark x1="40385" y1="39256" x2="55288" y2="39669"/>
                        <a14:foregroundMark x1="38462" y1="37190" x2="44231" y2="37190"/>
                        <a14:foregroundMark x1="37500" y1="36777" x2="44231" y2="37190"/>
                        <a14:backgroundMark x1="20673" y1="13223" x2="24519" y2="25620"/>
                        <a14:backgroundMark x1="24519" y1="25620" x2="34615" y2="19008"/>
                        <a14:backgroundMark x1="34615" y1="19008" x2="28365" y2="11983"/>
                        <a14:backgroundMark x1="28365" y1="11983" x2="19712" y2="11983"/>
                        <a14:backgroundMark x1="19712" y1="11983" x2="19712" y2="12397"/>
                        <a14:backgroundMark x1="62019" y1="18182" x2="62019" y2="18182"/>
                        <a14:backgroundMark x1="61538" y1="19008" x2="67788" y2="24793"/>
                        <a14:backgroundMark x1="67788" y1="24793" x2="63462" y2="17769"/>
                        <a14:backgroundMark x1="63462" y1="17769" x2="67788" y2="23967"/>
                        <a14:backgroundMark x1="67788" y1="23967" x2="69231" y2="23967"/>
                        <a14:backgroundMark x1="38135" y1="35958" x2="37981" y2="35950"/>
                        <a14:backgroundMark x1="56731" y1="21074" x2="56731" y2="21074"/>
                        <a14:backgroundMark x1="57692" y1="21074" x2="57692" y2="21074"/>
                        <a14:backgroundMark x1="57692" y1="22314" x2="57212" y2="22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826" y="9302945"/>
            <a:ext cx="600225" cy="69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B67A7A-D5C8-6DF8-0CCF-2B212381D8A8}"/>
              </a:ext>
            </a:extLst>
          </p:cNvPr>
          <p:cNvSpPr/>
          <p:nvPr/>
        </p:nvSpPr>
        <p:spPr>
          <a:xfrm>
            <a:off x="13768773" y="9102656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ACB6723-8337-9770-345B-A0C98CBE5F1E}"/>
              </a:ext>
            </a:extLst>
          </p:cNvPr>
          <p:cNvSpPr/>
          <p:nvPr/>
        </p:nvSpPr>
        <p:spPr>
          <a:xfrm>
            <a:off x="14882951" y="9122202"/>
            <a:ext cx="948092" cy="1003138"/>
          </a:xfrm>
          <a:prstGeom prst="roundRect">
            <a:avLst/>
          </a:prstGeom>
          <a:solidFill>
            <a:srgbClr val="A0CA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EFBEC3-B661-B984-E12E-136548347569}"/>
              </a:ext>
            </a:extLst>
          </p:cNvPr>
          <p:cNvSpPr/>
          <p:nvPr/>
        </p:nvSpPr>
        <p:spPr>
          <a:xfrm>
            <a:off x="15997129" y="912220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6" name="Picture 8" descr="Method - Free business and finance icons">
            <a:extLst>
              <a:ext uri="{FF2B5EF4-FFF2-40B4-BE49-F238E27FC236}">
                <a16:creationId xmlns:a16="http://schemas.microsoft.com/office/drawing/2014/main" id="{C74690D7-9274-16E4-D871-6F32BA86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858" y="9259975"/>
            <a:ext cx="784278" cy="7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Pile of books | Free SVG">
            <a:extLst>
              <a:ext uri="{FF2B5EF4-FFF2-40B4-BE49-F238E27FC236}">
                <a16:creationId xmlns:a16="http://schemas.microsoft.com/office/drawing/2014/main" id="{4F4EF786-99CE-06FE-1F49-29B130EB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162" y="9259975"/>
            <a:ext cx="770025" cy="7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ECDEDE-4143-6AD4-D89D-8DB9553766FB}"/>
              </a:ext>
            </a:extLst>
          </p:cNvPr>
          <p:cNvSpPr/>
          <p:nvPr/>
        </p:nvSpPr>
        <p:spPr>
          <a:xfrm>
            <a:off x="17111307" y="9132442"/>
            <a:ext cx="948092" cy="1003138"/>
          </a:xfrm>
          <a:prstGeom prst="roundRect">
            <a:avLst/>
          </a:prstGeom>
          <a:solidFill>
            <a:srgbClr val="F4EB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 descr="Result - Free business and finance icons">
            <a:extLst>
              <a:ext uri="{FF2B5EF4-FFF2-40B4-BE49-F238E27FC236}">
                <a16:creationId xmlns:a16="http://schemas.microsoft.com/office/drawing/2014/main" id="{E034526E-5804-FCBF-C353-12AA1FF9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767" y="9235185"/>
            <a:ext cx="777172" cy="7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7">
            <a:extLst>
              <a:ext uri="{FF2B5EF4-FFF2-40B4-BE49-F238E27FC236}">
                <a16:creationId xmlns:a16="http://schemas.microsoft.com/office/drawing/2014/main" id="{FE047DD9-192A-4015-BE77-8F47DB10B803}"/>
              </a:ext>
            </a:extLst>
          </p:cNvPr>
          <p:cNvSpPr txBox="1"/>
          <p:nvPr/>
        </p:nvSpPr>
        <p:spPr>
          <a:xfrm rot="5400000">
            <a:off x="-1912564" y="3070155"/>
            <a:ext cx="9127287" cy="504437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34" name="TextBox 73">
            <a:extLst>
              <a:ext uri="{FF2B5EF4-FFF2-40B4-BE49-F238E27FC236}">
                <a16:creationId xmlns:a16="http://schemas.microsoft.com/office/drawing/2014/main" id="{5708D48D-49B7-AA8A-C0F7-F8B63CB40A98}"/>
              </a:ext>
            </a:extLst>
          </p:cNvPr>
          <p:cNvSpPr txBox="1"/>
          <p:nvPr/>
        </p:nvSpPr>
        <p:spPr>
          <a:xfrm>
            <a:off x="3178749" y="1463633"/>
            <a:ext cx="1943249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Bologna, Italy</a:t>
            </a:r>
          </a:p>
        </p:txBody>
      </p:sp>
      <p:pic>
        <p:nvPicPr>
          <p:cNvPr id="37" name="Picture 2" descr="Free Home Icon - Download SVG, PNG for User Interface | IconScout">
            <a:hlinkClick r:id="rId9" action="ppaction://hlinksldjump"/>
            <a:extLst>
              <a:ext uri="{FF2B5EF4-FFF2-40B4-BE49-F238E27FC236}">
                <a16:creationId xmlns:a16="http://schemas.microsoft.com/office/drawing/2014/main" id="{64CB1D4D-3DEE-BC8D-E869-0AB7AD66C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4" y="9052463"/>
            <a:ext cx="1066017" cy="10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512A45A-F7FF-4E63-73F8-C79A842F79E7}"/>
              </a:ext>
            </a:extLst>
          </p:cNvPr>
          <p:cNvSpPr txBox="1"/>
          <p:nvPr/>
        </p:nvSpPr>
        <p:spPr>
          <a:xfrm>
            <a:off x="1540040" y="7032900"/>
            <a:ext cx="3581958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209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years of daily data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1813-2021</a:t>
            </a:r>
          </a:p>
        </p:txBody>
      </p: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60595EC1-D193-F2E6-CF56-0CAD9C7057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211775"/>
              </p:ext>
            </p:extLst>
          </p:nvPr>
        </p:nvGraphicFramePr>
        <p:xfrm>
          <a:off x="8654951" y="7006281"/>
          <a:ext cx="6702046" cy="1663385"/>
        </p:xfrm>
        <a:graphic>
          <a:graphicData uri="http://schemas.openxmlformats.org/drawingml/2006/table">
            <a:tbl>
              <a:tblPr firstRow="1" firstCol="1" bandRow="1"/>
              <a:tblGrid>
                <a:gridCol w="3932747">
                  <a:extLst>
                    <a:ext uri="{9D8B030D-6E8A-4147-A177-3AD203B41FA5}">
                      <a16:colId xmlns:a16="http://schemas.microsoft.com/office/drawing/2014/main" val="3439919274"/>
                    </a:ext>
                  </a:extLst>
                </a:gridCol>
                <a:gridCol w="2769299">
                  <a:extLst>
                    <a:ext uri="{9D8B030D-6E8A-4147-A177-3AD203B41FA5}">
                      <a16:colId xmlns:a16="http://schemas.microsoft.com/office/drawing/2014/main" val="137281085"/>
                    </a:ext>
                  </a:extLst>
                </a:gridCol>
              </a:tblGrid>
              <a:tr h="1739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Moment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Daily values (mm)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0338636"/>
                  </a:ext>
                </a:extLst>
              </a:tr>
              <a:tr h="1739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Mean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1.86 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095220"/>
                  </a:ext>
                </a:extLst>
              </a:tr>
              <a:tr h="1739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Standard Deviation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6.02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0890740"/>
                  </a:ext>
                </a:extLst>
              </a:tr>
              <a:tr h="1739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Skewness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6.17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7826929"/>
                  </a:ext>
                </a:extLst>
              </a:tr>
              <a:tr h="1739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Kurtosis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58.97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2991416"/>
                  </a:ext>
                </a:extLst>
              </a:tr>
            </a:tbl>
          </a:graphicData>
        </a:graphic>
      </p:graphicFrame>
      <p:sp>
        <p:nvSpPr>
          <p:cNvPr id="43" name="AutoShape 4" descr="Δημιουργημένη εικόνα: Χρονική σειρά βροχοπτώσεων">
            <a:extLst>
              <a:ext uri="{FF2B5EF4-FFF2-40B4-BE49-F238E27FC236}">
                <a16:creationId xmlns:a16="http://schemas.microsoft.com/office/drawing/2014/main" id="{904FA2BD-6C97-49C0-7920-268571E0CE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9">
            <a:extLst>
              <a:ext uri="{FF2B5EF4-FFF2-40B4-BE49-F238E27FC236}">
                <a16:creationId xmlns:a16="http://schemas.microsoft.com/office/drawing/2014/main" id="{A2DB1926-051A-BE45-26FB-7567DD483091}"/>
              </a:ext>
            </a:extLst>
          </p:cNvPr>
          <p:cNvSpPr/>
          <p:nvPr/>
        </p:nvSpPr>
        <p:spPr>
          <a:xfrm>
            <a:off x="656561" y="1491809"/>
            <a:ext cx="5044377" cy="5227389"/>
          </a:xfrm>
          <a:custGeom>
            <a:avLst/>
            <a:gdLst/>
            <a:ahLst/>
            <a:cxnLst/>
            <a:rect l="l" t="t" r="r" b="b"/>
            <a:pathLst>
              <a:path w="4790829" h="4613134">
                <a:moveTo>
                  <a:pt x="0" y="0"/>
                </a:moveTo>
                <a:lnTo>
                  <a:pt x="4790829" y="0"/>
                </a:lnTo>
                <a:lnTo>
                  <a:pt x="4790829" y="4613135"/>
                </a:lnTo>
                <a:lnTo>
                  <a:pt x="0" y="46131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116" t="-17289" r="-4451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11">
            <a:extLst>
              <a:ext uri="{FF2B5EF4-FFF2-40B4-BE49-F238E27FC236}">
                <a16:creationId xmlns:a16="http://schemas.microsoft.com/office/drawing/2014/main" id="{CFA1C9BF-839D-6D50-C007-D7EB37DCFD63}"/>
              </a:ext>
            </a:extLst>
          </p:cNvPr>
          <p:cNvSpPr/>
          <p:nvPr/>
        </p:nvSpPr>
        <p:spPr>
          <a:xfrm>
            <a:off x="2579482" y="1928943"/>
            <a:ext cx="1066800" cy="1046005"/>
          </a:xfrm>
          <a:custGeom>
            <a:avLst/>
            <a:gdLst/>
            <a:ahLst/>
            <a:cxnLst/>
            <a:rect l="l" t="t" r="r" b="b"/>
            <a:pathLst>
              <a:path w="913007" h="913007">
                <a:moveTo>
                  <a:pt x="0" y="0"/>
                </a:moveTo>
                <a:lnTo>
                  <a:pt x="913006" y="0"/>
                </a:lnTo>
                <a:lnTo>
                  <a:pt x="913006" y="913007"/>
                </a:lnTo>
                <a:lnTo>
                  <a:pt x="0" y="9130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4" name="Picture 53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16758F80-6A2B-1F60-E3E3-00D6B2BD84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147" y="807761"/>
            <a:ext cx="11890801" cy="5839688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B7D3CFF3-C8D9-DB43-0478-99EDBC1EDE9A}"/>
              </a:ext>
            </a:extLst>
          </p:cNvPr>
          <p:cNvSpPr txBox="1"/>
          <p:nvPr/>
        </p:nvSpPr>
        <p:spPr>
          <a:xfrm>
            <a:off x="8654951" y="6475329"/>
            <a:ext cx="358195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Daily statistics: </a:t>
            </a:r>
          </a:p>
        </p:txBody>
      </p:sp>
      <p:sp>
        <p:nvSpPr>
          <p:cNvPr id="56" name="TextBox 70">
            <a:extLst>
              <a:ext uri="{FF2B5EF4-FFF2-40B4-BE49-F238E27FC236}">
                <a16:creationId xmlns:a16="http://schemas.microsoft.com/office/drawing/2014/main" id="{3049E3EA-944E-B4A7-3723-9F6049EADF46}"/>
              </a:ext>
            </a:extLst>
          </p:cNvPr>
          <p:cNvSpPr txBox="1"/>
          <p:nvPr/>
        </p:nvSpPr>
        <p:spPr>
          <a:xfrm>
            <a:off x="1373667" y="9171749"/>
            <a:ext cx="11205707" cy="900375"/>
          </a:xfrm>
          <a:prstGeom prst="rect">
            <a:avLst/>
          </a:prstGeom>
          <a:solidFill>
            <a:srgbClr val="F4EBE2">
              <a:alpha val="50000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37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“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Integration of stochastic and statistical approaches for drought risk estimation</a:t>
            </a:r>
            <a:r>
              <a:rPr lang="en-US" altLang="en-US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through long-length time series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”</a:t>
            </a:r>
          </a:p>
        </p:txBody>
      </p:sp>
      <p:sp>
        <p:nvSpPr>
          <p:cNvPr id="57" name="TextBox 73">
            <a:extLst>
              <a:ext uri="{FF2B5EF4-FFF2-40B4-BE49-F238E27FC236}">
                <a16:creationId xmlns:a16="http://schemas.microsoft.com/office/drawing/2014/main" id="{85503407-4FD5-C47C-7F6B-5DD6FEBBA5B5}"/>
              </a:ext>
            </a:extLst>
          </p:cNvPr>
          <p:cNvSpPr txBox="1"/>
          <p:nvPr/>
        </p:nvSpPr>
        <p:spPr>
          <a:xfrm>
            <a:off x="100817" y="128223"/>
            <a:ext cx="1943249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Case study:</a:t>
            </a:r>
          </a:p>
        </p:txBody>
      </p:sp>
      <p:pic>
        <p:nvPicPr>
          <p:cNvPr id="58" name="Picture 24" descr="Cible | Free SVG">
            <a:extLst>
              <a:ext uri="{FF2B5EF4-FFF2-40B4-BE49-F238E27FC236}">
                <a16:creationId xmlns:a16="http://schemas.microsoft.com/office/drawing/2014/main" id="{EEE7FAB4-0EB7-3172-7456-008B971D4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992" y="9203630"/>
            <a:ext cx="797653" cy="79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151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20455</TotalTime>
  <Words>2543</Words>
  <Application>Microsoft Office PowerPoint</Application>
  <PresentationFormat>Custom</PresentationFormat>
  <Paragraphs>343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Noto Sans Bold</vt:lpstr>
      <vt:lpstr>Arial Bold</vt:lpstr>
      <vt:lpstr>Open Sans</vt:lpstr>
      <vt:lpstr>Times New Roman</vt:lpstr>
      <vt:lpstr>Calibri</vt:lpstr>
      <vt:lpstr>Wingdings</vt:lpstr>
      <vt:lpstr>Canva Sans</vt:lpstr>
      <vt:lpstr>Arial</vt:lpstr>
      <vt:lpstr>Aptos</vt:lpstr>
      <vt:lpstr>Arial Nova Bold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Drought risk estimation intergrating probabilistic and statistical approaches</dc:title>
  <dc:creator>Sofia Efraimia Vrettou</dc:creator>
  <cp:lastModifiedBy>Σοφία Βρεττού</cp:lastModifiedBy>
  <cp:revision>203</cp:revision>
  <dcterms:created xsi:type="dcterms:W3CDTF">2006-08-16T00:00:00Z</dcterms:created>
  <dcterms:modified xsi:type="dcterms:W3CDTF">2026-05-04T16:14:10Z</dcterms:modified>
  <dc:identifier>DAHDvQCcZAc</dc:identifier>
</cp:coreProperties>
</file>