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4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notesSlides/notesSlide5.xml" ContentType="application/vnd.openxmlformats-officedocument.presentationml.notesSlide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41.xml" ContentType="application/inkml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7"/>
  </p:notesMasterIdLst>
  <p:sldIdLst>
    <p:sldId id="256" r:id="rId2"/>
    <p:sldId id="298" r:id="rId3"/>
    <p:sldId id="300" r:id="rId4"/>
    <p:sldId id="301" r:id="rId5"/>
    <p:sldId id="302" r:id="rId6"/>
    <p:sldId id="303" r:id="rId7"/>
    <p:sldId id="295" r:id="rId8"/>
    <p:sldId id="296" r:id="rId9"/>
    <p:sldId id="297" r:id="rId10"/>
    <p:sldId id="294" r:id="rId11"/>
    <p:sldId id="321" r:id="rId12"/>
    <p:sldId id="343" r:id="rId13"/>
    <p:sldId id="344" r:id="rId14"/>
    <p:sldId id="346" r:id="rId15"/>
    <p:sldId id="345" r:id="rId16"/>
    <p:sldId id="322" r:id="rId17"/>
    <p:sldId id="285" r:id="rId18"/>
    <p:sldId id="292" r:id="rId19"/>
    <p:sldId id="293" r:id="rId20"/>
    <p:sldId id="307" r:id="rId21"/>
    <p:sldId id="340" r:id="rId22"/>
    <p:sldId id="341" r:id="rId23"/>
    <p:sldId id="342" r:id="rId24"/>
    <p:sldId id="326" r:id="rId25"/>
    <p:sldId id="30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2227F8DF-884B-4EFB-8FEB-BCFD59C5D346}">
          <p14:sldIdLst>
            <p14:sldId id="256"/>
            <p14:sldId id="298"/>
            <p14:sldId id="300"/>
            <p14:sldId id="301"/>
            <p14:sldId id="302"/>
            <p14:sldId id="303"/>
            <p14:sldId id="295"/>
            <p14:sldId id="296"/>
            <p14:sldId id="297"/>
            <p14:sldId id="294"/>
            <p14:sldId id="321"/>
            <p14:sldId id="343"/>
            <p14:sldId id="344"/>
            <p14:sldId id="346"/>
            <p14:sldId id="345"/>
            <p14:sldId id="322"/>
            <p14:sldId id="285"/>
            <p14:sldId id="292"/>
            <p14:sldId id="293"/>
            <p14:sldId id="307"/>
            <p14:sldId id="340"/>
            <p14:sldId id="341"/>
            <p14:sldId id="342"/>
            <p14:sldId id="326"/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mila Riffo" initials="CR" lastIdx="1" clrIdx="0">
    <p:extLst>
      <p:ext uri="{19B8F6BF-5375-455C-9EA6-DF929625EA0E}">
        <p15:presenceInfo xmlns:p15="http://schemas.microsoft.com/office/powerpoint/2012/main" userId="e28b1ca049591f6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4CC"/>
    <a:srgbClr val="8C8C8C"/>
    <a:srgbClr val="9444D0"/>
    <a:srgbClr val="65DC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092" autoAdjust="0"/>
    <p:restoredTop sz="88303" autoAdjust="0"/>
  </p:normalViewPr>
  <p:slideViewPr>
    <p:cSldViewPr snapToGrid="0">
      <p:cViewPr varScale="1">
        <p:scale>
          <a:sx n="92" d="100"/>
          <a:sy n="92" d="100"/>
        </p:scale>
        <p:origin x="352" y="184"/>
      </p:cViewPr>
      <p:guideLst/>
    </p:cSldViewPr>
  </p:slid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23:18.9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24575,'10'0'0,"15"-1"0,-1 2 0,1 0 0,0 2 0,0 1 0,29 9 0,-6 4 0,184 71 0,-21 15 0,-143-64 0,68 53 0,-11-7 0,-93-65 0,267 152 0,-271-158 0,-1 2 0,-1 0 0,0 2 0,-1 2 0,45 44 0,0 4-1365,-54-53-5461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7:12.6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1401 24398,'1858'-1401'0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5:54.0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24575,'11'5'0,"-1"1"0,0 0 0,11 8 0,5 4 0,56 34 0,132 110 0,-76-52-156,-102-83-1053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6:01.6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24575,'4'0'0,"0"1"0,0 0 0,0 0 0,0 0 0,0 0 0,0 0 0,0 1 0,0 0 0,6 4 0,-2-2 0,28 16 0,-1 1 0,36 29 0,61 58 0,-35-27 0,-8-10 0,124 75 0,-151-108-1365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6:02.8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24575,'3'0'0,"-1"1"0,1 0 0,-1-1 0,1 1 0,-1 0 0,0 0 0,1 1 0,-1-1 0,0 0 0,2 2 0,6 3 0,21 12 0,-1 1 0,50 42 0,47 55 0,-90-80 0,306 288 0,-299-278 0,-28-28 0,1-1 0,20 16 0,-29-27-1365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6:03.8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24575,'226'204'0,"262"223"0,-466-408-455,2-2 0,32 20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6:04.9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24575,'7'1'0,"0"1"0,0-1 0,0 1 0,-1 0 0,1 0 0,8 4 0,-3-1 0,18 7 0,-1 1 0,0 1 0,46 31 0,71 63 0,-114-83 0,18 15 0,67 48 0,-112-85-98,0 0 0,1 0 0,-1-1-1,1 0 1,-1 0 0,7 2 0,-6-3-580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6:06.5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24575,'2'1'0,"1"0"0,-1-1 0,0 1 0,1 0 0,-1 0 0,0 0 0,0 1 0,0-1 0,0 0 0,2 3 0,3 0 0,28 19 0,0 0 0,-1 2 0,-2 1 0,-1 1 0,-2 1 0,33 40 0,-48-51 0,1-1 0,22 18 0,-6-5 0,-25-22-1365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6:07.3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24575,'7'8'0,"14"13"0,11 11 0,11 13 0,8 8 0,7 8 0,2-1 0,0 4 0,-5-6 0,-4-6 0,-7-9 0,-10-8 0,-9-8 0,-7-6 0,-6-5 0,-4-6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6:08.8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24575,'48'43'0,"1"0"0,74 85 0,-115-118 0,213 275 0,-202-260-682,24 23-1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6:09.7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24575,'13'10'0,"0"1"0,15 8 0,3 1 0,0 5 0,45 47 0,-47-43 0,45 35 0,-53-47 70,23 25 0,-17-16-1575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23:20.2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24575,'33'14'0,"-1"3"0,0 1 0,28 23 0,-6-5 0,93 59 0,388 262 0,-466-306 0,87 60 0,74 54 314,98 62-1993,-303-212-5147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6:10.8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24575,'169'146'0,"-155"-133"0,-3-2 0,1-2 0,0 1 0,18 10 0,-17-11 79,0 0 0,-1 0 0,21 21 0,-18-16-920,20 16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6:11.8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24575,'2'0'0,"-1"1"0,0-1 0,0 0 0,0 1 0,0-1 0,0 1 0,0-1 0,0 1 0,-1-1 0,1 1 0,0 0 0,1 0 0,3 4 0,20 9 0,0 2 0,41 35 0,-46-33 0,148 133 0,-111-104 0,68 42 0,-77-62-1365,-32-20-5461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6:14.0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24575,'14'1'0,"1"1"0,-1 0 0,0 1 0,0 0 0,26 10 0,-24-8 0,118 35 0,-114-33 0,33 15 0,-34-13 0,32 11 0,-28-12-1365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6:14.8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24575,'15'0'0,"-1"1"0,0 1 0,1 0 0,-1 1 0,17 6 0,67 26 0,-80-28 0,54 20 0,78 32 0,-137-51-1365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6:15.8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24575,'4'2'0,"6"3"0,5 1 0,5 1 0,4 0 0,4 1 0,2 1 0,-1 2 0,-1-2 0,-3 3 0,-1 1 0,-4-1 0,-2-3 0,-4-3 0,-4-1 0,-2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6:16.6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24575,'14'1'0,"0"1"0,0 1 0,24 10 0,-17-6 0,-11-2 0,1-1 0,-1 2 0,0 0 0,0 1 0,14 12 0,2 1 0,39 12-1365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6:17.8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24575,'1'2'0,"0"-1"0,0 0 0,0 0 0,0 0 0,0 0 0,0 1 0,0-1 0,0-1 0,1 1 0,-1 0 0,0 0 0,1 0 0,-1-1 0,0 1 0,3 0 0,0 2 0,71 34 0,-13-8 0,-57-26 0,-1 0 0,0 1 0,1-1 0,-1 1 0,5 5 0,15 13 0,-3-6 223,-17-12-400,0-1 1,1 0-1,-1 0 1,1 0 0,0 0-1,0 0 1,0-1-1,8 3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6:19.5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24575,'23'15'0,"44"24"0,-39-24 0,1 2 0,-22-11 0,1-1 0,0-1 0,1 0 0,-1 0 0,11 3 0,-17-6-170,1-1-1,-1 1 0,0 0 1,1 0-1,-1 0 0,0 0 1,3 3-1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6:20.3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24575,'9'1'0,"1"1"0,0-1 0,0 2 0,-1 0 0,1 0 0,9 6 0,57 34 0,-59-33 0,22 10 308,-29-16-726,1 1-1,-1 1 1,15 10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6:21.8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24575,'24'2'0,"1"3"0,-1 3 0,36 25 0,28 45-1365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23:21.4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24575,'7'1'0,"1"1"0,-1 0 0,0 0 0,0 1 0,0 0 0,0 0 0,11 7 0,-2-1 0,219 129 0,-96-54 0,228 138 0,-305-179 0,88 82 0,-34-26 0,-58-53 75,269 196-1515,-308-230-5386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5:05:33.5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697 0 24575,'-227'387'0,"174"-303"0,-43 48 0,34-50 0,36-41 0,-33 69 0,14-23 0,-59 123 0,80-160-1365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5:05:35.1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1769 0 24575,'-1'1'0,"0"-1"0,0 1 0,0 0 0,0 0 0,0-1 0,1 1 0,-1 0 0,0 0 0,0 0 0,1 0 0,-1 0 0,0 0 0,1 0 0,-2 2 0,-1 3 0,-107 154 0,-150 166 0,-162 120 0,389-415 0,2 2 0,-41 57 0,-106 154 0,56-68 0,28-35 0,-8-16 0,-16 24 0,38-42 0,-17 25 0,63-76-1365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5:05:36.7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1736 0 24575,'-2'0'0,"-1"1"0,1-1 0,0 0 0,0 1 0,-1 0 0,1-1 0,0 1 0,0 0 0,0 0 0,0 1 0,0-1 0,0 0 0,0 0 0,0 1 0,-3 3 0,-23 31 0,19-24 0,-176 284 0,58-84 0,-203 355 0,119-193 0,105-187 0,-20 37 0,-76 91 0,125-197 0,13-24 0,24-37 0,-39 73 0,68-111 0,-23 30 0,22-33 0,1 0 0,-14 28 0,17-29 231,6-12-431,0 1 1,0-1-1,0 1 1,1 0-1,0-1 1,-1 1-1,0 5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5:05:38.3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1318 0 24575,'0'1'0,"0"0"0,0 0 0,-1 0 0,1 0 0,0 0 0,-1-1 0,1 1 0,-1 0 0,1 0 0,-1 0 0,1 0 0,-1-1 0,0 1 0,0 1 0,-4 3 0,-90 133 0,6 4 0,-90 196 0,-34 52 0,6 0 0,161-297 0,8-15 0,-96 199 0,130-268 0,-146 292 0,52-111 0,50-90 0,44-92-1365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5:05:39.7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1014 1 24575,'-2'6'0,"-1"0"0,0 1 0,0-1 0,0 0 0,0-1 0,-1 1 0,-5 6 0,-5 6 0,-489 730 0,344-500 0,12-20 0,111-177 0,14-22 0,-18 34 0,28-41 120,-1 3-863,-25 34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5:05:41.4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1359 0 24575,'-37'41'0,"-45"64"0,7-7 0,33-49 0,-357 387 0,58-98 0,249-229 0,40-46 0,-142 170 0,149-184-1365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5:05:42.5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993 1 24575,'-13'29'0,"-2"-1"0,-1-1 0,-24 32 0,6-9 0,-76 115 0,-208 240 0,10-61 0,286-319 0,0 0 0,2 2 0,-33 57 0,32-55-1365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5:05:43.7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2157 0 24575,'0'1'0,"0"0"0,0 0 0,-1 0 0,1 0 0,0 0 0,-1 0 0,1-1 0,-1 1 0,1 0 0,-1 0 0,1 0 0,-1-1 0,0 1 0,0 1 0,-4 3 0,-147 211 0,-160 212 0,248-349 0,-228 266 0,-62 21 0,91-98 0,-66 124 0,275-324 0,-237 304 0,270-336 281,8-14-1927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5:05:44.9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2061 1 24575,'-14'24'0,"-1"0"0,-1-2 0,-33 37 0,6-9 0,-795 923 0,615-742 0,-291 313 0,330-314 0,118-143 0,-33 34-1365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5:05:46.3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750 1 24575,'-164'194'0,"25"-26"0,-17-15 0,-22 25 0,150-145 0,10-12 0,-29 28 0,45-47-16,0 0 0,0 0 0,0 0 0,1 1 0,-1-1-1,1 0 1,-1 1 0,0 2 0,-1 2-1204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23:22.6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24575,'163'155'0,"476"459"0,-480-458 0,-100-106 0,1-4 0,72 42 0,-56-39 0,38 25-1365,-101-66-5461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5:05:48.1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690 0 24575,'-127'128'0,"-141"180"0,38-13 0,212-269-455,1 1 0,-13 30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0:25:54.0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685 0 24575,'-2'64'0,"-15"94"0,-24 59 0,24-135 0,-28 199 0,-5 23 0,-20 50 0,11-109 0,49-197 0,-19 57 0,18-82 0,0 1 0,-2-1 0,-1-1 0,-21 27 0,18-25 0,-5 5 0,-50 53 0,72-82 0,0 0 0,0 0 0,-1 1 0,1-1 0,0 0 0,0 0 0,0 0 0,-1 0 0,1 0 0,0 0 0,0 0 0,0 1 0,-1-1 0,1 0 0,0 0 0,0 0 0,-1 0 0,1 0 0,0 0 0,0 0 0,-1 0 0,1 0 0,0 0 0,0 0 0,-1-1 0,1 1 0,0 0 0,0 0 0,0 0 0,-1 0 0,1 0 0,0 0 0,0 0 0,0-1 0,-1 1 0,1 0 0,0 0 0,0 0 0,-1-1 0,-7-13 0,-3-19 0,10 32 0,-8-38 0,1-1 0,1 1 0,-1-81 0,6 107 0,-1 11 0,-9 22 0,-4 22 0,-22 81 0,32-96 0,1 0 0,2 1 0,0 0 0,2 38 0,1-64 0,1-1 0,-1 1 0,0-1 0,1 1 0,-1 0 0,1-1 0,-1 1 0,1-1 0,0 0 0,0 1 0,-1-1 0,1 1 0,0-1 0,0 0 0,1 0 0,-1 0 0,0 1 0,0-1 0,0 0 0,1 0 0,-1-1 0,0 1 0,1 0 0,-1 0 0,1-1 0,-1 1 0,1-1 0,-1 1 0,1-1 0,0 0 0,-1 1 0,3-1 0,7 1 0,0-1 0,1 1 0,19-4 0,-5 1 0,139 2-1365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7:06.5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0 721 24575,'18'-10'0,"0"0"0,-1-1 0,17-14 0,-19 15 0,263-211 0,-219 167 0,-29 25 0,50-37 0,78-30 0,-67 43 0,55-34 0,-109 68 308,-22 11-1144,22-13-1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7:07.6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1038 24575,'193'-110'0,"-41"24"0,33-18 0,47-29 0,-11-14 0,-158 100 0,133-75 0,-60 42 0,-38 21 0,-5 15 0,-51 26 0,-3 1 137,-13 7-512,-2-1-1,1-2 0,36-23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7:08.9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0 506 24575,'201'-158'0,"-63"52"0,-53 34 0,49-32 0,-55 47-1365,-64 48-5461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7:09.8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1264 24575,'3'0'0,"0"-1"0,0 0 0,0 0 0,0 0 0,0 0 0,0 0 0,0-1 0,0 1 0,-1-1 0,5-2 0,4-3 0,106-63 0,-3-3 0,-4-6 0,119-108 0,-211 170 0,226-201 0,17 15 0,92-77 0,-235 177-1365,-104 91-5461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14:47:10.6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1104 24575,'19'-11'0,"-2"0"0,18-14 0,0 0 0,107-71 0,169-119 0,-211 139 0,89-87 0,-47 21 0,100-90 0,-216 212 0,37-22 0,-4 4 0,-50 30-1365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43028-262E-4D3C-BCD7-7CDE57D0DBCF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F8EBF-E13F-4499-AF5A-FF8C73E76ED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04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F8EBF-E13F-4499-AF5A-FF8C73E76ED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940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565087-0DF0-C6E6-5918-3FF002F6B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AE35A3-8FCE-F5A3-6E1A-619EA430AEA5}"/>
              </a:ext>
            </a:extLst>
          </p:cNvPr>
          <p:cNvSpPr>
            <a:spLocks noGrp="1" noRot="1" noChangeAspect="1" noChangeArrowheads="1"/>
            <a:extLst>
              <a:ext uri="smNativeData">
                <pr:smNativeData xmlns:pr="smNativeData" xmlns:p14="http://schemas.microsoft.com/office/powerpoint/2010/main" xmlns="" val="SMDATA_13_XVDHYB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ByZX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A4BAAACAcAAPglAAAEGgAAEAAAACYAAAAIAAAAAQAAAAAAAAA=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F51048-275D-F77D-EB14-455DA95D821F}"/>
              </a:ext>
            </a:extLst>
          </p:cNvPr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XVDHYB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4UId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AQAAAAAA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>
              <a:defRPr lang="es-cl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A20D6-E641-703E-796F-193D9E61F758}"/>
              </a:ext>
            </a:extLst>
          </p:cNvPr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XVDHYB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KD7n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BAOAAAEAAAACYAAAAIAAAAAQAAAAAAAAA=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en-us"/>
            </a:pPr>
            <a:fld id="{3F06B9A7-E9D2-534F-9CBE-1F1AF7F06A4A}" type="slidenum"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2724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ensure traceability to international reference scales, oxygen isotope data (δ¹⁸O</a:t>
            </a:r>
            <a:r>
              <a:rPr lang="en-GB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NO3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Δ¹⁷O</a:t>
            </a:r>
            <a:r>
              <a:rPr lang="en-GB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NO3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were normalized using internal laboratory reference materials previously calibrated against internationally recognized reference materials USGS34 and USGS35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Böhlke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2003, and Michalski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2002). Initially, two in-house nitrate standards (UoC-Nit-2 and UoC-Nit-3; see Appendix A2.1 for elaboration of standards) were calibrated against USGS34 (δ¹⁸O = –27.9‰, Δ¹⁷O = –0.1‰) and USGS35 (δ¹⁸O = +57.5‰, Δ¹⁷O = +21.6‰), following the normalization approach of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Skrzypek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(2012). A two-point linear regression was constructed for δ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and δ¹⁸O separately (e.g., Figure 6.2), to calculate the slope and intercept between the measured (in-house standards) and accepted values (international reference materials). Measured standards values were then normalized by applying the regression line parameters for each analytical session. </a:t>
            </a:r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normalized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¹⁷O values of UoC-Nit-2 (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δ¹⁸O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-9.6‰,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Δ¹⁷O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+19.2‰) and UoC-Nit-3 (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δ¹⁸O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-8.7‰,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Δ¹⁷O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+26.6‰) were then used to calibrate sample data, ensuring that all reported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¹⁷O values are traceable to the VSMOW reference scale. </a:t>
            </a:r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because UoC-Nit-2 and UoC-Nit-3 exhibited similar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¹⁸O values (~ -9‰),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¹⁸O normalization could not be accurately constrained during initial analyses. To address this, a second pair of in-house standards UoC-Nit-4 (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δ¹⁸O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+40‰,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Δ¹⁷O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12.8‰) and UoC-Nit-5 (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δ¹⁸O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+70‰,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Δ¹⁷O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+21‰) were develop to extend the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¹⁸O range (see Appendix A2.1 for elaboration of standards). These standards were likewise normalized against USGS34 and USGS35 using the same regression approach (Figure 6.2) as described above for both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¹⁸O and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¹⁷O. This ensured consistent scale realization across both isotopic systems.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external reproducibility (1σ) of the initial analysis, calibrated method with UoC-Nit-2 and UoC-Nit-3, is better than ±0.16‰ for Δ¹⁷O 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fter rejecting all data that differ more than 0.91‰ (3σ reproducibility), and was determined as the standard deviation of repeated measurements (n=481) of internal standards calibrated against external reference materials USGS-34 and USGS-35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Böhlke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2003, and Michalski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al.,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2002). For the analysis calibrated with UoC-Nit-4 and UoC-Nit-5,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external reproducibility (1σ) is better than ±0.6‰ for δ¹⁸O and ±0.1‰ for Δ¹⁷O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rejecting all data that differ more than 3.1‰ for δ¹⁸O, and 0.4‰ for Δ¹⁷O (3σ reproducibility), and was also determined as the standard deviation of repeated measurements (n=161) of internal standards calibrated against external reference materials.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isotope ratios are reported in per mil (‰) relative to VSMOW, and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¹⁷O was calculated using equation 3.4, with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0.52 (see Section 3.1.3).</a:t>
            </a:r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F8EBF-E13F-4499-AF5A-FF8C73E76ED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929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assess the consistency between the two normalization schemes (UoC-Nit-2/3 and UoC-Nit-4/5), Δ¹⁷O values for replicate samples measured under both calibrations were statistically compared. Bland–Altman (B&amp;A) analysis is used for assessing the method comparability, evaluating a bias between the mean differences (Bland and Altman, 1986;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Giavarina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2015). For the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¹⁷O analysis under the two normalizations, the B&amp;A analysis shows a mean difference of 0.095‰, with a paired t-test indicating no significant offset (p = 0.081) between methods (Figure 6.3A). Linear regression yielded a slope of 0.956, an intercept of 0.710‰, and R² = 0.977 (p &lt; 0.001), demonstrating near-unity proportionality and strong agreement (Figure 6.3B). These results confirm that both normalization schemes are analytically consistent within the uncertainty of Δ¹⁷O measurements (typically ± 0.1–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0.16‰), and data from the two methods can be confidently combined for interpretation.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absence of a statistically significant bias between normalization schemes indicates that differences in the isotopic range of internal standards (UoC-Nit-2/3 vs. UoC-Nit-4/5) did not affect the scale realization for Δ¹⁷O. Therefore, all normalized data are considered directly comparable on the VSMOW reference scale. Finally, the Δ¹⁷O normalized value was calculated with the average between the two methods for each sample.</a:t>
            </a:r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F8EBF-E13F-4499-AF5A-FF8C73E76ED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887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samples with multiple replicates, the mean and standard deviation (1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repeated analyses of each sample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reported. When only a single valid measurement was available (n = 1), the analytical uncertainty was estimated using the external reproducibility of the method, representing external analytical precision under identical instrumental conditions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2011; Paul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2007). For combined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Δ¹⁷O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datasets obtained from both normalization schemes (UoC-Nit-2/3 and UoC-Nit-4/5), the overall analytical precision was calculated using the pooled standard deviation, following McDonald (2014).</a:t>
            </a:r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F8EBF-E13F-4499-AF5A-FF8C73E76ED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511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7F5CF3-3D4D-B665-5868-5B3DFC85E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53229B-0432-2541-AE59-855174D2EF3B}"/>
              </a:ext>
            </a:extLst>
          </p:cNvPr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XVDHYB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ByZX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A4BAAACAcAAPglAAAEGgAAEAAAACYAAAAIAAAAAQAAAAAAAAA=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C9E9F7-0D83-86CB-E0D1-B1B90BC0BE8C}"/>
              </a:ext>
            </a:extLst>
          </p:cNvPr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XVDHYB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4UId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AQAAAAAA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>
              <a:defRPr lang="es-cl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5E97C-367F-C7F1-B9D7-107CA6FF2E92}"/>
              </a:ext>
            </a:extLst>
          </p:cNvPr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XVDHYB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KD7n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BAOAAAEAAAACYAAAAIAAAAAQAAAAAAAAA=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en-us"/>
            </a:pPr>
            <a:fld id="{3F06B9A7-E9D2-534F-9CBE-1F1AF7F06A4A}" type="slidenum"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4733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B2F38C-661D-8E92-81AF-8B8D39939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5228AF-6986-9ADA-ECF3-5DA99D26F8C5}"/>
              </a:ext>
            </a:extLst>
          </p:cNvPr>
          <p:cNvSpPr>
            <a:spLocks noGrp="1" noRot="1" noChangeAspect="1" noChangeArrowheads="1"/>
            <a:extLst>
              <a:ext uri="smNativeData">
                <pr:smNativeData xmlns:pr="smNativeData" xmlns:p14="http://schemas.microsoft.com/office/powerpoint/2010/main" xmlns="" val="SMDATA_13_XVDHYB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ByZX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A4BAAACAcAAPglAAAEGgAAEAAAACYAAAAIAAAAAQAAAAAAAAA=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B62DE6-F68A-DD41-3368-13A1040EA2B7}"/>
              </a:ext>
            </a:extLst>
          </p:cNvPr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XVDHYB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4UId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AQAAAAAA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>
              <a:defRPr lang="es-cl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B391A-6296-2995-4992-2E96C2A91BD0}"/>
              </a:ext>
            </a:extLst>
          </p:cNvPr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XVDHYB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KD7n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BAOAAAEAAAACYAAAAIAAAAAQAAAAAAAAA=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en-us"/>
            </a:pPr>
            <a:fld id="{3F06B9A7-E9D2-534F-9CBE-1F1AF7F06A4A}" type="slidenum"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313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71F730-897E-68A1-27BE-122174BE3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E7BBB1-12D1-B1C1-E326-F6602E89E0EE}"/>
              </a:ext>
            </a:extLst>
          </p:cNvPr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XVDHYB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ByZX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A4BAAACAcAAPglAAAEGgAAEAAAACYAAAAIAAAAAQAAAAAAAAA=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988D7E-8ABB-B585-4F53-5A1CBA3E3889}"/>
              </a:ext>
            </a:extLst>
          </p:cNvPr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XVDHYB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4UId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AQAAAAAA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>
              <a:defRPr lang="es-cl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EBACA-46DA-A6E6-4019-BD8677EAA9BD}"/>
              </a:ext>
            </a:extLst>
          </p:cNvPr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XVDHYB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KD7n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BAOAAAEAAAACYAAAAIAAAAAQAAAAAAAAA=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en-us"/>
            </a:pPr>
            <a:fld id="{3F06B9A7-E9D2-534F-9CBE-1F1AF7F06A4A}" type="slidenum"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8119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A9F3EC-4465-13FA-2B86-A3FE2D2B8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309205-0EA5-E0BB-6ADF-73974F904327}"/>
              </a:ext>
            </a:extLst>
          </p:cNvPr>
          <p:cNvSpPr>
            <a:spLocks noGrp="1" noRot="1" noChangeAspect="1" noChangeArrowheads="1"/>
            <a:extLst>
              <a:ext uri="smNativeData">
                <pr:smNativeData xmlns:pr="smNativeData" xmlns:p14="http://schemas.microsoft.com/office/powerpoint/2010/main" xmlns="" val="SMDATA_13_XVDHYB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ByZX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A4BAAACAcAAPglAAAEGgAAEAAAACYAAAAIAAAAAQAAAAAAAAA=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702954-7B46-8A01-02AF-40CE1F93403D}"/>
              </a:ext>
            </a:extLst>
          </p:cNvPr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XVDHYB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4UId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AQAAAAAA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>
              <a:defRPr lang="es-cl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D7F7C-2229-29ED-56DF-87C8598D34CA}"/>
              </a:ext>
            </a:extLst>
          </p:cNvPr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XVDHYB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KD7n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BAOAAAEAAAACYAAAAIAAAAAQAAAAAAAAA=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en-us"/>
            </a:pPr>
            <a:fld id="{3F06B9A7-E9D2-534F-9CBE-1F1AF7F06A4A}" type="slidenum"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246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57C58C-3806-B097-736F-C48E5D9B0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5B9CD2-C96B-E707-3435-F495FCC8C246}"/>
              </a:ext>
            </a:extLst>
          </p:cNvPr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XVDHYB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ByZX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A4BAAACAcAAPglAAAEGgAAEAAAACYAAAAIAAAAAQAAAAAAAAA=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DA054E-F742-B917-AA2F-652CB545B855}"/>
              </a:ext>
            </a:extLst>
          </p:cNvPr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XVDHYB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4UId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AQAAAAAA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>
              <a:defRPr lang="es-cl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EAE33-E20C-34CA-5FC7-5037FBCB04EA}"/>
              </a:ext>
            </a:extLst>
          </p:cNvPr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XVDHYB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KD7n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BAOAAAEAAAACYAAAAIAAAAAQAAAAAAAAA=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en-us"/>
            </a:pPr>
            <a:fld id="{3F06B9A7-E9D2-534F-9CBE-1F1AF7F06A4A}" type="slidenum"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650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27F4ED-02A5-0AE2-8282-C7233BC67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96DA8F-FFBA-AFFB-BE06-4D02F23C710F}"/>
              </a:ext>
            </a:extLst>
          </p:cNvPr>
          <p:cNvSpPr>
            <a:spLocks noGrp="1" noRot="1" noChangeAspect="1" noChangeArrowheads="1"/>
            <a:extLst>
              <a:ext uri="smNativeData">
                <pr:smNativeData xmlns:pr="smNativeData" xmlns:p14="http://schemas.microsoft.com/office/powerpoint/2010/main" xmlns="" val="SMDATA_13_XVDHYB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ByZX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A4BAAACAcAAPglAAAEGgAAEAAAACYAAAAIAAAAAQAAAAAAAAA=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851CCD-6966-555F-2F29-95FB7F752412}"/>
              </a:ext>
            </a:extLst>
          </p:cNvPr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XVDHYB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4UId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AQAAAAAA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>
              <a:defRPr lang="es-cl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9C155-91FF-AD3D-F4C9-3138B666B3AB}"/>
              </a:ext>
            </a:extLst>
          </p:cNvPr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XVDHYB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KD7n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BAOAAAEAAAACYAAAAIAAAAAQAAAAAAAAA=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en-us"/>
            </a:pPr>
            <a:fld id="{3F06B9A7-E9D2-534F-9CBE-1F1AF7F06A4A}" type="slidenum"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00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atmospheric geochemistry, M is a molecule that participate in the reaction by carrying away excess energy (energy transfer partner), often N</a:t>
            </a:r>
            <a:r>
              <a:rPr lang="en-GB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O</a:t>
            </a:r>
            <a:r>
              <a:rPr lang="en-GB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but does not chemically change (Amedro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2020);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HC refers to hydrocarbon, or broadly to volatile organic compounds (VOCs) of anthropogenic or biogenic origin;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DMS stands for dimethyl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sulfide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(CH</a:t>
            </a:r>
            <a:r>
              <a:rPr lang="en-GB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</a:t>
            </a:r>
            <a:r>
              <a:rPr lang="en-GB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is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sulfur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-containing compound emitted mainly by marine phytoplankton and it is a precursor to other atmospheric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sulfur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compounds such as SO</a:t>
            </a:r>
            <a:r>
              <a:rPr lang="en-GB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</a:t>
            </a:r>
            <a:r>
              <a:rPr lang="en-GB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en-GB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products in equation 3.7 can be organic nitrates,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sulfur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-containing products, or other oxidation products (Michalski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2003; Morin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2007; Savarino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al.,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2013).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daytime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</a:t>
            </a:r>
            <a:r>
              <a:rPr lang="de-DE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negligible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except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interiors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photolyzed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sunlight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accumulates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night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F8EBF-E13F-4499-AF5A-FF8C73E76ED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467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oxidation reaction (3.13) is comparatively slow, whereas the second (3.14) proceeds much faster. As a result, most of the nitrogen isotope fractionation occurs during the slow oxidation of ammonium (3.13). 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F8EBF-E13F-4499-AF5A-FF8C73E76ED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359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F8EBF-E13F-4499-AF5A-FF8C73E76ED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081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DD20-8337-8646-9DA9-9AD1DC173F2F}" type="datetime1">
              <a:rPr lang="es-CL" smtClean="0"/>
              <a:t>04-05-26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424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8730-FFED-3642-994F-8A10025F81D2}" type="datetime1">
              <a:rPr lang="es-CL" smtClean="0"/>
              <a:t>04-05-26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202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B24B8-E50D-8F47-B7DA-D902BACA80D2}" type="datetime1">
              <a:rPr lang="es-CL" smtClean="0"/>
              <a:t>04-05-26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079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1F48-6902-F541-A11A-FC4DB4EDCB40}" type="datetime1">
              <a:rPr lang="es-CL" smtClean="0"/>
              <a:t>04-05-26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364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00A2-4991-CF42-AA70-E59B80607D4A}" type="datetime1">
              <a:rPr lang="es-CL" smtClean="0"/>
              <a:t>04-05-26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580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CDBD-130C-874B-B14F-C2526A088290}" type="datetime1">
              <a:rPr lang="es-CL" smtClean="0"/>
              <a:t>04-05-26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34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44457-050A-9C4E-A99F-50064C0E18AC}" type="datetime1">
              <a:rPr lang="es-CL" smtClean="0"/>
              <a:t>04-05-26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287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1EC8-7402-954F-BCD3-395F3BF799B4}" type="datetime1">
              <a:rPr lang="es-CL" smtClean="0"/>
              <a:t>04-05-26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802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0850-7853-E247-B5BE-10524C9B636D}" type="datetime1">
              <a:rPr lang="es-CL" smtClean="0"/>
              <a:t>04-05-26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712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FF2B-5BC3-DD46-AA9C-03E0E7D6ACA9}" type="datetime1">
              <a:rPr lang="es-CL" smtClean="0"/>
              <a:t>04-05-26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444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2FCF-D592-7441-9D1F-D07ED42C3064}" type="datetime1">
              <a:rPr lang="es-CL" smtClean="0"/>
              <a:t>04-05-26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81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A0BC3-572C-D741-8137-80758B3836C6}" type="datetime1">
              <a:rPr lang="es-CL" smtClean="0"/>
              <a:t>04-05-26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02361-A7A0-4CC0-BFE8-B2C12D5B61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14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6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5.jpeg"/><Relationship Id="rId5" Type="http://schemas.openxmlformats.org/officeDocument/2006/relationships/image" Target="../media/image30.jpeg"/><Relationship Id="rId10" Type="http://schemas.openxmlformats.org/officeDocument/2006/relationships/image" Target="../media/image2.jp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7.png"/><Relationship Id="rId4" Type="http://schemas.openxmlformats.org/officeDocument/2006/relationships/customXml" Target="../ink/ink4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customXml" Target="../ink/ink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customXml" Target="../ink/ink8.xml"/><Relationship Id="rId4" Type="http://schemas.openxmlformats.org/officeDocument/2006/relationships/customXml" Target="../ink/ink5.xml"/><Relationship Id="rId9" Type="http://schemas.openxmlformats.org/officeDocument/2006/relationships/image" Target="../media/image14.png"/><Relationship Id="rId14" Type="http://schemas.openxmlformats.org/officeDocument/2006/relationships/customXml" Target="../ink/ink10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0.png"/><Relationship Id="rId18" Type="http://schemas.openxmlformats.org/officeDocument/2006/relationships/customXml" Target="../ink/ink18.xml"/><Relationship Id="rId26" Type="http://schemas.openxmlformats.org/officeDocument/2006/relationships/customXml" Target="../ink/ink22.xml"/><Relationship Id="rId39" Type="http://schemas.openxmlformats.org/officeDocument/2006/relationships/image" Target="../media/image360.png"/><Relationship Id="rId21" Type="http://schemas.openxmlformats.org/officeDocument/2006/relationships/image" Target="../media/image270.png"/><Relationship Id="rId34" Type="http://schemas.openxmlformats.org/officeDocument/2006/relationships/customXml" Target="../ink/ink26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17.xml"/><Relationship Id="rId20" Type="http://schemas.openxmlformats.org/officeDocument/2006/relationships/customXml" Target="../ink/ink19.xml"/><Relationship Id="rId29" Type="http://schemas.openxmlformats.org/officeDocument/2006/relationships/image" Target="../media/image310.png"/><Relationship Id="rId41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11" Type="http://schemas.openxmlformats.org/officeDocument/2006/relationships/image" Target="../media/image22.png"/><Relationship Id="rId24" Type="http://schemas.openxmlformats.org/officeDocument/2006/relationships/customXml" Target="../ink/ink21.xml"/><Relationship Id="rId32" Type="http://schemas.openxmlformats.org/officeDocument/2006/relationships/customXml" Target="../ink/ink25.xml"/><Relationship Id="rId37" Type="http://schemas.openxmlformats.org/officeDocument/2006/relationships/image" Target="../media/image35.png"/><Relationship Id="rId40" Type="http://schemas.openxmlformats.org/officeDocument/2006/relationships/customXml" Target="../ink/ink29.xml"/><Relationship Id="rId5" Type="http://schemas.openxmlformats.org/officeDocument/2006/relationships/image" Target="../media/image19.png"/><Relationship Id="rId15" Type="http://schemas.openxmlformats.org/officeDocument/2006/relationships/image" Target="../media/image240.png"/><Relationship Id="rId23" Type="http://schemas.openxmlformats.org/officeDocument/2006/relationships/image" Target="../media/image280.png"/><Relationship Id="rId28" Type="http://schemas.openxmlformats.org/officeDocument/2006/relationships/customXml" Target="../ink/ink23.xml"/><Relationship Id="rId36" Type="http://schemas.openxmlformats.org/officeDocument/2006/relationships/customXml" Target="../ink/ink27.xml"/><Relationship Id="rId10" Type="http://schemas.openxmlformats.org/officeDocument/2006/relationships/customXml" Target="../ink/ink14.xml"/><Relationship Id="rId19" Type="http://schemas.openxmlformats.org/officeDocument/2006/relationships/image" Target="../media/image260.png"/><Relationship Id="rId31" Type="http://schemas.openxmlformats.org/officeDocument/2006/relationships/image" Target="../media/image32.png"/><Relationship Id="rId4" Type="http://schemas.openxmlformats.org/officeDocument/2006/relationships/customXml" Target="../ink/ink11.xml"/><Relationship Id="rId9" Type="http://schemas.openxmlformats.org/officeDocument/2006/relationships/image" Target="../media/image21.png"/><Relationship Id="rId14" Type="http://schemas.openxmlformats.org/officeDocument/2006/relationships/customXml" Target="../ink/ink16.xml"/><Relationship Id="rId22" Type="http://schemas.openxmlformats.org/officeDocument/2006/relationships/customXml" Target="../ink/ink20.xml"/><Relationship Id="rId27" Type="http://schemas.openxmlformats.org/officeDocument/2006/relationships/image" Target="../media/image300.png"/><Relationship Id="rId30" Type="http://schemas.openxmlformats.org/officeDocument/2006/relationships/customXml" Target="../ink/ink24.xml"/><Relationship Id="rId35" Type="http://schemas.openxmlformats.org/officeDocument/2006/relationships/image" Target="../media/image34.png"/><Relationship Id="rId8" Type="http://schemas.openxmlformats.org/officeDocument/2006/relationships/customXml" Target="../ink/ink13.xml"/><Relationship Id="rId3" Type="http://schemas.openxmlformats.org/officeDocument/2006/relationships/image" Target="../media/image18.png"/><Relationship Id="rId12" Type="http://schemas.openxmlformats.org/officeDocument/2006/relationships/customXml" Target="../ink/ink15.xml"/><Relationship Id="rId17" Type="http://schemas.openxmlformats.org/officeDocument/2006/relationships/image" Target="../media/image250.png"/><Relationship Id="rId25" Type="http://schemas.openxmlformats.org/officeDocument/2006/relationships/image" Target="../media/image290.png"/><Relationship Id="rId33" Type="http://schemas.openxmlformats.org/officeDocument/2006/relationships/image" Target="../media/image33.png"/><Relationship Id="rId38" Type="http://schemas.openxmlformats.org/officeDocument/2006/relationships/customXml" Target="../ink/ink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.xml"/><Relationship Id="rId13" Type="http://schemas.openxmlformats.org/officeDocument/2006/relationships/image" Target="../media/image430.png"/><Relationship Id="rId18" Type="http://schemas.openxmlformats.org/officeDocument/2006/relationships/customXml" Target="../ink/ink37.xml"/><Relationship Id="rId3" Type="http://schemas.openxmlformats.org/officeDocument/2006/relationships/image" Target="../media/image23.png"/><Relationship Id="rId21" Type="http://schemas.openxmlformats.org/officeDocument/2006/relationships/image" Target="../media/image470.png"/><Relationship Id="rId7" Type="http://schemas.openxmlformats.org/officeDocument/2006/relationships/image" Target="../media/image40.png"/><Relationship Id="rId12" Type="http://schemas.openxmlformats.org/officeDocument/2006/relationships/customXml" Target="../ink/ink34.xml"/><Relationship Id="rId17" Type="http://schemas.openxmlformats.org/officeDocument/2006/relationships/image" Target="../media/image450.png"/><Relationship Id="rId25" Type="http://schemas.openxmlformats.org/officeDocument/2006/relationships/image" Target="../media/image490.png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36.xml"/><Relationship Id="rId20" Type="http://schemas.openxmlformats.org/officeDocument/2006/relationships/customXml" Target="../ink/ink3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1.xml"/><Relationship Id="rId11" Type="http://schemas.openxmlformats.org/officeDocument/2006/relationships/image" Target="../media/image420.png"/><Relationship Id="rId24" Type="http://schemas.openxmlformats.org/officeDocument/2006/relationships/customXml" Target="../ink/ink40.xml"/><Relationship Id="rId5" Type="http://schemas.openxmlformats.org/officeDocument/2006/relationships/image" Target="../media/image390.png"/><Relationship Id="rId15" Type="http://schemas.openxmlformats.org/officeDocument/2006/relationships/image" Target="../media/image440.png"/><Relationship Id="rId23" Type="http://schemas.openxmlformats.org/officeDocument/2006/relationships/image" Target="../media/image480.png"/><Relationship Id="rId10" Type="http://schemas.openxmlformats.org/officeDocument/2006/relationships/customXml" Target="../ink/ink33.xml"/><Relationship Id="rId19" Type="http://schemas.openxmlformats.org/officeDocument/2006/relationships/image" Target="../media/image460.png"/><Relationship Id="rId4" Type="http://schemas.openxmlformats.org/officeDocument/2006/relationships/customXml" Target="../ink/ink30.xml"/><Relationship Id="rId9" Type="http://schemas.openxmlformats.org/officeDocument/2006/relationships/image" Target="../media/image410.png"/><Relationship Id="rId14" Type="http://schemas.openxmlformats.org/officeDocument/2006/relationships/customXml" Target="../ink/ink35.xml"/><Relationship Id="rId22" Type="http://schemas.openxmlformats.org/officeDocument/2006/relationships/customXml" Target="../ink/ink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9671A44-5293-2589-01C8-90421330C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2" y="0"/>
            <a:ext cx="122003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E437F09-1057-9864-DFA7-3F0C70354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9803" y="635000"/>
            <a:ext cx="9144000" cy="2387600"/>
          </a:xfrm>
        </p:spPr>
        <p:txBody>
          <a:bodyPr>
            <a:norm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Suplemmentary</a:t>
            </a:r>
            <a:r>
              <a:rPr lang="en-GB" sz="2800" b="1" dirty="0">
                <a:solidFill>
                  <a:schemeClr val="bg1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material</a:t>
            </a:r>
            <a:br>
              <a:rPr lang="en-GB" sz="2800" b="1" dirty="0">
                <a:solidFill>
                  <a:schemeClr val="bg1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GB" sz="2800" b="1" dirty="0">
                <a:solidFill>
                  <a:schemeClr val="bg1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The Geologic Super-Cycle of Chilean Nitrate Deposition</a:t>
            </a:r>
            <a:endParaRPr lang="en-GB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7A2D71-A3E0-EBB4-C639-D0F435044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9803" y="3132610"/>
            <a:ext cx="9144000" cy="1655762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Camila J. Riffo Contreras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Guillermo Chong, Swea Klipsch, Michael E. Böttcher, Amelia Davies, and Michael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Staubwasser</a:t>
            </a:r>
            <a:endParaRPr lang="en-GB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(criffoco@uni-koeln.de)</a:t>
            </a:r>
            <a:endParaRPr lang="de-DE" sz="1600" baseline="30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Institute of Geology and Mineralogy, University of Cologne, Germany</a:t>
            </a:r>
          </a:p>
          <a:p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CC897104-EE3D-AB7C-6A58-BA34CCA7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>
                <a:solidFill>
                  <a:schemeClr val="tx1"/>
                </a:solidFill>
              </a:rPr>
              <a:t>1</a:t>
            </a:fld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8" name="Grafik 59">
            <a:extLst>
              <a:ext uri="{FF2B5EF4-FFF2-40B4-BE49-F238E27FC236}">
                <a16:creationId xmlns:a16="http://schemas.microsoft.com/office/drawing/2014/main" id="{8ECEFB0F-8629-F21F-B152-DE0B07E99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285" y="162494"/>
            <a:ext cx="1027817" cy="522739"/>
          </a:xfrm>
          <a:prstGeom prst="rect">
            <a:avLst/>
          </a:prstGeom>
        </p:spPr>
      </p:pic>
      <p:pic>
        <p:nvPicPr>
          <p:cNvPr id="10" name="Grafik 13">
            <a:extLst>
              <a:ext uri="{FF2B5EF4-FFF2-40B4-BE49-F238E27FC236}">
                <a16:creationId xmlns:a16="http://schemas.microsoft.com/office/drawing/2014/main" id="{E8EA6ED1-27FF-7237-3A97-845C9E4D63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8470" y="174016"/>
            <a:ext cx="532894" cy="53289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D120636-C3D8-5F7E-8FFB-8B848988A841}"/>
              </a:ext>
            </a:extLst>
          </p:cNvPr>
          <p:cNvSpPr txBox="1"/>
          <p:nvPr/>
        </p:nvSpPr>
        <p:spPr>
          <a:xfrm>
            <a:off x="11491167" y="352988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D03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FDF868C-ED76-0AD9-C9D1-6F082E3DF19F}"/>
              </a:ext>
            </a:extLst>
          </p:cNvPr>
          <p:cNvSpPr txBox="1"/>
          <p:nvPr/>
        </p:nvSpPr>
        <p:spPr>
          <a:xfrm>
            <a:off x="11300310" y="106767"/>
            <a:ext cx="700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</a:rPr>
              <a:t>CRC1211</a:t>
            </a:r>
            <a:endParaRPr lang="en-GB" sz="1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geosciences.uni-koeln.de/fileadmin/_processed_/c/a/csm_LogoGraduateSchool_Geosciences_02_b3443767d9.png">
            <a:extLst>
              <a:ext uri="{FF2B5EF4-FFF2-40B4-BE49-F238E27FC236}">
                <a16:creationId xmlns:a16="http://schemas.microsoft.com/office/drawing/2014/main" id="{392D58D5-CC6D-41A3-8162-1DED3B9AA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254" y="118152"/>
            <a:ext cx="1569488" cy="54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591B8C-3809-D2EC-DC98-611ABA9DCB32}"/>
              </a:ext>
            </a:extLst>
          </p:cNvPr>
          <p:cNvCxnSpPr/>
          <p:nvPr/>
        </p:nvCxnSpPr>
        <p:spPr>
          <a:xfrm>
            <a:off x="1469535" y="3022600"/>
            <a:ext cx="9244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10">
            <a:extLst>
              <a:ext uri="{FF2B5EF4-FFF2-40B4-BE49-F238E27FC236}">
                <a16:creationId xmlns:a16="http://schemas.microsoft.com/office/drawing/2014/main" id="{84EAEA6B-B7EC-8BA0-374A-3883A16BCBB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862" y="164808"/>
            <a:ext cx="2551061" cy="522741"/>
          </a:xfrm>
          <a:prstGeom prst="rect">
            <a:avLst/>
          </a:prstGeom>
        </p:spPr>
      </p:pic>
      <p:pic>
        <p:nvPicPr>
          <p:cNvPr id="7" name="Grafik 11">
            <a:extLst>
              <a:ext uri="{FF2B5EF4-FFF2-40B4-BE49-F238E27FC236}">
                <a16:creationId xmlns:a16="http://schemas.microsoft.com/office/drawing/2014/main" id="{66229FE8-2694-EF17-5457-F7BFD2130A9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941" y="164809"/>
            <a:ext cx="1569487" cy="5227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5FB0A8-2079-4EFA-A45E-DBAC78579D83}"/>
              </a:ext>
            </a:extLst>
          </p:cNvPr>
          <p:cNvSpPr txBox="1"/>
          <p:nvPr/>
        </p:nvSpPr>
        <p:spPr>
          <a:xfrm>
            <a:off x="4945626" y="4354522"/>
            <a:ext cx="22923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EGU26 General Assembly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May 6</a:t>
            </a:r>
            <a:r>
              <a:rPr lang="en-US" sz="1600" baseline="30000" dirty="0">
                <a:solidFill>
                  <a:schemeClr val="bg1"/>
                </a:solidFill>
              </a:rPr>
              <a:t>th</a:t>
            </a:r>
            <a:r>
              <a:rPr lang="en-US" sz="1600" dirty="0">
                <a:solidFill>
                  <a:schemeClr val="bg1"/>
                </a:solidFill>
              </a:rPr>
              <a:t>, 2026</a:t>
            </a:r>
            <a:endParaRPr lang="en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0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9FA0C1-D6AE-A34F-A54F-DE5048578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Nitrate</a:t>
            </a:r>
            <a:r>
              <a:rPr lang="es-CL" dirty="0"/>
              <a:t> = NO</a:t>
            </a:r>
            <a:r>
              <a:rPr lang="es-CL" baseline="-25000" dirty="0"/>
              <a:t>3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D717CC-0963-1249-AAD8-C5A1197A0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7606B8-0F36-9749-B884-3B57F7282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10</a:t>
            </a:fld>
            <a:endParaRPr lang="en-GB"/>
          </a:p>
        </p:txBody>
      </p:sp>
      <p:pic>
        <p:nvPicPr>
          <p:cNvPr id="3074" name="Picture 2" descr="Ball-and-stick model of the nitrate ion">
            <a:extLst>
              <a:ext uri="{FF2B5EF4-FFF2-40B4-BE49-F238E27FC236}">
                <a16:creationId xmlns:a16="http://schemas.microsoft.com/office/drawing/2014/main" id="{FD72626A-34C2-594A-8A9E-79610AF4E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18251"/>
            <a:ext cx="2794000" cy="25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192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2E885C-900F-2712-9C23-7F95DB114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Atmospheric</a:t>
            </a:r>
            <a:r>
              <a:rPr lang="de-DE" dirty="0"/>
              <a:t> </a:t>
            </a:r>
            <a:r>
              <a:rPr lang="de-DE" dirty="0" err="1"/>
              <a:t>Geochemistry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25A73A-5A1B-4408-BDC5-1988C0AB4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Atmospheric nitrate can be formed through different oxidation pathways of nitrogen oxides (NO</a:t>
            </a:r>
            <a:r>
              <a:rPr lang="en-GB" sz="2400" baseline="-25000" dirty="0"/>
              <a:t>x </a:t>
            </a:r>
            <a:r>
              <a:rPr lang="en-GB" sz="2400" dirty="0"/>
              <a:t>= NO+NO</a:t>
            </a:r>
            <a:r>
              <a:rPr lang="en-GB" sz="2400" baseline="-25000" dirty="0"/>
              <a:t>2</a:t>
            </a:r>
            <a:r>
              <a:rPr lang="en-GB" sz="2400" dirty="0"/>
              <a:t>) in the troposphere during daytime:</a:t>
            </a:r>
            <a:endParaRPr lang="de-DE" sz="2400" dirty="0"/>
          </a:p>
          <a:p>
            <a:endParaRPr lang="de-DE" sz="2400" dirty="0"/>
          </a:p>
          <a:p>
            <a:r>
              <a:rPr lang="en-GB" sz="2400" dirty="0"/>
              <a:t>and during nighttime:</a:t>
            </a:r>
            <a:endParaRPr lang="de-DE" sz="2400" dirty="0"/>
          </a:p>
          <a:p>
            <a:endParaRPr lang="de-DE" sz="24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0BFA60-C516-756A-A812-191F5973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11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elle 16">
                <a:extLst>
                  <a:ext uri="{FF2B5EF4-FFF2-40B4-BE49-F238E27FC236}">
                    <a16:creationId xmlns:a16="http://schemas.microsoft.com/office/drawing/2014/main" id="{E7475456-DA08-A47E-6715-7D449D63EC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7077131"/>
                  </p:ext>
                </p:extLst>
              </p:nvPr>
            </p:nvGraphicFramePr>
            <p:xfrm>
              <a:off x="3196567" y="2607430"/>
              <a:ext cx="5573395" cy="44958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4860925">
                      <a:extLst>
                        <a:ext uri="{9D8B030D-6E8A-4147-A177-3AD203B41FA5}">
                          <a16:colId xmlns:a16="http://schemas.microsoft.com/office/drawing/2014/main" val="2941930102"/>
                        </a:ext>
                      </a:extLst>
                    </a:gridCol>
                    <a:gridCol w="712470">
                      <a:extLst>
                        <a:ext uri="{9D8B030D-6E8A-4147-A177-3AD203B41FA5}">
                          <a16:colId xmlns:a16="http://schemas.microsoft.com/office/drawing/2014/main" val="262939687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3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𝑁𝑂</m:t>
                                    </m:r>
                                  </m:e>
                                  <m:sub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8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GB" sz="1800">
                                    <a:effectLst/>
                                    <a:latin typeface="Cambria Math" panose="02040503050406030204" pitchFamily="18" charset="0"/>
                                  </a:rPr>
                                  <m:t>𝑂𝐻</m:t>
                                </m:r>
                                <m:r>
                                  <a:rPr lang="en-GB" sz="18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GB" sz="1800">
                                    <a:effectLst/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GB" sz="1800">
                                    <a:effectLst/>
                                    <a:latin typeface="Cambria Math" panose="02040503050406030204" pitchFamily="18" charset="0"/>
                                  </a:rPr>
                                  <m:t>⟶</m:t>
                                </m:r>
                                <m:sSub>
                                  <m:sSubPr>
                                    <m:ctrlPr>
                                      <a:rPr lang="de-DE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𝐻𝑁𝑂</m:t>
                                    </m:r>
                                  </m:e>
                                  <m:sub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GB" sz="18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GB" sz="1800">
                                    <a:effectLst/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de-DE" sz="1800" dirty="0"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de-DE" sz="1800" dirty="0">
                              <a:effectLst/>
                            </a:rPr>
                            <a:t>(3.5)</a:t>
                          </a:r>
                          <a:endParaRPr lang="de-DE" sz="1100" i="1" dirty="0">
                            <a:solidFill>
                              <a:srgbClr val="44546A"/>
                            </a:solidFill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9958439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elle 16">
                <a:extLst>
                  <a:ext uri="{FF2B5EF4-FFF2-40B4-BE49-F238E27FC236}">
                    <a16:creationId xmlns:a16="http://schemas.microsoft.com/office/drawing/2014/main" id="{E7475456-DA08-A47E-6715-7D449D63EC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7077131"/>
                  </p:ext>
                </p:extLst>
              </p:nvPr>
            </p:nvGraphicFramePr>
            <p:xfrm>
              <a:off x="3196567" y="2607430"/>
              <a:ext cx="5573395" cy="44958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4860925">
                      <a:extLst>
                        <a:ext uri="{9D8B030D-6E8A-4147-A177-3AD203B41FA5}">
                          <a16:colId xmlns:a16="http://schemas.microsoft.com/office/drawing/2014/main" val="2941930102"/>
                        </a:ext>
                      </a:extLst>
                    </a:gridCol>
                    <a:gridCol w="712470">
                      <a:extLst>
                        <a:ext uri="{9D8B030D-6E8A-4147-A177-3AD203B41FA5}">
                          <a16:colId xmlns:a16="http://schemas.microsoft.com/office/drawing/2014/main" val="2629396875"/>
                        </a:ext>
                      </a:extLst>
                    </a:gridCol>
                  </a:tblGrid>
                  <a:tr h="4495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r="-14662" b="-1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de-DE" sz="1800" dirty="0">
                              <a:effectLst/>
                            </a:rPr>
                            <a:t>(3.5)</a:t>
                          </a:r>
                          <a:endParaRPr lang="de-DE" sz="1100" i="1" dirty="0">
                            <a:solidFill>
                              <a:srgbClr val="44546A"/>
                            </a:solidFill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99584395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elle 17">
                <a:extLst>
                  <a:ext uri="{FF2B5EF4-FFF2-40B4-BE49-F238E27FC236}">
                    <a16:creationId xmlns:a16="http://schemas.microsoft.com/office/drawing/2014/main" id="{04E7509A-EFFB-BCCF-7B4A-7547F8396F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1919387"/>
                  </p:ext>
                </p:extLst>
              </p:nvPr>
            </p:nvGraphicFramePr>
            <p:xfrm>
              <a:off x="3196567" y="3520632"/>
              <a:ext cx="5573395" cy="44958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4951095">
                      <a:extLst>
                        <a:ext uri="{9D8B030D-6E8A-4147-A177-3AD203B41FA5}">
                          <a16:colId xmlns:a16="http://schemas.microsoft.com/office/drawing/2014/main" val="39367744"/>
                        </a:ext>
                      </a:extLst>
                    </a:gridCol>
                    <a:gridCol w="622300">
                      <a:extLst>
                        <a:ext uri="{9D8B030D-6E8A-4147-A177-3AD203B41FA5}">
                          <a16:colId xmlns:a16="http://schemas.microsoft.com/office/drawing/2014/main" val="215949362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3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𝑁𝑂</m:t>
                                    </m:r>
                                  </m:e>
                                  <m:sub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800">
                                    <a:effectLst/>
                                    <a:latin typeface="Cambria Math" panose="02040503050406030204" pitchFamily="18" charset="0"/>
                                  </a:rPr>
                                  <m:t>+ </m:t>
                                </m:r>
                                <m:sSub>
                                  <m:sSubPr>
                                    <m:ctrlPr>
                                      <a:rPr lang="de-DE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GB" sz="1800">
                                    <a:effectLst/>
                                    <a:latin typeface="Cambria Math" panose="02040503050406030204" pitchFamily="18" charset="0"/>
                                  </a:rPr>
                                  <m:t> ⟶</m:t>
                                </m:r>
                                <m:sSub>
                                  <m:sSubPr>
                                    <m:ctrlPr>
                                      <a:rPr lang="de-DE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𝑁𝑂</m:t>
                                    </m:r>
                                  </m:e>
                                  <m:sub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GB" sz="18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de-DE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800" dirty="0"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de-DE" sz="1800" dirty="0">
                              <a:effectLst/>
                            </a:rPr>
                            <a:t>(3.6)</a:t>
                          </a:r>
                          <a:endParaRPr lang="de-DE" sz="1100" i="1" dirty="0">
                            <a:solidFill>
                              <a:srgbClr val="44546A"/>
                            </a:solidFill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1208136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elle 17">
                <a:extLst>
                  <a:ext uri="{FF2B5EF4-FFF2-40B4-BE49-F238E27FC236}">
                    <a16:creationId xmlns:a16="http://schemas.microsoft.com/office/drawing/2014/main" id="{04E7509A-EFFB-BCCF-7B4A-7547F8396F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1919387"/>
                  </p:ext>
                </p:extLst>
              </p:nvPr>
            </p:nvGraphicFramePr>
            <p:xfrm>
              <a:off x="3196567" y="3520632"/>
              <a:ext cx="5573395" cy="44958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4951095">
                      <a:extLst>
                        <a:ext uri="{9D8B030D-6E8A-4147-A177-3AD203B41FA5}">
                          <a16:colId xmlns:a16="http://schemas.microsoft.com/office/drawing/2014/main" val="39367744"/>
                        </a:ext>
                      </a:extLst>
                    </a:gridCol>
                    <a:gridCol w="622300">
                      <a:extLst>
                        <a:ext uri="{9D8B030D-6E8A-4147-A177-3AD203B41FA5}">
                          <a16:colId xmlns:a16="http://schemas.microsoft.com/office/drawing/2014/main" val="2159493624"/>
                        </a:ext>
                      </a:extLst>
                    </a:gridCol>
                  </a:tblGrid>
                  <a:tr h="4495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blipFill>
                          <a:blip r:embed="rId5"/>
                          <a:stretch>
                            <a:fillRect r="-12546" b="-1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de-DE" sz="1800" dirty="0">
                              <a:effectLst/>
                            </a:rPr>
                            <a:t>(3.6)</a:t>
                          </a:r>
                          <a:endParaRPr lang="de-DE" sz="1100" i="1" dirty="0">
                            <a:solidFill>
                              <a:srgbClr val="44546A"/>
                            </a:solidFill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1208136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elle 18">
                <a:extLst>
                  <a:ext uri="{FF2B5EF4-FFF2-40B4-BE49-F238E27FC236}">
                    <a16:creationId xmlns:a16="http://schemas.microsoft.com/office/drawing/2014/main" id="{12D869AC-FCBA-E74F-F00C-0C0FA81D24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9496374"/>
                  </p:ext>
                </p:extLst>
              </p:nvPr>
            </p:nvGraphicFramePr>
            <p:xfrm>
              <a:off x="3196567" y="4105149"/>
              <a:ext cx="5573395" cy="44958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4951095">
                      <a:extLst>
                        <a:ext uri="{9D8B030D-6E8A-4147-A177-3AD203B41FA5}">
                          <a16:colId xmlns:a16="http://schemas.microsoft.com/office/drawing/2014/main" val="1379965532"/>
                        </a:ext>
                      </a:extLst>
                    </a:gridCol>
                    <a:gridCol w="622300">
                      <a:extLst>
                        <a:ext uri="{9D8B030D-6E8A-4147-A177-3AD203B41FA5}">
                          <a16:colId xmlns:a16="http://schemas.microsoft.com/office/drawing/2014/main" val="316518820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3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𝑁𝑂</m:t>
                                    </m:r>
                                  </m:e>
                                  <m:sub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GB" sz="1800">
                                    <a:effectLst/>
                                    <a:latin typeface="Cambria Math" panose="02040503050406030204" pitchFamily="18" charset="0"/>
                                  </a:rPr>
                                  <m:t>+ </m:t>
                                </m:r>
                                <m:r>
                                  <a:rPr lang="en-GB" sz="1800">
                                    <a:effectLst/>
                                    <a:latin typeface="Cambria Math" panose="02040503050406030204" pitchFamily="18" charset="0"/>
                                  </a:rPr>
                                  <m:t>𝐻𝐶</m:t>
                                </m:r>
                                <m:r>
                                  <a:rPr lang="en-GB" sz="1800">
                                    <a:effectLst/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GB" sz="1800">
                                    <a:effectLst/>
                                    <a:latin typeface="Cambria Math" panose="02040503050406030204" pitchFamily="18" charset="0"/>
                                  </a:rPr>
                                  <m:t>𝐷𝑀𝑆</m:t>
                                </m:r>
                                <m:r>
                                  <a:rPr lang="en-GB" sz="1800">
                                    <a:effectLst/>
                                    <a:latin typeface="Cambria Math" panose="02040503050406030204" pitchFamily="18" charset="0"/>
                                  </a:rPr>
                                  <m:t> ⟶</m:t>
                                </m:r>
                                <m:sSub>
                                  <m:sSubPr>
                                    <m:ctrlPr>
                                      <a:rPr lang="de-DE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𝐻𝑁𝑂</m:t>
                                    </m:r>
                                  </m:e>
                                  <m:sub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GB" sz="18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GB" sz="1800">
                                    <a:effectLst/>
                                    <a:latin typeface="Cambria Math" panose="02040503050406030204" pitchFamily="18" charset="0"/>
                                  </a:rPr>
                                  <m:t>𝑝𝑟𝑜𝑑𝑢𝑐𝑡𝑠</m:t>
                                </m:r>
                              </m:oMath>
                            </m:oMathPara>
                          </a14:m>
                          <a:endParaRPr lang="de-DE" sz="1800" dirty="0"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de-DE" sz="1800" dirty="0">
                              <a:effectLst/>
                            </a:rPr>
                            <a:t>(3.7)</a:t>
                          </a:r>
                          <a:endParaRPr lang="de-DE" sz="1100" i="1" dirty="0">
                            <a:solidFill>
                              <a:srgbClr val="44546A"/>
                            </a:solidFill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083444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elle 18">
                <a:extLst>
                  <a:ext uri="{FF2B5EF4-FFF2-40B4-BE49-F238E27FC236}">
                    <a16:creationId xmlns:a16="http://schemas.microsoft.com/office/drawing/2014/main" id="{12D869AC-FCBA-E74F-F00C-0C0FA81D24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9496374"/>
                  </p:ext>
                </p:extLst>
              </p:nvPr>
            </p:nvGraphicFramePr>
            <p:xfrm>
              <a:off x="3196567" y="4105149"/>
              <a:ext cx="5573395" cy="44958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4951095">
                      <a:extLst>
                        <a:ext uri="{9D8B030D-6E8A-4147-A177-3AD203B41FA5}">
                          <a16:colId xmlns:a16="http://schemas.microsoft.com/office/drawing/2014/main" val="1379965532"/>
                        </a:ext>
                      </a:extLst>
                    </a:gridCol>
                    <a:gridCol w="622300">
                      <a:extLst>
                        <a:ext uri="{9D8B030D-6E8A-4147-A177-3AD203B41FA5}">
                          <a16:colId xmlns:a16="http://schemas.microsoft.com/office/drawing/2014/main" val="3165188204"/>
                        </a:ext>
                      </a:extLst>
                    </a:gridCol>
                  </a:tblGrid>
                  <a:tr h="4495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r="-12546" b="-1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de-DE" sz="1800" dirty="0">
                              <a:effectLst/>
                            </a:rPr>
                            <a:t>(3.7)</a:t>
                          </a:r>
                          <a:endParaRPr lang="de-DE" sz="1100" i="1" dirty="0">
                            <a:solidFill>
                              <a:srgbClr val="44546A"/>
                            </a:solidFill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0834443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elle 19">
                <a:extLst>
                  <a:ext uri="{FF2B5EF4-FFF2-40B4-BE49-F238E27FC236}">
                    <a16:creationId xmlns:a16="http://schemas.microsoft.com/office/drawing/2014/main" id="{58ED809E-7FB4-CC3D-8975-5A79995FAA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1867748"/>
                  </p:ext>
                </p:extLst>
              </p:nvPr>
            </p:nvGraphicFramePr>
            <p:xfrm>
              <a:off x="3196567" y="4772597"/>
              <a:ext cx="5573395" cy="44958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4951095">
                      <a:extLst>
                        <a:ext uri="{9D8B030D-6E8A-4147-A177-3AD203B41FA5}">
                          <a16:colId xmlns:a16="http://schemas.microsoft.com/office/drawing/2014/main" val="3690097534"/>
                        </a:ext>
                      </a:extLst>
                    </a:gridCol>
                    <a:gridCol w="622300">
                      <a:extLst>
                        <a:ext uri="{9D8B030D-6E8A-4147-A177-3AD203B41FA5}">
                          <a16:colId xmlns:a16="http://schemas.microsoft.com/office/drawing/2014/main" val="333580090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3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𝑁𝑂</m:t>
                                    </m:r>
                                  </m:e>
                                  <m:sub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8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de-DE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𝑁𝑂</m:t>
                                    </m:r>
                                  </m:e>
                                  <m:sub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GB" sz="1800">
                                    <a:effectLst/>
                                    <a:latin typeface="Cambria Math" panose="02040503050406030204" pitchFamily="18" charset="0"/>
                                  </a:rPr>
                                  <m:t> ⟶</m:t>
                                </m:r>
                                <m:sSub>
                                  <m:sSubPr>
                                    <m:ctrlPr>
                                      <a:rPr lang="de-DE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de-DE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800" dirty="0"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de-DE" sz="1800" dirty="0">
                              <a:effectLst/>
                            </a:rPr>
                            <a:t>(3.8)</a:t>
                          </a:r>
                          <a:endParaRPr lang="de-DE" sz="1100" i="1" dirty="0">
                            <a:solidFill>
                              <a:srgbClr val="44546A"/>
                            </a:solidFill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457042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elle 19">
                <a:extLst>
                  <a:ext uri="{FF2B5EF4-FFF2-40B4-BE49-F238E27FC236}">
                    <a16:creationId xmlns:a16="http://schemas.microsoft.com/office/drawing/2014/main" id="{58ED809E-7FB4-CC3D-8975-5A79995FAA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1867748"/>
                  </p:ext>
                </p:extLst>
              </p:nvPr>
            </p:nvGraphicFramePr>
            <p:xfrm>
              <a:off x="3196567" y="4772597"/>
              <a:ext cx="5573395" cy="44958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4951095">
                      <a:extLst>
                        <a:ext uri="{9D8B030D-6E8A-4147-A177-3AD203B41FA5}">
                          <a16:colId xmlns:a16="http://schemas.microsoft.com/office/drawing/2014/main" val="3690097534"/>
                        </a:ext>
                      </a:extLst>
                    </a:gridCol>
                    <a:gridCol w="622300">
                      <a:extLst>
                        <a:ext uri="{9D8B030D-6E8A-4147-A177-3AD203B41FA5}">
                          <a16:colId xmlns:a16="http://schemas.microsoft.com/office/drawing/2014/main" val="3335800908"/>
                        </a:ext>
                      </a:extLst>
                    </a:gridCol>
                  </a:tblGrid>
                  <a:tr h="4495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blipFill>
                          <a:blip r:embed="rId7"/>
                          <a:stretch>
                            <a:fillRect r="-12546" b="-1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de-DE" sz="1800" dirty="0">
                              <a:effectLst/>
                            </a:rPr>
                            <a:t>(3.8)</a:t>
                          </a:r>
                          <a:endParaRPr lang="de-DE" sz="1100" i="1" dirty="0">
                            <a:solidFill>
                              <a:srgbClr val="44546A"/>
                            </a:solidFill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457042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elle 20">
                <a:extLst>
                  <a:ext uri="{FF2B5EF4-FFF2-40B4-BE49-F238E27FC236}">
                    <a16:creationId xmlns:a16="http://schemas.microsoft.com/office/drawing/2014/main" id="{5BEBF720-199B-A4B4-4330-714904FB7F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0941692"/>
                  </p:ext>
                </p:extLst>
              </p:nvPr>
            </p:nvGraphicFramePr>
            <p:xfrm>
              <a:off x="3196566" y="5363014"/>
              <a:ext cx="5573395" cy="489204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4951095">
                      <a:extLst>
                        <a:ext uri="{9D8B030D-6E8A-4147-A177-3AD203B41FA5}">
                          <a16:colId xmlns:a16="http://schemas.microsoft.com/office/drawing/2014/main" val="2956163449"/>
                        </a:ext>
                      </a:extLst>
                    </a:gridCol>
                    <a:gridCol w="622300">
                      <a:extLst>
                        <a:ext uri="{9D8B030D-6E8A-4147-A177-3AD203B41FA5}">
                          <a16:colId xmlns:a16="http://schemas.microsoft.com/office/drawing/2014/main" val="18908131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3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de-DE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en-GB" sz="18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de-DE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de-DE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𝑠𝑢𝑟𝑓</m:t>
                                    </m:r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b>
                                </m:sSub>
                                <m:r>
                                  <a:rPr lang="en-GB" sz="1800">
                                    <a:effectLst/>
                                    <a:latin typeface="Cambria Math" panose="02040503050406030204" pitchFamily="18" charset="0"/>
                                  </a:rPr>
                                  <m:t> ⟶2</m:t>
                                </m:r>
                                <m:r>
                                  <a:rPr lang="en-GB" sz="1800">
                                    <a:effectLst/>
                                    <a:latin typeface="Cambria Math" panose="02040503050406030204" pitchFamily="18" charset="0"/>
                                  </a:rPr>
                                  <m:t>𝐻𝑁</m:t>
                                </m:r>
                                <m:sSub>
                                  <m:sSubPr>
                                    <m:ctrlPr>
                                      <a:rPr lang="de-DE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3(</m:t>
                                    </m:r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𝑎𝑞</m:t>
                                    </m:r>
                                    <m:r>
                                      <a:rPr lang="en-GB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800" dirty="0"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de-DE" sz="1800" dirty="0">
                              <a:effectLst/>
                            </a:rPr>
                            <a:t>(3.9)</a:t>
                          </a:r>
                          <a:endParaRPr lang="de-DE" sz="1800" i="1" dirty="0">
                            <a:solidFill>
                              <a:srgbClr val="44546A"/>
                            </a:solidFill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093567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elle 20">
                <a:extLst>
                  <a:ext uri="{FF2B5EF4-FFF2-40B4-BE49-F238E27FC236}">
                    <a16:creationId xmlns:a16="http://schemas.microsoft.com/office/drawing/2014/main" id="{5BEBF720-199B-A4B4-4330-714904FB7F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0941692"/>
                  </p:ext>
                </p:extLst>
              </p:nvPr>
            </p:nvGraphicFramePr>
            <p:xfrm>
              <a:off x="3196566" y="5363014"/>
              <a:ext cx="5573395" cy="489204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4951095">
                      <a:extLst>
                        <a:ext uri="{9D8B030D-6E8A-4147-A177-3AD203B41FA5}">
                          <a16:colId xmlns:a16="http://schemas.microsoft.com/office/drawing/2014/main" val="2956163449"/>
                        </a:ext>
                      </a:extLst>
                    </a:gridCol>
                    <a:gridCol w="622300">
                      <a:extLst>
                        <a:ext uri="{9D8B030D-6E8A-4147-A177-3AD203B41FA5}">
                          <a16:colId xmlns:a16="http://schemas.microsoft.com/office/drawing/2014/main" val="189081319"/>
                        </a:ext>
                      </a:extLst>
                    </a:gridCol>
                  </a:tblGrid>
                  <a:tr h="489204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blipFill>
                          <a:blip r:embed="rId8"/>
                          <a:stretch>
                            <a:fillRect r="-12546" b="-60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de-DE" sz="1800" dirty="0">
                              <a:effectLst/>
                            </a:rPr>
                            <a:t>(3.9)</a:t>
                          </a:r>
                          <a:endParaRPr lang="de-DE" sz="1800" i="1" dirty="0">
                            <a:solidFill>
                              <a:srgbClr val="44546A"/>
                            </a:solidFill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093567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Rectangle 3">
            <a:extLst>
              <a:ext uri="{FF2B5EF4-FFF2-40B4-BE49-F238E27FC236}">
                <a16:creationId xmlns:a16="http://schemas.microsoft.com/office/drawing/2014/main" id="{7E7ED3E6-7212-5D0D-00AA-D90074CD7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9938" y="54484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1202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C2656-24FF-43AD-B416-8C1327212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180B0-4C60-4DD8-987D-4DEC9E077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43228-A256-4BEA-B97E-72EEBE065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12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A93D0D-DB4C-48D8-936B-4D56A126E3CB}"/>
              </a:ext>
            </a:extLst>
          </p:cNvPr>
          <p:cNvPicPr/>
          <p:nvPr/>
        </p:nvPicPr>
        <p:blipFill rotWithShape="1">
          <a:blip r:embed="rId2"/>
          <a:srcRect l="64015" t="16383" r="21304" b="20477"/>
          <a:stretch/>
        </p:blipFill>
        <p:spPr bwMode="auto">
          <a:xfrm>
            <a:off x="3564255" y="366712"/>
            <a:ext cx="5063490" cy="6124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8331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69D1F-329A-4D8C-8CF4-7693F5E3F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13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73A507-EDFA-4437-84A4-0DDFE1943983}"/>
              </a:ext>
            </a:extLst>
          </p:cNvPr>
          <p:cNvSpPr/>
          <p:nvPr/>
        </p:nvSpPr>
        <p:spPr>
          <a:xfrm>
            <a:off x="1181100" y="605842"/>
            <a:ext cx="10058400" cy="1287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US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Nitrification</a:t>
            </a:r>
            <a:r>
              <a:rPr lang="en-US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a multi-step oxidation process mediated by specialized autotrophic organisms, generating nitrogen oxides as intermediates and nitrate as the final product. It proceeds via two partial reactions, oxidation by </a:t>
            </a:r>
            <a:r>
              <a:rPr lang="en-US" i="1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Nitrosomas</a:t>
            </a:r>
            <a:r>
              <a:rPr lang="en-US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DE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CE2216FA-18A4-4E70-8B2B-BC436FD1A2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9136576"/>
                  </p:ext>
                </p:extLst>
              </p:nvPr>
            </p:nvGraphicFramePr>
            <p:xfrm>
              <a:off x="1581785" y="2140426"/>
              <a:ext cx="8209915" cy="540385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7508397">
                      <a:extLst>
                        <a:ext uri="{9D8B030D-6E8A-4147-A177-3AD203B41FA5}">
                          <a16:colId xmlns:a16="http://schemas.microsoft.com/office/drawing/2014/main" val="3362765835"/>
                        </a:ext>
                      </a:extLst>
                    </a:gridCol>
                    <a:gridCol w="701518">
                      <a:extLst>
                        <a:ext uri="{9D8B030D-6E8A-4147-A177-3AD203B41FA5}">
                          <a16:colId xmlns:a16="http://schemas.microsoft.com/office/drawing/2014/main" val="1050561704"/>
                        </a:ext>
                      </a:extLst>
                    </a:gridCol>
                  </a:tblGrid>
                  <a:tr h="5403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DE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𝑁𝐻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→ </m:t>
                                </m:r>
                                <m:sSubSup>
                                  <m:sSubSupPr>
                                    <m:ctrlPr>
                                      <a:rPr lang="en-DE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𝑁𝑂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DE" sz="1800"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(3.14)</a:t>
                          </a:r>
                          <a:endParaRPr lang="en-DE" sz="1600" dirty="0"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1149007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CE2216FA-18A4-4E70-8B2B-BC436FD1A2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9136576"/>
                  </p:ext>
                </p:extLst>
              </p:nvPr>
            </p:nvGraphicFramePr>
            <p:xfrm>
              <a:off x="1581785" y="2140426"/>
              <a:ext cx="8209915" cy="540385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7508397">
                      <a:extLst>
                        <a:ext uri="{9D8B030D-6E8A-4147-A177-3AD203B41FA5}">
                          <a16:colId xmlns:a16="http://schemas.microsoft.com/office/drawing/2014/main" val="3362765835"/>
                        </a:ext>
                      </a:extLst>
                    </a:gridCol>
                    <a:gridCol w="701518">
                      <a:extLst>
                        <a:ext uri="{9D8B030D-6E8A-4147-A177-3AD203B41FA5}">
                          <a16:colId xmlns:a16="http://schemas.microsoft.com/office/drawing/2014/main" val="1050561704"/>
                        </a:ext>
                      </a:extLst>
                    </a:gridCol>
                  </a:tblGrid>
                  <a:tr h="540385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r="-9327" b="-112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(3.14)</a:t>
                          </a:r>
                          <a:endParaRPr lang="en-DE" sz="1600" dirty="0"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1149007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F15EB64B-6F71-4162-96D0-3BFFE5E820A8}"/>
              </a:ext>
            </a:extLst>
          </p:cNvPr>
          <p:cNvSpPr/>
          <p:nvPr/>
        </p:nvSpPr>
        <p:spPr>
          <a:xfrm>
            <a:off x="1181100" y="3115039"/>
            <a:ext cx="3064237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US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oxidation by </a:t>
            </a:r>
            <a:r>
              <a:rPr lang="en-US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Nitrobacter</a:t>
            </a:r>
            <a:r>
              <a:rPr lang="en-US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DE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3B9683CB-3932-4759-A639-2B4A3F785F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7635741"/>
                  </p:ext>
                </p:extLst>
              </p:nvPr>
            </p:nvGraphicFramePr>
            <p:xfrm>
              <a:off x="790892" y="3735546"/>
              <a:ext cx="9791700" cy="540385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8955021">
                      <a:extLst>
                        <a:ext uri="{9D8B030D-6E8A-4147-A177-3AD203B41FA5}">
                          <a16:colId xmlns:a16="http://schemas.microsoft.com/office/drawing/2014/main" val="3770620479"/>
                        </a:ext>
                      </a:extLst>
                    </a:gridCol>
                    <a:gridCol w="836679">
                      <a:extLst>
                        <a:ext uri="{9D8B030D-6E8A-4147-A177-3AD203B41FA5}">
                          <a16:colId xmlns:a16="http://schemas.microsoft.com/office/drawing/2014/main" val="3005986076"/>
                        </a:ext>
                      </a:extLst>
                    </a:gridCol>
                  </a:tblGrid>
                  <a:tr h="5403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DE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𝑁𝑂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→ </m:t>
                                </m:r>
                                <m:sSubSup>
                                  <m:sSubSupPr>
                                    <m:ctrlPr>
                                      <a:rPr lang="en-DE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𝑁𝑂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DE" sz="1800"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(3.15)</a:t>
                          </a:r>
                          <a:endParaRPr lang="en-DE" sz="1600" dirty="0"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274288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3B9683CB-3932-4759-A639-2B4A3F785F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7635741"/>
                  </p:ext>
                </p:extLst>
              </p:nvPr>
            </p:nvGraphicFramePr>
            <p:xfrm>
              <a:off x="790892" y="3735546"/>
              <a:ext cx="9791700" cy="540385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8955021">
                      <a:extLst>
                        <a:ext uri="{9D8B030D-6E8A-4147-A177-3AD203B41FA5}">
                          <a16:colId xmlns:a16="http://schemas.microsoft.com/office/drawing/2014/main" val="3770620479"/>
                        </a:ext>
                      </a:extLst>
                    </a:gridCol>
                    <a:gridCol w="836679">
                      <a:extLst>
                        <a:ext uri="{9D8B030D-6E8A-4147-A177-3AD203B41FA5}">
                          <a16:colId xmlns:a16="http://schemas.microsoft.com/office/drawing/2014/main" val="3005986076"/>
                        </a:ext>
                      </a:extLst>
                    </a:gridCol>
                  </a:tblGrid>
                  <a:tr h="540385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r="-9320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(3.15)</a:t>
                          </a:r>
                          <a:endParaRPr lang="en-DE" sz="1600" dirty="0"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2742888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A349DBBE-F8B4-41CA-8E9F-88A537FB1EA6}"/>
              </a:ext>
            </a:extLst>
          </p:cNvPr>
          <p:cNvSpPr/>
          <p:nvPr/>
        </p:nvSpPr>
        <p:spPr>
          <a:xfrm>
            <a:off x="1181100" y="4523047"/>
            <a:ext cx="10058399" cy="1287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US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residual nitrate typically results in </a:t>
            </a: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</a:t>
            </a:r>
            <a:r>
              <a:rPr lang="en-GB" baseline="30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US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values between -3 to +5‰ (</a:t>
            </a:r>
            <a:r>
              <a:rPr lang="en-GB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Casciotti</a:t>
            </a: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2009</a:t>
            </a:r>
            <a:r>
              <a:rPr lang="en-US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The second oxidation step exhibits an inverse kinetic isotope effect, producing a nitrate depleted in </a:t>
            </a:r>
            <a:r>
              <a:rPr lang="en-GB" baseline="30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(</a:t>
            </a: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</a:t>
            </a:r>
            <a:r>
              <a:rPr lang="en-GB" baseline="30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</a:t>
            </a: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-13‰) as oxidation progresses (</a:t>
            </a:r>
            <a:r>
              <a:rPr lang="en-GB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Casciotti</a:t>
            </a: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2009). </a:t>
            </a:r>
            <a:endParaRPr lang="en-DE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391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9A02A-4297-4BBE-A50E-CB0908ECB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14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E28019-8B20-4696-ACC7-388FFDE26984}"/>
              </a:ext>
            </a:extLst>
          </p:cNvPr>
          <p:cNvSpPr/>
          <p:nvPr/>
        </p:nvSpPr>
        <p:spPr>
          <a:xfrm>
            <a:off x="1047749" y="927370"/>
            <a:ext cx="10125075" cy="211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Denitrification is also a multi-step reduction process, during which nitrate is biologically reduced through several intermediate nitrogen species. It typically occurs in poorly aerated soil and </a:t>
            </a:r>
            <a:r>
              <a:rPr lang="en-GB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suboxic</a:t>
            </a: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aquatic environments, leading to an enrichment in </a:t>
            </a:r>
            <a:r>
              <a:rPr lang="en-GB" baseline="30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in the residual nitrate as its concentration decreases. Denitrification produces significant </a:t>
            </a:r>
            <a:r>
              <a:rPr lang="en-US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isotope fractionation, leading to residual nitrate with </a:t>
            </a: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</a:t>
            </a:r>
            <a:r>
              <a:rPr lang="en-GB" baseline="30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up to </a:t>
            </a:r>
            <a:r>
              <a:rPr lang="en-US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30‰ (</a:t>
            </a:r>
            <a:r>
              <a:rPr lang="en-GB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Casciotti</a:t>
            </a: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2009; </a:t>
            </a:r>
            <a:r>
              <a:rPr lang="en-US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Hoefs</a:t>
            </a:r>
            <a:r>
              <a:rPr lang="en-US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2018). </a:t>
            </a:r>
            <a:endParaRPr lang="en-DE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651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509AB-43D7-4E81-82F9-4D461D53A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C7070D-8472-4D6E-8F36-8F3C6AAD16F6}"/>
              </a:ext>
            </a:extLst>
          </p:cNvPr>
          <p:cNvSpPr/>
          <p:nvPr/>
        </p:nvSpPr>
        <p:spPr>
          <a:xfrm>
            <a:off x="1038224" y="1282330"/>
            <a:ext cx="10391775" cy="1287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US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Anammox </a:t>
            </a:r>
            <a:r>
              <a:rPr lang="en-US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(anaerobic ammonium oxidation) is another dissimilatory pathway, involving the reaction of ammonia with nitrite to form dinitrogen gas, the dominant nitrogen loss mechanism in oxygen-minimum-zone waters (</a:t>
            </a:r>
            <a:r>
              <a:rPr lang="en-US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Hoefs</a:t>
            </a:r>
            <a:r>
              <a:rPr lang="en-US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2018):</a:t>
            </a:r>
            <a:endParaRPr lang="en-DE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0F427AD-1E7A-41E8-9D31-66430BC7DB2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5611985"/>
                  </p:ext>
                </p:extLst>
              </p:nvPr>
            </p:nvGraphicFramePr>
            <p:xfrm>
              <a:off x="1414621" y="2988151"/>
              <a:ext cx="9305608" cy="540385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8510465">
                      <a:extLst>
                        <a:ext uri="{9D8B030D-6E8A-4147-A177-3AD203B41FA5}">
                          <a16:colId xmlns:a16="http://schemas.microsoft.com/office/drawing/2014/main" val="4205485682"/>
                        </a:ext>
                      </a:extLst>
                    </a:gridCol>
                    <a:gridCol w="795143">
                      <a:extLst>
                        <a:ext uri="{9D8B030D-6E8A-4147-A177-3AD203B41FA5}">
                          <a16:colId xmlns:a16="http://schemas.microsoft.com/office/drawing/2014/main" val="4002813591"/>
                        </a:ext>
                      </a:extLst>
                    </a:gridCol>
                  </a:tblGrid>
                  <a:tr h="5403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DE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𝑁𝐻</m:t>
                                    </m:r>
                                  </m:e>
                                  <m:sub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+ </m:t>
                                </m:r>
                                <m:sSubSup>
                                  <m:sSubSupPr>
                                    <m:ctrlPr>
                                      <a:rPr lang="en-DE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𝑁𝑂</m:t>
                                    </m:r>
                                  </m:e>
                                  <m:sub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→ </m:t>
                                </m:r>
                                <m:sSub>
                                  <m:sSubPr>
                                    <m:ctrlPr>
                                      <a:rPr lang="en-DE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+ 2</m:t>
                                </m:r>
                                <m:sSub>
                                  <m:sSubPr>
                                    <m:ctrlPr>
                                      <a:rPr lang="en-DE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oMath>
                            </m:oMathPara>
                          </a14:m>
                          <a:endParaRPr lang="en-DE" sz="2000"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(3.16)</a:t>
                          </a:r>
                          <a:endParaRPr lang="en-DE" sz="1800" dirty="0"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931010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0F427AD-1E7A-41E8-9D31-66430BC7DB2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5611985"/>
                  </p:ext>
                </p:extLst>
              </p:nvPr>
            </p:nvGraphicFramePr>
            <p:xfrm>
              <a:off x="1414621" y="2988151"/>
              <a:ext cx="9305608" cy="540385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8510465">
                      <a:extLst>
                        <a:ext uri="{9D8B030D-6E8A-4147-A177-3AD203B41FA5}">
                          <a16:colId xmlns:a16="http://schemas.microsoft.com/office/drawing/2014/main" val="4205485682"/>
                        </a:ext>
                      </a:extLst>
                    </a:gridCol>
                    <a:gridCol w="795143">
                      <a:extLst>
                        <a:ext uri="{9D8B030D-6E8A-4147-A177-3AD203B41FA5}">
                          <a16:colId xmlns:a16="http://schemas.microsoft.com/office/drawing/2014/main" val="4002813591"/>
                        </a:ext>
                      </a:extLst>
                    </a:gridCol>
                  </a:tblGrid>
                  <a:tr h="540385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r="-9306" b="-168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(3.16)</a:t>
                          </a:r>
                          <a:endParaRPr lang="en-DE" sz="1800" dirty="0">
                            <a:effectLst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9310103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7EB6E9A-6F3A-48C4-ACEF-80EFFA15A15D}"/>
              </a:ext>
            </a:extLst>
          </p:cNvPr>
          <p:cNvSpPr/>
          <p:nvPr/>
        </p:nvSpPr>
        <p:spPr>
          <a:xfrm>
            <a:off x="1038223" y="4124325"/>
            <a:ext cx="10391775" cy="87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US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reaction (3.16) produces isotope fractionation similar in magnitude to that of denitrification, generating </a:t>
            </a: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</a:t>
            </a:r>
            <a:r>
              <a:rPr lang="en-GB" baseline="30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US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values up to 38‰ </a:t>
            </a: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Casciotti</a:t>
            </a: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2009). </a:t>
            </a:r>
            <a:endParaRPr lang="en-DE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071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0ADB47-9230-522E-5FB6-C885DC5F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16</a:t>
            </a:fld>
            <a:endParaRPr lang="en-GB"/>
          </a:p>
        </p:txBody>
      </p:sp>
      <p:sp>
        <p:nvSpPr>
          <p:cNvPr id="5" name="Rectángulo 34">
            <a:extLst>
              <a:ext uri="{FF2B5EF4-FFF2-40B4-BE49-F238E27FC236}">
                <a16:creationId xmlns:a16="http://schemas.microsoft.com/office/drawing/2014/main" id="{3518E239-AA70-4039-E6AA-6DE49E968CEF}"/>
              </a:ext>
            </a:extLst>
          </p:cNvPr>
          <p:cNvSpPr/>
          <p:nvPr/>
        </p:nvSpPr>
        <p:spPr>
          <a:xfrm>
            <a:off x="3944203" y="597404"/>
            <a:ext cx="3684896" cy="5688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b="1" dirty="0" err="1">
                <a:solidFill>
                  <a:schemeClr val="tx1"/>
                </a:solidFill>
              </a:rPr>
              <a:t>Nitrate</a:t>
            </a:r>
            <a:r>
              <a:rPr lang="es-CL" sz="1600" b="1" dirty="0">
                <a:solidFill>
                  <a:schemeClr val="tx1"/>
                </a:solidFill>
              </a:rPr>
              <a:t> </a:t>
            </a:r>
            <a:r>
              <a:rPr lang="es-CL" sz="1600" b="1" dirty="0" err="1">
                <a:solidFill>
                  <a:schemeClr val="tx1"/>
                </a:solidFill>
              </a:rPr>
              <a:t>quantification</a:t>
            </a:r>
            <a:r>
              <a:rPr lang="es-CL" sz="16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CL" sz="1600" b="1" dirty="0">
                <a:solidFill>
                  <a:schemeClr val="tx1"/>
                </a:solidFill>
              </a:rPr>
              <a:t>(Miranda </a:t>
            </a:r>
            <a:r>
              <a:rPr lang="es-CL" sz="1600" b="1" i="1" dirty="0">
                <a:solidFill>
                  <a:schemeClr val="tx1"/>
                </a:solidFill>
              </a:rPr>
              <a:t>et al.</a:t>
            </a:r>
            <a:r>
              <a:rPr lang="es-CL" sz="1600" b="1" dirty="0">
                <a:solidFill>
                  <a:schemeClr val="tx1"/>
                </a:solidFill>
              </a:rPr>
              <a:t>, 2001)</a:t>
            </a:r>
            <a:endParaRPr lang="es-CL" sz="8000" b="1" dirty="0">
              <a:solidFill>
                <a:schemeClr val="tx1"/>
              </a:solidFill>
            </a:endParaRPr>
          </a:p>
        </p:txBody>
      </p:sp>
      <p:pic>
        <p:nvPicPr>
          <p:cNvPr id="6" name="Imagen 37">
            <a:extLst>
              <a:ext uri="{FF2B5EF4-FFF2-40B4-BE49-F238E27FC236}">
                <a16:creationId xmlns:a16="http://schemas.microsoft.com/office/drawing/2014/main" id="{68BD3AC6-7A9C-0D9F-6A4E-B3232F0C26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8"/>
          <a:stretch/>
        </p:blipFill>
        <p:spPr>
          <a:xfrm>
            <a:off x="10628990" y="1372868"/>
            <a:ext cx="1281163" cy="12894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ángulo 38">
            <a:extLst>
              <a:ext uri="{FF2B5EF4-FFF2-40B4-BE49-F238E27FC236}">
                <a16:creationId xmlns:a16="http://schemas.microsoft.com/office/drawing/2014/main" id="{AA971969-BE81-84F5-32E6-1E6DC135014B}"/>
              </a:ext>
            </a:extLst>
          </p:cNvPr>
          <p:cNvSpPr/>
          <p:nvPr/>
        </p:nvSpPr>
        <p:spPr>
          <a:xfrm>
            <a:off x="8502554" y="594888"/>
            <a:ext cx="3446219" cy="3666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b="1" dirty="0" err="1">
                <a:solidFill>
                  <a:schemeClr val="tx1"/>
                </a:solidFill>
              </a:rPr>
              <a:t>Major</a:t>
            </a:r>
            <a:r>
              <a:rPr lang="es-CL" sz="1600" b="1" dirty="0">
                <a:solidFill>
                  <a:schemeClr val="tx1"/>
                </a:solidFill>
              </a:rPr>
              <a:t> and </a:t>
            </a:r>
            <a:r>
              <a:rPr lang="es-CL" sz="1600" b="1" dirty="0" err="1">
                <a:solidFill>
                  <a:schemeClr val="tx1"/>
                </a:solidFill>
              </a:rPr>
              <a:t>minor</a:t>
            </a:r>
            <a:r>
              <a:rPr lang="es-CL" sz="1600" b="1" dirty="0">
                <a:solidFill>
                  <a:schemeClr val="tx1"/>
                </a:solidFill>
              </a:rPr>
              <a:t> </a:t>
            </a:r>
            <a:r>
              <a:rPr lang="es-CL" sz="1600" b="1" dirty="0" err="1">
                <a:solidFill>
                  <a:schemeClr val="tx1"/>
                </a:solidFill>
              </a:rPr>
              <a:t>elements</a:t>
            </a:r>
            <a:endParaRPr lang="es-CL" b="1" dirty="0">
              <a:solidFill>
                <a:schemeClr val="tx1"/>
              </a:solidFill>
            </a:endParaRPr>
          </a:p>
        </p:txBody>
      </p:sp>
      <p:cxnSp>
        <p:nvCxnSpPr>
          <p:cNvPr id="8" name="Conector recto de flecha 8">
            <a:extLst>
              <a:ext uri="{FF2B5EF4-FFF2-40B4-BE49-F238E27FC236}">
                <a16:creationId xmlns:a16="http://schemas.microsoft.com/office/drawing/2014/main" id="{59B503AC-0704-A313-5939-E5F80610AE17}"/>
              </a:ext>
            </a:extLst>
          </p:cNvPr>
          <p:cNvCxnSpPr>
            <a:cxnSpLocks/>
          </p:cNvCxnSpPr>
          <p:nvPr/>
        </p:nvCxnSpPr>
        <p:spPr>
          <a:xfrm>
            <a:off x="2965593" y="251590"/>
            <a:ext cx="173759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50">
            <a:extLst>
              <a:ext uri="{FF2B5EF4-FFF2-40B4-BE49-F238E27FC236}">
                <a16:creationId xmlns:a16="http://schemas.microsoft.com/office/drawing/2014/main" id="{575CB67D-0A2D-1A39-33A6-716998182043}"/>
              </a:ext>
            </a:extLst>
          </p:cNvPr>
          <p:cNvCxnSpPr>
            <a:cxnSpLocks/>
          </p:cNvCxnSpPr>
          <p:nvPr/>
        </p:nvCxnSpPr>
        <p:spPr>
          <a:xfrm>
            <a:off x="7494618" y="286193"/>
            <a:ext cx="173438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22">
            <a:extLst>
              <a:ext uri="{FF2B5EF4-FFF2-40B4-BE49-F238E27FC236}">
                <a16:creationId xmlns:a16="http://schemas.microsoft.com/office/drawing/2014/main" id="{6C6D2E05-4CC0-25F5-24ED-82D0538FD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2" r="29620"/>
          <a:stretch/>
        </p:blipFill>
        <p:spPr>
          <a:xfrm>
            <a:off x="567080" y="2014690"/>
            <a:ext cx="763428" cy="62373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23">
            <a:extLst>
              <a:ext uri="{FF2B5EF4-FFF2-40B4-BE49-F238E27FC236}">
                <a16:creationId xmlns:a16="http://schemas.microsoft.com/office/drawing/2014/main" id="{75C106F8-A55A-0E84-1A58-E9D9BE848C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9" r="27748"/>
          <a:stretch/>
        </p:blipFill>
        <p:spPr>
          <a:xfrm>
            <a:off x="1470810" y="2035546"/>
            <a:ext cx="751455" cy="63545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n 24">
            <a:extLst>
              <a:ext uri="{FF2B5EF4-FFF2-40B4-BE49-F238E27FC236}">
                <a16:creationId xmlns:a16="http://schemas.microsoft.com/office/drawing/2014/main" id="{F0387CE3-26C9-B98B-8E86-4CA4EFBCB5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5" r="25793"/>
          <a:stretch/>
        </p:blipFill>
        <p:spPr>
          <a:xfrm rot="5400000">
            <a:off x="668377" y="2736804"/>
            <a:ext cx="628580" cy="76342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n 25">
            <a:extLst>
              <a:ext uri="{FF2B5EF4-FFF2-40B4-BE49-F238E27FC236}">
                <a16:creationId xmlns:a16="http://schemas.microsoft.com/office/drawing/2014/main" id="{AAAEC4BB-2621-9E30-71D8-59E3AFE9AB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2" t="25172" r="32215" b="3436"/>
          <a:stretch/>
        </p:blipFill>
        <p:spPr>
          <a:xfrm>
            <a:off x="974566" y="2342826"/>
            <a:ext cx="763429" cy="70159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n 26">
            <a:extLst>
              <a:ext uri="{FF2B5EF4-FFF2-40B4-BE49-F238E27FC236}">
                <a16:creationId xmlns:a16="http://schemas.microsoft.com/office/drawing/2014/main" id="{125BAAD3-12FC-08FE-F871-10306DD6D3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1" t="40889" r="29538"/>
          <a:stretch/>
        </p:blipFill>
        <p:spPr>
          <a:xfrm>
            <a:off x="1434843" y="2825919"/>
            <a:ext cx="705586" cy="62057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Rectángulo 29">
            <a:extLst>
              <a:ext uri="{FF2B5EF4-FFF2-40B4-BE49-F238E27FC236}">
                <a16:creationId xmlns:a16="http://schemas.microsoft.com/office/drawing/2014/main" id="{765C702A-3916-FCED-5E41-3A1A2D5D40E1}"/>
              </a:ext>
            </a:extLst>
          </p:cNvPr>
          <p:cNvSpPr/>
          <p:nvPr/>
        </p:nvSpPr>
        <p:spPr>
          <a:xfrm>
            <a:off x="573492" y="569982"/>
            <a:ext cx="2233398" cy="6839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b="1" dirty="0" err="1">
                <a:solidFill>
                  <a:schemeClr val="tx1"/>
                </a:solidFill>
              </a:rPr>
              <a:t>Sample</a:t>
            </a:r>
            <a:r>
              <a:rPr lang="es-CL" sz="1600" b="1" dirty="0">
                <a:solidFill>
                  <a:schemeClr val="tx1"/>
                </a:solidFill>
              </a:rPr>
              <a:t> </a:t>
            </a:r>
            <a:r>
              <a:rPr lang="es-CL" sz="1600" b="1" dirty="0" err="1">
                <a:solidFill>
                  <a:schemeClr val="tx1"/>
                </a:solidFill>
              </a:rPr>
              <a:t>preparation</a:t>
            </a:r>
            <a:r>
              <a:rPr lang="es-CL" sz="1600" b="1" dirty="0">
                <a:solidFill>
                  <a:schemeClr val="tx1"/>
                </a:solidFill>
              </a:rPr>
              <a:t> and </a:t>
            </a:r>
            <a:r>
              <a:rPr lang="es-CL" sz="1600" b="1" dirty="0" err="1">
                <a:solidFill>
                  <a:schemeClr val="tx1"/>
                </a:solidFill>
              </a:rPr>
              <a:t>leaching</a:t>
            </a:r>
            <a:r>
              <a:rPr lang="es-CL" sz="16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CL" sz="1600" b="1" dirty="0">
                <a:solidFill>
                  <a:schemeClr val="tx1"/>
                </a:solidFill>
              </a:rPr>
              <a:t>(</a:t>
            </a:r>
            <a:r>
              <a:rPr lang="es-CL" sz="1600" b="1" dirty="0" err="1">
                <a:solidFill>
                  <a:schemeClr val="tx1"/>
                </a:solidFill>
              </a:rPr>
              <a:t>Voigt</a:t>
            </a:r>
            <a:r>
              <a:rPr lang="es-CL" sz="1600" b="1" dirty="0">
                <a:solidFill>
                  <a:schemeClr val="tx1"/>
                </a:solidFill>
              </a:rPr>
              <a:t> </a:t>
            </a:r>
            <a:r>
              <a:rPr lang="es-CL" sz="1600" b="1" i="1" dirty="0">
                <a:solidFill>
                  <a:schemeClr val="tx1"/>
                </a:solidFill>
              </a:rPr>
              <a:t>et al., </a:t>
            </a:r>
            <a:r>
              <a:rPr lang="es-CL" sz="1600" b="1" dirty="0">
                <a:solidFill>
                  <a:schemeClr val="tx1"/>
                </a:solidFill>
              </a:rPr>
              <a:t>2020)</a:t>
            </a:r>
            <a:endParaRPr lang="es-CL" sz="8000" b="1" dirty="0">
              <a:solidFill>
                <a:schemeClr val="tx1"/>
              </a:solidFill>
            </a:endParaRPr>
          </a:p>
        </p:txBody>
      </p:sp>
      <p:pic>
        <p:nvPicPr>
          <p:cNvPr id="16" name="Picture 4" descr="Mortar And Pestle Drawing">
            <a:extLst>
              <a:ext uri="{FF2B5EF4-FFF2-40B4-BE49-F238E27FC236}">
                <a16:creationId xmlns:a16="http://schemas.microsoft.com/office/drawing/2014/main" id="{01956D64-A822-6E22-05B8-4A7A28899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27" y="2266040"/>
            <a:ext cx="725305" cy="10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6">
            <a:extLst>
              <a:ext uri="{FF2B5EF4-FFF2-40B4-BE49-F238E27FC236}">
                <a16:creationId xmlns:a16="http://schemas.microsoft.com/office/drawing/2014/main" id="{95C2A1A1-CDBD-F2EE-5210-1A7F60AB38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94"/>
          <a:stretch/>
        </p:blipFill>
        <p:spPr>
          <a:xfrm rot="5400000">
            <a:off x="727822" y="3922538"/>
            <a:ext cx="1179913" cy="12323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CuadroTexto 7">
            <a:extLst>
              <a:ext uri="{FF2B5EF4-FFF2-40B4-BE49-F238E27FC236}">
                <a16:creationId xmlns:a16="http://schemas.microsoft.com/office/drawing/2014/main" id="{6A779F2F-22BC-7114-A53F-2E879D7CDFCF}"/>
              </a:ext>
            </a:extLst>
          </p:cNvPr>
          <p:cNvSpPr txBox="1"/>
          <p:nvPr/>
        </p:nvSpPr>
        <p:spPr>
          <a:xfrm>
            <a:off x="563425" y="1315534"/>
            <a:ext cx="223339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CL" sz="1200" dirty="0"/>
              <a:t>1.1) 100 mg of </a:t>
            </a:r>
            <a:r>
              <a:rPr lang="es-CL" sz="1200" dirty="0" err="1"/>
              <a:t>sample</a:t>
            </a:r>
            <a:r>
              <a:rPr lang="es-CL" sz="1200" dirty="0"/>
              <a:t> + 10 ml of MQ H2O / </a:t>
            </a:r>
            <a:r>
              <a:rPr lang="en-US" sz="1200" dirty="0"/>
              <a:t>Na</a:t>
            </a:r>
            <a:r>
              <a:rPr lang="en-US" sz="1200" baseline="-25000" dirty="0"/>
              <a:t>2</a:t>
            </a:r>
            <a:r>
              <a:rPr lang="en-US" sz="1200" dirty="0"/>
              <a:t>CO</a:t>
            </a:r>
            <a:r>
              <a:rPr lang="en-US" sz="1200" baseline="-25000" dirty="0"/>
              <a:t>3 </a:t>
            </a:r>
            <a:endParaRPr lang="es-CL" sz="1200" dirty="0"/>
          </a:p>
        </p:txBody>
      </p:sp>
      <p:sp>
        <p:nvSpPr>
          <p:cNvPr id="19" name="CuadroTexto 39">
            <a:extLst>
              <a:ext uri="{FF2B5EF4-FFF2-40B4-BE49-F238E27FC236}">
                <a16:creationId xmlns:a16="http://schemas.microsoft.com/office/drawing/2014/main" id="{D238A3EF-E995-4CA0-6109-FD6FB6CE59FE}"/>
              </a:ext>
            </a:extLst>
          </p:cNvPr>
          <p:cNvSpPr txBox="1"/>
          <p:nvPr/>
        </p:nvSpPr>
        <p:spPr>
          <a:xfrm>
            <a:off x="605145" y="3622662"/>
            <a:ext cx="1769565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CL" sz="1200" dirty="0"/>
              <a:t>1.2) </a:t>
            </a:r>
            <a:r>
              <a:rPr lang="es-CL" sz="1200" dirty="0" err="1"/>
              <a:t>Shake</a:t>
            </a:r>
            <a:r>
              <a:rPr lang="es-CL" sz="1200" dirty="0"/>
              <a:t> and </a:t>
            </a:r>
            <a:r>
              <a:rPr lang="es-CL" sz="1200" dirty="0" err="1"/>
              <a:t>centrifuge</a:t>
            </a:r>
            <a:r>
              <a:rPr lang="es-CL" sz="1200" dirty="0"/>
              <a:t> </a:t>
            </a:r>
          </a:p>
        </p:txBody>
      </p:sp>
      <p:sp>
        <p:nvSpPr>
          <p:cNvPr id="20" name="TextBox 76">
            <a:extLst>
              <a:ext uri="{FF2B5EF4-FFF2-40B4-BE49-F238E27FC236}">
                <a16:creationId xmlns:a16="http://schemas.microsoft.com/office/drawing/2014/main" id="{F6030000-99C2-57DC-6EF8-2437550A774A}"/>
              </a:ext>
            </a:extLst>
          </p:cNvPr>
          <p:cNvSpPr txBox="1"/>
          <p:nvPr/>
        </p:nvSpPr>
        <p:spPr>
          <a:xfrm>
            <a:off x="3944203" y="1218296"/>
            <a:ext cx="3684896" cy="2616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2.1) Dilute leached samples in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water</a:t>
            </a:r>
          </a:p>
        </p:txBody>
      </p:sp>
      <p:sp>
        <p:nvSpPr>
          <p:cNvPr id="21" name="TextBox 76">
            <a:extLst>
              <a:ext uri="{FF2B5EF4-FFF2-40B4-BE49-F238E27FC236}">
                <a16:creationId xmlns:a16="http://schemas.microsoft.com/office/drawing/2014/main" id="{6EC42A2D-66F1-CCE5-E261-AC0BDF659FC1}"/>
              </a:ext>
            </a:extLst>
          </p:cNvPr>
          <p:cNvSpPr txBox="1"/>
          <p:nvPr/>
        </p:nvSpPr>
        <p:spPr>
          <a:xfrm>
            <a:off x="3944202" y="1514127"/>
            <a:ext cx="2233397" cy="9387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2.2) vanadium (III) chloride reduction method  reduces NO₃⁻ to NO₂⁻, which then forms a purple-colored azo complex with high absorbance at 540 nm</a:t>
            </a:r>
          </a:p>
        </p:txBody>
      </p:sp>
      <p:sp>
        <p:nvSpPr>
          <p:cNvPr id="22" name="TextBox 76">
            <a:extLst>
              <a:ext uri="{FF2B5EF4-FFF2-40B4-BE49-F238E27FC236}">
                <a16:creationId xmlns:a16="http://schemas.microsoft.com/office/drawing/2014/main" id="{83463BB7-B8E3-D768-A507-968872086528}"/>
              </a:ext>
            </a:extLst>
          </p:cNvPr>
          <p:cNvSpPr txBox="1"/>
          <p:nvPr/>
        </p:nvSpPr>
        <p:spPr>
          <a:xfrm>
            <a:off x="3944202" y="2485580"/>
            <a:ext cx="1846997" cy="9387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2.3) Measure nitrate concentration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sing Spectrophotometry (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Thermo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Scientific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Multiskan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GO)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76">
            <a:extLst>
              <a:ext uri="{FF2B5EF4-FFF2-40B4-BE49-F238E27FC236}">
                <a16:creationId xmlns:a16="http://schemas.microsoft.com/office/drawing/2014/main" id="{21344D04-B8BD-3494-F76F-4C8A92B7045E}"/>
              </a:ext>
            </a:extLst>
          </p:cNvPr>
          <p:cNvSpPr txBox="1"/>
          <p:nvPr/>
        </p:nvSpPr>
        <p:spPr>
          <a:xfrm>
            <a:off x="8502554" y="1051620"/>
            <a:ext cx="3446219" cy="2616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3.1) Dilute leached samples in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0,5M HNO3</a:t>
            </a:r>
          </a:p>
        </p:txBody>
      </p:sp>
      <p:sp>
        <p:nvSpPr>
          <p:cNvPr id="24" name="TextBox 76">
            <a:extLst>
              <a:ext uri="{FF2B5EF4-FFF2-40B4-BE49-F238E27FC236}">
                <a16:creationId xmlns:a16="http://schemas.microsoft.com/office/drawing/2014/main" id="{11502E77-ADB8-997C-3DE8-22362FB37E40}"/>
              </a:ext>
            </a:extLst>
          </p:cNvPr>
          <p:cNvSpPr txBox="1"/>
          <p:nvPr/>
        </p:nvSpPr>
        <p:spPr>
          <a:xfrm>
            <a:off x="8502554" y="1365946"/>
            <a:ext cx="2056264" cy="12772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3.2) Measure 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ajor (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Na, K, Mg, Ca, Cl, 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), and minor (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Li, B, Br, Cr, As, I and Sr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) elements </a:t>
            </a:r>
            <a:r>
              <a:rPr lang="en-GB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concentrations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ICP-OES (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Inductively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plasma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optical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Rectángulo 4">
            <a:extLst>
              <a:ext uri="{FF2B5EF4-FFF2-40B4-BE49-F238E27FC236}">
                <a16:creationId xmlns:a16="http://schemas.microsoft.com/office/drawing/2014/main" id="{17E22F35-FDB1-2DB8-E808-B85A6F795099}"/>
              </a:ext>
            </a:extLst>
          </p:cNvPr>
          <p:cNvSpPr/>
          <p:nvPr/>
        </p:nvSpPr>
        <p:spPr>
          <a:xfrm>
            <a:off x="5004194" y="-6192"/>
            <a:ext cx="12987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STEP 2</a:t>
            </a:r>
          </a:p>
        </p:txBody>
      </p:sp>
      <p:sp>
        <p:nvSpPr>
          <p:cNvPr id="26" name="Rectángulo 46">
            <a:extLst>
              <a:ext uri="{FF2B5EF4-FFF2-40B4-BE49-F238E27FC236}">
                <a16:creationId xmlns:a16="http://schemas.microsoft.com/office/drawing/2014/main" id="{AA52E168-A424-630F-EE25-8DAB08947F85}"/>
              </a:ext>
            </a:extLst>
          </p:cNvPr>
          <p:cNvSpPr/>
          <p:nvPr/>
        </p:nvSpPr>
        <p:spPr>
          <a:xfrm>
            <a:off x="9589554" y="-6193"/>
            <a:ext cx="12979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STEP 3</a:t>
            </a:r>
          </a:p>
        </p:txBody>
      </p:sp>
      <p:sp>
        <p:nvSpPr>
          <p:cNvPr id="27" name="Rectángulo 27">
            <a:extLst>
              <a:ext uri="{FF2B5EF4-FFF2-40B4-BE49-F238E27FC236}">
                <a16:creationId xmlns:a16="http://schemas.microsoft.com/office/drawing/2014/main" id="{DBE58E83-A375-630F-3E9A-E14B7E9B057B}"/>
              </a:ext>
            </a:extLst>
          </p:cNvPr>
          <p:cNvSpPr/>
          <p:nvPr/>
        </p:nvSpPr>
        <p:spPr>
          <a:xfrm>
            <a:off x="1076791" y="-32986"/>
            <a:ext cx="12979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STEP 1</a:t>
            </a:r>
          </a:p>
        </p:txBody>
      </p:sp>
      <p:pic>
        <p:nvPicPr>
          <p:cNvPr id="28" name="Grafik 59">
            <a:extLst>
              <a:ext uri="{FF2B5EF4-FFF2-40B4-BE49-F238E27FC236}">
                <a16:creationId xmlns:a16="http://schemas.microsoft.com/office/drawing/2014/main" id="{9C5C4A11-4CE9-22B0-761F-24B1063516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925" y="4755430"/>
            <a:ext cx="2237178" cy="1137809"/>
          </a:xfrm>
          <a:prstGeom prst="rect">
            <a:avLst/>
          </a:prstGeom>
        </p:spPr>
      </p:pic>
      <p:sp>
        <p:nvSpPr>
          <p:cNvPr id="29" name="TextBox 76">
            <a:extLst>
              <a:ext uri="{FF2B5EF4-FFF2-40B4-BE49-F238E27FC236}">
                <a16:creationId xmlns:a16="http://schemas.microsoft.com/office/drawing/2014/main" id="{FF3569D1-CFCA-2AB7-C461-418147798AF0}"/>
              </a:ext>
            </a:extLst>
          </p:cNvPr>
          <p:cNvSpPr txBox="1"/>
          <p:nvPr/>
        </p:nvSpPr>
        <p:spPr>
          <a:xfrm>
            <a:off x="4053015" y="5647054"/>
            <a:ext cx="2935472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Method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precision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was </a:t>
            </a:r>
            <a:r>
              <a:rPr lang="de-DE" sz="8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better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8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than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8% RSD</a:t>
            </a:r>
          </a:p>
          <a:p>
            <a:pPr>
              <a:spcAft>
                <a:spcPts val="1200"/>
              </a:spcAft>
            </a:pP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Recovery </a:t>
            </a:r>
            <a:r>
              <a:rPr lang="de-DE" sz="8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113.5%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(n=90)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RM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76">
            <a:extLst>
              <a:ext uri="{FF2B5EF4-FFF2-40B4-BE49-F238E27FC236}">
                <a16:creationId xmlns:a16="http://schemas.microsoft.com/office/drawing/2014/main" id="{21AB59C8-D9B4-DAD5-4BE6-95774AF52722}"/>
              </a:ext>
            </a:extLst>
          </p:cNvPr>
          <p:cNvSpPr txBox="1"/>
          <p:nvPr/>
        </p:nvSpPr>
        <p:spPr>
          <a:xfrm>
            <a:off x="8502554" y="2770591"/>
            <a:ext cx="3446219" cy="143116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3.3)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 multi-element calibration was performed using certified single-element standard solutions and five calibration points. </a:t>
            </a:r>
          </a:p>
          <a:p>
            <a:pPr algn="just">
              <a:spcAft>
                <a:spcPts val="120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Reproducibility was typically better than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±0.18-13.29% SD for major elements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±0.03-0.13% SD for trace elements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based on repeated measurements.</a:t>
            </a:r>
            <a:endParaRPr lang="es-C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1" name="Table 27">
            <a:extLst>
              <a:ext uri="{FF2B5EF4-FFF2-40B4-BE49-F238E27FC236}">
                <a16:creationId xmlns:a16="http://schemas.microsoft.com/office/drawing/2014/main" id="{91B8A9DA-DFE8-5D6E-B37B-62BD5C7F34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107375"/>
              </p:ext>
            </p:extLst>
          </p:nvPr>
        </p:nvGraphicFramePr>
        <p:xfrm>
          <a:off x="4008106" y="4145879"/>
          <a:ext cx="2864818" cy="1501175"/>
        </p:xfrm>
        <a:graphic>
          <a:graphicData uri="http://schemas.openxmlformats.org/drawingml/2006/table">
            <a:tbl>
              <a:tblPr firstRow="1" firstCol="1" bandRow="1"/>
              <a:tblGrid>
                <a:gridCol w="413337">
                  <a:extLst>
                    <a:ext uri="{9D8B030D-6E8A-4147-A177-3AD203B41FA5}">
                      <a16:colId xmlns:a16="http://schemas.microsoft.com/office/drawing/2014/main" val="3197049176"/>
                    </a:ext>
                  </a:extLst>
                </a:gridCol>
                <a:gridCol w="674466">
                  <a:extLst>
                    <a:ext uri="{9D8B030D-6E8A-4147-A177-3AD203B41FA5}">
                      <a16:colId xmlns:a16="http://schemas.microsoft.com/office/drawing/2014/main" val="2993761040"/>
                    </a:ext>
                  </a:extLst>
                </a:gridCol>
                <a:gridCol w="506564">
                  <a:extLst>
                    <a:ext uri="{9D8B030D-6E8A-4147-A177-3AD203B41FA5}">
                      <a16:colId xmlns:a16="http://schemas.microsoft.com/office/drawing/2014/main" val="2838402856"/>
                    </a:ext>
                  </a:extLst>
                </a:gridCol>
                <a:gridCol w="483732">
                  <a:extLst>
                    <a:ext uri="{9D8B030D-6E8A-4147-A177-3AD203B41FA5}">
                      <a16:colId xmlns:a16="http://schemas.microsoft.com/office/drawing/2014/main" val="2148222853"/>
                    </a:ext>
                  </a:extLst>
                </a:gridCol>
                <a:gridCol w="317732">
                  <a:extLst>
                    <a:ext uri="{9D8B030D-6E8A-4147-A177-3AD203B41FA5}">
                      <a16:colId xmlns:a16="http://schemas.microsoft.com/office/drawing/2014/main" val="1776065526"/>
                    </a:ext>
                  </a:extLst>
                </a:gridCol>
                <a:gridCol w="468987">
                  <a:extLst>
                    <a:ext uri="{9D8B030D-6E8A-4147-A177-3AD203B41FA5}">
                      <a16:colId xmlns:a16="http://schemas.microsoft.com/office/drawing/2014/main" val="1618729438"/>
                    </a:ext>
                  </a:extLst>
                </a:gridCol>
              </a:tblGrid>
              <a:tr h="436018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ID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Target Concentration</a:t>
                      </a:r>
                      <a:endParaRPr lang="de-DE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Mean Measured Value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Standard Deviation</a:t>
                      </a:r>
                      <a:endParaRPr lang="de-DE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RSD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Recovery</a:t>
                      </a:r>
                      <a:endParaRPr lang="de-DE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018783"/>
                  </a:ext>
                </a:extLst>
              </a:tr>
              <a:tr h="144785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[µM]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[µM]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[µM]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%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%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316377"/>
                  </a:ext>
                </a:extLst>
              </a:tr>
              <a:tr h="144785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Cal 1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4.66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0.35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7.48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93.22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8234886"/>
                  </a:ext>
                </a:extLst>
              </a:tr>
              <a:tr h="144785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Cal 2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10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9.76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0.40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4.09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97.65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625201"/>
                  </a:ext>
                </a:extLst>
              </a:tr>
              <a:tr h="144785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Cal 3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25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25.30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0.71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2.81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101.19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7667639"/>
                  </a:ext>
                </a:extLst>
              </a:tr>
              <a:tr h="144785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Cal 4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50</a:t>
                      </a:r>
                      <a:endParaRPr lang="de-DE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50.61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1.00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1.98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101.23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8913277"/>
                  </a:ext>
                </a:extLst>
              </a:tr>
              <a:tr h="144785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Cal 5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99.66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1.54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1.54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99.66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8174091"/>
                  </a:ext>
                </a:extLst>
              </a:tr>
              <a:tr h="144785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RM</a:t>
                      </a:r>
                      <a:endParaRPr lang="de-DE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59.21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67.19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5.13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7.64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113.47</a:t>
                      </a:r>
                      <a:endParaRPr lang="de-DE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761916"/>
                  </a:ext>
                </a:extLst>
              </a:tr>
            </a:tbl>
          </a:graphicData>
        </a:graphic>
      </p:graphicFrame>
      <p:sp>
        <p:nvSpPr>
          <p:cNvPr id="32" name="Rectangle 1">
            <a:extLst>
              <a:ext uri="{FF2B5EF4-FFF2-40B4-BE49-F238E27FC236}">
                <a16:creationId xmlns:a16="http://schemas.microsoft.com/office/drawing/2014/main" id="{E8DD26FA-14AD-A63D-AC55-A4BF07263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4203" y="3412779"/>
            <a:ext cx="368489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Table 1. </a:t>
            </a:r>
            <a:r>
              <a:rPr kumimoji="0" lang="en-US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Analytical precision and accuracy for nitrate (NOx) quantification by spectrophotometry. Cal 1 to 5 are the calibration range, and RM refers to the reference material (Anions-Whole Volume, Sigma-Aldrich).</a:t>
            </a:r>
            <a:endParaRPr kumimoji="0" lang="en-US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3" name="Imagen 33">
            <a:extLst>
              <a:ext uri="{FF2B5EF4-FFF2-40B4-BE49-F238E27FC236}">
                <a16:creationId xmlns:a16="http://schemas.microsoft.com/office/drawing/2014/main" id="{28A94CA6-BC36-3DE3-240D-1F64BDA32E4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" t="6876" r="8671" b="10224"/>
          <a:stretch/>
        </p:blipFill>
        <p:spPr>
          <a:xfrm>
            <a:off x="6223312" y="1518113"/>
            <a:ext cx="1380010" cy="938719"/>
          </a:xfrm>
          <a:prstGeom prst="rect">
            <a:avLst/>
          </a:prstGeom>
        </p:spPr>
      </p:pic>
      <p:pic>
        <p:nvPicPr>
          <p:cNvPr id="34" name="Imagen 35">
            <a:extLst>
              <a:ext uri="{FF2B5EF4-FFF2-40B4-BE49-F238E27FC236}">
                <a16:creationId xmlns:a16="http://schemas.microsoft.com/office/drawing/2014/main" id="{6E57898B-55BD-F70E-F990-F8BD16D4A6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 t="9283" r="11755" b="741"/>
          <a:stretch/>
        </p:blipFill>
        <p:spPr>
          <a:xfrm rot="5400000">
            <a:off x="6437129" y="2468530"/>
            <a:ext cx="888648" cy="96130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4817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9" grpId="0"/>
      <p:bldP spid="30" grpId="0" animBg="1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171E85-5AAB-434A-843E-ABBC6FD9C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Supplementary</a:t>
            </a:r>
            <a:r>
              <a:rPr lang="es-CL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F9D589-3590-6D40-BAC7-C6EA55F40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en-US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Soluble salt analysis </a:t>
            </a:r>
            <a:endParaRPr lang="es-CL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Sample preparation consists of grinding the solid samples in a quartz mortar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weighing 100 mg in a 15 ml tube, and adding 10 ml of deionized water. 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Let the soluble salts leach out of the sample by shaking horizontally for 14 days at room temperature (~25°C). 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Centrifuge and rinse three times with 1 ml of deionized water, and pipette off the supernatant. </a:t>
            </a:r>
          </a:p>
          <a:p>
            <a:pPr>
              <a:lnSpc>
                <a:spcPct val="100000"/>
              </a:lnSpc>
            </a:pPr>
            <a:endParaRPr lang="es-CL" sz="18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D6E9D-2823-B640-ACFC-CCDBA6BAC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842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58FAD1-6D4E-A540-87E9-420A1C9E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Supplementary</a:t>
            </a:r>
            <a:r>
              <a:rPr lang="es-CL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955C33-3F6F-A04B-87AE-9097A8972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en-US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Nitrate concentration 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was measured by spectrophotometry (</a:t>
            </a:r>
            <a:r>
              <a:rPr lang="en-US" sz="2800" dirty="0">
                <a:solidFill>
                  <a:srgbClr val="4472C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Miranda </a:t>
            </a:r>
            <a:r>
              <a:rPr lang="en-US" sz="2800" i="1" dirty="0">
                <a:solidFill>
                  <a:srgbClr val="4472C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en-US" sz="2800" dirty="0">
                <a:solidFill>
                  <a:srgbClr val="4472C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(2001), and Voigt </a:t>
            </a:r>
            <a:r>
              <a:rPr lang="en-US" sz="2800" i="1" dirty="0">
                <a:solidFill>
                  <a:srgbClr val="4472C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en-US" sz="2800" dirty="0">
                <a:solidFill>
                  <a:srgbClr val="4472C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(2020)</a:t>
            </a:r>
            <a:r>
              <a:rPr lang="en-US" sz="2800" dirty="0">
                <a:solidFill>
                  <a:srgbClr val="4472C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reduction of nitrate is achieved with vanadium (III) chloride and measured with Griess reactive.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 summary, 180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μl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of the sample and standard solutions were placed into a 96-well microplate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150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μl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of a mixture containing 20 parts of vanadium (III) chloride (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VCl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₃) saturated solution, 1 part of sulfanilamide (SULF) solution 2%, and 1 part of N-(1-Naphthyl)ethylenediamine dihydrochloride (NEDD) solution 0,1% to each well. 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Incubate for 60 minutes at 45°C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Measure the absorbance at 540 nm using a Thermo Scientific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Multiskan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GO plate reader. </a:t>
            </a:r>
          </a:p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5F29-EACA-1B4A-BECF-21964E2E5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683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A9F782-9820-F341-9AEC-1B2FCB1B1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Supplementary</a:t>
            </a:r>
            <a:r>
              <a:rPr lang="es-CL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9D450D-8E95-924B-9FA8-25931AA9B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Major and Minor ions 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(Na, Cl, Mg, K and As, Cr, I, Li, Sr, B, Br)</a:t>
            </a:r>
          </a:p>
          <a:p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measured by inductively coupled plasma optical emission spectrometer (SPECTRO ARCOS ICP-OES). </a:t>
            </a:r>
          </a:p>
          <a:p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leached samples are diluted with 0.5M HNO</a:t>
            </a:r>
            <a:r>
              <a:rPr lang="en-US" sz="2800" baseline="-25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depending on their concentration, and measured in the ICP-OES. </a:t>
            </a:r>
          </a:p>
          <a:p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sulfate concentration of the samples is also measured in the ICP-OES, but as calcium sulfates dissolve to saturation in the leaching preparation, they must be dissolved with another solvent. We used 10 ml of 0.01M CaCO</a:t>
            </a:r>
            <a:r>
              <a:rPr lang="en-US" sz="2800" baseline="-25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to dissolve 100 mg of the sample (Voigt </a:t>
            </a:r>
            <a:r>
              <a:rPr lang="en-US" sz="2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et al.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2020), shaking overnight at room temperature, centrifuge, and pipetting off supernatant, which is later measured in the ICP-OES. </a:t>
            </a:r>
            <a:endParaRPr lang="es-CL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547F9D9-DA2B-B84A-80EC-4C462507C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512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CFA42-00BF-5174-4982-D2D8A6DCB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15">
            <a:extLst>
              <a:ext uri="{FF2B5EF4-FFF2-40B4-BE49-F238E27FC236}">
                <a16:creationId xmlns:a16="http://schemas.microsoft.com/office/drawing/2014/main" id="{3E420FDA-1CC7-A58B-006F-E662F0E51ED7}"/>
              </a:ext>
            </a:extLst>
          </p:cNvPr>
          <p:cNvSpPr>
            <a:extLst>
              <a:ext uri="smNativeData">
                <pr:smNativeData xmlns:pr="smNativeData" xmlns:p14="http://schemas.microsoft.com/office/powerpoint/2010/main" xmlns="" val="SMDATA_13_XVDHYB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wf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UJAAAPxcAADo5AAAkGQAAECAAACYAAAAIAAAA//////////8="/>
              </a:ext>
            </a:extLst>
          </p:cNvSpPr>
          <p:nvPr/>
        </p:nvSpPr>
        <p:spPr>
          <a:xfrm>
            <a:off x="9776777" y="3798887"/>
            <a:ext cx="1347281" cy="2774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cl"/>
            </a:pPr>
            <a:endParaRPr lang="en-us" sz="1400" dirty="0">
              <a:solidFill>
                <a:srgbClr val="FF0000"/>
              </a:solidFill>
              <a:latin typeface="Tahoma" pitchFamily="2" charset="0"/>
              <a:ea typeface="Tahoma" pitchFamily="2" charset="0"/>
              <a:cs typeface="Tahoma" pitchFamily="2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21B12D6-8911-54EA-5E28-37FB8CAE8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   </a:t>
            </a:r>
            <a:fld id="{CA802361-A7A0-4CC0-BFE8-B2C12D5B613D}" type="slidenum">
              <a:rPr lang="en-GB" b="1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A329DC-7ED4-729E-374D-4CF26A24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/>
              <a:t>Nitrate </a:t>
            </a:r>
            <a:r>
              <a:rPr lang="de-DE" dirty="0" err="1"/>
              <a:t>Deposits</a:t>
            </a:r>
            <a:endParaRPr lang="de-D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4403D5-3D24-C65A-7D70-EAEBDDFBA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27415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1700" b="1" dirty="0" err="1"/>
              <a:t>Sedimentary</a:t>
            </a:r>
            <a:r>
              <a:rPr lang="de-DE" sz="1700" b="1" dirty="0"/>
              <a:t> (type-i) </a:t>
            </a:r>
            <a:r>
              <a:rPr lang="de-DE" sz="1700" b="1" dirty="0" err="1"/>
              <a:t>deposit</a:t>
            </a:r>
            <a:endParaRPr lang="de-DE" sz="1700" b="1" dirty="0"/>
          </a:p>
          <a:p>
            <a:pPr marL="0" indent="0" algn="ctr">
              <a:buNone/>
            </a:pPr>
            <a:endParaRPr lang="de-DE" sz="1700" b="1" dirty="0"/>
          </a:p>
          <a:p>
            <a:r>
              <a:rPr lang="de-DE" sz="1700" dirty="0" err="1"/>
              <a:t>Located</a:t>
            </a:r>
            <a:r>
              <a:rPr lang="de-DE" sz="1700" dirty="0"/>
              <a:t> in alluvial fan</a:t>
            </a:r>
          </a:p>
          <a:p>
            <a:r>
              <a:rPr lang="en-US" sz="1700" dirty="0"/>
              <a:t>characterized by horizontal layers of consolidated to semi-consolidated sedimentary rocks</a:t>
            </a:r>
          </a:p>
          <a:p>
            <a:r>
              <a:rPr lang="en-US" sz="1700" dirty="0">
                <a:solidFill>
                  <a:srgbClr val="FF0000"/>
                </a:solidFill>
              </a:rPr>
              <a:t>Nitrate ore </a:t>
            </a:r>
            <a:r>
              <a:rPr lang="en-US" sz="1700" dirty="0">
                <a:solidFill>
                  <a:srgbClr val="FF0000"/>
                </a:solidFill>
                <a:sym typeface="Wingdings" panose="05000000000000000000" pitchFamily="2" charset="2"/>
              </a:rPr>
              <a:t> (black) caliche</a:t>
            </a:r>
            <a:endParaRPr lang="de-DE" sz="1700" dirty="0">
              <a:solidFill>
                <a:srgbClr val="FF0000"/>
              </a:solidFill>
            </a:endParaRPr>
          </a:p>
        </p:txBody>
      </p:sp>
      <p:pic>
        <p:nvPicPr>
          <p:cNvPr id="6" name="Imagen 10">
            <a:extLst>
              <a:ext uri="{FF2B5EF4-FFF2-40B4-BE49-F238E27FC236}">
                <a16:creationId xmlns:a16="http://schemas.microsoft.com/office/drawing/2014/main" id="{02EC198F-38D6-F04C-9CA4-EF927331E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492" y="365125"/>
            <a:ext cx="5198197" cy="49213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0890ED-182B-FB8C-E5D2-4D2D44EF4720}"/>
              </a:ext>
            </a:extLst>
          </p:cNvPr>
          <p:cNvSpPr txBox="1"/>
          <p:nvPr/>
        </p:nvSpPr>
        <p:spPr>
          <a:xfrm>
            <a:off x="5447242" y="5361355"/>
            <a:ext cx="567681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b="1" dirty="0"/>
              <a:t>Figure 2.</a:t>
            </a:r>
            <a:r>
              <a:rPr lang="en-US" sz="1100" dirty="0"/>
              <a:t> </a:t>
            </a:r>
            <a:r>
              <a:rPr lang="en-US" sz="1000" dirty="0"/>
              <a:t>Sedimentary Deposit (type-</a:t>
            </a:r>
            <a:r>
              <a:rPr lang="en-US" sz="1000" dirty="0" err="1"/>
              <a:t>i</a:t>
            </a:r>
            <a:r>
              <a:rPr lang="en-US" sz="1000" dirty="0"/>
              <a:t>) from Aguas Blancas District (samples from ATA23-003/1). A) Sedimentary sequence in a proximal alluvial fan, showing the different layers of a type-I deposit. B) Close view from picture A. Photographs by Swea Klipsch.</a:t>
            </a:r>
            <a:endParaRPr lang="de-DE" sz="1000" dirty="0"/>
          </a:p>
          <a:p>
            <a:pPr algn="just"/>
            <a:endParaRPr lang="de-DE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3A02E-61A3-5EF6-02D1-701432D29D02}"/>
              </a:ext>
            </a:extLst>
          </p:cNvPr>
          <p:cNvSpPr txBox="1"/>
          <p:nvPr/>
        </p:nvSpPr>
        <p:spPr>
          <a:xfrm>
            <a:off x="9907179" y="2127672"/>
            <a:ext cx="14104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Surface </a:t>
            </a:r>
            <a:r>
              <a:rPr lang="de-DE" sz="1000" dirty="0" err="1"/>
              <a:t>crust</a:t>
            </a:r>
            <a:endParaRPr lang="de-DE" sz="1000" dirty="0"/>
          </a:p>
          <a:p>
            <a:endParaRPr lang="de-DE" sz="1000" dirty="0"/>
          </a:p>
          <a:p>
            <a:endParaRPr lang="de-DE" sz="1000" dirty="0"/>
          </a:p>
          <a:p>
            <a:r>
              <a:rPr lang="de-DE" sz="1000" dirty="0" err="1"/>
              <a:t>Chuca</a:t>
            </a:r>
            <a:endParaRPr lang="de-DE" sz="1000" dirty="0"/>
          </a:p>
          <a:p>
            <a:endParaRPr lang="de-DE" sz="1000" dirty="0"/>
          </a:p>
          <a:p>
            <a:endParaRPr lang="de-DE" sz="1000" dirty="0"/>
          </a:p>
          <a:p>
            <a:r>
              <a:rPr lang="de-DE" sz="1000" dirty="0" err="1"/>
              <a:t>Thenardite</a:t>
            </a:r>
            <a:r>
              <a:rPr lang="de-DE" sz="1000" dirty="0"/>
              <a:t> (Na2SO4)</a:t>
            </a:r>
          </a:p>
          <a:p>
            <a:endParaRPr lang="de-DE" sz="1000" dirty="0"/>
          </a:p>
          <a:p>
            <a:r>
              <a:rPr lang="de-DE" sz="1000" dirty="0" err="1"/>
              <a:t>Costra</a:t>
            </a:r>
            <a:endParaRPr lang="de-DE" sz="1000" dirty="0"/>
          </a:p>
          <a:p>
            <a:endParaRPr lang="de-DE" sz="1000" dirty="0"/>
          </a:p>
          <a:p>
            <a:endParaRPr lang="de-DE" sz="1000" dirty="0"/>
          </a:p>
          <a:p>
            <a:r>
              <a:rPr lang="de-DE" sz="1000" dirty="0" err="1"/>
              <a:t>Caliche</a:t>
            </a:r>
            <a:endParaRPr lang="de-DE" sz="1000" dirty="0"/>
          </a:p>
          <a:p>
            <a:endParaRPr lang="de-DE" sz="1000" dirty="0"/>
          </a:p>
          <a:p>
            <a:endParaRPr lang="de-DE" sz="1000" dirty="0"/>
          </a:p>
          <a:p>
            <a:endParaRPr lang="de-DE" sz="1000" dirty="0"/>
          </a:p>
          <a:p>
            <a:endParaRPr lang="de-DE" sz="1000" dirty="0"/>
          </a:p>
          <a:p>
            <a:r>
              <a:rPr lang="de-DE" sz="1000" dirty="0" err="1"/>
              <a:t>Coba</a:t>
            </a:r>
            <a:endParaRPr lang="de-DE" sz="1000" dirty="0"/>
          </a:p>
          <a:p>
            <a:endParaRPr lang="de-DE" sz="1000" dirty="0"/>
          </a:p>
          <a:p>
            <a:endParaRPr lang="de-DE" sz="1000" dirty="0"/>
          </a:p>
          <a:p>
            <a:r>
              <a:rPr lang="de-DE" sz="1000" dirty="0"/>
              <a:t>(</a:t>
            </a:r>
            <a:r>
              <a:rPr lang="de-DE" sz="1000" dirty="0" err="1"/>
              <a:t>Ericksen</a:t>
            </a:r>
            <a:r>
              <a:rPr lang="de-DE" sz="1000" dirty="0"/>
              <a:t>, 1981)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6B44AC-F9A5-48C3-39FE-080E28908B2C}"/>
              </a:ext>
            </a:extLst>
          </p:cNvPr>
          <p:cNvSpPr/>
          <p:nvPr/>
        </p:nvSpPr>
        <p:spPr>
          <a:xfrm>
            <a:off x="8936530" y="3642973"/>
            <a:ext cx="1941298" cy="71664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E01EBA7-E45A-A008-7E9E-C416B70567C9}"/>
              </a:ext>
            </a:extLst>
          </p:cNvPr>
          <p:cNvGrpSpPr/>
          <p:nvPr/>
        </p:nvGrpSpPr>
        <p:grpSpPr>
          <a:xfrm>
            <a:off x="6731041" y="4076320"/>
            <a:ext cx="1959259" cy="507851"/>
            <a:chOff x="6488587" y="4500525"/>
            <a:chExt cx="2460960" cy="56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B0A9A0E-82FA-2681-702D-23DC6AE70DCD}"/>
                    </a:ext>
                  </a:extLst>
                </p14:cNvPr>
                <p14:cNvContentPartPr/>
                <p14:nvPr/>
              </p14:nvContentPartPr>
              <p14:xfrm>
                <a:off x="6488587" y="4600965"/>
                <a:ext cx="735840" cy="3477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B0A9A0E-82FA-2681-702D-23DC6AE70DC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65987" y="4580979"/>
                  <a:ext cx="780587" cy="3873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26D601D-045B-3C9D-CDC0-8458DEA8E9BD}"/>
                    </a:ext>
                  </a:extLst>
                </p14:cNvPr>
                <p14:cNvContentPartPr/>
                <p14:nvPr/>
              </p14:nvContentPartPr>
              <p14:xfrm>
                <a:off x="7180867" y="4605285"/>
                <a:ext cx="769320" cy="4590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26D601D-045B-3C9D-CDC0-8458DEA8E9B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158267" y="4585711"/>
                  <a:ext cx="814069" cy="4985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C1DE5A8-6184-B9BD-66A0-8D3921D7B0D7}"/>
                    </a:ext>
                  </a:extLst>
                </p14:cNvPr>
                <p14:cNvContentPartPr/>
                <p14:nvPr/>
              </p14:nvContentPartPr>
              <p14:xfrm>
                <a:off x="7701067" y="4555245"/>
                <a:ext cx="704160" cy="418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C1DE5A8-6184-B9BD-66A0-8D3921D7B0D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78454" y="4535268"/>
                  <a:ext cx="748933" cy="4578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E4A0BFE-5889-A330-BA5E-B6E425695850}"/>
                    </a:ext>
                  </a:extLst>
                </p14:cNvPr>
                <p14:cNvContentPartPr/>
                <p14:nvPr/>
              </p14:nvContentPartPr>
              <p14:xfrm>
                <a:off x="8309107" y="4500525"/>
                <a:ext cx="640440" cy="495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E4A0BFE-5889-A330-BA5E-B6E42569585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286945" y="4480536"/>
                  <a:ext cx="685217" cy="535298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1939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49738-A676-2A25-C925-84AD233BE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873444D-F802-9784-954F-9E5994FE0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   </a:t>
            </a:r>
            <a:fld id="{CA802361-A7A0-4CC0-BFE8-B2C12D5B613D}" type="slidenum">
              <a:rPr lang="en-GB" b="1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C383AE-EF7D-6B23-41E6-E4FFD6400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989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11DC17-CCB6-8E81-2885-3D2936710193}"/>
              </a:ext>
            </a:extLst>
          </p:cNvPr>
          <p:cNvSpPr txBox="1">
            <a:spLocks/>
          </p:cNvSpPr>
          <p:nvPr/>
        </p:nvSpPr>
        <p:spPr>
          <a:xfrm>
            <a:off x="8969991" y="57540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802361-A7A0-4CC0-BFE8-B2C12D5B613D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28" name="Imagen 4">
            <a:extLst>
              <a:ext uri="{FF2B5EF4-FFF2-40B4-BE49-F238E27FC236}">
                <a16:creationId xmlns:a16="http://schemas.microsoft.com/office/drawing/2014/main" id="{92A4F0B6-5A9F-E046-C520-C1F0020DA1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108" y="1789613"/>
            <a:ext cx="1475263" cy="11064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9" name="Imagen 5">
            <a:extLst>
              <a:ext uri="{FF2B5EF4-FFF2-40B4-BE49-F238E27FC236}">
                <a16:creationId xmlns:a16="http://schemas.microsoft.com/office/drawing/2014/main" id="{ECEF316C-6D17-696E-A4AD-089F884BD3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2" b="6086"/>
          <a:stretch/>
        </p:blipFill>
        <p:spPr>
          <a:xfrm>
            <a:off x="3641175" y="1921082"/>
            <a:ext cx="2454826" cy="1548965"/>
          </a:xfrm>
          <a:prstGeom prst="rect">
            <a:avLst/>
          </a:prstGeom>
        </p:spPr>
      </p:pic>
      <p:pic>
        <p:nvPicPr>
          <p:cNvPr id="33" name="Imagen 6">
            <a:extLst>
              <a:ext uri="{FF2B5EF4-FFF2-40B4-BE49-F238E27FC236}">
                <a16:creationId xmlns:a16="http://schemas.microsoft.com/office/drawing/2014/main" id="{5BCEFA6F-1073-DD84-D971-846E4E7716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1"/>
          <a:stretch/>
        </p:blipFill>
        <p:spPr>
          <a:xfrm>
            <a:off x="8158244" y="1892382"/>
            <a:ext cx="2500657" cy="1828211"/>
          </a:xfrm>
          <a:prstGeom prst="rect">
            <a:avLst/>
          </a:prstGeom>
        </p:spPr>
      </p:pic>
      <p:cxnSp>
        <p:nvCxnSpPr>
          <p:cNvPr id="34" name="Conector recto de flecha 7">
            <a:extLst>
              <a:ext uri="{FF2B5EF4-FFF2-40B4-BE49-F238E27FC236}">
                <a16:creationId xmlns:a16="http://schemas.microsoft.com/office/drawing/2014/main" id="{D3E699C2-B91B-ABF3-461F-57E7CD8320E1}"/>
              </a:ext>
            </a:extLst>
          </p:cNvPr>
          <p:cNvCxnSpPr>
            <a:cxnSpLocks/>
            <a:stCxn id="56" idx="3"/>
            <a:endCxn id="57" idx="1"/>
          </p:cNvCxnSpPr>
          <p:nvPr/>
        </p:nvCxnSpPr>
        <p:spPr>
          <a:xfrm>
            <a:off x="2065149" y="428913"/>
            <a:ext cx="4660933" cy="0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Conector recto de flecha 8">
            <a:extLst>
              <a:ext uri="{FF2B5EF4-FFF2-40B4-BE49-F238E27FC236}">
                <a16:creationId xmlns:a16="http://schemas.microsoft.com/office/drawing/2014/main" id="{AB6A0741-3430-6C5E-3866-51FA1212C18C}"/>
              </a:ext>
            </a:extLst>
          </p:cNvPr>
          <p:cNvCxnSpPr>
            <a:cxnSpLocks/>
          </p:cNvCxnSpPr>
          <p:nvPr/>
        </p:nvCxnSpPr>
        <p:spPr>
          <a:xfrm>
            <a:off x="6291789" y="2730472"/>
            <a:ext cx="1866455" cy="0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6" name="Imagen 9">
            <a:extLst>
              <a:ext uri="{FF2B5EF4-FFF2-40B4-BE49-F238E27FC236}">
                <a16:creationId xmlns:a16="http://schemas.microsoft.com/office/drawing/2014/main" id="{F2D8F436-6C0A-A0D1-CA0A-21678BE24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15" y="3477737"/>
            <a:ext cx="4332825" cy="2399360"/>
          </a:xfrm>
          <a:prstGeom prst="rect">
            <a:avLst/>
          </a:prstGeom>
        </p:spPr>
      </p:pic>
      <p:sp>
        <p:nvSpPr>
          <p:cNvPr id="37" name="Rectángulo 10">
            <a:extLst>
              <a:ext uri="{FF2B5EF4-FFF2-40B4-BE49-F238E27FC236}">
                <a16:creationId xmlns:a16="http://schemas.microsoft.com/office/drawing/2014/main" id="{FDFC98F7-7DE9-1673-796A-555C65B537AF}"/>
              </a:ext>
            </a:extLst>
          </p:cNvPr>
          <p:cNvSpPr/>
          <p:nvPr/>
        </p:nvSpPr>
        <p:spPr>
          <a:xfrm>
            <a:off x="424305" y="721300"/>
            <a:ext cx="2528161" cy="7998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AgNO</a:t>
            </a:r>
            <a:r>
              <a:rPr lang="es-CL" b="1" baseline="-25000" dirty="0">
                <a:solidFill>
                  <a:schemeClr val="tx1"/>
                </a:solidFill>
              </a:rPr>
              <a:t>3 </a:t>
            </a:r>
            <a:r>
              <a:rPr lang="es-CL" b="1" dirty="0" err="1">
                <a:solidFill>
                  <a:schemeClr val="tx1"/>
                </a:solidFill>
              </a:rPr>
              <a:t>g</a:t>
            </a:r>
            <a:r>
              <a:rPr lang="es-CL" sz="1800" b="1" dirty="0" err="1">
                <a:solidFill>
                  <a:schemeClr val="tx1"/>
                </a:solidFill>
              </a:rPr>
              <a:t>eneration</a:t>
            </a:r>
            <a:r>
              <a:rPr lang="es-CL" b="1" dirty="0">
                <a:solidFill>
                  <a:schemeClr val="tx1"/>
                </a:solidFill>
              </a:rPr>
              <a:t> </a:t>
            </a:r>
            <a:r>
              <a:rPr lang="es-CL" sz="1800" b="1" dirty="0" err="1">
                <a:solidFill>
                  <a:schemeClr val="tx1"/>
                </a:solidFill>
              </a:rPr>
              <a:t>for</a:t>
            </a:r>
            <a:r>
              <a:rPr lang="es-CL" sz="1800" b="1" dirty="0">
                <a:solidFill>
                  <a:schemeClr val="tx1"/>
                </a:solidFill>
              </a:rPr>
              <a:t> Triple </a:t>
            </a:r>
            <a:r>
              <a:rPr lang="es-CL" sz="1800" b="1" dirty="0" err="1">
                <a:solidFill>
                  <a:schemeClr val="tx1"/>
                </a:solidFill>
              </a:rPr>
              <a:t>oxygen</a:t>
            </a:r>
            <a:r>
              <a:rPr lang="es-CL" sz="1800" b="1" dirty="0">
                <a:solidFill>
                  <a:schemeClr val="tx1"/>
                </a:solidFill>
              </a:rPr>
              <a:t> </a:t>
            </a:r>
            <a:r>
              <a:rPr lang="es-CL" sz="1800" b="1" dirty="0" err="1">
                <a:solidFill>
                  <a:schemeClr val="tx1"/>
                </a:solidFill>
              </a:rPr>
              <a:t>isotope</a:t>
            </a:r>
            <a:r>
              <a:rPr lang="es-CL" sz="1800" b="1" dirty="0">
                <a:solidFill>
                  <a:schemeClr val="tx1"/>
                </a:solidFill>
              </a:rPr>
              <a:t> </a:t>
            </a:r>
            <a:r>
              <a:rPr lang="es-CL" sz="1800" b="1" dirty="0" err="1">
                <a:solidFill>
                  <a:schemeClr val="tx1"/>
                </a:solidFill>
              </a:rPr>
              <a:t>analysis</a:t>
            </a:r>
            <a:endParaRPr lang="es-CL" sz="8800" b="1" dirty="0">
              <a:solidFill>
                <a:schemeClr val="tx1"/>
              </a:solidFill>
            </a:endParaRPr>
          </a:p>
        </p:txBody>
      </p:sp>
      <p:sp>
        <p:nvSpPr>
          <p:cNvPr id="38" name="Rectángulo 11">
            <a:extLst>
              <a:ext uri="{FF2B5EF4-FFF2-40B4-BE49-F238E27FC236}">
                <a16:creationId xmlns:a16="http://schemas.microsoft.com/office/drawing/2014/main" id="{220C08EA-6225-1C18-149A-844E2D2B06CB}"/>
              </a:ext>
            </a:extLst>
          </p:cNvPr>
          <p:cNvSpPr/>
          <p:nvPr/>
        </p:nvSpPr>
        <p:spPr>
          <a:xfrm>
            <a:off x="3297261" y="721300"/>
            <a:ext cx="8415930" cy="3014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 dirty="0" err="1">
                <a:solidFill>
                  <a:schemeClr val="tx1"/>
                </a:solidFill>
              </a:rPr>
              <a:t>Thermal</a:t>
            </a:r>
            <a:r>
              <a:rPr lang="es-CL" sz="1800" dirty="0">
                <a:solidFill>
                  <a:schemeClr val="tx1"/>
                </a:solidFill>
              </a:rPr>
              <a:t> </a:t>
            </a:r>
            <a:r>
              <a:rPr lang="es-CL" sz="1800" dirty="0" err="1">
                <a:solidFill>
                  <a:schemeClr val="tx1"/>
                </a:solidFill>
              </a:rPr>
              <a:t>decomposition</a:t>
            </a:r>
            <a:r>
              <a:rPr lang="es-CL" sz="1800" dirty="0">
                <a:solidFill>
                  <a:schemeClr val="tx1"/>
                </a:solidFill>
              </a:rPr>
              <a:t> </a:t>
            </a:r>
            <a:r>
              <a:rPr lang="es-CL" sz="1800" dirty="0" err="1">
                <a:solidFill>
                  <a:schemeClr val="tx1"/>
                </a:solidFill>
              </a:rPr>
              <a:t>of</a:t>
            </a:r>
            <a:r>
              <a:rPr lang="es-CL" sz="1800" dirty="0">
                <a:solidFill>
                  <a:schemeClr val="tx1"/>
                </a:solidFill>
              </a:rPr>
              <a:t> AgNO</a:t>
            </a:r>
            <a:r>
              <a:rPr lang="es-CL" sz="1800" baseline="-25000" dirty="0">
                <a:solidFill>
                  <a:schemeClr val="tx1"/>
                </a:solidFill>
              </a:rPr>
              <a:t>3</a:t>
            </a:r>
            <a:endParaRPr lang="es-CL" sz="8800" dirty="0">
              <a:solidFill>
                <a:schemeClr val="tx1"/>
              </a:solidFill>
            </a:endParaRPr>
          </a:p>
        </p:txBody>
      </p:sp>
      <p:sp>
        <p:nvSpPr>
          <p:cNvPr id="39" name="Rectángulo 12">
            <a:extLst>
              <a:ext uri="{FF2B5EF4-FFF2-40B4-BE49-F238E27FC236}">
                <a16:creationId xmlns:a16="http://schemas.microsoft.com/office/drawing/2014/main" id="{BC039CC6-9EA3-5F29-259B-A4485650AD29}"/>
              </a:ext>
            </a:extLst>
          </p:cNvPr>
          <p:cNvSpPr/>
          <p:nvPr/>
        </p:nvSpPr>
        <p:spPr>
          <a:xfrm>
            <a:off x="3296394" y="1071305"/>
            <a:ext cx="1207226" cy="78553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 dirty="0">
                <a:solidFill>
                  <a:schemeClr val="tx1"/>
                </a:solidFill>
              </a:rPr>
              <a:t>(1) Reactor </a:t>
            </a:r>
            <a:r>
              <a:rPr lang="es-CL" sz="1800" dirty="0" err="1">
                <a:solidFill>
                  <a:schemeClr val="tx1"/>
                </a:solidFill>
              </a:rPr>
              <a:t>furnace</a:t>
            </a:r>
            <a:r>
              <a:rPr lang="es-CL" sz="1800" dirty="0">
                <a:solidFill>
                  <a:schemeClr val="tx1"/>
                </a:solidFill>
              </a:rPr>
              <a:t> (580ºC)</a:t>
            </a:r>
            <a:endParaRPr lang="es-CL" sz="8800" dirty="0">
              <a:solidFill>
                <a:schemeClr val="tx1"/>
              </a:solidFill>
            </a:endParaRPr>
          </a:p>
        </p:txBody>
      </p:sp>
      <p:sp>
        <p:nvSpPr>
          <p:cNvPr id="40" name="Rectángulo 13">
            <a:extLst>
              <a:ext uri="{FF2B5EF4-FFF2-40B4-BE49-F238E27FC236}">
                <a16:creationId xmlns:a16="http://schemas.microsoft.com/office/drawing/2014/main" id="{7EB31391-7EB3-5343-6EB5-60A5C44103D1}"/>
              </a:ext>
            </a:extLst>
          </p:cNvPr>
          <p:cNvSpPr/>
          <p:nvPr/>
        </p:nvSpPr>
        <p:spPr>
          <a:xfrm>
            <a:off x="4550589" y="1067191"/>
            <a:ext cx="1780104" cy="7855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 dirty="0">
                <a:solidFill>
                  <a:schemeClr val="tx1"/>
                </a:solidFill>
              </a:rPr>
              <a:t>(2) </a:t>
            </a:r>
            <a:r>
              <a:rPr lang="es-CL" sz="1800" dirty="0" err="1">
                <a:solidFill>
                  <a:schemeClr val="tx1"/>
                </a:solidFill>
              </a:rPr>
              <a:t>Condensation</a:t>
            </a:r>
            <a:r>
              <a:rPr lang="es-CL" sz="1800" dirty="0">
                <a:solidFill>
                  <a:schemeClr val="tx1"/>
                </a:solidFill>
              </a:rPr>
              <a:t> </a:t>
            </a:r>
            <a:r>
              <a:rPr lang="es-CL" sz="1800" dirty="0" err="1">
                <a:solidFill>
                  <a:schemeClr val="tx1"/>
                </a:solidFill>
              </a:rPr>
              <a:t>trap</a:t>
            </a:r>
            <a:endParaRPr lang="es-CL" sz="8800" dirty="0">
              <a:solidFill>
                <a:schemeClr val="tx1"/>
              </a:solidFill>
            </a:endParaRPr>
          </a:p>
        </p:txBody>
      </p:sp>
      <p:sp>
        <p:nvSpPr>
          <p:cNvPr id="41" name="Rectángulo 14">
            <a:extLst>
              <a:ext uri="{FF2B5EF4-FFF2-40B4-BE49-F238E27FC236}">
                <a16:creationId xmlns:a16="http://schemas.microsoft.com/office/drawing/2014/main" id="{FB9AA487-7579-87E7-1E07-DD8860848FDB}"/>
              </a:ext>
            </a:extLst>
          </p:cNvPr>
          <p:cNvSpPr/>
          <p:nvPr/>
        </p:nvSpPr>
        <p:spPr>
          <a:xfrm>
            <a:off x="6382958" y="1067191"/>
            <a:ext cx="1723021" cy="7855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 dirty="0">
                <a:solidFill>
                  <a:schemeClr val="tx1"/>
                </a:solidFill>
              </a:rPr>
              <a:t>(3) 1.5 m gas </a:t>
            </a:r>
            <a:r>
              <a:rPr lang="es-CL" sz="1800" dirty="0" err="1">
                <a:solidFill>
                  <a:schemeClr val="tx1"/>
                </a:solidFill>
              </a:rPr>
              <a:t>chromatography</a:t>
            </a:r>
            <a:r>
              <a:rPr lang="es-CL" sz="1800" dirty="0">
                <a:solidFill>
                  <a:schemeClr val="tx1"/>
                </a:solidFill>
              </a:rPr>
              <a:t> (GC) </a:t>
            </a:r>
            <a:r>
              <a:rPr lang="es-CL" sz="1800" dirty="0" err="1">
                <a:solidFill>
                  <a:schemeClr val="tx1"/>
                </a:solidFill>
              </a:rPr>
              <a:t>column</a:t>
            </a:r>
            <a:endParaRPr lang="es-CL" sz="8800" dirty="0">
              <a:solidFill>
                <a:schemeClr val="tx1"/>
              </a:solidFill>
            </a:endParaRPr>
          </a:p>
        </p:txBody>
      </p:sp>
      <p:sp>
        <p:nvSpPr>
          <p:cNvPr id="42" name="Rectángulo 15">
            <a:extLst>
              <a:ext uri="{FF2B5EF4-FFF2-40B4-BE49-F238E27FC236}">
                <a16:creationId xmlns:a16="http://schemas.microsoft.com/office/drawing/2014/main" id="{AC21221C-F87D-96A1-CF30-2B8348387998}"/>
              </a:ext>
            </a:extLst>
          </p:cNvPr>
          <p:cNvSpPr/>
          <p:nvPr/>
        </p:nvSpPr>
        <p:spPr>
          <a:xfrm>
            <a:off x="8158244" y="1067191"/>
            <a:ext cx="1512608" cy="7855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 dirty="0">
                <a:solidFill>
                  <a:schemeClr val="tx1"/>
                </a:solidFill>
              </a:rPr>
              <a:t>(4) Open Split interface (</a:t>
            </a:r>
            <a:r>
              <a:rPr lang="es-CL" sz="1800" dirty="0" err="1">
                <a:solidFill>
                  <a:schemeClr val="tx1"/>
                </a:solidFill>
              </a:rPr>
              <a:t>ConFloIV</a:t>
            </a:r>
            <a:r>
              <a:rPr lang="es-CL" sz="1800" dirty="0">
                <a:solidFill>
                  <a:schemeClr val="tx1"/>
                </a:solidFill>
              </a:rPr>
              <a:t>)</a:t>
            </a:r>
            <a:endParaRPr lang="es-CL" sz="8800" dirty="0">
              <a:solidFill>
                <a:schemeClr val="tx1"/>
              </a:solidFill>
            </a:endParaRPr>
          </a:p>
        </p:txBody>
      </p:sp>
      <p:sp>
        <p:nvSpPr>
          <p:cNvPr id="43" name="Rectángulo 16">
            <a:extLst>
              <a:ext uri="{FF2B5EF4-FFF2-40B4-BE49-F238E27FC236}">
                <a16:creationId xmlns:a16="http://schemas.microsoft.com/office/drawing/2014/main" id="{7D0B22FF-32DD-0B68-8D2C-FEF0B28FE388}"/>
              </a:ext>
            </a:extLst>
          </p:cNvPr>
          <p:cNvSpPr/>
          <p:nvPr/>
        </p:nvSpPr>
        <p:spPr>
          <a:xfrm>
            <a:off x="9715060" y="1068405"/>
            <a:ext cx="1997264" cy="785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 dirty="0">
                <a:solidFill>
                  <a:schemeClr val="tx1"/>
                </a:solidFill>
              </a:rPr>
              <a:t>(5) </a:t>
            </a:r>
            <a:r>
              <a:rPr lang="es-CL" sz="1800" dirty="0" err="1">
                <a:solidFill>
                  <a:schemeClr val="tx1"/>
                </a:solidFill>
              </a:rPr>
              <a:t>Isotope</a:t>
            </a:r>
            <a:r>
              <a:rPr lang="es-CL" sz="1800" dirty="0">
                <a:solidFill>
                  <a:schemeClr val="tx1"/>
                </a:solidFill>
              </a:rPr>
              <a:t> ratio </a:t>
            </a:r>
            <a:r>
              <a:rPr lang="es-CL" sz="1800" dirty="0" err="1">
                <a:solidFill>
                  <a:schemeClr val="tx1"/>
                </a:solidFill>
              </a:rPr>
              <a:t>mass</a:t>
            </a:r>
            <a:r>
              <a:rPr lang="es-CL" sz="1800" dirty="0">
                <a:solidFill>
                  <a:schemeClr val="tx1"/>
                </a:solidFill>
              </a:rPr>
              <a:t> </a:t>
            </a:r>
            <a:r>
              <a:rPr lang="es-CL" sz="1800" dirty="0" err="1">
                <a:solidFill>
                  <a:schemeClr val="tx1"/>
                </a:solidFill>
              </a:rPr>
              <a:t>spectrometer</a:t>
            </a:r>
            <a:r>
              <a:rPr lang="es-CL" sz="1800" dirty="0">
                <a:solidFill>
                  <a:schemeClr val="tx1"/>
                </a:solidFill>
              </a:rPr>
              <a:t> (IRMS, MAT 253)</a:t>
            </a:r>
            <a:endParaRPr lang="es-CL" sz="8800" dirty="0">
              <a:solidFill>
                <a:schemeClr val="tx1"/>
              </a:solidFill>
            </a:endParaRPr>
          </a:p>
        </p:txBody>
      </p:sp>
      <p:sp>
        <p:nvSpPr>
          <p:cNvPr id="44" name="CuadroTexto 17">
            <a:extLst>
              <a:ext uri="{FF2B5EF4-FFF2-40B4-BE49-F238E27FC236}">
                <a16:creationId xmlns:a16="http://schemas.microsoft.com/office/drawing/2014/main" id="{DAF4DE8F-AD9C-BBFA-928B-F563A4486D62}"/>
              </a:ext>
            </a:extLst>
          </p:cNvPr>
          <p:cNvSpPr txBox="1"/>
          <p:nvPr/>
        </p:nvSpPr>
        <p:spPr>
          <a:xfrm>
            <a:off x="9199620" y="5332162"/>
            <a:ext cx="216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100" dirty="0"/>
              <a:t>Pyrolysis method for AgNO3 thermal decomposition. </a:t>
            </a:r>
            <a:r>
              <a:rPr lang="es-CL" sz="1100" dirty="0" err="1"/>
              <a:t>Modified</a:t>
            </a:r>
            <a:r>
              <a:rPr lang="es-CL" sz="1100" dirty="0"/>
              <a:t> </a:t>
            </a:r>
            <a:r>
              <a:rPr lang="es-CL" sz="1100" dirty="0" err="1"/>
              <a:t>from</a:t>
            </a:r>
            <a:r>
              <a:rPr lang="es-CL" sz="1100" dirty="0"/>
              <a:t> </a:t>
            </a:r>
            <a:r>
              <a:rPr lang="de-DE" sz="1100" dirty="0"/>
              <a:t>Schauer </a:t>
            </a:r>
            <a:r>
              <a:rPr lang="de-DE" sz="1100" i="1" dirty="0"/>
              <a:t>et al</a:t>
            </a:r>
            <a:r>
              <a:rPr lang="de-DE" sz="1100" dirty="0"/>
              <a:t>. (2012) and </a:t>
            </a:r>
            <a:r>
              <a:rPr lang="es-CL" sz="1100" dirty="0" err="1"/>
              <a:t>Klipsch</a:t>
            </a:r>
            <a:r>
              <a:rPr lang="es-CL" sz="1100" dirty="0"/>
              <a:t> </a:t>
            </a:r>
            <a:r>
              <a:rPr lang="es-CL" sz="1100" i="1" dirty="0"/>
              <a:t>et al</a:t>
            </a:r>
            <a:r>
              <a:rPr lang="es-CL" sz="1100" dirty="0"/>
              <a:t>. (2021).</a:t>
            </a:r>
          </a:p>
        </p:txBody>
      </p:sp>
      <p:sp>
        <p:nvSpPr>
          <p:cNvPr id="45" name="Rectángulo 18">
            <a:extLst>
              <a:ext uri="{FF2B5EF4-FFF2-40B4-BE49-F238E27FC236}">
                <a16:creationId xmlns:a16="http://schemas.microsoft.com/office/drawing/2014/main" id="{ACCE3D50-5D50-B66B-CFB2-D4017B7F3AF9}"/>
              </a:ext>
            </a:extLst>
          </p:cNvPr>
          <p:cNvSpPr/>
          <p:nvPr/>
        </p:nvSpPr>
        <p:spPr>
          <a:xfrm>
            <a:off x="4066217" y="2224212"/>
            <a:ext cx="445934" cy="21867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 dirty="0">
                <a:solidFill>
                  <a:schemeClr val="tx1"/>
                </a:solidFill>
              </a:rPr>
              <a:t>(1)</a:t>
            </a:r>
            <a:endParaRPr lang="es-CL" sz="8800" dirty="0">
              <a:solidFill>
                <a:schemeClr val="tx1"/>
              </a:solidFill>
            </a:endParaRPr>
          </a:p>
        </p:txBody>
      </p:sp>
      <p:sp>
        <p:nvSpPr>
          <p:cNvPr id="46" name="Rectángulo 19">
            <a:extLst>
              <a:ext uri="{FF2B5EF4-FFF2-40B4-BE49-F238E27FC236}">
                <a16:creationId xmlns:a16="http://schemas.microsoft.com/office/drawing/2014/main" id="{D63E34EA-5041-2AC7-71AA-E4744C40D59A}"/>
              </a:ext>
            </a:extLst>
          </p:cNvPr>
          <p:cNvSpPr/>
          <p:nvPr/>
        </p:nvSpPr>
        <p:spPr>
          <a:xfrm>
            <a:off x="4503620" y="2964698"/>
            <a:ext cx="445934" cy="21867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 dirty="0">
                <a:solidFill>
                  <a:schemeClr val="tx1"/>
                </a:solidFill>
              </a:rPr>
              <a:t>(2)</a:t>
            </a:r>
            <a:endParaRPr lang="es-CL" sz="8800" dirty="0">
              <a:solidFill>
                <a:schemeClr val="tx1"/>
              </a:solidFill>
            </a:endParaRPr>
          </a:p>
        </p:txBody>
      </p:sp>
      <p:sp>
        <p:nvSpPr>
          <p:cNvPr id="47" name="Rectángulo 20">
            <a:extLst>
              <a:ext uri="{FF2B5EF4-FFF2-40B4-BE49-F238E27FC236}">
                <a16:creationId xmlns:a16="http://schemas.microsoft.com/office/drawing/2014/main" id="{F60A7471-9BDD-0D45-9B32-8D41AC543B65}"/>
              </a:ext>
            </a:extLst>
          </p:cNvPr>
          <p:cNvSpPr/>
          <p:nvPr/>
        </p:nvSpPr>
        <p:spPr>
          <a:xfrm>
            <a:off x="4871542" y="2050216"/>
            <a:ext cx="445934" cy="2186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 dirty="0">
                <a:solidFill>
                  <a:schemeClr val="tx1"/>
                </a:solidFill>
              </a:rPr>
              <a:t>(3)</a:t>
            </a:r>
            <a:endParaRPr lang="es-CL" sz="8800" dirty="0">
              <a:solidFill>
                <a:schemeClr val="tx1"/>
              </a:solidFill>
            </a:endParaRPr>
          </a:p>
        </p:txBody>
      </p:sp>
      <p:sp>
        <p:nvSpPr>
          <p:cNvPr id="48" name="Rectángulo 21">
            <a:extLst>
              <a:ext uri="{FF2B5EF4-FFF2-40B4-BE49-F238E27FC236}">
                <a16:creationId xmlns:a16="http://schemas.microsoft.com/office/drawing/2014/main" id="{A68E5D49-CF5D-4319-D96D-12894C293385}"/>
              </a:ext>
            </a:extLst>
          </p:cNvPr>
          <p:cNvSpPr/>
          <p:nvPr/>
        </p:nvSpPr>
        <p:spPr>
          <a:xfrm>
            <a:off x="9536266" y="1984239"/>
            <a:ext cx="445934" cy="2186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 dirty="0">
                <a:solidFill>
                  <a:schemeClr val="tx1"/>
                </a:solidFill>
              </a:rPr>
              <a:t>(4)</a:t>
            </a:r>
            <a:endParaRPr lang="es-CL" sz="8800" dirty="0">
              <a:solidFill>
                <a:schemeClr val="tx1"/>
              </a:solidFill>
            </a:endParaRPr>
          </a:p>
        </p:txBody>
      </p:sp>
      <p:sp>
        <p:nvSpPr>
          <p:cNvPr id="49" name="Rectángulo 22">
            <a:extLst>
              <a:ext uri="{FF2B5EF4-FFF2-40B4-BE49-F238E27FC236}">
                <a16:creationId xmlns:a16="http://schemas.microsoft.com/office/drawing/2014/main" id="{F941DE5B-D45F-8797-7B1A-CD6878C716D6}"/>
              </a:ext>
            </a:extLst>
          </p:cNvPr>
          <p:cNvSpPr/>
          <p:nvPr/>
        </p:nvSpPr>
        <p:spPr>
          <a:xfrm>
            <a:off x="9313299" y="2891624"/>
            <a:ext cx="445934" cy="2186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 dirty="0">
                <a:solidFill>
                  <a:schemeClr val="tx1"/>
                </a:solidFill>
              </a:rPr>
              <a:t>(5)</a:t>
            </a:r>
            <a:endParaRPr lang="es-CL" sz="8800" dirty="0">
              <a:solidFill>
                <a:schemeClr val="tx1"/>
              </a:solidFill>
            </a:endParaRPr>
          </a:p>
        </p:txBody>
      </p:sp>
      <p:sp>
        <p:nvSpPr>
          <p:cNvPr id="50" name="Rectángulo 23">
            <a:extLst>
              <a:ext uri="{FF2B5EF4-FFF2-40B4-BE49-F238E27FC236}">
                <a16:creationId xmlns:a16="http://schemas.microsoft.com/office/drawing/2014/main" id="{5F461B26-F704-E2CA-D29F-C71B7884F411}"/>
              </a:ext>
            </a:extLst>
          </p:cNvPr>
          <p:cNvSpPr/>
          <p:nvPr/>
        </p:nvSpPr>
        <p:spPr>
          <a:xfrm>
            <a:off x="5374804" y="4057859"/>
            <a:ext cx="445934" cy="21867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 dirty="0">
                <a:solidFill>
                  <a:schemeClr val="tx1"/>
                </a:solidFill>
              </a:rPr>
              <a:t>(1)</a:t>
            </a:r>
            <a:endParaRPr lang="es-CL" sz="8800" dirty="0">
              <a:solidFill>
                <a:schemeClr val="tx1"/>
              </a:solidFill>
            </a:endParaRPr>
          </a:p>
        </p:txBody>
      </p:sp>
      <p:sp>
        <p:nvSpPr>
          <p:cNvPr id="51" name="Rectángulo 24">
            <a:extLst>
              <a:ext uri="{FF2B5EF4-FFF2-40B4-BE49-F238E27FC236}">
                <a16:creationId xmlns:a16="http://schemas.microsoft.com/office/drawing/2014/main" id="{E9FA64C5-38CE-7652-858E-122420CF1AE2}"/>
              </a:ext>
            </a:extLst>
          </p:cNvPr>
          <p:cNvSpPr/>
          <p:nvPr/>
        </p:nvSpPr>
        <p:spPr>
          <a:xfrm>
            <a:off x="7152075" y="5045799"/>
            <a:ext cx="445934" cy="21867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 dirty="0">
                <a:solidFill>
                  <a:schemeClr val="tx1"/>
                </a:solidFill>
              </a:rPr>
              <a:t>(2)</a:t>
            </a:r>
            <a:endParaRPr lang="es-CL" sz="8800" dirty="0">
              <a:solidFill>
                <a:schemeClr val="tx1"/>
              </a:solidFill>
            </a:endParaRPr>
          </a:p>
        </p:txBody>
      </p:sp>
      <p:sp>
        <p:nvSpPr>
          <p:cNvPr id="52" name="Rectángulo 25">
            <a:extLst>
              <a:ext uri="{FF2B5EF4-FFF2-40B4-BE49-F238E27FC236}">
                <a16:creationId xmlns:a16="http://schemas.microsoft.com/office/drawing/2014/main" id="{78E31E4B-29A9-742F-004B-FDCDE3CD837C}"/>
              </a:ext>
            </a:extLst>
          </p:cNvPr>
          <p:cNvSpPr/>
          <p:nvPr/>
        </p:nvSpPr>
        <p:spPr>
          <a:xfrm>
            <a:off x="7193122" y="4097150"/>
            <a:ext cx="445934" cy="2186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 dirty="0">
                <a:solidFill>
                  <a:schemeClr val="tx1"/>
                </a:solidFill>
              </a:rPr>
              <a:t>(3)</a:t>
            </a:r>
            <a:endParaRPr lang="es-CL" sz="8800" dirty="0">
              <a:solidFill>
                <a:schemeClr val="tx1"/>
              </a:solidFill>
            </a:endParaRPr>
          </a:p>
        </p:txBody>
      </p:sp>
      <p:sp>
        <p:nvSpPr>
          <p:cNvPr id="53" name="Rectángulo 26">
            <a:extLst>
              <a:ext uri="{FF2B5EF4-FFF2-40B4-BE49-F238E27FC236}">
                <a16:creationId xmlns:a16="http://schemas.microsoft.com/office/drawing/2014/main" id="{061DF222-749B-9597-C00F-99B2060A9597}"/>
              </a:ext>
            </a:extLst>
          </p:cNvPr>
          <p:cNvSpPr/>
          <p:nvPr/>
        </p:nvSpPr>
        <p:spPr>
          <a:xfrm>
            <a:off x="8350340" y="3498730"/>
            <a:ext cx="445934" cy="2186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 dirty="0">
                <a:solidFill>
                  <a:schemeClr val="tx1"/>
                </a:solidFill>
              </a:rPr>
              <a:t>(4)</a:t>
            </a:r>
            <a:endParaRPr lang="es-CL" sz="8800" dirty="0">
              <a:solidFill>
                <a:schemeClr val="tx1"/>
              </a:solidFill>
            </a:endParaRPr>
          </a:p>
        </p:txBody>
      </p:sp>
      <p:sp>
        <p:nvSpPr>
          <p:cNvPr id="54" name="Rectángulo 27">
            <a:extLst>
              <a:ext uri="{FF2B5EF4-FFF2-40B4-BE49-F238E27FC236}">
                <a16:creationId xmlns:a16="http://schemas.microsoft.com/office/drawing/2014/main" id="{CCCB6D07-5BC7-906D-191C-D7A1EF6871D7}"/>
              </a:ext>
            </a:extLst>
          </p:cNvPr>
          <p:cNvSpPr/>
          <p:nvPr/>
        </p:nvSpPr>
        <p:spPr>
          <a:xfrm>
            <a:off x="8392908" y="4994721"/>
            <a:ext cx="445934" cy="2186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 dirty="0">
                <a:solidFill>
                  <a:schemeClr val="tx1"/>
                </a:solidFill>
              </a:rPr>
              <a:t>(5)</a:t>
            </a:r>
            <a:endParaRPr lang="es-CL" sz="8800" dirty="0">
              <a:solidFill>
                <a:schemeClr val="tx1"/>
              </a:solidFill>
            </a:endParaRPr>
          </a:p>
        </p:txBody>
      </p:sp>
      <p:sp>
        <p:nvSpPr>
          <p:cNvPr id="56" name="Rectángulo 60">
            <a:extLst>
              <a:ext uri="{FF2B5EF4-FFF2-40B4-BE49-F238E27FC236}">
                <a16:creationId xmlns:a16="http://schemas.microsoft.com/office/drawing/2014/main" id="{3846CBB8-2539-E134-F471-8861CCE288A0}"/>
              </a:ext>
            </a:extLst>
          </p:cNvPr>
          <p:cNvSpPr/>
          <p:nvPr/>
        </p:nvSpPr>
        <p:spPr>
          <a:xfrm>
            <a:off x="767229" y="136525"/>
            <a:ext cx="12979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STEP 4</a:t>
            </a:r>
          </a:p>
        </p:txBody>
      </p:sp>
      <p:sp>
        <p:nvSpPr>
          <p:cNvPr id="57" name="Rectángulo 62">
            <a:extLst>
              <a:ext uri="{FF2B5EF4-FFF2-40B4-BE49-F238E27FC236}">
                <a16:creationId xmlns:a16="http://schemas.microsoft.com/office/drawing/2014/main" id="{53A0C571-F754-F86D-53AE-FB6021588182}"/>
              </a:ext>
            </a:extLst>
          </p:cNvPr>
          <p:cNvSpPr/>
          <p:nvPr/>
        </p:nvSpPr>
        <p:spPr>
          <a:xfrm>
            <a:off x="6726082" y="136525"/>
            <a:ext cx="12979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STEP 5</a:t>
            </a:r>
          </a:p>
        </p:txBody>
      </p:sp>
      <p:sp>
        <p:nvSpPr>
          <p:cNvPr id="58" name="CuadroTexto 17">
            <a:extLst>
              <a:ext uri="{FF2B5EF4-FFF2-40B4-BE49-F238E27FC236}">
                <a16:creationId xmlns:a16="http://schemas.microsoft.com/office/drawing/2014/main" id="{65BD5452-CE09-33F2-2DB6-E97D33FA41F6}"/>
              </a:ext>
            </a:extLst>
          </p:cNvPr>
          <p:cNvSpPr txBox="1"/>
          <p:nvPr/>
        </p:nvSpPr>
        <p:spPr>
          <a:xfrm>
            <a:off x="373046" y="3184366"/>
            <a:ext cx="2237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100" dirty="0"/>
              <a:t>Silva </a:t>
            </a:r>
            <a:r>
              <a:rPr lang="es-CL" sz="1100" i="1" dirty="0"/>
              <a:t>et al. </a:t>
            </a:r>
            <a:r>
              <a:rPr lang="es-CL" sz="1100" dirty="0"/>
              <a:t>(2000);</a:t>
            </a:r>
            <a:r>
              <a:rPr lang="de-DE" sz="1100" dirty="0" err="1"/>
              <a:t>Gázquez</a:t>
            </a:r>
            <a:r>
              <a:rPr lang="de-DE" sz="1100" dirty="0"/>
              <a:t> &amp; Claire (2018); </a:t>
            </a:r>
            <a:r>
              <a:rPr lang="de-DE" sz="1100" dirty="0" err="1"/>
              <a:t>Klipsch</a:t>
            </a:r>
            <a:r>
              <a:rPr lang="de-DE" sz="1100" dirty="0"/>
              <a:t> </a:t>
            </a:r>
            <a:r>
              <a:rPr lang="de-DE" sz="1100" i="1" dirty="0"/>
              <a:t>et al. </a:t>
            </a:r>
            <a:r>
              <a:rPr lang="de-DE" sz="1100" dirty="0"/>
              <a:t>(2021)</a:t>
            </a:r>
            <a:endParaRPr lang="es-CL" sz="11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4ECBF66-BF6C-7BD6-ACB4-D479D92D971C}"/>
              </a:ext>
            </a:extLst>
          </p:cNvPr>
          <p:cNvSpPr/>
          <p:nvPr/>
        </p:nvSpPr>
        <p:spPr>
          <a:xfrm rot="16200000">
            <a:off x="5074462" y="4628623"/>
            <a:ext cx="608557" cy="20016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580°C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3797513-0231-ECB1-42E6-538EFDC32773}"/>
              </a:ext>
            </a:extLst>
          </p:cNvPr>
          <p:cNvSpPr/>
          <p:nvPr/>
        </p:nvSpPr>
        <p:spPr>
          <a:xfrm>
            <a:off x="261025" y="3821664"/>
            <a:ext cx="3654489" cy="22642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Oxygen isotope ratios (δ</a:t>
            </a:r>
            <a:r>
              <a:rPr lang="en-US" sz="1200" baseline="30000" dirty="0"/>
              <a:t>18</a:t>
            </a:r>
            <a:r>
              <a:rPr lang="en-US" sz="1200" dirty="0"/>
              <a:t>O, δ</a:t>
            </a:r>
            <a:r>
              <a:rPr lang="en-US" sz="1200" baseline="30000" dirty="0"/>
              <a:t>18</a:t>
            </a:r>
            <a:r>
              <a:rPr lang="en-US" sz="1200" dirty="0"/>
              <a:t>O, Δ</a:t>
            </a:r>
            <a:r>
              <a:rPr lang="en-US" sz="1200" baseline="30000" dirty="0"/>
              <a:t>17</a:t>
            </a:r>
            <a:r>
              <a:rPr lang="en-US" sz="1200" dirty="0"/>
              <a:t>O) were normalized to the VSMOW (Vienna Standard Mean Ocean Water) scale</a:t>
            </a:r>
          </a:p>
          <a:p>
            <a:pPr algn="ctr"/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in-house nitrate standards calibrated against USGS-34 and USGS-35 reference materials (</a:t>
            </a:r>
            <a:r>
              <a:rPr lang="en-US" sz="1200" dirty="0" err="1"/>
              <a:t>Böhlke</a:t>
            </a:r>
            <a:r>
              <a:rPr lang="en-US" sz="1200" dirty="0"/>
              <a:t> </a:t>
            </a:r>
            <a:r>
              <a:rPr lang="en-US" sz="1200" i="1" dirty="0"/>
              <a:t>et al.,</a:t>
            </a:r>
            <a:r>
              <a:rPr lang="en-US" sz="1200" dirty="0"/>
              <a:t> 2003; Michalski </a:t>
            </a:r>
            <a:r>
              <a:rPr lang="en-US" sz="1200" i="1" dirty="0"/>
              <a:t>et al</a:t>
            </a:r>
            <a:r>
              <a:rPr lang="en-US" sz="1200" dirty="0"/>
              <a:t>., 2002). </a:t>
            </a:r>
          </a:p>
          <a:p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Analytical reproducibility was better than</a:t>
            </a:r>
          </a:p>
          <a:p>
            <a:r>
              <a:rPr lang="en-US" sz="1200" b="1" dirty="0"/>
              <a:t>     ±0.6‰ for δ</a:t>
            </a:r>
            <a:r>
              <a:rPr lang="en-US" sz="1200" b="1" baseline="30000" dirty="0"/>
              <a:t>18</a:t>
            </a:r>
            <a:r>
              <a:rPr lang="en-US" sz="1200" b="1" dirty="0"/>
              <a:t>O </a:t>
            </a:r>
            <a:r>
              <a:rPr lang="en-US" sz="1200" dirty="0"/>
              <a:t>and </a:t>
            </a:r>
            <a:r>
              <a:rPr lang="en-US" sz="1200" b="1" dirty="0"/>
              <a:t>±0.1-0.16‰ for Δ</a:t>
            </a:r>
            <a:r>
              <a:rPr lang="en-US" sz="1200" b="1" baseline="30000" dirty="0"/>
              <a:t>17</a:t>
            </a:r>
            <a:r>
              <a:rPr lang="en-US" sz="1200" b="1" dirty="0"/>
              <a:t>O (1σ). </a:t>
            </a:r>
            <a:endParaRPr lang="de-DE" sz="1200" b="1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95C307D-C2FB-B882-0CBE-2994A71FEBBF}"/>
              </a:ext>
            </a:extLst>
          </p:cNvPr>
          <p:cNvSpPr/>
          <p:nvPr/>
        </p:nvSpPr>
        <p:spPr>
          <a:xfrm>
            <a:off x="4088112" y="5849414"/>
            <a:ext cx="5750257" cy="3058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AgNO</a:t>
            </a:r>
            <a:r>
              <a:rPr lang="de-DE" baseline="-25000" dirty="0"/>
              <a:t>3(s)</a:t>
            </a:r>
            <a:r>
              <a:rPr lang="de-DE" dirty="0"/>
              <a:t>→1/2 O</a:t>
            </a:r>
            <a:r>
              <a:rPr lang="de-DE" baseline="-25000" dirty="0"/>
              <a:t>2(g)</a:t>
            </a:r>
            <a:r>
              <a:rPr lang="de-DE" dirty="0"/>
              <a:t> + NO</a:t>
            </a:r>
            <a:r>
              <a:rPr lang="de-DE" baseline="-25000" dirty="0"/>
              <a:t>2(g)</a:t>
            </a:r>
            <a:r>
              <a:rPr lang="de-DE" dirty="0"/>
              <a:t> + Ag</a:t>
            </a:r>
            <a:r>
              <a:rPr lang="de-DE" baseline="-25000" dirty="0"/>
              <a:t>(s)</a:t>
            </a:r>
            <a:r>
              <a:rPr lang="de-DE" dirty="0"/>
              <a:t> + N</a:t>
            </a:r>
            <a:r>
              <a:rPr lang="de-DE" baseline="-25000" dirty="0"/>
              <a:t>2(g) (trace)</a:t>
            </a:r>
            <a:endParaRPr lang="de-DE" dirty="0"/>
          </a:p>
        </p:txBody>
      </p:sp>
      <p:pic>
        <p:nvPicPr>
          <p:cNvPr id="67" name="Grafik 59">
            <a:extLst>
              <a:ext uri="{FF2B5EF4-FFF2-40B4-BE49-F238E27FC236}">
                <a16:creationId xmlns:a16="http://schemas.microsoft.com/office/drawing/2014/main" id="{14063234-0C3A-898C-96CC-8CEF18427E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367" y="3850232"/>
            <a:ext cx="2237178" cy="113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6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6" grpId="0"/>
      <p:bldP spid="57" grpId="0"/>
      <p:bldP spid="58" grpId="0"/>
      <p:bldP spid="59" grpId="0" animBg="1"/>
      <p:bldP spid="60" grpId="0" animBg="1"/>
      <p:bldP spid="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FD6D3-378A-44DB-9B57-A3404EDB9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3F756-6A77-4B07-840E-57A0C7559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B0965-B77D-4059-BD2B-110646132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21</a:t>
            </a:fld>
            <a:endParaRPr lang="en-GB"/>
          </a:p>
        </p:txBody>
      </p:sp>
      <p:pic>
        <p:nvPicPr>
          <p:cNvPr id="5" name="Imagen 52">
            <a:extLst>
              <a:ext uri="{FF2B5EF4-FFF2-40B4-BE49-F238E27FC236}">
                <a16:creationId xmlns:a16="http://schemas.microsoft.com/office/drawing/2014/main" id="{6922FE5E-A50E-489B-B70B-8140CE1D520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753682" y="600092"/>
            <a:ext cx="6532871" cy="34315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46E1F59-2CBF-4A1A-963C-92980AC8DE4A}"/>
                  </a:ext>
                </a:extLst>
              </p:cNvPr>
              <p:cNvSpPr/>
              <p:nvPr/>
            </p:nvSpPr>
            <p:spPr>
              <a:xfrm>
                <a:off x="2514919" y="4211019"/>
                <a:ext cx="7162161" cy="2145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Example from a single session of a two-point normalization method utilizing linear regression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de-DE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de-DE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with slope (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and intercept (b) of 1.0805 and 20.048, respectively, for this case. Established based on two well-calibrated international standards for nitrate (USGS34 and USGS35), to recalculate the </a:t>
                </a:r>
                <a:r>
                  <a:rPr lang="de-DE" dirty="0"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δ</a:t>
                </a:r>
                <a:r>
                  <a:rPr lang="en-US" dirty="0"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¹⁸O-measured/raw value of an internal standard (UoC-Nit-4 and UoC-Nit-5) to the one of the international scale </a:t>
                </a:r>
                <a:r>
                  <a:rPr lang="de-DE" dirty="0"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δ</a:t>
                </a:r>
                <a:r>
                  <a:rPr lang="en-US" dirty="0"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¹⁸O-accepted/VSMOW.</a:t>
                </a:r>
                <a:endParaRPr lang="en-DE" sz="24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46E1F59-2CBF-4A1A-963C-92980AC8DE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919" y="4211019"/>
                <a:ext cx="7162161" cy="2145331"/>
              </a:xfrm>
              <a:prstGeom prst="rect">
                <a:avLst/>
              </a:prstGeom>
              <a:blipFill>
                <a:blip r:embed="rId4"/>
                <a:stretch>
                  <a:fillRect l="-767" t="-1989" r="-767" b="-340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8971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44AB-857E-4ED3-B4D8-77439A280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0199A-752C-4780-9B0C-65A55D460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8B1F8-9A0B-440C-B67D-2490A0B1E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22</a:t>
            </a:fld>
            <a:endParaRPr lang="en-GB"/>
          </a:p>
        </p:txBody>
      </p:sp>
      <p:pic>
        <p:nvPicPr>
          <p:cNvPr id="5" name="Imagen 50">
            <a:extLst>
              <a:ext uri="{FF2B5EF4-FFF2-40B4-BE49-F238E27FC236}">
                <a16:creationId xmlns:a16="http://schemas.microsoft.com/office/drawing/2014/main" id="{57A3333D-2930-49CD-AE6B-80C683C7628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651442" y="875665"/>
            <a:ext cx="7119441" cy="42392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F340E5-14A7-4BD2-A611-EA18CF6E2616}"/>
              </a:ext>
            </a:extLst>
          </p:cNvPr>
          <p:cNvSpPr/>
          <p:nvPr/>
        </p:nvSpPr>
        <p:spPr>
          <a:xfrm>
            <a:off x="2514600" y="5338583"/>
            <a:ext cx="76390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Bland-Altman plot comparing Δ¹⁷O in nitrates normalized with UoC-Nit-2/3 versus UoC-Nit-4/5. The mean difference was 0.095‰ and with a p-value of 0.081(paired t-test), indicating no significant systematic bias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692161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EB7C1-1698-4C52-88AA-F7D2F58C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87ABB-421E-47E1-A7B4-23972071E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66FD3-8B93-4748-9114-F9401CD59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23</a:t>
            </a:fld>
            <a:endParaRPr lang="en-GB"/>
          </a:p>
        </p:txBody>
      </p:sp>
      <p:pic>
        <p:nvPicPr>
          <p:cNvPr id="5" name="Imagen 54">
            <a:extLst>
              <a:ext uri="{FF2B5EF4-FFF2-40B4-BE49-F238E27FC236}">
                <a16:creationId xmlns:a16="http://schemas.microsoft.com/office/drawing/2014/main" id="{0B8DC10F-9E85-424C-ACFF-569692CD0D5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972194" y="717187"/>
            <a:ext cx="6247611" cy="46634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E43FFD-F15E-4041-BB03-D10071361186}"/>
              </a:ext>
            </a:extLst>
          </p:cNvPr>
          <p:cNvSpPr/>
          <p:nvPr/>
        </p:nvSpPr>
        <p:spPr>
          <a:xfrm>
            <a:off x="1476614" y="5515564"/>
            <a:ext cx="9553575" cy="88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  <a:tabLst>
                <a:tab pos="859155" algn="l"/>
              </a:tabLst>
            </a:pPr>
            <a:r>
              <a:rPr lang="en-US" sz="1200" dirty="0">
                <a:latin typeface="Cambria" panose="02040503050406030204" pitchFamily="18" charset="0"/>
                <a:ea typeface="Calibri" panose="020F0502020204030204" pitchFamily="34" charset="0"/>
                <a:cs typeface="Times" panose="02020603050405020304" pitchFamily="18" charset="0"/>
              </a:rPr>
              <a:t>B) Regression plot comparing </a:t>
            </a:r>
            <a:r>
              <a:rPr lang="es-ES_tradnl" sz="1200" dirty="0">
                <a:latin typeface="Cambria" panose="02040503050406030204" pitchFamily="18" charset="0"/>
                <a:ea typeface="Calibri" panose="020F0502020204030204" pitchFamily="34" charset="0"/>
                <a:cs typeface="Times" panose="02020603050405020304" pitchFamily="18" charset="0"/>
              </a:rPr>
              <a:t>Δ</a:t>
            </a:r>
            <a:r>
              <a:rPr lang="en-US" sz="1200" dirty="0">
                <a:latin typeface="Cambria" panose="02040503050406030204" pitchFamily="18" charset="0"/>
                <a:ea typeface="Calibri" panose="020F0502020204030204" pitchFamily="34" charset="0"/>
                <a:cs typeface="Times" panose="02020603050405020304" pitchFamily="18" charset="0"/>
              </a:rPr>
              <a:t>¹</a:t>
            </a:r>
            <a:r>
              <a:rPr lang="en-US" sz="1200" dirty="0">
                <a:latin typeface="Cambria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⁷</a:t>
            </a:r>
            <a:r>
              <a:rPr lang="en-US" sz="1200" dirty="0">
                <a:latin typeface="Cambria" panose="02040503050406030204" pitchFamily="18" charset="0"/>
                <a:ea typeface="Calibri" panose="020F0502020204030204" pitchFamily="34" charset="0"/>
                <a:cs typeface="Times" panose="02020603050405020304" pitchFamily="18" charset="0"/>
              </a:rPr>
              <a:t>O from the same normalization strategies in A). The regression line (y = ax + b) closely follows the 1:1 line, with R² = 0.977 and p-value &lt;0.001, confirming strong agreement and linearity, with a relation between the two methods highly significant statistically.</a:t>
            </a:r>
            <a:endParaRPr lang="en-DE" sz="12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286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7F3B54-3CC4-024D-170B-720EAB41A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ED969D-AC70-E2C8-D183-2A91B79A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24</a:t>
            </a:fld>
            <a:endParaRPr lang="en-GB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5B41A09A-085C-D325-113B-2E6A94F41173}"/>
              </a:ext>
            </a:extLst>
          </p:cNvPr>
          <p:cNvSpPr txBox="1">
            <a:spLocks/>
          </p:cNvSpPr>
          <p:nvPr/>
        </p:nvSpPr>
        <p:spPr>
          <a:xfrm>
            <a:off x="838200" y="1773555"/>
            <a:ext cx="3651913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de-DE" dirty="0"/>
          </a:p>
          <a:p>
            <a:pPr algn="just"/>
            <a:r>
              <a:rPr lang="en-US" dirty="0"/>
              <a:t>Raman spectra were used for mineralogical characterization of exsolution phases in nitrate-host rhyolites from </a:t>
            </a:r>
            <a:r>
              <a:rPr lang="en-US" dirty="0" err="1"/>
              <a:t>Oficina</a:t>
            </a:r>
            <a:r>
              <a:rPr lang="en-US" dirty="0"/>
              <a:t> </a:t>
            </a:r>
            <a:r>
              <a:rPr lang="en-US" dirty="0" err="1"/>
              <a:t>Domeyko</a:t>
            </a:r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Renishaw </a:t>
            </a:r>
            <a:r>
              <a:rPr lang="en-US" dirty="0" err="1"/>
              <a:t>InVia</a:t>
            </a:r>
            <a:r>
              <a:rPr lang="en-US" dirty="0"/>
              <a:t> </a:t>
            </a:r>
            <a:r>
              <a:rPr lang="en-US" dirty="0" err="1"/>
              <a:t>Qontor</a:t>
            </a:r>
            <a:r>
              <a:rPr lang="en-US" dirty="0"/>
              <a:t> spectrometer with a 532 nm </a:t>
            </a:r>
            <a:r>
              <a:rPr lang="en-US" dirty="0" err="1"/>
              <a:t>Nd;YAG</a:t>
            </a:r>
            <a:r>
              <a:rPr lang="en-US" dirty="0"/>
              <a:t> laser (100mW) in backscatter geometry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The instrument was calibrated with a silicon standard, and all spectra were background-corrected.</a:t>
            </a:r>
            <a:endParaRPr lang="de-DE" dirty="0"/>
          </a:p>
          <a:p>
            <a:endParaRPr lang="de-D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D810602-1B56-558D-9C81-D701652643F3}"/>
              </a:ext>
            </a:extLst>
          </p:cNvPr>
          <p:cNvSpPr txBox="1">
            <a:spLocks/>
          </p:cNvSpPr>
          <p:nvPr/>
        </p:nvSpPr>
        <p:spPr>
          <a:xfrm>
            <a:off x="838200" y="451912"/>
            <a:ext cx="109762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Raman </a:t>
            </a:r>
            <a:r>
              <a:rPr lang="de-DE" dirty="0" err="1"/>
              <a:t>Spectroscopy</a:t>
            </a:r>
            <a:endParaRPr lang="de-DE" dirty="0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CA222A23-0A77-B110-74C7-AC6447F8EEFE}"/>
              </a:ext>
            </a:extLst>
          </p:cNvPr>
          <p:cNvSpPr txBox="1"/>
          <p:nvPr/>
        </p:nvSpPr>
        <p:spPr>
          <a:xfrm>
            <a:off x="8046348" y="5519995"/>
            <a:ext cx="2432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 </a:t>
            </a:r>
            <a:r>
              <a:rPr lang="en-US" dirty="0"/>
              <a:t>collaboration with Dr.</a:t>
            </a:r>
          </a:p>
          <a:p>
            <a:r>
              <a:rPr lang="de-DE" dirty="0"/>
              <a:t>Christoph Lenting</a:t>
            </a:r>
          </a:p>
        </p:txBody>
      </p:sp>
      <p:pic>
        <p:nvPicPr>
          <p:cNvPr id="8" name="Grafik 59">
            <a:extLst>
              <a:ext uri="{FF2B5EF4-FFF2-40B4-BE49-F238E27FC236}">
                <a16:creationId xmlns:a16="http://schemas.microsoft.com/office/drawing/2014/main" id="{431CED2E-7B4A-0B61-DDAB-C2FF0D5EAA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358" y="4409881"/>
            <a:ext cx="2237178" cy="1137809"/>
          </a:xfrm>
          <a:prstGeom prst="rect">
            <a:avLst/>
          </a:prstGeom>
        </p:spPr>
      </p:pic>
      <p:pic>
        <p:nvPicPr>
          <p:cNvPr id="9" name="Inhaltsplatzhalter 5">
            <a:extLst>
              <a:ext uri="{FF2B5EF4-FFF2-40B4-BE49-F238E27FC236}">
                <a16:creationId xmlns:a16="http://schemas.microsoft.com/office/drawing/2014/main" id="{59CB2E38-B2EA-BC02-D80F-EDE19204E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44864" y="1511463"/>
            <a:ext cx="5063612" cy="2848282"/>
          </a:xfrm>
          <a:prstGeom prst="rect">
            <a:avLst/>
          </a:prstGeom>
        </p:spPr>
      </p:pic>
      <p:sp>
        <p:nvSpPr>
          <p:cNvPr id="10" name="Textfeld 6">
            <a:extLst>
              <a:ext uri="{FF2B5EF4-FFF2-40B4-BE49-F238E27FC236}">
                <a16:creationId xmlns:a16="http://schemas.microsoft.com/office/drawing/2014/main" id="{30054A6B-7469-5BD6-83BF-E0C91A04D1BA}"/>
              </a:ext>
            </a:extLst>
          </p:cNvPr>
          <p:cNvSpPr txBox="1"/>
          <p:nvPr/>
        </p:nvSpPr>
        <p:spPr bwMode="auto">
          <a:xfrm>
            <a:off x="9681398" y="2021978"/>
            <a:ext cx="132003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 err="1">
                <a:latin typeface="Abadi ExtraLight" panose="020F0502020204030204" pitchFamily="34" charset="0"/>
              </a:rPr>
              <a:t>Spectrometer</a:t>
            </a:r>
            <a:endParaRPr lang="de-DE" sz="1400" dirty="0">
              <a:latin typeface="Abadi ExtraLight" panose="020F0502020204030204" pitchFamily="34" charset="0"/>
            </a:endParaRPr>
          </a:p>
        </p:txBody>
      </p:sp>
      <p:sp>
        <p:nvSpPr>
          <p:cNvPr id="11" name="Textfeld 7">
            <a:extLst>
              <a:ext uri="{FF2B5EF4-FFF2-40B4-BE49-F238E27FC236}">
                <a16:creationId xmlns:a16="http://schemas.microsoft.com/office/drawing/2014/main" id="{509A1C19-F58C-EB43-0953-75A6CF9FB1C8}"/>
              </a:ext>
            </a:extLst>
          </p:cNvPr>
          <p:cNvSpPr txBox="1"/>
          <p:nvPr/>
        </p:nvSpPr>
        <p:spPr bwMode="auto">
          <a:xfrm>
            <a:off x="7862298" y="2116924"/>
            <a:ext cx="132600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>
                <a:latin typeface="Abadi ExtraLight" panose="020F0502020204030204" pitchFamily="34" charset="0"/>
              </a:rPr>
              <a:t>Microscope</a:t>
            </a:r>
          </a:p>
        </p:txBody>
      </p:sp>
      <p:sp>
        <p:nvSpPr>
          <p:cNvPr id="12" name="Textfeld 8">
            <a:extLst>
              <a:ext uri="{FF2B5EF4-FFF2-40B4-BE49-F238E27FC236}">
                <a16:creationId xmlns:a16="http://schemas.microsoft.com/office/drawing/2014/main" id="{DC645CA4-56B2-9180-4E1C-502B7104E490}"/>
              </a:ext>
            </a:extLst>
          </p:cNvPr>
          <p:cNvSpPr txBox="1"/>
          <p:nvPr/>
        </p:nvSpPr>
        <p:spPr bwMode="auto">
          <a:xfrm>
            <a:off x="6482394" y="2187473"/>
            <a:ext cx="123944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>
                <a:latin typeface="Abadi ExtraLight" panose="020F0502020204030204" pitchFamily="34" charset="0"/>
              </a:rPr>
              <a:t>Computer</a:t>
            </a:r>
          </a:p>
        </p:txBody>
      </p:sp>
      <p:sp>
        <p:nvSpPr>
          <p:cNvPr id="13" name="Textfeld 9">
            <a:extLst>
              <a:ext uri="{FF2B5EF4-FFF2-40B4-BE49-F238E27FC236}">
                <a16:creationId xmlns:a16="http://schemas.microsoft.com/office/drawing/2014/main" id="{6D35AA67-4826-16A6-93DC-F618F26DDE1B}"/>
              </a:ext>
            </a:extLst>
          </p:cNvPr>
          <p:cNvSpPr txBox="1"/>
          <p:nvPr/>
        </p:nvSpPr>
        <p:spPr bwMode="auto">
          <a:xfrm>
            <a:off x="8370574" y="3331985"/>
            <a:ext cx="121219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>
                <a:latin typeface="Abadi ExtraLight" panose="020F0502020204030204" pitchFamily="34" charset="0"/>
              </a:rPr>
              <a:t>XYZ-table</a:t>
            </a:r>
          </a:p>
        </p:txBody>
      </p:sp>
      <p:sp>
        <p:nvSpPr>
          <p:cNvPr id="14" name="Textfeld 10">
            <a:extLst>
              <a:ext uri="{FF2B5EF4-FFF2-40B4-BE49-F238E27FC236}">
                <a16:creationId xmlns:a16="http://schemas.microsoft.com/office/drawing/2014/main" id="{4A79BC9F-8F72-D5FB-B4A0-A8472DF53EFA}"/>
              </a:ext>
            </a:extLst>
          </p:cNvPr>
          <p:cNvSpPr txBox="1"/>
          <p:nvPr/>
        </p:nvSpPr>
        <p:spPr bwMode="auto">
          <a:xfrm>
            <a:off x="9302050" y="1548555"/>
            <a:ext cx="166423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>
                <a:latin typeface="Abadi ExtraLight" panose="020F0502020204030204" pitchFamily="34" charset="0"/>
              </a:rPr>
              <a:t>Laser </a:t>
            </a:r>
            <a:r>
              <a:rPr lang="de-DE" sz="1400" dirty="0" err="1">
                <a:latin typeface="Abadi ExtraLight" panose="020F0502020204030204" pitchFamily="34" charset="0"/>
              </a:rPr>
              <a:t>sources</a:t>
            </a:r>
            <a:endParaRPr lang="de-DE" sz="1400" dirty="0">
              <a:latin typeface="Abadi ExtraLight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6">
                <a:extLst>
                  <a:ext uri="{FF2B5EF4-FFF2-40B4-BE49-F238E27FC236}">
                    <a16:creationId xmlns:a16="http://schemas.microsoft.com/office/drawing/2014/main" id="{4C21BFCA-CF0F-FBCB-C88A-66333968D8E0}"/>
                  </a:ext>
                </a:extLst>
              </p14:cNvPr>
              <p14:cNvContentPartPr/>
              <p14:nvPr/>
            </p14:nvContentPartPr>
            <p14:xfrm>
              <a:off x="9347900" y="1878638"/>
              <a:ext cx="246960" cy="802800"/>
            </p14:xfrm>
          </p:contentPart>
        </mc:Choice>
        <mc:Fallback xmlns="">
          <p:pic>
            <p:nvPicPr>
              <p:cNvPr id="15" name="Ink 16">
                <a:extLst>
                  <a:ext uri="{FF2B5EF4-FFF2-40B4-BE49-F238E27FC236}">
                    <a16:creationId xmlns:a16="http://schemas.microsoft.com/office/drawing/2014/main" id="{4C21BFCA-CF0F-FBCB-C88A-66333968D8E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29900" y="1860646"/>
                <a:ext cx="282600" cy="838424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Grafik 6">
            <a:extLst>
              <a:ext uri="{FF2B5EF4-FFF2-40B4-BE49-F238E27FC236}">
                <a16:creationId xmlns:a16="http://schemas.microsoft.com/office/drawing/2014/main" id="{4C59CB8F-1C7D-9400-7112-5716A4BD06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377230" y="3331985"/>
            <a:ext cx="1100734" cy="963142"/>
          </a:xfrm>
          <a:prstGeom prst="rect">
            <a:avLst/>
          </a:prstGeom>
        </p:spPr>
      </p:pic>
      <p:pic>
        <p:nvPicPr>
          <p:cNvPr id="17" name="Imagen 34" descr="A ruler and a rock with a small imprint&#10;&#10;AI-generated content may be incorrect.">
            <a:extLst>
              <a:ext uri="{FF2B5EF4-FFF2-40B4-BE49-F238E27FC236}">
                <a16:creationId xmlns:a16="http://schemas.microsoft.com/office/drawing/2014/main" id="{2EFA5400-4BD1-CAD3-56DD-C910626A02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488700" y="2229124"/>
            <a:ext cx="2123677" cy="159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4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8CE93-5C8E-3525-035D-DCF74F172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E1C2F1C-1DA7-4FBF-7BC9-7F65B390A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   </a:t>
            </a:r>
            <a:fld id="{CA802361-A7A0-4CC0-BFE8-B2C12D5B613D}" type="slidenum">
              <a:rPr lang="en-GB" b="1" smtClean="0">
                <a:solidFill>
                  <a:schemeClr val="bg1">
                    <a:lumMod val="50000"/>
                  </a:schemeClr>
                </a:solidFill>
              </a:rPr>
              <a:t>25</a:t>
            </a:fld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D2F1C6-236B-BA58-30DD-C2298C6AA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3555"/>
            <a:ext cx="6577084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Combustion method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/>
              <a:t>Thermo</a:t>
            </a:r>
            <a:r>
              <a:rPr lang="en-US" dirty="0"/>
              <a:t> Scientific Flash EA </a:t>
            </a:r>
            <a:r>
              <a:rPr lang="en-US" dirty="0" err="1"/>
              <a:t>Isolink</a:t>
            </a:r>
            <a:r>
              <a:rPr lang="en-US" dirty="0"/>
              <a:t> Elemental Analyzer (EA), interfaced via a CF-IRMS </a:t>
            </a:r>
          </a:p>
          <a:p>
            <a:endParaRPr lang="en-US" dirty="0"/>
          </a:p>
          <a:p>
            <a:r>
              <a:rPr lang="en-US" dirty="0"/>
              <a:t>δ</a:t>
            </a:r>
            <a:r>
              <a:rPr lang="en-US" baseline="30000" dirty="0"/>
              <a:t>15</a:t>
            </a:r>
            <a:r>
              <a:rPr lang="en-US" dirty="0"/>
              <a:t>N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reported relative to AIR </a:t>
            </a:r>
          </a:p>
          <a:p>
            <a:r>
              <a:rPr lang="en-US" dirty="0"/>
              <a:t>calibrated using IAEA-N-1 and IAEA-N-2 standards.</a:t>
            </a:r>
          </a:p>
          <a:p>
            <a:r>
              <a:rPr lang="en-US" dirty="0"/>
              <a:t>Analytical precision was </a:t>
            </a:r>
            <a:r>
              <a:rPr lang="en-US" b="1" dirty="0"/>
              <a:t>better than ±0.15‰ </a:t>
            </a:r>
            <a:r>
              <a:rPr lang="en-US" dirty="0"/>
              <a:t>(</a:t>
            </a:r>
            <a:r>
              <a:rPr lang="en-US" b="1" dirty="0"/>
              <a:t>1σ</a:t>
            </a:r>
            <a:r>
              <a:rPr lang="en-US" dirty="0"/>
              <a:t>; Pollmann </a:t>
            </a:r>
            <a:r>
              <a:rPr lang="en-US" i="1" dirty="0"/>
              <a:t>et al.,</a:t>
            </a:r>
            <a:r>
              <a:rPr lang="en-US" dirty="0"/>
              <a:t> 2021). </a:t>
            </a:r>
          </a:p>
          <a:p>
            <a:endParaRPr lang="en-US" dirty="0"/>
          </a:p>
          <a:p>
            <a:pPr algn="just"/>
            <a:r>
              <a:rPr lang="en-US" dirty="0"/>
              <a:t>δ</a:t>
            </a:r>
            <a:r>
              <a:rPr lang="en-US" baseline="30000" dirty="0"/>
              <a:t>34</a:t>
            </a:r>
            <a:r>
              <a:rPr lang="en-US" dirty="0"/>
              <a:t>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was determined on barite precipitates derived from nitrate-associated sulfate and thenardite samples</a:t>
            </a:r>
          </a:p>
          <a:p>
            <a:pPr algn="just"/>
            <a:r>
              <a:rPr lang="en-US" dirty="0"/>
              <a:t>Normalized to the VCDT (</a:t>
            </a:r>
            <a:r>
              <a:rPr lang="de-DE" dirty="0"/>
              <a:t>Vienna Canyon Diablo </a:t>
            </a:r>
            <a:r>
              <a:rPr lang="de-DE" dirty="0" err="1"/>
              <a:t>Troilite</a:t>
            </a:r>
            <a:r>
              <a:rPr lang="de-DE" dirty="0"/>
              <a:t>)</a:t>
            </a:r>
            <a:r>
              <a:rPr lang="en-US" dirty="0"/>
              <a:t> scale with international reference materials (IAEA-S-2, IAEA-S-3, NBS 127). </a:t>
            </a:r>
          </a:p>
          <a:p>
            <a:pPr algn="just"/>
            <a:r>
              <a:rPr lang="en-US" dirty="0"/>
              <a:t>External reproducibility was </a:t>
            </a:r>
            <a:r>
              <a:rPr lang="en-US" b="1" dirty="0"/>
              <a:t>better than ±0.1‰</a:t>
            </a:r>
            <a:r>
              <a:rPr lang="en-US" dirty="0"/>
              <a:t> (</a:t>
            </a:r>
            <a:r>
              <a:rPr lang="en-US" b="1" dirty="0"/>
              <a:t>1σ</a:t>
            </a:r>
            <a:r>
              <a:rPr lang="en-US" dirty="0"/>
              <a:t>; Klipsch </a:t>
            </a:r>
            <a:r>
              <a:rPr lang="en-US" i="1" dirty="0"/>
              <a:t>et al.,</a:t>
            </a:r>
            <a:r>
              <a:rPr lang="en-US" dirty="0"/>
              <a:t> 2023).</a:t>
            </a:r>
            <a:endParaRPr lang="de-DE" dirty="0"/>
          </a:p>
          <a:p>
            <a:endParaRPr lang="de-D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1785E8-CF8E-1A9F-C0C7-0D90B8C24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/>
              <a:t>External </a:t>
            </a: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en-US" dirty="0"/>
              <a:t>δ</a:t>
            </a:r>
            <a:r>
              <a:rPr lang="en-US" baseline="30000" dirty="0"/>
              <a:t>15</a:t>
            </a:r>
            <a:r>
              <a:rPr lang="en-US" dirty="0"/>
              <a:t>N and δ</a:t>
            </a:r>
            <a:r>
              <a:rPr lang="en-US" baseline="30000" dirty="0"/>
              <a:t>34</a:t>
            </a:r>
            <a:r>
              <a:rPr lang="en-US" dirty="0"/>
              <a:t>S</a:t>
            </a:r>
            <a:r>
              <a:rPr lang="de-DE" dirty="0"/>
              <a:t> </a:t>
            </a:r>
          </a:p>
        </p:txBody>
      </p:sp>
      <p:sp>
        <p:nvSpPr>
          <p:cNvPr id="9" name="AutoShape 2" descr="SCIENTIFIC TENURE TRACK POSITION at Leibniz Institute for Baltic Sea ...">
            <a:extLst>
              <a:ext uri="{FF2B5EF4-FFF2-40B4-BE49-F238E27FC236}">
                <a16:creationId xmlns:a16="http://schemas.microsoft.com/office/drawing/2014/main" id="{0DFDDB3A-0FA2-274C-E588-F8DE997465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4" descr="SCIENTIFIC TENURE TRACK POSITION at Leibniz Institute for Baltic Sea ...">
            <a:extLst>
              <a:ext uri="{FF2B5EF4-FFF2-40B4-BE49-F238E27FC236}">
                <a16:creationId xmlns:a16="http://schemas.microsoft.com/office/drawing/2014/main" id="{363347D6-D593-2C15-1226-ECD7330E0C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20501" y="32845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DFE701F-2946-FA99-1C72-7E01C845A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301" y="4221718"/>
            <a:ext cx="2938817" cy="120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6D957C-4896-F045-04BB-D3F307EFDC9E}"/>
              </a:ext>
            </a:extLst>
          </p:cNvPr>
          <p:cNvSpPr txBox="1"/>
          <p:nvPr/>
        </p:nvSpPr>
        <p:spPr>
          <a:xfrm>
            <a:off x="8574675" y="5424904"/>
            <a:ext cx="2914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 </a:t>
            </a:r>
            <a:r>
              <a:rPr lang="en-US" dirty="0"/>
              <a:t>collaboration with Prof. Dr.</a:t>
            </a:r>
          </a:p>
          <a:p>
            <a:r>
              <a:rPr lang="en-US" dirty="0"/>
              <a:t>Michael E. Böttcher.</a:t>
            </a:r>
            <a:r>
              <a:rPr lang="de-DE" dirty="0"/>
              <a:t> </a:t>
            </a:r>
          </a:p>
        </p:txBody>
      </p:sp>
      <p:pic>
        <p:nvPicPr>
          <p:cNvPr id="2056" name="Picture 8" descr="No hay descripción alternativa para esta imagen">
            <a:extLst>
              <a:ext uri="{FF2B5EF4-FFF2-40B4-BE49-F238E27FC236}">
                <a16:creationId xmlns:a16="http://schemas.microsoft.com/office/drawing/2014/main" id="{44BD7509-2C2B-ED38-0A4B-CD027BDEB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488" y="1430962"/>
            <a:ext cx="1979536" cy="263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o hay descripción alternativa para esta imagen">
            <a:extLst>
              <a:ext uri="{FF2B5EF4-FFF2-40B4-BE49-F238E27FC236}">
                <a16:creationId xmlns:a16="http://schemas.microsoft.com/office/drawing/2014/main" id="{2221F7C5-A707-6848-8D54-B3A264EBF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094" y="1427586"/>
            <a:ext cx="1979536" cy="263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o hay descripción alternativa para esta imagen">
            <a:extLst>
              <a:ext uri="{FF2B5EF4-FFF2-40B4-BE49-F238E27FC236}">
                <a16:creationId xmlns:a16="http://schemas.microsoft.com/office/drawing/2014/main" id="{E6C2C4C6-D8ED-6C2F-C1D2-4F21C7945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904" y="1738273"/>
            <a:ext cx="1513361" cy="201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9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6F57E-23E5-25A4-62A7-672E845FD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15">
            <a:extLst>
              <a:ext uri="{FF2B5EF4-FFF2-40B4-BE49-F238E27FC236}">
                <a16:creationId xmlns:a16="http://schemas.microsoft.com/office/drawing/2014/main" id="{FEEF19B2-9985-4CA6-CC6C-E4706020A068}"/>
              </a:ext>
            </a:extLst>
          </p:cNvPr>
          <p:cNvSpPr>
            <a:extLst>
              <a:ext uri="smNativeData">
                <pr:smNativeData xmlns="" xmlns:p14="http://schemas.microsoft.com/office/powerpoint/2010/main" xmlns:pr="smNativeData" val="SMDATA_13_XVDHYB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wf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UJAAAPxcAADo5AAAkGQAAECAAACYAAAAIAAAA//////////8="/>
              </a:ext>
            </a:extLst>
          </p:cNvSpPr>
          <p:nvPr/>
        </p:nvSpPr>
        <p:spPr>
          <a:xfrm>
            <a:off x="9776777" y="3798887"/>
            <a:ext cx="1692275" cy="3079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cl"/>
            </a:pPr>
            <a:endParaRPr lang="en-us" sz="1400" dirty="0">
              <a:solidFill>
                <a:srgbClr val="FF0000"/>
              </a:solidFill>
              <a:latin typeface="Tahoma" pitchFamily="2" charset="0"/>
              <a:ea typeface="Tahoma" pitchFamily="2" charset="0"/>
              <a:cs typeface="Tahoma" pitchFamily="2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9C244D2-1749-65E8-7DF6-FFDE72B20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   </a:t>
            </a:r>
            <a:fld id="{CA802361-A7A0-4CC0-BFE8-B2C12D5B613D}" type="slidenum">
              <a:rPr lang="en-GB" b="1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68968C-60F1-CA9E-60E3-0BCDD6473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/>
              <a:t>Nitrate </a:t>
            </a:r>
            <a:r>
              <a:rPr lang="de-DE" dirty="0" err="1"/>
              <a:t>Deposits</a:t>
            </a:r>
            <a:endParaRPr lang="de-D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CBE1E3-1192-C11D-1AC4-F1B566BBC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27415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1700" b="1" dirty="0" err="1"/>
              <a:t>Veins</a:t>
            </a:r>
            <a:r>
              <a:rPr lang="de-DE" sz="1700" b="1" dirty="0"/>
              <a:t> in </a:t>
            </a:r>
            <a:r>
              <a:rPr lang="de-DE" sz="1700" b="1" dirty="0" err="1"/>
              <a:t>sedimentary</a:t>
            </a:r>
            <a:r>
              <a:rPr lang="de-DE" sz="1700" b="1" dirty="0"/>
              <a:t> </a:t>
            </a:r>
            <a:r>
              <a:rPr lang="de-DE" sz="1700" b="1" dirty="0" err="1"/>
              <a:t>deposits</a:t>
            </a:r>
            <a:r>
              <a:rPr lang="de-DE" sz="1700" b="1" dirty="0"/>
              <a:t> (type-</a:t>
            </a:r>
            <a:r>
              <a:rPr lang="de-DE" sz="1700" b="1" dirty="0" err="1"/>
              <a:t>iia</a:t>
            </a:r>
            <a:r>
              <a:rPr lang="de-DE" sz="1700" b="1" dirty="0"/>
              <a:t>)</a:t>
            </a:r>
          </a:p>
          <a:p>
            <a:pPr marL="0" indent="0" algn="ctr">
              <a:buNone/>
            </a:pPr>
            <a:endParaRPr lang="de-DE" sz="1700" b="1" dirty="0"/>
          </a:p>
          <a:p>
            <a:r>
              <a:rPr lang="de-DE" sz="1700" i="1" dirty="0" err="1"/>
              <a:t>mantos</a:t>
            </a:r>
            <a:r>
              <a:rPr lang="de-DE" sz="1700" dirty="0"/>
              <a:t> </a:t>
            </a:r>
            <a:r>
              <a:rPr lang="de-DE" sz="1700" dirty="0">
                <a:sym typeface="Wingdings" panose="05000000000000000000" pitchFamily="2" charset="2"/>
              </a:rPr>
              <a:t> </a:t>
            </a:r>
            <a:r>
              <a:rPr lang="en-US" sz="1700" dirty="0"/>
              <a:t>horizontal structures filling sedimentary strata </a:t>
            </a:r>
            <a:endParaRPr lang="de-DE" sz="1700" dirty="0"/>
          </a:p>
          <a:p>
            <a:r>
              <a:rPr lang="en-US" sz="1700" dirty="0"/>
              <a:t>Massive and fibrous</a:t>
            </a:r>
            <a:r>
              <a:rPr lang="de-DE" sz="1700" dirty="0"/>
              <a:t>, </a:t>
            </a:r>
            <a:r>
              <a:rPr lang="de-DE" sz="1700" dirty="0" err="1"/>
              <a:t>mixed</a:t>
            </a:r>
            <a:r>
              <a:rPr lang="de-DE" sz="1700" dirty="0"/>
              <a:t> </a:t>
            </a:r>
            <a:r>
              <a:rPr lang="de-DE" sz="1700" dirty="0" err="1"/>
              <a:t>with</a:t>
            </a:r>
            <a:r>
              <a:rPr lang="de-DE" sz="1700" dirty="0"/>
              <a:t> </a:t>
            </a:r>
            <a:r>
              <a:rPr lang="de-DE" sz="1700" dirty="0" err="1"/>
              <a:t>the</a:t>
            </a:r>
            <a:r>
              <a:rPr lang="de-DE" sz="1700" dirty="0"/>
              <a:t> </a:t>
            </a:r>
            <a:r>
              <a:rPr lang="de-DE" sz="1700" dirty="0" err="1"/>
              <a:t>caliche</a:t>
            </a:r>
            <a:r>
              <a:rPr lang="de-DE" sz="1700" dirty="0"/>
              <a:t> </a:t>
            </a:r>
            <a:r>
              <a:rPr lang="de-DE" sz="1700" dirty="0" err="1"/>
              <a:t>layer</a:t>
            </a:r>
            <a:endParaRPr lang="de-DE" sz="1700" dirty="0"/>
          </a:p>
          <a:p>
            <a:r>
              <a:rPr lang="de-DE" sz="1700" dirty="0"/>
              <a:t>10 – 50 cm </a:t>
            </a:r>
            <a:r>
              <a:rPr lang="de-DE" sz="1700" dirty="0" err="1"/>
              <a:t>thickness</a:t>
            </a:r>
            <a:endParaRPr lang="de-DE" sz="1700" dirty="0"/>
          </a:p>
          <a:p>
            <a:r>
              <a:rPr lang="de-DE" sz="1700" dirty="0">
                <a:solidFill>
                  <a:srgbClr val="FF0000"/>
                </a:solidFill>
              </a:rPr>
              <a:t>Nitrate </a:t>
            </a:r>
            <a:r>
              <a:rPr lang="de-DE" sz="1700" dirty="0" err="1">
                <a:solidFill>
                  <a:srgbClr val="FF0000"/>
                </a:solidFill>
              </a:rPr>
              <a:t>ore</a:t>
            </a:r>
            <a:r>
              <a:rPr lang="de-DE" sz="1700" dirty="0">
                <a:solidFill>
                  <a:srgbClr val="FF0000"/>
                </a:solidFill>
              </a:rPr>
              <a:t> </a:t>
            </a:r>
            <a:r>
              <a:rPr lang="de-DE" sz="1700" dirty="0">
                <a:solidFill>
                  <a:srgbClr val="FF0000"/>
                </a:solidFill>
                <a:sym typeface="Wingdings" panose="05000000000000000000" pitchFamily="2" charset="2"/>
              </a:rPr>
              <a:t> (</a:t>
            </a:r>
            <a:r>
              <a:rPr lang="de-DE" sz="1700" dirty="0" err="1">
                <a:solidFill>
                  <a:srgbClr val="FF0000"/>
                </a:solidFill>
                <a:sym typeface="Wingdings" panose="05000000000000000000" pitchFamily="2" charset="2"/>
              </a:rPr>
              <a:t>white</a:t>
            </a:r>
            <a:r>
              <a:rPr lang="de-DE" sz="1700" dirty="0">
                <a:solidFill>
                  <a:srgbClr val="FF0000"/>
                </a:solidFill>
                <a:sym typeface="Wingdings" panose="05000000000000000000" pitchFamily="2" charset="2"/>
              </a:rPr>
              <a:t>/</a:t>
            </a:r>
            <a:r>
              <a:rPr lang="de-DE" sz="1700" dirty="0" err="1">
                <a:solidFill>
                  <a:srgbClr val="FF0000"/>
                </a:solidFill>
                <a:sym typeface="Wingdings" panose="05000000000000000000" pitchFamily="2" charset="2"/>
              </a:rPr>
              <a:t>yellow</a:t>
            </a:r>
            <a:r>
              <a:rPr lang="de-DE" sz="1700" dirty="0">
                <a:solidFill>
                  <a:srgbClr val="FF0000"/>
                </a:solidFill>
                <a:sym typeface="Wingdings" panose="05000000000000000000" pitchFamily="2" charset="2"/>
              </a:rPr>
              <a:t>) </a:t>
            </a:r>
            <a:r>
              <a:rPr lang="de-DE" sz="1700" dirty="0" err="1">
                <a:solidFill>
                  <a:srgbClr val="FF0000"/>
                </a:solidFill>
                <a:sym typeface="Wingdings" panose="05000000000000000000" pitchFamily="2" charset="2"/>
              </a:rPr>
              <a:t>caliche</a:t>
            </a:r>
            <a:endParaRPr lang="en-US" sz="17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A6A4D-930D-510F-EF6B-D045EC90AC40}"/>
              </a:ext>
            </a:extLst>
          </p:cNvPr>
          <p:cNvSpPr txBox="1"/>
          <p:nvPr/>
        </p:nvSpPr>
        <p:spPr>
          <a:xfrm>
            <a:off x="5565139" y="5339226"/>
            <a:ext cx="435903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b="1" dirty="0"/>
              <a:t>Figure 3.</a:t>
            </a:r>
            <a:r>
              <a:rPr lang="en-US" sz="1100" dirty="0"/>
              <a:t> </a:t>
            </a:r>
            <a:r>
              <a:rPr lang="en-US" sz="1000" dirty="0"/>
              <a:t>Veins in Sedimentary Deposit (type-</a:t>
            </a:r>
            <a:r>
              <a:rPr lang="en-US" sz="1000" dirty="0" err="1"/>
              <a:t>iia</a:t>
            </a:r>
            <a:r>
              <a:rPr lang="en-US" sz="1000" dirty="0"/>
              <a:t>) from Aguas Blancas District (samples from ATA23-003/2). A) Outcrop view. B) White fibrous </a:t>
            </a:r>
            <a:r>
              <a:rPr lang="en-US" sz="1000" dirty="0" err="1"/>
              <a:t>manto</a:t>
            </a:r>
            <a:r>
              <a:rPr lang="en-US" sz="1000" dirty="0"/>
              <a:t> cutting through type-</a:t>
            </a:r>
            <a:r>
              <a:rPr lang="en-US" sz="1000" dirty="0" err="1"/>
              <a:t>i</a:t>
            </a:r>
            <a:r>
              <a:rPr lang="en-US" sz="1000" dirty="0"/>
              <a:t> deposit. C) Massive white and yellow </a:t>
            </a:r>
            <a:r>
              <a:rPr lang="en-US" sz="1000" dirty="0" err="1"/>
              <a:t>manto</a:t>
            </a:r>
            <a:r>
              <a:rPr lang="en-US" sz="1000" dirty="0"/>
              <a:t>, with parts of the black caliche from a type-</a:t>
            </a:r>
            <a:r>
              <a:rPr lang="en-US" sz="1000" dirty="0" err="1"/>
              <a:t>i</a:t>
            </a:r>
            <a:r>
              <a:rPr lang="en-US" sz="1000" dirty="0"/>
              <a:t> deposit. Photographs by Swea Klipsch.</a:t>
            </a:r>
            <a:endParaRPr lang="de-DE" sz="1000" dirty="0"/>
          </a:p>
        </p:txBody>
      </p:sp>
      <p:pic>
        <p:nvPicPr>
          <p:cNvPr id="9" name="Imagen 11">
            <a:extLst>
              <a:ext uri="{FF2B5EF4-FFF2-40B4-BE49-F238E27FC236}">
                <a16:creationId xmlns:a16="http://schemas.microsoft.com/office/drawing/2014/main" id="{119EAD9D-3739-0DC3-1DF4-BC2491D6F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139" y="365125"/>
            <a:ext cx="4359037" cy="49449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9DC9F62-1BF3-1A30-6E44-61BB18A3C4F5}"/>
              </a:ext>
            </a:extLst>
          </p:cNvPr>
          <p:cNvGrpSpPr/>
          <p:nvPr/>
        </p:nvGrpSpPr>
        <p:grpSpPr>
          <a:xfrm>
            <a:off x="6337929" y="4055714"/>
            <a:ext cx="2550036" cy="557253"/>
            <a:chOff x="6476347" y="4626165"/>
            <a:chExt cx="2942640" cy="70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300695B-64DD-E1A0-0E63-81A9390BA5AC}"/>
                    </a:ext>
                  </a:extLst>
                </p14:cNvPr>
                <p14:cNvContentPartPr/>
                <p14:nvPr/>
              </p14:nvContentPartPr>
              <p14:xfrm>
                <a:off x="6476347" y="4774485"/>
                <a:ext cx="429120" cy="3301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300695B-64DD-E1A0-0E63-81A9390BA5A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55576" y="4752050"/>
                  <a:ext cx="470246" cy="3754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B7762C8-F219-F83D-9686-05130CC2346A}"/>
                    </a:ext>
                  </a:extLst>
                </p14:cNvPr>
                <p14:cNvContentPartPr/>
                <p14:nvPr/>
              </p14:nvContentPartPr>
              <p14:xfrm>
                <a:off x="6857947" y="4780245"/>
                <a:ext cx="742320" cy="4755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B7762C8-F219-F83D-9686-05130CC2346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837177" y="4757796"/>
                  <a:ext cx="783445" cy="5209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EA8E34F-DFCA-8719-5FB5-646925D788AC}"/>
                    </a:ext>
                  </a:extLst>
                </p14:cNvPr>
                <p14:cNvContentPartPr/>
                <p14:nvPr/>
              </p14:nvContentPartPr>
              <p14:xfrm>
                <a:off x="7528987" y="5090925"/>
                <a:ext cx="271080" cy="232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EA8E34F-DFCA-8719-5FB5-646925D788A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508199" y="5068026"/>
                  <a:ext cx="312241" cy="2775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034977E-0E52-DF15-EE92-2051EA8F4359}"/>
                    </a:ext>
                  </a:extLst>
                </p14:cNvPr>
                <p14:cNvContentPartPr/>
                <p14:nvPr/>
              </p14:nvContentPartPr>
              <p14:xfrm>
                <a:off x="8363467" y="4626165"/>
                <a:ext cx="675360" cy="579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034977E-0E52-DF15-EE92-2051EA8F435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343115" y="4603256"/>
                  <a:ext cx="716480" cy="62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13AED87-5053-1B70-0B26-E22FADCC4B33}"/>
                    </a:ext>
                  </a:extLst>
                </p14:cNvPr>
                <p14:cNvContentPartPr/>
                <p14:nvPr/>
              </p14:nvContentPartPr>
              <p14:xfrm>
                <a:off x="8841907" y="4829565"/>
                <a:ext cx="577080" cy="5058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13AED87-5053-1B70-0B26-E22FADCC4B3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821149" y="4806657"/>
                  <a:ext cx="618181" cy="55115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F7017F7-DFAD-9B9A-7926-6476F71E76E3}"/>
                  </a:ext>
                </a:extLst>
              </p14:cNvPr>
              <p14:cNvContentPartPr/>
              <p14:nvPr/>
            </p14:nvContentPartPr>
            <p14:xfrm>
              <a:off x="8863361" y="4244673"/>
              <a:ext cx="669174" cy="504639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F7017F7-DFAD-9B9A-7926-6476F71E76E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845363" y="4226676"/>
                <a:ext cx="704810" cy="54027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344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DCC37-02AD-035E-F92C-F1714C2BF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15">
            <a:extLst>
              <a:ext uri="{FF2B5EF4-FFF2-40B4-BE49-F238E27FC236}">
                <a16:creationId xmlns:a16="http://schemas.microsoft.com/office/drawing/2014/main" id="{A5A6AABD-0A9A-BD68-7B89-2271E6D416FF}"/>
              </a:ext>
            </a:extLst>
          </p:cNvPr>
          <p:cNvSpPr>
            <a:extLst>
              <a:ext uri="smNativeData">
                <pr:smNativeData xmlns:pr="smNativeData" xmlns:p14="http://schemas.microsoft.com/office/powerpoint/2010/main" xmlns="" val="SMDATA_13_XVDHYB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wf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UJAAAPxcAADo5AAAkGQAAECAAACYAAAAIAAAA//////////8="/>
              </a:ext>
            </a:extLst>
          </p:cNvSpPr>
          <p:nvPr/>
        </p:nvSpPr>
        <p:spPr>
          <a:xfrm>
            <a:off x="9776777" y="3798887"/>
            <a:ext cx="1692275" cy="3079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cl"/>
            </a:pPr>
            <a:endParaRPr lang="en-us" sz="1400" dirty="0">
              <a:solidFill>
                <a:srgbClr val="FF0000"/>
              </a:solidFill>
              <a:latin typeface="Tahoma" pitchFamily="2" charset="0"/>
              <a:ea typeface="Tahoma" pitchFamily="2" charset="0"/>
              <a:cs typeface="Tahoma" pitchFamily="2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FD9FFD5-6992-1343-528A-C6D4E1F76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   </a:t>
            </a:r>
            <a:fld id="{CA802361-A7A0-4CC0-BFE8-B2C12D5B613D}" type="slidenum">
              <a:rPr lang="en-GB" b="1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51D73E-4C1C-8B60-AD74-D3132C519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/>
              <a:t>Nitrate </a:t>
            </a:r>
            <a:r>
              <a:rPr lang="de-DE" dirty="0" err="1"/>
              <a:t>Deposits</a:t>
            </a:r>
            <a:endParaRPr lang="de-D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81243B-AA60-C3A1-CC2E-0B769DFA8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27415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1700" b="1" dirty="0" err="1"/>
              <a:t>Neptunic</a:t>
            </a:r>
            <a:r>
              <a:rPr lang="de-DE" sz="1700" b="1" dirty="0"/>
              <a:t>/</a:t>
            </a:r>
            <a:r>
              <a:rPr lang="de-DE" sz="1700" b="1" dirty="0" err="1"/>
              <a:t>sand</a:t>
            </a:r>
            <a:r>
              <a:rPr lang="de-DE" sz="1700" b="1" dirty="0"/>
              <a:t> </a:t>
            </a:r>
            <a:r>
              <a:rPr lang="de-DE" sz="1700" b="1" dirty="0" err="1"/>
              <a:t>dykes</a:t>
            </a:r>
            <a:r>
              <a:rPr lang="de-DE" sz="1700" b="1" dirty="0"/>
              <a:t> (type-</a:t>
            </a:r>
            <a:r>
              <a:rPr lang="de-DE" sz="1700" b="1" dirty="0" err="1"/>
              <a:t>iib</a:t>
            </a:r>
            <a:r>
              <a:rPr lang="de-DE" sz="1700" b="1" dirty="0"/>
              <a:t>)</a:t>
            </a:r>
          </a:p>
          <a:p>
            <a:pPr marL="0" indent="0" algn="ctr">
              <a:buNone/>
            </a:pPr>
            <a:endParaRPr lang="de-DE" sz="1700" b="1" dirty="0"/>
          </a:p>
          <a:p>
            <a:r>
              <a:rPr lang="en-US" sz="1700" dirty="0"/>
              <a:t>nitrate-cemented sand </a:t>
            </a:r>
          </a:p>
          <a:p>
            <a:r>
              <a:rPr lang="en-US" sz="1700" dirty="0"/>
              <a:t>formed by upward injection of liquified sand through high hydraulic pressure into a fracture</a:t>
            </a:r>
          </a:p>
          <a:p>
            <a:r>
              <a:rPr lang="en-US" sz="1700" dirty="0"/>
              <a:t>normally as a result of tectonic activity (Earthquake)</a:t>
            </a:r>
          </a:p>
          <a:p>
            <a:r>
              <a:rPr lang="de-DE" sz="1700" dirty="0"/>
              <a:t>10 – 15 cm </a:t>
            </a:r>
            <a:r>
              <a:rPr lang="de-DE" sz="1700" dirty="0" err="1"/>
              <a:t>thickness</a:t>
            </a:r>
            <a:endParaRPr lang="de-DE" sz="1700" dirty="0"/>
          </a:p>
          <a:p>
            <a:r>
              <a:rPr lang="de-DE" sz="1700" dirty="0">
                <a:solidFill>
                  <a:srgbClr val="FF0000"/>
                </a:solidFill>
              </a:rPr>
              <a:t>Nitrate </a:t>
            </a:r>
            <a:r>
              <a:rPr lang="de-DE" sz="1700" dirty="0" err="1">
                <a:solidFill>
                  <a:srgbClr val="FF0000"/>
                </a:solidFill>
              </a:rPr>
              <a:t>ore</a:t>
            </a:r>
            <a:r>
              <a:rPr lang="de-DE" sz="1700" dirty="0">
                <a:solidFill>
                  <a:srgbClr val="FF0000"/>
                </a:solidFill>
              </a:rPr>
              <a:t> </a:t>
            </a:r>
            <a:r>
              <a:rPr lang="de-DE" sz="1700" dirty="0">
                <a:solidFill>
                  <a:srgbClr val="FF0000"/>
                </a:solidFill>
                <a:sym typeface="Wingdings" panose="05000000000000000000" pitchFamily="2" charset="2"/>
              </a:rPr>
              <a:t> (</a:t>
            </a:r>
            <a:r>
              <a:rPr lang="de-DE" sz="1700" dirty="0" err="1">
                <a:solidFill>
                  <a:srgbClr val="FF0000"/>
                </a:solidFill>
                <a:sym typeface="Wingdings" panose="05000000000000000000" pitchFamily="2" charset="2"/>
              </a:rPr>
              <a:t>black</a:t>
            </a:r>
            <a:r>
              <a:rPr lang="de-DE" sz="1700" dirty="0">
                <a:solidFill>
                  <a:srgbClr val="FF0000"/>
                </a:solidFill>
                <a:sym typeface="Wingdings" panose="05000000000000000000" pitchFamily="2" charset="2"/>
              </a:rPr>
              <a:t>) </a:t>
            </a:r>
            <a:r>
              <a:rPr lang="de-DE" sz="1700" dirty="0" err="1">
                <a:solidFill>
                  <a:srgbClr val="FF0000"/>
                </a:solidFill>
                <a:sym typeface="Wingdings" panose="05000000000000000000" pitchFamily="2" charset="2"/>
              </a:rPr>
              <a:t>caliche</a:t>
            </a:r>
            <a:endParaRPr lang="en-US" sz="17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F584B-C0B9-FEA9-7DC9-38498CDBFC79}"/>
              </a:ext>
            </a:extLst>
          </p:cNvPr>
          <p:cNvSpPr txBox="1"/>
          <p:nvPr/>
        </p:nvSpPr>
        <p:spPr>
          <a:xfrm>
            <a:off x="6096000" y="5440803"/>
            <a:ext cx="453285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b="1" dirty="0"/>
              <a:t>Figure 4.</a:t>
            </a:r>
            <a:r>
              <a:rPr lang="en-US" sz="1100" dirty="0"/>
              <a:t> </a:t>
            </a:r>
            <a:r>
              <a:rPr lang="en-US" sz="1000" dirty="0" err="1"/>
              <a:t>Neptunic</a:t>
            </a:r>
            <a:r>
              <a:rPr lang="en-US" sz="1000" dirty="0"/>
              <a:t> dykes (type-</a:t>
            </a:r>
            <a:r>
              <a:rPr lang="en-US" sz="1000" dirty="0" err="1"/>
              <a:t>iib</a:t>
            </a:r>
            <a:r>
              <a:rPr lang="en-US" sz="1000" dirty="0"/>
              <a:t>) cutting through different host rocks from various localities. A) Brecciated shale from </a:t>
            </a:r>
            <a:r>
              <a:rPr lang="en-US" sz="1000" dirty="0" err="1"/>
              <a:t>Oficina</a:t>
            </a:r>
            <a:r>
              <a:rPr lang="en-US" sz="1000" dirty="0"/>
              <a:t> Santa Rita (Sample ATA23-101d); B) breccia-matrix supported (Sample ATA23-111a); and C) nitrate vein (type-</a:t>
            </a:r>
            <a:r>
              <a:rPr lang="en-US" sz="1000" dirty="0" err="1"/>
              <a:t>iic</a:t>
            </a:r>
            <a:r>
              <a:rPr lang="en-US" sz="1000" dirty="0"/>
              <a:t> deposit) from </a:t>
            </a:r>
            <a:r>
              <a:rPr lang="en-US" sz="1000" dirty="0" err="1"/>
              <a:t>Oficina</a:t>
            </a:r>
            <a:r>
              <a:rPr lang="en-US" sz="1000" dirty="0"/>
              <a:t> California (Sample ATA23-111d). Photographs by the author.</a:t>
            </a:r>
            <a:endParaRPr lang="de-DE" sz="1000" dirty="0"/>
          </a:p>
          <a:p>
            <a:pPr algn="just"/>
            <a:endParaRPr lang="de-DE" sz="1000" dirty="0"/>
          </a:p>
        </p:txBody>
      </p:sp>
      <p:pic>
        <p:nvPicPr>
          <p:cNvPr id="6" name="Imagen 12">
            <a:extLst>
              <a:ext uri="{FF2B5EF4-FFF2-40B4-BE49-F238E27FC236}">
                <a16:creationId xmlns:a16="http://schemas.microsoft.com/office/drawing/2014/main" id="{151D8132-0934-6A0D-4832-50DEAA4B7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298" y="304307"/>
            <a:ext cx="3754074" cy="513043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5D13DEE-02CD-B25E-1C22-BF11D8C4ED04}"/>
                  </a:ext>
                </a:extLst>
              </p14:cNvPr>
              <p14:cNvContentPartPr/>
              <p14:nvPr/>
            </p14:nvContentPartPr>
            <p14:xfrm>
              <a:off x="7135048" y="712744"/>
              <a:ext cx="197408" cy="144194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5D13DEE-02CD-B25E-1C22-BF11D8C4ED0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17069" y="694765"/>
                <a:ext cx="233006" cy="1797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D16E35A-E87D-8782-7000-49BDD7CCF63B}"/>
                  </a:ext>
                </a:extLst>
              </p14:cNvPr>
              <p14:cNvContentPartPr/>
              <p14:nvPr/>
            </p14:nvContentPartPr>
            <p14:xfrm>
              <a:off x="7233752" y="1204557"/>
              <a:ext cx="284546" cy="20013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D16E35A-E87D-8782-7000-49BDD7CCF63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15743" y="1186920"/>
                <a:ext cx="320204" cy="2357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5392BDB-BC80-CC6C-B9B4-880E6D4F897A}"/>
                  </a:ext>
                </a:extLst>
              </p14:cNvPr>
              <p14:cNvContentPartPr/>
              <p14:nvPr/>
            </p14:nvContentPartPr>
            <p14:xfrm>
              <a:off x="7281654" y="1664819"/>
              <a:ext cx="291200" cy="256627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5392BDB-BC80-CC6C-B9B4-880E6D4F897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63656" y="1647183"/>
                <a:ext cx="326835" cy="29226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E4F63182-0948-87AB-4EC0-23F5F9287F8D}"/>
              </a:ext>
            </a:extLst>
          </p:cNvPr>
          <p:cNvGrpSpPr/>
          <p:nvPr/>
        </p:nvGrpSpPr>
        <p:grpSpPr>
          <a:xfrm>
            <a:off x="7402678" y="2117839"/>
            <a:ext cx="294052" cy="476432"/>
            <a:chOff x="7595947" y="2264925"/>
            <a:chExt cx="334080" cy="61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2DF05A6-81E6-9754-3A38-0D364068B9EE}"/>
                    </a:ext>
                  </a:extLst>
                </p14:cNvPr>
                <p14:cNvContentPartPr/>
                <p14:nvPr/>
              </p14:nvContentPartPr>
              <p14:xfrm>
                <a:off x="7595947" y="2264925"/>
                <a:ext cx="334080" cy="3247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2DF05A6-81E6-9754-3A38-0D364068B9E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575910" y="2241862"/>
                  <a:ext cx="374562" cy="3703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2192A2D-FFF1-E08A-68D3-9AFCB04F50D0}"/>
                    </a:ext>
                  </a:extLst>
                </p14:cNvPr>
                <p14:cNvContentPartPr/>
                <p14:nvPr/>
              </p14:nvContentPartPr>
              <p14:xfrm>
                <a:off x="7612867" y="2696925"/>
                <a:ext cx="256320" cy="178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2192A2D-FFF1-E08A-68D3-9AFCB04F50D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592836" y="2673902"/>
                  <a:ext cx="296792" cy="22378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9C35833E-A6CB-D935-99BC-D0F16DB26177}"/>
                  </a:ext>
                </a:extLst>
              </p14:cNvPr>
              <p14:cNvContentPartPr/>
              <p14:nvPr/>
            </p14:nvContentPartPr>
            <p14:xfrm>
              <a:off x="8938355" y="434097"/>
              <a:ext cx="142273" cy="122832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9C35833E-A6CB-D935-99BC-D0F16DB2617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920346" y="416086"/>
                <a:ext cx="177931" cy="158493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3C19215F-22ED-337F-931D-7DDD83635FD3}"/>
              </a:ext>
            </a:extLst>
          </p:cNvPr>
          <p:cNvGrpSpPr/>
          <p:nvPr/>
        </p:nvGrpSpPr>
        <p:grpSpPr>
          <a:xfrm>
            <a:off x="8905120" y="837136"/>
            <a:ext cx="234481" cy="710572"/>
            <a:chOff x="9319987" y="998085"/>
            <a:chExt cx="266400" cy="91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D82F66D-FCCF-6D34-2B5F-B885DFED8F50}"/>
                    </a:ext>
                  </a:extLst>
                </p14:cNvPr>
                <p14:cNvContentPartPr/>
                <p14:nvPr/>
              </p14:nvContentPartPr>
              <p14:xfrm>
                <a:off x="9349147" y="998085"/>
                <a:ext cx="237240" cy="279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D82F66D-FCCF-6D34-2B5F-B885DFED8F5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329104" y="975035"/>
                  <a:ext cx="277734" cy="3249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67001CF-A771-B088-D01F-BA4B7082E838}"/>
                    </a:ext>
                  </a:extLst>
                </p14:cNvPr>
                <p14:cNvContentPartPr/>
                <p14:nvPr/>
              </p14:nvContentPartPr>
              <p14:xfrm>
                <a:off x="9332587" y="1375365"/>
                <a:ext cx="209520" cy="2689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67001CF-A771-B088-D01F-BA4B7082E83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312574" y="1352763"/>
                  <a:ext cx="249954" cy="3145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B7C060D-81CB-1A46-8870-D29E769DF245}"/>
                    </a:ext>
                  </a:extLst>
                </p14:cNvPr>
                <p14:cNvContentPartPr/>
                <p14:nvPr/>
              </p14:nvContentPartPr>
              <p14:xfrm>
                <a:off x="9319987" y="1753005"/>
                <a:ext cx="159120" cy="155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B7C060D-81CB-1A46-8870-D29E769DF24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299944" y="1730377"/>
                  <a:ext cx="199616" cy="20087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CFA401E3-6C15-DEF2-3F68-8FB24FB129D4}"/>
                  </a:ext>
                </a:extLst>
              </p14:cNvPr>
              <p14:cNvContentPartPr/>
              <p14:nvPr/>
            </p14:nvContentPartPr>
            <p14:xfrm>
              <a:off x="8864244" y="1859025"/>
              <a:ext cx="133084" cy="11187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CFA401E3-6C15-DEF2-3F68-8FB24FB129D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846619" y="1841039"/>
                <a:ext cx="168693" cy="1474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DAADD48-CD12-1107-D051-A13D1BB9B95B}"/>
                  </a:ext>
                </a:extLst>
              </p14:cNvPr>
              <p14:cNvContentPartPr/>
              <p14:nvPr/>
            </p14:nvContentPartPr>
            <p14:xfrm>
              <a:off x="8792315" y="2233380"/>
              <a:ext cx="205013" cy="155806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DAADD48-CD12-1107-D051-A13D1BB9B95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774300" y="2215389"/>
                <a:ext cx="240683" cy="1914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9F0D14A-F7A5-0019-6721-BCECDECC725F}"/>
                  </a:ext>
                </a:extLst>
              </p14:cNvPr>
              <p14:cNvContentPartPr/>
              <p14:nvPr/>
            </p14:nvContentPartPr>
            <p14:xfrm>
              <a:off x="7805956" y="2977890"/>
              <a:ext cx="153997" cy="48908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9F0D14A-F7A5-0019-6721-BCECDECC725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787966" y="2960269"/>
                <a:ext cx="189618" cy="845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7983C90-107E-8EB0-3AE5-179EFC54B5D1}"/>
                  </a:ext>
                </a:extLst>
              </p14:cNvPr>
              <p14:cNvContentPartPr/>
              <p14:nvPr/>
            </p14:nvContentPartPr>
            <p14:xfrm>
              <a:off x="7957812" y="3259037"/>
              <a:ext cx="163820" cy="55373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7983C90-107E-8EB0-3AE5-179EFC54B5D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939810" y="3241418"/>
                <a:ext cx="199464" cy="909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6D9419C-B3C8-E1D7-A084-F2F38F8D3D2A}"/>
                  </a:ext>
                </a:extLst>
              </p14:cNvPr>
              <p14:cNvContentPartPr/>
              <p14:nvPr/>
            </p14:nvContentPartPr>
            <p14:xfrm>
              <a:off x="8066180" y="3540359"/>
              <a:ext cx="110903" cy="45719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6D9419C-B3C8-E1D7-A084-F2F38F8D3D2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048176" y="3522719"/>
                <a:ext cx="146550" cy="813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3854FD7-D76E-19DF-F925-F1DC7A351110}"/>
                  </a:ext>
                </a:extLst>
              </p14:cNvPr>
              <p14:cNvContentPartPr/>
              <p14:nvPr/>
            </p14:nvContentPartPr>
            <p14:xfrm>
              <a:off x="8139770" y="3791586"/>
              <a:ext cx="96327" cy="45719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3854FD7-D76E-19DF-F925-F1DC7A35111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121731" y="3773946"/>
                <a:ext cx="132044" cy="813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1BC54DBB-A0BF-F51E-AA6D-77FF35143680}"/>
                  </a:ext>
                </a:extLst>
              </p14:cNvPr>
              <p14:cNvContentPartPr/>
              <p14:nvPr/>
            </p14:nvContentPartPr>
            <p14:xfrm>
              <a:off x="8180350" y="4098825"/>
              <a:ext cx="103932" cy="64368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1BC54DBB-A0BF-F51E-AA6D-77FF3514368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162306" y="4080845"/>
                <a:ext cx="139659" cy="999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B308CB7-085B-C776-F98C-68580B8E8017}"/>
                  </a:ext>
                </a:extLst>
              </p14:cNvPr>
              <p14:cNvContentPartPr/>
              <p14:nvPr/>
            </p14:nvContentPartPr>
            <p14:xfrm>
              <a:off x="8187933" y="4383003"/>
              <a:ext cx="82068" cy="45719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B308CB7-085B-C776-F98C-68580B8E801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169936" y="4365363"/>
                <a:ext cx="117703" cy="813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82AF5DE-2CB2-4684-A209-45C761CE50CB}"/>
                  </a:ext>
                </a:extLst>
              </p14:cNvPr>
              <p14:cNvContentPartPr/>
              <p14:nvPr/>
            </p14:nvContentPartPr>
            <p14:xfrm>
              <a:off x="8222154" y="4607841"/>
              <a:ext cx="95694" cy="45719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82AF5DE-2CB2-4684-A209-45C761CE50C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204526" y="4589841"/>
                <a:ext cx="131309" cy="813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4AC2FEA-EC0A-C8BE-65CB-1B91F8D96616}"/>
                  </a:ext>
                </a:extLst>
              </p14:cNvPr>
              <p14:cNvContentPartPr/>
              <p14:nvPr/>
            </p14:nvContentPartPr>
            <p14:xfrm>
              <a:off x="8284282" y="4905418"/>
              <a:ext cx="80167" cy="45719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4AC2FEA-EC0A-C8BE-65CB-1B91F8D9661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266667" y="4887418"/>
                <a:ext cx="115757" cy="8135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717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2AB67-D0C5-6215-802E-3A7361DA9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15">
            <a:extLst>
              <a:ext uri="{FF2B5EF4-FFF2-40B4-BE49-F238E27FC236}">
                <a16:creationId xmlns:a16="http://schemas.microsoft.com/office/drawing/2014/main" id="{1D8C4CD1-FE51-6EE2-CA6D-06AB11B59AC2}"/>
              </a:ext>
            </a:extLst>
          </p:cNvPr>
          <p:cNvSpPr>
            <a:extLst>
              <a:ext uri="smNativeData">
                <pr:smNativeData xmlns="" xmlns:p14="http://schemas.microsoft.com/office/powerpoint/2010/main" xmlns:pr="smNativeData" val="SMDATA_13_XVDHYB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wf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UJAAAPxcAADo5AAAkGQAAECAAACYAAAAIAAAA//////////8="/>
              </a:ext>
            </a:extLst>
          </p:cNvSpPr>
          <p:nvPr/>
        </p:nvSpPr>
        <p:spPr>
          <a:xfrm>
            <a:off x="9776777" y="3798887"/>
            <a:ext cx="1692275" cy="3079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cl"/>
            </a:pPr>
            <a:endParaRPr lang="en-us" sz="1400" dirty="0">
              <a:solidFill>
                <a:srgbClr val="FF0000"/>
              </a:solidFill>
              <a:latin typeface="Tahoma" pitchFamily="2" charset="0"/>
              <a:ea typeface="Tahoma" pitchFamily="2" charset="0"/>
              <a:cs typeface="Tahoma" pitchFamily="2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7FE3FE3-8856-8BAF-CE8A-B3482C154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   </a:t>
            </a:r>
            <a:fld id="{CA802361-A7A0-4CC0-BFE8-B2C12D5B613D}" type="slidenum">
              <a:rPr lang="en-GB" b="1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822CBC-FF84-43C3-3C1F-0DDA92511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/>
              <a:t>Nitrate </a:t>
            </a:r>
            <a:r>
              <a:rPr lang="de-DE" dirty="0" err="1"/>
              <a:t>Deposits</a:t>
            </a:r>
            <a:endParaRPr lang="de-D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D8C037-696A-3E1B-AE48-B9CE51A39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180901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1700" b="1" dirty="0" err="1"/>
              <a:t>Veins</a:t>
            </a:r>
            <a:r>
              <a:rPr lang="de-DE" sz="1700" b="1" dirty="0"/>
              <a:t> in </a:t>
            </a:r>
            <a:r>
              <a:rPr lang="de-DE" sz="1700" b="1" dirty="0" err="1"/>
              <a:t>rocks</a:t>
            </a:r>
            <a:r>
              <a:rPr lang="de-DE" sz="1700" b="1" dirty="0"/>
              <a:t> (type-</a:t>
            </a:r>
            <a:r>
              <a:rPr lang="de-DE" sz="1700" b="1" dirty="0" err="1"/>
              <a:t>iic</a:t>
            </a:r>
            <a:r>
              <a:rPr lang="de-DE" sz="1700" b="1" dirty="0"/>
              <a:t>) </a:t>
            </a:r>
            <a:r>
              <a:rPr lang="de-DE" sz="1700" b="1" dirty="0" err="1"/>
              <a:t>deposits</a:t>
            </a:r>
            <a:endParaRPr lang="de-DE" sz="1700" b="1" dirty="0"/>
          </a:p>
          <a:p>
            <a:pPr marL="0" indent="0" algn="ctr">
              <a:buNone/>
            </a:pPr>
            <a:endParaRPr lang="de-DE" sz="1700" b="1" dirty="0"/>
          </a:p>
          <a:p>
            <a:r>
              <a:rPr lang="en-US" sz="1700" dirty="0"/>
              <a:t>Nitrate filling into fractures/cracks </a:t>
            </a:r>
          </a:p>
          <a:p>
            <a:r>
              <a:rPr lang="en-US" sz="1700" dirty="0" err="1"/>
              <a:t>mantos</a:t>
            </a:r>
            <a:r>
              <a:rPr lang="en-US" sz="1700" dirty="0"/>
              <a:t> (horizontal) and veins (vertical)</a:t>
            </a:r>
          </a:p>
          <a:p>
            <a:r>
              <a:rPr lang="en-US" sz="1700" dirty="0"/>
              <a:t>Massive and fibrous</a:t>
            </a:r>
          </a:p>
          <a:p>
            <a:r>
              <a:rPr lang="de-DE" sz="1700" dirty="0"/>
              <a:t>15 – 100 cm </a:t>
            </a:r>
            <a:r>
              <a:rPr lang="de-DE" sz="1700" dirty="0" err="1"/>
              <a:t>thickness</a:t>
            </a:r>
            <a:endParaRPr lang="de-DE" sz="1700" dirty="0"/>
          </a:p>
          <a:p>
            <a:r>
              <a:rPr lang="de-DE" sz="1700" dirty="0" err="1"/>
              <a:t>Volcanic</a:t>
            </a:r>
            <a:r>
              <a:rPr lang="de-DE" sz="1700" dirty="0"/>
              <a:t> and </a:t>
            </a:r>
            <a:r>
              <a:rPr lang="de-DE" sz="1700" dirty="0" err="1"/>
              <a:t>sedimentary</a:t>
            </a:r>
            <a:r>
              <a:rPr lang="de-DE" sz="1700" dirty="0"/>
              <a:t> host </a:t>
            </a:r>
            <a:r>
              <a:rPr lang="de-DE" sz="1700" dirty="0" err="1"/>
              <a:t>rocks</a:t>
            </a:r>
            <a:endParaRPr lang="de-DE" sz="1700" dirty="0"/>
          </a:p>
          <a:p>
            <a:r>
              <a:rPr lang="de-DE" sz="1700" dirty="0">
                <a:solidFill>
                  <a:srgbClr val="FF0000"/>
                </a:solidFill>
              </a:rPr>
              <a:t>Nitrate </a:t>
            </a:r>
            <a:r>
              <a:rPr lang="de-DE" sz="1700" dirty="0" err="1">
                <a:solidFill>
                  <a:srgbClr val="FF0000"/>
                </a:solidFill>
              </a:rPr>
              <a:t>ore</a:t>
            </a:r>
            <a:r>
              <a:rPr lang="de-DE" sz="1700" dirty="0">
                <a:solidFill>
                  <a:srgbClr val="FF0000"/>
                </a:solidFill>
              </a:rPr>
              <a:t> </a:t>
            </a:r>
            <a:r>
              <a:rPr lang="de-DE" sz="1700" dirty="0">
                <a:solidFill>
                  <a:srgbClr val="FF0000"/>
                </a:solidFill>
                <a:sym typeface="Wingdings" panose="05000000000000000000" pitchFamily="2" charset="2"/>
              </a:rPr>
              <a:t> (</a:t>
            </a:r>
            <a:r>
              <a:rPr lang="de-DE" sz="1700" dirty="0" err="1">
                <a:solidFill>
                  <a:srgbClr val="FF0000"/>
                </a:solidFill>
                <a:sym typeface="Wingdings" panose="05000000000000000000" pitchFamily="2" charset="2"/>
              </a:rPr>
              <a:t>white</a:t>
            </a:r>
            <a:r>
              <a:rPr lang="de-DE" sz="1700" dirty="0">
                <a:solidFill>
                  <a:srgbClr val="FF0000"/>
                </a:solidFill>
                <a:sym typeface="Wingdings" panose="05000000000000000000" pitchFamily="2" charset="2"/>
              </a:rPr>
              <a:t>/</a:t>
            </a:r>
            <a:r>
              <a:rPr lang="de-DE" sz="1700" dirty="0" err="1">
                <a:solidFill>
                  <a:srgbClr val="FF0000"/>
                </a:solidFill>
                <a:sym typeface="Wingdings" panose="05000000000000000000" pitchFamily="2" charset="2"/>
              </a:rPr>
              <a:t>yellow</a:t>
            </a:r>
            <a:r>
              <a:rPr lang="de-DE" sz="1700" dirty="0">
                <a:solidFill>
                  <a:srgbClr val="FF0000"/>
                </a:solidFill>
                <a:sym typeface="Wingdings" panose="05000000000000000000" pitchFamily="2" charset="2"/>
              </a:rPr>
              <a:t>/</a:t>
            </a:r>
            <a:r>
              <a:rPr lang="de-DE" sz="1700" dirty="0" err="1">
                <a:solidFill>
                  <a:srgbClr val="FF0000"/>
                </a:solidFill>
                <a:sym typeface="Wingdings" panose="05000000000000000000" pitchFamily="2" charset="2"/>
              </a:rPr>
              <a:t>blue</a:t>
            </a:r>
            <a:r>
              <a:rPr lang="de-DE" sz="1700" dirty="0">
                <a:solidFill>
                  <a:srgbClr val="FF0000"/>
                </a:solidFill>
                <a:sym typeface="Wingdings" panose="05000000000000000000" pitchFamily="2" charset="2"/>
              </a:rPr>
              <a:t>) </a:t>
            </a:r>
            <a:r>
              <a:rPr lang="de-DE" sz="1700" dirty="0" err="1">
                <a:solidFill>
                  <a:srgbClr val="FF0000"/>
                </a:solidFill>
                <a:sym typeface="Wingdings" panose="05000000000000000000" pitchFamily="2" charset="2"/>
              </a:rPr>
              <a:t>caliche</a:t>
            </a:r>
            <a:endParaRPr lang="en-US" sz="17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CA01AB-8A96-AF6F-D937-2BD313D1BA14}"/>
              </a:ext>
            </a:extLst>
          </p:cNvPr>
          <p:cNvSpPr txBox="1"/>
          <p:nvPr/>
        </p:nvSpPr>
        <p:spPr>
          <a:xfrm>
            <a:off x="6096000" y="5251004"/>
            <a:ext cx="557974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b="1" dirty="0"/>
              <a:t>Figure 5.</a:t>
            </a:r>
            <a:r>
              <a:rPr lang="en-US" sz="1100" dirty="0"/>
              <a:t> </a:t>
            </a:r>
            <a:r>
              <a:rPr lang="en-US" sz="1000" dirty="0"/>
              <a:t>Veins in Rocks (type-</a:t>
            </a:r>
            <a:r>
              <a:rPr lang="en-US" sz="1000" dirty="0" err="1"/>
              <a:t>iic</a:t>
            </a:r>
            <a:r>
              <a:rPr lang="en-US" sz="1000" dirty="0"/>
              <a:t>). A) Landscape view of the entrance to a cave in the </a:t>
            </a:r>
            <a:r>
              <a:rPr lang="en-US" sz="1000" dirty="0" err="1"/>
              <a:t>Oficina</a:t>
            </a:r>
            <a:r>
              <a:rPr lang="en-US" sz="1000" dirty="0"/>
              <a:t> Santa Rita. B) A massive white vein from </a:t>
            </a:r>
            <a:r>
              <a:rPr lang="en-US" sz="1000" dirty="0" err="1"/>
              <a:t>Oficina</a:t>
            </a:r>
            <a:r>
              <a:rPr lang="en-US" sz="1000" dirty="0"/>
              <a:t> Santa Rita’s cave (Sample ATA23-101b). C) View of the entrance to the cave in the </a:t>
            </a:r>
            <a:r>
              <a:rPr lang="en-US" sz="1000" dirty="0" err="1"/>
              <a:t>Oficina</a:t>
            </a:r>
            <a:r>
              <a:rPr lang="en-US" sz="1000" dirty="0"/>
              <a:t> </a:t>
            </a:r>
            <a:r>
              <a:rPr lang="en-US" sz="1000" dirty="0" err="1"/>
              <a:t>Domeyko</a:t>
            </a:r>
            <a:r>
              <a:rPr lang="en-US" sz="1000" dirty="0"/>
              <a:t>. D) fibrous white </a:t>
            </a:r>
            <a:r>
              <a:rPr lang="en-US" sz="1000" dirty="0" err="1"/>
              <a:t>manto</a:t>
            </a:r>
            <a:r>
              <a:rPr lang="en-US" sz="1000" dirty="0"/>
              <a:t> cutting through rhyolites (Sample ATA22-020A) in the </a:t>
            </a:r>
            <a:r>
              <a:rPr lang="en-US" sz="1000" dirty="0" err="1"/>
              <a:t>Oficina</a:t>
            </a:r>
            <a:r>
              <a:rPr lang="en-US" sz="1000" dirty="0"/>
              <a:t> </a:t>
            </a:r>
            <a:r>
              <a:rPr lang="en-US" sz="1000" dirty="0" err="1"/>
              <a:t>Domeyko’s</a:t>
            </a:r>
            <a:r>
              <a:rPr lang="en-US" sz="1000" dirty="0"/>
              <a:t> cave. The hammer measures 30 cm long. Photographs by the author.</a:t>
            </a:r>
            <a:endParaRPr lang="de-DE" sz="1000" dirty="0"/>
          </a:p>
          <a:p>
            <a:pPr algn="just"/>
            <a:endParaRPr lang="de-DE" sz="1000" dirty="0"/>
          </a:p>
        </p:txBody>
      </p:sp>
      <p:pic>
        <p:nvPicPr>
          <p:cNvPr id="8" name="Imagen 13">
            <a:extLst>
              <a:ext uri="{FF2B5EF4-FFF2-40B4-BE49-F238E27FC236}">
                <a16:creationId xmlns:a16="http://schemas.microsoft.com/office/drawing/2014/main" id="{2E025A8A-49F3-F16B-79B7-0B9B54F80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5125"/>
            <a:ext cx="5579745" cy="48710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635C44F-973E-03C0-2EC2-67AE647F7805}"/>
              </a:ext>
            </a:extLst>
          </p:cNvPr>
          <p:cNvGrpSpPr/>
          <p:nvPr/>
        </p:nvGrpSpPr>
        <p:grpSpPr>
          <a:xfrm>
            <a:off x="10080307" y="759045"/>
            <a:ext cx="1542600" cy="1020240"/>
            <a:chOff x="10080307" y="759045"/>
            <a:chExt cx="1542600" cy="102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7E57553-83FC-E9D0-9EC0-4E8231B74D03}"/>
                    </a:ext>
                  </a:extLst>
                </p14:cNvPr>
                <p14:cNvContentPartPr/>
                <p14:nvPr/>
              </p14:nvContentPartPr>
              <p14:xfrm>
                <a:off x="10080307" y="905925"/>
                <a:ext cx="250920" cy="4258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7E57553-83FC-E9D0-9EC0-4E8231B74D0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062667" y="887925"/>
                  <a:ext cx="28656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F7EFF53-1B17-EC31-1B65-E9BD884C291F}"/>
                    </a:ext>
                  </a:extLst>
                </p14:cNvPr>
                <p14:cNvContentPartPr/>
                <p14:nvPr/>
              </p14:nvContentPartPr>
              <p14:xfrm>
                <a:off x="10151227" y="796845"/>
                <a:ext cx="637200" cy="805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F7EFF53-1B17-EC31-1B65-E9BD884C291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133227" y="778845"/>
                  <a:ext cx="672840" cy="84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59D2126-DEEB-75D7-3D69-93B84EC535D6}"/>
                    </a:ext>
                  </a:extLst>
                </p14:cNvPr>
                <p14:cNvContentPartPr/>
                <p14:nvPr/>
              </p14:nvContentPartPr>
              <p14:xfrm>
                <a:off x="10456867" y="759045"/>
                <a:ext cx="625320" cy="1020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59D2126-DEEB-75D7-3D69-93B84EC535D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38867" y="741045"/>
                  <a:ext cx="660960" cy="10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BDE26FA-1B16-C96D-4CC2-A6F16670084C}"/>
                    </a:ext>
                  </a:extLst>
                </p14:cNvPr>
                <p14:cNvContentPartPr/>
                <p14:nvPr/>
              </p14:nvContentPartPr>
              <p14:xfrm>
                <a:off x="10942867" y="759045"/>
                <a:ext cx="474840" cy="890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BDE26FA-1B16-C96D-4CC2-A6F16670084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925227" y="741045"/>
                  <a:ext cx="510480" cy="9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48BA27D-6C30-8D68-83C7-0E9C399F3236}"/>
                    </a:ext>
                  </a:extLst>
                </p14:cNvPr>
                <p14:cNvContentPartPr/>
                <p14:nvPr/>
              </p14:nvContentPartPr>
              <p14:xfrm>
                <a:off x="11257867" y="981165"/>
                <a:ext cx="365040" cy="5565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48BA27D-6C30-8D68-83C7-0E9C399F323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239867" y="963525"/>
                  <a:ext cx="400680" cy="59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DC6A15-9028-D8BD-7256-B6535FD11AFF}"/>
              </a:ext>
            </a:extLst>
          </p:cNvPr>
          <p:cNvGrpSpPr/>
          <p:nvPr/>
        </p:nvGrpSpPr>
        <p:grpSpPr>
          <a:xfrm>
            <a:off x="9925507" y="2604765"/>
            <a:ext cx="1492200" cy="1724040"/>
            <a:chOff x="9925507" y="2604765"/>
            <a:chExt cx="1492200" cy="172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77C245A-9381-EB19-8042-5C2356744675}"/>
                    </a:ext>
                  </a:extLst>
                </p14:cNvPr>
                <p14:cNvContentPartPr/>
                <p14:nvPr/>
              </p14:nvContentPartPr>
              <p14:xfrm>
                <a:off x="9925507" y="2604765"/>
                <a:ext cx="489600" cy="5475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77C245A-9381-EB19-8042-5C235674467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907507" y="2586765"/>
                  <a:ext cx="525240" cy="58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8FC8C37-199A-6D0D-2489-066D9E0EC18B}"/>
                    </a:ext>
                  </a:extLst>
                </p14:cNvPr>
                <p14:cNvContentPartPr/>
                <p14:nvPr/>
              </p14:nvContentPartPr>
              <p14:xfrm>
                <a:off x="10506187" y="2688285"/>
                <a:ext cx="357840" cy="467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8FC8C37-199A-6D0D-2489-066D9E0EC18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488547" y="2670645"/>
                  <a:ext cx="393480" cy="50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DF58339-E63A-956C-B577-72927DDC28A3}"/>
                    </a:ext>
                  </a:extLst>
                </p14:cNvPr>
                <p14:cNvContentPartPr/>
                <p14:nvPr/>
              </p14:nvContentPartPr>
              <p14:xfrm>
                <a:off x="10628227" y="2831205"/>
                <a:ext cx="776880" cy="940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DF58339-E63A-956C-B577-72927DDC28A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610227" y="2813205"/>
                  <a:ext cx="812520" cy="9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BD6EF76-AEC2-9F25-04A5-4C3A0AEB19AC}"/>
                    </a:ext>
                  </a:extLst>
                </p14:cNvPr>
                <p14:cNvContentPartPr/>
                <p14:nvPr/>
              </p14:nvContentPartPr>
              <p14:xfrm>
                <a:off x="10675387" y="3460125"/>
                <a:ext cx="742320" cy="8517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BD6EF76-AEC2-9F25-04A5-4C3A0AEB19A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657387" y="3442485"/>
                  <a:ext cx="777960" cy="88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9E41DBF-B02F-D5F9-D0D2-0892DCD081FD}"/>
                    </a:ext>
                  </a:extLst>
                </p14:cNvPr>
                <p14:cNvContentPartPr/>
                <p14:nvPr/>
              </p14:nvContentPartPr>
              <p14:xfrm>
                <a:off x="11034307" y="4030725"/>
                <a:ext cx="270000" cy="2980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9E41DBF-B02F-D5F9-D0D2-0892DCD081F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016667" y="4013085"/>
                  <a:ext cx="305640" cy="333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5A825A7-B502-4754-9CE2-57F2552F8B35}"/>
                  </a:ext>
                </a:extLst>
              </p14:cNvPr>
              <p14:cNvContentPartPr/>
              <p14:nvPr/>
            </p14:nvContentPartPr>
            <p14:xfrm>
              <a:off x="9642187" y="2533485"/>
              <a:ext cx="248760" cy="3027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5A825A7-B502-4754-9CE2-57F2552F8B3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624187" y="2515485"/>
                <a:ext cx="284400" cy="33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060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11373-24E3-073E-C1C8-8761732BC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5B7E496-744B-6AEB-59AD-D081ADD57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   </a:t>
            </a:r>
            <a:fld id="{CA802361-A7A0-4CC0-BFE8-B2C12D5B613D}" type="slidenum">
              <a:rPr lang="en-GB" b="1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1C63AF-4681-924E-9488-C7B516FEB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/>
              <a:t>Nitrate </a:t>
            </a:r>
            <a:r>
              <a:rPr lang="de-DE" dirty="0" err="1"/>
              <a:t>Deposits</a:t>
            </a:r>
            <a:endParaRPr lang="de-D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D65AB95-150A-9DCB-391B-4C811C00C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73368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1700" b="1" dirty="0"/>
              <a:t>Salt flat /</a:t>
            </a:r>
            <a:r>
              <a:rPr lang="de-DE" sz="1700" b="1" i="1" dirty="0" err="1"/>
              <a:t>salar</a:t>
            </a:r>
            <a:r>
              <a:rPr lang="de-DE" sz="1700" b="1" dirty="0"/>
              <a:t> (type-iii </a:t>
            </a:r>
            <a:r>
              <a:rPr lang="de-DE" sz="1700" b="1" dirty="0" err="1"/>
              <a:t>deposit</a:t>
            </a:r>
            <a:r>
              <a:rPr lang="de-DE" sz="1700" b="1" dirty="0"/>
              <a:t>)</a:t>
            </a:r>
          </a:p>
          <a:p>
            <a:pPr marL="0" indent="0" algn="ctr">
              <a:buNone/>
            </a:pPr>
            <a:endParaRPr lang="de-DE" sz="1700" b="1" dirty="0"/>
          </a:p>
          <a:p>
            <a:r>
              <a:rPr lang="en-US" sz="1700" dirty="0"/>
              <a:t>endorheic sedimentary basins filled by sedimentary rocks and evaporites </a:t>
            </a:r>
          </a:p>
          <a:p>
            <a:r>
              <a:rPr lang="en-US" sz="1700" dirty="0"/>
              <a:t>Saline crust on the surface</a:t>
            </a:r>
          </a:p>
          <a:p>
            <a:r>
              <a:rPr lang="de-DE" sz="1700" dirty="0">
                <a:solidFill>
                  <a:srgbClr val="FF0000"/>
                </a:solidFill>
              </a:rPr>
              <a:t>Nitrate </a:t>
            </a:r>
            <a:r>
              <a:rPr lang="de-DE" sz="1700" dirty="0" err="1">
                <a:solidFill>
                  <a:srgbClr val="FF0000"/>
                </a:solidFill>
              </a:rPr>
              <a:t>ore</a:t>
            </a:r>
            <a:r>
              <a:rPr lang="de-DE" sz="1700" dirty="0">
                <a:solidFill>
                  <a:srgbClr val="FF0000"/>
                </a:solidFill>
              </a:rPr>
              <a:t> </a:t>
            </a:r>
            <a:r>
              <a:rPr lang="de-DE" sz="1700" dirty="0">
                <a:solidFill>
                  <a:srgbClr val="FF0000"/>
                </a:solidFill>
                <a:sym typeface="Wingdings" panose="05000000000000000000" pitchFamily="2" charset="2"/>
              </a:rPr>
              <a:t> (</a:t>
            </a:r>
            <a:r>
              <a:rPr lang="de-DE" sz="1700" dirty="0" err="1">
                <a:solidFill>
                  <a:srgbClr val="FF0000"/>
                </a:solidFill>
                <a:sym typeface="Wingdings" panose="05000000000000000000" pitchFamily="2" charset="2"/>
              </a:rPr>
              <a:t>clack</a:t>
            </a:r>
            <a:r>
              <a:rPr lang="de-DE" sz="1700" dirty="0">
                <a:solidFill>
                  <a:srgbClr val="FF0000"/>
                </a:solidFill>
                <a:sym typeface="Wingdings" panose="05000000000000000000" pitchFamily="2" charset="2"/>
              </a:rPr>
              <a:t>) </a:t>
            </a:r>
            <a:r>
              <a:rPr lang="de-DE" sz="1700" dirty="0" err="1">
                <a:solidFill>
                  <a:srgbClr val="FF0000"/>
                </a:solidFill>
                <a:sym typeface="Wingdings" panose="05000000000000000000" pitchFamily="2" charset="2"/>
              </a:rPr>
              <a:t>caliche</a:t>
            </a:r>
            <a:endParaRPr lang="en-US" sz="17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F6E029-1446-D5D9-61FD-6F212A9F4F17}"/>
              </a:ext>
            </a:extLst>
          </p:cNvPr>
          <p:cNvSpPr txBox="1"/>
          <p:nvPr/>
        </p:nvSpPr>
        <p:spPr>
          <a:xfrm>
            <a:off x="5774055" y="3718083"/>
            <a:ext cx="56620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b="1" dirty="0"/>
              <a:t>Figure 6.</a:t>
            </a:r>
            <a:r>
              <a:rPr lang="en-US" sz="1100" dirty="0"/>
              <a:t> A) Salar Dolores (type-iii deposit). B) Well-cemented salt crust. Photographs by the author.</a:t>
            </a:r>
            <a:endParaRPr lang="de-DE" sz="1000" dirty="0"/>
          </a:p>
        </p:txBody>
      </p:sp>
      <p:pic>
        <p:nvPicPr>
          <p:cNvPr id="6" name="Imagen 14">
            <a:extLst>
              <a:ext uri="{FF2B5EF4-FFF2-40B4-BE49-F238E27FC236}">
                <a16:creationId xmlns:a16="http://schemas.microsoft.com/office/drawing/2014/main" id="{BCA5819C-3EF6-592C-52AC-FBC568185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380" y="1027906"/>
            <a:ext cx="5579745" cy="2659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202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E1248F-12E6-4742-8098-79F46D447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Triple Oxygen Isotopes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E13AD9-3196-5D4F-8BD9-B6A519758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b="1" dirty="0" err="1"/>
              <a:t>Oxygen</a:t>
            </a:r>
            <a:r>
              <a:rPr lang="es-CL" b="1" dirty="0"/>
              <a:t> </a:t>
            </a:r>
            <a:r>
              <a:rPr lang="es-CL" b="1" dirty="0" err="1"/>
              <a:t>Isotopes</a:t>
            </a:r>
            <a:r>
              <a:rPr lang="es-CL" b="1" dirty="0"/>
              <a:t> </a:t>
            </a:r>
            <a:r>
              <a:rPr lang="es-CL" b="1" dirty="0" err="1"/>
              <a:t>Overview</a:t>
            </a:r>
            <a:endParaRPr lang="es-CL" b="1" dirty="0"/>
          </a:p>
          <a:p>
            <a:r>
              <a:rPr lang="es-CL" dirty="0" err="1"/>
              <a:t>There</a:t>
            </a:r>
            <a:r>
              <a:rPr lang="es-CL" dirty="0"/>
              <a:t> are </a:t>
            </a:r>
            <a:r>
              <a:rPr lang="es-CL" dirty="0" err="1"/>
              <a:t>three</a:t>
            </a:r>
            <a:r>
              <a:rPr lang="es-CL" dirty="0"/>
              <a:t> </a:t>
            </a:r>
            <a:r>
              <a:rPr lang="es-CL" dirty="0" err="1"/>
              <a:t>stable</a:t>
            </a:r>
            <a:r>
              <a:rPr lang="es-CL" dirty="0"/>
              <a:t> </a:t>
            </a:r>
            <a:r>
              <a:rPr lang="es-CL" dirty="0" err="1"/>
              <a:t>oxygen</a:t>
            </a:r>
            <a:r>
              <a:rPr lang="es-CL" dirty="0"/>
              <a:t> </a:t>
            </a:r>
            <a:r>
              <a:rPr lang="es-CL" dirty="0" err="1"/>
              <a:t>isotopes</a:t>
            </a:r>
            <a:r>
              <a:rPr lang="es-CL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b="1" dirty="0"/>
              <a:t>¹⁶O</a:t>
            </a:r>
            <a:r>
              <a:rPr lang="es-CL" dirty="0"/>
              <a:t> (</a:t>
            </a:r>
            <a:r>
              <a:rPr lang="es-CL" dirty="0" err="1"/>
              <a:t>most</a:t>
            </a:r>
            <a:r>
              <a:rPr lang="es-CL" dirty="0"/>
              <a:t> </a:t>
            </a:r>
            <a:r>
              <a:rPr lang="es-CL" dirty="0" err="1"/>
              <a:t>abundant</a:t>
            </a:r>
            <a:r>
              <a:rPr lang="es-CL" dirty="0"/>
              <a:t> ~99.76%)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b="1" dirty="0"/>
              <a:t>¹⁷O</a:t>
            </a:r>
            <a:r>
              <a:rPr lang="es-CL" dirty="0"/>
              <a:t> (</a:t>
            </a:r>
            <a:r>
              <a:rPr lang="es-CL" dirty="0" err="1"/>
              <a:t>rare</a:t>
            </a:r>
            <a:r>
              <a:rPr lang="es-CL" dirty="0"/>
              <a:t> ~0.04%)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b="1" dirty="0"/>
              <a:t>¹⁸O</a:t>
            </a:r>
            <a:r>
              <a:rPr lang="es-CL" dirty="0"/>
              <a:t> (~0.20%)</a:t>
            </a:r>
          </a:p>
          <a:p>
            <a:r>
              <a:rPr lang="es-CL" dirty="0" err="1"/>
              <a:t>Most</a:t>
            </a:r>
            <a:r>
              <a:rPr lang="es-CL" dirty="0"/>
              <a:t> </a:t>
            </a:r>
            <a:r>
              <a:rPr lang="es-CL" dirty="0" err="1"/>
              <a:t>studies</a:t>
            </a:r>
            <a:r>
              <a:rPr lang="es-CL" dirty="0"/>
              <a:t> </a:t>
            </a:r>
            <a:r>
              <a:rPr lang="es-CL" dirty="0" err="1"/>
              <a:t>focus</a:t>
            </a:r>
            <a:r>
              <a:rPr lang="es-CL" dirty="0"/>
              <a:t> </a:t>
            </a:r>
            <a:r>
              <a:rPr lang="es-CL" dirty="0" err="1"/>
              <a:t>on</a:t>
            </a:r>
            <a:r>
              <a:rPr lang="es-CL" dirty="0"/>
              <a:t> ¹⁸O/¹⁶O (</a:t>
            </a:r>
            <a:r>
              <a:rPr lang="es-CL" dirty="0" err="1"/>
              <a:t>reported</a:t>
            </a:r>
            <a:r>
              <a:rPr lang="es-CL" dirty="0"/>
              <a:t> as </a:t>
            </a:r>
            <a:r>
              <a:rPr lang="el-GR" dirty="0"/>
              <a:t>δ¹⁸</a:t>
            </a:r>
            <a:r>
              <a:rPr lang="es-CL" dirty="0"/>
              <a:t>O), </a:t>
            </a:r>
            <a:r>
              <a:rPr lang="es-CL" dirty="0" err="1"/>
              <a:t>but</a:t>
            </a:r>
            <a:r>
              <a:rPr lang="es-CL" dirty="0"/>
              <a:t> </a:t>
            </a:r>
            <a:r>
              <a:rPr lang="es-CL" dirty="0" err="1"/>
              <a:t>when</a:t>
            </a:r>
            <a:r>
              <a:rPr lang="es-CL" dirty="0"/>
              <a:t> </a:t>
            </a:r>
            <a:r>
              <a:rPr lang="es-CL" dirty="0" err="1"/>
              <a:t>you</a:t>
            </a:r>
            <a:r>
              <a:rPr lang="es-CL" dirty="0"/>
              <a:t> </a:t>
            </a:r>
            <a:r>
              <a:rPr lang="es-CL" dirty="0" err="1"/>
              <a:t>include</a:t>
            </a:r>
            <a:r>
              <a:rPr lang="es-CL" dirty="0"/>
              <a:t> ¹⁷O (as </a:t>
            </a:r>
            <a:r>
              <a:rPr lang="el-GR" dirty="0"/>
              <a:t>δ¹⁷</a:t>
            </a:r>
            <a:r>
              <a:rPr lang="es-CL" dirty="0"/>
              <a:t>O), </a:t>
            </a:r>
            <a:r>
              <a:rPr lang="es-CL" dirty="0" err="1"/>
              <a:t>you</a:t>
            </a:r>
            <a:r>
              <a:rPr lang="es-CL" dirty="0"/>
              <a:t> </a:t>
            </a:r>
            <a:r>
              <a:rPr lang="es-CL" dirty="0" err="1"/>
              <a:t>get</a:t>
            </a:r>
            <a:r>
              <a:rPr lang="es-CL" dirty="0"/>
              <a:t> “triple </a:t>
            </a:r>
            <a:r>
              <a:rPr lang="es-CL" dirty="0" err="1"/>
              <a:t>oxygen</a:t>
            </a:r>
            <a:r>
              <a:rPr lang="es-CL" dirty="0"/>
              <a:t> </a:t>
            </a:r>
            <a:r>
              <a:rPr lang="es-CL" dirty="0" err="1"/>
              <a:t>isotopes</a:t>
            </a:r>
            <a:r>
              <a:rPr lang="es-CL" dirty="0"/>
              <a:t>.”</a:t>
            </a:r>
          </a:p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CFD83B-A864-9941-B9E0-A99429F18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117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E35FA6-7807-3748-8FE2-EA42792F6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Delta Notation (</a:t>
            </a:r>
            <a:r>
              <a:rPr lang="el-GR" b="1" dirty="0"/>
              <a:t>δ)</a:t>
            </a:r>
            <a:br>
              <a:rPr lang="el-GR" b="1" dirty="0"/>
            </a:b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A5B1C1-E0DA-CE4F-B0A6-4FB42DF52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err="1"/>
              <a:t>Isotope</a:t>
            </a:r>
            <a:r>
              <a:rPr lang="es-CL" dirty="0"/>
              <a:t> ratios are </a:t>
            </a:r>
            <a:r>
              <a:rPr lang="es-CL" dirty="0" err="1"/>
              <a:t>reported</a:t>
            </a:r>
            <a:r>
              <a:rPr lang="es-CL" dirty="0"/>
              <a:t> as </a:t>
            </a:r>
            <a:r>
              <a:rPr lang="es-CL" dirty="0" err="1"/>
              <a:t>deviations</a:t>
            </a:r>
            <a:r>
              <a:rPr lang="es-CL" dirty="0"/>
              <a:t> (in ‰) </a:t>
            </a:r>
            <a:r>
              <a:rPr lang="es-CL" dirty="0" err="1"/>
              <a:t>from</a:t>
            </a:r>
            <a:r>
              <a:rPr lang="es-CL" dirty="0"/>
              <a:t> a standard (</a:t>
            </a:r>
            <a:r>
              <a:rPr lang="es-CL" dirty="0" err="1"/>
              <a:t>usually</a:t>
            </a:r>
            <a:r>
              <a:rPr lang="es-CL" dirty="0"/>
              <a:t> VSMOW):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δ¹⁸</a:t>
            </a:r>
            <a:r>
              <a:rPr lang="es-CL" dirty="0"/>
              <a:t>O = [(¹⁸O/¹⁶O)_</a:t>
            </a:r>
            <a:r>
              <a:rPr lang="es-CL" dirty="0" err="1"/>
              <a:t>sample</a:t>
            </a:r>
            <a:r>
              <a:rPr lang="es-CL" dirty="0"/>
              <a:t> / (¹⁸O/¹⁶O)_standard − 1] × 1000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δ¹⁷</a:t>
            </a:r>
            <a:r>
              <a:rPr lang="es-CL" dirty="0"/>
              <a:t>O </a:t>
            </a:r>
            <a:r>
              <a:rPr lang="es-CL" dirty="0" err="1"/>
              <a:t>is</a:t>
            </a:r>
            <a:r>
              <a:rPr lang="es-CL" dirty="0"/>
              <a:t> </a:t>
            </a:r>
            <a:r>
              <a:rPr lang="es-CL" dirty="0" err="1"/>
              <a:t>similarly</a:t>
            </a:r>
            <a:r>
              <a:rPr lang="es-CL" dirty="0"/>
              <a:t> </a:t>
            </a:r>
            <a:r>
              <a:rPr lang="es-CL" dirty="0" err="1"/>
              <a:t>defined</a:t>
            </a:r>
            <a:r>
              <a:rPr lang="es-CL" dirty="0"/>
              <a:t>.</a:t>
            </a:r>
          </a:p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EB1EA91-1A51-5349-A864-2E7FE5BB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268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1267E-C637-AF43-9F34-AAFA807BD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Mass-Dependent vs. </a:t>
            </a:r>
            <a:r>
              <a:rPr lang="es-CL" b="1" dirty="0" err="1"/>
              <a:t>Mass-Independent</a:t>
            </a:r>
            <a:r>
              <a:rPr lang="es-CL" b="1" dirty="0"/>
              <a:t> </a:t>
            </a:r>
            <a:r>
              <a:rPr lang="es-CL" b="1" dirty="0" err="1"/>
              <a:t>Fractionation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5FD1CE-DBC2-BD4D-970E-5ABAC9D80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b="1" dirty="0" err="1"/>
              <a:t>Mass-dependent</a:t>
            </a:r>
            <a:r>
              <a:rPr lang="es-CL" b="1" dirty="0"/>
              <a:t> </a:t>
            </a:r>
            <a:r>
              <a:rPr lang="es-CL" b="1" dirty="0" err="1"/>
              <a:t>fractionation</a:t>
            </a:r>
            <a:r>
              <a:rPr lang="es-CL" dirty="0"/>
              <a:t>: In </a:t>
            </a:r>
            <a:r>
              <a:rPr lang="es-CL" dirty="0" err="1"/>
              <a:t>processes</a:t>
            </a:r>
            <a:r>
              <a:rPr lang="es-CL" dirty="0"/>
              <a:t> </a:t>
            </a:r>
            <a:r>
              <a:rPr lang="es-CL" dirty="0" err="1"/>
              <a:t>like</a:t>
            </a:r>
            <a:r>
              <a:rPr lang="es-CL" dirty="0"/>
              <a:t> </a:t>
            </a:r>
            <a:r>
              <a:rPr lang="es-CL" dirty="0" err="1"/>
              <a:t>evaporation</a:t>
            </a:r>
            <a:r>
              <a:rPr lang="es-CL" dirty="0"/>
              <a:t>,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change</a:t>
            </a:r>
            <a:r>
              <a:rPr lang="es-CL" dirty="0"/>
              <a:t> in </a:t>
            </a:r>
            <a:r>
              <a:rPr lang="el-GR" dirty="0"/>
              <a:t>δ¹⁷</a:t>
            </a:r>
            <a:r>
              <a:rPr lang="es-CL" dirty="0"/>
              <a:t>O </a:t>
            </a:r>
            <a:r>
              <a:rPr lang="es-CL" dirty="0" err="1"/>
              <a:t>is</a:t>
            </a:r>
            <a:r>
              <a:rPr lang="es-CL" dirty="0"/>
              <a:t> </a:t>
            </a:r>
            <a:r>
              <a:rPr lang="es-CL" dirty="0" err="1"/>
              <a:t>about</a:t>
            </a:r>
            <a:r>
              <a:rPr lang="es-CL" dirty="0"/>
              <a:t> 0.52 × </a:t>
            </a:r>
            <a:r>
              <a:rPr lang="el-GR" dirty="0"/>
              <a:t>δ¹⁸</a:t>
            </a:r>
            <a:r>
              <a:rPr lang="es-CL" dirty="0"/>
              <a:t>O (</a:t>
            </a:r>
            <a:r>
              <a:rPr lang="es-CL" dirty="0" err="1"/>
              <a:t>because</a:t>
            </a:r>
            <a:r>
              <a:rPr lang="es-CL" dirty="0"/>
              <a:t> of </a:t>
            </a:r>
            <a:r>
              <a:rPr lang="es-CL" dirty="0" err="1"/>
              <a:t>mass</a:t>
            </a:r>
            <a:r>
              <a:rPr lang="es-CL" dirty="0"/>
              <a:t> </a:t>
            </a:r>
            <a:r>
              <a:rPr lang="es-CL" dirty="0" err="1"/>
              <a:t>difference</a:t>
            </a:r>
            <a:r>
              <a:rPr lang="es-CL" dirty="0"/>
              <a:t>).</a:t>
            </a:r>
          </a:p>
          <a:p>
            <a:r>
              <a:rPr lang="es-CL" b="1" dirty="0" err="1"/>
              <a:t>Mass-independent</a:t>
            </a:r>
            <a:r>
              <a:rPr lang="es-CL" b="1" dirty="0"/>
              <a:t> </a:t>
            </a:r>
            <a:r>
              <a:rPr lang="es-CL" b="1" dirty="0" err="1"/>
              <a:t>fractionation</a:t>
            </a:r>
            <a:r>
              <a:rPr lang="es-CL" b="1" dirty="0"/>
              <a:t> (MIF)</a:t>
            </a:r>
            <a:r>
              <a:rPr lang="es-CL" dirty="0"/>
              <a:t>: </a:t>
            </a:r>
            <a:r>
              <a:rPr lang="es-CL" dirty="0" err="1"/>
              <a:t>Deviations</a:t>
            </a:r>
            <a:r>
              <a:rPr lang="es-CL" dirty="0"/>
              <a:t> </a:t>
            </a:r>
            <a:r>
              <a:rPr lang="es-CL" dirty="0" err="1"/>
              <a:t>from</a:t>
            </a:r>
            <a:r>
              <a:rPr lang="es-CL" dirty="0"/>
              <a:t> </a:t>
            </a:r>
            <a:r>
              <a:rPr lang="es-CL" dirty="0" err="1"/>
              <a:t>this</a:t>
            </a:r>
            <a:r>
              <a:rPr lang="es-CL" dirty="0"/>
              <a:t> </a:t>
            </a:r>
            <a:r>
              <a:rPr lang="es-CL" dirty="0" err="1"/>
              <a:t>expected</a:t>
            </a:r>
            <a:r>
              <a:rPr lang="es-CL" dirty="0"/>
              <a:t> line. </a:t>
            </a:r>
            <a:r>
              <a:rPr lang="es-CL" dirty="0" err="1"/>
              <a:t>Expressed</a:t>
            </a:r>
            <a:r>
              <a:rPr lang="es-CL" dirty="0"/>
              <a:t> as: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b="1" dirty="0"/>
              <a:t>Δ¹⁷</a:t>
            </a:r>
            <a:r>
              <a:rPr lang="es-CL" b="1" dirty="0"/>
              <a:t>O = </a:t>
            </a:r>
            <a:r>
              <a:rPr lang="el-GR" b="1" dirty="0"/>
              <a:t>δ¹⁷</a:t>
            </a:r>
            <a:r>
              <a:rPr lang="es-CL" b="1" dirty="0"/>
              <a:t>O − 0.52 × </a:t>
            </a:r>
            <a:r>
              <a:rPr lang="el-GR" b="1" dirty="0"/>
              <a:t>δ¹⁸</a:t>
            </a:r>
            <a:r>
              <a:rPr lang="es-CL" b="1" dirty="0"/>
              <a:t>O</a:t>
            </a:r>
            <a:endParaRPr lang="es-CL" dirty="0"/>
          </a:p>
          <a:p>
            <a:r>
              <a:rPr lang="es-CL" dirty="0"/>
              <a:t>A non-</a:t>
            </a:r>
            <a:r>
              <a:rPr lang="es-CL" dirty="0" err="1"/>
              <a:t>zero</a:t>
            </a:r>
            <a:r>
              <a:rPr lang="es-CL" dirty="0"/>
              <a:t> </a:t>
            </a:r>
            <a:r>
              <a:rPr lang="el-GR" dirty="0"/>
              <a:t>Δ¹⁷</a:t>
            </a:r>
            <a:r>
              <a:rPr lang="es-CL" dirty="0"/>
              <a:t>O </a:t>
            </a:r>
            <a:r>
              <a:rPr lang="es-CL" dirty="0" err="1"/>
              <a:t>suggests</a:t>
            </a:r>
            <a:r>
              <a:rPr lang="es-CL" dirty="0"/>
              <a:t> </a:t>
            </a:r>
            <a:r>
              <a:rPr lang="es-CL" dirty="0" err="1"/>
              <a:t>that</a:t>
            </a:r>
            <a:r>
              <a:rPr lang="es-CL" dirty="0"/>
              <a:t>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oxygen</a:t>
            </a:r>
            <a:r>
              <a:rPr lang="es-CL" dirty="0"/>
              <a:t> </a:t>
            </a:r>
            <a:r>
              <a:rPr lang="es-CL" dirty="0" err="1"/>
              <a:t>came</a:t>
            </a:r>
            <a:r>
              <a:rPr lang="es-CL" dirty="0"/>
              <a:t> </a:t>
            </a:r>
            <a:r>
              <a:rPr lang="es-CL" dirty="0" err="1"/>
              <a:t>from</a:t>
            </a:r>
            <a:r>
              <a:rPr lang="es-CL" dirty="0"/>
              <a:t> </a:t>
            </a:r>
            <a:r>
              <a:rPr lang="es-CL" dirty="0" err="1"/>
              <a:t>atmospheric</a:t>
            </a:r>
            <a:r>
              <a:rPr lang="es-CL" dirty="0"/>
              <a:t> </a:t>
            </a:r>
            <a:r>
              <a:rPr lang="es-CL" dirty="0" err="1"/>
              <a:t>processes</a:t>
            </a:r>
            <a:r>
              <a:rPr lang="es-CL" dirty="0"/>
              <a:t>, </a:t>
            </a:r>
            <a:r>
              <a:rPr lang="es-CL" dirty="0" err="1"/>
              <a:t>especially</a:t>
            </a:r>
            <a:r>
              <a:rPr lang="es-CL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Ozone </a:t>
            </a:r>
            <a:r>
              <a:rPr lang="es-CL" dirty="0" err="1"/>
              <a:t>reactions</a:t>
            </a:r>
            <a:endParaRPr lang="es-CL" dirty="0"/>
          </a:p>
          <a:p>
            <a:pPr>
              <a:buFont typeface="Arial" panose="020B0604020202020204" pitchFamily="34" charset="0"/>
              <a:buChar char="•"/>
            </a:pPr>
            <a:r>
              <a:rPr lang="es-CL" dirty="0" err="1"/>
              <a:t>Stratospheric</a:t>
            </a:r>
            <a:r>
              <a:rPr lang="es-CL" dirty="0"/>
              <a:t> </a:t>
            </a:r>
            <a:r>
              <a:rPr lang="es-CL" dirty="0" err="1"/>
              <a:t>photochemistry</a:t>
            </a:r>
            <a:endParaRPr lang="es-CL" dirty="0"/>
          </a:p>
          <a:p>
            <a:pPr>
              <a:buFont typeface="Arial" panose="020B0604020202020204" pitchFamily="34" charset="0"/>
              <a:buChar char="•"/>
            </a:pPr>
            <a:r>
              <a:rPr lang="es-CL" dirty="0" err="1"/>
              <a:t>Atmospheric</a:t>
            </a:r>
            <a:r>
              <a:rPr lang="es-CL" dirty="0"/>
              <a:t> </a:t>
            </a:r>
            <a:r>
              <a:rPr lang="es-CL" dirty="0" err="1"/>
              <a:t>nitrate</a:t>
            </a:r>
            <a:r>
              <a:rPr lang="es-CL" dirty="0"/>
              <a:t> </a:t>
            </a:r>
            <a:r>
              <a:rPr lang="es-CL" dirty="0" err="1"/>
              <a:t>formation</a:t>
            </a:r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8D2941-85E6-9F4A-B0A1-67379C50F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2361-A7A0-4CC0-BFE8-B2C12D5B613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496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</TotalTime>
  <Words>3535</Words>
  <Application>Microsoft Macintosh PowerPoint</Application>
  <PresentationFormat>Panorámica</PresentationFormat>
  <Paragraphs>317</Paragraphs>
  <Slides>25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4" baseType="lpstr">
      <vt:lpstr>Abadi ExtraLight</vt:lpstr>
      <vt:lpstr>Arial</vt:lpstr>
      <vt:lpstr>Calibri</vt:lpstr>
      <vt:lpstr>Calibri Light</vt:lpstr>
      <vt:lpstr>Cambria</vt:lpstr>
      <vt:lpstr>Cambria Math</vt:lpstr>
      <vt:lpstr>Tahoma</vt:lpstr>
      <vt:lpstr>Times New Roman</vt:lpstr>
      <vt:lpstr>Office Theme</vt:lpstr>
      <vt:lpstr>Suplemmentary material  The Geologic Super-Cycle of Chilean Nitrate Deposition</vt:lpstr>
      <vt:lpstr>Nitrate Deposits</vt:lpstr>
      <vt:lpstr>Nitrate Deposits</vt:lpstr>
      <vt:lpstr>Nitrate Deposits</vt:lpstr>
      <vt:lpstr>Nitrate Deposits</vt:lpstr>
      <vt:lpstr>Nitrate Deposits</vt:lpstr>
      <vt:lpstr>Triple Oxygen Isotopes</vt:lpstr>
      <vt:lpstr>Delta Notation (δ) </vt:lpstr>
      <vt:lpstr>Mass-Dependent vs. Mass-Independent Fractionation</vt:lpstr>
      <vt:lpstr>Nitrate = NO3</vt:lpstr>
      <vt:lpstr>Atmospheric Geochemistry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Supplementary </vt:lpstr>
      <vt:lpstr>Supplementary </vt:lpstr>
      <vt:lpstr>Supplementary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External measurements  δ15N and δ34S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Studies of Nitrate Deposits in the Atacama Desert, Chile: Insights from Triple Oxygen Isotopes in Nitrates and Sulfates, and Strontium Isotopes</dc:title>
  <dc:creator>Lickan Ckabur</dc:creator>
  <cp:lastModifiedBy>Microsoft Office User</cp:lastModifiedBy>
  <cp:revision>344</cp:revision>
  <dcterms:created xsi:type="dcterms:W3CDTF">2023-11-07T20:01:21Z</dcterms:created>
  <dcterms:modified xsi:type="dcterms:W3CDTF">2026-05-04T20:31:46Z</dcterms:modified>
</cp:coreProperties>
</file>