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embeddedFontLst>
    <p:embeddedFont>
      <p:font typeface="Play" panose="020B0604020202020204" charset="0"/>
      <p:regular r:id="rId15"/>
      <p:bold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9" roundtripDataSignature="AMtx7mjzGm1Vbmh4m4py8EtEDXLKPNZyV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ableStyles" Target="tableStyles.xml"/><Relationship Id="rId10" Type="http://schemas.openxmlformats.org/officeDocument/2006/relationships/slide" Target="slides/slide9.xml"/><Relationship Id="rId19"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it-IT" sz="1200" b="0" i="0" u="none" strike="noStrike" cap="none">
                <a:solidFill>
                  <a:schemeClr val="dk1"/>
                </a:solidFill>
                <a:latin typeface="Arial"/>
                <a:ea typeface="Arial"/>
                <a:cs typeface="Arial"/>
                <a:sym typeface="Arial"/>
              </a:rPr>
              <a:t>‹N›</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it-IT"/>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r>
              <a:rPr lang="it-IT"/>
              <a:t>In this slide, we directly compare the results obtained before and after the integration of spatial variables. On the left, we see the initial model, which relies solely on geometric dimensions and achieves only 59.5% accuracy, performing acceptably only for the Circular class, while virtually ignoring the other tomb types.</a:t>
            </a:r>
            <a:br>
              <a:rPr lang="it-IT"/>
            </a:br>
            <a:r>
              <a:rPr lang="it-IT"/>
              <a:t>On the right, however, we can clearly observe the significant improvement attained by the integrated model, which reaches 75.7% accuracy. We note that, in addition to the Circular class, other tomb types such as Ogival and Squared also display substantial gains in classification metrics (precision, recall, F1-score), indicating that incorporating spatial data enables the model to better distinguish even the less frequent tomb shapes.</a:t>
            </a:r>
            <a:br>
              <a:rPr lang="it-IT"/>
            </a:br>
            <a:r>
              <a:rPr lang="it-IT"/>
              <a:t>Despite this progress, certain rare tomb classes, such as the Irregular type, remain challenging for the model to identify correctly. This confirms that—although spatial variables play a crucial role—further enhancements will be achievable primarily by increasing both the quantity and the quality of data gathered in upcoming excavation surveys.</a:t>
            </a:r>
            <a:endParaRPr/>
          </a:p>
        </p:txBody>
      </p:sp>
      <p:sp>
        <p:nvSpPr>
          <p:cNvPr id="277" name="Google Shape;27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it-IT"/>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6" name="Google Shape;30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it-IT"/>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2" name="Google Shape;32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it-IT"/>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 name="Google Shape;10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it-IT"/>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1" name="Google Shape;12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it-IT"/>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it-IT"/>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4ccf7e9ff3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g34ccf7e9ff3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7" name="Google Shape;167;g34ccf7e9ff3_0_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it-IT"/>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34ccf7e9ff3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g34ccf7e9ff3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g34ccf7e9ff3_0_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it-IT"/>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it-IT"/>
              <a:t>In the first model, we applied a Random Forest algorithm using only the geometric measurements of the tombs—diameter, length, width, and height—without any spatial or contextual information. As shown in the diagram at the top right, the Random Forest model creates multiple decision trees that collectively vote to determine each tomb’s final class. However, by relying solely on these geometric attributes, we achieved an overall accuracy of 59.5%.</a:t>
            </a:r>
            <a:br>
              <a:rPr lang="it-IT"/>
            </a:br>
            <a:r>
              <a:rPr lang="it-IT"/>
              <a:t>Looking at the chart at the bottom left, we see that the classification metrics (precision, recall, and F1-score) are very high for the ‘Circular’ class only, while they are extremely low—sometimes even absent—for all other tomb types, underscoring a major limitation of the model.</a:t>
            </a:r>
            <a:br>
              <a:rPr lang="it-IT"/>
            </a:br>
            <a:r>
              <a:rPr lang="it-IT"/>
              <a:t>The violin plots and boxplots on the right further illustrate the large variability and outliers in the geometric measurements, highlighting that these dimensions alone are insufficient to accurately differentiate rarer or less distinctly defined tomb shapes.</a:t>
            </a:r>
            <a:br>
              <a:rPr lang="it-IT"/>
            </a:br>
            <a:r>
              <a:rPr lang="it-IT"/>
              <a:t>These constraints primarily stem from the severe class imbalance in the dataset, which causes the model to favor the dominant class (Circular) while almost completely overlooking the less represented tomb types.</a:t>
            </a:r>
            <a:endParaRPr/>
          </a:p>
        </p:txBody>
      </p:sp>
      <p:sp>
        <p:nvSpPr>
          <p:cNvPr id="201" name="Google Shape;201;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it-IT"/>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r>
              <a:rPr lang="it-IT"/>
              <a:t>When critically examining the first approach that relies exclusively on geometric dimensions, several significant shortcomings become apparent. By looking at the pie chart on the right, we can immediately see the pronounced class imbalance: the ‘Circular’ class accounts for over 60% of the dataset, overwhelmingly dominating the other tomb shapes.</a:t>
            </a:r>
            <a:br>
              <a:rPr lang="it-IT"/>
            </a:br>
            <a:r>
              <a:rPr lang="it-IT"/>
              <a:t>In the confusion matrix at the center, we can clearly see how this imbalance negatively impacted the model. Most predictions cluster around the Circular class, with very few correct identifications of other classes and a considerable number of misclassifications. This highlights the model’s struggle to recognize less frequent tomb types, such as ‘Irregular’ or ‘Rectangular.’</a:t>
            </a:r>
            <a:br>
              <a:rPr lang="it-IT"/>
            </a:br>
            <a:r>
              <a:rPr lang="it-IT"/>
              <a:t>Finally, the correlation matrix on the left reveals that the geometric variables used exhibit both positive and negative inter-correlations, suggesting that geometric measurements alone are not sufficiently distinctive to accurately identify all the various tomb types.</a:t>
            </a:r>
            <a:br>
              <a:rPr lang="it-IT"/>
            </a:br>
            <a:r>
              <a:rPr lang="it-IT"/>
              <a:t>These results make it evident that, to significantly enhance the model’s performance and resolve these issues, additional spatial data must be integrated to capture the genuine differences among the diverse tomb types.</a:t>
            </a:r>
            <a:endParaRPr/>
          </a:p>
        </p:txBody>
      </p:sp>
      <p:sp>
        <p:nvSpPr>
          <p:cNvPr id="221" name="Google Shape;22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it-IT"/>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it-IT"/>
              <a:t>To overcome the limitations highlighted by the first model, we developed a new integrated approach, clearly illustrated by this flowchart. As shown, we enriched the initial Random Forest model with new information derived from spatial analyses performed in R. In particular, alongside the geometric dimensions, we incorporated clustering analysis results (K-Means, DBSCAN), hotspot analysis (Gi*), and spatial autocorrelation (Moran’s I).</a:t>
            </a:r>
            <a:br>
              <a:rPr lang="it-IT"/>
            </a:br>
            <a:r>
              <a:rPr lang="it-IT"/>
              <a:t>This combination of geometric and spatial variables represents a substantial methodological advance, enabling the integrated model to achieve a notably higher accuracy of 75.7%. Thanks to this approach, the model more effectively classifies less common tomb types, clearly demonstrating that the inclusion of spatial variables is fundamental to fully understanding the archaeological distribution of these tombs.</a:t>
            </a:r>
            <a:endParaRPr/>
          </a:p>
        </p:txBody>
      </p:sp>
      <p:sp>
        <p:nvSpPr>
          <p:cNvPr id="241" name="Google Shape;241;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it-IT"/>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15"/>
        <p:cNvGrpSpPr/>
        <p:nvPr/>
      </p:nvGrpSpPr>
      <p:grpSpPr>
        <a:xfrm>
          <a:off x="0" y="0"/>
          <a:ext cx="0" cy="0"/>
          <a:chOff x="0" y="0"/>
          <a:chExt cx="0" cy="0"/>
        </a:xfrm>
      </p:grpSpPr>
      <p:sp>
        <p:nvSpPr>
          <p:cNvPr id="16" name="Google Shape;16;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72"/>
        <p:cNvGrpSpPr/>
        <p:nvPr/>
      </p:nvGrpSpPr>
      <p:grpSpPr>
        <a:xfrm>
          <a:off x="0" y="0"/>
          <a:ext cx="0" cy="0"/>
          <a:chOff x="0" y="0"/>
          <a:chExt cx="0" cy="0"/>
        </a:xfrm>
      </p:grpSpPr>
      <p:sp>
        <p:nvSpPr>
          <p:cNvPr id="73" name="Google Shape;73;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olo e testo verticale" type="vertTitleAndTx">
  <p:cSld name="VERTICAL_TITLE_AND_VERTICAL_TEXT">
    <p:spTree>
      <p:nvGrpSpPr>
        <p:cNvPr id="1" name="Shape 78"/>
        <p:cNvGrpSpPr/>
        <p:nvPr/>
      </p:nvGrpSpPr>
      <p:grpSpPr>
        <a:xfrm>
          <a:off x="0" y="0"/>
          <a:ext cx="0" cy="0"/>
          <a:chOff x="0" y="0"/>
          <a:chExt cx="0" cy="0"/>
        </a:xfrm>
      </p:grpSpPr>
      <p:sp>
        <p:nvSpPr>
          <p:cNvPr id="79" name="Google Shape;79;p2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apositiva titolo" type="title">
  <p:cSld name="TITLE">
    <p:spTree>
      <p:nvGrpSpPr>
        <p:cNvPr id="1" name="Shape 21"/>
        <p:cNvGrpSpPr/>
        <p:nvPr/>
      </p:nvGrpSpPr>
      <p:grpSpPr>
        <a:xfrm>
          <a:off x="0" y="0"/>
          <a:ext cx="0" cy="0"/>
          <a:chOff x="0" y="0"/>
          <a:chExt cx="0" cy="0"/>
        </a:xfrm>
      </p:grpSpPr>
      <p:sp>
        <p:nvSpPr>
          <p:cNvPr id="22" name="Google Shape;22;p1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spTree>
      <p:nvGrpSpPr>
        <p:cNvPr id="1" name="Shape 27"/>
        <p:cNvGrpSpPr/>
        <p:nvPr/>
      </p:nvGrpSpPr>
      <p:grpSpPr>
        <a:xfrm>
          <a:off x="0" y="0"/>
          <a:ext cx="0" cy="0"/>
          <a:chOff x="0" y="0"/>
          <a:chExt cx="0" cy="0"/>
        </a:xfrm>
      </p:grpSpPr>
      <p:sp>
        <p:nvSpPr>
          <p:cNvPr id="28" name="Google Shape;28;p1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30" name="Google Shape;30;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ue contenuti" type="twoObj">
  <p:cSld name="TWO_OBJECTS">
    <p:spTree>
      <p:nvGrpSpPr>
        <p:cNvPr id="1" name="Shape 33"/>
        <p:cNvGrpSpPr/>
        <p:nvPr/>
      </p:nvGrpSpPr>
      <p:grpSpPr>
        <a:xfrm>
          <a:off x="0" y="0"/>
          <a:ext cx="0" cy="0"/>
          <a:chOff x="0" y="0"/>
          <a:chExt cx="0" cy="0"/>
        </a:xfrm>
      </p:grpSpPr>
      <p:sp>
        <p:nvSpPr>
          <p:cNvPr id="34" name="Google Shape;34;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40"/>
        <p:cNvGrpSpPr/>
        <p:nvPr/>
      </p:nvGrpSpPr>
      <p:grpSpPr>
        <a:xfrm>
          <a:off x="0" y="0"/>
          <a:ext cx="0" cy="0"/>
          <a:chOff x="0" y="0"/>
          <a:chExt cx="0" cy="0"/>
        </a:xfrm>
      </p:grpSpPr>
      <p:sp>
        <p:nvSpPr>
          <p:cNvPr id="41" name="Google Shape;41;p1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49"/>
        <p:cNvGrpSpPr/>
        <p:nvPr/>
      </p:nvGrpSpPr>
      <p:grpSpPr>
        <a:xfrm>
          <a:off x="0" y="0"/>
          <a:ext cx="0" cy="0"/>
          <a:chOff x="0" y="0"/>
          <a:chExt cx="0" cy="0"/>
        </a:xfrm>
      </p:grpSpPr>
      <p:sp>
        <p:nvSpPr>
          <p:cNvPr id="50" name="Google Shape;50;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uota" type="blank">
  <p:cSld name="BLANK">
    <p:spTree>
      <p:nvGrpSpPr>
        <p:cNvPr id="1" name="Shape 54"/>
        <p:cNvGrpSpPr/>
        <p:nvPr/>
      </p:nvGrpSpPr>
      <p:grpSpPr>
        <a:xfrm>
          <a:off x="0" y="0"/>
          <a:ext cx="0" cy="0"/>
          <a:chOff x="0" y="0"/>
          <a:chExt cx="0" cy="0"/>
        </a:xfrm>
      </p:grpSpPr>
      <p:sp>
        <p:nvSpPr>
          <p:cNvPr id="55" name="Google Shape;5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magine con didascalia" type="picTx">
  <p:cSld name="PICTURE_WITH_CAPTION_TEXT">
    <p:spTree>
      <p:nvGrpSpPr>
        <p:cNvPr id="1" name="Shape 65"/>
        <p:cNvGrpSpPr/>
        <p:nvPr/>
      </p:nvGrpSpPr>
      <p:grpSpPr>
        <a:xfrm>
          <a:off x="0" y="0"/>
          <a:ext cx="0" cy="0"/>
          <a:chOff x="0" y="0"/>
          <a:chExt cx="0" cy="0"/>
        </a:xfrm>
      </p:grpSpPr>
      <p:sp>
        <p:nvSpPr>
          <p:cNvPr id="66" name="Google Shape;66;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2"/>
          <p:cNvSpPr>
            <a:spLocks noGrp="1"/>
          </p:cNvSpPr>
          <p:nvPr>
            <p:ph type="pic" idx="2"/>
          </p:nvPr>
        </p:nvSpPr>
        <p:spPr>
          <a:xfrm>
            <a:off x="5183188" y="987425"/>
            <a:ext cx="6172200" cy="4873625"/>
          </a:xfrm>
          <a:prstGeom prst="rect">
            <a:avLst/>
          </a:prstGeom>
          <a:noFill/>
          <a:ln>
            <a:noFill/>
          </a:ln>
        </p:spPr>
      </p:sp>
      <p:sp>
        <p:nvSpPr>
          <p:cNvPr id="68" name="Google Shape;68;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75757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75757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IT"/>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meetingorganizer.copernicus.org/EGU26/EGU26-11193.html" TargetMode="External"/><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2.png"/><Relationship Id="rId7"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9.png"/><Relationship Id="rId9"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8.jp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9.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0.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1.pn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2.png"/><Relationship Id="rId7"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4.png"/><Relationship Id="rId5" Type="http://schemas.openxmlformats.org/officeDocument/2006/relationships/image" Target="../media/image14.png"/><Relationship Id="rId10" Type="http://schemas.openxmlformats.org/officeDocument/2006/relationships/image" Target="../media/image5.png"/><Relationship Id="rId4" Type="http://schemas.openxmlformats.org/officeDocument/2006/relationships/image" Target="../media/image13.png"/><Relationship Id="rId9"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6.png"/><Relationship Id="rId7"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8.png"/><Relationship Id="rId10" Type="http://schemas.openxmlformats.org/officeDocument/2006/relationships/image" Target="../media/image4.png"/><Relationship Id="rId4" Type="http://schemas.openxmlformats.org/officeDocument/2006/relationships/image" Target="../media/image17.png"/><Relationship Id="rId9"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title"/>
          </p:nvPr>
        </p:nvSpPr>
        <p:spPr>
          <a:xfrm>
            <a:off x="361225" y="1896771"/>
            <a:ext cx="11469547" cy="2039526"/>
          </a:xfrm>
          <a:prstGeom prst="rect">
            <a:avLst/>
          </a:prstGeom>
          <a:noFill/>
          <a:ln>
            <a:noFill/>
          </a:ln>
        </p:spPr>
        <p:txBody>
          <a:bodyPr spcFirstLastPara="1" wrap="square" lIns="91425" tIns="45700" rIns="91425" bIns="45700" anchor="ctr" anchorCtr="0">
            <a:normAutofit/>
          </a:bodyPr>
          <a:lstStyle/>
          <a:p>
            <a:pPr lvl="0" algn="ctr">
              <a:buSzPct val="100000"/>
            </a:pPr>
            <a:r>
              <a:rPr lang="en-US" b="1" u="sng" dirty="0">
                <a:solidFill>
                  <a:schemeClr val="tx1"/>
                </a:solidFill>
                <a:hlinkClick r:id="rId3">
                  <a:extLst>
                    <a:ext uri="{A12FA001-AC4F-418D-AE19-62706E023703}">
                      <ahyp:hlinkClr xmlns:ahyp="http://schemas.microsoft.com/office/drawing/2018/hyperlinkcolor" val="tx"/>
                    </a:ext>
                  </a:extLst>
                </a:hlinkClick>
              </a:rPr>
              <a:t>A preliminary study of the morphology and spatial distribution of funerary elements in Oman</a:t>
            </a:r>
            <a:endParaRPr u="sng" dirty="0">
              <a:solidFill>
                <a:schemeClr val="tx1"/>
              </a:solidFill>
              <a:latin typeface="Times New Roman"/>
              <a:ea typeface="Times New Roman"/>
              <a:cs typeface="Times New Roman"/>
              <a:sym typeface="Times New Roman"/>
            </a:endParaRPr>
          </a:p>
        </p:txBody>
      </p:sp>
      <p:cxnSp>
        <p:nvCxnSpPr>
          <p:cNvPr id="90" name="Google Shape;90;p1"/>
          <p:cNvCxnSpPr/>
          <p:nvPr/>
        </p:nvCxnSpPr>
        <p:spPr>
          <a:xfrm>
            <a:off x="0" y="567159"/>
            <a:ext cx="12192000" cy="0"/>
          </a:xfrm>
          <a:prstGeom prst="straightConnector1">
            <a:avLst/>
          </a:prstGeom>
          <a:noFill/>
          <a:ln w="76200" cap="flat" cmpd="sng">
            <a:solidFill>
              <a:srgbClr val="C00000"/>
            </a:solidFill>
            <a:prstDash val="solid"/>
            <a:miter lim="800000"/>
            <a:headEnd type="none" w="sm" len="sm"/>
            <a:tailEnd type="none" w="sm" len="sm"/>
          </a:ln>
        </p:spPr>
      </p:cxnSp>
      <p:cxnSp>
        <p:nvCxnSpPr>
          <p:cNvPr id="91" name="Google Shape;91;p1"/>
          <p:cNvCxnSpPr/>
          <p:nvPr/>
        </p:nvCxnSpPr>
        <p:spPr>
          <a:xfrm>
            <a:off x="0" y="6132593"/>
            <a:ext cx="12192000" cy="0"/>
          </a:xfrm>
          <a:prstGeom prst="straightConnector1">
            <a:avLst/>
          </a:prstGeom>
          <a:noFill/>
          <a:ln w="76200" cap="flat" cmpd="sng">
            <a:solidFill>
              <a:schemeClr val="accent1"/>
            </a:solidFill>
            <a:prstDash val="solid"/>
            <a:miter lim="800000"/>
            <a:headEnd type="none" w="sm" len="sm"/>
            <a:tailEnd type="none" w="sm" len="sm"/>
          </a:ln>
        </p:spPr>
      </p:cxnSp>
      <p:cxnSp>
        <p:nvCxnSpPr>
          <p:cNvPr id="92" name="Google Shape;92;p1"/>
          <p:cNvCxnSpPr/>
          <p:nvPr/>
        </p:nvCxnSpPr>
        <p:spPr>
          <a:xfrm>
            <a:off x="5856790" y="6132593"/>
            <a:ext cx="6335210" cy="0"/>
          </a:xfrm>
          <a:prstGeom prst="straightConnector1">
            <a:avLst/>
          </a:prstGeom>
          <a:noFill/>
          <a:ln w="76200" cap="flat" cmpd="sng">
            <a:solidFill>
              <a:srgbClr val="BF4F14"/>
            </a:solidFill>
            <a:prstDash val="solid"/>
            <a:miter lim="800000"/>
            <a:headEnd type="none" w="sm" len="sm"/>
            <a:tailEnd type="none" w="sm" len="sm"/>
          </a:ln>
        </p:spPr>
      </p:cxnSp>
      <p:pic>
        <p:nvPicPr>
          <p:cNvPr id="94" name="Google Shape;94;p1" descr="Immagine che contiene logo, testo, Carattere, Marchio&#10;&#10;Il contenuto generato dall'IA potrebbe non essere corretto."/>
          <p:cNvPicPr preferRelativeResize="0"/>
          <p:nvPr/>
        </p:nvPicPr>
        <p:blipFill rotWithShape="1">
          <a:blip r:embed="rId4">
            <a:alphaModFix/>
          </a:blip>
          <a:srcRect/>
          <a:stretch/>
        </p:blipFill>
        <p:spPr>
          <a:xfrm>
            <a:off x="2409132" y="6213288"/>
            <a:ext cx="1889520" cy="585459"/>
          </a:xfrm>
          <a:prstGeom prst="rect">
            <a:avLst/>
          </a:prstGeom>
          <a:noFill/>
          <a:ln>
            <a:noFill/>
          </a:ln>
        </p:spPr>
      </p:pic>
      <p:pic>
        <p:nvPicPr>
          <p:cNvPr id="95" name="Google Shape;95;p1" descr="Immagine che contiene testo, Carattere, bianco&#10;&#10;Il contenuto generato dall'IA potrebbe non essere corretto."/>
          <p:cNvPicPr preferRelativeResize="0"/>
          <p:nvPr/>
        </p:nvPicPr>
        <p:blipFill rotWithShape="1">
          <a:blip r:embed="rId5">
            <a:alphaModFix/>
          </a:blip>
          <a:srcRect/>
          <a:stretch/>
        </p:blipFill>
        <p:spPr>
          <a:xfrm>
            <a:off x="4321377" y="6213360"/>
            <a:ext cx="2179087" cy="586042"/>
          </a:xfrm>
          <a:prstGeom prst="rect">
            <a:avLst/>
          </a:prstGeom>
          <a:noFill/>
          <a:ln>
            <a:noFill/>
          </a:ln>
        </p:spPr>
      </p:pic>
      <p:sp>
        <p:nvSpPr>
          <p:cNvPr id="96" name="Google Shape;96;p1"/>
          <p:cNvSpPr txBox="1"/>
          <p:nvPr/>
        </p:nvSpPr>
        <p:spPr>
          <a:xfrm>
            <a:off x="3756928" y="4441458"/>
            <a:ext cx="4678140" cy="92328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it-IT" sz="1800" b="0" i="1" u="none" strike="noStrike" cap="none" dirty="0">
                <a:solidFill>
                  <a:schemeClr val="dk1"/>
                </a:solidFill>
                <a:latin typeface="Arial"/>
                <a:ea typeface="Arial"/>
                <a:cs typeface="Arial"/>
                <a:sym typeface="Arial"/>
              </a:rPr>
              <a:t>Ana Sofia Meneses Pineda</a:t>
            </a:r>
          </a:p>
          <a:p>
            <a:pPr marL="0" marR="0" lvl="0" indent="0" algn="ctr" rtl="0">
              <a:lnSpc>
                <a:spcPct val="100000"/>
              </a:lnSpc>
              <a:spcBef>
                <a:spcPts val="0"/>
              </a:spcBef>
              <a:spcAft>
                <a:spcPts val="0"/>
              </a:spcAft>
              <a:buClr>
                <a:srgbClr val="000000"/>
              </a:buClr>
              <a:buSzPts val="1800"/>
              <a:buFont typeface="Arial"/>
              <a:buNone/>
            </a:pPr>
            <a:r>
              <a:rPr lang="it-IT" sz="1800" b="0" i="1" u="none" strike="noStrike" cap="none" dirty="0">
                <a:solidFill>
                  <a:schemeClr val="dk1"/>
                </a:solidFill>
                <a:latin typeface="Arial"/>
                <a:ea typeface="Arial"/>
                <a:cs typeface="Arial"/>
                <a:sym typeface="Arial"/>
              </a:rPr>
              <a:t>and </a:t>
            </a:r>
          </a:p>
          <a:p>
            <a:pPr marL="0" marR="0" lvl="0" indent="0" algn="ctr" rtl="0">
              <a:lnSpc>
                <a:spcPct val="100000"/>
              </a:lnSpc>
              <a:spcBef>
                <a:spcPts val="0"/>
              </a:spcBef>
              <a:spcAft>
                <a:spcPts val="0"/>
              </a:spcAft>
              <a:buClr>
                <a:srgbClr val="000000"/>
              </a:buClr>
              <a:buSzPts val="1800"/>
              <a:buFont typeface="Arial"/>
              <a:buNone/>
            </a:pPr>
            <a:r>
              <a:rPr lang="it-IT" sz="1800" b="0" i="1" u="none" strike="noStrike" cap="none" dirty="0">
                <a:solidFill>
                  <a:schemeClr val="dk1"/>
                </a:solidFill>
                <a:latin typeface="Arial"/>
                <a:ea typeface="Arial"/>
                <a:cs typeface="Arial"/>
                <a:sym typeface="Arial"/>
              </a:rPr>
              <a:t>Marco Solinas</a:t>
            </a:r>
            <a:endParaRPr sz="1400" b="0" i="0" u="none" strike="noStrike" cap="none" dirty="0">
              <a:solidFill>
                <a:srgbClr val="000000"/>
              </a:solidFill>
              <a:latin typeface="Arial"/>
              <a:ea typeface="Arial"/>
              <a:cs typeface="Arial"/>
              <a:sym typeface="Arial"/>
            </a:endParaRPr>
          </a:p>
        </p:txBody>
      </p:sp>
      <p:pic>
        <p:nvPicPr>
          <p:cNvPr id="97" name="Google Shape;97;p1" title="MASPAG_Logo 2021_2.png"/>
          <p:cNvPicPr preferRelativeResize="0"/>
          <p:nvPr/>
        </p:nvPicPr>
        <p:blipFill rotWithShape="1">
          <a:blip r:embed="rId6">
            <a:alphaModFix/>
          </a:blip>
          <a:srcRect/>
          <a:stretch/>
        </p:blipFill>
        <p:spPr>
          <a:xfrm>
            <a:off x="6471277" y="6001250"/>
            <a:ext cx="1044224" cy="1009548"/>
          </a:xfrm>
          <a:prstGeom prst="rect">
            <a:avLst/>
          </a:prstGeom>
          <a:noFill/>
          <a:ln>
            <a:noFill/>
          </a:ln>
        </p:spPr>
      </p:pic>
      <p:pic>
        <p:nvPicPr>
          <p:cNvPr id="98" name="Google Shape;98;p1"/>
          <p:cNvPicPr preferRelativeResize="0"/>
          <p:nvPr/>
        </p:nvPicPr>
        <p:blipFill>
          <a:blip r:embed="rId7">
            <a:alphaModFix/>
          </a:blip>
          <a:stretch>
            <a:fillRect/>
          </a:stretch>
        </p:blipFill>
        <p:spPr>
          <a:xfrm>
            <a:off x="10846083" y="-1"/>
            <a:ext cx="1172181" cy="1177400"/>
          </a:xfrm>
          <a:prstGeom prst="rect">
            <a:avLst/>
          </a:prstGeom>
          <a:noFill/>
          <a:ln>
            <a:noFill/>
          </a:ln>
        </p:spPr>
      </p:pic>
      <p:pic>
        <p:nvPicPr>
          <p:cNvPr id="3" name="Immagine 2">
            <a:extLst>
              <a:ext uri="{FF2B5EF4-FFF2-40B4-BE49-F238E27FC236}">
                <a16:creationId xmlns:a16="http://schemas.microsoft.com/office/drawing/2014/main" id="{02BA6B3E-EE98-1267-AA19-1DE019A60F17}"/>
              </a:ext>
            </a:extLst>
          </p:cNvPr>
          <p:cNvPicPr>
            <a:picLocks noChangeAspect="1"/>
          </p:cNvPicPr>
          <p:nvPr/>
        </p:nvPicPr>
        <p:blipFill>
          <a:blip r:embed="rId8"/>
          <a:stretch>
            <a:fillRect/>
          </a:stretch>
        </p:blipFill>
        <p:spPr>
          <a:xfrm>
            <a:off x="72766" y="6263937"/>
            <a:ext cx="2189400" cy="540674"/>
          </a:xfrm>
          <a:prstGeom prst="rect">
            <a:avLst/>
          </a:prstGeom>
        </p:spPr>
      </p:pic>
      <p:sp>
        <p:nvSpPr>
          <p:cNvPr id="4" name="CasellaDiTesto 3">
            <a:extLst>
              <a:ext uri="{FF2B5EF4-FFF2-40B4-BE49-F238E27FC236}">
                <a16:creationId xmlns:a16="http://schemas.microsoft.com/office/drawing/2014/main" id="{4185E7CF-AC33-42E1-2E73-C2006706C7FA}"/>
              </a:ext>
            </a:extLst>
          </p:cNvPr>
          <p:cNvSpPr txBox="1"/>
          <p:nvPr/>
        </p:nvSpPr>
        <p:spPr>
          <a:xfrm>
            <a:off x="202934" y="290084"/>
            <a:ext cx="3816616" cy="523220"/>
          </a:xfrm>
          <a:prstGeom prst="rect">
            <a:avLst/>
          </a:prstGeom>
          <a:solidFill>
            <a:schemeClr val="bg1"/>
          </a:solidFill>
          <a:ln>
            <a:solidFill>
              <a:schemeClr val="accent1"/>
            </a:solidFill>
          </a:ln>
        </p:spPr>
        <p:txBody>
          <a:bodyPr wrap="square" rtlCol="0">
            <a:spAutoFit/>
          </a:bodyPr>
          <a:lstStyle/>
          <a:p>
            <a:r>
              <a:rPr lang="it-IT" sz="1400" dirty="0">
                <a:solidFill>
                  <a:srgbClr val="0070C0"/>
                </a:solidFill>
                <a:effectLst>
                  <a:outerShdw blurRad="38100" dist="38100" dir="2700000" algn="tl">
                    <a:srgbClr val="C0C0C0"/>
                  </a:outerShdw>
                </a:effectLst>
                <a:latin typeface="Calibri" pitchFamily="34" charset="0"/>
              </a:rPr>
              <a:t>Session: ESSI 1.7</a:t>
            </a:r>
          </a:p>
          <a:p>
            <a:r>
              <a:rPr lang="it-IT" sz="1400" dirty="0">
                <a:solidFill>
                  <a:srgbClr val="0070C0"/>
                </a:solidFill>
                <a:effectLst>
                  <a:outerShdw blurRad="38100" dist="38100" dir="2700000" algn="tl">
                    <a:srgbClr val="C0C0C0"/>
                  </a:outerShdw>
                </a:effectLst>
                <a:latin typeface="Calibri" pitchFamily="34" charset="0"/>
              </a:rPr>
              <a:t>EGU26-11193   PICO spot 2, PICO 2.5 06 May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9"/>
          <p:cNvSpPr txBox="1">
            <a:spLocks noGrp="1"/>
          </p:cNvSpPr>
          <p:nvPr>
            <p:ph type="title"/>
          </p:nvPr>
        </p:nvSpPr>
        <p:spPr>
          <a:xfrm>
            <a:off x="26520" y="595438"/>
            <a:ext cx="4844904" cy="51516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000"/>
              <a:buFont typeface="Times New Roman"/>
              <a:buNone/>
            </a:pPr>
            <a:r>
              <a:rPr lang="it-IT" sz="2000" b="1" u="sng">
                <a:latin typeface="Times New Roman"/>
                <a:ea typeface="Times New Roman"/>
                <a:cs typeface="Times New Roman"/>
                <a:sym typeface="Times New Roman"/>
              </a:rPr>
              <a:t>Critical evaluation of the integrated model</a:t>
            </a:r>
            <a:endParaRPr sz="2000" b="1" u="sng">
              <a:latin typeface="Times New Roman"/>
              <a:ea typeface="Times New Roman"/>
              <a:cs typeface="Times New Roman"/>
              <a:sym typeface="Times New Roman"/>
            </a:endParaRPr>
          </a:p>
        </p:txBody>
      </p:sp>
      <p:sp>
        <p:nvSpPr>
          <p:cNvPr id="280" name="Google Shape;280;p9"/>
          <p:cNvSpPr txBox="1">
            <a:spLocks noGrp="1"/>
          </p:cNvSpPr>
          <p:nvPr>
            <p:ph type="body" idx="1"/>
          </p:nvPr>
        </p:nvSpPr>
        <p:spPr>
          <a:xfrm>
            <a:off x="190083" y="1509207"/>
            <a:ext cx="6083461" cy="79961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1600"/>
              <a:buFont typeface="Arial"/>
              <a:buChar char="•"/>
            </a:pPr>
            <a:r>
              <a:rPr lang="it-IT" sz="1600">
                <a:latin typeface="Times New Roman"/>
                <a:ea typeface="Times New Roman"/>
                <a:cs typeface="Times New Roman"/>
                <a:sym typeface="Times New Roman"/>
              </a:rPr>
              <a:t>Significant improvement due to spatial integration.</a:t>
            </a:r>
            <a:endParaRPr/>
          </a:p>
          <a:p>
            <a:pPr marL="228600" lvl="0" indent="-228600" algn="l" rtl="0">
              <a:lnSpc>
                <a:spcPct val="90000"/>
              </a:lnSpc>
              <a:spcBef>
                <a:spcPts val="1000"/>
              </a:spcBef>
              <a:spcAft>
                <a:spcPts val="0"/>
              </a:spcAft>
              <a:buClr>
                <a:schemeClr val="dk1"/>
              </a:buClr>
              <a:buSzPts val="1600"/>
              <a:buFont typeface="Arial"/>
              <a:buChar char="•"/>
            </a:pPr>
            <a:r>
              <a:rPr lang="it-IT" sz="1600">
                <a:latin typeface="Times New Roman"/>
                <a:ea typeface="Times New Roman"/>
                <a:cs typeface="Times New Roman"/>
                <a:sym typeface="Times New Roman"/>
              </a:rPr>
              <a:t>Spatial variables are crucial for complex analyses.</a:t>
            </a:r>
            <a:endParaRPr sz="1600">
              <a:latin typeface="Times New Roman"/>
              <a:ea typeface="Times New Roman"/>
              <a:cs typeface="Times New Roman"/>
              <a:sym typeface="Times New Roman"/>
            </a:endParaRPr>
          </a:p>
        </p:txBody>
      </p:sp>
      <p:cxnSp>
        <p:nvCxnSpPr>
          <p:cNvPr id="281" name="Google Shape;281;p9"/>
          <p:cNvCxnSpPr/>
          <p:nvPr/>
        </p:nvCxnSpPr>
        <p:spPr>
          <a:xfrm>
            <a:off x="0" y="567159"/>
            <a:ext cx="12192000" cy="0"/>
          </a:xfrm>
          <a:prstGeom prst="straightConnector1">
            <a:avLst/>
          </a:prstGeom>
          <a:noFill/>
          <a:ln w="76200" cap="flat" cmpd="sng">
            <a:solidFill>
              <a:srgbClr val="C00000"/>
            </a:solidFill>
            <a:prstDash val="solid"/>
            <a:miter lim="800000"/>
            <a:headEnd type="none" w="sm" len="sm"/>
            <a:tailEnd type="none" w="sm" len="sm"/>
          </a:ln>
        </p:spPr>
      </p:cxnSp>
      <p:cxnSp>
        <p:nvCxnSpPr>
          <p:cNvPr id="282" name="Google Shape;282;p9"/>
          <p:cNvCxnSpPr/>
          <p:nvPr/>
        </p:nvCxnSpPr>
        <p:spPr>
          <a:xfrm>
            <a:off x="0" y="6132593"/>
            <a:ext cx="12192000" cy="0"/>
          </a:xfrm>
          <a:prstGeom prst="straightConnector1">
            <a:avLst/>
          </a:prstGeom>
          <a:noFill/>
          <a:ln w="76200" cap="flat" cmpd="sng">
            <a:solidFill>
              <a:schemeClr val="accent1"/>
            </a:solidFill>
            <a:prstDash val="solid"/>
            <a:miter lim="800000"/>
            <a:headEnd type="none" w="sm" len="sm"/>
            <a:tailEnd type="none" w="sm" len="sm"/>
          </a:ln>
        </p:spPr>
      </p:cxnSp>
      <p:cxnSp>
        <p:nvCxnSpPr>
          <p:cNvPr id="283" name="Google Shape;283;p9"/>
          <p:cNvCxnSpPr/>
          <p:nvPr/>
        </p:nvCxnSpPr>
        <p:spPr>
          <a:xfrm>
            <a:off x="5430456" y="6132593"/>
            <a:ext cx="6761544" cy="0"/>
          </a:xfrm>
          <a:prstGeom prst="straightConnector1">
            <a:avLst/>
          </a:prstGeom>
          <a:noFill/>
          <a:ln w="76200" cap="flat" cmpd="sng">
            <a:solidFill>
              <a:srgbClr val="BF4F14"/>
            </a:solidFill>
            <a:prstDash val="solid"/>
            <a:miter lim="800000"/>
            <a:headEnd type="none" w="sm" len="sm"/>
            <a:tailEnd type="none" w="sm" len="sm"/>
          </a:ln>
        </p:spPr>
      </p:cxnSp>
      <p:sp>
        <p:nvSpPr>
          <p:cNvPr id="287" name="Google Shape;287;p9"/>
          <p:cNvSpPr txBox="1"/>
          <p:nvPr/>
        </p:nvSpPr>
        <p:spPr>
          <a:xfrm>
            <a:off x="8102276" y="6337150"/>
            <a:ext cx="41442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it-IT" sz="1100" b="0" i="1" u="none" strike="noStrike" cap="none">
                <a:solidFill>
                  <a:schemeClr val="dk1"/>
                </a:solidFill>
                <a:latin typeface="Arial"/>
                <a:ea typeface="Arial"/>
                <a:cs typeface="Arial"/>
                <a:sym typeface="Arial"/>
              </a:rPr>
              <a:t>Ana Sofia Meneses – anasofia.menesespineda@uniroma1.it</a:t>
            </a:r>
            <a:br>
              <a:rPr lang="it-IT" sz="1100" b="0" i="1" u="none" strike="noStrike" cap="none">
                <a:solidFill>
                  <a:schemeClr val="dk1"/>
                </a:solidFill>
                <a:latin typeface="Arial"/>
                <a:ea typeface="Arial"/>
                <a:cs typeface="Arial"/>
                <a:sym typeface="Arial"/>
              </a:rPr>
            </a:br>
            <a:r>
              <a:rPr lang="it-IT" sz="1100" b="0" i="1" u="none" strike="noStrike" cap="none">
                <a:solidFill>
                  <a:schemeClr val="dk1"/>
                </a:solidFill>
                <a:latin typeface="Arial"/>
                <a:ea typeface="Arial"/>
                <a:cs typeface="Arial"/>
                <a:sym typeface="Arial"/>
              </a:rPr>
              <a:t>Marco Solinas – marco.solinas@ingv.it</a:t>
            </a:r>
            <a:endParaRPr sz="1400" b="0" i="0" u="none" strike="noStrike" cap="none">
              <a:solidFill>
                <a:srgbClr val="000000"/>
              </a:solidFill>
              <a:latin typeface="Arial"/>
              <a:ea typeface="Arial"/>
              <a:cs typeface="Arial"/>
              <a:sym typeface="Arial"/>
            </a:endParaRPr>
          </a:p>
        </p:txBody>
      </p:sp>
      <p:pic>
        <p:nvPicPr>
          <p:cNvPr id="288" name="Google Shape;288;p9" descr="Immagine che contiene testo, schermata, diagramma, Diagramma&#10;&#10;Il contenuto generato dall'IA potrebbe non essere corretto."/>
          <p:cNvPicPr preferRelativeResize="0"/>
          <p:nvPr/>
        </p:nvPicPr>
        <p:blipFill rotWithShape="1">
          <a:blip r:embed="rId3">
            <a:alphaModFix/>
          </a:blip>
          <a:srcRect/>
          <a:stretch/>
        </p:blipFill>
        <p:spPr>
          <a:xfrm>
            <a:off x="456613" y="2518837"/>
            <a:ext cx="5014571" cy="3008742"/>
          </a:xfrm>
          <a:prstGeom prst="rect">
            <a:avLst/>
          </a:prstGeom>
          <a:noFill/>
          <a:ln>
            <a:noFill/>
          </a:ln>
        </p:spPr>
      </p:pic>
      <p:pic>
        <p:nvPicPr>
          <p:cNvPr id="289" name="Google Shape;289;p9" descr="Immagine che contiene testo, schermata, diagramma, Policromia&#10;&#10;Il contenuto generato dall'IA potrebbe non essere corretto."/>
          <p:cNvPicPr preferRelativeResize="0"/>
          <p:nvPr/>
        </p:nvPicPr>
        <p:blipFill rotWithShape="1">
          <a:blip r:embed="rId4">
            <a:alphaModFix/>
          </a:blip>
          <a:srcRect/>
          <a:stretch/>
        </p:blipFill>
        <p:spPr>
          <a:xfrm>
            <a:off x="6455941" y="2518836"/>
            <a:ext cx="5014570" cy="3008742"/>
          </a:xfrm>
          <a:prstGeom prst="rect">
            <a:avLst/>
          </a:prstGeom>
          <a:noFill/>
          <a:ln>
            <a:noFill/>
          </a:ln>
        </p:spPr>
      </p:pic>
      <p:sp>
        <p:nvSpPr>
          <p:cNvPr id="290" name="Google Shape;290;p9"/>
          <p:cNvSpPr txBox="1"/>
          <p:nvPr/>
        </p:nvSpPr>
        <p:spPr>
          <a:xfrm>
            <a:off x="4959165" y="5217972"/>
            <a:ext cx="87982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it-IT" sz="1800" b="1" i="0" u="none" strike="noStrike" cap="none" dirty="0">
                <a:solidFill>
                  <a:schemeClr val="dk1"/>
                </a:solidFill>
                <a:latin typeface="Arial"/>
                <a:ea typeface="Arial"/>
                <a:cs typeface="Arial"/>
                <a:sym typeface="Arial"/>
              </a:rPr>
              <a:t>59,5%</a:t>
            </a:r>
            <a:endParaRPr sz="1400" b="0" i="0" u="none" strike="noStrike" cap="none" dirty="0">
              <a:solidFill>
                <a:srgbClr val="000000"/>
              </a:solidFill>
              <a:latin typeface="Arial"/>
              <a:ea typeface="Arial"/>
              <a:cs typeface="Arial"/>
              <a:sym typeface="Arial"/>
            </a:endParaRPr>
          </a:p>
        </p:txBody>
      </p:sp>
      <p:sp>
        <p:nvSpPr>
          <p:cNvPr id="291" name="Google Shape;291;p9"/>
          <p:cNvSpPr txBox="1"/>
          <p:nvPr/>
        </p:nvSpPr>
        <p:spPr>
          <a:xfrm>
            <a:off x="6076769" y="5217972"/>
            <a:ext cx="87982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it-IT" sz="1800" b="1" i="0" u="none" strike="noStrike" cap="none" dirty="0">
                <a:solidFill>
                  <a:srgbClr val="0070C0"/>
                </a:solidFill>
                <a:latin typeface="Arial"/>
                <a:ea typeface="Arial"/>
                <a:cs typeface="Arial"/>
                <a:sym typeface="Arial"/>
              </a:rPr>
              <a:t>75,7%</a:t>
            </a:r>
            <a:endParaRPr sz="1400" b="0" i="0" u="none" strike="noStrike" cap="none" dirty="0">
              <a:solidFill>
                <a:srgbClr val="000000"/>
              </a:solidFill>
              <a:latin typeface="Arial"/>
              <a:ea typeface="Arial"/>
              <a:cs typeface="Arial"/>
              <a:sym typeface="Arial"/>
            </a:endParaRPr>
          </a:p>
        </p:txBody>
      </p:sp>
      <p:cxnSp>
        <p:nvCxnSpPr>
          <p:cNvPr id="292" name="Google Shape;292;p9"/>
          <p:cNvCxnSpPr/>
          <p:nvPr/>
        </p:nvCxnSpPr>
        <p:spPr>
          <a:xfrm>
            <a:off x="5034987" y="5729470"/>
            <a:ext cx="775504" cy="0"/>
          </a:xfrm>
          <a:prstGeom prst="straightConnector1">
            <a:avLst/>
          </a:prstGeom>
          <a:noFill/>
          <a:ln w="57150" cap="flat" cmpd="sng">
            <a:solidFill>
              <a:schemeClr val="dk1"/>
            </a:solidFill>
            <a:prstDash val="solid"/>
            <a:miter lim="800000"/>
            <a:headEnd type="none" w="sm" len="sm"/>
            <a:tailEnd type="none" w="sm" len="sm"/>
          </a:ln>
        </p:spPr>
      </p:cxnSp>
      <p:cxnSp>
        <p:nvCxnSpPr>
          <p:cNvPr id="293" name="Google Shape;293;p9"/>
          <p:cNvCxnSpPr/>
          <p:nvPr/>
        </p:nvCxnSpPr>
        <p:spPr>
          <a:xfrm>
            <a:off x="5810491" y="5729470"/>
            <a:ext cx="1134319" cy="0"/>
          </a:xfrm>
          <a:prstGeom prst="straightConnector1">
            <a:avLst/>
          </a:prstGeom>
          <a:noFill/>
          <a:ln w="57150" cap="flat" cmpd="sng">
            <a:solidFill>
              <a:srgbClr val="0070C0"/>
            </a:solidFill>
            <a:prstDash val="solid"/>
            <a:miter lim="800000"/>
            <a:headEnd type="none" w="sm" len="sm"/>
            <a:tailEnd type="triangle" w="med" len="med"/>
          </a:ln>
        </p:spPr>
      </p:cxnSp>
      <p:sp>
        <p:nvSpPr>
          <p:cNvPr id="294" name="Google Shape;294;p9"/>
          <p:cNvSpPr txBox="1"/>
          <p:nvPr/>
        </p:nvSpPr>
        <p:spPr>
          <a:xfrm>
            <a:off x="5868366" y="1535783"/>
            <a:ext cx="5903087" cy="746463"/>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chemeClr val="dk1"/>
              </a:buClr>
              <a:buSzPts val="1600"/>
              <a:buFont typeface="Arial"/>
              <a:buChar char="•"/>
            </a:pPr>
            <a:r>
              <a:rPr lang="it-IT" sz="1600" b="0" i="0" u="none" strike="noStrike" cap="none">
                <a:solidFill>
                  <a:schemeClr val="dk1"/>
                </a:solidFill>
                <a:latin typeface="Times New Roman"/>
                <a:ea typeface="Times New Roman"/>
                <a:cs typeface="Times New Roman"/>
                <a:sym typeface="Times New Roman"/>
              </a:rPr>
              <a:t>Persistent difficulties in classifying the Irregular class.</a:t>
            </a:r>
            <a:endParaRPr sz="1400" b="0" i="0" u="none" strike="noStrike" cap="none">
              <a:solidFill>
                <a:srgbClr val="000000"/>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1600"/>
              <a:buFont typeface="Arial"/>
              <a:buChar char="•"/>
            </a:pPr>
            <a:r>
              <a:rPr lang="it-IT" sz="1600" b="0" i="0" u="none" strike="noStrike" cap="none">
                <a:solidFill>
                  <a:schemeClr val="dk1"/>
                </a:solidFill>
                <a:latin typeface="Times New Roman"/>
                <a:ea typeface="Times New Roman"/>
                <a:cs typeface="Times New Roman"/>
                <a:sym typeface="Times New Roman"/>
              </a:rPr>
              <a:t>Further improvement potential with a more balanced dataset.</a:t>
            </a:r>
            <a:endParaRPr sz="1600" b="0" i="0" u="none" strike="noStrike" cap="none">
              <a:solidFill>
                <a:schemeClr val="dk1"/>
              </a:solidFill>
              <a:latin typeface="Times New Roman"/>
              <a:ea typeface="Times New Roman"/>
              <a:cs typeface="Times New Roman"/>
              <a:sym typeface="Times New Roman"/>
            </a:endParaRPr>
          </a:p>
        </p:txBody>
      </p:sp>
      <p:sp>
        <p:nvSpPr>
          <p:cNvPr id="295" name="Google Shape;295;p9"/>
          <p:cNvSpPr/>
          <p:nvPr/>
        </p:nvSpPr>
        <p:spPr>
          <a:xfrm>
            <a:off x="987060" y="2566855"/>
            <a:ext cx="1016431" cy="2960723"/>
          </a:xfrm>
          <a:prstGeom prst="ellipse">
            <a:avLst/>
          </a:pr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96" name="Google Shape;296;p9"/>
          <p:cNvSpPr/>
          <p:nvPr/>
        </p:nvSpPr>
        <p:spPr>
          <a:xfrm>
            <a:off x="6956596" y="2566855"/>
            <a:ext cx="1016431" cy="2960723"/>
          </a:xfrm>
          <a:prstGeom prst="ellipse">
            <a:avLst/>
          </a:prstGeom>
          <a:noFill/>
          <a:ln w="28575"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97" name="Google Shape;297;p9"/>
          <p:cNvSpPr/>
          <p:nvPr/>
        </p:nvSpPr>
        <p:spPr>
          <a:xfrm>
            <a:off x="9442513" y="3333441"/>
            <a:ext cx="711271" cy="2253851"/>
          </a:xfrm>
          <a:prstGeom prst="ellipse">
            <a:avLst/>
          </a:prstGeom>
          <a:noFill/>
          <a:ln w="28575"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98" name="Google Shape;298;p9"/>
          <p:cNvSpPr/>
          <p:nvPr/>
        </p:nvSpPr>
        <p:spPr>
          <a:xfrm>
            <a:off x="10127848" y="2529900"/>
            <a:ext cx="868101" cy="2960723"/>
          </a:xfrm>
          <a:prstGeom prst="ellipse">
            <a:avLst/>
          </a:prstGeom>
          <a:noFill/>
          <a:ln w="28575"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99" name="Google Shape;299;p9"/>
          <p:cNvSpPr/>
          <p:nvPr/>
        </p:nvSpPr>
        <p:spPr>
          <a:xfrm>
            <a:off x="3472977" y="4783803"/>
            <a:ext cx="651459" cy="743776"/>
          </a:xfrm>
          <a:prstGeom prst="ellipse">
            <a:avLst/>
          </a:pr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00" name="Google Shape;300;p9"/>
          <p:cNvSpPr/>
          <p:nvPr/>
        </p:nvSpPr>
        <p:spPr>
          <a:xfrm>
            <a:off x="4218972" y="3297268"/>
            <a:ext cx="816015" cy="2311077"/>
          </a:xfrm>
          <a:prstGeom prst="ellipse">
            <a:avLst/>
          </a:pr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 name="Google Shape;110;p2" descr="Immagine che contiene logo, testo, Carattere, Marchio&#10;&#10;Il contenuto generato dall'IA potrebbe non essere corretto.">
            <a:extLst>
              <a:ext uri="{FF2B5EF4-FFF2-40B4-BE49-F238E27FC236}">
                <a16:creationId xmlns:a16="http://schemas.microsoft.com/office/drawing/2014/main" id="{0F49519A-86BF-73F8-7431-30AB889679E2}"/>
              </a:ext>
            </a:extLst>
          </p:cNvPr>
          <p:cNvPicPr preferRelativeResize="0"/>
          <p:nvPr/>
        </p:nvPicPr>
        <p:blipFill rotWithShape="1">
          <a:blip r:embed="rId5">
            <a:alphaModFix/>
          </a:blip>
          <a:srcRect/>
          <a:stretch/>
        </p:blipFill>
        <p:spPr>
          <a:xfrm>
            <a:off x="2445708" y="6213288"/>
            <a:ext cx="1889520" cy="585459"/>
          </a:xfrm>
          <a:prstGeom prst="rect">
            <a:avLst/>
          </a:prstGeom>
          <a:noFill/>
          <a:ln>
            <a:noFill/>
          </a:ln>
        </p:spPr>
      </p:pic>
      <p:pic>
        <p:nvPicPr>
          <p:cNvPr id="3" name="Google Shape;111;p2" descr="Immagine che contiene testo, Carattere, bianco&#10;&#10;Il contenuto generato dall'IA potrebbe non essere corretto.">
            <a:extLst>
              <a:ext uri="{FF2B5EF4-FFF2-40B4-BE49-F238E27FC236}">
                <a16:creationId xmlns:a16="http://schemas.microsoft.com/office/drawing/2014/main" id="{DA3899D1-6FF0-05B9-EB3B-4B45834F507F}"/>
              </a:ext>
            </a:extLst>
          </p:cNvPr>
          <p:cNvPicPr preferRelativeResize="0"/>
          <p:nvPr/>
        </p:nvPicPr>
        <p:blipFill rotWithShape="1">
          <a:blip r:embed="rId6">
            <a:alphaModFix/>
          </a:blip>
          <a:srcRect/>
          <a:stretch/>
        </p:blipFill>
        <p:spPr>
          <a:xfrm>
            <a:off x="4357953" y="6213360"/>
            <a:ext cx="2179087" cy="586042"/>
          </a:xfrm>
          <a:prstGeom prst="rect">
            <a:avLst/>
          </a:prstGeom>
          <a:noFill/>
          <a:ln>
            <a:noFill/>
          </a:ln>
        </p:spPr>
      </p:pic>
      <p:pic>
        <p:nvPicPr>
          <p:cNvPr id="4" name="Google Shape;113;p2" title="MASPAG_Logo 2021_2.png">
            <a:extLst>
              <a:ext uri="{FF2B5EF4-FFF2-40B4-BE49-F238E27FC236}">
                <a16:creationId xmlns:a16="http://schemas.microsoft.com/office/drawing/2014/main" id="{8D5F832B-34B0-93BA-2F29-F14920066386}"/>
              </a:ext>
            </a:extLst>
          </p:cNvPr>
          <p:cNvPicPr preferRelativeResize="0"/>
          <p:nvPr/>
        </p:nvPicPr>
        <p:blipFill rotWithShape="1">
          <a:blip r:embed="rId7">
            <a:alphaModFix/>
          </a:blip>
          <a:srcRect/>
          <a:stretch/>
        </p:blipFill>
        <p:spPr>
          <a:xfrm>
            <a:off x="6669397" y="6001250"/>
            <a:ext cx="1044224" cy="1009548"/>
          </a:xfrm>
          <a:prstGeom prst="rect">
            <a:avLst/>
          </a:prstGeom>
          <a:noFill/>
          <a:ln>
            <a:noFill/>
          </a:ln>
        </p:spPr>
      </p:pic>
      <p:pic>
        <p:nvPicPr>
          <p:cNvPr id="5" name="Immagine 4">
            <a:extLst>
              <a:ext uri="{FF2B5EF4-FFF2-40B4-BE49-F238E27FC236}">
                <a16:creationId xmlns:a16="http://schemas.microsoft.com/office/drawing/2014/main" id="{6B0274F1-68A1-D1B5-DE1B-87878086CA80}"/>
              </a:ext>
            </a:extLst>
          </p:cNvPr>
          <p:cNvPicPr>
            <a:picLocks noChangeAspect="1"/>
          </p:cNvPicPr>
          <p:nvPr/>
        </p:nvPicPr>
        <p:blipFill>
          <a:blip r:embed="rId8"/>
          <a:stretch>
            <a:fillRect/>
          </a:stretch>
        </p:blipFill>
        <p:spPr>
          <a:xfrm>
            <a:off x="72766" y="6263937"/>
            <a:ext cx="2189400" cy="540674"/>
          </a:xfrm>
          <a:prstGeom prst="rect">
            <a:avLst/>
          </a:prstGeom>
        </p:spPr>
      </p:pic>
      <p:pic>
        <p:nvPicPr>
          <p:cNvPr id="6" name="Google Shape;98;p1">
            <a:extLst>
              <a:ext uri="{FF2B5EF4-FFF2-40B4-BE49-F238E27FC236}">
                <a16:creationId xmlns:a16="http://schemas.microsoft.com/office/drawing/2014/main" id="{374E0710-9B36-A38C-0957-3F4BA5691C2E}"/>
              </a:ext>
            </a:extLst>
          </p:cNvPr>
          <p:cNvPicPr preferRelativeResize="0"/>
          <p:nvPr/>
        </p:nvPicPr>
        <p:blipFill>
          <a:blip r:embed="rId9">
            <a:alphaModFix/>
          </a:blip>
          <a:stretch>
            <a:fillRect/>
          </a:stretch>
        </p:blipFill>
        <p:spPr>
          <a:xfrm>
            <a:off x="10846083" y="-1"/>
            <a:ext cx="1172181" cy="11774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10"/>
          <p:cNvSpPr txBox="1">
            <a:spLocks noGrp="1"/>
          </p:cNvSpPr>
          <p:nvPr>
            <p:ph type="title"/>
          </p:nvPr>
        </p:nvSpPr>
        <p:spPr>
          <a:xfrm>
            <a:off x="126358" y="444117"/>
            <a:ext cx="1922362" cy="100333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000"/>
              <a:buFont typeface="Times New Roman"/>
              <a:buNone/>
            </a:pPr>
            <a:r>
              <a:rPr lang="it-IT" sz="2000" b="1">
                <a:latin typeface="Times New Roman"/>
                <a:ea typeface="Times New Roman"/>
                <a:cs typeface="Times New Roman"/>
                <a:sym typeface="Times New Roman"/>
              </a:rPr>
              <a:t>Key Results</a:t>
            </a:r>
            <a:endParaRPr sz="2000">
              <a:latin typeface="Times New Roman"/>
              <a:ea typeface="Times New Roman"/>
              <a:cs typeface="Times New Roman"/>
              <a:sym typeface="Times New Roman"/>
            </a:endParaRPr>
          </a:p>
        </p:txBody>
      </p:sp>
      <p:sp>
        <p:nvSpPr>
          <p:cNvPr id="309" name="Google Shape;309;p10"/>
          <p:cNvSpPr txBox="1">
            <a:spLocks noGrp="1"/>
          </p:cNvSpPr>
          <p:nvPr>
            <p:ph type="body" idx="1"/>
          </p:nvPr>
        </p:nvSpPr>
        <p:spPr>
          <a:xfrm>
            <a:off x="838200" y="1652000"/>
            <a:ext cx="10515600" cy="3001200"/>
          </a:xfrm>
          <a:prstGeom prst="rect">
            <a:avLst/>
          </a:prstGeom>
          <a:noFill/>
          <a:ln>
            <a:noFill/>
          </a:ln>
        </p:spPr>
        <p:txBody>
          <a:bodyPr spcFirstLastPara="1" wrap="square" lIns="91425" tIns="45700" rIns="91425" bIns="45700" anchor="t" anchorCtr="0">
            <a:normAutofit/>
          </a:bodyPr>
          <a:lstStyle/>
          <a:p>
            <a:pPr marL="228600" lvl="0" indent="-228600" algn="l" rtl="0">
              <a:lnSpc>
                <a:spcPct val="115000"/>
              </a:lnSpc>
              <a:spcBef>
                <a:spcPts val="0"/>
              </a:spcBef>
              <a:spcAft>
                <a:spcPts val="0"/>
              </a:spcAft>
              <a:buClr>
                <a:schemeClr val="dk1"/>
              </a:buClr>
              <a:buSzPts val="1600"/>
              <a:buFont typeface="Arial"/>
              <a:buChar char="•"/>
            </a:pPr>
            <a:r>
              <a:rPr lang="it-IT" sz="1600">
                <a:latin typeface="Times New Roman"/>
                <a:ea typeface="Times New Roman"/>
                <a:cs typeface="Times New Roman"/>
                <a:sym typeface="Times New Roman"/>
              </a:rPr>
              <a:t>In terms of the role of dimension in the spatial distribution of the funerary elements we have clear indications that the dimensions were one of the factors in the spatial patterns. </a:t>
            </a:r>
            <a:endParaRPr sz="1600">
              <a:latin typeface="Times New Roman"/>
              <a:ea typeface="Times New Roman"/>
              <a:cs typeface="Times New Roman"/>
              <a:sym typeface="Times New Roman"/>
            </a:endParaRPr>
          </a:p>
          <a:p>
            <a:pPr marL="685800" lvl="1" indent="-215900" algn="l" rtl="0">
              <a:lnSpc>
                <a:spcPct val="115000"/>
              </a:lnSpc>
              <a:spcBef>
                <a:spcPts val="0"/>
              </a:spcBef>
              <a:spcAft>
                <a:spcPts val="0"/>
              </a:spcAft>
              <a:buSzPts val="1600"/>
              <a:buFont typeface="Times New Roman"/>
              <a:buChar char="•"/>
            </a:pPr>
            <a:r>
              <a:rPr lang="it-IT" sz="1600">
                <a:latin typeface="Times New Roman"/>
                <a:ea typeface="Times New Roman"/>
                <a:cs typeface="Times New Roman"/>
                <a:sym typeface="Times New Roman"/>
              </a:rPr>
              <a:t>Due to the High spatial autocorrelation, the clustering into 4 main clusters, local clusters of 2 and the presence of hotspots towards the center of the cemetery while the coldspots were located towards the perimeter of the cemetery.</a:t>
            </a:r>
            <a:endParaRPr sz="1600">
              <a:latin typeface="Times New Roman"/>
              <a:ea typeface="Times New Roman"/>
              <a:cs typeface="Times New Roman"/>
              <a:sym typeface="Times New Roman"/>
            </a:endParaRPr>
          </a:p>
          <a:p>
            <a:pPr marL="685800" lvl="1" indent="-215900" algn="l" rtl="0">
              <a:lnSpc>
                <a:spcPct val="115000"/>
              </a:lnSpc>
              <a:spcBef>
                <a:spcPts val="0"/>
              </a:spcBef>
              <a:spcAft>
                <a:spcPts val="0"/>
              </a:spcAft>
              <a:buSzPts val="1600"/>
              <a:buFont typeface="Times New Roman"/>
              <a:buChar char="•"/>
            </a:pPr>
            <a:r>
              <a:rPr lang="it-IT" sz="1600">
                <a:latin typeface="Times New Roman"/>
                <a:ea typeface="Times New Roman"/>
                <a:cs typeface="Times New Roman"/>
                <a:sym typeface="Times New Roman"/>
              </a:rPr>
              <a:t>Rejection of a null hypothesis of random allocation of funerary elements across the landscape. </a:t>
            </a:r>
            <a:endParaRPr sz="1600">
              <a:latin typeface="Times New Roman"/>
              <a:ea typeface="Times New Roman"/>
              <a:cs typeface="Times New Roman"/>
              <a:sym typeface="Times New Roman"/>
            </a:endParaRPr>
          </a:p>
          <a:p>
            <a:pPr marL="685800" lvl="1" indent="-215900" algn="l" rtl="0">
              <a:lnSpc>
                <a:spcPct val="115000"/>
              </a:lnSpc>
              <a:spcBef>
                <a:spcPts val="0"/>
              </a:spcBef>
              <a:spcAft>
                <a:spcPts val="0"/>
              </a:spcAft>
              <a:buSzPts val="1600"/>
              <a:buFont typeface="Times New Roman"/>
              <a:buChar char="•"/>
            </a:pPr>
            <a:r>
              <a:rPr lang="it-IT" sz="1600">
                <a:latin typeface="Times New Roman"/>
                <a:ea typeface="Times New Roman"/>
                <a:cs typeface="Times New Roman"/>
                <a:sym typeface="Times New Roman"/>
              </a:rPr>
              <a:t>Greater importance placed on the diameter as dimensional parameter rather than length, width or height.  </a:t>
            </a:r>
            <a:endParaRPr sz="1600">
              <a:latin typeface="Times New Roman"/>
              <a:ea typeface="Times New Roman"/>
              <a:cs typeface="Times New Roman"/>
              <a:sym typeface="Times New Roman"/>
            </a:endParaRPr>
          </a:p>
          <a:p>
            <a:pPr marL="228600" lvl="0" indent="-228600" algn="l" rtl="0">
              <a:lnSpc>
                <a:spcPct val="115000"/>
              </a:lnSpc>
              <a:spcBef>
                <a:spcPts val="1000"/>
              </a:spcBef>
              <a:spcAft>
                <a:spcPts val="0"/>
              </a:spcAft>
              <a:buClr>
                <a:schemeClr val="dk1"/>
              </a:buClr>
              <a:buSzPts val="1600"/>
              <a:buFont typeface="Arial"/>
              <a:buChar char="•"/>
            </a:pPr>
            <a:r>
              <a:rPr lang="it-IT" sz="1600">
                <a:latin typeface="Times New Roman"/>
                <a:ea typeface="Times New Roman"/>
                <a:cs typeface="Times New Roman"/>
                <a:sym typeface="Times New Roman"/>
              </a:rPr>
              <a:t>Significant improvement in Random Forest model performance (accuracy increased from 59.5% to 75.7%).</a:t>
            </a:r>
            <a:endParaRPr/>
          </a:p>
          <a:p>
            <a:pPr marL="228600" lvl="0" indent="-228600" algn="l" rtl="0">
              <a:lnSpc>
                <a:spcPct val="115000"/>
              </a:lnSpc>
              <a:spcBef>
                <a:spcPts val="1000"/>
              </a:spcBef>
              <a:spcAft>
                <a:spcPts val="0"/>
              </a:spcAft>
              <a:buClr>
                <a:schemeClr val="dk1"/>
              </a:buClr>
              <a:buSzPts val="1600"/>
              <a:buFont typeface="Arial"/>
              <a:buChar char="•"/>
            </a:pPr>
            <a:r>
              <a:rPr lang="it-IT" sz="1600">
                <a:latin typeface="Times New Roman"/>
                <a:ea typeface="Times New Roman"/>
                <a:cs typeface="Times New Roman"/>
                <a:sym typeface="Times New Roman"/>
              </a:rPr>
              <a:t>Enhanced interpretive capacity regarding funerary and social dynamics.</a:t>
            </a:r>
            <a:endParaRPr sz="1600">
              <a:latin typeface="Times New Roman"/>
              <a:ea typeface="Times New Roman"/>
              <a:cs typeface="Times New Roman"/>
              <a:sym typeface="Times New Roman"/>
            </a:endParaRPr>
          </a:p>
        </p:txBody>
      </p:sp>
      <p:cxnSp>
        <p:nvCxnSpPr>
          <p:cNvPr id="310" name="Google Shape;310;p10"/>
          <p:cNvCxnSpPr/>
          <p:nvPr/>
        </p:nvCxnSpPr>
        <p:spPr>
          <a:xfrm>
            <a:off x="0" y="567159"/>
            <a:ext cx="12192000" cy="0"/>
          </a:xfrm>
          <a:prstGeom prst="straightConnector1">
            <a:avLst/>
          </a:prstGeom>
          <a:noFill/>
          <a:ln w="76200" cap="flat" cmpd="sng">
            <a:solidFill>
              <a:srgbClr val="C00000"/>
            </a:solidFill>
            <a:prstDash val="solid"/>
            <a:miter lim="800000"/>
            <a:headEnd type="none" w="sm" len="sm"/>
            <a:tailEnd type="none" w="sm" len="sm"/>
          </a:ln>
        </p:spPr>
      </p:cxnSp>
      <p:cxnSp>
        <p:nvCxnSpPr>
          <p:cNvPr id="311" name="Google Shape;311;p10"/>
          <p:cNvCxnSpPr/>
          <p:nvPr/>
        </p:nvCxnSpPr>
        <p:spPr>
          <a:xfrm>
            <a:off x="0" y="6132593"/>
            <a:ext cx="12192000" cy="0"/>
          </a:xfrm>
          <a:prstGeom prst="straightConnector1">
            <a:avLst/>
          </a:prstGeom>
          <a:noFill/>
          <a:ln w="76200" cap="flat" cmpd="sng">
            <a:solidFill>
              <a:schemeClr val="accent1"/>
            </a:solidFill>
            <a:prstDash val="solid"/>
            <a:miter lim="800000"/>
            <a:headEnd type="none" w="sm" len="sm"/>
            <a:tailEnd type="none" w="sm" len="sm"/>
          </a:ln>
        </p:spPr>
      </p:cxnSp>
      <p:cxnSp>
        <p:nvCxnSpPr>
          <p:cNvPr id="312" name="Google Shape;312;p10"/>
          <p:cNvCxnSpPr/>
          <p:nvPr/>
        </p:nvCxnSpPr>
        <p:spPr>
          <a:xfrm>
            <a:off x="5879939" y="6132593"/>
            <a:ext cx="6312061" cy="0"/>
          </a:xfrm>
          <a:prstGeom prst="straightConnector1">
            <a:avLst/>
          </a:prstGeom>
          <a:noFill/>
          <a:ln w="76200" cap="flat" cmpd="sng">
            <a:solidFill>
              <a:srgbClr val="BF4F14"/>
            </a:solidFill>
            <a:prstDash val="solid"/>
            <a:miter lim="800000"/>
            <a:headEnd type="none" w="sm" len="sm"/>
            <a:tailEnd type="none" w="sm" len="sm"/>
          </a:ln>
        </p:spPr>
      </p:cxnSp>
      <p:sp>
        <p:nvSpPr>
          <p:cNvPr id="316" name="Google Shape;316;p10"/>
          <p:cNvSpPr txBox="1"/>
          <p:nvPr/>
        </p:nvSpPr>
        <p:spPr>
          <a:xfrm>
            <a:off x="7973026" y="6337150"/>
            <a:ext cx="42735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it-IT" sz="1100" b="0" i="1" u="none" strike="noStrike" cap="none">
                <a:solidFill>
                  <a:schemeClr val="dk1"/>
                </a:solidFill>
                <a:latin typeface="Arial"/>
                <a:ea typeface="Arial"/>
                <a:cs typeface="Arial"/>
                <a:sym typeface="Arial"/>
              </a:rPr>
              <a:t>Ana Sofia Meneses – anasofia.menesespineda@uniroma1.it</a:t>
            </a:r>
            <a:br>
              <a:rPr lang="it-IT" sz="1100" b="0" i="1" u="none" strike="noStrike" cap="none">
                <a:solidFill>
                  <a:schemeClr val="dk1"/>
                </a:solidFill>
                <a:latin typeface="Arial"/>
                <a:ea typeface="Arial"/>
                <a:cs typeface="Arial"/>
                <a:sym typeface="Arial"/>
              </a:rPr>
            </a:br>
            <a:r>
              <a:rPr lang="it-IT" sz="1100" b="0" i="1" u="none" strike="noStrike" cap="none">
                <a:solidFill>
                  <a:schemeClr val="dk1"/>
                </a:solidFill>
                <a:latin typeface="Arial"/>
                <a:ea typeface="Arial"/>
                <a:cs typeface="Arial"/>
                <a:sym typeface="Arial"/>
              </a:rPr>
              <a:t>Marco Solinas – marco.solinas@ingv.it</a:t>
            </a:r>
            <a:endParaRPr sz="1400" b="0" i="0" u="none" strike="noStrike" cap="none">
              <a:solidFill>
                <a:srgbClr val="000000"/>
              </a:solidFill>
              <a:latin typeface="Arial"/>
              <a:ea typeface="Arial"/>
              <a:cs typeface="Arial"/>
              <a:sym typeface="Arial"/>
            </a:endParaRPr>
          </a:p>
        </p:txBody>
      </p:sp>
      <p:pic>
        <p:nvPicPr>
          <p:cNvPr id="2" name="Google Shape;110;p2" descr="Immagine che contiene logo, testo, Carattere, Marchio&#10;&#10;Il contenuto generato dall'IA potrebbe non essere corretto.">
            <a:extLst>
              <a:ext uri="{FF2B5EF4-FFF2-40B4-BE49-F238E27FC236}">
                <a16:creationId xmlns:a16="http://schemas.microsoft.com/office/drawing/2014/main" id="{B6A0C4F5-E43D-6F36-AED6-D5085E2A0585}"/>
              </a:ext>
            </a:extLst>
          </p:cNvPr>
          <p:cNvPicPr preferRelativeResize="0"/>
          <p:nvPr/>
        </p:nvPicPr>
        <p:blipFill rotWithShape="1">
          <a:blip r:embed="rId3">
            <a:alphaModFix/>
          </a:blip>
          <a:srcRect/>
          <a:stretch/>
        </p:blipFill>
        <p:spPr>
          <a:xfrm>
            <a:off x="2445708" y="6213288"/>
            <a:ext cx="1889520" cy="585459"/>
          </a:xfrm>
          <a:prstGeom prst="rect">
            <a:avLst/>
          </a:prstGeom>
          <a:noFill/>
          <a:ln>
            <a:noFill/>
          </a:ln>
        </p:spPr>
      </p:pic>
      <p:pic>
        <p:nvPicPr>
          <p:cNvPr id="3" name="Google Shape;111;p2" descr="Immagine che contiene testo, Carattere, bianco&#10;&#10;Il contenuto generato dall'IA potrebbe non essere corretto.">
            <a:extLst>
              <a:ext uri="{FF2B5EF4-FFF2-40B4-BE49-F238E27FC236}">
                <a16:creationId xmlns:a16="http://schemas.microsoft.com/office/drawing/2014/main" id="{83BDD962-FA6B-D235-95B0-9CA262E3F3AA}"/>
              </a:ext>
            </a:extLst>
          </p:cNvPr>
          <p:cNvPicPr preferRelativeResize="0"/>
          <p:nvPr/>
        </p:nvPicPr>
        <p:blipFill rotWithShape="1">
          <a:blip r:embed="rId4">
            <a:alphaModFix/>
          </a:blip>
          <a:srcRect/>
          <a:stretch/>
        </p:blipFill>
        <p:spPr>
          <a:xfrm>
            <a:off x="4357953" y="6213360"/>
            <a:ext cx="2179087" cy="586042"/>
          </a:xfrm>
          <a:prstGeom prst="rect">
            <a:avLst/>
          </a:prstGeom>
          <a:noFill/>
          <a:ln>
            <a:noFill/>
          </a:ln>
        </p:spPr>
      </p:pic>
      <p:pic>
        <p:nvPicPr>
          <p:cNvPr id="4" name="Google Shape;113;p2" title="MASPAG_Logo 2021_2.png">
            <a:extLst>
              <a:ext uri="{FF2B5EF4-FFF2-40B4-BE49-F238E27FC236}">
                <a16:creationId xmlns:a16="http://schemas.microsoft.com/office/drawing/2014/main" id="{321C2B95-722D-3D1B-62A4-DB95EE6CFC97}"/>
              </a:ext>
            </a:extLst>
          </p:cNvPr>
          <p:cNvPicPr preferRelativeResize="0"/>
          <p:nvPr/>
        </p:nvPicPr>
        <p:blipFill rotWithShape="1">
          <a:blip r:embed="rId5">
            <a:alphaModFix/>
          </a:blip>
          <a:srcRect/>
          <a:stretch/>
        </p:blipFill>
        <p:spPr>
          <a:xfrm>
            <a:off x="6669397" y="6001250"/>
            <a:ext cx="1044224" cy="1009548"/>
          </a:xfrm>
          <a:prstGeom prst="rect">
            <a:avLst/>
          </a:prstGeom>
          <a:noFill/>
          <a:ln>
            <a:noFill/>
          </a:ln>
        </p:spPr>
      </p:pic>
      <p:pic>
        <p:nvPicPr>
          <p:cNvPr id="5" name="Immagine 4">
            <a:extLst>
              <a:ext uri="{FF2B5EF4-FFF2-40B4-BE49-F238E27FC236}">
                <a16:creationId xmlns:a16="http://schemas.microsoft.com/office/drawing/2014/main" id="{166A7D80-36F1-870D-E6E6-D80AC3D18658}"/>
              </a:ext>
            </a:extLst>
          </p:cNvPr>
          <p:cNvPicPr>
            <a:picLocks noChangeAspect="1"/>
          </p:cNvPicPr>
          <p:nvPr/>
        </p:nvPicPr>
        <p:blipFill>
          <a:blip r:embed="rId6"/>
          <a:stretch>
            <a:fillRect/>
          </a:stretch>
        </p:blipFill>
        <p:spPr>
          <a:xfrm>
            <a:off x="72766" y="6263937"/>
            <a:ext cx="2189400" cy="540674"/>
          </a:xfrm>
          <a:prstGeom prst="rect">
            <a:avLst/>
          </a:prstGeom>
        </p:spPr>
      </p:pic>
      <p:pic>
        <p:nvPicPr>
          <p:cNvPr id="6" name="Google Shape;98;p1">
            <a:extLst>
              <a:ext uri="{FF2B5EF4-FFF2-40B4-BE49-F238E27FC236}">
                <a16:creationId xmlns:a16="http://schemas.microsoft.com/office/drawing/2014/main" id="{3A688900-C45A-2FEC-CA4E-10FC3AF5F225}"/>
              </a:ext>
            </a:extLst>
          </p:cNvPr>
          <p:cNvPicPr preferRelativeResize="0"/>
          <p:nvPr/>
        </p:nvPicPr>
        <p:blipFill>
          <a:blip r:embed="rId7">
            <a:alphaModFix/>
          </a:blip>
          <a:stretch>
            <a:fillRect/>
          </a:stretch>
        </p:blipFill>
        <p:spPr>
          <a:xfrm>
            <a:off x="10846083" y="-1"/>
            <a:ext cx="1172181" cy="11774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11"/>
          <p:cNvSpPr txBox="1">
            <a:spLocks noGrp="1"/>
          </p:cNvSpPr>
          <p:nvPr>
            <p:ph type="title"/>
          </p:nvPr>
        </p:nvSpPr>
        <p:spPr>
          <a:xfrm>
            <a:off x="0" y="409243"/>
            <a:ext cx="4451430" cy="89083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000"/>
              <a:buFont typeface="Times New Roman"/>
              <a:buNone/>
            </a:pPr>
            <a:r>
              <a:rPr lang="it-IT" sz="2000" b="1" dirty="0" err="1">
                <a:latin typeface="Times New Roman"/>
                <a:ea typeface="Times New Roman"/>
                <a:cs typeface="Times New Roman"/>
                <a:sym typeface="Times New Roman"/>
              </a:rPr>
              <a:t>Conclusions</a:t>
            </a:r>
            <a:r>
              <a:rPr lang="it-IT" sz="2000" b="1" dirty="0">
                <a:latin typeface="Times New Roman"/>
                <a:ea typeface="Times New Roman"/>
                <a:cs typeface="Times New Roman"/>
                <a:sym typeface="Times New Roman"/>
              </a:rPr>
              <a:t> and Future </a:t>
            </a:r>
            <a:r>
              <a:rPr lang="it-IT" sz="2000" b="1" dirty="0" err="1">
                <a:latin typeface="Times New Roman"/>
                <a:ea typeface="Times New Roman"/>
                <a:cs typeface="Times New Roman"/>
                <a:sym typeface="Times New Roman"/>
              </a:rPr>
              <a:t>Developments</a:t>
            </a:r>
            <a:endParaRPr sz="2000" dirty="0">
              <a:latin typeface="Times New Roman"/>
              <a:ea typeface="Times New Roman"/>
              <a:cs typeface="Times New Roman"/>
              <a:sym typeface="Times New Roman"/>
            </a:endParaRPr>
          </a:p>
        </p:txBody>
      </p:sp>
      <p:sp>
        <p:nvSpPr>
          <p:cNvPr id="325" name="Google Shape;325;p11"/>
          <p:cNvSpPr txBox="1">
            <a:spLocks noGrp="1"/>
          </p:cNvSpPr>
          <p:nvPr>
            <p:ph type="body" idx="1"/>
          </p:nvPr>
        </p:nvSpPr>
        <p:spPr>
          <a:xfrm>
            <a:off x="120575" y="1177400"/>
            <a:ext cx="10878900" cy="46938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1600"/>
              <a:buFont typeface="Arial"/>
              <a:buChar char="•"/>
            </a:pPr>
            <a:r>
              <a:rPr lang="it-IT" sz="1600" dirty="0" err="1">
                <a:latin typeface="Times New Roman"/>
                <a:ea typeface="Times New Roman"/>
                <a:cs typeface="Times New Roman"/>
                <a:sym typeface="Times New Roman"/>
              </a:rPr>
              <a:t>Results</a:t>
            </a:r>
            <a:r>
              <a:rPr lang="it-IT" sz="1600" dirty="0">
                <a:latin typeface="Times New Roman"/>
                <a:ea typeface="Times New Roman"/>
                <a:cs typeface="Times New Roman"/>
                <a:sym typeface="Times New Roman"/>
              </a:rPr>
              <a:t> are </a:t>
            </a:r>
            <a:r>
              <a:rPr lang="it-IT" sz="1600" dirty="0" err="1">
                <a:latin typeface="Times New Roman"/>
                <a:ea typeface="Times New Roman"/>
                <a:cs typeface="Times New Roman"/>
                <a:sym typeface="Times New Roman"/>
              </a:rPr>
              <a:t>already</a:t>
            </a:r>
            <a:r>
              <a:rPr lang="it-IT" sz="1600" dirty="0">
                <a:latin typeface="Times New Roman"/>
                <a:ea typeface="Times New Roman"/>
                <a:cs typeface="Times New Roman"/>
                <a:sym typeface="Times New Roman"/>
              </a:rPr>
              <a:t> </a:t>
            </a:r>
            <a:r>
              <a:rPr lang="it-IT" sz="1600" dirty="0" err="1">
                <a:latin typeface="Times New Roman"/>
                <a:ea typeface="Times New Roman"/>
                <a:cs typeface="Times New Roman"/>
                <a:sym typeface="Times New Roman"/>
              </a:rPr>
              <a:t>very</a:t>
            </a:r>
            <a:r>
              <a:rPr lang="it-IT" sz="1600" dirty="0">
                <a:latin typeface="Times New Roman"/>
                <a:ea typeface="Times New Roman"/>
                <a:cs typeface="Times New Roman"/>
                <a:sym typeface="Times New Roman"/>
              </a:rPr>
              <a:t> </a:t>
            </a:r>
            <a:r>
              <a:rPr lang="it-IT" sz="1600" dirty="0" err="1">
                <a:latin typeface="Times New Roman"/>
                <a:ea typeface="Times New Roman"/>
                <a:cs typeface="Times New Roman"/>
                <a:sym typeface="Times New Roman"/>
              </a:rPr>
              <a:t>promising</a:t>
            </a:r>
            <a:r>
              <a:rPr lang="it-IT" sz="1600" dirty="0">
                <a:latin typeface="Times New Roman"/>
                <a:ea typeface="Times New Roman"/>
                <a:cs typeface="Times New Roman"/>
                <a:sym typeface="Times New Roman"/>
              </a:rPr>
              <a:t> </a:t>
            </a:r>
            <a:r>
              <a:rPr lang="it-IT" sz="1600" dirty="0" err="1">
                <a:latin typeface="Times New Roman"/>
                <a:ea typeface="Times New Roman"/>
                <a:cs typeface="Times New Roman"/>
                <a:sym typeface="Times New Roman"/>
              </a:rPr>
              <a:t>despite</a:t>
            </a:r>
            <a:r>
              <a:rPr lang="it-IT" sz="1600" dirty="0">
                <a:latin typeface="Times New Roman"/>
                <a:ea typeface="Times New Roman"/>
                <a:cs typeface="Times New Roman"/>
                <a:sym typeface="Times New Roman"/>
              </a:rPr>
              <a:t> the limited dataset.</a:t>
            </a:r>
            <a:endParaRPr dirty="0"/>
          </a:p>
          <a:p>
            <a:pPr marL="228600" lvl="0" indent="-228600" algn="l" rtl="0">
              <a:lnSpc>
                <a:spcPct val="90000"/>
              </a:lnSpc>
              <a:spcBef>
                <a:spcPts val="1000"/>
              </a:spcBef>
              <a:spcAft>
                <a:spcPts val="0"/>
              </a:spcAft>
              <a:buClr>
                <a:schemeClr val="dk1"/>
              </a:buClr>
              <a:buSzPts val="1600"/>
              <a:buFont typeface="Arial"/>
              <a:buChar char="•"/>
            </a:pPr>
            <a:r>
              <a:rPr lang="it-IT" sz="1600" dirty="0" err="1">
                <a:latin typeface="Times New Roman"/>
                <a:ea typeface="Times New Roman"/>
                <a:cs typeface="Times New Roman"/>
                <a:sym typeface="Times New Roman"/>
              </a:rPr>
              <a:t>There</a:t>
            </a:r>
            <a:r>
              <a:rPr lang="it-IT" sz="1600" dirty="0">
                <a:latin typeface="Times New Roman"/>
                <a:ea typeface="Times New Roman"/>
                <a:cs typeface="Times New Roman"/>
                <a:sym typeface="Times New Roman"/>
              </a:rPr>
              <a:t> </a:t>
            </a:r>
            <a:r>
              <a:rPr lang="it-IT" sz="1600" dirty="0" err="1">
                <a:latin typeface="Times New Roman"/>
                <a:ea typeface="Times New Roman"/>
                <a:cs typeface="Times New Roman"/>
                <a:sym typeface="Times New Roman"/>
              </a:rPr>
              <a:t>is</a:t>
            </a:r>
            <a:r>
              <a:rPr lang="it-IT" sz="1600" dirty="0">
                <a:latin typeface="Times New Roman"/>
                <a:ea typeface="Times New Roman"/>
                <a:cs typeface="Times New Roman"/>
                <a:sym typeface="Times New Roman"/>
              </a:rPr>
              <a:t> a </a:t>
            </a:r>
            <a:r>
              <a:rPr lang="it-IT" sz="1600" dirty="0" err="1">
                <a:latin typeface="Times New Roman"/>
                <a:ea typeface="Times New Roman"/>
                <a:cs typeface="Times New Roman"/>
                <a:sym typeface="Times New Roman"/>
              </a:rPr>
              <a:t>need</a:t>
            </a:r>
            <a:r>
              <a:rPr lang="it-IT" sz="1600" dirty="0">
                <a:latin typeface="Times New Roman"/>
                <a:ea typeface="Times New Roman"/>
                <a:cs typeface="Times New Roman"/>
                <a:sym typeface="Times New Roman"/>
              </a:rPr>
              <a:t> to </a:t>
            </a:r>
            <a:r>
              <a:rPr lang="it-IT" sz="1600" dirty="0" err="1">
                <a:latin typeface="Times New Roman"/>
                <a:ea typeface="Times New Roman"/>
                <a:cs typeface="Times New Roman"/>
                <a:sym typeface="Times New Roman"/>
              </a:rPr>
              <a:t>expand</a:t>
            </a:r>
            <a:r>
              <a:rPr lang="it-IT" sz="1600" dirty="0">
                <a:latin typeface="Times New Roman"/>
                <a:ea typeface="Times New Roman"/>
                <a:cs typeface="Times New Roman"/>
                <a:sym typeface="Times New Roman"/>
              </a:rPr>
              <a:t> the dataset </a:t>
            </a:r>
            <a:r>
              <a:rPr lang="it-IT" sz="1600" dirty="0" err="1">
                <a:latin typeface="Times New Roman"/>
                <a:ea typeface="Times New Roman"/>
                <a:cs typeface="Times New Roman"/>
                <a:sym typeface="Times New Roman"/>
              </a:rPr>
              <a:t>through</a:t>
            </a:r>
            <a:r>
              <a:rPr lang="it-IT" sz="1600" dirty="0">
                <a:latin typeface="Times New Roman"/>
                <a:ea typeface="Times New Roman"/>
                <a:cs typeface="Times New Roman"/>
                <a:sym typeface="Times New Roman"/>
              </a:rPr>
              <a:t> future </a:t>
            </a:r>
            <a:r>
              <a:rPr lang="it-IT" sz="1600" dirty="0" err="1">
                <a:latin typeface="Times New Roman"/>
                <a:ea typeface="Times New Roman"/>
                <a:cs typeface="Times New Roman"/>
                <a:sym typeface="Times New Roman"/>
              </a:rPr>
              <a:t>archaeological</a:t>
            </a:r>
            <a:r>
              <a:rPr lang="it-IT" sz="1600" dirty="0">
                <a:latin typeface="Times New Roman"/>
                <a:ea typeface="Times New Roman"/>
                <a:cs typeface="Times New Roman"/>
                <a:sym typeface="Times New Roman"/>
              </a:rPr>
              <a:t> </a:t>
            </a:r>
            <a:r>
              <a:rPr lang="it-IT" sz="1600" dirty="0" err="1">
                <a:latin typeface="Times New Roman"/>
                <a:ea typeface="Times New Roman"/>
                <a:cs typeface="Times New Roman"/>
                <a:sym typeface="Times New Roman"/>
              </a:rPr>
              <a:t>fieldwork</a:t>
            </a:r>
            <a:r>
              <a:rPr lang="it-IT" sz="1600" dirty="0">
                <a:latin typeface="Times New Roman"/>
                <a:ea typeface="Times New Roman"/>
                <a:cs typeface="Times New Roman"/>
                <a:sym typeface="Times New Roman"/>
              </a:rPr>
              <a:t>.</a:t>
            </a:r>
            <a:endParaRPr sz="1600" dirty="0">
              <a:latin typeface="Times New Roman"/>
              <a:ea typeface="Times New Roman"/>
              <a:cs typeface="Times New Roman"/>
              <a:sym typeface="Times New Roman"/>
            </a:endParaRPr>
          </a:p>
          <a:p>
            <a:pPr marL="228600" lvl="0" indent="-228600" algn="l" rtl="0">
              <a:lnSpc>
                <a:spcPct val="90000"/>
              </a:lnSpc>
              <a:spcBef>
                <a:spcPts val="1000"/>
              </a:spcBef>
              <a:spcAft>
                <a:spcPts val="0"/>
              </a:spcAft>
              <a:buSzPts val="1600"/>
              <a:buFont typeface="Times New Roman"/>
              <a:buChar char="•"/>
            </a:pPr>
            <a:r>
              <a:rPr lang="it-IT" sz="1600" dirty="0">
                <a:latin typeface="Times New Roman"/>
                <a:ea typeface="Times New Roman"/>
                <a:cs typeface="Times New Roman"/>
                <a:sym typeface="Times New Roman"/>
              </a:rPr>
              <a:t>The work underscores the </a:t>
            </a:r>
            <a:r>
              <a:rPr lang="it-IT" sz="1600" dirty="0" err="1">
                <a:latin typeface="Times New Roman"/>
                <a:ea typeface="Times New Roman"/>
                <a:cs typeface="Times New Roman"/>
                <a:sym typeface="Times New Roman"/>
              </a:rPr>
              <a:t>importance</a:t>
            </a:r>
            <a:r>
              <a:rPr lang="it-IT" sz="1600" dirty="0">
                <a:latin typeface="Times New Roman"/>
                <a:ea typeface="Times New Roman"/>
                <a:cs typeface="Times New Roman"/>
                <a:sym typeface="Times New Roman"/>
              </a:rPr>
              <a:t> of </a:t>
            </a:r>
            <a:r>
              <a:rPr lang="it-IT" sz="1600" dirty="0" err="1">
                <a:latin typeface="Times New Roman"/>
                <a:ea typeface="Times New Roman"/>
                <a:cs typeface="Times New Roman"/>
                <a:sym typeface="Times New Roman"/>
              </a:rPr>
              <a:t>exploring</a:t>
            </a:r>
            <a:r>
              <a:rPr lang="it-IT" sz="1600" dirty="0">
                <a:latin typeface="Times New Roman"/>
                <a:ea typeface="Times New Roman"/>
                <a:cs typeface="Times New Roman"/>
                <a:sym typeface="Times New Roman"/>
              </a:rPr>
              <a:t> </a:t>
            </a:r>
            <a:r>
              <a:rPr lang="it-IT" sz="1600" dirty="0" err="1">
                <a:latin typeface="Times New Roman"/>
                <a:ea typeface="Times New Roman"/>
                <a:cs typeface="Times New Roman"/>
                <a:sym typeface="Times New Roman"/>
              </a:rPr>
              <a:t>spatial</a:t>
            </a:r>
            <a:r>
              <a:rPr lang="it-IT" sz="1600" dirty="0">
                <a:latin typeface="Times New Roman"/>
                <a:ea typeface="Times New Roman"/>
                <a:cs typeface="Times New Roman"/>
                <a:sym typeface="Times New Roman"/>
              </a:rPr>
              <a:t> patterns to </a:t>
            </a:r>
            <a:r>
              <a:rPr lang="it-IT" sz="1600" dirty="0" err="1">
                <a:latin typeface="Times New Roman"/>
                <a:ea typeface="Times New Roman"/>
                <a:cs typeface="Times New Roman"/>
                <a:sym typeface="Times New Roman"/>
              </a:rPr>
              <a:t>understand</a:t>
            </a:r>
            <a:r>
              <a:rPr lang="it-IT" sz="1600" dirty="0">
                <a:latin typeface="Times New Roman"/>
                <a:ea typeface="Times New Roman"/>
                <a:cs typeface="Times New Roman"/>
                <a:sym typeface="Times New Roman"/>
              </a:rPr>
              <a:t> social dynamics </a:t>
            </a:r>
            <a:r>
              <a:rPr lang="it-IT" sz="1600" dirty="0" err="1">
                <a:latin typeface="Times New Roman"/>
                <a:ea typeface="Times New Roman"/>
                <a:cs typeface="Times New Roman"/>
                <a:sym typeface="Times New Roman"/>
              </a:rPr>
              <a:t>that</a:t>
            </a:r>
            <a:r>
              <a:rPr lang="it-IT" sz="1600" dirty="0">
                <a:latin typeface="Times New Roman"/>
                <a:ea typeface="Times New Roman"/>
                <a:cs typeface="Times New Roman"/>
                <a:sym typeface="Times New Roman"/>
              </a:rPr>
              <a:t> </a:t>
            </a:r>
            <a:r>
              <a:rPr lang="it-IT" sz="1600" dirty="0" err="1">
                <a:latin typeface="Times New Roman"/>
                <a:ea typeface="Times New Roman"/>
                <a:cs typeface="Times New Roman"/>
                <a:sym typeface="Times New Roman"/>
              </a:rPr>
              <a:t>might</a:t>
            </a:r>
            <a:r>
              <a:rPr lang="it-IT" sz="1600" dirty="0">
                <a:latin typeface="Times New Roman"/>
                <a:ea typeface="Times New Roman"/>
                <a:cs typeface="Times New Roman"/>
                <a:sym typeface="Times New Roman"/>
              </a:rPr>
              <a:t> </a:t>
            </a:r>
            <a:r>
              <a:rPr lang="it-IT" sz="1600" dirty="0" err="1">
                <a:latin typeface="Times New Roman"/>
                <a:ea typeface="Times New Roman"/>
                <a:cs typeface="Times New Roman"/>
                <a:sym typeface="Times New Roman"/>
              </a:rPr>
              <a:t>have</a:t>
            </a:r>
            <a:r>
              <a:rPr lang="it-IT" sz="1600" dirty="0">
                <a:latin typeface="Times New Roman"/>
                <a:ea typeface="Times New Roman"/>
                <a:cs typeface="Times New Roman"/>
                <a:sym typeface="Times New Roman"/>
              </a:rPr>
              <a:t> </a:t>
            </a:r>
            <a:r>
              <a:rPr lang="it-IT" sz="1600" dirty="0" err="1">
                <a:latin typeface="Times New Roman"/>
                <a:ea typeface="Times New Roman"/>
                <a:cs typeface="Times New Roman"/>
                <a:sym typeface="Times New Roman"/>
              </a:rPr>
              <a:t>been</a:t>
            </a:r>
            <a:r>
              <a:rPr lang="it-IT" sz="1600" dirty="0">
                <a:latin typeface="Times New Roman"/>
                <a:ea typeface="Times New Roman"/>
                <a:cs typeface="Times New Roman"/>
                <a:sym typeface="Times New Roman"/>
              </a:rPr>
              <a:t> in place </a:t>
            </a:r>
            <a:r>
              <a:rPr lang="it-IT" sz="1600" dirty="0" err="1">
                <a:latin typeface="Times New Roman"/>
                <a:ea typeface="Times New Roman"/>
                <a:cs typeface="Times New Roman"/>
                <a:sym typeface="Times New Roman"/>
              </a:rPr>
              <a:t>during</a:t>
            </a:r>
            <a:r>
              <a:rPr lang="it-IT" sz="1600" dirty="0">
                <a:latin typeface="Times New Roman"/>
                <a:ea typeface="Times New Roman"/>
                <a:cs typeface="Times New Roman"/>
                <a:sym typeface="Times New Roman"/>
              </a:rPr>
              <a:t> </a:t>
            </a:r>
            <a:r>
              <a:rPr lang="it-IT" sz="1600" dirty="0" err="1">
                <a:latin typeface="Times New Roman"/>
                <a:ea typeface="Times New Roman"/>
                <a:cs typeface="Times New Roman"/>
                <a:sym typeface="Times New Roman"/>
              </a:rPr>
              <a:t>antiquity</a:t>
            </a:r>
            <a:r>
              <a:rPr lang="it-IT" sz="1600" dirty="0">
                <a:latin typeface="Times New Roman"/>
                <a:ea typeface="Times New Roman"/>
                <a:cs typeface="Times New Roman"/>
                <a:sym typeface="Times New Roman"/>
              </a:rPr>
              <a:t>.</a:t>
            </a:r>
            <a:endParaRPr sz="1600" dirty="0">
              <a:latin typeface="Times New Roman"/>
              <a:ea typeface="Times New Roman"/>
              <a:cs typeface="Times New Roman"/>
              <a:sym typeface="Times New Roman"/>
            </a:endParaRPr>
          </a:p>
          <a:p>
            <a:pPr marL="228600" lvl="0" indent="-228600" algn="l" rtl="0">
              <a:lnSpc>
                <a:spcPct val="90000"/>
              </a:lnSpc>
              <a:spcBef>
                <a:spcPts val="1000"/>
              </a:spcBef>
              <a:spcAft>
                <a:spcPts val="0"/>
              </a:spcAft>
              <a:buSzPts val="1600"/>
              <a:buFont typeface="Times New Roman"/>
              <a:buChar char="•"/>
            </a:pPr>
            <a:r>
              <a:rPr lang="it-IT" sz="1600" dirty="0">
                <a:latin typeface="Times New Roman"/>
                <a:ea typeface="Times New Roman"/>
                <a:cs typeface="Times New Roman"/>
                <a:sym typeface="Times New Roman"/>
              </a:rPr>
              <a:t>The work </a:t>
            </a:r>
            <a:r>
              <a:rPr lang="it-IT" sz="1600" dirty="0" err="1">
                <a:latin typeface="Times New Roman"/>
                <a:ea typeface="Times New Roman"/>
                <a:cs typeface="Times New Roman"/>
                <a:sym typeface="Times New Roman"/>
              </a:rPr>
              <a:t>has</a:t>
            </a:r>
            <a:r>
              <a:rPr lang="it-IT" sz="1600" dirty="0">
                <a:latin typeface="Times New Roman"/>
                <a:ea typeface="Times New Roman"/>
                <a:cs typeface="Times New Roman"/>
                <a:sym typeface="Times New Roman"/>
              </a:rPr>
              <a:t> led to the </a:t>
            </a:r>
            <a:r>
              <a:rPr lang="it-IT" sz="1600" dirty="0" err="1">
                <a:latin typeface="Times New Roman"/>
                <a:ea typeface="Times New Roman"/>
                <a:cs typeface="Times New Roman"/>
                <a:sym typeface="Times New Roman"/>
              </a:rPr>
              <a:t>development</a:t>
            </a:r>
            <a:r>
              <a:rPr lang="it-IT" sz="1600" dirty="0">
                <a:latin typeface="Times New Roman"/>
                <a:ea typeface="Times New Roman"/>
                <a:cs typeface="Times New Roman"/>
                <a:sym typeface="Times New Roman"/>
              </a:rPr>
              <a:t> of </a:t>
            </a:r>
            <a:r>
              <a:rPr lang="it-IT" sz="1600" dirty="0" err="1">
                <a:latin typeface="Times New Roman"/>
                <a:ea typeface="Times New Roman"/>
                <a:cs typeface="Times New Roman"/>
                <a:sym typeface="Times New Roman"/>
              </a:rPr>
              <a:t>further</a:t>
            </a:r>
            <a:r>
              <a:rPr lang="it-IT" sz="1600" dirty="0">
                <a:latin typeface="Times New Roman"/>
                <a:ea typeface="Times New Roman"/>
                <a:cs typeface="Times New Roman"/>
                <a:sym typeface="Times New Roman"/>
              </a:rPr>
              <a:t> </a:t>
            </a:r>
            <a:r>
              <a:rPr lang="it-IT" sz="1600" dirty="0" err="1">
                <a:latin typeface="Times New Roman"/>
                <a:ea typeface="Times New Roman"/>
                <a:cs typeface="Times New Roman"/>
                <a:sym typeface="Times New Roman"/>
              </a:rPr>
              <a:t>questions</a:t>
            </a:r>
            <a:r>
              <a:rPr lang="it-IT" sz="1600" dirty="0">
                <a:latin typeface="Times New Roman"/>
                <a:ea typeface="Times New Roman"/>
                <a:cs typeface="Times New Roman"/>
                <a:sym typeface="Times New Roman"/>
              </a:rPr>
              <a:t> </a:t>
            </a:r>
            <a:r>
              <a:rPr lang="it-IT" sz="1600" dirty="0" err="1">
                <a:latin typeface="Times New Roman"/>
                <a:ea typeface="Times New Roman"/>
                <a:cs typeface="Times New Roman"/>
                <a:sym typeface="Times New Roman"/>
              </a:rPr>
              <a:t>regarding</a:t>
            </a:r>
            <a:r>
              <a:rPr lang="it-IT" sz="1600" dirty="0">
                <a:latin typeface="Times New Roman"/>
                <a:ea typeface="Times New Roman"/>
                <a:cs typeface="Times New Roman"/>
                <a:sym typeface="Times New Roman"/>
              </a:rPr>
              <a:t> the </a:t>
            </a:r>
            <a:r>
              <a:rPr lang="it-IT" sz="1600" dirty="0" err="1">
                <a:latin typeface="Times New Roman"/>
                <a:ea typeface="Times New Roman"/>
                <a:cs typeface="Times New Roman"/>
                <a:sym typeface="Times New Roman"/>
              </a:rPr>
              <a:t>funerary</a:t>
            </a:r>
            <a:r>
              <a:rPr lang="it-IT" sz="1600" dirty="0">
                <a:latin typeface="Times New Roman"/>
                <a:ea typeface="Times New Roman"/>
                <a:cs typeface="Times New Roman"/>
                <a:sym typeface="Times New Roman"/>
              </a:rPr>
              <a:t> practices like for </a:t>
            </a:r>
            <a:r>
              <a:rPr lang="it-IT" sz="1600" dirty="0" err="1">
                <a:latin typeface="Times New Roman"/>
                <a:ea typeface="Times New Roman"/>
                <a:cs typeface="Times New Roman"/>
                <a:sym typeface="Times New Roman"/>
              </a:rPr>
              <a:t>example</a:t>
            </a:r>
            <a:r>
              <a:rPr lang="it-IT" sz="1600" dirty="0">
                <a:latin typeface="Times New Roman"/>
                <a:ea typeface="Times New Roman"/>
                <a:cs typeface="Times New Roman"/>
                <a:sym typeface="Times New Roman"/>
              </a:rPr>
              <a:t>:</a:t>
            </a:r>
            <a:endParaRPr sz="1600" dirty="0">
              <a:latin typeface="Times New Roman"/>
              <a:ea typeface="Times New Roman"/>
              <a:cs typeface="Times New Roman"/>
              <a:sym typeface="Times New Roman"/>
            </a:endParaRPr>
          </a:p>
          <a:p>
            <a:pPr marL="685800" lvl="1" indent="-215900" algn="l" rtl="0">
              <a:lnSpc>
                <a:spcPct val="90000"/>
              </a:lnSpc>
              <a:spcBef>
                <a:spcPts val="1000"/>
              </a:spcBef>
              <a:spcAft>
                <a:spcPts val="0"/>
              </a:spcAft>
              <a:buSzPts val="1600"/>
              <a:buFont typeface="Times New Roman"/>
              <a:buChar char="•"/>
            </a:pPr>
            <a:r>
              <a:rPr lang="it-IT" sz="1600" dirty="0">
                <a:latin typeface="Times New Roman"/>
                <a:ea typeface="Times New Roman"/>
                <a:cs typeface="Times New Roman"/>
                <a:sym typeface="Times New Roman"/>
              </a:rPr>
              <a:t>Are the 4 classes </a:t>
            </a:r>
            <a:r>
              <a:rPr lang="it-IT" sz="1600" dirty="0" err="1">
                <a:latin typeface="Times New Roman"/>
                <a:ea typeface="Times New Roman"/>
                <a:cs typeface="Times New Roman"/>
                <a:sym typeface="Times New Roman"/>
              </a:rPr>
              <a:t>identified</a:t>
            </a:r>
            <a:r>
              <a:rPr lang="it-IT" sz="1600" dirty="0">
                <a:latin typeface="Times New Roman"/>
                <a:ea typeface="Times New Roman"/>
                <a:cs typeface="Times New Roman"/>
                <a:sym typeface="Times New Roman"/>
              </a:rPr>
              <a:t> </a:t>
            </a:r>
            <a:r>
              <a:rPr lang="it-IT" sz="1600" dirty="0" err="1">
                <a:latin typeface="Times New Roman"/>
                <a:ea typeface="Times New Roman"/>
                <a:cs typeface="Times New Roman"/>
                <a:sym typeface="Times New Roman"/>
              </a:rPr>
              <a:t>correlated</a:t>
            </a:r>
            <a:r>
              <a:rPr lang="it-IT" sz="1600" dirty="0">
                <a:latin typeface="Times New Roman"/>
                <a:ea typeface="Times New Roman"/>
                <a:cs typeface="Times New Roman"/>
                <a:sym typeface="Times New Roman"/>
              </a:rPr>
              <a:t> </a:t>
            </a:r>
            <a:r>
              <a:rPr lang="it-IT" sz="1600" dirty="0" err="1">
                <a:latin typeface="Times New Roman"/>
                <a:ea typeface="Times New Roman"/>
                <a:cs typeface="Times New Roman"/>
                <a:sym typeface="Times New Roman"/>
              </a:rPr>
              <a:t>between</a:t>
            </a:r>
            <a:r>
              <a:rPr lang="it-IT" sz="1600" dirty="0">
                <a:latin typeface="Times New Roman"/>
                <a:ea typeface="Times New Roman"/>
                <a:cs typeface="Times New Roman"/>
                <a:sym typeface="Times New Roman"/>
              </a:rPr>
              <a:t> </a:t>
            </a:r>
            <a:r>
              <a:rPr lang="it-IT" sz="1600" dirty="0" err="1">
                <a:latin typeface="Times New Roman"/>
                <a:ea typeface="Times New Roman"/>
                <a:cs typeface="Times New Roman"/>
                <a:sym typeface="Times New Roman"/>
              </a:rPr>
              <a:t>each</a:t>
            </a:r>
            <a:r>
              <a:rPr lang="it-IT" sz="1600" dirty="0">
                <a:latin typeface="Times New Roman"/>
                <a:ea typeface="Times New Roman"/>
                <a:cs typeface="Times New Roman"/>
                <a:sym typeface="Times New Roman"/>
              </a:rPr>
              <a:t> </a:t>
            </a:r>
            <a:r>
              <a:rPr lang="it-IT" sz="1600" dirty="0" err="1">
                <a:latin typeface="Times New Roman"/>
                <a:ea typeface="Times New Roman"/>
                <a:cs typeface="Times New Roman"/>
                <a:sym typeface="Times New Roman"/>
              </a:rPr>
              <a:t>other</a:t>
            </a:r>
            <a:r>
              <a:rPr lang="it-IT" sz="1600" dirty="0">
                <a:latin typeface="Times New Roman"/>
                <a:ea typeface="Times New Roman"/>
                <a:cs typeface="Times New Roman"/>
                <a:sym typeface="Times New Roman"/>
              </a:rPr>
              <a:t>?</a:t>
            </a:r>
            <a:endParaRPr sz="1600" dirty="0">
              <a:latin typeface="Times New Roman"/>
              <a:ea typeface="Times New Roman"/>
              <a:cs typeface="Times New Roman"/>
              <a:sym typeface="Times New Roman"/>
            </a:endParaRPr>
          </a:p>
          <a:p>
            <a:pPr marL="685800" lvl="1" indent="-215900" algn="l" rtl="0">
              <a:lnSpc>
                <a:spcPct val="90000"/>
              </a:lnSpc>
              <a:spcBef>
                <a:spcPts val="1000"/>
              </a:spcBef>
              <a:spcAft>
                <a:spcPts val="0"/>
              </a:spcAft>
              <a:buSzPts val="1600"/>
              <a:buFont typeface="Times New Roman"/>
              <a:buChar char="•"/>
            </a:pPr>
            <a:r>
              <a:rPr lang="it-IT" sz="1600" dirty="0">
                <a:latin typeface="Times New Roman"/>
                <a:ea typeface="Times New Roman"/>
                <a:cs typeface="Times New Roman"/>
                <a:sym typeface="Times New Roman"/>
              </a:rPr>
              <a:t>Are </a:t>
            </a:r>
            <a:r>
              <a:rPr lang="it-IT" sz="1600" dirty="0" err="1">
                <a:latin typeface="Times New Roman"/>
                <a:ea typeface="Times New Roman"/>
                <a:cs typeface="Times New Roman"/>
                <a:sym typeface="Times New Roman"/>
              </a:rPr>
              <a:t>these</a:t>
            </a:r>
            <a:r>
              <a:rPr lang="it-IT" sz="1600" dirty="0">
                <a:latin typeface="Times New Roman"/>
                <a:ea typeface="Times New Roman"/>
                <a:cs typeface="Times New Roman"/>
                <a:sym typeface="Times New Roman"/>
              </a:rPr>
              <a:t> 4 classes </a:t>
            </a:r>
            <a:r>
              <a:rPr lang="it-IT" sz="1600" dirty="0" err="1">
                <a:latin typeface="Times New Roman"/>
                <a:ea typeface="Times New Roman"/>
                <a:cs typeface="Times New Roman"/>
                <a:sym typeface="Times New Roman"/>
              </a:rPr>
              <a:t>related</a:t>
            </a:r>
            <a:r>
              <a:rPr lang="it-IT" sz="1600" dirty="0">
                <a:latin typeface="Times New Roman"/>
                <a:ea typeface="Times New Roman"/>
                <a:cs typeface="Times New Roman"/>
                <a:sym typeface="Times New Roman"/>
              </a:rPr>
              <a:t> to </a:t>
            </a:r>
            <a:r>
              <a:rPr lang="it-IT" sz="1600" dirty="0" err="1">
                <a:latin typeface="Times New Roman"/>
                <a:ea typeface="Times New Roman"/>
                <a:cs typeface="Times New Roman"/>
                <a:sym typeface="Times New Roman"/>
              </a:rPr>
              <a:t>different</a:t>
            </a:r>
            <a:r>
              <a:rPr lang="it-IT" sz="1600" dirty="0">
                <a:latin typeface="Times New Roman"/>
                <a:ea typeface="Times New Roman"/>
                <a:cs typeface="Times New Roman"/>
                <a:sym typeface="Times New Roman"/>
              </a:rPr>
              <a:t> </a:t>
            </a:r>
            <a:r>
              <a:rPr lang="it-IT" sz="1600" dirty="0" err="1">
                <a:latin typeface="Times New Roman"/>
                <a:ea typeface="Times New Roman"/>
                <a:cs typeface="Times New Roman"/>
                <a:sym typeface="Times New Roman"/>
              </a:rPr>
              <a:t>funerary</a:t>
            </a:r>
            <a:r>
              <a:rPr lang="it-IT" sz="1600" dirty="0">
                <a:latin typeface="Times New Roman"/>
                <a:ea typeface="Times New Roman"/>
                <a:cs typeface="Times New Roman"/>
                <a:sym typeface="Times New Roman"/>
              </a:rPr>
              <a:t> practices?</a:t>
            </a:r>
            <a:endParaRPr sz="1600" dirty="0">
              <a:latin typeface="Times New Roman"/>
              <a:ea typeface="Times New Roman"/>
              <a:cs typeface="Times New Roman"/>
              <a:sym typeface="Times New Roman"/>
            </a:endParaRPr>
          </a:p>
          <a:p>
            <a:pPr marL="685800" lvl="1" indent="-215900" algn="l" rtl="0">
              <a:lnSpc>
                <a:spcPct val="90000"/>
              </a:lnSpc>
              <a:spcBef>
                <a:spcPts val="1000"/>
              </a:spcBef>
              <a:spcAft>
                <a:spcPts val="0"/>
              </a:spcAft>
              <a:buSzPts val="1600"/>
              <a:buFont typeface="Times New Roman"/>
              <a:buChar char="•"/>
            </a:pPr>
            <a:r>
              <a:rPr lang="it-IT" sz="1600" dirty="0">
                <a:latin typeface="Times New Roman"/>
                <a:ea typeface="Times New Roman"/>
                <a:cs typeface="Times New Roman"/>
                <a:sym typeface="Times New Roman"/>
              </a:rPr>
              <a:t>Are </a:t>
            </a:r>
            <a:r>
              <a:rPr lang="it-IT" sz="1600" dirty="0" err="1">
                <a:latin typeface="Times New Roman"/>
                <a:ea typeface="Times New Roman"/>
                <a:cs typeface="Times New Roman"/>
                <a:sym typeface="Times New Roman"/>
              </a:rPr>
              <a:t>these</a:t>
            </a:r>
            <a:r>
              <a:rPr lang="it-IT" sz="1600" dirty="0">
                <a:latin typeface="Times New Roman"/>
                <a:ea typeface="Times New Roman"/>
                <a:cs typeface="Times New Roman"/>
                <a:sym typeface="Times New Roman"/>
              </a:rPr>
              <a:t> 4 classes </a:t>
            </a:r>
            <a:r>
              <a:rPr lang="it-IT" sz="1600" dirty="0" err="1">
                <a:latin typeface="Times New Roman"/>
                <a:ea typeface="Times New Roman"/>
                <a:cs typeface="Times New Roman"/>
                <a:sym typeface="Times New Roman"/>
              </a:rPr>
              <a:t>correlated</a:t>
            </a:r>
            <a:r>
              <a:rPr lang="it-IT" sz="1600" dirty="0">
                <a:latin typeface="Times New Roman"/>
                <a:ea typeface="Times New Roman"/>
                <a:cs typeface="Times New Roman"/>
                <a:sym typeface="Times New Roman"/>
              </a:rPr>
              <a:t> with </a:t>
            </a:r>
            <a:r>
              <a:rPr lang="it-IT" sz="1600" dirty="0" err="1">
                <a:latin typeface="Times New Roman"/>
                <a:ea typeface="Times New Roman"/>
                <a:cs typeface="Times New Roman"/>
                <a:sym typeface="Times New Roman"/>
              </a:rPr>
              <a:t>other</a:t>
            </a:r>
            <a:r>
              <a:rPr lang="it-IT" sz="1600" dirty="0">
                <a:latin typeface="Times New Roman"/>
                <a:ea typeface="Times New Roman"/>
                <a:cs typeface="Times New Roman"/>
                <a:sym typeface="Times New Roman"/>
              </a:rPr>
              <a:t> </a:t>
            </a:r>
            <a:r>
              <a:rPr lang="it-IT" sz="1600" dirty="0" err="1">
                <a:latin typeface="Times New Roman"/>
                <a:ea typeface="Times New Roman"/>
                <a:cs typeface="Times New Roman"/>
                <a:sym typeface="Times New Roman"/>
              </a:rPr>
              <a:t>anthropological</a:t>
            </a:r>
            <a:r>
              <a:rPr lang="it-IT" sz="1600" dirty="0">
                <a:latin typeface="Times New Roman"/>
                <a:ea typeface="Times New Roman"/>
                <a:cs typeface="Times New Roman"/>
                <a:sym typeface="Times New Roman"/>
              </a:rPr>
              <a:t> data like gender, age, </a:t>
            </a:r>
            <a:r>
              <a:rPr lang="it-IT" sz="1600" dirty="0" err="1">
                <a:latin typeface="Times New Roman"/>
                <a:ea typeface="Times New Roman"/>
                <a:cs typeface="Times New Roman"/>
                <a:sym typeface="Times New Roman"/>
              </a:rPr>
              <a:t>etc</a:t>
            </a:r>
            <a:r>
              <a:rPr lang="it-IT" sz="1600" dirty="0">
                <a:latin typeface="Times New Roman"/>
                <a:ea typeface="Times New Roman"/>
                <a:cs typeface="Times New Roman"/>
                <a:sym typeface="Times New Roman"/>
              </a:rPr>
              <a:t>?</a:t>
            </a:r>
            <a:endParaRPr sz="1600" dirty="0">
              <a:latin typeface="Times New Roman"/>
              <a:ea typeface="Times New Roman"/>
              <a:cs typeface="Times New Roman"/>
              <a:sym typeface="Times New Roman"/>
            </a:endParaRPr>
          </a:p>
          <a:p>
            <a:pPr marL="685800" lvl="1" indent="-215900" algn="l" rtl="0">
              <a:lnSpc>
                <a:spcPct val="90000"/>
              </a:lnSpc>
              <a:spcBef>
                <a:spcPts val="1000"/>
              </a:spcBef>
              <a:spcAft>
                <a:spcPts val="0"/>
              </a:spcAft>
              <a:buSzPts val="1600"/>
              <a:buFont typeface="Times New Roman"/>
              <a:buChar char="•"/>
            </a:pPr>
            <a:r>
              <a:rPr lang="it-IT" sz="1600" dirty="0">
                <a:latin typeface="Times New Roman"/>
                <a:ea typeface="Times New Roman"/>
                <a:cs typeface="Times New Roman"/>
                <a:sym typeface="Times New Roman"/>
              </a:rPr>
              <a:t>Does the </a:t>
            </a:r>
            <a:r>
              <a:rPr lang="it-IT" sz="1600" dirty="0" err="1">
                <a:latin typeface="Times New Roman"/>
                <a:ea typeface="Times New Roman"/>
                <a:cs typeface="Times New Roman"/>
                <a:sym typeface="Times New Roman"/>
              </a:rPr>
              <a:t>spatial</a:t>
            </a:r>
            <a:r>
              <a:rPr lang="it-IT" sz="1600" dirty="0">
                <a:latin typeface="Times New Roman"/>
                <a:ea typeface="Times New Roman"/>
                <a:cs typeface="Times New Roman"/>
                <a:sym typeface="Times New Roman"/>
              </a:rPr>
              <a:t> patterns indicate a social practice </a:t>
            </a:r>
            <a:r>
              <a:rPr lang="it-IT" sz="1600" dirty="0" err="1">
                <a:latin typeface="Times New Roman"/>
                <a:ea typeface="Times New Roman"/>
                <a:cs typeface="Times New Roman"/>
                <a:sym typeface="Times New Roman"/>
              </a:rPr>
              <a:t>that</a:t>
            </a:r>
            <a:r>
              <a:rPr lang="it-IT" sz="1600" dirty="0">
                <a:latin typeface="Times New Roman"/>
                <a:ea typeface="Times New Roman"/>
                <a:cs typeface="Times New Roman"/>
                <a:sym typeface="Times New Roman"/>
              </a:rPr>
              <a:t> </a:t>
            </a:r>
            <a:r>
              <a:rPr lang="it-IT" sz="1600" dirty="0" err="1">
                <a:latin typeface="Times New Roman"/>
                <a:ea typeface="Times New Roman"/>
                <a:cs typeface="Times New Roman"/>
                <a:sym typeface="Times New Roman"/>
              </a:rPr>
              <a:t>was</a:t>
            </a:r>
            <a:r>
              <a:rPr lang="it-IT" sz="1600" dirty="0">
                <a:latin typeface="Times New Roman"/>
                <a:ea typeface="Times New Roman"/>
                <a:cs typeface="Times New Roman"/>
                <a:sym typeface="Times New Roman"/>
              </a:rPr>
              <a:t> </a:t>
            </a:r>
            <a:r>
              <a:rPr lang="it-IT" sz="1600" dirty="0" err="1">
                <a:latin typeface="Times New Roman"/>
                <a:ea typeface="Times New Roman"/>
                <a:cs typeface="Times New Roman"/>
                <a:sym typeface="Times New Roman"/>
              </a:rPr>
              <a:t>not</a:t>
            </a:r>
            <a:r>
              <a:rPr lang="it-IT" sz="1600" dirty="0">
                <a:latin typeface="Times New Roman"/>
                <a:ea typeface="Times New Roman"/>
                <a:cs typeface="Times New Roman"/>
                <a:sym typeface="Times New Roman"/>
              </a:rPr>
              <a:t> </a:t>
            </a:r>
            <a:r>
              <a:rPr lang="it-IT" sz="1600" dirty="0" err="1">
                <a:latin typeface="Times New Roman"/>
                <a:ea typeface="Times New Roman"/>
                <a:cs typeface="Times New Roman"/>
                <a:sym typeface="Times New Roman"/>
              </a:rPr>
              <a:t>recorded</a:t>
            </a:r>
            <a:r>
              <a:rPr lang="it-IT" sz="1600" dirty="0">
                <a:latin typeface="Times New Roman"/>
                <a:ea typeface="Times New Roman"/>
                <a:cs typeface="Times New Roman"/>
                <a:sym typeface="Times New Roman"/>
              </a:rPr>
              <a:t> in the </a:t>
            </a:r>
            <a:r>
              <a:rPr lang="it-IT" sz="1600" dirty="0" err="1">
                <a:latin typeface="Times New Roman"/>
                <a:ea typeface="Times New Roman"/>
                <a:cs typeface="Times New Roman"/>
                <a:sym typeface="Times New Roman"/>
              </a:rPr>
              <a:t>written</a:t>
            </a:r>
            <a:r>
              <a:rPr lang="it-IT" sz="1600" dirty="0">
                <a:latin typeface="Times New Roman"/>
                <a:ea typeface="Times New Roman"/>
                <a:cs typeface="Times New Roman"/>
                <a:sym typeface="Times New Roman"/>
              </a:rPr>
              <a:t> </a:t>
            </a:r>
            <a:r>
              <a:rPr lang="it-IT" sz="1600" dirty="0" err="1">
                <a:latin typeface="Times New Roman"/>
                <a:ea typeface="Times New Roman"/>
                <a:cs typeface="Times New Roman"/>
                <a:sym typeface="Times New Roman"/>
              </a:rPr>
              <a:t>records</a:t>
            </a:r>
            <a:r>
              <a:rPr lang="it-IT" sz="1600" dirty="0">
                <a:latin typeface="Times New Roman"/>
                <a:ea typeface="Times New Roman"/>
                <a:cs typeface="Times New Roman"/>
                <a:sym typeface="Times New Roman"/>
              </a:rPr>
              <a:t> </a:t>
            </a:r>
            <a:r>
              <a:rPr lang="it-IT" sz="1600" dirty="0" err="1">
                <a:latin typeface="Times New Roman"/>
                <a:ea typeface="Times New Roman"/>
                <a:cs typeface="Times New Roman"/>
                <a:sym typeface="Times New Roman"/>
              </a:rPr>
              <a:t>but</a:t>
            </a:r>
            <a:r>
              <a:rPr lang="it-IT" sz="1600" dirty="0">
                <a:latin typeface="Times New Roman"/>
                <a:ea typeface="Times New Roman"/>
                <a:cs typeface="Times New Roman"/>
                <a:sym typeface="Times New Roman"/>
              </a:rPr>
              <a:t> </a:t>
            </a:r>
            <a:r>
              <a:rPr lang="it-IT" sz="1600" dirty="0" err="1">
                <a:latin typeface="Times New Roman"/>
                <a:ea typeface="Times New Roman"/>
                <a:cs typeface="Times New Roman"/>
                <a:sym typeface="Times New Roman"/>
              </a:rPr>
              <a:t>that</a:t>
            </a:r>
            <a:r>
              <a:rPr lang="it-IT" sz="1600" dirty="0">
                <a:latin typeface="Times New Roman"/>
                <a:ea typeface="Times New Roman"/>
                <a:cs typeface="Times New Roman"/>
                <a:sym typeface="Times New Roman"/>
              </a:rPr>
              <a:t> </a:t>
            </a:r>
            <a:r>
              <a:rPr lang="it-IT" sz="1600" dirty="0" err="1">
                <a:latin typeface="Times New Roman"/>
                <a:ea typeface="Times New Roman"/>
                <a:cs typeface="Times New Roman"/>
                <a:sym typeface="Times New Roman"/>
              </a:rPr>
              <a:t>attest</a:t>
            </a:r>
            <a:r>
              <a:rPr lang="it-IT" sz="1600" dirty="0">
                <a:latin typeface="Times New Roman"/>
                <a:ea typeface="Times New Roman"/>
                <a:cs typeface="Times New Roman"/>
                <a:sym typeface="Times New Roman"/>
              </a:rPr>
              <a:t> to the </a:t>
            </a:r>
            <a:r>
              <a:rPr lang="it-IT" sz="1600" dirty="0" err="1">
                <a:latin typeface="Times New Roman"/>
                <a:ea typeface="Times New Roman"/>
                <a:cs typeface="Times New Roman"/>
                <a:sym typeface="Times New Roman"/>
              </a:rPr>
              <a:t>hierarchical</a:t>
            </a:r>
            <a:r>
              <a:rPr lang="it-IT" sz="1600" dirty="0">
                <a:latin typeface="Times New Roman"/>
                <a:ea typeface="Times New Roman"/>
                <a:cs typeface="Times New Roman"/>
                <a:sym typeface="Times New Roman"/>
              </a:rPr>
              <a:t>/social </a:t>
            </a:r>
            <a:r>
              <a:rPr lang="it-IT" sz="1600" dirty="0" err="1">
                <a:latin typeface="Times New Roman"/>
                <a:ea typeface="Times New Roman"/>
                <a:cs typeface="Times New Roman"/>
                <a:sym typeface="Times New Roman"/>
              </a:rPr>
              <a:t>division</a:t>
            </a:r>
            <a:r>
              <a:rPr lang="it-IT" sz="1600" dirty="0">
                <a:latin typeface="Times New Roman"/>
                <a:ea typeface="Times New Roman"/>
                <a:cs typeface="Times New Roman"/>
                <a:sym typeface="Times New Roman"/>
              </a:rPr>
              <a:t>?</a:t>
            </a:r>
            <a:endParaRPr sz="1600" dirty="0">
              <a:latin typeface="Times New Roman"/>
              <a:ea typeface="Times New Roman"/>
              <a:cs typeface="Times New Roman"/>
              <a:sym typeface="Times New Roman"/>
            </a:endParaRPr>
          </a:p>
          <a:p>
            <a:pPr marL="228600" lvl="0" indent="-228600" algn="l" rtl="0">
              <a:lnSpc>
                <a:spcPct val="90000"/>
              </a:lnSpc>
              <a:spcBef>
                <a:spcPts val="1000"/>
              </a:spcBef>
              <a:spcAft>
                <a:spcPts val="0"/>
              </a:spcAft>
              <a:buClr>
                <a:schemeClr val="dk1"/>
              </a:buClr>
              <a:buSzPts val="1600"/>
              <a:buFont typeface="Arial"/>
              <a:buChar char="•"/>
            </a:pPr>
            <a:r>
              <a:rPr lang="it-IT" sz="1600" dirty="0">
                <a:latin typeface="Times New Roman"/>
                <a:ea typeface="Times New Roman"/>
                <a:cs typeface="Times New Roman"/>
                <a:sym typeface="Times New Roman"/>
              </a:rPr>
              <a:t>Model performance </a:t>
            </a:r>
            <a:r>
              <a:rPr lang="it-IT" sz="1600" dirty="0" err="1">
                <a:latin typeface="Times New Roman"/>
                <a:ea typeface="Times New Roman"/>
                <a:cs typeface="Times New Roman"/>
                <a:sym typeface="Times New Roman"/>
              </a:rPr>
              <a:t>is</a:t>
            </a:r>
            <a:r>
              <a:rPr lang="it-IT" sz="1600" dirty="0">
                <a:latin typeface="Times New Roman"/>
                <a:ea typeface="Times New Roman"/>
                <a:cs typeface="Times New Roman"/>
                <a:sym typeface="Times New Roman"/>
              </a:rPr>
              <a:t> </a:t>
            </a:r>
            <a:r>
              <a:rPr lang="it-IT" sz="1600" dirty="0" err="1">
                <a:latin typeface="Times New Roman"/>
                <a:ea typeface="Times New Roman"/>
                <a:cs typeface="Times New Roman"/>
                <a:sym typeface="Times New Roman"/>
              </a:rPr>
              <a:t>expected</a:t>
            </a:r>
            <a:r>
              <a:rPr lang="it-IT" sz="1600" dirty="0">
                <a:latin typeface="Times New Roman"/>
                <a:ea typeface="Times New Roman"/>
                <a:cs typeface="Times New Roman"/>
                <a:sym typeface="Times New Roman"/>
              </a:rPr>
              <a:t> to </a:t>
            </a:r>
            <a:r>
              <a:rPr lang="it-IT" sz="1600" dirty="0" err="1">
                <a:latin typeface="Times New Roman"/>
                <a:ea typeface="Times New Roman"/>
                <a:cs typeface="Times New Roman"/>
                <a:sym typeface="Times New Roman"/>
              </a:rPr>
              <a:t>improve</a:t>
            </a:r>
            <a:r>
              <a:rPr lang="it-IT" sz="1600" dirty="0">
                <a:latin typeface="Times New Roman"/>
                <a:ea typeface="Times New Roman"/>
                <a:cs typeface="Times New Roman"/>
                <a:sym typeface="Times New Roman"/>
              </a:rPr>
              <a:t> </a:t>
            </a:r>
            <a:r>
              <a:rPr lang="it-IT" sz="1600" dirty="0" err="1">
                <a:latin typeface="Times New Roman"/>
                <a:ea typeface="Times New Roman"/>
                <a:cs typeface="Times New Roman"/>
                <a:sym typeface="Times New Roman"/>
              </a:rPr>
              <a:t>further</a:t>
            </a:r>
            <a:r>
              <a:rPr lang="it-IT" sz="1600" dirty="0">
                <a:latin typeface="Times New Roman"/>
                <a:ea typeface="Times New Roman"/>
                <a:cs typeface="Times New Roman"/>
                <a:sym typeface="Times New Roman"/>
              </a:rPr>
              <a:t> with more </a:t>
            </a:r>
            <a:r>
              <a:rPr lang="it-IT" sz="1600" dirty="0" err="1">
                <a:latin typeface="Times New Roman"/>
                <a:ea typeface="Times New Roman"/>
                <a:cs typeface="Times New Roman"/>
                <a:sym typeface="Times New Roman"/>
              </a:rPr>
              <a:t>robust</a:t>
            </a:r>
            <a:r>
              <a:rPr lang="it-IT" sz="1600" dirty="0">
                <a:latin typeface="Times New Roman"/>
                <a:ea typeface="Times New Roman"/>
                <a:cs typeface="Times New Roman"/>
                <a:sym typeface="Times New Roman"/>
              </a:rPr>
              <a:t> data.</a:t>
            </a:r>
            <a:endParaRPr dirty="0"/>
          </a:p>
          <a:p>
            <a:pPr marL="228600" lvl="0" indent="-228600" algn="l" rtl="0">
              <a:lnSpc>
                <a:spcPct val="90000"/>
              </a:lnSpc>
              <a:spcBef>
                <a:spcPts val="1000"/>
              </a:spcBef>
              <a:spcAft>
                <a:spcPts val="0"/>
              </a:spcAft>
              <a:buClr>
                <a:schemeClr val="dk1"/>
              </a:buClr>
              <a:buSzPts val="1600"/>
              <a:buFont typeface="Arial"/>
              <a:buChar char="•"/>
            </a:pPr>
            <a:r>
              <a:rPr lang="it-IT" sz="1600" dirty="0" err="1">
                <a:latin typeface="Times New Roman"/>
                <a:ea typeface="Times New Roman"/>
                <a:cs typeface="Times New Roman"/>
                <a:sym typeface="Times New Roman"/>
              </a:rPr>
              <a:t>Potential</a:t>
            </a:r>
            <a:r>
              <a:rPr lang="it-IT" sz="1600" dirty="0">
                <a:latin typeface="Times New Roman"/>
                <a:ea typeface="Times New Roman"/>
                <a:cs typeface="Times New Roman"/>
                <a:sym typeface="Times New Roman"/>
              </a:rPr>
              <a:t> for </a:t>
            </a:r>
            <a:r>
              <a:rPr lang="it-IT" sz="1600" dirty="0" err="1">
                <a:latin typeface="Times New Roman"/>
                <a:ea typeface="Times New Roman"/>
                <a:cs typeface="Times New Roman"/>
                <a:sym typeface="Times New Roman"/>
              </a:rPr>
              <a:t>identifying</a:t>
            </a:r>
            <a:r>
              <a:rPr lang="it-IT" sz="1600" dirty="0">
                <a:latin typeface="Times New Roman"/>
                <a:ea typeface="Times New Roman"/>
                <a:cs typeface="Times New Roman"/>
                <a:sym typeface="Times New Roman"/>
              </a:rPr>
              <a:t> and </a:t>
            </a:r>
            <a:r>
              <a:rPr lang="it-IT" sz="1600" dirty="0" err="1">
                <a:latin typeface="Times New Roman"/>
                <a:ea typeface="Times New Roman"/>
                <a:cs typeface="Times New Roman"/>
                <a:sym typeface="Times New Roman"/>
              </a:rPr>
              <a:t>understanding</a:t>
            </a:r>
            <a:r>
              <a:rPr lang="it-IT" sz="1600" dirty="0">
                <a:latin typeface="Times New Roman"/>
                <a:ea typeface="Times New Roman"/>
                <a:cs typeface="Times New Roman"/>
                <a:sym typeface="Times New Roman"/>
              </a:rPr>
              <a:t> </a:t>
            </a:r>
            <a:r>
              <a:rPr lang="it-IT" sz="1600" dirty="0" err="1">
                <a:latin typeface="Times New Roman"/>
                <a:ea typeface="Times New Roman"/>
                <a:cs typeface="Times New Roman"/>
                <a:sym typeface="Times New Roman"/>
              </a:rPr>
              <a:t>similar</a:t>
            </a:r>
            <a:r>
              <a:rPr lang="it-IT" sz="1600" dirty="0">
                <a:latin typeface="Times New Roman"/>
                <a:ea typeface="Times New Roman"/>
                <a:cs typeface="Times New Roman"/>
                <a:sym typeface="Times New Roman"/>
              </a:rPr>
              <a:t> </a:t>
            </a:r>
            <a:r>
              <a:rPr lang="it-IT" sz="1600" dirty="0" err="1">
                <a:latin typeface="Times New Roman"/>
                <a:ea typeface="Times New Roman"/>
                <a:cs typeface="Times New Roman"/>
                <a:sym typeface="Times New Roman"/>
              </a:rPr>
              <a:t>archaeological</a:t>
            </a:r>
            <a:r>
              <a:rPr lang="it-IT" sz="1600" dirty="0">
                <a:latin typeface="Times New Roman"/>
                <a:ea typeface="Times New Roman"/>
                <a:cs typeface="Times New Roman"/>
                <a:sym typeface="Times New Roman"/>
              </a:rPr>
              <a:t> </a:t>
            </a:r>
            <a:r>
              <a:rPr lang="it-IT" sz="1600" dirty="0" err="1">
                <a:latin typeface="Times New Roman"/>
                <a:ea typeface="Times New Roman"/>
                <a:cs typeface="Times New Roman"/>
                <a:sym typeface="Times New Roman"/>
              </a:rPr>
              <a:t>sites</a:t>
            </a:r>
            <a:r>
              <a:rPr lang="it-IT" sz="1600" dirty="0">
                <a:latin typeface="Times New Roman"/>
                <a:ea typeface="Times New Roman"/>
                <a:cs typeface="Times New Roman"/>
                <a:sym typeface="Times New Roman"/>
              </a:rPr>
              <a:t>.</a:t>
            </a:r>
            <a:endParaRPr sz="1600" dirty="0">
              <a:latin typeface="Times New Roman"/>
              <a:ea typeface="Times New Roman"/>
              <a:cs typeface="Times New Roman"/>
              <a:sym typeface="Times New Roman"/>
            </a:endParaRPr>
          </a:p>
          <a:p>
            <a:pPr marL="228600" lvl="0" indent="-228600" algn="l" rtl="0">
              <a:lnSpc>
                <a:spcPct val="90000"/>
              </a:lnSpc>
              <a:spcBef>
                <a:spcPts val="1000"/>
              </a:spcBef>
              <a:spcAft>
                <a:spcPts val="0"/>
              </a:spcAft>
              <a:buSzPts val="1600"/>
              <a:buFont typeface="Times New Roman"/>
              <a:buChar char="•"/>
            </a:pPr>
            <a:r>
              <a:rPr lang="it-IT" sz="1600" dirty="0" err="1">
                <a:latin typeface="Times New Roman"/>
                <a:ea typeface="Times New Roman"/>
                <a:cs typeface="Times New Roman"/>
                <a:sym typeface="Times New Roman"/>
              </a:rPr>
              <a:t>Involvement</a:t>
            </a:r>
            <a:r>
              <a:rPr lang="it-IT" sz="1600" dirty="0">
                <a:latin typeface="Times New Roman"/>
                <a:ea typeface="Times New Roman"/>
                <a:cs typeface="Times New Roman"/>
                <a:sym typeface="Times New Roman"/>
              </a:rPr>
              <a:t> of </a:t>
            </a:r>
            <a:r>
              <a:rPr lang="it-IT" sz="1600" dirty="0" err="1">
                <a:latin typeface="Times New Roman"/>
                <a:ea typeface="Times New Roman"/>
                <a:cs typeface="Times New Roman"/>
                <a:sym typeface="Times New Roman"/>
              </a:rPr>
              <a:t>anthropological</a:t>
            </a:r>
            <a:r>
              <a:rPr lang="it-IT" sz="1600" dirty="0">
                <a:latin typeface="Times New Roman"/>
                <a:ea typeface="Times New Roman"/>
                <a:cs typeface="Times New Roman"/>
                <a:sym typeface="Times New Roman"/>
              </a:rPr>
              <a:t> data </a:t>
            </a:r>
            <a:r>
              <a:rPr lang="it-IT" sz="1600" dirty="0" err="1">
                <a:latin typeface="Times New Roman"/>
                <a:ea typeface="Times New Roman"/>
                <a:cs typeface="Times New Roman"/>
                <a:sym typeface="Times New Roman"/>
              </a:rPr>
              <a:t>that</a:t>
            </a:r>
            <a:r>
              <a:rPr lang="it-IT" sz="1600" dirty="0">
                <a:latin typeface="Times New Roman"/>
                <a:ea typeface="Times New Roman"/>
                <a:cs typeface="Times New Roman"/>
                <a:sym typeface="Times New Roman"/>
              </a:rPr>
              <a:t> can </a:t>
            </a:r>
            <a:r>
              <a:rPr lang="it-IT" sz="1600" dirty="0" err="1">
                <a:latin typeface="Times New Roman"/>
                <a:ea typeface="Times New Roman"/>
                <a:cs typeface="Times New Roman"/>
                <a:sym typeface="Times New Roman"/>
              </a:rPr>
              <a:t>reveal</a:t>
            </a:r>
            <a:r>
              <a:rPr lang="it-IT" sz="1600" dirty="0">
                <a:latin typeface="Times New Roman"/>
                <a:ea typeface="Times New Roman"/>
                <a:cs typeface="Times New Roman"/>
                <a:sym typeface="Times New Roman"/>
              </a:rPr>
              <a:t> </a:t>
            </a:r>
            <a:r>
              <a:rPr lang="it-IT" sz="1600" dirty="0" err="1">
                <a:latin typeface="Times New Roman"/>
                <a:ea typeface="Times New Roman"/>
                <a:cs typeface="Times New Roman"/>
                <a:sym typeface="Times New Roman"/>
              </a:rPr>
              <a:t>if</a:t>
            </a:r>
            <a:r>
              <a:rPr lang="it-IT" sz="1600" dirty="0">
                <a:latin typeface="Times New Roman"/>
                <a:ea typeface="Times New Roman"/>
                <a:cs typeface="Times New Roman"/>
                <a:sym typeface="Times New Roman"/>
              </a:rPr>
              <a:t> the clusters, </a:t>
            </a:r>
            <a:r>
              <a:rPr lang="it-IT" sz="1600" dirty="0" err="1">
                <a:latin typeface="Times New Roman"/>
                <a:ea typeface="Times New Roman"/>
                <a:cs typeface="Times New Roman"/>
                <a:sym typeface="Times New Roman"/>
              </a:rPr>
              <a:t>spatial</a:t>
            </a:r>
            <a:r>
              <a:rPr lang="it-IT" sz="1600" dirty="0">
                <a:latin typeface="Times New Roman"/>
                <a:ea typeface="Times New Roman"/>
                <a:cs typeface="Times New Roman"/>
                <a:sym typeface="Times New Roman"/>
              </a:rPr>
              <a:t> </a:t>
            </a:r>
            <a:r>
              <a:rPr lang="it-IT" sz="1600" dirty="0" err="1">
                <a:latin typeface="Times New Roman"/>
                <a:ea typeface="Times New Roman"/>
                <a:cs typeface="Times New Roman"/>
                <a:sym typeface="Times New Roman"/>
              </a:rPr>
              <a:t>autocorrelation</a:t>
            </a:r>
            <a:r>
              <a:rPr lang="it-IT" sz="1600" dirty="0">
                <a:latin typeface="Times New Roman"/>
                <a:ea typeface="Times New Roman"/>
                <a:cs typeface="Times New Roman"/>
                <a:sym typeface="Times New Roman"/>
              </a:rPr>
              <a:t> or hotspot/</a:t>
            </a:r>
            <a:r>
              <a:rPr lang="it-IT" sz="1600" dirty="0" err="1">
                <a:latin typeface="Times New Roman"/>
                <a:ea typeface="Times New Roman"/>
                <a:cs typeface="Times New Roman"/>
                <a:sym typeface="Times New Roman"/>
              </a:rPr>
              <a:t>coldspot</a:t>
            </a:r>
            <a:r>
              <a:rPr lang="it-IT" sz="1600" dirty="0">
                <a:latin typeface="Times New Roman"/>
                <a:ea typeface="Times New Roman"/>
                <a:cs typeface="Times New Roman"/>
                <a:sym typeface="Times New Roman"/>
              </a:rPr>
              <a:t> </a:t>
            </a:r>
            <a:r>
              <a:rPr lang="it-IT" sz="1600" dirty="0" err="1">
                <a:latin typeface="Times New Roman"/>
                <a:ea typeface="Times New Roman"/>
                <a:cs typeface="Times New Roman"/>
                <a:sym typeface="Times New Roman"/>
              </a:rPr>
              <a:t>were</a:t>
            </a:r>
            <a:r>
              <a:rPr lang="it-IT" sz="1600" dirty="0">
                <a:latin typeface="Times New Roman"/>
                <a:ea typeface="Times New Roman"/>
                <a:cs typeface="Times New Roman"/>
                <a:sym typeface="Times New Roman"/>
              </a:rPr>
              <a:t> </a:t>
            </a:r>
            <a:r>
              <a:rPr lang="it-IT" sz="1600" dirty="0" err="1">
                <a:latin typeface="Times New Roman"/>
                <a:ea typeface="Times New Roman"/>
                <a:cs typeface="Times New Roman"/>
                <a:sym typeface="Times New Roman"/>
              </a:rPr>
              <a:t>also</a:t>
            </a:r>
            <a:r>
              <a:rPr lang="it-IT" sz="1600" dirty="0">
                <a:latin typeface="Times New Roman"/>
                <a:ea typeface="Times New Roman"/>
                <a:cs typeface="Times New Roman"/>
                <a:sym typeface="Times New Roman"/>
              </a:rPr>
              <a:t> </a:t>
            </a:r>
            <a:r>
              <a:rPr lang="it-IT" sz="1600" dirty="0" err="1">
                <a:latin typeface="Times New Roman"/>
                <a:ea typeface="Times New Roman"/>
                <a:cs typeface="Times New Roman"/>
                <a:sym typeface="Times New Roman"/>
              </a:rPr>
              <a:t>influenced</a:t>
            </a:r>
            <a:r>
              <a:rPr lang="it-IT" sz="1600" dirty="0">
                <a:latin typeface="Times New Roman"/>
                <a:ea typeface="Times New Roman"/>
                <a:cs typeface="Times New Roman"/>
                <a:sym typeface="Times New Roman"/>
              </a:rPr>
              <a:t> by the information </a:t>
            </a:r>
            <a:r>
              <a:rPr lang="it-IT" sz="1600" dirty="0" err="1">
                <a:latin typeface="Times New Roman"/>
                <a:ea typeface="Times New Roman"/>
                <a:cs typeface="Times New Roman"/>
                <a:sym typeface="Times New Roman"/>
              </a:rPr>
              <a:t>that</a:t>
            </a:r>
            <a:r>
              <a:rPr lang="it-IT" sz="1600" dirty="0">
                <a:latin typeface="Times New Roman"/>
                <a:ea typeface="Times New Roman"/>
                <a:cs typeface="Times New Roman"/>
                <a:sym typeface="Times New Roman"/>
              </a:rPr>
              <a:t> can be </a:t>
            </a:r>
            <a:r>
              <a:rPr lang="it-IT" sz="1600" dirty="0" err="1">
                <a:latin typeface="Times New Roman"/>
                <a:ea typeface="Times New Roman"/>
                <a:cs typeface="Times New Roman"/>
                <a:sym typeface="Times New Roman"/>
              </a:rPr>
              <a:t>obtained</a:t>
            </a:r>
            <a:r>
              <a:rPr lang="it-IT" sz="1600" dirty="0">
                <a:latin typeface="Times New Roman"/>
                <a:ea typeface="Times New Roman"/>
                <a:cs typeface="Times New Roman"/>
                <a:sym typeface="Times New Roman"/>
              </a:rPr>
              <a:t> from </a:t>
            </a:r>
            <a:r>
              <a:rPr lang="it-IT" sz="1600" dirty="0" err="1">
                <a:latin typeface="Times New Roman"/>
                <a:ea typeface="Times New Roman"/>
                <a:cs typeface="Times New Roman"/>
                <a:sym typeface="Times New Roman"/>
              </a:rPr>
              <a:t>biological</a:t>
            </a:r>
            <a:r>
              <a:rPr lang="it-IT" sz="1600" dirty="0">
                <a:latin typeface="Times New Roman"/>
                <a:ea typeface="Times New Roman"/>
                <a:cs typeface="Times New Roman"/>
                <a:sym typeface="Times New Roman"/>
              </a:rPr>
              <a:t> </a:t>
            </a:r>
            <a:r>
              <a:rPr lang="it-IT" sz="1600" dirty="0" err="1">
                <a:latin typeface="Times New Roman"/>
                <a:ea typeface="Times New Roman"/>
                <a:cs typeface="Times New Roman"/>
                <a:sym typeface="Times New Roman"/>
              </a:rPr>
              <a:t>material</a:t>
            </a:r>
            <a:r>
              <a:rPr lang="it-IT" sz="1600" dirty="0">
                <a:latin typeface="Times New Roman"/>
                <a:ea typeface="Times New Roman"/>
                <a:cs typeface="Times New Roman"/>
                <a:sym typeface="Times New Roman"/>
              </a:rPr>
              <a:t> </a:t>
            </a:r>
            <a:r>
              <a:rPr lang="it-IT" sz="1600" dirty="0" err="1">
                <a:latin typeface="Times New Roman"/>
                <a:ea typeface="Times New Roman"/>
                <a:cs typeface="Times New Roman"/>
                <a:sym typeface="Times New Roman"/>
              </a:rPr>
              <a:t>retrieved</a:t>
            </a:r>
            <a:r>
              <a:rPr lang="it-IT" sz="1600" dirty="0">
                <a:latin typeface="Times New Roman"/>
                <a:ea typeface="Times New Roman"/>
                <a:cs typeface="Times New Roman"/>
                <a:sym typeface="Times New Roman"/>
              </a:rPr>
              <a:t> </a:t>
            </a:r>
            <a:r>
              <a:rPr lang="it-IT" sz="1600" dirty="0" err="1">
                <a:latin typeface="Times New Roman"/>
                <a:ea typeface="Times New Roman"/>
                <a:cs typeface="Times New Roman"/>
                <a:sym typeface="Times New Roman"/>
              </a:rPr>
              <a:t>during</a:t>
            </a:r>
            <a:r>
              <a:rPr lang="it-IT" sz="1600" dirty="0">
                <a:latin typeface="Times New Roman"/>
                <a:ea typeface="Times New Roman"/>
                <a:cs typeface="Times New Roman"/>
                <a:sym typeface="Times New Roman"/>
              </a:rPr>
              <a:t> the </a:t>
            </a:r>
            <a:r>
              <a:rPr lang="it-IT" sz="1600" dirty="0" err="1">
                <a:latin typeface="Times New Roman"/>
                <a:ea typeface="Times New Roman"/>
                <a:cs typeface="Times New Roman"/>
                <a:sym typeface="Times New Roman"/>
              </a:rPr>
              <a:t>fieldwork</a:t>
            </a:r>
            <a:r>
              <a:rPr lang="it-IT" sz="1600" dirty="0">
                <a:latin typeface="Times New Roman"/>
                <a:ea typeface="Times New Roman"/>
                <a:cs typeface="Times New Roman"/>
                <a:sym typeface="Times New Roman"/>
              </a:rPr>
              <a:t>.  </a:t>
            </a:r>
            <a:endParaRPr sz="1600" dirty="0">
              <a:latin typeface="Times New Roman"/>
              <a:ea typeface="Times New Roman"/>
              <a:cs typeface="Times New Roman"/>
              <a:sym typeface="Times New Roman"/>
            </a:endParaRPr>
          </a:p>
        </p:txBody>
      </p:sp>
      <p:cxnSp>
        <p:nvCxnSpPr>
          <p:cNvPr id="326" name="Google Shape;326;p11"/>
          <p:cNvCxnSpPr/>
          <p:nvPr/>
        </p:nvCxnSpPr>
        <p:spPr>
          <a:xfrm>
            <a:off x="0" y="567159"/>
            <a:ext cx="12192000" cy="0"/>
          </a:xfrm>
          <a:prstGeom prst="straightConnector1">
            <a:avLst/>
          </a:prstGeom>
          <a:noFill/>
          <a:ln w="76200" cap="flat" cmpd="sng">
            <a:solidFill>
              <a:srgbClr val="C00000"/>
            </a:solidFill>
            <a:prstDash val="solid"/>
            <a:miter lim="800000"/>
            <a:headEnd type="none" w="sm" len="sm"/>
            <a:tailEnd type="none" w="sm" len="sm"/>
          </a:ln>
        </p:spPr>
      </p:cxnSp>
      <p:cxnSp>
        <p:nvCxnSpPr>
          <p:cNvPr id="327" name="Google Shape;327;p11"/>
          <p:cNvCxnSpPr/>
          <p:nvPr/>
        </p:nvCxnSpPr>
        <p:spPr>
          <a:xfrm>
            <a:off x="0" y="6132593"/>
            <a:ext cx="12192000" cy="0"/>
          </a:xfrm>
          <a:prstGeom prst="straightConnector1">
            <a:avLst/>
          </a:prstGeom>
          <a:noFill/>
          <a:ln w="76200" cap="flat" cmpd="sng">
            <a:solidFill>
              <a:schemeClr val="accent1"/>
            </a:solidFill>
            <a:prstDash val="solid"/>
            <a:miter lim="800000"/>
            <a:headEnd type="none" w="sm" len="sm"/>
            <a:tailEnd type="none" w="sm" len="sm"/>
          </a:ln>
        </p:spPr>
      </p:cxnSp>
      <p:cxnSp>
        <p:nvCxnSpPr>
          <p:cNvPr id="328" name="Google Shape;328;p11"/>
          <p:cNvCxnSpPr/>
          <p:nvPr/>
        </p:nvCxnSpPr>
        <p:spPr>
          <a:xfrm>
            <a:off x="5810491" y="6132593"/>
            <a:ext cx="6381509" cy="0"/>
          </a:xfrm>
          <a:prstGeom prst="straightConnector1">
            <a:avLst/>
          </a:prstGeom>
          <a:noFill/>
          <a:ln w="76200" cap="flat" cmpd="sng">
            <a:solidFill>
              <a:srgbClr val="BF4F14"/>
            </a:solidFill>
            <a:prstDash val="solid"/>
            <a:miter lim="800000"/>
            <a:headEnd type="none" w="sm" len="sm"/>
            <a:tailEnd type="none" w="sm" len="sm"/>
          </a:ln>
        </p:spPr>
      </p:cxnSp>
      <p:sp>
        <p:nvSpPr>
          <p:cNvPr id="332" name="Google Shape;332;p11"/>
          <p:cNvSpPr txBox="1"/>
          <p:nvPr/>
        </p:nvSpPr>
        <p:spPr>
          <a:xfrm>
            <a:off x="7973026" y="6337150"/>
            <a:ext cx="42735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it-IT" sz="1100" b="0" i="1" u="none" strike="noStrike" cap="none">
                <a:solidFill>
                  <a:schemeClr val="dk1"/>
                </a:solidFill>
                <a:latin typeface="Arial"/>
                <a:ea typeface="Arial"/>
                <a:cs typeface="Arial"/>
                <a:sym typeface="Arial"/>
              </a:rPr>
              <a:t>Ana Sofia Meneses – anasofia.menesespineda@uniroma1.it</a:t>
            </a:r>
            <a:br>
              <a:rPr lang="it-IT" sz="1100" b="0" i="1" u="none" strike="noStrike" cap="none">
                <a:solidFill>
                  <a:schemeClr val="dk1"/>
                </a:solidFill>
                <a:latin typeface="Arial"/>
                <a:ea typeface="Arial"/>
                <a:cs typeface="Arial"/>
                <a:sym typeface="Arial"/>
              </a:rPr>
            </a:br>
            <a:r>
              <a:rPr lang="it-IT" sz="1100" b="0" i="1" u="none" strike="noStrike" cap="none">
                <a:solidFill>
                  <a:schemeClr val="dk1"/>
                </a:solidFill>
                <a:latin typeface="Arial"/>
                <a:ea typeface="Arial"/>
                <a:cs typeface="Arial"/>
                <a:sym typeface="Arial"/>
              </a:rPr>
              <a:t>Marco Solinas – marco.solinas@ingv.it</a:t>
            </a:r>
            <a:endParaRPr sz="1400" b="0" i="0" u="none" strike="noStrike" cap="none">
              <a:solidFill>
                <a:srgbClr val="000000"/>
              </a:solidFill>
              <a:latin typeface="Arial"/>
              <a:ea typeface="Arial"/>
              <a:cs typeface="Arial"/>
              <a:sym typeface="Arial"/>
            </a:endParaRPr>
          </a:p>
        </p:txBody>
      </p:sp>
      <p:pic>
        <p:nvPicPr>
          <p:cNvPr id="2" name="Google Shape;110;p2" descr="Immagine che contiene logo, testo, Carattere, Marchio&#10;&#10;Il contenuto generato dall'IA potrebbe non essere corretto.">
            <a:extLst>
              <a:ext uri="{FF2B5EF4-FFF2-40B4-BE49-F238E27FC236}">
                <a16:creationId xmlns:a16="http://schemas.microsoft.com/office/drawing/2014/main" id="{01F43158-BB1A-294D-6910-D92054E9D587}"/>
              </a:ext>
            </a:extLst>
          </p:cNvPr>
          <p:cNvPicPr preferRelativeResize="0"/>
          <p:nvPr/>
        </p:nvPicPr>
        <p:blipFill rotWithShape="1">
          <a:blip r:embed="rId3">
            <a:alphaModFix/>
          </a:blip>
          <a:srcRect/>
          <a:stretch/>
        </p:blipFill>
        <p:spPr>
          <a:xfrm>
            <a:off x="2445708" y="6213288"/>
            <a:ext cx="1889520" cy="585459"/>
          </a:xfrm>
          <a:prstGeom prst="rect">
            <a:avLst/>
          </a:prstGeom>
          <a:noFill/>
          <a:ln>
            <a:noFill/>
          </a:ln>
        </p:spPr>
      </p:pic>
      <p:pic>
        <p:nvPicPr>
          <p:cNvPr id="3" name="Google Shape;111;p2" descr="Immagine che contiene testo, Carattere, bianco&#10;&#10;Il contenuto generato dall'IA potrebbe non essere corretto.">
            <a:extLst>
              <a:ext uri="{FF2B5EF4-FFF2-40B4-BE49-F238E27FC236}">
                <a16:creationId xmlns:a16="http://schemas.microsoft.com/office/drawing/2014/main" id="{230388F5-5E5F-E708-2A51-512EB2E0186A}"/>
              </a:ext>
            </a:extLst>
          </p:cNvPr>
          <p:cNvPicPr preferRelativeResize="0"/>
          <p:nvPr/>
        </p:nvPicPr>
        <p:blipFill rotWithShape="1">
          <a:blip r:embed="rId4">
            <a:alphaModFix/>
          </a:blip>
          <a:srcRect/>
          <a:stretch/>
        </p:blipFill>
        <p:spPr>
          <a:xfrm>
            <a:off x="4357953" y="6213360"/>
            <a:ext cx="2179087" cy="586042"/>
          </a:xfrm>
          <a:prstGeom prst="rect">
            <a:avLst/>
          </a:prstGeom>
          <a:noFill/>
          <a:ln>
            <a:noFill/>
          </a:ln>
        </p:spPr>
      </p:pic>
      <p:pic>
        <p:nvPicPr>
          <p:cNvPr id="4" name="Google Shape;113;p2" title="MASPAG_Logo 2021_2.png">
            <a:extLst>
              <a:ext uri="{FF2B5EF4-FFF2-40B4-BE49-F238E27FC236}">
                <a16:creationId xmlns:a16="http://schemas.microsoft.com/office/drawing/2014/main" id="{DB7AE0BB-317F-1B3D-5FAE-AE7C3D235246}"/>
              </a:ext>
            </a:extLst>
          </p:cNvPr>
          <p:cNvPicPr preferRelativeResize="0"/>
          <p:nvPr/>
        </p:nvPicPr>
        <p:blipFill rotWithShape="1">
          <a:blip r:embed="rId5">
            <a:alphaModFix/>
          </a:blip>
          <a:srcRect/>
          <a:stretch/>
        </p:blipFill>
        <p:spPr>
          <a:xfrm>
            <a:off x="6669397" y="6001250"/>
            <a:ext cx="1044224" cy="1009548"/>
          </a:xfrm>
          <a:prstGeom prst="rect">
            <a:avLst/>
          </a:prstGeom>
          <a:noFill/>
          <a:ln>
            <a:noFill/>
          </a:ln>
        </p:spPr>
      </p:pic>
      <p:pic>
        <p:nvPicPr>
          <p:cNvPr id="5" name="Immagine 4">
            <a:extLst>
              <a:ext uri="{FF2B5EF4-FFF2-40B4-BE49-F238E27FC236}">
                <a16:creationId xmlns:a16="http://schemas.microsoft.com/office/drawing/2014/main" id="{3220AEEE-FA46-5B3F-6C3D-567E0D95A113}"/>
              </a:ext>
            </a:extLst>
          </p:cNvPr>
          <p:cNvPicPr>
            <a:picLocks noChangeAspect="1"/>
          </p:cNvPicPr>
          <p:nvPr/>
        </p:nvPicPr>
        <p:blipFill>
          <a:blip r:embed="rId6"/>
          <a:stretch>
            <a:fillRect/>
          </a:stretch>
        </p:blipFill>
        <p:spPr>
          <a:xfrm>
            <a:off x="72766" y="6263937"/>
            <a:ext cx="2189400" cy="540674"/>
          </a:xfrm>
          <a:prstGeom prst="rect">
            <a:avLst/>
          </a:prstGeom>
        </p:spPr>
      </p:pic>
      <p:pic>
        <p:nvPicPr>
          <p:cNvPr id="6" name="Google Shape;98;p1">
            <a:extLst>
              <a:ext uri="{FF2B5EF4-FFF2-40B4-BE49-F238E27FC236}">
                <a16:creationId xmlns:a16="http://schemas.microsoft.com/office/drawing/2014/main" id="{1C1D1653-B7B4-E229-08A2-BE1D9C656798}"/>
              </a:ext>
            </a:extLst>
          </p:cNvPr>
          <p:cNvPicPr preferRelativeResize="0"/>
          <p:nvPr/>
        </p:nvPicPr>
        <p:blipFill>
          <a:blip r:embed="rId7">
            <a:alphaModFix/>
          </a:blip>
          <a:stretch>
            <a:fillRect/>
          </a:stretch>
        </p:blipFill>
        <p:spPr>
          <a:xfrm>
            <a:off x="10846083" y="-1"/>
            <a:ext cx="1172181" cy="1177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
          <p:cNvSpPr txBox="1">
            <a:spLocks noGrp="1"/>
          </p:cNvSpPr>
          <p:nvPr>
            <p:ph type="title"/>
          </p:nvPr>
        </p:nvSpPr>
        <p:spPr>
          <a:xfrm>
            <a:off x="183250" y="269950"/>
            <a:ext cx="68880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it-IT" sz="2000" b="1" u="sng">
                <a:latin typeface="Times New Roman"/>
                <a:ea typeface="Times New Roman"/>
                <a:cs typeface="Times New Roman"/>
                <a:sym typeface="Times New Roman"/>
              </a:rPr>
              <a:t>Archaeological Context</a:t>
            </a:r>
            <a:endParaRPr sz="2000" b="1" u="sng">
              <a:latin typeface="Times New Roman"/>
              <a:ea typeface="Times New Roman"/>
              <a:cs typeface="Times New Roman"/>
              <a:sym typeface="Times New Roman"/>
            </a:endParaRPr>
          </a:p>
        </p:txBody>
      </p:sp>
      <p:sp>
        <p:nvSpPr>
          <p:cNvPr id="105" name="Google Shape;105;p2"/>
          <p:cNvSpPr txBox="1">
            <a:spLocks noGrp="1"/>
          </p:cNvSpPr>
          <p:nvPr>
            <p:ph type="body" idx="1"/>
          </p:nvPr>
        </p:nvSpPr>
        <p:spPr>
          <a:xfrm>
            <a:off x="174294" y="1280295"/>
            <a:ext cx="5786674" cy="11943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SzPts val="1800"/>
              <a:buNone/>
            </a:pPr>
            <a:r>
              <a:rPr lang="it-IT" sz="1400" dirty="0">
                <a:latin typeface="Times New Roman"/>
                <a:ea typeface="Times New Roman"/>
                <a:cs typeface="Times New Roman"/>
                <a:sym typeface="Times New Roman"/>
              </a:rPr>
              <a:t>Ex novo </a:t>
            </a:r>
            <a:r>
              <a:rPr lang="it-IT" sz="1400" dirty="0" err="1">
                <a:latin typeface="Times New Roman"/>
                <a:ea typeface="Times New Roman"/>
                <a:cs typeface="Times New Roman"/>
                <a:sym typeface="Times New Roman"/>
              </a:rPr>
              <a:t>context</a:t>
            </a:r>
            <a:r>
              <a:rPr lang="it-IT" sz="1400" dirty="0">
                <a:latin typeface="Times New Roman"/>
                <a:ea typeface="Times New Roman"/>
                <a:cs typeface="Times New Roman"/>
                <a:sym typeface="Times New Roman"/>
              </a:rPr>
              <a:t> </a:t>
            </a:r>
            <a:r>
              <a:rPr lang="it-IT" sz="1400" dirty="0" err="1">
                <a:latin typeface="Times New Roman"/>
                <a:ea typeface="Times New Roman"/>
                <a:cs typeface="Times New Roman"/>
                <a:sym typeface="Times New Roman"/>
              </a:rPr>
              <a:t>discovered</a:t>
            </a:r>
            <a:r>
              <a:rPr lang="it-IT" sz="1400" dirty="0">
                <a:latin typeface="Times New Roman"/>
                <a:ea typeface="Times New Roman"/>
                <a:cs typeface="Times New Roman"/>
                <a:sym typeface="Times New Roman"/>
              </a:rPr>
              <a:t> in 2022 by the Sapienza </a:t>
            </a:r>
            <a:r>
              <a:rPr lang="it-IT" sz="1400" dirty="0" err="1">
                <a:latin typeface="Times New Roman"/>
                <a:ea typeface="Times New Roman"/>
                <a:cs typeface="Times New Roman"/>
                <a:sym typeface="Times New Roman"/>
              </a:rPr>
              <a:t>sponsored</a:t>
            </a:r>
            <a:r>
              <a:rPr lang="it-IT" sz="1400" dirty="0">
                <a:latin typeface="Times New Roman"/>
                <a:ea typeface="Times New Roman"/>
                <a:cs typeface="Times New Roman"/>
                <a:sym typeface="Times New Roman"/>
              </a:rPr>
              <a:t> MASPAG </a:t>
            </a:r>
            <a:r>
              <a:rPr lang="it-IT" sz="1400" dirty="0" err="1">
                <a:latin typeface="Times New Roman"/>
                <a:ea typeface="Times New Roman"/>
                <a:cs typeface="Times New Roman"/>
                <a:sym typeface="Times New Roman"/>
              </a:rPr>
              <a:t>archaeological</a:t>
            </a:r>
            <a:r>
              <a:rPr lang="it-IT" sz="1400" dirty="0">
                <a:latin typeface="Times New Roman"/>
                <a:ea typeface="Times New Roman"/>
                <a:cs typeface="Times New Roman"/>
                <a:sym typeface="Times New Roman"/>
              </a:rPr>
              <a:t> mission.</a:t>
            </a:r>
            <a:endParaRPr sz="1400" dirty="0">
              <a:latin typeface="Times New Roman"/>
              <a:ea typeface="Times New Roman"/>
              <a:cs typeface="Times New Roman"/>
              <a:sym typeface="Times New Roman"/>
            </a:endParaRPr>
          </a:p>
          <a:p>
            <a:pPr marL="0" lvl="0" indent="0" algn="l" rtl="0">
              <a:lnSpc>
                <a:spcPct val="115000"/>
              </a:lnSpc>
              <a:spcBef>
                <a:spcPts val="0"/>
              </a:spcBef>
              <a:spcAft>
                <a:spcPts val="0"/>
              </a:spcAft>
              <a:buSzPts val="1800"/>
              <a:buNone/>
            </a:pPr>
            <a:endParaRPr sz="1400" dirty="0">
              <a:latin typeface="Times New Roman"/>
              <a:ea typeface="Times New Roman"/>
              <a:cs typeface="Times New Roman"/>
              <a:sym typeface="Times New Roman"/>
            </a:endParaRPr>
          </a:p>
          <a:p>
            <a:pPr marL="457200" lvl="0" indent="0" algn="l" rtl="0">
              <a:lnSpc>
                <a:spcPct val="90000"/>
              </a:lnSpc>
              <a:spcBef>
                <a:spcPts val="0"/>
              </a:spcBef>
              <a:spcAft>
                <a:spcPts val="0"/>
              </a:spcAft>
              <a:buSzPts val="1800"/>
              <a:buNone/>
            </a:pPr>
            <a:endParaRPr sz="2400" dirty="0"/>
          </a:p>
        </p:txBody>
      </p:sp>
      <p:cxnSp>
        <p:nvCxnSpPr>
          <p:cNvPr id="106" name="Google Shape;106;p2"/>
          <p:cNvCxnSpPr/>
          <p:nvPr/>
        </p:nvCxnSpPr>
        <p:spPr>
          <a:xfrm>
            <a:off x="0" y="567159"/>
            <a:ext cx="12192000" cy="0"/>
          </a:xfrm>
          <a:prstGeom prst="straightConnector1">
            <a:avLst/>
          </a:prstGeom>
          <a:noFill/>
          <a:ln w="76200" cap="flat" cmpd="sng">
            <a:solidFill>
              <a:srgbClr val="C00000"/>
            </a:solidFill>
            <a:prstDash val="solid"/>
            <a:miter lim="800000"/>
            <a:headEnd type="none" w="sm" len="sm"/>
            <a:tailEnd type="none" w="sm" len="sm"/>
          </a:ln>
        </p:spPr>
      </p:cxnSp>
      <p:cxnSp>
        <p:nvCxnSpPr>
          <p:cNvPr id="107" name="Google Shape;107;p2"/>
          <p:cNvCxnSpPr/>
          <p:nvPr/>
        </p:nvCxnSpPr>
        <p:spPr>
          <a:xfrm>
            <a:off x="0" y="6132593"/>
            <a:ext cx="12192000" cy="0"/>
          </a:xfrm>
          <a:prstGeom prst="straightConnector1">
            <a:avLst/>
          </a:prstGeom>
          <a:noFill/>
          <a:ln w="76200" cap="flat" cmpd="sng">
            <a:solidFill>
              <a:schemeClr val="accent1"/>
            </a:solidFill>
            <a:prstDash val="solid"/>
            <a:miter lim="800000"/>
            <a:headEnd type="none" w="sm" len="sm"/>
            <a:tailEnd type="none" w="sm" len="sm"/>
          </a:ln>
        </p:spPr>
      </p:cxnSp>
      <p:cxnSp>
        <p:nvCxnSpPr>
          <p:cNvPr id="108" name="Google Shape;108;p2"/>
          <p:cNvCxnSpPr/>
          <p:nvPr/>
        </p:nvCxnSpPr>
        <p:spPr>
          <a:xfrm>
            <a:off x="5960968" y="6132593"/>
            <a:ext cx="6231032" cy="0"/>
          </a:xfrm>
          <a:prstGeom prst="straightConnector1">
            <a:avLst/>
          </a:prstGeom>
          <a:noFill/>
          <a:ln w="76200" cap="flat" cmpd="sng">
            <a:solidFill>
              <a:srgbClr val="BF4F14"/>
            </a:solidFill>
            <a:prstDash val="solid"/>
            <a:miter lim="800000"/>
            <a:headEnd type="none" w="sm" len="sm"/>
            <a:tailEnd type="none" w="sm" len="sm"/>
          </a:ln>
        </p:spPr>
      </p:cxnSp>
      <p:pic>
        <p:nvPicPr>
          <p:cNvPr id="110" name="Google Shape;110;p2" descr="Immagine che contiene logo, testo, Carattere, Marchio&#10;&#10;Il contenuto generato dall'IA potrebbe non essere corretto."/>
          <p:cNvPicPr preferRelativeResize="0"/>
          <p:nvPr/>
        </p:nvPicPr>
        <p:blipFill rotWithShape="1">
          <a:blip r:embed="rId3">
            <a:alphaModFix/>
          </a:blip>
          <a:srcRect/>
          <a:stretch/>
        </p:blipFill>
        <p:spPr>
          <a:xfrm>
            <a:off x="2445708" y="6213288"/>
            <a:ext cx="1889520" cy="585459"/>
          </a:xfrm>
          <a:prstGeom prst="rect">
            <a:avLst/>
          </a:prstGeom>
          <a:noFill/>
          <a:ln>
            <a:noFill/>
          </a:ln>
        </p:spPr>
      </p:pic>
      <p:pic>
        <p:nvPicPr>
          <p:cNvPr id="111" name="Google Shape;111;p2" descr="Immagine che contiene testo, Carattere, bianco&#10;&#10;Il contenuto generato dall'IA potrebbe non essere corretto."/>
          <p:cNvPicPr preferRelativeResize="0"/>
          <p:nvPr/>
        </p:nvPicPr>
        <p:blipFill rotWithShape="1">
          <a:blip r:embed="rId4">
            <a:alphaModFix/>
          </a:blip>
          <a:srcRect/>
          <a:stretch/>
        </p:blipFill>
        <p:spPr>
          <a:xfrm>
            <a:off x="4357953" y="6213360"/>
            <a:ext cx="2179087" cy="586042"/>
          </a:xfrm>
          <a:prstGeom prst="rect">
            <a:avLst/>
          </a:prstGeom>
          <a:noFill/>
          <a:ln>
            <a:noFill/>
          </a:ln>
        </p:spPr>
      </p:pic>
      <p:sp>
        <p:nvSpPr>
          <p:cNvPr id="112" name="Google Shape;112;p2"/>
          <p:cNvSpPr txBox="1"/>
          <p:nvPr/>
        </p:nvSpPr>
        <p:spPr>
          <a:xfrm>
            <a:off x="7973024" y="6261850"/>
            <a:ext cx="42732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it-IT" sz="1100" b="0" i="1" u="none" strike="noStrike" cap="none">
                <a:solidFill>
                  <a:schemeClr val="dk1"/>
                </a:solidFill>
                <a:latin typeface="Arial"/>
                <a:ea typeface="Arial"/>
                <a:cs typeface="Arial"/>
                <a:sym typeface="Arial"/>
              </a:rPr>
              <a:t>Ana Sofia Meneses – anasofia.menesespineda@uniroma1.it</a:t>
            </a:r>
            <a:br>
              <a:rPr lang="it-IT" sz="1100" b="0" i="1" u="none" strike="noStrike" cap="none">
                <a:solidFill>
                  <a:schemeClr val="dk1"/>
                </a:solidFill>
                <a:latin typeface="Arial"/>
                <a:ea typeface="Arial"/>
                <a:cs typeface="Arial"/>
                <a:sym typeface="Arial"/>
              </a:rPr>
            </a:br>
            <a:r>
              <a:rPr lang="it-IT" sz="1100" b="0" i="1" u="none" strike="noStrike" cap="none">
                <a:solidFill>
                  <a:schemeClr val="dk1"/>
                </a:solidFill>
                <a:latin typeface="Arial"/>
                <a:ea typeface="Arial"/>
                <a:cs typeface="Arial"/>
                <a:sym typeface="Arial"/>
              </a:rPr>
              <a:t>Marco Solinas – marco.solinas@ingv.it</a:t>
            </a:r>
            <a:endParaRPr sz="1400" b="0" i="0" u="none" strike="noStrike" cap="none">
              <a:solidFill>
                <a:srgbClr val="000000"/>
              </a:solidFill>
              <a:latin typeface="Arial"/>
              <a:ea typeface="Arial"/>
              <a:cs typeface="Arial"/>
              <a:sym typeface="Arial"/>
            </a:endParaRPr>
          </a:p>
        </p:txBody>
      </p:sp>
      <p:pic>
        <p:nvPicPr>
          <p:cNvPr id="113" name="Google Shape;113;p2" title="MASPAG_Logo 2021_2.png"/>
          <p:cNvPicPr preferRelativeResize="0"/>
          <p:nvPr/>
        </p:nvPicPr>
        <p:blipFill rotWithShape="1">
          <a:blip r:embed="rId5">
            <a:alphaModFix/>
          </a:blip>
          <a:srcRect/>
          <a:stretch/>
        </p:blipFill>
        <p:spPr>
          <a:xfrm>
            <a:off x="6669397" y="6001250"/>
            <a:ext cx="1044224" cy="1009548"/>
          </a:xfrm>
          <a:prstGeom prst="rect">
            <a:avLst/>
          </a:prstGeom>
          <a:noFill/>
          <a:ln>
            <a:noFill/>
          </a:ln>
        </p:spPr>
      </p:pic>
      <p:pic>
        <p:nvPicPr>
          <p:cNvPr id="114" name="Google Shape;114;p2" title="Grave_distribution_final2024.jpg"/>
          <p:cNvPicPr preferRelativeResize="0"/>
          <p:nvPr/>
        </p:nvPicPr>
        <p:blipFill rotWithShape="1">
          <a:blip r:embed="rId6">
            <a:alphaModFix/>
          </a:blip>
          <a:srcRect/>
          <a:stretch/>
        </p:blipFill>
        <p:spPr>
          <a:xfrm>
            <a:off x="6185275" y="2000037"/>
            <a:ext cx="5941800" cy="4055992"/>
          </a:xfrm>
          <a:prstGeom prst="rect">
            <a:avLst/>
          </a:prstGeom>
          <a:noFill/>
          <a:ln>
            <a:noFill/>
          </a:ln>
        </p:spPr>
      </p:pic>
      <p:pic>
        <p:nvPicPr>
          <p:cNvPr id="115" name="Google Shape;115;p2" title="Surveys_NL:MASPAGlogo.jpg"/>
          <p:cNvPicPr preferRelativeResize="0"/>
          <p:nvPr/>
        </p:nvPicPr>
        <p:blipFill rotWithShape="1">
          <a:blip r:embed="rId7">
            <a:alphaModFix/>
          </a:blip>
          <a:srcRect/>
          <a:stretch/>
        </p:blipFill>
        <p:spPr>
          <a:xfrm>
            <a:off x="248492" y="2098213"/>
            <a:ext cx="5786674" cy="3613237"/>
          </a:xfrm>
          <a:prstGeom prst="rect">
            <a:avLst/>
          </a:prstGeom>
          <a:noFill/>
          <a:ln>
            <a:noFill/>
          </a:ln>
        </p:spPr>
      </p:pic>
      <p:sp>
        <p:nvSpPr>
          <p:cNvPr id="116" name="Google Shape;116;p2"/>
          <p:cNvSpPr txBox="1"/>
          <p:nvPr/>
        </p:nvSpPr>
        <p:spPr>
          <a:xfrm>
            <a:off x="6185275" y="1194758"/>
            <a:ext cx="5941800" cy="1173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600"/>
              <a:buFont typeface="Arial"/>
              <a:buNone/>
            </a:pPr>
            <a:r>
              <a:rPr lang="it-IT" b="0" i="0" u="none" strike="noStrike" cap="none" dirty="0">
                <a:solidFill>
                  <a:schemeClr val="dk1"/>
                </a:solidFill>
                <a:latin typeface="Times New Roman"/>
                <a:ea typeface="Times New Roman"/>
                <a:cs typeface="Times New Roman"/>
                <a:sym typeface="Times New Roman"/>
              </a:rPr>
              <a:t>Multi </a:t>
            </a:r>
            <a:r>
              <a:rPr lang="it-IT" b="0" i="0" u="none" strike="noStrike" cap="none" dirty="0" err="1">
                <a:solidFill>
                  <a:schemeClr val="dk1"/>
                </a:solidFill>
                <a:latin typeface="Times New Roman"/>
                <a:ea typeface="Times New Roman"/>
                <a:cs typeface="Times New Roman"/>
                <a:sym typeface="Times New Roman"/>
              </a:rPr>
              <a:t>Millenary</a:t>
            </a:r>
            <a:r>
              <a:rPr lang="it-IT" b="0" i="0" u="none" strike="noStrike" cap="none" dirty="0">
                <a:solidFill>
                  <a:schemeClr val="dk1"/>
                </a:solidFill>
                <a:latin typeface="Times New Roman"/>
                <a:ea typeface="Times New Roman"/>
                <a:cs typeface="Times New Roman"/>
                <a:sym typeface="Times New Roman"/>
              </a:rPr>
              <a:t> </a:t>
            </a:r>
            <a:r>
              <a:rPr lang="it-IT" b="0" i="0" u="none" strike="noStrike" cap="none" dirty="0" err="1">
                <a:solidFill>
                  <a:schemeClr val="dk1"/>
                </a:solidFill>
                <a:latin typeface="Times New Roman"/>
                <a:ea typeface="Times New Roman"/>
                <a:cs typeface="Times New Roman"/>
                <a:sym typeface="Times New Roman"/>
              </a:rPr>
              <a:t>context</a:t>
            </a:r>
            <a:r>
              <a:rPr lang="it-IT" b="0" i="0" u="none" strike="noStrike" cap="none" dirty="0">
                <a:solidFill>
                  <a:schemeClr val="dk1"/>
                </a:solidFill>
                <a:latin typeface="Times New Roman"/>
                <a:ea typeface="Times New Roman"/>
                <a:cs typeface="Times New Roman"/>
                <a:sym typeface="Times New Roman"/>
              </a:rPr>
              <a:t>:  </a:t>
            </a:r>
            <a:r>
              <a:rPr lang="it-IT" b="0" i="0" u="none" strike="noStrike" cap="none" dirty="0" err="1">
                <a:solidFill>
                  <a:schemeClr val="dk1"/>
                </a:solidFill>
                <a:latin typeface="Times New Roman"/>
                <a:ea typeface="Times New Roman"/>
                <a:cs typeface="Times New Roman"/>
                <a:sym typeface="Times New Roman"/>
              </a:rPr>
              <a:t>Hafit</a:t>
            </a:r>
            <a:r>
              <a:rPr lang="it-IT" b="0" i="0" u="none" strike="noStrike" cap="none" dirty="0">
                <a:solidFill>
                  <a:schemeClr val="dk1"/>
                </a:solidFill>
                <a:latin typeface="Times New Roman"/>
                <a:ea typeface="Times New Roman"/>
                <a:cs typeface="Times New Roman"/>
                <a:sym typeface="Times New Roman"/>
              </a:rPr>
              <a:t> </a:t>
            </a:r>
            <a:r>
              <a:rPr lang="it-IT" b="0" i="0" u="none" strike="noStrike" cap="none" dirty="0" err="1">
                <a:solidFill>
                  <a:schemeClr val="dk1"/>
                </a:solidFill>
                <a:latin typeface="Times New Roman"/>
                <a:ea typeface="Times New Roman"/>
                <a:cs typeface="Times New Roman"/>
                <a:sym typeface="Times New Roman"/>
              </a:rPr>
              <a:t>Period</a:t>
            </a:r>
            <a:r>
              <a:rPr lang="it-IT" b="0" i="0" u="none" strike="noStrike" cap="none" dirty="0">
                <a:solidFill>
                  <a:schemeClr val="dk1"/>
                </a:solidFill>
                <a:latin typeface="Times New Roman"/>
                <a:ea typeface="Times New Roman"/>
                <a:cs typeface="Times New Roman"/>
                <a:sym typeface="Times New Roman"/>
              </a:rPr>
              <a:t> &gt; Umm an-</a:t>
            </a:r>
            <a:r>
              <a:rPr lang="it-IT" b="0" i="0" u="none" strike="noStrike" cap="none" dirty="0" err="1">
                <a:solidFill>
                  <a:schemeClr val="dk1"/>
                </a:solidFill>
                <a:latin typeface="Times New Roman"/>
                <a:ea typeface="Times New Roman"/>
                <a:cs typeface="Times New Roman"/>
                <a:sym typeface="Times New Roman"/>
              </a:rPr>
              <a:t>Nar</a:t>
            </a:r>
            <a:r>
              <a:rPr lang="it-IT" b="0" i="0" u="none" strike="noStrike" cap="none" dirty="0">
                <a:solidFill>
                  <a:schemeClr val="dk1"/>
                </a:solidFill>
                <a:latin typeface="Times New Roman"/>
                <a:ea typeface="Times New Roman"/>
                <a:cs typeface="Times New Roman"/>
                <a:sym typeface="Times New Roman"/>
              </a:rPr>
              <a:t> &gt; Wadi Suq &gt; Iron Age.</a:t>
            </a:r>
            <a:endParaRPr b="0" i="0" u="none" strike="noStrike" cap="none" dirty="0">
              <a:solidFill>
                <a:schemeClr val="dk1"/>
              </a:solidFill>
              <a:latin typeface="Times New Roman"/>
              <a:ea typeface="Times New Roman"/>
              <a:cs typeface="Times New Roman"/>
              <a:sym typeface="Times New Roman"/>
            </a:endParaRPr>
          </a:p>
          <a:p>
            <a:pPr marL="0" marR="0" lvl="0" indent="0" algn="l" rtl="0">
              <a:lnSpc>
                <a:spcPct val="115000"/>
              </a:lnSpc>
              <a:spcBef>
                <a:spcPts val="0"/>
              </a:spcBef>
              <a:spcAft>
                <a:spcPts val="0"/>
              </a:spcAft>
              <a:buClr>
                <a:srgbClr val="000000"/>
              </a:buClr>
              <a:buSzPts val="1600"/>
              <a:buFont typeface="Arial"/>
              <a:buNone/>
            </a:pPr>
            <a:r>
              <a:rPr lang="it-IT" b="0" i="0" u="none" strike="noStrike" cap="none" dirty="0" err="1">
                <a:solidFill>
                  <a:schemeClr val="dk1"/>
                </a:solidFill>
                <a:latin typeface="Times New Roman"/>
                <a:ea typeface="Times New Roman"/>
                <a:cs typeface="Times New Roman"/>
                <a:sym typeface="Times New Roman"/>
              </a:rPr>
              <a:t>Funerary</a:t>
            </a:r>
            <a:r>
              <a:rPr lang="it-IT" b="0" i="0" u="none" strike="noStrike" cap="none" dirty="0">
                <a:solidFill>
                  <a:schemeClr val="dk1"/>
                </a:solidFill>
                <a:latin typeface="Times New Roman"/>
                <a:ea typeface="Times New Roman"/>
                <a:cs typeface="Times New Roman"/>
                <a:sym typeface="Times New Roman"/>
              </a:rPr>
              <a:t> and </a:t>
            </a:r>
            <a:r>
              <a:rPr lang="it-IT" b="0" i="0" u="none" strike="noStrike" cap="none" dirty="0" err="1">
                <a:solidFill>
                  <a:schemeClr val="dk1"/>
                </a:solidFill>
                <a:latin typeface="Times New Roman"/>
                <a:ea typeface="Times New Roman"/>
                <a:cs typeface="Times New Roman"/>
                <a:sym typeface="Times New Roman"/>
              </a:rPr>
              <a:t>Settlement</a:t>
            </a:r>
            <a:r>
              <a:rPr lang="it-IT" b="0" i="0" u="none" strike="noStrike" cap="none" dirty="0">
                <a:solidFill>
                  <a:schemeClr val="dk1"/>
                </a:solidFill>
                <a:latin typeface="Times New Roman"/>
                <a:ea typeface="Times New Roman"/>
                <a:cs typeface="Times New Roman"/>
                <a:sym typeface="Times New Roman"/>
              </a:rPr>
              <a:t> </a:t>
            </a:r>
            <a:r>
              <a:rPr lang="it-IT" b="0" i="0" u="none" strike="noStrike" cap="none" dirty="0" err="1">
                <a:solidFill>
                  <a:schemeClr val="dk1"/>
                </a:solidFill>
                <a:latin typeface="Times New Roman"/>
                <a:ea typeface="Times New Roman"/>
                <a:cs typeface="Times New Roman"/>
                <a:sym typeface="Times New Roman"/>
              </a:rPr>
              <a:t>contexts</a:t>
            </a:r>
            <a:r>
              <a:rPr lang="it-IT" b="0" i="0" u="none" strike="noStrike" cap="none" dirty="0">
                <a:solidFill>
                  <a:schemeClr val="dk1"/>
                </a:solidFill>
                <a:latin typeface="Times New Roman"/>
                <a:ea typeface="Times New Roman"/>
                <a:cs typeface="Times New Roman"/>
                <a:sym typeface="Times New Roman"/>
              </a:rPr>
              <a:t>. </a:t>
            </a:r>
            <a:endParaRPr sz="2400" b="0" i="0" u="none" strike="noStrike" cap="none" dirty="0">
              <a:solidFill>
                <a:schemeClr val="dk1"/>
              </a:solidFill>
              <a:latin typeface="Arial"/>
              <a:ea typeface="Arial"/>
              <a:cs typeface="Arial"/>
              <a:sym typeface="Arial"/>
            </a:endParaRPr>
          </a:p>
        </p:txBody>
      </p:sp>
      <p:pic>
        <p:nvPicPr>
          <p:cNvPr id="2" name="Immagine 1">
            <a:extLst>
              <a:ext uri="{FF2B5EF4-FFF2-40B4-BE49-F238E27FC236}">
                <a16:creationId xmlns:a16="http://schemas.microsoft.com/office/drawing/2014/main" id="{19A52A2D-F1D2-CF13-62B3-EB70A960B38F}"/>
              </a:ext>
            </a:extLst>
          </p:cNvPr>
          <p:cNvPicPr>
            <a:picLocks noChangeAspect="1"/>
          </p:cNvPicPr>
          <p:nvPr/>
        </p:nvPicPr>
        <p:blipFill>
          <a:blip r:embed="rId8"/>
          <a:stretch>
            <a:fillRect/>
          </a:stretch>
        </p:blipFill>
        <p:spPr>
          <a:xfrm>
            <a:off x="72766" y="6263937"/>
            <a:ext cx="2189400" cy="540674"/>
          </a:xfrm>
          <a:prstGeom prst="rect">
            <a:avLst/>
          </a:prstGeom>
        </p:spPr>
      </p:pic>
      <p:pic>
        <p:nvPicPr>
          <p:cNvPr id="3" name="Google Shape;98;p1">
            <a:extLst>
              <a:ext uri="{FF2B5EF4-FFF2-40B4-BE49-F238E27FC236}">
                <a16:creationId xmlns:a16="http://schemas.microsoft.com/office/drawing/2014/main" id="{1A383BFC-AB09-B0A1-B9A4-C64173D5F382}"/>
              </a:ext>
            </a:extLst>
          </p:cNvPr>
          <p:cNvPicPr preferRelativeResize="0"/>
          <p:nvPr/>
        </p:nvPicPr>
        <p:blipFill>
          <a:blip r:embed="rId9">
            <a:alphaModFix/>
          </a:blip>
          <a:stretch>
            <a:fillRect/>
          </a:stretch>
        </p:blipFill>
        <p:spPr>
          <a:xfrm>
            <a:off x="10846083" y="-1"/>
            <a:ext cx="1172181" cy="1177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4"/>
          <p:cNvSpPr txBox="1">
            <a:spLocks noGrp="1"/>
          </p:cNvSpPr>
          <p:nvPr>
            <p:ph type="title"/>
          </p:nvPr>
        </p:nvSpPr>
        <p:spPr>
          <a:xfrm>
            <a:off x="152400" y="551275"/>
            <a:ext cx="10515600" cy="863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it-IT" sz="2000" b="1" u="sng">
                <a:latin typeface="Times New Roman"/>
                <a:ea typeface="Times New Roman"/>
                <a:cs typeface="Times New Roman"/>
                <a:sym typeface="Times New Roman"/>
              </a:rPr>
              <a:t>Archaeological Context</a:t>
            </a:r>
            <a:endParaRPr sz="2000" b="1" u="sng">
              <a:latin typeface="Times New Roman"/>
              <a:ea typeface="Times New Roman"/>
              <a:cs typeface="Times New Roman"/>
              <a:sym typeface="Times New Roman"/>
            </a:endParaRPr>
          </a:p>
        </p:txBody>
      </p:sp>
      <p:sp>
        <p:nvSpPr>
          <p:cNvPr id="124" name="Google Shape;124;p4"/>
          <p:cNvSpPr txBox="1">
            <a:spLocks noGrp="1"/>
          </p:cNvSpPr>
          <p:nvPr>
            <p:ph type="body" idx="1"/>
          </p:nvPr>
        </p:nvSpPr>
        <p:spPr>
          <a:xfrm>
            <a:off x="58138" y="1210750"/>
            <a:ext cx="5512500" cy="430800"/>
          </a:xfrm>
          <a:prstGeom prst="rect">
            <a:avLst/>
          </a:prstGeom>
          <a:noFill/>
          <a:ln>
            <a:noFill/>
          </a:ln>
        </p:spPr>
        <p:txBody>
          <a:bodyPr spcFirstLastPara="1" wrap="square" lIns="91425" tIns="45700" rIns="91425" bIns="45700" anchor="t" anchorCtr="0">
            <a:normAutofit fontScale="62500" lnSpcReduction="20000"/>
          </a:bodyPr>
          <a:lstStyle/>
          <a:p>
            <a:pPr marL="228600" lvl="0" indent="-50800" algn="l" rtl="0">
              <a:lnSpc>
                <a:spcPct val="90000"/>
              </a:lnSpc>
              <a:spcBef>
                <a:spcPts val="0"/>
              </a:spcBef>
              <a:spcAft>
                <a:spcPts val="0"/>
              </a:spcAft>
              <a:buClr>
                <a:schemeClr val="dk1"/>
              </a:buClr>
              <a:buSzPct val="100000"/>
              <a:buNone/>
            </a:pPr>
            <a:r>
              <a:rPr lang="it-IT">
                <a:latin typeface="Times New Roman"/>
                <a:ea typeface="Times New Roman"/>
                <a:cs typeface="Times New Roman"/>
                <a:sym typeface="Times New Roman"/>
              </a:rPr>
              <a:t>Funerary remains: One Necropoli and Two Cemeteries</a:t>
            </a:r>
            <a:endParaRPr>
              <a:latin typeface="Times New Roman"/>
              <a:ea typeface="Times New Roman"/>
              <a:cs typeface="Times New Roman"/>
              <a:sym typeface="Times New Roman"/>
            </a:endParaRPr>
          </a:p>
        </p:txBody>
      </p:sp>
      <p:cxnSp>
        <p:nvCxnSpPr>
          <p:cNvPr id="125" name="Google Shape;125;p4"/>
          <p:cNvCxnSpPr/>
          <p:nvPr/>
        </p:nvCxnSpPr>
        <p:spPr>
          <a:xfrm>
            <a:off x="0" y="567159"/>
            <a:ext cx="12192000" cy="0"/>
          </a:xfrm>
          <a:prstGeom prst="straightConnector1">
            <a:avLst/>
          </a:prstGeom>
          <a:noFill/>
          <a:ln w="76200" cap="flat" cmpd="sng">
            <a:solidFill>
              <a:srgbClr val="C00000"/>
            </a:solidFill>
            <a:prstDash val="solid"/>
            <a:miter lim="800000"/>
            <a:headEnd type="none" w="sm" len="sm"/>
            <a:tailEnd type="none" w="sm" len="sm"/>
          </a:ln>
        </p:spPr>
      </p:cxnSp>
      <p:cxnSp>
        <p:nvCxnSpPr>
          <p:cNvPr id="126" name="Google Shape;126;p4"/>
          <p:cNvCxnSpPr/>
          <p:nvPr/>
        </p:nvCxnSpPr>
        <p:spPr>
          <a:xfrm>
            <a:off x="0" y="6132593"/>
            <a:ext cx="12192000" cy="0"/>
          </a:xfrm>
          <a:prstGeom prst="straightConnector1">
            <a:avLst/>
          </a:prstGeom>
          <a:noFill/>
          <a:ln w="76200" cap="flat" cmpd="sng">
            <a:solidFill>
              <a:schemeClr val="accent1"/>
            </a:solidFill>
            <a:prstDash val="solid"/>
            <a:miter lim="800000"/>
            <a:headEnd type="none" w="sm" len="sm"/>
            <a:tailEnd type="none" w="sm" len="sm"/>
          </a:ln>
        </p:spPr>
      </p:cxnSp>
      <p:cxnSp>
        <p:nvCxnSpPr>
          <p:cNvPr id="127" name="Google Shape;127;p4"/>
          <p:cNvCxnSpPr/>
          <p:nvPr/>
        </p:nvCxnSpPr>
        <p:spPr>
          <a:xfrm>
            <a:off x="5879939" y="6132593"/>
            <a:ext cx="6312061" cy="0"/>
          </a:xfrm>
          <a:prstGeom prst="straightConnector1">
            <a:avLst/>
          </a:prstGeom>
          <a:noFill/>
          <a:ln w="76200" cap="flat" cmpd="sng">
            <a:solidFill>
              <a:srgbClr val="BF4F14"/>
            </a:solidFill>
            <a:prstDash val="solid"/>
            <a:miter lim="800000"/>
            <a:headEnd type="none" w="sm" len="sm"/>
            <a:tailEnd type="none" w="sm" len="sm"/>
          </a:ln>
        </p:spPr>
      </p:cxnSp>
      <p:sp>
        <p:nvSpPr>
          <p:cNvPr id="131" name="Google Shape;131;p4"/>
          <p:cNvSpPr txBox="1"/>
          <p:nvPr/>
        </p:nvSpPr>
        <p:spPr>
          <a:xfrm>
            <a:off x="8041501" y="6260950"/>
            <a:ext cx="41289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it-IT" sz="1100" b="0" i="1" u="none" strike="noStrike" cap="none">
                <a:solidFill>
                  <a:schemeClr val="dk1"/>
                </a:solidFill>
                <a:latin typeface="Arial"/>
                <a:ea typeface="Arial"/>
                <a:cs typeface="Arial"/>
                <a:sym typeface="Arial"/>
              </a:rPr>
              <a:t>Ana Sofia Meneses – anasofia.menesespineda@uniroma1.it</a:t>
            </a:r>
            <a:br>
              <a:rPr lang="it-IT" sz="1100" b="0" i="1" u="none" strike="noStrike" cap="none">
                <a:solidFill>
                  <a:schemeClr val="dk1"/>
                </a:solidFill>
                <a:latin typeface="Arial"/>
                <a:ea typeface="Arial"/>
                <a:cs typeface="Arial"/>
                <a:sym typeface="Arial"/>
              </a:rPr>
            </a:br>
            <a:r>
              <a:rPr lang="it-IT" sz="1100" b="0" i="1" u="none" strike="noStrike" cap="none">
                <a:solidFill>
                  <a:schemeClr val="dk1"/>
                </a:solidFill>
                <a:latin typeface="Arial"/>
                <a:ea typeface="Arial"/>
                <a:cs typeface="Arial"/>
                <a:sym typeface="Arial"/>
              </a:rPr>
              <a:t>Marco Solinas – marco.solinas@ingv.it</a:t>
            </a:r>
            <a:endParaRPr sz="1400" b="0" i="0" u="none" strike="noStrike" cap="none">
              <a:solidFill>
                <a:srgbClr val="000000"/>
              </a:solidFill>
              <a:latin typeface="Arial"/>
              <a:ea typeface="Arial"/>
              <a:cs typeface="Arial"/>
              <a:sym typeface="Arial"/>
            </a:endParaRPr>
          </a:p>
        </p:txBody>
      </p:sp>
      <p:pic>
        <p:nvPicPr>
          <p:cNvPr id="133" name="Google Shape;133;p4" title="Grave_Distribution3.jpg"/>
          <p:cNvPicPr preferRelativeResize="0"/>
          <p:nvPr/>
        </p:nvPicPr>
        <p:blipFill rotWithShape="1">
          <a:blip r:embed="rId3">
            <a:alphaModFix/>
          </a:blip>
          <a:srcRect/>
          <a:stretch/>
        </p:blipFill>
        <p:spPr>
          <a:xfrm>
            <a:off x="5879951" y="1202164"/>
            <a:ext cx="6078600" cy="4295425"/>
          </a:xfrm>
          <a:prstGeom prst="rect">
            <a:avLst/>
          </a:prstGeom>
          <a:noFill/>
          <a:ln>
            <a:noFill/>
          </a:ln>
        </p:spPr>
      </p:pic>
      <p:sp>
        <p:nvSpPr>
          <p:cNvPr id="134" name="Google Shape;134;p4"/>
          <p:cNvSpPr txBox="1">
            <a:spLocks noGrp="1"/>
          </p:cNvSpPr>
          <p:nvPr>
            <p:ph type="body" idx="1"/>
          </p:nvPr>
        </p:nvSpPr>
        <p:spPr>
          <a:xfrm>
            <a:off x="309620" y="1929963"/>
            <a:ext cx="2950500" cy="3459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r>
              <a:rPr lang="it-IT" sz="1500">
                <a:latin typeface="Times New Roman"/>
                <a:ea typeface="Times New Roman"/>
                <a:cs typeface="Times New Roman"/>
                <a:sym typeface="Times New Roman"/>
              </a:rPr>
              <a:t>West Cemetery: 315 tombs </a:t>
            </a:r>
            <a:endParaRPr sz="1500">
              <a:latin typeface="Times New Roman"/>
              <a:ea typeface="Times New Roman"/>
              <a:cs typeface="Times New Roman"/>
              <a:sym typeface="Times New Roman"/>
            </a:endParaRPr>
          </a:p>
        </p:txBody>
      </p:sp>
      <p:sp>
        <p:nvSpPr>
          <p:cNvPr id="135" name="Google Shape;135;p4"/>
          <p:cNvSpPr txBox="1">
            <a:spLocks noGrp="1"/>
          </p:cNvSpPr>
          <p:nvPr>
            <p:ph type="body" idx="1"/>
          </p:nvPr>
        </p:nvSpPr>
        <p:spPr>
          <a:xfrm>
            <a:off x="228600" y="2488538"/>
            <a:ext cx="3630600" cy="430800"/>
          </a:xfrm>
          <a:prstGeom prst="rect">
            <a:avLst/>
          </a:prstGeom>
          <a:noFill/>
          <a:ln>
            <a:noFill/>
          </a:ln>
        </p:spPr>
        <p:txBody>
          <a:bodyPr spcFirstLastPara="1" wrap="square" lIns="91425" tIns="45700" rIns="91425" bIns="45700" anchor="t" anchorCtr="0">
            <a:normAutofit/>
          </a:bodyPr>
          <a:lstStyle/>
          <a:p>
            <a:pPr marL="177800" lvl="0" indent="0" algn="l" rtl="0">
              <a:lnSpc>
                <a:spcPct val="90000"/>
              </a:lnSpc>
              <a:spcBef>
                <a:spcPts val="0"/>
              </a:spcBef>
              <a:spcAft>
                <a:spcPts val="0"/>
              </a:spcAft>
              <a:buClr>
                <a:schemeClr val="dk1"/>
              </a:buClr>
              <a:buSzPts val="2800"/>
              <a:buNone/>
            </a:pPr>
            <a:r>
              <a:rPr lang="it-IT" sz="1500" dirty="0" err="1">
                <a:latin typeface="Times New Roman"/>
                <a:ea typeface="Times New Roman"/>
                <a:cs typeface="Times New Roman"/>
                <a:sym typeface="Times New Roman"/>
              </a:rPr>
              <a:t>Southwestern</a:t>
            </a:r>
            <a:r>
              <a:rPr lang="it-IT" sz="1500" dirty="0">
                <a:latin typeface="Times New Roman"/>
                <a:ea typeface="Times New Roman"/>
                <a:cs typeface="Times New Roman"/>
                <a:sym typeface="Times New Roman"/>
              </a:rPr>
              <a:t> </a:t>
            </a:r>
            <a:r>
              <a:rPr lang="it-IT" sz="1500" dirty="0" err="1">
                <a:latin typeface="Times New Roman"/>
                <a:ea typeface="Times New Roman"/>
                <a:cs typeface="Times New Roman"/>
                <a:sym typeface="Times New Roman"/>
              </a:rPr>
              <a:t>Cemetery</a:t>
            </a:r>
            <a:r>
              <a:rPr lang="it-IT" sz="1500" dirty="0">
                <a:latin typeface="Times New Roman"/>
                <a:ea typeface="Times New Roman"/>
                <a:cs typeface="Times New Roman"/>
                <a:sym typeface="Times New Roman"/>
              </a:rPr>
              <a:t>: 185 </a:t>
            </a:r>
            <a:r>
              <a:rPr lang="it-IT" sz="1500" dirty="0" err="1">
                <a:latin typeface="Times New Roman"/>
                <a:ea typeface="Times New Roman"/>
                <a:cs typeface="Times New Roman"/>
                <a:sym typeface="Times New Roman"/>
              </a:rPr>
              <a:t>tombs</a:t>
            </a:r>
            <a:r>
              <a:rPr lang="it-IT" sz="1500" dirty="0">
                <a:latin typeface="Times New Roman"/>
                <a:ea typeface="Times New Roman"/>
                <a:cs typeface="Times New Roman"/>
                <a:sym typeface="Times New Roman"/>
              </a:rPr>
              <a:t> </a:t>
            </a:r>
            <a:endParaRPr sz="1500" dirty="0">
              <a:latin typeface="Times New Roman"/>
              <a:ea typeface="Times New Roman"/>
              <a:cs typeface="Times New Roman"/>
              <a:sym typeface="Times New Roman"/>
            </a:endParaRPr>
          </a:p>
        </p:txBody>
      </p:sp>
      <p:grpSp>
        <p:nvGrpSpPr>
          <p:cNvPr id="136" name="Google Shape;136;p4"/>
          <p:cNvGrpSpPr/>
          <p:nvPr/>
        </p:nvGrpSpPr>
        <p:grpSpPr>
          <a:xfrm>
            <a:off x="2933763" y="2066473"/>
            <a:ext cx="8191681" cy="2001498"/>
            <a:chOff x="3194533" y="2315613"/>
            <a:chExt cx="8071417" cy="1972114"/>
          </a:xfrm>
        </p:grpSpPr>
        <p:sp>
          <p:nvSpPr>
            <p:cNvPr id="137" name="Google Shape;137;p4"/>
            <p:cNvSpPr/>
            <p:nvPr/>
          </p:nvSpPr>
          <p:spPr>
            <a:xfrm>
              <a:off x="10386350" y="3363427"/>
              <a:ext cx="879600" cy="924300"/>
            </a:xfrm>
            <a:prstGeom prst="ellipse">
              <a:avLst/>
            </a:prstGeom>
            <a:noFill/>
            <a:ln w="19325" cap="flat" cmpd="sng">
              <a:solidFill>
                <a:srgbClr val="FFFF00"/>
              </a:solidFill>
              <a:prstDash val="solid"/>
              <a:round/>
              <a:headEnd type="none" w="sm" len="sm"/>
              <a:tailEnd type="none" w="sm" len="sm"/>
            </a:ln>
          </p:spPr>
          <p:txBody>
            <a:bodyPr spcFirstLastPara="1" wrap="square" lIns="92775" tIns="92775" rIns="92775" bIns="92775" anchor="ctr" anchorCtr="0">
              <a:noAutofit/>
            </a:bodyPr>
            <a:lstStyle/>
            <a:p>
              <a:pPr marL="0" marR="0" lvl="0" indent="0" algn="ctr" rtl="0">
                <a:lnSpc>
                  <a:spcPct val="100000"/>
                </a:lnSpc>
                <a:spcBef>
                  <a:spcPts val="0"/>
                </a:spcBef>
                <a:spcAft>
                  <a:spcPts val="0"/>
                </a:spcAft>
                <a:buClr>
                  <a:srgbClr val="000000"/>
                </a:buClr>
                <a:buSzPts val="1421"/>
                <a:buFont typeface="Arial"/>
                <a:buNone/>
              </a:pPr>
              <a:endParaRPr sz="1421" b="0" i="0" u="none" strike="noStrike" cap="none">
                <a:solidFill>
                  <a:srgbClr val="000000"/>
                </a:solidFill>
                <a:latin typeface="Arial"/>
                <a:ea typeface="Arial"/>
                <a:cs typeface="Arial"/>
                <a:sym typeface="Arial"/>
              </a:endParaRPr>
            </a:p>
          </p:txBody>
        </p:sp>
        <p:cxnSp>
          <p:nvCxnSpPr>
            <p:cNvPr id="138" name="Google Shape;138;p4"/>
            <p:cNvCxnSpPr/>
            <p:nvPr/>
          </p:nvCxnSpPr>
          <p:spPr>
            <a:xfrm rot="10800000">
              <a:off x="3194533" y="2315613"/>
              <a:ext cx="7207200" cy="1511700"/>
            </a:xfrm>
            <a:prstGeom prst="straightConnector1">
              <a:avLst/>
            </a:prstGeom>
            <a:noFill/>
            <a:ln w="9675" cap="flat" cmpd="sng">
              <a:solidFill>
                <a:srgbClr val="FFFF00"/>
              </a:solidFill>
              <a:prstDash val="solid"/>
              <a:round/>
              <a:headEnd type="none" w="sm" len="sm"/>
              <a:tailEnd type="none" w="sm" len="sm"/>
            </a:ln>
          </p:spPr>
        </p:cxnSp>
      </p:grpSp>
      <p:grpSp>
        <p:nvGrpSpPr>
          <p:cNvPr id="139" name="Google Shape;139;p4"/>
          <p:cNvGrpSpPr/>
          <p:nvPr/>
        </p:nvGrpSpPr>
        <p:grpSpPr>
          <a:xfrm rot="-250864">
            <a:off x="3311840" y="2394599"/>
            <a:ext cx="8099290" cy="3603463"/>
            <a:chOff x="3721297" y="2795048"/>
            <a:chExt cx="7840464" cy="3093316"/>
          </a:xfrm>
        </p:grpSpPr>
        <p:sp>
          <p:nvSpPr>
            <p:cNvPr id="140" name="Google Shape;140;p4"/>
            <p:cNvSpPr/>
            <p:nvPr/>
          </p:nvSpPr>
          <p:spPr>
            <a:xfrm rot="1469262">
              <a:off x="10417147" y="4432140"/>
              <a:ext cx="910499" cy="1327215"/>
            </a:xfrm>
            <a:prstGeom prst="ellipse">
              <a:avLst/>
            </a:prstGeom>
            <a:noFill/>
            <a:ln w="19050"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41" name="Google Shape;141;p4"/>
            <p:cNvCxnSpPr>
              <a:stCxn id="140" idx="2"/>
            </p:cNvCxnSpPr>
            <p:nvPr/>
          </p:nvCxnSpPr>
          <p:spPr>
            <a:xfrm rot="-10577263">
              <a:off x="3783214" y="3010760"/>
              <a:ext cx="6750965" cy="1680575"/>
            </a:xfrm>
            <a:prstGeom prst="straightConnector1">
              <a:avLst/>
            </a:prstGeom>
            <a:noFill/>
            <a:ln w="9525" cap="flat" cmpd="sng">
              <a:solidFill>
                <a:srgbClr val="FFFF00"/>
              </a:solidFill>
              <a:prstDash val="solid"/>
              <a:round/>
              <a:headEnd type="none" w="sm" len="sm"/>
              <a:tailEnd type="none" w="sm" len="sm"/>
            </a:ln>
          </p:spPr>
        </p:cxnSp>
      </p:grpSp>
      <p:sp>
        <p:nvSpPr>
          <p:cNvPr id="142" name="Google Shape;142;p4"/>
          <p:cNvSpPr/>
          <p:nvPr/>
        </p:nvSpPr>
        <p:spPr>
          <a:xfrm>
            <a:off x="7299775" y="2160600"/>
            <a:ext cx="586500" cy="634500"/>
          </a:xfrm>
          <a:prstGeom prst="ellipse">
            <a:avLst/>
          </a:prstGeom>
          <a:noFill/>
          <a:ln w="1905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4"/>
          <p:cNvSpPr txBox="1">
            <a:spLocks noGrp="1"/>
          </p:cNvSpPr>
          <p:nvPr>
            <p:ph type="body" idx="1"/>
          </p:nvPr>
        </p:nvSpPr>
        <p:spPr>
          <a:xfrm>
            <a:off x="228600" y="2968388"/>
            <a:ext cx="3630600" cy="2471700"/>
          </a:xfrm>
          <a:prstGeom prst="rect">
            <a:avLst/>
          </a:prstGeom>
          <a:noFill/>
          <a:ln>
            <a:noFill/>
          </a:ln>
        </p:spPr>
        <p:txBody>
          <a:bodyPr spcFirstLastPara="1" wrap="square" lIns="91425" tIns="45700" rIns="91425" bIns="45700" anchor="t" anchorCtr="0">
            <a:normAutofit/>
          </a:bodyPr>
          <a:lstStyle/>
          <a:p>
            <a:pPr marL="177800" lvl="0" indent="0" algn="l" rtl="0">
              <a:lnSpc>
                <a:spcPct val="90000"/>
              </a:lnSpc>
              <a:spcBef>
                <a:spcPts val="0"/>
              </a:spcBef>
              <a:spcAft>
                <a:spcPts val="0"/>
              </a:spcAft>
              <a:buClr>
                <a:schemeClr val="dk1"/>
              </a:buClr>
              <a:buSzPts val="2800"/>
              <a:buNone/>
            </a:pPr>
            <a:r>
              <a:rPr lang="it-IT" sz="1500">
                <a:latin typeface="Times New Roman"/>
                <a:ea typeface="Times New Roman"/>
                <a:cs typeface="Times New Roman"/>
                <a:sym typeface="Times New Roman"/>
              </a:rPr>
              <a:t>Southwestern Cemetery: 185 tombs </a:t>
            </a:r>
            <a:endParaRPr sz="1500">
              <a:latin typeface="Times New Roman"/>
              <a:ea typeface="Times New Roman"/>
              <a:cs typeface="Times New Roman"/>
              <a:sym typeface="Times New Roman"/>
            </a:endParaRPr>
          </a:p>
          <a:p>
            <a:pPr marL="177800" lvl="0" indent="0" algn="l" rtl="0">
              <a:lnSpc>
                <a:spcPct val="90000"/>
              </a:lnSpc>
              <a:spcBef>
                <a:spcPts val="0"/>
              </a:spcBef>
              <a:spcAft>
                <a:spcPts val="0"/>
              </a:spcAft>
              <a:buClr>
                <a:schemeClr val="dk1"/>
              </a:buClr>
              <a:buSzPts val="2800"/>
              <a:buNone/>
            </a:pPr>
            <a:r>
              <a:rPr lang="it-IT" sz="1500">
                <a:latin typeface="Times New Roman"/>
                <a:ea typeface="Times New Roman"/>
                <a:cs typeface="Times New Roman"/>
                <a:sym typeface="Times New Roman"/>
              </a:rPr>
              <a:t>Four geometric categories:</a:t>
            </a:r>
            <a:endParaRPr sz="1500">
              <a:latin typeface="Times New Roman"/>
              <a:ea typeface="Times New Roman"/>
              <a:cs typeface="Times New Roman"/>
              <a:sym typeface="Times New Roman"/>
            </a:endParaRPr>
          </a:p>
          <a:p>
            <a:pPr marL="177800" lvl="0" indent="0" algn="l" rtl="0">
              <a:lnSpc>
                <a:spcPct val="90000"/>
              </a:lnSpc>
              <a:spcBef>
                <a:spcPts val="0"/>
              </a:spcBef>
              <a:spcAft>
                <a:spcPts val="0"/>
              </a:spcAft>
              <a:buClr>
                <a:schemeClr val="dk1"/>
              </a:buClr>
              <a:buSzPts val="2800"/>
              <a:buNone/>
            </a:pPr>
            <a:r>
              <a:rPr lang="it-IT" sz="1500">
                <a:latin typeface="Times New Roman"/>
                <a:ea typeface="Times New Roman"/>
                <a:cs typeface="Times New Roman"/>
                <a:sym typeface="Times New Roman"/>
              </a:rPr>
              <a:t>	Circular </a:t>
            </a:r>
            <a:endParaRPr sz="1500">
              <a:latin typeface="Times New Roman"/>
              <a:ea typeface="Times New Roman"/>
              <a:cs typeface="Times New Roman"/>
              <a:sym typeface="Times New Roman"/>
            </a:endParaRPr>
          </a:p>
          <a:p>
            <a:pPr marL="177800" lvl="0" indent="0" algn="l" rtl="0">
              <a:lnSpc>
                <a:spcPct val="90000"/>
              </a:lnSpc>
              <a:spcBef>
                <a:spcPts val="0"/>
              </a:spcBef>
              <a:spcAft>
                <a:spcPts val="0"/>
              </a:spcAft>
              <a:buClr>
                <a:schemeClr val="dk1"/>
              </a:buClr>
              <a:buSzPts val="2800"/>
              <a:buNone/>
            </a:pPr>
            <a:r>
              <a:rPr lang="it-IT" sz="1500">
                <a:latin typeface="Times New Roman"/>
                <a:ea typeface="Times New Roman"/>
                <a:cs typeface="Times New Roman"/>
                <a:sym typeface="Times New Roman"/>
              </a:rPr>
              <a:t>	Rectangular </a:t>
            </a:r>
            <a:endParaRPr sz="1500">
              <a:latin typeface="Times New Roman"/>
              <a:ea typeface="Times New Roman"/>
              <a:cs typeface="Times New Roman"/>
              <a:sym typeface="Times New Roman"/>
            </a:endParaRPr>
          </a:p>
          <a:p>
            <a:pPr marL="177800" lvl="0" indent="0" algn="l" rtl="0">
              <a:lnSpc>
                <a:spcPct val="90000"/>
              </a:lnSpc>
              <a:spcBef>
                <a:spcPts val="0"/>
              </a:spcBef>
              <a:spcAft>
                <a:spcPts val="0"/>
              </a:spcAft>
              <a:buClr>
                <a:schemeClr val="dk1"/>
              </a:buClr>
              <a:buSzPts val="2800"/>
              <a:buNone/>
            </a:pPr>
            <a:r>
              <a:rPr lang="it-IT" sz="1500">
                <a:latin typeface="Times New Roman"/>
                <a:ea typeface="Times New Roman"/>
                <a:cs typeface="Times New Roman"/>
                <a:sym typeface="Times New Roman"/>
              </a:rPr>
              <a:t>	Ogival </a:t>
            </a:r>
            <a:endParaRPr sz="1500">
              <a:latin typeface="Times New Roman"/>
              <a:ea typeface="Times New Roman"/>
              <a:cs typeface="Times New Roman"/>
              <a:sym typeface="Times New Roman"/>
            </a:endParaRPr>
          </a:p>
          <a:p>
            <a:pPr marL="177800" lvl="0" indent="0" algn="l" rtl="0">
              <a:lnSpc>
                <a:spcPct val="90000"/>
              </a:lnSpc>
              <a:spcBef>
                <a:spcPts val="0"/>
              </a:spcBef>
              <a:spcAft>
                <a:spcPts val="0"/>
              </a:spcAft>
              <a:buClr>
                <a:schemeClr val="dk1"/>
              </a:buClr>
              <a:buSzPts val="2800"/>
              <a:buNone/>
            </a:pPr>
            <a:r>
              <a:rPr lang="it-IT" sz="1500">
                <a:latin typeface="Times New Roman"/>
                <a:ea typeface="Times New Roman"/>
                <a:cs typeface="Times New Roman"/>
                <a:sym typeface="Times New Roman"/>
              </a:rPr>
              <a:t>	Squared</a:t>
            </a:r>
            <a:endParaRPr sz="1500">
              <a:latin typeface="Times New Roman"/>
              <a:ea typeface="Times New Roman"/>
              <a:cs typeface="Times New Roman"/>
              <a:sym typeface="Times New Roman"/>
            </a:endParaRPr>
          </a:p>
          <a:p>
            <a:pPr marL="177800" lvl="0" indent="0" algn="l" rtl="0">
              <a:lnSpc>
                <a:spcPct val="90000"/>
              </a:lnSpc>
              <a:spcBef>
                <a:spcPts val="0"/>
              </a:spcBef>
              <a:spcAft>
                <a:spcPts val="0"/>
              </a:spcAft>
              <a:buClr>
                <a:schemeClr val="dk1"/>
              </a:buClr>
              <a:buSzPts val="2800"/>
              <a:buNone/>
            </a:pPr>
            <a:endParaRPr sz="1500"/>
          </a:p>
          <a:p>
            <a:pPr marL="177800" lvl="0" indent="0" algn="l" rtl="0">
              <a:lnSpc>
                <a:spcPct val="90000"/>
              </a:lnSpc>
              <a:spcBef>
                <a:spcPts val="0"/>
              </a:spcBef>
              <a:spcAft>
                <a:spcPts val="0"/>
              </a:spcAft>
              <a:buClr>
                <a:schemeClr val="dk1"/>
              </a:buClr>
              <a:buSzPts val="2800"/>
              <a:buNone/>
            </a:pPr>
            <a:endParaRPr sz="1500"/>
          </a:p>
          <a:p>
            <a:pPr marL="177800" lvl="0" indent="0" algn="l" rtl="0">
              <a:lnSpc>
                <a:spcPct val="90000"/>
              </a:lnSpc>
              <a:spcBef>
                <a:spcPts val="0"/>
              </a:spcBef>
              <a:spcAft>
                <a:spcPts val="0"/>
              </a:spcAft>
              <a:buClr>
                <a:schemeClr val="dk1"/>
              </a:buClr>
              <a:buSzPts val="2800"/>
              <a:buNone/>
            </a:pPr>
            <a:endParaRPr sz="1500"/>
          </a:p>
        </p:txBody>
      </p:sp>
      <p:sp>
        <p:nvSpPr>
          <p:cNvPr id="144" name="Google Shape;144;p4"/>
          <p:cNvSpPr txBox="1"/>
          <p:nvPr/>
        </p:nvSpPr>
        <p:spPr>
          <a:xfrm>
            <a:off x="152400" y="4363535"/>
            <a:ext cx="3630600" cy="100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it-IT" sz="1500" b="0" i="0" u="none" strike="noStrike" cap="none" dirty="0">
                <a:solidFill>
                  <a:schemeClr val="dk1"/>
                </a:solidFill>
                <a:latin typeface="Times New Roman"/>
                <a:ea typeface="Times New Roman"/>
                <a:cs typeface="Times New Roman"/>
                <a:sym typeface="Times New Roman"/>
              </a:rPr>
              <a:t>On-site </a:t>
            </a:r>
            <a:r>
              <a:rPr lang="it-IT" sz="1500" b="0" i="0" u="none" strike="noStrike" cap="none" dirty="0" err="1">
                <a:solidFill>
                  <a:schemeClr val="dk1"/>
                </a:solidFill>
                <a:latin typeface="Times New Roman"/>
                <a:ea typeface="Times New Roman"/>
                <a:cs typeface="Times New Roman"/>
                <a:sym typeface="Times New Roman"/>
              </a:rPr>
              <a:t>classification</a:t>
            </a:r>
            <a:r>
              <a:rPr lang="it-IT" sz="1500" b="0" i="0" u="none" strike="noStrike" cap="none" dirty="0">
                <a:solidFill>
                  <a:schemeClr val="dk1"/>
                </a:solidFill>
                <a:latin typeface="Times New Roman"/>
                <a:ea typeface="Times New Roman"/>
                <a:cs typeface="Times New Roman"/>
                <a:sym typeface="Times New Roman"/>
              </a:rPr>
              <a:t> </a:t>
            </a:r>
            <a:r>
              <a:rPr lang="it-IT" sz="1500" b="0" i="0" u="none" strike="noStrike" cap="none" dirty="0" err="1">
                <a:solidFill>
                  <a:schemeClr val="dk1"/>
                </a:solidFill>
                <a:latin typeface="Times New Roman"/>
                <a:ea typeface="Times New Roman"/>
                <a:cs typeface="Times New Roman"/>
                <a:sym typeface="Times New Roman"/>
              </a:rPr>
              <a:t>into</a:t>
            </a:r>
            <a:r>
              <a:rPr lang="it-IT" sz="1500" b="0" i="0" u="none" strike="noStrike" cap="none" dirty="0">
                <a:solidFill>
                  <a:schemeClr val="dk1"/>
                </a:solidFill>
                <a:latin typeface="Times New Roman"/>
                <a:ea typeface="Times New Roman"/>
                <a:cs typeface="Times New Roman"/>
                <a:sym typeface="Times New Roman"/>
              </a:rPr>
              <a:t> </a:t>
            </a:r>
            <a:r>
              <a:rPr lang="it-IT" sz="1500" b="0" i="0" u="none" strike="noStrike" cap="none" dirty="0" err="1">
                <a:solidFill>
                  <a:schemeClr val="dk1"/>
                </a:solidFill>
                <a:latin typeface="Times New Roman"/>
                <a:ea typeface="Times New Roman"/>
                <a:cs typeface="Times New Roman"/>
                <a:sym typeface="Times New Roman"/>
              </a:rPr>
              <a:t>categories</a:t>
            </a:r>
            <a:r>
              <a:rPr lang="it-IT" sz="1500" b="0" i="0" u="none" strike="noStrike" cap="none" dirty="0">
                <a:solidFill>
                  <a:schemeClr val="dk1"/>
                </a:solidFill>
                <a:latin typeface="Times New Roman"/>
                <a:ea typeface="Times New Roman"/>
                <a:cs typeface="Times New Roman"/>
                <a:sym typeface="Times New Roman"/>
              </a:rPr>
              <a:t> and </a:t>
            </a:r>
            <a:r>
              <a:rPr lang="it-IT" sz="1500" b="0" i="0" u="none" strike="noStrike" cap="none" dirty="0" err="1">
                <a:solidFill>
                  <a:schemeClr val="dk1"/>
                </a:solidFill>
                <a:latin typeface="Times New Roman"/>
                <a:ea typeface="Times New Roman"/>
                <a:cs typeface="Times New Roman"/>
                <a:sym typeface="Times New Roman"/>
              </a:rPr>
              <a:t>individual</a:t>
            </a:r>
            <a:r>
              <a:rPr lang="it-IT" sz="1500" b="0" i="0" u="none" strike="noStrike" cap="none" dirty="0">
                <a:solidFill>
                  <a:schemeClr val="dk1"/>
                </a:solidFill>
                <a:latin typeface="Times New Roman"/>
                <a:ea typeface="Times New Roman"/>
                <a:cs typeface="Times New Roman"/>
                <a:sym typeface="Times New Roman"/>
              </a:rPr>
              <a:t> </a:t>
            </a:r>
            <a:r>
              <a:rPr lang="it-IT" sz="1500" b="0" i="0" u="none" strike="noStrike" cap="none" dirty="0" err="1">
                <a:solidFill>
                  <a:schemeClr val="dk1"/>
                </a:solidFill>
                <a:latin typeface="Times New Roman"/>
                <a:ea typeface="Times New Roman"/>
                <a:cs typeface="Times New Roman"/>
                <a:sym typeface="Times New Roman"/>
              </a:rPr>
              <a:t>measurements</a:t>
            </a:r>
            <a:r>
              <a:rPr lang="it-IT" sz="1500" b="0" i="0" u="none" strike="noStrike" cap="none" dirty="0">
                <a:solidFill>
                  <a:schemeClr val="dk1"/>
                </a:solidFill>
                <a:latin typeface="Times New Roman"/>
                <a:ea typeface="Times New Roman"/>
                <a:cs typeface="Times New Roman"/>
                <a:sym typeface="Times New Roman"/>
              </a:rPr>
              <a:t>.</a:t>
            </a:r>
            <a:endParaRPr sz="1500" b="0" i="0" u="none" strike="noStrike" cap="none" dirty="0">
              <a:solidFill>
                <a:schemeClr val="dk1"/>
              </a:solidFill>
              <a:latin typeface="Times New Roman"/>
              <a:ea typeface="Times New Roman"/>
              <a:cs typeface="Times New Roman"/>
              <a:sym typeface="Times New Roman"/>
            </a:endParaRPr>
          </a:p>
        </p:txBody>
      </p:sp>
      <p:sp>
        <p:nvSpPr>
          <p:cNvPr id="145" name="Google Shape;145;p4"/>
          <p:cNvSpPr txBox="1"/>
          <p:nvPr/>
        </p:nvSpPr>
        <p:spPr>
          <a:xfrm>
            <a:off x="228600" y="5042388"/>
            <a:ext cx="3630600" cy="100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it-IT" sz="1500" b="0" i="0" u="none" strike="noStrike" cap="none" dirty="0">
                <a:solidFill>
                  <a:schemeClr val="dk1"/>
                </a:solidFill>
                <a:latin typeface="Times New Roman"/>
                <a:ea typeface="Times New Roman"/>
                <a:cs typeface="Times New Roman"/>
                <a:sym typeface="Times New Roman"/>
              </a:rPr>
              <a:t>Software </a:t>
            </a:r>
            <a:r>
              <a:rPr lang="it-IT" sz="1500" b="0" i="0" u="none" strike="noStrike" cap="none" dirty="0" err="1">
                <a:solidFill>
                  <a:schemeClr val="dk1"/>
                </a:solidFill>
                <a:latin typeface="Times New Roman"/>
                <a:ea typeface="Times New Roman"/>
                <a:cs typeface="Times New Roman"/>
                <a:sym typeface="Times New Roman"/>
              </a:rPr>
              <a:t>used</a:t>
            </a:r>
            <a:r>
              <a:rPr lang="it-IT" sz="1500" b="0" i="0" u="none" strike="noStrike" cap="none" dirty="0">
                <a:solidFill>
                  <a:schemeClr val="dk1"/>
                </a:solidFill>
                <a:latin typeface="Times New Roman"/>
                <a:ea typeface="Times New Roman"/>
                <a:cs typeface="Times New Roman"/>
                <a:sym typeface="Times New Roman"/>
              </a:rPr>
              <a:t>: </a:t>
            </a:r>
            <a:r>
              <a:rPr lang="it-IT" sz="1500" b="0" i="0" u="none" strike="noStrike" cap="none" dirty="0" err="1">
                <a:solidFill>
                  <a:schemeClr val="dk1"/>
                </a:solidFill>
                <a:latin typeface="Times New Roman"/>
                <a:ea typeface="Times New Roman"/>
                <a:cs typeface="Times New Roman"/>
                <a:sym typeface="Times New Roman"/>
              </a:rPr>
              <a:t>Mergin</a:t>
            </a:r>
            <a:r>
              <a:rPr lang="it-IT" sz="1500" b="0" i="0" u="none" strike="noStrike" cap="none" dirty="0">
                <a:solidFill>
                  <a:schemeClr val="dk1"/>
                </a:solidFill>
                <a:latin typeface="Times New Roman"/>
                <a:ea typeface="Times New Roman"/>
                <a:cs typeface="Times New Roman"/>
                <a:sym typeface="Times New Roman"/>
              </a:rPr>
              <a:t> Maps</a:t>
            </a:r>
            <a:endParaRPr sz="1500" b="0" i="0" u="none" strike="noStrike" cap="none" dirty="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500"/>
              <a:buFont typeface="Arial"/>
              <a:buNone/>
            </a:pPr>
            <a:r>
              <a:rPr lang="it-IT" sz="1500" b="0" i="0" u="none" strike="noStrike" cap="none" dirty="0" err="1">
                <a:solidFill>
                  <a:schemeClr val="dk1"/>
                </a:solidFill>
                <a:latin typeface="Times New Roman"/>
                <a:ea typeface="Times New Roman"/>
                <a:cs typeface="Times New Roman"/>
                <a:sym typeface="Times New Roman"/>
              </a:rPr>
              <a:t>Measurements</a:t>
            </a:r>
            <a:r>
              <a:rPr lang="it-IT" sz="1500" b="0" i="0" u="none" strike="noStrike" cap="none" dirty="0">
                <a:solidFill>
                  <a:schemeClr val="dk1"/>
                </a:solidFill>
                <a:latin typeface="Times New Roman"/>
                <a:ea typeface="Times New Roman"/>
                <a:cs typeface="Times New Roman"/>
                <a:sym typeface="Times New Roman"/>
              </a:rPr>
              <a:t> </a:t>
            </a:r>
            <a:r>
              <a:rPr lang="it-IT" sz="1500" b="0" i="0" u="none" strike="noStrike" cap="none" dirty="0" err="1">
                <a:solidFill>
                  <a:schemeClr val="dk1"/>
                </a:solidFill>
                <a:latin typeface="Times New Roman"/>
                <a:ea typeface="Times New Roman"/>
                <a:cs typeface="Times New Roman"/>
                <a:sym typeface="Times New Roman"/>
              </a:rPr>
              <a:t>taken</a:t>
            </a:r>
            <a:r>
              <a:rPr lang="it-IT" sz="1500" b="0" i="0" u="none" strike="noStrike" cap="none" dirty="0">
                <a:solidFill>
                  <a:schemeClr val="dk1"/>
                </a:solidFill>
                <a:latin typeface="Times New Roman"/>
                <a:ea typeface="Times New Roman"/>
                <a:cs typeface="Times New Roman"/>
                <a:sym typeface="Times New Roman"/>
              </a:rPr>
              <a:t>: </a:t>
            </a:r>
            <a:r>
              <a:rPr lang="it-IT" sz="1500" b="0" i="0" u="none" strike="noStrike" cap="none" dirty="0" err="1">
                <a:solidFill>
                  <a:schemeClr val="dk1"/>
                </a:solidFill>
                <a:latin typeface="Times New Roman"/>
                <a:ea typeface="Times New Roman"/>
                <a:cs typeface="Times New Roman"/>
                <a:sym typeface="Times New Roman"/>
              </a:rPr>
              <a:t>Diameter</a:t>
            </a:r>
            <a:r>
              <a:rPr lang="it-IT" sz="1500" b="0" i="0" u="none" strike="noStrike" cap="none" dirty="0">
                <a:solidFill>
                  <a:schemeClr val="dk1"/>
                </a:solidFill>
                <a:latin typeface="Times New Roman"/>
                <a:ea typeface="Times New Roman"/>
                <a:cs typeface="Times New Roman"/>
                <a:sym typeface="Times New Roman"/>
              </a:rPr>
              <a:t>, </a:t>
            </a:r>
            <a:r>
              <a:rPr lang="it-IT" sz="1500" b="0" i="0" u="none" strike="noStrike" cap="none" dirty="0" err="1">
                <a:solidFill>
                  <a:schemeClr val="dk1"/>
                </a:solidFill>
                <a:latin typeface="Times New Roman"/>
                <a:ea typeface="Times New Roman"/>
                <a:cs typeface="Times New Roman"/>
                <a:sym typeface="Times New Roman"/>
              </a:rPr>
              <a:t>Length</a:t>
            </a:r>
            <a:r>
              <a:rPr lang="it-IT" sz="1500" b="0" i="0" u="none" strike="noStrike" cap="none" dirty="0">
                <a:solidFill>
                  <a:schemeClr val="dk1"/>
                </a:solidFill>
                <a:latin typeface="Times New Roman"/>
                <a:ea typeface="Times New Roman"/>
                <a:cs typeface="Times New Roman"/>
                <a:sym typeface="Times New Roman"/>
              </a:rPr>
              <a:t>, </a:t>
            </a:r>
            <a:r>
              <a:rPr lang="it-IT" sz="1500" b="0" i="0" u="none" strike="noStrike" cap="none" dirty="0" err="1">
                <a:solidFill>
                  <a:schemeClr val="dk1"/>
                </a:solidFill>
                <a:latin typeface="Times New Roman"/>
                <a:ea typeface="Times New Roman"/>
                <a:cs typeface="Times New Roman"/>
                <a:sym typeface="Times New Roman"/>
              </a:rPr>
              <a:t>Width</a:t>
            </a:r>
            <a:r>
              <a:rPr lang="it-IT" sz="1500" b="0" i="0" u="none" strike="noStrike" cap="none" dirty="0">
                <a:solidFill>
                  <a:schemeClr val="dk1"/>
                </a:solidFill>
                <a:latin typeface="Times New Roman"/>
                <a:ea typeface="Times New Roman"/>
                <a:cs typeface="Times New Roman"/>
                <a:sym typeface="Times New Roman"/>
              </a:rPr>
              <a:t> and Height </a:t>
            </a:r>
            <a:endParaRPr sz="1500" b="0" i="0" u="none" strike="noStrike" cap="none" dirty="0">
              <a:solidFill>
                <a:schemeClr val="dk1"/>
              </a:solidFill>
              <a:latin typeface="Times New Roman"/>
              <a:ea typeface="Times New Roman"/>
              <a:cs typeface="Times New Roman"/>
              <a:sym typeface="Times New Roman"/>
            </a:endParaRPr>
          </a:p>
        </p:txBody>
      </p:sp>
      <p:pic>
        <p:nvPicPr>
          <p:cNvPr id="2" name="Google Shape;110;p2" descr="Immagine che contiene logo, testo, Carattere, Marchio&#10;&#10;Il contenuto generato dall'IA potrebbe non essere corretto.">
            <a:extLst>
              <a:ext uri="{FF2B5EF4-FFF2-40B4-BE49-F238E27FC236}">
                <a16:creationId xmlns:a16="http://schemas.microsoft.com/office/drawing/2014/main" id="{57F5C882-B500-DEA2-4530-BF719B9E76E0}"/>
              </a:ext>
            </a:extLst>
          </p:cNvPr>
          <p:cNvPicPr preferRelativeResize="0"/>
          <p:nvPr/>
        </p:nvPicPr>
        <p:blipFill rotWithShape="1">
          <a:blip r:embed="rId4">
            <a:alphaModFix/>
          </a:blip>
          <a:srcRect/>
          <a:stretch/>
        </p:blipFill>
        <p:spPr>
          <a:xfrm>
            <a:off x="2445708" y="6213288"/>
            <a:ext cx="1889520" cy="585459"/>
          </a:xfrm>
          <a:prstGeom prst="rect">
            <a:avLst/>
          </a:prstGeom>
          <a:noFill/>
          <a:ln>
            <a:noFill/>
          </a:ln>
        </p:spPr>
      </p:pic>
      <p:pic>
        <p:nvPicPr>
          <p:cNvPr id="3" name="Google Shape;111;p2" descr="Immagine che contiene testo, Carattere, bianco&#10;&#10;Il contenuto generato dall'IA potrebbe non essere corretto.">
            <a:extLst>
              <a:ext uri="{FF2B5EF4-FFF2-40B4-BE49-F238E27FC236}">
                <a16:creationId xmlns:a16="http://schemas.microsoft.com/office/drawing/2014/main" id="{2F81A03E-6C60-CD09-E79D-9F7F5EE92C84}"/>
              </a:ext>
            </a:extLst>
          </p:cNvPr>
          <p:cNvPicPr preferRelativeResize="0"/>
          <p:nvPr/>
        </p:nvPicPr>
        <p:blipFill rotWithShape="1">
          <a:blip r:embed="rId5">
            <a:alphaModFix/>
          </a:blip>
          <a:srcRect/>
          <a:stretch/>
        </p:blipFill>
        <p:spPr>
          <a:xfrm>
            <a:off x="4357953" y="6213360"/>
            <a:ext cx="2179087" cy="586042"/>
          </a:xfrm>
          <a:prstGeom prst="rect">
            <a:avLst/>
          </a:prstGeom>
          <a:noFill/>
          <a:ln>
            <a:noFill/>
          </a:ln>
        </p:spPr>
      </p:pic>
      <p:pic>
        <p:nvPicPr>
          <p:cNvPr id="4" name="Google Shape;113;p2" title="MASPAG_Logo 2021_2.png">
            <a:extLst>
              <a:ext uri="{FF2B5EF4-FFF2-40B4-BE49-F238E27FC236}">
                <a16:creationId xmlns:a16="http://schemas.microsoft.com/office/drawing/2014/main" id="{629606DA-FD07-A444-38AD-3534C97979CE}"/>
              </a:ext>
            </a:extLst>
          </p:cNvPr>
          <p:cNvPicPr preferRelativeResize="0"/>
          <p:nvPr/>
        </p:nvPicPr>
        <p:blipFill rotWithShape="1">
          <a:blip r:embed="rId6">
            <a:alphaModFix/>
          </a:blip>
          <a:srcRect/>
          <a:stretch/>
        </p:blipFill>
        <p:spPr>
          <a:xfrm>
            <a:off x="6669397" y="6001250"/>
            <a:ext cx="1044224" cy="1009548"/>
          </a:xfrm>
          <a:prstGeom prst="rect">
            <a:avLst/>
          </a:prstGeom>
          <a:noFill/>
          <a:ln>
            <a:noFill/>
          </a:ln>
        </p:spPr>
      </p:pic>
      <p:pic>
        <p:nvPicPr>
          <p:cNvPr id="5" name="Immagine 4">
            <a:extLst>
              <a:ext uri="{FF2B5EF4-FFF2-40B4-BE49-F238E27FC236}">
                <a16:creationId xmlns:a16="http://schemas.microsoft.com/office/drawing/2014/main" id="{6BA39712-7B21-743F-EC71-16CC619187E2}"/>
              </a:ext>
            </a:extLst>
          </p:cNvPr>
          <p:cNvPicPr>
            <a:picLocks noChangeAspect="1"/>
          </p:cNvPicPr>
          <p:nvPr/>
        </p:nvPicPr>
        <p:blipFill>
          <a:blip r:embed="rId7"/>
          <a:stretch>
            <a:fillRect/>
          </a:stretch>
        </p:blipFill>
        <p:spPr>
          <a:xfrm>
            <a:off x="72766" y="6263937"/>
            <a:ext cx="2189400" cy="540674"/>
          </a:xfrm>
          <a:prstGeom prst="rect">
            <a:avLst/>
          </a:prstGeom>
        </p:spPr>
      </p:pic>
      <p:pic>
        <p:nvPicPr>
          <p:cNvPr id="6" name="Google Shape;98;p1">
            <a:extLst>
              <a:ext uri="{FF2B5EF4-FFF2-40B4-BE49-F238E27FC236}">
                <a16:creationId xmlns:a16="http://schemas.microsoft.com/office/drawing/2014/main" id="{50E9202A-A90D-FC3F-CBFB-71BEE9BB2B58}"/>
              </a:ext>
            </a:extLst>
          </p:cNvPr>
          <p:cNvPicPr preferRelativeResize="0"/>
          <p:nvPr/>
        </p:nvPicPr>
        <p:blipFill>
          <a:blip r:embed="rId8">
            <a:alphaModFix/>
          </a:blip>
          <a:stretch>
            <a:fillRect/>
          </a:stretch>
        </p:blipFill>
        <p:spPr>
          <a:xfrm>
            <a:off x="10846083" y="-1"/>
            <a:ext cx="1172181" cy="1177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3"/>
          <p:cNvSpPr txBox="1">
            <a:spLocks noGrp="1"/>
          </p:cNvSpPr>
          <p:nvPr>
            <p:ph type="title"/>
          </p:nvPr>
        </p:nvSpPr>
        <p:spPr>
          <a:xfrm>
            <a:off x="838200" y="709550"/>
            <a:ext cx="5069400" cy="747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it-IT" sz="2000" b="1" u="sng">
                <a:latin typeface="Times New Roman"/>
                <a:ea typeface="Times New Roman"/>
                <a:cs typeface="Times New Roman"/>
                <a:sym typeface="Times New Roman"/>
              </a:rPr>
              <a:t>Spatial Statistics: Spatial Autocorrelation</a:t>
            </a:r>
            <a:endParaRPr sz="2000" b="1" u="sng">
              <a:latin typeface="Times New Roman"/>
              <a:ea typeface="Times New Roman"/>
              <a:cs typeface="Times New Roman"/>
              <a:sym typeface="Times New Roman"/>
            </a:endParaRPr>
          </a:p>
        </p:txBody>
      </p:sp>
      <p:sp>
        <p:nvSpPr>
          <p:cNvPr id="153" name="Google Shape;153;p3"/>
          <p:cNvSpPr txBox="1">
            <a:spLocks noGrp="1"/>
          </p:cNvSpPr>
          <p:nvPr>
            <p:ph type="body" idx="1"/>
          </p:nvPr>
        </p:nvSpPr>
        <p:spPr>
          <a:xfrm>
            <a:off x="520200" y="1484950"/>
            <a:ext cx="5705400" cy="3598500"/>
          </a:xfrm>
          <a:prstGeom prst="rect">
            <a:avLst/>
          </a:prstGeom>
          <a:noFill/>
          <a:ln>
            <a:noFill/>
          </a:ln>
        </p:spPr>
        <p:txBody>
          <a:bodyPr spcFirstLastPara="1" wrap="square" lIns="91425" tIns="45700" rIns="91425" bIns="45700" anchor="t" anchorCtr="0">
            <a:normAutofit/>
          </a:bodyPr>
          <a:lstStyle/>
          <a:p>
            <a:pPr marL="457200" lvl="0" indent="-323850" algn="l" rtl="0">
              <a:lnSpc>
                <a:spcPct val="90000"/>
              </a:lnSpc>
              <a:spcBef>
                <a:spcPts val="0"/>
              </a:spcBef>
              <a:spcAft>
                <a:spcPts val="0"/>
              </a:spcAft>
              <a:buSzPts val="1500"/>
              <a:buFont typeface="Times New Roman"/>
              <a:buChar char="•"/>
            </a:pPr>
            <a:r>
              <a:rPr lang="it-IT" sz="1500">
                <a:latin typeface="Times New Roman"/>
                <a:ea typeface="Times New Roman"/>
                <a:cs typeface="Times New Roman"/>
                <a:sym typeface="Times New Roman"/>
              </a:rPr>
              <a:t>Studies based solely in the Diameter and the Length.</a:t>
            </a:r>
            <a:endParaRPr sz="1500">
              <a:latin typeface="Times New Roman"/>
              <a:ea typeface="Times New Roman"/>
              <a:cs typeface="Times New Roman"/>
              <a:sym typeface="Times New Roman"/>
            </a:endParaRPr>
          </a:p>
          <a:p>
            <a:pPr marL="457200" lvl="0" indent="-323850" algn="l" rtl="0">
              <a:lnSpc>
                <a:spcPct val="90000"/>
              </a:lnSpc>
              <a:spcBef>
                <a:spcPts val="0"/>
              </a:spcBef>
              <a:spcAft>
                <a:spcPts val="0"/>
              </a:spcAft>
              <a:buSzPts val="1500"/>
              <a:buFont typeface="Times New Roman"/>
              <a:buChar char="•"/>
            </a:pPr>
            <a:r>
              <a:rPr lang="it-IT" sz="1500">
                <a:latin typeface="Times New Roman"/>
                <a:ea typeface="Times New Roman"/>
                <a:cs typeface="Times New Roman"/>
                <a:sym typeface="Times New Roman"/>
              </a:rPr>
              <a:t>Spatial Autocorrelation:</a:t>
            </a:r>
            <a:endParaRPr sz="1500">
              <a:latin typeface="Times New Roman"/>
              <a:ea typeface="Times New Roman"/>
              <a:cs typeface="Times New Roman"/>
              <a:sym typeface="Times New Roman"/>
            </a:endParaRPr>
          </a:p>
          <a:p>
            <a:pPr marL="914400" lvl="1" indent="-323850" algn="l" rtl="0">
              <a:lnSpc>
                <a:spcPct val="90000"/>
              </a:lnSpc>
              <a:spcBef>
                <a:spcPts val="0"/>
              </a:spcBef>
              <a:spcAft>
                <a:spcPts val="0"/>
              </a:spcAft>
              <a:buSzPts val="1500"/>
              <a:buFont typeface="Times New Roman"/>
              <a:buChar char="•"/>
            </a:pPr>
            <a:r>
              <a:rPr lang="it-IT" sz="1500">
                <a:latin typeface="Times New Roman"/>
                <a:ea typeface="Times New Roman"/>
                <a:cs typeface="Times New Roman"/>
                <a:sym typeface="Times New Roman"/>
              </a:rPr>
              <a:t>Moran’s global and local test: Similar values, with moderate strength.</a:t>
            </a:r>
            <a:endParaRPr sz="1500">
              <a:latin typeface="Times New Roman"/>
              <a:ea typeface="Times New Roman"/>
              <a:cs typeface="Times New Roman"/>
              <a:sym typeface="Times New Roman"/>
            </a:endParaRPr>
          </a:p>
          <a:p>
            <a:pPr marL="914400" lvl="1" indent="-323850" algn="l" rtl="0">
              <a:lnSpc>
                <a:spcPct val="90000"/>
              </a:lnSpc>
              <a:spcBef>
                <a:spcPts val="0"/>
              </a:spcBef>
              <a:spcAft>
                <a:spcPts val="0"/>
              </a:spcAft>
              <a:buSzPts val="1500"/>
              <a:buFont typeface="Times New Roman"/>
              <a:buChar char="•"/>
            </a:pPr>
            <a:r>
              <a:rPr lang="it-IT" sz="1500">
                <a:latin typeface="Times New Roman"/>
                <a:ea typeface="Times New Roman"/>
                <a:cs typeface="Times New Roman"/>
                <a:sym typeface="Times New Roman"/>
              </a:rPr>
              <a:t>Geary C’s test: C &lt; 1</a:t>
            </a:r>
            <a:endParaRPr sz="1500">
              <a:latin typeface="Times New Roman"/>
              <a:ea typeface="Times New Roman"/>
              <a:cs typeface="Times New Roman"/>
              <a:sym typeface="Times New Roman"/>
            </a:endParaRPr>
          </a:p>
          <a:p>
            <a:pPr marL="914400" lvl="0" indent="0" algn="l" rtl="0">
              <a:lnSpc>
                <a:spcPct val="90000"/>
              </a:lnSpc>
              <a:spcBef>
                <a:spcPts val="0"/>
              </a:spcBef>
              <a:spcAft>
                <a:spcPts val="0"/>
              </a:spcAft>
              <a:buSzPts val="1800"/>
              <a:buNone/>
            </a:pPr>
            <a:endParaRPr sz="1500">
              <a:latin typeface="Times New Roman"/>
              <a:ea typeface="Times New Roman"/>
              <a:cs typeface="Times New Roman"/>
              <a:sym typeface="Times New Roman"/>
            </a:endParaRPr>
          </a:p>
          <a:p>
            <a:pPr marL="0" lvl="0" indent="0" algn="l" rtl="0">
              <a:lnSpc>
                <a:spcPct val="90000"/>
              </a:lnSpc>
              <a:spcBef>
                <a:spcPts val="0"/>
              </a:spcBef>
              <a:spcAft>
                <a:spcPts val="0"/>
              </a:spcAft>
              <a:buSzPts val="1800"/>
              <a:buNone/>
            </a:pPr>
            <a:r>
              <a:rPr lang="it-IT" sz="1500">
                <a:latin typeface="Times New Roman"/>
                <a:ea typeface="Times New Roman"/>
                <a:cs typeface="Times New Roman"/>
                <a:sym typeface="Times New Roman"/>
              </a:rPr>
              <a:t>Positive results both tests identified the spatial autocorrelation as highly significant. </a:t>
            </a:r>
            <a:endParaRPr sz="1500">
              <a:latin typeface="Times New Roman"/>
              <a:ea typeface="Times New Roman"/>
              <a:cs typeface="Times New Roman"/>
              <a:sym typeface="Times New Roman"/>
            </a:endParaRPr>
          </a:p>
          <a:p>
            <a:pPr marL="0" lvl="0" indent="0" algn="l" rtl="0">
              <a:lnSpc>
                <a:spcPct val="90000"/>
              </a:lnSpc>
              <a:spcBef>
                <a:spcPts val="0"/>
              </a:spcBef>
              <a:spcAft>
                <a:spcPts val="0"/>
              </a:spcAft>
              <a:buSzPts val="1800"/>
              <a:buNone/>
            </a:pPr>
            <a:endParaRPr sz="1500">
              <a:latin typeface="Times New Roman"/>
              <a:ea typeface="Times New Roman"/>
              <a:cs typeface="Times New Roman"/>
              <a:sym typeface="Times New Roman"/>
            </a:endParaRPr>
          </a:p>
          <a:p>
            <a:pPr marL="0" lvl="0" indent="0" algn="l" rtl="0">
              <a:lnSpc>
                <a:spcPct val="90000"/>
              </a:lnSpc>
              <a:spcBef>
                <a:spcPts val="0"/>
              </a:spcBef>
              <a:spcAft>
                <a:spcPts val="0"/>
              </a:spcAft>
              <a:buSzPts val="1800"/>
              <a:buNone/>
            </a:pPr>
            <a:r>
              <a:rPr lang="it-IT" sz="1500">
                <a:latin typeface="Times New Roman"/>
                <a:ea typeface="Times New Roman"/>
                <a:cs typeface="Times New Roman"/>
                <a:sym typeface="Times New Roman"/>
              </a:rPr>
              <a:t>Discarded the randomness in the Spatial distribution of the funerary elements in the Southwestern Cemetery.</a:t>
            </a:r>
            <a:endParaRPr sz="1500">
              <a:latin typeface="Times New Roman"/>
              <a:ea typeface="Times New Roman"/>
              <a:cs typeface="Times New Roman"/>
              <a:sym typeface="Times New Roman"/>
            </a:endParaRPr>
          </a:p>
          <a:p>
            <a:pPr marL="0" lvl="0" indent="0" algn="l" rtl="0">
              <a:lnSpc>
                <a:spcPct val="90000"/>
              </a:lnSpc>
              <a:spcBef>
                <a:spcPts val="0"/>
              </a:spcBef>
              <a:spcAft>
                <a:spcPts val="0"/>
              </a:spcAft>
              <a:buSzPts val="1800"/>
              <a:buNone/>
            </a:pPr>
            <a:endParaRPr sz="1500">
              <a:latin typeface="Times New Roman"/>
              <a:ea typeface="Times New Roman"/>
              <a:cs typeface="Times New Roman"/>
              <a:sym typeface="Times New Roman"/>
            </a:endParaRPr>
          </a:p>
          <a:p>
            <a:pPr marL="0" lvl="0" indent="0" algn="l" rtl="0">
              <a:lnSpc>
                <a:spcPct val="90000"/>
              </a:lnSpc>
              <a:spcBef>
                <a:spcPts val="0"/>
              </a:spcBef>
              <a:spcAft>
                <a:spcPts val="0"/>
              </a:spcAft>
              <a:buSzPts val="1800"/>
              <a:buNone/>
            </a:pPr>
            <a:r>
              <a:rPr lang="it-IT" sz="1500">
                <a:latin typeface="Times New Roman"/>
                <a:ea typeface="Times New Roman"/>
                <a:cs typeface="Times New Roman"/>
                <a:sym typeface="Times New Roman"/>
              </a:rPr>
              <a:t>High spatial autocorrelation suggest the presence of clear spatial patterns embodied in the clustering of similar funerary elements. </a:t>
            </a:r>
            <a:endParaRPr sz="1500">
              <a:latin typeface="Times New Roman"/>
              <a:ea typeface="Times New Roman"/>
              <a:cs typeface="Times New Roman"/>
              <a:sym typeface="Times New Roman"/>
            </a:endParaRPr>
          </a:p>
          <a:p>
            <a:pPr marL="457200" lvl="0" indent="0" algn="l" rtl="0">
              <a:lnSpc>
                <a:spcPct val="90000"/>
              </a:lnSpc>
              <a:spcBef>
                <a:spcPts val="0"/>
              </a:spcBef>
              <a:spcAft>
                <a:spcPts val="0"/>
              </a:spcAft>
              <a:buSzPts val="1800"/>
              <a:buNone/>
            </a:pPr>
            <a:endParaRPr/>
          </a:p>
        </p:txBody>
      </p:sp>
      <p:cxnSp>
        <p:nvCxnSpPr>
          <p:cNvPr id="154" name="Google Shape;154;p3"/>
          <p:cNvCxnSpPr/>
          <p:nvPr/>
        </p:nvCxnSpPr>
        <p:spPr>
          <a:xfrm>
            <a:off x="0" y="567159"/>
            <a:ext cx="12192000" cy="0"/>
          </a:xfrm>
          <a:prstGeom prst="straightConnector1">
            <a:avLst/>
          </a:prstGeom>
          <a:noFill/>
          <a:ln w="76200" cap="flat" cmpd="sng">
            <a:solidFill>
              <a:srgbClr val="C00000"/>
            </a:solidFill>
            <a:prstDash val="solid"/>
            <a:miter lim="800000"/>
            <a:headEnd type="none" w="sm" len="sm"/>
            <a:tailEnd type="none" w="sm" len="sm"/>
          </a:ln>
        </p:spPr>
      </p:cxnSp>
      <p:cxnSp>
        <p:nvCxnSpPr>
          <p:cNvPr id="155" name="Google Shape;155;p3"/>
          <p:cNvCxnSpPr/>
          <p:nvPr/>
        </p:nvCxnSpPr>
        <p:spPr>
          <a:xfrm>
            <a:off x="0" y="6132593"/>
            <a:ext cx="12192000" cy="0"/>
          </a:xfrm>
          <a:prstGeom prst="straightConnector1">
            <a:avLst/>
          </a:prstGeom>
          <a:noFill/>
          <a:ln w="76200" cap="flat" cmpd="sng">
            <a:solidFill>
              <a:schemeClr val="accent1"/>
            </a:solidFill>
            <a:prstDash val="solid"/>
            <a:miter lim="800000"/>
            <a:headEnd type="none" w="sm" len="sm"/>
            <a:tailEnd type="none" w="sm" len="sm"/>
          </a:ln>
        </p:spPr>
      </p:cxnSp>
      <p:cxnSp>
        <p:nvCxnSpPr>
          <p:cNvPr id="156" name="Google Shape;156;p3"/>
          <p:cNvCxnSpPr/>
          <p:nvPr/>
        </p:nvCxnSpPr>
        <p:spPr>
          <a:xfrm>
            <a:off x="5960968" y="6132593"/>
            <a:ext cx="6231032" cy="0"/>
          </a:xfrm>
          <a:prstGeom prst="straightConnector1">
            <a:avLst/>
          </a:prstGeom>
          <a:noFill/>
          <a:ln w="76200" cap="flat" cmpd="sng">
            <a:solidFill>
              <a:srgbClr val="BF4F14"/>
            </a:solidFill>
            <a:prstDash val="solid"/>
            <a:miter lim="800000"/>
            <a:headEnd type="none" w="sm" len="sm"/>
            <a:tailEnd type="none" w="sm" len="sm"/>
          </a:ln>
        </p:spPr>
      </p:cxnSp>
      <p:sp>
        <p:nvSpPr>
          <p:cNvPr id="160" name="Google Shape;160;p3"/>
          <p:cNvSpPr txBox="1"/>
          <p:nvPr/>
        </p:nvSpPr>
        <p:spPr>
          <a:xfrm>
            <a:off x="7973026" y="6337150"/>
            <a:ext cx="42735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it-IT" sz="1100" b="0" i="1" u="none" strike="noStrike" cap="none">
                <a:solidFill>
                  <a:schemeClr val="dk1"/>
                </a:solidFill>
                <a:latin typeface="Arial"/>
                <a:ea typeface="Arial"/>
                <a:cs typeface="Arial"/>
                <a:sym typeface="Arial"/>
              </a:rPr>
              <a:t>Ana Sofia Meneses – anasofia.menesespineda@uniroma1.it</a:t>
            </a:r>
            <a:br>
              <a:rPr lang="it-IT" sz="1100" b="0" i="1" u="none" strike="noStrike" cap="none">
                <a:solidFill>
                  <a:schemeClr val="dk1"/>
                </a:solidFill>
                <a:latin typeface="Arial"/>
                <a:ea typeface="Arial"/>
                <a:cs typeface="Arial"/>
                <a:sym typeface="Arial"/>
              </a:rPr>
            </a:br>
            <a:r>
              <a:rPr lang="it-IT" sz="1100" b="0" i="1" u="none" strike="noStrike" cap="none">
                <a:solidFill>
                  <a:schemeClr val="dk1"/>
                </a:solidFill>
                <a:latin typeface="Arial"/>
                <a:ea typeface="Arial"/>
                <a:cs typeface="Arial"/>
                <a:sym typeface="Arial"/>
              </a:rPr>
              <a:t>Marco Solinas – marco.solinas@ingv.it</a:t>
            </a:r>
            <a:endParaRPr sz="1400" b="0" i="0" u="none" strike="noStrike" cap="none">
              <a:solidFill>
                <a:srgbClr val="000000"/>
              </a:solidFill>
              <a:latin typeface="Arial"/>
              <a:ea typeface="Arial"/>
              <a:cs typeface="Arial"/>
              <a:sym typeface="Arial"/>
            </a:endParaRPr>
          </a:p>
        </p:txBody>
      </p:sp>
      <p:pic>
        <p:nvPicPr>
          <p:cNvPr id="162" name="Google Shape;162;p3" title="Geary C_plot.png"/>
          <p:cNvPicPr preferRelativeResize="0"/>
          <p:nvPr/>
        </p:nvPicPr>
        <p:blipFill rotWithShape="1">
          <a:blip r:embed="rId3">
            <a:alphaModFix/>
          </a:blip>
          <a:srcRect/>
          <a:stretch/>
        </p:blipFill>
        <p:spPr>
          <a:xfrm>
            <a:off x="6834523" y="807674"/>
            <a:ext cx="4061325" cy="5084424"/>
          </a:xfrm>
          <a:prstGeom prst="rect">
            <a:avLst/>
          </a:prstGeom>
          <a:noFill/>
          <a:ln>
            <a:noFill/>
          </a:ln>
        </p:spPr>
      </p:pic>
      <p:pic>
        <p:nvPicPr>
          <p:cNvPr id="2" name="Google Shape;110;p2" descr="Immagine che contiene logo, testo, Carattere, Marchio&#10;&#10;Il contenuto generato dall'IA potrebbe non essere corretto.">
            <a:extLst>
              <a:ext uri="{FF2B5EF4-FFF2-40B4-BE49-F238E27FC236}">
                <a16:creationId xmlns:a16="http://schemas.microsoft.com/office/drawing/2014/main" id="{55238926-6C30-18DF-426B-17F7E7F14377}"/>
              </a:ext>
            </a:extLst>
          </p:cNvPr>
          <p:cNvPicPr preferRelativeResize="0"/>
          <p:nvPr/>
        </p:nvPicPr>
        <p:blipFill rotWithShape="1">
          <a:blip r:embed="rId4">
            <a:alphaModFix/>
          </a:blip>
          <a:srcRect/>
          <a:stretch/>
        </p:blipFill>
        <p:spPr>
          <a:xfrm>
            <a:off x="2445708" y="6213288"/>
            <a:ext cx="1889520" cy="585459"/>
          </a:xfrm>
          <a:prstGeom prst="rect">
            <a:avLst/>
          </a:prstGeom>
          <a:noFill/>
          <a:ln>
            <a:noFill/>
          </a:ln>
        </p:spPr>
      </p:pic>
      <p:pic>
        <p:nvPicPr>
          <p:cNvPr id="3" name="Google Shape;111;p2" descr="Immagine che contiene testo, Carattere, bianco&#10;&#10;Il contenuto generato dall'IA potrebbe non essere corretto.">
            <a:extLst>
              <a:ext uri="{FF2B5EF4-FFF2-40B4-BE49-F238E27FC236}">
                <a16:creationId xmlns:a16="http://schemas.microsoft.com/office/drawing/2014/main" id="{436644B5-4982-B28F-5866-94061251BF02}"/>
              </a:ext>
            </a:extLst>
          </p:cNvPr>
          <p:cNvPicPr preferRelativeResize="0"/>
          <p:nvPr/>
        </p:nvPicPr>
        <p:blipFill rotWithShape="1">
          <a:blip r:embed="rId5">
            <a:alphaModFix/>
          </a:blip>
          <a:srcRect/>
          <a:stretch/>
        </p:blipFill>
        <p:spPr>
          <a:xfrm>
            <a:off x="4357953" y="6213360"/>
            <a:ext cx="2179087" cy="586042"/>
          </a:xfrm>
          <a:prstGeom prst="rect">
            <a:avLst/>
          </a:prstGeom>
          <a:noFill/>
          <a:ln>
            <a:noFill/>
          </a:ln>
        </p:spPr>
      </p:pic>
      <p:pic>
        <p:nvPicPr>
          <p:cNvPr id="4" name="Google Shape;113;p2" title="MASPAG_Logo 2021_2.png">
            <a:extLst>
              <a:ext uri="{FF2B5EF4-FFF2-40B4-BE49-F238E27FC236}">
                <a16:creationId xmlns:a16="http://schemas.microsoft.com/office/drawing/2014/main" id="{3E9587CC-D028-E07C-9DB6-F7FF313BF6E0}"/>
              </a:ext>
            </a:extLst>
          </p:cNvPr>
          <p:cNvPicPr preferRelativeResize="0"/>
          <p:nvPr/>
        </p:nvPicPr>
        <p:blipFill rotWithShape="1">
          <a:blip r:embed="rId6">
            <a:alphaModFix/>
          </a:blip>
          <a:srcRect/>
          <a:stretch/>
        </p:blipFill>
        <p:spPr>
          <a:xfrm>
            <a:off x="6669397" y="6001250"/>
            <a:ext cx="1044224" cy="1009548"/>
          </a:xfrm>
          <a:prstGeom prst="rect">
            <a:avLst/>
          </a:prstGeom>
          <a:noFill/>
          <a:ln>
            <a:noFill/>
          </a:ln>
        </p:spPr>
      </p:pic>
      <p:pic>
        <p:nvPicPr>
          <p:cNvPr id="5" name="Immagine 4">
            <a:extLst>
              <a:ext uri="{FF2B5EF4-FFF2-40B4-BE49-F238E27FC236}">
                <a16:creationId xmlns:a16="http://schemas.microsoft.com/office/drawing/2014/main" id="{060F3D87-4A87-F089-16F0-5274B3E3DFC3}"/>
              </a:ext>
            </a:extLst>
          </p:cNvPr>
          <p:cNvPicPr>
            <a:picLocks noChangeAspect="1"/>
          </p:cNvPicPr>
          <p:nvPr/>
        </p:nvPicPr>
        <p:blipFill>
          <a:blip r:embed="rId7"/>
          <a:stretch>
            <a:fillRect/>
          </a:stretch>
        </p:blipFill>
        <p:spPr>
          <a:xfrm>
            <a:off x="72766" y="6263937"/>
            <a:ext cx="2189400" cy="540674"/>
          </a:xfrm>
          <a:prstGeom prst="rect">
            <a:avLst/>
          </a:prstGeom>
        </p:spPr>
      </p:pic>
      <p:pic>
        <p:nvPicPr>
          <p:cNvPr id="6" name="Google Shape;98;p1">
            <a:extLst>
              <a:ext uri="{FF2B5EF4-FFF2-40B4-BE49-F238E27FC236}">
                <a16:creationId xmlns:a16="http://schemas.microsoft.com/office/drawing/2014/main" id="{A2EE76FE-6F8F-C343-BA01-AE306B01E37D}"/>
              </a:ext>
            </a:extLst>
          </p:cNvPr>
          <p:cNvPicPr preferRelativeResize="0"/>
          <p:nvPr/>
        </p:nvPicPr>
        <p:blipFill>
          <a:blip r:embed="rId8">
            <a:alphaModFix/>
          </a:blip>
          <a:stretch>
            <a:fillRect/>
          </a:stretch>
        </p:blipFill>
        <p:spPr>
          <a:xfrm>
            <a:off x="10846083" y="-1"/>
            <a:ext cx="1172181" cy="1177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34ccf7e9ff3_0_2"/>
          <p:cNvSpPr txBox="1">
            <a:spLocks noGrp="1"/>
          </p:cNvSpPr>
          <p:nvPr>
            <p:ph type="title"/>
          </p:nvPr>
        </p:nvSpPr>
        <p:spPr>
          <a:xfrm>
            <a:off x="838200" y="709550"/>
            <a:ext cx="5069400" cy="747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it-IT" sz="2000" b="1" u="sng">
                <a:latin typeface="Times New Roman"/>
                <a:ea typeface="Times New Roman"/>
                <a:cs typeface="Times New Roman"/>
                <a:sym typeface="Times New Roman"/>
              </a:rPr>
              <a:t>Spatial Statistics: Cluster Analysis</a:t>
            </a:r>
            <a:endParaRPr sz="2000" b="1" u="sng">
              <a:latin typeface="Times New Roman"/>
              <a:ea typeface="Times New Roman"/>
              <a:cs typeface="Times New Roman"/>
              <a:sym typeface="Times New Roman"/>
            </a:endParaRPr>
          </a:p>
        </p:txBody>
      </p:sp>
      <p:sp>
        <p:nvSpPr>
          <p:cNvPr id="170" name="Google Shape;170;g34ccf7e9ff3_0_2"/>
          <p:cNvSpPr txBox="1">
            <a:spLocks noGrp="1"/>
          </p:cNvSpPr>
          <p:nvPr>
            <p:ph type="body" idx="1"/>
          </p:nvPr>
        </p:nvSpPr>
        <p:spPr>
          <a:xfrm>
            <a:off x="520200" y="1776425"/>
            <a:ext cx="5705400" cy="29625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SzPts val="1800"/>
              <a:buNone/>
            </a:pPr>
            <a:r>
              <a:rPr lang="it-IT" sz="1500" b="1">
                <a:latin typeface="Times New Roman"/>
                <a:ea typeface="Times New Roman"/>
                <a:cs typeface="Times New Roman"/>
                <a:sym typeface="Times New Roman"/>
              </a:rPr>
              <a:t>Elbow and Silhouette method </a:t>
            </a:r>
            <a:r>
              <a:rPr lang="it-IT" sz="1500">
                <a:latin typeface="Times New Roman"/>
                <a:ea typeface="Times New Roman"/>
                <a:cs typeface="Times New Roman"/>
                <a:sym typeface="Times New Roman"/>
              </a:rPr>
              <a:t>to determine the optimal number of clusters for the dataset.</a:t>
            </a:r>
            <a:endParaRPr sz="1500">
              <a:latin typeface="Times New Roman"/>
              <a:ea typeface="Times New Roman"/>
              <a:cs typeface="Times New Roman"/>
              <a:sym typeface="Times New Roman"/>
            </a:endParaRPr>
          </a:p>
          <a:p>
            <a:pPr marL="1828800" lvl="1" indent="-323850" algn="l" rtl="0">
              <a:lnSpc>
                <a:spcPct val="90000"/>
              </a:lnSpc>
              <a:spcBef>
                <a:spcPts val="0"/>
              </a:spcBef>
              <a:spcAft>
                <a:spcPts val="0"/>
              </a:spcAft>
              <a:buSzPts val="1500"/>
              <a:buFont typeface="Times New Roman"/>
              <a:buChar char="•"/>
            </a:pPr>
            <a:r>
              <a:rPr lang="it-IT" sz="1500">
                <a:latin typeface="Times New Roman"/>
                <a:ea typeface="Times New Roman"/>
                <a:cs typeface="Times New Roman"/>
                <a:sym typeface="Times New Roman"/>
              </a:rPr>
              <a:t>Result: 4 clusters.</a:t>
            </a:r>
            <a:endParaRPr sz="1500">
              <a:latin typeface="Times New Roman"/>
              <a:ea typeface="Times New Roman"/>
              <a:cs typeface="Times New Roman"/>
              <a:sym typeface="Times New Roman"/>
            </a:endParaRPr>
          </a:p>
          <a:p>
            <a:pPr marL="1828800" lvl="0" indent="0" algn="l" rtl="0">
              <a:lnSpc>
                <a:spcPct val="90000"/>
              </a:lnSpc>
              <a:spcBef>
                <a:spcPts val="0"/>
              </a:spcBef>
              <a:spcAft>
                <a:spcPts val="0"/>
              </a:spcAft>
              <a:buSzPts val="1800"/>
              <a:buNone/>
            </a:pPr>
            <a:endParaRPr sz="1500">
              <a:latin typeface="Times New Roman"/>
              <a:ea typeface="Times New Roman"/>
              <a:cs typeface="Times New Roman"/>
              <a:sym typeface="Times New Roman"/>
            </a:endParaRPr>
          </a:p>
          <a:p>
            <a:pPr marL="0" lvl="0" indent="0" algn="l" rtl="0">
              <a:lnSpc>
                <a:spcPct val="90000"/>
              </a:lnSpc>
              <a:spcBef>
                <a:spcPts val="0"/>
              </a:spcBef>
              <a:spcAft>
                <a:spcPts val="0"/>
              </a:spcAft>
              <a:buSzPts val="1800"/>
              <a:buNone/>
            </a:pPr>
            <a:r>
              <a:rPr lang="it-IT" sz="1500" b="1">
                <a:latin typeface="Times New Roman"/>
                <a:ea typeface="Times New Roman"/>
                <a:cs typeface="Times New Roman"/>
                <a:sym typeface="Times New Roman"/>
              </a:rPr>
              <a:t>K-Means clustering</a:t>
            </a:r>
            <a:r>
              <a:rPr lang="it-IT" sz="1500">
                <a:latin typeface="Times New Roman"/>
                <a:ea typeface="Times New Roman"/>
                <a:cs typeface="Times New Roman"/>
                <a:sym typeface="Times New Roman"/>
              </a:rPr>
              <a:t> </a:t>
            </a:r>
            <a:r>
              <a:rPr lang="it-IT" sz="1500" b="1">
                <a:latin typeface="Times New Roman"/>
                <a:ea typeface="Times New Roman"/>
                <a:cs typeface="Times New Roman"/>
                <a:sym typeface="Times New Roman"/>
              </a:rPr>
              <a:t>method </a:t>
            </a:r>
            <a:r>
              <a:rPr lang="it-IT" sz="1500">
                <a:latin typeface="Times New Roman"/>
                <a:ea typeface="Times New Roman"/>
                <a:cs typeface="Times New Roman"/>
                <a:sym typeface="Times New Roman"/>
              </a:rPr>
              <a:t>for unsupervised classification, it assigns points to the nearest cluster centroid. </a:t>
            </a:r>
            <a:endParaRPr sz="1500">
              <a:latin typeface="Times New Roman"/>
              <a:ea typeface="Times New Roman"/>
              <a:cs typeface="Times New Roman"/>
              <a:sym typeface="Times New Roman"/>
            </a:endParaRPr>
          </a:p>
          <a:p>
            <a:pPr marL="0" lvl="0" indent="0" algn="l" rtl="0">
              <a:lnSpc>
                <a:spcPct val="90000"/>
              </a:lnSpc>
              <a:spcBef>
                <a:spcPts val="0"/>
              </a:spcBef>
              <a:spcAft>
                <a:spcPts val="0"/>
              </a:spcAft>
              <a:buSzPts val="1800"/>
              <a:buNone/>
            </a:pPr>
            <a:r>
              <a:rPr lang="it-IT" sz="1500">
                <a:latin typeface="Times New Roman"/>
                <a:ea typeface="Times New Roman"/>
                <a:cs typeface="Times New Roman"/>
                <a:sym typeface="Times New Roman"/>
              </a:rPr>
              <a:t>	</a:t>
            </a:r>
            <a:endParaRPr sz="1500">
              <a:latin typeface="Times New Roman"/>
              <a:ea typeface="Times New Roman"/>
              <a:cs typeface="Times New Roman"/>
              <a:sym typeface="Times New Roman"/>
            </a:endParaRPr>
          </a:p>
          <a:p>
            <a:pPr marL="0" lvl="0" indent="0" algn="l" rtl="0">
              <a:lnSpc>
                <a:spcPct val="90000"/>
              </a:lnSpc>
              <a:spcBef>
                <a:spcPts val="0"/>
              </a:spcBef>
              <a:spcAft>
                <a:spcPts val="0"/>
              </a:spcAft>
              <a:buSzPts val="1800"/>
              <a:buNone/>
            </a:pPr>
            <a:r>
              <a:rPr lang="it-IT" sz="1500">
                <a:latin typeface="Times New Roman"/>
                <a:ea typeface="Times New Roman"/>
                <a:cs typeface="Times New Roman"/>
                <a:sym typeface="Times New Roman"/>
              </a:rPr>
              <a:t>	Higher concentration of points in the cluster number 3.</a:t>
            </a:r>
            <a:endParaRPr sz="1500">
              <a:latin typeface="Times New Roman"/>
              <a:ea typeface="Times New Roman"/>
              <a:cs typeface="Times New Roman"/>
              <a:sym typeface="Times New Roman"/>
            </a:endParaRPr>
          </a:p>
          <a:p>
            <a:pPr marL="0" lvl="0" indent="0" algn="l" rtl="0">
              <a:lnSpc>
                <a:spcPct val="90000"/>
              </a:lnSpc>
              <a:spcBef>
                <a:spcPts val="0"/>
              </a:spcBef>
              <a:spcAft>
                <a:spcPts val="0"/>
              </a:spcAft>
              <a:buSzPts val="1800"/>
              <a:buNone/>
            </a:pPr>
            <a:endParaRPr sz="1500">
              <a:latin typeface="Times New Roman"/>
              <a:ea typeface="Times New Roman"/>
              <a:cs typeface="Times New Roman"/>
              <a:sym typeface="Times New Roman"/>
            </a:endParaRPr>
          </a:p>
          <a:p>
            <a:pPr marL="0" lvl="0" indent="0" algn="l" rtl="0">
              <a:lnSpc>
                <a:spcPct val="90000"/>
              </a:lnSpc>
              <a:spcBef>
                <a:spcPts val="0"/>
              </a:spcBef>
              <a:spcAft>
                <a:spcPts val="0"/>
              </a:spcAft>
              <a:buSzPts val="1800"/>
              <a:buNone/>
            </a:pPr>
            <a:r>
              <a:rPr lang="it-IT" sz="1500" b="1">
                <a:latin typeface="Times New Roman"/>
                <a:ea typeface="Times New Roman"/>
                <a:cs typeface="Times New Roman"/>
                <a:sym typeface="Times New Roman"/>
              </a:rPr>
              <a:t>DBSCAN Clustering method</a:t>
            </a:r>
            <a:r>
              <a:rPr lang="it-IT" sz="1500">
                <a:latin typeface="Times New Roman"/>
                <a:ea typeface="Times New Roman"/>
                <a:cs typeface="Times New Roman"/>
                <a:sym typeface="Times New Roman"/>
              </a:rPr>
              <a:t> is used to identify dense regions, local clusters and outlier points.</a:t>
            </a:r>
            <a:endParaRPr sz="1500">
              <a:latin typeface="Times New Roman"/>
              <a:ea typeface="Times New Roman"/>
              <a:cs typeface="Times New Roman"/>
              <a:sym typeface="Times New Roman"/>
            </a:endParaRPr>
          </a:p>
          <a:p>
            <a:pPr marL="0" lvl="0" indent="0" algn="l" rtl="0">
              <a:lnSpc>
                <a:spcPct val="90000"/>
              </a:lnSpc>
              <a:spcBef>
                <a:spcPts val="0"/>
              </a:spcBef>
              <a:spcAft>
                <a:spcPts val="0"/>
              </a:spcAft>
              <a:buSzPts val="1800"/>
              <a:buNone/>
            </a:pPr>
            <a:r>
              <a:rPr lang="it-IT" sz="1500">
                <a:latin typeface="Times New Roman"/>
                <a:ea typeface="Times New Roman"/>
                <a:cs typeface="Times New Roman"/>
                <a:sym typeface="Times New Roman"/>
              </a:rPr>
              <a:t>	</a:t>
            </a:r>
            <a:endParaRPr sz="1500">
              <a:latin typeface="Times New Roman"/>
              <a:ea typeface="Times New Roman"/>
              <a:cs typeface="Times New Roman"/>
              <a:sym typeface="Times New Roman"/>
            </a:endParaRPr>
          </a:p>
          <a:p>
            <a:pPr marL="0" lvl="0" indent="0" algn="l" rtl="0">
              <a:lnSpc>
                <a:spcPct val="90000"/>
              </a:lnSpc>
              <a:spcBef>
                <a:spcPts val="0"/>
              </a:spcBef>
              <a:spcAft>
                <a:spcPts val="0"/>
              </a:spcAft>
              <a:buSzPts val="1800"/>
              <a:buNone/>
            </a:pPr>
            <a:r>
              <a:rPr lang="it-IT" sz="1500">
                <a:latin typeface="Times New Roman"/>
                <a:ea typeface="Times New Roman"/>
                <a:cs typeface="Times New Roman"/>
                <a:sym typeface="Times New Roman"/>
              </a:rPr>
              <a:t>	It shows a general clustering of 2 tombs at a local level, with few outlier tombs towards the southern part of the cemetery. </a:t>
            </a:r>
            <a:endParaRPr sz="1500">
              <a:latin typeface="Times New Roman"/>
              <a:ea typeface="Times New Roman"/>
              <a:cs typeface="Times New Roman"/>
              <a:sym typeface="Times New Roman"/>
            </a:endParaRPr>
          </a:p>
          <a:p>
            <a:pPr marL="0" lvl="0" indent="0" algn="l" rtl="0">
              <a:lnSpc>
                <a:spcPct val="90000"/>
              </a:lnSpc>
              <a:spcBef>
                <a:spcPts val="0"/>
              </a:spcBef>
              <a:spcAft>
                <a:spcPts val="0"/>
              </a:spcAft>
              <a:buSzPts val="1800"/>
              <a:buNone/>
            </a:pPr>
            <a:endParaRPr sz="1500">
              <a:latin typeface="Times New Roman"/>
              <a:ea typeface="Times New Roman"/>
              <a:cs typeface="Times New Roman"/>
              <a:sym typeface="Times New Roman"/>
            </a:endParaRPr>
          </a:p>
        </p:txBody>
      </p:sp>
      <p:cxnSp>
        <p:nvCxnSpPr>
          <p:cNvPr id="171" name="Google Shape;171;g34ccf7e9ff3_0_2"/>
          <p:cNvCxnSpPr/>
          <p:nvPr/>
        </p:nvCxnSpPr>
        <p:spPr>
          <a:xfrm>
            <a:off x="0" y="567159"/>
            <a:ext cx="12192000" cy="0"/>
          </a:xfrm>
          <a:prstGeom prst="straightConnector1">
            <a:avLst/>
          </a:prstGeom>
          <a:noFill/>
          <a:ln w="76200" cap="flat" cmpd="sng">
            <a:solidFill>
              <a:srgbClr val="C00000"/>
            </a:solidFill>
            <a:prstDash val="solid"/>
            <a:miter lim="800000"/>
            <a:headEnd type="none" w="sm" len="sm"/>
            <a:tailEnd type="none" w="sm" len="sm"/>
          </a:ln>
        </p:spPr>
      </p:cxnSp>
      <p:cxnSp>
        <p:nvCxnSpPr>
          <p:cNvPr id="172" name="Google Shape;172;g34ccf7e9ff3_0_2"/>
          <p:cNvCxnSpPr/>
          <p:nvPr/>
        </p:nvCxnSpPr>
        <p:spPr>
          <a:xfrm>
            <a:off x="0" y="6132593"/>
            <a:ext cx="12192000" cy="0"/>
          </a:xfrm>
          <a:prstGeom prst="straightConnector1">
            <a:avLst/>
          </a:prstGeom>
          <a:noFill/>
          <a:ln w="76200" cap="flat" cmpd="sng">
            <a:solidFill>
              <a:schemeClr val="accent1"/>
            </a:solidFill>
            <a:prstDash val="solid"/>
            <a:miter lim="800000"/>
            <a:headEnd type="none" w="sm" len="sm"/>
            <a:tailEnd type="none" w="sm" len="sm"/>
          </a:ln>
        </p:spPr>
      </p:cxnSp>
      <p:cxnSp>
        <p:nvCxnSpPr>
          <p:cNvPr id="173" name="Google Shape;173;g34ccf7e9ff3_0_2"/>
          <p:cNvCxnSpPr/>
          <p:nvPr/>
        </p:nvCxnSpPr>
        <p:spPr>
          <a:xfrm>
            <a:off x="5960968" y="6132593"/>
            <a:ext cx="6231000" cy="0"/>
          </a:xfrm>
          <a:prstGeom prst="straightConnector1">
            <a:avLst/>
          </a:prstGeom>
          <a:noFill/>
          <a:ln w="76200" cap="flat" cmpd="sng">
            <a:solidFill>
              <a:srgbClr val="BF4F14"/>
            </a:solidFill>
            <a:prstDash val="solid"/>
            <a:miter lim="800000"/>
            <a:headEnd type="none" w="sm" len="sm"/>
            <a:tailEnd type="none" w="sm" len="sm"/>
          </a:ln>
        </p:spPr>
      </p:cxnSp>
      <p:sp>
        <p:nvSpPr>
          <p:cNvPr id="177" name="Google Shape;177;g34ccf7e9ff3_0_2"/>
          <p:cNvSpPr txBox="1"/>
          <p:nvPr/>
        </p:nvSpPr>
        <p:spPr>
          <a:xfrm>
            <a:off x="7973026" y="6337150"/>
            <a:ext cx="42735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it-IT" sz="1100" b="0" i="1" u="none" strike="noStrike" cap="none">
                <a:solidFill>
                  <a:schemeClr val="dk1"/>
                </a:solidFill>
                <a:latin typeface="Arial"/>
                <a:ea typeface="Arial"/>
                <a:cs typeface="Arial"/>
                <a:sym typeface="Arial"/>
              </a:rPr>
              <a:t>Ana Sofia Meneses – anasofia.menesespineda@uniroma1.it</a:t>
            </a:r>
            <a:br>
              <a:rPr lang="it-IT" sz="1100" b="0" i="1" u="none" strike="noStrike" cap="none">
                <a:solidFill>
                  <a:schemeClr val="dk1"/>
                </a:solidFill>
                <a:latin typeface="Arial"/>
                <a:ea typeface="Arial"/>
                <a:cs typeface="Arial"/>
                <a:sym typeface="Arial"/>
              </a:rPr>
            </a:br>
            <a:r>
              <a:rPr lang="it-IT" sz="1100" b="0" i="1" u="none" strike="noStrike" cap="none">
                <a:solidFill>
                  <a:schemeClr val="dk1"/>
                </a:solidFill>
                <a:latin typeface="Arial"/>
                <a:ea typeface="Arial"/>
                <a:cs typeface="Arial"/>
                <a:sym typeface="Arial"/>
              </a:rPr>
              <a:t>Marco Solinas – marco.solinas@ingv.it</a:t>
            </a:r>
            <a:endParaRPr sz="1400" b="0" i="0" u="none" strike="noStrike" cap="none">
              <a:solidFill>
                <a:srgbClr val="000000"/>
              </a:solidFill>
              <a:latin typeface="Arial"/>
              <a:ea typeface="Arial"/>
              <a:cs typeface="Arial"/>
              <a:sym typeface="Arial"/>
            </a:endParaRPr>
          </a:p>
        </p:txBody>
      </p:sp>
      <p:pic>
        <p:nvPicPr>
          <p:cNvPr id="179" name="Google Shape;179;g34ccf7e9ff3_0_2" title="kmeans_plot.png"/>
          <p:cNvPicPr preferRelativeResize="0"/>
          <p:nvPr/>
        </p:nvPicPr>
        <p:blipFill rotWithShape="1">
          <a:blip r:embed="rId3">
            <a:alphaModFix/>
          </a:blip>
          <a:srcRect/>
          <a:stretch/>
        </p:blipFill>
        <p:spPr>
          <a:xfrm>
            <a:off x="7034488" y="766950"/>
            <a:ext cx="4083976" cy="5112798"/>
          </a:xfrm>
          <a:prstGeom prst="rect">
            <a:avLst/>
          </a:prstGeom>
          <a:noFill/>
          <a:ln>
            <a:noFill/>
          </a:ln>
        </p:spPr>
      </p:pic>
      <p:pic>
        <p:nvPicPr>
          <p:cNvPr id="2" name="Google Shape;110;p2" descr="Immagine che contiene logo, testo, Carattere, Marchio&#10;&#10;Il contenuto generato dall'IA potrebbe non essere corretto.">
            <a:extLst>
              <a:ext uri="{FF2B5EF4-FFF2-40B4-BE49-F238E27FC236}">
                <a16:creationId xmlns:a16="http://schemas.microsoft.com/office/drawing/2014/main" id="{59622A0A-85FF-2982-69C7-53F90DCEE7D5}"/>
              </a:ext>
            </a:extLst>
          </p:cNvPr>
          <p:cNvPicPr preferRelativeResize="0"/>
          <p:nvPr/>
        </p:nvPicPr>
        <p:blipFill rotWithShape="1">
          <a:blip r:embed="rId4">
            <a:alphaModFix/>
          </a:blip>
          <a:srcRect/>
          <a:stretch/>
        </p:blipFill>
        <p:spPr>
          <a:xfrm>
            <a:off x="2445708" y="6213288"/>
            <a:ext cx="1889520" cy="585459"/>
          </a:xfrm>
          <a:prstGeom prst="rect">
            <a:avLst/>
          </a:prstGeom>
          <a:noFill/>
          <a:ln>
            <a:noFill/>
          </a:ln>
        </p:spPr>
      </p:pic>
      <p:pic>
        <p:nvPicPr>
          <p:cNvPr id="3" name="Google Shape;111;p2" descr="Immagine che contiene testo, Carattere, bianco&#10;&#10;Il contenuto generato dall'IA potrebbe non essere corretto.">
            <a:extLst>
              <a:ext uri="{FF2B5EF4-FFF2-40B4-BE49-F238E27FC236}">
                <a16:creationId xmlns:a16="http://schemas.microsoft.com/office/drawing/2014/main" id="{8D035302-BEDE-30DE-47F2-F5DE4C3695EC}"/>
              </a:ext>
            </a:extLst>
          </p:cNvPr>
          <p:cNvPicPr preferRelativeResize="0"/>
          <p:nvPr/>
        </p:nvPicPr>
        <p:blipFill rotWithShape="1">
          <a:blip r:embed="rId5">
            <a:alphaModFix/>
          </a:blip>
          <a:srcRect/>
          <a:stretch/>
        </p:blipFill>
        <p:spPr>
          <a:xfrm>
            <a:off x="4357953" y="6213360"/>
            <a:ext cx="2179087" cy="586042"/>
          </a:xfrm>
          <a:prstGeom prst="rect">
            <a:avLst/>
          </a:prstGeom>
          <a:noFill/>
          <a:ln>
            <a:noFill/>
          </a:ln>
        </p:spPr>
      </p:pic>
      <p:pic>
        <p:nvPicPr>
          <p:cNvPr id="4" name="Google Shape;113;p2" title="MASPAG_Logo 2021_2.png">
            <a:extLst>
              <a:ext uri="{FF2B5EF4-FFF2-40B4-BE49-F238E27FC236}">
                <a16:creationId xmlns:a16="http://schemas.microsoft.com/office/drawing/2014/main" id="{54B012BB-BB10-08C2-3584-822263D2AB06}"/>
              </a:ext>
            </a:extLst>
          </p:cNvPr>
          <p:cNvPicPr preferRelativeResize="0"/>
          <p:nvPr/>
        </p:nvPicPr>
        <p:blipFill rotWithShape="1">
          <a:blip r:embed="rId6">
            <a:alphaModFix/>
          </a:blip>
          <a:srcRect/>
          <a:stretch/>
        </p:blipFill>
        <p:spPr>
          <a:xfrm>
            <a:off x="6669397" y="6001250"/>
            <a:ext cx="1044224" cy="1009548"/>
          </a:xfrm>
          <a:prstGeom prst="rect">
            <a:avLst/>
          </a:prstGeom>
          <a:noFill/>
          <a:ln>
            <a:noFill/>
          </a:ln>
        </p:spPr>
      </p:pic>
      <p:pic>
        <p:nvPicPr>
          <p:cNvPr id="5" name="Immagine 4">
            <a:extLst>
              <a:ext uri="{FF2B5EF4-FFF2-40B4-BE49-F238E27FC236}">
                <a16:creationId xmlns:a16="http://schemas.microsoft.com/office/drawing/2014/main" id="{78E23516-EFF5-9DFF-BF05-9EC982181332}"/>
              </a:ext>
            </a:extLst>
          </p:cNvPr>
          <p:cNvPicPr>
            <a:picLocks noChangeAspect="1"/>
          </p:cNvPicPr>
          <p:nvPr/>
        </p:nvPicPr>
        <p:blipFill>
          <a:blip r:embed="rId7"/>
          <a:stretch>
            <a:fillRect/>
          </a:stretch>
        </p:blipFill>
        <p:spPr>
          <a:xfrm>
            <a:off x="72766" y="6263937"/>
            <a:ext cx="2189400" cy="540674"/>
          </a:xfrm>
          <a:prstGeom prst="rect">
            <a:avLst/>
          </a:prstGeom>
        </p:spPr>
      </p:pic>
      <p:pic>
        <p:nvPicPr>
          <p:cNvPr id="6" name="Google Shape;98;p1">
            <a:extLst>
              <a:ext uri="{FF2B5EF4-FFF2-40B4-BE49-F238E27FC236}">
                <a16:creationId xmlns:a16="http://schemas.microsoft.com/office/drawing/2014/main" id="{7B862F56-B983-EA29-0DB6-A85B970B6F8F}"/>
              </a:ext>
            </a:extLst>
          </p:cNvPr>
          <p:cNvPicPr preferRelativeResize="0"/>
          <p:nvPr/>
        </p:nvPicPr>
        <p:blipFill>
          <a:blip r:embed="rId8">
            <a:alphaModFix/>
          </a:blip>
          <a:stretch>
            <a:fillRect/>
          </a:stretch>
        </p:blipFill>
        <p:spPr>
          <a:xfrm>
            <a:off x="10846083" y="-1"/>
            <a:ext cx="1172181" cy="1177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0">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0">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0">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70">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7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1"/>
                                          </p:stCondLst>
                                        </p:cTn>
                                        <p:tgtEl>
                                          <p:spTgt spid="17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g34ccf7e9ff3_0_19"/>
          <p:cNvSpPr txBox="1">
            <a:spLocks noGrp="1"/>
          </p:cNvSpPr>
          <p:nvPr>
            <p:ph type="title"/>
          </p:nvPr>
        </p:nvSpPr>
        <p:spPr>
          <a:xfrm>
            <a:off x="600456" y="709550"/>
            <a:ext cx="5661598" cy="747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it-IT" sz="2000" b="1" u="sng" dirty="0" err="1">
                <a:latin typeface="Times New Roman"/>
                <a:ea typeface="Times New Roman"/>
                <a:cs typeface="Times New Roman"/>
                <a:sym typeface="Times New Roman"/>
              </a:rPr>
              <a:t>Spatial</a:t>
            </a:r>
            <a:r>
              <a:rPr lang="it-IT" sz="2000" b="1" u="sng" dirty="0">
                <a:latin typeface="Times New Roman"/>
                <a:ea typeface="Times New Roman"/>
                <a:cs typeface="Times New Roman"/>
                <a:sym typeface="Times New Roman"/>
              </a:rPr>
              <a:t> </a:t>
            </a:r>
            <a:r>
              <a:rPr lang="it-IT" sz="2000" b="1" u="sng" dirty="0" err="1">
                <a:latin typeface="Times New Roman"/>
                <a:ea typeface="Times New Roman"/>
                <a:cs typeface="Times New Roman"/>
                <a:sym typeface="Times New Roman"/>
              </a:rPr>
              <a:t>Statistics</a:t>
            </a:r>
            <a:r>
              <a:rPr lang="it-IT" sz="2000" b="1" u="sng" dirty="0">
                <a:latin typeface="Times New Roman"/>
                <a:ea typeface="Times New Roman"/>
                <a:cs typeface="Times New Roman"/>
                <a:sym typeface="Times New Roman"/>
              </a:rPr>
              <a:t>: Hotspot Analysis (Gi* </a:t>
            </a:r>
            <a:r>
              <a:rPr lang="it-IT" sz="2000" b="1" u="sng" dirty="0" err="1">
                <a:latin typeface="Times New Roman"/>
                <a:ea typeface="Times New Roman"/>
                <a:cs typeface="Times New Roman"/>
                <a:sym typeface="Times New Roman"/>
              </a:rPr>
              <a:t>statistic</a:t>
            </a:r>
            <a:r>
              <a:rPr lang="it-IT" sz="2000" b="1" u="sng" dirty="0">
                <a:latin typeface="Times New Roman"/>
                <a:ea typeface="Times New Roman"/>
                <a:cs typeface="Times New Roman"/>
                <a:sym typeface="Times New Roman"/>
              </a:rPr>
              <a:t>)</a:t>
            </a:r>
            <a:endParaRPr sz="2000" b="1" u="sng" dirty="0">
              <a:latin typeface="Times New Roman"/>
              <a:ea typeface="Times New Roman"/>
              <a:cs typeface="Times New Roman"/>
              <a:sym typeface="Times New Roman"/>
            </a:endParaRPr>
          </a:p>
        </p:txBody>
      </p:sp>
      <p:sp>
        <p:nvSpPr>
          <p:cNvPr id="187" name="Google Shape;187;g34ccf7e9ff3_0_19"/>
          <p:cNvSpPr txBox="1">
            <a:spLocks noGrp="1"/>
          </p:cNvSpPr>
          <p:nvPr>
            <p:ph type="body" idx="1"/>
          </p:nvPr>
        </p:nvSpPr>
        <p:spPr>
          <a:xfrm>
            <a:off x="374025" y="2068250"/>
            <a:ext cx="5705400" cy="2962500"/>
          </a:xfrm>
          <a:prstGeom prst="rect">
            <a:avLst/>
          </a:prstGeom>
          <a:noFill/>
          <a:ln>
            <a:noFill/>
          </a:ln>
        </p:spPr>
        <p:txBody>
          <a:bodyPr spcFirstLastPara="1" wrap="square" lIns="91425" tIns="45700" rIns="91425" bIns="45700" anchor="t" anchorCtr="0">
            <a:normAutofit lnSpcReduction="10000"/>
          </a:bodyPr>
          <a:lstStyle/>
          <a:p>
            <a:pPr marL="457200" lvl="0" indent="0" algn="l" rtl="0">
              <a:lnSpc>
                <a:spcPct val="90000"/>
              </a:lnSpc>
              <a:spcBef>
                <a:spcPts val="0"/>
              </a:spcBef>
              <a:spcAft>
                <a:spcPts val="0"/>
              </a:spcAft>
              <a:buSzPts val="1800"/>
              <a:buNone/>
            </a:pPr>
            <a:r>
              <a:rPr lang="it-IT" sz="1500">
                <a:latin typeface="Times New Roman"/>
                <a:ea typeface="Times New Roman"/>
                <a:cs typeface="Times New Roman"/>
                <a:sym typeface="Times New Roman"/>
              </a:rPr>
              <a:t>Hotspot analysis identifies values that cluster together and have any significance at a statistical level. </a:t>
            </a:r>
            <a:endParaRPr sz="1500">
              <a:latin typeface="Times New Roman"/>
              <a:ea typeface="Times New Roman"/>
              <a:cs typeface="Times New Roman"/>
              <a:sym typeface="Times New Roman"/>
            </a:endParaRPr>
          </a:p>
          <a:p>
            <a:pPr marL="457200" lvl="0" indent="0" algn="l" rtl="0">
              <a:lnSpc>
                <a:spcPct val="90000"/>
              </a:lnSpc>
              <a:spcBef>
                <a:spcPts val="0"/>
              </a:spcBef>
              <a:spcAft>
                <a:spcPts val="0"/>
              </a:spcAft>
              <a:buSzPts val="1800"/>
              <a:buNone/>
            </a:pPr>
            <a:endParaRPr sz="1500">
              <a:latin typeface="Times New Roman"/>
              <a:ea typeface="Times New Roman"/>
              <a:cs typeface="Times New Roman"/>
              <a:sym typeface="Times New Roman"/>
            </a:endParaRPr>
          </a:p>
          <a:p>
            <a:pPr marL="457200" lvl="0" indent="0" algn="l" rtl="0">
              <a:lnSpc>
                <a:spcPct val="90000"/>
              </a:lnSpc>
              <a:spcBef>
                <a:spcPts val="0"/>
              </a:spcBef>
              <a:spcAft>
                <a:spcPts val="0"/>
              </a:spcAft>
              <a:buSzPts val="1800"/>
              <a:buNone/>
            </a:pPr>
            <a:r>
              <a:rPr lang="it-IT" sz="1500">
                <a:latin typeface="Times New Roman"/>
                <a:ea typeface="Times New Roman"/>
                <a:cs typeface="Times New Roman"/>
                <a:sym typeface="Times New Roman"/>
              </a:rPr>
              <a:t>	Hotspot and Coldspots</a:t>
            </a:r>
            <a:endParaRPr sz="1500">
              <a:latin typeface="Times New Roman"/>
              <a:ea typeface="Times New Roman"/>
              <a:cs typeface="Times New Roman"/>
              <a:sym typeface="Times New Roman"/>
            </a:endParaRPr>
          </a:p>
          <a:p>
            <a:pPr marL="457200" lvl="0" indent="0" algn="l" rtl="0">
              <a:lnSpc>
                <a:spcPct val="90000"/>
              </a:lnSpc>
              <a:spcBef>
                <a:spcPts val="0"/>
              </a:spcBef>
              <a:spcAft>
                <a:spcPts val="0"/>
              </a:spcAft>
              <a:buSzPts val="1800"/>
              <a:buNone/>
            </a:pPr>
            <a:endParaRPr sz="1500">
              <a:latin typeface="Times New Roman"/>
              <a:ea typeface="Times New Roman"/>
              <a:cs typeface="Times New Roman"/>
              <a:sym typeface="Times New Roman"/>
            </a:endParaRPr>
          </a:p>
          <a:p>
            <a:pPr marL="457200" lvl="0" indent="0" algn="l" rtl="0">
              <a:lnSpc>
                <a:spcPct val="90000"/>
              </a:lnSpc>
              <a:spcBef>
                <a:spcPts val="0"/>
              </a:spcBef>
              <a:spcAft>
                <a:spcPts val="0"/>
              </a:spcAft>
              <a:buSzPts val="1800"/>
              <a:buNone/>
            </a:pPr>
            <a:r>
              <a:rPr lang="it-IT" sz="1500">
                <a:latin typeface="Times New Roman"/>
                <a:ea typeface="Times New Roman"/>
                <a:cs typeface="Times New Roman"/>
                <a:sym typeface="Times New Roman"/>
              </a:rPr>
              <a:t>Evaluation of each feature in relation to its context.</a:t>
            </a:r>
            <a:endParaRPr sz="1500">
              <a:latin typeface="Times New Roman"/>
              <a:ea typeface="Times New Roman"/>
              <a:cs typeface="Times New Roman"/>
              <a:sym typeface="Times New Roman"/>
            </a:endParaRPr>
          </a:p>
          <a:p>
            <a:pPr marL="457200" lvl="0" indent="0" algn="l" rtl="0">
              <a:lnSpc>
                <a:spcPct val="90000"/>
              </a:lnSpc>
              <a:spcBef>
                <a:spcPts val="0"/>
              </a:spcBef>
              <a:spcAft>
                <a:spcPts val="0"/>
              </a:spcAft>
              <a:buSzPts val="1800"/>
              <a:buNone/>
            </a:pPr>
            <a:endParaRPr sz="1500">
              <a:latin typeface="Times New Roman"/>
              <a:ea typeface="Times New Roman"/>
              <a:cs typeface="Times New Roman"/>
              <a:sym typeface="Times New Roman"/>
            </a:endParaRPr>
          </a:p>
          <a:p>
            <a:pPr marL="457200" lvl="0" indent="0" algn="l" rtl="0">
              <a:lnSpc>
                <a:spcPct val="90000"/>
              </a:lnSpc>
              <a:spcBef>
                <a:spcPts val="0"/>
              </a:spcBef>
              <a:spcAft>
                <a:spcPts val="0"/>
              </a:spcAft>
              <a:buSzPts val="1800"/>
              <a:buNone/>
            </a:pPr>
            <a:r>
              <a:rPr lang="it-IT" sz="1500">
                <a:latin typeface="Times New Roman"/>
                <a:ea typeface="Times New Roman"/>
                <a:cs typeface="Times New Roman"/>
                <a:sym typeface="Times New Roman"/>
              </a:rPr>
              <a:t>It produced a z-score that reflect how significant the attribute deviates from a random spatial distribution.</a:t>
            </a:r>
            <a:endParaRPr sz="1500">
              <a:latin typeface="Times New Roman"/>
              <a:ea typeface="Times New Roman"/>
              <a:cs typeface="Times New Roman"/>
              <a:sym typeface="Times New Roman"/>
            </a:endParaRPr>
          </a:p>
          <a:p>
            <a:pPr marL="457200" lvl="0" indent="0" algn="l" rtl="0">
              <a:lnSpc>
                <a:spcPct val="90000"/>
              </a:lnSpc>
              <a:spcBef>
                <a:spcPts val="0"/>
              </a:spcBef>
              <a:spcAft>
                <a:spcPts val="0"/>
              </a:spcAft>
              <a:buSzPts val="1800"/>
              <a:buNone/>
            </a:pPr>
            <a:endParaRPr sz="1500">
              <a:latin typeface="Times New Roman"/>
              <a:ea typeface="Times New Roman"/>
              <a:cs typeface="Times New Roman"/>
              <a:sym typeface="Times New Roman"/>
            </a:endParaRPr>
          </a:p>
          <a:p>
            <a:pPr marL="457200" lvl="0" indent="0" algn="l" rtl="0">
              <a:lnSpc>
                <a:spcPct val="90000"/>
              </a:lnSpc>
              <a:spcBef>
                <a:spcPts val="0"/>
              </a:spcBef>
              <a:spcAft>
                <a:spcPts val="0"/>
              </a:spcAft>
              <a:buSzPts val="1800"/>
              <a:buNone/>
            </a:pPr>
            <a:r>
              <a:rPr lang="it-IT" sz="1500">
                <a:latin typeface="Times New Roman"/>
                <a:ea typeface="Times New Roman"/>
                <a:cs typeface="Times New Roman"/>
                <a:sym typeface="Times New Roman"/>
              </a:rPr>
              <a:t>	Intensity of the hotspots and coldspots measured. </a:t>
            </a:r>
            <a:endParaRPr sz="1500">
              <a:latin typeface="Times New Roman"/>
              <a:ea typeface="Times New Roman"/>
              <a:cs typeface="Times New Roman"/>
              <a:sym typeface="Times New Roman"/>
            </a:endParaRPr>
          </a:p>
          <a:p>
            <a:pPr marL="457200" lvl="0" indent="0" algn="l" rtl="0">
              <a:lnSpc>
                <a:spcPct val="90000"/>
              </a:lnSpc>
              <a:spcBef>
                <a:spcPts val="0"/>
              </a:spcBef>
              <a:spcAft>
                <a:spcPts val="0"/>
              </a:spcAft>
              <a:buSzPts val="1800"/>
              <a:buNone/>
            </a:pPr>
            <a:endParaRPr sz="1500">
              <a:latin typeface="Times New Roman"/>
              <a:ea typeface="Times New Roman"/>
              <a:cs typeface="Times New Roman"/>
              <a:sym typeface="Times New Roman"/>
            </a:endParaRPr>
          </a:p>
          <a:p>
            <a:pPr marL="457200" lvl="0" indent="0" algn="l" rtl="0">
              <a:lnSpc>
                <a:spcPct val="90000"/>
              </a:lnSpc>
              <a:spcBef>
                <a:spcPts val="0"/>
              </a:spcBef>
              <a:spcAft>
                <a:spcPts val="0"/>
              </a:spcAft>
              <a:buSzPts val="1800"/>
              <a:buNone/>
            </a:pPr>
            <a:r>
              <a:rPr lang="it-IT" sz="1500">
                <a:latin typeface="Times New Roman"/>
                <a:ea typeface="Times New Roman"/>
                <a:cs typeface="Times New Roman"/>
                <a:sym typeface="Times New Roman"/>
              </a:rPr>
              <a:t>Reveals underlying patterns of spatial distribution that can be due to predefined choices or to environmental constraints. </a:t>
            </a:r>
            <a:endParaRPr sz="1500">
              <a:latin typeface="Times New Roman"/>
              <a:ea typeface="Times New Roman"/>
              <a:cs typeface="Times New Roman"/>
              <a:sym typeface="Times New Roman"/>
            </a:endParaRPr>
          </a:p>
        </p:txBody>
      </p:sp>
      <p:cxnSp>
        <p:nvCxnSpPr>
          <p:cNvPr id="188" name="Google Shape;188;g34ccf7e9ff3_0_19"/>
          <p:cNvCxnSpPr/>
          <p:nvPr/>
        </p:nvCxnSpPr>
        <p:spPr>
          <a:xfrm>
            <a:off x="0" y="567159"/>
            <a:ext cx="12192000" cy="0"/>
          </a:xfrm>
          <a:prstGeom prst="straightConnector1">
            <a:avLst/>
          </a:prstGeom>
          <a:noFill/>
          <a:ln w="76200" cap="flat" cmpd="sng">
            <a:solidFill>
              <a:srgbClr val="C00000"/>
            </a:solidFill>
            <a:prstDash val="solid"/>
            <a:miter lim="800000"/>
            <a:headEnd type="none" w="sm" len="sm"/>
            <a:tailEnd type="none" w="sm" len="sm"/>
          </a:ln>
        </p:spPr>
      </p:cxnSp>
      <p:cxnSp>
        <p:nvCxnSpPr>
          <p:cNvPr id="189" name="Google Shape;189;g34ccf7e9ff3_0_19"/>
          <p:cNvCxnSpPr/>
          <p:nvPr/>
        </p:nvCxnSpPr>
        <p:spPr>
          <a:xfrm>
            <a:off x="0" y="6132593"/>
            <a:ext cx="12192000" cy="0"/>
          </a:xfrm>
          <a:prstGeom prst="straightConnector1">
            <a:avLst/>
          </a:prstGeom>
          <a:noFill/>
          <a:ln w="76200" cap="flat" cmpd="sng">
            <a:solidFill>
              <a:schemeClr val="accent1"/>
            </a:solidFill>
            <a:prstDash val="solid"/>
            <a:miter lim="800000"/>
            <a:headEnd type="none" w="sm" len="sm"/>
            <a:tailEnd type="none" w="sm" len="sm"/>
          </a:ln>
        </p:spPr>
      </p:cxnSp>
      <p:cxnSp>
        <p:nvCxnSpPr>
          <p:cNvPr id="190" name="Google Shape;190;g34ccf7e9ff3_0_19"/>
          <p:cNvCxnSpPr/>
          <p:nvPr/>
        </p:nvCxnSpPr>
        <p:spPr>
          <a:xfrm>
            <a:off x="5960968" y="6132593"/>
            <a:ext cx="6231000" cy="0"/>
          </a:xfrm>
          <a:prstGeom prst="straightConnector1">
            <a:avLst/>
          </a:prstGeom>
          <a:noFill/>
          <a:ln w="76200" cap="flat" cmpd="sng">
            <a:solidFill>
              <a:srgbClr val="BF4F14"/>
            </a:solidFill>
            <a:prstDash val="solid"/>
            <a:miter lim="800000"/>
            <a:headEnd type="none" w="sm" len="sm"/>
            <a:tailEnd type="none" w="sm" len="sm"/>
          </a:ln>
        </p:spPr>
      </p:cxnSp>
      <p:sp>
        <p:nvSpPr>
          <p:cNvPr id="194" name="Google Shape;194;g34ccf7e9ff3_0_19"/>
          <p:cNvSpPr txBox="1"/>
          <p:nvPr/>
        </p:nvSpPr>
        <p:spPr>
          <a:xfrm>
            <a:off x="7973026" y="6337150"/>
            <a:ext cx="42735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it-IT" sz="1100" b="0" i="1" u="none" strike="noStrike" cap="none">
                <a:solidFill>
                  <a:schemeClr val="dk1"/>
                </a:solidFill>
                <a:latin typeface="Arial"/>
                <a:ea typeface="Arial"/>
                <a:cs typeface="Arial"/>
                <a:sym typeface="Arial"/>
              </a:rPr>
              <a:t>Ana Sofia Meneses – anasofia.menesespineda@uniroma1.it</a:t>
            </a:r>
            <a:br>
              <a:rPr lang="it-IT" sz="1100" b="0" i="1" u="none" strike="noStrike" cap="none">
                <a:solidFill>
                  <a:schemeClr val="dk1"/>
                </a:solidFill>
                <a:latin typeface="Arial"/>
                <a:ea typeface="Arial"/>
                <a:cs typeface="Arial"/>
                <a:sym typeface="Arial"/>
              </a:rPr>
            </a:br>
            <a:r>
              <a:rPr lang="it-IT" sz="1100" b="0" i="1" u="none" strike="noStrike" cap="none">
                <a:solidFill>
                  <a:schemeClr val="dk1"/>
                </a:solidFill>
                <a:latin typeface="Arial"/>
                <a:ea typeface="Arial"/>
                <a:cs typeface="Arial"/>
                <a:sym typeface="Arial"/>
              </a:rPr>
              <a:t>Marco Solinas – marco.solinas@ingv.it</a:t>
            </a:r>
            <a:endParaRPr sz="1400" b="0" i="0" u="none" strike="noStrike" cap="none">
              <a:solidFill>
                <a:srgbClr val="000000"/>
              </a:solidFill>
              <a:latin typeface="Arial"/>
              <a:ea typeface="Arial"/>
              <a:cs typeface="Arial"/>
              <a:sym typeface="Arial"/>
            </a:endParaRPr>
          </a:p>
        </p:txBody>
      </p:sp>
      <p:pic>
        <p:nvPicPr>
          <p:cNvPr id="196" name="Google Shape;196;g34ccf7e9ff3_0_19" title="hotspot_analysis.png"/>
          <p:cNvPicPr preferRelativeResize="0"/>
          <p:nvPr/>
        </p:nvPicPr>
        <p:blipFill rotWithShape="1">
          <a:blip r:embed="rId3">
            <a:alphaModFix/>
          </a:blip>
          <a:srcRect/>
          <a:stretch/>
        </p:blipFill>
        <p:spPr>
          <a:xfrm>
            <a:off x="6245675" y="1662307"/>
            <a:ext cx="5661599" cy="3774399"/>
          </a:xfrm>
          <a:prstGeom prst="rect">
            <a:avLst/>
          </a:prstGeom>
          <a:noFill/>
          <a:ln>
            <a:noFill/>
          </a:ln>
        </p:spPr>
      </p:pic>
      <p:pic>
        <p:nvPicPr>
          <p:cNvPr id="2" name="Google Shape;110;p2" descr="Immagine che contiene logo, testo, Carattere, Marchio&#10;&#10;Il contenuto generato dall'IA potrebbe non essere corretto.">
            <a:extLst>
              <a:ext uri="{FF2B5EF4-FFF2-40B4-BE49-F238E27FC236}">
                <a16:creationId xmlns:a16="http://schemas.microsoft.com/office/drawing/2014/main" id="{B3F7BBF0-F852-3C32-F99A-E9584BC829AE}"/>
              </a:ext>
            </a:extLst>
          </p:cNvPr>
          <p:cNvPicPr preferRelativeResize="0"/>
          <p:nvPr/>
        </p:nvPicPr>
        <p:blipFill rotWithShape="1">
          <a:blip r:embed="rId4">
            <a:alphaModFix/>
          </a:blip>
          <a:srcRect/>
          <a:stretch/>
        </p:blipFill>
        <p:spPr>
          <a:xfrm>
            <a:off x="2445708" y="6213288"/>
            <a:ext cx="1889520" cy="585459"/>
          </a:xfrm>
          <a:prstGeom prst="rect">
            <a:avLst/>
          </a:prstGeom>
          <a:noFill/>
          <a:ln>
            <a:noFill/>
          </a:ln>
        </p:spPr>
      </p:pic>
      <p:pic>
        <p:nvPicPr>
          <p:cNvPr id="3" name="Google Shape;111;p2" descr="Immagine che contiene testo, Carattere, bianco&#10;&#10;Il contenuto generato dall'IA potrebbe non essere corretto.">
            <a:extLst>
              <a:ext uri="{FF2B5EF4-FFF2-40B4-BE49-F238E27FC236}">
                <a16:creationId xmlns:a16="http://schemas.microsoft.com/office/drawing/2014/main" id="{8E7E319F-E9E4-48E1-E13C-F9E8715FD070}"/>
              </a:ext>
            </a:extLst>
          </p:cNvPr>
          <p:cNvPicPr preferRelativeResize="0"/>
          <p:nvPr/>
        </p:nvPicPr>
        <p:blipFill rotWithShape="1">
          <a:blip r:embed="rId5">
            <a:alphaModFix/>
          </a:blip>
          <a:srcRect/>
          <a:stretch/>
        </p:blipFill>
        <p:spPr>
          <a:xfrm>
            <a:off x="4357953" y="6213360"/>
            <a:ext cx="2179087" cy="586042"/>
          </a:xfrm>
          <a:prstGeom prst="rect">
            <a:avLst/>
          </a:prstGeom>
          <a:noFill/>
          <a:ln>
            <a:noFill/>
          </a:ln>
        </p:spPr>
      </p:pic>
      <p:pic>
        <p:nvPicPr>
          <p:cNvPr id="4" name="Google Shape;113;p2" title="MASPAG_Logo 2021_2.png">
            <a:extLst>
              <a:ext uri="{FF2B5EF4-FFF2-40B4-BE49-F238E27FC236}">
                <a16:creationId xmlns:a16="http://schemas.microsoft.com/office/drawing/2014/main" id="{673E725F-B845-DE8A-E1F9-B310F31CC36F}"/>
              </a:ext>
            </a:extLst>
          </p:cNvPr>
          <p:cNvPicPr preferRelativeResize="0"/>
          <p:nvPr/>
        </p:nvPicPr>
        <p:blipFill rotWithShape="1">
          <a:blip r:embed="rId6">
            <a:alphaModFix/>
          </a:blip>
          <a:srcRect/>
          <a:stretch/>
        </p:blipFill>
        <p:spPr>
          <a:xfrm>
            <a:off x="6669397" y="6001250"/>
            <a:ext cx="1044224" cy="1009548"/>
          </a:xfrm>
          <a:prstGeom prst="rect">
            <a:avLst/>
          </a:prstGeom>
          <a:noFill/>
          <a:ln>
            <a:noFill/>
          </a:ln>
        </p:spPr>
      </p:pic>
      <p:pic>
        <p:nvPicPr>
          <p:cNvPr id="5" name="Immagine 4">
            <a:extLst>
              <a:ext uri="{FF2B5EF4-FFF2-40B4-BE49-F238E27FC236}">
                <a16:creationId xmlns:a16="http://schemas.microsoft.com/office/drawing/2014/main" id="{A9FDEB7C-7EF9-FFD3-080B-30C87D684735}"/>
              </a:ext>
            </a:extLst>
          </p:cNvPr>
          <p:cNvPicPr>
            <a:picLocks noChangeAspect="1"/>
          </p:cNvPicPr>
          <p:nvPr/>
        </p:nvPicPr>
        <p:blipFill>
          <a:blip r:embed="rId7"/>
          <a:stretch>
            <a:fillRect/>
          </a:stretch>
        </p:blipFill>
        <p:spPr>
          <a:xfrm>
            <a:off x="72766" y="6263937"/>
            <a:ext cx="2189400" cy="540674"/>
          </a:xfrm>
          <a:prstGeom prst="rect">
            <a:avLst/>
          </a:prstGeom>
        </p:spPr>
      </p:pic>
      <p:pic>
        <p:nvPicPr>
          <p:cNvPr id="6" name="Google Shape;98;p1">
            <a:extLst>
              <a:ext uri="{FF2B5EF4-FFF2-40B4-BE49-F238E27FC236}">
                <a16:creationId xmlns:a16="http://schemas.microsoft.com/office/drawing/2014/main" id="{99110C02-CCAD-FC2D-6706-7E9F169EECCE}"/>
              </a:ext>
            </a:extLst>
          </p:cNvPr>
          <p:cNvPicPr preferRelativeResize="0"/>
          <p:nvPr/>
        </p:nvPicPr>
        <p:blipFill>
          <a:blip r:embed="rId8">
            <a:alphaModFix/>
          </a:blip>
          <a:stretch>
            <a:fillRect/>
          </a:stretch>
        </p:blipFill>
        <p:spPr>
          <a:xfrm>
            <a:off x="10846083" y="-1"/>
            <a:ext cx="1172181" cy="1177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6"/>
          <p:cNvSpPr txBox="1">
            <a:spLocks noGrp="1"/>
          </p:cNvSpPr>
          <p:nvPr>
            <p:ph type="title"/>
          </p:nvPr>
        </p:nvSpPr>
        <p:spPr>
          <a:xfrm>
            <a:off x="12119" y="442622"/>
            <a:ext cx="6128478" cy="83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000"/>
              <a:buFont typeface="Times New Roman"/>
              <a:buNone/>
            </a:pPr>
            <a:r>
              <a:rPr lang="it-IT" sz="2000" b="1" u="sng">
                <a:latin typeface="Times New Roman"/>
                <a:ea typeface="Times New Roman"/>
                <a:cs typeface="Times New Roman"/>
                <a:sym typeface="Times New Roman"/>
              </a:rPr>
              <a:t>Random Forest model based on geometric dimensions</a:t>
            </a:r>
            <a:endParaRPr sz="2000" b="1" u="sng"/>
          </a:p>
        </p:txBody>
      </p:sp>
      <p:cxnSp>
        <p:nvCxnSpPr>
          <p:cNvPr id="204" name="Google Shape;204;p6"/>
          <p:cNvCxnSpPr/>
          <p:nvPr/>
        </p:nvCxnSpPr>
        <p:spPr>
          <a:xfrm>
            <a:off x="0" y="567159"/>
            <a:ext cx="12192000" cy="0"/>
          </a:xfrm>
          <a:prstGeom prst="straightConnector1">
            <a:avLst/>
          </a:prstGeom>
          <a:noFill/>
          <a:ln w="76200" cap="flat" cmpd="sng">
            <a:solidFill>
              <a:srgbClr val="C00000"/>
            </a:solidFill>
            <a:prstDash val="solid"/>
            <a:miter lim="800000"/>
            <a:headEnd type="none" w="sm" len="sm"/>
            <a:tailEnd type="none" w="sm" len="sm"/>
          </a:ln>
        </p:spPr>
      </p:cxnSp>
      <p:cxnSp>
        <p:nvCxnSpPr>
          <p:cNvPr id="205" name="Google Shape;205;p6"/>
          <p:cNvCxnSpPr/>
          <p:nvPr/>
        </p:nvCxnSpPr>
        <p:spPr>
          <a:xfrm>
            <a:off x="0" y="6132593"/>
            <a:ext cx="12192000" cy="0"/>
          </a:xfrm>
          <a:prstGeom prst="straightConnector1">
            <a:avLst/>
          </a:prstGeom>
          <a:noFill/>
          <a:ln w="76200" cap="flat" cmpd="sng">
            <a:solidFill>
              <a:schemeClr val="accent1"/>
            </a:solidFill>
            <a:prstDash val="solid"/>
            <a:miter lim="800000"/>
            <a:headEnd type="none" w="sm" len="sm"/>
            <a:tailEnd type="none" w="sm" len="sm"/>
          </a:ln>
        </p:spPr>
      </p:cxnSp>
      <p:cxnSp>
        <p:nvCxnSpPr>
          <p:cNvPr id="206" name="Google Shape;206;p6"/>
          <p:cNvCxnSpPr/>
          <p:nvPr/>
        </p:nvCxnSpPr>
        <p:spPr>
          <a:xfrm>
            <a:off x="5960968" y="6132593"/>
            <a:ext cx="6231032" cy="0"/>
          </a:xfrm>
          <a:prstGeom prst="straightConnector1">
            <a:avLst/>
          </a:prstGeom>
          <a:noFill/>
          <a:ln w="76200" cap="flat" cmpd="sng">
            <a:solidFill>
              <a:srgbClr val="BF4F14"/>
            </a:solidFill>
            <a:prstDash val="solid"/>
            <a:miter lim="800000"/>
            <a:headEnd type="none" w="sm" len="sm"/>
            <a:tailEnd type="none" w="sm" len="sm"/>
          </a:ln>
        </p:spPr>
      </p:cxnSp>
      <p:sp>
        <p:nvSpPr>
          <p:cNvPr id="210" name="Google Shape;210;p6"/>
          <p:cNvSpPr txBox="1">
            <a:spLocks noGrp="1"/>
          </p:cNvSpPr>
          <p:nvPr>
            <p:ph type="body" idx="1"/>
          </p:nvPr>
        </p:nvSpPr>
        <p:spPr>
          <a:xfrm>
            <a:off x="121844" y="1274258"/>
            <a:ext cx="6649346" cy="1837829"/>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1600"/>
              <a:buFont typeface="Arial"/>
              <a:buChar char="•"/>
            </a:pPr>
            <a:r>
              <a:rPr lang="it-IT" sz="1600">
                <a:latin typeface="Times New Roman"/>
                <a:ea typeface="Times New Roman"/>
                <a:cs typeface="Times New Roman"/>
                <a:sym typeface="Times New Roman"/>
              </a:rPr>
              <a:t>Model based exclusively on geometric dimensions: Diameter, Length, Width, Height.</a:t>
            </a:r>
            <a:endParaRPr/>
          </a:p>
          <a:p>
            <a:pPr marL="228600" lvl="0" indent="-228600" algn="l" rtl="0">
              <a:lnSpc>
                <a:spcPct val="90000"/>
              </a:lnSpc>
              <a:spcBef>
                <a:spcPts val="1000"/>
              </a:spcBef>
              <a:spcAft>
                <a:spcPts val="0"/>
              </a:spcAft>
              <a:buClr>
                <a:schemeClr val="dk1"/>
              </a:buClr>
              <a:buSzPts val="1600"/>
              <a:buFont typeface="Arial"/>
              <a:buChar char="•"/>
            </a:pPr>
            <a:r>
              <a:rPr lang="it-IT" sz="1600">
                <a:latin typeface="Times New Roman"/>
                <a:ea typeface="Times New Roman"/>
                <a:cs typeface="Times New Roman"/>
                <a:sym typeface="Times New Roman"/>
              </a:rPr>
              <a:t>Random Forest with basic configuration: decision trees and majority voting.</a:t>
            </a:r>
            <a:endParaRPr/>
          </a:p>
          <a:p>
            <a:pPr marL="228600" lvl="0" indent="-228600" algn="l" rtl="0">
              <a:lnSpc>
                <a:spcPct val="90000"/>
              </a:lnSpc>
              <a:spcBef>
                <a:spcPts val="1000"/>
              </a:spcBef>
              <a:spcAft>
                <a:spcPts val="0"/>
              </a:spcAft>
              <a:buClr>
                <a:schemeClr val="dk1"/>
              </a:buClr>
              <a:buSzPts val="1600"/>
              <a:buFont typeface="Arial"/>
              <a:buChar char="•"/>
            </a:pPr>
            <a:r>
              <a:rPr lang="it-IT" sz="1600">
                <a:latin typeface="Times New Roman"/>
                <a:ea typeface="Times New Roman"/>
                <a:cs typeface="Times New Roman"/>
                <a:sym typeface="Times New Roman"/>
              </a:rPr>
              <a:t>Overall accuracy: approximately 59.5%.</a:t>
            </a:r>
            <a:endParaRPr/>
          </a:p>
          <a:p>
            <a:pPr marL="228600" lvl="0" indent="-228600" algn="l" rtl="0">
              <a:lnSpc>
                <a:spcPct val="90000"/>
              </a:lnSpc>
              <a:spcBef>
                <a:spcPts val="1000"/>
              </a:spcBef>
              <a:spcAft>
                <a:spcPts val="0"/>
              </a:spcAft>
              <a:buClr>
                <a:schemeClr val="dk1"/>
              </a:buClr>
              <a:buSzPts val="1600"/>
              <a:buFont typeface="Arial"/>
              <a:buChar char="•"/>
            </a:pPr>
            <a:r>
              <a:rPr lang="it-IT" sz="1600">
                <a:latin typeface="Times New Roman"/>
                <a:ea typeface="Times New Roman"/>
                <a:cs typeface="Times New Roman"/>
                <a:sym typeface="Times New Roman"/>
              </a:rPr>
              <a:t>Limitations: class imbalance and poor discrimination of less frequent tomb types.</a:t>
            </a:r>
            <a:endParaRPr sz="1600">
              <a:latin typeface="Times New Roman"/>
              <a:ea typeface="Times New Roman"/>
              <a:cs typeface="Times New Roman"/>
              <a:sym typeface="Times New Roman"/>
            </a:endParaRPr>
          </a:p>
        </p:txBody>
      </p:sp>
      <p:sp>
        <p:nvSpPr>
          <p:cNvPr id="211" name="Google Shape;211;p6"/>
          <p:cNvSpPr txBox="1"/>
          <p:nvPr/>
        </p:nvSpPr>
        <p:spPr>
          <a:xfrm>
            <a:off x="7973026" y="6337150"/>
            <a:ext cx="42735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it-IT" sz="1100" b="0" i="1" u="none" strike="noStrike" cap="none">
                <a:solidFill>
                  <a:schemeClr val="dk1"/>
                </a:solidFill>
                <a:latin typeface="Arial"/>
                <a:ea typeface="Arial"/>
                <a:cs typeface="Arial"/>
                <a:sym typeface="Arial"/>
              </a:rPr>
              <a:t>Ana Sofia Meneses – anasofia.menesespineda@uniroma1.it</a:t>
            </a:r>
            <a:br>
              <a:rPr lang="it-IT" sz="1100" b="0" i="1" u="none" strike="noStrike" cap="none">
                <a:solidFill>
                  <a:schemeClr val="dk1"/>
                </a:solidFill>
                <a:latin typeface="Arial"/>
                <a:ea typeface="Arial"/>
                <a:cs typeface="Arial"/>
                <a:sym typeface="Arial"/>
              </a:rPr>
            </a:br>
            <a:r>
              <a:rPr lang="it-IT" sz="1100" b="0" i="1" u="none" strike="noStrike" cap="none">
                <a:solidFill>
                  <a:schemeClr val="dk1"/>
                </a:solidFill>
                <a:latin typeface="Arial"/>
                <a:ea typeface="Arial"/>
                <a:cs typeface="Arial"/>
                <a:sym typeface="Arial"/>
              </a:rPr>
              <a:t>Marco Solinas – marco.solinas@ingv.it</a:t>
            </a:r>
            <a:endParaRPr sz="1400" b="0" i="0" u="none" strike="noStrike" cap="none">
              <a:solidFill>
                <a:srgbClr val="000000"/>
              </a:solidFill>
              <a:latin typeface="Arial"/>
              <a:ea typeface="Arial"/>
              <a:cs typeface="Arial"/>
              <a:sym typeface="Arial"/>
            </a:endParaRPr>
          </a:p>
        </p:txBody>
      </p:sp>
      <p:pic>
        <p:nvPicPr>
          <p:cNvPr id="212" name="Google Shape;212;p6" descr="Immagine che contiene testo, schermata, diagramma, Diagramma&#10;&#10;Il contenuto generato dall'IA potrebbe non essere corretto."/>
          <p:cNvPicPr preferRelativeResize="0"/>
          <p:nvPr/>
        </p:nvPicPr>
        <p:blipFill rotWithShape="1">
          <a:blip r:embed="rId3">
            <a:alphaModFix/>
          </a:blip>
          <a:srcRect/>
          <a:stretch/>
        </p:blipFill>
        <p:spPr>
          <a:xfrm>
            <a:off x="88459" y="3252382"/>
            <a:ext cx="4450779" cy="2670467"/>
          </a:xfrm>
          <a:prstGeom prst="rect">
            <a:avLst/>
          </a:prstGeom>
          <a:noFill/>
          <a:ln>
            <a:noFill/>
          </a:ln>
        </p:spPr>
      </p:pic>
      <p:pic>
        <p:nvPicPr>
          <p:cNvPr id="213" name="Google Shape;213;p6" descr="Guide to Random Forest Classification and Regression Algorithms"/>
          <p:cNvPicPr preferRelativeResize="0"/>
          <p:nvPr/>
        </p:nvPicPr>
        <p:blipFill rotWithShape="1">
          <a:blip r:embed="rId4">
            <a:alphaModFix/>
          </a:blip>
          <a:srcRect/>
          <a:stretch/>
        </p:blipFill>
        <p:spPr>
          <a:xfrm>
            <a:off x="7222617" y="1154111"/>
            <a:ext cx="3549484" cy="2130317"/>
          </a:xfrm>
          <a:prstGeom prst="rect">
            <a:avLst/>
          </a:prstGeom>
          <a:noFill/>
          <a:ln>
            <a:noFill/>
          </a:ln>
        </p:spPr>
      </p:pic>
      <p:pic>
        <p:nvPicPr>
          <p:cNvPr id="214" name="Google Shape;214;p6" descr="Immagine che contiene diagramma, Diagramma, pesce, origami&#10;&#10;Il contenuto generato dall'IA potrebbe non essere corretto."/>
          <p:cNvPicPr preferRelativeResize="0"/>
          <p:nvPr/>
        </p:nvPicPr>
        <p:blipFill rotWithShape="1">
          <a:blip r:embed="rId5">
            <a:alphaModFix/>
          </a:blip>
          <a:srcRect/>
          <a:stretch/>
        </p:blipFill>
        <p:spPr>
          <a:xfrm>
            <a:off x="4316966" y="3425828"/>
            <a:ext cx="3635038" cy="2423359"/>
          </a:xfrm>
          <a:prstGeom prst="rect">
            <a:avLst/>
          </a:prstGeom>
          <a:noFill/>
          <a:ln>
            <a:noFill/>
          </a:ln>
        </p:spPr>
      </p:pic>
      <p:pic>
        <p:nvPicPr>
          <p:cNvPr id="215" name="Google Shape;215;p6" descr="Immagine che contiene testo, diagramma, schermata, linea&#10;&#10;Il contenuto generato dall'IA potrebbe non essere corretto."/>
          <p:cNvPicPr preferRelativeResize="0"/>
          <p:nvPr/>
        </p:nvPicPr>
        <p:blipFill rotWithShape="1">
          <a:blip r:embed="rId6">
            <a:alphaModFix/>
          </a:blip>
          <a:srcRect/>
          <a:stretch/>
        </p:blipFill>
        <p:spPr>
          <a:xfrm>
            <a:off x="8078017" y="3415325"/>
            <a:ext cx="3747724" cy="2498482"/>
          </a:xfrm>
          <a:prstGeom prst="rect">
            <a:avLst/>
          </a:prstGeom>
          <a:noFill/>
          <a:ln>
            <a:noFill/>
          </a:ln>
        </p:spPr>
      </p:pic>
      <p:pic>
        <p:nvPicPr>
          <p:cNvPr id="2" name="Google Shape;110;p2" descr="Immagine che contiene logo, testo, Carattere, Marchio&#10;&#10;Il contenuto generato dall'IA potrebbe non essere corretto.">
            <a:extLst>
              <a:ext uri="{FF2B5EF4-FFF2-40B4-BE49-F238E27FC236}">
                <a16:creationId xmlns:a16="http://schemas.microsoft.com/office/drawing/2014/main" id="{4D5D6F83-E046-6F0C-0445-101CFAAC9BB8}"/>
              </a:ext>
            </a:extLst>
          </p:cNvPr>
          <p:cNvPicPr preferRelativeResize="0"/>
          <p:nvPr/>
        </p:nvPicPr>
        <p:blipFill rotWithShape="1">
          <a:blip r:embed="rId7">
            <a:alphaModFix/>
          </a:blip>
          <a:srcRect/>
          <a:stretch/>
        </p:blipFill>
        <p:spPr>
          <a:xfrm>
            <a:off x="2445708" y="6213288"/>
            <a:ext cx="1889520" cy="585459"/>
          </a:xfrm>
          <a:prstGeom prst="rect">
            <a:avLst/>
          </a:prstGeom>
          <a:noFill/>
          <a:ln>
            <a:noFill/>
          </a:ln>
        </p:spPr>
      </p:pic>
      <p:pic>
        <p:nvPicPr>
          <p:cNvPr id="3" name="Google Shape;111;p2" descr="Immagine che contiene testo, Carattere, bianco&#10;&#10;Il contenuto generato dall'IA potrebbe non essere corretto.">
            <a:extLst>
              <a:ext uri="{FF2B5EF4-FFF2-40B4-BE49-F238E27FC236}">
                <a16:creationId xmlns:a16="http://schemas.microsoft.com/office/drawing/2014/main" id="{C557BA10-B96C-CFE2-4791-D4ADB8B30ED3}"/>
              </a:ext>
            </a:extLst>
          </p:cNvPr>
          <p:cNvPicPr preferRelativeResize="0"/>
          <p:nvPr/>
        </p:nvPicPr>
        <p:blipFill rotWithShape="1">
          <a:blip r:embed="rId8">
            <a:alphaModFix/>
          </a:blip>
          <a:srcRect/>
          <a:stretch/>
        </p:blipFill>
        <p:spPr>
          <a:xfrm>
            <a:off x="4357953" y="6213360"/>
            <a:ext cx="2179087" cy="586042"/>
          </a:xfrm>
          <a:prstGeom prst="rect">
            <a:avLst/>
          </a:prstGeom>
          <a:noFill/>
          <a:ln>
            <a:noFill/>
          </a:ln>
        </p:spPr>
      </p:pic>
      <p:pic>
        <p:nvPicPr>
          <p:cNvPr id="4" name="Google Shape;113;p2" title="MASPAG_Logo 2021_2.png">
            <a:extLst>
              <a:ext uri="{FF2B5EF4-FFF2-40B4-BE49-F238E27FC236}">
                <a16:creationId xmlns:a16="http://schemas.microsoft.com/office/drawing/2014/main" id="{AD6661E9-0AEC-DBF7-4FDD-4E7D65E552DF}"/>
              </a:ext>
            </a:extLst>
          </p:cNvPr>
          <p:cNvPicPr preferRelativeResize="0"/>
          <p:nvPr/>
        </p:nvPicPr>
        <p:blipFill rotWithShape="1">
          <a:blip r:embed="rId9">
            <a:alphaModFix/>
          </a:blip>
          <a:srcRect/>
          <a:stretch/>
        </p:blipFill>
        <p:spPr>
          <a:xfrm>
            <a:off x="6669397" y="6001250"/>
            <a:ext cx="1044224" cy="1009548"/>
          </a:xfrm>
          <a:prstGeom prst="rect">
            <a:avLst/>
          </a:prstGeom>
          <a:noFill/>
          <a:ln>
            <a:noFill/>
          </a:ln>
        </p:spPr>
      </p:pic>
      <p:pic>
        <p:nvPicPr>
          <p:cNvPr id="5" name="Immagine 4">
            <a:extLst>
              <a:ext uri="{FF2B5EF4-FFF2-40B4-BE49-F238E27FC236}">
                <a16:creationId xmlns:a16="http://schemas.microsoft.com/office/drawing/2014/main" id="{50C1257F-7D18-85D0-468F-E81CCC286F91}"/>
              </a:ext>
            </a:extLst>
          </p:cNvPr>
          <p:cNvPicPr>
            <a:picLocks noChangeAspect="1"/>
          </p:cNvPicPr>
          <p:nvPr/>
        </p:nvPicPr>
        <p:blipFill>
          <a:blip r:embed="rId10"/>
          <a:stretch>
            <a:fillRect/>
          </a:stretch>
        </p:blipFill>
        <p:spPr>
          <a:xfrm>
            <a:off x="72766" y="6263937"/>
            <a:ext cx="2189400" cy="540674"/>
          </a:xfrm>
          <a:prstGeom prst="rect">
            <a:avLst/>
          </a:prstGeom>
        </p:spPr>
      </p:pic>
      <p:pic>
        <p:nvPicPr>
          <p:cNvPr id="6" name="Google Shape;98;p1">
            <a:extLst>
              <a:ext uri="{FF2B5EF4-FFF2-40B4-BE49-F238E27FC236}">
                <a16:creationId xmlns:a16="http://schemas.microsoft.com/office/drawing/2014/main" id="{BE2DF664-4161-AD86-078E-923E4E002B5F}"/>
              </a:ext>
            </a:extLst>
          </p:cNvPr>
          <p:cNvPicPr preferRelativeResize="0"/>
          <p:nvPr/>
        </p:nvPicPr>
        <p:blipFill>
          <a:blip r:embed="rId11">
            <a:alphaModFix/>
          </a:blip>
          <a:stretch>
            <a:fillRect/>
          </a:stretch>
        </p:blipFill>
        <p:spPr>
          <a:xfrm>
            <a:off x="10846083" y="-1"/>
            <a:ext cx="1172181" cy="1177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7"/>
          <p:cNvSpPr txBox="1">
            <a:spLocks noGrp="1"/>
          </p:cNvSpPr>
          <p:nvPr>
            <p:ph type="title"/>
          </p:nvPr>
        </p:nvSpPr>
        <p:spPr>
          <a:xfrm>
            <a:off x="14848" y="585600"/>
            <a:ext cx="4540800" cy="51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000"/>
              <a:buFont typeface="Times New Roman"/>
              <a:buNone/>
            </a:pPr>
            <a:r>
              <a:rPr lang="it-IT" sz="2000" b="1" u="sng">
                <a:latin typeface="Times New Roman"/>
                <a:ea typeface="Times New Roman"/>
                <a:cs typeface="Times New Roman"/>
                <a:sym typeface="Times New Roman"/>
              </a:rPr>
              <a:t>Limitations of the initial approach</a:t>
            </a:r>
            <a:endParaRPr sz="2000" b="1" u="sng">
              <a:latin typeface="Times New Roman"/>
              <a:ea typeface="Times New Roman"/>
              <a:cs typeface="Times New Roman"/>
              <a:sym typeface="Times New Roman"/>
            </a:endParaRPr>
          </a:p>
        </p:txBody>
      </p:sp>
      <p:cxnSp>
        <p:nvCxnSpPr>
          <p:cNvPr id="224" name="Google Shape;224;p7"/>
          <p:cNvCxnSpPr/>
          <p:nvPr/>
        </p:nvCxnSpPr>
        <p:spPr>
          <a:xfrm>
            <a:off x="0" y="567159"/>
            <a:ext cx="12192000" cy="0"/>
          </a:xfrm>
          <a:prstGeom prst="straightConnector1">
            <a:avLst/>
          </a:prstGeom>
          <a:noFill/>
          <a:ln w="76200" cap="flat" cmpd="sng">
            <a:solidFill>
              <a:srgbClr val="C00000"/>
            </a:solidFill>
            <a:prstDash val="solid"/>
            <a:miter lim="800000"/>
            <a:headEnd type="none" w="sm" len="sm"/>
            <a:tailEnd type="none" w="sm" len="sm"/>
          </a:ln>
        </p:spPr>
      </p:cxnSp>
      <p:cxnSp>
        <p:nvCxnSpPr>
          <p:cNvPr id="225" name="Google Shape;225;p7"/>
          <p:cNvCxnSpPr/>
          <p:nvPr/>
        </p:nvCxnSpPr>
        <p:spPr>
          <a:xfrm>
            <a:off x="0" y="6132593"/>
            <a:ext cx="12192000" cy="0"/>
          </a:xfrm>
          <a:prstGeom prst="straightConnector1">
            <a:avLst/>
          </a:prstGeom>
          <a:noFill/>
          <a:ln w="76200" cap="flat" cmpd="sng">
            <a:solidFill>
              <a:schemeClr val="accent1"/>
            </a:solidFill>
            <a:prstDash val="solid"/>
            <a:miter lim="800000"/>
            <a:headEnd type="none" w="sm" len="sm"/>
            <a:tailEnd type="none" w="sm" len="sm"/>
          </a:ln>
        </p:spPr>
      </p:cxnSp>
      <p:cxnSp>
        <p:nvCxnSpPr>
          <p:cNvPr id="226" name="Google Shape;226;p7"/>
          <p:cNvCxnSpPr/>
          <p:nvPr/>
        </p:nvCxnSpPr>
        <p:spPr>
          <a:xfrm>
            <a:off x="6096000" y="6132593"/>
            <a:ext cx="6096000" cy="0"/>
          </a:xfrm>
          <a:prstGeom prst="straightConnector1">
            <a:avLst/>
          </a:prstGeom>
          <a:noFill/>
          <a:ln w="76200" cap="flat" cmpd="sng">
            <a:solidFill>
              <a:srgbClr val="BF4F14"/>
            </a:solidFill>
            <a:prstDash val="solid"/>
            <a:miter lim="800000"/>
            <a:headEnd type="none" w="sm" len="sm"/>
            <a:tailEnd type="none" w="sm" len="sm"/>
          </a:ln>
        </p:spPr>
      </p:cxnSp>
      <p:sp>
        <p:nvSpPr>
          <p:cNvPr id="230" name="Google Shape;230;p7"/>
          <p:cNvSpPr txBox="1"/>
          <p:nvPr/>
        </p:nvSpPr>
        <p:spPr>
          <a:xfrm>
            <a:off x="8148576" y="6337150"/>
            <a:ext cx="40980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it-IT" sz="1100" b="0" i="1" u="none" strike="noStrike" cap="none">
                <a:solidFill>
                  <a:schemeClr val="dk1"/>
                </a:solidFill>
                <a:latin typeface="Arial"/>
                <a:ea typeface="Arial"/>
                <a:cs typeface="Arial"/>
                <a:sym typeface="Arial"/>
              </a:rPr>
              <a:t>Ana Sofia Meneses – anasofia.menesespineda@uniroma1.it</a:t>
            </a:r>
            <a:br>
              <a:rPr lang="it-IT" sz="1100" b="0" i="1" u="none" strike="noStrike" cap="none">
                <a:solidFill>
                  <a:schemeClr val="dk1"/>
                </a:solidFill>
                <a:latin typeface="Arial"/>
                <a:ea typeface="Arial"/>
                <a:cs typeface="Arial"/>
                <a:sym typeface="Arial"/>
              </a:rPr>
            </a:br>
            <a:r>
              <a:rPr lang="it-IT" sz="1100" b="0" i="1" u="none" strike="noStrike" cap="none">
                <a:solidFill>
                  <a:schemeClr val="dk1"/>
                </a:solidFill>
                <a:latin typeface="Arial"/>
                <a:ea typeface="Arial"/>
                <a:cs typeface="Arial"/>
                <a:sym typeface="Arial"/>
              </a:rPr>
              <a:t>Marco Solinas – marco.solinas@ingv.it</a:t>
            </a:r>
            <a:endParaRPr sz="1400" b="0" i="0" u="none" strike="noStrike" cap="none">
              <a:solidFill>
                <a:srgbClr val="000000"/>
              </a:solidFill>
              <a:latin typeface="Arial"/>
              <a:ea typeface="Arial"/>
              <a:cs typeface="Arial"/>
              <a:sym typeface="Arial"/>
            </a:endParaRPr>
          </a:p>
        </p:txBody>
      </p:sp>
      <p:pic>
        <p:nvPicPr>
          <p:cNvPr id="231" name="Google Shape;231;p7" descr="Immagine che contiene testo, schermata, diagramma, Rettangolo&#10;&#10;Il contenuto generato dall'IA potrebbe non essere corretto."/>
          <p:cNvPicPr preferRelativeResize="0"/>
          <p:nvPr/>
        </p:nvPicPr>
        <p:blipFill rotWithShape="1">
          <a:blip r:embed="rId3">
            <a:alphaModFix/>
          </a:blip>
          <a:srcRect/>
          <a:stretch/>
        </p:blipFill>
        <p:spPr>
          <a:xfrm>
            <a:off x="3911235" y="1071090"/>
            <a:ext cx="4015805" cy="3011853"/>
          </a:xfrm>
          <a:prstGeom prst="rect">
            <a:avLst/>
          </a:prstGeom>
          <a:noFill/>
          <a:ln>
            <a:noFill/>
          </a:ln>
        </p:spPr>
      </p:pic>
      <p:pic>
        <p:nvPicPr>
          <p:cNvPr id="232" name="Google Shape;232;p7" descr="Immagine che contiene diagramma, schermata, cerchio, Policromia&#10;&#10;Il contenuto generato dall'IA potrebbe non essere corretto."/>
          <p:cNvPicPr preferRelativeResize="0"/>
          <p:nvPr/>
        </p:nvPicPr>
        <p:blipFill rotWithShape="1">
          <a:blip r:embed="rId4">
            <a:alphaModFix/>
          </a:blip>
          <a:srcRect/>
          <a:stretch/>
        </p:blipFill>
        <p:spPr>
          <a:xfrm>
            <a:off x="7781842" y="944267"/>
            <a:ext cx="3248836" cy="3248836"/>
          </a:xfrm>
          <a:prstGeom prst="rect">
            <a:avLst/>
          </a:prstGeom>
          <a:noFill/>
          <a:ln>
            <a:noFill/>
          </a:ln>
        </p:spPr>
      </p:pic>
      <p:pic>
        <p:nvPicPr>
          <p:cNvPr id="233" name="Google Shape;233;p7" descr="Immagine che contiene testo, schermata, diagramma, quadrato&#10;&#10;Il contenuto generato dall'IA potrebbe non essere corretto."/>
          <p:cNvPicPr preferRelativeResize="0"/>
          <p:nvPr/>
        </p:nvPicPr>
        <p:blipFill rotWithShape="1">
          <a:blip r:embed="rId5">
            <a:alphaModFix/>
          </a:blip>
          <a:srcRect/>
          <a:stretch/>
        </p:blipFill>
        <p:spPr>
          <a:xfrm>
            <a:off x="124117" y="1071745"/>
            <a:ext cx="4015805" cy="3011853"/>
          </a:xfrm>
          <a:prstGeom prst="rect">
            <a:avLst/>
          </a:prstGeom>
          <a:noFill/>
          <a:ln>
            <a:noFill/>
          </a:ln>
        </p:spPr>
      </p:pic>
      <p:sp>
        <p:nvSpPr>
          <p:cNvPr id="234" name="Google Shape;234;p7"/>
          <p:cNvSpPr txBox="1"/>
          <p:nvPr/>
        </p:nvSpPr>
        <p:spPr>
          <a:xfrm>
            <a:off x="6752906" y="4296142"/>
            <a:ext cx="5020413"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600"/>
              <a:buFont typeface="Arial"/>
              <a:buChar char="•"/>
            </a:pPr>
            <a:r>
              <a:rPr lang="it-IT" sz="1600" b="0" i="0" u="none" strike="noStrike" cap="none">
                <a:solidFill>
                  <a:schemeClr val="dk1"/>
                </a:solidFill>
                <a:latin typeface="Times New Roman"/>
                <a:ea typeface="Times New Roman"/>
                <a:cs typeface="Times New Roman"/>
                <a:sym typeface="Times New Roman"/>
              </a:rPr>
              <a:t>Absence of spatial context.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600"/>
              <a:buFont typeface="Arial"/>
              <a:buChar char="•"/>
            </a:pPr>
            <a:r>
              <a:rPr lang="it-IT" sz="1600" b="0" i="0" u="none" strike="noStrike" cap="none">
                <a:solidFill>
                  <a:schemeClr val="dk1"/>
                </a:solidFill>
                <a:latin typeface="Times New Roman"/>
                <a:ea typeface="Times New Roman"/>
                <a:cs typeface="Times New Roman"/>
                <a:sym typeface="Times New Roman"/>
              </a:rPr>
              <a:t>It suffers from misclassification and overfitting problems.</a:t>
            </a:r>
            <a:endParaRPr sz="1800" b="0" i="0" u="none" strike="noStrike" cap="none">
              <a:solidFill>
                <a:schemeClr val="dk1"/>
              </a:solidFill>
              <a:latin typeface="Arial"/>
              <a:ea typeface="Arial"/>
              <a:cs typeface="Arial"/>
              <a:sym typeface="Arial"/>
            </a:endParaRPr>
          </a:p>
        </p:txBody>
      </p:sp>
      <p:sp>
        <p:nvSpPr>
          <p:cNvPr id="235" name="Google Shape;235;p7"/>
          <p:cNvSpPr txBox="1"/>
          <p:nvPr/>
        </p:nvSpPr>
        <p:spPr>
          <a:xfrm>
            <a:off x="958339" y="4296142"/>
            <a:ext cx="5020413"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600"/>
              <a:buFont typeface="Arial"/>
              <a:buChar char="•"/>
            </a:pPr>
            <a:r>
              <a:rPr lang="it-IT" sz="1600" b="0" i="0" u="none" strike="noStrike" cap="none">
                <a:solidFill>
                  <a:schemeClr val="dk1"/>
                </a:solidFill>
                <a:latin typeface="Times New Roman"/>
                <a:ea typeface="Times New Roman"/>
                <a:cs typeface="Times New Roman"/>
                <a:sym typeface="Times New Roman"/>
              </a:rPr>
              <a:t>Clear class imbalance (dominance of the Circular class).</a:t>
            </a:r>
            <a:endParaRPr sz="16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600"/>
              <a:buFont typeface="Arial"/>
              <a:buChar char="•"/>
            </a:pPr>
            <a:r>
              <a:rPr lang="it-IT" sz="1600" b="0" i="0" u="none" strike="noStrike" cap="none">
                <a:solidFill>
                  <a:schemeClr val="dk1"/>
                </a:solidFill>
                <a:latin typeface="Times New Roman"/>
                <a:ea typeface="Times New Roman"/>
                <a:cs typeface="Times New Roman"/>
                <a:sym typeface="Times New Roman"/>
              </a:rPr>
              <a:t>Low effectiveness in recognizing non-circular shapes.</a:t>
            </a:r>
            <a:endParaRPr sz="2400" b="0" i="0" u="none" strike="noStrike" cap="none">
              <a:solidFill>
                <a:schemeClr val="dk1"/>
              </a:solidFill>
              <a:latin typeface="Arial"/>
              <a:ea typeface="Arial"/>
              <a:cs typeface="Arial"/>
              <a:sym typeface="Arial"/>
            </a:endParaRPr>
          </a:p>
        </p:txBody>
      </p:sp>
      <p:pic>
        <p:nvPicPr>
          <p:cNvPr id="2" name="Google Shape;110;p2" descr="Immagine che contiene logo, testo, Carattere, Marchio&#10;&#10;Il contenuto generato dall'IA potrebbe non essere corretto.">
            <a:extLst>
              <a:ext uri="{FF2B5EF4-FFF2-40B4-BE49-F238E27FC236}">
                <a16:creationId xmlns:a16="http://schemas.microsoft.com/office/drawing/2014/main" id="{CFEE282A-BC45-AA1A-B801-33E8DAFBBE78}"/>
              </a:ext>
            </a:extLst>
          </p:cNvPr>
          <p:cNvPicPr preferRelativeResize="0"/>
          <p:nvPr/>
        </p:nvPicPr>
        <p:blipFill rotWithShape="1">
          <a:blip r:embed="rId6">
            <a:alphaModFix/>
          </a:blip>
          <a:srcRect/>
          <a:stretch/>
        </p:blipFill>
        <p:spPr>
          <a:xfrm>
            <a:off x="2445708" y="6213288"/>
            <a:ext cx="1889520" cy="585459"/>
          </a:xfrm>
          <a:prstGeom prst="rect">
            <a:avLst/>
          </a:prstGeom>
          <a:noFill/>
          <a:ln>
            <a:noFill/>
          </a:ln>
        </p:spPr>
      </p:pic>
      <p:pic>
        <p:nvPicPr>
          <p:cNvPr id="3" name="Google Shape;111;p2" descr="Immagine che contiene testo, Carattere, bianco&#10;&#10;Il contenuto generato dall'IA potrebbe non essere corretto.">
            <a:extLst>
              <a:ext uri="{FF2B5EF4-FFF2-40B4-BE49-F238E27FC236}">
                <a16:creationId xmlns:a16="http://schemas.microsoft.com/office/drawing/2014/main" id="{0499788A-8061-DBB6-40E8-54CBD0BAC1C5}"/>
              </a:ext>
            </a:extLst>
          </p:cNvPr>
          <p:cNvPicPr preferRelativeResize="0"/>
          <p:nvPr/>
        </p:nvPicPr>
        <p:blipFill rotWithShape="1">
          <a:blip r:embed="rId7">
            <a:alphaModFix/>
          </a:blip>
          <a:srcRect/>
          <a:stretch/>
        </p:blipFill>
        <p:spPr>
          <a:xfrm>
            <a:off x="4357953" y="6213360"/>
            <a:ext cx="2179087" cy="586042"/>
          </a:xfrm>
          <a:prstGeom prst="rect">
            <a:avLst/>
          </a:prstGeom>
          <a:noFill/>
          <a:ln>
            <a:noFill/>
          </a:ln>
        </p:spPr>
      </p:pic>
      <p:pic>
        <p:nvPicPr>
          <p:cNvPr id="4" name="Google Shape;113;p2" title="MASPAG_Logo 2021_2.png">
            <a:extLst>
              <a:ext uri="{FF2B5EF4-FFF2-40B4-BE49-F238E27FC236}">
                <a16:creationId xmlns:a16="http://schemas.microsoft.com/office/drawing/2014/main" id="{CACEB360-198E-3AC7-3A27-D60D32EDF7A6}"/>
              </a:ext>
            </a:extLst>
          </p:cNvPr>
          <p:cNvPicPr preferRelativeResize="0"/>
          <p:nvPr/>
        </p:nvPicPr>
        <p:blipFill rotWithShape="1">
          <a:blip r:embed="rId8">
            <a:alphaModFix/>
          </a:blip>
          <a:srcRect/>
          <a:stretch/>
        </p:blipFill>
        <p:spPr>
          <a:xfrm>
            <a:off x="6669397" y="6001250"/>
            <a:ext cx="1044224" cy="1009548"/>
          </a:xfrm>
          <a:prstGeom prst="rect">
            <a:avLst/>
          </a:prstGeom>
          <a:noFill/>
          <a:ln>
            <a:noFill/>
          </a:ln>
        </p:spPr>
      </p:pic>
      <p:pic>
        <p:nvPicPr>
          <p:cNvPr id="5" name="Immagine 4">
            <a:extLst>
              <a:ext uri="{FF2B5EF4-FFF2-40B4-BE49-F238E27FC236}">
                <a16:creationId xmlns:a16="http://schemas.microsoft.com/office/drawing/2014/main" id="{F59FC3C6-5E7E-189E-0F10-2805F4D8E7F8}"/>
              </a:ext>
            </a:extLst>
          </p:cNvPr>
          <p:cNvPicPr>
            <a:picLocks noChangeAspect="1"/>
          </p:cNvPicPr>
          <p:nvPr/>
        </p:nvPicPr>
        <p:blipFill>
          <a:blip r:embed="rId9"/>
          <a:stretch>
            <a:fillRect/>
          </a:stretch>
        </p:blipFill>
        <p:spPr>
          <a:xfrm>
            <a:off x="72766" y="6263937"/>
            <a:ext cx="2189400" cy="540674"/>
          </a:xfrm>
          <a:prstGeom prst="rect">
            <a:avLst/>
          </a:prstGeom>
        </p:spPr>
      </p:pic>
      <p:pic>
        <p:nvPicPr>
          <p:cNvPr id="6" name="Google Shape;98;p1">
            <a:extLst>
              <a:ext uri="{FF2B5EF4-FFF2-40B4-BE49-F238E27FC236}">
                <a16:creationId xmlns:a16="http://schemas.microsoft.com/office/drawing/2014/main" id="{3B5252A3-BC2C-D09C-450C-683700CD2A3C}"/>
              </a:ext>
            </a:extLst>
          </p:cNvPr>
          <p:cNvPicPr preferRelativeResize="0"/>
          <p:nvPr/>
        </p:nvPicPr>
        <p:blipFill>
          <a:blip r:embed="rId10">
            <a:alphaModFix/>
          </a:blip>
          <a:stretch>
            <a:fillRect/>
          </a:stretch>
        </p:blipFill>
        <p:spPr>
          <a:xfrm>
            <a:off x="10846083" y="-1"/>
            <a:ext cx="1172181" cy="1177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8"/>
          <p:cNvSpPr txBox="1">
            <a:spLocks noGrp="1"/>
          </p:cNvSpPr>
          <p:nvPr>
            <p:ph type="title"/>
          </p:nvPr>
        </p:nvSpPr>
        <p:spPr>
          <a:xfrm>
            <a:off x="31840" y="558121"/>
            <a:ext cx="6194811" cy="47534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000"/>
              <a:buFont typeface="Times New Roman"/>
              <a:buNone/>
            </a:pPr>
            <a:r>
              <a:rPr lang="it-IT" sz="2000" b="1" u="sng">
                <a:latin typeface="Times New Roman"/>
                <a:ea typeface="Times New Roman"/>
                <a:cs typeface="Times New Roman"/>
                <a:sym typeface="Times New Roman"/>
              </a:rPr>
              <a:t>Random Forest model integrated with spatial analyses</a:t>
            </a:r>
            <a:endParaRPr sz="2000" b="1" u="sng">
              <a:latin typeface="Times New Roman"/>
              <a:ea typeface="Times New Roman"/>
              <a:cs typeface="Times New Roman"/>
              <a:sym typeface="Times New Roman"/>
            </a:endParaRPr>
          </a:p>
        </p:txBody>
      </p:sp>
      <p:sp>
        <p:nvSpPr>
          <p:cNvPr id="244" name="Google Shape;244;p8"/>
          <p:cNvSpPr txBox="1">
            <a:spLocks noGrp="1"/>
          </p:cNvSpPr>
          <p:nvPr>
            <p:ph type="body" idx="1"/>
          </p:nvPr>
        </p:nvSpPr>
        <p:spPr>
          <a:xfrm>
            <a:off x="4218972" y="1375152"/>
            <a:ext cx="8020465" cy="1044900"/>
          </a:xfrm>
          <a:prstGeom prst="rect">
            <a:avLst/>
          </a:prstGeom>
          <a:noFill/>
          <a:ln>
            <a:noFill/>
          </a:ln>
        </p:spPr>
        <p:txBody>
          <a:bodyPr spcFirstLastPara="1" wrap="square" lIns="91425" tIns="45700" rIns="91425" bIns="45700" anchor="t" anchorCtr="0">
            <a:noAutofit/>
          </a:bodyPr>
          <a:lstStyle/>
          <a:p>
            <a:pPr marL="228600" lvl="0" indent="-228600" algn="ctr" rtl="0">
              <a:lnSpc>
                <a:spcPct val="90000"/>
              </a:lnSpc>
              <a:spcBef>
                <a:spcPts val="0"/>
              </a:spcBef>
              <a:spcAft>
                <a:spcPts val="0"/>
              </a:spcAft>
              <a:buClr>
                <a:schemeClr val="dk1"/>
              </a:buClr>
              <a:buSzPts val="1600"/>
              <a:buFont typeface="Arial"/>
              <a:buChar char="•"/>
            </a:pPr>
            <a:r>
              <a:rPr lang="it-IT" sz="1600">
                <a:latin typeface="Times New Roman"/>
                <a:ea typeface="Times New Roman"/>
                <a:cs typeface="Times New Roman"/>
                <a:sym typeface="Times New Roman"/>
              </a:rPr>
              <a:t>Model enhanced with spatial analysis in R (clustering, hotspot detection, autocorrelation).</a:t>
            </a:r>
            <a:endParaRPr/>
          </a:p>
          <a:p>
            <a:pPr marL="228600" lvl="0" indent="-228600" algn="ctr" rtl="0">
              <a:lnSpc>
                <a:spcPct val="90000"/>
              </a:lnSpc>
              <a:spcBef>
                <a:spcPts val="1000"/>
              </a:spcBef>
              <a:spcAft>
                <a:spcPts val="0"/>
              </a:spcAft>
              <a:buClr>
                <a:schemeClr val="dk1"/>
              </a:buClr>
              <a:buSzPts val="1600"/>
              <a:buFont typeface="Arial"/>
              <a:buChar char="•"/>
            </a:pPr>
            <a:r>
              <a:rPr lang="it-IT" sz="1600">
                <a:latin typeface="Times New Roman"/>
                <a:ea typeface="Times New Roman"/>
                <a:cs typeface="Times New Roman"/>
                <a:sym typeface="Times New Roman"/>
              </a:rPr>
              <a:t>Significant improvement in accuracy (75.7%).</a:t>
            </a:r>
            <a:endParaRPr/>
          </a:p>
          <a:p>
            <a:pPr marL="228600" lvl="0" indent="-228600" algn="ctr" rtl="0">
              <a:lnSpc>
                <a:spcPct val="90000"/>
              </a:lnSpc>
              <a:spcBef>
                <a:spcPts val="1000"/>
              </a:spcBef>
              <a:spcAft>
                <a:spcPts val="0"/>
              </a:spcAft>
              <a:buClr>
                <a:schemeClr val="dk1"/>
              </a:buClr>
              <a:buSzPts val="1600"/>
              <a:buFont typeface="Arial"/>
              <a:buChar char="•"/>
            </a:pPr>
            <a:r>
              <a:rPr lang="it-IT" sz="1600">
                <a:latin typeface="Times New Roman"/>
                <a:ea typeface="Times New Roman"/>
                <a:cs typeface="Times New Roman"/>
                <a:sym typeface="Times New Roman"/>
              </a:rPr>
              <a:t>Better classification of less frequent tomb types.</a:t>
            </a:r>
            <a:endParaRPr sz="1600">
              <a:latin typeface="Times New Roman"/>
              <a:ea typeface="Times New Roman"/>
              <a:cs typeface="Times New Roman"/>
              <a:sym typeface="Times New Roman"/>
            </a:endParaRPr>
          </a:p>
        </p:txBody>
      </p:sp>
      <p:cxnSp>
        <p:nvCxnSpPr>
          <p:cNvPr id="245" name="Google Shape;245;p8"/>
          <p:cNvCxnSpPr/>
          <p:nvPr/>
        </p:nvCxnSpPr>
        <p:spPr>
          <a:xfrm>
            <a:off x="0" y="567159"/>
            <a:ext cx="12192000" cy="0"/>
          </a:xfrm>
          <a:prstGeom prst="straightConnector1">
            <a:avLst/>
          </a:prstGeom>
          <a:noFill/>
          <a:ln w="76200" cap="flat" cmpd="sng">
            <a:solidFill>
              <a:srgbClr val="C00000"/>
            </a:solidFill>
            <a:prstDash val="solid"/>
            <a:miter lim="800000"/>
            <a:headEnd type="none" w="sm" len="sm"/>
            <a:tailEnd type="none" w="sm" len="sm"/>
          </a:ln>
        </p:spPr>
      </p:cxnSp>
      <p:cxnSp>
        <p:nvCxnSpPr>
          <p:cNvPr id="246" name="Google Shape;246;p8"/>
          <p:cNvCxnSpPr/>
          <p:nvPr/>
        </p:nvCxnSpPr>
        <p:spPr>
          <a:xfrm>
            <a:off x="0" y="6132593"/>
            <a:ext cx="12192000" cy="0"/>
          </a:xfrm>
          <a:prstGeom prst="straightConnector1">
            <a:avLst/>
          </a:prstGeom>
          <a:noFill/>
          <a:ln w="76200" cap="flat" cmpd="sng">
            <a:solidFill>
              <a:schemeClr val="accent1"/>
            </a:solidFill>
            <a:prstDash val="solid"/>
            <a:miter lim="800000"/>
            <a:headEnd type="none" w="sm" len="sm"/>
            <a:tailEnd type="none" w="sm" len="sm"/>
          </a:ln>
        </p:spPr>
      </p:cxnSp>
      <p:cxnSp>
        <p:nvCxnSpPr>
          <p:cNvPr id="247" name="Google Shape;247;p8"/>
          <p:cNvCxnSpPr/>
          <p:nvPr/>
        </p:nvCxnSpPr>
        <p:spPr>
          <a:xfrm>
            <a:off x="5960968" y="6132593"/>
            <a:ext cx="6231032" cy="0"/>
          </a:xfrm>
          <a:prstGeom prst="straightConnector1">
            <a:avLst/>
          </a:prstGeom>
          <a:noFill/>
          <a:ln w="76200" cap="flat" cmpd="sng">
            <a:solidFill>
              <a:srgbClr val="BF4F14"/>
            </a:solidFill>
            <a:prstDash val="solid"/>
            <a:miter lim="800000"/>
            <a:headEnd type="none" w="sm" len="sm"/>
            <a:tailEnd type="none" w="sm" len="sm"/>
          </a:ln>
        </p:spPr>
      </p:cxnSp>
      <p:sp>
        <p:nvSpPr>
          <p:cNvPr id="251" name="Google Shape;251;p8"/>
          <p:cNvSpPr txBox="1"/>
          <p:nvPr/>
        </p:nvSpPr>
        <p:spPr>
          <a:xfrm>
            <a:off x="7973026" y="6337150"/>
            <a:ext cx="42735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it-IT" sz="1100" b="0" i="1" u="none" strike="noStrike" cap="none">
                <a:solidFill>
                  <a:schemeClr val="dk1"/>
                </a:solidFill>
                <a:latin typeface="Arial"/>
                <a:ea typeface="Arial"/>
                <a:cs typeface="Arial"/>
                <a:sym typeface="Arial"/>
              </a:rPr>
              <a:t>Ana Sofia Meneses – anasofia.menesespineda@uniroma1.it</a:t>
            </a:r>
            <a:br>
              <a:rPr lang="it-IT" sz="1100" b="0" i="1" u="none" strike="noStrike" cap="none">
                <a:solidFill>
                  <a:schemeClr val="dk1"/>
                </a:solidFill>
                <a:latin typeface="Arial"/>
                <a:ea typeface="Arial"/>
                <a:cs typeface="Arial"/>
                <a:sym typeface="Arial"/>
              </a:rPr>
            </a:br>
            <a:r>
              <a:rPr lang="it-IT" sz="1100" b="0" i="1" u="none" strike="noStrike" cap="none">
                <a:solidFill>
                  <a:schemeClr val="dk1"/>
                </a:solidFill>
                <a:latin typeface="Arial"/>
                <a:ea typeface="Arial"/>
                <a:cs typeface="Arial"/>
                <a:sym typeface="Arial"/>
              </a:rPr>
              <a:t>Marco Solinas – marco.solinas@ingv.it</a:t>
            </a:r>
            <a:endParaRPr sz="1400" b="0" i="0" u="none" strike="noStrike" cap="none">
              <a:solidFill>
                <a:srgbClr val="000000"/>
              </a:solidFill>
              <a:latin typeface="Arial"/>
              <a:ea typeface="Arial"/>
              <a:cs typeface="Arial"/>
              <a:sym typeface="Arial"/>
            </a:endParaRPr>
          </a:p>
        </p:txBody>
      </p:sp>
      <p:sp>
        <p:nvSpPr>
          <p:cNvPr id="252" name="Google Shape;252;p8"/>
          <p:cNvSpPr/>
          <p:nvPr/>
        </p:nvSpPr>
        <p:spPr>
          <a:xfrm>
            <a:off x="1656931" y="2639643"/>
            <a:ext cx="2141316" cy="612648"/>
          </a:xfrm>
          <a:prstGeom prst="flowChartInputOutput">
            <a:avLst/>
          </a:prstGeom>
          <a:solidFill>
            <a:schemeClr val="accent4"/>
          </a:solidFill>
          <a:ln w="19050" cap="flat" cmpd="sng">
            <a:solidFill>
              <a:srgbClr val="0642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it-IT" sz="1100" b="1" i="0" u="none" strike="noStrike" cap="none">
                <a:solidFill>
                  <a:schemeClr val="lt1"/>
                </a:solidFill>
                <a:latin typeface="Arial"/>
                <a:ea typeface="Arial"/>
                <a:cs typeface="Arial"/>
                <a:sym typeface="Arial"/>
              </a:rPr>
              <a:t>Geometric dimensions</a:t>
            </a:r>
            <a:endParaRPr sz="1100" b="0" i="0" u="none" strike="noStrike" cap="none">
              <a:solidFill>
                <a:schemeClr val="lt1"/>
              </a:solidFill>
              <a:latin typeface="Arial"/>
              <a:ea typeface="Arial"/>
              <a:cs typeface="Arial"/>
              <a:sym typeface="Arial"/>
            </a:endParaRPr>
          </a:p>
        </p:txBody>
      </p:sp>
      <p:sp>
        <p:nvSpPr>
          <p:cNvPr id="253" name="Google Shape;253;p8"/>
          <p:cNvSpPr/>
          <p:nvPr/>
        </p:nvSpPr>
        <p:spPr>
          <a:xfrm>
            <a:off x="4751973" y="3549092"/>
            <a:ext cx="1776714" cy="914400"/>
          </a:xfrm>
          <a:prstGeom prst="rect">
            <a:avLst/>
          </a:prstGeom>
          <a:solidFill>
            <a:schemeClr val="accent2"/>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it-IT" sz="1400" b="1" i="0" u="none" strike="noStrike" cap="none">
                <a:solidFill>
                  <a:schemeClr val="dk1"/>
                </a:solidFill>
                <a:latin typeface="Arial"/>
                <a:ea typeface="Arial"/>
                <a:cs typeface="Arial"/>
                <a:sym typeface="Arial"/>
              </a:rPr>
              <a:t>Integrated Random Forest Model</a:t>
            </a:r>
            <a:endParaRPr sz="1400" b="0" i="0" u="none" strike="noStrike" cap="none">
              <a:solidFill>
                <a:srgbClr val="000000"/>
              </a:solidFill>
              <a:latin typeface="Arial"/>
              <a:ea typeface="Arial"/>
              <a:cs typeface="Arial"/>
              <a:sym typeface="Arial"/>
            </a:endParaRPr>
          </a:p>
        </p:txBody>
      </p:sp>
      <p:sp>
        <p:nvSpPr>
          <p:cNvPr id="254" name="Google Shape;254;p8"/>
          <p:cNvSpPr/>
          <p:nvPr/>
        </p:nvSpPr>
        <p:spPr>
          <a:xfrm>
            <a:off x="7801052" y="3713960"/>
            <a:ext cx="2222622" cy="612648"/>
          </a:xfrm>
          <a:prstGeom prst="flowChartInputOutput">
            <a:avLst/>
          </a:prstGeom>
          <a:solidFill>
            <a:srgbClr val="81E490"/>
          </a:solidFill>
          <a:ln w="19050" cap="flat" cmpd="sng">
            <a:solidFill>
              <a:srgbClr val="0642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it-IT" sz="1100" b="1" i="0" u="none" strike="noStrike" cap="none">
                <a:solidFill>
                  <a:schemeClr val="dk1"/>
                </a:solidFill>
                <a:latin typeface="Arial"/>
                <a:ea typeface="Arial"/>
                <a:cs typeface="Arial"/>
                <a:sym typeface="Arial"/>
              </a:rPr>
              <a:t>Classification of Tombs Types</a:t>
            </a:r>
            <a:endParaRPr sz="1100" b="1" i="0" u="none" strike="noStrike" cap="none">
              <a:solidFill>
                <a:schemeClr val="dk1"/>
              </a:solidFill>
              <a:latin typeface="Arial"/>
              <a:ea typeface="Arial"/>
              <a:cs typeface="Arial"/>
              <a:sym typeface="Arial"/>
            </a:endParaRPr>
          </a:p>
        </p:txBody>
      </p:sp>
      <p:sp>
        <p:nvSpPr>
          <p:cNvPr id="255" name="Google Shape;255;p8"/>
          <p:cNvSpPr txBox="1"/>
          <p:nvPr/>
        </p:nvSpPr>
        <p:spPr>
          <a:xfrm>
            <a:off x="7654288" y="4450664"/>
            <a:ext cx="2486408"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it-IT" sz="1100" b="0" i="1" u="none" strike="noStrike" cap="none" dirty="0" err="1">
                <a:solidFill>
                  <a:schemeClr val="dk1"/>
                </a:solidFill>
                <a:latin typeface="Arial"/>
                <a:ea typeface="Arial"/>
                <a:cs typeface="Arial"/>
                <a:sym typeface="Arial"/>
              </a:rPr>
              <a:t>Circular-Ogival-Irregular-Rectangular</a:t>
            </a:r>
            <a:endParaRPr sz="1100" b="0" i="1" u="none" strike="noStrike" cap="none" dirty="0">
              <a:solidFill>
                <a:schemeClr val="dk1"/>
              </a:solidFill>
              <a:latin typeface="Arial"/>
              <a:ea typeface="Arial"/>
              <a:cs typeface="Arial"/>
              <a:sym typeface="Arial"/>
            </a:endParaRPr>
          </a:p>
        </p:txBody>
      </p:sp>
      <p:sp>
        <p:nvSpPr>
          <p:cNvPr id="256" name="Google Shape;256;p8"/>
          <p:cNvSpPr txBox="1"/>
          <p:nvPr/>
        </p:nvSpPr>
        <p:spPr>
          <a:xfrm>
            <a:off x="4541310" y="4587783"/>
            <a:ext cx="2422791"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it-IT" sz="1100" b="0" i="1" u="none" strike="noStrike" cap="none" dirty="0" err="1">
                <a:solidFill>
                  <a:schemeClr val="dk1"/>
                </a:solidFill>
                <a:latin typeface="Arial"/>
                <a:ea typeface="Arial"/>
                <a:cs typeface="Arial"/>
                <a:sym typeface="Arial"/>
              </a:rPr>
              <a:t>Geometric</a:t>
            </a:r>
            <a:r>
              <a:rPr lang="it-IT" sz="1100" b="0" i="1" u="none" strike="noStrike" cap="none" dirty="0">
                <a:solidFill>
                  <a:schemeClr val="dk1"/>
                </a:solidFill>
                <a:latin typeface="Arial"/>
                <a:ea typeface="Arial"/>
                <a:cs typeface="Arial"/>
                <a:sym typeface="Arial"/>
              </a:rPr>
              <a:t> data + </a:t>
            </a:r>
            <a:r>
              <a:rPr lang="it-IT" sz="1100" b="0" i="1" u="none" strike="noStrike" cap="none" dirty="0" err="1">
                <a:solidFill>
                  <a:schemeClr val="dk1"/>
                </a:solidFill>
                <a:latin typeface="Arial"/>
                <a:ea typeface="Arial"/>
                <a:cs typeface="Arial"/>
                <a:sym typeface="Arial"/>
              </a:rPr>
              <a:t>spatial</a:t>
            </a:r>
            <a:r>
              <a:rPr lang="it-IT" sz="1100" b="0" i="1" u="none" strike="noStrike" cap="none" dirty="0">
                <a:solidFill>
                  <a:schemeClr val="dk1"/>
                </a:solidFill>
                <a:latin typeface="Arial"/>
                <a:ea typeface="Arial"/>
                <a:cs typeface="Arial"/>
                <a:sym typeface="Arial"/>
              </a:rPr>
              <a:t> </a:t>
            </a:r>
            <a:r>
              <a:rPr lang="it-IT" sz="1100" b="0" i="1" u="none" strike="noStrike" cap="none" dirty="0" err="1">
                <a:solidFill>
                  <a:schemeClr val="dk1"/>
                </a:solidFill>
                <a:latin typeface="Arial"/>
                <a:ea typeface="Arial"/>
                <a:cs typeface="Arial"/>
                <a:sym typeface="Arial"/>
              </a:rPr>
              <a:t>variables</a:t>
            </a:r>
            <a:endParaRPr sz="1100" b="0" i="1" u="none" strike="noStrike" cap="none" dirty="0">
              <a:solidFill>
                <a:schemeClr val="dk1"/>
              </a:solidFill>
              <a:latin typeface="Arial"/>
              <a:ea typeface="Arial"/>
              <a:cs typeface="Arial"/>
              <a:sym typeface="Arial"/>
            </a:endParaRPr>
          </a:p>
        </p:txBody>
      </p:sp>
      <p:sp>
        <p:nvSpPr>
          <p:cNvPr id="257" name="Google Shape;257;p8"/>
          <p:cNvSpPr/>
          <p:nvPr/>
        </p:nvSpPr>
        <p:spPr>
          <a:xfrm>
            <a:off x="1114096" y="4703746"/>
            <a:ext cx="2230990" cy="612648"/>
          </a:xfrm>
          <a:prstGeom prst="flowChartInputOutput">
            <a:avLst/>
          </a:prstGeom>
          <a:solidFill>
            <a:schemeClr val="accent4"/>
          </a:solidFill>
          <a:ln w="19050" cap="flat" cmpd="sng">
            <a:solidFill>
              <a:srgbClr val="0642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it-IT" sz="1100" b="1" i="0" u="none" strike="noStrike" cap="none">
                <a:solidFill>
                  <a:schemeClr val="lt1"/>
                </a:solidFill>
                <a:latin typeface="Arial"/>
                <a:ea typeface="Arial"/>
                <a:cs typeface="Arial"/>
                <a:sym typeface="Arial"/>
              </a:rPr>
              <a:t>Clustering Analysis (via R)</a:t>
            </a:r>
            <a:endParaRPr sz="1400" b="0" i="0" u="none" strike="noStrike" cap="none">
              <a:solidFill>
                <a:srgbClr val="000000"/>
              </a:solidFill>
              <a:latin typeface="Arial"/>
              <a:ea typeface="Arial"/>
              <a:cs typeface="Arial"/>
              <a:sym typeface="Arial"/>
            </a:endParaRPr>
          </a:p>
        </p:txBody>
      </p:sp>
      <p:sp>
        <p:nvSpPr>
          <p:cNvPr id="258" name="Google Shape;258;p8"/>
          <p:cNvSpPr/>
          <p:nvPr/>
        </p:nvSpPr>
        <p:spPr>
          <a:xfrm>
            <a:off x="1322441" y="3666322"/>
            <a:ext cx="2230990" cy="612648"/>
          </a:xfrm>
          <a:prstGeom prst="flowChartInputOutput">
            <a:avLst/>
          </a:prstGeom>
          <a:solidFill>
            <a:schemeClr val="accent4"/>
          </a:solidFill>
          <a:ln w="19050" cap="flat" cmpd="sng">
            <a:solidFill>
              <a:srgbClr val="0642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it-IT" sz="1100" b="1" i="0" u="none" strike="noStrike" cap="none">
                <a:solidFill>
                  <a:schemeClr val="lt1"/>
                </a:solidFill>
                <a:latin typeface="Arial"/>
                <a:ea typeface="Arial"/>
                <a:cs typeface="Arial"/>
                <a:sym typeface="Arial"/>
              </a:rPr>
              <a:t>Hotspot &amp; Autocorrelation</a:t>
            </a:r>
            <a:endParaRPr sz="1100" b="0" i="0" u="none" strike="noStrike" cap="none">
              <a:solidFill>
                <a:schemeClr val="lt1"/>
              </a:solidFill>
              <a:latin typeface="Arial"/>
              <a:ea typeface="Arial"/>
              <a:cs typeface="Arial"/>
              <a:sym typeface="Arial"/>
            </a:endParaRPr>
          </a:p>
        </p:txBody>
      </p:sp>
      <p:sp>
        <p:nvSpPr>
          <p:cNvPr id="259" name="Google Shape;259;p8"/>
          <p:cNvSpPr txBox="1"/>
          <p:nvPr/>
        </p:nvSpPr>
        <p:spPr>
          <a:xfrm>
            <a:off x="1520934" y="3286618"/>
            <a:ext cx="2198038"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it-IT" sz="1100" b="0" i="0" u="none" strike="noStrike" cap="none">
                <a:solidFill>
                  <a:schemeClr val="dk1"/>
                </a:solidFill>
                <a:latin typeface="Arial"/>
                <a:ea typeface="Arial"/>
                <a:cs typeface="Arial"/>
                <a:sym typeface="Arial"/>
              </a:rPr>
              <a:t>Diameter, Length, Width, Height</a:t>
            </a:r>
            <a:endParaRPr sz="1100" b="0" i="1" u="none" strike="noStrike" cap="none">
              <a:solidFill>
                <a:schemeClr val="dk1"/>
              </a:solidFill>
              <a:latin typeface="Arial"/>
              <a:ea typeface="Arial"/>
              <a:cs typeface="Arial"/>
              <a:sym typeface="Arial"/>
            </a:endParaRPr>
          </a:p>
        </p:txBody>
      </p:sp>
      <p:sp>
        <p:nvSpPr>
          <p:cNvPr id="260" name="Google Shape;260;p8"/>
          <p:cNvSpPr txBox="1"/>
          <p:nvPr/>
        </p:nvSpPr>
        <p:spPr>
          <a:xfrm>
            <a:off x="1784664" y="4311295"/>
            <a:ext cx="1159014"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it-IT" sz="1100" b="0" i="1" u="none" strike="noStrike" cap="none" dirty="0">
                <a:solidFill>
                  <a:schemeClr val="dk1"/>
                </a:solidFill>
                <a:latin typeface="Arial"/>
                <a:ea typeface="Arial"/>
                <a:cs typeface="Arial"/>
                <a:sym typeface="Arial"/>
              </a:rPr>
              <a:t>Gi*, </a:t>
            </a:r>
            <a:r>
              <a:rPr lang="it-IT" sz="1100" b="0" i="1" u="none" strike="noStrike" cap="none" dirty="0" err="1">
                <a:solidFill>
                  <a:schemeClr val="dk1"/>
                </a:solidFill>
                <a:latin typeface="Arial"/>
                <a:ea typeface="Arial"/>
                <a:cs typeface="Arial"/>
                <a:sym typeface="Arial"/>
              </a:rPr>
              <a:t>Moran’s</a:t>
            </a:r>
            <a:r>
              <a:rPr lang="it-IT" sz="1100" b="0" i="1" u="none" strike="noStrike" cap="none" dirty="0">
                <a:solidFill>
                  <a:schemeClr val="dk1"/>
                </a:solidFill>
                <a:latin typeface="Arial"/>
                <a:ea typeface="Arial"/>
                <a:cs typeface="Arial"/>
                <a:sym typeface="Arial"/>
              </a:rPr>
              <a:t> I</a:t>
            </a:r>
            <a:endParaRPr sz="1400" b="0" i="0" u="none" strike="noStrike" cap="none" dirty="0">
              <a:solidFill>
                <a:srgbClr val="000000"/>
              </a:solidFill>
              <a:latin typeface="Arial"/>
              <a:ea typeface="Arial"/>
              <a:cs typeface="Arial"/>
              <a:sym typeface="Arial"/>
            </a:endParaRPr>
          </a:p>
        </p:txBody>
      </p:sp>
      <p:sp>
        <p:nvSpPr>
          <p:cNvPr id="261" name="Google Shape;261;p8"/>
          <p:cNvSpPr txBox="1"/>
          <p:nvPr/>
        </p:nvSpPr>
        <p:spPr>
          <a:xfrm>
            <a:off x="1458734" y="5334231"/>
            <a:ext cx="1577073"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it-IT" sz="1100" b="0" i="1" u="none" strike="noStrike" cap="none" dirty="0">
                <a:solidFill>
                  <a:schemeClr val="dk1"/>
                </a:solidFill>
                <a:latin typeface="Arial"/>
                <a:ea typeface="Arial"/>
                <a:cs typeface="Arial"/>
                <a:sym typeface="Arial"/>
              </a:rPr>
              <a:t>K-Means, DBSCAN</a:t>
            </a:r>
            <a:endParaRPr sz="1400" b="0" i="0" u="none" strike="noStrike" cap="none" dirty="0">
              <a:solidFill>
                <a:srgbClr val="000000"/>
              </a:solidFill>
              <a:latin typeface="Arial"/>
              <a:ea typeface="Arial"/>
              <a:cs typeface="Arial"/>
              <a:sym typeface="Arial"/>
            </a:endParaRPr>
          </a:p>
        </p:txBody>
      </p:sp>
      <p:cxnSp>
        <p:nvCxnSpPr>
          <p:cNvPr id="262" name="Google Shape;262;p8"/>
          <p:cNvCxnSpPr>
            <a:stCxn id="252" idx="5"/>
          </p:cNvCxnSpPr>
          <p:nvPr/>
        </p:nvCxnSpPr>
        <p:spPr>
          <a:xfrm>
            <a:off x="3584115" y="2945967"/>
            <a:ext cx="1167900" cy="602400"/>
          </a:xfrm>
          <a:prstGeom prst="straightConnector1">
            <a:avLst/>
          </a:prstGeom>
          <a:noFill/>
          <a:ln w="19050" cap="flat" cmpd="sng">
            <a:solidFill>
              <a:schemeClr val="dk1"/>
            </a:solidFill>
            <a:prstDash val="solid"/>
            <a:miter lim="800000"/>
            <a:headEnd type="none" w="sm" len="sm"/>
            <a:tailEnd type="triangle" w="med" len="med"/>
          </a:ln>
        </p:spPr>
      </p:cxnSp>
      <p:cxnSp>
        <p:nvCxnSpPr>
          <p:cNvPr id="263" name="Google Shape;263;p8"/>
          <p:cNvCxnSpPr>
            <a:stCxn id="258" idx="5"/>
            <a:endCxn id="253" idx="1"/>
          </p:cNvCxnSpPr>
          <p:nvPr/>
        </p:nvCxnSpPr>
        <p:spPr>
          <a:xfrm>
            <a:off x="3330332" y="3972646"/>
            <a:ext cx="1421700" cy="33600"/>
          </a:xfrm>
          <a:prstGeom prst="straightConnector1">
            <a:avLst/>
          </a:prstGeom>
          <a:noFill/>
          <a:ln w="19050" cap="flat" cmpd="sng">
            <a:solidFill>
              <a:schemeClr val="dk1"/>
            </a:solidFill>
            <a:prstDash val="solid"/>
            <a:miter lim="800000"/>
            <a:headEnd type="none" w="sm" len="sm"/>
            <a:tailEnd type="triangle" w="med" len="med"/>
          </a:ln>
        </p:spPr>
      </p:cxnSp>
      <p:cxnSp>
        <p:nvCxnSpPr>
          <p:cNvPr id="264" name="Google Shape;264;p8"/>
          <p:cNvCxnSpPr>
            <a:stCxn id="257" idx="5"/>
          </p:cNvCxnSpPr>
          <p:nvPr/>
        </p:nvCxnSpPr>
        <p:spPr>
          <a:xfrm rot="10800000" flipH="1">
            <a:off x="3121987" y="4452970"/>
            <a:ext cx="1627800" cy="557100"/>
          </a:xfrm>
          <a:prstGeom prst="straightConnector1">
            <a:avLst/>
          </a:prstGeom>
          <a:noFill/>
          <a:ln w="19050" cap="flat" cmpd="sng">
            <a:solidFill>
              <a:schemeClr val="dk1"/>
            </a:solidFill>
            <a:prstDash val="solid"/>
            <a:miter lim="800000"/>
            <a:headEnd type="none" w="sm" len="sm"/>
            <a:tailEnd type="triangle" w="med" len="med"/>
          </a:ln>
        </p:spPr>
      </p:cxnSp>
      <p:cxnSp>
        <p:nvCxnSpPr>
          <p:cNvPr id="265" name="Google Shape;265;p8"/>
          <p:cNvCxnSpPr>
            <a:stCxn id="253" idx="3"/>
            <a:endCxn id="254" idx="2"/>
          </p:cNvCxnSpPr>
          <p:nvPr/>
        </p:nvCxnSpPr>
        <p:spPr>
          <a:xfrm>
            <a:off x="6528687" y="4006292"/>
            <a:ext cx="1494600" cy="14100"/>
          </a:xfrm>
          <a:prstGeom prst="straightConnector1">
            <a:avLst/>
          </a:prstGeom>
          <a:noFill/>
          <a:ln w="19050" cap="flat" cmpd="sng">
            <a:solidFill>
              <a:schemeClr val="dk1"/>
            </a:solidFill>
            <a:prstDash val="solid"/>
            <a:miter lim="800000"/>
            <a:headEnd type="none" w="sm" len="sm"/>
            <a:tailEnd type="triangle" w="med" len="med"/>
          </a:ln>
        </p:spPr>
      </p:cxnSp>
      <p:sp>
        <p:nvSpPr>
          <p:cNvPr id="266" name="Google Shape;266;p8"/>
          <p:cNvSpPr/>
          <p:nvPr/>
        </p:nvSpPr>
        <p:spPr>
          <a:xfrm>
            <a:off x="983640" y="2357956"/>
            <a:ext cx="2951749" cy="3350164"/>
          </a:xfrm>
          <a:prstGeom prst="roundRect">
            <a:avLst>
              <a:gd name="adj" fmla="val 12354"/>
            </a:avLst>
          </a:prstGeom>
          <a:noFill/>
          <a:ln w="57150" cap="flat" cmpd="sng">
            <a:solidFill>
              <a:srgbClr val="43AFE2"/>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67" name="Google Shape;267;p8"/>
          <p:cNvSpPr/>
          <p:nvPr/>
        </p:nvSpPr>
        <p:spPr>
          <a:xfrm>
            <a:off x="4354455" y="3058215"/>
            <a:ext cx="2517047" cy="1951856"/>
          </a:xfrm>
          <a:prstGeom prst="roundRect">
            <a:avLst>
              <a:gd name="adj" fmla="val 12354"/>
            </a:avLst>
          </a:prstGeom>
          <a:noFill/>
          <a:ln w="57150" cap="flat" cmpd="sng">
            <a:solidFill>
              <a:schemeClr val="accent2"/>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68" name="Google Shape;268;p8"/>
          <p:cNvSpPr/>
          <p:nvPr/>
        </p:nvSpPr>
        <p:spPr>
          <a:xfrm>
            <a:off x="7561688" y="3202905"/>
            <a:ext cx="2720618" cy="1692676"/>
          </a:xfrm>
          <a:prstGeom prst="roundRect">
            <a:avLst>
              <a:gd name="adj" fmla="val 12354"/>
            </a:avLst>
          </a:prstGeom>
          <a:noFill/>
          <a:ln w="57150" cap="flat" cmpd="sng">
            <a:solidFill>
              <a:srgbClr val="43D658"/>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69" name="Google Shape;269;p8"/>
          <p:cNvSpPr txBox="1"/>
          <p:nvPr/>
        </p:nvSpPr>
        <p:spPr>
          <a:xfrm>
            <a:off x="4599525" y="2639344"/>
            <a:ext cx="112590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it-IT" sz="1800" b="1" i="0" u="none" strike="noStrike" cap="none" dirty="0">
                <a:solidFill>
                  <a:schemeClr val="accent2"/>
                </a:solidFill>
                <a:latin typeface="Arial"/>
                <a:ea typeface="Arial"/>
                <a:cs typeface="Arial"/>
                <a:sym typeface="Arial"/>
              </a:rPr>
              <a:t>Process</a:t>
            </a:r>
            <a:endParaRPr sz="1800" b="1" i="0" u="none" strike="noStrike" cap="none" dirty="0">
              <a:solidFill>
                <a:srgbClr val="43D658"/>
              </a:solidFill>
              <a:latin typeface="Arial"/>
              <a:ea typeface="Arial"/>
              <a:cs typeface="Arial"/>
              <a:sym typeface="Arial"/>
            </a:endParaRPr>
          </a:p>
        </p:txBody>
      </p:sp>
      <p:sp>
        <p:nvSpPr>
          <p:cNvPr id="270" name="Google Shape;270;p8"/>
          <p:cNvSpPr txBox="1"/>
          <p:nvPr/>
        </p:nvSpPr>
        <p:spPr>
          <a:xfrm>
            <a:off x="1152884" y="1946436"/>
            <a:ext cx="95023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it-IT" sz="1800" b="1" i="0" u="none" strike="noStrike" cap="none" dirty="0">
                <a:solidFill>
                  <a:srgbClr val="43AFE2"/>
                </a:solidFill>
                <a:latin typeface="Arial"/>
                <a:ea typeface="Arial"/>
                <a:cs typeface="Arial"/>
                <a:sym typeface="Arial"/>
              </a:rPr>
              <a:t>Input</a:t>
            </a:r>
            <a:endParaRPr sz="1800" b="0" i="0" u="none" strike="noStrike" cap="none" dirty="0">
              <a:solidFill>
                <a:schemeClr val="dk1"/>
              </a:solidFill>
              <a:latin typeface="Arial"/>
              <a:ea typeface="Arial"/>
              <a:cs typeface="Arial"/>
              <a:sym typeface="Arial"/>
            </a:endParaRPr>
          </a:p>
        </p:txBody>
      </p:sp>
      <p:sp>
        <p:nvSpPr>
          <p:cNvPr id="271" name="Google Shape;271;p8"/>
          <p:cNvSpPr txBox="1"/>
          <p:nvPr/>
        </p:nvSpPr>
        <p:spPr>
          <a:xfrm>
            <a:off x="7580724" y="2813692"/>
            <a:ext cx="95062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it-IT" sz="1800" b="1" i="0" u="none" strike="noStrike" cap="none" dirty="0">
                <a:solidFill>
                  <a:srgbClr val="43D658"/>
                </a:solidFill>
                <a:latin typeface="Arial"/>
                <a:ea typeface="Arial"/>
                <a:cs typeface="Arial"/>
                <a:sym typeface="Arial"/>
              </a:rPr>
              <a:t>Output</a:t>
            </a:r>
            <a:endParaRPr sz="1800" b="0" i="0" u="none" strike="noStrike" cap="none" dirty="0">
              <a:solidFill>
                <a:schemeClr val="dk1"/>
              </a:solidFill>
              <a:latin typeface="Arial"/>
              <a:ea typeface="Arial"/>
              <a:cs typeface="Arial"/>
              <a:sym typeface="Arial"/>
            </a:endParaRPr>
          </a:p>
        </p:txBody>
      </p:sp>
      <p:pic>
        <p:nvPicPr>
          <p:cNvPr id="2" name="Google Shape;110;p2" descr="Immagine che contiene logo, testo, Carattere, Marchio&#10;&#10;Il contenuto generato dall'IA potrebbe non essere corretto.">
            <a:extLst>
              <a:ext uri="{FF2B5EF4-FFF2-40B4-BE49-F238E27FC236}">
                <a16:creationId xmlns:a16="http://schemas.microsoft.com/office/drawing/2014/main" id="{8AE3263A-1A81-CCBC-56B4-1665421C6AAF}"/>
              </a:ext>
            </a:extLst>
          </p:cNvPr>
          <p:cNvPicPr preferRelativeResize="0"/>
          <p:nvPr/>
        </p:nvPicPr>
        <p:blipFill rotWithShape="1">
          <a:blip r:embed="rId3">
            <a:alphaModFix/>
          </a:blip>
          <a:srcRect/>
          <a:stretch/>
        </p:blipFill>
        <p:spPr>
          <a:xfrm>
            <a:off x="2445708" y="6213288"/>
            <a:ext cx="1889520" cy="585459"/>
          </a:xfrm>
          <a:prstGeom prst="rect">
            <a:avLst/>
          </a:prstGeom>
          <a:noFill/>
          <a:ln>
            <a:noFill/>
          </a:ln>
        </p:spPr>
      </p:pic>
      <p:pic>
        <p:nvPicPr>
          <p:cNvPr id="3" name="Google Shape;111;p2" descr="Immagine che contiene testo, Carattere, bianco&#10;&#10;Il contenuto generato dall'IA potrebbe non essere corretto.">
            <a:extLst>
              <a:ext uri="{FF2B5EF4-FFF2-40B4-BE49-F238E27FC236}">
                <a16:creationId xmlns:a16="http://schemas.microsoft.com/office/drawing/2014/main" id="{761996A7-6964-071A-12FC-5811796A37DF}"/>
              </a:ext>
            </a:extLst>
          </p:cNvPr>
          <p:cNvPicPr preferRelativeResize="0"/>
          <p:nvPr/>
        </p:nvPicPr>
        <p:blipFill rotWithShape="1">
          <a:blip r:embed="rId4">
            <a:alphaModFix/>
          </a:blip>
          <a:srcRect/>
          <a:stretch/>
        </p:blipFill>
        <p:spPr>
          <a:xfrm>
            <a:off x="4357953" y="6213360"/>
            <a:ext cx="2179087" cy="586042"/>
          </a:xfrm>
          <a:prstGeom prst="rect">
            <a:avLst/>
          </a:prstGeom>
          <a:noFill/>
          <a:ln>
            <a:noFill/>
          </a:ln>
        </p:spPr>
      </p:pic>
      <p:pic>
        <p:nvPicPr>
          <p:cNvPr id="4" name="Google Shape;113;p2" title="MASPAG_Logo 2021_2.png">
            <a:extLst>
              <a:ext uri="{FF2B5EF4-FFF2-40B4-BE49-F238E27FC236}">
                <a16:creationId xmlns:a16="http://schemas.microsoft.com/office/drawing/2014/main" id="{0F45FE9F-EFE8-0D21-2255-2C35F9D0F74B}"/>
              </a:ext>
            </a:extLst>
          </p:cNvPr>
          <p:cNvPicPr preferRelativeResize="0"/>
          <p:nvPr/>
        </p:nvPicPr>
        <p:blipFill rotWithShape="1">
          <a:blip r:embed="rId5">
            <a:alphaModFix/>
          </a:blip>
          <a:srcRect/>
          <a:stretch/>
        </p:blipFill>
        <p:spPr>
          <a:xfrm>
            <a:off x="6669397" y="6001250"/>
            <a:ext cx="1044224" cy="1009548"/>
          </a:xfrm>
          <a:prstGeom prst="rect">
            <a:avLst/>
          </a:prstGeom>
          <a:noFill/>
          <a:ln>
            <a:noFill/>
          </a:ln>
        </p:spPr>
      </p:pic>
      <p:pic>
        <p:nvPicPr>
          <p:cNvPr id="5" name="Immagine 4">
            <a:extLst>
              <a:ext uri="{FF2B5EF4-FFF2-40B4-BE49-F238E27FC236}">
                <a16:creationId xmlns:a16="http://schemas.microsoft.com/office/drawing/2014/main" id="{DBAD417C-5A37-5F73-EDC2-F3129CF4BB8A}"/>
              </a:ext>
            </a:extLst>
          </p:cNvPr>
          <p:cNvPicPr>
            <a:picLocks noChangeAspect="1"/>
          </p:cNvPicPr>
          <p:nvPr/>
        </p:nvPicPr>
        <p:blipFill>
          <a:blip r:embed="rId6"/>
          <a:stretch>
            <a:fillRect/>
          </a:stretch>
        </p:blipFill>
        <p:spPr>
          <a:xfrm>
            <a:off x="72766" y="6263937"/>
            <a:ext cx="2189400" cy="540674"/>
          </a:xfrm>
          <a:prstGeom prst="rect">
            <a:avLst/>
          </a:prstGeom>
        </p:spPr>
      </p:pic>
      <p:pic>
        <p:nvPicPr>
          <p:cNvPr id="6" name="Google Shape;98;p1">
            <a:extLst>
              <a:ext uri="{FF2B5EF4-FFF2-40B4-BE49-F238E27FC236}">
                <a16:creationId xmlns:a16="http://schemas.microsoft.com/office/drawing/2014/main" id="{C221F867-A306-014F-6C12-C5C8E5D8F864}"/>
              </a:ext>
            </a:extLst>
          </p:cNvPr>
          <p:cNvPicPr preferRelativeResize="0"/>
          <p:nvPr/>
        </p:nvPicPr>
        <p:blipFill>
          <a:blip r:embed="rId7">
            <a:alphaModFix/>
          </a:blip>
          <a:stretch>
            <a:fillRect/>
          </a:stretch>
        </p:blipFill>
        <p:spPr>
          <a:xfrm>
            <a:off x="10846083" y="-1"/>
            <a:ext cx="1172181" cy="1177400"/>
          </a:xfrm>
          <a:prstGeom prst="rect">
            <a:avLst/>
          </a:prstGeom>
          <a:noFill/>
          <a:ln>
            <a:noFill/>
          </a:ln>
        </p:spPr>
      </p:pic>
    </p:spTree>
  </p:cSld>
  <p:clrMapOvr>
    <a:masterClrMapping/>
  </p:clrMapOvr>
</p:sld>
</file>

<file path=ppt/theme/theme1.xml><?xml version="1.0" encoding="utf-8"?>
<a:theme xmlns:a="http://schemas.openxmlformats.org/drawingml/2006/main" name="Tema di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TotalTime>
  <Words>1922</Words>
  <Application>Microsoft Office PowerPoint</Application>
  <PresentationFormat>Widescreen</PresentationFormat>
  <Paragraphs>140</Paragraphs>
  <Slides>12</Slides>
  <Notes>12</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12</vt:i4>
      </vt:variant>
    </vt:vector>
  </HeadingPairs>
  <TitlesOfParts>
    <vt:vector size="17" baseType="lpstr">
      <vt:lpstr>Arial</vt:lpstr>
      <vt:lpstr>Play</vt:lpstr>
      <vt:lpstr>Times New Roman</vt:lpstr>
      <vt:lpstr>Calibri</vt:lpstr>
      <vt:lpstr>Tema di Office</vt:lpstr>
      <vt:lpstr>A preliminary study of the morphology and spatial distribution of funerary elements in Oman</vt:lpstr>
      <vt:lpstr>Archaeological Context</vt:lpstr>
      <vt:lpstr>Archaeological Context</vt:lpstr>
      <vt:lpstr>Spatial Statistics: Spatial Autocorrelation</vt:lpstr>
      <vt:lpstr>Spatial Statistics: Cluster Analysis</vt:lpstr>
      <vt:lpstr>Spatial Statistics: Hotspot Analysis (Gi* statistic)</vt:lpstr>
      <vt:lpstr>Random Forest model based on geometric dimensions</vt:lpstr>
      <vt:lpstr>Limitations of the initial approach</vt:lpstr>
      <vt:lpstr>Random Forest model integrated with spatial analyses</vt:lpstr>
      <vt:lpstr>Critical evaluation of the integrated model</vt:lpstr>
      <vt:lpstr>Key Results</vt:lpstr>
      <vt:lpstr>Conclusions and Future Developments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Marco Solinas</dc:creator>
  <cp:lastModifiedBy>Marco Solinas</cp:lastModifiedBy>
  <cp:revision>4</cp:revision>
  <dcterms:created xsi:type="dcterms:W3CDTF">2025-03-07T16:58:04Z</dcterms:created>
  <dcterms:modified xsi:type="dcterms:W3CDTF">2026-05-04T13:06:17Z</dcterms:modified>
</cp:coreProperties>
</file>