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Lst>
  <p:sldSz cx="35604450" cy="2129472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8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6274" autoAdjust="0"/>
  </p:normalViewPr>
  <p:slideViewPr>
    <p:cSldViewPr snapToGrid="0">
      <p:cViewPr varScale="1">
        <p:scale>
          <a:sx n="35" d="100"/>
          <a:sy n="35" d="100"/>
        </p:scale>
        <p:origin x="810"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450556" y="3485041"/>
            <a:ext cx="26703338" cy="7413719"/>
          </a:xfrm>
        </p:spPr>
        <p:txBody>
          <a:bodyPr anchor="b"/>
          <a:lstStyle>
            <a:lvl1pPr algn="ctr">
              <a:defRPr sz="17522"/>
            </a:lvl1pPr>
          </a:lstStyle>
          <a:p>
            <a:r>
              <a:rPr lang="zh-CN" altLang="en-US"/>
              <a:t>单击此处编辑母版标题样式</a:t>
            </a:r>
            <a:endParaRPr lang="en-US" dirty="0"/>
          </a:p>
        </p:txBody>
      </p:sp>
      <p:sp>
        <p:nvSpPr>
          <p:cNvPr id="3" name="Subtitle 2"/>
          <p:cNvSpPr>
            <a:spLocks noGrp="1"/>
          </p:cNvSpPr>
          <p:nvPr>
            <p:ph type="subTitle" idx="1"/>
          </p:nvPr>
        </p:nvSpPr>
        <p:spPr>
          <a:xfrm>
            <a:off x="4450556" y="11184662"/>
            <a:ext cx="26703338" cy="5141294"/>
          </a:xfrm>
        </p:spPr>
        <p:txBody>
          <a:bodyPr/>
          <a:lstStyle>
            <a:lvl1pPr marL="0" indent="0" algn="ctr">
              <a:buNone/>
              <a:defRPr sz="7009"/>
            </a:lvl1pPr>
            <a:lvl2pPr marL="1335161" indent="0" algn="ctr">
              <a:buNone/>
              <a:defRPr sz="5841"/>
            </a:lvl2pPr>
            <a:lvl3pPr marL="2670322" indent="0" algn="ctr">
              <a:buNone/>
              <a:defRPr sz="5257"/>
            </a:lvl3pPr>
            <a:lvl4pPr marL="4005483" indent="0" algn="ctr">
              <a:buNone/>
              <a:defRPr sz="4672"/>
            </a:lvl4pPr>
            <a:lvl5pPr marL="5340645" indent="0" algn="ctr">
              <a:buNone/>
              <a:defRPr sz="4672"/>
            </a:lvl5pPr>
            <a:lvl6pPr marL="6675806" indent="0" algn="ctr">
              <a:buNone/>
              <a:defRPr sz="4672"/>
            </a:lvl6pPr>
            <a:lvl7pPr marL="8010967" indent="0" algn="ctr">
              <a:buNone/>
              <a:defRPr sz="4672"/>
            </a:lvl7pPr>
            <a:lvl8pPr marL="9346128" indent="0" algn="ctr">
              <a:buNone/>
              <a:defRPr sz="4672"/>
            </a:lvl8pPr>
            <a:lvl9pPr marL="10681289" indent="0" algn="ctr">
              <a:buNone/>
              <a:defRPr sz="4672"/>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93DDA13-DD4E-4D25-9DC8-D05AE8B31DF6}" type="datetimeFigureOut">
              <a:rPr lang="zh-CN" altLang="en-US" smtClean="0"/>
              <a:t>2026/4/29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5C26918-A1A6-43BC-B1D8-705A8E73DED2}" type="slidenum">
              <a:rPr lang="zh-CN" altLang="en-US" smtClean="0"/>
              <a:t>‹#›</a:t>
            </a:fld>
            <a:endParaRPr lang="zh-CN" altLang="en-US"/>
          </a:p>
        </p:txBody>
      </p:sp>
    </p:spTree>
    <p:extLst>
      <p:ext uri="{BB962C8B-B14F-4D97-AF65-F5344CB8AC3E}">
        <p14:creationId xmlns:p14="http://schemas.microsoft.com/office/powerpoint/2010/main" val="311548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93DDA13-DD4E-4D25-9DC8-D05AE8B31DF6}" type="datetimeFigureOut">
              <a:rPr lang="zh-CN" altLang="en-US" smtClean="0"/>
              <a:t>2026/4/29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5C26918-A1A6-43BC-B1D8-705A8E73DED2}" type="slidenum">
              <a:rPr lang="zh-CN" altLang="en-US" smtClean="0"/>
              <a:t>‹#›</a:t>
            </a:fld>
            <a:endParaRPr lang="zh-CN" altLang="en-US"/>
          </a:p>
        </p:txBody>
      </p:sp>
    </p:spTree>
    <p:extLst>
      <p:ext uri="{BB962C8B-B14F-4D97-AF65-F5344CB8AC3E}">
        <p14:creationId xmlns:p14="http://schemas.microsoft.com/office/powerpoint/2010/main" val="426898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479434" y="1133747"/>
            <a:ext cx="7677210" cy="1804629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447806" y="1133747"/>
            <a:ext cx="22586573" cy="1804629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93DDA13-DD4E-4D25-9DC8-D05AE8B31DF6}" type="datetimeFigureOut">
              <a:rPr lang="zh-CN" altLang="en-US" smtClean="0"/>
              <a:t>2026/4/29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5C26918-A1A6-43BC-B1D8-705A8E73DED2}" type="slidenum">
              <a:rPr lang="zh-CN" altLang="en-US" smtClean="0"/>
              <a:t>‹#›</a:t>
            </a:fld>
            <a:endParaRPr lang="zh-CN" altLang="en-US"/>
          </a:p>
        </p:txBody>
      </p:sp>
    </p:spTree>
    <p:extLst>
      <p:ext uri="{BB962C8B-B14F-4D97-AF65-F5344CB8AC3E}">
        <p14:creationId xmlns:p14="http://schemas.microsoft.com/office/powerpoint/2010/main" val="380672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93DDA13-DD4E-4D25-9DC8-D05AE8B31DF6}" type="datetimeFigureOut">
              <a:rPr lang="zh-CN" altLang="en-US" smtClean="0"/>
              <a:t>2026/4/29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5C26918-A1A6-43BC-B1D8-705A8E73DED2}" type="slidenum">
              <a:rPr lang="zh-CN" altLang="en-US" smtClean="0"/>
              <a:t>‹#›</a:t>
            </a:fld>
            <a:endParaRPr lang="zh-CN" altLang="en-US"/>
          </a:p>
        </p:txBody>
      </p:sp>
    </p:spTree>
    <p:extLst>
      <p:ext uri="{BB962C8B-B14F-4D97-AF65-F5344CB8AC3E}">
        <p14:creationId xmlns:p14="http://schemas.microsoft.com/office/powerpoint/2010/main" val="344265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429262" y="5308896"/>
            <a:ext cx="30708838" cy="8858013"/>
          </a:xfrm>
        </p:spPr>
        <p:txBody>
          <a:bodyPr anchor="b"/>
          <a:lstStyle>
            <a:lvl1pPr>
              <a:defRPr sz="17522"/>
            </a:lvl1pPr>
          </a:lstStyle>
          <a:p>
            <a:r>
              <a:rPr lang="zh-CN" altLang="en-US"/>
              <a:t>单击此处编辑母版标题样式</a:t>
            </a:r>
            <a:endParaRPr lang="en-US" dirty="0"/>
          </a:p>
        </p:txBody>
      </p:sp>
      <p:sp>
        <p:nvSpPr>
          <p:cNvPr id="3" name="Text Placeholder 2"/>
          <p:cNvSpPr>
            <a:spLocks noGrp="1"/>
          </p:cNvSpPr>
          <p:nvPr>
            <p:ph type="body" idx="1"/>
          </p:nvPr>
        </p:nvSpPr>
        <p:spPr>
          <a:xfrm>
            <a:off x="2429262" y="14250709"/>
            <a:ext cx="30708838" cy="4658220"/>
          </a:xfrm>
        </p:spPr>
        <p:txBody>
          <a:bodyPr/>
          <a:lstStyle>
            <a:lvl1pPr marL="0" indent="0">
              <a:buNone/>
              <a:defRPr sz="7009">
                <a:solidFill>
                  <a:schemeClr val="tx1">
                    <a:tint val="82000"/>
                  </a:schemeClr>
                </a:solidFill>
              </a:defRPr>
            </a:lvl1pPr>
            <a:lvl2pPr marL="1335161" indent="0">
              <a:buNone/>
              <a:defRPr sz="5841">
                <a:solidFill>
                  <a:schemeClr val="tx1">
                    <a:tint val="82000"/>
                  </a:schemeClr>
                </a:solidFill>
              </a:defRPr>
            </a:lvl2pPr>
            <a:lvl3pPr marL="2670322" indent="0">
              <a:buNone/>
              <a:defRPr sz="5257">
                <a:solidFill>
                  <a:schemeClr val="tx1">
                    <a:tint val="82000"/>
                  </a:schemeClr>
                </a:solidFill>
              </a:defRPr>
            </a:lvl3pPr>
            <a:lvl4pPr marL="4005483" indent="0">
              <a:buNone/>
              <a:defRPr sz="4672">
                <a:solidFill>
                  <a:schemeClr val="tx1">
                    <a:tint val="82000"/>
                  </a:schemeClr>
                </a:solidFill>
              </a:defRPr>
            </a:lvl4pPr>
            <a:lvl5pPr marL="5340645" indent="0">
              <a:buNone/>
              <a:defRPr sz="4672">
                <a:solidFill>
                  <a:schemeClr val="tx1">
                    <a:tint val="82000"/>
                  </a:schemeClr>
                </a:solidFill>
              </a:defRPr>
            </a:lvl5pPr>
            <a:lvl6pPr marL="6675806" indent="0">
              <a:buNone/>
              <a:defRPr sz="4672">
                <a:solidFill>
                  <a:schemeClr val="tx1">
                    <a:tint val="82000"/>
                  </a:schemeClr>
                </a:solidFill>
              </a:defRPr>
            </a:lvl6pPr>
            <a:lvl7pPr marL="8010967" indent="0">
              <a:buNone/>
              <a:defRPr sz="4672">
                <a:solidFill>
                  <a:schemeClr val="tx1">
                    <a:tint val="82000"/>
                  </a:schemeClr>
                </a:solidFill>
              </a:defRPr>
            </a:lvl7pPr>
            <a:lvl8pPr marL="9346128" indent="0">
              <a:buNone/>
              <a:defRPr sz="4672">
                <a:solidFill>
                  <a:schemeClr val="tx1">
                    <a:tint val="82000"/>
                  </a:schemeClr>
                </a:solidFill>
              </a:defRPr>
            </a:lvl8pPr>
            <a:lvl9pPr marL="10681289" indent="0">
              <a:buNone/>
              <a:defRPr sz="4672">
                <a:solidFill>
                  <a:schemeClr val="tx1">
                    <a:tint val="82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93DDA13-DD4E-4D25-9DC8-D05AE8B31DF6}" type="datetimeFigureOut">
              <a:rPr lang="zh-CN" altLang="en-US" smtClean="0"/>
              <a:t>2026/4/29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5C26918-A1A6-43BC-B1D8-705A8E73DED2}" type="slidenum">
              <a:rPr lang="zh-CN" altLang="en-US" smtClean="0"/>
              <a:t>‹#›</a:t>
            </a:fld>
            <a:endParaRPr lang="zh-CN" altLang="en-US"/>
          </a:p>
        </p:txBody>
      </p:sp>
    </p:spTree>
    <p:extLst>
      <p:ext uri="{BB962C8B-B14F-4D97-AF65-F5344CB8AC3E}">
        <p14:creationId xmlns:p14="http://schemas.microsoft.com/office/powerpoint/2010/main" val="192643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447806" y="5668735"/>
            <a:ext cx="15131891" cy="135113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8024753" y="5668735"/>
            <a:ext cx="15131891" cy="135113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93DDA13-DD4E-4D25-9DC8-D05AE8B31DF6}" type="datetimeFigureOut">
              <a:rPr lang="zh-CN" altLang="en-US" smtClean="0"/>
              <a:t>2026/4/29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5C26918-A1A6-43BC-B1D8-705A8E73DED2}" type="slidenum">
              <a:rPr lang="zh-CN" altLang="en-US" smtClean="0"/>
              <a:t>‹#›</a:t>
            </a:fld>
            <a:endParaRPr lang="zh-CN" altLang="en-US"/>
          </a:p>
        </p:txBody>
      </p:sp>
    </p:spTree>
    <p:extLst>
      <p:ext uri="{BB962C8B-B14F-4D97-AF65-F5344CB8AC3E}">
        <p14:creationId xmlns:p14="http://schemas.microsoft.com/office/powerpoint/2010/main" val="219221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452443" y="1133748"/>
            <a:ext cx="30708838" cy="411599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452445" y="5220167"/>
            <a:ext cx="15062350" cy="2558323"/>
          </a:xfrm>
        </p:spPr>
        <p:txBody>
          <a:bodyPr anchor="b"/>
          <a:lstStyle>
            <a:lvl1pPr marL="0" indent="0">
              <a:buNone/>
              <a:defRPr sz="7009" b="1"/>
            </a:lvl1pPr>
            <a:lvl2pPr marL="1335161" indent="0">
              <a:buNone/>
              <a:defRPr sz="5841" b="1"/>
            </a:lvl2pPr>
            <a:lvl3pPr marL="2670322" indent="0">
              <a:buNone/>
              <a:defRPr sz="5257" b="1"/>
            </a:lvl3pPr>
            <a:lvl4pPr marL="4005483" indent="0">
              <a:buNone/>
              <a:defRPr sz="4672" b="1"/>
            </a:lvl4pPr>
            <a:lvl5pPr marL="5340645" indent="0">
              <a:buNone/>
              <a:defRPr sz="4672" b="1"/>
            </a:lvl5pPr>
            <a:lvl6pPr marL="6675806" indent="0">
              <a:buNone/>
              <a:defRPr sz="4672" b="1"/>
            </a:lvl6pPr>
            <a:lvl7pPr marL="8010967" indent="0">
              <a:buNone/>
              <a:defRPr sz="4672" b="1"/>
            </a:lvl7pPr>
            <a:lvl8pPr marL="9346128" indent="0">
              <a:buNone/>
              <a:defRPr sz="4672" b="1"/>
            </a:lvl8pPr>
            <a:lvl9pPr marL="10681289" indent="0">
              <a:buNone/>
              <a:defRPr sz="4672" b="1"/>
            </a:lvl9pPr>
          </a:lstStyle>
          <a:p>
            <a:pPr lvl="0"/>
            <a:r>
              <a:rPr lang="zh-CN" altLang="en-US"/>
              <a:t>单击此处编辑母版文本样式</a:t>
            </a:r>
          </a:p>
        </p:txBody>
      </p:sp>
      <p:sp>
        <p:nvSpPr>
          <p:cNvPr id="4" name="Content Placeholder 3"/>
          <p:cNvSpPr>
            <a:spLocks noGrp="1"/>
          </p:cNvSpPr>
          <p:nvPr>
            <p:ph sz="half" idx="2"/>
          </p:nvPr>
        </p:nvSpPr>
        <p:spPr>
          <a:xfrm>
            <a:off x="2452445" y="7778490"/>
            <a:ext cx="15062350" cy="114409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8024753" y="5220167"/>
            <a:ext cx="15136529" cy="2558323"/>
          </a:xfrm>
        </p:spPr>
        <p:txBody>
          <a:bodyPr anchor="b"/>
          <a:lstStyle>
            <a:lvl1pPr marL="0" indent="0">
              <a:buNone/>
              <a:defRPr sz="7009" b="1"/>
            </a:lvl1pPr>
            <a:lvl2pPr marL="1335161" indent="0">
              <a:buNone/>
              <a:defRPr sz="5841" b="1"/>
            </a:lvl2pPr>
            <a:lvl3pPr marL="2670322" indent="0">
              <a:buNone/>
              <a:defRPr sz="5257" b="1"/>
            </a:lvl3pPr>
            <a:lvl4pPr marL="4005483" indent="0">
              <a:buNone/>
              <a:defRPr sz="4672" b="1"/>
            </a:lvl4pPr>
            <a:lvl5pPr marL="5340645" indent="0">
              <a:buNone/>
              <a:defRPr sz="4672" b="1"/>
            </a:lvl5pPr>
            <a:lvl6pPr marL="6675806" indent="0">
              <a:buNone/>
              <a:defRPr sz="4672" b="1"/>
            </a:lvl6pPr>
            <a:lvl7pPr marL="8010967" indent="0">
              <a:buNone/>
              <a:defRPr sz="4672" b="1"/>
            </a:lvl7pPr>
            <a:lvl8pPr marL="9346128" indent="0">
              <a:buNone/>
              <a:defRPr sz="4672" b="1"/>
            </a:lvl8pPr>
            <a:lvl9pPr marL="10681289" indent="0">
              <a:buNone/>
              <a:defRPr sz="4672" b="1"/>
            </a:lvl9pPr>
          </a:lstStyle>
          <a:p>
            <a:pPr lvl="0"/>
            <a:r>
              <a:rPr lang="zh-CN" altLang="en-US"/>
              <a:t>单击此处编辑母版文本样式</a:t>
            </a:r>
          </a:p>
        </p:txBody>
      </p:sp>
      <p:sp>
        <p:nvSpPr>
          <p:cNvPr id="6" name="Content Placeholder 5"/>
          <p:cNvSpPr>
            <a:spLocks noGrp="1"/>
          </p:cNvSpPr>
          <p:nvPr>
            <p:ph sz="quarter" idx="4"/>
          </p:nvPr>
        </p:nvSpPr>
        <p:spPr>
          <a:xfrm>
            <a:off x="18024753" y="7778490"/>
            <a:ext cx="15136529" cy="114409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93DDA13-DD4E-4D25-9DC8-D05AE8B31DF6}" type="datetimeFigureOut">
              <a:rPr lang="zh-CN" altLang="en-US" smtClean="0"/>
              <a:t>2026/4/29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5C26918-A1A6-43BC-B1D8-705A8E73DED2}" type="slidenum">
              <a:rPr lang="zh-CN" altLang="en-US" smtClean="0"/>
              <a:t>‹#›</a:t>
            </a:fld>
            <a:endParaRPr lang="zh-CN" altLang="en-US"/>
          </a:p>
        </p:txBody>
      </p:sp>
    </p:spTree>
    <p:extLst>
      <p:ext uri="{BB962C8B-B14F-4D97-AF65-F5344CB8AC3E}">
        <p14:creationId xmlns:p14="http://schemas.microsoft.com/office/powerpoint/2010/main" val="3739133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93DDA13-DD4E-4D25-9DC8-D05AE8B31DF6}" type="datetimeFigureOut">
              <a:rPr lang="zh-CN" altLang="en-US" smtClean="0"/>
              <a:t>2026/4/29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5C26918-A1A6-43BC-B1D8-705A8E73DED2}" type="slidenum">
              <a:rPr lang="zh-CN" altLang="en-US" smtClean="0"/>
              <a:t>‹#›</a:t>
            </a:fld>
            <a:endParaRPr lang="zh-CN" altLang="en-US"/>
          </a:p>
        </p:txBody>
      </p:sp>
    </p:spTree>
    <p:extLst>
      <p:ext uri="{BB962C8B-B14F-4D97-AF65-F5344CB8AC3E}">
        <p14:creationId xmlns:p14="http://schemas.microsoft.com/office/powerpoint/2010/main" val="172129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DDA13-DD4E-4D25-9DC8-D05AE8B31DF6}" type="datetimeFigureOut">
              <a:rPr lang="zh-CN" altLang="en-US" smtClean="0"/>
              <a:t>2026/4/29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5C26918-A1A6-43BC-B1D8-705A8E73DED2}" type="slidenum">
              <a:rPr lang="zh-CN" altLang="en-US" smtClean="0"/>
              <a:t>‹#›</a:t>
            </a:fld>
            <a:endParaRPr lang="zh-CN" altLang="en-US"/>
          </a:p>
        </p:txBody>
      </p:sp>
    </p:spTree>
    <p:extLst>
      <p:ext uri="{BB962C8B-B14F-4D97-AF65-F5344CB8AC3E}">
        <p14:creationId xmlns:p14="http://schemas.microsoft.com/office/powerpoint/2010/main" val="427140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452445" y="1419648"/>
            <a:ext cx="11483361" cy="4968769"/>
          </a:xfrm>
        </p:spPr>
        <p:txBody>
          <a:bodyPr anchor="b"/>
          <a:lstStyle>
            <a:lvl1pPr>
              <a:defRPr sz="9345"/>
            </a:lvl1pPr>
          </a:lstStyle>
          <a:p>
            <a:r>
              <a:rPr lang="zh-CN" altLang="en-US"/>
              <a:t>单击此处编辑母版标题样式</a:t>
            </a:r>
            <a:endParaRPr lang="en-US" dirty="0"/>
          </a:p>
        </p:txBody>
      </p:sp>
      <p:sp>
        <p:nvSpPr>
          <p:cNvPr id="3" name="Content Placeholder 2"/>
          <p:cNvSpPr>
            <a:spLocks noGrp="1"/>
          </p:cNvSpPr>
          <p:nvPr>
            <p:ph idx="1"/>
          </p:nvPr>
        </p:nvSpPr>
        <p:spPr>
          <a:xfrm>
            <a:off x="15136529" y="3066048"/>
            <a:ext cx="18024753" cy="15133057"/>
          </a:xfrm>
        </p:spPr>
        <p:txBody>
          <a:bodyPr/>
          <a:lstStyle>
            <a:lvl1pPr>
              <a:defRPr sz="9345"/>
            </a:lvl1pPr>
            <a:lvl2pPr>
              <a:defRPr sz="8177"/>
            </a:lvl2pPr>
            <a:lvl3pPr>
              <a:defRPr sz="7009"/>
            </a:lvl3pPr>
            <a:lvl4pPr>
              <a:defRPr sz="5841"/>
            </a:lvl4pPr>
            <a:lvl5pPr>
              <a:defRPr sz="5841"/>
            </a:lvl5pPr>
            <a:lvl6pPr>
              <a:defRPr sz="5841"/>
            </a:lvl6pPr>
            <a:lvl7pPr>
              <a:defRPr sz="5841"/>
            </a:lvl7pPr>
            <a:lvl8pPr>
              <a:defRPr sz="5841"/>
            </a:lvl8pPr>
            <a:lvl9pPr>
              <a:defRPr sz="5841"/>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452445" y="6388417"/>
            <a:ext cx="11483361" cy="11835334"/>
          </a:xfrm>
        </p:spPr>
        <p:txBody>
          <a:bodyPr/>
          <a:lstStyle>
            <a:lvl1pPr marL="0" indent="0">
              <a:buNone/>
              <a:defRPr sz="4672"/>
            </a:lvl1pPr>
            <a:lvl2pPr marL="1335161" indent="0">
              <a:buNone/>
              <a:defRPr sz="4088"/>
            </a:lvl2pPr>
            <a:lvl3pPr marL="2670322" indent="0">
              <a:buNone/>
              <a:defRPr sz="3504"/>
            </a:lvl3pPr>
            <a:lvl4pPr marL="4005483" indent="0">
              <a:buNone/>
              <a:defRPr sz="2920"/>
            </a:lvl4pPr>
            <a:lvl5pPr marL="5340645" indent="0">
              <a:buNone/>
              <a:defRPr sz="2920"/>
            </a:lvl5pPr>
            <a:lvl6pPr marL="6675806" indent="0">
              <a:buNone/>
              <a:defRPr sz="2920"/>
            </a:lvl6pPr>
            <a:lvl7pPr marL="8010967" indent="0">
              <a:buNone/>
              <a:defRPr sz="2920"/>
            </a:lvl7pPr>
            <a:lvl8pPr marL="9346128" indent="0">
              <a:buNone/>
              <a:defRPr sz="2920"/>
            </a:lvl8pPr>
            <a:lvl9pPr marL="10681289" indent="0">
              <a:buNone/>
              <a:defRPr sz="292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93DDA13-DD4E-4D25-9DC8-D05AE8B31DF6}" type="datetimeFigureOut">
              <a:rPr lang="zh-CN" altLang="en-US" smtClean="0"/>
              <a:t>2026/4/29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5C26918-A1A6-43BC-B1D8-705A8E73DED2}" type="slidenum">
              <a:rPr lang="zh-CN" altLang="en-US" smtClean="0"/>
              <a:t>‹#›</a:t>
            </a:fld>
            <a:endParaRPr lang="zh-CN" altLang="en-US"/>
          </a:p>
        </p:txBody>
      </p:sp>
    </p:spTree>
    <p:extLst>
      <p:ext uri="{BB962C8B-B14F-4D97-AF65-F5344CB8AC3E}">
        <p14:creationId xmlns:p14="http://schemas.microsoft.com/office/powerpoint/2010/main" val="230990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452445" y="1419648"/>
            <a:ext cx="11483361" cy="4968769"/>
          </a:xfrm>
        </p:spPr>
        <p:txBody>
          <a:bodyPr anchor="b"/>
          <a:lstStyle>
            <a:lvl1pPr>
              <a:defRPr sz="93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136529" y="3066048"/>
            <a:ext cx="18024753" cy="15133057"/>
          </a:xfrm>
        </p:spPr>
        <p:txBody>
          <a:bodyPr anchor="t"/>
          <a:lstStyle>
            <a:lvl1pPr marL="0" indent="0">
              <a:buNone/>
              <a:defRPr sz="9345"/>
            </a:lvl1pPr>
            <a:lvl2pPr marL="1335161" indent="0">
              <a:buNone/>
              <a:defRPr sz="8177"/>
            </a:lvl2pPr>
            <a:lvl3pPr marL="2670322" indent="0">
              <a:buNone/>
              <a:defRPr sz="7009"/>
            </a:lvl3pPr>
            <a:lvl4pPr marL="4005483" indent="0">
              <a:buNone/>
              <a:defRPr sz="5841"/>
            </a:lvl4pPr>
            <a:lvl5pPr marL="5340645" indent="0">
              <a:buNone/>
              <a:defRPr sz="5841"/>
            </a:lvl5pPr>
            <a:lvl6pPr marL="6675806" indent="0">
              <a:buNone/>
              <a:defRPr sz="5841"/>
            </a:lvl6pPr>
            <a:lvl7pPr marL="8010967" indent="0">
              <a:buNone/>
              <a:defRPr sz="5841"/>
            </a:lvl7pPr>
            <a:lvl8pPr marL="9346128" indent="0">
              <a:buNone/>
              <a:defRPr sz="5841"/>
            </a:lvl8pPr>
            <a:lvl9pPr marL="10681289" indent="0">
              <a:buNone/>
              <a:defRPr sz="5841"/>
            </a:lvl9pPr>
          </a:lstStyle>
          <a:p>
            <a:r>
              <a:rPr lang="zh-CN" altLang="en-US"/>
              <a:t>单击图标添加图片</a:t>
            </a:r>
            <a:endParaRPr lang="en-US" dirty="0"/>
          </a:p>
        </p:txBody>
      </p:sp>
      <p:sp>
        <p:nvSpPr>
          <p:cNvPr id="4" name="Text Placeholder 3"/>
          <p:cNvSpPr>
            <a:spLocks noGrp="1"/>
          </p:cNvSpPr>
          <p:nvPr>
            <p:ph type="body" sz="half" idx="2"/>
          </p:nvPr>
        </p:nvSpPr>
        <p:spPr>
          <a:xfrm>
            <a:off x="2452445" y="6388417"/>
            <a:ext cx="11483361" cy="11835334"/>
          </a:xfrm>
        </p:spPr>
        <p:txBody>
          <a:bodyPr/>
          <a:lstStyle>
            <a:lvl1pPr marL="0" indent="0">
              <a:buNone/>
              <a:defRPr sz="4672"/>
            </a:lvl1pPr>
            <a:lvl2pPr marL="1335161" indent="0">
              <a:buNone/>
              <a:defRPr sz="4088"/>
            </a:lvl2pPr>
            <a:lvl3pPr marL="2670322" indent="0">
              <a:buNone/>
              <a:defRPr sz="3504"/>
            </a:lvl3pPr>
            <a:lvl4pPr marL="4005483" indent="0">
              <a:buNone/>
              <a:defRPr sz="2920"/>
            </a:lvl4pPr>
            <a:lvl5pPr marL="5340645" indent="0">
              <a:buNone/>
              <a:defRPr sz="2920"/>
            </a:lvl5pPr>
            <a:lvl6pPr marL="6675806" indent="0">
              <a:buNone/>
              <a:defRPr sz="2920"/>
            </a:lvl6pPr>
            <a:lvl7pPr marL="8010967" indent="0">
              <a:buNone/>
              <a:defRPr sz="2920"/>
            </a:lvl7pPr>
            <a:lvl8pPr marL="9346128" indent="0">
              <a:buNone/>
              <a:defRPr sz="2920"/>
            </a:lvl8pPr>
            <a:lvl9pPr marL="10681289" indent="0">
              <a:buNone/>
              <a:defRPr sz="292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93DDA13-DD4E-4D25-9DC8-D05AE8B31DF6}" type="datetimeFigureOut">
              <a:rPr lang="zh-CN" altLang="en-US" smtClean="0"/>
              <a:t>2026/4/29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5C26918-A1A6-43BC-B1D8-705A8E73DED2}" type="slidenum">
              <a:rPr lang="zh-CN" altLang="en-US" smtClean="0"/>
              <a:t>‹#›</a:t>
            </a:fld>
            <a:endParaRPr lang="zh-CN" altLang="en-US"/>
          </a:p>
        </p:txBody>
      </p:sp>
    </p:spTree>
    <p:extLst>
      <p:ext uri="{BB962C8B-B14F-4D97-AF65-F5344CB8AC3E}">
        <p14:creationId xmlns:p14="http://schemas.microsoft.com/office/powerpoint/2010/main" val="65503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7806" y="1133748"/>
            <a:ext cx="30708838" cy="411599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447806" y="5668735"/>
            <a:ext cx="30708838" cy="135113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447806" y="19737057"/>
            <a:ext cx="8011001" cy="1133747"/>
          </a:xfrm>
          <a:prstGeom prst="rect">
            <a:avLst/>
          </a:prstGeom>
        </p:spPr>
        <p:txBody>
          <a:bodyPr vert="horz" lIns="91440" tIns="45720" rIns="91440" bIns="45720" rtlCol="0" anchor="ctr"/>
          <a:lstStyle>
            <a:lvl1pPr algn="l">
              <a:defRPr sz="3504">
                <a:solidFill>
                  <a:schemeClr val="tx1">
                    <a:tint val="82000"/>
                  </a:schemeClr>
                </a:solidFill>
              </a:defRPr>
            </a:lvl1pPr>
          </a:lstStyle>
          <a:p>
            <a:fld id="{593DDA13-DD4E-4D25-9DC8-D05AE8B31DF6}" type="datetimeFigureOut">
              <a:rPr lang="zh-CN" altLang="en-US" smtClean="0"/>
              <a:t>2026/4/29</a:t>
            </a:fld>
            <a:endParaRPr lang="zh-CN" altLang="en-US"/>
          </a:p>
        </p:txBody>
      </p:sp>
      <p:sp>
        <p:nvSpPr>
          <p:cNvPr id="5" name="Footer Placeholder 4"/>
          <p:cNvSpPr>
            <a:spLocks noGrp="1"/>
          </p:cNvSpPr>
          <p:nvPr>
            <p:ph type="ftr" sz="quarter" idx="3"/>
          </p:nvPr>
        </p:nvSpPr>
        <p:spPr>
          <a:xfrm>
            <a:off x="11793974" y="19737057"/>
            <a:ext cx="12016502" cy="1133747"/>
          </a:xfrm>
          <a:prstGeom prst="rect">
            <a:avLst/>
          </a:prstGeom>
        </p:spPr>
        <p:txBody>
          <a:bodyPr vert="horz" lIns="91440" tIns="45720" rIns="91440" bIns="45720" rtlCol="0" anchor="ctr"/>
          <a:lstStyle>
            <a:lvl1pPr algn="ctr">
              <a:defRPr sz="3504">
                <a:solidFill>
                  <a:schemeClr val="tx1">
                    <a:tint val="82000"/>
                  </a:schemeClr>
                </a:solidFill>
              </a:defRPr>
            </a:lvl1pPr>
          </a:lstStyle>
          <a:p>
            <a:endParaRPr lang="zh-CN" altLang="en-US"/>
          </a:p>
        </p:txBody>
      </p:sp>
      <p:sp>
        <p:nvSpPr>
          <p:cNvPr id="6" name="Slide Number Placeholder 5"/>
          <p:cNvSpPr>
            <a:spLocks noGrp="1"/>
          </p:cNvSpPr>
          <p:nvPr>
            <p:ph type="sldNum" sz="quarter" idx="4"/>
          </p:nvPr>
        </p:nvSpPr>
        <p:spPr>
          <a:xfrm>
            <a:off x="25145643" y="19737057"/>
            <a:ext cx="8011001" cy="1133747"/>
          </a:xfrm>
          <a:prstGeom prst="rect">
            <a:avLst/>
          </a:prstGeom>
        </p:spPr>
        <p:txBody>
          <a:bodyPr vert="horz" lIns="91440" tIns="45720" rIns="91440" bIns="45720" rtlCol="0" anchor="ctr"/>
          <a:lstStyle>
            <a:lvl1pPr algn="r">
              <a:defRPr sz="3504">
                <a:solidFill>
                  <a:schemeClr val="tx1">
                    <a:tint val="82000"/>
                  </a:schemeClr>
                </a:solidFill>
              </a:defRPr>
            </a:lvl1pPr>
          </a:lstStyle>
          <a:p>
            <a:fld id="{25C26918-A1A6-43BC-B1D8-705A8E73DED2}" type="slidenum">
              <a:rPr lang="zh-CN" altLang="en-US" smtClean="0"/>
              <a:t>‹#›</a:t>
            </a:fld>
            <a:endParaRPr lang="zh-CN" altLang="en-US"/>
          </a:p>
        </p:txBody>
      </p:sp>
    </p:spTree>
    <p:extLst>
      <p:ext uri="{BB962C8B-B14F-4D97-AF65-F5344CB8AC3E}">
        <p14:creationId xmlns:p14="http://schemas.microsoft.com/office/powerpoint/2010/main" val="4506746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670322" rtl="0" eaLnBrk="1" latinLnBrk="0" hangingPunct="1">
        <a:lnSpc>
          <a:spcPct val="90000"/>
        </a:lnSpc>
        <a:spcBef>
          <a:spcPct val="0"/>
        </a:spcBef>
        <a:buNone/>
        <a:defRPr sz="12849" kern="1200">
          <a:solidFill>
            <a:schemeClr val="tx1"/>
          </a:solidFill>
          <a:latin typeface="+mj-lt"/>
          <a:ea typeface="+mj-ea"/>
          <a:cs typeface="+mj-cs"/>
        </a:defRPr>
      </a:lvl1pPr>
    </p:titleStyle>
    <p:bodyStyle>
      <a:lvl1pPr marL="667581" indent="-667581" algn="l" defTabSz="2670322" rtl="0" eaLnBrk="1" latinLnBrk="0" hangingPunct="1">
        <a:lnSpc>
          <a:spcPct val="90000"/>
        </a:lnSpc>
        <a:spcBef>
          <a:spcPts val="2920"/>
        </a:spcBef>
        <a:buFont typeface="Arial" panose="020B0604020202020204" pitchFamily="34" charset="0"/>
        <a:buChar char="•"/>
        <a:defRPr sz="8177" kern="1200">
          <a:solidFill>
            <a:schemeClr val="tx1"/>
          </a:solidFill>
          <a:latin typeface="+mn-lt"/>
          <a:ea typeface="+mn-ea"/>
          <a:cs typeface="+mn-cs"/>
        </a:defRPr>
      </a:lvl1pPr>
      <a:lvl2pPr marL="2002742" indent="-667581" algn="l" defTabSz="2670322" rtl="0" eaLnBrk="1" latinLnBrk="0" hangingPunct="1">
        <a:lnSpc>
          <a:spcPct val="90000"/>
        </a:lnSpc>
        <a:spcBef>
          <a:spcPts val="1460"/>
        </a:spcBef>
        <a:buFont typeface="Arial" panose="020B0604020202020204" pitchFamily="34" charset="0"/>
        <a:buChar char="•"/>
        <a:defRPr sz="7009" kern="1200">
          <a:solidFill>
            <a:schemeClr val="tx1"/>
          </a:solidFill>
          <a:latin typeface="+mn-lt"/>
          <a:ea typeface="+mn-ea"/>
          <a:cs typeface="+mn-cs"/>
        </a:defRPr>
      </a:lvl2pPr>
      <a:lvl3pPr marL="3337903" indent="-667581" algn="l" defTabSz="2670322" rtl="0" eaLnBrk="1" latinLnBrk="0" hangingPunct="1">
        <a:lnSpc>
          <a:spcPct val="90000"/>
        </a:lnSpc>
        <a:spcBef>
          <a:spcPts val="1460"/>
        </a:spcBef>
        <a:buFont typeface="Arial" panose="020B0604020202020204" pitchFamily="34" charset="0"/>
        <a:buChar char="•"/>
        <a:defRPr sz="5841" kern="1200">
          <a:solidFill>
            <a:schemeClr val="tx1"/>
          </a:solidFill>
          <a:latin typeface="+mn-lt"/>
          <a:ea typeface="+mn-ea"/>
          <a:cs typeface="+mn-cs"/>
        </a:defRPr>
      </a:lvl3pPr>
      <a:lvl4pPr marL="4673064"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4pPr>
      <a:lvl5pPr marL="6008225"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5pPr>
      <a:lvl6pPr marL="7343386"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6pPr>
      <a:lvl7pPr marL="8678548"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7pPr>
      <a:lvl8pPr marL="10013709"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8pPr>
      <a:lvl9pPr marL="11348870"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9pPr>
    </p:bodyStyle>
    <p:otherStyle>
      <a:defPPr>
        <a:defRPr lang="en-US"/>
      </a:defPPr>
      <a:lvl1pPr marL="0" algn="l" defTabSz="2670322" rtl="0" eaLnBrk="1" latinLnBrk="0" hangingPunct="1">
        <a:defRPr sz="5257" kern="1200">
          <a:solidFill>
            <a:schemeClr val="tx1"/>
          </a:solidFill>
          <a:latin typeface="+mn-lt"/>
          <a:ea typeface="+mn-ea"/>
          <a:cs typeface="+mn-cs"/>
        </a:defRPr>
      </a:lvl1pPr>
      <a:lvl2pPr marL="1335161" algn="l" defTabSz="2670322" rtl="0" eaLnBrk="1" latinLnBrk="0" hangingPunct="1">
        <a:defRPr sz="5257" kern="1200">
          <a:solidFill>
            <a:schemeClr val="tx1"/>
          </a:solidFill>
          <a:latin typeface="+mn-lt"/>
          <a:ea typeface="+mn-ea"/>
          <a:cs typeface="+mn-cs"/>
        </a:defRPr>
      </a:lvl2pPr>
      <a:lvl3pPr marL="2670322" algn="l" defTabSz="2670322" rtl="0" eaLnBrk="1" latinLnBrk="0" hangingPunct="1">
        <a:defRPr sz="5257" kern="1200">
          <a:solidFill>
            <a:schemeClr val="tx1"/>
          </a:solidFill>
          <a:latin typeface="+mn-lt"/>
          <a:ea typeface="+mn-ea"/>
          <a:cs typeface="+mn-cs"/>
        </a:defRPr>
      </a:lvl3pPr>
      <a:lvl4pPr marL="4005483" algn="l" defTabSz="2670322" rtl="0" eaLnBrk="1" latinLnBrk="0" hangingPunct="1">
        <a:defRPr sz="5257" kern="1200">
          <a:solidFill>
            <a:schemeClr val="tx1"/>
          </a:solidFill>
          <a:latin typeface="+mn-lt"/>
          <a:ea typeface="+mn-ea"/>
          <a:cs typeface="+mn-cs"/>
        </a:defRPr>
      </a:lvl4pPr>
      <a:lvl5pPr marL="5340645" algn="l" defTabSz="2670322" rtl="0" eaLnBrk="1" latinLnBrk="0" hangingPunct="1">
        <a:defRPr sz="5257" kern="1200">
          <a:solidFill>
            <a:schemeClr val="tx1"/>
          </a:solidFill>
          <a:latin typeface="+mn-lt"/>
          <a:ea typeface="+mn-ea"/>
          <a:cs typeface="+mn-cs"/>
        </a:defRPr>
      </a:lvl5pPr>
      <a:lvl6pPr marL="6675806" algn="l" defTabSz="2670322" rtl="0" eaLnBrk="1" latinLnBrk="0" hangingPunct="1">
        <a:defRPr sz="5257" kern="1200">
          <a:solidFill>
            <a:schemeClr val="tx1"/>
          </a:solidFill>
          <a:latin typeface="+mn-lt"/>
          <a:ea typeface="+mn-ea"/>
          <a:cs typeface="+mn-cs"/>
        </a:defRPr>
      </a:lvl6pPr>
      <a:lvl7pPr marL="8010967" algn="l" defTabSz="2670322" rtl="0" eaLnBrk="1" latinLnBrk="0" hangingPunct="1">
        <a:defRPr sz="5257" kern="1200">
          <a:solidFill>
            <a:schemeClr val="tx1"/>
          </a:solidFill>
          <a:latin typeface="+mn-lt"/>
          <a:ea typeface="+mn-ea"/>
          <a:cs typeface="+mn-cs"/>
        </a:defRPr>
      </a:lvl7pPr>
      <a:lvl8pPr marL="9346128" algn="l" defTabSz="2670322" rtl="0" eaLnBrk="1" latinLnBrk="0" hangingPunct="1">
        <a:defRPr sz="5257" kern="1200">
          <a:solidFill>
            <a:schemeClr val="tx1"/>
          </a:solidFill>
          <a:latin typeface="+mn-lt"/>
          <a:ea typeface="+mn-ea"/>
          <a:cs typeface="+mn-cs"/>
        </a:defRPr>
      </a:lvl8pPr>
      <a:lvl9pPr marL="10681289" algn="l" defTabSz="2670322" rtl="0" eaLnBrk="1" latinLnBrk="0" hangingPunct="1">
        <a:defRPr sz="52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1CCD6-BCDC-B864-51CE-B2CA0D8CBD8C}"/>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A680845A-4542-49CB-E0A2-EFBEAA28C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9000" y="17873154"/>
            <a:ext cx="2460762" cy="3277980"/>
          </a:xfrm>
          <a:prstGeom prst="rect">
            <a:avLst/>
          </a:prstGeom>
        </p:spPr>
      </p:pic>
      <p:pic>
        <p:nvPicPr>
          <p:cNvPr id="6" name="图片 5">
            <a:extLst>
              <a:ext uri="{FF2B5EF4-FFF2-40B4-BE49-F238E27FC236}">
                <a16:creationId xmlns:a16="http://schemas.microsoft.com/office/drawing/2014/main" id="{403EB042-F336-0CC7-8BBC-D44DE23580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057553" y="248654"/>
            <a:ext cx="1800000" cy="1800000"/>
          </a:xfrm>
          <a:prstGeom prst="rect">
            <a:avLst/>
          </a:prstGeom>
        </p:spPr>
      </p:pic>
      <p:pic>
        <p:nvPicPr>
          <p:cNvPr id="9" name="图片 8">
            <a:extLst>
              <a:ext uri="{FF2B5EF4-FFF2-40B4-BE49-F238E27FC236}">
                <a16:creationId xmlns:a16="http://schemas.microsoft.com/office/drawing/2014/main" id="{20B22CD4-003B-063B-D23D-028F915D7D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03177" y="248654"/>
            <a:ext cx="1800000" cy="1800000"/>
          </a:xfrm>
          <a:prstGeom prst="rect">
            <a:avLst/>
          </a:prstGeom>
        </p:spPr>
      </p:pic>
      <p:sp>
        <p:nvSpPr>
          <p:cNvPr id="12" name="TextBox 149">
            <a:extLst>
              <a:ext uri="{FF2B5EF4-FFF2-40B4-BE49-F238E27FC236}">
                <a16:creationId xmlns:a16="http://schemas.microsoft.com/office/drawing/2014/main" id="{12B11E87-BB19-B978-4BCF-BB992FFA461C}"/>
              </a:ext>
            </a:extLst>
          </p:cNvPr>
          <p:cNvSpPr txBox="1">
            <a:spLocks noChangeArrowheads="1"/>
          </p:cNvSpPr>
          <p:nvPr/>
        </p:nvSpPr>
        <p:spPr bwMode="auto">
          <a:xfrm>
            <a:off x="5399088" y="230192"/>
            <a:ext cx="2540476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8000">
                <a:solidFill>
                  <a:schemeClr val="tx1"/>
                </a:solidFill>
                <a:latin typeface="Arial" panose="020B0604020202020204" pitchFamily="34" charset="0"/>
                <a:ea typeface="宋体" panose="02010600030101010101" pitchFamily="2" charset="-122"/>
              </a:defRPr>
            </a:lvl1pPr>
            <a:lvl2pPr marL="742950" indent="-285750">
              <a:defRPr sz="8000">
                <a:solidFill>
                  <a:schemeClr val="tx1"/>
                </a:solidFill>
                <a:latin typeface="Arial" panose="020B0604020202020204" pitchFamily="34" charset="0"/>
                <a:ea typeface="宋体" panose="02010600030101010101" pitchFamily="2" charset="-122"/>
              </a:defRPr>
            </a:lvl2pPr>
            <a:lvl3pPr marL="1143000" indent="-228600">
              <a:defRPr sz="8000">
                <a:solidFill>
                  <a:schemeClr val="tx1"/>
                </a:solidFill>
                <a:latin typeface="Arial" panose="020B0604020202020204" pitchFamily="34" charset="0"/>
                <a:ea typeface="宋体" panose="02010600030101010101" pitchFamily="2" charset="-122"/>
              </a:defRPr>
            </a:lvl3pPr>
            <a:lvl4pPr marL="1600200" indent="-228600">
              <a:defRPr sz="8000">
                <a:solidFill>
                  <a:schemeClr val="tx1"/>
                </a:solidFill>
                <a:latin typeface="Arial" panose="020B0604020202020204" pitchFamily="34" charset="0"/>
                <a:ea typeface="宋体" panose="02010600030101010101" pitchFamily="2" charset="-122"/>
              </a:defRPr>
            </a:lvl4pPr>
            <a:lvl5pPr marL="2057400" indent="-228600">
              <a:defRPr sz="8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9pPr>
          </a:lstStyle>
          <a:p>
            <a:pPr algn="ctr">
              <a:defRPr/>
            </a:pPr>
            <a:r>
              <a:rPr lang="en-US" altLang="zh-CN" sz="6000" b="1" dirty="0">
                <a:latin typeface="Times New Roman" panose="02020603050405020304" pitchFamily="18" charset="0"/>
                <a:cs typeface="Times New Roman" panose="02020603050405020304" pitchFamily="18" charset="0"/>
              </a:rPr>
              <a:t>Bayesian-Optimized XGBoost for High-Precision Lithology Identification in Carbonate Reservoirs Using Geophysical Well Logs</a:t>
            </a:r>
            <a:endParaRPr lang="zh-CN" altLang="zh-CN" sz="6000" b="1" dirty="0">
              <a:latin typeface="Times New Roman" panose="02020603050405020304" pitchFamily="18" charset="0"/>
              <a:cs typeface="Times New Roman" panose="02020603050405020304" pitchFamily="18" charset="0"/>
            </a:endParaRPr>
          </a:p>
        </p:txBody>
      </p:sp>
      <p:sp>
        <p:nvSpPr>
          <p:cNvPr id="13" name="TextBox 151">
            <a:extLst>
              <a:ext uri="{FF2B5EF4-FFF2-40B4-BE49-F238E27FC236}">
                <a16:creationId xmlns:a16="http://schemas.microsoft.com/office/drawing/2014/main" id="{2C1C6849-600E-FA61-B5CA-C2F0709908E4}"/>
              </a:ext>
            </a:extLst>
          </p:cNvPr>
          <p:cNvSpPr txBox="1">
            <a:spLocks noChangeArrowheads="1"/>
          </p:cNvSpPr>
          <p:nvPr/>
        </p:nvSpPr>
        <p:spPr bwMode="auto">
          <a:xfrm>
            <a:off x="453992" y="2078914"/>
            <a:ext cx="34657265" cy="1334834"/>
          </a:xfrm>
          <a:prstGeom prst="roundRect">
            <a:avLst/>
          </a:prstGeom>
          <a:solidFill>
            <a:schemeClr val="tx2">
              <a:lumMod val="75000"/>
              <a:lumOff val="25000"/>
            </a:schemeClr>
          </a:solidFill>
          <a:ln>
            <a:noFill/>
          </a:ln>
        </p:spPr>
        <p:txBody>
          <a:bodyPr wrap="square" lIns="0" tIns="0" rIns="0" bIns="0" anchor="ctr">
            <a:spAutoFit/>
          </a:bodyPr>
          <a:lstStyle>
            <a:lvl1pPr defTabSz="884238">
              <a:defRPr sz="8000">
                <a:solidFill>
                  <a:schemeClr val="tx1"/>
                </a:solidFill>
                <a:latin typeface="Arial" panose="020B0604020202020204" pitchFamily="34" charset="0"/>
                <a:ea typeface="宋体" panose="02010600030101010101" pitchFamily="2" charset="-122"/>
              </a:defRPr>
            </a:lvl1pPr>
            <a:lvl2pPr marL="742950" indent="-285750" defTabSz="884238">
              <a:defRPr sz="8000">
                <a:solidFill>
                  <a:schemeClr val="tx1"/>
                </a:solidFill>
                <a:latin typeface="Arial" panose="020B0604020202020204" pitchFamily="34" charset="0"/>
                <a:ea typeface="宋体" panose="02010600030101010101" pitchFamily="2" charset="-122"/>
              </a:defRPr>
            </a:lvl2pPr>
            <a:lvl3pPr marL="1143000" indent="-228600" defTabSz="884238">
              <a:defRPr sz="8000">
                <a:solidFill>
                  <a:schemeClr val="tx1"/>
                </a:solidFill>
                <a:latin typeface="Arial" panose="020B0604020202020204" pitchFamily="34" charset="0"/>
                <a:ea typeface="宋体" panose="02010600030101010101" pitchFamily="2" charset="-122"/>
              </a:defRPr>
            </a:lvl3pPr>
            <a:lvl4pPr marL="1600200" indent="-228600" defTabSz="884238">
              <a:defRPr sz="8000">
                <a:solidFill>
                  <a:schemeClr val="tx1"/>
                </a:solidFill>
                <a:latin typeface="Arial" panose="020B0604020202020204" pitchFamily="34" charset="0"/>
                <a:ea typeface="宋体" panose="02010600030101010101" pitchFamily="2" charset="-122"/>
              </a:defRPr>
            </a:lvl4pPr>
            <a:lvl5pPr marL="2057400" indent="-228600" defTabSz="884238">
              <a:defRPr sz="8000">
                <a:solidFill>
                  <a:schemeClr val="tx1"/>
                </a:solidFill>
                <a:latin typeface="Arial" panose="020B0604020202020204" pitchFamily="34" charset="0"/>
                <a:ea typeface="宋体" panose="02010600030101010101" pitchFamily="2" charset="-122"/>
              </a:defRPr>
            </a:lvl5pPr>
            <a:lvl6pPr marL="2514600" indent="-228600" defTabSz="884238"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6pPr>
            <a:lvl7pPr marL="2971800" indent="-228600" defTabSz="884238"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7pPr>
            <a:lvl8pPr marL="3429000" indent="-228600" defTabSz="884238"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8pPr>
            <a:lvl9pPr marL="3886200" indent="-228600" defTabSz="884238"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9pPr>
          </a:lstStyle>
          <a:p>
            <a:pPr algn="ctr">
              <a:defRPr/>
            </a:pPr>
            <a:r>
              <a:rPr lang="en-US" altLang="zh-CN" sz="3920" b="1" dirty="0">
                <a:solidFill>
                  <a:schemeClr val="bg1"/>
                </a:solidFill>
                <a:latin typeface="Times New Roman" panose="02020603050405020304" pitchFamily="18" charset="0"/>
                <a:cs typeface="Times New Roman" panose="02020603050405020304" pitchFamily="18" charset="0"/>
              </a:rPr>
              <a:t>Jingyu Yang, Liang Wang, Mingxuan Gu, </a:t>
            </a:r>
            <a:r>
              <a:rPr lang="en-US" altLang="zh-CN" sz="3920" b="1" dirty="0" err="1">
                <a:solidFill>
                  <a:schemeClr val="bg1"/>
                </a:solidFill>
                <a:latin typeface="Times New Roman" panose="02020603050405020304" pitchFamily="18" charset="0"/>
                <a:cs typeface="Times New Roman" panose="02020603050405020304" pitchFamily="18" charset="0"/>
              </a:rPr>
              <a:t>Yizhuo</a:t>
            </a:r>
            <a:r>
              <a:rPr lang="en-US" altLang="zh-CN" sz="3920" b="1" dirty="0">
                <a:solidFill>
                  <a:schemeClr val="bg1"/>
                </a:solidFill>
                <a:latin typeface="Times New Roman" panose="02020603050405020304" pitchFamily="18" charset="0"/>
                <a:cs typeface="Times New Roman" panose="02020603050405020304" pitchFamily="18" charset="0"/>
              </a:rPr>
              <a:t> Ai, and Gang Li</a:t>
            </a:r>
          </a:p>
          <a:p>
            <a:pPr algn="ctr">
              <a:defRPr/>
            </a:pPr>
            <a:r>
              <a:rPr lang="en-US" altLang="zh-CN" sz="3920" b="1" dirty="0">
                <a:solidFill>
                  <a:schemeClr val="bg1"/>
                </a:solidFill>
                <a:latin typeface="Times New Roman" panose="02020603050405020304" pitchFamily="18" charset="0"/>
                <a:cs typeface="Times New Roman" panose="02020603050405020304" pitchFamily="18" charset="0"/>
              </a:rPr>
              <a:t>State Key Laboratory of Oil And Gas Reservoir Geology And Exploitation,</a:t>
            </a:r>
            <a:r>
              <a:rPr lang="zh-CN" altLang="en-US" sz="3920" b="1" dirty="0">
                <a:solidFill>
                  <a:schemeClr val="bg1"/>
                </a:solidFill>
                <a:latin typeface="Times New Roman" panose="02020603050405020304" pitchFamily="18" charset="0"/>
                <a:cs typeface="Times New Roman" panose="02020603050405020304" pitchFamily="18" charset="0"/>
              </a:rPr>
              <a:t> </a:t>
            </a:r>
            <a:r>
              <a:rPr lang="en-US" altLang="zh-CN" sz="3920" b="1" dirty="0">
                <a:solidFill>
                  <a:schemeClr val="bg1"/>
                </a:solidFill>
                <a:latin typeface="Times New Roman" panose="02020603050405020304" pitchFamily="18" charset="0"/>
                <a:cs typeface="Times New Roman" panose="02020603050405020304" pitchFamily="18" charset="0"/>
              </a:rPr>
              <a:t>Chengdu University of Technology, 610059, China</a:t>
            </a:r>
            <a:endParaRPr lang="zh-CN" altLang="zh-CN" sz="3920" b="1" dirty="0">
              <a:solidFill>
                <a:schemeClr val="bg1"/>
              </a:solidFill>
              <a:cs typeface="Times New Roman" panose="02020603050405020304" pitchFamily="18" charset="0"/>
            </a:endParaRPr>
          </a:p>
        </p:txBody>
      </p:sp>
      <p:sp>
        <p:nvSpPr>
          <p:cNvPr id="25" name="Text Box 65">
            <a:extLst>
              <a:ext uri="{FF2B5EF4-FFF2-40B4-BE49-F238E27FC236}">
                <a16:creationId xmlns:a16="http://schemas.microsoft.com/office/drawing/2014/main" id="{B106F229-2C5E-3E2C-1312-B1153C39D1A9}"/>
              </a:ext>
            </a:extLst>
          </p:cNvPr>
          <p:cNvSpPr txBox="1">
            <a:spLocks noChangeArrowheads="1"/>
          </p:cNvSpPr>
          <p:nvPr/>
        </p:nvSpPr>
        <p:spPr bwMode="auto">
          <a:xfrm>
            <a:off x="453992" y="3528020"/>
            <a:ext cx="7193717" cy="750739"/>
          </a:xfrm>
          <a:prstGeom prst="roundRect">
            <a:avLst/>
          </a:prstGeom>
          <a:solidFill>
            <a:schemeClr val="tx2">
              <a:lumMod val="75000"/>
              <a:lumOff val="25000"/>
            </a:schemeClr>
          </a:solidFill>
          <a:ln>
            <a:noFill/>
          </a:ln>
        </p:spPr>
        <p:txBody>
          <a:bodyPr wrap="square" lIns="74582" tIns="37291" rIns="74582" bIns="37291">
            <a:spAutoFit/>
          </a:bodyPr>
          <a:lstStyle>
            <a:lvl1pPr defTabSz="665163">
              <a:defRPr sz="8000">
                <a:solidFill>
                  <a:schemeClr val="tx1"/>
                </a:solidFill>
                <a:latin typeface="Arial" panose="020B0604020202020204" pitchFamily="34" charset="0"/>
                <a:ea typeface="宋体" panose="02010600030101010101" pitchFamily="2" charset="-122"/>
              </a:defRPr>
            </a:lvl1pPr>
            <a:lvl2pPr marL="742950" indent="-285750" defTabSz="665163">
              <a:defRPr sz="8000">
                <a:solidFill>
                  <a:schemeClr val="tx1"/>
                </a:solidFill>
                <a:latin typeface="Arial" panose="020B0604020202020204" pitchFamily="34" charset="0"/>
                <a:ea typeface="宋体" panose="02010600030101010101" pitchFamily="2" charset="-122"/>
              </a:defRPr>
            </a:lvl2pPr>
            <a:lvl3pPr marL="1143000" indent="-228600" defTabSz="665163">
              <a:defRPr sz="8000">
                <a:solidFill>
                  <a:schemeClr val="tx1"/>
                </a:solidFill>
                <a:latin typeface="Arial" panose="020B0604020202020204" pitchFamily="34" charset="0"/>
                <a:ea typeface="宋体" panose="02010600030101010101" pitchFamily="2" charset="-122"/>
              </a:defRPr>
            </a:lvl3pPr>
            <a:lvl4pPr marL="1600200" indent="-228600" defTabSz="665163">
              <a:defRPr sz="8000">
                <a:solidFill>
                  <a:schemeClr val="tx1"/>
                </a:solidFill>
                <a:latin typeface="Arial" panose="020B0604020202020204" pitchFamily="34" charset="0"/>
                <a:ea typeface="宋体" panose="02010600030101010101" pitchFamily="2" charset="-122"/>
              </a:defRPr>
            </a:lvl4pPr>
            <a:lvl5pPr marL="2057400" indent="-228600" defTabSz="665163">
              <a:defRPr sz="8000">
                <a:solidFill>
                  <a:schemeClr val="tx1"/>
                </a:solidFill>
                <a:latin typeface="Arial" panose="020B0604020202020204" pitchFamily="34" charset="0"/>
                <a:ea typeface="宋体" panose="02010600030101010101" pitchFamily="2" charset="-122"/>
              </a:defRPr>
            </a:lvl5pPr>
            <a:lvl6pPr marL="25146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6pPr>
            <a:lvl7pPr marL="29718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7pPr>
            <a:lvl8pPr marL="34290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8pPr>
            <a:lvl9pPr marL="38862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Char char="•"/>
              <a:defRPr/>
            </a:pPr>
            <a:r>
              <a:rPr lang="zh-CN" altLang="en-US" sz="3920" b="1" dirty="0">
                <a:solidFill>
                  <a:schemeClr val="bg1"/>
                </a:solidFill>
              </a:rPr>
              <a:t>    </a:t>
            </a:r>
            <a:r>
              <a:rPr lang="en-US" altLang="zh-CN" sz="3920" b="1" dirty="0">
                <a:solidFill>
                  <a:schemeClr val="bg1"/>
                </a:solidFill>
                <a:latin typeface="Times New Roman" panose="02020603050405020304" pitchFamily="18" charset="0"/>
                <a:cs typeface="Times New Roman" panose="02020603050405020304" pitchFamily="18" charset="0"/>
              </a:rPr>
              <a:t>Introduction</a:t>
            </a:r>
            <a:endParaRPr lang="zh-CN" altLang="en-US" sz="3920" b="1" dirty="0">
              <a:solidFill>
                <a:schemeClr val="bg1"/>
              </a:solidFill>
              <a:latin typeface="Times New Roman" panose="02020603050405020304" pitchFamily="18" charset="0"/>
              <a:cs typeface="Times New Roman" panose="02020603050405020304" pitchFamily="18" charset="0"/>
            </a:endParaRPr>
          </a:p>
        </p:txBody>
      </p:sp>
      <p:sp>
        <p:nvSpPr>
          <p:cNvPr id="27" name="Text Box 65">
            <a:extLst>
              <a:ext uri="{FF2B5EF4-FFF2-40B4-BE49-F238E27FC236}">
                <a16:creationId xmlns:a16="http://schemas.microsoft.com/office/drawing/2014/main" id="{1DAB1A3F-463D-00F2-CB1E-17FBFA642AEB}"/>
              </a:ext>
            </a:extLst>
          </p:cNvPr>
          <p:cNvSpPr txBox="1">
            <a:spLocks noChangeArrowheads="1"/>
          </p:cNvSpPr>
          <p:nvPr/>
        </p:nvSpPr>
        <p:spPr bwMode="auto">
          <a:xfrm>
            <a:off x="8257310" y="3503353"/>
            <a:ext cx="26853947" cy="750739"/>
          </a:xfrm>
          <a:prstGeom prst="roundRect">
            <a:avLst/>
          </a:prstGeom>
          <a:solidFill>
            <a:schemeClr val="tx2">
              <a:lumMod val="75000"/>
              <a:lumOff val="25000"/>
            </a:schemeClr>
          </a:solidFill>
          <a:ln>
            <a:noFill/>
          </a:ln>
        </p:spPr>
        <p:txBody>
          <a:bodyPr wrap="square" lIns="74582" tIns="37291" rIns="74582" bIns="37291">
            <a:spAutoFit/>
          </a:bodyPr>
          <a:lstStyle>
            <a:lvl1pPr marL="571500" indent="-571500" defTabSz="665163">
              <a:defRPr sz="8000">
                <a:solidFill>
                  <a:schemeClr val="tx1"/>
                </a:solidFill>
                <a:latin typeface="Arial" panose="020B0604020202020204" pitchFamily="34" charset="0"/>
                <a:ea typeface="宋体" panose="02010600030101010101" pitchFamily="2" charset="-122"/>
              </a:defRPr>
            </a:lvl1pPr>
            <a:lvl2pPr marL="742950" indent="-285750" defTabSz="665163">
              <a:defRPr sz="8000">
                <a:solidFill>
                  <a:schemeClr val="tx1"/>
                </a:solidFill>
                <a:latin typeface="Arial" panose="020B0604020202020204" pitchFamily="34" charset="0"/>
                <a:ea typeface="宋体" panose="02010600030101010101" pitchFamily="2" charset="-122"/>
              </a:defRPr>
            </a:lvl2pPr>
            <a:lvl3pPr marL="1143000" indent="-228600" defTabSz="665163">
              <a:defRPr sz="8000">
                <a:solidFill>
                  <a:schemeClr val="tx1"/>
                </a:solidFill>
                <a:latin typeface="Arial" panose="020B0604020202020204" pitchFamily="34" charset="0"/>
                <a:ea typeface="宋体" panose="02010600030101010101" pitchFamily="2" charset="-122"/>
              </a:defRPr>
            </a:lvl3pPr>
            <a:lvl4pPr marL="1600200" indent="-228600" defTabSz="665163">
              <a:defRPr sz="8000">
                <a:solidFill>
                  <a:schemeClr val="tx1"/>
                </a:solidFill>
                <a:latin typeface="Arial" panose="020B0604020202020204" pitchFamily="34" charset="0"/>
                <a:ea typeface="宋体" panose="02010600030101010101" pitchFamily="2" charset="-122"/>
              </a:defRPr>
            </a:lvl4pPr>
            <a:lvl5pPr marL="2057400" indent="-228600" defTabSz="665163">
              <a:defRPr sz="8000">
                <a:solidFill>
                  <a:schemeClr val="tx1"/>
                </a:solidFill>
                <a:latin typeface="Arial" panose="020B0604020202020204" pitchFamily="34" charset="0"/>
                <a:ea typeface="宋体" panose="02010600030101010101" pitchFamily="2" charset="-122"/>
              </a:defRPr>
            </a:lvl5pPr>
            <a:lvl6pPr marL="25146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6pPr>
            <a:lvl7pPr marL="29718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7pPr>
            <a:lvl8pPr marL="34290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8pPr>
            <a:lvl9pPr marL="38862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Char char="•"/>
              <a:defRPr/>
            </a:pPr>
            <a:r>
              <a:rPr lang="en-US" altLang="zh-CN" sz="3920" b="1" dirty="0">
                <a:solidFill>
                  <a:schemeClr val="bg1"/>
                </a:solidFill>
              </a:rPr>
              <a:t>  </a:t>
            </a:r>
            <a:r>
              <a:rPr lang="en-US" altLang="zh-CN" sz="3920" b="1" dirty="0">
                <a:solidFill>
                  <a:schemeClr val="bg1"/>
                </a:solidFill>
                <a:latin typeface="Times New Roman" panose="02020603050405020304" pitchFamily="18" charset="0"/>
                <a:cs typeface="Times New Roman" panose="02020603050405020304" pitchFamily="18" charset="0"/>
              </a:rPr>
              <a:t>Bayesian-optimized XGBoost lithology identification method</a:t>
            </a:r>
          </a:p>
        </p:txBody>
      </p:sp>
      <p:sp>
        <p:nvSpPr>
          <p:cNvPr id="33" name="Text Box 65">
            <a:extLst>
              <a:ext uri="{FF2B5EF4-FFF2-40B4-BE49-F238E27FC236}">
                <a16:creationId xmlns:a16="http://schemas.microsoft.com/office/drawing/2014/main" id="{FA17CCEE-8CBC-1B72-0A30-E82B9B8960E0}"/>
              </a:ext>
            </a:extLst>
          </p:cNvPr>
          <p:cNvSpPr txBox="1">
            <a:spLocks noChangeArrowheads="1"/>
          </p:cNvSpPr>
          <p:nvPr/>
        </p:nvSpPr>
        <p:spPr bwMode="auto">
          <a:xfrm>
            <a:off x="453992" y="8079149"/>
            <a:ext cx="22059155" cy="750739"/>
          </a:xfrm>
          <a:prstGeom prst="roundRect">
            <a:avLst/>
          </a:prstGeom>
          <a:solidFill>
            <a:schemeClr val="tx2">
              <a:lumMod val="75000"/>
              <a:lumOff val="25000"/>
            </a:schemeClr>
          </a:solidFill>
          <a:ln>
            <a:noFill/>
          </a:ln>
        </p:spPr>
        <p:txBody>
          <a:bodyPr wrap="square" lIns="74582" tIns="37291" rIns="74582" bIns="37291">
            <a:spAutoFit/>
          </a:bodyPr>
          <a:lstStyle>
            <a:lvl1pPr defTabSz="665163">
              <a:defRPr sz="8000">
                <a:solidFill>
                  <a:schemeClr val="tx1"/>
                </a:solidFill>
                <a:latin typeface="Arial" panose="020B0604020202020204" pitchFamily="34" charset="0"/>
                <a:ea typeface="宋体" panose="02010600030101010101" pitchFamily="2" charset="-122"/>
              </a:defRPr>
            </a:lvl1pPr>
            <a:lvl2pPr marL="742950" indent="-285750" defTabSz="665163">
              <a:defRPr sz="8000">
                <a:solidFill>
                  <a:schemeClr val="tx1"/>
                </a:solidFill>
                <a:latin typeface="Arial" panose="020B0604020202020204" pitchFamily="34" charset="0"/>
                <a:ea typeface="宋体" panose="02010600030101010101" pitchFamily="2" charset="-122"/>
              </a:defRPr>
            </a:lvl2pPr>
            <a:lvl3pPr marL="1143000" indent="-228600" defTabSz="665163">
              <a:defRPr sz="8000">
                <a:solidFill>
                  <a:schemeClr val="tx1"/>
                </a:solidFill>
                <a:latin typeface="Arial" panose="020B0604020202020204" pitchFamily="34" charset="0"/>
                <a:ea typeface="宋体" panose="02010600030101010101" pitchFamily="2" charset="-122"/>
              </a:defRPr>
            </a:lvl3pPr>
            <a:lvl4pPr marL="1600200" indent="-228600" defTabSz="665163">
              <a:defRPr sz="8000">
                <a:solidFill>
                  <a:schemeClr val="tx1"/>
                </a:solidFill>
                <a:latin typeface="Arial" panose="020B0604020202020204" pitchFamily="34" charset="0"/>
                <a:ea typeface="宋体" panose="02010600030101010101" pitchFamily="2" charset="-122"/>
              </a:defRPr>
            </a:lvl4pPr>
            <a:lvl5pPr marL="2057400" indent="-228600" defTabSz="665163">
              <a:defRPr sz="8000">
                <a:solidFill>
                  <a:schemeClr val="tx1"/>
                </a:solidFill>
                <a:latin typeface="Arial" panose="020B0604020202020204" pitchFamily="34" charset="0"/>
                <a:ea typeface="宋体" panose="02010600030101010101" pitchFamily="2" charset="-122"/>
              </a:defRPr>
            </a:lvl5pPr>
            <a:lvl6pPr marL="25146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6pPr>
            <a:lvl7pPr marL="29718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7pPr>
            <a:lvl8pPr marL="34290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8pPr>
            <a:lvl9pPr marL="38862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Char char="•"/>
              <a:defRPr/>
            </a:pPr>
            <a:r>
              <a:rPr lang="en-US" altLang="zh-CN" sz="3920" b="1" dirty="0">
                <a:solidFill>
                  <a:schemeClr val="bg1"/>
                </a:solidFill>
                <a:latin typeface="Times New Roman" panose="02020603050405020304" pitchFamily="18" charset="0"/>
                <a:cs typeface="Times New Roman" panose="02020603050405020304" pitchFamily="18" charset="0"/>
              </a:rPr>
              <a:t>    Bayesian-optimized XGBoost lithology identification and results analysis</a:t>
            </a:r>
          </a:p>
        </p:txBody>
      </p:sp>
      <p:pic>
        <p:nvPicPr>
          <p:cNvPr id="37" name="图片 36">
            <a:extLst>
              <a:ext uri="{FF2B5EF4-FFF2-40B4-BE49-F238E27FC236}">
                <a16:creationId xmlns:a16="http://schemas.microsoft.com/office/drawing/2014/main" id="{61EB6F8A-379F-8217-265D-49878EEE14F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95824" y="16803584"/>
            <a:ext cx="4225365" cy="3959999"/>
          </a:xfrm>
          <a:prstGeom prst="rect">
            <a:avLst/>
          </a:prstGeom>
        </p:spPr>
      </p:pic>
      <p:sp>
        <p:nvSpPr>
          <p:cNvPr id="38" name="文本框 37">
            <a:extLst>
              <a:ext uri="{FF2B5EF4-FFF2-40B4-BE49-F238E27FC236}">
                <a16:creationId xmlns:a16="http://schemas.microsoft.com/office/drawing/2014/main" id="{99379142-8AA6-7E8B-632D-224289DB0A49}"/>
              </a:ext>
            </a:extLst>
          </p:cNvPr>
          <p:cNvSpPr txBox="1"/>
          <p:nvPr/>
        </p:nvSpPr>
        <p:spPr>
          <a:xfrm>
            <a:off x="1095824" y="16571117"/>
            <a:ext cx="4225365" cy="529440"/>
          </a:xfrm>
          <a:prstGeom prst="rect">
            <a:avLst/>
          </a:prstGeom>
          <a:noFill/>
        </p:spPr>
        <p:txBody>
          <a:bodyPr wrap="square">
            <a:spAutoFit/>
          </a:bodyPr>
          <a:lstStyle/>
          <a:p>
            <a:pPr algn="ctr" eaLnBrk="1" hangingPunct="1">
              <a:lnSpc>
                <a:spcPct val="70000"/>
              </a:lnSpc>
              <a:defRPr/>
            </a:pPr>
            <a:r>
              <a:rPr lang="en-US" altLang="zh-CN" sz="2000" dirty="0">
                <a:latin typeface="Times New Roman" pitchFamily="18" charset="0"/>
              </a:rPr>
              <a:t>Figure1. Lithological Classifications Without SMOTE</a:t>
            </a:r>
            <a:endParaRPr lang="zh-CN" altLang="en-US" sz="2000" dirty="0">
              <a:latin typeface="Times New Roman" pitchFamily="18" charset="0"/>
            </a:endParaRPr>
          </a:p>
        </p:txBody>
      </p:sp>
      <p:pic>
        <p:nvPicPr>
          <p:cNvPr id="40" name="图片 39">
            <a:extLst>
              <a:ext uri="{FF2B5EF4-FFF2-40B4-BE49-F238E27FC236}">
                <a16:creationId xmlns:a16="http://schemas.microsoft.com/office/drawing/2014/main" id="{24AB3420-3BF0-CE56-6BE1-D5F182452A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95824" y="12624626"/>
            <a:ext cx="4225365" cy="3959999"/>
          </a:xfrm>
          <a:prstGeom prst="rect">
            <a:avLst/>
          </a:prstGeom>
        </p:spPr>
      </p:pic>
      <p:grpSp>
        <p:nvGrpSpPr>
          <p:cNvPr id="80" name="组合 79">
            <a:extLst>
              <a:ext uri="{FF2B5EF4-FFF2-40B4-BE49-F238E27FC236}">
                <a16:creationId xmlns:a16="http://schemas.microsoft.com/office/drawing/2014/main" id="{CE0078B7-7996-83B5-D3B9-4CBEE5CAAD16}"/>
              </a:ext>
            </a:extLst>
          </p:cNvPr>
          <p:cNvGrpSpPr>
            <a:grpSpLocks noChangeAspect="1"/>
          </p:cNvGrpSpPr>
          <p:nvPr/>
        </p:nvGrpSpPr>
        <p:grpSpPr>
          <a:xfrm>
            <a:off x="6649703" y="11540308"/>
            <a:ext cx="6365831" cy="9713419"/>
            <a:chOff x="7041233" y="11333077"/>
            <a:chExt cx="6504646" cy="9925234"/>
          </a:xfrm>
        </p:grpSpPr>
        <p:pic>
          <p:nvPicPr>
            <p:cNvPr id="44" name="图片 43">
              <a:extLst>
                <a:ext uri="{FF2B5EF4-FFF2-40B4-BE49-F238E27FC236}">
                  <a16:creationId xmlns:a16="http://schemas.microsoft.com/office/drawing/2014/main" id="{20E90B18-ABBA-492A-307C-9BAB3F1577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1233" y="11333077"/>
              <a:ext cx="6504646" cy="9492428"/>
            </a:xfrm>
            <a:prstGeom prst="rect">
              <a:avLst/>
            </a:prstGeom>
          </p:spPr>
        </p:pic>
        <p:sp>
          <p:nvSpPr>
            <p:cNvPr id="45" name="文本框 44">
              <a:extLst>
                <a:ext uri="{FF2B5EF4-FFF2-40B4-BE49-F238E27FC236}">
                  <a16:creationId xmlns:a16="http://schemas.microsoft.com/office/drawing/2014/main" id="{7C9CA19D-EADF-5CC1-E45A-32615109D469}"/>
                </a:ext>
              </a:extLst>
            </p:cNvPr>
            <p:cNvSpPr txBox="1"/>
            <p:nvPr/>
          </p:nvSpPr>
          <p:spPr>
            <a:xfrm>
              <a:off x="7041233" y="20728871"/>
              <a:ext cx="6504646" cy="529440"/>
            </a:xfrm>
            <a:prstGeom prst="rect">
              <a:avLst/>
            </a:prstGeom>
            <a:noFill/>
          </p:spPr>
          <p:txBody>
            <a:bodyPr wrap="square">
              <a:spAutoFit/>
            </a:bodyPr>
            <a:lstStyle/>
            <a:p>
              <a:pPr algn="ctr" eaLnBrk="1" hangingPunct="1">
                <a:lnSpc>
                  <a:spcPct val="70000"/>
                </a:lnSpc>
                <a:defRPr/>
              </a:pPr>
              <a:r>
                <a:rPr lang="pt-BR" altLang="zh-CN" sz="2000" dirty="0">
                  <a:latin typeface="Times New Roman" pitchFamily="18" charset="0"/>
                  <a:ea typeface="+mn-ea"/>
                </a:rPr>
                <a:t>Figure </a:t>
              </a:r>
              <a:r>
                <a:rPr lang="pt-BR" altLang="zh-CN" sz="2000" dirty="0">
                  <a:latin typeface="Times New Roman" pitchFamily="18" charset="0"/>
                </a:rPr>
                <a:t>3</a:t>
              </a:r>
              <a:r>
                <a:rPr lang="en-US" altLang="zh-CN" sz="2000" dirty="0">
                  <a:latin typeface="Times New Roman" pitchFamily="18" charset="0"/>
                </a:rPr>
                <a:t>. Lithology Identification Result Map of Well A in the Study Area</a:t>
              </a:r>
              <a:endParaRPr lang="zh-CN" altLang="en-US" sz="2000" dirty="0">
                <a:latin typeface="Times New Roman" pitchFamily="18" charset="0"/>
              </a:endParaRPr>
            </a:p>
          </p:txBody>
        </p:sp>
      </p:grpSp>
      <p:sp>
        <p:nvSpPr>
          <p:cNvPr id="71" name="Text Box 65">
            <a:extLst>
              <a:ext uri="{FF2B5EF4-FFF2-40B4-BE49-F238E27FC236}">
                <a16:creationId xmlns:a16="http://schemas.microsoft.com/office/drawing/2014/main" id="{44C8DD60-2EEB-CFC2-65BB-1F2286A9337B}"/>
              </a:ext>
            </a:extLst>
          </p:cNvPr>
          <p:cNvSpPr txBox="1">
            <a:spLocks noChangeArrowheads="1"/>
          </p:cNvSpPr>
          <p:nvPr/>
        </p:nvSpPr>
        <p:spPr bwMode="auto">
          <a:xfrm>
            <a:off x="23084780" y="8079149"/>
            <a:ext cx="12026476" cy="750739"/>
          </a:xfrm>
          <a:prstGeom prst="roundRect">
            <a:avLst/>
          </a:prstGeom>
          <a:solidFill>
            <a:schemeClr val="tx2">
              <a:lumMod val="75000"/>
              <a:lumOff val="25000"/>
            </a:schemeClr>
          </a:solidFill>
          <a:ln>
            <a:noFill/>
          </a:ln>
        </p:spPr>
        <p:txBody>
          <a:bodyPr wrap="square" lIns="74582" tIns="37291" rIns="74582" bIns="37291">
            <a:spAutoFit/>
          </a:bodyPr>
          <a:lstStyle>
            <a:lvl1pPr defTabSz="665163">
              <a:defRPr sz="8000">
                <a:solidFill>
                  <a:schemeClr val="tx1"/>
                </a:solidFill>
                <a:latin typeface="Arial" panose="020B0604020202020204" pitchFamily="34" charset="0"/>
                <a:ea typeface="宋体" panose="02010600030101010101" pitchFamily="2" charset="-122"/>
              </a:defRPr>
            </a:lvl1pPr>
            <a:lvl2pPr marL="742950" indent="-285750" defTabSz="665163">
              <a:defRPr sz="8000">
                <a:solidFill>
                  <a:schemeClr val="tx1"/>
                </a:solidFill>
                <a:latin typeface="Arial" panose="020B0604020202020204" pitchFamily="34" charset="0"/>
                <a:ea typeface="宋体" panose="02010600030101010101" pitchFamily="2" charset="-122"/>
              </a:defRPr>
            </a:lvl2pPr>
            <a:lvl3pPr marL="1143000" indent="-228600" defTabSz="665163">
              <a:defRPr sz="8000">
                <a:solidFill>
                  <a:schemeClr val="tx1"/>
                </a:solidFill>
                <a:latin typeface="Arial" panose="020B0604020202020204" pitchFamily="34" charset="0"/>
                <a:ea typeface="宋体" panose="02010600030101010101" pitchFamily="2" charset="-122"/>
              </a:defRPr>
            </a:lvl3pPr>
            <a:lvl4pPr marL="1600200" indent="-228600" defTabSz="665163">
              <a:defRPr sz="8000">
                <a:solidFill>
                  <a:schemeClr val="tx1"/>
                </a:solidFill>
                <a:latin typeface="Arial" panose="020B0604020202020204" pitchFamily="34" charset="0"/>
                <a:ea typeface="宋体" panose="02010600030101010101" pitchFamily="2" charset="-122"/>
              </a:defRPr>
            </a:lvl4pPr>
            <a:lvl5pPr marL="2057400" indent="-228600" defTabSz="665163">
              <a:defRPr sz="8000">
                <a:solidFill>
                  <a:schemeClr val="tx1"/>
                </a:solidFill>
                <a:latin typeface="Arial" panose="020B0604020202020204" pitchFamily="34" charset="0"/>
                <a:ea typeface="宋体" panose="02010600030101010101" pitchFamily="2" charset="-122"/>
              </a:defRPr>
            </a:lvl5pPr>
            <a:lvl6pPr marL="25146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6pPr>
            <a:lvl7pPr marL="29718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7pPr>
            <a:lvl8pPr marL="34290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8pPr>
            <a:lvl9pPr marL="38862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Char char="•"/>
              <a:defRPr/>
            </a:pPr>
            <a:r>
              <a:rPr lang="zh-CN" altLang="en-US" sz="3920" b="1" dirty="0">
                <a:solidFill>
                  <a:schemeClr val="bg1"/>
                </a:solidFill>
              </a:rPr>
              <a:t>   </a:t>
            </a:r>
            <a:r>
              <a:rPr lang="en-US" altLang="zh-CN" sz="3920" b="1" dirty="0">
                <a:solidFill>
                  <a:schemeClr val="bg1"/>
                </a:solidFill>
                <a:latin typeface="Times New Roman" panose="02020603050405020304" pitchFamily="18" charset="0"/>
                <a:cs typeface="Times New Roman" panose="02020603050405020304" pitchFamily="18" charset="0"/>
              </a:rPr>
              <a:t>Conclusions</a:t>
            </a:r>
          </a:p>
        </p:txBody>
      </p:sp>
      <p:sp>
        <p:nvSpPr>
          <p:cNvPr id="72" name="Text Box 65">
            <a:extLst>
              <a:ext uri="{FF2B5EF4-FFF2-40B4-BE49-F238E27FC236}">
                <a16:creationId xmlns:a16="http://schemas.microsoft.com/office/drawing/2014/main" id="{D09CBFD7-C8DB-BAA2-E96A-CA806DD18F75}"/>
              </a:ext>
            </a:extLst>
          </p:cNvPr>
          <p:cNvSpPr txBox="1">
            <a:spLocks noChangeArrowheads="1"/>
          </p:cNvSpPr>
          <p:nvPr/>
        </p:nvSpPr>
        <p:spPr bwMode="auto">
          <a:xfrm>
            <a:off x="23113889" y="11677291"/>
            <a:ext cx="11985873" cy="740264"/>
          </a:xfrm>
          <a:prstGeom prst="roundRect">
            <a:avLst/>
          </a:prstGeom>
          <a:solidFill>
            <a:schemeClr val="tx2">
              <a:lumMod val="75000"/>
              <a:lumOff val="25000"/>
            </a:schemeClr>
          </a:solidFill>
          <a:ln>
            <a:noFill/>
          </a:ln>
        </p:spPr>
        <p:txBody>
          <a:bodyPr wrap="square" lIns="65206" tIns="32603" rIns="65206" bIns="32603">
            <a:spAutoFit/>
          </a:bodyPr>
          <a:lstStyle>
            <a:lvl1pPr marL="571500" indent="-571500" defTabSz="665163">
              <a:defRPr sz="8000">
                <a:solidFill>
                  <a:schemeClr val="tx1"/>
                </a:solidFill>
                <a:latin typeface="Arial" panose="020B0604020202020204" pitchFamily="34" charset="0"/>
                <a:ea typeface="宋体" panose="02010600030101010101" pitchFamily="2" charset="-122"/>
              </a:defRPr>
            </a:lvl1pPr>
            <a:lvl2pPr marL="742950" indent="-285750" defTabSz="665163">
              <a:defRPr sz="8000">
                <a:solidFill>
                  <a:schemeClr val="tx1"/>
                </a:solidFill>
                <a:latin typeface="Arial" panose="020B0604020202020204" pitchFamily="34" charset="0"/>
                <a:ea typeface="宋体" panose="02010600030101010101" pitchFamily="2" charset="-122"/>
              </a:defRPr>
            </a:lvl2pPr>
            <a:lvl3pPr marL="1143000" indent="-228600" defTabSz="665163">
              <a:defRPr sz="8000">
                <a:solidFill>
                  <a:schemeClr val="tx1"/>
                </a:solidFill>
                <a:latin typeface="Arial" panose="020B0604020202020204" pitchFamily="34" charset="0"/>
                <a:ea typeface="宋体" panose="02010600030101010101" pitchFamily="2" charset="-122"/>
              </a:defRPr>
            </a:lvl3pPr>
            <a:lvl4pPr marL="1600200" indent="-228600" defTabSz="665163">
              <a:defRPr sz="8000">
                <a:solidFill>
                  <a:schemeClr val="tx1"/>
                </a:solidFill>
                <a:latin typeface="Arial" panose="020B0604020202020204" pitchFamily="34" charset="0"/>
                <a:ea typeface="宋体" panose="02010600030101010101" pitchFamily="2" charset="-122"/>
              </a:defRPr>
            </a:lvl4pPr>
            <a:lvl5pPr marL="2057400" indent="-228600" defTabSz="665163">
              <a:defRPr sz="8000">
                <a:solidFill>
                  <a:schemeClr val="tx1"/>
                </a:solidFill>
                <a:latin typeface="Arial" panose="020B0604020202020204" pitchFamily="34" charset="0"/>
                <a:ea typeface="宋体" panose="02010600030101010101" pitchFamily="2" charset="-122"/>
              </a:defRPr>
            </a:lvl5pPr>
            <a:lvl6pPr marL="25146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6pPr>
            <a:lvl7pPr marL="29718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7pPr>
            <a:lvl8pPr marL="34290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8pPr>
            <a:lvl9pPr marL="38862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Char char="•"/>
              <a:defRPr/>
            </a:pPr>
            <a:r>
              <a:rPr lang="zh-CN" altLang="en-US" sz="3920" b="1" dirty="0">
                <a:solidFill>
                  <a:schemeClr val="bg1"/>
                </a:solidFill>
              </a:rPr>
              <a:t> </a:t>
            </a:r>
            <a:r>
              <a:rPr lang="en-US" altLang="zh-CN" sz="3920" b="1" dirty="0">
                <a:solidFill>
                  <a:schemeClr val="bg1"/>
                </a:solidFill>
                <a:latin typeface="Times New Roman" panose="02020603050405020304" pitchFamily="18" charset="0"/>
                <a:cs typeface="Times New Roman" panose="02020603050405020304" pitchFamily="18" charset="0"/>
              </a:rPr>
              <a:t>Acknowledgements</a:t>
            </a:r>
          </a:p>
        </p:txBody>
      </p:sp>
      <p:sp>
        <p:nvSpPr>
          <p:cNvPr id="2" name="矩形 1">
            <a:extLst>
              <a:ext uri="{FF2B5EF4-FFF2-40B4-BE49-F238E27FC236}">
                <a16:creationId xmlns:a16="http://schemas.microsoft.com/office/drawing/2014/main" id="{B0928A44-D71E-45DD-86E6-8F9F7048A156}"/>
              </a:ext>
            </a:extLst>
          </p:cNvPr>
          <p:cNvSpPr/>
          <p:nvPr/>
        </p:nvSpPr>
        <p:spPr>
          <a:xfrm>
            <a:off x="453992" y="4294746"/>
            <a:ext cx="7193717" cy="3744336"/>
          </a:xfrm>
          <a:prstGeom prst="rect">
            <a:avLst/>
          </a:prstGeom>
        </p:spPr>
        <p:txBody>
          <a:bodyPr wrap="square" lIns="50524" tIns="25262" rIns="50524" bIns="25262">
            <a:spAutoFit/>
          </a:bodyPr>
          <a:lstStyle/>
          <a:p>
            <a:pPr algn="just" eaLnBrk="1" hangingPunct="1">
              <a:defRPr/>
            </a:pPr>
            <a:r>
              <a:rPr lang="en-US" altLang="zh-CN" sz="2000" dirty="0">
                <a:latin typeface="Times New Roman" pitchFamily="18" charset="0"/>
              </a:rPr>
              <a:t>Carbonate reservoirs possess substantial resource potential and have increasingly emerged as a primary focus for hydrocarbon exploration and a key contributor to reserve growth. Within this context, accurate lithological classification and identification constitute a critical foundation for effective reservoir characterization. However, constrained by a complex geological setting and pronounced lithological heterogeneity, conventional lithology identification methods often suffer from limited accuracy when discriminating complex mixed-lithology intervals. Therefore, this study proposes an automated lithology identification method based on a Bayesian-optimized XGBoost model, and subsequently performs a lithology-specific petrophysical analysis based on the identification results.</a:t>
            </a:r>
          </a:p>
        </p:txBody>
      </p:sp>
      <p:sp>
        <p:nvSpPr>
          <p:cNvPr id="4" name="矩形 3">
            <a:extLst>
              <a:ext uri="{FF2B5EF4-FFF2-40B4-BE49-F238E27FC236}">
                <a16:creationId xmlns:a16="http://schemas.microsoft.com/office/drawing/2014/main" id="{FBF847B9-A9BE-6889-4F7A-07741B076007}"/>
              </a:ext>
            </a:extLst>
          </p:cNvPr>
          <p:cNvSpPr/>
          <p:nvPr/>
        </p:nvSpPr>
        <p:spPr>
          <a:xfrm>
            <a:off x="8257308" y="4294746"/>
            <a:ext cx="6024749" cy="1897677"/>
          </a:xfrm>
          <a:prstGeom prst="rect">
            <a:avLst/>
          </a:prstGeom>
        </p:spPr>
        <p:txBody>
          <a:bodyPr wrap="square" lIns="50524" tIns="25262" rIns="50524" bIns="25262">
            <a:spAutoFit/>
          </a:bodyPr>
          <a:lstStyle/>
          <a:p>
            <a:pPr algn="just" eaLnBrk="1" hangingPunct="1">
              <a:defRPr/>
            </a:pPr>
            <a:r>
              <a:rPr lang="en-US" altLang="zh-CN" sz="2000" b="1" dirty="0">
                <a:solidFill>
                  <a:srgbClr val="0070C0"/>
                </a:solidFill>
                <a:latin typeface="Times New Roman" pitchFamily="18" charset="0"/>
              </a:rPr>
              <a:t>SMOTE for Class Balancing:</a:t>
            </a:r>
          </a:p>
          <a:p>
            <a:pPr algn="just" eaLnBrk="1" hangingPunct="1">
              <a:defRPr/>
            </a:pPr>
            <a:r>
              <a:rPr lang="en-US" altLang="zh-CN" sz="2000" dirty="0">
                <a:latin typeface="Times New Roman" pitchFamily="18" charset="0"/>
              </a:rPr>
              <a:t>SMOTE operates within a multi-dimensional feature space defined by well logs. To balance the dataset, it generates synthetic minority lithology samples by applying linear interpolation between a target sample and its K-nearest neighbors.</a:t>
            </a:r>
          </a:p>
        </p:txBody>
      </p:sp>
      <p:sp>
        <p:nvSpPr>
          <p:cNvPr id="5" name="矩形 4">
            <a:extLst>
              <a:ext uri="{FF2B5EF4-FFF2-40B4-BE49-F238E27FC236}">
                <a16:creationId xmlns:a16="http://schemas.microsoft.com/office/drawing/2014/main" id="{D7B635FF-1574-8A45-D0F8-7452393B2BCF}"/>
              </a:ext>
            </a:extLst>
          </p:cNvPr>
          <p:cNvSpPr/>
          <p:nvPr/>
        </p:nvSpPr>
        <p:spPr>
          <a:xfrm>
            <a:off x="625443" y="8785807"/>
            <a:ext cx="5203857" cy="4093428"/>
          </a:xfrm>
          <a:prstGeom prst="rect">
            <a:avLst/>
          </a:prstGeom>
        </p:spPr>
        <p:txBody>
          <a:bodyPr wrap="square">
            <a:spAutoFit/>
          </a:bodyPr>
          <a:lstStyle/>
          <a:p>
            <a:pPr algn="just">
              <a:defRPr/>
            </a:pPr>
            <a:r>
              <a:rPr lang="en-US" altLang="zh-CN" sz="2000" dirty="0">
                <a:latin typeface="Times New Roman" pitchFamily="18" charset="0"/>
              </a:rPr>
              <a:t>The lithology identification model was trained on the dataset, and the testing results are shown in Figure 1 and Figure 2. Figure 1 presents the lithological classifications without SMOTE, while Figure 2 displays the results after SMOTE application. Here, the horizontal axis represents the predicted lithology, the vertical axis represents the actual lithology, and the numbers on the main diagonal indicate the count of correctly classified samples. Ultimately, the application of SMOTE yields a notable performance improvement, increasing the overall classification accuracy from 80.61% to 84.69%</a:t>
            </a:r>
            <a:endParaRPr lang="zh-CN" altLang="en-US" sz="2000" dirty="0">
              <a:latin typeface="Times New Roman" pitchFamily="18" charset="0"/>
            </a:endParaRPr>
          </a:p>
        </p:txBody>
      </p:sp>
      <p:sp>
        <p:nvSpPr>
          <p:cNvPr id="7" name="矩形 6">
            <a:extLst>
              <a:ext uri="{FF2B5EF4-FFF2-40B4-BE49-F238E27FC236}">
                <a16:creationId xmlns:a16="http://schemas.microsoft.com/office/drawing/2014/main" id="{71ABE675-E7E2-D8FE-72FD-16AA02E1406D}"/>
              </a:ext>
            </a:extLst>
          </p:cNvPr>
          <p:cNvSpPr/>
          <p:nvPr/>
        </p:nvSpPr>
        <p:spPr>
          <a:xfrm>
            <a:off x="6344510" y="8785807"/>
            <a:ext cx="6943582" cy="2862322"/>
          </a:xfrm>
          <a:prstGeom prst="rect">
            <a:avLst/>
          </a:prstGeom>
        </p:spPr>
        <p:txBody>
          <a:bodyPr wrap="square">
            <a:spAutoFit/>
          </a:bodyPr>
          <a:lstStyle/>
          <a:p>
            <a:pPr algn="just">
              <a:defRPr/>
            </a:pPr>
            <a:r>
              <a:rPr lang="en-US" altLang="zh-CN" sz="2000" dirty="0">
                <a:latin typeface="Times New Roman" pitchFamily="18" charset="0"/>
              </a:rPr>
              <a:t>The proposed model was applied to Well A, with the lithological classifications illustrated in Figure 3. Track 6 and Track 7 represent the predicted lithology and the original mud logging lithology, respectively. The model accurately captured the interbeds of Mudstone and Argillaceous Dolomite in the XX20–XX25 interval, as well as the frequent Dolomite-Limestone alternations in the XX25–XX30 interval, yielding a satisfactory overall identification result, highlighting its potential for automated lithology identification in complex carbonate reservoirs.</a:t>
            </a:r>
            <a:endParaRPr lang="en-US" altLang="zh-CN" sz="2000" dirty="0">
              <a:highlight>
                <a:srgbClr val="FFFF00"/>
              </a:highlight>
              <a:latin typeface="Times New Roman" pitchFamily="18" charset="0"/>
            </a:endParaRPr>
          </a:p>
        </p:txBody>
      </p:sp>
      <p:sp>
        <p:nvSpPr>
          <p:cNvPr id="10" name="Text Box 65">
            <a:extLst>
              <a:ext uri="{FF2B5EF4-FFF2-40B4-BE49-F238E27FC236}">
                <a16:creationId xmlns:a16="http://schemas.microsoft.com/office/drawing/2014/main" id="{B76505BA-7875-2EC7-322D-DE76D986457E}"/>
              </a:ext>
            </a:extLst>
          </p:cNvPr>
          <p:cNvSpPr txBox="1">
            <a:spLocks noChangeArrowheads="1"/>
          </p:cNvSpPr>
          <p:nvPr/>
        </p:nvSpPr>
        <p:spPr bwMode="auto">
          <a:xfrm>
            <a:off x="23071586" y="13878429"/>
            <a:ext cx="12028176" cy="740264"/>
          </a:xfrm>
          <a:prstGeom prst="roundRect">
            <a:avLst/>
          </a:prstGeom>
          <a:solidFill>
            <a:schemeClr val="tx2">
              <a:lumMod val="75000"/>
              <a:lumOff val="25000"/>
            </a:schemeClr>
          </a:solidFill>
          <a:ln>
            <a:noFill/>
          </a:ln>
        </p:spPr>
        <p:txBody>
          <a:bodyPr wrap="square" lIns="65206" tIns="32603" rIns="65206" bIns="32603">
            <a:spAutoFit/>
          </a:bodyPr>
          <a:lstStyle>
            <a:lvl1pPr marL="571500" indent="-571500" defTabSz="665163">
              <a:defRPr sz="8000">
                <a:solidFill>
                  <a:schemeClr val="tx1"/>
                </a:solidFill>
                <a:latin typeface="Arial" panose="020B0604020202020204" pitchFamily="34" charset="0"/>
                <a:ea typeface="宋体" panose="02010600030101010101" pitchFamily="2" charset="-122"/>
              </a:defRPr>
            </a:lvl1pPr>
            <a:lvl2pPr marL="742950" indent="-285750" defTabSz="665163">
              <a:defRPr sz="8000">
                <a:solidFill>
                  <a:schemeClr val="tx1"/>
                </a:solidFill>
                <a:latin typeface="Arial" panose="020B0604020202020204" pitchFamily="34" charset="0"/>
                <a:ea typeface="宋体" panose="02010600030101010101" pitchFamily="2" charset="-122"/>
              </a:defRPr>
            </a:lvl2pPr>
            <a:lvl3pPr marL="1143000" indent="-228600" defTabSz="665163">
              <a:defRPr sz="8000">
                <a:solidFill>
                  <a:schemeClr val="tx1"/>
                </a:solidFill>
                <a:latin typeface="Arial" panose="020B0604020202020204" pitchFamily="34" charset="0"/>
                <a:ea typeface="宋体" panose="02010600030101010101" pitchFamily="2" charset="-122"/>
              </a:defRPr>
            </a:lvl3pPr>
            <a:lvl4pPr marL="1600200" indent="-228600" defTabSz="665163">
              <a:defRPr sz="8000">
                <a:solidFill>
                  <a:schemeClr val="tx1"/>
                </a:solidFill>
                <a:latin typeface="Arial" panose="020B0604020202020204" pitchFamily="34" charset="0"/>
                <a:ea typeface="宋体" panose="02010600030101010101" pitchFamily="2" charset="-122"/>
              </a:defRPr>
            </a:lvl4pPr>
            <a:lvl5pPr marL="2057400" indent="-228600" defTabSz="665163">
              <a:defRPr sz="8000">
                <a:solidFill>
                  <a:schemeClr val="tx1"/>
                </a:solidFill>
                <a:latin typeface="Arial" panose="020B0604020202020204" pitchFamily="34" charset="0"/>
                <a:ea typeface="宋体" panose="02010600030101010101" pitchFamily="2" charset="-122"/>
              </a:defRPr>
            </a:lvl5pPr>
            <a:lvl6pPr marL="25146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6pPr>
            <a:lvl7pPr marL="29718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7pPr>
            <a:lvl8pPr marL="34290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8pPr>
            <a:lvl9pPr marL="3886200" indent="-228600" defTabSz="665163" eaLnBrk="0" fontAlgn="base" hangingPunct="0">
              <a:spcBef>
                <a:spcPct val="0"/>
              </a:spcBef>
              <a:spcAft>
                <a:spcPct val="0"/>
              </a:spcAft>
              <a:defRPr sz="8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Char char="•"/>
              <a:defRPr/>
            </a:pPr>
            <a:r>
              <a:rPr lang="zh-CN" altLang="en-US" sz="3920" b="1" dirty="0">
                <a:solidFill>
                  <a:schemeClr val="bg1"/>
                </a:solidFill>
              </a:rPr>
              <a:t> </a:t>
            </a:r>
            <a:r>
              <a:rPr lang="en-US" altLang="zh-CN" sz="3920" b="1" dirty="0">
                <a:solidFill>
                  <a:schemeClr val="bg1"/>
                </a:solidFill>
                <a:latin typeface="Times New Roman" panose="02020603050405020304" pitchFamily="18" charset="0"/>
                <a:cs typeface="Times New Roman" panose="02020603050405020304" pitchFamily="18" charset="0"/>
              </a:rPr>
              <a:t>References</a:t>
            </a:r>
          </a:p>
        </p:txBody>
      </p:sp>
      <p:sp>
        <p:nvSpPr>
          <p:cNvPr id="11" name="矩形 10">
            <a:extLst>
              <a:ext uri="{FF2B5EF4-FFF2-40B4-BE49-F238E27FC236}">
                <a16:creationId xmlns:a16="http://schemas.microsoft.com/office/drawing/2014/main" id="{0F9C0FF1-7CDA-E32B-C24E-698ABDE64486}"/>
              </a:ext>
            </a:extLst>
          </p:cNvPr>
          <p:cNvSpPr/>
          <p:nvPr/>
        </p:nvSpPr>
        <p:spPr>
          <a:xfrm>
            <a:off x="13766306" y="8785807"/>
            <a:ext cx="8827117" cy="2862322"/>
          </a:xfrm>
          <a:prstGeom prst="rect">
            <a:avLst/>
          </a:prstGeom>
        </p:spPr>
        <p:txBody>
          <a:bodyPr wrap="square">
            <a:spAutoFit/>
          </a:bodyPr>
          <a:lstStyle/>
          <a:p>
            <a:pPr algn="just">
              <a:defRPr/>
            </a:pPr>
            <a:r>
              <a:rPr lang="en-US" altLang="zh-CN" sz="2000" dirty="0">
                <a:latin typeface="Times New Roman" pitchFamily="18" charset="0"/>
              </a:rPr>
              <a:t>Based on the model’s lithology predictions, porosity and permeability were calculated separately for each lithofacies (Figures 4 and 5). Regarding porosity (Figure 4), setting the absolute error threshold at 3.0 p.u., the coincidence rate improved from 22.58% (unclassified) to 58.06% (classified), while the RMSE decreased from 5.77 to 3.47. For permeability (Figure 5), the classified approach lowered the Log-RMSE from 1.48 to 1.21 and the Log-MAE from 0.45 to 0.35. All these indicators consistently confirm that incorporating lithological classification significantly minimizes prediction errors and aligns closely with actual core measurements.</a:t>
            </a:r>
            <a:endParaRPr lang="en-US" altLang="zh-CN" sz="2000" dirty="0">
              <a:highlight>
                <a:srgbClr val="FFFF00"/>
              </a:highlight>
              <a:latin typeface="Times New Roman" pitchFamily="18" charset="0"/>
            </a:endParaRPr>
          </a:p>
        </p:txBody>
      </p:sp>
      <p:grpSp>
        <p:nvGrpSpPr>
          <p:cNvPr id="92" name="组合 91">
            <a:extLst>
              <a:ext uri="{FF2B5EF4-FFF2-40B4-BE49-F238E27FC236}">
                <a16:creationId xmlns:a16="http://schemas.microsoft.com/office/drawing/2014/main" id="{5628E286-9F24-7434-193A-8D765810ECD7}"/>
              </a:ext>
            </a:extLst>
          </p:cNvPr>
          <p:cNvGrpSpPr/>
          <p:nvPr/>
        </p:nvGrpSpPr>
        <p:grpSpPr>
          <a:xfrm>
            <a:off x="13622326" y="11839828"/>
            <a:ext cx="8924577" cy="9137617"/>
            <a:chOff x="13622326" y="11839828"/>
            <a:chExt cx="8924577" cy="9137617"/>
          </a:xfrm>
        </p:grpSpPr>
        <p:grpSp>
          <p:nvGrpSpPr>
            <p:cNvPr id="77" name="组合 76">
              <a:extLst>
                <a:ext uri="{FF2B5EF4-FFF2-40B4-BE49-F238E27FC236}">
                  <a16:creationId xmlns:a16="http://schemas.microsoft.com/office/drawing/2014/main" id="{ADAD6855-51AD-3694-D78C-75D77FA40955}"/>
                </a:ext>
              </a:extLst>
            </p:cNvPr>
            <p:cNvGrpSpPr/>
            <p:nvPr/>
          </p:nvGrpSpPr>
          <p:grpSpPr>
            <a:xfrm>
              <a:off x="13747735" y="11839828"/>
              <a:ext cx="8799168" cy="1614507"/>
              <a:chOff x="14156645" y="11706478"/>
              <a:chExt cx="8799168" cy="1614507"/>
            </a:xfrm>
          </p:grpSpPr>
          <p:sp>
            <p:nvSpPr>
              <p:cNvPr id="18" name="文本框 17">
                <a:extLst>
                  <a:ext uri="{FF2B5EF4-FFF2-40B4-BE49-F238E27FC236}">
                    <a16:creationId xmlns:a16="http://schemas.microsoft.com/office/drawing/2014/main" id="{176E3DEA-4567-D8BB-513B-77C2B0FBA27E}"/>
                  </a:ext>
                </a:extLst>
              </p:cNvPr>
              <p:cNvSpPr txBox="1"/>
              <p:nvPr/>
            </p:nvSpPr>
            <p:spPr>
              <a:xfrm>
                <a:off x="16100869" y="11898999"/>
                <a:ext cx="1614761" cy="232756"/>
              </a:xfrm>
              <a:prstGeom prst="rect">
                <a:avLst/>
              </a:prstGeom>
              <a:noFill/>
            </p:spPr>
            <p:txBody>
              <a:bodyPr wrap="square">
                <a:spAutoFit/>
              </a:bodyPr>
              <a:lstStyle/>
              <a:p>
                <a:pPr algn="ctr" eaLnBrk="1" hangingPunct="1">
                  <a:lnSpc>
                    <a:spcPct val="50000"/>
                  </a:lnSpc>
                  <a:defRPr/>
                </a:pPr>
                <a:r>
                  <a:rPr lang="en-US" altLang="zh-CN" sz="1600" dirty="0">
                    <a:latin typeface="Times New Roman" pitchFamily="18" charset="0"/>
                  </a:rPr>
                  <a:t>Porosity</a:t>
                </a:r>
                <a:endParaRPr lang="zh-CN" altLang="en-US" sz="1600" dirty="0">
                  <a:latin typeface="Times New Roman" pitchFamily="18" charset="0"/>
                </a:endParaRPr>
              </a:p>
            </p:txBody>
          </p:sp>
          <p:sp>
            <p:nvSpPr>
              <p:cNvPr id="19" name="文本框 18">
                <a:extLst>
                  <a:ext uri="{FF2B5EF4-FFF2-40B4-BE49-F238E27FC236}">
                    <a16:creationId xmlns:a16="http://schemas.microsoft.com/office/drawing/2014/main" id="{77D59A39-4929-97D7-5CF7-58DA08EE572D}"/>
                  </a:ext>
                </a:extLst>
              </p:cNvPr>
              <p:cNvSpPr txBox="1"/>
              <p:nvPr/>
            </p:nvSpPr>
            <p:spPr>
              <a:xfrm>
                <a:off x="14242760" y="11706478"/>
                <a:ext cx="1614761" cy="584775"/>
              </a:xfrm>
              <a:prstGeom prst="rect">
                <a:avLst/>
              </a:prstGeom>
              <a:noFill/>
            </p:spPr>
            <p:txBody>
              <a:bodyPr wrap="square">
                <a:spAutoFit/>
              </a:bodyPr>
              <a:lstStyle/>
              <a:p>
                <a:pPr algn="ctr" eaLnBrk="1" hangingPunct="1">
                  <a:defRPr/>
                </a:pPr>
                <a:r>
                  <a:rPr lang="en-US" altLang="zh-CN" sz="1600" dirty="0">
                    <a:latin typeface="Times New Roman" pitchFamily="18" charset="0"/>
                  </a:rPr>
                  <a:t>Calculation Method</a:t>
                </a:r>
                <a:endParaRPr lang="zh-CN" altLang="en-US" sz="1600" dirty="0">
                  <a:latin typeface="Times New Roman" pitchFamily="18" charset="0"/>
                </a:endParaRPr>
              </a:p>
            </p:txBody>
          </p:sp>
          <p:sp>
            <p:nvSpPr>
              <p:cNvPr id="20" name="文本框 19">
                <a:extLst>
                  <a:ext uri="{FF2B5EF4-FFF2-40B4-BE49-F238E27FC236}">
                    <a16:creationId xmlns:a16="http://schemas.microsoft.com/office/drawing/2014/main" id="{0B90DC8E-8245-1602-4444-4B45A7312A1D}"/>
                  </a:ext>
                </a:extLst>
              </p:cNvPr>
              <p:cNvSpPr txBox="1"/>
              <p:nvPr/>
            </p:nvSpPr>
            <p:spPr>
              <a:xfrm>
                <a:off x="19633025" y="11898999"/>
                <a:ext cx="1614761" cy="232756"/>
              </a:xfrm>
              <a:prstGeom prst="rect">
                <a:avLst/>
              </a:prstGeom>
              <a:noFill/>
            </p:spPr>
            <p:txBody>
              <a:bodyPr wrap="square">
                <a:spAutoFit/>
              </a:bodyPr>
              <a:lstStyle/>
              <a:p>
                <a:pPr algn="ctr" eaLnBrk="1" hangingPunct="1">
                  <a:lnSpc>
                    <a:spcPct val="50000"/>
                  </a:lnSpc>
                  <a:defRPr/>
                </a:pPr>
                <a:r>
                  <a:rPr lang="en-US" altLang="zh-CN" sz="1600" dirty="0">
                    <a:latin typeface="Times New Roman" pitchFamily="18" charset="0"/>
                  </a:rPr>
                  <a:t>Permeability</a:t>
                </a:r>
                <a:endParaRPr lang="zh-CN" altLang="en-US" sz="1600" dirty="0">
                  <a:latin typeface="Times New Roman" pitchFamily="18" charset="0"/>
                </a:endParaRPr>
              </a:p>
            </p:txBody>
          </p:sp>
          <p:sp>
            <p:nvSpPr>
              <p:cNvPr id="21" name="文本框 20">
                <a:extLst>
                  <a:ext uri="{FF2B5EF4-FFF2-40B4-BE49-F238E27FC236}">
                    <a16:creationId xmlns:a16="http://schemas.microsoft.com/office/drawing/2014/main" id="{FD46B3E7-1FF1-0425-6E9F-DC0AF7EF661C}"/>
                  </a:ext>
                </a:extLst>
              </p:cNvPr>
              <p:cNvSpPr txBox="1"/>
              <p:nvPr/>
            </p:nvSpPr>
            <p:spPr>
              <a:xfrm>
                <a:off x="16089451" y="12222138"/>
                <a:ext cx="1614761" cy="584775"/>
              </a:xfrm>
              <a:prstGeom prst="rect">
                <a:avLst/>
              </a:prstGeom>
              <a:noFill/>
            </p:spPr>
            <p:txBody>
              <a:bodyPr wrap="square">
                <a:spAutoFit/>
              </a:bodyPr>
              <a:lstStyle/>
              <a:p>
                <a:pPr algn="ctr" eaLnBrk="1" hangingPunct="1">
                  <a:defRPr/>
                </a:pPr>
                <a:r>
                  <a:rPr lang="en-US" altLang="zh-CN" sz="1600" dirty="0">
                    <a:latin typeface="Times New Roman" pitchFamily="18" charset="0"/>
                  </a:rPr>
                  <a:t>Coincidence Rate(%)</a:t>
                </a:r>
                <a:endParaRPr lang="zh-CN" altLang="en-US" sz="1600" dirty="0">
                  <a:latin typeface="Times New Roman" pitchFamily="18" charset="0"/>
                </a:endParaRPr>
              </a:p>
            </p:txBody>
          </p:sp>
          <p:sp>
            <p:nvSpPr>
              <p:cNvPr id="22" name="文本框 21">
                <a:extLst>
                  <a:ext uri="{FF2B5EF4-FFF2-40B4-BE49-F238E27FC236}">
                    <a16:creationId xmlns:a16="http://schemas.microsoft.com/office/drawing/2014/main" id="{411E6590-759C-6EE9-3718-BF4A5F3E73EA}"/>
                  </a:ext>
                </a:extLst>
              </p:cNvPr>
              <p:cNvSpPr txBox="1"/>
              <p:nvPr/>
            </p:nvSpPr>
            <p:spPr>
              <a:xfrm>
                <a:off x="19633025" y="12426601"/>
                <a:ext cx="1614761" cy="232756"/>
              </a:xfrm>
              <a:prstGeom prst="rect">
                <a:avLst/>
              </a:prstGeom>
              <a:noFill/>
            </p:spPr>
            <p:txBody>
              <a:bodyPr wrap="square">
                <a:spAutoFit/>
              </a:bodyPr>
              <a:lstStyle/>
              <a:p>
                <a:pPr algn="ctr" eaLnBrk="1" hangingPunct="1">
                  <a:lnSpc>
                    <a:spcPct val="50000"/>
                  </a:lnSpc>
                  <a:defRPr/>
                </a:pPr>
                <a:r>
                  <a:rPr lang="en-US" altLang="zh-CN" sz="1600" dirty="0">
                    <a:latin typeface="Times New Roman" pitchFamily="18" charset="0"/>
                  </a:rPr>
                  <a:t>Log-RMSE</a:t>
                </a:r>
                <a:endParaRPr lang="zh-CN" altLang="en-US" sz="1600" dirty="0">
                  <a:latin typeface="Times New Roman" pitchFamily="18" charset="0"/>
                </a:endParaRPr>
              </a:p>
            </p:txBody>
          </p:sp>
          <p:sp>
            <p:nvSpPr>
              <p:cNvPr id="23" name="文本框 22">
                <a:extLst>
                  <a:ext uri="{FF2B5EF4-FFF2-40B4-BE49-F238E27FC236}">
                    <a16:creationId xmlns:a16="http://schemas.microsoft.com/office/drawing/2014/main" id="{650FE865-65FA-E123-245D-1065F01A0F38}"/>
                  </a:ext>
                </a:extLst>
              </p:cNvPr>
              <p:cNvSpPr txBox="1"/>
              <p:nvPr/>
            </p:nvSpPr>
            <p:spPr>
              <a:xfrm>
                <a:off x="21341052" y="12426601"/>
                <a:ext cx="1614761" cy="232756"/>
              </a:xfrm>
              <a:prstGeom prst="rect">
                <a:avLst/>
              </a:prstGeom>
              <a:noFill/>
            </p:spPr>
            <p:txBody>
              <a:bodyPr wrap="square">
                <a:spAutoFit/>
              </a:bodyPr>
              <a:lstStyle/>
              <a:p>
                <a:pPr algn="ctr" eaLnBrk="1" hangingPunct="1">
                  <a:lnSpc>
                    <a:spcPct val="50000"/>
                  </a:lnSpc>
                  <a:defRPr/>
                </a:pPr>
                <a:r>
                  <a:rPr lang="en-US" altLang="zh-CN" sz="1600" dirty="0">
                    <a:latin typeface="Times New Roman" pitchFamily="18" charset="0"/>
                  </a:rPr>
                  <a:t>Log-MAE</a:t>
                </a:r>
                <a:endParaRPr lang="zh-CN" altLang="en-US" sz="1600" dirty="0">
                  <a:latin typeface="Times New Roman" pitchFamily="18" charset="0"/>
                </a:endParaRPr>
              </a:p>
            </p:txBody>
          </p:sp>
          <p:sp>
            <p:nvSpPr>
              <p:cNvPr id="24" name="文本框 23">
                <a:extLst>
                  <a:ext uri="{FF2B5EF4-FFF2-40B4-BE49-F238E27FC236}">
                    <a16:creationId xmlns:a16="http://schemas.microsoft.com/office/drawing/2014/main" id="{DD80B229-34F1-C3FD-730A-FB6AB9D9B1CD}"/>
                  </a:ext>
                </a:extLst>
              </p:cNvPr>
              <p:cNvSpPr txBox="1"/>
              <p:nvPr/>
            </p:nvSpPr>
            <p:spPr>
              <a:xfrm>
                <a:off x="17808896" y="12426601"/>
                <a:ext cx="1614761" cy="232756"/>
              </a:xfrm>
              <a:prstGeom prst="rect">
                <a:avLst/>
              </a:prstGeom>
              <a:noFill/>
            </p:spPr>
            <p:txBody>
              <a:bodyPr wrap="square">
                <a:spAutoFit/>
              </a:bodyPr>
              <a:lstStyle/>
              <a:p>
                <a:pPr algn="ctr" eaLnBrk="1" hangingPunct="1">
                  <a:lnSpc>
                    <a:spcPct val="50000"/>
                  </a:lnSpc>
                  <a:defRPr/>
                </a:pPr>
                <a:r>
                  <a:rPr lang="en-US" altLang="zh-CN" sz="1600" dirty="0">
                    <a:latin typeface="Times New Roman" pitchFamily="18" charset="0"/>
                  </a:rPr>
                  <a:t>RMSE</a:t>
                </a:r>
                <a:endParaRPr lang="zh-CN" altLang="en-US" sz="1600" dirty="0">
                  <a:latin typeface="Times New Roman" pitchFamily="18" charset="0"/>
                </a:endParaRPr>
              </a:p>
            </p:txBody>
          </p:sp>
          <p:sp>
            <p:nvSpPr>
              <p:cNvPr id="26" name="文本框 25">
                <a:extLst>
                  <a:ext uri="{FF2B5EF4-FFF2-40B4-BE49-F238E27FC236}">
                    <a16:creationId xmlns:a16="http://schemas.microsoft.com/office/drawing/2014/main" id="{6B6E9A05-1050-2048-12B5-6FE656BB96F3}"/>
                  </a:ext>
                </a:extLst>
              </p:cNvPr>
              <p:cNvSpPr txBox="1"/>
              <p:nvPr/>
            </p:nvSpPr>
            <p:spPr>
              <a:xfrm>
                <a:off x="14156645" y="12750497"/>
                <a:ext cx="1614761" cy="232756"/>
              </a:xfrm>
              <a:prstGeom prst="rect">
                <a:avLst/>
              </a:prstGeom>
              <a:noFill/>
            </p:spPr>
            <p:txBody>
              <a:bodyPr wrap="square">
                <a:spAutoFit/>
              </a:bodyPr>
              <a:lstStyle/>
              <a:p>
                <a:pPr algn="ctr" eaLnBrk="1" hangingPunct="1">
                  <a:lnSpc>
                    <a:spcPct val="50000"/>
                  </a:lnSpc>
                  <a:defRPr/>
                </a:pPr>
                <a:r>
                  <a:rPr lang="en-US" altLang="zh-CN" sz="1600" dirty="0">
                    <a:latin typeface="Times New Roman" pitchFamily="18" charset="0"/>
                  </a:rPr>
                  <a:t>Unclassified</a:t>
                </a:r>
                <a:endParaRPr lang="zh-CN" altLang="en-US" sz="1600" dirty="0">
                  <a:latin typeface="Times New Roman" pitchFamily="18" charset="0"/>
                </a:endParaRPr>
              </a:p>
            </p:txBody>
          </p:sp>
          <p:sp>
            <p:nvSpPr>
              <p:cNvPr id="28" name="文本框 27">
                <a:extLst>
                  <a:ext uri="{FF2B5EF4-FFF2-40B4-BE49-F238E27FC236}">
                    <a16:creationId xmlns:a16="http://schemas.microsoft.com/office/drawing/2014/main" id="{7575D840-C85F-8B70-58D3-5F3D9C12561B}"/>
                  </a:ext>
                </a:extLst>
              </p:cNvPr>
              <p:cNvSpPr txBox="1"/>
              <p:nvPr/>
            </p:nvSpPr>
            <p:spPr>
              <a:xfrm>
                <a:off x="14156645" y="13071763"/>
                <a:ext cx="1614761" cy="232756"/>
              </a:xfrm>
              <a:prstGeom prst="rect">
                <a:avLst/>
              </a:prstGeom>
              <a:noFill/>
            </p:spPr>
            <p:txBody>
              <a:bodyPr wrap="square">
                <a:spAutoFit/>
              </a:bodyPr>
              <a:lstStyle/>
              <a:p>
                <a:pPr algn="ctr" eaLnBrk="1" hangingPunct="1">
                  <a:lnSpc>
                    <a:spcPct val="50000"/>
                  </a:lnSpc>
                  <a:defRPr/>
                </a:pPr>
                <a:r>
                  <a:rPr lang="en-US" altLang="zh-CN" sz="1600" dirty="0">
                    <a:latin typeface="Times New Roman" pitchFamily="18" charset="0"/>
                  </a:rPr>
                  <a:t>classified</a:t>
                </a:r>
                <a:endParaRPr lang="zh-CN" altLang="en-US" sz="1600" dirty="0">
                  <a:latin typeface="Times New Roman" pitchFamily="18" charset="0"/>
                </a:endParaRPr>
              </a:p>
            </p:txBody>
          </p:sp>
          <p:sp>
            <p:nvSpPr>
              <p:cNvPr id="29" name="文本框 28">
                <a:extLst>
                  <a:ext uri="{FF2B5EF4-FFF2-40B4-BE49-F238E27FC236}">
                    <a16:creationId xmlns:a16="http://schemas.microsoft.com/office/drawing/2014/main" id="{867848A8-E5E3-79CD-5F74-7BE04CB04F36}"/>
                  </a:ext>
                </a:extLst>
              </p:cNvPr>
              <p:cNvSpPr txBox="1"/>
              <p:nvPr/>
            </p:nvSpPr>
            <p:spPr>
              <a:xfrm>
                <a:off x="16126622" y="12750497"/>
                <a:ext cx="1614761" cy="232756"/>
              </a:xfrm>
              <a:prstGeom prst="rect">
                <a:avLst/>
              </a:prstGeom>
              <a:noFill/>
            </p:spPr>
            <p:txBody>
              <a:bodyPr wrap="square">
                <a:spAutoFit/>
              </a:bodyPr>
              <a:lstStyle/>
              <a:p>
                <a:pPr algn="ctr" eaLnBrk="1" hangingPunct="1">
                  <a:lnSpc>
                    <a:spcPct val="50000"/>
                  </a:lnSpc>
                  <a:defRPr/>
                </a:pPr>
                <a:r>
                  <a:rPr lang="en-US" altLang="zh-CN" sz="1600" dirty="0">
                    <a:latin typeface="Times New Roman" pitchFamily="18" charset="0"/>
                  </a:rPr>
                  <a:t>22.58</a:t>
                </a:r>
                <a:endParaRPr lang="zh-CN" altLang="en-US" sz="1600" dirty="0">
                  <a:latin typeface="Times New Roman" pitchFamily="18" charset="0"/>
                </a:endParaRPr>
              </a:p>
            </p:txBody>
          </p:sp>
          <p:sp>
            <p:nvSpPr>
              <p:cNvPr id="30" name="文本框 29">
                <a:extLst>
                  <a:ext uri="{FF2B5EF4-FFF2-40B4-BE49-F238E27FC236}">
                    <a16:creationId xmlns:a16="http://schemas.microsoft.com/office/drawing/2014/main" id="{18375A62-3993-A6CC-BBB1-6476E05DC0A4}"/>
                  </a:ext>
                </a:extLst>
              </p:cNvPr>
              <p:cNvSpPr txBox="1"/>
              <p:nvPr/>
            </p:nvSpPr>
            <p:spPr>
              <a:xfrm>
                <a:off x="17808896" y="12750497"/>
                <a:ext cx="1614761" cy="232756"/>
              </a:xfrm>
              <a:prstGeom prst="rect">
                <a:avLst/>
              </a:prstGeom>
              <a:noFill/>
            </p:spPr>
            <p:txBody>
              <a:bodyPr wrap="square">
                <a:spAutoFit/>
              </a:bodyPr>
              <a:lstStyle/>
              <a:p>
                <a:pPr algn="ctr" eaLnBrk="1" hangingPunct="1">
                  <a:lnSpc>
                    <a:spcPct val="50000"/>
                  </a:lnSpc>
                  <a:defRPr/>
                </a:pPr>
                <a:r>
                  <a:rPr lang="en-US" altLang="zh-CN" sz="1600" dirty="0">
                    <a:latin typeface="Times New Roman" pitchFamily="18" charset="0"/>
                  </a:rPr>
                  <a:t>5.77</a:t>
                </a:r>
                <a:endParaRPr lang="zh-CN" altLang="en-US" sz="1600" dirty="0">
                  <a:latin typeface="Times New Roman" pitchFamily="18" charset="0"/>
                </a:endParaRPr>
              </a:p>
            </p:txBody>
          </p:sp>
          <p:sp>
            <p:nvSpPr>
              <p:cNvPr id="31" name="文本框 30">
                <a:extLst>
                  <a:ext uri="{FF2B5EF4-FFF2-40B4-BE49-F238E27FC236}">
                    <a16:creationId xmlns:a16="http://schemas.microsoft.com/office/drawing/2014/main" id="{DD557447-82A5-5205-1FD5-BBFFE3F34915}"/>
                  </a:ext>
                </a:extLst>
              </p:cNvPr>
              <p:cNvSpPr txBox="1"/>
              <p:nvPr/>
            </p:nvSpPr>
            <p:spPr>
              <a:xfrm>
                <a:off x="19633025" y="12750497"/>
                <a:ext cx="1614761" cy="232756"/>
              </a:xfrm>
              <a:prstGeom prst="rect">
                <a:avLst/>
              </a:prstGeom>
              <a:noFill/>
            </p:spPr>
            <p:txBody>
              <a:bodyPr wrap="square">
                <a:spAutoFit/>
              </a:bodyPr>
              <a:lstStyle/>
              <a:p>
                <a:pPr algn="ctr" eaLnBrk="1" hangingPunct="1">
                  <a:lnSpc>
                    <a:spcPct val="50000"/>
                  </a:lnSpc>
                  <a:defRPr/>
                </a:pPr>
                <a:r>
                  <a:rPr lang="en-US" altLang="zh-CN" sz="1600" dirty="0">
                    <a:latin typeface="Times New Roman" pitchFamily="18" charset="0"/>
                  </a:rPr>
                  <a:t>1.48</a:t>
                </a:r>
                <a:endParaRPr lang="zh-CN" altLang="en-US" sz="1600" dirty="0">
                  <a:latin typeface="Times New Roman" pitchFamily="18" charset="0"/>
                </a:endParaRPr>
              </a:p>
            </p:txBody>
          </p:sp>
          <p:sp>
            <p:nvSpPr>
              <p:cNvPr id="32" name="文本框 31">
                <a:extLst>
                  <a:ext uri="{FF2B5EF4-FFF2-40B4-BE49-F238E27FC236}">
                    <a16:creationId xmlns:a16="http://schemas.microsoft.com/office/drawing/2014/main" id="{732F6AA5-11DB-E93D-4843-6597E39E36B6}"/>
                  </a:ext>
                </a:extLst>
              </p:cNvPr>
              <p:cNvSpPr txBox="1"/>
              <p:nvPr/>
            </p:nvSpPr>
            <p:spPr>
              <a:xfrm>
                <a:off x="21341052" y="12750497"/>
                <a:ext cx="1614761" cy="232756"/>
              </a:xfrm>
              <a:prstGeom prst="rect">
                <a:avLst/>
              </a:prstGeom>
              <a:noFill/>
            </p:spPr>
            <p:txBody>
              <a:bodyPr wrap="square">
                <a:spAutoFit/>
              </a:bodyPr>
              <a:lstStyle/>
              <a:p>
                <a:pPr algn="ctr" eaLnBrk="1" hangingPunct="1">
                  <a:lnSpc>
                    <a:spcPct val="50000"/>
                  </a:lnSpc>
                  <a:defRPr/>
                </a:pPr>
                <a:r>
                  <a:rPr lang="en-US" altLang="zh-CN" sz="1600" dirty="0">
                    <a:latin typeface="Times New Roman" pitchFamily="18" charset="0"/>
                  </a:rPr>
                  <a:t>0.45</a:t>
                </a:r>
                <a:endParaRPr lang="zh-CN" altLang="en-US" sz="1600" dirty="0">
                  <a:latin typeface="Times New Roman" pitchFamily="18" charset="0"/>
                </a:endParaRPr>
              </a:p>
            </p:txBody>
          </p:sp>
          <p:sp>
            <p:nvSpPr>
              <p:cNvPr id="34" name="文本框 33">
                <a:extLst>
                  <a:ext uri="{FF2B5EF4-FFF2-40B4-BE49-F238E27FC236}">
                    <a16:creationId xmlns:a16="http://schemas.microsoft.com/office/drawing/2014/main" id="{52BB3D7D-ADED-9E6B-3102-07F69081AA15}"/>
                  </a:ext>
                </a:extLst>
              </p:cNvPr>
              <p:cNvSpPr txBox="1"/>
              <p:nvPr/>
            </p:nvSpPr>
            <p:spPr>
              <a:xfrm>
                <a:off x="16126622" y="13071763"/>
                <a:ext cx="1614761" cy="232756"/>
              </a:xfrm>
              <a:prstGeom prst="rect">
                <a:avLst/>
              </a:prstGeom>
              <a:noFill/>
            </p:spPr>
            <p:txBody>
              <a:bodyPr wrap="square">
                <a:spAutoFit/>
              </a:bodyPr>
              <a:lstStyle/>
              <a:p>
                <a:pPr algn="ctr" eaLnBrk="1" hangingPunct="1">
                  <a:lnSpc>
                    <a:spcPct val="50000"/>
                  </a:lnSpc>
                  <a:defRPr/>
                </a:pPr>
                <a:r>
                  <a:rPr lang="en-US" altLang="zh-CN" sz="1600" dirty="0">
                    <a:latin typeface="Times New Roman" pitchFamily="18" charset="0"/>
                  </a:rPr>
                  <a:t>58.06</a:t>
                </a:r>
                <a:endParaRPr lang="zh-CN" altLang="en-US" sz="1600" dirty="0">
                  <a:latin typeface="Times New Roman" pitchFamily="18" charset="0"/>
                </a:endParaRPr>
              </a:p>
            </p:txBody>
          </p:sp>
          <p:sp>
            <p:nvSpPr>
              <p:cNvPr id="35" name="文本框 34">
                <a:extLst>
                  <a:ext uri="{FF2B5EF4-FFF2-40B4-BE49-F238E27FC236}">
                    <a16:creationId xmlns:a16="http://schemas.microsoft.com/office/drawing/2014/main" id="{FB4E9998-032D-8CCF-BC27-6978A707CAB6}"/>
                  </a:ext>
                </a:extLst>
              </p:cNvPr>
              <p:cNvSpPr txBox="1"/>
              <p:nvPr/>
            </p:nvSpPr>
            <p:spPr>
              <a:xfrm>
                <a:off x="17808896" y="13071763"/>
                <a:ext cx="1614761" cy="232756"/>
              </a:xfrm>
              <a:prstGeom prst="rect">
                <a:avLst/>
              </a:prstGeom>
              <a:noFill/>
            </p:spPr>
            <p:txBody>
              <a:bodyPr wrap="square">
                <a:spAutoFit/>
              </a:bodyPr>
              <a:lstStyle/>
              <a:p>
                <a:pPr algn="ctr" eaLnBrk="1" hangingPunct="1">
                  <a:lnSpc>
                    <a:spcPct val="50000"/>
                  </a:lnSpc>
                  <a:defRPr/>
                </a:pPr>
                <a:r>
                  <a:rPr lang="en-US" altLang="zh-CN" sz="1600" dirty="0">
                    <a:latin typeface="Times New Roman" pitchFamily="18" charset="0"/>
                  </a:rPr>
                  <a:t>3.47</a:t>
                </a:r>
                <a:endParaRPr lang="zh-CN" altLang="en-US" sz="1600" dirty="0">
                  <a:latin typeface="Times New Roman" pitchFamily="18" charset="0"/>
                </a:endParaRPr>
              </a:p>
            </p:txBody>
          </p:sp>
          <p:sp>
            <p:nvSpPr>
              <p:cNvPr id="36" name="文本框 35">
                <a:extLst>
                  <a:ext uri="{FF2B5EF4-FFF2-40B4-BE49-F238E27FC236}">
                    <a16:creationId xmlns:a16="http://schemas.microsoft.com/office/drawing/2014/main" id="{907E7682-17E3-A332-6ACE-E5A49D769F4F}"/>
                  </a:ext>
                </a:extLst>
              </p:cNvPr>
              <p:cNvSpPr txBox="1"/>
              <p:nvPr/>
            </p:nvSpPr>
            <p:spPr>
              <a:xfrm>
                <a:off x="19633025" y="13071763"/>
                <a:ext cx="1614761" cy="232756"/>
              </a:xfrm>
              <a:prstGeom prst="rect">
                <a:avLst/>
              </a:prstGeom>
              <a:noFill/>
            </p:spPr>
            <p:txBody>
              <a:bodyPr wrap="square">
                <a:spAutoFit/>
              </a:bodyPr>
              <a:lstStyle/>
              <a:p>
                <a:pPr algn="ctr" eaLnBrk="1" hangingPunct="1">
                  <a:lnSpc>
                    <a:spcPct val="50000"/>
                  </a:lnSpc>
                  <a:defRPr/>
                </a:pPr>
                <a:r>
                  <a:rPr lang="en-US" altLang="zh-CN" sz="1600" dirty="0">
                    <a:latin typeface="Times New Roman" pitchFamily="18" charset="0"/>
                  </a:rPr>
                  <a:t>1.21</a:t>
                </a:r>
                <a:endParaRPr lang="zh-CN" altLang="en-US" sz="1600" dirty="0">
                  <a:latin typeface="Times New Roman" pitchFamily="18" charset="0"/>
                </a:endParaRPr>
              </a:p>
            </p:txBody>
          </p:sp>
          <p:sp>
            <p:nvSpPr>
              <p:cNvPr id="39" name="文本框 38">
                <a:extLst>
                  <a:ext uri="{FF2B5EF4-FFF2-40B4-BE49-F238E27FC236}">
                    <a16:creationId xmlns:a16="http://schemas.microsoft.com/office/drawing/2014/main" id="{47548AA8-0DEF-4B59-5E08-420197642C77}"/>
                  </a:ext>
                </a:extLst>
              </p:cNvPr>
              <p:cNvSpPr txBox="1"/>
              <p:nvPr/>
            </p:nvSpPr>
            <p:spPr>
              <a:xfrm>
                <a:off x="21341052" y="13071763"/>
                <a:ext cx="1614761" cy="232756"/>
              </a:xfrm>
              <a:prstGeom prst="rect">
                <a:avLst/>
              </a:prstGeom>
              <a:noFill/>
            </p:spPr>
            <p:txBody>
              <a:bodyPr wrap="square">
                <a:spAutoFit/>
              </a:bodyPr>
              <a:lstStyle/>
              <a:p>
                <a:pPr algn="ctr" eaLnBrk="1" hangingPunct="1">
                  <a:lnSpc>
                    <a:spcPct val="50000"/>
                  </a:lnSpc>
                  <a:defRPr/>
                </a:pPr>
                <a:r>
                  <a:rPr lang="en-US" altLang="zh-CN" sz="1600" dirty="0">
                    <a:latin typeface="Times New Roman" pitchFamily="18" charset="0"/>
                  </a:rPr>
                  <a:t>0.35</a:t>
                </a:r>
                <a:endParaRPr lang="zh-CN" altLang="en-US" sz="1600" dirty="0">
                  <a:latin typeface="Times New Roman" pitchFamily="18" charset="0"/>
                </a:endParaRPr>
              </a:p>
            </p:txBody>
          </p:sp>
          <p:cxnSp>
            <p:nvCxnSpPr>
              <p:cNvPr id="42" name="直接连接符 41">
                <a:extLst>
                  <a:ext uri="{FF2B5EF4-FFF2-40B4-BE49-F238E27FC236}">
                    <a16:creationId xmlns:a16="http://schemas.microsoft.com/office/drawing/2014/main" id="{D40E943A-6DE4-7870-FFD8-A01DF2116F98}"/>
                  </a:ext>
                </a:extLst>
              </p:cNvPr>
              <p:cNvCxnSpPr>
                <a:cxnSpLocks/>
              </p:cNvCxnSpPr>
              <p:nvPr/>
            </p:nvCxnSpPr>
            <p:spPr>
              <a:xfrm>
                <a:off x="14282057" y="11754269"/>
                <a:ext cx="86400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43" name="直接连接符 42">
                <a:extLst>
                  <a:ext uri="{FF2B5EF4-FFF2-40B4-BE49-F238E27FC236}">
                    <a16:creationId xmlns:a16="http://schemas.microsoft.com/office/drawing/2014/main" id="{C43468BB-06B5-D2CF-525F-7B8AF9EEAFDF}"/>
                  </a:ext>
                </a:extLst>
              </p:cNvPr>
              <p:cNvCxnSpPr>
                <a:cxnSpLocks/>
              </p:cNvCxnSpPr>
              <p:nvPr/>
            </p:nvCxnSpPr>
            <p:spPr>
              <a:xfrm>
                <a:off x="14282057" y="13320985"/>
                <a:ext cx="86400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48" name="直接连接符 47">
                <a:extLst>
                  <a:ext uri="{FF2B5EF4-FFF2-40B4-BE49-F238E27FC236}">
                    <a16:creationId xmlns:a16="http://schemas.microsoft.com/office/drawing/2014/main" id="{7F643E50-A865-BC80-5D28-52BDB6ECD0A7}"/>
                  </a:ext>
                </a:extLst>
              </p:cNvPr>
              <p:cNvCxnSpPr>
                <a:cxnSpLocks/>
              </p:cNvCxnSpPr>
              <p:nvPr/>
            </p:nvCxnSpPr>
            <p:spPr>
              <a:xfrm>
                <a:off x="14282057" y="12274220"/>
                <a:ext cx="8640000" cy="0"/>
              </a:xfrm>
              <a:prstGeom prst="line">
                <a:avLst/>
              </a:prstGeom>
              <a:ln w="76200"/>
            </p:spPr>
            <p:style>
              <a:lnRef idx="1">
                <a:schemeClr val="dk1"/>
              </a:lnRef>
              <a:fillRef idx="0">
                <a:schemeClr val="dk1"/>
              </a:fillRef>
              <a:effectRef idx="0">
                <a:schemeClr val="dk1"/>
              </a:effectRef>
              <a:fontRef idx="minor">
                <a:schemeClr val="tx1"/>
              </a:fontRef>
            </p:style>
          </p:cxnSp>
        </p:grpSp>
        <p:grpSp>
          <p:nvGrpSpPr>
            <p:cNvPr id="78" name="组合 77">
              <a:extLst>
                <a:ext uri="{FF2B5EF4-FFF2-40B4-BE49-F238E27FC236}">
                  <a16:creationId xmlns:a16="http://schemas.microsoft.com/office/drawing/2014/main" id="{01087384-535B-A599-0886-4ACEB81C188F}"/>
                </a:ext>
              </a:extLst>
            </p:cNvPr>
            <p:cNvGrpSpPr/>
            <p:nvPr/>
          </p:nvGrpSpPr>
          <p:grpSpPr>
            <a:xfrm>
              <a:off x="13622326" y="13514082"/>
              <a:ext cx="8890821" cy="7463363"/>
              <a:chOff x="14031236" y="13380732"/>
              <a:chExt cx="8890821" cy="7463363"/>
            </a:xfrm>
          </p:grpSpPr>
          <p:pic>
            <p:nvPicPr>
              <p:cNvPr id="46" name="图片 45">
                <a:extLst>
                  <a:ext uri="{FF2B5EF4-FFF2-40B4-BE49-F238E27FC236}">
                    <a16:creationId xmlns:a16="http://schemas.microsoft.com/office/drawing/2014/main" id="{279C469D-1334-BC43-2A3D-2C04ED0B0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31236" y="13380732"/>
                <a:ext cx="4233505" cy="3240000"/>
              </a:xfrm>
              <a:prstGeom prst="rect">
                <a:avLst/>
              </a:prstGeom>
            </p:spPr>
          </p:pic>
          <p:pic>
            <p:nvPicPr>
              <p:cNvPr id="47" name="图片 46">
                <a:extLst>
                  <a:ext uri="{FF2B5EF4-FFF2-40B4-BE49-F238E27FC236}">
                    <a16:creationId xmlns:a16="http://schemas.microsoft.com/office/drawing/2014/main" id="{5B8348B6-0398-9015-D63C-4C8BC960F1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88552" y="13398770"/>
                <a:ext cx="4233505" cy="3240000"/>
              </a:xfrm>
              <a:prstGeom prst="rect">
                <a:avLst/>
              </a:prstGeom>
            </p:spPr>
          </p:pic>
          <p:pic>
            <p:nvPicPr>
              <p:cNvPr id="49" name="图片 48">
                <a:extLst>
                  <a:ext uri="{FF2B5EF4-FFF2-40B4-BE49-F238E27FC236}">
                    <a16:creationId xmlns:a16="http://schemas.microsoft.com/office/drawing/2014/main" id="{845B2E01-9DA0-6280-9693-95EE80B063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31236" y="17296904"/>
                <a:ext cx="4233505" cy="3240000"/>
              </a:xfrm>
              <a:prstGeom prst="rect">
                <a:avLst/>
              </a:prstGeom>
            </p:spPr>
          </p:pic>
          <p:pic>
            <p:nvPicPr>
              <p:cNvPr id="51" name="图片 50">
                <a:extLst>
                  <a:ext uri="{FF2B5EF4-FFF2-40B4-BE49-F238E27FC236}">
                    <a16:creationId xmlns:a16="http://schemas.microsoft.com/office/drawing/2014/main" id="{8DB126FD-9BD4-720E-D199-F0A64A97CF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688552" y="17296904"/>
                <a:ext cx="4233505" cy="3240000"/>
              </a:xfrm>
              <a:prstGeom prst="rect">
                <a:avLst/>
              </a:prstGeom>
            </p:spPr>
          </p:pic>
          <p:sp>
            <p:nvSpPr>
              <p:cNvPr id="58" name="文本框 57">
                <a:extLst>
                  <a:ext uri="{FF2B5EF4-FFF2-40B4-BE49-F238E27FC236}">
                    <a16:creationId xmlns:a16="http://schemas.microsoft.com/office/drawing/2014/main" id="{420ED950-6314-31EF-8390-7AE0FCEAAD4F}"/>
                  </a:ext>
                </a:extLst>
              </p:cNvPr>
              <p:cNvSpPr txBox="1"/>
              <p:nvPr/>
            </p:nvSpPr>
            <p:spPr>
              <a:xfrm>
                <a:off x="16126622" y="17033415"/>
                <a:ext cx="4932488" cy="267830"/>
              </a:xfrm>
              <a:prstGeom prst="rect">
                <a:avLst/>
              </a:prstGeom>
              <a:noFill/>
            </p:spPr>
            <p:txBody>
              <a:bodyPr wrap="square">
                <a:spAutoFit/>
              </a:bodyPr>
              <a:lstStyle/>
              <a:p>
                <a:pPr algn="ctr" eaLnBrk="1" hangingPunct="1">
                  <a:lnSpc>
                    <a:spcPct val="50000"/>
                  </a:lnSpc>
                  <a:defRPr/>
                </a:pPr>
                <a:r>
                  <a:rPr lang="pt-BR" altLang="zh-CN" sz="2000" dirty="0">
                    <a:latin typeface="Times New Roman" pitchFamily="18" charset="0"/>
                    <a:ea typeface="+mn-ea"/>
                  </a:rPr>
                  <a:t>Figure 4</a:t>
                </a:r>
                <a:r>
                  <a:rPr lang="en-US" altLang="zh-CN" sz="2000" dirty="0">
                    <a:latin typeface="Times New Roman" pitchFamily="18" charset="0"/>
                  </a:rPr>
                  <a:t>. Crossplot of Calculated Porosity</a:t>
                </a:r>
                <a:endParaRPr lang="zh-CN" altLang="en-US" sz="2000" dirty="0">
                  <a:latin typeface="Times New Roman" pitchFamily="18" charset="0"/>
                </a:endParaRPr>
              </a:p>
            </p:txBody>
          </p:sp>
          <p:sp>
            <p:nvSpPr>
              <p:cNvPr id="66" name="文本框 65">
                <a:extLst>
                  <a:ext uri="{FF2B5EF4-FFF2-40B4-BE49-F238E27FC236}">
                    <a16:creationId xmlns:a16="http://schemas.microsoft.com/office/drawing/2014/main" id="{C89A8DC6-299A-6972-CC45-499CD0A5CE99}"/>
                  </a:ext>
                </a:extLst>
              </p:cNvPr>
              <p:cNvSpPr txBox="1"/>
              <p:nvPr/>
            </p:nvSpPr>
            <p:spPr>
              <a:xfrm>
                <a:off x="14605767" y="16801477"/>
                <a:ext cx="3271837" cy="267830"/>
              </a:xfrm>
              <a:prstGeom prst="rect">
                <a:avLst/>
              </a:prstGeom>
              <a:noFill/>
            </p:spPr>
            <p:txBody>
              <a:bodyPr wrap="square">
                <a:spAutoFit/>
              </a:bodyPr>
              <a:lstStyle/>
              <a:p>
                <a:pPr algn="ctr" eaLnBrk="1" hangingPunct="1">
                  <a:lnSpc>
                    <a:spcPct val="50000"/>
                  </a:lnSpc>
                  <a:defRPr/>
                </a:pPr>
                <a:r>
                  <a:rPr lang="pt-BR" altLang="zh-CN" sz="2000" dirty="0">
                    <a:latin typeface="Times New Roman" pitchFamily="18" charset="0"/>
                  </a:rPr>
                  <a:t>(a)</a:t>
                </a:r>
                <a:endParaRPr lang="zh-CN" altLang="en-US" sz="2000" dirty="0">
                  <a:latin typeface="Times New Roman" pitchFamily="18" charset="0"/>
                </a:endParaRPr>
              </a:p>
            </p:txBody>
          </p:sp>
          <p:sp>
            <p:nvSpPr>
              <p:cNvPr id="67" name="文本框 66">
                <a:extLst>
                  <a:ext uri="{FF2B5EF4-FFF2-40B4-BE49-F238E27FC236}">
                    <a16:creationId xmlns:a16="http://schemas.microsoft.com/office/drawing/2014/main" id="{C1DF8CCF-3A13-1673-9040-2B52F4EBA5F8}"/>
                  </a:ext>
                </a:extLst>
              </p:cNvPr>
              <p:cNvSpPr txBox="1"/>
              <p:nvPr/>
            </p:nvSpPr>
            <p:spPr>
              <a:xfrm>
                <a:off x="19263083" y="16801477"/>
                <a:ext cx="3271837" cy="267830"/>
              </a:xfrm>
              <a:prstGeom prst="rect">
                <a:avLst/>
              </a:prstGeom>
              <a:noFill/>
            </p:spPr>
            <p:txBody>
              <a:bodyPr wrap="square">
                <a:spAutoFit/>
              </a:bodyPr>
              <a:lstStyle/>
              <a:p>
                <a:pPr algn="ctr" eaLnBrk="1" hangingPunct="1">
                  <a:lnSpc>
                    <a:spcPct val="50000"/>
                  </a:lnSpc>
                  <a:defRPr/>
                </a:pPr>
                <a:r>
                  <a:rPr lang="pt-BR" altLang="zh-CN" sz="2000" dirty="0">
                    <a:latin typeface="Times New Roman" pitchFamily="18" charset="0"/>
                  </a:rPr>
                  <a:t>(b)</a:t>
                </a:r>
                <a:endParaRPr lang="zh-CN" altLang="en-US" sz="2000" dirty="0">
                  <a:latin typeface="Times New Roman" pitchFamily="18" charset="0"/>
                </a:endParaRPr>
              </a:p>
            </p:txBody>
          </p:sp>
          <p:sp>
            <p:nvSpPr>
              <p:cNvPr id="56" name="文本框 55">
                <a:extLst>
                  <a:ext uri="{FF2B5EF4-FFF2-40B4-BE49-F238E27FC236}">
                    <a16:creationId xmlns:a16="http://schemas.microsoft.com/office/drawing/2014/main" id="{0C43A0F7-9D8A-4BD5-6D7D-A6F172ED6A8E}"/>
                  </a:ext>
                </a:extLst>
              </p:cNvPr>
              <p:cNvSpPr txBox="1"/>
              <p:nvPr/>
            </p:nvSpPr>
            <p:spPr>
              <a:xfrm>
                <a:off x="14467834" y="20576265"/>
                <a:ext cx="3271837" cy="267830"/>
              </a:xfrm>
              <a:prstGeom prst="rect">
                <a:avLst/>
              </a:prstGeom>
              <a:noFill/>
            </p:spPr>
            <p:txBody>
              <a:bodyPr wrap="square">
                <a:spAutoFit/>
              </a:bodyPr>
              <a:lstStyle/>
              <a:p>
                <a:pPr algn="ctr" eaLnBrk="1" hangingPunct="1">
                  <a:lnSpc>
                    <a:spcPct val="50000"/>
                  </a:lnSpc>
                  <a:defRPr/>
                </a:pPr>
                <a:r>
                  <a:rPr lang="pt-BR" altLang="zh-CN" sz="2000" dirty="0">
                    <a:latin typeface="Times New Roman" pitchFamily="18" charset="0"/>
                  </a:rPr>
                  <a:t>(a)</a:t>
                </a:r>
                <a:endParaRPr lang="zh-CN" altLang="en-US" sz="2000" dirty="0">
                  <a:latin typeface="Times New Roman" pitchFamily="18" charset="0"/>
                </a:endParaRPr>
              </a:p>
            </p:txBody>
          </p:sp>
          <p:sp>
            <p:nvSpPr>
              <p:cNvPr id="57" name="文本框 56">
                <a:extLst>
                  <a:ext uri="{FF2B5EF4-FFF2-40B4-BE49-F238E27FC236}">
                    <a16:creationId xmlns:a16="http://schemas.microsoft.com/office/drawing/2014/main" id="{B3765BFC-1BB5-2781-E031-08448A386C20}"/>
                  </a:ext>
                </a:extLst>
              </p:cNvPr>
              <p:cNvSpPr txBox="1"/>
              <p:nvPr/>
            </p:nvSpPr>
            <p:spPr>
              <a:xfrm>
                <a:off x="19125150" y="20576265"/>
                <a:ext cx="3271837" cy="267830"/>
              </a:xfrm>
              <a:prstGeom prst="rect">
                <a:avLst/>
              </a:prstGeom>
              <a:noFill/>
            </p:spPr>
            <p:txBody>
              <a:bodyPr wrap="square">
                <a:spAutoFit/>
              </a:bodyPr>
              <a:lstStyle/>
              <a:p>
                <a:pPr algn="ctr" eaLnBrk="1" hangingPunct="1">
                  <a:lnSpc>
                    <a:spcPct val="50000"/>
                  </a:lnSpc>
                  <a:defRPr/>
                </a:pPr>
                <a:r>
                  <a:rPr lang="pt-BR" altLang="zh-CN" sz="2000" dirty="0">
                    <a:latin typeface="Times New Roman" pitchFamily="18" charset="0"/>
                  </a:rPr>
                  <a:t>(b)</a:t>
                </a:r>
                <a:endParaRPr lang="zh-CN" altLang="en-US" sz="2000" dirty="0">
                  <a:latin typeface="Times New Roman" pitchFamily="18" charset="0"/>
                </a:endParaRPr>
              </a:p>
            </p:txBody>
          </p:sp>
        </p:grpSp>
      </p:grpSp>
      <p:sp>
        <p:nvSpPr>
          <p:cNvPr id="61" name="矩形 60">
            <a:extLst>
              <a:ext uri="{FF2B5EF4-FFF2-40B4-BE49-F238E27FC236}">
                <a16:creationId xmlns:a16="http://schemas.microsoft.com/office/drawing/2014/main" id="{1B453D56-4EFE-9B9B-B804-FE6D7296A53E}"/>
              </a:ext>
            </a:extLst>
          </p:cNvPr>
          <p:cNvSpPr/>
          <p:nvPr/>
        </p:nvSpPr>
        <p:spPr>
          <a:xfrm>
            <a:off x="23071637" y="8824946"/>
            <a:ext cx="12039617" cy="2554545"/>
          </a:xfrm>
          <a:prstGeom prst="rect">
            <a:avLst/>
          </a:prstGeom>
        </p:spPr>
        <p:txBody>
          <a:bodyPr wrap="square">
            <a:spAutoFit/>
          </a:bodyPr>
          <a:lstStyle/>
          <a:p>
            <a:pPr marL="342900" indent="-342900" algn="just">
              <a:buFont typeface="Wingdings" panose="05000000000000000000" pitchFamily="2" charset="2"/>
              <a:buChar char="l"/>
              <a:defRPr/>
            </a:pPr>
            <a:r>
              <a:rPr lang="en-US" altLang="zh-CN" sz="2000" b="1" dirty="0">
                <a:solidFill>
                  <a:srgbClr val="0070C0"/>
                </a:solidFill>
                <a:latin typeface="Times New Roman" pitchFamily="18" charset="0"/>
              </a:rPr>
              <a:t>Petrophysical Impact: </a:t>
            </a:r>
            <a:r>
              <a:rPr lang="en-US" altLang="zh-CN" sz="2000" dirty="0">
                <a:latin typeface="Times New Roman" pitchFamily="18" charset="0"/>
              </a:rPr>
              <a:t>Lithology-constrained calculations yield significantly more precise and stable porosity and permeability estimates than unclassified methods, highlighting the critical need for accurate lithology identification.</a:t>
            </a:r>
          </a:p>
          <a:p>
            <a:pPr marL="342900" indent="-342900" algn="just">
              <a:buFont typeface="Wingdings" panose="05000000000000000000" pitchFamily="2" charset="2"/>
              <a:buChar char="l"/>
              <a:defRPr/>
            </a:pPr>
            <a:r>
              <a:rPr lang="en-US" altLang="zh-CN" sz="2000" b="1" dirty="0">
                <a:solidFill>
                  <a:srgbClr val="0070C0"/>
                </a:solidFill>
                <a:latin typeface="Times New Roman" pitchFamily="18" charset="0"/>
              </a:rPr>
              <a:t>Algorithmic Innovation: </a:t>
            </a:r>
            <a:r>
              <a:rPr lang="en-US" altLang="zh-CN" sz="2000" dirty="0">
                <a:latin typeface="Times New Roman" pitchFamily="18" charset="0"/>
              </a:rPr>
              <a:t>The proposed model effectively captures the nonlinear mapping between lithology and logging responses, overcoming the subjectivity and low precision of traditional methods in highly heterogeneous carbonate formations.</a:t>
            </a:r>
          </a:p>
          <a:p>
            <a:pPr marL="342900" indent="-342900" algn="just">
              <a:buFont typeface="Wingdings" panose="05000000000000000000" pitchFamily="2" charset="2"/>
              <a:buChar char="l"/>
              <a:defRPr/>
            </a:pPr>
            <a:r>
              <a:rPr lang="en-US" altLang="zh-CN" sz="2000" b="1" dirty="0">
                <a:solidFill>
                  <a:srgbClr val="0070C0"/>
                </a:solidFill>
                <a:latin typeface="Times New Roman" pitchFamily="18" charset="0"/>
              </a:rPr>
              <a:t>Practical Utility: </a:t>
            </a:r>
            <a:r>
              <a:rPr lang="en-US" altLang="zh-CN" sz="2000" dirty="0">
                <a:latin typeface="Times New Roman" pitchFamily="18" charset="0"/>
              </a:rPr>
              <a:t>This approach provides a robust, automated workflow for fine-scale reservoir evaluation in analogous complex geological settings, facilitating future hydrocarbon exploration and development.</a:t>
            </a:r>
            <a:endParaRPr lang="zh-CN" altLang="en-US" sz="2000" dirty="0">
              <a:latin typeface="Times New Roman" pitchFamily="18" charset="0"/>
            </a:endParaRPr>
          </a:p>
        </p:txBody>
      </p:sp>
      <p:sp>
        <p:nvSpPr>
          <p:cNvPr id="63" name="矩形 62">
            <a:extLst>
              <a:ext uri="{FF2B5EF4-FFF2-40B4-BE49-F238E27FC236}">
                <a16:creationId xmlns:a16="http://schemas.microsoft.com/office/drawing/2014/main" id="{6E6F297A-DEA0-24F0-68E8-679FBBCB0DCA}"/>
              </a:ext>
            </a:extLst>
          </p:cNvPr>
          <p:cNvSpPr/>
          <p:nvPr/>
        </p:nvSpPr>
        <p:spPr>
          <a:xfrm>
            <a:off x="23084778" y="12430800"/>
            <a:ext cx="12026476" cy="1015663"/>
          </a:xfrm>
          <a:prstGeom prst="rect">
            <a:avLst/>
          </a:prstGeom>
        </p:spPr>
        <p:txBody>
          <a:bodyPr wrap="square">
            <a:spAutoFit/>
          </a:bodyPr>
          <a:lstStyle/>
          <a:p>
            <a:pPr algn="just">
              <a:defRPr/>
            </a:pPr>
            <a:r>
              <a:rPr lang="en-US" altLang="zh-CN" sz="2000" dirty="0">
                <a:latin typeface="Times New Roman" pitchFamily="18" charset="0"/>
              </a:rPr>
              <a:t>This work was funded by the Sub-project Research on Integrated Evaluation Technology of Pressure Solution, Gas Logging, and Wireline Logging in the Ying-Qiong Basin, under the National Science and Technology Major Project Hydrocarbon Accumulation Mechanisms and Key Exploration &amp; Development Technologies in the South China Sea.</a:t>
            </a:r>
            <a:endParaRPr lang="zh-CN" altLang="en-US" sz="2000" dirty="0">
              <a:latin typeface="Times New Roman" pitchFamily="18" charset="0"/>
            </a:endParaRPr>
          </a:p>
        </p:txBody>
      </p:sp>
      <p:sp>
        <p:nvSpPr>
          <p:cNvPr id="73" name="矩形 72">
            <a:extLst>
              <a:ext uri="{FF2B5EF4-FFF2-40B4-BE49-F238E27FC236}">
                <a16:creationId xmlns:a16="http://schemas.microsoft.com/office/drawing/2014/main" id="{1874D7F1-C3FE-1D02-9E9B-436E01FB8229}"/>
              </a:ext>
            </a:extLst>
          </p:cNvPr>
          <p:cNvSpPr/>
          <p:nvPr/>
        </p:nvSpPr>
        <p:spPr>
          <a:xfrm>
            <a:off x="14754434" y="4294746"/>
            <a:ext cx="13572916" cy="2513230"/>
          </a:xfrm>
          <a:prstGeom prst="rect">
            <a:avLst/>
          </a:prstGeom>
        </p:spPr>
        <p:txBody>
          <a:bodyPr wrap="square" lIns="50524" tIns="25262" rIns="50524" bIns="25262">
            <a:spAutoFit/>
          </a:bodyPr>
          <a:lstStyle/>
          <a:p>
            <a:pPr algn="just" eaLnBrk="1" hangingPunct="1">
              <a:defRPr/>
            </a:pPr>
            <a:r>
              <a:rPr lang="en-US" altLang="zh-CN" sz="2000" b="1" dirty="0" err="1">
                <a:solidFill>
                  <a:srgbClr val="0070C0"/>
                </a:solidFill>
                <a:latin typeface="Times New Roman" pitchFamily="18" charset="0"/>
              </a:rPr>
              <a:t>XGBoost</a:t>
            </a:r>
            <a:r>
              <a:rPr lang="en-US" altLang="zh-CN" sz="2000" b="1" dirty="0">
                <a:solidFill>
                  <a:srgbClr val="0070C0"/>
                </a:solidFill>
                <a:latin typeface="Times New Roman" pitchFamily="18" charset="0"/>
              </a:rPr>
              <a:t> Core Classifier:</a:t>
            </a:r>
            <a:endParaRPr lang="en-US" altLang="zh-CN" sz="2000" dirty="0">
              <a:solidFill>
                <a:srgbClr val="0070C0"/>
              </a:solidFill>
              <a:latin typeface="Times New Roman" pitchFamily="18" charset="0"/>
            </a:endParaRPr>
          </a:p>
          <a:p>
            <a:pPr algn="just" eaLnBrk="1" hangingPunct="1">
              <a:defRPr/>
            </a:pPr>
            <a:r>
              <a:rPr lang="en-US" altLang="zh-CN" sz="2000" dirty="0" err="1">
                <a:latin typeface="Times New Roman" pitchFamily="18" charset="0"/>
              </a:rPr>
              <a:t>XGBoost</a:t>
            </a:r>
            <a:r>
              <a:rPr lang="en-US" altLang="zh-CN" sz="2000" dirty="0">
                <a:latin typeface="Times New Roman" pitchFamily="18" charset="0"/>
              </a:rPr>
              <a:t> is a highly efficient supervised learning algorithm based on gradient boosting decision trees. Its core principle involves iteratively adding new decision trees to fit the residuals of the preceding model, thereby focusing the optimization process on capturing sample features that previous trees failed to model effectively. To achieve a more precise approximation of the loss function, the algorithm incorporates a second-order Taylor expansion into its objective function, which utilizes both first- and second-order derivatives for more precise loss approximation. Furthermore, to prevent overfitting when processing complex well- log data, XGBoost integrates a regularization term into the objective function and employs an approximate quantile algorithm to determine optimal feature splits. The regularized objective function at the </a:t>
            </a:r>
            <a:r>
              <a:rPr lang="en-US" altLang="zh-CN" sz="2000" i="1" dirty="0">
                <a:latin typeface="Times New Roman" pitchFamily="18" charset="0"/>
              </a:rPr>
              <a:t>t</a:t>
            </a:r>
            <a:r>
              <a:rPr lang="en-US" altLang="zh-CN" sz="2000" dirty="0">
                <a:latin typeface="Times New Roman" pitchFamily="18" charset="0"/>
              </a:rPr>
              <a:t>-</a:t>
            </a:r>
            <a:r>
              <a:rPr lang="en-US" altLang="zh-CN" sz="2000" dirty="0" err="1">
                <a:latin typeface="Times New Roman" pitchFamily="18" charset="0"/>
              </a:rPr>
              <a:t>th</a:t>
            </a:r>
            <a:r>
              <a:rPr lang="en-US" altLang="zh-CN" sz="2000" dirty="0">
                <a:latin typeface="Times New Roman" pitchFamily="18" charset="0"/>
              </a:rPr>
              <a:t> iteration is defined as:</a:t>
            </a:r>
          </a:p>
        </p:txBody>
      </p:sp>
      <p:sp>
        <p:nvSpPr>
          <p:cNvPr id="74" name="矩形 73">
            <a:extLst>
              <a:ext uri="{FF2B5EF4-FFF2-40B4-BE49-F238E27FC236}">
                <a16:creationId xmlns:a16="http://schemas.microsoft.com/office/drawing/2014/main" id="{FAE1E9AF-024F-6832-8B3D-F51ED962336F}"/>
              </a:ext>
            </a:extLst>
          </p:cNvPr>
          <p:cNvSpPr/>
          <p:nvPr/>
        </p:nvSpPr>
        <p:spPr>
          <a:xfrm>
            <a:off x="28766531" y="4294746"/>
            <a:ext cx="6344724" cy="3128783"/>
          </a:xfrm>
          <a:prstGeom prst="rect">
            <a:avLst/>
          </a:prstGeom>
        </p:spPr>
        <p:txBody>
          <a:bodyPr wrap="square" lIns="50524" tIns="25262" rIns="50524" bIns="25262">
            <a:spAutoFit/>
          </a:bodyPr>
          <a:lstStyle/>
          <a:p>
            <a:pPr algn="just" eaLnBrk="1" hangingPunct="1">
              <a:defRPr/>
            </a:pPr>
            <a:r>
              <a:rPr lang="en-US" altLang="zh-CN" sz="2000" b="1" dirty="0">
                <a:solidFill>
                  <a:srgbClr val="0070C0"/>
                </a:solidFill>
                <a:latin typeface="Times New Roman" pitchFamily="18" charset="0"/>
              </a:rPr>
              <a:t>Bayesian Optimization Of XGBoost Hyperparameters</a:t>
            </a:r>
            <a:r>
              <a:rPr lang="zh-CN" altLang="en-US" sz="2000" b="1" dirty="0">
                <a:solidFill>
                  <a:srgbClr val="0070C0"/>
                </a:solidFill>
                <a:latin typeface="Times New Roman" pitchFamily="18" charset="0"/>
              </a:rPr>
              <a:t>：</a:t>
            </a:r>
          </a:p>
          <a:p>
            <a:pPr algn="just" eaLnBrk="1" hangingPunct="1">
              <a:defRPr/>
            </a:pPr>
            <a:r>
              <a:rPr lang="en-US" altLang="zh-CN" sz="2000" dirty="0">
                <a:latin typeface="Times New Roman" pitchFamily="18" charset="0"/>
              </a:rPr>
              <a:t>As a global probabilistic optimization algorithm based on Gaussian processes, Bayesian optimization operates by constructing a surrogate model to approximate the objective function’s posterior distribution. Given the vast and complex hyperparameter space of XGBoost, the optimization algorithm leverages historical evaluations to continuously update the Gaussian process. Through the acquisition function, it dynamically balances exploitation and exploration during iterations.</a:t>
            </a:r>
          </a:p>
        </p:txBody>
      </p:sp>
      <p:graphicFrame>
        <p:nvGraphicFramePr>
          <p:cNvPr id="76" name="对象 75">
            <a:extLst>
              <a:ext uri="{FF2B5EF4-FFF2-40B4-BE49-F238E27FC236}">
                <a16:creationId xmlns:a16="http://schemas.microsoft.com/office/drawing/2014/main" id="{1D2B4619-AD36-CBFA-0523-5AF11A09BCD8}"/>
              </a:ext>
            </a:extLst>
          </p:cNvPr>
          <p:cNvGraphicFramePr>
            <a:graphicFrameLocks noChangeAspect="1"/>
          </p:cNvGraphicFramePr>
          <p:nvPr>
            <p:extLst>
              <p:ext uri="{D42A27DB-BD31-4B8C-83A1-F6EECF244321}">
                <p14:modId xmlns:p14="http://schemas.microsoft.com/office/powerpoint/2010/main" val="548237910"/>
              </p:ext>
            </p:extLst>
          </p:nvPr>
        </p:nvGraphicFramePr>
        <p:xfrm>
          <a:off x="19224115" y="6731919"/>
          <a:ext cx="4264025" cy="747713"/>
        </p:xfrm>
        <a:graphic>
          <a:graphicData uri="http://schemas.openxmlformats.org/presentationml/2006/ole">
            <mc:AlternateContent xmlns:mc="http://schemas.openxmlformats.org/markup-compatibility/2006">
              <mc:Choice xmlns:v="urn:schemas-microsoft-com:vml" Requires="v">
                <p:oleObj name="Equation" r:id="rId12" imgW="2247840" imgH="393480" progId="Equation.DSMT4">
                  <p:embed/>
                </p:oleObj>
              </mc:Choice>
              <mc:Fallback>
                <p:oleObj name="Equation" r:id="rId12" imgW="2247840" imgH="393480" progId="Equation.DSMT4">
                  <p:embed/>
                  <p:pic>
                    <p:nvPicPr>
                      <p:cNvPr id="0" name=""/>
                      <p:cNvPicPr/>
                      <p:nvPr/>
                    </p:nvPicPr>
                    <p:blipFill>
                      <a:blip r:embed="rId13"/>
                      <a:stretch>
                        <a:fillRect/>
                      </a:stretch>
                    </p:blipFill>
                    <p:spPr>
                      <a:xfrm>
                        <a:off x="19224115" y="6731919"/>
                        <a:ext cx="4264025" cy="747713"/>
                      </a:xfrm>
                      <a:prstGeom prst="rect">
                        <a:avLst/>
                      </a:prstGeom>
                    </p:spPr>
                  </p:pic>
                </p:oleObj>
              </mc:Fallback>
            </mc:AlternateContent>
          </a:graphicData>
        </a:graphic>
      </p:graphicFrame>
      <p:sp>
        <p:nvSpPr>
          <p:cNvPr id="86" name="矩形 85">
            <a:extLst>
              <a:ext uri="{FF2B5EF4-FFF2-40B4-BE49-F238E27FC236}">
                <a16:creationId xmlns:a16="http://schemas.microsoft.com/office/drawing/2014/main" id="{BD54D7C9-5F46-AC84-D4F3-A082FED32F90}"/>
              </a:ext>
            </a:extLst>
          </p:cNvPr>
          <p:cNvSpPr/>
          <p:nvPr/>
        </p:nvSpPr>
        <p:spPr>
          <a:xfrm>
            <a:off x="15424676" y="11495348"/>
            <a:ext cx="5709932" cy="400110"/>
          </a:xfrm>
          <a:prstGeom prst="rect">
            <a:avLst/>
          </a:prstGeom>
        </p:spPr>
        <p:txBody>
          <a:bodyPr wrap="square">
            <a:spAutoFit/>
          </a:bodyPr>
          <a:lstStyle/>
          <a:p>
            <a:pPr algn="just">
              <a:spcAft>
                <a:spcPts val="0"/>
              </a:spcAft>
              <a:tabLst>
                <a:tab pos="320040" algn="l"/>
              </a:tabLst>
              <a:defRPr/>
            </a:pPr>
            <a:r>
              <a:rPr lang="en-US" altLang="zh-CN" sz="2000" dirty="0">
                <a:latin typeface="Times New Roman" pitchFamily="18" charset="0"/>
                <a:ea typeface="+mn-ea"/>
              </a:rPr>
              <a:t>Table 1:Performance metrics of calculation methods</a:t>
            </a:r>
          </a:p>
        </p:txBody>
      </p:sp>
      <p:sp>
        <p:nvSpPr>
          <p:cNvPr id="90" name="文本框 89">
            <a:extLst>
              <a:ext uri="{FF2B5EF4-FFF2-40B4-BE49-F238E27FC236}">
                <a16:creationId xmlns:a16="http://schemas.microsoft.com/office/drawing/2014/main" id="{B109D53A-2705-A797-0F53-347A26BEAA21}"/>
              </a:ext>
            </a:extLst>
          </p:cNvPr>
          <p:cNvSpPr txBox="1"/>
          <p:nvPr/>
        </p:nvSpPr>
        <p:spPr>
          <a:xfrm>
            <a:off x="1095824" y="20736407"/>
            <a:ext cx="4225365" cy="529440"/>
          </a:xfrm>
          <a:prstGeom prst="rect">
            <a:avLst/>
          </a:prstGeom>
          <a:noFill/>
        </p:spPr>
        <p:txBody>
          <a:bodyPr wrap="square">
            <a:spAutoFit/>
          </a:bodyPr>
          <a:lstStyle/>
          <a:p>
            <a:pPr algn="ctr" eaLnBrk="1" hangingPunct="1">
              <a:lnSpc>
                <a:spcPct val="70000"/>
              </a:lnSpc>
              <a:defRPr/>
            </a:pPr>
            <a:r>
              <a:rPr lang="en-US" altLang="zh-CN" sz="2000" dirty="0">
                <a:latin typeface="Times New Roman" pitchFamily="18" charset="0"/>
              </a:rPr>
              <a:t>Figure2. Lithological Classifications With SMOTE</a:t>
            </a:r>
            <a:endParaRPr lang="zh-CN" altLang="en-US" sz="2000" dirty="0">
              <a:latin typeface="Times New Roman" pitchFamily="18" charset="0"/>
            </a:endParaRPr>
          </a:p>
        </p:txBody>
      </p:sp>
      <p:sp>
        <p:nvSpPr>
          <p:cNvPr id="91" name="文本框 90">
            <a:extLst>
              <a:ext uri="{FF2B5EF4-FFF2-40B4-BE49-F238E27FC236}">
                <a16:creationId xmlns:a16="http://schemas.microsoft.com/office/drawing/2014/main" id="{63EE9DDB-33AC-20C3-69A0-B0D2BB9097D9}"/>
              </a:ext>
            </a:extLst>
          </p:cNvPr>
          <p:cNvSpPr txBox="1"/>
          <p:nvPr/>
        </p:nvSpPr>
        <p:spPr>
          <a:xfrm>
            <a:off x="15642845" y="20996415"/>
            <a:ext cx="4932488" cy="267830"/>
          </a:xfrm>
          <a:prstGeom prst="rect">
            <a:avLst/>
          </a:prstGeom>
          <a:noFill/>
        </p:spPr>
        <p:txBody>
          <a:bodyPr wrap="square">
            <a:spAutoFit/>
          </a:bodyPr>
          <a:lstStyle/>
          <a:p>
            <a:pPr algn="ctr" eaLnBrk="1" hangingPunct="1">
              <a:lnSpc>
                <a:spcPct val="50000"/>
              </a:lnSpc>
              <a:defRPr/>
            </a:pPr>
            <a:r>
              <a:rPr lang="pt-BR" altLang="zh-CN" sz="2000" dirty="0">
                <a:latin typeface="Times New Roman" pitchFamily="18" charset="0"/>
                <a:ea typeface="+mn-ea"/>
              </a:rPr>
              <a:t>Figure 5</a:t>
            </a:r>
            <a:r>
              <a:rPr lang="en-US" altLang="zh-CN" sz="2000" dirty="0">
                <a:latin typeface="Times New Roman" pitchFamily="18" charset="0"/>
              </a:rPr>
              <a:t>. Crossplot of Calculated Permeability</a:t>
            </a:r>
            <a:endParaRPr lang="zh-CN" altLang="en-US" sz="2000" dirty="0">
              <a:latin typeface="Times New Roman" pitchFamily="18" charset="0"/>
            </a:endParaRPr>
          </a:p>
        </p:txBody>
      </p:sp>
      <p:sp>
        <p:nvSpPr>
          <p:cNvPr id="97" name="矩形 96">
            <a:extLst>
              <a:ext uri="{FF2B5EF4-FFF2-40B4-BE49-F238E27FC236}">
                <a16:creationId xmlns:a16="http://schemas.microsoft.com/office/drawing/2014/main" id="{73796068-DF96-5A21-0E88-71A308B0B425}"/>
              </a:ext>
            </a:extLst>
          </p:cNvPr>
          <p:cNvSpPr/>
          <p:nvPr/>
        </p:nvSpPr>
        <p:spPr>
          <a:xfrm>
            <a:off x="14754434" y="7332587"/>
            <a:ext cx="13572916" cy="666571"/>
          </a:xfrm>
          <a:prstGeom prst="rect">
            <a:avLst/>
          </a:prstGeom>
        </p:spPr>
        <p:txBody>
          <a:bodyPr wrap="square" lIns="50524" tIns="25262" rIns="50524" bIns="25262">
            <a:spAutoFit/>
          </a:bodyPr>
          <a:lstStyle/>
          <a:p>
            <a:pPr algn="just" eaLnBrk="1" hangingPunct="1">
              <a:defRPr/>
            </a:pPr>
            <a:r>
              <a:rPr lang="en-US" altLang="zh-CN" sz="2000" dirty="0">
                <a:latin typeface="Times New Roman" pitchFamily="18" charset="0"/>
              </a:rPr>
              <a:t>where </a:t>
            </a:r>
            <a:r>
              <a:rPr lang="en-US" altLang="zh-CN" sz="2000" i="1" dirty="0">
                <a:latin typeface="Times New Roman" pitchFamily="18" charset="0"/>
              </a:rPr>
              <a:t>g</a:t>
            </a:r>
            <a:r>
              <a:rPr lang="en-US" altLang="zh-CN" sz="2000" i="1" baseline="-25000" dirty="0">
                <a:latin typeface="Times New Roman" pitchFamily="18" charset="0"/>
              </a:rPr>
              <a:t>i</a:t>
            </a:r>
            <a:r>
              <a:rPr lang="en-US" altLang="zh-CN" sz="2000" dirty="0">
                <a:latin typeface="Times New Roman" pitchFamily="18" charset="0"/>
              </a:rPr>
              <a:t> and </a:t>
            </a:r>
            <a:r>
              <a:rPr lang="en-US" altLang="zh-CN" sz="2000" i="1" dirty="0">
                <a:latin typeface="Times New Roman" pitchFamily="18" charset="0"/>
              </a:rPr>
              <a:t>h</a:t>
            </a:r>
            <a:r>
              <a:rPr lang="en-US" altLang="zh-CN" sz="2000" i="1" baseline="-25000" dirty="0">
                <a:latin typeface="Times New Roman" pitchFamily="18" charset="0"/>
              </a:rPr>
              <a:t>i</a:t>
            </a:r>
            <a:r>
              <a:rPr lang="en-US" altLang="zh-CN" sz="2000" dirty="0">
                <a:latin typeface="Times New Roman" pitchFamily="18" charset="0"/>
              </a:rPr>
              <a:t> are the first- and second-order gradients of the loss function, </a:t>
            </a:r>
            <a:r>
              <a:rPr lang="en-US" altLang="zh-CN" sz="2000" i="1" dirty="0">
                <a:latin typeface="Times New Roman" pitchFamily="18" charset="0"/>
              </a:rPr>
              <a:t>f</a:t>
            </a:r>
            <a:r>
              <a:rPr lang="en-US" altLang="zh-CN" sz="2000" i="1" baseline="-25000" dirty="0">
                <a:latin typeface="Times New Roman" pitchFamily="18" charset="0"/>
              </a:rPr>
              <a:t>t</a:t>
            </a:r>
            <a:r>
              <a:rPr lang="en-US" altLang="zh-CN" sz="2000" dirty="0">
                <a:latin typeface="Times New Roman" pitchFamily="18" charset="0"/>
              </a:rPr>
              <a:t> represents the new tree, and </a:t>
            </a:r>
            <a:r>
              <a:rPr lang="en-US" altLang="zh-CN" sz="2000" i="1" dirty="0">
                <a:latin typeface="Times New Roman" pitchFamily="18" charset="0"/>
              </a:rPr>
              <a:t>Ω(f</a:t>
            </a:r>
            <a:r>
              <a:rPr lang="en-US" altLang="zh-CN" sz="2000" i="1" baseline="-25000" dirty="0">
                <a:latin typeface="Times New Roman" pitchFamily="18" charset="0"/>
              </a:rPr>
              <a:t>t</a:t>
            </a:r>
            <a:r>
              <a:rPr lang="en-US" altLang="zh-CN" sz="2000" i="1" dirty="0">
                <a:latin typeface="Times New Roman" pitchFamily="18" charset="0"/>
              </a:rPr>
              <a:t>) </a:t>
            </a:r>
            <a:r>
              <a:rPr lang="en-US" altLang="zh-CN" sz="2000" dirty="0">
                <a:latin typeface="Times New Roman" pitchFamily="18" charset="0"/>
              </a:rPr>
              <a:t>is the regularization term penalizing tree complexity.</a:t>
            </a:r>
          </a:p>
        </p:txBody>
      </p:sp>
      <p:sp>
        <p:nvSpPr>
          <p:cNvPr id="99" name="矩形 98">
            <a:extLst>
              <a:ext uri="{FF2B5EF4-FFF2-40B4-BE49-F238E27FC236}">
                <a16:creationId xmlns:a16="http://schemas.microsoft.com/office/drawing/2014/main" id="{19B0CF90-7163-25CF-E4C8-42CFF38A9FB0}"/>
              </a:ext>
            </a:extLst>
          </p:cNvPr>
          <p:cNvSpPr/>
          <p:nvPr/>
        </p:nvSpPr>
        <p:spPr>
          <a:xfrm>
            <a:off x="23084778" y="14695059"/>
            <a:ext cx="12026476" cy="3170099"/>
          </a:xfrm>
          <a:prstGeom prst="rect">
            <a:avLst/>
          </a:prstGeom>
        </p:spPr>
        <p:txBody>
          <a:bodyPr wrap="square">
            <a:spAutoFit/>
          </a:bodyPr>
          <a:lstStyle/>
          <a:p>
            <a:pPr marL="342900" indent="-342900" algn="just">
              <a:buFont typeface="Wingdings" panose="05000000000000000000" pitchFamily="2" charset="2"/>
              <a:buChar char="l"/>
              <a:defRPr/>
            </a:pPr>
            <a:r>
              <a:rPr lang="en-US" altLang="zh-CN" sz="2000" dirty="0">
                <a:latin typeface="Times New Roman" pitchFamily="18" charset="0"/>
              </a:rPr>
              <a:t>Lan, X., Zou, C., Kang, Z., Wu, X., 2021. Log facies identification in carbonate reservoirs using multiclass semi-supervised learning strategy. </a:t>
            </a:r>
            <a:r>
              <a:rPr lang="en-US" altLang="zh-CN" sz="2000" i="1" dirty="0">
                <a:latin typeface="Times New Roman" pitchFamily="18" charset="0"/>
              </a:rPr>
              <a:t>Fuel</a:t>
            </a:r>
            <a:r>
              <a:rPr lang="en-US" altLang="zh-CN" sz="2000" dirty="0">
                <a:latin typeface="Times New Roman" pitchFamily="18" charset="0"/>
              </a:rPr>
              <a:t>, 302, 121145.</a:t>
            </a:r>
          </a:p>
          <a:p>
            <a:pPr marL="342900" indent="-342900" algn="just">
              <a:buFont typeface="Wingdings" panose="05000000000000000000" pitchFamily="2" charset="2"/>
              <a:buChar char="l"/>
              <a:defRPr/>
            </a:pPr>
            <a:r>
              <a:rPr lang="en-US" altLang="zh-CN" sz="2000" dirty="0">
                <a:latin typeface="Times New Roman" pitchFamily="18" charset="0"/>
              </a:rPr>
              <a:t>Fatai Anifowose, Jane </a:t>
            </a:r>
            <a:r>
              <a:rPr lang="en-US" altLang="zh-CN" sz="2000" dirty="0" err="1">
                <a:latin typeface="Times New Roman" pitchFamily="18" charset="0"/>
              </a:rPr>
              <a:t>Labadin</a:t>
            </a:r>
            <a:r>
              <a:rPr lang="en-US" altLang="zh-CN" sz="2000" dirty="0">
                <a:latin typeface="Times New Roman" pitchFamily="18" charset="0"/>
              </a:rPr>
              <a:t>, Abdulazeez Abdulraheem, 2015. Improving the prediction of petroleum reservoir characterization with a stacked generalization ensemble model of support vector machines. </a:t>
            </a:r>
            <a:r>
              <a:rPr lang="en-US" altLang="zh-CN" sz="2000" i="1" dirty="0">
                <a:latin typeface="Times New Roman" pitchFamily="18" charset="0"/>
              </a:rPr>
              <a:t>Applied Soft Computing</a:t>
            </a:r>
            <a:r>
              <a:rPr lang="en-US" altLang="zh-CN" sz="2000" dirty="0">
                <a:latin typeface="Times New Roman" pitchFamily="18" charset="0"/>
              </a:rPr>
              <a:t>, 26, 483-496.</a:t>
            </a:r>
          </a:p>
          <a:p>
            <a:pPr marL="342900" indent="-342900" algn="just">
              <a:buFont typeface="Wingdings" panose="05000000000000000000" pitchFamily="2" charset="2"/>
              <a:buChar char="l"/>
              <a:defRPr/>
            </a:pPr>
            <a:r>
              <a:rPr lang="en-US" altLang="zh-CN" sz="2000" dirty="0" err="1">
                <a:latin typeface="Times New Roman" pitchFamily="18" charset="0"/>
              </a:rPr>
              <a:t>Yadigar</a:t>
            </a:r>
            <a:r>
              <a:rPr lang="en-US" altLang="zh-CN" sz="2000" dirty="0">
                <a:latin typeface="Times New Roman" pitchFamily="18" charset="0"/>
              </a:rPr>
              <a:t> Imamverdiyev, Lyudmila </a:t>
            </a:r>
            <a:r>
              <a:rPr lang="en-US" altLang="zh-CN" sz="2000" dirty="0" err="1">
                <a:latin typeface="Times New Roman" pitchFamily="18" charset="0"/>
              </a:rPr>
              <a:t>Sukhostat</a:t>
            </a:r>
            <a:r>
              <a:rPr lang="en-US" altLang="zh-CN" sz="2000" dirty="0">
                <a:latin typeface="Times New Roman" pitchFamily="18" charset="0"/>
              </a:rPr>
              <a:t>, 2019. Lithological facies classification using deep convolutional neural network. </a:t>
            </a:r>
            <a:r>
              <a:rPr lang="en-US" altLang="zh-CN" sz="2000" i="1" dirty="0">
                <a:latin typeface="Times New Roman" pitchFamily="18" charset="0"/>
              </a:rPr>
              <a:t>Journal of Petroleum Science and Engineering</a:t>
            </a:r>
            <a:r>
              <a:rPr lang="en-US" altLang="zh-CN" sz="2000" dirty="0">
                <a:latin typeface="Times New Roman" pitchFamily="18" charset="0"/>
              </a:rPr>
              <a:t>, 174, 216-228.</a:t>
            </a:r>
          </a:p>
          <a:p>
            <a:pPr marL="342900" indent="-342900" algn="just">
              <a:buFont typeface="Wingdings" panose="05000000000000000000" pitchFamily="2" charset="2"/>
              <a:buChar char="l"/>
              <a:defRPr/>
            </a:pPr>
            <a:r>
              <a:rPr lang="en-US" altLang="zh-CN" sz="2000" dirty="0" err="1">
                <a:latin typeface="Times New Roman" pitchFamily="18" charset="0"/>
              </a:rPr>
              <a:t>Haibo</a:t>
            </a:r>
            <a:r>
              <a:rPr lang="en-US" altLang="zh-CN" sz="2000" dirty="0">
                <a:latin typeface="Times New Roman" pitchFamily="18" charset="0"/>
              </a:rPr>
              <a:t> Liang, Haifeng Chen, Jinhong Guo, Jing Bai, </a:t>
            </a:r>
            <a:r>
              <a:rPr lang="en-US" altLang="zh-CN" sz="2000" dirty="0" err="1">
                <a:latin typeface="Times New Roman" pitchFamily="18" charset="0"/>
              </a:rPr>
              <a:t>Yingjun</a:t>
            </a:r>
            <a:r>
              <a:rPr lang="en-US" altLang="zh-CN" sz="2000" dirty="0">
                <a:latin typeface="Times New Roman" pitchFamily="18" charset="0"/>
              </a:rPr>
              <a:t> Jiang, 2022. Research on lithology identification method based on mechanical specific energy principle and machine learning theory. </a:t>
            </a:r>
            <a:r>
              <a:rPr lang="en-US" altLang="zh-CN" sz="2000" i="1" dirty="0">
                <a:latin typeface="Times New Roman" pitchFamily="18" charset="0"/>
              </a:rPr>
              <a:t>Expert Systems with Applications</a:t>
            </a:r>
            <a:r>
              <a:rPr lang="en-US" altLang="zh-CN" sz="2000" dirty="0">
                <a:latin typeface="Times New Roman" pitchFamily="18" charset="0"/>
              </a:rPr>
              <a:t>, 189, 116142.</a:t>
            </a:r>
          </a:p>
        </p:txBody>
      </p:sp>
      <p:sp>
        <p:nvSpPr>
          <p:cNvPr id="102" name="矩形 101">
            <a:extLst>
              <a:ext uri="{FF2B5EF4-FFF2-40B4-BE49-F238E27FC236}">
                <a16:creationId xmlns:a16="http://schemas.microsoft.com/office/drawing/2014/main" id="{C9370A33-14F9-2460-8177-F2984044A674}"/>
              </a:ext>
            </a:extLst>
          </p:cNvPr>
          <p:cNvSpPr/>
          <p:nvPr/>
        </p:nvSpPr>
        <p:spPr>
          <a:xfrm>
            <a:off x="23071586" y="17801658"/>
            <a:ext cx="9510805" cy="2862322"/>
          </a:xfrm>
          <a:prstGeom prst="rect">
            <a:avLst/>
          </a:prstGeom>
        </p:spPr>
        <p:txBody>
          <a:bodyPr wrap="square">
            <a:spAutoFit/>
          </a:bodyPr>
          <a:lstStyle/>
          <a:p>
            <a:pPr marL="342900" indent="-342900" algn="just">
              <a:buFont typeface="Wingdings" panose="05000000000000000000" pitchFamily="2" charset="2"/>
              <a:buChar char="l"/>
              <a:defRPr/>
            </a:pPr>
            <a:r>
              <a:rPr lang="en-US" altLang="zh-CN" sz="2000" dirty="0">
                <a:latin typeface="Times New Roman" pitchFamily="18" charset="0"/>
              </a:rPr>
              <a:t>Zhang, W., Wu, T., Li, Z. et al., 2021. Fracture recognition in ultrasonic logging images via unsupervised segmentation network. </a:t>
            </a:r>
            <a:r>
              <a:rPr lang="en-US" altLang="zh-CN" sz="2000" i="1" dirty="0">
                <a:latin typeface="Times New Roman" pitchFamily="18" charset="0"/>
              </a:rPr>
              <a:t>Earth Sci Inform</a:t>
            </a:r>
            <a:r>
              <a:rPr lang="en-US" altLang="zh-CN" sz="2000" dirty="0">
                <a:latin typeface="Times New Roman" pitchFamily="18" charset="0"/>
              </a:rPr>
              <a:t>, 14, 955-964.</a:t>
            </a:r>
          </a:p>
          <a:p>
            <a:pPr marL="342900" indent="-342900" algn="just">
              <a:buFont typeface="Wingdings" panose="05000000000000000000" pitchFamily="2" charset="2"/>
              <a:buChar char="l"/>
              <a:defRPr/>
            </a:pPr>
            <a:r>
              <a:rPr lang="en-US" altLang="zh-CN" sz="2000" dirty="0">
                <a:latin typeface="Times New Roman" pitchFamily="18" charset="0"/>
              </a:rPr>
              <a:t>Quan Ren, </a:t>
            </a:r>
            <a:r>
              <a:rPr lang="en-US" altLang="zh-CN" sz="2000" dirty="0" err="1">
                <a:latin typeface="Times New Roman" pitchFamily="18" charset="0"/>
              </a:rPr>
              <a:t>Hongbing</a:t>
            </a:r>
            <a:r>
              <a:rPr lang="en-US" altLang="zh-CN" sz="2000" dirty="0">
                <a:latin typeface="Times New Roman" pitchFamily="18" charset="0"/>
              </a:rPr>
              <a:t> Zhang, Dailu Zhang, Xiang Zhao, 2023. Lithology identification using principal component analysis and particle swarm optimization fuzzy decision tree. </a:t>
            </a:r>
            <a:r>
              <a:rPr lang="en-US" altLang="zh-CN" sz="2000" i="1" dirty="0">
                <a:latin typeface="Times New Roman" pitchFamily="18" charset="0"/>
              </a:rPr>
              <a:t>Journal of Petroleum Science and Engineering</a:t>
            </a:r>
            <a:r>
              <a:rPr lang="en-US" altLang="zh-CN" sz="2000" dirty="0">
                <a:latin typeface="Times New Roman" pitchFamily="18" charset="0"/>
              </a:rPr>
              <a:t>, 220, 111233.</a:t>
            </a:r>
          </a:p>
          <a:p>
            <a:pPr marL="342900" indent="-342900" algn="just">
              <a:buFont typeface="Wingdings" panose="05000000000000000000" pitchFamily="2" charset="2"/>
              <a:buChar char="l"/>
              <a:defRPr/>
            </a:pPr>
            <a:r>
              <a:rPr lang="en-US" altLang="zh-CN" sz="2000" dirty="0">
                <a:latin typeface="Times New Roman" pitchFamily="18" charset="0"/>
              </a:rPr>
              <a:t>Xu Yang, </a:t>
            </a:r>
            <a:r>
              <a:rPr lang="en-US" altLang="zh-CN" sz="2000" dirty="0" err="1">
                <a:latin typeface="Times New Roman" pitchFamily="18" charset="0"/>
              </a:rPr>
              <a:t>Shaoqun</a:t>
            </a:r>
            <a:r>
              <a:rPr lang="en-US" altLang="zh-CN" sz="2000" dirty="0">
                <a:latin typeface="Times New Roman" pitchFamily="18" charset="0"/>
              </a:rPr>
              <a:t> Dong, </a:t>
            </a:r>
            <a:r>
              <a:rPr lang="en-US" altLang="zh-CN" sz="2000" dirty="0" err="1">
                <a:latin typeface="Times New Roman" pitchFamily="18" charset="0"/>
              </a:rPr>
              <a:t>Junkun</a:t>
            </a:r>
            <a:r>
              <a:rPr lang="en-US" altLang="zh-CN" sz="2000" dirty="0">
                <a:latin typeface="Times New Roman" pitchFamily="18" charset="0"/>
              </a:rPr>
              <a:t> Quan, Tao Xu, </a:t>
            </a:r>
            <a:r>
              <a:rPr lang="en-US" altLang="zh-CN" sz="2000" dirty="0" err="1">
                <a:latin typeface="Times New Roman" pitchFamily="18" charset="0"/>
              </a:rPr>
              <a:t>Huangshuai</a:t>
            </a:r>
            <a:r>
              <a:rPr lang="en-US" altLang="zh-CN" sz="2000" dirty="0">
                <a:latin typeface="Times New Roman" pitchFamily="18" charset="0"/>
              </a:rPr>
              <a:t> Kong, </a:t>
            </a:r>
            <a:r>
              <a:rPr lang="en-US" altLang="zh-CN" sz="2000" dirty="0" err="1">
                <a:latin typeface="Times New Roman" pitchFamily="18" charset="0"/>
              </a:rPr>
              <a:t>Lianbo</a:t>
            </a:r>
            <a:r>
              <a:rPr lang="en-US" altLang="zh-CN" sz="2000" dirty="0">
                <a:latin typeface="Times New Roman" pitchFamily="18" charset="0"/>
              </a:rPr>
              <a:t> Zeng, </a:t>
            </a:r>
            <a:r>
              <a:rPr lang="en-US" altLang="zh-CN" sz="2000" dirty="0" err="1">
                <a:latin typeface="Times New Roman" pitchFamily="18" charset="0"/>
              </a:rPr>
              <a:t>Guohao</a:t>
            </a:r>
            <a:r>
              <a:rPr lang="en-US" altLang="zh-CN" sz="2000" dirty="0">
                <a:latin typeface="Times New Roman" pitchFamily="18" charset="0"/>
              </a:rPr>
              <a:t> Xiong, </a:t>
            </a:r>
            <a:r>
              <a:rPr lang="en-US" altLang="zh-CN" sz="2000" dirty="0" err="1">
                <a:latin typeface="Times New Roman" pitchFamily="18" charset="0"/>
              </a:rPr>
              <a:t>Ruixiang</a:t>
            </a:r>
            <a:r>
              <a:rPr lang="en-US" altLang="zh-CN" sz="2000" dirty="0">
                <a:latin typeface="Times New Roman" pitchFamily="18" charset="0"/>
              </a:rPr>
              <a:t> Bi, 2026. Lithology identification using stratigraphic continuity and petrophysical features of well logs. </a:t>
            </a:r>
            <a:r>
              <a:rPr lang="en-US" altLang="zh-CN" sz="2000" i="1" dirty="0">
                <a:latin typeface="Times New Roman" pitchFamily="18" charset="0"/>
              </a:rPr>
              <a:t>Results in Engineering</a:t>
            </a:r>
            <a:r>
              <a:rPr lang="en-US" altLang="zh-CN" sz="2000" dirty="0">
                <a:latin typeface="Times New Roman" pitchFamily="18" charset="0"/>
              </a:rPr>
              <a:t>, 29, 109913.</a:t>
            </a:r>
          </a:p>
          <a:p>
            <a:pPr marL="342900" indent="-342900" algn="just">
              <a:buFont typeface="Wingdings" panose="05000000000000000000" pitchFamily="2" charset="2"/>
              <a:buChar char="l"/>
              <a:defRPr/>
            </a:pPr>
            <a:endParaRPr lang="en-US" altLang="zh-CN" sz="2000" dirty="0">
              <a:latin typeface="Times New Roman" pitchFamily="18" charset="0"/>
            </a:endParaRPr>
          </a:p>
        </p:txBody>
      </p:sp>
      <p:pic>
        <p:nvPicPr>
          <p:cNvPr id="15" name="图片 14">
            <a:extLst>
              <a:ext uri="{FF2B5EF4-FFF2-40B4-BE49-F238E27FC236}">
                <a16:creationId xmlns:a16="http://schemas.microsoft.com/office/drawing/2014/main" id="{F737603B-7B24-DB15-83AA-95E24DB7EE2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90504" y="6150341"/>
            <a:ext cx="6024749" cy="1815010"/>
          </a:xfrm>
          <a:prstGeom prst="rect">
            <a:avLst/>
          </a:prstGeom>
        </p:spPr>
      </p:pic>
    </p:spTree>
    <p:extLst>
      <p:ext uri="{BB962C8B-B14F-4D97-AF65-F5344CB8AC3E}">
        <p14:creationId xmlns:p14="http://schemas.microsoft.com/office/powerpoint/2010/main" val="4186347048"/>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主题​​">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2170</TotalTime>
  <Words>1227</Words>
  <Application>Microsoft Office PowerPoint</Application>
  <PresentationFormat>自定义</PresentationFormat>
  <Paragraphs>58</Paragraphs>
  <Slides>1</Slides>
  <Notes>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8" baseType="lpstr">
      <vt:lpstr>Aptos</vt:lpstr>
      <vt:lpstr>Aptos Display</vt:lpstr>
      <vt:lpstr>Arial</vt:lpstr>
      <vt:lpstr>Times New Roman</vt:lpstr>
      <vt:lpstr>Wingdings</vt:lpstr>
      <vt:lpstr>Office 主题​​</vt:lpstr>
      <vt:lpstr>Equation</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pc</dc:creator>
  <cp:lastModifiedBy>pc</cp:lastModifiedBy>
  <cp:revision>114</cp:revision>
  <dcterms:created xsi:type="dcterms:W3CDTF">2026-04-27T01:26:06Z</dcterms:created>
  <dcterms:modified xsi:type="dcterms:W3CDTF">2026-04-29T07:46:29Z</dcterms:modified>
</cp:coreProperties>
</file>