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9" r:id="rId4"/>
    <p:sldId id="270" r:id="rId5"/>
    <p:sldId id="271" r:id="rId6"/>
    <p:sldId id="257" r:id="rId7"/>
    <p:sldId id="272" r:id="rId8"/>
    <p:sldId id="265" r:id="rId9"/>
    <p:sldId id="266" r:id="rId10"/>
    <p:sldId id="260" r:id="rId11"/>
    <p:sldId id="261" r:id="rId12"/>
    <p:sldId id="262" r:id="rId13"/>
    <p:sldId id="263" r:id="rId14"/>
    <p:sldId id="264" r:id="rId15"/>
    <p:sldId id="267" r:id="rId16"/>
    <p:sldId id="268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/>
    <p:restoredTop sz="94715"/>
  </p:normalViewPr>
  <p:slideViewPr>
    <p:cSldViewPr snapToGrid="0">
      <p:cViewPr varScale="1">
        <p:scale>
          <a:sx n="95" d="100"/>
          <a:sy n="95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610E1-4345-4D12-B5AD-DC3C8F18048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A0509D4-32B6-45D9-8FAE-65B5A71431A2}">
      <dgm:prSet/>
      <dgm:spPr/>
      <dgm:t>
        <a:bodyPr/>
        <a:lstStyle/>
        <a:p>
          <a:r>
            <a:rPr lang="es-MX" dirty="0"/>
            <a:t>Modeling mass transport with heterogeneous reaction in porous media usually involve simplifications that are overlooked.</a:t>
          </a:r>
          <a:endParaRPr lang="en-US" dirty="0"/>
        </a:p>
      </dgm:t>
    </dgm:pt>
    <dgm:pt modelId="{EE5AFF32-0EAA-4F46-87F6-52518DC87A7B}" type="parTrans" cxnId="{A5325EB0-202A-4F09-B61F-1C4CBD6AD72C}">
      <dgm:prSet/>
      <dgm:spPr/>
      <dgm:t>
        <a:bodyPr/>
        <a:lstStyle/>
        <a:p>
          <a:endParaRPr lang="en-US"/>
        </a:p>
      </dgm:t>
    </dgm:pt>
    <dgm:pt modelId="{3E537FEA-D101-43BE-8C63-23CD50260734}" type="sibTrans" cxnId="{A5325EB0-202A-4F09-B61F-1C4CBD6AD72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774B219-3734-46BF-9B90-89800A3EC306}">
      <dgm:prSet/>
      <dgm:spPr/>
      <dgm:t>
        <a:bodyPr/>
        <a:lstStyle/>
        <a:p>
          <a:r>
            <a:rPr lang="es-MX"/>
            <a:t>The classical upscaled models incorporate the interfacial reaction in the differential equation, which may seem counterintuitive.</a:t>
          </a:r>
          <a:endParaRPr lang="en-US"/>
        </a:p>
      </dgm:t>
    </dgm:pt>
    <dgm:pt modelId="{8FCA0FD4-7DF0-4666-92E9-B253327F0E36}" type="parTrans" cxnId="{0491B202-D633-4C45-B8A7-E7E095C4A22E}">
      <dgm:prSet/>
      <dgm:spPr/>
      <dgm:t>
        <a:bodyPr/>
        <a:lstStyle/>
        <a:p>
          <a:endParaRPr lang="en-US"/>
        </a:p>
      </dgm:t>
    </dgm:pt>
    <dgm:pt modelId="{A5FA8EF0-E4B0-4701-896F-7ACA01FB1E1E}" type="sibTrans" cxnId="{0491B202-D633-4C45-B8A7-E7E095C4A22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26E84CD-D324-45B0-9698-FCA529A54F90}">
      <dgm:prSet/>
      <dgm:spPr/>
      <dgm:t>
        <a:bodyPr/>
        <a:lstStyle/>
        <a:p>
          <a:r>
            <a:rPr lang="es-MX"/>
            <a:t>No upscaled model has been derived when interfacial accumulation, as well as adsorption, desorption and reaction are present.</a:t>
          </a:r>
          <a:endParaRPr lang="en-US"/>
        </a:p>
      </dgm:t>
    </dgm:pt>
    <dgm:pt modelId="{B02A66B6-6503-475E-80DD-AD8332C3C4FD}" type="parTrans" cxnId="{33C86DAB-6681-4BBC-B620-DF9691C05B42}">
      <dgm:prSet/>
      <dgm:spPr/>
      <dgm:t>
        <a:bodyPr/>
        <a:lstStyle/>
        <a:p>
          <a:endParaRPr lang="en-US"/>
        </a:p>
      </dgm:t>
    </dgm:pt>
    <dgm:pt modelId="{2E76913D-8C83-44A3-AB47-A3B591914D66}" type="sibTrans" cxnId="{33C86DAB-6681-4BBC-B620-DF9691C05B4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B14DC8A-7557-BE47-BBD6-ACBF9B0F86B1}" type="pres">
      <dgm:prSet presAssocID="{1FB610E1-4345-4D12-B5AD-DC3C8F18048D}" presName="Name0" presStyleCnt="0">
        <dgm:presLayoutVars>
          <dgm:animLvl val="lvl"/>
          <dgm:resizeHandles val="exact"/>
        </dgm:presLayoutVars>
      </dgm:prSet>
      <dgm:spPr/>
    </dgm:pt>
    <dgm:pt modelId="{A0BDA44A-F557-1340-8BEA-7F2C182D6C33}" type="pres">
      <dgm:prSet presAssocID="{FA0509D4-32B6-45D9-8FAE-65B5A71431A2}" presName="compositeNode" presStyleCnt="0">
        <dgm:presLayoutVars>
          <dgm:bulletEnabled val="1"/>
        </dgm:presLayoutVars>
      </dgm:prSet>
      <dgm:spPr/>
    </dgm:pt>
    <dgm:pt modelId="{AC8C0240-53DE-4B49-84C6-8330BD57C63D}" type="pres">
      <dgm:prSet presAssocID="{FA0509D4-32B6-45D9-8FAE-65B5A71431A2}" presName="bgRect" presStyleLbl="alignNode1" presStyleIdx="0" presStyleCnt="3"/>
      <dgm:spPr/>
    </dgm:pt>
    <dgm:pt modelId="{E67DF4F2-D30B-5648-A260-F5D55119C750}" type="pres">
      <dgm:prSet presAssocID="{3E537FEA-D101-43BE-8C63-23CD5026073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EDEB79F-DD97-1246-88B7-EDBD244EF829}" type="pres">
      <dgm:prSet presAssocID="{FA0509D4-32B6-45D9-8FAE-65B5A71431A2}" presName="nodeRect" presStyleLbl="alignNode1" presStyleIdx="0" presStyleCnt="3">
        <dgm:presLayoutVars>
          <dgm:bulletEnabled val="1"/>
        </dgm:presLayoutVars>
      </dgm:prSet>
      <dgm:spPr/>
    </dgm:pt>
    <dgm:pt modelId="{719809C9-BBD5-284A-948C-1F7C14E555FD}" type="pres">
      <dgm:prSet presAssocID="{3E537FEA-D101-43BE-8C63-23CD50260734}" presName="sibTrans" presStyleCnt="0"/>
      <dgm:spPr/>
    </dgm:pt>
    <dgm:pt modelId="{D05CE64E-BBA9-5F43-BC64-6659DB62021F}" type="pres">
      <dgm:prSet presAssocID="{2774B219-3734-46BF-9B90-89800A3EC306}" presName="compositeNode" presStyleCnt="0">
        <dgm:presLayoutVars>
          <dgm:bulletEnabled val="1"/>
        </dgm:presLayoutVars>
      </dgm:prSet>
      <dgm:spPr/>
    </dgm:pt>
    <dgm:pt modelId="{1E042650-270C-0743-92A1-37B9EA6F366B}" type="pres">
      <dgm:prSet presAssocID="{2774B219-3734-46BF-9B90-89800A3EC306}" presName="bgRect" presStyleLbl="alignNode1" presStyleIdx="1" presStyleCnt="3"/>
      <dgm:spPr/>
    </dgm:pt>
    <dgm:pt modelId="{D995D9BE-A8AF-194E-976B-43AAE635ED3B}" type="pres">
      <dgm:prSet presAssocID="{A5FA8EF0-E4B0-4701-896F-7ACA01FB1E1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00B05F0A-3479-D94A-867C-28D25ECBE04B}" type="pres">
      <dgm:prSet presAssocID="{2774B219-3734-46BF-9B90-89800A3EC306}" presName="nodeRect" presStyleLbl="alignNode1" presStyleIdx="1" presStyleCnt="3">
        <dgm:presLayoutVars>
          <dgm:bulletEnabled val="1"/>
        </dgm:presLayoutVars>
      </dgm:prSet>
      <dgm:spPr/>
    </dgm:pt>
    <dgm:pt modelId="{E71C56EA-8901-4540-9BAA-09F942AF8AA3}" type="pres">
      <dgm:prSet presAssocID="{A5FA8EF0-E4B0-4701-896F-7ACA01FB1E1E}" presName="sibTrans" presStyleCnt="0"/>
      <dgm:spPr/>
    </dgm:pt>
    <dgm:pt modelId="{6DCD16A4-A17C-DA48-A907-4FCE77642430}" type="pres">
      <dgm:prSet presAssocID="{926E84CD-D324-45B0-9698-FCA529A54F90}" presName="compositeNode" presStyleCnt="0">
        <dgm:presLayoutVars>
          <dgm:bulletEnabled val="1"/>
        </dgm:presLayoutVars>
      </dgm:prSet>
      <dgm:spPr/>
    </dgm:pt>
    <dgm:pt modelId="{AAE15B2D-4ACF-F84A-9162-652BC1C5BBAE}" type="pres">
      <dgm:prSet presAssocID="{926E84CD-D324-45B0-9698-FCA529A54F90}" presName="bgRect" presStyleLbl="alignNode1" presStyleIdx="2" presStyleCnt="3"/>
      <dgm:spPr/>
    </dgm:pt>
    <dgm:pt modelId="{F09B024E-61CE-0642-B2CA-FB8680B459EE}" type="pres">
      <dgm:prSet presAssocID="{2E76913D-8C83-44A3-AB47-A3B591914D6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852E400-2960-A349-B85A-99CA9EDD1CFB}" type="pres">
      <dgm:prSet presAssocID="{926E84CD-D324-45B0-9698-FCA529A54F9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491B202-D633-4C45-B8A7-E7E095C4A22E}" srcId="{1FB610E1-4345-4D12-B5AD-DC3C8F18048D}" destId="{2774B219-3734-46BF-9B90-89800A3EC306}" srcOrd="1" destOrd="0" parTransId="{8FCA0FD4-7DF0-4666-92E9-B253327F0E36}" sibTransId="{A5FA8EF0-E4B0-4701-896F-7ACA01FB1E1E}"/>
    <dgm:cxn modelId="{10183A05-BED4-AB47-9E68-65D07F5D5F72}" type="presOf" srcId="{FA0509D4-32B6-45D9-8FAE-65B5A71431A2}" destId="{AC8C0240-53DE-4B49-84C6-8330BD57C63D}" srcOrd="0" destOrd="0" presId="urn:microsoft.com/office/officeart/2016/7/layout/LinearBlockProcessNumbered"/>
    <dgm:cxn modelId="{13B78117-133E-6A48-B022-DE90305B5C07}" type="presOf" srcId="{2E76913D-8C83-44A3-AB47-A3B591914D66}" destId="{F09B024E-61CE-0642-B2CA-FB8680B459EE}" srcOrd="0" destOrd="0" presId="urn:microsoft.com/office/officeart/2016/7/layout/LinearBlockProcessNumbered"/>
    <dgm:cxn modelId="{E3931823-F6D0-A74D-B246-11053E52B5D9}" type="presOf" srcId="{FA0509D4-32B6-45D9-8FAE-65B5A71431A2}" destId="{6EDEB79F-DD97-1246-88B7-EDBD244EF829}" srcOrd="1" destOrd="0" presId="urn:microsoft.com/office/officeart/2016/7/layout/LinearBlockProcessNumbered"/>
    <dgm:cxn modelId="{EDD7F727-DA34-984E-A707-E2BE79313F60}" type="presOf" srcId="{1FB610E1-4345-4D12-B5AD-DC3C8F18048D}" destId="{0B14DC8A-7557-BE47-BBD6-ACBF9B0F86B1}" srcOrd="0" destOrd="0" presId="urn:microsoft.com/office/officeart/2016/7/layout/LinearBlockProcessNumbered"/>
    <dgm:cxn modelId="{4CCBF52D-B150-F645-967A-4DC9547ADF7F}" type="presOf" srcId="{A5FA8EF0-E4B0-4701-896F-7ACA01FB1E1E}" destId="{D995D9BE-A8AF-194E-976B-43AAE635ED3B}" srcOrd="0" destOrd="0" presId="urn:microsoft.com/office/officeart/2016/7/layout/LinearBlockProcessNumbered"/>
    <dgm:cxn modelId="{6FC5F190-9E6E-D143-ABF3-7E966A1BDE12}" type="presOf" srcId="{926E84CD-D324-45B0-9698-FCA529A54F90}" destId="{5852E400-2960-A349-B85A-99CA9EDD1CFB}" srcOrd="1" destOrd="0" presId="urn:microsoft.com/office/officeart/2016/7/layout/LinearBlockProcessNumbered"/>
    <dgm:cxn modelId="{33C86DAB-6681-4BBC-B620-DF9691C05B42}" srcId="{1FB610E1-4345-4D12-B5AD-DC3C8F18048D}" destId="{926E84CD-D324-45B0-9698-FCA529A54F90}" srcOrd="2" destOrd="0" parTransId="{B02A66B6-6503-475E-80DD-AD8332C3C4FD}" sibTransId="{2E76913D-8C83-44A3-AB47-A3B591914D66}"/>
    <dgm:cxn modelId="{809111B0-3CEB-7046-9817-0D8A7B07B008}" type="presOf" srcId="{3E537FEA-D101-43BE-8C63-23CD50260734}" destId="{E67DF4F2-D30B-5648-A260-F5D55119C750}" srcOrd="0" destOrd="0" presId="urn:microsoft.com/office/officeart/2016/7/layout/LinearBlockProcessNumbered"/>
    <dgm:cxn modelId="{A5325EB0-202A-4F09-B61F-1C4CBD6AD72C}" srcId="{1FB610E1-4345-4D12-B5AD-DC3C8F18048D}" destId="{FA0509D4-32B6-45D9-8FAE-65B5A71431A2}" srcOrd="0" destOrd="0" parTransId="{EE5AFF32-0EAA-4F46-87F6-52518DC87A7B}" sibTransId="{3E537FEA-D101-43BE-8C63-23CD50260734}"/>
    <dgm:cxn modelId="{C6649FB0-A612-C343-AE7D-7682CFC27C59}" type="presOf" srcId="{2774B219-3734-46BF-9B90-89800A3EC306}" destId="{00B05F0A-3479-D94A-867C-28D25ECBE04B}" srcOrd="1" destOrd="0" presId="urn:microsoft.com/office/officeart/2016/7/layout/LinearBlockProcessNumbered"/>
    <dgm:cxn modelId="{DD962BE4-1043-DB44-97E2-AD65E2B94CBF}" type="presOf" srcId="{926E84CD-D324-45B0-9698-FCA529A54F90}" destId="{AAE15B2D-4ACF-F84A-9162-652BC1C5BBAE}" srcOrd="0" destOrd="0" presId="urn:microsoft.com/office/officeart/2016/7/layout/LinearBlockProcessNumbered"/>
    <dgm:cxn modelId="{537FC4FF-F8AE-2C42-860C-97CCCF864F38}" type="presOf" srcId="{2774B219-3734-46BF-9B90-89800A3EC306}" destId="{1E042650-270C-0743-92A1-37B9EA6F366B}" srcOrd="0" destOrd="0" presId="urn:microsoft.com/office/officeart/2016/7/layout/LinearBlockProcessNumbered"/>
    <dgm:cxn modelId="{E4DB0042-D365-5143-90E8-FD0A547FF2E2}" type="presParOf" srcId="{0B14DC8A-7557-BE47-BBD6-ACBF9B0F86B1}" destId="{A0BDA44A-F557-1340-8BEA-7F2C182D6C33}" srcOrd="0" destOrd="0" presId="urn:microsoft.com/office/officeart/2016/7/layout/LinearBlockProcessNumbered"/>
    <dgm:cxn modelId="{4C212A22-29B5-7E49-A2F1-99D50DC76513}" type="presParOf" srcId="{A0BDA44A-F557-1340-8BEA-7F2C182D6C33}" destId="{AC8C0240-53DE-4B49-84C6-8330BD57C63D}" srcOrd="0" destOrd="0" presId="urn:microsoft.com/office/officeart/2016/7/layout/LinearBlockProcessNumbered"/>
    <dgm:cxn modelId="{A26781BF-B8A5-F944-8C12-0E60A04C02A3}" type="presParOf" srcId="{A0BDA44A-F557-1340-8BEA-7F2C182D6C33}" destId="{E67DF4F2-D30B-5648-A260-F5D55119C750}" srcOrd="1" destOrd="0" presId="urn:microsoft.com/office/officeart/2016/7/layout/LinearBlockProcessNumbered"/>
    <dgm:cxn modelId="{CDBFC822-AFA5-B44C-9249-4A8F49490E26}" type="presParOf" srcId="{A0BDA44A-F557-1340-8BEA-7F2C182D6C33}" destId="{6EDEB79F-DD97-1246-88B7-EDBD244EF829}" srcOrd="2" destOrd="0" presId="urn:microsoft.com/office/officeart/2016/7/layout/LinearBlockProcessNumbered"/>
    <dgm:cxn modelId="{89E626B7-137D-1E46-9515-8C9330CD4EAD}" type="presParOf" srcId="{0B14DC8A-7557-BE47-BBD6-ACBF9B0F86B1}" destId="{719809C9-BBD5-284A-948C-1F7C14E555FD}" srcOrd="1" destOrd="0" presId="urn:microsoft.com/office/officeart/2016/7/layout/LinearBlockProcessNumbered"/>
    <dgm:cxn modelId="{6AE6B77E-B564-6443-9616-929F0ADC03BE}" type="presParOf" srcId="{0B14DC8A-7557-BE47-BBD6-ACBF9B0F86B1}" destId="{D05CE64E-BBA9-5F43-BC64-6659DB62021F}" srcOrd="2" destOrd="0" presId="urn:microsoft.com/office/officeart/2016/7/layout/LinearBlockProcessNumbered"/>
    <dgm:cxn modelId="{401630E8-3DAF-7D4C-A4AE-D7D5DA44238E}" type="presParOf" srcId="{D05CE64E-BBA9-5F43-BC64-6659DB62021F}" destId="{1E042650-270C-0743-92A1-37B9EA6F366B}" srcOrd="0" destOrd="0" presId="urn:microsoft.com/office/officeart/2016/7/layout/LinearBlockProcessNumbered"/>
    <dgm:cxn modelId="{58153F49-9B43-414E-8843-F94C57BB5B1F}" type="presParOf" srcId="{D05CE64E-BBA9-5F43-BC64-6659DB62021F}" destId="{D995D9BE-A8AF-194E-976B-43AAE635ED3B}" srcOrd="1" destOrd="0" presId="urn:microsoft.com/office/officeart/2016/7/layout/LinearBlockProcessNumbered"/>
    <dgm:cxn modelId="{88B07B0D-C3F0-C04D-89A6-1FB184663CE6}" type="presParOf" srcId="{D05CE64E-BBA9-5F43-BC64-6659DB62021F}" destId="{00B05F0A-3479-D94A-867C-28D25ECBE04B}" srcOrd="2" destOrd="0" presId="urn:microsoft.com/office/officeart/2016/7/layout/LinearBlockProcessNumbered"/>
    <dgm:cxn modelId="{EB3742B2-3C31-334B-8B5D-41A0F30C3F7F}" type="presParOf" srcId="{0B14DC8A-7557-BE47-BBD6-ACBF9B0F86B1}" destId="{E71C56EA-8901-4540-9BAA-09F942AF8AA3}" srcOrd="3" destOrd="0" presId="urn:microsoft.com/office/officeart/2016/7/layout/LinearBlockProcessNumbered"/>
    <dgm:cxn modelId="{2160B9D0-037D-6946-B625-1580DBA3BBE0}" type="presParOf" srcId="{0B14DC8A-7557-BE47-BBD6-ACBF9B0F86B1}" destId="{6DCD16A4-A17C-DA48-A907-4FCE77642430}" srcOrd="4" destOrd="0" presId="urn:microsoft.com/office/officeart/2016/7/layout/LinearBlockProcessNumbered"/>
    <dgm:cxn modelId="{97CAF312-5B3C-0D47-A37B-ECC0F5DE2355}" type="presParOf" srcId="{6DCD16A4-A17C-DA48-A907-4FCE77642430}" destId="{AAE15B2D-4ACF-F84A-9162-652BC1C5BBAE}" srcOrd="0" destOrd="0" presId="urn:microsoft.com/office/officeart/2016/7/layout/LinearBlockProcessNumbered"/>
    <dgm:cxn modelId="{1CBEF6CA-5F31-6C45-9FB0-2554E5C93B51}" type="presParOf" srcId="{6DCD16A4-A17C-DA48-A907-4FCE77642430}" destId="{F09B024E-61CE-0642-B2CA-FB8680B459EE}" srcOrd="1" destOrd="0" presId="urn:microsoft.com/office/officeart/2016/7/layout/LinearBlockProcessNumbered"/>
    <dgm:cxn modelId="{AB6AC262-4946-DA42-B092-AB4C5B4EBF07}" type="presParOf" srcId="{6DCD16A4-A17C-DA48-A907-4FCE77642430}" destId="{5852E400-2960-A349-B85A-99CA9EDD1CF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C0240-53DE-4B49-84C6-8330BD57C63D}">
      <dsp:nvSpPr>
        <dsp:cNvPr id="0" name=""/>
        <dsp:cNvSpPr/>
      </dsp:nvSpPr>
      <dsp:spPr>
        <a:xfrm>
          <a:off x="835" y="0"/>
          <a:ext cx="3382956" cy="37401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0" rIns="33416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Modeling mass transport with heterogeneous reaction in porous media usually involve simplifications that are overlooked.</a:t>
          </a:r>
          <a:endParaRPr lang="en-US" sz="2000" kern="1200" dirty="0"/>
        </a:p>
      </dsp:txBody>
      <dsp:txXfrm>
        <a:off x="835" y="1496059"/>
        <a:ext cx="3382956" cy="2244090"/>
      </dsp:txXfrm>
    </dsp:sp>
    <dsp:sp modelId="{E67DF4F2-D30B-5648-A260-F5D55119C750}">
      <dsp:nvSpPr>
        <dsp:cNvPr id="0" name=""/>
        <dsp:cNvSpPr/>
      </dsp:nvSpPr>
      <dsp:spPr>
        <a:xfrm>
          <a:off x="835" y="0"/>
          <a:ext cx="3382956" cy="14960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165100" rIns="33416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35" y="0"/>
        <a:ext cx="3382956" cy="1496060"/>
      </dsp:txXfrm>
    </dsp:sp>
    <dsp:sp modelId="{1E042650-270C-0743-92A1-37B9EA6F366B}">
      <dsp:nvSpPr>
        <dsp:cNvPr id="0" name=""/>
        <dsp:cNvSpPr/>
      </dsp:nvSpPr>
      <dsp:spPr>
        <a:xfrm>
          <a:off x="3654427" y="0"/>
          <a:ext cx="3382956" cy="37401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0" rIns="33416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The classical upscaled models incorporate the interfacial reaction in the differential equation, which may seem counterintuitive.</a:t>
          </a:r>
          <a:endParaRPr lang="en-US" sz="2000" kern="1200"/>
        </a:p>
      </dsp:txBody>
      <dsp:txXfrm>
        <a:off x="3654427" y="1496059"/>
        <a:ext cx="3382956" cy="2244090"/>
      </dsp:txXfrm>
    </dsp:sp>
    <dsp:sp modelId="{D995D9BE-A8AF-194E-976B-43AAE635ED3B}">
      <dsp:nvSpPr>
        <dsp:cNvPr id="0" name=""/>
        <dsp:cNvSpPr/>
      </dsp:nvSpPr>
      <dsp:spPr>
        <a:xfrm>
          <a:off x="3654427" y="0"/>
          <a:ext cx="3382956" cy="14960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165100" rIns="33416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654427" y="0"/>
        <a:ext cx="3382956" cy="1496060"/>
      </dsp:txXfrm>
    </dsp:sp>
    <dsp:sp modelId="{AAE15B2D-4ACF-F84A-9162-652BC1C5BBAE}">
      <dsp:nvSpPr>
        <dsp:cNvPr id="0" name=""/>
        <dsp:cNvSpPr/>
      </dsp:nvSpPr>
      <dsp:spPr>
        <a:xfrm>
          <a:off x="7308020" y="0"/>
          <a:ext cx="3382956" cy="37401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0" rIns="33416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No upscaled model has been derived when interfacial accumulation, as well as adsorption, desorption and reaction are present.</a:t>
          </a:r>
          <a:endParaRPr lang="en-US" sz="2000" kern="1200"/>
        </a:p>
      </dsp:txBody>
      <dsp:txXfrm>
        <a:off x="7308020" y="1496059"/>
        <a:ext cx="3382956" cy="2244090"/>
      </dsp:txXfrm>
    </dsp:sp>
    <dsp:sp modelId="{F09B024E-61CE-0642-B2CA-FB8680B459EE}">
      <dsp:nvSpPr>
        <dsp:cNvPr id="0" name=""/>
        <dsp:cNvSpPr/>
      </dsp:nvSpPr>
      <dsp:spPr>
        <a:xfrm>
          <a:off x="7308020" y="0"/>
          <a:ext cx="3382956" cy="14960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161" tIns="165100" rIns="33416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308020" y="0"/>
        <a:ext cx="3382956" cy="149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vj@xanum.uam.mx" TargetMode="External"/><Relationship Id="rId2" Type="http://schemas.openxmlformats.org/officeDocument/2006/relationships/hyperlink" Target="mailto:iqfv@xanum.uam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8C896-A8FD-CCB8-A294-86816A72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32" b="11663"/>
          <a:stretch>
            <a:fillRect/>
          </a:stretch>
        </p:blipFill>
        <p:spPr>
          <a:xfrm>
            <a:off x="-7662" y="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893DF6-641F-0209-792C-4A6DEC27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369" y="1787483"/>
            <a:ext cx="5619054" cy="4849091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MX" sz="4600" cap="none" dirty="0">
                <a:solidFill>
                  <a:srgbClr val="FFFFFF"/>
                </a:solidFill>
              </a:rPr>
              <a:t>Upscaling mass transport with heterogeneous reaction, adsorption and accumulation in porous media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FA531-6381-F240-9FAA-984739CBE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3295355" cy="4076699"/>
          </a:xfrm>
        </p:spPr>
        <p:txBody>
          <a:bodyPr anchor="ctr">
            <a:normAutofit/>
          </a:bodyPr>
          <a:lstStyle/>
          <a:p>
            <a:pPr algn="ctr"/>
            <a:r>
              <a:rPr lang="es-MX" dirty="0">
                <a:solidFill>
                  <a:srgbClr val="FFFFFF"/>
                </a:solidFill>
              </a:rPr>
              <a:t>Francisco J. Valdés-Parada and </a:t>
            </a:r>
          </a:p>
          <a:p>
            <a:r>
              <a:rPr lang="es-MX" dirty="0">
                <a:solidFill>
                  <a:srgbClr val="FFFFFF"/>
                </a:solidFill>
              </a:rPr>
              <a:t>Jessica Sánchez-Vargas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Quiénes somos? - Educación Continua">
            <a:extLst>
              <a:ext uri="{FF2B5EF4-FFF2-40B4-BE49-F238E27FC236}">
                <a16:creationId xmlns:a16="http://schemas.microsoft.com/office/drawing/2014/main" id="{6CA4B859-48C4-653B-3C80-6789946E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1" y="101596"/>
            <a:ext cx="4680857" cy="15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4D5CBAF9-9D91-58CF-9BC8-D1C7AC96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6744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CAA77C-8179-9555-44DD-4CB4B1BF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1759"/>
            <a:ext cx="6343826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How do the two models compare?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3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2D778-58F4-F387-9785-E1EDA486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cap="none" dirty="0"/>
              <a:t>Bi</a:t>
            </a:r>
            <a:r>
              <a:rPr lang="es-MX" dirty="0"/>
              <a:t> =0.1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0AB3D5-6255-7BAF-193A-36F7A9ED9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4" y="1869727"/>
            <a:ext cx="11983726" cy="3905061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657DE3F-4373-8BA4-F952-F17144F0B3CF}"/>
              </a:ext>
            </a:extLst>
          </p:cNvPr>
          <p:cNvGrpSpPr/>
          <p:nvPr/>
        </p:nvGrpSpPr>
        <p:grpSpPr>
          <a:xfrm>
            <a:off x="133296" y="5776274"/>
            <a:ext cx="11825942" cy="1081726"/>
            <a:chOff x="133296" y="5776274"/>
            <a:chExt cx="11825942" cy="108172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B1BDA6A-8091-21FD-F5D6-CE8BED53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6" y="5835103"/>
              <a:ext cx="11825942" cy="102289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DBC22CB-C2A8-E28F-31FD-14194B1C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561" y="5776274"/>
              <a:ext cx="609067" cy="334652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91696CA-1666-B9D0-2B60-863C3B39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646" y="173043"/>
            <a:ext cx="4723653" cy="11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DC90-A9EF-28BC-262F-2C3362D9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4FBC9-67CC-57ED-A852-F19C4FE1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cap="none" dirty="0"/>
              <a:t>Bi</a:t>
            </a:r>
            <a:r>
              <a:rPr lang="es-MX" dirty="0"/>
              <a:t> =1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1BEBE83-FA2A-C8D8-0A51-0DABD76AC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62" y="1842869"/>
            <a:ext cx="11766980" cy="393340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A52748C-A958-8C58-D428-B8F3744BED47}"/>
              </a:ext>
            </a:extLst>
          </p:cNvPr>
          <p:cNvGrpSpPr/>
          <p:nvPr/>
        </p:nvGrpSpPr>
        <p:grpSpPr>
          <a:xfrm>
            <a:off x="133296" y="5776274"/>
            <a:ext cx="11825942" cy="1081726"/>
            <a:chOff x="133296" y="5776274"/>
            <a:chExt cx="11825942" cy="108172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92849E0-25F3-4B6B-F982-FA020BA9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6" y="5835103"/>
              <a:ext cx="11825942" cy="102289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184B6FA-2D14-83F7-9ACE-CC7006EF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561" y="5776274"/>
              <a:ext cx="609067" cy="33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33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777C4-A698-3E1C-652F-B5F5534E8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EA512-271E-7E07-2E31-C22ACBAA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cap="none" dirty="0"/>
              <a:t>Bi</a:t>
            </a:r>
            <a:r>
              <a:rPr lang="es-MX" dirty="0"/>
              <a:t> =10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3EBCA0-CDF1-1E78-3C82-5ABF5D382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96" y="1747046"/>
            <a:ext cx="11943382" cy="404589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8F3BDF2-6DA1-E007-8B70-7CA77CD87D7B}"/>
              </a:ext>
            </a:extLst>
          </p:cNvPr>
          <p:cNvGrpSpPr/>
          <p:nvPr/>
        </p:nvGrpSpPr>
        <p:grpSpPr>
          <a:xfrm>
            <a:off x="133296" y="5776274"/>
            <a:ext cx="11825942" cy="1081726"/>
            <a:chOff x="133296" y="5776274"/>
            <a:chExt cx="11825942" cy="108172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227ED60-B12D-8438-E5C1-2DCECD52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6" y="5835103"/>
              <a:ext cx="11825942" cy="102289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0DBCF46-A18D-27AA-C398-EDC69E1B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561" y="5776274"/>
              <a:ext cx="609067" cy="33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00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78AEC-36AB-AA37-4751-6C1E2DF1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s-MX"/>
              <a:t>Conclusions</a:t>
            </a:r>
            <a:endParaRPr lang="es-MX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EA5D8AC-641E-42AD-8B1C-9D6CBE1E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700" dirty="0"/>
              <a:t>A two-equation macroscopc model (previously postulated and validated experimentally) was rigorously derived and validated with DNS.</a:t>
            </a:r>
          </a:p>
          <a:p>
            <a:pPr>
              <a:lnSpc>
                <a:spcPct val="100000"/>
              </a:lnSpc>
            </a:pPr>
            <a:endParaRPr lang="es-MX" sz="1700" dirty="0"/>
          </a:p>
          <a:p>
            <a:pPr>
              <a:lnSpc>
                <a:spcPct val="100000"/>
              </a:lnSpc>
            </a:pPr>
            <a:r>
              <a:rPr lang="es-MX" sz="1700" dirty="0"/>
              <a:t>The coefficients involved in the two-equation model can be computed </a:t>
            </a:r>
            <a:r>
              <a:rPr lang="es-MX" sz="1700" i="1" dirty="0"/>
              <a:t>a priori</a:t>
            </a:r>
            <a:r>
              <a:rPr lang="es-MX" sz="1700" dirty="0"/>
              <a:t> from the solution of the associated closure problems.</a:t>
            </a:r>
          </a:p>
          <a:p>
            <a:pPr>
              <a:lnSpc>
                <a:spcPct val="100000"/>
              </a:lnSpc>
            </a:pPr>
            <a:endParaRPr lang="es-MX" sz="1700" dirty="0"/>
          </a:p>
          <a:p>
            <a:pPr>
              <a:lnSpc>
                <a:spcPct val="100000"/>
              </a:lnSpc>
            </a:pPr>
            <a:r>
              <a:rPr lang="es-MX" sz="1700" dirty="0"/>
              <a:t>The classical model only reproduces DNS results for the intrinsic average of the concentration in the fluid phase at early times or steady state.</a:t>
            </a:r>
          </a:p>
        </p:txBody>
      </p:sp>
      <p:pic>
        <p:nvPicPr>
          <p:cNvPr id="16" name="Picture 4" descr="Chemical formulas are written on paper">
            <a:extLst>
              <a:ext uri="{FF2B5EF4-FFF2-40B4-BE49-F238E27FC236}">
                <a16:creationId xmlns:a16="http://schemas.microsoft.com/office/drawing/2014/main" id="{37A2EC2B-A780-0CB5-3CC1-E1A1B46F8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04" r="26560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A543-033E-C30E-2771-45E6FC03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More information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6349EC-C3E8-5C97-C9A5-F47D8F83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5" y="1568196"/>
            <a:ext cx="10402367" cy="44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2773D-35AA-5794-1F9D-FFEB0A09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Thank you so much 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80226-2F15-AF3E-6A6F-CEAB39744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Francisco J. Valdés-Parada (</a:t>
            </a:r>
            <a:r>
              <a:rPr lang="es-MX" dirty="0">
                <a:hlinkClick r:id="rId2"/>
              </a:rPr>
              <a:t>iqfv@xanum.uam.mx</a:t>
            </a:r>
            <a:r>
              <a:rPr lang="es-MX" dirty="0"/>
              <a:t>)</a:t>
            </a:r>
          </a:p>
          <a:p>
            <a:endParaRPr lang="es-MX" dirty="0"/>
          </a:p>
          <a:p>
            <a:r>
              <a:rPr lang="es-MX" dirty="0"/>
              <a:t>Jessica Sánchez-Vargas (</a:t>
            </a:r>
            <a:r>
              <a:rPr lang="es-MX" dirty="0">
                <a:hlinkClick r:id="rId3"/>
              </a:rPr>
              <a:t>savj@xanum.uam.mx</a:t>
            </a:r>
            <a:r>
              <a:rPr lang="es-MX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543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4D348B-6971-F368-2CC2-3FA734B5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s-MX" dirty="0"/>
              <a:t>Motivations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7D46FAA-B85B-E7C2-A7C5-B21E934DC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41011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1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E14553-27C2-8CE6-BD2F-29B4063C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82" y="1841624"/>
            <a:ext cx="7772400" cy="3174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CAED63-48A7-E0FE-CEFA-9B16F2D1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22" y="859395"/>
            <a:ext cx="10215283" cy="53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EE59A8-94F8-41A0-E666-152CB0F9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97" y="1574800"/>
            <a:ext cx="5295900" cy="1854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C28EC3-F73A-F5E8-B066-8408A67718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779"/>
          <a:stretch>
            <a:fillRect/>
          </a:stretch>
        </p:blipFill>
        <p:spPr>
          <a:xfrm>
            <a:off x="680197" y="3547410"/>
            <a:ext cx="5105400" cy="876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383302-3C1E-7FF4-3690-190C8CE13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7100"/>
            <a:ext cx="5905500" cy="59309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64BF341-9769-5F8F-D445-9FDF4A35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97" y="39594"/>
            <a:ext cx="10691813" cy="1155618"/>
          </a:xfrm>
        </p:spPr>
        <p:txBody>
          <a:bodyPr>
            <a:normAutofit/>
          </a:bodyPr>
          <a:lstStyle/>
          <a:p>
            <a:r>
              <a:rPr lang="es-MX" dirty="0"/>
              <a:t>Postulated model vs. experiments</a:t>
            </a:r>
          </a:p>
        </p:txBody>
      </p:sp>
    </p:spTree>
    <p:extLst>
      <p:ext uri="{BB962C8B-B14F-4D97-AF65-F5344CB8AC3E}">
        <p14:creationId xmlns:p14="http://schemas.microsoft.com/office/powerpoint/2010/main" val="16237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MUST - Where Excellence Reigns | MSc in Mathematical Modelling">
            <a:extLst>
              <a:ext uri="{FF2B5EF4-FFF2-40B4-BE49-F238E27FC236}">
                <a16:creationId xmlns:a16="http://schemas.microsoft.com/office/drawing/2014/main" id="{0EDB11D3-72CA-631C-88C8-CCB30F3E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47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F6BB9E-FB3C-E57E-10DA-3AC26808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41" y="990599"/>
            <a:ext cx="5619054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Can we derive this model 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4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6E454-04DC-F255-E3DD-30B9DF04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5"/>
            <a:ext cx="5410200" cy="720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Pore-scale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BCE900F-21D3-6849-E59E-66D23674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54" y="732581"/>
            <a:ext cx="4963858" cy="5410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EECE89-3A6F-B6F8-65A1-99CFB72B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" y="1697315"/>
            <a:ext cx="6515188" cy="12640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9B4ECD-905D-8063-3513-043F5E7E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977" y="3945735"/>
            <a:ext cx="4562925" cy="66666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B2DAD274-7ADE-33D9-B933-15430543F49D}"/>
              </a:ext>
            </a:extLst>
          </p:cNvPr>
          <p:cNvGrpSpPr/>
          <p:nvPr/>
        </p:nvGrpSpPr>
        <p:grpSpPr>
          <a:xfrm>
            <a:off x="3007643" y="3081579"/>
            <a:ext cx="3436026" cy="679315"/>
            <a:chOff x="1178843" y="3988936"/>
            <a:chExt cx="3436026" cy="67931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E6A048F-0F05-F1A8-E0B0-21281D58A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2424"/>
            <a:stretch>
              <a:fillRect/>
            </a:stretch>
          </p:blipFill>
          <p:spPr>
            <a:xfrm>
              <a:off x="1178843" y="3988936"/>
              <a:ext cx="2212057" cy="67931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0CE8AE3-FB74-5292-A91D-C0B0EE5B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3895"/>
            <a:stretch>
              <a:fillRect/>
            </a:stretch>
          </p:blipFill>
          <p:spPr>
            <a:xfrm>
              <a:off x="3401114" y="3988936"/>
              <a:ext cx="1213755" cy="67931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D3A362D-966E-A0FB-E891-40A2549E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637" y="4325699"/>
              <a:ext cx="88342" cy="244791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BC77C0-31A1-D18B-212F-BD9737F67030}"/>
              </a:ext>
            </a:extLst>
          </p:cNvPr>
          <p:cNvSpPr txBox="1"/>
          <p:nvPr/>
        </p:nvSpPr>
        <p:spPr>
          <a:xfrm>
            <a:off x="228211" y="3208862"/>
            <a:ext cx="292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What we usually impose: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AF4338-570B-33F2-BC75-2A60E0B06371}"/>
              </a:ext>
            </a:extLst>
          </p:cNvPr>
          <p:cNvSpPr txBox="1"/>
          <p:nvPr/>
        </p:nvSpPr>
        <p:spPr>
          <a:xfrm>
            <a:off x="143520" y="4069098"/>
            <a:ext cx="3007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A more general approach: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814598D-CB32-5CE4-2E33-B07CD8BDB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097" y="4735335"/>
            <a:ext cx="4604028" cy="8960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CD1C52-7640-F3FB-586E-F4F5F7574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11" y="1853655"/>
            <a:ext cx="6273141" cy="9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8D868-420F-DDF8-9EE3-B0898EFA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6C8B98-5303-917F-CAD7-EDC071019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4F2EEE-3A1B-E8B6-2861-5364DFC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E795A26-93AF-B42C-1D19-80D234A86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722BD3-20CA-BBC1-44B6-4D8FE44CA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AD49314E-B062-6D1D-DDE1-24AFC5E1DC45}"/>
              </a:ext>
            </a:extLst>
          </p:cNvPr>
          <p:cNvSpPr txBox="1">
            <a:spLocks/>
          </p:cNvSpPr>
          <p:nvPr/>
        </p:nvSpPr>
        <p:spPr>
          <a:xfrm>
            <a:off x="700635" y="914400"/>
            <a:ext cx="10691265" cy="6537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Upscaled models</a:t>
            </a:r>
            <a:endParaRPr lang="es-MX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7E40BE29-4C68-7154-FE33-8EE9AE15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842165"/>
            <a:ext cx="10691265" cy="3739896"/>
          </a:xfrm>
        </p:spPr>
        <p:txBody>
          <a:bodyPr/>
          <a:lstStyle/>
          <a:p>
            <a:r>
              <a:rPr lang="es-MX" sz="2800" dirty="0"/>
              <a:t>Momentum transport:</a:t>
            </a:r>
          </a:p>
          <a:p>
            <a:endParaRPr lang="es-MX" dirty="0"/>
          </a:p>
          <a:p>
            <a:r>
              <a:rPr lang="es-MX" sz="2800" dirty="0"/>
              <a:t>Species mass transport:</a:t>
            </a:r>
          </a:p>
          <a:p>
            <a:pPr lvl="1"/>
            <a:r>
              <a:rPr lang="es-MX" sz="2400" dirty="0"/>
              <a:t>Classical model:</a:t>
            </a:r>
          </a:p>
          <a:p>
            <a:pPr lvl="1"/>
            <a:endParaRPr lang="es-MX" sz="2400" dirty="0"/>
          </a:p>
          <a:p>
            <a:pPr lvl="1"/>
            <a:r>
              <a:rPr lang="es-MX" sz="2400" dirty="0"/>
              <a:t>New model: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81D3CA3-005C-92F3-0A36-A5039B0B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20" y="1568196"/>
            <a:ext cx="3456745" cy="17847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328399A-B4E1-3E96-C88B-544F4403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750"/>
          <a:stretch>
            <a:fillRect/>
          </a:stretch>
        </p:blipFill>
        <p:spPr>
          <a:xfrm>
            <a:off x="3753729" y="3352928"/>
            <a:ext cx="8323748" cy="95438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35FAC25-D09F-9DFE-E831-265EACB865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498"/>
          <a:stretch>
            <a:fillRect/>
          </a:stretch>
        </p:blipFill>
        <p:spPr>
          <a:xfrm>
            <a:off x="2344939" y="5717264"/>
            <a:ext cx="6112524" cy="87405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F6E76B6-7439-5887-B8D1-F26BFA3696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118" r="32433" b="33380"/>
          <a:stretch>
            <a:fillRect/>
          </a:stretch>
        </p:blipFill>
        <p:spPr>
          <a:xfrm>
            <a:off x="6486613" y="4885494"/>
            <a:ext cx="4130006" cy="8740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ED59B7B-7BAD-7B71-15C6-0944C3BF67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81" b="67982"/>
          <a:stretch>
            <a:fillRect/>
          </a:stretch>
        </p:blipFill>
        <p:spPr>
          <a:xfrm>
            <a:off x="1326707" y="4836660"/>
            <a:ext cx="5355744" cy="7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FFDD6-97CC-1257-631F-14074E29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Effective-medium coefficients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88819A-07CD-136B-B3FE-C3FE111C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35"/>
          <a:stretch>
            <a:fillRect/>
          </a:stretch>
        </p:blipFill>
        <p:spPr>
          <a:xfrm>
            <a:off x="2131275" y="2221992"/>
            <a:ext cx="7588545" cy="24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0694C-6128-9FF2-64CD-45BBFFA3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Closure problems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2D653F-E1E4-A5C4-CB8A-C3105AD5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4" y="2349873"/>
            <a:ext cx="5975351" cy="32553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2966FC-005C-C905-4E52-B952A862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65" y="2221991"/>
            <a:ext cx="5939562" cy="3255337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A3763ED-CBFD-3A86-933F-C1B619F13830}"/>
              </a:ext>
            </a:extLst>
          </p:cNvPr>
          <p:cNvCxnSpPr/>
          <p:nvPr/>
        </p:nvCxnSpPr>
        <p:spPr>
          <a:xfrm>
            <a:off x="6208165" y="2097741"/>
            <a:ext cx="0" cy="38996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222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234</Words>
  <Application>Microsoft Macintosh PowerPoint</Application>
  <PresentationFormat>Panorámica</PresentationFormat>
  <Paragraphs>39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Calisto MT</vt:lpstr>
      <vt:lpstr>Univers Condensed</vt:lpstr>
      <vt:lpstr>ChronicleVTI</vt:lpstr>
      <vt:lpstr>Upscaling mass transport with heterogeneous reaction, adsorption and accumulation in porous media</vt:lpstr>
      <vt:lpstr>Motivations</vt:lpstr>
      <vt:lpstr>Presentación de PowerPoint</vt:lpstr>
      <vt:lpstr>Postulated model vs. experiments</vt:lpstr>
      <vt:lpstr>Can we derive this model ?</vt:lpstr>
      <vt:lpstr>Pore-scale model</vt:lpstr>
      <vt:lpstr>Presentación de PowerPoint</vt:lpstr>
      <vt:lpstr>Effective-medium coefficients</vt:lpstr>
      <vt:lpstr>Closure problems</vt:lpstr>
      <vt:lpstr>How do the two models compare?</vt:lpstr>
      <vt:lpstr>Bi =0.1</vt:lpstr>
      <vt:lpstr>Bi =1</vt:lpstr>
      <vt:lpstr>Bi =10</vt:lpstr>
      <vt:lpstr>Conclusions</vt:lpstr>
      <vt:lpstr>More information</vt:lpstr>
      <vt:lpstr>Thank you so much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J Valdes-Parada</dc:creator>
  <cp:lastModifiedBy>Francisco J Valdes-Parada</cp:lastModifiedBy>
  <cp:revision>11</cp:revision>
  <dcterms:created xsi:type="dcterms:W3CDTF">2026-04-17T02:38:55Z</dcterms:created>
  <dcterms:modified xsi:type="dcterms:W3CDTF">2026-04-17T18:47:43Z</dcterms:modified>
</cp:coreProperties>
</file>