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14" r:id="rId4"/>
  </p:sldMasterIdLst>
  <p:notesMasterIdLst>
    <p:notesMasterId r:id="rId11"/>
  </p:notesMasterIdLst>
  <p:handoutMasterIdLst>
    <p:handoutMasterId r:id="rId12"/>
  </p:handoutMasterIdLst>
  <p:sldIdLst>
    <p:sldId id="266" r:id="rId5"/>
    <p:sldId id="267" r:id="rId6"/>
    <p:sldId id="256" r:id="rId7"/>
    <p:sldId id="277" r:id="rId8"/>
    <p:sldId id="280" r:id="rId9"/>
    <p:sldId id="278" r:id="rId10"/>
  </p:sldIdLst>
  <p:sldSz cx="12192000" cy="6858000"/>
  <p:notesSz cx="6858000" cy="9144000"/>
  <p:embeddedFontLst>
    <p:embeddedFont>
      <p:font typeface="Cambria Math" panose="02040503050406030204" pitchFamily="18" charset="0"/>
      <p:regular r:id="rId13"/>
    </p:embeddedFont>
    <p:embeddedFont>
      <p:font typeface="Montserrat" pitchFamily="2" charset="0"/>
      <p:regular r:id="rId14"/>
      <p:bold r:id="rId15"/>
      <p:italic r:id="rId16"/>
      <p:boldItalic r:id="rId17"/>
    </p:embeddedFont>
    <p:embeddedFont>
      <p:font typeface="Montserrat Medium" pitchFamily="2" charset="0"/>
      <p:regular r:id="rId18"/>
      <p:italic r:id="rId19"/>
    </p:embeddedFont>
    <p:embeddedFont>
      <p:font typeface="Montserrat SemiBold" pitchFamily="2" charset="0"/>
      <p:regular r:id="rId20"/>
      <p:bold r:id="rId21"/>
      <p:italic r:id="rId22"/>
      <p:boldItalic r:id="rId23"/>
    </p:embeddedFont>
  </p:embeddedFontLst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31C2D"/>
    <a:srgbClr val="FF6200"/>
    <a:srgbClr val="9D00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74"/>
  </p:normalViewPr>
  <p:slideViewPr>
    <p:cSldViewPr snapToGrid="0" showGuides="1">
      <p:cViewPr varScale="1">
        <p:scale>
          <a:sx n="79" d="100"/>
          <a:sy n="79" d="100"/>
        </p:scale>
        <p:origin x="802" y="7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1" d="100"/>
          <a:sy n="81" d="100"/>
        </p:scale>
        <p:origin x="389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font" Target="fonts/font9.fntdata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10" Type="http://schemas.openxmlformats.org/officeDocument/2006/relationships/slide" Target="slides/slide6.xml"/><Relationship Id="rId19" Type="http://schemas.openxmlformats.org/officeDocument/2006/relationships/font" Target="fonts/font7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33DA2601-E482-D42A-F7E0-77D8B081D80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0558AAF-F17C-D9DC-1072-0F0F4862EFF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DDBEBF-1466-4B18-8335-2E51D7CF5A4B}" type="datetimeFigureOut">
              <a:rPr lang="es-ES" smtClean="0"/>
              <a:t>05/05/2026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0736E23-B93E-AE2A-1F03-465E3BE8CDD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263F6EF-BE00-FF3F-74BD-CC2F93891AE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796417-550B-4307-9CB6-63CBABE9C20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8823803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C80918-67A0-44A3-B762-DC8352752F96}" type="datetimeFigureOut">
              <a:rPr lang="es-ES" smtClean="0"/>
              <a:t>05/05/2026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28A264-BD31-438A-BA83-3B199AFC9A7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33003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2660B6-8045-8EA3-C1B5-0B1EF60F3A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S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A3C2A9F-ECF2-AC56-D25C-C0AF4B66CB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S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0C33631-39AA-7A41-C09A-66BD688070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67CB029-9E3E-4CB9-8F01-E6C37F33E32A}" type="datetimeFigureOut">
              <a:rPr lang="es-ES" smtClean="0"/>
              <a:t>05/05/2026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898C623-3B4B-5C7D-FCC7-F4DA42691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29A71BD-A71E-AD8D-CA3B-6CA934E6A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0896E-9132-4F2D-AA77-F44522D7801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17101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86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216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73C961-A48E-1328-E5F4-9FA35226A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BDC5EEA-A984-2874-0309-D8FA642883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27E9F33-5608-DA26-7A27-848784D212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67CB029-9E3E-4CB9-8F01-E6C37F33E32A}" type="datetimeFigureOut">
              <a:rPr lang="es-ES" smtClean="0"/>
              <a:t>05/05/2026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6C0C2B4-8CC0-8CE7-86F3-CDC1C9EED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0E88A63-4CBE-5F3F-BB2E-B38D33DAB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0896E-9132-4F2D-AA77-F44522D7801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7686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294BE56-FECC-C626-0E54-825540EED3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8523277-9059-7DCF-3552-3B71E9690F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9232E41-7D43-30B2-1AC9-F38DBBC1CC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67CB029-9E3E-4CB9-8F01-E6C37F33E32A}" type="datetimeFigureOut">
              <a:rPr lang="es-ES" smtClean="0"/>
              <a:t>05/05/2026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AF05B8D-1A1D-0B41-1970-6A9C56E54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E1EAF76-74AC-7B91-6916-C630E70A3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0896E-9132-4F2D-AA77-F44522D7801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26472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E79912-83BD-5B25-78F7-3E205BAC4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28074BE-2B08-A1AB-3CA7-D27E921DCA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7F2BD6F-8C7F-5263-EE45-FA1FE4AA68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67CB029-9E3E-4CB9-8F01-E6C37F33E32A}" type="datetimeFigureOut">
              <a:rPr lang="es-ES" smtClean="0"/>
              <a:t>05/05/2026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BB3EA0C-C3C4-995A-7E8C-BE91415B9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8650D4F-839B-D9DC-F6CD-1F9E3D51C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0896E-9132-4F2D-AA77-F44522D7801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885694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2EA682-CC8D-2E82-C5FB-A7ED581B7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D4FF51A-BC89-03AC-C220-D79C4024AC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D65834D-CB21-7D29-C7F2-9F21D365C8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67CB029-9E3E-4CB9-8F01-E6C37F33E32A}" type="datetimeFigureOut">
              <a:rPr lang="es-ES" smtClean="0"/>
              <a:t>05/05/2026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442FCC0-8132-6099-FD34-0D043EEE5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4D2115-76A1-5D1B-B30F-58A016B28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0896E-9132-4F2D-AA77-F44522D7801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184596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CB9B72-E127-C79E-3A1C-AAFB45D83B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DCB1C16-C290-8106-9F74-496FA2C546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8543829-C71F-681C-604A-2D9BDAA49D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6DE292E-A1ED-E57C-D6F5-57A0316ED4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67CB029-9E3E-4CB9-8F01-E6C37F33E32A}" type="datetimeFigureOut">
              <a:rPr lang="es-ES" smtClean="0"/>
              <a:t>05/05/2026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433C23C-D5D1-F2CF-9C3C-821A77912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4B11A5D-3311-DA41-52E8-A6C19CF82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0896E-9132-4F2D-AA77-F44522D7801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691902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6D7C12-CB83-42A5-C61B-F8AF03D20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70131BB-4A14-347A-CF20-05548BA3F0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3D6BB2F-3DB2-6073-D6B1-02ABC88246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9B1F3D4-E62A-C089-EDB8-C8CE57FC6A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0A81FE8-665A-43DC-8CCB-EA298B352E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47E6713-2701-4C90-1E0C-AC849C2362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67CB029-9E3E-4CB9-8F01-E6C37F33E32A}" type="datetimeFigureOut">
              <a:rPr lang="es-ES" smtClean="0"/>
              <a:t>05/05/2026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2DC1204-07C0-D313-849F-1B848348B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22C0AB3-F0D1-0479-0623-493A2A985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0896E-9132-4F2D-AA77-F44522D7801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12599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856DAA-3BB2-093C-7F4C-F270B4D68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EF53F44-E4B3-0114-2F65-AAD6242928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67CB029-9E3E-4CB9-8F01-E6C37F33E32A}" type="datetimeFigureOut">
              <a:rPr lang="es-ES" smtClean="0"/>
              <a:t>05/05/2026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4EF8B89-6022-457A-A1A1-44DD32EDD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C1FAF26-EE59-AF5A-1DCE-E0B8B9476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0896E-9132-4F2D-AA77-F44522D7801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52966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1318DEE1-6F59-CE30-35AD-95B53DDB04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67CB029-9E3E-4CB9-8F01-E6C37F33E32A}" type="datetimeFigureOut">
              <a:rPr lang="es-ES" smtClean="0"/>
              <a:t>05/05/2026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E6371F7-EB99-E28A-A15D-DC36C01A4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CB88CE6-C7E4-7058-2C8D-C918928E2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0896E-9132-4F2D-AA77-F44522D7801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27446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C8FECD-57CD-2E1D-9737-5297FD3FBF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8CBDE1E-0351-B39B-A2A7-D78DE41D0D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5191281-B45A-DE94-E528-28FED7407D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C52271B-2B01-B9F4-705F-ACB566436D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67CB029-9E3E-4CB9-8F01-E6C37F33E32A}" type="datetimeFigureOut">
              <a:rPr lang="es-ES" smtClean="0"/>
              <a:t>05/05/2026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5A539FC-ED90-001A-CCC4-2BF0753DF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6CF3968-018B-DBAD-B451-DA1F2D96A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0896E-9132-4F2D-AA77-F44522D7801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66138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47860D-FDAA-11A4-8229-50A25196B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30E88B3C-9624-3BE3-0279-A475D279E5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58CA866-4194-8D91-A0BF-C34D775B56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D3F94A6-2F6A-0E73-C2A7-36AD758BC3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67CB029-9E3E-4CB9-8F01-E6C37F33E32A}" type="datetimeFigureOut">
              <a:rPr lang="es-ES" smtClean="0"/>
              <a:t>05/05/2026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4787210-7BF5-EE24-D0E5-6EC70D627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E4464A7-7893-16E5-0F3D-64B0AE9E9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0896E-9132-4F2D-AA77-F44522D7801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42920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1A2A477-3170-36C6-0FE1-ABD4A1DEC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E0F8F4B-52F6-5B61-6714-C74E227BDB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959BAF-8F97-F107-ECC5-389D2500A7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ABB1EFB-77C8-2767-5E10-6C46FA07DD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650896E-9132-4F2D-AA77-F44522D7801F}" type="slidenum">
              <a:rPr lang="es-ES" smtClean="0"/>
              <a:t>‹Nº›</a:t>
            </a:fld>
            <a:endParaRPr lang="es-ES"/>
          </a:p>
        </p:txBody>
      </p:sp>
      <p:sp>
        <p:nvSpPr>
          <p:cNvPr id="7" name="13 CuadroTexto">
            <a:extLst>
              <a:ext uri="{FF2B5EF4-FFF2-40B4-BE49-F238E27FC236}">
                <a16:creationId xmlns:a16="http://schemas.microsoft.com/office/drawing/2014/main" id="{E0784B86-3A37-FF11-8EF7-4F5A2A08601D}"/>
              </a:ext>
            </a:extLst>
          </p:cNvPr>
          <p:cNvSpPr txBox="1"/>
          <p:nvPr userDrawn="1"/>
        </p:nvSpPr>
        <p:spPr>
          <a:xfrm>
            <a:off x="0" y="-17364"/>
            <a:ext cx="12192000" cy="307777"/>
          </a:xfrm>
          <a:prstGeom prst="rect">
            <a:avLst/>
          </a:prstGeom>
          <a:solidFill>
            <a:srgbClr val="C31C2D"/>
          </a:solidFill>
          <a:ln>
            <a:solidFill>
              <a:srgbClr val="C31C2D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400" b="0" dirty="0">
                <a:solidFill>
                  <a:schemeClr val="bg1"/>
                </a:solidFill>
                <a:latin typeface="Montserrat Medium" pitchFamily="2" charset="0"/>
              </a:rPr>
              <a:t>EGU26 GENERAL ASSEMBLY |  </a:t>
            </a:r>
            <a:r>
              <a:rPr lang="es-ES" sz="1400" b="0" dirty="0" err="1">
                <a:solidFill>
                  <a:schemeClr val="bg1"/>
                </a:solidFill>
                <a:latin typeface="Montserrat Medium" pitchFamily="2" charset="0"/>
              </a:rPr>
              <a:t>Vienna</a:t>
            </a:r>
            <a:r>
              <a:rPr lang="es-ES" sz="1400" b="0" dirty="0">
                <a:solidFill>
                  <a:schemeClr val="bg1"/>
                </a:solidFill>
                <a:latin typeface="Montserrat Medium" pitchFamily="2" charset="0"/>
              </a:rPr>
              <a:t>, Austria &amp; Online |  </a:t>
            </a:r>
            <a:r>
              <a:rPr lang="en-US" sz="1400" b="0" dirty="0">
                <a:solidFill>
                  <a:schemeClr val="bg1"/>
                </a:solidFill>
                <a:latin typeface="Montserrat Medium" pitchFamily="2" charset="0"/>
              </a:rPr>
              <a:t>3 – 8 May 2026</a:t>
            </a:r>
            <a:endParaRPr lang="es-ES" sz="1400" b="0" dirty="0">
              <a:solidFill>
                <a:schemeClr val="bg1"/>
              </a:solidFill>
              <a:latin typeface="Montserrat Mediu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505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506" userDrawn="1">
          <p15:clr>
            <a:srgbClr val="F26B43"/>
          </p15:clr>
        </p15:guide>
        <p15:guide id="4" pos="7151" userDrawn="1">
          <p15:clr>
            <a:srgbClr val="F26B43"/>
          </p15:clr>
        </p15:guide>
        <p15:guide id="5" orient="horz" pos="390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C8374F-8CE6-2194-EC02-DF923D75C2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BED3F0-D7B9-E347-083F-85521AFC72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91830"/>
            <a:ext cx="12192000" cy="2716081"/>
          </a:xfrm>
        </p:spPr>
        <p:txBody>
          <a:bodyPr>
            <a:normAutofit/>
          </a:bodyPr>
          <a:lstStyle/>
          <a:p>
            <a:r>
              <a:rPr lang="en-US" sz="3600" dirty="0"/>
              <a:t>What controls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b-value variability</a:t>
            </a:r>
            <a:r>
              <a:rPr lang="en-US" sz="3600" b="1" dirty="0"/>
              <a:t> in an active oceanic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volcanic island</a:t>
            </a:r>
            <a:r>
              <a:rPr lang="en-US" sz="3600" b="1" dirty="0"/>
              <a:t>? A multi-parameter study of the seismicity of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Tenerife</a:t>
            </a:r>
            <a:r>
              <a:rPr lang="en-US" sz="3600" b="1" dirty="0"/>
              <a:t> (Canary Islands).</a:t>
            </a:r>
            <a:endParaRPr lang="es-ES" sz="360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F5DF723-3F46-3563-AA48-5D40A97740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429000"/>
            <a:ext cx="12192000" cy="3428999"/>
          </a:xfrm>
        </p:spPr>
        <p:txBody>
          <a:bodyPr>
            <a:normAutofit lnSpcReduction="10000"/>
          </a:bodyPr>
          <a:lstStyle/>
          <a:p>
            <a:r>
              <a:rPr lang="es-ES" sz="2000" b="1" dirty="0">
                <a:solidFill>
                  <a:srgbClr val="9D0054"/>
                </a:solidFill>
              </a:rPr>
              <a:t>Rubén García-Hernández</a:t>
            </a:r>
            <a:r>
              <a:rPr lang="es-ES" sz="2000" b="1" baseline="30000" dirty="0">
                <a:solidFill>
                  <a:srgbClr val="9D0054"/>
                </a:solidFill>
              </a:rPr>
              <a:t>1</a:t>
            </a:r>
            <a:r>
              <a:rPr lang="es-ES" sz="2000" b="1" dirty="0">
                <a:solidFill>
                  <a:srgbClr val="9D0054"/>
                </a:solidFill>
              </a:rPr>
              <a:t> </a:t>
            </a:r>
            <a:r>
              <a:rPr lang="es-ES" sz="2000" b="1" dirty="0">
                <a:solidFill>
                  <a:srgbClr val="FF6200"/>
                </a:solidFill>
              </a:rPr>
              <a:t>(rgarciahernandez@involcan.org)</a:t>
            </a:r>
            <a:r>
              <a:rPr lang="es-ES" sz="2000" dirty="0"/>
              <a:t>,</a:t>
            </a:r>
          </a:p>
          <a:p>
            <a:r>
              <a:rPr lang="es-ES" sz="2000" dirty="0"/>
              <a:t>Luca D’Auria</a:t>
            </a:r>
            <a:r>
              <a:rPr lang="es-ES" sz="2000" baseline="30000" dirty="0"/>
              <a:t>1,2</a:t>
            </a:r>
            <a:r>
              <a:rPr lang="es-ES" sz="2000" dirty="0"/>
              <a:t>, Aarón Álvarez-Hernández</a:t>
            </a:r>
            <a:r>
              <a:rPr lang="es-ES" sz="2000" baseline="30000" dirty="0"/>
              <a:t>1</a:t>
            </a:r>
            <a:r>
              <a:rPr lang="es-ES" sz="2000" dirty="0"/>
              <a:t>, Víctor Ortega-Ramos</a:t>
            </a:r>
            <a:r>
              <a:rPr lang="es-ES" sz="2000" baseline="30000" dirty="0"/>
              <a:t>1</a:t>
            </a:r>
            <a:r>
              <a:rPr lang="es-ES" sz="2000" dirty="0"/>
              <a:t>, David M. van Dorth</a:t>
            </a:r>
            <a:r>
              <a:rPr lang="es-ES" sz="2000" baseline="30000" dirty="0"/>
              <a:t>1,2</a:t>
            </a:r>
            <a:r>
              <a:rPr lang="es-ES" sz="2000" dirty="0"/>
              <a:t>,</a:t>
            </a:r>
          </a:p>
          <a:p>
            <a:r>
              <a:rPr lang="es-ES" sz="2000" dirty="0"/>
              <a:t>Pablo López-Díaz</a:t>
            </a:r>
            <a:r>
              <a:rPr lang="es-ES" sz="2000" baseline="30000" dirty="0"/>
              <a:t>1,2</a:t>
            </a:r>
            <a:r>
              <a:rPr lang="es-ES" sz="2000" dirty="0"/>
              <a:t>, Sergio de Armas-Rillo</a:t>
            </a:r>
            <a:r>
              <a:rPr lang="es-ES" sz="2000" baseline="30000" dirty="0"/>
              <a:t>1,2</a:t>
            </a:r>
            <a:r>
              <a:rPr lang="es-ES" sz="2000" dirty="0"/>
              <a:t>, Manuel Calderón-Delgado</a:t>
            </a:r>
            <a:r>
              <a:rPr lang="es-ES" sz="2000" baseline="30000" dirty="0"/>
              <a:t>1</a:t>
            </a:r>
            <a:r>
              <a:rPr lang="es-ES" sz="2000" dirty="0"/>
              <a:t>,</a:t>
            </a:r>
          </a:p>
          <a:p>
            <a:r>
              <a:rPr lang="es-ES" sz="2000" dirty="0"/>
              <a:t>Óscar Rodríguez</a:t>
            </a:r>
            <a:r>
              <a:rPr lang="es-ES" sz="2000" baseline="30000" dirty="0"/>
              <a:t>1</a:t>
            </a:r>
            <a:r>
              <a:rPr lang="es-ES" sz="2000" dirty="0"/>
              <a:t>, Daniel-Prieto</a:t>
            </a:r>
            <a:r>
              <a:rPr lang="es-ES" sz="2000" baseline="30000" dirty="0"/>
              <a:t>1</a:t>
            </a:r>
            <a:r>
              <a:rPr lang="es-ES" sz="2000" dirty="0"/>
              <a:t> &amp; Nemesio M. Pérez</a:t>
            </a:r>
            <a:r>
              <a:rPr lang="es-ES" sz="2000" baseline="30000" dirty="0"/>
              <a:t>1,2</a:t>
            </a:r>
          </a:p>
          <a:p>
            <a:endParaRPr lang="es-ES" sz="2000" dirty="0"/>
          </a:p>
          <a:p>
            <a:r>
              <a:rPr lang="es-ES" sz="2000" baseline="30000" dirty="0"/>
              <a:t>1</a:t>
            </a:r>
            <a:r>
              <a:rPr lang="es-ES" sz="2000" baseline="-25000" dirty="0"/>
              <a:t>Instituto Volcanológico de Canarias (INVOLCAN),</a:t>
            </a:r>
          </a:p>
          <a:p>
            <a:r>
              <a:rPr lang="es-ES" sz="2000" baseline="-25000" dirty="0"/>
              <a:t>Puerto de la Cruz, Tenerife, Canary </a:t>
            </a:r>
            <a:r>
              <a:rPr lang="es-ES" sz="2000" baseline="-25000" dirty="0" err="1"/>
              <a:t>Islands</a:t>
            </a:r>
            <a:endParaRPr lang="es-ES" sz="2000" baseline="-25000" dirty="0"/>
          </a:p>
          <a:p>
            <a:r>
              <a:rPr lang="es-ES" sz="2000" baseline="30000" dirty="0"/>
              <a:t>2</a:t>
            </a:r>
            <a:r>
              <a:rPr lang="es-ES" sz="2000" baseline="-25000" dirty="0"/>
              <a:t>Instituto Tecnológico y de Energías Renovables (ITER),</a:t>
            </a:r>
          </a:p>
          <a:p>
            <a:r>
              <a:rPr lang="es-ES" sz="2000" baseline="-25000" dirty="0"/>
              <a:t>Granadilla de Abona, Tenerife, Canary </a:t>
            </a:r>
            <a:r>
              <a:rPr lang="es-ES" sz="2000" baseline="-25000" dirty="0" err="1"/>
              <a:t>Islands</a:t>
            </a:r>
            <a:endParaRPr lang="es-ES" sz="2000" baseline="-25000" dirty="0"/>
          </a:p>
        </p:txBody>
      </p:sp>
      <p:pic>
        <p:nvPicPr>
          <p:cNvPr id="5" name="Imagen 4" descr="Texto&#10;&#10;El contenido generado por IA puede ser incorrecto.">
            <a:extLst>
              <a:ext uri="{FF2B5EF4-FFF2-40B4-BE49-F238E27FC236}">
                <a16:creationId xmlns:a16="http://schemas.microsoft.com/office/drawing/2014/main" id="{D6543E20-1A34-94B6-EF64-EF2386370A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8" t="16992" r="21307" b="15188"/>
          <a:stretch>
            <a:fillRect/>
          </a:stretch>
        </p:blipFill>
        <p:spPr>
          <a:xfrm>
            <a:off x="10392332" y="4660105"/>
            <a:ext cx="1285318" cy="1751014"/>
          </a:xfrm>
          <a:prstGeom prst="rect">
            <a:avLst/>
          </a:prstGeom>
        </p:spPr>
      </p:pic>
      <p:pic>
        <p:nvPicPr>
          <p:cNvPr id="1026" name="Picture 2" descr="Instituto Tecnológico y de Energías Renovables SA">
            <a:extLst>
              <a:ext uri="{FF2B5EF4-FFF2-40B4-BE49-F238E27FC236}">
                <a16:creationId xmlns:a16="http://schemas.microsoft.com/office/drawing/2014/main" id="{F32A9AB5-B8F4-775F-DC9A-9DC0B3244C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5143499"/>
            <a:ext cx="2708910" cy="1064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85516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E7C70D-8BCF-3C38-416C-EAF1E8C55C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94B8BC8D-B1AB-BBDD-D1EB-4F3755B34E89}"/>
                  </a:ext>
                </a:extLst>
              </p:cNvPr>
              <p:cNvSpPr txBox="1"/>
              <p:nvPr/>
            </p:nvSpPr>
            <p:spPr>
              <a:xfrm>
                <a:off x="1041032" y="1785241"/>
                <a:ext cx="5818762" cy="18158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buNone/>
                </a:pPr>
                <a:r>
                  <a:rPr lang="es-ES" sz="2400" b="1" dirty="0">
                    <a:solidFill>
                      <a:srgbClr val="9D0054"/>
                    </a:solidFill>
                  </a:rPr>
                  <a:t>Gutenberg–Richter </a:t>
                </a:r>
                <a:r>
                  <a:rPr lang="es-ES" sz="2400" b="1" dirty="0" err="1">
                    <a:solidFill>
                      <a:srgbClr val="9D0054"/>
                    </a:solidFill>
                  </a:rPr>
                  <a:t>relation</a:t>
                </a:r>
                <a:endParaRPr lang="es-ES" sz="2400" b="1" dirty="0">
                  <a:solidFill>
                    <a:srgbClr val="9D0054"/>
                  </a:solidFill>
                </a:endParaRPr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ar-AE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400" b="0" i="1" smtClean="0">
                              <a:latin typeface="Cambria Math" panose="02040503050406030204" pitchFamily="18" charset="0"/>
                            </a:rPr>
                            <m:t>𝑙𝑜𝑔</m:t>
                          </m:r>
                        </m:e>
                        <m:sub>
                          <m:r>
                            <a:rPr lang="ar-AE" sz="2400" i="0"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  <m:r>
                        <a:rPr lang="ar-AE" sz="2400" i="1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ar-AE" sz="24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ar-AE" sz="2400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ar-AE" sz="2400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ar-AE" sz="2400" i="1">
                          <a:latin typeface="Cambria Math" panose="02040503050406030204" pitchFamily="18" charset="0"/>
                        </a:rPr>
                        <m:t>𝑏𝑀</m:t>
                      </m:r>
                    </m:oMath>
                  </m:oMathPara>
                </a14:m>
                <a:endParaRPr lang="es-ES" sz="2400" i="1" dirty="0">
                  <a:latin typeface="Cambria Math" panose="02040503050406030204" pitchFamily="18" charset="0"/>
                </a:endParaRPr>
              </a:p>
              <a:p>
                <a:pPr>
                  <a:buNone/>
                </a:pPr>
                <a:endParaRPr lang="es-ES" sz="2400" i="1" dirty="0">
                  <a:latin typeface="Cambria Math" panose="02040503050406030204" pitchFamily="18" charset="0"/>
                </a:endParaRPr>
              </a:p>
              <a:p>
                <a:r>
                  <a:rPr lang="es-ES" sz="2000" b="1" dirty="0"/>
                  <a:t>Low b-</a:t>
                </a:r>
                <a:r>
                  <a:rPr lang="es-ES" sz="2000" b="1" dirty="0" err="1"/>
                  <a:t>value</a:t>
                </a:r>
                <a:r>
                  <a:rPr lang="es-ES" sz="2000" dirty="0"/>
                  <a:t> → </a:t>
                </a:r>
                <a:r>
                  <a:rPr lang="es-ES" sz="2000" dirty="0" err="1"/>
                  <a:t>Relatively</a:t>
                </a:r>
                <a:r>
                  <a:rPr lang="es-ES" sz="2000" dirty="0"/>
                  <a:t> more </a:t>
                </a:r>
                <a:r>
                  <a:rPr lang="es-ES" sz="2000" dirty="0" err="1"/>
                  <a:t>large</a:t>
                </a:r>
                <a:r>
                  <a:rPr lang="es-ES" sz="2000" dirty="0"/>
                  <a:t> </a:t>
                </a:r>
                <a:r>
                  <a:rPr lang="es-ES" sz="2000" dirty="0" err="1"/>
                  <a:t>events</a:t>
                </a:r>
                <a:r>
                  <a:rPr lang="es-ES" sz="2000" dirty="0"/>
                  <a:t> </a:t>
                </a:r>
              </a:p>
              <a:p>
                <a:r>
                  <a:rPr lang="es-ES" sz="2000" b="1" dirty="0"/>
                  <a:t>High b-</a:t>
                </a:r>
                <a:r>
                  <a:rPr lang="es-ES" sz="2000" b="1" dirty="0" err="1"/>
                  <a:t>value</a:t>
                </a:r>
                <a:r>
                  <a:rPr lang="es-ES" sz="2000" dirty="0"/>
                  <a:t> → </a:t>
                </a:r>
                <a:r>
                  <a:rPr lang="es-ES" sz="2000" dirty="0" err="1"/>
                  <a:t>Relatively</a:t>
                </a:r>
                <a:r>
                  <a:rPr lang="es-ES" sz="2000" dirty="0"/>
                  <a:t> more </a:t>
                </a:r>
                <a:r>
                  <a:rPr lang="es-ES" sz="2000" dirty="0" err="1"/>
                  <a:t>small</a:t>
                </a:r>
                <a:r>
                  <a:rPr lang="es-ES" sz="2000" dirty="0"/>
                  <a:t> </a:t>
                </a:r>
                <a:r>
                  <a:rPr lang="es-ES" sz="2000" dirty="0" err="1"/>
                  <a:t>events</a:t>
                </a:r>
                <a:endParaRPr lang="es-ES" sz="2000" dirty="0"/>
              </a:p>
            </p:txBody>
          </p:sp>
        </mc:Choice>
        <mc:Fallback xmlns=""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94B8BC8D-B1AB-BBDD-D1EB-4F3755B34E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1032" y="1785241"/>
                <a:ext cx="5818762" cy="1815882"/>
              </a:xfrm>
              <a:prstGeom prst="rect">
                <a:avLst/>
              </a:prstGeom>
              <a:blipFill>
                <a:blip r:embed="rId2"/>
                <a:stretch>
                  <a:fillRect l="-1747" t="-2778" r="-873" b="-48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ítulo 1">
            <a:extLst>
              <a:ext uri="{FF2B5EF4-FFF2-40B4-BE49-F238E27FC236}">
                <a16:creationId xmlns:a16="http://schemas.microsoft.com/office/drawing/2014/main" id="{9A22307E-996B-B9B1-F6FE-62B0E47214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91831"/>
            <a:ext cx="12192000" cy="1264596"/>
          </a:xfrm>
        </p:spPr>
        <p:txBody>
          <a:bodyPr>
            <a:normAutofit/>
          </a:bodyPr>
          <a:lstStyle/>
          <a:p>
            <a:r>
              <a:rPr lang="en-US" sz="3600" b="1" dirty="0"/>
              <a:t>b-value is sensitive to changes in the </a:t>
            </a:r>
            <a:br>
              <a:rPr lang="en-US" sz="3600" b="1" dirty="0"/>
            </a:br>
            <a:r>
              <a:rPr lang="en-US" sz="3600" b="1" dirty="0"/>
              <a:t>volcanic-hydrothermal system</a:t>
            </a:r>
            <a:endParaRPr lang="en-US" sz="360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5C97D40-2293-DE34-CD55-26CCC9577D60}"/>
              </a:ext>
            </a:extLst>
          </p:cNvPr>
          <p:cNvSpPr txBox="1"/>
          <p:nvPr/>
        </p:nvSpPr>
        <p:spPr>
          <a:xfrm>
            <a:off x="4411205" y="4288622"/>
            <a:ext cx="6745757" cy="22775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 algn="just"/>
            <a:r>
              <a:rPr lang="en-US" sz="2400" b="1" dirty="0">
                <a:solidFill>
                  <a:srgbClr val="9D0054"/>
                </a:solidFill>
              </a:rPr>
              <a:t>B-value is sensitive to:</a:t>
            </a:r>
          </a:p>
          <a:p>
            <a:pPr lvl="1" algn="just"/>
            <a:endParaRPr lang="en-US" sz="2000" dirty="0"/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2000" dirty="0"/>
              <a:t>Stress state 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2000" dirty="0"/>
              <a:t>Fluid pressure and migration 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2000" dirty="0"/>
              <a:t>Rock heterogeneity and thermal structure 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2000" dirty="0"/>
              <a:t>Catalogue completeness and sampling scale</a:t>
            </a:r>
          </a:p>
          <a:p>
            <a:endParaRPr lang="en-US" dirty="0"/>
          </a:p>
        </p:txBody>
      </p:sp>
      <p:pic>
        <p:nvPicPr>
          <p:cNvPr id="1026" name="Picture 2" descr="Beno Gutenberg">
            <a:extLst>
              <a:ext uri="{FF2B5EF4-FFF2-40B4-BE49-F238E27FC236}">
                <a16:creationId xmlns:a16="http://schemas.microsoft.com/office/drawing/2014/main" id="{156F1E96-8862-D7C3-A682-E76C21DBF7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9939" y="1647720"/>
            <a:ext cx="1506207" cy="204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hotograph of Charles Francis Richter (1900-1985) an American seismologist  and physicist. Dated 20th century Stock Photo - Alamy">
            <a:extLst>
              <a:ext uri="{FF2B5EF4-FFF2-40B4-BE49-F238E27FC236}">
                <a16:creationId xmlns:a16="http://schemas.microsoft.com/office/drawing/2014/main" id="{755610F0-7C4D-9FDF-E7E8-A261BD1BDD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5802" y="3829937"/>
            <a:ext cx="1635078" cy="2508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D7E76CC9-9D6B-7243-C2C6-0D71FCB05275}"/>
              </a:ext>
            </a:extLst>
          </p:cNvPr>
          <p:cNvSpPr txBox="1"/>
          <p:nvPr/>
        </p:nvSpPr>
        <p:spPr>
          <a:xfrm>
            <a:off x="8693603" y="3805853"/>
            <a:ext cx="2218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Beno </a:t>
            </a:r>
            <a:r>
              <a:rPr lang="en-US" dirty="0" err="1"/>
              <a:t>Gutemberg</a:t>
            </a:r>
            <a:endParaRPr lang="en-US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118C560-AD57-EECA-BD9C-8DFAB53AA47C}"/>
              </a:ext>
            </a:extLst>
          </p:cNvPr>
          <p:cNvSpPr txBox="1"/>
          <p:nvPr/>
        </p:nvSpPr>
        <p:spPr>
          <a:xfrm>
            <a:off x="1463902" y="6381503"/>
            <a:ext cx="2204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Charles F. Richter</a:t>
            </a:r>
          </a:p>
        </p:txBody>
      </p:sp>
    </p:spTree>
    <p:extLst>
      <p:ext uri="{BB962C8B-B14F-4D97-AF65-F5344CB8AC3E}">
        <p14:creationId xmlns:p14="http://schemas.microsoft.com/office/powerpoint/2010/main" val="8803589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ítulo 1">
            <a:extLst>
              <a:ext uri="{FF2B5EF4-FFF2-40B4-BE49-F238E27FC236}">
                <a16:creationId xmlns:a16="http://schemas.microsoft.com/office/drawing/2014/main" id="{13A36B61-D2D2-5E0A-D722-0BB4005C60F1}"/>
              </a:ext>
            </a:extLst>
          </p:cNvPr>
          <p:cNvSpPr txBox="1">
            <a:spLocks/>
          </p:cNvSpPr>
          <p:nvPr/>
        </p:nvSpPr>
        <p:spPr>
          <a:xfrm>
            <a:off x="0" y="301522"/>
            <a:ext cx="12192000" cy="12645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INVOLCAN’s seismic catalogue of Tenerife</a:t>
            </a:r>
          </a:p>
          <a:p>
            <a:r>
              <a:rPr lang="en-US" sz="3600" dirty="0"/>
              <a:t>(2017-2026)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5C08B9E-8E39-4693-5ADD-9445BEB49A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275" y="1807376"/>
            <a:ext cx="4201825" cy="2160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40459A1C-0001-4F7C-3E61-F2BF1387CC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275" y="4124822"/>
            <a:ext cx="4201824" cy="2160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D3ADEFAC-E487-111C-D7D4-B385810721B4}"/>
              </a:ext>
            </a:extLst>
          </p:cNvPr>
          <p:cNvSpPr txBox="1"/>
          <p:nvPr/>
        </p:nvSpPr>
        <p:spPr>
          <a:xfrm>
            <a:off x="2225093" y="6368634"/>
            <a:ext cx="75873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More than 21000 events, (</a:t>
            </a:r>
            <a:r>
              <a:rPr lang="en-US" sz="2000" u="sng" dirty="0" err="1"/>
              <a:t>unbinned</a:t>
            </a:r>
            <a:r>
              <a:rPr lang="en-US" sz="2000" dirty="0"/>
              <a:t>) magnitudes up to 4.4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56B88D40-F569-5ACB-C54A-2341D60A05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1640" y="2009930"/>
            <a:ext cx="4497428" cy="3914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8818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47481C-DB86-4AE0-8E92-2EB3F7EF47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43F5D837-BF5F-D37F-F197-C2E294377C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1600" y="691214"/>
            <a:ext cx="3143474" cy="2193121"/>
          </a:xfrm>
          <a:prstGeom prst="rect">
            <a:avLst/>
          </a:prstGeom>
        </p:spPr>
      </p:pic>
      <p:sp>
        <p:nvSpPr>
          <p:cNvPr id="23" name="Título 1">
            <a:extLst>
              <a:ext uri="{FF2B5EF4-FFF2-40B4-BE49-F238E27FC236}">
                <a16:creationId xmlns:a16="http://schemas.microsoft.com/office/drawing/2014/main" id="{53B19EA3-8B20-3CCE-8735-97895678DA53}"/>
              </a:ext>
            </a:extLst>
          </p:cNvPr>
          <p:cNvSpPr txBox="1">
            <a:spLocks/>
          </p:cNvSpPr>
          <p:nvPr/>
        </p:nvSpPr>
        <p:spPr>
          <a:xfrm>
            <a:off x="0" y="301522"/>
            <a:ext cx="12192000" cy="573967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err="1"/>
              <a:t>Whas</a:t>
            </a:r>
            <a:r>
              <a:rPr lang="en-US" sz="3600" dirty="0"/>
              <a:t> is happening in Tenerife?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5809C9A-17CD-ED64-39CD-3E96726F966E}"/>
              </a:ext>
            </a:extLst>
          </p:cNvPr>
          <p:cNvSpPr txBox="1"/>
          <p:nvPr/>
        </p:nvSpPr>
        <p:spPr>
          <a:xfrm>
            <a:off x="792518" y="1089025"/>
            <a:ext cx="530348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Macroscopic </a:t>
            </a:r>
            <a:r>
              <a:rPr lang="en-US" b="1" dirty="0"/>
              <a:t>increase in the diffuse soil CO</a:t>
            </a:r>
            <a:r>
              <a:rPr lang="en-US" b="1" baseline="-25000" dirty="0"/>
              <a:t>2</a:t>
            </a:r>
            <a:r>
              <a:rPr lang="en-US" b="1" dirty="0"/>
              <a:t> emission rate </a:t>
            </a:r>
            <a:r>
              <a:rPr lang="en-US" dirty="0"/>
              <a:t>from the crater of Teide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Occurrence of </a:t>
            </a:r>
            <a:r>
              <a:rPr lang="en-US" b="1" dirty="0"/>
              <a:t>13 hybrid seismic swarms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Recording of </a:t>
            </a:r>
            <a:r>
              <a:rPr lang="en-US" b="1" dirty="0"/>
              <a:t>low-frequency signals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Generalized increase in the </a:t>
            </a:r>
            <a:r>
              <a:rPr lang="en-US" dirty="0" err="1"/>
              <a:t>microseismicity</a:t>
            </a:r>
            <a:r>
              <a:rPr lang="en-US" dirty="0"/>
              <a:t> with more than </a:t>
            </a:r>
            <a:r>
              <a:rPr lang="en-US" b="1" dirty="0"/>
              <a:t>120 volcano-tectonic seismic swarms </a:t>
            </a:r>
            <a:r>
              <a:rPr lang="en-US" dirty="0"/>
              <a:t>since 2017.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Slight (≈2 cm), slow, and shallow </a:t>
            </a:r>
            <a:r>
              <a:rPr lang="en-US" b="1" dirty="0"/>
              <a:t>ground deformation in the central area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B050"/>
                </a:solidFill>
              </a:rPr>
              <a:t>NO </a:t>
            </a:r>
            <a:r>
              <a:rPr lang="en-US" dirty="0"/>
              <a:t>significant gravity changes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B050"/>
                </a:solidFill>
              </a:rPr>
              <a:t>NO </a:t>
            </a:r>
            <a:r>
              <a:rPr lang="en-US" dirty="0"/>
              <a:t>high magnitude seismicity</a:t>
            </a:r>
            <a:endParaRPr lang="en-US" b="1" dirty="0">
              <a:solidFill>
                <a:srgbClr val="00B05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B050"/>
                </a:solidFill>
              </a:rPr>
              <a:t>NO </a:t>
            </a:r>
            <a:r>
              <a:rPr lang="en-US" dirty="0"/>
              <a:t>SO</a:t>
            </a:r>
            <a:r>
              <a:rPr lang="en-US" baseline="-25000" dirty="0"/>
              <a:t>2</a:t>
            </a:r>
            <a:r>
              <a:rPr lang="en-US" dirty="0"/>
              <a:t> from the crater</a:t>
            </a:r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id="{2439E7F4-72E6-929B-4E1B-7296363FB7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8775" y="2814762"/>
            <a:ext cx="3118976" cy="2079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A2940DA3-3A48-D2DB-DD22-81C8AC1204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278" y="4509592"/>
            <a:ext cx="3456000" cy="2160000"/>
          </a:xfrm>
          <a:prstGeom prst="rect">
            <a:avLst/>
          </a:prstGeom>
        </p:spPr>
      </p:pic>
      <p:cxnSp>
        <p:nvCxnSpPr>
          <p:cNvPr id="14" name="Conector recto de flecha 13">
            <a:extLst>
              <a:ext uri="{FF2B5EF4-FFF2-40B4-BE49-F238E27FC236}">
                <a16:creationId xmlns:a16="http://schemas.microsoft.com/office/drawing/2014/main" id="{58704B08-8711-B0BB-FDAE-5411B5A3F2CB}"/>
              </a:ext>
            </a:extLst>
          </p:cNvPr>
          <p:cNvCxnSpPr/>
          <p:nvPr/>
        </p:nvCxnSpPr>
        <p:spPr>
          <a:xfrm>
            <a:off x="5456583" y="2884335"/>
            <a:ext cx="2325756" cy="162525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de flecha 15">
            <a:extLst>
              <a:ext uri="{FF2B5EF4-FFF2-40B4-BE49-F238E27FC236}">
                <a16:creationId xmlns:a16="http://schemas.microsoft.com/office/drawing/2014/main" id="{A26C2B30-2434-59E4-046D-136A63D91BE6}"/>
              </a:ext>
            </a:extLst>
          </p:cNvPr>
          <p:cNvCxnSpPr/>
          <p:nvPr/>
        </p:nvCxnSpPr>
        <p:spPr>
          <a:xfrm>
            <a:off x="5973417" y="2395330"/>
            <a:ext cx="2653748" cy="103367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de flecha 17">
            <a:extLst>
              <a:ext uri="{FF2B5EF4-FFF2-40B4-BE49-F238E27FC236}">
                <a16:creationId xmlns:a16="http://schemas.microsoft.com/office/drawing/2014/main" id="{8BE30F17-FC4D-D45F-A842-9E762AFAB8BF}"/>
              </a:ext>
            </a:extLst>
          </p:cNvPr>
          <p:cNvCxnSpPr/>
          <p:nvPr/>
        </p:nvCxnSpPr>
        <p:spPr>
          <a:xfrm>
            <a:off x="6096000" y="1371600"/>
            <a:ext cx="1040296" cy="23853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70916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ítulo 1">
            <a:extLst>
              <a:ext uri="{FF2B5EF4-FFF2-40B4-BE49-F238E27FC236}">
                <a16:creationId xmlns:a16="http://schemas.microsoft.com/office/drawing/2014/main" id="{13A36B61-D2D2-5E0A-D722-0BB4005C60F1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2645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Method: </a:t>
            </a:r>
            <a:r>
              <a:rPr lang="en-US" sz="3600" b="1" dirty="0"/>
              <a:t>MUST-B (2.0)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A679E0DF-7EF0-8D65-B7B6-CA0452E74783}"/>
              </a:ext>
            </a:extLst>
          </p:cNvPr>
          <p:cNvSpPr txBox="1"/>
          <p:nvPr/>
        </p:nvSpPr>
        <p:spPr>
          <a:xfrm>
            <a:off x="1520869" y="1344707"/>
            <a:ext cx="91502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C31C2D"/>
                </a:solidFill>
              </a:rPr>
              <a:t>MU</a:t>
            </a:r>
            <a:r>
              <a:rPr lang="en-US" sz="2400" dirty="0" err="1">
                <a:solidFill>
                  <a:srgbClr val="C31C2D"/>
                </a:solidFill>
              </a:rPr>
              <a:t>ltiscale</a:t>
            </a:r>
            <a:r>
              <a:rPr lang="en-US" sz="2400" dirty="0">
                <a:solidFill>
                  <a:srgbClr val="C31C2D"/>
                </a:solidFill>
              </a:rPr>
              <a:t> </a:t>
            </a:r>
            <a:r>
              <a:rPr lang="en-US" sz="2400" b="1" dirty="0">
                <a:solidFill>
                  <a:srgbClr val="C31C2D"/>
                </a:solidFill>
              </a:rPr>
              <a:t>S</a:t>
            </a:r>
            <a:r>
              <a:rPr lang="en-US" sz="2400" dirty="0">
                <a:solidFill>
                  <a:srgbClr val="C31C2D"/>
                </a:solidFill>
              </a:rPr>
              <a:t>patial and </a:t>
            </a:r>
            <a:r>
              <a:rPr lang="en-US" sz="2400" b="1" dirty="0">
                <a:solidFill>
                  <a:srgbClr val="C31C2D"/>
                </a:solidFill>
              </a:rPr>
              <a:t>T</a:t>
            </a:r>
            <a:r>
              <a:rPr lang="en-US" sz="2400" dirty="0">
                <a:solidFill>
                  <a:srgbClr val="C31C2D"/>
                </a:solidFill>
              </a:rPr>
              <a:t>emporal estimation of the </a:t>
            </a:r>
            <a:r>
              <a:rPr lang="en-US" sz="2400" b="1" dirty="0">
                <a:solidFill>
                  <a:srgbClr val="C31C2D"/>
                </a:solidFill>
              </a:rPr>
              <a:t>B</a:t>
            </a:r>
            <a:r>
              <a:rPr lang="en-US" sz="2400" dirty="0">
                <a:solidFill>
                  <a:srgbClr val="C31C2D"/>
                </a:solidFill>
              </a:rPr>
              <a:t>-value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55C1A66-E323-DB0C-91FC-72C707216648}"/>
              </a:ext>
            </a:extLst>
          </p:cNvPr>
          <p:cNvSpPr txBox="1"/>
          <p:nvPr/>
        </p:nvSpPr>
        <p:spPr>
          <a:xfrm>
            <a:off x="258185" y="4944658"/>
            <a:ext cx="88965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García‐Hernández, R., </a:t>
            </a:r>
            <a:r>
              <a:rPr lang="es-ES" dirty="0" err="1"/>
              <a:t>D’Auria</a:t>
            </a:r>
            <a:r>
              <a:rPr lang="es-ES" dirty="0"/>
              <a:t>, L., Barrancos, J., Padilla, G. D., &amp; Pérez, N. M. (2021). </a:t>
            </a:r>
            <a:r>
              <a:rPr lang="es-ES" dirty="0" err="1"/>
              <a:t>Multiscale</a:t>
            </a:r>
            <a:r>
              <a:rPr lang="es-ES" dirty="0"/>
              <a:t> temporal and </a:t>
            </a:r>
            <a:r>
              <a:rPr lang="es-ES" dirty="0" err="1"/>
              <a:t>spatial</a:t>
            </a:r>
            <a:r>
              <a:rPr lang="es-ES" dirty="0"/>
              <a:t> </a:t>
            </a:r>
            <a:r>
              <a:rPr lang="es-ES" dirty="0" err="1"/>
              <a:t>estimation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b‐</a:t>
            </a:r>
            <a:r>
              <a:rPr lang="es-ES" dirty="0" err="1"/>
              <a:t>value</a:t>
            </a:r>
            <a:r>
              <a:rPr lang="es-ES" dirty="0"/>
              <a:t>. </a:t>
            </a:r>
            <a:r>
              <a:rPr lang="es-ES" i="1" dirty="0" err="1"/>
              <a:t>Seismological</a:t>
            </a:r>
            <a:r>
              <a:rPr lang="es-ES" i="1" dirty="0"/>
              <a:t> </a:t>
            </a:r>
            <a:r>
              <a:rPr lang="es-ES" i="1" dirty="0" err="1"/>
              <a:t>Society</a:t>
            </a:r>
            <a:r>
              <a:rPr lang="es-ES" i="1" dirty="0"/>
              <a:t> </a:t>
            </a:r>
            <a:r>
              <a:rPr lang="es-ES" i="1" dirty="0" err="1"/>
              <a:t>of</a:t>
            </a:r>
            <a:r>
              <a:rPr lang="es-ES" i="1" dirty="0"/>
              <a:t> </a:t>
            </a:r>
            <a:r>
              <a:rPr lang="es-ES" i="1" dirty="0" err="1"/>
              <a:t>America</a:t>
            </a:r>
            <a:r>
              <a:rPr lang="es-ES" dirty="0"/>
              <a:t>, </a:t>
            </a:r>
            <a:r>
              <a:rPr lang="es-ES" i="1" dirty="0"/>
              <a:t>92</a:t>
            </a:r>
            <a:r>
              <a:rPr lang="es-ES" dirty="0"/>
              <a:t>(6), 3712-3724.</a:t>
            </a:r>
            <a:endParaRPr lang="en-U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7731D28-1274-3C24-3A73-075772222E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7848" y="4066391"/>
            <a:ext cx="2655967" cy="2647054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E309F8DE-4F93-5A93-1A7A-AB5209BEE5D0}"/>
              </a:ext>
            </a:extLst>
          </p:cNvPr>
          <p:cNvSpPr txBox="1"/>
          <p:nvPr/>
        </p:nvSpPr>
        <p:spPr>
          <a:xfrm>
            <a:off x="1086523" y="2310167"/>
            <a:ext cx="9241632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Avoids arbitrary choice of spatial/temporal scales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Quality of fit check using the Lilliefors goodness-of-fit test with p=5%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Uncertainties computed through a bootstrap approach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1A0FA18-DDAB-474C-5935-2465BE6A6F95}"/>
              </a:ext>
            </a:extLst>
          </p:cNvPr>
          <p:cNvSpPr txBox="1"/>
          <p:nvPr/>
        </p:nvSpPr>
        <p:spPr>
          <a:xfrm>
            <a:off x="2915323" y="4618693"/>
            <a:ext cx="3156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(paper about version 1.0)</a:t>
            </a:r>
          </a:p>
        </p:txBody>
      </p:sp>
    </p:spTree>
    <p:extLst>
      <p:ext uri="{BB962C8B-B14F-4D97-AF65-F5344CB8AC3E}">
        <p14:creationId xmlns:p14="http://schemas.microsoft.com/office/powerpoint/2010/main" val="36613511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EC733B-115E-9D27-3012-559B6F8638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ítulo 1">
            <a:extLst>
              <a:ext uri="{FF2B5EF4-FFF2-40B4-BE49-F238E27FC236}">
                <a16:creationId xmlns:a16="http://schemas.microsoft.com/office/drawing/2014/main" id="{46376AD8-6376-3871-5E6E-E75203E6F987}"/>
              </a:ext>
            </a:extLst>
          </p:cNvPr>
          <p:cNvSpPr txBox="1">
            <a:spLocks/>
          </p:cNvSpPr>
          <p:nvPr/>
        </p:nvSpPr>
        <p:spPr>
          <a:xfrm>
            <a:off x="0" y="2227599"/>
            <a:ext cx="12192000" cy="57396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/>
              <a:t>Thank you for your attention!</a:t>
            </a:r>
            <a:endParaRPr lang="en-US" sz="440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96652D6-2313-AF09-12C5-84A88A5F7866}"/>
              </a:ext>
            </a:extLst>
          </p:cNvPr>
          <p:cNvSpPr txBox="1"/>
          <p:nvPr/>
        </p:nvSpPr>
        <p:spPr>
          <a:xfrm>
            <a:off x="3046379" y="3429000"/>
            <a:ext cx="609924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fr-FR" sz="2400" b="1" dirty="0">
                <a:solidFill>
                  <a:srgbClr val="9D0054"/>
                </a:solidFill>
              </a:rPr>
              <a:t>Questions?</a:t>
            </a:r>
          </a:p>
          <a:p>
            <a:pPr algn="ctr">
              <a:buNone/>
            </a:pPr>
            <a:endParaRPr lang="fr-FR" sz="2000" b="1" dirty="0">
              <a:solidFill>
                <a:srgbClr val="9D0054"/>
              </a:solidFill>
            </a:endParaRPr>
          </a:p>
          <a:p>
            <a:pPr algn="ctr">
              <a:buNone/>
            </a:pPr>
            <a:r>
              <a:rPr lang="es-ES" sz="2000" b="1" dirty="0"/>
              <a:t>Rubén García-Hernández </a:t>
            </a:r>
            <a:r>
              <a:rPr lang="es-ES" sz="2000" b="1" dirty="0">
                <a:solidFill>
                  <a:srgbClr val="FF6200"/>
                </a:solidFill>
              </a:rPr>
              <a:t>(rgarciahernandez@involcan.org)</a:t>
            </a:r>
            <a:endParaRPr lang="fr-FR" sz="2000" dirty="0"/>
          </a:p>
        </p:txBody>
      </p:sp>
      <p:pic>
        <p:nvPicPr>
          <p:cNvPr id="5" name="Imagen 4" descr="Texto&#10;&#10;El contenido generado por IA puede ser incorrecto.">
            <a:extLst>
              <a:ext uri="{FF2B5EF4-FFF2-40B4-BE49-F238E27FC236}">
                <a16:creationId xmlns:a16="http://schemas.microsoft.com/office/drawing/2014/main" id="{207DFECC-BCFC-4C0D-8C2E-7E2C453D74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8" t="16992" r="21307" b="15188"/>
          <a:stretch>
            <a:fillRect/>
          </a:stretch>
        </p:blipFill>
        <p:spPr>
          <a:xfrm>
            <a:off x="10392332" y="4660105"/>
            <a:ext cx="1285318" cy="1751014"/>
          </a:xfrm>
          <a:prstGeom prst="rect">
            <a:avLst/>
          </a:prstGeom>
        </p:spPr>
      </p:pic>
      <p:pic>
        <p:nvPicPr>
          <p:cNvPr id="8" name="Picture 2" descr="Instituto Tecnológico y de Energías Renovables SA">
            <a:extLst>
              <a:ext uri="{FF2B5EF4-FFF2-40B4-BE49-F238E27FC236}">
                <a16:creationId xmlns:a16="http://schemas.microsoft.com/office/drawing/2014/main" id="{42851997-8FAE-DE0C-985E-0F21B95EF7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5143499"/>
            <a:ext cx="2708910" cy="1064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313605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Personalizado 1">
      <a:dk1>
        <a:sysClr val="windowText" lastClr="000000"/>
      </a:dk1>
      <a:lt1>
        <a:sysClr val="window" lastClr="FFFFFF"/>
      </a:lt1>
      <a:dk2>
        <a:srgbClr val="3F3F3F"/>
      </a:dk2>
      <a:lt2>
        <a:srgbClr val="FFFFFF"/>
      </a:lt2>
      <a:accent1>
        <a:srgbClr val="9D0054"/>
      </a:accent1>
      <a:accent2>
        <a:srgbClr val="FF6200"/>
      </a:accent2>
      <a:accent3>
        <a:srgbClr val="B13376"/>
      </a:accent3>
      <a:accent4>
        <a:srgbClr val="FF8133"/>
      </a:accent4>
      <a:accent5>
        <a:srgbClr val="C46698"/>
      </a:accent5>
      <a:accent6>
        <a:srgbClr val="FFA165"/>
      </a:accent6>
      <a:hlink>
        <a:srgbClr val="9D0054"/>
      </a:hlink>
      <a:folHlink>
        <a:srgbClr val="0F9ED5"/>
      </a:folHlink>
    </a:clrScheme>
    <a:fontScheme name="Personalizado 1">
      <a:majorFont>
        <a:latin typeface="Montserrat SemiBold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ción1" id="{210599ED-A93E-441B-83CA-E68044A9385E}" vid="{D421D672-51DD-488C-AEB7-66EC1F358A84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00B43E219136A428B7CE1056DD76D6C" ma:contentTypeVersion="11" ma:contentTypeDescription="Create a new document." ma:contentTypeScope="" ma:versionID="c846950ca4c47da85595ab086af9aac4">
  <xsd:schema xmlns:xsd="http://www.w3.org/2001/XMLSchema" xmlns:xs="http://www.w3.org/2001/XMLSchema" xmlns:p="http://schemas.microsoft.com/office/2006/metadata/properties" xmlns:ns2="2745680d-933e-4c7b-aaf5-086a332e68e8" targetNamespace="http://schemas.microsoft.com/office/2006/metadata/properties" ma:root="true" ma:fieldsID="794d98d55041221700a5e72ff626c9a8" ns2:_="">
    <xsd:import namespace="2745680d-933e-4c7b-aaf5-086a332e68e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cceso" minOccurs="0"/>
                <xsd:element ref="ns2:Fase" minOccurs="0"/>
                <xsd:element ref="ns2:MediaServiceDateTaken" minOccurs="0"/>
                <xsd:element ref="ns2:lcf76f155ced4ddcb4097134ff3c332f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45680d-933e-4c7b-aaf5-086a332e68e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cceso" ma:index="11" nillable="true" ma:displayName="Acceso" ma:format="Dropdown" ma:internalName="Acceso">
      <xsd:simpleType>
        <xsd:restriction base="dms:Choice">
          <xsd:enumeration value="Restringido"/>
          <xsd:enumeration value="Público"/>
          <xsd:enumeration value="Confidencial"/>
        </xsd:restriction>
      </xsd:simpleType>
    </xsd:element>
    <xsd:element name="Fase" ma:index="12" nillable="true" ma:displayName="Fase" ma:format="Dropdown" ma:internalName="Fase">
      <xsd:simpleType>
        <xsd:restriction base="dms:Choice">
          <xsd:enumeration value="Borrador"/>
          <xsd:enumeration value="En revisión"/>
          <xsd:enumeration value="Validado"/>
          <xsd:enumeration value="Archivado"/>
        </xsd:restriction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ae687926-0cd6-4ac1-9653-4ba4897614d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cceso xmlns="2745680d-933e-4c7b-aaf5-086a332e68e8" xsi:nil="true"/>
    <lcf76f155ced4ddcb4097134ff3c332f xmlns="2745680d-933e-4c7b-aaf5-086a332e68e8">
      <Terms xmlns="http://schemas.microsoft.com/office/infopath/2007/PartnerControls"/>
    </lcf76f155ced4ddcb4097134ff3c332f>
    <Fase xmlns="2745680d-933e-4c7b-aaf5-086a332e68e8" xsi:nil="true"/>
  </documentManagement>
</p:properties>
</file>

<file path=customXml/itemProps1.xml><?xml version="1.0" encoding="utf-8"?>
<ds:datastoreItem xmlns:ds="http://schemas.openxmlformats.org/officeDocument/2006/customXml" ds:itemID="{B6988483-DC76-48F1-9C7C-DD60848F3A2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745680d-933e-4c7b-aaf5-086a332e68e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21093F0-56C6-45AE-89BE-C2F73CEAC4A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9F5944C-E4C8-428D-AF66-0B28D53F30A8}">
  <ds:schemaRefs>
    <ds:schemaRef ds:uri="f1220ce1-e159-408b-be53-6be6ebfcbec7"/>
    <ds:schemaRef ds:uri="http://purl.org/dc/elements/1.1/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purl.org/dc/terms/"/>
    <ds:schemaRef ds:uri="http://www.w3.org/XML/1998/namespace"/>
    <ds:schemaRef ds:uri="2745680d-933e-4c7b-aaf5-086a332e68e8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3370</TotalTime>
  <Words>368</Words>
  <Application>Microsoft Office PowerPoint</Application>
  <PresentationFormat>Panorámica</PresentationFormat>
  <Paragraphs>54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3" baseType="lpstr">
      <vt:lpstr>Montserrat SemiBold</vt:lpstr>
      <vt:lpstr>Cambria Math</vt:lpstr>
      <vt:lpstr>Arial</vt:lpstr>
      <vt:lpstr>Aptos</vt:lpstr>
      <vt:lpstr>Montserrat</vt:lpstr>
      <vt:lpstr>Montserrat Medium</vt:lpstr>
      <vt:lpstr>Tema de Office</vt:lpstr>
      <vt:lpstr>What controls b-value variability in an active oceanic volcanic island? A multi-parameter study of the seismicity of Tenerife (Canary Islands).</vt:lpstr>
      <vt:lpstr>b-value is sensitive to changes in the  volcanic-hydrothermal system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controls b-value variability in an active oceanic volcanic island? A multi-parameter study of the seismicity of Tenerife (Canary Islands).</dc:title>
  <dc:creator>Andrea Alonso</dc:creator>
  <cp:lastModifiedBy>ruben garcia hernandez</cp:lastModifiedBy>
  <cp:revision>17</cp:revision>
  <dcterms:created xsi:type="dcterms:W3CDTF">2026-03-26T13:00:56Z</dcterms:created>
  <dcterms:modified xsi:type="dcterms:W3CDTF">2026-05-05T12:53:28Z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0x010100200B43E219136A428B7CE1056DD76D6C</vt:lpwstr>
  </property>
</Properties>
</file>