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3" r:id="rId2"/>
    <p:sldId id="606" r:id="rId3"/>
    <p:sldId id="607" r:id="rId4"/>
    <p:sldId id="655" r:id="rId5"/>
    <p:sldId id="657" r:id="rId6"/>
    <p:sldId id="658" r:id="rId7"/>
    <p:sldId id="648" r:id="rId8"/>
    <p:sldId id="659" r:id="rId9"/>
    <p:sldId id="661" r:id="rId10"/>
    <p:sldId id="647" r:id="rId11"/>
    <p:sldId id="660" r:id="rId12"/>
    <p:sldId id="292" r:id="rId13"/>
    <p:sldId id="65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696555-2246-49B3-AA98-F56B05BEECAC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2EB84-E329-424A-8455-367209931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848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858A95-08F9-4CEC-9F46-A30542B28FF9}" type="slidenum">
              <a:rPr lang="en-IN" smtClean="0"/>
              <a:pPr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50821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87C21C-F4E6-0636-A34B-C7793EA89D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ABDE05-C81E-C2B7-F604-7C8C649F02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A56932-6A23-D5C9-0BE2-9D85AE8E92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0D6FCE-F294-3282-01AF-B910C7B00C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12EB84-E329-424A-8455-36720993132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17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22E85-169A-7AF1-0AE5-4D35FE0B61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4C2B11-19AB-74A6-88C9-141B11B03C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C3D0CA-3CAC-1DBF-8F26-2C5F4F25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27E2BA-BD5C-A271-0B5E-DB30A48FA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Surendra Kumar Sahu @IIT Bobay, India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795FC3-CCB6-FDF3-578B-D40A42D71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D597-3351-4193-9579-5F32FB36FD4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266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0684A-EF26-24D5-5778-4D23C4CDE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C9ACAA-B413-3288-BD8B-FBDAF11DF1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2F4669-3740-6E6E-B11D-C125D327A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3C7FC3-BBCF-1787-85AA-78C7A4980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Surendra Kumar Sahu @IIT Bobay, India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86AC6-D0E1-5736-C270-B1D80142B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D597-3351-4193-9579-5F32FB36FD4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84421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F6C6FB-2C50-887A-2E80-1304EC83F6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32CBE7-B0BA-9296-031C-FC60A78DFB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EA7797-3A73-C41E-DEBB-AF92559AA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A40C3E-1CB9-9005-B8CB-E010B80EF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Surendra Kumar Sahu @IIT Bobay, India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166A66-08C4-C701-04CC-1F8311FC6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D597-3351-4193-9579-5F32FB36FD4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36222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1182C-2F12-7F9D-26A0-FB8B4D7E9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D1569-8721-FFE5-0EAE-D88A9A41E2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CC86DB-333E-33DB-FEA1-94FAB5C5E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BAF6E0-3B9B-5FB6-581E-71A4E4200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Surendra Kumar Sahu @IIT Bobay, India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186313-387C-C371-7619-B5CEBE43B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D597-3351-4193-9579-5F32FB36FD4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2157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B2DCC-6A86-4CDA-5DE1-41A9BB9F1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499A92-EA77-6847-0AE2-48DD5FE1E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A62658-D494-A1D1-B6AF-5348D3F78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DD0D6-2C77-FE04-2822-B56622650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Surendra Kumar Sahu @IIT Bobay, India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29F2D-8013-3FF9-696E-E023F490A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D597-3351-4193-9579-5F32FB36FD4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14891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7D949-2C39-2FCE-922A-06BE9D2E2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600DF-09F8-BB18-2331-EAA7844418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F521FC-5EDB-CF0D-CFC2-192C280C0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B8DE99-37BA-0AFE-98FB-9AAB76049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C88E34-8803-BFE0-FC21-0E304C66B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Surendra Kumar Sahu @IIT Bobay, India</a:t>
            </a: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E54236-C7BD-3823-8ECE-670F68B0E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D597-3351-4193-9579-5F32FB36FD4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6772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FBE47-E464-B04D-3116-5C1ECA325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1A06FF-429A-1E28-79F9-B09D1C2B76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E2D264-2338-7C97-C663-471743DF19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8A70BC-B946-8C94-6256-18002836AD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2A8A61-D56A-1552-27DC-F4B406E153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F95CA5-17F4-441A-E897-AC38CD8EE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9CB117-63E3-3770-3F61-774849A30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Surendra Kumar Sahu @IIT Bobay, India</a:t>
            </a:r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2E7ECD-10ED-EF83-76A7-2C2BCA809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D597-3351-4193-9579-5F32FB36FD4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9838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F4551-EE5F-9C88-4D3C-59703ED40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04F1B0-CC2B-3CF2-0ABF-67DE9F589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C9BC2F-D82C-182B-D535-2BB81AD43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Surendra Kumar Sahu @IIT Bobay, India</a:t>
            </a:r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788690-36F2-242D-E7B4-45021BDBB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D597-3351-4193-9579-5F32FB36FD4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56376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889065-1A62-7B52-08FF-F24317352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B50A17-C185-BBE9-2ED8-89562C774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Surendra Kumar Sahu @IIT Bobay, India</a:t>
            </a:r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FE98B7-65D1-0FEB-9426-1932C72F3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D597-3351-4193-9579-5F32FB36FD4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84214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355D0-7BEA-14D5-9335-311132782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808B5-7EC0-C338-B49E-4936D6734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A51D66-FFDB-8AD1-74C9-D7C32B02B2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23D921-302D-49F3-F981-D65676183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5DDCBA-71E5-00E7-A339-AE46BF9AE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Surendra Kumar Sahu @IIT Bobay, India</a:t>
            </a: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4BDE26-B838-441A-83B2-F0AB08CC2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D597-3351-4193-9579-5F32FB36FD4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74825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46600-9394-4D72-AC44-FAC3B9EF2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D3CC15-5547-AA40-8FE3-7D4FCB540C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C5EA40-C13C-AC23-8F82-5A2320BBC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1F424C-D3A4-9830-4299-95881637F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80C2D0-FAB2-6118-DA04-1B5FBB849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Surendra Kumar Sahu @IIT Bobay, India</a:t>
            </a: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6358B9-1C56-A3CC-32F1-9BDA6BAFA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D597-3351-4193-9579-5F32FB36FD4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53706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01B12D-8961-4149-0C74-0A0C62CCE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55ED05-90E7-2963-36BF-D3DB261560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694913-B8E0-F2DD-CC4A-8FFE0F55BD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EA2810-0A51-2D18-FFBD-5C5098AD59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fr-FR"/>
              <a:t>Surendra Kumar Sahu @IIT Bobay, India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274F4F-48F3-4D19-F032-6C7603280C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D2D597-3351-4193-9579-5F32FB36FD4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04994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2166/hydro.2023.091" TargetMode="External"/><Relationship Id="rId2" Type="http://schemas.openxmlformats.org/officeDocument/2006/relationships/hyperlink" Target="https://doi.org/10.1029/2020WR027929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doi.org/10.1016/j.advwatres.2025.104962" TargetMode="External"/><Relationship Id="rId4" Type="http://schemas.openxmlformats.org/officeDocument/2006/relationships/hyperlink" Target="https://doi.org/10.1061/(ASCE)CP.1943-5487.0000849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33.png"/><Relationship Id="rId4" Type="http://schemas.openxmlformats.org/officeDocument/2006/relationships/image" Target="../media/image12.png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D715C5-FD7E-1BFA-CF43-53F99A348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CE477-F529-4ADA-ADFF-6959628790F8}" type="slidenum">
              <a:rPr lang="en-IN" smtClean="0"/>
              <a:pPr/>
              <a:t>1</a:t>
            </a:fld>
            <a:endParaRPr lang="en-IN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7C3288-272F-4924-97AF-38639556EB12}"/>
              </a:ext>
            </a:extLst>
          </p:cNvPr>
          <p:cNvSpPr/>
          <p:nvPr/>
        </p:nvSpPr>
        <p:spPr>
          <a:xfrm>
            <a:off x="0" y="1"/>
            <a:ext cx="12192000" cy="107721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European Geosciences Union General Assembly 2026</a:t>
            </a:r>
            <a:endParaRPr lang="en-I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498E63-77BC-4444-BEA0-1DB78BE3B760}"/>
              </a:ext>
            </a:extLst>
          </p:cNvPr>
          <p:cNvSpPr txBox="1"/>
          <p:nvPr/>
        </p:nvSpPr>
        <p:spPr>
          <a:xfrm>
            <a:off x="752003" y="1613384"/>
            <a:ext cx="111914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Beyond Evolutionary Algorithms: A scalable River-Network Approach to Water Distribution Network Design</a:t>
            </a:r>
            <a:endParaRPr lang="en-IN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4EE026-2C43-4ABA-B89A-98EE3800DDD0}"/>
              </a:ext>
            </a:extLst>
          </p:cNvPr>
          <p:cNvSpPr txBox="1"/>
          <p:nvPr/>
        </p:nvSpPr>
        <p:spPr>
          <a:xfrm>
            <a:off x="2481543" y="2714278"/>
            <a:ext cx="71689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000" b="1" dirty="0">
                <a:latin typeface="Arial" panose="020B0604020202020204" pitchFamily="34" charset="0"/>
                <a:cs typeface="Arial" panose="020B0604020202020204" pitchFamily="34" charset="0"/>
              </a:rPr>
              <a:t>Surendra Kumar Sahu</a:t>
            </a:r>
            <a:r>
              <a:rPr lang="en-IN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N" sz="2000" dirty="0" err="1">
                <a:latin typeface="Arial" panose="020B0604020202020204" pitchFamily="34" charset="0"/>
                <a:cs typeface="Arial" panose="020B0604020202020204" pitchFamily="34" charset="0"/>
              </a:rPr>
              <a:t>Dnyanesh</a:t>
            </a: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 Borse</a:t>
            </a:r>
            <a:r>
              <a:rPr lang="en-IN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, Basudev Biswal</a:t>
            </a:r>
            <a:r>
              <a:rPr lang="en-IN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AF04A0-EAFA-40B6-B51A-BF70B407D97A}"/>
              </a:ext>
            </a:extLst>
          </p:cNvPr>
          <p:cNvSpPr txBox="1"/>
          <p:nvPr/>
        </p:nvSpPr>
        <p:spPr>
          <a:xfrm>
            <a:off x="752003" y="5063411"/>
            <a:ext cx="109103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Department of Civil Engineering, Indian Institute of Technology Bombay, Mumbai, India </a:t>
            </a:r>
          </a:p>
          <a:p>
            <a:pPr algn="ctr"/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Department of Civil, Environmental and Construction Engineering, University of Central Florida, Orlando, USA 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1026">
            <a:extLst>
              <a:ext uri="{FF2B5EF4-FFF2-40B4-BE49-F238E27FC236}">
                <a16:creationId xmlns:a16="http://schemas.microsoft.com/office/drawing/2014/main" id="{C2DA3059-10B1-D746-F1FE-0B0C83AFD9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59" y="-9028"/>
            <a:ext cx="1302035" cy="1051272"/>
          </a:xfrm>
          <a:prstGeom prst="rect">
            <a:avLst/>
          </a:prstGeom>
        </p:spPr>
      </p:pic>
      <p:pic>
        <p:nvPicPr>
          <p:cNvPr id="1029" name="Picture 1028" descr="A logo with a flower and text&#10;&#10;Description automatically generated">
            <a:extLst>
              <a:ext uri="{FF2B5EF4-FFF2-40B4-BE49-F238E27FC236}">
                <a16:creationId xmlns:a16="http://schemas.microsoft.com/office/drawing/2014/main" id="{78603620-7FB3-0056-4324-AA4935E3C5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988" y="35761"/>
            <a:ext cx="1031485" cy="1005698"/>
          </a:xfrm>
          <a:prstGeom prst="rect">
            <a:avLst/>
          </a:prstGeom>
        </p:spPr>
      </p:pic>
      <p:sp>
        <p:nvSpPr>
          <p:cNvPr id="1036" name="TextBox 1035">
            <a:extLst>
              <a:ext uri="{FF2B5EF4-FFF2-40B4-BE49-F238E27FC236}">
                <a16:creationId xmlns:a16="http://schemas.microsoft.com/office/drawing/2014/main" id="{21C4A89B-2E51-4386-D641-2B27BE9597F9}"/>
              </a:ext>
            </a:extLst>
          </p:cNvPr>
          <p:cNvSpPr txBox="1"/>
          <p:nvPr/>
        </p:nvSpPr>
        <p:spPr>
          <a:xfrm>
            <a:off x="1797481" y="5986741"/>
            <a:ext cx="88193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Session HS5.4.3: </a:t>
            </a:r>
            <a:r>
              <a:rPr lang="en-US" sz="2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Digital water and interconnected urban infrastructure</a:t>
            </a:r>
            <a:endParaRPr lang="en-IN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8" name="Picture 1037">
            <a:extLst>
              <a:ext uri="{FF2B5EF4-FFF2-40B4-BE49-F238E27FC236}">
                <a16:creationId xmlns:a16="http://schemas.microsoft.com/office/drawing/2014/main" id="{617F6FE8-8D52-DA3E-3025-A2EEC59B46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090" y="3286789"/>
            <a:ext cx="1501858" cy="1501858"/>
          </a:xfrm>
          <a:prstGeom prst="rect">
            <a:avLst/>
          </a:prstGeom>
        </p:spPr>
      </p:pic>
      <p:pic>
        <p:nvPicPr>
          <p:cNvPr id="1042" name="Picture 19">
            <a:extLst>
              <a:ext uri="{FF2B5EF4-FFF2-40B4-BE49-F238E27FC236}">
                <a16:creationId xmlns:a16="http://schemas.microsoft.com/office/drawing/2014/main" id="{378F07A9-60D5-6864-2082-C4646FAC2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86" y="2914333"/>
            <a:ext cx="1501859" cy="2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">
            <a:extLst>
              <a:ext uri="{FF2B5EF4-FFF2-40B4-BE49-F238E27FC236}">
                <a16:creationId xmlns:a16="http://schemas.microsoft.com/office/drawing/2014/main" id="{15545750-55E5-5F33-7390-54A339366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9194" y="2914333"/>
            <a:ext cx="1501858" cy="210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ECAC357-848F-9F23-478C-232CC6717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Surendra Kumar Sahu @IIT Bobay, India</a:t>
            </a:r>
            <a:endParaRPr lang="en-I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991BAF-3474-1C15-9DB3-3A58D8F1B518}"/>
              </a:ext>
            </a:extLst>
          </p:cNvPr>
          <p:cNvSpPr txBox="1"/>
          <p:nvPr/>
        </p:nvSpPr>
        <p:spPr>
          <a:xfrm>
            <a:off x="2788171" y="1100895"/>
            <a:ext cx="6086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Supplementary material for 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789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7774F6-5634-EC95-2AD5-E3F43ADEAD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596" y="177219"/>
            <a:ext cx="9325004" cy="65035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C59CE4-8A1C-C688-B9AF-E043433CB6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403" y="23202"/>
            <a:ext cx="931924" cy="93192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281A76-0B29-959C-B83B-7A5ABFEFF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D597-3351-4193-9579-5F32FB36FD49}" type="slidenum">
              <a:rPr lang="en-IN" smtClean="0"/>
              <a:t>10</a:t>
            </a:fld>
            <a:endParaRPr lang="en-IN"/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2DC59DCA-0FEE-777D-DE4F-0893A0362B5E}"/>
              </a:ext>
            </a:extLst>
          </p:cNvPr>
          <p:cNvSpPr txBox="1">
            <a:spLocks/>
          </p:cNvSpPr>
          <p:nvPr/>
        </p:nvSpPr>
        <p:spPr>
          <a:xfrm>
            <a:off x="0" y="6492875"/>
            <a:ext cx="29380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Surendra Kumar Sahu @IIT Bobay, India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06755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B54A67-DF69-93B7-4581-DF10FBC4BF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1C3246-A4D9-1B77-4862-310D326E2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2A319-595F-40CE-9636-F0E7C06981DE}" type="slidenum">
              <a:rPr lang="en-US" smtClean="0">
                <a:solidFill>
                  <a:schemeClr val="tx1"/>
                </a:solidFill>
              </a:rPr>
              <a:t>11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93A8851A-B220-9002-71D5-17E48C4971BD}"/>
              </a:ext>
            </a:extLst>
          </p:cNvPr>
          <p:cNvSpPr/>
          <p:nvPr/>
        </p:nvSpPr>
        <p:spPr>
          <a:xfrm>
            <a:off x="719528" y="1585173"/>
            <a:ext cx="3530668" cy="316210"/>
          </a:xfrm>
          <a:prstGeom prst="roundRect">
            <a:avLst>
              <a:gd name="adj" fmla="val 480124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  <p:txBody>
          <a:bodyPr/>
          <a:lstStyle/>
          <a:p>
            <a:endParaRPr lang="en-US" sz="1500"/>
          </a:p>
        </p:txBody>
      </p:sp>
      <p:pic>
        <p:nvPicPr>
          <p:cNvPr id="5" name="Image 0" descr="preencoded.png">
            <a:extLst>
              <a:ext uri="{FF2B5EF4-FFF2-40B4-BE49-F238E27FC236}">
                <a16:creationId xmlns:a16="http://schemas.microsoft.com/office/drawing/2014/main" id="{1D03D1A4-EE41-3DCE-363F-8AC804973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6269" y="1643353"/>
            <a:ext cx="158056" cy="197644"/>
          </a:xfrm>
          <a:prstGeom prst="rect">
            <a:avLst/>
          </a:prstGeom>
        </p:spPr>
      </p:pic>
      <p:sp>
        <p:nvSpPr>
          <p:cNvPr id="8" name="Shape 5">
            <a:extLst>
              <a:ext uri="{FF2B5EF4-FFF2-40B4-BE49-F238E27FC236}">
                <a16:creationId xmlns:a16="http://schemas.microsoft.com/office/drawing/2014/main" id="{B1E5BF25-E42C-20A3-4E5D-6C3F1BAD3658}"/>
              </a:ext>
            </a:extLst>
          </p:cNvPr>
          <p:cNvSpPr/>
          <p:nvPr/>
        </p:nvSpPr>
        <p:spPr>
          <a:xfrm>
            <a:off x="4334910" y="1585173"/>
            <a:ext cx="3530669" cy="316210"/>
          </a:xfrm>
          <a:prstGeom prst="roundRect">
            <a:avLst>
              <a:gd name="adj" fmla="val 480124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  <p:txBody>
          <a:bodyPr/>
          <a:lstStyle/>
          <a:p>
            <a:endParaRPr lang="en-US" sz="1500"/>
          </a:p>
        </p:txBody>
      </p:sp>
      <p:pic>
        <p:nvPicPr>
          <p:cNvPr id="9" name="Image 1" descr="preencoded.png">
            <a:extLst>
              <a:ext uri="{FF2B5EF4-FFF2-40B4-BE49-F238E27FC236}">
                <a16:creationId xmlns:a16="http://schemas.microsoft.com/office/drawing/2014/main" id="{0FC9163E-FD8A-7B09-AECD-B5C8ABB2E0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972" y="1643353"/>
            <a:ext cx="158056" cy="197644"/>
          </a:xfrm>
          <a:prstGeom prst="rect">
            <a:avLst/>
          </a:prstGeom>
        </p:spPr>
      </p:pic>
      <p:sp>
        <p:nvSpPr>
          <p:cNvPr id="12" name="Shape 8">
            <a:extLst>
              <a:ext uri="{FF2B5EF4-FFF2-40B4-BE49-F238E27FC236}">
                <a16:creationId xmlns:a16="http://schemas.microsoft.com/office/drawing/2014/main" id="{5F550345-3DA4-0F0F-8227-5DCFCE4E4B2D}"/>
              </a:ext>
            </a:extLst>
          </p:cNvPr>
          <p:cNvSpPr/>
          <p:nvPr/>
        </p:nvSpPr>
        <p:spPr>
          <a:xfrm>
            <a:off x="7950145" y="1585124"/>
            <a:ext cx="3530668" cy="316210"/>
          </a:xfrm>
          <a:prstGeom prst="roundRect">
            <a:avLst>
              <a:gd name="adj" fmla="val 480124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  <p:txBody>
          <a:bodyPr/>
          <a:lstStyle/>
          <a:p>
            <a:endParaRPr lang="en-US" sz="1500"/>
          </a:p>
        </p:txBody>
      </p:sp>
      <p:pic>
        <p:nvPicPr>
          <p:cNvPr id="13" name="Image 2" descr="preencoded.png">
            <a:extLst>
              <a:ext uri="{FF2B5EF4-FFF2-40B4-BE49-F238E27FC236}">
                <a16:creationId xmlns:a16="http://schemas.microsoft.com/office/drawing/2014/main" id="{8FD6DA7C-5377-BBFE-0D53-2BB5BC649C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7675" y="1643353"/>
            <a:ext cx="158056" cy="197644"/>
          </a:xfrm>
          <a:prstGeom prst="rect">
            <a:avLst/>
          </a:prstGeom>
        </p:spPr>
      </p:pic>
      <p:sp>
        <p:nvSpPr>
          <p:cNvPr id="17" name="Shape 12">
            <a:extLst>
              <a:ext uri="{FF2B5EF4-FFF2-40B4-BE49-F238E27FC236}">
                <a16:creationId xmlns:a16="http://schemas.microsoft.com/office/drawing/2014/main" id="{13D4D99B-AC5D-0E2C-F754-F32CAE4BA6C6}"/>
              </a:ext>
            </a:extLst>
          </p:cNvPr>
          <p:cNvSpPr/>
          <p:nvPr/>
        </p:nvSpPr>
        <p:spPr>
          <a:xfrm>
            <a:off x="838199" y="5387903"/>
            <a:ext cx="45719" cy="968854"/>
          </a:xfrm>
          <a:prstGeom prst="rect">
            <a:avLst/>
          </a:prstGeom>
          <a:solidFill>
            <a:srgbClr val="1B1B27"/>
          </a:solidFill>
          <a:ln/>
        </p:spPr>
        <p:txBody>
          <a:bodyPr/>
          <a:lstStyle/>
          <a:p>
            <a:endParaRPr lang="en-US" sz="1500"/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0F899EFB-8DCB-2FF0-7D20-638B584F03DB}"/>
              </a:ext>
            </a:extLst>
          </p:cNvPr>
          <p:cNvSpPr txBox="1">
            <a:spLocks/>
          </p:cNvSpPr>
          <p:nvPr/>
        </p:nvSpPr>
        <p:spPr>
          <a:xfrm>
            <a:off x="838199" y="290665"/>
            <a:ext cx="10313709" cy="76804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037F594-7863-8F1E-9A13-77FB01BC248C}"/>
              </a:ext>
            </a:extLst>
          </p:cNvPr>
          <p:cNvSpPr txBox="1"/>
          <p:nvPr/>
        </p:nvSpPr>
        <p:spPr>
          <a:xfrm>
            <a:off x="719528" y="966246"/>
            <a:ext cx="10516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Novel river-network-inspired algorithm showed robust performance across scales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F8F18BC-EB87-9EFC-B8B8-0E528EDBF0E7}"/>
              </a:ext>
            </a:extLst>
          </p:cNvPr>
          <p:cNvSpPr txBox="1"/>
          <p:nvPr/>
        </p:nvSpPr>
        <p:spPr>
          <a:xfrm>
            <a:off x="719528" y="1840997"/>
            <a:ext cx="3606893" cy="3412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 Solutions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Generates competitive, near-optimal network designs in seconds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Achieved costs of </a:t>
            </a:r>
            <a:r>
              <a:rPr lang="en-US" dirty="0"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$6.15M (Hanoi), 177.09M won (</a:t>
            </a:r>
            <a:r>
              <a:rPr lang="en-US" dirty="0" err="1"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GoYung</a:t>
            </a:r>
            <a:r>
              <a:rPr lang="en-US" dirty="0"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), 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€2.478M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Balerma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9285A00-894B-6D37-4DB4-C4998228F698}"/>
              </a:ext>
            </a:extLst>
          </p:cNvPr>
          <p:cNvSpPr txBox="1"/>
          <p:nvPr/>
        </p:nvSpPr>
        <p:spPr>
          <a:xfrm>
            <a:off x="4334762" y="1842051"/>
            <a:ext cx="3471069" cy="2581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Proven Scalability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Successfully handled large-scale networks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Obtained the cost of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€2.478M (Large network), and €81.99 M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VirtRome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82190D3-D5F7-D517-435F-5D472EFCB8E4}"/>
              </a:ext>
            </a:extLst>
          </p:cNvPr>
          <p:cNvSpPr txBox="1"/>
          <p:nvPr/>
        </p:nvSpPr>
        <p:spPr>
          <a:xfrm>
            <a:off x="7989189" y="1912454"/>
            <a:ext cx="3491624" cy="2166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Hybridization Power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River Network + GA achieved global optimum for Hanoi with 64% time reduction and 60% fewer evaluations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392E85-3EC1-E8A7-A231-6C27E6B41B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403" y="23202"/>
            <a:ext cx="931924" cy="93192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6E6B5A5-1DEA-1FE2-CB99-D2B9010BBF3D}"/>
              </a:ext>
            </a:extLst>
          </p:cNvPr>
          <p:cNvSpPr/>
          <p:nvPr/>
        </p:nvSpPr>
        <p:spPr>
          <a:xfrm>
            <a:off x="883918" y="5407326"/>
            <a:ext cx="10762937" cy="9688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C016FE-C37D-33BC-C4A7-589383EFCDBB}"/>
              </a:ext>
            </a:extLst>
          </p:cNvPr>
          <p:cNvSpPr txBox="1"/>
          <p:nvPr/>
        </p:nvSpPr>
        <p:spPr>
          <a:xfrm>
            <a:off x="1016101" y="5372807"/>
            <a:ext cx="10676473" cy="96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The primary breakthrough: </a:t>
            </a:r>
            <a:r>
              <a:rPr lang="en-US" sz="2000" dirty="0"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It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offers efficient initialization, reducing computational cost for </a:t>
            </a:r>
            <a:r>
              <a:rPr lang="en-US" sz="2000" dirty="0"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traditional metaheuristics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improving solution quality.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97D3C7D-4B32-A55B-810A-FB6A9AEC4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Surendra Kumar Sahu @IIT Bobay, India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6720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EBBFAB-EBEE-31A6-41BD-7F4C6D018B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A9D666-7CF7-61D6-779B-4367C3CC6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9B2B5-19CA-4F8E-B6C1-CDAF17E89434}" type="slidenum">
              <a:rPr lang="en-I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fld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61B1D7-2679-5956-D3F7-D488471F6989}"/>
              </a:ext>
            </a:extLst>
          </p:cNvPr>
          <p:cNvSpPr txBox="1"/>
          <p:nvPr/>
        </p:nvSpPr>
        <p:spPr>
          <a:xfrm>
            <a:off x="628338" y="968156"/>
            <a:ext cx="105156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Sitzenfrei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R., Wang, Q., Kapelan, Z., &amp; Savić, D. (2020). Using complex network analysis for optimization of water distribution networks. Water Resources Research, 56, e2020WR027929.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https://doi.org/10.1029/2020WR027929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Mohsen Hajibabaei, Sina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Hesarkazzazi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Amin Minaei, Dragan Savić, Robert Sitzenfrei; Pareto-optimal design of water distribution networks: an improved graph theory-based approach. Journal of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Hydroinformatics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September 2023; 25 (5): 1909–1926.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https://doi.org/10.2166/hydro.2023.091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Reca, J., and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J.Martínez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(2006), Genetic algorithms for the design of looped irrigation water distribution networks, Water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Resour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Res., 42, W05416, doi:10.1029/2005WR004383.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Zheng, F., A.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R.Simpson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and A.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C.Zecchin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(2011), A combined NLP-differential evolution algorithm approach for the optimization of looped water distribution systems, Water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Resour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Res., 47, W08531, doi:10.1029/2011WR010394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Naser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Moosavian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Barbara J. Lence; Fittest Individual Referenced Differential Evolution Algorithms for Optimization of Water Distribution Networks. Journal of Computing in Civil Engineering 1 November 2019; 33 (6).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https://doi.org/10.1061/(ASCE)CP.1943-5487.0000849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Dnyanesh Borse, Basudev Biswal; Emergence of efficient channel networks in fluvial landscapes. Advances in Water Resources June 2025; 200: 104962. </a:t>
            </a:r>
            <a:r>
              <a:rPr lang="en-US" dirty="0" err="1"/>
              <a:t>doi</a:t>
            </a:r>
            <a:r>
              <a:rPr lang="en-US" dirty="0"/>
              <a:t>: </a:t>
            </a:r>
            <a:r>
              <a:rPr lang="en-US" dirty="0">
                <a:hlinkClick r:id="rId5"/>
              </a:rPr>
              <a:t>https://doi.org/10.1016/j.advwatres.2025.104962</a:t>
            </a:r>
            <a:r>
              <a:rPr lang="en-US" dirty="0"/>
              <a:t>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C19276-98B6-AA42-43A6-F0810EC01133}"/>
              </a:ext>
            </a:extLst>
          </p:cNvPr>
          <p:cNvSpPr/>
          <p:nvPr/>
        </p:nvSpPr>
        <p:spPr>
          <a:xfrm>
            <a:off x="0" y="0"/>
            <a:ext cx="12192000" cy="88776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I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DBDCB6-FCFF-FA94-7569-ABA30894A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Surendra Kumar Sahu @IIT Bobay, India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7528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B1F805-2E62-608B-73B9-2935A0F7E5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2398166-F7A4-4A8E-D1B6-9EEEE756F8A4}"/>
              </a:ext>
            </a:extLst>
          </p:cNvPr>
          <p:cNvSpPr/>
          <p:nvPr/>
        </p:nvSpPr>
        <p:spPr>
          <a:xfrm>
            <a:off x="3486741" y="1916384"/>
            <a:ext cx="5582308" cy="304698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  <a:softEdge rad="6350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tencil" panose="040409050D0802020404" pitchFamily="82" charset="0"/>
              </a:rPr>
              <a:t>THANK</a:t>
            </a:r>
          </a:p>
          <a:p>
            <a:pPr algn="ctr"/>
            <a:r>
              <a:rPr lang="en-US" sz="9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tencil" panose="040409050D0802020404" pitchFamily="82" charset="0"/>
              </a:rPr>
              <a:t> YOU!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414762E-42F2-3C87-779B-636B059CE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9B2B5-19CA-4F8E-B6C1-CDAF17E89434}" type="slidenum">
              <a:rPr lang="en-IN" smtClean="0"/>
              <a:t>13</a:t>
            </a:fld>
            <a:endParaRPr lang="en-IN"/>
          </a:p>
        </p:txBody>
      </p:sp>
      <p:pic>
        <p:nvPicPr>
          <p:cNvPr id="3" name="Picture 19">
            <a:extLst>
              <a:ext uri="{FF2B5EF4-FFF2-40B4-BE49-F238E27FC236}">
                <a16:creationId xmlns:a16="http://schemas.microsoft.com/office/drawing/2014/main" id="{BFBF5E05-58A1-A9D1-BC1B-0531B8F60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79" y="862819"/>
            <a:ext cx="3852836" cy="513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>
            <a:extLst>
              <a:ext uri="{FF2B5EF4-FFF2-40B4-BE49-F238E27FC236}">
                <a16:creationId xmlns:a16="http://schemas.microsoft.com/office/drawing/2014/main" id="{7676885D-2DA7-5A2C-195B-9C04A6C75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120686"/>
            <a:ext cx="3298965" cy="461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31092C-AAD9-08CB-E240-B93B9E010F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403" y="23202"/>
            <a:ext cx="931924" cy="931924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D1B785C-94AC-33BC-3515-651B13B64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Surendra Kumar Sahu @IIT Bobay, India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20637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>
            <a:extLst>
              <a:ext uri="{FF2B5EF4-FFF2-40B4-BE49-F238E27FC236}">
                <a16:creationId xmlns:a16="http://schemas.microsoft.com/office/drawing/2014/main" id="{6B7D22BC-F587-5115-5E1C-A7E8F998D332}"/>
              </a:ext>
            </a:extLst>
          </p:cNvPr>
          <p:cNvSpPr/>
          <p:nvPr/>
        </p:nvSpPr>
        <p:spPr>
          <a:xfrm>
            <a:off x="527245" y="1063529"/>
            <a:ext cx="7369176" cy="3359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2018 NITI Aayog report highlighted:</a:t>
            </a:r>
          </a:p>
        </p:txBody>
      </p:sp>
      <p:sp>
        <p:nvSpPr>
          <p:cNvPr id="3" name="Shape 2">
            <a:extLst>
              <a:ext uri="{FF2B5EF4-FFF2-40B4-BE49-F238E27FC236}">
                <a16:creationId xmlns:a16="http://schemas.microsoft.com/office/drawing/2014/main" id="{17EFF775-A07B-D65C-7C17-F030E24FF47E}"/>
              </a:ext>
            </a:extLst>
          </p:cNvPr>
          <p:cNvSpPr/>
          <p:nvPr/>
        </p:nvSpPr>
        <p:spPr>
          <a:xfrm>
            <a:off x="531218" y="1534187"/>
            <a:ext cx="3716850" cy="1059621"/>
          </a:xfrm>
          <a:prstGeom prst="roundRect">
            <a:avLst>
              <a:gd name="adj" fmla="val 2038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en-US" sz="1500"/>
          </a:p>
        </p:txBody>
      </p:sp>
      <p:sp>
        <p:nvSpPr>
          <p:cNvPr id="4" name="Text 3">
            <a:extLst>
              <a:ext uri="{FF2B5EF4-FFF2-40B4-BE49-F238E27FC236}">
                <a16:creationId xmlns:a16="http://schemas.microsoft.com/office/drawing/2014/main" id="{EFF975AE-3F8F-F5D2-34EF-E0D271DF78CE}"/>
              </a:ext>
            </a:extLst>
          </p:cNvPr>
          <p:cNvSpPr/>
          <p:nvPr/>
        </p:nvSpPr>
        <p:spPr>
          <a:xfrm>
            <a:off x="535188" y="1685893"/>
            <a:ext cx="3712880" cy="2428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833"/>
              </a:lnSpc>
            </a:pPr>
            <a:r>
              <a:rPr lang="en-US" sz="2000" b="1" dirty="0">
                <a:latin typeface="Times New Roman" panose="02020603050405020304" pitchFamily="18" charset="0"/>
                <a:ea typeface="Roboto Slab" pitchFamily="34" charset="-122"/>
                <a:cs typeface="Times New Roman" panose="02020603050405020304" pitchFamily="18" charset="0"/>
              </a:rPr>
              <a:t>600+ million people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4">
            <a:extLst>
              <a:ext uri="{FF2B5EF4-FFF2-40B4-BE49-F238E27FC236}">
                <a16:creationId xmlns:a16="http://schemas.microsoft.com/office/drawing/2014/main" id="{03BA36EF-9BF5-7E57-2D1F-7221F19F2DE8}"/>
              </a:ext>
            </a:extLst>
          </p:cNvPr>
          <p:cNvSpPr/>
          <p:nvPr/>
        </p:nvSpPr>
        <p:spPr>
          <a:xfrm>
            <a:off x="535187" y="2014010"/>
            <a:ext cx="3696497" cy="2428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875"/>
              </a:lnSpc>
            </a:pPr>
            <a:r>
              <a:rPr lang="en-US" dirty="0"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are facing high to extreme water stress.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hape 5">
            <a:extLst>
              <a:ext uri="{FF2B5EF4-FFF2-40B4-BE49-F238E27FC236}">
                <a16:creationId xmlns:a16="http://schemas.microsoft.com/office/drawing/2014/main" id="{F101B3F9-1B19-47FE-4FA7-00CED5BF3029}"/>
              </a:ext>
            </a:extLst>
          </p:cNvPr>
          <p:cNvSpPr/>
          <p:nvPr/>
        </p:nvSpPr>
        <p:spPr>
          <a:xfrm>
            <a:off x="4437472" y="1534185"/>
            <a:ext cx="3621385" cy="1059623"/>
          </a:xfrm>
          <a:prstGeom prst="roundRect">
            <a:avLst>
              <a:gd name="adj" fmla="val 2038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en-US" sz="1500"/>
          </a:p>
        </p:txBody>
      </p:sp>
      <p:sp>
        <p:nvSpPr>
          <p:cNvPr id="7" name="Text 6">
            <a:extLst>
              <a:ext uri="{FF2B5EF4-FFF2-40B4-BE49-F238E27FC236}">
                <a16:creationId xmlns:a16="http://schemas.microsoft.com/office/drawing/2014/main" id="{D7848438-DBF3-C61C-FC5D-E84500FBFF2B}"/>
              </a:ext>
            </a:extLst>
          </p:cNvPr>
          <p:cNvSpPr/>
          <p:nvPr/>
        </p:nvSpPr>
        <p:spPr>
          <a:xfrm>
            <a:off x="4433602" y="1685892"/>
            <a:ext cx="3621385" cy="2048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833"/>
              </a:lnSpc>
            </a:pPr>
            <a:r>
              <a:rPr lang="en-US" sz="2000" b="1" dirty="0">
                <a:latin typeface="Times New Roman" panose="02020603050405020304" pitchFamily="18" charset="0"/>
                <a:ea typeface="Roboto Slab" pitchFamily="34" charset="-122"/>
                <a:cs typeface="Times New Roman" panose="02020603050405020304" pitchFamily="18" charset="0"/>
              </a:rPr>
              <a:t>0.2+ million deaths annually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7">
            <a:extLst>
              <a:ext uri="{FF2B5EF4-FFF2-40B4-BE49-F238E27FC236}">
                <a16:creationId xmlns:a16="http://schemas.microsoft.com/office/drawing/2014/main" id="{F3960190-A4FD-BEE0-131A-E2A92BD5C39D}"/>
              </a:ext>
            </a:extLst>
          </p:cNvPr>
          <p:cNvSpPr/>
          <p:nvPr/>
        </p:nvSpPr>
        <p:spPr>
          <a:xfrm>
            <a:off x="4433602" y="2014009"/>
            <a:ext cx="3621385" cy="223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875"/>
              </a:lnSpc>
            </a:pPr>
            <a:r>
              <a:rPr lang="en-US" dirty="0"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due to inadequate safe drinking water.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hape 8">
            <a:extLst>
              <a:ext uri="{FF2B5EF4-FFF2-40B4-BE49-F238E27FC236}">
                <a16:creationId xmlns:a16="http://schemas.microsoft.com/office/drawing/2014/main" id="{9D851FE2-E125-0611-CA0F-34C603788D73}"/>
              </a:ext>
            </a:extLst>
          </p:cNvPr>
          <p:cNvSpPr/>
          <p:nvPr/>
        </p:nvSpPr>
        <p:spPr>
          <a:xfrm>
            <a:off x="8248260" y="1534186"/>
            <a:ext cx="3596183" cy="1059623"/>
          </a:xfrm>
          <a:prstGeom prst="roundRect">
            <a:avLst>
              <a:gd name="adj" fmla="val 2038"/>
            </a:avLst>
          </a:prstGeom>
          <a:solidFill>
            <a:srgbClr val="E9ECF2"/>
          </a:solidFill>
          <a:ln/>
        </p:spPr>
        <p:txBody>
          <a:bodyPr/>
          <a:lstStyle/>
          <a:p>
            <a:endParaRPr lang="en-US" sz="1500"/>
          </a:p>
        </p:txBody>
      </p:sp>
      <p:sp>
        <p:nvSpPr>
          <p:cNvPr id="10" name="Text 9">
            <a:extLst>
              <a:ext uri="{FF2B5EF4-FFF2-40B4-BE49-F238E27FC236}">
                <a16:creationId xmlns:a16="http://schemas.microsoft.com/office/drawing/2014/main" id="{473BB628-9B75-1A66-0334-AD4BEEAF6C4F}"/>
              </a:ext>
            </a:extLst>
          </p:cNvPr>
          <p:cNvSpPr/>
          <p:nvPr/>
        </p:nvSpPr>
        <p:spPr>
          <a:xfrm>
            <a:off x="8248261" y="1685892"/>
            <a:ext cx="3408551" cy="2852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833"/>
              </a:lnSpc>
            </a:pPr>
            <a:r>
              <a:rPr lang="en-US" sz="2000" b="1" dirty="0">
                <a:latin typeface="Times New Roman" panose="02020603050405020304" pitchFamily="18" charset="0"/>
                <a:ea typeface="Roboto Slab" pitchFamily="34" charset="-122"/>
                <a:cs typeface="Times New Roman" panose="02020603050405020304" pitchFamily="18" charset="0"/>
              </a:rPr>
              <a:t>120th position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10">
            <a:extLst>
              <a:ext uri="{FF2B5EF4-FFF2-40B4-BE49-F238E27FC236}">
                <a16:creationId xmlns:a16="http://schemas.microsoft.com/office/drawing/2014/main" id="{C6E0FAFA-623C-4CD7-32CF-2B2C97419F57}"/>
              </a:ext>
            </a:extLst>
          </p:cNvPr>
          <p:cNvSpPr/>
          <p:nvPr/>
        </p:nvSpPr>
        <p:spPr>
          <a:xfrm>
            <a:off x="8292703" y="1996494"/>
            <a:ext cx="3408551" cy="4669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875"/>
              </a:lnSpc>
            </a:pPr>
            <a:r>
              <a:rPr lang="en-US" dirty="0"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India is placed 120th among 122 countries in the water quality index.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12">
            <a:extLst>
              <a:ext uri="{FF2B5EF4-FFF2-40B4-BE49-F238E27FC236}">
                <a16:creationId xmlns:a16="http://schemas.microsoft.com/office/drawing/2014/main" id="{224242AB-8D52-3E11-3268-FA11E75601C1}"/>
              </a:ext>
            </a:extLst>
          </p:cNvPr>
          <p:cNvSpPr/>
          <p:nvPr/>
        </p:nvSpPr>
        <p:spPr>
          <a:xfrm>
            <a:off x="531116" y="5259538"/>
            <a:ext cx="2276971" cy="2845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08"/>
              </a:lnSpc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Roboto Slab" pitchFamily="34" charset="-122"/>
                <a:cs typeface="Times New Roman" panose="02020603050405020304" pitchFamily="18" charset="0"/>
              </a:rPr>
              <a:t>Motivation: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F0CE866-6CC7-C9AD-284D-B1ACD6CED17D}"/>
              </a:ext>
            </a:extLst>
          </p:cNvPr>
          <p:cNvSpPr txBox="1">
            <a:spLocks/>
          </p:cNvSpPr>
          <p:nvPr/>
        </p:nvSpPr>
        <p:spPr>
          <a:xfrm>
            <a:off x="838199" y="290665"/>
            <a:ext cx="10313709" cy="76804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3708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Roboto Slab" pitchFamily="34" charset="-122"/>
                <a:cs typeface="Times New Roman" panose="02020603050405020304" pitchFamily="18" charset="0"/>
              </a:rPr>
              <a:t>Problem Statement and Motivation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14">
            <a:extLst>
              <a:ext uri="{FF2B5EF4-FFF2-40B4-BE49-F238E27FC236}">
                <a16:creationId xmlns:a16="http://schemas.microsoft.com/office/drawing/2014/main" id="{F215B394-2ACB-42B7-541A-19FEAD9423F3}"/>
              </a:ext>
            </a:extLst>
          </p:cNvPr>
          <p:cNvSpPr/>
          <p:nvPr/>
        </p:nvSpPr>
        <p:spPr>
          <a:xfrm>
            <a:off x="535187" y="2819887"/>
            <a:ext cx="2339182" cy="2923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Roboto Slab" pitchFamily="34" charset="-122"/>
                <a:cs typeface="Times New Roman" panose="02020603050405020304" pitchFamily="18" charset="0"/>
              </a:rPr>
              <a:t>Did you know?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hape 15">
            <a:extLst>
              <a:ext uri="{FF2B5EF4-FFF2-40B4-BE49-F238E27FC236}">
                <a16:creationId xmlns:a16="http://schemas.microsoft.com/office/drawing/2014/main" id="{F5CF1825-1047-0406-3E5A-90552AF3B040}"/>
              </a:ext>
            </a:extLst>
          </p:cNvPr>
          <p:cNvSpPr/>
          <p:nvPr/>
        </p:nvSpPr>
        <p:spPr>
          <a:xfrm>
            <a:off x="556518" y="3144031"/>
            <a:ext cx="3845652" cy="1435695"/>
          </a:xfrm>
          <a:prstGeom prst="roundRect">
            <a:avLst>
              <a:gd name="adj" fmla="val 6369"/>
            </a:avLst>
          </a:prstGeom>
          <a:solidFill>
            <a:srgbClr val="FBFCFE"/>
          </a:solidFill>
          <a:ln w="22860">
            <a:solidFill>
              <a:srgbClr val="CFD2D8"/>
            </a:solidFill>
            <a:prstDash val="solid"/>
          </a:ln>
        </p:spPr>
        <p:txBody>
          <a:bodyPr/>
          <a:lstStyle/>
          <a:p>
            <a:endParaRPr lang="en-US" sz="1500"/>
          </a:p>
        </p:txBody>
      </p:sp>
      <p:pic>
        <p:nvPicPr>
          <p:cNvPr id="18" name="Image 0" descr="preencoded.png">
            <a:extLst>
              <a:ext uri="{FF2B5EF4-FFF2-40B4-BE49-F238E27FC236}">
                <a16:creationId xmlns:a16="http://schemas.microsoft.com/office/drawing/2014/main" id="{32DE2DCD-536B-8ACF-62C1-475254D3E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468" y="3144031"/>
            <a:ext cx="76200" cy="1435695"/>
          </a:xfrm>
          <a:prstGeom prst="rect">
            <a:avLst/>
          </a:prstGeom>
        </p:spPr>
      </p:pic>
      <p:sp>
        <p:nvSpPr>
          <p:cNvPr id="19" name="Text 16">
            <a:extLst>
              <a:ext uri="{FF2B5EF4-FFF2-40B4-BE49-F238E27FC236}">
                <a16:creationId xmlns:a16="http://schemas.microsoft.com/office/drawing/2014/main" id="{CA4A0106-D3F9-8927-0C3A-D4E1C89E5E2F}"/>
              </a:ext>
            </a:extLst>
          </p:cNvPr>
          <p:cNvSpPr/>
          <p:nvPr/>
        </p:nvSpPr>
        <p:spPr>
          <a:xfrm>
            <a:off x="1408510" y="3318954"/>
            <a:ext cx="1949351" cy="2436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917"/>
              </a:lnSpc>
            </a:pPr>
            <a:r>
              <a:rPr lang="en-US" b="1" dirty="0">
                <a:latin typeface="Times New Roman" panose="02020603050405020304" pitchFamily="18" charset="0"/>
                <a:ea typeface="Roboto Slab" pitchFamily="34" charset="-122"/>
                <a:cs typeface="Times New Roman" panose="02020603050405020304" pitchFamily="18" charset="0"/>
              </a:rPr>
              <a:t>England &amp; Wales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17">
            <a:extLst>
              <a:ext uri="{FF2B5EF4-FFF2-40B4-BE49-F238E27FC236}">
                <a16:creationId xmlns:a16="http://schemas.microsoft.com/office/drawing/2014/main" id="{04F51AD1-9DB6-9799-DB7B-9F24CB0306C2}"/>
              </a:ext>
            </a:extLst>
          </p:cNvPr>
          <p:cNvSpPr/>
          <p:nvPr/>
        </p:nvSpPr>
        <p:spPr>
          <a:xfrm>
            <a:off x="704145" y="3732053"/>
            <a:ext cx="3535674" cy="7486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958"/>
              </a:lnSpc>
            </a:pPr>
            <a:r>
              <a:rPr lang="en-US" dirty="0"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Water utility assets valued at £278.3B, with £44B spent on maintenance &amp; replacement (2015–2020)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Shape 18">
            <a:extLst>
              <a:ext uri="{FF2B5EF4-FFF2-40B4-BE49-F238E27FC236}">
                <a16:creationId xmlns:a16="http://schemas.microsoft.com/office/drawing/2014/main" id="{CAE02043-E28B-E6A7-F8FC-4FCB63E29B8F}"/>
              </a:ext>
            </a:extLst>
          </p:cNvPr>
          <p:cNvSpPr/>
          <p:nvPr/>
        </p:nvSpPr>
        <p:spPr>
          <a:xfrm>
            <a:off x="4547951" y="3160241"/>
            <a:ext cx="3596183" cy="1435695"/>
          </a:xfrm>
          <a:prstGeom prst="roundRect">
            <a:avLst>
              <a:gd name="adj" fmla="val 6369"/>
            </a:avLst>
          </a:prstGeom>
          <a:solidFill>
            <a:srgbClr val="FBFCFE"/>
          </a:solidFill>
          <a:ln w="22860">
            <a:solidFill>
              <a:srgbClr val="CFD2D8"/>
            </a:solidFill>
            <a:prstDash val="solid"/>
          </a:ln>
        </p:spPr>
        <p:txBody>
          <a:bodyPr/>
          <a:lstStyle/>
          <a:p>
            <a:endParaRPr lang="en-US" sz="1500"/>
          </a:p>
        </p:txBody>
      </p:sp>
      <p:pic>
        <p:nvPicPr>
          <p:cNvPr id="22" name="Image 1" descr="preencoded.png">
            <a:extLst>
              <a:ext uri="{FF2B5EF4-FFF2-40B4-BE49-F238E27FC236}">
                <a16:creationId xmlns:a16="http://schemas.microsoft.com/office/drawing/2014/main" id="{FFCCF92D-365B-C987-23F7-48E05D2E8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1401" y="3176800"/>
            <a:ext cx="76200" cy="1435695"/>
          </a:xfrm>
          <a:prstGeom prst="rect">
            <a:avLst/>
          </a:prstGeom>
        </p:spPr>
      </p:pic>
      <p:sp>
        <p:nvSpPr>
          <p:cNvPr id="23" name="Text 19">
            <a:extLst>
              <a:ext uri="{FF2B5EF4-FFF2-40B4-BE49-F238E27FC236}">
                <a16:creationId xmlns:a16="http://schemas.microsoft.com/office/drawing/2014/main" id="{CB35455B-77EC-8789-0EB2-B06272B7B78A}"/>
              </a:ext>
            </a:extLst>
          </p:cNvPr>
          <p:cNvSpPr/>
          <p:nvPr/>
        </p:nvSpPr>
        <p:spPr>
          <a:xfrm>
            <a:off x="5160565" y="3318954"/>
            <a:ext cx="1949351" cy="2436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917"/>
              </a:lnSpc>
            </a:pPr>
            <a:r>
              <a:rPr lang="en-US" b="1" dirty="0">
                <a:latin typeface="Times New Roman" panose="02020603050405020304" pitchFamily="18" charset="0"/>
                <a:ea typeface="Roboto Slab" pitchFamily="34" charset="-122"/>
                <a:cs typeface="Times New Roman" panose="02020603050405020304" pitchFamily="18" charset="0"/>
              </a:rPr>
              <a:t>US EPA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20">
            <a:extLst>
              <a:ext uri="{FF2B5EF4-FFF2-40B4-BE49-F238E27FC236}">
                <a16:creationId xmlns:a16="http://schemas.microsoft.com/office/drawing/2014/main" id="{86FDB680-3235-FF9C-08B9-5406B4E10568}"/>
              </a:ext>
            </a:extLst>
          </p:cNvPr>
          <p:cNvSpPr/>
          <p:nvPr/>
        </p:nvSpPr>
        <p:spPr>
          <a:xfrm>
            <a:off x="4624151" y="3689567"/>
            <a:ext cx="3286026" cy="7486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958"/>
              </a:lnSpc>
            </a:pPr>
            <a:r>
              <a:rPr lang="en-US" dirty="0"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The US EPA reports a funding gap of $160B in water &amp; wastewater infrastructure (ASCE, 2021).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Shape 21">
            <a:extLst>
              <a:ext uri="{FF2B5EF4-FFF2-40B4-BE49-F238E27FC236}">
                <a16:creationId xmlns:a16="http://schemas.microsoft.com/office/drawing/2014/main" id="{84F67CE8-2941-FEF2-B633-42CBA3CA7FA8}"/>
              </a:ext>
            </a:extLst>
          </p:cNvPr>
          <p:cNvSpPr/>
          <p:nvPr/>
        </p:nvSpPr>
        <p:spPr>
          <a:xfrm>
            <a:off x="8243365" y="3144031"/>
            <a:ext cx="3601078" cy="1435695"/>
          </a:xfrm>
          <a:prstGeom prst="roundRect">
            <a:avLst>
              <a:gd name="adj" fmla="val 6369"/>
            </a:avLst>
          </a:prstGeom>
          <a:solidFill>
            <a:srgbClr val="FBFCFE"/>
          </a:solidFill>
          <a:ln w="22860">
            <a:solidFill>
              <a:srgbClr val="CFD2D8"/>
            </a:solidFill>
            <a:prstDash val="solid"/>
          </a:ln>
        </p:spPr>
        <p:txBody>
          <a:bodyPr/>
          <a:lstStyle/>
          <a:p>
            <a:endParaRPr lang="en-US" sz="1500"/>
          </a:p>
        </p:txBody>
      </p:sp>
      <p:pic>
        <p:nvPicPr>
          <p:cNvPr id="26" name="Image 2" descr="preencoded.png">
            <a:extLst>
              <a:ext uri="{FF2B5EF4-FFF2-40B4-BE49-F238E27FC236}">
                <a16:creationId xmlns:a16="http://schemas.microsoft.com/office/drawing/2014/main" id="{D1CE413B-B947-927D-7726-34E6472C6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0096" y="3160463"/>
            <a:ext cx="62792" cy="1435695"/>
          </a:xfrm>
          <a:prstGeom prst="rect">
            <a:avLst/>
          </a:prstGeom>
        </p:spPr>
      </p:pic>
      <p:sp>
        <p:nvSpPr>
          <p:cNvPr id="27" name="Text 22">
            <a:extLst>
              <a:ext uri="{FF2B5EF4-FFF2-40B4-BE49-F238E27FC236}">
                <a16:creationId xmlns:a16="http://schemas.microsoft.com/office/drawing/2014/main" id="{4750702A-6659-CC6C-C41C-B9015767A4DE}"/>
              </a:ext>
            </a:extLst>
          </p:cNvPr>
          <p:cNvSpPr/>
          <p:nvPr/>
        </p:nvSpPr>
        <p:spPr>
          <a:xfrm>
            <a:off x="8912622" y="3318954"/>
            <a:ext cx="1949351" cy="2436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917"/>
              </a:lnSpc>
            </a:pPr>
            <a:r>
              <a:rPr lang="en-US" b="1" dirty="0">
                <a:latin typeface="Times New Roman" panose="02020603050405020304" pitchFamily="18" charset="0"/>
                <a:ea typeface="Roboto Slab" pitchFamily="34" charset="-122"/>
                <a:cs typeface="Times New Roman" panose="02020603050405020304" pitchFamily="18" charset="0"/>
              </a:rPr>
              <a:t>Research Papers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23">
            <a:extLst>
              <a:ext uri="{FF2B5EF4-FFF2-40B4-BE49-F238E27FC236}">
                <a16:creationId xmlns:a16="http://schemas.microsoft.com/office/drawing/2014/main" id="{C381C3E1-7639-9EAD-54FA-E09A5AD8FE86}"/>
              </a:ext>
            </a:extLst>
          </p:cNvPr>
          <p:cNvSpPr/>
          <p:nvPr/>
        </p:nvSpPr>
        <p:spPr>
          <a:xfrm>
            <a:off x="8400891" y="3636357"/>
            <a:ext cx="3286026" cy="7819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958"/>
              </a:lnSpc>
            </a:pPr>
            <a:r>
              <a:rPr lang="en-US" dirty="0"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Over 300 journal papers on WDS design &amp; optimization (Mala-Jetmarova et al., 2018).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B3FDD743-D8E8-4F0D-84A7-02206682B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2A319-595F-40CE-9636-F0E7C06981DE}" type="slidenum">
              <a:rPr lang="en-US" smtClean="0">
                <a:solidFill>
                  <a:schemeClr val="tx1"/>
                </a:solidFill>
              </a:rPr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DAD97FD-BF6F-8E00-6C52-5A72AF8AD0B2}"/>
              </a:ext>
            </a:extLst>
          </p:cNvPr>
          <p:cNvSpPr txBox="1"/>
          <p:nvPr/>
        </p:nvSpPr>
        <p:spPr>
          <a:xfrm>
            <a:off x="546454" y="5622558"/>
            <a:ext cx="11129566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875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ea typeface="Roboto Slab" pitchFamily="34" charset="-122"/>
                <a:cs typeface="Times New Roman" panose="02020603050405020304" pitchFamily="18" charset="0"/>
              </a:rPr>
              <a:t>Borse, 2024, PhD Thesis, IIT Bombay: </a:t>
            </a:r>
            <a:r>
              <a:rPr lang="en-US" dirty="0"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Adapted river network concepts for pipe networks (Hanoi WDN), yielding quick, near-optimal results.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149C14E-DA94-30D4-A3EA-7EC1F9F01791}"/>
              </a:ext>
            </a:extLst>
          </p:cNvPr>
          <p:cNvSpPr txBox="1"/>
          <p:nvPr/>
        </p:nvSpPr>
        <p:spPr>
          <a:xfrm>
            <a:off x="476641" y="4715771"/>
            <a:ext cx="11317197" cy="335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875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Despite extensive research, a quick and reliable model for large real-world WDNs is still missing.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9827AE0-30EF-EA67-FDA1-979C976048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403" y="23202"/>
            <a:ext cx="931924" cy="931924"/>
          </a:xfrm>
          <a:prstGeom prst="rect">
            <a:avLst/>
          </a:prstGeom>
        </p:spPr>
      </p:pic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72B30584-0DC1-D382-7294-E684F2E9F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Surendra Kumar Sahu @IIT Bobay, India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29849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FBDF6E5-37FE-9B8A-23CC-FC5D3E0613EE}"/>
              </a:ext>
            </a:extLst>
          </p:cNvPr>
          <p:cNvSpPr txBox="1">
            <a:spLocks/>
          </p:cNvSpPr>
          <p:nvPr/>
        </p:nvSpPr>
        <p:spPr>
          <a:xfrm>
            <a:off x="838199" y="290665"/>
            <a:ext cx="10313709" cy="98548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3542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Roboto Slab" pitchFamily="34" charset="-122"/>
                <a:cs typeface="Times New Roman" panose="02020603050405020304" pitchFamily="18" charset="0"/>
              </a:rPr>
              <a:t>The Core Idea: Learning from Nature</a:t>
            </a:r>
          </a:p>
          <a:p>
            <a:pPr algn="ctr">
              <a:lnSpc>
                <a:spcPts val="3542"/>
              </a:lnSpc>
            </a:pP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ea typeface="Roboto Slab" pitchFamily="34" charset="-122"/>
                <a:cs typeface="Times New Roman" panose="02020603050405020304" pitchFamily="18" charset="0"/>
              </a:rPr>
              <a:t>(Borse, 2024, PhD Thesis, IIT Bombay)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4A451ED4-03DF-AD5E-0C93-144400D3065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876269" y="3931093"/>
              <a:ext cx="8439461" cy="242525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677513">
                      <a:extLst>
                        <a:ext uri="{9D8B030D-6E8A-4147-A177-3AD203B41FA5}">
                          <a16:colId xmlns:a16="http://schemas.microsoft.com/office/drawing/2014/main" val="2947269290"/>
                        </a:ext>
                      </a:extLst>
                    </a:gridCol>
                    <a:gridCol w="4761948">
                      <a:extLst>
                        <a:ext uri="{9D8B030D-6E8A-4147-A177-3AD203B41FA5}">
                          <a16:colId xmlns:a16="http://schemas.microsoft.com/office/drawing/2014/main" val="1875962507"/>
                        </a:ext>
                      </a:extLst>
                    </a:gridCol>
                  </a:tblGrid>
                  <a:tr h="4116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River Network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WDNs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3049711"/>
                      </a:ext>
                    </a:extLst>
                  </a:tr>
                  <a:tr h="57262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Rainwater converges to an outlet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Water is distributed from a source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26211669"/>
                      </a:ext>
                    </a:extLst>
                  </a:tr>
                  <a:tr h="144100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Minimizes energy expenditure (</a:t>
                          </a:r>
                          <a:r>
                            <a:rPr lang="es-ES" altLang="zh-CN" sz="2000" b="0" i="0" u="none" strike="noStrike" kern="1200" baseline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Rodríguez‐Iturbe et al., 1992b) 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000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𝐸</m:t>
                              </m:r>
                              <m: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bSup>
                                    <m:sSubSupPr>
                                      <m:ctrlPr>
                                        <a:rPr lang="en-US" sz="20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en-US" sz="20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20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0.5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en-US" sz="20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𝑙</m:t>
                                      </m:r>
                                    </m:e>
                                    <m:sub>
                                      <m:r>
                                        <a:rPr lang="en-US" sz="20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oMath>
                          </a14:m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   ……..1 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Minimizes construction &amp; operational cost</a:t>
                          </a:r>
                        </a:p>
                        <a:p>
                          <a:pPr>
                            <a:lnSpc>
                              <a:spcPct val="150000"/>
                            </a:lnSpc>
                          </a:pP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                                                 …….2  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5779005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4A451ED4-03DF-AD5E-0C93-144400D3065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27781082"/>
                  </p:ext>
                </p:extLst>
              </p:nvPr>
            </p:nvGraphicFramePr>
            <p:xfrm>
              <a:off x="1876269" y="3931093"/>
              <a:ext cx="8439461" cy="242525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677513">
                      <a:extLst>
                        <a:ext uri="{9D8B030D-6E8A-4147-A177-3AD203B41FA5}">
                          <a16:colId xmlns:a16="http://schemas.microsoft.com/office/drawing/2014/main" val="2947269290"/>
                        </a:ext>
                      </a:extLst>
                    </a:gridCol>
                    <a:gridCol w="4761948">
                      <a:extLst>
                        <a:ext uri="{9D8B030D-6E8A-4147-A177-3AD203B41FA5}">
                          <a16:colId xmlns:a16="http://schemas.microsoft.com/office/drawing/2014/main" val="1875962507"/>
                        </a:ext>
                      </a:extLst>
                    </a:gridCol>
                  </a:tblGrid>
                  <a:tr h="4116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River Network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WDNs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3049711"/>
                      </a:ext>
                    </a:extLst>
                  </a:tr>
                  <a:tr h="57262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Rainwater converges to an outlet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Water is distributed from a source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26211669"/>
                      </a:ext>
                    </a:extLst>
                  </a:tr>
                  <a:tr h="144100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66" t="-70464" r="-129801" b="-434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Minimizes construction &amp; operational cost</a:t>
                          </a:r>
                        </a:p>
                        <a:p>
                          <a:pPr>
                            <a:lnSpc>
                              <a:spcPct val="150000"/>
                            </a:lnSpc>
                          </a:pPr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                                                 …….2  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5779005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9EC49F22-090E-9C2A-F0BE-4AB12DB79C1F}"/>
              </a:ext>
            </a:extLst>
          </p:cNvPr>
          <p:cNvSpPr/>
          <p:nvPr/>
        </p:nvSpPr>
        <p:spPr>
          <a:xfrm>
            <a:off x="838198" y="1222589"/>
            <a:ext cx="10313709" cy="1975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design a low-cost WDN by mimicking the natural efficiency of river systems.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Problem: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WDN design is NP-hard, needing heavy optimization.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Inspiration: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River networks self-organize into efficient, energy-minimizing trees.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Approach: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simple probabilistic algorithm evolves networks toward low-cost efficiency.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ABE1EF-C57F-62F6-6F6C-5AA361B7AA4A}"/>
              </a:ext>
            </a:extLst>
          </p:cNvPr>
          <p:cNvSpPr/>
          <p:nvPr/>
        </p:nvSpPr>
        <p:spPr>
          <a:xfrm>
            <a:off x="838198" y="3314618"/>
            <a:ext cx="23477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Simple Analogy: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47A3EF-BCB6-29F7-22D3-92EF204D4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2A319-595F-40CE-9636-F0E7C06981DE}" type="slidenum">
              <a:rPr lang="en-US" smtClean="0">
                <a:solidFill>
                  <a:schemeClr val="tx1"/>
                </a:solidFill>
              </a:rPr>
              <a:t>3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2A96FC-31FF-AD36-DDEE-70AC84A3F08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4931"/>
          <a:stretch>
            <a:fillRect/>
          </a:stretch>
        </p:blipFill>
        <p:spPr>
          <a:xfrm>
            <a:off x="5788526" y="5452079"/>
            <a:ext cx="2822074" cy="7973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AC71EFB-F733-FC50-8883-A3C3ABEA19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403" y="23202"/>
            <a:ext cx="931924" cy="93192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6FC993-B6B9-3269-97DE-AB51B0AA3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Surendra Kumar Sahu @IIT Bobay, India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89076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181AA0-1E47-C492-5143-91B61538C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Surendra Kumar Sahu @IIT Bobay, India</a:t>
            </a:r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1F7263-4C7F-79B4-89AA-9D5BABA57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D597-3351-4193-9579-5F32FB36FD49}" type="slidenum">
              <a:rPr lang="en-IN" smtClean="0"/>
              <a:t>4</a:t>
            </a:fld>
            <a:endParaRPr lang="en-IN"/>
          </a:p>
        </p:txBody>
      </p:sp>
      <p:sp>
        <p:nvSpPr>
          <p:cNvPr id="6" name="Text 1"/>
          <p:cNvSpPr/>
          <p:nvPr/>
        </p:nvSpPr>
        <p:spPr>
          <a:xfrm>
            <a:off x="533400" y="1004116"/>
            <a:ext cx="110642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i="1" dirty="0">
                <a:solidFill>
                  <a:srgbClr val="5A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Iterative spanning-tree construction with hydraulically-informed selection</a:t>
            </a:r>
            <a:endParaRPr lang="en-US" sz="2000" dirty="0"/>
          </a:p>
        </p:txBody>
      </p:sp>
      <p:sp>
        <p:nvSpPr>
          <p:cNvPr id="7" name="Shape 2"/>
          <p:cNvSpPr/>
          <p:nvPr/>
        </p:nvSpPr>
        <p:spPr>
          <a:xfrm>
            <a:off x="533400" y="1417320"/>
            <a:ext cx="4572000" cy="2084832"/>
          </a:xfrm>
          <a:prstGeom prst="rect">
            <a:avLst/>
          </a:prstGeom>
          <a:solidFill>
            <a:srgbClr val="E8F1F5"/>
          </a:solidFill>
          <a:ln w="12700">
            <a:solidFill>
              <a:srgbClr val="E8F1F5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668" y="1610825"/>
            <a:ext cx="457200" cy="457200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1321308" y="1583393"/>
            <a:ext cx="3657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065A8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Problem</a:t>
            </a:r>
            <a:endParaRPr lang="en-US" sz="2400" dirty="0"/>
          </a:p>
        </p:txBody>
      </p:sp>
      <p:sp>
        <p:nvSpPr>
          <p:cNvPr id="10" name="Text 4"/>
          <p:cNvSpPr/>
          <p:nvPr/>
        </p:nvSpPr>
        <p:spPr>
          <a:xfrm>
            <a:off x="791931" y="2279012"/>
            <a:ext cx="4160520" cy="93275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000" dirty="0">
                <a:solidFill>
                  <a:srgbClr val="1B2C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Find the cheapest set of pipe diameters from a discrete catalogue </a:t>
            </a:r>
            <a:r>
              <a:rPr lang="en-US" sz="2000" b="1" dirty="0">
                <a:solidFill>
                  <a:srgbClr val="1B2C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such that pressure ≥ </a:t>
            </a:r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000" b="1" baseline="-25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</a:t>
            </a:r>
            <a:r>
              <a:rPr lang="en-US" sz="2000" b="1" dirty="0">
                <a:solidFill>
                  <a:srgbClr val="1B2C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at every demand node.</a:t>
            </a:r>
            <a:endParaRPr lang="en-US" sz="2000" dirty="0"/>
          </a:p>
        </p:txBody>
      </p:sp>
      <p:sp>
        <p:nvSpPr>
          <p:cNvPr id="11" name="Shape 7"/>
          <p:cNvSpPr/>
          <p:nvPr/>
        </p:nvSpPr>
        <p:spPr>
          <a:xfrm>
            <a:off x="548640" y="3668225"/>
            <a:ext cx="4572000" cy="2641135"/>
          </a:xfrm>
          <a:prstGeom prst="rect">
            <a:avLst/>
          </a:prstGeom>
          <a:solidFill>
            <a:srgbClr val="E8F1F5"/>
          </a:solidFill>
          <a:ln w="12700">
            <a:solidFill>
              <a:srgbClr val="E8F1F5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668" y="3789447"/>
            <a:ext cx="457200" cy="457200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1321308" y="3762015"/>
            <a:ext cx="3657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065A8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Why it is hard</a:t>
            </a:r>
            <a:endParaRPr lang="en-US" sz="2400" dirty="0"/>
          </a:p>
        </p:txBody>
      </p:sp>
      <p:sp>
        <p:nvSpPr>
          <p:cNvPr id="14" name="Text 9"/>
          <p:cNvSpPr/>
          <p:nvPr/>
        </p:nvSpPr>
        <p:spPr>
          <a:xfrm>
            <a:off x="754380" y="4571194"/>
            <a:ext cx="438912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spcAft>
                <a:spcPts val="600"/>
              </a:spcAft>
              <a:buNone/>
            </a:pPr>
            <a:r>
              <a:rPr lang="en-US" sz="2000" b="1" dirty="0">
                <a:solidFill>
                  <a:srgbClr val="1B2C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Combinatorial: X</a:t>
            </a:r>
            <a:r>
              <a:rPr lang="en-US" sz="2000" b="1" baseline="30000" dirty="0">
                <a:solidFill>
                  <a:srgbClr val="1B2C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</a:t>
            </a:r>
            <a:r>
              <a:rPr lang="en-US" sz="2000" dirty="0">
                <a:solidFill>
                  <a:srgbClr val="1B2C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candidate diameter assignments</a:t>
            </a:r>
            <a:endParaRPr lang="en-US" sz="2000" dirty="0"/>
          </a:p>
          <a:p>
            <a:pPr marL="0" indent="0">
              <a:spcAft>
                <a:spcPts val="600"/>
              </a:spcAft>
              <a:buNone/>
            </a:pPr>
            <a:r>
              <a:rPr lang="en-US" sz="2000" b="1" dirty="0">
                <a:solidFill>
                  <a:srgbClr val="1B2C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Hydraulically coupled: </a:t>
            </a:r>
            <a:r>
              <a:rPr lang="en-US" sz="2000" dirty="0">
                <a:solidFill>
                  <a:srgbClr val="1B2C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every diameter affects pressures everywhere</a:t>
            </a:r>
            <a:endParaRPr lang="en-US" sz="2000" dirty="0"/>
          </a:p>
          <a:p>
            <a:pPr marL="0" indent="0">
              <a:spcAft>
                <a:spcPts val="600"/>
              </a:spcAft>
              <a:buNone/>
            </a:pPr>
            <a:r>
              <a:rPr lang="en-US" sz="2000" b="1" dirty="0">
                <a:solidFill>
                  <a:srgbClr val="1B2C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Discrete + nonlinear: </a:t>
            </a:r>
            <a:r>
              <a:rPr lang="en-US" sz="2000" dirty="0">
                <a:solidFill>
                  <a:srgbClr val="1B2C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 gradient information available</a:t>
            </a:r>
            <a:endParaRPr lang="en-US" sz="2000" dirty="0"/>
          </a:p>
        </p:txBody>
      </p:sp>
      <p:sp>
        <p:nvSpPr>
          <p:cNvPr id="15" name="Text 10"/>
          <p:cNvSpPr/>
          <p:nvPr/>
        </p:nvSpPr>
        <p:spPr>
          <a:xfrm>
            <a:off x="5580287" y="1529243"/>
            <a:ext cx="60350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2129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Algorithm pipeline (one iteration)</a:t>
            </a:r>
            <a:endParaRPr lang="en-US" sz="2400" dirty="0"/>
          </a:p>
        </p:txBody>
      </p:sp>
      <p:sp>
        <p:nvSpPr>
          <p:cNvPr id="16" name="Shape 11"/>
          <p:cNvSpPr/>
          <p:nvPr/>
        </p:nvSpPr>
        <p:spPr>
          <a:xfrm>
            <a:off x="5298948" y="2103119"/>
            <a:ext cx="2107692" cy="1540019"/>
          </a:xfrm>
          <a:prstGeom prst="rect">
            <a:avLst/>
          </a:prstGeom>
          <a:solidFill>
            <a:srgbClr val="FFFFFF"/>
          </a:solidFill>
          <a:ln w="12700">
            <a:solidFill>
              <a:srgbClr val="C9D6DD"/>
            </a:solidFill>
            <a:prstDash val="solid"/>
          </a:ln>
        </p:spPr>
        <p:txBody>
          <a:bodyPr/>
          <a:lstStyle/>
          <a:p>
            <a:endParaRPr lang="en-IN" sz="2400"/>
          </a:p>
        </p:txBody>
      </p:sp>
      <p:sp>
        <p:nvSpPr>
          <p:cNvPr id="17" name="Shape 12"/>
          <p:cNvSpPr/>
          <p:nvPr/>
        </p:nvSpPr>
        <p:spPr>
          <a:xfrm>
            <a:off x="6350508" y="1938528"/>
            <a:ext cx="329184" cy="329184"/>
          </a:xfrm>
          <a:prstGeom prst="ellipse">
            <a:avLst/>
          </a:prstGeom>
          <a:solidFill>
            <a:srgbClr val="065A82"/>
          </a:solidFill>
          <a:ln w="12700">
            <a:solidFill>
              <a:srgbClr val="065A82"/>
            </a:solidFill>
            <a:prstDash val="solid"/>
          </a:ln>
        </p:spPr>
        <p:txBody>
          <a:bodyPr/>
          <a:lstStyle/>
          <a:p>
            <a:endParaRPr lang="en-IN" sz="2400"/>
          </a:p>
        </p:txBody>
      </p:sp>
      <p:sp>
        <p:nvSpPr>
          <p:cNvPr id="18" name="Text 13"/>
          <p:cNvSpPr/>
          <p:nvPr/>
        </p:nvSpPr>
        <p:spPr>
          <a:xfrm>
            <a:off x="6350508" y="1938528"/>
            <a:ext cx="329184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1600" dirty="0"/>
          </a:p>
        </p:txBody>
      </p:sp>
      <p:pic>
        <p:nvPicPr>
          <p:cNvPr id="19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0578" y="2286000"/>
            <a:ext cx="493776" cy="493776"/>
          </a:xfrm>
          <a:prstGeom prst="rect">
            <a:avLst/>
          </a:prstGeom>
        </p:spPr>
      </p:pic>
      <p:sp>
        <p:nvSpPr>
          <p:cNvPr id="20" name="Text 14"/>
          <p:cNvSpPr/>
          <p:nvPr/>
        </p:nvSpPr>
        <p:spPr>
          <a:xfrm>
            <a:off x="5623560" y="2816352"/>
            <a:ext cx="17830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2129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Build Tree</a:t>
            </a:r>
            <a:endParaRPr lang="en-US" sz="1600" dirty="0"/>
          </a:p>
        </p:txBody>
      </p:sp>
      <p:sp>
        <p:nvSpPr>
          <p:cNvPr id="21" name="Text 15"/>
          <p:cNvSpPr/>
          <p:nvPr/>
        </p:nvSpPr>
        <p:spPr>
          <a:xfrm>
            <a:off x="5291115" y="3273549"/>
            <a:ext cx="2107692" cy="23243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dirty="0">
                <a:solidFill>
                  <a:srgbClr val="5A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Probabilistic spanning tree</a:t>
            </a:r>
            <a:endParaRPr lang="en-US" sz="1400" dirty="0"/>
          </a:p>
          <a:p>
            <a:pPr marL="0" indent="0" algn="ctr">
              <a:buNone/>
            </a:pPr>
            <a:r>
              <a:rPr lang="en-US" sz="1400" dirty="0">
                <a:solidFill>
                  <a:srgbClr val="5A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from reservoirs to all nodes</a:t>
            </a:r>
            <a:endParaRPr lang="en-US" sz="1400" dirty="0"/>
          </a:p>
        </p:txBody>
      </p:sp>
      <p:sp>
        <p:nvSpPr>
          <p:cNvPr id="22" name="Shape 16"/>
          <p:cNvSpPr/>
          <p:nvPr/>
        </p:nvSpPr>
        <p:spPr>
          <a:xfrm>
            <a:off x="7424928" y="2647188"/>
            <a:ext cx="329184" cy="237744"/>
          </a:xfrm>
          <a:prstGeom prst="rightArrow">
            <a:avLst/>
          </a:prstGeom>
          <a:solidFill>
            <a:srgbClr val="1C7293"/>
          </a:solidFill>
          <a:ln w="12700">
            <a:solidFill>
              <a:srgbClr val="1C7293"/>
            </a:solidFill>
            <a:prstDash val="solid"/>
          </a:ln>
        </p:spPr>
        <p:txBody>
          <a:bodyPr/>
          <a:lstStyle/>
          <a:p>
            <a:endParaRPr lang="en-IN" sz="2400"/>
          </a:p>
        </p:txBody>
      </p:sp>
      <p:sp>
        <p:nvSpPr>
          <p:cNvPr id="23" name="Shape 17"/>
          <p:cNvSpPr/>
          <p:nvPr/>
        </p:nvSpPr>
        <p:spPr>
          <a:xfrm>
            <a:off x="7646670" y="2103119"/>
            <a:ext cx="2103120" cy="1540023"/>
          </a:xfrm>
          <a:prstGeom prst="rect">
            <a:avLst/>
          </a:prstGeom>
          <a:solidFill>
            <a:srgbClr val="FFFFFF"/>
          </a:solidFill>
          <a:ln w="12700">
            <a:solidFill>
              <a:srgbClr val="C9D6DD"/>
            </a:solidFill>
            <a:prstDash val="solid"/>
          </a:ln>
        </p:spPr>
        <p:txBody>
          <a:bodyPr/>
          <a:lstStyle/>
          <a:p>
            <a:endParaRPr lang="en-IN" sz="2400"/>
          </a:p>
        </p:txBody>
      </p:sp>
      <p:sp>
        <p:nvSpPr>
          <p:cNvPr id="24" name="Shape 18"/>
          <p:cNvSpPr/>
          <p:nvPr/>
        </p:nvSpPr>
        <p:spPr>
          <a:xfrm>
            <a:off x="8499348" y="1938528"/>
            <a:ext cx="329184" cy="329184"/>
          </a:xfrm>
          <a:prstGeom prst="ellipse">
            <a:avLst/>
          </a:prstGeom>
          <a:solidFill>
            <a:srgbClr val="065A82"/>
          </a:solidFill>
          <a:ln w="12700">
            <a:solidFill>
              <a:srgbClr val="065A82"/>
            </a:solidFill>
            <a:prstDash val="solid"/>
          </a:ln>
        </p:spPr>
        <p:txBody>
          <a:bodyPr/>
          <a:lstStyle/>
          <a:p>
            <a:endParaRPr lang="en-IN" sz="2400"/>
          </a:p>
        </p:txBody>
      </p:sp>
      <p:sp>
        <p:nvSpPr>
          <p:cNvPr id="25" name="Text 19"/>
          <p:cNvSpPr/>
          <p:nvPr/>
        </p:nvSpPr>
        <p:spPr>
          <a:xfrm>
            <a:off x="8499348" y="1938528"/>
            <a:ext cx="329184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600" dirty="0"/>
          </a:p>
        </p:txBody>
      </p:sp>
      <p:pic>
        <p:nvPicPr>
          <p:cNvPr id="26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7052" y="2286000"/>
            <a:ext cx="493776" cy="493776"/>
          </a:xfrm>
          <a:prstGeom prst="rect">
            <a:avLst/>
          </a:prstGeom>
        </p:spPr>
      </p:pic>
      <p:sp>
        <p:nvSpPr>
          <p:cNvPr id="27" name="Text 20"/>
          <p:cNvSpPr/>
          <p:nvPr/>
        </p:nvSpPr>
        <p:spPr>
          <a:xfrm>
            <a:off x="7772400" y="2816352"/>
            <a:ext cx="17830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2129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Size Pipes</a:t>
            </a:r>
            <a:endParaRPr lang="en-US" sz="1600" dirty="0"/>
          </a:p>
        </p:txBody>
      </p:sp>
      <p:sp>
        <p:nvSpPr>
          <p:cNvPr id="28" name="Text 21"/>
          <p:cNvSpPr/>
          <p:nvPr/>
        </p:nvSpPr>
        <p:spPr>
          <a:xfrm>
            <a:off x="7592355" y="3213828"/>
            <a:ext cx="2171700" cy="3482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dirty="0">
                <a:solidFill>
                  <a:srgbClr val="5A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Continuity-based diameter</a:t>
            </a:r>
            <a:endParaRPr lang="en-US" sz="1400" dirty="0"/>
          </a:p>
          <a:p>
            <a:pPr marL="0" indent="0" algn="ctr">
              <a:buNone/>
            </a:pPr>
            <a:r>
              <a:rPr lang="en-US" sz="1400" dirty="0">
                <a:solidFill>
                  <a:srgbClr val="5A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from cumulative demand</a:t>
            </a:r>
            <a:endParaRPr lang="en-US" sz="1400" dirty="0"/>
          </a:p>
        </p:txBody>
      </p:sp>
      <p:sp>
        <p:nvSpPr>
          <p:cNvPr id="29" name="Shape 22"/>
          <p:cNvSpPr/>
          <p:nvPr/>
        </p:nvSpPr>
        <p:spPr>
          <a:xfrm>
            <a:off x="9573768" y="2647188"/>
            <a:ext cx="329184" cy="237744"/>
          </a:xfrm>
          <a:prstGeom prst="rightArrow">
            <a:avLst/>
          </a:prstGeom>
          <a:solidFill>
            <a:srgbClr val="1C7293"/>
          </a:solidFill>
          <a:ln w="12700">
            <a:solidFill>
              <a:srgbClr val="1C7293"/>
            </a:solidFill>
            <a:prstDash val="solid"/>
          </a:ln>
        </p:spPr>
        <p:txBody>
          <a:bodyPr/>
          <a:lstStyle/>
          <a:p>
            <a:endParaRPr lang="en-IN" sz="2400"/>
          </a:p>
        </p:txBody>
      </p:sp>
      <p:sp>
        <p:nvSpPr>
          <p:cNvPr id="30" name="Shape 23"/>
          <p:cNvSpPr/>
          <p:nvPr/>
        </p:nvSpPr>
        <p:spPr>
          <a:xfrm>
            <a:off x="9872898" y="2103120"/>
            <a:ext cx="2103117" cy="1540023"/>
          </a:xfrm>
          <a:prstGeom prst="rect">
            <a:avLst/>
          </a:prstGeom>
          <a:solidFill>
            <a:srgbClr val="FFFFFF"/>
          </a:solidFill>
          <a:ln w="12700">
            <a:solidFill>
              <a:srgbClr val="C9D6DD"/>
            </a:solidFill>
            <a:prstDash val="solid"/>
          </a:ln>
        </p:spPr>
        <p:txBody>
          <a:bodyPr/>
          <a:lstStyle/>
          <a:p>
            <a:endParaRPr lang="en-IN" sz="2400"/>
          </a:p>
        </p:txBody>
      </p:sp>
      <p:sp>
        <p:nvSpPr>
          <p:cNvPr id="31" name="Shape 24"/>
          <p:cNvSpPr/>
          <p:nvPr/>
        </p:nvSpPr>
        <p:spPr>
          <a:xfrm>
            <a:off x="10648188" y="1938528"/>
            <a:ext cx="329184" cy="329184"/>
          </a:xfrm>
          <a:prstGeom prst="ellipse">
            <a:avLst/>
          </a:prstGeom>
          <a:solidFill>
            <a:srgbClr val="065A82"/>
          </a:solidFill>
          <a:ln w="12700">
            <a:solidFill>
              <a:srgbClr val="065A82"/>
            </a:solidFill>
            <a:prstDash val="solid"/>
          </a:ln>
        </p:spPr>
        <p:txBody>
          <a:bodyPr/>
          <a:lstStyle/>
          <a:p>
            <a:endParaRPr lang="en-IN" sz="2400"/>
          </a:p>
        </p:txBody>
      </p:sp>
      <p:sp>
        <p:nvSpPr>
          <p:cNvPr id="32" name="Text 25"/>
          <p:cNvSpPr/>
          <p:nvPr/>
        </p:nvSpPr>
        <p:spPr>
          <a:xfrm>
            <a:off x="10648188" y="1938528"/>
            <a:ext cx="329184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1600" dirty="0"/>
          </a:p>
        </p:txBody>
      </p:sp>
      <p:pic>
        <p:nvPicPr>
          <p:cNvPr id="33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5892" y="2286000"/>
            <a:ext cx="493776" cy="493776"/>
          </a:xfrm>
          <a:prstGeom prst="rect">
            <a:avLst/>
          </a:prstGeom>
        </p:spPr>
      </p:pic>
      <p:sp>
        <p:nvSpPr>
          <p:cNvPr id="34" name="Text 26"/>
          <p:cNvSpPr/>
          <p:nvPr/>
        </p:nvSpPr>
        <p:spPr>
          <a:xfrm>
            <a:off x="9921240" y="2816352"/>
            <a:ext cx="17830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2129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Verify Hydraulics</a:t>
            </a:r>
            <a:endParaRPr lang="en-US" sz="1600" dirty="0"/>
          </a:p>
        </p:txBody>
      </p:sp>
      <p:sp>
        <p:nvSpPr>
          <p:cNvPr id="35" name="Text 27"/>
          <p:cNvSpPr/>
          <p:nvPr/>
        </p:nvSpPr>
        <p:spPr>
          <a:xfrm>
            <a:off x="9865065" y="3258714"/>
            <a:ext cx="1931670" cy="2644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dirty="0">
                <a:solidFill>
                  <a:srgbClr val="5A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EPANET solver checks</a:t>
            </a:r>
            <a:endParaRPr lang="en-US" sz="1400" dirty="0"/>
          </a:p>
          <a:p>
            <a:pPr marL="0" indent="0" algn="ctr">
              <a:buNone/>
            </a:pPr>
            <a:r>
              <a:rPr lang="en-US" sz="1400" dirty="0">
                <a:solidFill>
                  <a:srgbClr val="5A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pressure at every node</a:t>
            </a:r>
            <a:endParaRPr lang="en-US" sz="1400" dirty="0"/>
          </a:p>
        </p:txBody>
      </p:sp>
      <p:sp>
        <p:nvSpPr>
          <p:cNvPr id="36" name="Shape 28"/>
          <p:cNvSpPr/>
          <p:nvPr/>
        </p:nvSpPr>
        <p:spPr>
          <a:xfrm>
            <a:off x="10924457" y="3716295"/>
            <a:ext cx="0" cy="274320"/>
          </a:xfrm>
          <a:prstGeom prst="line">
            <a:avLst/>
          </a:prstGeom>
          <a:noFill/>
          <a:ln w="25400">
            <a:solidFill>
              <a:srgbClr val="1C7293"/>
            </a:solidFill>
            <a:prstDash val="dash"/>
          </a:ln>
        </p:spPr>
        <p:txBody>
          <a:bodyPr/>
          <a:lstStyle/>
          <a:p>
            <a:endParaRPr lang="en-IN" sz="2400"/>
          </a:p>
        </p:txBody>
      </p:sp>
      <p:sp>
        <p:nvSpPr>
          <p:cNvPr id="37" name="Shape 29"/>
          <p:cNvSpPr/>
          <p:nvPr/>
        </p:nvSpPr>
        <p:spPr>
          <a:xfrm>
            <a:off x="6626777" y="3990615"/>
            <a:ext cx="4297680" cy="0"/>
          </a:xfrm>
          <a:prstGeom prst="line">
            <a:avLst/>
          </a:prstGeom>
          <a:noFill/>
          <a:ln w="25400">
            <a:solidFill>
              <a:srgbClr val="1C7293"/>
            </a:solidFill>
            <a:prstDash val="dash"/>
          </a:ln>
        </p:spPr>
        <p:txBody>
          <a:bodyPr/>
          <a:lstStyle/>
          <a:p>
            <a:endParaRPr lang="en-IN" sz="2400"/>
          </a:p>
        </p:txBody>
      </p:sp>
      <p:sp>
        <p:nvSpPr>
          <p:cNvPr id="38" name="Shape 30"/>
          <p:cNvSpPr/>
          <p:nvPr/>
        </p:nvSpPr>
        <p:spPr>
          <a:xfrm>
            <a:off x="6626777" y="3762015"/>
            <a:ext cx="0" cy="228600"/>
          </a:xfrm>
          <a:prstGeom prst="line">
            <a:avLst/>
          </a:prstGeom>
          <a:noFill/>
          <a:ln w="25400">
            <a:solidFill>
              <a:srgbClr val="1C7293"/>
            </a:solidFill>
            <a:prstDash val="dash"/>
          </a:ln>
        </p:spPr>
        <p:txBody>
          <a:bodyPr/>
          <a:lstStyle/>
          <a:p>
            <a:endParaRPr lang="en-IN" sz="2400"/>
          </a:p>
        </p:txBody>
      </p:sp>
      <p:sp>
        <p:nvSpPr>
          <p:cNvPr id="39" name="Shape 31"/>
          <p:cNvSpPr/>
          <p:nvPr/>
        </p:nvSpPr>
        <p:spPr>
          <a:xfrm>
            <a:off x="6515100" y="3610090"/>
            <a:ext cx="180930" cy="200440"/>
          </a:xfrm>
          <a:prstGeom prst="upArrow">
            <a:avLst/>
          </a:prstGeom>
          <a:solidFill>
            <a:srgbClr val="1C7293"/>
          </a:solidFill>
          <a:ln w="12700">
            <a:solidFill>
              <a:srgbClr val="1C7293"/>
            </a:solidFill>
            <a:prstDash val="solid"/>
          </a:ln>
        </p:spPr>
        <p:txBody>
          <a:bodyPr/>
          <a:lstStyle/>
          <a:p>
            <a:endParaRPr lang="en-IN" sz="2400"/>
          </a:p>
        </p:txBody>
      </p:sp>
      <p:sp>
        <p:nvSpPr>
          <p:cNvPr id="40" name="Text 32"/>
          <p:cNvSpPr/>
          <p:nvPr/>
        </p:nvSpPr>
        <p:spPr>
          <a:xfrm>
            <a:off x="5893308" y="3992339"/>
            <a:ext cx="61264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i="1" dirty="0">
                <a:solidFill>
                  <a:srgbClr val="5A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Repeat for N iterations · keep cheapest feasible design</a:t>
            </a:r>
            <a:endParaRPr lang="en-US" sz="1600" dirty="0"/>
          </a:p>
        </p:txBody>
      </p:sp>
      <p:sp>
        <p:nvSpPr>
          <p:cNvPr id="41" name="Text 33"/>
          <p:cNvSpPr/>
          <p:nvPr/>
        </p:nvSpPr>
        <p:spPr>
          <a:xfrm>
            <a:off x="5440680" y="4745377"/>
            <a:ext cx="6035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2129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algorithm has three independent knobs:</a:t>
            </a:r>
            <a:endParaRPr lang="en-US" sz="2400" dirty="0"/>
          </a:p>
        </p:txBody>
      </p:sp>
      <p:sp>
        <p:nvSpPr>
          <p:cNvPr id="42" name="Shape 34"/>
          <p:cNvSpPr/>
          <p:nvPr/>
        </p:nvSpPr>
        <p:spPr>
          <a:xfrm>
            <a:off x="5486400" y="5238301"/>
            <a:ext cx="1874520" cy="868680"/>
          </a:xfrm>
          <a:prstGeom prst="rect">
            <a:avLst/>
          </a:prstGeom>
          <a:solidFill>
            <a:srgbClr val="FFFFFF"/>
          </a:solidFill>
          <a:ln w="19050">
            <a:solidFill>
              <a:srgbClr val="065A82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43" name="Text 35"/>
          <p:cNvSpPr/>
          <p:nvPr/>
        </p:nvSpPr>
        <p:spPr>
          <a:xfrm>
            <a:off x="5577840" y="5329741"/>
            <a:ext cx="16916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065A8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Tree shape</a:t>
            </a:r>
            <a:endParaRPr lang="en-US" dirty="0"/>
          </a:p>
        </p:txBody>
      </p:sp>
      <p:sp>
        <p:nvSpPr>
          <p:cNvPr id="44" name="Text 36"/>
          <p:cNvSpPr/>
          <p:nvPr/>
        </p:nvSpPr>
        <p:spPr>
          <a:xfrm>
            <a:off x="5577840" y="5622349"/>
            <a:ext cx="16916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dirty="0">
                <a:solidFill>
                  <a:srgbClr val="1B2C3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η, β, γ, δ, θ</a:t>
            </a:r>
            <a:endParaRPr lang="en-US" dirty="0"/>
          </a:p>
        </p:txBody>
      </p:sp>
      <p:sp>
        <p:nvSpPr>
          <p:cNvPr id="45" name="Shape 37"/>
          <p:cNvSpPr/>
          <p:nvPr/>
        </p:nvSpPr>
        <p:spPr>
          <a:xfrm>
            <a:off x="7543800" y="5238301"/>
            <a:ext cx="1874520" cy="868680"/>
          </a:xfrm>
          <a:prstGeom prst="rect">
            <a:avLst/>
          </a:prstGeom>
          <a:solidFill>
            <a:srgbClr val="FFFFFF"/>
          </a:solidFill>
          <a:ln w="19050">
            <a:solidFill>
              <a:srgbClr val="065A82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46" name="Text 38"/>
          <p:cNvSpPr/>
          <p:nvPr/>
        </p:nvSpPr>
        <p:spPr>
          <a:xfrm>
            <a:off x="7635240" y="5329741"/>
            <a:ext cx="16916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065A8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Pipe sizing</a:t>
            </a:r>
            <a:endParaRPr lang="en-US" dirty="0"/>
          </a:p>
        </p:txBody>
      </p:sp>
      <p:sp>
        <p:nvSpPr>
          <p:cNvPr id="47" name="Text 39"/>
          <p:cNvSpPr/>
          <p:nvPr/>
        </p:nvSpPr>
        <p:spPr>
          <a:xfrm>
            <a:off x="7635240" y="5622349"/>
            <a:ext cx="16916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dirty="0">
                <a:solidFill>
                  <a:srgbClr val="1B2C3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V_global</a:t>
            </a:r>
            <a:endParaRPr lang="en-US" dirty="0"/>
          </a:p>
        </p:txBody>
      </p:sp>
      <p:sp>
        <p:nvSpPr>
          <p:cNvPr id="48" name="Shape 40"/>
          <p:cNvSpPr/>
          <p:nvPr/>
        </p:nvSpPr>
        <p:spPr>
          <a:xfrm>
            <a:off x="9601200" y="5238301"/>
            <a:ext cx="1874520" cy="868680"/>
          </a:xfrm>
          <a:prstGeom prst="rect">
            <a:avLst/>
          </a:prstGeom>
          <a:solidFill>
            <a:srgbClr val="FFFFFF"/>
          </a:solidFill>
          <a:ln w="19050">
            <a:solidFill>
              <a:srgbClr val="065A82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49" name="Text 41"/>
          <p:cNvSpPr/>
          <p:nvPr/>
        </p:nvSpPr>
        <p:spPr>
          <a:xfrm>
            <a:off x="9692640" y="5329741"/>
            <a:ext cx="16916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065A8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Search effort</a:t>
            </a:r>
            <a:endParaRPr lang="en-US" dirty="0"/>
          </a:p>
        </p:txBody>
      </p:sp>
      <p:sp>
        <p:nvSpPr>
          <p:cNvPr id="50" name="Text 42"/>
          <p:cNvSpPr/>
          <p:nvPr/>
        </p:nvSpPr>
        <p:spPr>
          <a:xfrm>
            <a:off x="9692640" y="5622349"/>
            <a:ext cx="16916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dirty="0">
                <a:solidFill>
                  <a:srgbClr val="1B2C3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N iterations</a:t>
            </a:r>
            <a:endParaRPr lang="en-US" dirty="0"/>
          </a:p>
        </p:txBody>
      </p:sp>
      <p:sp>
        <p:nvSpPr>
          <p:cNvPr id="53" name="Title 1">
            <a:extLst>
              <a:ext uri="{FF2B5EF4-FFF2-40B4-BE49-F238E27FC236}">
                <a16:creationId xmlns:a16="http://schemas.microsoft.com/office/drawing/2014/main" id="{15824114-D9F2-762F-FEB6-5DEF811F9631}"/>
              </a:ext>
            </a:extLst>
          </p:cNvPr>
          <p:cNvSpPr txBox="1">
            <a:spLocks/>
          </p:cNvSpPr>
          <p:nvPr/>
        </p:nvSpPr>
        <p:spPr>
          <a:xfrm>
            <a:off x="381000" y="228600"/>
            <a:ext cx="11430000" cy="5842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Probabilistic</a:t>
            </a:r>
            <a:r>
              <a:rPr lang="en-US" sz="3200" b="1" dirty="0">
                <a:solidFill>
                  <a:srgbClr val="21295C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 Growth Algorithm for WDN Design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8005D918-782D-CB8D-478A-9FCE94A293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403" y="23202"/>
            <a:ext cx="931924" cy="93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688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B4B655-6132-C713-6FF7-62B1F79AB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Surendra Kumar Sahu @IIT Bobay, India</a:t>
            </a:r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0A84CB-7FB3-8AAA-A637-008D86331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D597-3351-4193-9579-5F32FB36FD49}" type="slidenum">
              <a:rPr lang="en-IN" smtClean="0"/>
              <a:t>5</a:t>
            </a:fld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1"/>
              <p:cNvSpPr/>
              <p:nvPr/>
            </p:nvSpPr>
            <p:spPr>
              <a:xfrm>
                <a:off x="502920" y="884803"/>
                <a:ext cx="11064240" cy="411480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ctr"/>
              <a:lstStyle/>
              <a:p>
                <a:r>
                  <a:rPr lang="en-US" sz="2000" i="1" dirty="0">
                    <a:solidFill>
                      <a:srgbClr val="5A6B7B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Two-stage roulette guided by a hydraulic attractiveness score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ϕ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" y="884803"/>
                <a:ext cx="11064240" cy="411480"/>
              </a:xfrm>
              <a:prstGeom prst="rect">
                <a:avLst/>
              </a:prstGeom>
              <a:blipFill>
                <a:blip r:embed="rId2"/>
                <a:stretch>
                  <a:fillRect l="-1433" t="-5882" b="-23529"/>
                </a:stretch>
              </a:blipFill>
              <a:ln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hape 2"/>
          <p:cNvSpPr/>
          <p:nvPr/>
        </p:nvSpPr>
        <p:spPr>
          <a:xfrm>
            <a:off x="548640" y="1337371"/>
            <a:ext cx="5120640" cy="4937760"/>
          </a:xfrm>
          <a:prstGeom prst="rect">
            <a:avLst/>
          </a:prstGeom>
          <a:solidFill>
            <a:srgbClr val="E8F1F5"/>
          </a:solidFill>
          <a:ln w="12700">
            <a:solidFill>
              <a:srgbClr val="E8F1F5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8" name="Text 3"/>
          <p:cNvSpPr/>
          <p:nvPr/>
        </p:nvSpPr>
        <p:spPr>
          <a:xfrm>
            <a:off x="777240" y="1474531"/>
            <a:ext cx="4663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065A8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Attractiveness score for every node v</a:t>
            </a:r>
            <a:endParaRPr lang="en-US" sz="2000" dirty="0"/>
          </a:p>
        </p:txBody>
      </p:sp>
      <p:sp>
        <p:nvSpPr>
          <p:cNvPr id="9" name="Shape 4"/>
          <p:cNvSpPr/>
          <p:nvPr/>
        </p:nvSpPr>
        <p:spPr>
          <a:xfrm>
            <a:off x="670560" y="1869184"/>
            <a:ext cx="4663440" cy="914400"/>
          </a:xfrm>
          <a:prstGeom prst="rect">
            <a:avLst/>
          </a:prstGeom>
          <a:solidFill>
            <a:srgbClr val="FFFFFF"/>
          </a:solidFill>
          <a:ln w="12700">
            <a:solidFill>
              <a:srgbClr val="C9D6DD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5"/>
              <p:cNvSpPr/>
              <p:nvPr/>
            </p:nvSpPr>
            <p:spPr>
              <a:xfrm>
                <a:off x="670560" y="1869184"/>
                <a:ext cx="4663440" cy="914400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ϕ</m:t>
                      </m:r>
                      <m:r>
                        <a:rPr lang="sv-SE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sv-S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sv-S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sv-S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𝛾</m:t>
                          </m:r>
                        </m:sup>
                      </m:sSup>
                      <m:sSup>
                        <m:sSupPr>
                          <m:ctrlPr>
                            <a:rPr lang="sv-S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sv-S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IN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sv-S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𝛿</m:t>
                          </m:r>
                        </m:sup>
                      </m:sSup>
                      <m:sSup>
                        <m:sSupPr>
                          <m:ctrlPr>
                            <a:rPr lang="sv-S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sv-S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IN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sv-S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Tex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" y="1869184"/>
                <a:ext cx="4663440" cy="9144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hape 6"/>
          <p:cNvSpPr/>
          <p:nvPr/>
        </p:nvSpPr>
        <p:spPr>
          <a:xfrm>
            <a:off x="670560" y="2962979"/>
            <a:ext cx="329184" cy="329184"/>
          </a:xfrm>
          <a:prstGeom prst="ellipse">
            <a:avLst/>
          </a:prstGeom>
          <a:solidFill>
            <a:srgbClr val="1C7293"/>
          </a:solidFill>
          <a:ln w="12700">
            <a:solidFill>
              <a:srgbClr val="1C7293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12" name="Text 7"/>
          <p:cNvSpPr/>
          <p:nvPr/>
        </p:nvSpPr>
        <p:spPr>
          <a:xfrm>
            <a:off x="670560" y="2962979"/>
            <a:ext cx="329184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b="1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</a:t>
            </a:r>
            <a:endParaRPr lang="en-US" dirty="0"/>
          </a:p>
        </p:txBody>
      </p:sp>
      <p:sp>
        <p:nvSpPr>
          <p:cNvPr id="13" name="Text 8"/>
          <p:cNvSpPr/>
          <p:nvPr/>
        </p:nvSpPr>
        <p:spPr>
          <a:xfrm>
            <a:off x="1051560" y="2926403"/>
            <a:ext cx="45415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dirty="0">
                <a:solidFill>
                  <a:srgbClr val="1B2C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cumulative demand reaching v through the tree</a:t>
            </a:r>
            <a:endParaRPr lang="en-US" dirty="0"/>
          </a:p>
        </p:txBody>
      </p:sp>
      <p:sp>
        <p:nvSpPr>
          <p:cNvPr id="14" name="Shape 9"/>
          <p:cNvSpPr/>
          <p:nvPr/>
        </p:nvSpPr>
        <p:spPr>
          <a:xfrm>
            <a:off x="670560" y="3465899"/>
            <a:ext cx="329184" cy="329184"/>
          </a:xfrm>
          <a:prstGeom prst="ellipse">
            <a:avLst/>
          </a:prstGeom>
          <a:solidFill>
            <a:srgbClr val="1C7293"/>
          </a:solidFill>
          <a:ln w="12700">
            <a:solidFill>
              <a:srgbClr val="1C7293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15" name="Text 10"/>
          <p:cNvSpPr/>
          <p:nvPr/>
        </p:nvSpPr>
        <p:spPr>
          <a:xfrm>
            <a:off x="670560" y="3465899"/>
            <a:ext cx="329184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b="1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</a:t>
            </a:r>
            <a:endParaRPr lang="en-US" dirty="0"/>
          </a:p>
        </p:txBody>
      </p:sp>
      <p:sp>
        <p:nvSpPr>
          <p:cNvPr id="16" name="Text 11"/>
          <p:cNvSpPr/>
          <p:nvPr/>
        </p:nvSpPr>
        <p:spPr>
          <a:xfrm>
            <a:off x="1051560" y="3429323"/>
            <a:ext cx="45415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dirty="0">
                <a:solidFill>
                  <a:srgbClr val="1B2C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downstream path length from a reservoir to v</a:t>
            </a:r>
            <a:endParaRPr lang="en-US" dirty="0"/>
          </a:p>
        </p:txBody>
      </p:sp>
      <p:sp>
        <p:nvSpPr>
          <p:cNvPr id="17" name="Shape 12"/>
          <p:cNvSpPr/>
          <p:nvPr/>
        </p:nvSpPr>
        <p:spPr>
          <a:xfrm>
            <a:off x="670560" y="3968819"/>
            <a:ext cx="329184" cy="329184"/>
          </a:xfrm>
          <a:prstGeom prst="ellipse">
            <a:avLst/>
          </a:prstGeom>
          <a:solidFill>
            <a:srgbClr val="1C7293"/>
          </a:solidFill>
          <a:ln w="12700">
            <a:solidFill>
              <a:srgbClr val="1C7293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18" name="Text 13"/>
          <p:cNvSpPr/>
          <p:nvPr/>
        </p:nvSpPr>
        <p:spPr>
          <a:xfrm>
            <a:off x="670560" y="3968819"/>
            <a:ext cx="329184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b="1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</a:t>
            </a:r>
            <a:endParaRPr lang="en-US" dirty="0"/>
          </a:p>
        </p:txBody>
      </p:sp>
      <p:sp>
        <p:nvSpPr>
          <p:cNvPr id="19" name="Text 14"/>
          <p:cNvSpPr/>
          <p:nvPr/>
        </p:nvSpPr>
        <p:spPr>
          <a:xfrm>
            <a:off x="1051560" y="3932243"/>
            <a:ext cx="4114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dirty="0">
                <a:solidFill>
                  <a:srgbClr val="1B2C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head difference along that path</a:t>
            </a:r>
            <a:endParaRPr lang="en-US" dirty="0"/>
          </a:p>
        </p:txBody>
      </p:sp>
      <p:sp>
        <p:nvSpPr>
          <p:cNvPr id="20" name="Text 15"/>
          <p:cNvSpPr/>
          <p:nvPr/>
        </p:nvSpPr>
        <p:spPr>
          <a:xfrm>
            <a:off x="670560" y="4537771"/>
            <a:ext cx="49987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065A8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Roll of γ, δ, and θ</a:t>
            </a:r>
            <a:endParaRPr lang="en-US" sz="2000" dirty="0"/>
          </a:p>
        </p:txBody>
      </p:sp>
      <p:sp>
        <p:nvSpPr>
          <p:cNvPr id="21" name="Text 16"/>
          <p:cNvSpPr/>
          <p:nvPr/>
        </p:nvSpPr>
        <p:spPr>
          <a:xfrm>
            <a:off x="670560" y="4751381"/>
            <a:ext cx="499872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spcAft>
                <a:spcPts val="400"/>
              </a:spcAft>
              <a:buNone/>
            </a:pPr>
            <a:r>
              <a:rPr lang="en-US" b="1" dirty="0">
                <a:solidFill>
                  <a:srgbClr val="1B2C3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nsolas" pitchFamily="34" charset="-120"/>
              </a:rPr>
              <a:t>γ &gt; 0 </a:t>
            </a:r>
            <a:r>
              <a:rPr lang="en-US" dirty="0">
                <a:solidFill>
                  <a:srgbClr val="1B2C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favour high-demand nodes</a:t>
            </a:r>
            <a:endParaRPr lang="en-US" dirty="0"/>
          </a:p>
          <a:p>
            <a:pPr marL="0" indent="0">
              <a:spcAft>
                <a:spcPts val="400"/>
              </a:spcAft>
              <a:buNone/>
            </a:pPr>
            <a:r>
              <a:rPr lang="en-US" b="1" dirty="0">
                <a:solidFill>
                  <a:srgbClr val="1B2C3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nsolas" pitchFamily="34" charset="-120"/>
              </a:rPr>
              <a:t>δ &lt; 0 </a:t>
            </a:r>
            <a:r>
              <a:rPr lang="en-US" dirty="0">
                <a:solidFill>
                  <a:srgbClr val="1B2C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favour short paths from source</a:t>
            </a:r>
            <a:endParaRPr lang="en-US" dirty="0"/>
          </a:p>
          <a:p>
            <a:pPr marL="0" indent="0">
              <a:spcAft>
                <a:spcPts val="400"/>
              </a:spcAft>
              <a:buNone/>
            </a:pPr>
            <a:r>
              <a:rPr lang="en-US" b="1" dirty="0">
                <a:solidFill>
                  <a:srgbClr val="1B2C3F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nsolas" pitchFamily="34" charset="-120"/>
              </a:rPr>
              <a:t>θ &lt; 0 </a:t>
            </a:r>
            <a:r>
              <a:rPr lang="en-US" dirty="0">
                <a:solidFill>
                  <a:srgbClr val="1B2C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favour easy-to-reach nodes (low head loss)</a:t>
            </a:r>
            <a:endParaRPr lang="en-US" dirty="0"/>
          </a:p>
        </p:txBody>
      </p:sp>
      <p:sp>
        <p:nvSpPr>
          <p:cNvPr id="22" name="Text 17"/>
          <p:cNvSpPr/>
          <p:nvPr/>
        </p:nvSpPr>
        <p:spPr>
          <a:xfrm>
            <a:off x="5943600" y="1246717"/>
            <a:ext cx="56692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065A8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Each iteration grows the tree edge by edge</a:t>
            </a:r>
            <a:endParaRPr lang="en-US" sz="2000" dirty="0"/>
          </a:p>
        </p:txBody>
      </p:sp>
      <p:sp>
        <p:nvSpPr>
          <p:cNvPr id="23" name="Shape 18"/>
          <p:cNvSpPr/>
          <p:nvPr/>
        </p:nvSpPr>
        <p:spPr>
          <a:xfrm>
            <a:off x="5943600" y="1629079"/>
            <a:ext cx="5761470" cy="1409076"/>
          </a:xfrm>
          <a:prstGeom prst="rect">
            <a:avLst/>
          </a:prstGeom>
          <a:solidFill>
            <a:srgbClr val="FFFFFF"/>
          </a:solidFill>
          <a:ln w="12700">
            <a:solidFill>
              <a:srgbClr val="C9D6DD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pic>
        <p:nvPicPr>
          <p:cNvPr id="24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5790" y="1675585"/>
            <a:ext cx="411480" cy="411480"/>
          </a:xfrm>
          <a:prstGeom prst="rect">
            <a:avLst/>
          </a:prstGeom>
        </p:spPr>
      </p:pic>
      <p:sp>
        <p:nvSpPr>
          <p:cNvPr id="25" name="Text 19"/>
          <p:cNvSpPr/>
          <p:nvPr/>
        </p:nvSpPr>
        <p:spPr>
          <a:xfrm>
            <a:off x="6606915" y="1699981"/>
            <a:ext cx="4846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2129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Step 1   Pick a parent from the frontier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 20"/>
              <p:cNvSpPr/>
              <p:nvPr/>
            </p:nvSpPr>
            <p:spPr>
              <a:xfrm>
                <a:off x="6096000" y="2040559"/>
                <a:ext cx="5578590" cy="365760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ctr"/>
              <a:lstStyle/>
              <a:p>
                <a:r>
                  <a:rPr lang="en-US" dirty="0">
                    <a:solidFill>
                      <a:srgbClr val="1B2C3F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Roulette weights: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ϕ</m:t>
                    </m:r>
                  </m:oMath>
                </a14:m>
                <a:r>
                  <a:rPr lang="en-US" b="1" i="1" dirty="0">
                    <a:solidFill>
                      <a:srgbClr val="1B2C3F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(v)</a:t>
                </a:r>
                <a:r>
                  <a:rPr lang="en-US" b="1" baseline="30000" dirty="0">
                    <a:solidFill>
                      <a:srgbClr val="1B2C3F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η</a:t>
                </a:r>
                <a:r>
                  <a:rPr lang="en-US" dirty="0">
                    <a:solidFill>
                      <a:srgbClr val="1B2C3F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, exponent η sharpens the selection.</a:t>
                </a:r>
                <a:endParaRPr lang="en-US" dirty="0"/>
              </a:p>
            </p:txBody>
          </p:sp>
        </mc:Choice>
        <mc:Fallback xmlns="">
          <p:sp>
            <p:nvSpPr>
              <p:cNvPr id="26" name="Text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040559"/>
                <a:ext cx="5578590" cy="365760"/>
              </a:xfrm>
              <a:prstGeom prst="rect">
                <a:avLst/>
              </a:prstGeom>
              <a:blipFill>
                <a:blip r:embed="rId5"/>
                <a:stretch>
                  <a:fillRect l="-2514" t="-10000" r="-2186" b="-26667"/>
                </a:stretch>
              </a:blipFill>
              <a:ln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 21"/>
          <p:cNvSpPr/>
          <p:nvPr/>
        </p:nvSpPr>
        <p:spPr>
          <a:xfrm>
            <a:off x="6126480" y="2479471"/>
            <a:ext cx="53949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i="1" dirty="0">
                <a:solidFill>
                  <a:srgbClr val="5A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High η → almost always picks the most attractive frontier node.</a:t>
            </a:r>
            <a:endParaRPr lang="en-US" sz="1600" dirty="0"/>
          </a:p>
          <a:p>
            <a:pPr marL="0" indent="0">
              <a:buNone/>
            </a:pPr>
            <a:r>
              <a:rPr lang="en-US" sz="1600" i="1" dirty="0">
                <a:solidFill>
                  <a:srgbClr val="5A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η = 0 → uniform random pick (heuristic ignored).</a:t>
            </a:r>
            <a:endParaRPr lang="en-US" sz="1600" dirty="0"/>
          </a:p>
        </p:txBody>
      </p:sp>
      <p:sp>
        <p:nvSpPr>
          <p:cNvPr id="28" name="Shape 22"/>
          <p:cNvSpPr/>
          <p:nvPr/>
        </p:nvSpPr>
        <p:spPr>
          <a:xfrm>
            <a:off x="5943600" y="3170743"/>
            <a:ext cx="5761470" cy="1409076"/>
          </a:xfrm>
          <a:prstGeom prst="rect">
            <a:avLst/>
          </a:prstGeom>
          <a:solidFill>
            <a:srgbClr val="FFFFFF"/>
          </a:solidFill>
          <a:ln w="12700">
            <a:solidFill>
              <a:srgbClr val="C9D6DD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pic>
        <p:nvPicPr>
          <p:cNvPr id="29" name="Image 1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3279271"/>
            <a:ext cx="411480" cy="411480"/>
          </a:xfrm>
          <a:prstGeom prst="rect">
            <a:avLst/>
          </a:prstGeom>
        </p:spPr>
      </p:pic>
      <p:sp>
        <p:nvSpPr>
          <p:cNvPr id="30" name="Text 23"/>
          <p:cNvSpPr/>
          <p:nvPr/>
        </p:nvSpPr>
        <p:spPr>
          <a:xfrm>
            <a:off x="6606915" y="3239323"/>
            <a:ext cx="4846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2129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Step 2   Pick a child from the parent's neighbours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 24"/>
              <p:cNvSpPr/>
              <p:nvPr/>
            </p:nvSpPr>
            <p:spPr>
              <a:xfrm>
                <a:off x="6126480" y="3640459"/>
                <a:ext cx="5578590" cy="365760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ctr"/>
              <a:lstStyle/>
              <a:p>
                <a:r>
                  <a:rPr lang="en-US" dirty="0">
                    <a:solidFill>
                      <a:srgbClr val="1B2C3F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Roulette weights: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ϕ</m:t>
                    </m:r>
                  </m:oMath>
                </a14:m>
                <a:r>
                  <a:rPr lang="en-US" b="1" i="1" dirty="0">
                    <a:solidFill>
                      <a:srgbClr val="1B2C3F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(u)</a:t>
                </a:r>
                <a:r>
                  <a:rPr lang="en-US" b="1" baseline="30000" dirty="0">
                    <a:solidFill>
                      <a:srgbClr val="1B2C3F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β</a:t>
                </a:r>
                <a:r>
                  <a:rPr lang="en-US" dirty="0">
                    <a:solidFill>
                      <a:srgbClr val="1B2C3F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, exponent β sharpens the selection.</a:t>
                </a:r>
                <a:endParaRPr lang="en-US" dirty="0"/>
              </a:p>
            </p:txBody>
          </p:sp>
        </mc:Choice>
        <mc:Fallback xmlns="">
          <p:sp>
            <p:nvSpPr>
              <p:cNvPr id="31" name="Text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0" y="3640459"/>
                <a:ext cx="5578590" cy="365760"/>
              </a:xfrm>
              <a:prstGeom prst="rect">
                <a:avLst/>
              </a:prstGeom>
              <a:blipFill>
                <a:blip r:embed="rId7"/>
                <a:stretch>
                  <a:fillRect l="-2514" t="-8333" r="-2404" b="-26667"/>
                </a:stretch>
              </a:blipFill>
              <a:ln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Shape 26"/>
          <p:cNvSpPr/>
          <p:nvPr/>
        </p:nvSpPr>
        <p:spPr>
          <a:xfrm>
            <a:off x="5943600" y="4706821"/>
            <a:ext cx="5761470" cy="1512546"/>
          </a:xfrm>
          <a:prstGeom prst="rect">
            <a:avLst/>
          </a:prstGeom>
          <a:solidFill>
            <a:srgbClr val="FFFFFF"/>
          </a:solidFill>
          <a:ln w="12700">
            <a:solidFill>
              <a:srgbClr val="C9D6DD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pic>
        <p:nvPicPr>
          <p:cNvPr id="33" name="Image 2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9518" y="4853632"/>
            <a:ext cx="411480" cy="411480"/>
          </a:xfrm>
          <a:prstGeom prst="rect">
            <a:avLst/>
          </a:prstGeom>
        </p:spPr>
      </p:pic>
      <p:sp>
        <p:nvSpPr>
          <p:cNvPr id="34" name="Text 27"/>
          <p:cNvSpPr/>
          <p:nvPr/>
        </p:nvSpPr>
        <p:spPr>
          <a:xfrm>
            <a:off x="6606915" y="4843401"/>
            <a:ext cx="4846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2129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Step 3   Repeat until every node is assigned</a:t>
            </a:r>
            <a:endParaRPr lang="en-US" dirty="0"/>
          </a:p>
        </p:txBody>
      </p:sp>
      <p:sp>
        <p:nvSpPr>
          <p:cNvPr id="35" name="Text 28"/>
          <p:cNvSpPr/>
          <p:nvPr/>
        </p:nvSpPr>
        <p:spPr>
          <a:xfrm>
            <a:off x="6126480" y="5345741"/>
            <a:ext cx="557859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1B2C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Result: a directed spanning tree rooted at the reservoirs, covering all the demand nodes. Every iteration produces a different tree because the roulette is stochastic.</a:t>
            </a:r>
            <a:endParaRPr lang="en-US" sz="1600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EF270416-814F-18CB-4412-660C30DD89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403" y="23202"/>
            <a:ext cx="931924" cy="931924"/>
          </a:xfrm>
          <a:prstGeom prst="rect">
            <a:avLst/>
          </a:prstGeom>
        </p:spPr>
      </p:pic>
      <p:sp>
        <p:nvSpPr>
          <p:cNvPr id="37" name="Title 1">
            <a:extLst>
              <a:ext uri="{FF2B5EF4-FFF2-40B4-BE49-F238E27FC236}">
                <a16:creationId xmlns:a16="http://schemas.microsoft.com/office/drawing/2014/main" id="{2DAB05F5-B6F8-0CC6-5951-6B4121E25F40}"/>
              </a:ext>
            </a:extLst>
          </p:cNvPr>
          <p:cNvSpPr txBox="1">
            <a:spLocks/>
          </p:cNvSpPr>
          <p:nvPr/>
        </p:nvSpPr>
        <p:spPr>
          <a:xfrm>
            <a:off x="381000" y="228600"/>
            <a:ext cx="11430000" cy="5842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Probabilistic</a:t>
            </a:r>
            <a:r>
              <a:rPr lang="en-US" sz="3200" b="1" dirty="0">
                <a:solidFill>
                  <a:srgbClr val="21295C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 Tree Growth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 21">
            <a:extLst>
              <a:ext uri="{FF2B5EF4-FFF2-40B4-BE49-F238E27FC236}">
                <a16:creationId xmlns:a16="http://schemas.microsoft.com/office/drawing/2014/main" id="{AB0061E4-5CC0-F030-7EA3-401378A34139}"/>
              </a:ext>
            </a:extLst>
          </p:cNvPr>
          <p:cNvSpPr/>
          <p:nvPr/>
        </p:nvSpPr>
        <p:spPr>
          <a:xfrm>
            <a:off x="6035040" y="4055163"/>
            <a:ext cx="53949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600" i="1" dirty="0">
                <a:solidFill>
                  <a:srgbClr val="5A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High The chosen child is added as a tree edge, its neighbors enter the frontier with updated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ϕ </a:t>
            </a:r>
            <a:r>
              <a:rPr lang="en-US" sz="1600" i="1" dirty="0">
                <a:solidFill>
                  <a:srgbClr val="5A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values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42468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C194EB-0D9C-0D23-257E-D64598FDF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Surendra Kumar Sahu @IIT Bobay, India</a:t>
            </a:r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084A13-BBC4-ED33-7C97-9B82FF14F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D597-3351-4193-9579-5F32FB36FD49}" type="slidenum">
              <a:rPr lang="en-IN" smtClean="0"/>
              <a:t>6</a:t>
            </a:fld>
            <a:endParaRPr lang="en-IN"/>
          </a:p>
        </p:txBody>
      </p:sp>
      <p:sp>
        <p:nvSpPr>
          <p:cNvPr id="32" name="Text 1"/>
          <p:cNvSpPr/>
          <p:nvPr/>
        </p:nvSpPr>
        <p:spPr>
          <a:xfrm>
            <a:off x="548640" y="1000846"/>
            <a:ext cx="110642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i="1" dirty="0">
                <a:solidFill>
                  <a:srgbClr val="5A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Continuity-based sizing, catalogue snapping, and parallel iteration</a:t>
            </a:r>
            <a:endParaRPr lang="en-US" sz="2000" dirty="0"/>
          </a:p>
        </p:txBody>
      </p:sp>
      <p:sp>
        <p:nvSpPr>
          <p:cNvPr id="33" name="Shape 2"/>
          <p:cNvSpPr/>
          <p:nvPr/>
        </p:nvSpPr>
        <p:spPr>
          <a:xfrm>
            <a:off x="548640" y="1600200"/>
            <a:ext cx="3703320" cy="1691640"/>
          </a:xfrm>
          <a:prstGeom prst="rect">
            <a:avLst/>
          </a:prstGeom>
          <a:solidFill>
            <a:srgbClr val="E8F1F5"/>
          </a:solidFill>
          <a:ln w="12700">
            <a:solidFill>
              <a:srgbClr val="E8F1F5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34" name="Shape 3"/>
          <p:cNvSpPr/>
          <p:nvPr/>
        </p:nvSpPr>
        <p:spPr>
          <a:xfrm>
            <a:off x="731520" y="1783080"/>
            <a:ext cx="365760" cy="365760"/>
          </a:xfrm>
          <a:prstGeom prst="ellipse">
            <a:avLst/>
          </a:prstGeom>
          <a:solidFill>
            <a:srgbClr val="065A82"/>
          </a:solidFill>
          <a:ln w="12700">
            <a:solidFill>
              <a:srgbClr val="065A82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35" name="Text 4"/>
          <p:cNvSpPr/>
          <p:nvPr/>
        </p:nvSpPr>
        <p:spPr>
          <a:xfrm>
            <a:off x="731520" y="178308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dirty="0"/>
          </a:p>
        </p:txBody>
      </p:sp>
      <p:pic>
        <p:nvPicPr>
          <p:cNvPr id="36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783080"/>
            <a:ext cx="365760" cy="365760"/>
          </a:xfrm>
          <a:prstGeom prst="rect">
            <a:avLst/>
          </a:prstGeom>
        </p:spPr>
      </p:pic>
      <p:sp>
        <p:nvSpPr>
          <p:cNvPr id="37" name="Text 5"/>
          <p:cNvSpPr/>
          <p:nvPr/>
        </p:nvSpPr>
        <p:spPr>
          <a:xfrm>
            <a:off x="1201462" y="1801297"/>
            <a:ext cx="33375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2129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Cumulative demand</a:t>
            </a:r>
            <a:endParaRPr lang="en-US" sz="2000" dirty="0"/>
          </a:p>
        </p:txBody>
      </p:sp>
      <p:sp>
        <p:nvSpPr>
          <p:cNvPr id="38" name="Text 6"/>
          <p:cNvSpPr/>
          <p:nvPr/>
        </p:nvSpPr>
        <p:spPr>
          <a:xfrm>
            <a:off x="764498" y="2336503"/>
            <a:ext cx="333756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dirty="0">
                <a:solidFill>
                  <a:srgbClr val="1B2C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 each tree pipe, flow = sum of demands of all downstream nodes.</a:t>
            </a:r>
            <a:endParaRPr lang="en-US" dirty="0"/>
          </a:p>
        </p:txBody>
      </p:sp>
      <p:sp>
        <p:nvSpPr>
          <p:cNvPr id="39" name="Shape 7"/>
          <p:cNvSpPr/>
          <p:nvPr/>
        </p:nvSpPr>
        <p:spPr>
          <a:xfrm>
            <a:off x="4270248" y="2336292"/>
            <a:ext cx="169164" cy="219456"/>
          </a:xfrm>
          <a:prstGeom prst="rightArrow">
            <a:avLst/>
          </a:prstGeom>
          <a:solidFill>
            <a:srgbClr val="1C7293"/>
          </a:solidFill>
          <a:ln w="12700">
            <a:solidFill>
              <a:srgbClr val="1C7293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41" name="Shape 8"/>
          <p:cNvSpPr/>
          <p:nvPr/>
        </p:nvSpPr>
        <p:spPr>
          <a:xfrm>
            <a:off x="4457700" y="1600200"/>
            <a:ext cx="3703320" cy="1691640"/>
          </a:xfrm>
          <a:prstGeom prst="rect">
            <a:avLst/>
          </a:prstGeom>
          <a:solidFill>
            <a:srgbClr val="E8F1F5"/>
          </a:solidFill>
          <a:ln w="12700">
            <a:solidFill>
              <a:srgbClr val="E8F1F5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42" name="Shape 9"/>
          <p:cNvSpPr/>
          <p:nvPr/>
        </p:nvSpPr>
        <p:spPr>
          <a:xfrm>
            <a:off x="4640580" y="1783080"/>
            <a:ext cx="365760" cy="365760"/>
          </a:xfrm>
          <a:prstGeom prst="ellipse">
            <a:avLst/>
          </a:prstGeom>
          <a:solidFill>
            <a:srgbClr val="065A82"/>
          </a:solidFill>
          <a:ln w="12700">
            <a:solidFill>
              <a:srgbClr val="065A82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43" name="Text 10"/>
          <p:cNvSpPr/>
          <p:nvPr/>
        </p:nvSpPr>
        <p:spPr>
          <a:xfrm>
            <a:off x="4640580" y="178308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dirty="0"/>
          </a:p>
        </p:txBody>
      </p:sp>
      <p:pic>
        <p:nvPicPr>
          <p:cNvPr id="44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6660" y="1783080"/>
            <a:ext cx="365760" cy="365760"/>
          </a:xfrm>
          <a:prstGeom prst="rect">
            <a:avLst/>
          </a:prstGeom>
        </p:spPr>
      </p:pic>
      <p:sp>
        <p:nvSpPr>
          <p:cNvPr id="45" name="Text 11"/>
          <p:cNvSpPr/>
          <p:nvPr/>
        </p:nvSpPr>
        <p:spPr>
          <a:xfrm>
            <a:off x="5102901" y="1801297"/>
            <a:ext cx="33375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2129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Theoretical diameter</a:t>
            </a:r>
            <a:endParaRPr lang="en-US" sz="2000" dirty="0"/>
          </a:p>
        </p:txBody>
      </p:sp>
      <p:sp>
        <p:nvSpPr>
          <p:cNvPr id="46" name="Text 12"/>
          <p:cNvSpPr/>
          <p:nvPr/>
        </p:nvSpPr>
        <p:spPr>
          <a:xfrm>
            <a:off x="4594860" y="2248781"/>
            <a:ext cx="34290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D = √( 4Q / (π · </a:t>
            </a:r>
            <a:r>
              <a:rPr lang="en-US" dirty="0" err="1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V</a:t>
            </a:r>
            <a:r>
              <a:rPr lang="en-US" baseline="-40000" dirty="0" err="1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global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) )</a:t>
            </a:r>
            <a:endParaRPr lang="en-US" sz="1800" dirty="0"/>
          </a:p>
        </p:txBody>
      </p:sp>
      <p:sp>
        <p:nvSpPr>
          <p:cNvPr id="47" name="Text 13"/>
          <p:cNvSpPr/>
          <p:nvPr/>
        </p:nvSpPr>
        <p:spPr>
          <a:xfrm>
            <a:off x="4539022" y="2866680"/>
            <a:ext cx="34290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i="1" dirty="0">
                <a:solidFill>
                  <a:srgbClr val="5A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From continuity at fixed sizing velocity V_global.</a:t>
            </a:r>
            <a:endParaRPr lang="en-US" sz="1600" dirty="0"/>
          </a:p>
        </p:txBody>
      </p:sp>
      <p:sp>
        <p:nvSpPr>
          <p:cNvPr id="48" name="Shape 14"/>
          <p:cNvSpPr/>
          <p:nvPr/>
        </p:nvSpPr>
        <p:spPr>
          <a:xfrm>
            <a:off x="8179308" y="2336292"/>
            <a:ext cx="169164" cy="219456"/>
          </a:xfrm>
          <a:prstGeom prst="rightArrow">
            <a:avLst/>
          </a:prstGeom>
          <a:solidFill>
            <a:srgbClr val="1C7293"/>
          </a:solidFill>
          <a:ln w="12700">
            <a:solidFill>
              <a:srgbClr val="1C7293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49" name="Shape 15"/>
          <p:cNvSpPr/>
          <p:nvPr/>
        </p:nvSpPr>
        <p:spPr>
          <a:xfrm>
            <a:off x="8366760" y="1600200"/>
            <a:ext cx="3442716" cy="1691640"/>
          </a:xfrm>
          <a:prstGeom prst="rect">
            <a:avLst/>
          </a:prstGeom>
          <a:solidFill>
            <a:srgbClr val="E8F1F5"/>
          </a:solidFill>
          <a:ln w="12700">
            <a:solidFill>
              <a:srgbClr val="E8F1F5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50" name="Shape 16"/>
          <p:cNvSpPr/>
          <p:nvPr/>
        </p:nvSpPr>
        <p:spPr>
          <a:xfrm>
            <a:off x="8549640" y="1783080"/>
            <a:ext cx="365760" cy="365760"/>
          </a:xfrm>
          <a:prstGeom prst="ellipse">
            <a:avLst/>
          </a:prstGeom>
          <a:solidFill>
            <a:srgbClr val="065A82"/>
          </a:solidFill>
          <a:ln w="12700">
            <a:solidFill>
              <a:srgbClr val="065A82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51" name="Text 17"/>
          <p:cNvSpPr/>
          <p:nvPr/>
        </p:nvSpPr>
        <p:spPr>
          <a:xfrm>
            <a:off x="8549640" y="178308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dirty="0"/>
          </a:p>
        </p:txBody>
      </p:sp>
      <p:pic>
        <p:nvPicPr>
          <p:cNvPr id="52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80532" y="1797304"/>
            <a:ext cx="365760" cy="365760"/>
          </a:xfrm>
          <a:prstGeom prst="rect">
            <a:avLst/>
          </a:prstGeom>
        </p:spPr>
      </p:pic>
      <p:sp>
        <p:nvSpPr>
          <p:cNvPr id="53" name="Text 18"/>
          <p:cNvSpPr/>
          <p:nvPr/>
        </p:nvSpPr>
        <p:spPr>
          <a:xfrm>
            <a:off x="9088162" y="1797304"/>
            <a:ext cx="2366071" cy="3247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21295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Snap to catalogue</a:t>
            </a:r>
            <a:endParaRPr lang="en-US" sz="2000" dirty="0"/>
          </a:p>
        </p:txBody>
      </p:sp>
      <p:sp>
        <p:nvSpPr>
          <p:cNvPr id="54" name="Text 19"/>
          <p:cNvSpPr/>
          <p:nvPr/>
        </p:nvSpPr>
        <p:spPr>
          <a:xfrm>
            <a:off x="8592300" y="2355002"/>
            <a:ext cx="3275851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dirty="0">
                <a:solidFill>
                  <a:srgbClr val="1B2C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Choose the closest of the available commercial diameters; cost = length × unit price.</a:t>
            </a:r>
            <a:endParaRPr lang="en-US" dirty="0"/>
          </a:p>
        </p:txBody>
      </p:sp>
      <p:sp>
        <p:nvSpPr>
          <p:cNvPr id="55" name="Text 20"/>
          <p:cNvSpPr/>
          <p:nvPr/>
        </p:nvSpPr>
        <p:spPr>
          <a:xfrm>
            <a:off x="548640" y="3429000"/>
            <a:ext cx="110642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i="1" dirty="0">
                <a:solidFill>
                  <a:srgbClr val="5A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Trade-off: </a:t>
            </a:r>
            <a:r>
              <a:rPr lang="en-US" sz="2000" i="1" dirty="0">
                <a:solidFill>
                  <a:srgbClr val="5A6B7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higher V → smaller D → cheaper pipes, but more head loss → fewer feasible designs.</a:t>
            </a:r>
            <a:endParaRPr lang="en-US" sz="2000" dirty="0"/>
          </a:p>
        </p:txBody>
      </p:sp>
      <p:sp>
        <p:nvSpPr>
          <p:cNvPr id="56" name="Shape 21"/>
          <p:cNvSpPr/>
          <p:nvPr/>
        </p:nvSpPr>
        <p:spPr>
          <a:xfrm>
            <a:off x="2880359" y="3936914"/>
            <a:ext cx="6855003" cy="2468880"/>
          </a:xfrm>
          <a:prstGeom prst="rect">
            <a:avLst/>
          </a:prstGeom>
          <a:solidFill>
            <a:srgbClr val="E8F1F5"/>
          </a:solidFill>
          <a:ln w="12700">
            <a:solidFill>
              <a:srgbClr val="E8F1F5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pic>
        <p:nvPicPr>
          <p:cNvPr id="57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8960" y="4092362"/>
            <a:ext cx="411480" cy="411480"/>
          </a:xfrm>
          <a:prstGeom prst="rect">
            <a:avLst/>
          </a:prstGeom>
        </p:spPr>
      </p:pic>
      <p:sp>
        <p:nvSpPr>
          <p:cNvPr id="58" name="Text 22"/>
          <p:cNvSpPr/>
          <p:nvPr/>
        </p:nvSpPr>
        <p:spPr>
          <a:xfrm>
            <a:off x="3657600" y="4092362"/>
            <a:ext cx="4572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065A8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Feasibility check</a:t>
            </a:r>
            <a:endParaRPr lang="en-US" sz="2000" dirty="0"/>
          </a:p>
        </p:txBody>
      </p:sp>
      <p:sp>
        <p:nvSpPr>
          <p:cNvPr id="59" name="Text 23"/>
          <p:cNvSpPr/>
          <p:nvPr/>
        </p:nvSpPr>
        <p:spPr>
          <a:xfrm>
            <a:off x="3108960" y="4576994"/>
            <a:ext cx="6461510" cy="1691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B2C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Apply diameters to the network and run EPANET hydraulics in memory.</a:t>
            </a:r>
            <a:endParaRPr lang="en-US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B2C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 iteration is </a:t>
            </a:r>
            <a:r>
              <a:rPr lang="en-US" b="1" dirty="0">
                <a:solidFill>
                  <a:srgbClr val="1B2C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feasible</a:t>
            </a:r>
            <a:r>
              <a:rPr lang="en-US" dirty="0">
                <a:solidFill>
                  <a:srgbClr val="1B2C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when pressure ≥ </a:t>
            </a:r>
            <a:r>
              <a:rPr lang="en-US" b="1" dirty="0">
                <a:solidFill>
                  <a:srgbClr val="1B2C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b="1" baseline="-25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</a:t>
            </a:r>
            <a:r>
              <a:rPr lang="en-US" b="1" dirty="0">
                <a:solidFill>
                  <a:srgbClr val="1B2C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dirty="0">
                <a:solidFill>
                  <a:srgbClr val="1B2C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at every demand node.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B2C3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Loop pipes (those not in the spanning tree) default to the smallest catalogue diameter.</a:t>
            </a:r>
            <a:endParaRPr lang="en-US" dirty="0"/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A49F2E08-AAD2-B90E-E680-BED325F19C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403" y="23202"/>
            <a:ext cx="931924" cy="931924"/>
          </a:xfrm>
          <a:prstGeom prst="rect">
            <a:avLst/>
          </a:prstGeom>
        </p:spPr>
      </p:pic>
      <p:sp>
        <p:nvSpPr>
          <p:cNvPr id="61" name="Title 1">
            <a:extLst>
              <a:ext uri="{FF2B5EF4-FFF2-40B4-BE49-F238E27FC236}">
                <a16:creationId xmlns:a16="http://schemas.microsoft.com/office/drawing/2014/main" id="{FA736FBB-DC3D-AC8C-4437-2BB9E01C8FD0}"/>
              </a:ext>
            </a:extLst>
          </p:cNvPr>
          <p:cNvSpPr txBox="1">
            <a:spLocks/>
          </p:cNvSpPr>
          <p:nvPr/>
        </p:nvSpPr>
        <p:spPr>
          <a:xfrm>
            <a:off x="381000" y="228600"/>
            <a:ext cx="11430000" cy="5842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21295C"/>
                </a:solidFill>
                <a:latin typeface="Times New Roman" panose="02020603050405020304" pitchFamily="18" charset="0"/>
                <a:ea typeface="Calibri" pitchFamily="34" charset="-122"/>
                <a:cs typeface="Times New Roman" panose="02020603050405020304" pitchFamily="18" charset="0"/>
              </a:rPr>
              <a:t>Pipe Sizing and Feasibility Check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351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2A5B12-5C86-9CBA-FB0E-4AD7BCCB4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2">
            <a:extLst>
              <a:ext uri="{FF2B5EF4-FFF2-40B4-BE49-F238E27FC236}">
                <a16:creationId xmlns:a16="http://schemas.microsoft.com/office/drawing/2014/main" id="{2FE10D19-0483-F661-13F8-A8416D80C0B6}"/>
              </a:ext>
            </a:extLst>
          </p:cNvPr>
          <p:cNvSpPr/>
          <p:nvPr/>
        </p:nvSpPr>
        <p:spPr>
          <a:xfrm>
            <a:off x="563880" y="974466"/>
            <a:ext cx="3627120" cy="2736982"/>
          </a:xfrm>
          <a:prstGeom prst="rect">
            <a:avLst/>
          </a:prstGeom>
          <a:solidFill>
            <a:srgbClr val="F8FAFC"/>
          </a:solidFill>
          <a:ln w="9525">
            <a:solidFill>
              <a:srgbClr val="8DA9C4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7" name="Shape 3">
            <a:extLst>
              <a:ext uri="{FF2B5EF4-FFF2-40B4-BE49-F238E27FC236}">
                <a16:creationId xmlns:a16="http://schemas.microsoft.com/office/drawing/2014/main" id="{B69210F8-F1FC-6CA4-8EBB-4E582C5DDBA8}"/>
              </a:ext>
            </a:extLst>
          </p:cNvPr>
          <p:cNvSpPr/>
          <p:nvPr/>
        </p:nvSpPr>
        <p:spPr>
          <a:xfrm>
            <a:off x="576070" y="974466"/>
            <a:ext cx="51817" cy="2736982"/>
          </a:xfrm>
          <a:prstGeom prst="rect">
            <a:avLst/>
          </a:prstGeom>
          <a:solidFill>
            <a:srgbClr val="1C7293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9" name="Text 5">
            <a:extLst>
              <a:ext uri="{FF2B5EF4-FFF2-40B4-BE49-F238E27FC236}">
                <a16:creationId xmlns:a16="http://schemas.microsoft.com/office/drawing/2014/main" id="{FC31CD66-A9BF-AB55-4A16-129ED54B296B}"/>
              </a:ext>
            </a:extLst>
          </p:cNvPr>
          <p:cNvSpPr/>
          <p:nvPr/>
        </p:nvSpPr>
        <p:spPr>
          <a:xfrm>
            <a:off x="728471" y="1073512"/>
            <a:ext cx="2315002" cy="1554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0B25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Hanoi Network (HAN)</a:t>
            </a:r>
            <a:endParaRPr lang="en-US" dirty="0"/>
          </a:p>
        </p:txBody>
      </p:sp>
      <p:pic>
        <p:nvPicPr>
          <p:cNvPr id="10" name="Image 0" descr="tln.png">
            <a:extLst>
              <a:ext uri="{FF2B5EF4-FFF2-40B4-BE49-F238E27FC236}">
                <a16:creationId xmlns:a16="http://schemas.microsoft.com/office/drawing/2014/main" id="{C1BED07E-35CD-A38C-89E8-77A384DAE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618" y="1338618"/>
            <a:ext cx="2774695" cy="1713644"/>
          </a:xfrm>
          <a:prstGeom prst="rect">
            <a:avLst/>
          </a:prstGeom>
        </p:spPr>
      </p:pic>
      <p:sp>
        <p:nvSpPr>
          <p:cNvPr id="11" name="Text 6">
            <a:extLst>
              <a:ext uri="{FF2B5EF4-FFF2-40B4-BE49-F238E27FC236}">
                <a16:creationId xmlns:a16="http://schemas.microsoft.com/office/drawing/2014/main" id="{5FF287F1-3C1A-217D-E317-06FDE529BC97}"/>
              </a:ext>
            </a:extLst>
          </p:cNvPr>
          <p:cNvSpPr/>
          <p:nvPr/>
        </p:nvSpPr>
        <p:spPr>
          <a:xfrm>
            <a:off x="714754" y="3145983"/>
            <a:ext cx="341528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reservoir  •  32 demand nodes  •  34 pipes  •  3 loops</a:t>
            </a:r>
          </a:p>
          <a:p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 diameters, Fujiwara and Khang (1990)</a:t>
            </a:r>
          </a:p>
        </p:txBody>
      </p:sp>
      <p:sp>
        <p:nvSpPr>
          <p:cNvPr id="12" name="Shape 7">
            <a:extLst>
              <a:ext uri="{FF2B5EF4-FFF2-40B4-BE49-F238E27FC236}">
                <a16:creationId xmlns:a16="http://schemas.microsoft.com/office/drawing/2014/main" id="{2E5F5200-B4A6-AB45-294B-6C63A5D8AAA4}"/>
              </a:ext>
            </a:extLst>
          </p:cNvPr>
          <p:cNvSpPr/>
          <p:nvPr/>
        </p:nvSpPr>
        <p:spPr>
          <a:xfrm>
            <a:off x="4331432" y="974466"/>
            <a:ext cx="3627120" cy="2736982"/>
          </a:xfrm>
          <a:prstGeom prst="rect">
            <a:avLst/>
          </a:prstGeom>
          <a:solidFill>
            <a:srgbClr val="F8FAFC"/>
          </a:solidFill>
          <a:ln w="9525">
            <a:solidFill>
              <a:srgbClr val="8DA9C4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15" name="Text 10">
            <a:extLst>
              <a:ext uri="{FF2B5EF4-FFF2-40B4-BE49-F238E27FC236}">
                <a16:creationId xmlns:a16="http://schemas.microsoft.com/office/drawing/2014/main" id="{D3CAD18B-7120-FFD0-CB15-9E11B3512B91}"/>
              </a:ext>
            </a:extLst>
          </p:cNvPr>
          <p:cNvSpPr/>
          <p:nvPr/>
        </p:nvSpPr>
        <p:spPr>
          <a:xfrm>
            <a:off x="4590288" y="1004932"/>
            <a:ext cx="17526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b="1" dirty="0" err="1">
                <a:solidFill>
                  <a:srgbClr val="0B25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GoYung</a:t>
            </a:r>
            <a:r>
              <a:rPr lang="en-US" b="1" dirty="0">
                <a:solidFill>
                  <a:srgbClr val="0B25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Network</a:t>
            </a:r>
            <a:endParaRPr lang="en-US" dirty="0"/>
          </a:p>
        </p:txBody>
      </p:sp>
      <p:pic>
        <p:nvPicPr>
          <p:cNvPr id="16" name="Image 1" descr="modena.png">
            <a:extLst>
              <a:ext uri="{FF2B5EF4-FFF2-40B4-BE49-F238E27FC236}">
                <a16:creationId xmlns:a16="http://schemas.microsoft.com/office/drawing/2014/main" id="{3AB8A48D-7895-A267-B69D-BBE91707FC7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83"/>
          <a:stretch>
            <a:fillRect/>
          </a:stretch>
        </p:blipFill>
        <p:spPr>
          <a:xfrm>
            <a:off x="4620768" y="1370692"/>
            <a:ext cx="3196020" cy="1676954"/>
          </a:xfrm>
          <a:prstGeom prst="rect">
            <a:avLst/>
          </a:prstGeom>
        </p:spPr>
      </p:pic>
      <p:sp>
        <p:nvSpPr>
          <p:cNvPr id="17" name="Text 11">
            <a:extLst>
              <a:ext uri="{FF2B5EF4-FFF2-40B4-BE49-F238E27FC236}">
                <a16:creationId xmlns:a16="http://schemas.microsoft.com/office/drawing/2014/main" id="{9C13524E-DA24-E0BC-67CD-B9D72C345671}"/>
              </a:ext>
            </a:extLst>
          </p:cNvPr>
          <p:cNvSpPr/>
          <p:nvPr/>
        </p:nvSpPr>
        <p:spPr>
          <a:xfrm>
            <a:off x="4430271" y="3209311"/>
            <a:ext cx="345337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reservoir  •  22 demand nodes  •  30 pipes  •  9 loops</a:t>
            </a:r>
          </a:p>
          <a:p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 diameters, Kim et al. (1994)</a:t>
            </a:r>
          </a:p>
        </p:txBody>
      </p:sp>
      <p:sp>
        <p:nvSpPr>
          <p:cNvPr id="18" name="Shape 12">
            <a:extLst>
              <a:ext uri="{FF2B5EF4-FFF2-40B4-BE49-F238E27FC236}">
                <a16:creationId xmlns:a16="http://schemas.microsoft.com/office/drawing/2014/main" id="{55582E56-DA51-0245-61CF-A15D7D141C7F}"/>
              </a:ext>
            </a:extLst>
          </p:cNvPr>
          <p:cNvSpPr/>
          <p:nvPr/>
        </p:nvSpPr>
        <p:spPr>
          <a:xfrm>
            <a:off x="8183880" y="974466"/>
            <a:ext cx="3627120" cy="2736982"/>
          </a:xfrm>
          <a:prstGeom prst="rect">
            <a:avLst/>
          </a:prstGeom>
          <a:solidFill>
            <a:srgbClr val="F8FAFC"/>
          </a:solidFill>
          <a:ln w="9525">
            <a:solidFill>
              <a:srgbClr val="8DA9C4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21" name="Text 15">
            <a:extLst>
              <a:ext uri="{FF2B5EF4-FFF2-40B4-BE49-F238E27FC236}">
                <a16:creationId xmlns:a16="http://schemas.microsoft.com/office/drawing/2014/main" id="{590DADA0-E893-0BFA-A1D0-8886F3222796}"/>
              </a:ext>
            </a:extLst>
          </p:cNvPr>
          <p:cNvSpPr/>
          <p:nvPr/>
        </p:nvSpPr>
        <p:spPr>
          <a:xfrm>
            <a:off x="8372629" y="1073512"/>
            <a:ext cx="2369495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b="1" dirty="0" err="1">
                <a:solidFill>
                  <a:srgbClr val="0B25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Balerma</a:t>
            </a:r>
            <a:r>
              <a:rPr lang="en-US" b="1" dirty="0">
                <a:solidFill>
                  <a:srgbClr val="0B25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Network (BIN)</a:t>
            </a:r>
            <a:endParaRPr lang="en-US" dirty="0"/>
          </a:p>
        </p:txBody>
      </p:sp>
      <p:pic>
        <p:nvPicPr>
          <p:cNvPr id="22" name="Image 2" descr="medium.png">
            <a:extLst>
              <a:ext uri="{FF2B5EF4-FFF2-40B4-BE49-F238E27FC236}">
                <a16:creationId xmlns:a16="http://schemas.microsoft.com/office/drawing/2014/main" id="{D70FA204-DC82-33C2-D8AE-E7DB2A7CB5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9854" y="1297540"/>
            <a:ext cx="1842941" cy="2309892"/>
          </a:xfrm>
          <a:prstGeom prst="rect">
            <a:avLst/>
          </a:prstGeom>
        </p:spPr>
      </p:pic>
      <p:sp>
        <p:nvSpPr>
          <p:cNvPr id="24" name="Shape 17">
            <a:extLst>
              <a:ext uri="{FF2B5EF4-FFF2-40B4-BE49-F238E27FC236}">
                <a16:creationId xmlns:a16="http://schemas.microsoft.com/office/drawing/2014/main" id="{670953D7-7DEE-3C80-E4F2-C7419E8172FA}"/>
              </a:ext>
            </a:extLst>
          </p:cNvPr>
          <p:cNvSpPr/>
          <p:nvPr/>
        </p:nvSpPr>
        <p:spPr>
          <a:xfrm>
            <a:off x="563880" y="3802888"/>
            <a:ext cx="5532120" cy="2606040"/>
          </a:xfrm>
          <a:prstGeom prst="rect">
            <a:avLst/>
          </a:prstGeom>
          <a:solidFill>
            <a:srgbClr val="F8FAFC"/>
          </a:solidFill>
          <a:ln w="9525">
            <a:solidFill>
              <a:srgbClr val="8DA9C4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25" name="Shape 18">
            <a:extLst>
              <a:ext uri="{FF2B5EF4-FFF2-40B4-BE49-F238E27FC236}">
                <a16:creationId xmlns:a16="http://schemas.microsoft.com/office/drawing/2014/main" id="{3B53E65C-B469-B1D8-1661-AD2C742E1D3C}"/>
              </a:ext>
            </a:extLst>
          </p:cNvPr>
          <p:cNvSpPr/>
          <p:nvPr/>
        </p:nvSpPr>
        <p:spPr>
          <a:xfrm>
            <a:off x="563880" y="3802888"/>
            <a:ext cx="64008" cy="2606040"/>
          </a:xfrm>
          <a:prstGeom prst="rect">
            <a:avLst/>
          </a:prstGeom>
          <a:solidFill>
            <a:srgbClr val="1C7293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27" name="Text 20">
            <a:extLst>
              <a:ext uri="{FF2B5EF4-FFF2-40B4-BE49-F238E27FC236}">
                <a16:creationId xmlns:a16="http://schemas.microsoft.com/office/drawing/2014/main" id="{130D1C56-B9E7-B77B-B5F6-58E26B2E1100}"/>
              </a:ext>
            </a:extLst>
          </p:cNvPr>
          <p:cNvSpPr/>
          <p:nvPr/>
        </p:nvSpPr>
        <p:spPr>
          <a:xfrm>
            <a:off x="728472" y="3876040"/>
            <a:ext cx="36576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0B25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Real-world Large WDN</a:t>
            </a:r>
            <a:endParaRPr lang="en-US" dirty="0"/>
          </a:p>
        </p:txBody>
      </p:sp>
      <p:pic>
        <p:nvPicPr>
          <p:cNvPr id="28" name="Image 3" descr="large.png">
            <a:extLst>
              <a:ext uri="{FF2B5EF4-FFF2-40B4-BE49-F238E27FC236}">
                <a16:creationId xmlns:a16="http://schemas.microsoft.com/office/drawing/2014/main" id="{B8BAAA12-9AE7-3A95-F6E6-E789929CED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727" y="3908311"/>
            <a:ext cx="2514898" cy="2351804"/>
          </a:xfrm>
          <a:prstGeom prst="rect">
            <a:avLst/>
          </a:prstGeom>
        </p:spPr>
      </p:pic>
      <p:sp>
        <p:nvSpPr>
          <p:cNvPr id="30" name="Shape 22">
            <a:extLst>
              <a:ext uri="{FF2B5EF4-FFF2-40B4-BE49-F238E27FC236}">
                <a16:creationId xmlns:a16="http://schemas.microsoft.com/office/drawing/2014/main" id="{4B4D7315-0F2D-7974-E8D3-6F341C8331C3}"/>
              </a:ext>
            </a:extLst>
          </p:cNvPr>
          <p:cNvSpPr/>
          <p:nvPr/>
        </p:nvSpPr>
        <p:spPr>
          <a:xfrm>
            <a:off x="6278880" y="3802888"/>
            <a:ext cx="5532120" cy="2606040"/>
          </a:xfrm>
          <a:prstGeom prst="rect">
            <a:avLst/>
          </a:prstGeom>
          <a:solidFill>
            <a:srgbClr val="F8FAFC"/>
          </a:solidFill>
          <a:ln w="9525">
            <a:solidFill>
              <a:srgbClr val="8DA9C4"/>
            </a:solidFill>
            <a:prstDash val="solid"/>
          </a:ln>
        </p:spPr>
        <p:txBody>
          <a:bodyPr/>
          <a:lstStyle/>
          <a:p>
            <a:endParaRPr lang="en-IN"/>
          </a:p>
        </p:txBody>
      </p:sp>
      <p:sp>
        <p:nvSpPr>
          <p:cNvPr id="31" name="Shape 23">
            <a:extLst>
              <a:ext uri="{FF2B5EF4-FFF2-40B4-BE49-F238E27FC236}">
                <a16:creationId xmlns:a16="http://schemas.microsoft.com/office/drawing/2014/main" id="{E59959E6-30A9-1225-EEB2-497BDAE7DE36}"/>
              </a:ext>
            </a:extLst>
          </p:cNvPr>
          <p:cNvSpPr/>
          <p:nvPr/>
        </p:nvSpPr>
        <p:spPr>
          <a:xfrm>
            <a:off x="6278880" y="3802888"/>
            <a:ext cx="64008" cy="2606040"/>
          </a:xfrm>
          <a:prstGeom prst="rect">
            <a:avLst/>
          </a:prstGeom>
          <a:solidFill>
            <a:srgbClr val="1C7293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33" name="Text 25">
            <a:extLst>
              <a:ext uri="{FF2B5EF4-FFF2-40B4-BE49-F238E27FC236}">
                <a16:creationId xmlns:a16="http://schemas.microsoft.com/office/drawing/2014/main" id="{82E5FF52-9075-0835-EFD1-AC8E6D37A8A1}"/>
              </a:ext>
            </a:extLst>
          </p:cNvPr>
          <p:cNvSpPr/>
          <p:nvPr/>
        </p:nvSpPr>
        <p:spPr>
          <a:xfrm>
            <a:off x="6443472" y="3876040"/>
            <a:ext cx="36576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b="1" dirty="0" err="1">
                <a:solidFill>
                  <a:srgbClr val="0B254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VirtRome</a:t>
            </a:r>
            <a:endParaRPr lang="en-US" dirty="0"/>
          </a:p>
        </p:txBody>
      </p:sp>
      <p:pic>
        <p:nvPicPr>
          <p:cNvPr id="34" name="Image 4" descr="virtrome.png">
            <a:extLst>
              <a:ext uri="{FF2B5EF4-FFF2-40B4-BE49-F238E27FC236}">
                <a16:creationId xmlns:a16="http://schemas.microsoft.com/office/drawing/2014/main" id="{93030A88-6A83-0EF8-5334-1B55D44010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6296" y="3873114"/>
            <a:ext cx="2089031" cy="2437709"/>
          </a:xfrm>
          <a:prstGeom prst="rect">
            <a:avLst/>
          </a:prstGeom>
        </p:spPr>
      </p:pic>
      <p:sp>
        <p:nvSpPr>
          <p:cNvPr id="37" name="Title 1">
            <a:extLst>
              <a:ext uri="{FF2B5EF4-FFF2-40B4-BE49-F238E27FC236}">
                <a16:creationId xmlns:a16="http://schemas.microsoft.com/office/drawing/2014/main" id="{E42C7525-B98E-564A-F7E5-11F1851CA50B}"/>
              </a:ext>
            </a:extLst>
          </p:cNvPr>
          <p:cNvSpPr txBox="1">
            <a:spLocks/>
          </p:cNvSpPr>
          <p:nvPr/>
        </p:nvSpPr>
        <p:spPr>
          <a:xfrm>
            <a:off x="381000" y="228600"/>
            <a:ext cx="11430000" cy="5842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Studies</a:t>
            </a:r>
          </a:p>
        </p:txBody>
      </p:sp>
      <p:sp>
        <p:nvSpPr>
          <p:cNvPr id="38" name="Shape 3">
            <a:extLst>
              <a:ext uri="{FF2B5EF4-FFF2-40B4-BE49-F238E27FC236}">
                <a16:creationId xmlns:a16="http://schemas.microsoft.com/office/drawing/2014/main" id="{9CABA1DF-4CD8-6C83-22FB-A4F6167F5E6B}"/>
              </a:ext>
            </a:extLst>
          </p:cNvPr>
          <p:cNvSpPr/>
          <p:nvPr/>
        </p:nvSpPr>
        <p:spPr>
          <a:xfrm>
            <a:off x="4334255" y="974466"/>
            <a:ext cx="51817" cy="2736982"/>
          </a:xfrm>
          <a:prstGeom prst="rect">
            <a:avLst/>
          </a:prstGeom>
          <a:solidFill>
            <a:srgbClr val="1C7293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39" name="Shape 3">
            <a:extLst>
              <a:ext uri="{FF2B5EF4-FFF2-40B4-BE49-F238E27FC236}">
                <a16:creationId xmlns:a16="http://schemas.microsoft.com/office/drawing/2014/main" id="{9087FFAE-0590-3AD8-721A-A1AA682C4E7E}"/>
              </a:ext>
            </a:extLst>
          </p:cNvPr>
          <p:cNvSpPr/>
          <p:nvPr/>
        </p:nvSpPr>
        <p:spPr>
          <a:xfrm>
            <a:off x="8139682" y="988137"/>
            <a:ext cx="51817" cy="2736982"/>
          </a:xfrm>
          <a:prstGeom prst="rect">
            <a:avLst/>
          </a:prstGeom>
          <a:solidFill>
            <a:srgbClr val="1C7293"/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41" name="Text 11">
            <a:extLst>
              <a:ext uri="{FF2B5EF4-FFF2-40B4-BE49-F238E27FC236}">
                <a16:creationId xmlns:a16="http://schemas.microsoft.com/office/drawing/2014/main" id="{6C5D167B-FD6E-FA4B-2463-454D98D6C808}"/>
              </a:ext>
            </a:extLst>
          </p:cNvPr>
          <p:cNvSpPr/>
          <p:nvPr/>
        </p:nvSpPr>
        <p:spPr>
          <a:xfrm>
            <a:off x="8285527" y="1801568"/>
            <a:ext cx="1692939" cy="1407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reservoir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443 demand nodes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454 pipes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 loops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 diameters</a:t>
            </a:r>
          </a:p>
          <a:p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Reca and Martínez (2006)</a:t>
            </a:r>
          </a:p>
        </p:txBody>
      </p:sp>
      <p:sp>
        <p:nvSpPr>
          <p:cNvPr id="44" name="Text 11">
            <a:extLst>
              <a:ext uri="{FF2B5EF4-FFF2-40B4-BE49-F238E27FC236}">
                <a16:creationId xmlns:a16="http://schemas.microsoft.com/office/drawing/2014/main" id="{B61B1558-21CB-4227-F06B-4ABA5C034FA9}"/>
              </a:ext>
            </a:extLst>
          </p:cNvPr>
          <p:cNvSpPr/>
          <p:nvPr/>
        </p:nvSpPr>
        <p:spPr>
          <a:xfrm>
            <a:off x="886543" y="4397015"/>
            <a:ext cx="1751726" cy="13874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reservoir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3558 demand nodes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4021 pipes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211 km of pipes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 diameters</a:t>
            </a:r>
          </a:p>
          <a:p>
            <a:r>
              <a:rPr lang="de-DE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Sitzenfrei, R., et al. (2020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5" name="Text 11">
            <a:extLst>
              <a:ext uri="{FF2B5EF4-FFF2-40B4-BE49-F238E27FC236}">
                <a16:creationId xmlns:a16="http://schemas.microsoft.com/office/drawing/2014/main" id="{BE10789C-B775-D705-7251-DBB16F632002}"/>
              </a:ext>
            </a:extLst>
          </p:cNvPr>
          <p:cNvSpPr/>
          <p:nvPr/>
        </p:nvSpPr>
        <p:spPr>
          <a:xfrm>
            <a:off x="6660466" y="4397015"/>
            <a:ext cx="1751726" cy="13874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reservoir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150,630 demand nodes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157,044 pipes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 diameters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Beyond the reach of standard evolutionary algorithms</a:t>
            </a:r>
            <a:endParaRPr lang="en-US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Sitzenfrei, R., et al. (2020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88526B-9E16-EC01-EB47-6526DC2B55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403" y="23202"/>
            <a:ext cx="931924" cy="93192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37F8D2-E6CC-1730-89C5-234E9B154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Surendra Kumar Sahu @IIT Bobay, India</a:t>
            </a:r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FCD090-C1FE-9226-3062-F6C187E78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D597-3351-4193-9579-5F32FB36FD49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61667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A57188-A83B-A884-6373-E6F9D391CD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521365F-708F-6DF5-3C8A-0AA7F8196119}"/>
              </a:ext>
            </a:extLst>
          </p:cNvPr>
          <p:cNvSpPr txBox="1"/>
          <p:nvPr/>
        </p:nvSpPr>
        <p:spPr>
          <a:xfrm>
            <a:off x="0" y="1018198"/>
            <a:ext cx="2254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GoYung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63F861-74E1-D37C-6D50-6BFA09F28C56}"/>
              </a:ext>
            </a:extLst>
          </p:cNvPr>
          <p:cNvSpPr txBox="1"/>
          <p:nvPr/>
        </p:nvSpPr>
        <p:spPr>
          <a:xfrm>
            <a:off x="225997" y="5604169"/>
            <a:ext cx="3784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Figure: Evolution of design cost with iterations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6B8053-BA5A-7F18-B2D3-0FE911EF99F6}"/>
              </a:ext>
            </a:extLst>
          </p:cNvPr>
          <p:cNvSpPr txBox="1"/>
          <p:nvPr/>
        </p:nvSpPr>
        <p:spPr>
          <a:xfrm>
            <a:off x="381000" y="1519908"/>
            <a:ext cx="368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 – 177.09 million won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– 6.47 sec (50 iterations)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Vmin – 0.8 m/s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Vmax – 1.2 m/s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84FEA2-D290-C5E5-94BA-96BADE726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97" y="3191169"/>
            <a:ext cx="3784600" cy="2387600"/>
          </a:xfrm>
          <a:prstGeom prst="rect">
            <a:avLst/>
          </a:prstGeom>
        </p:spPr>
      </p:pic>
      <p:pic>
        <p:nvPicPr>
          <p:cNvPr id="8" name="Copied Picture 31">
            <a:extLst>
              <a:ext uri="{FF2B5EF4-FFF2-40B4-BE49-F238E27FC236}">
                <a16:creationId xmlns:a16="http://schemas.microsoft.com/office/drawing/2014/main" id="{73989119-F0A4-31F3-5F9B-620C97FF1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8397" y="3191169"/>
            <a:ext cx="3784600" cy="2387600"/>
          </a:xfrm>
          <a:prstGeom prst="rect">
            <a:avLst/>
          </a:prstGeom>
        </p:spPr>
      </p:pic>
      <p:pic>
        <p:nvPicPr>
          <p:cNvPr id="9" name="Copied Picture 32">
            <a:extLst>
              <a:ext uri="{FF2B5EF4-FFF2-40B4-BE49-F238E27FC236}">
                <a16:creationId xmlns:a16="http://schemas.microsoft.com/office/drawing/2014/main" id="{9324E790-8FC3-CB45-3831-C1E695B75F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0797" y="3191169"/>
            <a:ext cx="3784600" cy="2387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6FDB1C5-41E5-9D2F-F58C-4EA581B02971}"/>
              </a:ext>
            </a:extLst>
          </p:cNvPr>
          <p:cNvSpPr txBox="1"/>
          <p:nvPr/>
        </p:nvSpPr>
        <p:spPr>
          <a:xfrm>
            <a:off x="4010597" y="1018198"/>
            <a:ext cx="2702602" cy="461665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 WDN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A234FE-6454-68DE-9F59-1EBA8AE8407B}"/>
              </a:ext>
            </a:extLst>
          </p:cNvPr>
          <p:cNvSpPr txBox="1"/>
          <p:nvPr/>
        </p:nvSpPr>
        <p:spPr>
          <a:xfrm>
            <a:off x="4188397" y="5604169"/>
            <a:ext cx="3784600" cy="307777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Figure: Evolution of design cost with iterations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4F7D46-0426-214F-E1EA-90E145024CE0}"/>
              </a:ext>
            </a:extLst>
          </p:cNvPr>
          <p:cNvSpPr txBox="1"/>
          <p:nvPr/>
        </p:nvSpPr>
        <p:spPr>
          <a:xfrm>
            <a:off x="4343400" y="1519908"/>
            <a:ext cx="3683000" cy="1631216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 – € 4.71 million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– 7.86 min (100 iterations)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Vmin – 1.0 m/s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Vmax – 1.8 m/s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EF72BF-6131-09EE-599E-A7D5CD06A4A8}"/>
              </a:ext>
            </a:extLst>
          </p:cNvPr>
          <p:cNvSpPr txBox="1"/>
          <p:nvPr/>
        </p:nvSpPr>
        <p:spPr>
          <a:xfrm>
            <a:off x="7972997" y="1018198"/>
            <a:ext cx="3060493" cy="461665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VirtRome WDN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5913B9-E77C-A9F0-D02C-57CA90439C9A}"/>
              </a:ext>
            </a:extLst>
          </p:cNvPr>
          <p:cNvSpPr txBox="1"/>
          <p:nvPr/>
        </p:nvSpPr>
        <p:spPr>
          <a:xfrm>
            <a:off x="8150797" y="5604169"/>
            <a:ext cx="3784600" cy="307777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Figure: Evolution of design cost with iterations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3D0938-C2E4-22A5-C3EC-72F2658B25B8}"/>
              </a:ext>
            </a:extLst>
          </p:cNvPr>
          <p:cNvSpPr txBox="1"/>
          <p:nvPr/>
        </p:nvSpPr>
        <p:spPr>
          <a:xfrm>
            <a:off x="8305800" y="1519908"/>
            <a:ext cx="3683000" cy="1323439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 - € 81.99 million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– 6.34 days, 30 iterations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Vmin – 0.8 m/s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Vmax – 1.37 m/s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872D7D3-A940-BA4D-AC36-B8EA92963FEA}"/>
              </a:ext>
            </a:extLst>
          </p:cNvPr>
          <p:cNvSpPr txBox="1">
            <a:spLocks/>
          </p:cNvSpPr>
          <p:nvPr/>
        </p:nvSpPr>
        <p:spPr>
          <a:xfrm>
            <a:off x="381000" y="228600"/>
            <a:ext cx="11430000" cy="5842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and Discussion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A6F5C5A-8413-2EDF-8547-40DA71158F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403" y="23202"/>
            <a:ext cx="931924" cy="931924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FE39F36-62A1-7B2C-1D85-D1655DB9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Surendra Kumar Sahu @IIT Bobay, India</a:t>
            </a:r>
            <a:endParaRPr lang="en-IN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5BD95C-AD3D-6803-E036-3C40479D3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D597-3351-4193-9579-5F32FB36FD49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4215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6E19E0-2217-B379-62AD-52E31468B0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1376C21C-3587-E329-0F4F-124AADC73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1" y="128612"/>
            <a:ext cx="9464391" cy="660077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AA00B2D-F866-4628-0F7E-58CD736C2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403" y="23202"/>
            <a:ext cx="931924" cy="931924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7E77584-6B39-A9AA-0A16-61C946D1C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938072" cy="365125"/>
          </a:xfrm>
        </p:spPr>
        <p:txBody>
          <a:bodyPr/>
          <a:lstStyle/>
          <a:p>
            <a:r>
              <a:rPr lang="fr-FR" dirty="0"/>
              <a:t>Surendra Kumar Sahu @IIT Bobay, India</a:t>
            </a:r>
            <a:endParaRPr lang="en-IN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63F360-8C23-991C-A249-3BC717E13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D597-3351-4193-9579-5F32FB36FD49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97774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55BF019C-2C63-4CC2-A48D-3F123D9EA3CF}">
  <we:reference id="WA200010001" version="1.0.0.1" store="Omex" storeType="OMEX"/>
  <we:alternateReferences>
    <we:reference id="WA200010001" version="1.0.0.1" store="WA200010001" storeType="OMEX"/>
  </we:alternateReferences>
  <we:properties>
    <we:property name="claude.fileId" value="&quot;3f925558-6b06-446c-aec7-dc5598f68969&quot;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20995</TotalTime>
  <Words>1567</Words>
  <Application>Microsoft Office PowerPoint</Application>
  <PresentationFormat>Widescreen</PresentationFormat>
  <Paragraphs>206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Cambria Math</vt:lpstr>
      <vt:lpstr>Consolas</vt:lpstr>
      <vt:lpstr>Stencil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Surendra Kumar Sahu</dc:creator>
  <cp:lastModifiedBy>Surendra Kumar Sahu</cp:lastModifiedBy>
  <cp:revision>114</cp:revision>
  <dcterms:created xsi:type="dcterms:W3CDTF">2026-02-13T06:15:03Z</dcterms:created>
  <dcterms:modified xsi:type="dcterms:W3CDTF">2026-05-06T00:44:03Z</dcterms:modified>
</cp:coreProperties>
</file>