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87" r:id="rId4"/>
    <p:sldId id="288" r:id="rId5"/>
    <p:sldId id="281" r:id="rId6"/>
    <p:sldId id="283" r:id="rId7"/>
    <p:sldId id="262" r:id="rId8"/>
    <p:sldId id="278" r:id="rId9"/>
    <p:sldId id="279" r:id="rId10"/>
    <p:sldId id="276" r:id="rId11"/>
    <p:sldId id="271" r:id="rId12"/>
    <p:sldId id="280" r:id="rId13"/>
    <p:sldId id="284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  <a:srgbClr val="C97B3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4660"/>
  </p:normalViewPr>
  <p:slideViewPr>
    <p:cSldViewPr snapToGrid="0">
      <p:cViewPr>
        <p:scale>
          <a:sx n="75" d="100"/>
          <a:sy n="75" d="100"/>
        </p:scale>
        <p:origin x="79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E703D-404A-7912-BCD3-A1502ABFC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6BD6B-FE4A-0399-F2FB-F107FB0B0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797EA-E2C7-CEEA-1BB3-245210B0B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BC5D-3D47-4B41-B7E0-2CEEAC8EFB0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3D801-BE1C-2D95-336D-F15E4725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5112-9837-4786-9A34-CFEB0616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F34A-B248-48CC-891F-50FC7D605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24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7B482-D19B-B7EF-9A63-66588A69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66CD9-A0A3-A3A3-4247-1A58B819D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1C2C4-94AF-DC6D-4C97-8B2C218CD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BC5D-3D47-4B41-B7E0-2CEEAC8EFB0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A0997-1B55-0F85-8BAC-58A478BC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AF205-EADC-0EE0-5CAA-3835CE75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F34A-B248-48CC-891F-50FC7D605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09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F05C8D-0673-AAB0-B674-ED7F55684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122BE-4631-7CCB-D4E7-61E451BFB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08FEC-C212-9DF2-AA13-0853D14A5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BC5D-3D47-4B41-B7E0-2CEEAC8EFB0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E8026-1331-A5DE-8606-C5CC8E46D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7A5F3-873C-5D24-4BD6-3C97557D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F34A-B248-48CC-891F-50FC7D605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8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52AF-0D44-424E-6DA3-D6060F07A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CEEAD-6AF4-4829-611D-56D2979D7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0BE0F-2C1B-8D0A-7B89-5934D692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BC5D-3D47-4B41-B7E0-2CEEAC8EFB0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34E84-E048-E32F-4246-C398075F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97E63-F270-C4D5-AEEA-712D1489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F34A-B248-48CC-891F-50FC7D605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5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AE579-9916-6E2B-78AD-20119EE5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335DA-FC07-EA11-ECF0-2E27B728C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AE9D3-1794-4131-7D06-76C3C843D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BC5D-3D47-4B41-B7E0-2CEEAC8EFB0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8EA93-5242-C7EF-D85E-0A75D2E0A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603D7-9382-0156-91B6-94C665E3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F34A-B248-48CC-891F-50FC7D605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61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C9461-A8F7-AE96-C1CA-7F5F0305C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FE2BA-1B42-D87C-9448-0F9DB32C2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E9594-8425-4745-0114-5C9CB54E0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58655-A8E4-A8C6-F910-9104B57E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BC5D-3D47-4B41-B7E0-2CEEAC8EFB0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E3086-519F-6641-0319-EA4E7257F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0C93E-AA6E-1888-CB70-1172C676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F34A-B248-48CC-891F-50FC7D605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8AC3C-8ABD-3C61-8131-FD961BF35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C8B66-4035-2DD9-4AA3-92C48AF4C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1DC62-4ACC-4186-C97C-85CF2299F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5515D-ED34-5C64-5153-F451DBB71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D56476-1DDE-19E9-2896-11C35B52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E59A0-9CBC-94F4-6BBD-7CE091039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BC5D-3D47-4B41-B7E0-2CEEAC8EFB0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668D73-C47C-BE36-5C49-B186B401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2FFF5-1AA4-DB28-C78E-0A667402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F34A-B248-48CC-891F-50FC7D605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21EDA-5F5F-91E8-C868-115F5644F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53906-FFE5-8EC8-F7B5-5D8AF5D39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BC5D-3D47-4B41-B7E0-2CEEAC8EFB0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B7B401-2BE0-8933-8323-236A333C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6C039-8D22-1B34-685D-FAC92D261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F34A-B248-48CC-891F-50FC7D605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1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5964E-AD8A-F85A-7873-3B40CFCC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BC5D-3D47-4B41-B7E0-2CEEAC8EFB0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E7DA1C-B1A0-FB4E-5BE4-94DC427D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B906C-FC90-247E-01E8-9300958A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F34A-B248-48CC-891F-50FC7D605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3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EA218-722F-BB4D-4A63-791EEE11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6E0FB-2688-EACF-12C1-E190EE686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59600-6DEB-CED6-23C9-7219B9BA3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A688F-028E-5D19-2AB5-FAE6A805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BC5D-3D47-4B41-B7E0-2CEEAC8EFB0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D5892-479D-E596-6115-6675D343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1C64B-C05C-0B8F-3E25-1A830907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F34A-B248-48CC-891F-50FC7D605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2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A087F-B5D3-1911-90A0-21A425C31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76F41-A92F-C151-0B18-A93915523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35AB0-BB0B-9952-36CF-1E0A4F612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C12A1-6D3F-E6B6-D985-ECE75EEED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BC5D-3D47-4B41-B7E0-2CEEAC8EFB0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E5FE9-CD87-654B-6A77-9BFAE1C5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CBBE9-1156-C5B7-913A-7EDECF07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F34A-B248-48CC-891F-50FC7D605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780612-A048-1ABB-2E95-3D6C587A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76433-239E-7886-C94B-15D2FD65B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F2E3C-6AC8-B750-EE05-8469AA163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E8BC5D-3D47-4B41-B7E0-2CEEAC8EFB0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6495E-99FA-CCAA-35D1-2AB5DD4DE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CE813-E56B-A359-5425-74680D1AC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34F34A-B248-48CC-891F-50FC7D605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book/10.1007/978-3-030-05252-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D758-1848-9989-C1CC-DBC971B8B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444500"/>
            <a:ext cx="11557000" cy="3103563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5800" dirty="0">
                <a:solidFill>
                  <a:srgbClr val="0E4D5C"/>
                </a:solidFill>
                <a:latin typeface="Avenir Next LT Pro" panose="020B0504020202020204" pitchFamily="34" charset="0"/>
              </a:rPr>
              <a:t>A Review of Tools and Resources to Support Decision Making Under Deep Uncertainty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6273-4064-55BD-2EAD-7CF767FA2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40138"/>
            <a:ext cx="11557000" cy="1915488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David Gold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1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,  Julius Schlumberger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1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, Valeria Di Fant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1,2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, Umit Taner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2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, Gundula Winter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2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, Jan Kwakkel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3 </a:t>
            </a:r>
          </a:p>
          <a:p>
            <a:pPr algn="l">
              <a:buNone/>
            </a:pPr>
            <a:endParaRPr lang="en-US" sz="2000" baseline="30000" dirty="0">
              <a:solidFill>
                <a:srgbClr val="1A2B3C"/>
              </a:solidFill>
            </a:endParaRPr>
          </a:p>
          <a:p>
            <a:pPr algn="l">
              <a:buNone/>
            </a:pPr>
            <a:r>
              <a:rPr lang="en-US" sz="2800" baseline="30000" dirty="0">
                <a:solidFill>
                  <a:schemeClr val="bg2">
                    <a:lumMod val="50000"/>
                  </a:schemeClr>
                </a:solidFill>
                <a:latin typeface="Avenir Next LT Pro" panose="020B0504020202020204" pitchFamily="34" charset="0"/>
              </a:rPr>
              <a:t>1: Faculty of Geoscience, Utrecht University</a:t>
            </a:r>
            <a:br>
              <a:rPr lang="en-US" sz="2800" baseline="30000" dirty="0">
                <a:solidFill>
                  <a:schemeClr val="bg2">
                    <a:lumMod val="50000"/>
                  </a:schemeClr>
                </a:solidFill>
                <a:latin typeface="Avenir Next LT Pro" panose="020B0504020202020204" pitchFamily="34" charset="0"/>
              </a:rPr>
            </a:br>
            <a:r>
              <a:rPr lang="en-US" sz="2800" baseline="30000" dirty="0">
                <a:solidFill>
                  <a:schemeClr val="bg2">
                    <a:lumMod val="50000"/>
                  </a:schemeClr>
                </a:solidFill>
                <a:latin typeface="Avenir Next LT Pro" panose="020B0504020202020204" pitchFamily="34" charset="0"/>
              </a:rPr>
              <a:t>2: </a:t>
            </a:r>
            <a:r>
              <a:rPr lang="en-US" sz="2800" baseline="30000" dirty="0" err="1">
                <a:solidFill>
                  <a:schemeClr val="bg2">
                    <a:lumMod val="50000"/>
                  </a:schemeClr>
                </a:solidFill>
                <a:latin typeface="Avenir Next LT Pro" panose="020B0504020202020204" pitchFamily="34" charset="0"/>
              </a:rPr>
              <a:t>Deltares</a:t>
            </a:r>
            <a:br>
              <a:rPr lang="en-US" sz="2800" baseline="30000" dirty="0">
                <a:solidFill>
                  <a:schemeClr val="bg2">
                    <a:lumMod val="50000"/>
                  </a:schemeClr>
                </a:solidFill>
                <a:latin typeface="Avenir Next LT Pro" panose="020B0504020202020204" pitchFamily="34" charset="0"/>
              </a:rPr>
            </a:br>
            <a:r>
              <a:rPr lang="en-US" sz="2800" baseline="30000" dirty="0">
                <a:solidFill>
                  <a:schemeClr val="bg2">
                    <a:lumMod val="50000"/>
                  </a:schemeClr>
                </a:solidFill>
                <a:latin typeface="Avenir Next LT Pro" panose="020B0504020202020204" pitchFamily="34" charset="0"/>
              </a:rPr>
              <a:t>3: Faculty of Technology, Policy, and Management, TU Delft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9ADF63-1F85-6AC3-1DA6-19CDD5ACE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5670681"/>
            <a:ext cx="2190329" cy="59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pha loop (A-LOOP) - Co-UDlabs">
            <a:extLst>
              <a:ext uri="{FF2B5EF4-FFF2-40B4-BE49-F238E27FC236}">
                <a16:creationId xmlns:a16="http://schemas.microsoft.com/office/drawing/2014/main" id="{91DE912A-9BAE-A8DD-17B9-830856332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43" y="5078858"/>
            <a:ext cx="1779142" cy="177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5CCB758B-09DA-C42A-F0CA-7BD9B5A9F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55" y="5595191"/>
            <a:ext cx="1530850" cy="6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37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AD4E1-8569-3AF2-3047-9ED0848A5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DEC50D-59FF-166A-1F5E-AB9B654E9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23" y="0"/>
            <a:ext cx="6127154" cy="6884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2A611F-4440-B3CA-AD5D-109A7EDE73AD}"/>
              </a:ext>
            </a:extLst>
          </p:cNvPr>
          <p:cNvSpPr txBox="1"/>
          <p:nvPr/>
        </p:nvSpPr>
        <p:spPr>
          <a:xfrm>
            <a:off x="0" y="5553670"/>
            <a:ext cx="2781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Kwakkel and Haasnoot, 2019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Decision Making under Deep Uncertainty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https://link.springer.com/book/10.1007/978-3-030-05252-2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1279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08D5E-D388-BB0F-F3DF-081BE8AA1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51"/>
          <a:stretch>
            <a:fillRect/>
          </a:stretch>
        </p:blipFill>
        <p:spPr>
          <a:xfrm>
            <a:off x="3624452" y="159079"/>
            <a:ext cx="8403604" cy="62163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10AE6D-760A-66AB-9164-3C85BFEA3B8A}"/>
              </a:ext>
            </a:extLst>
          </p:cNvPr>
          <p:cNvSpPr txBox="1"/>
          <p:nvPr/>
        </p:nvSpPr>
        <p:spPr>
          <a:xfrm>
            <a:off x="611954" y="1790700"/>
            <a:ext cx="2540000" cy="2062103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2800" b="1" dirty="0">
                <a:solidFill>
                  <a:srgbClr val="156082"/>
                </a:solidFill>
                <a:latin typeface="Lora"/>
              </a:rPr>
              <a:t>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0399AD-171C-FDE1-C745-D6494EF3AF20}"/>
              </a:ext>
            </a:extLst>
          </p:cNvPr>
          <p:cNvSpPr txBox="1"/>
          <p:nvPr/>
        </p:nvSpPr>
        <p:spPr>
          <a:xfrm>
            <a:off x="862602" y="3530772"/>
            <a:ext cx="1436098" cy="707886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4000" dirty="0">
                <a:solidFill>
                  <a:srgbClr val="1A2B3C"/>
                </a:solidFill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1199807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4AFEB6-C83E-46AE-9DFB-13CA9590A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91" y="0"/>
            <a:ext cx="8001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0470C-DF48-9ED6-E0F3-441401986198}"/>
              </a:ext>
            </a:extLst>
          </p:cNvPr>
          <p:cNvSpPr txBox="1"/>
          <p:nvPr/>
        </p:nvSpPr>
        <p:spPr>
          <a:xfrm>
            <a:off x="611954" y="1790700"/>
            <a:ext cx="2540000" cy="2215991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800" b="1" dirty="0">
                <a:solidFill>
                  <a:srgbClr val="C97B3F"/>
                </a:solidFill>
                <a:latin typeface="Lora"/>
              </a:rPr>
              <a:t>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1611A-C802-8DAC-B00B-615E7D22718E}"/>
              </a:ext>
            </a:extLst>
          </p:cNvPr>
          <p:cNvSpPr txBox="1"/>
          <p:nvPr/>
        </p:nvSpPr>
        <p:spPr>
          <a:xfrm>
            <a:off x="461909" y="3700959"/>
            <a:ext cx="2840091" cy="769441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4400" dirty="0">
                <a:solidFill>
                  <a:srgbClr val="1A2B3C"/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149037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CABC-C356-D8A0-BF5E-3EE20AC7A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Avenir Next LT Pro" panose="020B0504020202020204" pitchFamily="34" charset="0"/>
              </a:rPr>
              <a:t>A living repository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F0A3C-EB89-47FF-5D79-19306EC8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29" y="1571291"/>
            <a:ext cx="9964541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57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ars.els-cdn.com/content/image/1-s2.0-S1364815226000472-ga1_lrg.jpg">
            <a:extLst>
              <a:ext uri="{FF2B5EF4-FFF2-40B4-BE49-F238E27FC236}">
                <a16:creationId xmlns:a16="http://schemas.microsoft.com/office/drawing/2014/main" id="{540FB41E-9936-44BD-D7CE-0075BC93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35" y="2111099"/>
            <a:ext cx="7105729" cy="4445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598A57-C755-0B11-E32F-CE1F03356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171" y="197966"/>
            <a:ext cx="4429034" cy="191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11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www.deepuncertainty.org/wp-content/uploads/2023/05/DMDU_2023_meeting-01.png">
            <a:extLst>
              <a:ext uri="{FF2B5EF4-FFF2-40B4-BE49-F238E27FC236}">
                <a16:creationId xmlns:a16="http://schemas.microsoft.com/office/drawing/2014/main" id="{A0BD28E3-BA91-418D-4039-488BBDA52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552" y="-203200"/>
            <a:ext cx="13192630" cy="74167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8CBBFA-2F8A-C848-CEDD-A64A30E8794F}"/>
              </a:ext>
            </a:extLst>
          </p:cNvPr>
          <p:cNvSpPr txBox="1"/>
          <p:nvPr/>
        </p:nvSpPr>
        <p:spPr>
          <a:xfrm>
            <a:off x="6832600" y="3695698"/>
            <a:ext cx="3988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2013-2023</a:t>
            </a:r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A57E-A5B1-6634-E1B5-C72DAB54D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0"/>
              </a:rPr>
              <a:t>Need for a community catalogue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17FC3-A4F8-34D2-9D82-0E242D283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venir Next LT Pro" panose="020B0504020202020204" pitchFamily="34" charset="0"/>
              </a:rPr>
              <a:t>What </a:t>
            </a:r>
            <a:r>
              <a:rPr lang="en-US" sz="3600" b="1" dirty="0">
                <a:solidFill>
                  <a:srgbClr val="156082"/>
                </a:solidFill>
                <a:latin typeface="Avenir Next LT Pro Demi" panose="020B0704020202020204" pitchFamily="34" charset="0"/>
              </a:rPr>
              <a:t>resources</a:t>
            </a:r>
            <a:r>
              <a:rPr lang="en-US" sz="3600" dirty="0">
                <a:latin typeface="Avenir Next LT Pro" panose="020B0504020202020204" pitchFamily="34" charset="0"/>
              </a:rPr>
              <a:t> are there to help people get started with DMDU?</a:t>
            </a:r>
          </a:p>
          <a:p>
            <a:pPr marL="0" indent="0">
              <a:buNone/>
            </a:pPr>
            <a:endParaRPr lang="en-US" sz="3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579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EC031-5989-B9CD-FE65-95466F113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C8E52-4D83-73F2-E25A-C6951882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" panose="020B0504020202020204" pitchFamily="34" charset="0"/>
              </a:rPr>
              <a:t>Need for a community catalogue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54CA5-C246-94DD-831A-B71E45579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venir Next LT Pro" panose="020B0504020202020204" pitchFamily="34" charset="0"/>
              </a:rPr>
              <a:t>What </a:t>
            </a:r>
            <a:r>
              <a:rPr lang="en-US" sz="3600" b="1" dirty="0">
                <a:solidFill>
                  <a:srgbClr val="156082"/>
                </a:solidFill>
                <a:latin typeface="Avenir Next LT Pro Demi" panose="020B0704020202020204" pitchFamily="34" charset="0"/>
              </a:rPr>
              <a:t>resources</a:t>
            </a:r>
            <a:r>
              <a:rPr lang="en-US" sz="3600" dirty="0">
                <a:latin typeface="Avenir Next LT Pro" panose="020B0504020202020204" pitchFamily="34" charset="0"/>
              </a:rPr>
              <a:t> are there to help people get started with DMDU?</a:t>
            </a:r>
          </a:p>
          <a:p>
            <a:pPr marL="0" indent="0">
              <a:buNone/>
            </a:pPr>
            <a:endParaRPr lang="en-US" sz="3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Avenir Next LT Pro" panose="020B0504020202020204" pitchFamily="34" charset="0"/>
              </a:rPr>
              <a:t>What </a:t>
            </a:r>
            <a:r>
              <a:rPr lang="en-US" sz="3600" b="1" dirty="0">
                <a:solidFill>
                  <a:srgbClr val="156082"/>
                </a:solidFill>
                <a:latin typeface="Avenir Next LT Pro Demi" panose="020B0704020202020204" pitchFamily="34" charset="0"/>
              </a:rPr>
              <a:t>tools</a:t>
            </a:r>
            <a:r>
              <a:rPr lang="en-US" sz="3600" dirty="0">
                <a:latin typeface="Avenir Next LT Pro" panose="020B0504020202020204" pitchFamily="34" charset="0"/>
              </a:rPr>
              <a:t> can help facilitate DMDU analysis?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95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E6067-3B1B-8E50-F61E-A2D829E38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75" y="1417370"/>
            <a:ext cx="1627598" cy="7223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156082"/>
                </a:solidFill>
                <a:latin typeface="Avenir Next LT Pro Demi" panose="020B0704020202020204" pitchFamily="34" charset="0"/>
              </a:rPr>
              <a:t>Tool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0CE316-261D-74B3-6F44-7B2C5A56E48D}"/>
              </a:ext>
            </a:extLst>
          </p:cNvPr>
          <p:cNvCxnSpPr/>
          <p:nvPr/>
        </p:nvCxnSpPr>
        <p:spPr>
          <a:xfrm>
            <a:off x="696884" y="2266526"/>
            <a:ext cx="0" cy="1993187"/>
          </a:xfrm>
          <a:prstGeom prst="line">
            <a:avLst/>
          </a:prstGeom>
          <a:ln w="184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BE0FDA-01FE-CD1D-7EDA-F384ADD81CBD}"/>
              </a:ext>
            </a:extLst>
          </p:cNvPr>
          <p:cNvSpPr txBox="1"/>
          <p:nvPr/>
        </p:nvSpPr>
        <p:spPr>
          <a:xfrm>
            <a:off x="808661" y="2139736"/>
            <a:ext cx="5440543" cy="2246769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US" sz="2800" dirty="0">
                <a:latin typeface="Avenir Next LT Pro" panose="020B0504020202020204" pitchFamily="34" charset="0"/>
              </a:rPr>
              <a:t>A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C97B3F"/>
                </a:solidFill>
                <a:latin typeface="Avenir Next LT Pro Demi" panose="020B0704020202020204" pitchFamily="34" charset="0"/>
              </a:rPr>
              <a:t>software package </a:t>
            </a:r>
            <a:r>
              <a:rPr lang="en-US" sz="2800" dirty="0">
                <a:latin typeface="Avenir Next LT Pro" panose="020B0504020202020204" pitchFamily="34" charset="0"/>
              </a:rPr>
              <a:t>or an implementation of </a:t>
            </a:r>
            <a:r>
              <a:rPr lang="en-US" sz="2800" b="1" dirty="0">
                <a:solidFill>
                  <a:srgbClr val="C97B3F"/>
                </a:solidFill>
                <a:latin typeface="Avenir Next LT Pro Demi" panose="020B0704020202020204" pitchFamily="34" charset="0"/>
              </a:rPr>
              <a:t>modeling technique</a:t>
            </a:r>
            <a:r>
              <a:rPr lang="en-US" sz="2800" dirty="0">
                <a:latin typeface="Avenir Next LT Pro" panose="020B0504020202020204" pitchFamily="34" charset="0"/>
              </a:rPr>
              <a:t>(s) used to facilitate DMDU methodology to support a broader DMDU workflow</a:t>
            </a:r>
            <a:endParaRPr lang="en-US" sz="2800" dirty="0">
              <a:solidFill>
                <a:srgbClr val="1A2B3C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45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F66FB-1569-0D5B-B566-20CE84D36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70874-6802-55A3-1F5D-85DE5917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75" y="1417370"/>
            <a:ext cx="1627598" cy="7223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156082"/>
                </a:solidFill>
                <a:latin typeface="Avenir Next LT Pro Demi" panose="020B0704020202020204" pitchFamily="34" charset="0"/>
              </a:rPr>
              <a:t>Tool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85EEE1-C548-4C15-663C-BE09C43407E2}"/>
              </a:ext>
            </a:extLst>
          </p:cNvPr>
          <p:cNvSpPr txBox="1"/>
          <p:nvPr/>
        </p:nvSpPr>
        <p:spPr>
          <a:xfrm>
            <a:off x="808661" y="2139736"/>
            <a:ext cx="5440543" cy="2246769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US" sz="2800" dirty="0">
                <a:latin typeface="Avenir Next LT Pro" panose="020B0504020202020204" pitchFamily="34" charset="0"/>
              </a:rPr>
              <a:t>A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C97B3F"/>
                </a:solidFill>
                <a:latin typeface="Avenir Next LT Pro Demi" panose="020B0704020202020204" pitchFamily="34" charset="0"/>
              </a:rPr>
              <a:t>software package </a:t>
            </a:r>
            <a:r>
              <a:rPr lang="en-US" sz="2800" dirty="0">
                <a:latin typeface="Avenir Next LT Pro" panose="020B0504020202020204" pitchFamily="34" charset="0"/>
              </a:rPr>
              <a:t>or an implementation of </a:t>
            </a:r>
            <a:r>
              <a:rPr lang="en-US" sz="2800" b="1" dirty="0">
                <a:solidFill>
                  <a:srgbClr val="C97B3F"/>
                </a:solidFill>
                <a:latin typeface="Avenir Next LT Pro Demi" panose="020B0704020202020204" pitchFamily="34" charset="0"/>
              </a:rPr>
              <a:t>modeling technique</a:t>
            </a:r>
            <a:r>
              <a:rPr lang="en-US" sz="2800" dirty="0">
                <a:latin typeface="Avenir Next LT Pro" panose="020B0504020202020204" pitchFamily="34" charset="0"/>
              </a:rPr>
              <a:t>(s) used to facilitate DMDU methodology to support a broader DMDU workflow</a:t>
            </a:r>
            <a:endParaRPr lang="en-US" sz="2800" dirty="0">
              <a:solidFill>
                <a:srgbClr val="1A2B3C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CC7E-13B9-DE44-C959-20FB5CD44C02}"/>
              </a:ext>
            </a:extLst>
          </p:cNvPr>
          <p:cNvCxnSpPr/>
          <p:nvPr/>
        </p:nvCxnSpPr>
        <p:spPr>
          <a:xfrm>
            <a:off x="696884" y="2266526"/>
            <a:ext cx="0" cy="1993187"/>
          </a:xfrm>
          <a:prstGeom prst="line">
            <a:avLst/>
          </a:prstGeom>
          <a:ln w="184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233EEC-EFB9-CBF3-F176-A3EA7BC47988}"/>
              </a:ext>
            </a:extLst>
          </p:cNvPr>
          <p:cNvSpPr txBox="1">
            <a:spLocks/>
          </p:cNvSpPr>
          <p:nvPr/>
        </p:nvSpPr>
        <p:spPr>
          <a:xfrm>
            <a:off x="6360984" y="1417370"/>
            <a:ext cx="2948113" cy="7223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C97B3F"/>
                </a:solidFill>
                <a:latin typeface="Avenir Next LT Pro Demi" panose="020B0704020202020204" pitchFamily="34" charset="0"/>
              </a:rPr>
              <a:t>Resource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05DA5-B3A6-97E1-AD01-5E6FCDC5041A}"/>
              </a:ext>
            </a:extLst>
          </p:cNvPr>
          <p:cNvSpPr txBox="1"/>
          <p:nvPr/>
        </p:nvSpPr>
        <p:spPr>
          <a:xfrm>
            <a:off x="6625973" y="2139734"/>
            <a:ext cx="5022349" cy="2246769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US" sz="2800" b="1" dirty="0">
                <a:solidFill>
                  <a:srgbClr val="156082"/>
                </a:solidFill>
                <a:latin typeface="Avenir Next LT Pro Demi" panose="020B0704020202020204" pitchFamily="34" charset="0"/>
              </a:rPr>
              <a:t>Informational</a:t>
            </a:r>
            <a:r>
              <a:rPr lang="en-US" sz="2800" dirty="0">
                <a:latin typeface="Avenir Next LT Pro" panose="020B0504020202020204" pitchFamily="34" charset="0"/>
              </a:rPr>
              <a:t>, </a:t>
            </a:r>
            <a:r>
              <a:rPr lang="en-US" sz="2800" b="1" dirty="0">
                <a:solidFill>
                  <a:srgbClr val="156082"/>
                </a:solidFill>
                <a:latin typeface="Avenir Next LT Pro Demi" panose="020B0704020202020204" pitchFamily="34" charset="0"/>
              </a:rPr>
              <a:t>educational</a:t>
            </a:r>
            <a:r>
              <a:rPr lang="en-US" sz="2800" dirty="0">
                <a:latin typeface="Avenir Next LT Pro" panose="020B0504020202020204" pitchFamily="34" charset="0"/>
              </a:rPr>
              <a:t>, and </a:t>
            </a:r>
            <a:r>
              <a:rPr lang="en-US" sz="2800" b="1" dirty="0">
                <a:solidFill>
                  <a:srgbClr val="156082"/>
                </a:solidFill>
                <a:latin typeface="Avenir Next LT Pro Demi" panose="020B0704020202020204" pitchFamily="34" charset="0"/>
              </a:rPr>
              <a:t>procedural</a:t>
            </a:r>
            <a:r>
              <a:rPr lang="en-US" sz="2800" b="1" dirty="0">
                <a:solidFill>
                  <a:srgbClr val="5B8A72"/>
                </a:solidFill>
                <a:latin typeface="Avenir Next LT Pro Demi" panose="020B0704020202020204" pitchFamily="34" charset="0"/>
              </a:rPr>
              <a:t> </a:t>
            </a:r>
            <a:r>
              <a:rPr lang="en-US" sz="2800" b="1" dirty="0">
                <a:solidFill>
                  <a:srgbClr val="156082"/>
                </a:solidFill>
                <a:latin typeface="Avenir Next LT Pro Demi" panose="020B0704020202020204" pitchFamily="34" charset="0"/>
              </a:rPr>
              <a:t>support</a:t>
            </a:r>
            <a:r>
              <a:rPr lang="en-US" sz="2800" b="1" dirty="0">
                <a:solidFill>
                  <a:srgbClr val="5B8A72"/>
                </a:solidFill>
                <a:latin typeface="Avenir Next LT Pro Demi" panose="020B0704020202020204" pitchFamily="34" charset="0"/>
              </a:rPr>
              <a:t> </a:t>
            </a:r>
            <a:r>
              <a:rPr lang="en-US" sz="2800" dirty="0">
                <a:latin typeface="Avenir Next LT Pro" panose="020B0504020202020204" pitchFamily="34" charset="0"/>
              </a:rPr>
              <a:t>that enables awareness raising and practical application of DMDU approaches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D5B21D-CBE8-4CFB-D1E7-3F66E90D8C3E}"/>
              </a:ext>
            </a:extLst>
          </p:cNvPr>
          <p:cNvCxnSpPr/>
          <p:nvPr/>
        </p:nvCxnSpPr>
        <p:spPr>
          <a:xfrm>
            <a:off x="6514195" y="2266526"/>
            <a:ext cx="0" cy="1993187"/>
          </a:xfrm>
          <a:prstGeom prst="line">
            <a:avLst/>
          </a:prstGeom>
          <a:ln w="184150">
            <a:solidFill>
              <a:srgbClr val="C97B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321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4D989-DBF3-3C95-4C5E-80AB6CA18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None/>
            </a:pPr>
            <a:r>
              <a:rPr lang="en-US" sz="4800" dirty="0">
                <a:solidFill>
                  <a:srgbClr val="0E4D5C"/>
                </a:solidFill>
                <a:latin typeface="Avenir Next LT Pro" panose="020B0504020202020204" pitchFamily="34" charset="0"/>
              </a:rPr>
              <a:t>Cataloging DMDU Tools and Resources</a:t>
            </a:r>
          </a:p>
        </p:txBody>
      </p:sp>
      <p:sp>
        <p:nvSpPr>
          <p:cNvPr id="4" name="Card0">
            <a:extLst>
              <a:ext uri="{FF2B5EF4-FFF2-40B4-BE49-F238E27FC236}">
                <a16:creationId xmlns:a16="http://schemas.microsoft.com/office/drawing/2014/main" id="{B24D26E8-324A-45B3-9E1B-D00975814A13}"/>
              </a:ext>
            </a:extLst>
          </p:cNvPr>
          <p:cNvSpPr/>
          <p:nvPr/>
        </p:nvSpPr>
        <p:spPr>
          <a:xfrm>
            <a:off x="635000" y="2222500"/>
            <a:ext cx="3429000" cy="279400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0E4D5C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F69D5B1-EA72-41E4-894A-EC0DDE155BA4}"/>
              </a:ext>
            </a:extLst>
          </p:cNvPr>
          <p:cNvSpPr/>
          <p:nvPr/>
        </p:nvSpPr>
        <p:spPr>
          <a:xfrm>
            <a:off x="863600" y="2451100"/>
            <a:ext cx="635000" cy="635000"/>
          </a:xfrm>
          <a:prstGeom prst="ellipse">
            <a:avLst/>
          </a:prstGeom>
          <a:solidFill>
            <a:srgbClr val="0E4D5C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l"/>
            <a:r>
              <a:rPr lang="en-US" sz="22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2C18C5-B044-452D-8A72-281888B4DE0B}"/>
              </a:ext>
            </a:extLst>
          </p:cNvPr>
          <p:cNvSpPr txBox="1"/>
          <p:nvPr/>
        </p:nvSpPr>
        <p:spPr>
          <a:xfrm>
            <a:off x="863600" y="3238500"/>
            <a:ext cx="2971800" cy="52322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0E4D5C"/>
                </a:solidFill>
                <a:latin typeface="Avenir Next LT Pro" panose="020B0504020202020204" pitchFamily="34" charset="0"/>
              </a:rPr>
              <a:t>Survey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17B29B-6C66-4C6F-B541-CB7A98A7F07C}"/>
              </a:ext>
            </a:extLst>
          </p:cNvPr>
          <p:cNvSpPr txBox="1"/>
          <p:nvPr/>
        </p:nvSpPr>
        <p:spPr>
          <a:xfrm>
            <a:off x="863600" y="3746500"/>
            <a:ext cx="2971800" cy="707886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2000" dirty="0">
                <a:solidFill>
                  <a:srgbClr val="1A2B3C"/>
                </a:solidFill>
              </a:rPr>
              <a:t>DMDU Society mailing list Mar–May 2024</a:t>
            </a:r>
          </a:p>
        </p:txBody>
      </p:sp>
    </p:spTree>
    <p:extLst>
      <p:ext uri="{BB962C8B-B14F-4D97-AF65-F5344CB8AC3E}">
        <p14:creationId xmlns:p14="http://schemas.microsoft.com/office/powerpoint/2010/main" val="2541988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8CC9C-58A5-7509-FD2E-818F2FB8C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5C2D2-3BD7-882D-8F28-84556A3C8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0E4D5C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Cataloging DMDU Tools and Resources</a:t>
            </a:r>
            <a:endParaRPr lang="en-US" sz="3200" dirty="0">
              <a:solidFill>
                <a:srgbClr val="0E4D5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Card0">
            <a:extLst>
              <a:ext uri="{FF2B5EF4-FFF2-40B4-BE49-F238E27FC236}">
                <a16:creationId xmlns:a16="http://schemas.microsoft.com/office/drawing/2014/main" id="{4D49FEC0-13B2-5A7D-657E-A665628AA437}"/>
              </a:ext>
            </a:extLst>
          </p:cNvPr>
          <p:cNvSpPr/>
          <p:nvPr/>
        </p:nvSpPr>
        <p:spPr>
          <a:xfrm>
            <a:off x="635000" y="2222500"/>
            <a:ext cx="3429000" cy="279400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0E4D5C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D3459F-F681-D1D6-4CD7-280B4AB38D9C}"/>
              </a:ext>
            </a:extLst>
          </p:cNvPr>
          <p:cNvSpPr/>
          <p:nvPr/>
        </p:nvSpPr>
        <p:spPr>
          <a:xfrm>
            <a:off x="863600" y="2451100"/>
            <a:ext cx="635000" cy="635000"/>
          </a:xfrm>
          <a:prstGeom prst="ellipse">
            <a:avLst/>
          </a:prstGeom>
          <a:solidFill>
            <a:srgbClr val="0E4D5C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l"/>
            <a:r>
              <a:rPr lang="en-US" sz="22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666359-0525-91DB-DEE8-30D03D3BFD35}"/>
              </a:ext>
            </a:extLst>
          </p:cNvPr>
          <p:cNvSpPr txBox="1"/>
          <p:nvPr/>
        </p:nvSpPr>
        <p:spPr>
          <a:xfrm>
            <a:off x="863600" y="3238500"/>
            <a:ext cx="2971800" cy="52322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0E4D5C"/>
                </a:solidFill>
                <a:latin typeface="Avenir Next LT Pro" panose="020B0504020202020204" pitchFamily="34" charset="0"/>
              </a:rPr>
              <a:t>Survey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2C22E2-4AFF-D37E-F487-F6F966829DFB}"/>
              </a:ext>
            </a:extLst>
          </p:cNvPr>
          <p:cNvSpPr txBox="1"/>
          <p:nvPr/>
        </p:nvSpPr>
        <p:spPr>
          <a:xfrm>
            <a:off x="863600" y="3746500"/>
            <a:ext cx="2971800" cy="707886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2000" dirty="0">
                <a:solidFill>
                  <a:srgbClr val="1A2B3C"/>
                </a:solidFill>
              </a:rPr>
              <a:t>DMDU Society mailing list Mar–May 2024</a:t>
            </a:r>
          </a:p>
        </p:txBody>
      </p:sp>
      <p:sp>
        <p:nvSpPr>
          <p:cNvPr id="8" name="Card1">
            <a:extLst>
              <a:ext uri="{FF2B5EF4-FFF2-40B4-BE49-F238E27FC236}">
                <a16:creationId xmlns:a16="http://schemas.microsoft.com/office/drawing/2014/main" id="{ABF0B0F1-E5A3-0EDD-94F3-217BD161D978}"/>
              </a:ext>
            </a:extLst>
          </p:cNvPr>
          <p:cNvSpPr/>
          <p:nvPr/>
        </p:nvSpPr>
        <p:spPr>
          <a:xfrm>
            <a:off x="4381500" y="2222500"/>
            <a:ext cx="3429000" cy="279400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C97B3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E9F5AA-02A7-75CA-7009-11CDEFA16600}"/>
              </a:ext>
            </a:extLst>
          </p:cNvPr>
          <p:cNvSpPr/>
          <p:nvPr/>
        </p:nvSpPr>
        <p:spPr>
          <a:xfrm>
            <a:off x="4610100" y="2451100"/>
            <a:ext cx="635000" cy="635000"/>
          </a:xfrm>
          <a:prstGeom prst="ellipse">
            <a:avLst/>
          </a:prstGeom>
          <a:solidFill>
            <a:srgbClr val="C97B3F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l"/>
            <a:r>
              <a:rPr lang="en-US" sz="22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7AC0A-ADEC-4116-C45B-3A815520DD78}"/>
              </a:ext>
            </a:extLst>
          </p:cNvPr>
          <p:cNvSpPr txBox="1"/>
          <p:nvPr/>
        </p:nvSpPr>
        <p:spPr>
          <a:xfrm>
            <a:off x="4610100" y="3238500"/>
            <a:ext cx="2971800" cy="52322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C97B3F"/>
                </a:solidFill>
                <a:latin typeface="Avenir Next LT Pro" panose="020B0504020202020204" pitchFamily="34" charset="0"/>
              </a:rPr>
              <a:t>Filter &amp; review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623C9-4155-C104-2AD8-A53E4018C534}"/>
              </a:ext>
            </a:extLst>
          </p:cNvPr>
          <p:cNvSpPr txBox="1"/>
          <p:nvPr/>
        </p:nvSpPr>
        <p:spPr>
          <a:xfrm>
            <a:off x="4610100" y="3746500"/>
            <a:ext cx="2971800" cy="707886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2000" dirty="0">
                <a:solidFill>
                  <a:srgbClr val="1A2B3C"/>
                </a:solidFill>
              </a:rPr>
              <a:t>Blind review by co-authors</a:t>
            </a:r>
          </a:p>
        </p:txBody>
      </p:sp>
    </p:spTree>
    <p:extLst>
      <p:ext uri="{BB962C8B-B14F-4D97-AF65-F5344CB8AC3E}">
        <p14:creationId xmlns:p14="http://schemas.microsoft.com/office/powerpoint/2010/main" val="249884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D3713-B7E2-0453-1D1D-6666688A3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906E-825A-FB85-BDDB-F70766248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0E4D5C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Cataloging DMDU Tools and Resources</a:t>
            </a:r>
            <a:endParaRPr lang="en-US" sz="3200" dirty="0">
              <a:solidFill>
                <a:srgbClr val="0E4D5C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Card0">
            <a:extLst>
              <a:ext uri="{FF2B5EF4-FFF2-40B4-BE49-F238E27FC236}">
                <a16:creationId xmlns:a16="http://schemas.microsoft.com/office/drawing/2014/main" id="{37B45183-1F40-8B41-BF35-3D7AA2361FC6}"/>
              </a:ext>
            </a:extLst>
          </p:cNvPr>
          <p:cNvSpPr/>
          <p:nvPr/>
        </p:nvSpPr>
        <p:spPr>
          <a:xfrm>
            <a:off x="635000" y="2222500"/>
            <a:ext cx="3429000" cy="279400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0E4D5C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B33CEB-0A43-47A2-CDE4-808A5D94D45A}"/>
              </a:ext>
            </a:extLst>
          </p:cNvPr>
          <p:cNvSpPr/>
          <p:nvPr/>
        </p:nvSpPr>
        <p:spPr>
          <a:xfrm>
            <a:off x="863600" y="2451100"/>
            <a:ext cx="635000" cy="635000"/>
          </a:xfrm>
          <a:prstGeom prst="ellipse">
            <a:avLst/>
          </a:prstGeom>
          <a:solidFill>
            <a:srgbClr val="0E4D5C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l"/>
            <a:r>
              <a:rPr lang="en-US" sz="22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1B7568-D3CD-E846-3ACC-29D26B860AE8}"/>
              </a:ext>
            </a:extLst>
          </p:cNvPr>
          <p:cNvSpPr txBox="1"/>
          <p:nvPr/>
        </p:nvSpPr>
        <p:spPr>
          <a:xfrm>
            <a:off x="863600" y="3238500"/>
            <a:ext cx="2971800" cy="52322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0E4D5C"/>
                </a:solidFill>
                <a:latin typeface="Avenir Next LT Pro" panose="020B0504020202020204" pitchFamily="34" charset="0"/>
              </a:rPr>
              <a:t>Survey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CB04A2-8721-3D75-3903-2E5DA6181221}"/>
              </a:ext>
            </a:extLst>
          </p:cNvPr>
          <p:cNvSpPr txBox="1"/>
          <p:nvPr/>
        </p:nvSpPr>
        <p:spPr>
          <a:xfrm>
            <a:off x="863600" y="3746500"/>
            <a:ext cx="2971800" cy="707886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2000" dirty="0">
                <a:solidFill>
                  <a:srgbClr val="1A2B3C"/>
                </a:solidFill>
              </a:rPr>
              <a:t>DMDU Society mailing list Mar–May 2024</a:t>
            </a:r>
          </a:p>
        </p:txBody>
      </p:sp>
      <p:sp>
        <p:nvSpPr>
          <p:cNvPr id="8" name="Card1">
            <a:extLst>
              <a:ext uri="{FF2B5EF4-FFF2-40B4-BE49-F238E27FC236}">
                <a16:creationId xmlns:a16="http://schemas.microsoft.com/office/drawing/2014/main" id="{ED28BC11-D330-E1E6-2DCC-381E45BAEEF0}"/>
              </a:ext>
            </a:extLst>
          </p:cNvPr>
          <p:cNvSpPr/>
          <p:nvPr/>
        </p:nvSpPr>
        <p:spPr>
          <a:xfrm>
            <a:off x="4381500" y="2222500"/>
            <a:ext cx="3429000" cy="279400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C97B3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5487B9A-AD87-82C5-CB36-534FB8AE10A3}"/>
              </a:ext>
            </a:extLst>
          </p:cNvPr>
          <p:cNvSpPr/>
          <p:nvPr/>
        </p:nvSpPr>
        <p:spPr>
          <a:xfrm>
            <a:off x="4610100" y="2451100"/>
            <a:ext cx="635000" cy="635000"/>
          </a:xfrm>
          <a:prstGeom prst="ellipse">
            <a:avLst/>
          </a:prstGeom>
          <a:solidFill>
            <a:srgbClr val="C97B3F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l"/>
            <a:r>
              <a:rPr lang="en-US" sz="22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2DBB9C-CE1E-D055-AF66-0F5A88926EEC}"/>
              </a:ext>
            </a:extLst>
          </p:cNvPr>
          <p:cNvSpPr txBox="1"/>
          <p:nvPr/>
        </p:nvSpPr>
        <p:spPr>
          <a:xfrm>
            <a:off x="4610100" y="3238500"/>
            <a:ext cx="2971800" cy="52322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C97B3F"/>
                </a:solidFill>
                <a:latin typeface="Avenir Next LT Pro" panose="020B0504020202020204" pitchFamily="34" charset="0"/>
              </a:rPr>
              <a:t>Filter &amp; review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C45891-7C20-579A-E84E-1ED3975A8D4B}"/>
              </a:ext>
            </a:extLst>
          </p:cNvPr>
          <p:cNvSpPr txBox="1"/>
          <p:nvPr/>
        </p:nvSpPr>
        <p:spPr>
          <a:xfrm>
            <a:off x="4610100" y="3746500"/>
            <a:ext cx="2971800" cy="707886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US" sz="2000" dirty="0">
                <a:solidFill>
                  <a:srgbClr val="1A2B3C"/>
                </a:solidFill>
              </a:rPr>
              <a:t>Blind review by co-authors</a:t>
            </a:r>
          </a:p>
        </p:txBody>
      </p:sp>
      <p:sp>
        <p:nvSpPr>
          <p:cNvPr id="12" name="Card2">
            <a:extLst>
              <a:ext uri="{FF2B5EF4-FFF2-40B4-BE49-F238E27FC236}">
                <a16:creationId xmlns:a16="http://schemas.microsoft.com/office/drawing/2014/main" id="{AF5F6389-6B65-61AF-13AD-E65B709A806F}"/>
              </a:ext>
            </a:extLst>
          </p:cNvPr>
          <p:cNvSpPr/>
          <p:nvPr/>
        </p:nvSpPr>
        <p:spPr>
          <a:xfrm>
            <a:off x="8128000" y="2222500"/>
            <a:ext cx="3429000" cy="279400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5B8A72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C23933-224D-E0BA-2C9A-8E98CE4651DE}"/>
              </a:ext>
            </a:extLst>
          </p:cNvPr>
          <p:cNvSpPr/>
          <p:nvPr/>
        </p:nvSpPr>
        <p:spPr>
          <a:xfrm>
            <a:off x="8356600" y="2451100"/>
            <a:ext cx="635000" cy="635000"/>
          </a:xfrm>
          <a:prstGeom prst="ellipse">
            <a:avLst/>
          </a:prstGeom>
          <a:solidFill>
            <a:srgbClr val="5B8A72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l"/>
            <a:r>
              <a:rPr lang="en-US" sz="22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FF69FB-616C-5EBD-B513-96D4021AFAB9}"/>
              </a:ext>
            </a:extLst>
          </p:cNvPr>
          <p:cNvSpPr txBox="1"/>
          <p:nvPr/>
        </p:nvSpPr>
        <p:spPr>
          <a:xfrm>
            <a:off x="8356600" y="3238500"/>
            <a:ext cx="2971800" cy="52322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5B8A72"/>
                </a:solidFill>
                <a:latin typeface="Avenir Next LT Pro" panose="020B0504020202020204" pitchFamily="34" charset="0"/>
              </a:rPr>
              <a:t>Classify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E3D487-F1EC-2408-C8A3-8784CDBDDB34}"/>
              </a:ext>
            </a:extLst>
          </p:cNvPr>
          <p:cNvSpPr txBox="1"/>
          <p:nvPr/>
        </p:nvSpPr>
        <p:spPr>
          <a:xfrm>
            <a:off x="8356600" y="3746500"/>
            <a:ext cx="2971800" cy="1015663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2000" dirty="0">
                <a:solidFill>
                  <a:srgbClr val="1A2B3C"/>
                </a:solidFill>
              </a:rPr>
              <a:t>Mapped to Kwakkel &amp; Haasnoot (2019) DMDU taxonomy</a:t>
            </a:r>
          </a:p>
        </p:txBody>
      </p:sp>
    </p:spTree>
    <p:extLst>
      <p:ext uri="{BB962C8B-B14F-4D97-AF65-F5344CB8AC3E}">
        <p14:creationId xmlns:p14="http://schemas.microsoft.com/office/powerpoint/2010/main" val="1526429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86F134-12C7-4E83-B2CE-4C95D4C5DA87}">
  <we:reference id="wa200010001" version="1.0.0.1" store="en-US" storeType="OMEX"/>
  <we:alternateReferences>
    <we:reference id="wa200010001" version="1.0.0.1" store="en-US" storeType="OMEX"/>
  </we:alternateReferences>
  <we:properties>
    <we:property name="claude.fileId" value="&quot;19fcd0a2-bc5d-4485-adc9-4eac739324b2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</TotalTime>
  <Words>268</Words>
  <Application>Microsoft Office PowerPoint</Application>
  <PresentationFormat>Widescreen</PresentationFormat>
  <Paragraphs>45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Avenir Next LT Pro</vt:lpstr>
      <vt:lpstr>Avenir Next LT Pro Demi</vt:lpstr>
      <vt:lpstr>Lora</vt:lpstr>
      <vt:lpstr>Office Theme</vt:lpstr>
      <vt:lpstr>A Review of Tools and Resources to Support Decision Making Under Deep Uncertainty</vt:lpstr>
      <vt:lpstr>PowerPoint Presentation</vt:lpstr>
      <vt:lpstr>Need for a community catalogue</vt:lpstr>
      <vt:lpstr>Need for a community catalogue</vt:lpstr>
      <vt:lpstr>PowerPoint Presentation</vt:lpstr>
      <vt:lpstr>PowerPoint Presentation</vt:lpstr>
      <vt:lpstr>Cataloging DMDU Tools and Resources</vt:lpstr>
      <vt:lpstr>Cataloging DMDU Tools and Resources</vt:lpstr>
      <vt:lpstr>Cataloging DMDU Tools and Resources</vt:lpstr>
      <vt:lpstr>PowerPoint Presentation</vt:lpstr>
      <vt:lpstr>PowerPoint Presentation</vt:lpstr>
      <vt:lpstr>PowerPoint Presentation</vt:lpstr>
      <vt:lpstr>A living repository</vt:lpstr>
      <vt:lpstr>PowerPoint Presentation</vt:lpstr>
    </vt:vector>
  </TitlesOfParts>
  <Company>Utrecht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Gold, D.F. (David)</dc:creator>
  <cp:lastModifiedBy>Gold, D.F. (David)</cp:lastModifiedBy>
  <cp:revision>7</cp:revision>
  <dcterms:created xsi:type="dcterms:W3CDTF">2026-04-28T14:43:40Z</dcterms:created>
  <dcterms:modified xsi:type="dcterms:W3CDTF">2026-05-01T15:22:27Z</dcterms:modified>
</cp:coreProperties>
</file>