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1" r:id="rId3"/>
    <p:sldId id="257" r:id="rId4"/>
    <p:sldId id="261" r:id="rId5"/>
    <p:sldId id="262" r:id="rId6"/>
    <p:sldId id="263" r:id="rId7"/>
    <p:sldId id="258" r:id="rId8"/>
    <p:sldId id="264" r:id="rId9"/>
    <p:sldId id="270" r:id="rId10"/>
    <p:sldId id="259" r:id="rId11"/>
    <p:sldId id="265" r:id="rId12"/>
    <p:sldId id="266" r:id="rId13"/>
    <p:sldId id="272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B4D4"/>
    <a:srgbClr val="878EAF"/>
    <a:srgbClr val="47718A"/>
    <a:srgbClr val="69708B"/>
    <a:srgbClr val="885F73"/>
    <a:srgbClr val="91A3C7"/>
    <a:srgbClr val="9399C5"/>
    <a:srgbClr val="0F1C52"/>
    <a:srgbClr val="BFC3DA"/>
    <a:srgbClr val="BCC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81114" autoAdjust="0"/>
  </p:normalViewPr>
  <p:slideViewPr>
    <p:cSldViewPr snapToGrid="0">
      <p:cViewPr varScale="1">
        <p:scale>
          <a:sx n="33" d="100"/>
          <a:sy n="33" d="100"/>
        </p:scale>
        <p:origin x="1452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5DFD8C-4D67-6B50-A18D-5C095707F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457AF-8134-D8B4-9087-CD7F8D4811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D4AED-C747-4D05-8F44-B14178402C8A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1412F-0E6D-E3CC-730D-E349418EAB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4CCDD-42EB-E140-1C72-A134AC2BCF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A5C89-3DDA-41FB-A2B3-F3048D9D36E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852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ED29E-D897-4AE8-8547-A6810AD8312A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62537-054E-4A84-BEE3-CD3071F2A0BA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302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015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1453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465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Bahnschrift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9416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75502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8721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62537-054E-4A84-BEE3-CD3071F2A0BA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479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5913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2336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8546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415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500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7106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1338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6385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415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261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2513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EE1FA"/>
            </a:gs>
            <a:gs pos="51000">
              <a:srgbClr val="F5F6FD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77CF05-BF55-467C-B324-3E7AF9F0349B}" type="datetimeFigureOut">
              <a:rPr lang="en-DE" smtClean="0"/>
              <a:t>02/05/2026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429950-3AE6-4443-8030-68A01D7991E0}" type="slidenum">
              <a:rPr lang="en-DE" smtClean="0"/>
              <a:t>‹#›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5EA9DC-C9F3-DD9C-FC6F-435A531DD85F}"/>
              </a:ext>
            </a:extLst>
          </p:cNvPr>
          <p:cNvGrpSpPr/>
          <p:nvPr userDrawn="1"/>
        </p:nvGrpSpPr>
        <p:grpSpPr>
          <a:xfrm>
            <a:off x="9767304" y="106806"/>
            <a:ext cx="2277245" cy="936000"/>
            <a:chOff x="9651454" y="549926"/>
            <a:chExt cx="2277245" cy="93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0C5B80-2B53-15B5-F8BE-253853F71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699" y="549926"/>
              <a:ext cx="936000" cy="936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8A7D47-8891-500C-355D-70D67B2B16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0246" y="568912"/>
              <a:ext cx="643152" cy="900000"/>
            </a:xfrm>
            <a:prstGeom prst="rect">
              <a:avLst/>
            </a:prstGeom>
          </p:spPr>
        </p:pic>
        <p:pic>
          <p:nvPicPr>
            <p:cNvPr id="10" name="Picture 9" descr="A blue and yellow sign with text&#10;&#10;AI-generated content may be incorrect.">
              <a:extLst>
                <a:ext uri="{FF2B5EF4-FFF2-40B4-BE49-F238E27FC236}">
                  <a16:creationId xmlns:a16="http://schemas.microsoft.com/office/drawing/2014/main" id="{75617854-98F8-39CE-7E3C-2C0504E68E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" r="1490"/>
            <a:stretch/>
          </p:blipFill>
          <p:spPr>
            <a:xfrm>
              <a:off x="9651454" y="569867"/>
              <a:ext cx="643152" cy="900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E93B5D5-585C-6A1D-ED8C-E11186C2DC6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3" y="117164"/>
            <a:ext cx="18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9.png"/><Relationship Id="rId3" Type="http://schemas.openxmlformats.org/officeDocument/2006/relationships/image" Target="../media/image65.svg"/><Relationship Id="rId7" Type="http://schemas.openxmlformats.org/officeDocument/2006/relationships/image" Target="../media/image70.png"/><Relationship Id="rId12" Type="http://schemas.openxmlformats.org/officeDocument/2006/relationships/image" Target="../media/image27.svg"/><Relationship Id="rId2" Type="http://schemas.openxmlformats.org/officeDocument/2006/relationships/image" Target="../media/image64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26.png"/><Relationship Id="rId5" Type="http://schemas.openxmlformats.org/officeDocument/2006/relationships/image" Target="../media/image68.png"/><Relationship Id="rId15" Type="http://schemas.openxmlformats.org/officeDocument/2006/relationships/image" Target="../media/image28.png"/><Relationship Id="rId10" Type="http://schemas.openxmlformats.org/officeDocument/2006/relationships/slide" Target="slide3.xml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74.svg"/><Relationship Id="rId7" Type="http://schemas.openxmlformats.org/officeDocument/2006/relationships/image" Target="../media/image39.png"/><Relationship Id="rId12" Type="http://schemas.openxmlformats.org/officeDocument/2006/relationships/image" Target="../media/image75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5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slide" Target="slide3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slide" Target="slide10.xml"/><Relationship Id="rId3" Type="http://schemas.openxmlformats.org/officeDocument/2006/relationships/image" Target="../media/image77.svg"/><Relationship Id="rId7" Type="http://schemas.openxmlformats.org/officeDocument/2006/relationships/slide" Target="slide3.xml"/><Relationship Id="rId12" Type="http://schemas.openxmlformats.org/officeDocument/2006/relationships/image" Target="../media/image28.png"/><Relationship Id="rId17" Type="http://schemas.openxmlformats.org/officeDocument/2006/relationships/slide" Target="slide9.xml"/><Relationship Id="rId2" Type="http://schemas.openxmlformats.org/officeDocument/2006/relationships/image" Target="../media/image76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40.svg"/><Relationship Id="rId5" Type="http://schemas.openxmlformats.org/officeDocument/2006/relationships/image" Target="../media/image79.svg"/><Relationship Id="rId15" Type="http://schemas.openxmlformats.org/officeDocument/2006/relationships/image" Target="../media/image81.svg"/><Relationship Id="rId10" Type="http://schemas.openxmlformats.org/officeDocument/2006/relationships/image" Target="../media/image39.png"/><Relationship Id="rId4" Type="http://schemas.openxmlformats.org/officeDocument/2006/relationships/image" Target="../media/image78.png"/><Relationship Id="rId9" Type="http://schemas.openxmlformats.org/officeDocument/2006/relationships/image" Target="../media/image27.sv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39.png"/><Relationship Id="rId3" Type="http://schemas.openxmlformats.org/officeDocument/2006/relationships/image" Target="../media/image83.svg"/><Relationship Id="rId7" Type="http://schemas.openxmlformats.org/officeDocument/2006/relationships/image" Target="../media/image86.png"/><Relationship Id="rId12" Type="http://schemas.openxmlformats.org/officeDocument/2006/relationships/image" Target="../media/image27.svg"/><Relationship Id="rId2" Type="http://schemas.openxmlformats.org/officeDocument/2006/relationships/image" Target="../media/image82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w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8.png"/><Relationship Id="rId10" Type="http://schemas.openxmlformats.org/officeDocument/2006/relationships/slide" Target="slide3.xml"/><Relationship Id="rId4" Type="http://schemas.openxmlformats.org/officeDocument/2006/relationships/image" Target="../media/image84.png"/><Relationship Id="rId9" Type="http://schemas.openxmlformats.org/officeDocument/2006/relationships/image" Target="../media/image88.emf"/><Relationship Id="rId1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18" Type="http://schemas.openxmlformats.org/officeDocument/2006/relationships/image" Target="../media/image40.svg"/><Relationship Id="rId3" Type="http://schemas.openxmlformats.org/officeDocument/2006/relationships/image" Target="../media/image83.svg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17" Type="http://schemas.openxmlformats.org/officeDocument/2006/relationships/image" Target="../media/image39.png"/><Relationship Id="rId2" Type="http://schemas.openxmlformats.org/officeDocument/2006/relationships/image" Target="../media/image82.png"/><Relationship Id="rId16" Type="http://schemas.openxmlformats.org/officeDocument/2006/relationships/image" Target="../media/image27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26.png"/><Relationship Id="rId10" Type="http://schemas.openxmlformats.org/officeDocument/2006/relationships/image" Target="../media/image95.png"/><Relationship Id="rId19" Type="http://schemas.openxmlformats.org/officeDocument/2006/relationships/image" Target="../media/image28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3.sv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7.jpeg"/><Relationship Id="rId10" Type="http://schemas.openxmlformats.org/officeDocument/2006/relationships/image" Target="../media/image40.svg"/><Relationship Id="rId4" Type="http://schemas.openxmlformats.org/officeDocument/2006/relationships/image" Target="../media/image6.tiff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3.svg"/><Relationship Id="rId7" Type="http://schemas.openxmlformats.org/officeDocument/2006/relationships/image" Target="../media/image2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4.tiff"/><Relationship Id="rId10" Type="http://schemas.openxmlformats.org/officeDocument/2006/relationships/image" Target="../media/image40.svg"/><Relationship Id="rId4" Type="http://schemas.openxmlformats.org/officeDocument/2006/relationships/image" Target="../media/image32.tiff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slide" Target="slide5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slide" Target="slide6.xml"/><Relationship Id="rId15" Type="http://schemas.openxmlformats.org/officeDocument/2006/relationships/image" Target="../media/image29.svg"/><Relationship Id="rId10" Type="http://schemas.openxmlformats.org/officeDocument/2006/relationships/slide" Target="slide12.xml"/><Relationship Id="rId4" Type="http://schemas.openxmlformats.org/officeDocument/2006/relationships/image" Target="../media/image25.svg"/><Relationship Id="rId9" Type="http://schemas.openxmlformats.org/officeDocument/2006/relationships/slide" Target="slide10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image" Target="../media/image30.png"/><Relationship Id="rId21" Type="http://schemas.openxmlformats.org/officeDocument/2006/relationships/image" Target="../media/image39.png"/><Relationship Id="rId7" Type="http://schemas.openxmlformats.org/officeDocument/2006/relationships/image" Target="../media/image9.png"/><Relationship Id="rId12" Type="http://schemas.openxmlformats.org/officeDocument/2006/relationships/image" Target="../media/image35.jpeg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4.tiff"/><Relationship Id="rId24" Type="http://schemas.openxmlformats.org/officeDocument/2006/relationships/image" Target="../media/image29.svg"/><Relationship Id="rId5" Type="http://schemas.openxmlformats.org/officeDocument/2006/relationships/image" Target="../media/image32.tiff"/><Relationship Id="rId15" Type="http://schemas.openxmlformats.org/officeDocument/2006/relationships/image" Target="../media/image37.jpg"/><Relationship Id="rId23" Type="http://schemas.openxmlformats.org/officeDocument/2006/relationships/image" Target="../media/image28.png"/><Relationship Id="rId10" Type="http://schemas.openxmlformats.org/officeDocument/2006/relationships/slide" Target="slide14.xml"/><Relationship Id="rId19" Type="http://schemas.openxmlformats.org/officeDocument/2006/relationships/image" Target="../media/image26.png"/><Relationship Id="rId4" Type="http://schemas.openxmlformats.org/officeDocument/2006/relationships/image" Target="../media/image31.sv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6.png"/><Relationship Id="rId18" Type="http://schemas.openxmlformats.org/officeDocument/2006/relationships/image" Target="../media/image51.emf"/><Relationship Id="rId3" Type="http://schemas.openxmlformats.org/officeDocument/2006/relationships/image" Target="../media/image43.svg"/><Relationship Id="rId7" Type="http://schemas.openxmlformats.org/officeDocument/2006/relationships/image" Target="../media/image39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42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44.png"/><Relationship Id="rId5" Type="http://schemas.openxmlformats.org/officeDocument/2006/relationships/image" Target="../media/image26.png"/><Relationship Id="rId15" Type="http://schemas.openxmlformats.org/officeDocument/2006/relationships/image" Target="../media/image48.png"/><Relationship Id="rId10" Type="http://schemas.openxmlformats.org/officeDocument/2006/relationships/image" Target="../media/image29.svg"/><Relationship Id="rId4" Type="http://schemas.openxmlformats.org/officeDocument/2006/relationships/slide" Target="slide3.xml"/><Relationship Id="rId9" Type="http://schemas.openxmlformats.org/officeDocument/2006/relationships/image" Target="../media/image28.png"/><Relationship Id="rId14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image" Target="../media/image5.png"/><Relationship Id="rId3" Type="http://schemas.openxmlformats.org/officeDocument/2006/relationships/image" Target="../media/image52.png"/><Relationship Id="rId7" Type="http://schemas.openxmlformats.org/officeDocument/2006/relationships/slide" Target="slide3.xml"/><Relationship Id="rId12" Type="http://schemas.openxmlformats.org/officeDocument/2006/relationships/image" Target="../media/image28.pn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0.svg"/><Relationship Id="rId5" Type="http://schemas.openxmlformats.org/officeDocument/2006/relationships/image" Target="../media/image54.jpg"/><Relationship Id="rId15" Type="http://schemas.openxmlformats.org/officeDocument/2006/relationships/image" Target="../media/image23.jpeg"/><Relationship Id="rId10" Type="http://schemas.openxmlformats.org/officeDocument/2006/relationships/image" Target="../media/image39.png"/><Relationship Id="rId4" Type="http://schemas.openxmlformats.org/officeDocument/2006/relationships/image" Target="../media/image53.svg"/><Relationship Id="rId9" Type="http://schemas.openxmlformats.org/officeDocument/2006/relationships/image" Target="../media/image27.sv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2.png"/><Relationship Id="rId3" Type="http://schemas.openxmlformats.org/officeDocument/2006/relationships/image" Target="../media/image59.svg"/><Relationship Id="rId7" Type="http://schemas.openxmlformats.org/officeDocument/2006/relationships/image" Target="../media/image39.png"/><Relationship Id="rId12" Type="http://schemas.openxmlformats.org/officeDocument/2006/relationships/image" Target="../media/image60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60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slide" Target="slide3.xml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slide" Target="slide9.xml"/><Relationship Id="rId10" Type="http://schemas.openxmlformats.org/officeDocument/2006/relationships/image" Target="../media/image40.svg"/><Relationship Id="rId4" Type="http://schemas.openxmlformats.org/officeDocument/2006/relationships/image" Target="../media/image59.svg"/><Relationship Id="rId9" Type="http://schemas.openxmlformats.org/officeDocument/2006/relationships/image" Target="../media/image39.png"/><Relationship Id="rId14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18" Type="http://schemas.openxmlformats.org/officeDocument/2006/relationships/image" Target="../media/image29.svg"/><Relationship Id="rId3" Type="http://schemas.openxmlformats.org/officeDocument/2006/relationships/image" Target="../media/image42.png"/><Relationship Id="rId7" Type="http://schemas.openxmlformats.org/officeDocument/2006/relationships/image" Target="../media/image66.png"/><Relationship Id="rId12" Type="http://schemas.openxmlformats.org/officeDocument/2006/relationships/slide" Target="slide3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63.jpeg"/><Relationship Id="rId5" Type="http://schemas.openxmlformats.org/officeDocument/2006/relationships/slide" Target="slide8.xml"/><Relationship Id="rId1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image" Target="../media/image43.svg"/><Relationship Id="rId9" Type="http://schemas.openxmlformats.org/officeDocument/2006/relationships/image" Target="../media/image62.jpe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E21AA-B6AA-E5C0-95BC-373DDCF4F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" y="1270665"/>
            <a:ext cx="11932920" cy="1251395"/>
          </a:xfrm>
        </p:spPr>
        <p:txBody>
          <a:bodyPr>
            <a:noAutofit/>
          </a:bodyPr>
          <a:lstStyle/>
          <a:p>
            <a:r>
              <a:rPr lang="en-US" sz="4400" dirty="0"/>
              <a:t>Assessing spatial variability of soil moisture across an erosion-prone agricultural hillslope</a:t>
            </a:r>
            <a:endParaRPr lang="en-DE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5CA8C-0A7C-A2EC-70F1-8629B3224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" y="2437582"/>
            <a:ext cx="11932920" cy="564924"/>
          </a:xfrm>
        </p:spPr>
        <p:txBody>
          <a:bodyPr>
            <a:normAutofit/>
          </a:bodyPr>
          <a:lstStyle/>
          <a:p>
            <a:r>
              <a:rPr lang="de-DE" dirty="0">
                <a:latin typeface="+mj-lt"/>
              </a:rPr>
              <a:t>Doğa Yahşi</a:t>
            </a:r>
            <a:r>
              <a:rPr lang="de-DE" dirty="0"/>
              <a:t>, </a:t>
            </a:r>
            <a:r>
              <a:rPr lang="de-DE" sz="1600" dirty="0"/>
              <a:t>Svenja Hoffmeister, Mirko Mälicke, Núria Martínez-Carreras, Jean François Iffly, Erwin Zehe </a:t>
            </a:r>
            <a:endParaRPr lang="en-DE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A7A6DA4-E827-EB39-EBB9-63AA61656528}"/>
              </a:ext>
            </a:extLst>
          </p:cNvPr>
          <p:cNvSpPr txBox="1">
            <a:spLocks/>
          </p:cNvSpPr>
          <p:nvPr/>
        </p:nvSpPr>
        <p:spPr>
          <a:xfrm>
            <a:off x="129540" y="2871129"/>
            <a:ext cx="11932920" cy="56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Contact: </a:t>
            </a:r>
            <a:r>
              <a:rPr lang="de-DE" sz="2000" dirty="0"/>
              <a:t>doga.yahsi@kit.edu</a:t>
            </a:r>
            <a:endParaRPr lang="en-DE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779463-3BD6-7369-FCB4-EE39DECF0574}"/>
              </a:ext>
            </a:extLst>
          </p:cNvPr>
          <p:cNvGrpSpPr/>
          <p:nvPr/>
        </p:nvGrpSpPr>
        <p:grpSpPr>
          <a:xfrm>
            <a:off x="8975253" y="2949477"/>
            <a:ext cx="2869284" cy="3780000"/>
            <a:chOff x="8975253" y="2949477"/>
            <a:chExt cx="2869284" cy="378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7E1D08-8030-0943-0C38-9EE2CFB85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5253" y="2949477"/>
              <a:ext cx="2845255" cy="3780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177CBB-E01E-95C9-908A-65988C82EE62}"/>
                </a:ext>
              </a:extLst>
            </p:cNvPr>
            <p:cNvGrpSpPr/>
            <p:nvPr/>
          </p:nvGrpSpPr>
          <p:grpSpPr>
            <a:xfrm>
              <a:off x="11461835" y="6107206"/>
              <a:ext cx="382702" cy="480498"/>
              <a:chOff x="14934753" y="19688532"/>
              <a:chExt cx="449562" cy="566534"/>
            </a:xfrm>
          </p:grpSpPr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534FF383-3A2A-CA8A-000F-6EAFB03433BB}"/>
                  </a:ext>
                </a:extLst>
              </p:cNvPr>
              <p:cNvSpPr/>
              <p:nvPr/>
            </p:nvSpPr>
            <p:spPr>
              <a:xfrm>
                <a:off x="15072681" y="19978068"/>
                <a:ext cx="53706" cy="276998"/>
              </a:xfrm>
              <a:prstGeom prst="upArrow">
                <a:avLst>
                  <a:gd name="adj1" fmla="val 24388"/>
                  <a:gd name="adj2" fmla="val 116000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25E457-5DE2-A9AB-4577-C093D3874D18}"/>
                  </a:ext>
                </a:extLst>
              </p:cNvPr>
              <p:cNvSpPr txBox="1"/>
              <p:nvPr/>
            </p:nvSpPr>
            <p:spPr>
              <a:xfrm>
                <a:off x="14934753" y="19688532"/>
                <a:ext cx="4495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Bahnschrift" panose="020B0502040204020203" pitchFamily="34" charset="0"/>
                  </a:rPr>
                  <a:t>N</a:t>
                </a:r>
                <a:endParaRPr lang="en-DE" sz="1200" dirty="0">
                  <a:latin typeface="Bahnschrift" panose="020B0502040204020203" pitchFamily="34" charset="0"/>
                </a:endParaRPr>
              </a:p>
            </p:txBody>
          </p:sp>
        </p:grpSp>
      </p:grpSp>
      <p:pic>
        <p:nvPicPr>
          <p:cNvPr id="23" name="Picture 22" descr="A map of a path with green plants&#10;&#10;AI-generated content may be incorrect.">
            <a:extLst>
              <a:ext uri="{FF2B5EF4-FFF2-40B4-BE49-F238E27FC236}">
                <a16:creationId xmlns:a16="http://schemas.microsoft.com/office/drawing/2014/main" id="{F49B14D9-BFF0-07C1-8B3F-74A410580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8163" y="4202446"/>
            <a:ext cx="2404487" cy="2520000"/>
          </a:xfrm>
          <a:prstGeom prst="rect">
            <a:avLst/>
          </a:prstGeom>
        </p:spPr>
      </p:pic>
      <p:pic>
        <p:nvPicPr>
          <p:cNvPr id="24" name="Picture 23" descr="A satellite image of a farm&#10;&#10;AI-generated content may be incorrect.">
            <a:extLst>
              <a:ext uri="{FF2B5EF4-FFF2-40B4-BE49-F238E27FC236}">
                <a16:creationId xmlns:a16="http://schemas.microsoft.com/office/drawing/2014/main" id="{8D2A24A4-866B-127E-59E3-FCE4BF928F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8038" y="4202446"/>
            <a:ext cx="2401827" cy="2520000"/>
          </a:xfrm>
          <a:prstGeom prst="rect">
            <a:avLst/>
          </a:prstGeom>
        </p:spPr>
      </p:pic>
      <p:pic>
        <p:nvPicPr>
          <p:cNvPr id="25" name="Picture 24" descr="A black and white logo&#10;&#10;AI-generated content may be incorrect.">
            <a:extLst>
              <a:ext uri="{FF2B5EF4-FFF2-40B4-BE49-F238E27FC236}">
                <a16:creationId xmlns:a16="http://schemas.microsoft.com/office/drawing/2014/main" id="{14E7A496-759F-0FF2-6F9A-583C24188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48" y="175012"/>
            <a:ext cx="2041198" cy="432000"/>
          </a:xfrm>
          <a:prstGeom prst="rect">
            <a:avLst/>
          </a:prstGeom>
        </p:spPr>
      </p:pic>
      <p:pic>
        <p:nvPicPr>
          <p:cNvPr id="26" name="Picture 25" descr="A close up of a logo&#10;&#10;AI-generated content may be incorrect.">
            <a:extLst>
              <a:ext uri="{FF2B5EF4-FFF2-40B4-BE49-F238E27FC236}">
                <a16:creationId xmlns:a16="http://schemas.microsoft.com/office/drawing/2014/main" id="{5234E403-F7B1-5EF3-C925-E8338F7CD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58" y="503297"/>
            <a:ext cx="1683872" cy="540000"/>
          </a:xfrm>
          <a:prstGeom prst="rect">
            <a:avLst/>
          </a:prstGeom>
        </p:spPr>
      </p:pic>
      <p:pic>
        <p:nvPicPr>
          <p:cNvPr id="27" name="Picture 26" descr="A blue and black letter r&#10;&#10;AI-generated content may be incorrect.">
            <a:extLst>
              <a:ext uri="{FF2B5EF4-FFF2-40B4-BE49-F238E27FC236}">
                <a16:creationId xmlns:a16="http://schemas.microsoft.com/office/drawing/2014/main" id="{DAD59A1C-85E1-7A84-0A6E-06E4925734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85" y="134765"/>
            <a:ext cx="2144706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53B981-6233-2C34-91FA-F751429A23A3}"/>
              </a:ext>
            </a:extLst>
          </p:cNvPr>
          <p:cNvSpPr txBox="1"/>
          <p:nvPr/>
        </p:nvSpPr>
        <p:spPr>
          <a:xfrm>
            <a:off x="7447620" y="503297"/>
            <a:ext cx="2025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>
                <a:cs typeface="Arial" panose="020B0604020202020204" pitchFamily="34" charset="0"/>
              </a:rPr>
              <a:t>Funded</a:t>
            </a:r>
            <a:r>
              <a:rPr lang="de-DE" sz="800" dirty="0">
                <a:cs typeface="Arial" panose="020B0604020202020204" pitchFamily="34" charset="0"/>
              </a:rPr>
              <a:t> </a:t>
            </a:r>
            <a:r>
              <a:rPr lang="de-DE" sz="800" dirty="0" err="1">
                <a:cs typeface="Arial" panose="020B0604020202020204" pitchFamily="34" charset="0"/>
              </a:rPr>
              <a:t>by</a:t>
            </a:r>
            <a:r>
              <a:rPr lang="de-DE" sz="800" dirty="0">
                <a:cs typeface="Arial" panose="020B0604020202020204" pitchFamily="34" charset="0"/>
              </a:rPr>
              <a:t> </a:t>
            </a:r>
            <a:r>
              <a:rPr lang="de-DE" sz="800" b="0" i="0" u="none" strike="noStrike" dirty="0">
                <a:effectLst/>
              </a:rPr>
              <a:t>FNR </a:t>
            </a:r>
            <a:r>
              <a:rPr lang="de-DE" sz="800" dirty="0">
                <a:cs typeface="Arial" panose="020B0604020202020204" pitchFamily="34" charset="0"/>
              </a:rPr>
              <a:t>(EROSION: 17965325)</a:t>
            </a:r>
            <a:endParaRPr lang="en-DE" sz="800" dirty="0"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D3A8FC3-A98E-6064-782F-D8213282EF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727" r="8631" b="5668"/>
          <a:stretch/>
        </p:blipFill>
        <p:spPr>
          <a:xfrm>
            <a:off x="428155" y="3517643"/>
            <a:ext cx="3408007" cy="321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68AD6E-32C2-CA1E-DEDF-7064E900B259}"/>
              </a:ext>
            </a:extLst>
          </p:cNvPr>
          <p:cNvSpPr txBox="1"/>
          <p:nvPr/>
        </p:nvSpPr>
        <p:spPr>
          <a:xfrm>
            <a:off x="5020298" y="3312711"/>
            <a:ext cx="215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0" i="0" dirty="0">
                <a:solidFill>
                  <a:srgbClr val="212121"/>
                </a:solidFill>
                <a:effectLst/>
                <a:latin typeface="+mj-lt"/>
              </a:rPr>
              <a:t>PICOA.7</a:t>
            </a:r>
            <a:endParaRPr lang="en-DE" sz="3600" dirty="0">
              <a:latin typeface="+mj-lt"/>
            </a:endParaRPr>
          </a:p>
        </p:txBody>
      </p:sp>
      <p:sp>
        <p:nvSpPr>
          <p:cNvPr id="6" name="Rectangl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F6A7FE-9E8D-D900-4683-8950EB21F435}"/>
              </a:ext>
            </a:extLst>
          </p:cNvPr>
          <p:cNvSpPr/>
          <p:nvPr/>
        </p:nvSpPr>
        <p:spPr>
          <a:xfrm>
            <a:off x="9756358" y="113499"/>
            <a:ext cx="2306102" cy="97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35238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Monitor with solid fill">
            <a:extLst>
              <a:ext uri="{FF2B5EF4-FFF2-40B4-BE49-F238E27FC236}">
                <a16:creationId xmlns:a16="http://schemas.microsoft.com/office/drawing/2014/main" id="{E1A63FE3-A90B-4194-E8A1-AB8C1033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230782"/>
            <a:ext cx="7200000" cy="720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53A377-AB75-5C45-4A3A-4F5C579E0469}"/>
              </a:ext>
            </a:extLst>
          </p:cNvPr>
          <p:cNvGrpSpPr/>
          <p:nvPr/>
        </p:nvGrpSpPr>
        <p:grpSpPr>
          <a:xfrm>
            <a:off x="7690706" y="3847589"/>
            <a:ext cx="4135051" cy="2880000"/>
            <a:chOff x="26925809" y="21509032"/>
            <a:chExt cx="4135051" cy="27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FEB6C6-0DD1-CC44-2080-E6D9FC20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7146"/>
            <a:stretch/>
          </p:blipFill>
          <p:spPr>
            <a:xfrm>
              <a:off x="28973520" y="21509032"/>
              <a:ext cx="2087340" cy="270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1D7E6F-AFA0-A3A9-F708-820D0295E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956"/>
            <a:stretch/>
          </p:blipFill>
          <p:spPr>
            <a:xfrm>
              <a:off x="26925809" y="21509032"/>
              <a:ext cx="2193977" cy="2700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C6F04-B72F-96AB-A836-3534EB515FB8}"/>
              </a:ext>
            </a:extLst>
          </p:cNvPr>
          <p:cNvGrpSpPr/>
          <p:nvPr/>
        </p:nvGrpSpPr>
        <p:grpSpPr>
          <a:xfrm>
            <a:off x="2298154" y="1005012"/>
            <a:ext cx="4273979" cy="2891019"/>
            <a:chOff x="19889646" y="29415847"/>
            <a:chExt cx="4273979" cy="28910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9CF5AD-0721-A7B7-C5C9-79BF1B28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5748"/>
            <a:stretch/>
          </p:blipFill>
          <p:spPr>
            <a:xfrm>
              <a:off x="21854639" y="29426866"/>
              <a:ext cx="2308986" cy="288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77430F-7CB0-3D2C-7298-BE114F2BB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4943"/>
            <a:stretch/>
          </p:blipFill>
          <p:spPr>
            <a:xfrm>
              <a:off x="19889646" y="29415847"/>
              <a:ext cx="2350977" cy="2880000"/>
            </a:xfrm>
            <a:prstGeom prst="rect">
              <a:avLst/>
            </a:prstGeom>
          </p:spPr>
        </p:pic>
      </p:grpSp>
      <p:sp>
        <p:nvSpPr>
          <p:cNvPr id="18" name="Textfeld 47">
            <a:extLst>
              <a:ext uri="{FF2B5EF4-FFF2-40B4-BE49-F238E27FC236}">
                <a16:creationId xmlns:a16="http://schemas.microsoft.com/office/drawing/2014/main" id="{9772D6C2-8A62-411F-EC9E-5F5BC0A78423}"/>
              </a:ext>
            </a:extLst>
          </p:cNvPr>
          <p:cNvSpPr txBox="1"/>
          <p:nvPr/>
        </p:nvSpPr>
        <p:spPr>
          <a:xfrm>
            <a:off x="7428917" y="1696538"/>
            <a:ext cx="439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Soil moisture interpolation</a:t>
            </a:r>
            <a:br>
              <a:rPr lang="en-US" i="1" dirty="0"/>
            </a:br>
            <a:r>
              <a:rPr lang="en-US" i="1" dirty="0"/>
              <a:t>via ordinary kriging with nugget effect</a:t>
            </a:r>
            <a:br>
              <a:rPr lang="en-US" i="1" dirty="0"/>
            </a:br>
            <a:r>
              <a:rPr lang="en-US" i="1" dirty="0"/>
              <a:t>for both cases.</a:t>
            </a:r>
            <a:endParaRPr lang="de-DE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E84CB-2B2E-BB1D-6E65-8F77151F89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98" t="25910" r="8004" b="34558"/>
          <a:stretch/>
        </p:blipFill>
        <p:spPr>
          <a:xfrm flipH="1">
            <a:off x="470291" y="3842779"/>
            <a:ext cx="1764000" cy="105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BE4CA2-260C-247C-84CD-E1B750935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45006" r="28520" b="52937"/>
          <a:stretch/>
        </p:blipFill>
        <p:spPr>
          <a:xfrm>
            <a:off x="470291" y="3740677"/>
            <a:ext cx="1764000" cy="1057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29860C-DD28-A58F-94B7-F0F9E25FE4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95"/>
          <a:stretch/>
        </p:blipFill>
        <p:spPr>
          <a:xfrm>
            <a:off x="435145" y="1185012"/>
            <a:ext cx="1857492" cy="25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EA4658-99D1-A5DE-3623-9F5354CAF7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056" t="852"/>
          <a:stretch/>
        </p:blipFill>
        <p:spPr>
          <a:xfrm>
            <a:off x="5811114" y="4009589"/>
            <a:ext cx="1861179" cy="25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2CF324-3E2C-F088-7798-DCF8431AB1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98" t="25910" r="8004" b="34558"/>
          <a:stretch/>
        </p:blipFill>
        <p:spPr>
          <a:xfrm flipH="1">
            <a:off x="5850801" y="6660485"/>
            <a:ext cx="1764000" cy="1057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F79B5-B283-0741-9636-2D4903CE8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45006" r="28520" b="52937"/>
          <a:stretch/>
        </p:blipFill>
        <p:spPr>
          <a:xfrm>
            <a:off x="5850801" y="6558383"/>
            <a:ext cx="1764000" cy="105705"/>
          </a:xfrm>
          <a:prstGeom prst="rect">
            <a:avLst/>
          </a:prstGeom>
        </p:spPr>
      </p:pic>
      <p:sp>
        <p:nvSpPr>
          <p:cNvPr id="26" name="Textfeld 47">
            <a:extLst>
              <a:ext uri="{FF2B5EF4-FFF2-40B4-BE49-F238E27FC236}">
                <a16:creationId xmlns:a16="http://schemas.microsoft.com/office/drawing/2014/main" id="{FF930988-CCF3-5605-9DDC-D4D2AF43B976}"/>
              </a:ext>
            </a:extLst>
          </p:cNvPr>
          <p:cNvSpPr txBox="1"/>
          <p:nvPr/>
        </p:nvSpPr>
        <p:spPr>
          <a:xfrm>
            <a:off x="366243" y="3937019"/>
            <a:ext cx="439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6A000B"/>
                </a:solidFill>
                <a:latin typeface="+mj-lt"/>
              </a:rPr>
              <a:t>Dry case</a:t>
            </a:r>
            <a:endParaRPr lang="de-DE" sz="2400" i="1" dirty="0">
              <a:solidFill>
                <a:srgbClr val="6A000B"/>
              </a:solidFill>
              <a:latin typeface="+mj-lt"/>
            </a:endParaRPr>
          </a:p>
        </p:txBody>
      </p:sp>
      <p:sp>
        <p:nvSpPr>
          <p:cNvPr id="27" name="Textfeld 47">
            <a:extLst>
              <a:ext uri="{FF2B5EF4-FFF2-40B4-BE49-F238E27FC236}">
                <a16:creationId xmlns:a16="http://schemas.microsoft.com/office/drawing/2014/main" id="{8B566BD3-7258-EE6E-F43B-447196C09040}"/>
              </a:ext>
            </a:extLst>
          </p:cNvPr>
          <p:cNvSpPr txBox="1"/>
          <p:nvPr/>
        </p:nvSpPr>
        <p:spPr>
          <a:xfrm>
            <a:off x="7524474" y="3413549"/>
            <a:ext cx="439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srgbClr val="182354"/>
                </a:solidFill>
                <a:latin typeface="+mj-lt"/>
              </a:rPr>
              <a:t>Wet case</a:t>
            </a:r>
            <a:endParaRPr lang="de-DE" sz="2400" i="1" dirty="0">
              <a:solidFill>
                <a:srgbClr val="182354"/>
              </a:solidFill>
              <a:latin typeface="+mj-lt"/>
            </a:endParaRPr>
          </a:p>
        </p:txBody>
      </p:sp>
      <p:sp>
        <p:nvSpPr>
          <p:cNvPr id="31" name="Textfeld 47">
            <a:extLst>
              <a:ext uri="{FF2B5EF4-FFF2-40B4-BE49-F238E27FC236}">
                <a16:creationId xmlns:a16="http://schemas.microsoft.com/office/drawing/2014/main" id="{F56128B7-B3F1-B8D8-1D73-73E48B8BC89F}"/>
              </a:ext>
            </a:extLst>
          </p:cNvPr>
          <p:cNvSpPr txBox="1"/>
          <p:nvPr/>
        </p:nvSpPr>
        <p:spPr>
          <a:xfrm>
            <a:off x="381539" y="4825924"/>
            <a:ext cx="389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No correlation to distance-to-stream or elevation</a:t>
            </a:r>
            <a:br>
              <a:rPr lang="en-US" i="1" dirty="0"/>
            </a:br>
            <a:r>
              <a:rPr lang="en-US" i="1" dirty="0"/>
              <a:t>for either of the cases.</a:t>
            </a:r>
          </a:p>
        </p:txBody>
      </p:sp>
      <p:pic>
        <p:nvPicPr>
          <p:cNvPr id="32" name="Home" descr="House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7214E871-9B8A-4D75-A524-C7268CB283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33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B3A4F79-2C78-A4C3-ADFA-F159E8ADA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34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992423-492F-8D02-D10E-95F96B059C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4251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Clock with solid fill">
            <a:extLst>
              <a:ext uri="{FF2B5EF4-FFF2-40B4-BE49-F238E27FC236}">
                <a16:creationId xmlns:a16="http://schemas.microsoft.com/office/drawing/2014/main" id="{B928F221-6B0D-E06A-D7F6-BA5B79AE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000" y="248939"/>
            <a:ext cx="7200000" cy="72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21084-462F-217B-5DA5-F66D8B093C2C}"/>
              </a:ext>
            </a:extLst>
          </p:cNvPr>
          <p:cNvSpPr txBox="1"/>
          <p:nvPr/>
        </p:nvSpPr>
        <p:spPr>
          <a:xfrm>
            <a:off x="453361" y="6044369"/>
            <a:ext cx="341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Nested cluster sampling design. 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619386-DAF4-AD37-8A3F-8F2438E6461D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Temporal variability of soil moisture at the cluster centres:</a:t>
            </a:r>
            <a:endParaRPr lang="en-DE" sz="2800" dirty="0"/>
          </a:p>
        </p:txBody>
      </p:sp>
      <p:pic>
        <p:nvPicPr>
          <p:cNvPr id="14" name="Home" descr="Hou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7196D8D0-745F-9149-8B64-96F826362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5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27844E-A86E-95B3-29E2-82AB1E8C8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6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392502-52F4-914C-8793-B20C3E018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825404C-5E1F-B8F5-6F78-6CF8E1B0A286}"/>
              </a:ext>
            </a:extLst>
          </p:cNvPr>
          <p:cNvSpPr txBox="1"/>
          <p:nvPr/>
        </p:nvSpPr>
        <p:spPr>
          <a:xfrm>
            <a:off x="4826499" y="6038571"/>
            <a:ext cx="6120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Soil moisture time series at cluster centers (CC).</a:t>
            </a:r>
            <a:endParaRPr lang="en-D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994BD7-56AF-2688-2B7A-0D2EE60FC053}"/>
              </a:ext>
            </a:extLst>
          </p:cNvPr>
          <p:cNvGrpSpPr/>
          <p:nvPr/>
        </p:nvGrpSpPr>
        <p:grpSpPr>
          <a:xfrm>
            <a:off x="553583" y="1715829"/>
            <a:ext cx="3190753" cy="4320000"/>
            <a:chOff x="9192598" y="3269173"/>
            <a:chExt cx="3190753" cy="432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C49B46-8DEF-84AF-108E-7F13FCC70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954" t="-769" r="-34" b="769"/>
            <a:stretch/>
          </p:blipFill>
          <p:spPr>
            <a:xfrm>
              <a:off x="9192598" y="3269173"/>
              <a:ext cx="3156756" cy="4320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A7C1E6-61BE-8D2A-5E6C-17E63101803D}"/>
                </a:ext>
              </a:extLst>
            </p:cNvPr>
            <p:cNvGrpSpPr/>
            <p:nvPr/>
          </p:nvGrpSpPr>
          <p:grpSpPr>
            <a:xfrm>
              <a:off x="12000649" y="6857995"/>
              <a:ext cx="382702" cy="503200"/>
              <a:chOff x="15567701" y="20573756"/>
              <a:chExt cx="449562" cy="593301"/>
            </a:xfrm>
          </p:grpSpPr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D9A7B2A4-6DA2-0537-D1C3-1FC44AF193B6}"/>
                  </a:ext>
                </a:extLst>
              </p:cNvPr>
              <p:cNvSpPr/>
              <p:nvPr/>
            </p:nvSpPr>
            <p:spPr>
              <a:xfrm>
                <a:off x="15724771" y="20890059"/>
                <a:ext cx="53706" cy="276998"/>
              </a:xfrm>
              <a:prstGeom prst="upArrow">
                <a:avLst>
                  <a:gd name="adj1" fmla="val 24388"/>
                  <a:gd name="adj2" fmla="val 116000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47B85A-CA5F-A02D-8F7C-8E7D7E210AEA}"/>
                  </a:ext>
                </a:extLst>
              </p:cNvPr>
              <p:cNvSpPr txBox="1"/>
              <p:nvPr/>
            </p:nvSpPr>
            <p:spPr>
              <a:xfrm>
                <a:off x="15567701" y="20573756"/>
                <a:ext cx="4495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Bahnschrift" panose="020B0502040204020203" pitchFamily="34" charset="0"/>
                  </a:rPr>
                  <a:t>N</a:t>
                </a:r>
                <a:endParaRPr lang="en-DE" sz="1200" dirty="0">
                  <a:latin typeface="Bahnschrift" panose="020B0502040204020203" pitchFamily="34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33209AB-121F-D592-01B9-CFD8A7854F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4336" y="1757619"/>
            <a:ext cx="868523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19624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Meeting with solid fill">
            <a:extLst>
              <a:ext uri="{FF2B5EF4-FFF2-40B4-BE49-F238E27FC236}">
                <a16:creationId xmlns:a16="http://schemas.microsoft.com/office/drawing/2014/main" id="{7906F9E9-C7F5-2695-AEF6-EB10B0B5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2273" y="-410909"/>
            <a:ext cx="9687454" cy="9000000"/>
          </a:xfrm>
          <a:prstGeom prst="rect">
            <a:avLst/>
          </a:prstGeom>
        </p:spPr>
      </p:pic>
      <p:pic>
        <p:nvPicPr>
          <p:cNvPr id="23" name="Graphic 22" descr="Speech with solid fill">
            <a:extLst>
              <a:ext uri="{FF2B5EF4-FFF2-40B4-BE49-F238E27FC236}">
                <a16:creationId xmlns:a16="http://schemas.microsoft.com/office/drawing/2014/main" id="{DED1F75F-D58B-11AC-06DF-1B4D45D96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2533" y="1540117"/>
            <a:ext cx="5019221" cy="2680646"/>
          </a:xfrm>
          <a:prstGeom prst="rect">
            <a:avLst/>
          </a:prstGeom>
        </p:spPr>
      </p:pic>
      <p:sp>
        <p:nvSpPr>
          <p:cNvPr id="4" name="Textfeld 102">
            <a:hlinkClick r:id="rId6" action="ppaction://hlinksldjump"/>
            <a:extLst>
              <a:ext uri="{FF2B5EF4-FFF2-40B4-BE49-F238E27FC236}">
                <a16:creationId xmlns:a16="http://schemas.microsoft.com/office/drawing/2014/main" id="{D83917F1-1340-D169-7ED5-E74D8A2F99FA}"/>
              </a:ext>
            </a:extLst>
          </p:cNvPr>
          <p:cNvSpPr txBox="1"/>
          <p:nvPr/>
        </p:nvSpPr>
        <p:spPr>
          <a:xfrm>
            <a:off x="874856" y="2063030"/>
            <a:ext cx="33326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Onboard TDR calibration underestimated soil moisture:</a:t>
            </a:r>
          </a:p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&gt; Need for </a:t>
            </a:r>
            <a:r>
              <a:rPr lang="en-US" b="1" dirty="0">
                <a:solidFill>
                  <a:schemeClr val="bg1"/>
                </a:solidFill>
              </a:rPr>
              <a:t>site-specific calibration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9BE597-3D40-7953-AEF8-B179CD20B8D5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Conclusions &amp; points to discuss:</a:t>
            </a:r>
            <a:endParaRPr lang="en-DE" sz="2800" dirty="0"/>
          </a:p>
        </p:txBody>
      </p:sp>
      <p:pic>
        <p:nvPicPr>
          <p:cNvPr id="6" name="Home" descr="Hous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3AA17A71-B5E7-CD2F-9570-B5EBCF851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7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01D7F5-2925-DF41-F2DC-0D1FF9A75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8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35C7CC-74D1-19B5-13B3-E06952D7DD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pic>
        <p:nvPicPr>
          <p:cNvPr id="11" name="Graphic 10" descr="Speech with solid fill">
            <a:extLst>
              <a:ext uri="{FF2B5EF4-FFF2-40B4-BE49-F238E27FC236}">
                <a16:creationId xmlns:a16="http://schemas.microsoft.com/office/drawing/2014/main" id="{C117EF38-A3AA-FB95-D385-804BC3958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-111114" y="3963464"/>
            <a:ext cx="5262767" cy="28641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CF84E77-D147-88EC-89D1-1E7580409AA6}"/>
              </a:ext>
            </a:extLst>
          </p:cNvPr>
          <p:cNvGrpSpPr/>
          <p:nvPr/>
        </p:nvGrpSpPr>
        <p:grpSpPr>
          <a:xfrm>
            <a:off x="4351515" y="1203957"/>
            <a:ext cx="3488969" cy="4091391"/>
            <a:chOff x="4092985" y="1036877"/>
            <a:chExt cx="2880000" cy="3251840"/>
          </a:xfrm>
          <a:solidFill>
            <a:srgbClr val="0F1C52"/>
          </a:solidFill>
        </p:grpSpPr>
        <p:pic>
          <p:nvPicPr>
            <p:cNvPr id="12" name="Graphic 11" descr="Meeting with solid fill">
              <a:extLst>
                <a:ext uri="{FF2B5EF4-FFF2-40B4-BE49-F238E27FC236}">
                  <a16:creationId xmlns:a16="http://schemas.microsoft.com/office/drawing/2014/main" id="{45D390B1-FB3D-F81D-3A15-2873B83F6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092985" y="1036877"/>
              <a:ext cx="2880000" cy="288000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E0293D-3E86-F594-A26E-51902EC2EBA0}"/>
                </a:ext>
              </a:extLst>
            </p:cNvPr>
            <p:cNvSpPr/>
            <p:nvPr/>
          </p:nvSpPr>
          <p:spPr>
            <a:xfrm>
              <a:off x="4290874" y="2462644"/>
              <a:ext cx="2489792" cy="1826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dirty="0"/>
            </a:p>
          </p:txBody>
        </p:sp>
      </p:grpSp>
      <p:sp>
        <p:nvSpPr>
          <p:cNvPr id="16" name="TextBox 15">
            <a:hlinkClick r:id="rId16" action="ppaction://hlinksldjump"/>
            <a:extLst>
              <a:ext uri="{FF2B5EF4-FFF2-40B4-BE49-F238E27FC236}">
                <a16:creationId xmlns:a16="http://schemas.microsoft.com/office/drawing/2014/main" id="{A0A1E176-C84E-EEBA-4EE4-4B56A9805F9F}"/>
              </a:ext>
            </a:extLst>
          </p:cNvPr>
          <p:cNvSpPr txBox="1"/>
          <p:nvPr/>
        </p:nvSpPr>
        <p:spPr>
          <a:xfrm>
            <a:off x="4554512" y="3516733"/>
            <a:ext cx="3177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Soil moisture exhibited strong </a:t>
            </a:r>
            <a:r>
              <a:rPr lang="en-US" b="1" dirty="0">
                <a:solidFill>
                  <a:schemeClr val="bg1"/>
                </a:solidFill>
              </a:rPr>
              <a:t>temporal (rank) stability </a:t>
            </a:r>
            <a:r>
              <a:rPr lang="en-US" dirty="0">
                <a:solidFill>
                  <a:schemeClr val="bg1"/>
                </a:solidFill>
              </a:rPr>
              <a:t>and persistent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spatial heterogeneity.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Graphic 18" descr="Speech with solid fill">
            <a:extLst>
              <a:ext uri="{FF2B5EF4-FFF2-40B4-BE49-F238E27FC236}">
                <a16:creationId xmlns:a16="http://schemas.microsoft.com/office/drawing/2014/main" id="{0B61AD69-EE76-9014-AC5A-B08E021D3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024043" y="878706"/>
            <a:ext cx="5257804" cy="295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D5AF92-5636-721D-6B23-83B0AF8EA2C6}"/>
              </a:ext>
            </a:extLst>
          </p:cNvPr>
          <p:cNvSpPr txBox="1"/>
          <p:nvPr/>
        </p:nvSpPr>
        <p:spPr>
          <a:xfrm>
            <a:off x="950393" y="4940801"/>
            <a:ext cx="356842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Bias correction did not affect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nugget-to-sill ratio:</a:t>
            </a:r>
          </a:p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&gt; Consistent</a:t>
            </a:r>
            <a:r>
              <a:rPr lang="en-US" b="1" dirty="0">
                <a:solidFill>
                  <a:schemeClr val="bg1"/>
                </a:solidFill>
              </a:rPr>
              <a:t> spatial structure </a:t>
            </a:r>
            <a:r>
              <a:rPr lang="en-US" dirty="0">
                <a:solidFill>
                  <a:schemeClr val="bg1"/>
                </a:solidFill>
              </a:rPr>
              <a:t>despite measurement bias.</a:t>
            </a:r>
          </a:p>
        </p:txBody>
      </p:sp>
      <p:sp>
        <p:nvSpPr>
          <p:cNvPr id="18" name="TextBox 17">
            <a:hlinkClick r:id="rId17" action="ppaction://hlinksldjump"/>
            <a:extLst>
              <a:ext uri="{FF2B5EF4-FFF2-40B4-BE49-F238E27FC236}">
                <a16:creationId xmlns:a16="http://schemas.microsoft.com/office/drawing/2014/main" id="{F4E34751-98EE-A8A6-6A5A-3B03B4BFC32C}"/>
              </a:ext>
            </a:extLst>
          </p:cNvPr>
          <p:cNvSpPr txBox="1"/>
          <p:nvPr/>
        </p:nvSpPr>
        <p:spPr>
          <a:xfrm>
            <a:off x="7937154" y="1490482"/>
            <a:ext cx="348896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Under wet conditions,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shorter effective range:</a:t>
            </a:r>
          </a:p>
          <a:p>
            <a:pPr>
              <a:spcAft>
                <a:spcPts val="600"/>
              </a:spcAft>
              <a:buClr>
                <a:srgbClr val="4DBBA9"/>
              </a:buClr>
            </a:pPr>
            <a:r>
              <a:rPr lang="en-US" dirty="0">
                <a:solidFill>
                  <a:schemeClr val="bg1"/>
                </a:solidFill>
              </a:rPr>
              <a:t>&gt; weaker </a:t>
            </a:r>
            <a:r>
              <a:rPr lang="en-US" b="1" dirty="0">
                <a:solidFill>
                  <a:schemeClr val="bg1"/>
                </a:solidFill>
              </a:rPr>
              <a:t>spatial continuity </a:t>
            </a:r>
            <a:r>
              <a:rPr lang="en-US" dirty="0">
                <a:solidFill>
                  <a:schemeClr val="bg1"/>
                </a:solidFill>
              </a:rPr>
              <a:t>and stronger </a:t>
            </a:r>
            <a:r>
              <a:rPr lang="en-US" b="1" dirty="0">
                <a:solidFill>
                  <a:schemeClr val="bg1"/>
                </a:solidFill>
              </a:rPr>
              <a:t>small-scale variability.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Graphic 25" descr="Speech with solid fill">
            <a:extLst>
              <a:ext uri="{FF2B5EF4-FFF2-40B4-BE49-F238E27FC236}">
                <a16:creationId xmlns:a16="http://schemas.microsoft.com/office/drawing/2014/main" id="{A3502F43-BBB7-90EB-0173-D98D3C807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6812086" y="4076756"/>
            <a:ext cx="5379913" cy="2864141"/>
          </a:xfrm>
          <a:prstGeom prst="rect">
            <a:avLst/>
          </a:prstGeom>
        </p:spPr>
      </p:pic>
      <p:sp>
        <p:nvSpPr>
          <p:cNvPr id="25" name="TextBox 24">
            <a:hlinkClick r:id="rId18" action="ppaction://hlinksldjump"/>
            <a:extLst>
              <a:ext uri="{FF2B5EF4-FFF2-40B4-BE49-F238E27FC236}">
                <a16:creationId xmlns:a16="http://schemas.microsoft.com/office/drawing/2014/main" id="{B4899438-71D4-865B-5EDB-73323BA7E66E}"/>
              </a:ext>
            </a:extLst>
          </p:cNvPr>
          <p:cNvSpPr txBox="1"/>
          <p:nvPr/>
        </p:nvSpPr>
        <p:spPr>
          <a:xfrm>
            <a:off x="7903175" y="5054096"/>
            <a:ext cx="348896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buClr>
                <a:srgbClr val="4DBBA9"/>
              </a:buCl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Trends suggest stable</a:t>
            </a:r>
            <a:br>
              <a:rPr lang="en-US" sz="1800" dirty="0"/>
            </a:br>
            <a:r>
              <a:rPr lang="en-US" sz="1800" dirty="0"/>
              <a:t>wet and dry zones:</a:t>
            </a:r>
          </a:p>
          <a:p>
            <a:r>
              <a:rPr lang="en-US" sz="1800" dirty="0"/>
              <a:t>&gt; Controlled by </a:t>
            </a:r>
            <a:r>
              <a:rPr lang="en-US" sz="1800" b="1" dirty="0"/>
              <a:t>soil properties</a:t>
            </a:r>
            <a:r>
              <a:rPr lang="en-US" sz="1800" dirty="0"/>
              <a:t> and </a:t>
            </a:r>
            <a:r>
              <a:rPr lang="en-US" sz="1800" b="1" dirty="0"/>
              <a:t>topography</a:t>
            </a:r>
            <a:r>
              <a:rPr lang="en-US" sz="1800" dirty="0"/>
              <a:t>.</a:t>
            </a:r>
            <a:endParaRPr lang="en-DE" sz="1800" dirty="0"/>
          </a:p>
        </p:txBody>
      </p:sp>
    </p:spTree>
    <p:extLst>
      <p:ext uri="{BB962C8B-B14F-4D97-AF65-F5344CB8AC3E}">
        <p14:creationId xmlns:p14="http://schemas.microsoft.com/office/powerpoint/2010/main" val="394564839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Gears with solid fill">
            <a:extLst>
              <a:ext uri="{FF2B5EF4-FFF2-40B4-BE49-F238E27FC236}">
                <a16:creationId xmlns:a16="http://schemas.microsoft.com/office/drawing/2014/main" id="{CF69237D-99D7-7997-863E-9E636184A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012" y="158782"/>
            <a:ext cx="7200000" cy="72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CEA2F0-6806-919F-8060-EA81AD555751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/>
              <a:t>Model Catflow-SED:</a:t>
            </a:r>
            <a:endParaRPr lang="en-IE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A4FF5-C139-7B31-4B5D-5967025B1B55}"/>
              </a:ext>
            </a:extLst>
          </p:cNvPr>
          <p:cNvSpPr txBox="1"/>
          <p:nvPr/>
        </p:nvSpPr>
        <p:spPr>
          <a:xfrm>
            <a:off x="79405" y="1621503"/>
            <a:ext cx="6507184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dirty="0"/>
              <a:t>Catchment concept:</a:t>
            </a:r>
          </a:p>
          <a:p>
            <a:pPr marL="54000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Multiple 2D hillslopes </a:t>
            </a:r>
          </a:p>
          <a:p>
            <a:pPr marL="54000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 interconnected river network </a:t>
            </a:r>
          </a:p>
          <a:p>
            <a:pPr algn="just">
              <a:spcAft>
                <a:spcPts val="600"/>
              </a:spcAft>
            </a:pPr>
            <a:r>
              <a:rPr lang="en-US" b="1" dirty="0"/>
              <a:t>Evapotranspiration &amp; Interception</a:t>
            </a:r>
            <a:r>
              <a:rPr lang="en-US" dirty="0"/>
              <a:t> </a:t>
            </a:r>
          </a:p>
          <a:p>
            <a:pPr marL="54000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Penman–Monteith equation </a:t>
            </a:r>
          </a:p>
          <a:p>
            <a:pPr algn="just">
              <a:spcAft>
                <a:spcPts val="600"/>
              </a:spcAft>
            </a:pPr>
            <a:r>
              <a:rPr lang="en-US" b="1" dirty="0"/>
              <a:t>Overland Flow &amp; Streamflow</a:t>
            </a:r>
            <a:r>
              <a:rPr lang="en-US" dirty="0"/>
              <a:t> </a:t>
            </a:r>
          </a:p>
          <a:p>
            <a:pPr marL="54000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Saint-</a:t>
            </a:r>
            <a:r>
              <a:rPr lang="en-US" sz="1600" dirty="0" err="1"/>
              <a:t>Venant</a:t>
            </a:r>
            <a:r>
              <a:rPr lang="en-US" sz="1600" dirty="0"/>
              <a:t> equations (diffusion wave approach) </a:t>
            </a:r>
          </a:p>
          <a:p>
            <a:pPr marL="54000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Upstream finite volume methods </a:t>
            </a:r>
          </a:p>
          <a:p>
            <a:pPr algn="just">
              <a:spcAft>
                <a:spcPts val="600"/>
              </a:spcAft>
            </a:pPr>
            <a:r>
              <a:rPr lang="en-US" b="1" dirty="0"/>
              <a:t>Soil Water Dynamics</a:t>
            </a:r>
            <a:r>
              <a:rPr lang="en-US" dirty="0"/>
              <a:t> </a:t>
            </a:r>
          </a:p>
          <a:p>
            <a:pPr marL="54000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2D Richards equation </a:t>
            </a:r>
          </a:p>
          <a:p>
            <a:pPr marL="54000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Macropore flow </a:t>
            </a:r>
          </a:p>
          <a:p>
            <a:pPr marL="54000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Implicit, mass-conservative Picard iteration </a:t>
            </a:r>
          </a:p>
          <a:p>
            <a:pPr algn="just">
              <a:spcAft>
                <a:spcPts val="600"/>
              </a:spcAft>
            </a:pPr>
            <a:r>
              <a:rPr lang="en-US" b="1" dirty="0"/>
              <a:t>Sediment Transport</a:t>
            </a:r>
            <a:r>
              <a:rPr lang="en-US" dirty="0"/>
              <a:t> </a:t>
            </a:r>
          </a:p>
          <a:p>
            <a:pPr marL="54000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Sediment continuity (detachment, transport, deposition) </a:t>
            </a:r>
          </a:p>
        </p:txBody>
      </p:sp>
      <p:pic>
        <p:nvPicPr>
          <p:cNvPr id="14" name="Grafik 5">
            <a:extLst>
              <a:ext uri="{FF2B5EF4-FFF2-40B4-BE49-F238E27FC236}">
                <a16:creationId xmlns:a16="http://schemas.microsoft.com/office/drawing/2014/main" id="{229BB547-8020-3D45-13BE-D35F45010F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17" b="5884"/>
          <a:stretch/>
        </p:blipFill>
        <p:spPr>
          <a:xfrm>
            <a:off x="8712312" y="1177339"/>
            <a:ext cx="3135453" cy="21949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F1D11EA-05E7-427A-1661-49B081ABCA45}"/>
              </a:ext>
            </a:extLst>
          </p:cNvPr>
          <p:cNvGrpSpPr/>
          <p:nvPr/>
        </p:nvGrpSpPr>
        <p:grpSpPr>
          <a:xfrm>
            <a:off x="6586589" y="5014913"/>
            <a:ext cx="5614960" cy="1416583"/>
            <a:chOff x="6395767" y="5185462"/>
            <a:chExt cx="5614960" cy="14165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5FF3A71-AF67-151D-6535-754D233DC684}"/>
                </a:ext>
              </a:extLst>
            </p:cNvPr>
            <p:cNvGrpSpPr/>
            <p:nvPr/>
          </p:nvGrpSpPr>
          <p:grpSpPr>
            <a:xfrm>
              <a:off x="7540303" y="5185462"/>
              <a:ext cx="4470424" cy="1416583"/>
              <a:chOff x="6585428" y="3658557"/>
              <a:chExt cx="4470424" cy="1416583"/>
            </a:xfrm>
          </p:grpSpPr>
          <p:graphicFrame>
            <p:nvGraphicFramePr>
              <p:cNvPr id="18" name="Object 4">
                <a:extLst>
                  <a:ext uri="{FF2B5EF4-FFF2-40B4-BE49-F238E27FC236}">
                    <a16:creationId xmlns:a16="http://schemas.microsoft.com/office/drawing/2014/main" id="{FE0E188F-0B7E-2AEB-202D-43297489C0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3605015"/>
                  </p:ext>
                </p:extLst>
              </p:nvPr>
            </p:nvGraphicFramePr>
            <p:xfrm>
              <a:off x="6585428" y="3658557"/>
              <a:ext cx="3324225" cy="4746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Formel" r:id="rId5" imgW="1688760" imgH="241200" progId="Equation.3">
                      <p:embed/>
                    </p:oleObj>
                  </mc:Choice>
                  <mc:Fallback>
                    <p:oleObj name="Formel" r:id="rId5" imgW="1688760" imgH="241200" progId="Equation.3">
                      <p:embed/>
                      <p:pic>
                        <p:nvPicPr>
                          <p:cNvPr id="7" name="Object 4"/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85428" y="3658557"/>
                            <a:ext cx="3324225" cy="4746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D9CBCC96-E330-4E0D-A85B-D7C61EB9B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58542" y="4122640"/>
                <a:ext cx="1792289" cy="609601"/>
                <a:chOff x="4201" y="2480"/>
                <a:chExt cx="1129" cy="384"/>
              </a:xfrm>
            </p:grpSpPr>
            <p:sp>
              <p:nvSpPr>
                <p:cNvPr id="21" name="Text Box 8">
                  <a:extLst>
                    <a:ext uri="{FF2B5EF4-FFF2-40B4-BE49-F238E27FC236}">
                      <a16:creationId xmlns:a16="http://schemas.microsoft.com/office/drawing/2014/main" id="{EDA1F6D6-929B-F2A9-C95E-371381965B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01" y="2631"/>
                  <a:ext cx="1129" cy="233"/>
                </a:xfrm>
                <a:prstGeom prst="rect">
                  <a:avLst/>
                </a:prstGeom>
                <a:ln>
                  <a:noFill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/>
                <a:lstStyle>
                  <a:defPPr>
                    <a:defRPr lang="en-US"/>
                  </a:defPPr>
                </a:lstStyle>
                <a:p>
                  <a:r>
                    <a:rPr lang="en-US" sz="1600" dirty="0"/>
                    <a:t>attacking forces</a:t>
                  </a:r>
                </a:p>
              </p:txBody>
            </p:sp>
            <p:sp>
              <p:nvSpPr>
                <p:cNvPr id="22" name="Line 9">
                  <a:extLst>
                    <a:ext uri="{FF2B5EF4-FFF2-40B4-BE49-F238E27FC236}">
                      <a16:creationId xmlns:a16="http://schemas.microsoft.com/office/drawing/2014/main" id="{A966629F-3F3C-52D8-A3CB-A9387D17BF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04" y="2480"/>
                  <a:ext cx="179" cy="217"/>
                </a:xfrm>
                <a:prstGeom prst="line">
                  <a:avLst/>
                </a:prstGeom>
                <a:ln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3" name="Line 10">
                  <a:extLst>
                    <a:ext uri="{FF2B5EF4-FFF2-40B4-BE49-F238E27FC236}">
                      <a16:creationId xmlns:a16="http://schemas.microsoft.com/office/drawing/2014/main" id="{C42E94AC-2A0A-BDA4-E2DB-7A97C0E940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683" y="2481"/>
                  <a:ext cx="204" cy="213"/>
                </a:xfrm>
                <a:prstGeom prst="line">
                  <a:avLst/>
                </a:prstGeom>
                <a:ln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24" name="Group 11">
                <a:extLst>
                  <a:ext uri="{FF2B5EF4-FFF2-40B4-BE49-F238E27FC236}">
                    <a16:creationId xmlns:a16="http://schemas.microsoft.com/office/drawing/2014/main" id="{C256B3AD-2132-01AF-ACC6-A35BDE0D5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58701" y="4095651"/>
                <a:ext cx="2597151" cy="979489"/>
                <a:chOff x="5020" y="2463"/>
                <a:chExt cx="1636" cy="617"/>
              </a:xfrm>
            </p:grpSpPr>
            <p:sp>
              <p:nvSpPr>
                <p:cNvPr id="25" name="Text Box 12">
                  <a:extLst>
                    <a:ext uri="{FF2B5EF4-FFF2-40B4-BE49-F238E27FC236}">
                      <a16:creationId xmlns:a16="http://schemas.microsoft.com/office/drawing/2014/main" id="{DA288C25-D9D1-3483-43D3-6881CF72B4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20" y="2731"/>
                  <a:ext cx="1636" cy="349"/>
                </a:xfrm>
                <a:prstGeom prst="rect">
                  <a:avLst/>
                </a:prstGeom>
                <a:ln>
                  <a:noFill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/>
                <a:lstStyle>
                  <a:defPPr>
                    <a:defRPr lang="en-US"/>
                  </a:defPPr>
                </a:lstStyle>
                <a:p>
                  <a:pPr algn="ctr"/>
                  <a:r>
                    <a:rPr lang="en-US" sz="1600" dirty="0"/>
                    <a:t>erosion resistance</a:t>
                  </a:r>
                </a:p>
                <a:p>
                  <a:pPr algn="ctr"/>
                  <a:r>
                    <a:rPr lang="en-US" sz="1600" dirty="0"/>
                    <a:t>of the soil</a:t>
                  </a:r>
                </a:p>
              </p:txBody>
            </p:sp>
            <p:sp>
              <p:nvSpPr>
                <p:cNvPr id="26" name="Line 13">
                  <a:extLst>
                    <a:ext uri="{FF2B5EF4-FFF2-40B4-BE49-F238E27FC236}">
                      <a16:creationId xmlns:a16="http://schemas.microsoft.com/office/drawing/2014/main" id="{1B196F69-AB2F-09AA-C984-BB5B9B418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671" y="2463"/>
                  <a:ext cx="70" cy="318"/>
                </a:xfrm>
                <a:prstGeom prst="line">
                  <a:avLst/>
                </a:prstGeom>
                <a:ln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de-DE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14BFB64-DA98-C725-A82A-A207D5BCB08C}"/>
                </a:ext>
              </a:extLst>
            </p:cNvPr>
            <p:cNvGrpSpPr/>
            <p:nvPr/>
          </p:nvGrpSpPr>
          <p:grpSpPr>
            <a:xfrm>
              <a:off x="6395767" y="5575234"/>
              <a:ext cx="1754187" cy="932563"/>
              <a:chOff x="6395767" y="5575234"/>
              <a:chExt cx="1754187" cy="932563"/>
            </a:xfrm>
          </p:grpSpPr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12235623-7932-4849-62E3-CCC4ED7EBE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5767" y="6169243"/>
                <a:ext cx="175418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sz="1600" dirty="0">
                    <a:latin typeface="+mn-lt"/>
                  </a:rPr>
                  <a:t>detachment rate</a:t>
                </a:r>
              </a:p>
            </p:txBody>
          </p:sp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6001FB65-BC92-C7BC-7DCE-C395E91BC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18050" y="5575234"/>
                <a:ext cx="418618" cy="682111"/>
              </a:xfrm>
              <a:prstGeom prst="line">
                <a:avLst/>
              </a:prstGeom>
              <a:ln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42D1D0D-1BC1-B3D5-E015-313B493B82F9}"/>
              </a:ext>
            </a:extLst>
          </p:cNvPr>
          <p:cNvGrpSpPr/>
          <p:nvPr/>
        </p:nvGrpSpPr>
        <p:grpSpPr>
          <a:xfrm>
            <a:off x="4697101" y="1189665"/>
            <a:ext cx="3607668" cy="2181915"/>
            <a:chOff x="5052347" y="1576866"/>
            <a:chExt cx="3607668" cy="21819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F78FC8A-3006-4772-9C90-E963EB52688C}"/>
                </a:ext>
              </a:extLst>
            </p:cNvPr>
            <p:cNvGrpSpPr/>
            <p:nvPr/>
          </p:nvGrpSpPr>
          <p:grpSpPr>
            <a:xfrm>
              <a:off x="5052347" y="1576866"/>
              <a:ext cx="3607668" cy="2181915"/>
              <a:chOff x="5052347" y="1576866"/>
              <a:chExt cx="3607668" cy="2181915"/>
            </a:xfrm>
          </p:grpSpPr>
          <p:pic>
            <p:nvPicPr>
              <p:cNvPr id="17" name="Picture 2" descr="mr_tau_braun">
                <a:extLst>
                  <a:ext uri="{FF2B5EF4-FFF2-40B4-BE49-F238E27FC236}">
                    <a16:creationId xmlns:a16="http://schemas.microsoft.com/office/drawing/2014/main" id="{1EBECE6B-FC1E-0BEE-7EB1-22881DA85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239" r="3506"/>
              <a:stretch/>
            </p:blipFill>
            <p:spPr bwMode="auto">
              <a:xfrm>
                <a:off x="5052347" y="1576866"/>
                <a:ext cx="3607668" cy="2181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ight Triangle 39">
                <a:extLst>
                  <a:ext uri="{FF2B5EF4-FFF2-40B4-BE49-F238E27FC236}">
                    <a16:creationId xmlns:a16="http://schemas.microsoft.com/office/drawing/2014/main" id="{D3C129F1-03B5-8813-BFC7-00C0E6617EFE}"/>
                  </a:ext>
                </a:extLst>
              </p:cNvPr>
              <p:cNvSpPr/>
              <p:nvPr/>
            </p:nvSpPr>
            <p:spPr>
              <a:xfrm>
                <a:off x="5060947" y="2652620"/>
                <a:ext cx="3599067" cy="1100094"/>
              </a:xfrm>
              <a:prstGeom prst="rtTriangle">
                <a:avLst/>
              </a:prstGeom>
              <a:blipFill>
                <a:blip r:embed="rId8"/>
                <a:tile tx="0" ty="0" sx="100000" sy="100000" flip="none" algn="tl"/>
              </a:blip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ED39975B-E123-FB84-E3E7-30D8C7941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1816" y="1647279"/>
              <a:ext cx="27040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 err="1">
                  <a:solidFill>
                    <a:srgbClr val="0066FF"/>
                  </a:solidFill>
                  <a:latin typeface="+mn-lt"/>
                </a:rPr>
                <a:t>m</a:t>
              </a:r>
              <a:r>
                <a:rPr lang="en-US" sz="1600" baseline="-25000" dirty="0" err="1">
                  <a:solidFill>
                    <a:srgbClr val="0066FF"/>
                  </a:solidFill>
                  <a:latin typeface="+mn-lt"/>
                </a:rPr>
                <a:t>r</a:t>
              </a:r>
              <a:r>
                <a:rPr lang="en-US" sz="1600" dirty="0">
                  <a:solidFill>
                    <a:srgbClr val="0066FF"/>
                  </a:solidFill>
                  <a:latin typeface="+mn-lt"/>
                </a:rPr>
                <a:t>      momentum of rainfall</a:t>
              </a:r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0200C515-5135-8EB5-BD36-922274562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6037" y="2468858"/>
              <a:ext cx="981075" cy="276225"/>
            </a:xfrm>
            <a:prstGeom prst="line">
              <a:avLst/>
            </a:prstGeom>
            <a:ln>
              <a:headEnd/>
              <a:tailEnd type="stealth" w="lg" len="lg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4" name="Text Box 24">
              <a:extLst>
                <a:ext uri="{FF2B5EF4-FFF2-40B4-BE49-F238E27FC236}">
                  <a16:creationId xmlns:a16="http://schemas.microsoft.com/office/drawing/2014/main" id="{E809D1AF-9BF4-B060-2A61-B92BCE579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6064" y="2229613"/>
              <a:ext cx="473075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b="1" dirty="0">
                  <a:solidFill>
                    <a:schemeClr val="tx2">
                      <a:lumMod val="50000"/>
                      <a:lumOff val="50000"/>
                    </a:schemeClr>
                  </a:solidFill>
                  <a:sym typeface="Symbol" pitchFamily="18" charset="2"/>
                </a:rPr>
                <a:t></a:t>
              </a:r>
            </a:p>
          </p:txBody>
        </p:sp>
        <p:sp>
          <p:nvSpPr>
            <p:cNvPr id="35" name="Text Box 30">
              <a:extLst>
                <a:ext uri="{FF2B5EF4-FFF2-40B4-BE49-F238E27FC236}">
                  <a16:creationId xmlns:a16="http://schemas.microsoft.com/office/drawing/2014/main" id="{09AE9E58-02C0-2C63-C22E-22C73F110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7112" y="2598945"/>
              <a:ext cx="123194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0066FF"/>
                  </a:solidFill>
                  <a:latin typeface="+mn-lt"/>
                </a:rPr>
                <a:t>shear stress</a:t>
              </a:r>
            </a:p>
          </p:txBody>
        </p:sp>
      </p:grpSp>
      <p:pic>
        <p:nvPicPr>
          <p:cNvPr id="37" name="Picture 2" descr="mr_tau_braun">
            <a:extLst>
              <a:ext uri="{FF2B5EF4-FFF2-40B4-BE49-F238E27FC236}">
                <a16:creationId xmlns:a16="http://schemas.microsoft.com/office/drawing/2014/main" id="{00A512DC-3561-B074-A198-10BAD06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84899" b="83737"/>
          <a:stretch/>
        </p:blipFill>
        <p:spPr bwMode="auto">
          <a:xfrm>
            <a:off x="4745496" y="1271040"/>
            <a:ext cx="500968" cy="46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2099CB5-73AD-65AC-54A7-B8375D1C2D9B}"/>
              </a:ext>
            </a:extLst>
          </p:cNvPr>
          <p:cNvSpPr txBox="1"/>
          <p:nvPr/>
        </p:nvSpPr>
        <p:spPr>
          <a:xfrm>
            <a:off x="76200" y="6484792"/>
            <a:ext cx="12036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</a:pP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[4] Schroers, S., Eiff, O.,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Kleidon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, A., Scherer, U., Wienhöfer, J., &amp; Zehe, E. (2022). Morphological controls on Hortonian surface runoff: An interpretation of steady-state energy patterns, maximum power states and dissipation regimes within a thermodynamic framework. </a:t>
            </a:r>
            <a:r>
              <a:rPr lang="en-US" sz="800" i="1" dirty="0">
                <a:ea typeface="Calibri" panose="020F0502020204030204" pitchFamily="34" charset="0"/>
                <a:cs typeface="Arial" panose="020B0604020202020204" pitchFamily="34" charset="0"/>
              </a:rPr>
              <a:t>Hydrology and Earth System Sciences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, 3125-3150.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A2942A2-1C93-E409-1654-57488BE64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3567" y="3401930"/>
            <a:ext cx="4480000" cy="144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B4FBBC7-C096-2A82-E288-6757BBA6E80B}"/>
              </a:ext>
            </a:extLst>
          </p:cNvPr>
          <p:cNvSpPr txBox="1"/>
          <p:nvPr/>
        </p:nvSpPr>
        <p:spPr>
          <a:xfrm>
            <a:off x="8639813" y="3100880"/>
            <a:ext cx="524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[4]</a:t>
            </a:r>
            <a:endParaRPr lang="en-DE" sz="1400" dirty="0"/>
          </a:p>
        </p:txBody>
      </p:sp>
      <p:pic>
        <p:nvPicPr>
          <p:cNvPr id="50" name="Home" descr="House with solid fill">
            <a:hlinkClick r:id="rId10" action="ppaction://hlinksldjump"/>
            <a:extLst>
              <a:ext uri="{FF2B5EF4-FFF2-40B4-BE49-F238E27FC236}">
                <a16:creationId xmlns:a16="http://schemas.microsoft.com/office/drawing/2014/main" id="{AE8A118D-59AA-82C5-8E1B-C3EB8E702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51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C41613-FF20-4E35-2D78-384A977DA3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52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142948-D5E1-2A54-4020-DAE5543AC5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ears with solid fill">
            <a:extLst>
              <a:ext uri="{FF2B5EF4-FFF2-40B4-BE49-F238E27FC236}">
                <a16:creationId xmlns:a16="http://schemas.microsoft.com/office/drawing/2014/main" id="{DFDD3EA3-45B8-0FF6-C8E4-112D3F2DB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012" y="158782"/>
            <a:ext cx="7200000" cy="7200000"/>
          </a:xfrm>
          <a:prstGeom prst="rect">
            <a:avLst/>
          </a:prstGeom>
        </p:spPr>
      </p:pic>
      <p:pic>
        <p:nvPicPr>
          <p:cNvPr id="5" name="Picture 4" descr="A green device in the dirt&#10;&#10;AI-generated content may be incorrect.">
            <a:extLst>
              <a:ext uri="{FF2B5EF4-FFF2-40B4-BE49-F238E27FC236}">
                <a16:creationId xmlns:a16="http://schemas.microsoft.com/office/drawing/2014/main" id="{1D79F558-4221-F2DF-A544-74A5A2DE8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2" y="5604877"/>
            <a:ext cx="1414030" cy="1060523"/>
          </a:xfrm>
          <a:prstGeom prst="rect">
            <a:avLst/>
          </a:prstGeom>
        </p:spPr>
      </p:pic>
      <p:pic>
        <p:nvPicPr>
          <p:cNvPr id="6" name="Picture 5" descr="A person using a computer in a field&#10;&#10;AI-generated content may be incorrect.">
            <a:extLst>
              <a:ext uri="{FF2B5EF4-FFF2-40B4-BE49-F238E27FC236}">
                <a16:creationId xmlns:a16="http://schemas.microsoft.com/office/drawing/2014/main" id="{4AC052C9-DAEB-9E56-7CBF-49DF2C28D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73" y="3671532"/>
            <a:ext cx="1405289" cy="1873718"/>
          </a:xfrm>
          <a:prstGeom prst="rect">
            <a:avLst/>
          </a:prstGeom>
        </p:spPr>
      </p:pic>
      <p:pic>
        <p:nvPicPr>
          <p:cNvPr id="7" name="Picture 6" descr="A metal pole with a round grey container in the middle of grass&#10;&#10;AI-generated content may be incorrect.">
            <a:extLst>
              <a:ext uri="{FF2B5EF4-FFF2-40B4-BE49-F238E27FC236}">
                <a16:creationId xmlns:a16="http://schemas.microsoft.com/office/drawing/2014/main" id="{A7F60891-572D-0931-33B9-77E60941F9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83" y="1726531"/>
            <a:ext cx="1414030" cy="1885374"/>
          </a:xfrm>
          <a:prstGeom prst="rect">
            <a:avLst/>
          </a:prstGeom>
        </p:spPr>
      </p:pic>
      <p:pic>
        <p:nvPicPr>
          <p:cNvPr id="8" name="Picture 7" descr="A person digging a hole in the dirt&#10;&#10;AI-generated content may be incorrect.">
            <a:extLst>
              <a:ext uri="{FF2B5EF4-FFF2-40B4-BE49-F238E27FC236}">
                <a16:creationId xmlns:a16="http://schemas.microsoft.com/office/drawing/2014/main" id="{A8F2F09E-37E5-F971-F793-D924086A49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98037" y="1492994"/>
            <a:ext cx="1405289" cy="1221497"/>
          </a:xfrm>
          <a:prstGeom prst="rect">
            <a:avLst/>
          </a:prstGeom>
        </p:spPr>
      </p:pic>
      <p:pic>
        <p:nvPicPr>
          <p:cNvPr id="9" name="Picture 8" descr="A field of corn plants&#10;&#10;AI-generated content may be incorrect.">
            <a:extLst>
              <a:ext uri="{FF2B5EF4-FFF2-40B4-BE49-F238E27FC236}">
                <a16:creationId xmlns:a16="http://schemas.microsoft.com/office/drawing/2014/main" id="{81D3B7D5-9E21-DE07-67E4-14C2F338AB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05711" y="2778190"/>
            <a:ext cx="1405289" cy="1973076"/>
          </a:xfrm>
          <a:prstGeom prst="rect">
            <a:avLst/>
          </a:prstGeom>
        </p:spPr>
      </p:pic>
      <p:pic>
        <p:nvPicPr>
          <p:cNvPr id="10" name="Picture 9" descr="A hand holding a white object in dirt&#10;&#10;AI-generated content may be incorrect.">
            <a:extLst>
              <a:ext uri="{FF2B5EF4-FFF2-40B4-BE49-F238E27FC236}">
                <a16:creationId xmlns:a16="http://schemas.microsoft.com/office/drawing/2014/main" id="{2801EE07-2149-D48E-9122-5DD9598657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082" y="5612925"/>
            <a:ext cx="1416000" cy="10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1DBE1-E3B6-1C4C-707D-C4C34860B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9742" y="5557807"/>
            <a:ext cx="3955088" cy="1013044"/>
          </a:xfrm>
          <a:prstGeom prst="rect">
            <a:avLst/>
          </a:prstGeom>
        </p:spPr>
      </p:pic>
      <p:pic>
        <p:nvPicPr>
          <p:cNvPr id="16" name="Picture 15" descr="A pipe in a ditch&#10;&#10;AI-generated content may be incorrect.">
            <a:extLst>
              <a:ext uri="{FF2B5EF4-FFF2-40B4-BE49-F238E27FC236}">
                <a16:creationId xmlns:a16="http://schemas.microsoft.com/office/drawing/2014/main" id="{CFCB2AE6-5D7D-7D60-AECE-C48B8ED96D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152" y="4813551"/>
            <a:ext cx="1403174" cy="187089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9965ACA-596A-CA22-7455-664FD48FBF14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Field monitoring:</a:t>
            </a:r>
            <a:endParaRPr lang="en-DE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F3AC745-B863-EC0F-69BD-42EC3DB9B7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4654" y="1573652"/>
            <a:ext cx="3955088" cy="39274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3D6557-DED3-F653-94EE-42FC88292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3341" y="1573651"/>
            <a:ext cx="3879670" cy="394302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32E72AAD-A704-5C46-DDC7-C2936B537B1B}"/>
              </a:ext>
            </a:extLst>
          </p:cNvPr>
          <p:cNvSpPr txBox="1">
            <a:spLocks/>
          </p:cNvSpPr>
          <p:nvPr/>
        </p:nvSpPr>
        <p:spPr>
          <a:xfrm>
            <a:off x="4734368" y="1805840"/>
            <a:ext cx="881267" cy="2694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1400" b="1" dirty="0" err="1"/>
              <a:t>Eschette</a:t>
            </a:r>
            <a:endParaRPr lang="en-IE" sz="1400" b="1" dirty="0"/>
          </a:p>
        </p:txBody>
      </p:sp>
      <p:pic>
        <p:nvPicPr>
          <p:cNvPr id="3" name="Home" descr="House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415CCD80-E43B-2E61-5052-1857AF8AAD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4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A5F85D9-1E3F-9B65-0745-C4662B4E35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1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330F81-84F9-ED6A-0994-983F6E12DD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1014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Gears with solid fill">
            <a:extLst>
              <a:ext uri="{FF2B5EF4-FFF2-40B4-BE49-F238E27FC236}">
                <a16:creationId xmlns:a16="http://schemas.microsoft.com/office/drawing/2014/main" id="{9AAF86EA-1EA0-2264-63F1-F6844DBEC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012" y="158782"/>
            <a:ext cx="7200000" cy="7200000"/>
          </a:xfrm>
          <a:prstGeom prst="rect">
            <a:avLst/>
          </a:prstGeom>
        </p:spPr>
      </p:pic>
      <p:pic>
        <p:nvPicPr>
          <p:cNvPr id="5" name="Picture 4" descr="A map of a path with green plants&#10;&#10;AI-generated content may be incorrect.">
            <a:extLst>
              <a:ext uri="{FF2B5EF4-FFF2-40B4-BE49-F238E27FC236}">
                <a16:creationId xmlns:a16="http://schemas.microsoft.com/office/drawing/2014/main" id="{464E4895-438B-06F0-C1EA-179908796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156" y="2305574"/>
            <a:ext cx="3904735" cy="4092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B5B87-5286-74E3-4485-6885CC2D519C}"/>
              </a:ext>
            </a:extLst>
          </p:cNvPr>
          <p:cNvSpPr txBox="1"/>
          <p:nvPr/>
        </p:nvSpPr>
        <p:spPr>
          <a:xfrm>
            <a:off x="2965621" y="1757333"/>
            <a:ext cx="16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22/05/2025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1AD08-D751-1F9F-9E54-52E46FA5020A}"/>
              </a:ext>
            </a:extLst>
          </p:cNvPr>
          <p:cNvSpPr txBox="1"/>
          <p:nvPr/>
        </p:nvSpPr>
        <p:spPr>
          <a:xfrm>
            <a:off x="7776519" y="1757333"/>
            <a:ext cx="1655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25/06/2025</a:t>
            </a:r>
          </a:p>
        </p:txBody>
      </p:sp>
      <p:pic>
        <p:nvPicPr>
          <p:cNvPr id="9" name="Picture 8" descr="A satellite image of a farm&#10;&#10;AI-generated content may be incorrect.">
            <a:extLst>
              <a:ext uri="{FF2B5EF4-FFF2-40B4-BE49-F238E27FC236}">
                <a16:creationId xmlns:a16="http://schemas.microsoft.com/office/drawing/2014/main" id="{B1474DCF-5631-6564-F463-40BE628D2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747" y="2301042"/>
            <a:ext cx="3904735" cy="40968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55366F-CBBD-7F1A-53AF-63D978A86F8D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err="1"/>
              <a:t>Eschette</a:t>
            </a:r>
            <a:r>
              <a:rPr lang="en-IE" sz="2800" dirty="0"/>
              <a:t>: before/after erosion event 15th June 2025</a:t>
            </a:r>
          </a:p>
        </p:txBody>
      </p:sp>
      <p:pic>
        <p:nvPicPr>
          <p:cNvPr id="3" name="Home" descr="Hous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091F6FAD-7F2E-7309-E714-AF0CE2D4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4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EC7294-4B5D-65F3-5B8C-18C9F7906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0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75D459-A7C8-7726-556C-C2F91DFA3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1575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6DDA-960F-1A42-61CF-3CF16B54E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CF6CFAEC-00B4-3C1E-DDD2-DAE8916CD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012" y="158782"/>
            <a:ext cx="7200000" cy="7200000"/>
          </a:xfrm>
          <a:prstGeom prst="rect">
            <a:avLst/>
          </a:prstGeom>
        </p:spPr>
      </p:pic>
      <p:pic>
        <p:nvPicPr>
          <p:cNvPr id="10" name="Picture 9" descr="A map of a farm&#10;&#10;AI-generated content may be incorrect.">
            <a:extLst>
              <a:ext uri="{FF2B5EF4-FFF2-40B4-BE49-F238E27FC236}">
                <a16:creationId xmlns:a16="http://schemas.microsoft.com/office/drawing/2014/main" id="{59ED59AC-32AC-B325-2392-296C4C941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90" y="1820547"/>
            <a:ext cx="5879592" cy="4700016"/>
          </a:xfrm>
          <a:prstGeom prst="rect">
            <a:avLst/>
          </a:prstGeom>
        </p:spPr>
      </p:pic>
      <p:pic>
        <p:nvPicPr>
          <p:cNvPr id="14" name="Picture 13" descr="A green and yellow image of a line&#10;&#10;AI-generated content may be incorrect.">
            <a:extLst>
              <a:ext uri="{FF2B5EF4-FFF2-40B4-BE49-F238E27FC236}">
                <a16:creationId xmlns:a16="http://schemas.microsoft.com/office/drawing/2014/main" id="{2E8BFF25-584E-79A4-DD3E-FB210DBF8A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7006" y="1832565"/>
            <a:ext cx="4207288" cy="4680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874583-8755-0EBD-E1B5-8B6C824E77A4}"/>
              </a:ext>
            </a:extLst>
          </p:cNvPr>
          <p:cNvSpPr txBox="1">
            <a:spLocks/>
          </p:cNvSpPr>
          <p:nvPr/>
        </p:nvSpPr>
        <p:spPr>
          <a:xfrm>
            <a:off x="76199" y="1057969"/>
            <a:ext cx="12315825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b="1" dirty="0" err="1"/>
              <a:t>Eschette</a:t>
            </a:r>
            <a:r>
              <a:rPr lang="en-IE" sz="2800" dirty="0"/>
              <a:t>: elevation difference after the event 15</a:t>
            </a:r>
            <a:r>
              <a:rPr lang="en-IE" sz="2800" baseline="30000" dirty="0"/>
              <a:t>th</a:t>
            </a:r>
            <a:r>
              <a:rPr lang="en-IE" sz="2800" dirty="0"/>
              <a:t> June 2025</a:t>
            </a:r>
          </a:p>
        </p:txBody>
      </p:sp>
      <p:pic>
        <p:nvPicPr>
          <p:cNvPr id="5" name="Home" descr="Hous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302B71F5-F60E-33E9-38E5-5F2A5C7D44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1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B05D6C5-86F4-B092-82DD-366B5A466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22683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641788-7BD3-02AA-50EB-A77F8312E7DF}"/>
              </a:ext>
            </a:extLst>
          </p:cNvPr>
          <p:cNvSpPr/>
          <p:nvPr/>
        </p:nvSpPr>
        <p:spPr>
          <a:xfrm>
            <a:off x="1034365" y="4414638"/>
            <a:ext cx="5226732" cy="2051096"/>
          </a:xfrm>
          <a:prstGeom prst="roundRect">
            <a:avLst/>
          </a:prstGeom>
          <a:solidFill>
            <a:srgbClr val="B0B4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58B672-71C0-2A7A-93AD-D9D554FB5E31}"/>
              </a:ext>
            </a:extLst>
          </p:cNvPr>
          <p:cNvSpPr/>
          <p:nvPr/>
        </p:nvSpPr>
        <p:spPr>
          <a:xfrm>
            <a:off x="1041457" y="1561564"/>
            <a:ext cx="5226732" cy="2051096"/>
          </a:xfrm>
          <a:prstGeom prst="roundRect">
            <a:avLst/>
          </a:prstGeom>
          <a:solidFill>
            <a:srgbClr val="B0B4D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6" name="Content Placeholder 3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33B29CAC-D6CA-6B72-1675-52AF8184A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37" y="1621089"/>
            <a:ext cx="3227721" cy="1908000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68EB6CD9-1988-C184-BA04-DA4B505ED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777" y="4485255"/>
            <a:ext cx="3227723" cy="1908000"/>
          </a:xfrm>
          <a:prstGeom prst="rect">
            <a:avLst/>
          </a:prstGeom>
          <a:ln>
            <a:noFill/>
          </a:ln>
        </p:spPr>
      </p:pic>
      <p:sp>
        <p:nvSpPr>
          <p:cNvPr id="10" name="Textfeld 47">
            <a:extLst>
              <a:ext uri="{FF2B5EF4-FFF2-40B4-BE49-F238E27FC236}">
                <a16:creationId xmlns:a16="http://schemas.microsoft.com/office/drawing/2014/main" id="{F49050BE-2BFF-C46E-780A-3790F83C97DE}"/>
              </a:ext>
            </a:extLst>
          </p:cNvPr>
          <p:cNvSpPr txBox="1"/>
          <p:nvPr/>
        </p:nvSpPr>
        <p:spPr>
          <a:xfrm>
            <a:off x="334888" y="1047527"/>
            <a:ext cx="92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6A000B"/>
                </a:solidFill>
                <a:latin typeface="+mj-lt"/>
              </a:rPr>
              <a:t>Dry case</a:t>
            </a:r>
            <a:endParaRPr lang="de-DE" sz="2400" i="1" dirty="0">
              <a:solidFill>
                <a:srgbClr val="6A000B"/>
              </a:solidFill>
              <a:latin typeface="+mj-lt"/>
            </a:endParaRPr>
          </a:p>
        </p:txBody>
      </p:sp>
      <p:sp>
        <p:nvSpPr>
          <p:cNvPr id="11" name="Textfeld 47">
            <a:extLst>
              <a:ext uri="{FF2B5EF4-FFF2-40B4-BE49-F238E27FC236}">
                <a16:creationId xmlns:a16="http://schemas.microsoft.com/office/drawing/2014/main" id="{15C3E8DA-984E-AEE4-1F21-55CCDEF97A05}"/>
              </a:ext>
            </a:extLst>
          </p:cNvPr>
          <p:cNvSpPr txBox="1"/>
          <p:nvPr/>
        </p:nvSpPr>
        <p:spPr>
          <a:xfrm>
            <a:off x="308349" y="3911212"/>
            <a:ext cx="9511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182354"/>
                </a:solidFill>
                <a:latin typeface="+mj-lt"/>
              </a:rPr>
              <a:t>Wet case</a:t>
            </a:r>
            <a:endParaRPr lang="de-DE" sz="2400" i="1" dirty="0">
              <a:solidFill>
                <a:srgbClr val="182354"/>
              </a:solidFill>
              <a:latin typeface="+mj-lt"/>
            </a:endParaRPr>
          </a:p>
        </p:txBody>
      </p:sp>
      <p:pic>
        <p:nvPicPr>
          <p:cNvPr id="20" name="Graphic 19" descr="Bar chart with solid fill">
            <a:extLst>
              <a:ext uri="{FF2B5EF4-FFF2-40B4-BE49-F238E27FC236}">
                <a16:creationId xmlns:a16="http://schemas.microsoft.com/office/drawing/2014/main" id="{43DBECEB-95C3-A1FC-C94B-6AFCF55F8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5574" y="3543532"/>
            <a:ext cx="1440000" cy="1440000"/>
          </a:xfrm>
          <a:prstGeom prst="rect">
            <a:avLst/>
          </a:prstGeom>
        </p:spPr>
      </p:pic>
      <p:pic>
        <p:nvPicPr>
          <p:cNvPr id="23" name="Graphic 22" descr="Magnifying glass with solid fill">
            <a:extLst>
              <a:ext uri="{FF2B5EF4-FFF2-40B4-BE49-F238E27FC236}">
                <a16:creationId xmlns:a16="http://schemas.microsoft.com/office/drawing/2014/main" id="{EBDCAE53-29F0-2544-D7E1-89EEC741D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0579" y="949997"/>
            <a:ext cx="3220657" cy="32206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4A29A5-6E79-9D29-9EDB-EDF4A82D8BBC}"/>
              </a:ext>
            </a:extLst>
          </p:cNvPr>
          <p:cNvSpPr txBox="1"/>
          <p:nvPr/>
        </p:nvSpPr>
        <p:spPr>
          <a:xfrm>
            <a:off x="7168614" y="4794151"/>
            <a:ext cx="181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Statistics</a:t>
            </a:r>
            <a:endParaRPr lang="en-DE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81E4CC-A9E2-F6D0-EA1E-7DBBF7F822C3}"/>
              </a:ext>
            </a:extLst>
          </p:cNvPr>
          <p:cNvSpPr txBox="1"/>
          <p:nvPr/>
        </p:nvSpPr>
        <p:spPr>
          <a:xfrm>
            <a:off x="6065631" y="1681935"/>
            <a:ext cx="37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Case</a:t>
            </a:r>
          </a:p>
          <a:p>
            <a:pPr algn="ctr"/>
            <a:r>
              <a:rPr lang="en-GB" sz="2400" dirty="0"/>
              <a:t>comparison</a:t>
            </a:r>
            <a:endParaRPr lang="en-DE" sz="2400" dirty="0"/>
          </a:p>
        </p:txBody>
      </p:sp>
      <p:pic>
        <p:nvPicPr>
          <p:cNvPr id="27" name="Graphic 26" descr="Teacher with solid fill">
            <a:extLst>
              <a:ext uri="{FF2B5EF4-FFF2-40B4-BE49-F238E27FC236}">
                <a16:creationId xmlns:a16="http://schemas.microsoft.com/office/drawing/2014/main" id="{4BDC8E79-7D75-C0EF-EAEF-56B77CA40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1917" y="3811092"/>
            <a:ext cx="2934832" cy="29348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087A143-A168-F4E3-0B45-15FD6327F17D}"/>
              </a:ext>
            </a:extLst>
          </p:cNvPr>
          <p:cNvSpPr txBox="1"/>
          <p:nvPr/>
        </p:nvSpPr>
        <p:spPr>
          <a:xfrm>
            <a:off x="9163884" y="4507243"/>
            <a:ext cx="210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/>
              <a:t>Interpolation &amp; error</a:t>
            </a:r>
          </a:p>
          <a:p>
            <a:pPr algn="r"/>
            <a:r>
              <a:rPr lang="en-GB" sz="2400" dirty="0"/>
              <a:t>var.</a:t>
            </a:r>
            <a:endParaRPr lang="en-DE" sz="2400" dirty="0"/>
          </a:p>
        </p:txBody>
      </p:sp>
      <p:pic>
        <p:nvPicPr>
          <p:cNvPr id="30" name="Graphic 29" descr="Statistics with solid fill">
            <a:extLst>
              <a:ext uri="{FF2B5EF4-FFF2-40B4-BE49-F238E27FC236}">
                <a16:creationId xmlns:a16="http://schemas.microsoft.com/office/drawing/2014/main" id="{5A9AB48D-2144-4359-6FE0-BF052343C3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0858" y="2007899"/>
            <a:ext cx="1440000" cy="144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5CEE446-4DDC-631C-55E8-06760D358B2C}"/>
              </a:ext>
            </a:extLst>
          </p:cNvPr>
          <p:cNvSpPr txBox="1"/>
          <p:nvPr/>
        </p:nvSpPr>
        <p:spPr>
          <a:xfrm>
            <a:off x="9737691" y="3271786"/>
            <a:ext cx="170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Systematic</a:t>
            </a:r>
          </a:p>
          <a:p>
            <a:pPr algn="ctr"/>
            <a:r>
              <a:rPr lang="en-GB" sz="2400" dirty="0"/>
              <a:t>bias</a:t>
            </a:r>
            <a:endParaRPr lang="en-DE" sz="2400" dirty="0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F84AB474-C846-FE7C-C79F-B19C569A9422}"/>
              </a:ext>
            </a:extLst>
          </p:cNvPr>
          <p:cNvSpPr txBox="1">
            <a:spLocks/>
          </p:cNvSpPr>
          <p:nvPr/>
        </p:nvSpPr>
        <p:spPr>
          <a:xfrm>
            <a:off x="1940327" y="78411"/>
            <a:ext cx="6202219" cy="564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b="1" dirty="0"/>
              <a:t>Doğa Yahşi </a:t>
            </a:r>
          </a:p>
          <a:p>
            <a:pPr algn="l">
              <a:spcBef>
                <a:spcPts val="0"/>
              </a:spcBef>
            </a:pPr>
            <a:r>
              <a:rPr lang="de-DE" dirty="0"/>
              <a:t>doga.yahsi@kit.edu</a:t>
            </a:r>
            <a:endParaRPr lang="en-DE" dirty="0"/>
          </a:p>
        </p:txBody>
      </p:sp>
      <p:pic>
        <p:nvPicPr>
          <p:cNvPr id="37" name="Picture 36" descr="A field of green plants&#10;&#10;AI-generated content may be incorrect.">
            <a:extLst>
              <a:ext uri="{FF2B5EF4-FFF2-40B4-BE49-F238E27FC236}">
                <a16:creationId xmlns:a16="http://schemas.microsoft.com/office/drawing/2014/main" id="{5EDD2B8C-DEBA-FA85-4320-3FEFE7B999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54" r="-107" b="16614"/>
          <a:stretch/>
        </p:blipFill>
        <p:spPr>
          <a:xfrm>
            <a:off x="183657" y="1547707"/>
            <a:ext cx="2395863" cy="2088000"/>
          </a:xfrm>
          <a:prstGeom prst="ellipse">
            <a:avLst/>
          </a:prstGeom>
          <a:ln w="63500" cap="rnd">
            <a:noFill/>
          </a:ln>
          <a:effectLst>
            <a:softEdge rad="12700"/>
          </a:effectLst>
        </p:spPr>
      </p:pic>
      <p:pic>
        <p:nvPicPr>
          <p:cNvPr id="38" name="Picture 37" descr="A field of green plants&#10;&#10;AI-generated content may be incorrect.">
            <a:extLst>
              <a:ext uri="{FF2B5EF4-FFF2-40B4-BE49-F238E27FC236}">
                <a16:creationId xmlns:a16="http://schemas.microsoft.com/office/drawing/2014/main" id="{A624B9FE-C1C2-BDB4-415E-BDA223C8AD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2"/>
          <a:stretch/>
        </p:blipFill>
        <p:spPr>
          <a:xfrm>
            <a:off x="183657" y="4393762"/>
            <a:ext cx="2410883" cy="2088000"/>
          </a:xfrm>
          <a:prstGeom prst="ellipse">
            <a:avLst/>
          </a:prstGeom>
          <a:ln w="63500" cap="rnd">
            <a:noFill/>
          </a:ln>
          <a:effectLst>
            <a:softEdge rad="12700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E4B1B6C-CEFB-705C-A083-EDE42666ABC8}"/>
              </a:ext>
            </a:extLst>
          </p:cNvPr>
          <p:cNvSpPr txBox="1"/>
          <p:nvPr/>
        </p:nvSpPr>
        <p:spPr>
          <a:xfrm>
            <a:off x="6751993" y="276635"/>
            <a:ext cx="2923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2800" b="0" i="0" dirty="0">
                <a:solidFill>
                  <a:srgbClr val="212121"/>
                </a:solidFill>
                <a:effectLst/>
                <a:latin typeface="+mj-lt"/>
              </a:rPr>
              <a:t>PICOA.7</a:t>
            </a:r>
            <a:endParaRPr lang="en-DE" sz="2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67711-E956-D76B-4AF9-ED020D5390B3}"/>
              </a:ext>
            </a:extLst>
          </p:cNvPr>
          <p:cNvSpPr txBox="1"/>
          <p:nvPr/>
        </p:nvSpPr>
        <p:spPr>
          <a:xfrm>
            <a:off x="744475" y="3707564"/>
            <a:ext cx="7551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Variogram analysis</a:t>
            </a:r>
          </a:p>
          <a:p>
            <a:pPr algn="ctr"/>
            <a:endParaRPr lang="en-DE" sz="2400" dirty="0"/>
          </a:p>
        </p:txBody>
      </p:sp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F2DCE4-F300-2307-F945-2112135B02E5}"/>
              </a:ext>
            </a:extLst>
          </p:cNvPr>
          <p:cNvSpPr/>
          <p:nvPr/>
        </p:nvSpPr>
        <p:spPr>
          <a:xfrm>
            <a:off x="9756358" y="113499"/>
            <a:ext cx="2306102" cy="97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A5813B-17D2-C7E0-50FC-3BEDCD87DA3C}"/>
              </a:ext>
            </a:extLst>
          </p:cNvPr>
          <p:cNvSpPr/>
          <p:nvPr/>
        </p:nvSpPr>
        <p:spPr>
          <a:xfrm>
            <a:off x="129540" y="52408"/>
            <a:ext cx="1901279" cy="97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62448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House with solid fill">
            <a:extLst>
              <a:ext uri="{FF2B5EF4-FFF2-40B4-BE49-F238E27FC236}">
                <a16:creationId xmlns:a16="http://schemas.microsoft.com/office/drawing/2014/main" id="{34EC7877-364E-B158-F531-893273F03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6726" y="-162010"/>
            <a:ext cx="7920000" cy="79200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E7FF37-4941-A309-0ACC-BD2AB1913DFC}"/>
              </a:ext>
            </a:extLst>
          </p:cNvPr>
          <p:cNvSpPr/>
          <p:nvPr/>
        </p:nvSpPr>
        <p:spPr>
          <a:xfrm>
            <a:off x="2381772" y="2190750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9FCD05-9F14-7168-8083-81E9E56D728D}"/>
              </a:ext>
            </a:extLst>
          </p:cNvPr>
          <p:cNvSpPr/>
          <p:nvPr/>
        </p:nvSpPr>
        <p:spPr>
          <a:xfrm>
            <a:off x="4266364" y="2204760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D4AD80B-5C76-83A6-1676-B01A393A9B13}"/>
              </a:ext>
            </a:extLst>
          </p:cNvPr>
          <p:cNvSpPr/>
          <p:nvPr/>
        </p:nvSpPr>
        <p:spPr>
          <a:xfrm>
            <a:off x="6193580" y="2242865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A1BF225-F93C-C7B8-96E7-9B811F891247}"/>
              </a:ext>
            </a:extLst>
          </p:cNvPr>
          <p:cNvSpPr/>
          <p:nvPr/>
        </p:nvSpPr>
        <p:spPr>
          <a:xfrm>
            <a:off x="8183941" y="2204762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9985C1-34EF-2F8D-7655-4FF5F39A5207}"/>
              </a:ext>
            </a:extLst>
          </p:cNvPr>
          <p:cNvSpPr/>
          <p:nvPr/>
        </p:nvSpPr>
        <p:spPr>
          <a:xfrm>
            <a:off x="10111157" y="2242867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A4186B-A46F-EB72-22BB-8267474011B8}"/>
              </a:ext>
            </a:extLst>
          </p:cNvPr>
          <p:cNvSpPr/>
          <p:nvPr/>
        </p:nvSpPr>
        <p:spPr>
          <a:xfrm>
            <a:off x="454556" y="2152645"/>
            <a:ext cx="1620000" cy="3290691"/>
          </a:xfrm>
          <a:prstGeom prst="roundRect">
            <a:avLst/>
          </a:prstGeom>
          <a:gradFill flip="none" rotWithShape="1">
            <a:gsLst>
              <a:gs pos="0">
                <a:srgbClr val="415BC7">
                  <a:tint val="66000"/>
                  <a:satMod val="160000"/>
                </a:srgbClr>
              </a:gs>
              <a:gs pos="50000">
                <a:srgbClr val="415BC7">
                  <a:tint val="44500"/>
                  <a:satMod val="160000"/>
                </a:srgbClr>
              </a:gs>
              <a:gs pos="100000">
                <a:srgbClr val="415BC7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" name="Flowchart: Document 16">
            <a:hlinkClick r:id="rId5" action="ppaction://hlinksldjump"/>
            <a:extLst>
              <a:ext uri="{FF2B5EF4-FFF2-40B4-BE49-F238E27FC236}">
                <a16:creationId xmlns:a16="http://schemas.microsoft.com/office/drawing/2014/main" id="{FB06B983-1862-603E-FE69-ABB6AD2B5D0E}"/>
              </a:ext>
            </a:extLst>
          </p:cNvPr>
          <p:cNvSpPr/>
          <p:nvPr/>
        </p:nvSpPr>
        <p:spPr>
          <a:xfrm>
            <a:off x="4179263" y="2009775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Flowchart: Document 2">
            <a:hlinkClick r:id="rId6" action="ppaction://hlinksldjump"/>
            <a:extLst>
              <a:ext uri="{FF2B5EF4-FFF2-40B4-BE49-F238E27FC236}">
                <a16:creationId xmlns:a16="http://schemas.microsoft.com/office/drawing/2014/main" id="{CE149934-7D23-5FC3-429B-5A0EE5E1EA6B}"/>
              </a:ext>
            </a:extLst>
          </p:cNvPr>
          <p:cNvSpPr/>
          <p:nvPr/>
        </p:nvSpPr>
        <p:spPr>
          <a:xfrm>
            <a:off x="306738" y="2009775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" name="Flowchart: Document 15">
            <a:hlinkClick r:id="rId7" action="ppaction://hlinksldjump"/>
            <a:extLst>
              <a:ext uri="{FF2B5EF4-FFF2-40B4-BE49-F238E27FC236}">
                <a16:creationId xmlns:a16="http://schemas.microsoft.com/office/drawing/2014/main" id="{5EE694B4-05C6-D1C6-3872-2CA94B7B1506}"/>
              </a:ext>
            </a:extLst>
          </p:cNvPr>
          <p:cNvSpPr/>
          <p:nvPr/>
        </p:nvSpPr>
        <p:spPr>
          <a:xfrm>
            <a:off x="2240908" y="2009775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6DC8EE-63AA-84EC-A25C-8F708E71D076}"/>
              </a:ext>
            </a:extLst>
          </p:cNvPr>
          <p:cNvSpPr txBox="1"/>
          <p:nvPr/>
        </p:nvSpPr>
        <p:spPr>
          <a:xfrm>
            <a:off x="-116267" y="2026635"/>
            <a:ext cx="2619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EROSION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Project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74BD1-F902-63A1-63F5-585E9D6AB4F6}"/>
              </a:ext>
            </a:extLst>
          </p:cNvPr>
          <p:cNvSpPr txBox="1"/>
          <p:nvPr/>
        </p:nvSpPr>
        <p:spPr>
          <a:xfrm>
            <a:off x="2568800" y="2196499"/>
            <a:ext cx="116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Why?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D63AE-DF8C-0197-BDCC-94714BE67229}"/>
              </a:ext>
            </a:extLst>
          </p:cNvPr>
          <p:cNvSpPr txBox="1"/>
          <p:nvPr/>
        </p:nvSpPr>
        <p:spPr>
          <a:xfrm>
            <a:off x="3959697" y="2037991"/>
            <a:ext cx="231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Soil moisture campaign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DBB12E-B82B-4BEA-1453-8B953D4FB879}"/>
              </a:ext>
            </a:extLst>
          </p:cNvPr>
          <p:cNvSpPr txBox="1"/>
          <p:nvPr/>
        </p:nvSpPr>
        <p:spPr>
          <a:xfrm>
            <a:off x="8145006" y="2190750"/>
            <a:ext cx="232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Main results</a:t>
            </a:r>
            <a:endParaRPr lang="en-D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Flowchart: Document 17">
            <a:hlinkClick r:id="rId8" action="ppaction://hlinksldjump"/>
            <a:extLst>
              <a:ext uri="{FF2B5EF4-FFF2-40B4-BE49-F238E27FC236}">
                <a16:creationId xmlns:a16="http://schemas.microsoft.com/office/drawing/2014/main" id="{AD261162-2555-7645-C181-BAD0EA003B98}"/>
              </a:ext>
            </a:extLst>
          </p:cNvPr>
          <p:cNvSpPr/>
          <p:nvPr/>
        </p:nvSpPr>
        <p:spPr>
          <a:xfrm>
            <a:off x="6114252" y="2009775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Flowchart: Document 18">
            <a:hlinkClick r:id="rId9" action="ppaction://hlinksldjump"/>
            <a:extLst>
              <a:ext uri="{FF2B5EF4-FFF2-40B4-BE49-F238E27FC236}">
                <a16:creationId xmlns:a16="http://schemas.microsoft.com/office/drawing/2014/main" id="{088A9FE1-C742-B58D-9948-34DB4398E582}"/>
              </a:ext>
            </a:extLst>
          </p:cNvPr>
          <p:cNvSpPr/>
          <p:nvPr/>
        </p:nvSpPr>
        <p:spPr>
          <a:xfrm>
            <a:off x="8049241" y="2009773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Flowchart: Document 19">
            <a:hlinkClick r:id="rId10" action="ppaction://hlinksldjump"/>
            <a:extLst>
              <a:ext uri="{FF2B5EF4-FFF2-40B4-BE49-F238E27FC236}">
                <a16:creationId xmlns:a16="http://schemas.microsoft.com/office/drawing/2014/main" id="{C57B1D14-9324-F1F0-37E3-E56E435F6E63}"/>
              </a:ext>
            </a:extLst>
          </p:cNvPr>
          <p:cNvSpPr/>
          <p:nvPr/>
        </p:nvSpPr>
        <p:spPr>
          <a:xfrm>
            <a:off x="9983411" y="2009773"/>
            <a:ext cx="1872000" cy="1080000"/>
          </a:xfrm>
          <a:prstGeom prst="flowChartDocument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6048C9-E10F-D8EB-FA37-FAAB5E64EB10}"/>
              </a:ext>
            </a:extLst>
          </p:cNvPr>
          <p:cNvSpPr txBox="1"/>
          <p:nvPr/>
        </p:nvSpPr>
        <p:spPr>
          <a:xfrm>
            <a:off x="5968973" y="2027596"/>
            <a:ext cx="2063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Main</a:t>
            </a:r>
            <a:br>
              <a:rPr lang="en-GB" sz="2400" dirty="0">
                <a:solidFill>
                  <a:schemeClr val="bg1"/>
                </a:solidFill>
                <a:latin typeface="+mj-lt"/>
              </a:rPr>
            </a:br>
            <a:r>
              <a:rPr lang="en-GB" sz="2400" dirty="0">
                <a:solidFill>
                  <a:schemeClr val="bg1"/>
                </a:solidFill>
                <a:latin typeface="+mj-lt"/>
              </a:rPr>
              <a:t>results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0964CA-F19A-37DB-D944-684C8232FE91}"/>
              </a:ext>
            </a:extLst>
          </p:cNvPr>
          <p:cNvSpPr txBox="1"/>
          <p:nvPr/>
        </p:nvSpPr>
        <p:spPr>
          <a:xfrm>
            <a:off x="7713179" y="2028811"/>
            <a:ext cx="2413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Diving</a:t>
            </a:r>
            <a:br>
              <a:rPr lang="en-GB" sz="2400" dirty="0">
                <a:solidFill>
                  <a:schemeClr val="bg1"/>
                </a:solidFill>
                <a:latin typeface="+mj-lt"/>
              </a:rPr>
            </a:br>
            <a:r>
              <a:rPr lang="en-GB" sz="2400" dirty="0">
                <a:solidFill>
                  <a:schemeClr val="bg1"/>
                </a:solidFill>
                <a:latin typeface="+mj-lt"/>
              </a:rPr>
              <a:t>deeper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3D0F79-B674-A262-7E46-9E6B6C13478A}"/>
              </a:ext>
            </a:extLst>
          </p:cNvPr>
          <p:cNvSpPr txBox="1"/>
          <p:nvPr/>
        </p:nvSpPr>
        <p:spPr>
          <a:xfrm>
            <a:off x="9839045" y="2029868"/>
            <a:ext cx="2218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Let’s</a:t>
            </a:r>
            <a:br>
              <a:rPr lang="en-GB" sz="2400" dirty="0">
                <a:solidFill>
                  <a:schemeClr val="bg1"/>
                </a:solidFill>
                <a:latin typeface="+mj-lt"/>
              </a:rPr>
            </a:br>
            <a:r>
              <a:rPr lang="en-GB" sz="2400" dirty="0">
                <a:solidFill>
                  <a:schemeClr val="bg1"/>
                </a:solidFill>
                <a:latin typeface="+mj-lt"/>
              </a:rPr>
              <a:t>discuss!</a:t>
            </a:r>
            <a:endParaRPr lang="en-DE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Home" descr="House with solid fill">
            <a:hlinkClick r:id="rId11" action="ppaction://hlinksldjump"/>
            <a:extLst>
              <a:ext uri="{FF2B5EF4-FFF2-40B4-BE49-F238E27FC236}">
                <a16:creationId xmlns:a16="http://schemas.microsoft.com/office/drawing/2014/main" id="{65E78F56-0945-0224-77E4-55F5960663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sp>
        <p:nvSpPr>
          <p:cNvPr id="2" name="TextBox 1">
            <a:hlinkClick r:id="rId7" action="ppaction://hlinksldjump"/>
            <a:extLst>
              <a:ext uri="{FF2B5EF4-FFF2-40B4-BE49-F238E27FC236}">
                <a16:creationId xmlns:a16="http://schemas.microsoft.com/office/drawing/2014/main" id="{055F637C-2307-8BB9-F416-714CA2030EDB}"/>
              </a:ext>
            </a:extLst>
          </p:cNvPr>
          <p:cNvSpPr txBox="1"/>
          <p:nvPr/>
        </p:nvSpPr>
        <p:spPr>
          <a:xfrm>
            <a:off x="2345560" y="3175786"/>
            <a:ext cx="1687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Motivation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Objectives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The effect on erosion and overland flow</a:t>
            </a:r>
          </a:p>
        </p:txBody>
      </p:sp>
      <p:sp>
        <p:nvSpPr>
          <p:cNvPr id="5" name="TextBox 4">
            <a:hlinkClick r:id="rId6" action="ppaction://hlinksldjump"/>
            <a:extLst>
              <a:ext uri="{FF2B5EF4-FFF2-40B4-BE49-F238E27FC236}">
                <a16:creationId xmlns:a16="http://schemas.microsoft.com/office/drawing/2014/main" id="{A7776AC9-89EB-70A1-37FC-F170B4C32D38}"/>
              </a:ext>
            </a:extLst>
          </p:cNvPr>
          <p:cNvSpPr txBox="1"/>
          <p:nvPr/>
        </p:nvSpPr>
        <p:spPr>
          <a:xfrm>
            <a:off x="422627" y="3175786"/>
            <a:ext cx="166211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Project summary</a:t>
            </a:r>
          </a:p>
          <a:p>
            <a:pPr marL="285750" indent="-285750" algn="just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Cooperators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How does this fit into the project?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094B1F97-CA98-FA40-CBAD-F218AD583C56}"/>
              </a:ext>
            </a:extLst>
          </p:cNvPr>
          <p:cNvSpPr txBox="1"/>
          <p:nvPr/>
        </p:nvSpPr>
        <p:spPr>
          <a:xfrm>
            <a:off x="4282334" y="3180822"/>
            <a:ext cx="163544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Field description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Cluster based sampling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Methods</a:t>
            </a:r>
          </a:p>
        </p:txBody>
      </p:sp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736688E2-C1D7-FDAB-C8F3-11D7135F74B6}"/>
              </a:ext>
            </a:extLst>
          </p:cNvPr>
          <p:cNvSpPr txBox="1"/>
          <p:nvPr/>
        </p:nvSpPr>
        <p:spPr>
          <a:xfrm>
            <a:off x="6165519" y="3175786"/>
            <a:ext cx="1678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Statistics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Bias correlation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Variograms</a:t>
            </a:r>
          </a:p>
        </p:txBody>
      </p:sp>
      <p:sp>
        <p:nvSpPr>
          <p:cNvPr id="10" name="TextBox 9">
            <a:hlinkClick r:id="rId9" action="ppaction://hlinksldjump"/>
            <a:extLst>
              <a:ext uri="{FF2B5EF4-FFF2-40B4-BE49-F238E27FC236}">
                <a16:creationId xmlns:a16="http://schemas.microsoft.com/office/drawing/2014/main" id="{F74501DA-4B19-350E-8310-705FA7A06C99}"/>
              </a:ext>
            </a:extLst>
          </p:cNvPr>
          <p:cNvSpPr txBox="1"/>
          <p:nvPr/>
        </p:nvSpPr>
        <p:spPr>
          <a:xfrm>
            <a:off x="8155880" y="3175786"/>
            <a:ext cx="1765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Interpolation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Error variance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Temporal variability</a:t>
            </a:r>
          </a:p>
        </p:txBody>
      </p:sp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8F512995-3974-0192-43AF-AAD88EC6001A}"/>
              </a:ext>
            </a:extLst>
          </p:cNvPr>
          <p:cNvSpPr txBox="1"/>
          <p:nvPr/>
        </p:nvSpPr>
        <p:spPr>
          <a:xfrm>
            <a:off x="10080089" y="3175786"/>
            <a:ext cx="16354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Main findings</a:t>
            </a:r>
          </a:p>
          <a:p>
            <a:pPr marL="285750" indent="-285750">
              <a:spcAft>
                <a:spcPts val="1200"/>
              </a:spcAft>
              <a:buClr>
                <a:srgbClr val="0F1C52"/>
              </a:buClr>
              <a:buFont typeface="Wingdings" panose="05000000000000000000" pitchFamily="2" charset="2"/>
              <a:buChar char="ü"/>
            </a:pPr>
            <a:r>
              <a:rPr lang="en-GB" sz="1600" dirty="0"/>
              <a:t>Next steps?</a:t>
            </a:r>
          </a:p>
        </p:txBody>
      </p:sp>
      <p:sp>
        <p:nvSpPr>
          <p:cNvPr id="4" name="Rectangl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A997D02-21FC-9E92-6A82-CB6B2A75A9CF}"/>
              </a:ext>
            </a:extLst>
          </p:cNvPr>
          <p:cNvSpPr/>
          <p:nvPr/>
        </p:nvSpPr>
        <p:spPr>
          <a:xfrm>
            <a:off x="129540" y="52408"/>
            <a:ext cx="1901279" cy="978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79C66F2-5304-D079-D3FD-91E9FF1579C3}"/>
              </a:ext>
            </a:extLst>
          </p:cNvPr>
          <p:cNvSpPr txBox="1">
            <a:spLocks/>
          </p:cNvSpPr>
          <p:nvPr/>
        </p:nvSpPr>
        <p:spPr>
          <a:xfrm>
            <a:off x="1935925" y="95560"/>
            <a:ext cx="2317765" cy="564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de-DE" sz="1800" b="1" dirty="0"/>
              <a:t>Doğa Yahşi </a:t>
            </a:r>
          </a:p>
          <a:p>
            <a:pPr algn="l">
              <a:spcBef>
                <a:spcPts val="0"/>
              </a:spcBef>
            </a:pPr>
            <a:r>
              <a:rPr lang="de-DE" sz="1800" dirty="0"/>
              <a:t>doga.yahsi@kit.edu </a:t>
            </a:r>
            <a:endParaRPr lang="en-DE" sz="1800" dirty="0"/>
          </a:p>
        </p:txBody>
      </p:sp>
      <p:pic>
        <p:nvPicPr>
          <p:cNvPr id="14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C5AFA4-FF3A-FCF9-0CEC-844D1A872D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8">
            <a:extLst>
              <a:ext uri="{FF2B5EF4-FFF2-40B4-BE49-F238E27FC236}">
                <a16:creationId xmlns:a16="http://schemas.microsoft.com/office/drawing/2014/main" id="{AFCAF602-6D52-0D01-45C4-2BAC77E9290D}"/>
              </a:ext>
            </a:extLst>
          </p:cNvPr>
          <p:cNvSpPr/>
          <p:nvPr/>
        </p:nvSpPr>
        <p:spPr>
          <a:xfrm rot="4560491">
            <a:off x="2590119" y="4322248"/>
            <a:ext cx="1512000" cy="1512000"/>
          </a:xfrm>
          <a:prstGeom prst="gear6">
            <a:avLst/>
          </a:prstGeom>
          <a:gradFill flip="none" rotWithShape="1">
            <a:gsLst>
              <a:gs pos="0">
                <a:srgbClr val="61689E">
                  <a:shade val="30000"/>
                  <a:satMod val="115000"/>
                </a:srgbClr>
              </a:gs>
              <a:gs pos="50000">
                <a:srgbClr val="61689E">
                  <a:shade val="67500"/>
                  <a:satMod val="115000"/>
                </a:srgbClr>
              </a:gs>
              <a:gs pos="100000">
                <a:srgbClr val="61689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pic>
        <p:nvPicPr>
          <p:cNvPr id="6" name="Graphic 5" descr="Arrow circle with solid fill">
            <a:extLst>
              <a:ext uri="{FF2B5EF4-FFF2-40B4-BE49-F238E27FC236}">
                <a16:creationId xmlns:a16="http://schemas.microsoft.com/office/drawing/2014/main" id="{7D040246-EE97-4642-32B7-B3B85079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8578" y="612009"/>
            <a:ext cx="7200000" cy="72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3017AD-F35B-B50D-7190-70E4279E4535}"/>
              </a:ext>
            </a:extLst>
          </p:cNvPr>
          <p:cNvSpPr txBox="1"/>
          <p:nvPr/>
        </p:nvSpPr>
        <p:spPr>
          <a:xfrm>
            <a:off x="10814" y="6519754"/>
            <a:ext cx="12334874" cy="487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</a:pPr>
            <a:r>
              <a:rPr lang="it-IT" sz="800" dirty="0"/>
              <a:t>[1] Giambastiani, Y., Biancofiore, G., Mancini, M., Di Giorgio, A., Giusti, R., Cecchi, S., Gardin, L., &amp; Errico, A. (2023). </a:t>
            </a:r>
            <a:r>
              <a:rPr lang="it-IT" sz="800" i="1" dirty="0"/>
              <a:t>Modelling the Effect of Keyline Practice on Soil Erosion Control</a:t>
            </a:r>
            <a:r>
              <a:rPr lang="it-IT" sz="800" dirty="0"/>
              <a:t>. Land, 12(1), 100.</a:t>
            </a:r>
          </a:p>
          <a:p>
            <a:pPr>
              <a:spcAft>
                <a:spcPts val="100"/>
              </a:spcAft>
            </a:pPr>
            <a:r>
              <a:rPr lang="it-IT" sz="800" dirty="0"/>
              <a:t>[2] </a:t>
            </a:r>
            <a:r>
              <a:rPr lang="en-US" sz="800" dirty="0"/>
              <a:t>Platt, A. (2007, September 11). </a:t>
            </a:r>
            <a:r>
              <a:rPr lang="en-US" sz="800" i="1" dirty="0"/>
              <a:t>Hedges on </a:t>
            </a:r>
            <a:r>
              <a:rPr lang="en-US" sz="800" i="1" dirty="0" err="1"/>
              <a:t>Stipadon</a:t>
            </a:r>
            <a:r>
              <a:rPr lang="en-US" sz="800" i="1" dirty="0"/>
              <a:t> Farm</a:t>
            </a:r>
            <a:r>
              <a:rPr lang="en-US" sz="800" dirty="0"/>
              <a:t> [Photograph]. </a:t>
            </a:r>
            <a:r>
              <a:rPr lang="en-US" sz="800" dirty="0" err="1"/>
              <a:t>Geograph</a:t>
            </a:r>
            <a:r>
              <a:rPr lang="en-US" sz="800" dirty="0"/>
              <a:t> Britain and Ireland; Wikimedia Commons. https://commons.wikimedia.org/wiki/File:Hedges_on_Stipadon_Farm_-_geograph.org.uk_-_1100291.jpg</a:t>
            </a:r>
            <a:endParaRPr lang="en-US" sz="8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"/>
              </a:spcAft>
            </a:pPr>
            <a:endParaRPr lang="it-IT" sz="800" dirty="0"/>
          </a:p>
        </p:txBody>
      </p:sp>
      <p:sp>
        <p:nvSpPr>
          <p:cNvPr id="54" name="Shape 53">
            <a:extLst>
              <a:ext uri="{FF2B5EF4-FFF2-40B4-BE49-F238E27FC236}">
                <a16:creationId xmlns:a16="http://schemas.microsoft.com/office/drawing/2014/main" id="{BFF26685-E01C-66C4-93B9-6066D7F5986C}"/>
              </a:ext>
            </a:extLst>
          </p:cNvPr>
          <p:cNvSpPr/>
          <p:nvPr/>
        </p:nvSpPr>
        <p:spPr>
          <a:xfrm rot="1861250">
            <a:off x="8653169" y="1227496"/>
            <a:ext cx="1512000" cy="1512000"/>
          </a:xfrm>
          <a:prstGeom prst="gear6">
            <a:avLst/>
          </a:prstGeom>
          <a:gradFill flip="none" rotWithShape="1">
            <a:gsLst>
              <a:gs pos="0">
                <a:srgbClr val="61689E">
                  <a:shade val="30000"/>
                  <a:satMod val="115000"/>
                </a:srgbClr>
              </a:gs>
              <a:gs pos="50000">
                <a:srgbClr val="61689E">
                  <a:shade val="67500"/>
                  <a:satMod val="115000"/>
                </a:srgbClr>
              </a:gs>
              <a:gs pos="100000">
                <a:srgbClr val="61689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pic>
        <p:nvPicPr>
          <p:cNvPr id="60" name="Picture 59" descr="A map of a farm&#10;&#10;AI-generated content may be incorrect.">
            <a:extLst>
              <a:ext uri="{FF2B5EF4-FFF2-40B4-BE49-F238E27FC236}">
                <a16:creationId xmlns:a16="http://schemas.microsoft.com/office/drawing/2014/main" id="{9DD4E09A-5575-503D-2625-4105C00FA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79" t="50685" r="-1203"/>
          <a:stretch/>
        </p:blipFill>
        <p:spPr>
          <a:xfrm>
            <a:off x="3018300" y="1456707"/>
            <a:ext cx="710395" cy="1044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2D91D51-9E08-8483-9524-BA7386EAE53D}"/>
              </a:ext>
            </a:extLst>
          </p:cNvPr>
          <p:cNvSpPr txBox="1"/>
          <p:nvPr/>
        </p:nvSpPr>
        <p:spPr>
          <a:xfrm>
            <a:off x="2340650" y="999549"/>
            <a:ext cx="1099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baseline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Erosion and flash flood mitigation under change - linking fields to agricultural landscapes </a:t>
            </a:r>
            <a:endParaRPr lang="de-DE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2964EC-E8C2-DF9D-6868-C295B3711DA5}"/>
              </a:ext>
            </a:extLst>
          </p:cNvPr>
          <p:cNvSpPr txBox="1"/>
          <p:nvPr/>
        </p:nvSpPr>
        <p:spPr>
          <a:xfrm>
            <a:off x="-45081" y="914878"/>
            <a:ext cx="2520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baseline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EROSION</a:t>
            </a:r>
            <a:endParaRPr lang="en-US" sz="40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8" name="Picture 27" descr="A black and white logo&#10;&#10;AI-generated content may be incorrect.">
            <a:extLst>
              <a:ext uri="{FF2B5EF4-FFF2-40B4-BE49-F238E27FC236}">
                <a16:creationId xmlns:a16="http://schemas.microsoft.com/office/drawing/2014/main" id="{CD8E8A4B-CC86-A149-F9E5-A2A44A04C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81" y="109207"/>
            <a:ext cx="2381398" cy="504000"/>
          </a:xfrm>
          <a:prstGeom prst="rect">
            <a:avLst/>
          </a:prstGeom>
        </p:spPr>
      </p:pic>
      <p:pic>
        <p:nvPicPr>
          <p:cNvPr id="29" name="Picture 28" descr="A close up of a logo&#10;&#10;AI-generated content may be incorrect.">
            <a:extLst>
              <a:ext uri="{FF2B5EF4-FFF2-40B4-BE49-F238E27FC236}">
                <a16:creationId xmlns:a16="http://schemas.microsoft.com/office/drawing/2014/main" id="{A3D51ECC-4046-B47F-1F17-337CC27D2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83" y="-32702"/>
            <a:ext cx="1908388" cy="612000"/>
          </a:xfrm>
          <a:prstGeom prst="rect">
            <a:avLst/>
          </a:prstGeom>
        </p:spPr>
      </p:pic>
      <p:pic>
        <p:nvPicPr>
          <p:cNvPr id="30" name="Picture 29" descr="A blue and black letter r&#10;&#10;AI-generated content may be incorrect.">
            <a:extLst>
              <a:ext uri="{FF2B5EF4-FFF2-40B4-BE49-F238E27FC236}">
                <a16:creationId xmlns:a16="http://schemas.microsoft.com/office/drawing/2014/main" id="{A1A2A7A6-E1C8-D7D6-BA53-4E9EBCBA00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324" y="6075469"/>
            <a:ext cx="2144706" cy="36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CAD10E-ABB6-E7B9-F07E-B326B5C1BA66}"/>
              </a:ext>
            </a:extLst>
          </p:cNvPr>
          <p:cNvSpPr txBox="1"/>
          <p:nvPr/>
        </p:nvSpPr>
        <p:spPr>
          <a:xfrm>
            <a:off x="9864429" y="6394315"/>
            <a:ext cx="3364092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50" dirty="0" err="1">
                <a:cs typeface="Arial" panose="020B0604020202020204" pitchFamily="34" charset="0"/>
              </a:rPr>
              <a:t>Funded</a:t>
            </a:r>
            <a:r>
              <a:rPr lang="de-DE" sz="950" dirty="0">
                <a:cs typeface="Arial" panose="020B0604020202020204" pitchFamily="34" charset="0"/>
              </a:rPr>
              <a:t> </a:t>
            </a:r>
            <a:r>
              <a:rPr lang="de-DE" sz="950" dirty="0" err="1">
                <a:cs typeface="Arial" panose="020B0604020202020204" pitchFamily="34" charset="0"/>
              </a:rPr>
              <a:t>by</a:t>
            </a:r>
            <a:r>
              <a:rPr lang="de-DE" sz="950" dirty="0">
                <a:cs typeface="Arial" panose="020B0604020202020204" pitchFamily="34" charset="0"/>
              </a:rPr>
              <a:t> FNR (EROSION: 17965325)</a:t>
            </a:r>
            <a:endParaRPr lang="en-DE" sz="950" dirty="0">
              <a:cs typeface="Arial" panose="020B0604020202020204" pitchFamily="34" charset="0"/>
            </a:endParaRPr>
          </a:p>
        </p:txBody>
      </p:sp>
      <p:pic>
        <p:nvPicPr>
          <p:cNvPr id="32" name="Picture 3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1E5DCC5-FD72-DA64-5B1F-BCE40FCCC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9" y="5925797"/>
            <a:ext cx="2206646" cy="612000"/>
          </a:xfrm>
          <a:prstGeom prst="rect">
            <a:avLst/>
          </a:prstGeom>
        </p:spPr>
      </p:pic>
      <p:sp>
        <p:nvSpPr>
          <p:cNvPr id="48" name="Shape 47">
            <a:extLst>
              <a:ext uri="{FF2B5EF4-FFF2-40B4-BE49-F238E27FC236}">
                <a16:creationId xmlns:a16="http://schemas.microsoft.com/office/drawing/2014/main" id="{97E97D9B-3599-54BF-BE20-43C6CBCB6C54}"/>
              </a:ext>
            </a:extLst>
          </p:cNvPr>
          <p:cNvSpPr/>
          <p:nvPr/>
        </p:nvSpPr>
        <p:spPr>
          <a:xfrm rot="21118825">
            <a:off x="5627135" y="2874149"/>
            <a:ext cx="2160000" cy="2160000"/>
          </a:xfrm>
          <a:prstGeom prst="gear9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Shape 49">
            <a:extLst>
              <a:ext uri="{FF2B5EF4-FFF2-40B4-BE49-F238E27FC236}">
                <a16:creationId xmlns:a16="http://schemas.microsoft.com/office/drawing/2014/main" id="{424A169D-F833-3145-E756-3A12CB1593C3}"/>
              </a:ext>
            </a:extLst>
          </p:cNvPr>
          <p:cNvSpPr/>
          <p:nvPr/>
        </p:nvSpPr>
        <p:spPr>
          <a:xfrm>
            <a:off x="7575078" y="2375073"/>
            <a:ext cx="2160000" cy="2160000"/>
          </a:xfrm>
          <a:prstGeom prst="gear9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Shape 56">
            <a:extLst>
              <a:ext uri="{FF2B5EF4-FFF2-40B4-BE49-F238E27FC236}">
                <a16:creationId xmlns:a16="http://schemas.microsoft.com/office/drawing/2014/main" id="{FA842538-955E-F73C-D329-813E999DB2BD}"/>
              </a:ext>
            </a:extLst>
          </p:cNvPr>
          <p:cNvSpPr/>
          <p:nvPr/>
        </p:nvSpPr>
        <p:spPr>
          <a:xfrm rot="19378377">
            <a:off x="4278344" y="3562990"/>
            <a:ext cx="1512000" cy="1512000"/>
          </a:xfrm>
          <a:prstGeom prst="gear6">
            <a:avLst/>
          </a:prstGeom>
          <a:gradFill flip="none" rotWithShape="1">
            <a:gsLst>
              <a:gs pos="0">
                <a:srgbClr val="61689E">
                  <a:shade val="30000"/>
                  <a:satMod val="115000"/>
                </a:srgbClr>
              </a:gs>
              <a:gs pos="50000">
                <a:srgbClr val="61689E">
                  <a:shade val="67500"/>
                  <a:satMod val="115000"/>
                </a:srgbClr>
              </a:gs>
              <a:gs pos="100000">
                <a:srgbClr val="61689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58" name="Shape 57">
            <a:hlinkClick r:id="rId10" action="ppaction://hlinksldjump"/>
            <a:extLst>
              <a:ext uri="{FF2B5EF4-FFF2-40B4-BE49-F238E27FC236}">
                <a16:creationId xmlns:a16="http://schemas.microsoft.com/office/drawing/2014/main" id="{44C929C6-4CF1-34C8-B057-AF2FC4F08BCE}"/>
              </a:ext>
            </a:extLst>
          </p:cNvPr>
          <p:cNvSpPr/>
          <p:nvPr/>
        </p:nvSpPr>
        <p:spPr>
          <a:xfrm rot="498298">
            <a:off x="2547076" y="2384853"/>
            <a:ext cx="2160000" cy="2160000"/>
          </a:xfrm>
          <a:prstGeom prst="gear9">
            <a:avLst/>
          </a:prstGeom>
          <a:gradFill flip="none" rotWithShape="1">
            <a:gsLst>
              <a:gs pos="0">
                <a:srgbClr val="25367D">
                  <a:shade val="30000"/>
                  <a:satMod val="115000"/>
                </a:srgbClr>
              </a:gs>
              <a:gs pos="50000">
                <a:srgbClr val="25367D">
                  <a:shade val="67500"/>
                  <a:satMod val="115000"/>
                </a:srgbClr>
              </a:gs>
              <a:gs pos="100000">
                <a:srgbClr val="25367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 descr="A map of a farm&#10;&#10;AI-generated content may be incorrect.">
            <a:extLst>
              <a:ext uri="{FF2B5EF4-FFF2-40B4-BE49-F238E27FC236}">
                <a16:creationId xmlns:a16="http://schemas.microsoft.com/office/drawing/2014/main" id="{2BED4DAF-5E04-56EA-046B-0C64E7F79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50" b="3310"/>
          <a:stretch/>
        </p:blipFill>
        <p:spPr>
          <a:xfrm>
            <a:off x="462609" y="1838694"/>
            <a:ext cx="1745454" cy="180000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0CB477-416E-CFAC-84E5-BFF1602C2EC0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1215408" y="1698555"/>
            <a:ext cx="1103257" cy="1379535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D043734-A0A2-3154-9991-DB3252EA3080}"/>
              </a:ext>
            </a:extLst>
          </p:cNvPr>
          <p:cNvCxnSpPr>
            <a:cxnSpLocks/>
            <a:stCxn id="45" idx="5"/>
          </p:cNvCxnSpPr>
          <p:nvPr/>
        </p:nvCxnSpPr>
        <p:spPr>
          <a:xfrm flipH="1">
            <a:off x="1644700" y="2258583"/>
            <a:ext cx="1250860" cy="819507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Picture 44" descr="A green and yellow image of a line&#10;&#10;AI-generated content may be incorrect.">
            <a:extLst>
              <a:ext uri="{FF2B5EF4-FFF2-40B4-BE49-F238E27FC236}">
                <a16:creationId xmlns:a16="http://schemas.microsoft.com/office/drawing/2014/main" id="{387D9B40-49B0-5AC7-A783-941E6794C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54" b="9375"/>
          <a:stretch/>
        </p:blipFill>
        <p:spPr>
          <a:xfrm>
            <a:off x="2199186" y="1582569"/>
            <a:ext cx="815853" cy="7920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8D9CF2F-A96A-2AFD-5F57-97B58A7781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1" b="16819"/>
          <a:stretch/>
        </p:blipFill>
        <p:spPr>
          <a:xfrm>
            <a:off x="4370529" y="1558709"/>
            <a:ext cx="1899616" cy="190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39E23C38-DDEA-6B27-6F80-19C24A1E465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727" r="8631" b="5668"/>
          <a:stretch/>
        </p:blipFill>
        <p:spPr>
          <a:xfrm>
            <a:off x="4916181" y="4794023"/>
            <a:ext cx="1680745" cy="15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31750"/>
          </a:effec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D575D81-261D-9D2F-81C5-7812EBD0B9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8264" y="2660331"/>
            <a:ext cx="2654372" cy="1372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Picture 89" descr="A green landscape with trees and bushes&#10;&#10;AI-generated content may be incorrect.">
            <a:extLst>
              <a:ext uri="{FF2B5EF4-FFF2-40B4-BE49-F238E27FC236}">
                <a16:creationId xmlns:a16="http://schemas.microsoft.com/office/drawing/2014/main" id="{C340DE60-92B8-866D-D70D-C577557492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64" y="4224177"/>
            <a:ext cx="1904485" cy="12743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AC45F860-C549-6322-C1FB-A50B6EB29E5B}"/>
              </a:ext>
            </a:extLst>
          </p:cNvPr>
          <p:cNvSpPr txBox="1"/>
          <p:nvPr/>
        </p:nvSpPr>
        <p:spPr>
          <a:xfrm>
            <a:off x="5723245" y="3498064"/>
            <a:ext cx="192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Modelling overland flow &amp; erosion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0F2C46-6D58-8AF4-5479-825726852B1A}"/>
              </a:ext>
            </a:extLst>
          </p:cNvPr>
          <p:cNvSpPr txBox="1"/>
          <p:nvPr/>
        </p:nvSpPr>
        <p:spPr>
          <a:xfrm>
            <a:off x="2689374" y="2930487"/>
            <a:ext cx="1857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Field monitoring &amp; data collection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7785B43-AEB4-DC9F-B9F8-4ADB02DF34DC}"/>
              </a:ext>
            </a:extLst>
          </p:cNvPr>
          <p:cNvSpPr txBox="1"/>
          <p:nvPr/>
        </p:nvSpPr>
        <p:spPr>
          <a:xfrm>
            <a:off x="7720400" y="2945150"/>
            <a:ext cx="186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Assessment of agricultural practice scenarios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A7B60C-56D8-B2DF-9754-5FA028A241A5}"/>
              </a:ext>
            </a:extLst>
          </p:cNvPr>
          <p:cNvSpPr txBox="1"/>
          <p:nvPr/>
        </p:nvSpPr>
        <p:spPr>
          <a:xfrm>
            <a:off x="8846945" y="1522403"/>
            <a:ext cx="115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Climate change scenarios</a:t>
            </a:r>
          </a:p>
        </p:txBody>
      </p:sp>
      <p:sp>
        <p:nvSpPr>
          <p:cNvPr id="107" name="Shape 106">
            <a:hlinkClick r:id="rId16" action="ppaction://hlinksldjump"/>
            <a:extLst>
              <a:ext uri="{FF2B5EF4-FFF2-40B4-BE49-F238E27FC236}">
                <a16:creationId xmlns:a16="http://schemas.microsoft.com/office/drawing/2014/main" id="{07E7FBB2-B9F0-1CF0-9611-815D476E43D1}"/>
              </a:ext>
            </a:extLst>
          </p:cNvPr>
          <p:cNvSpPr/>
          <p:nvPr/>
        </p:nvSpPr>
        <p:spPr>
          <a:xfrm rot="19378377">
            <a:off x="7131252" y="4463708"/>
            <a:ext cx="1512000" cy="1512000"/>
          </a:xfrm>
          <a:prstGeom prst="gear6">
            <a:avLst/>
          </a:prstGeom>
          <a:gradFill flip="none" rotWithShape="1">
            <a:gsLst>
              <a:gs pos="0">
                <a:srgbClr val="61689E">
                  <a:shade val="30000"/>
                  <a:satMod val="115000"/>
                </a:srgbClr>
              </a:gs>
              <a:gs pos="50000">
                <a:srgbClr val="61689E">
                  <a:shade val="67500"/>
                  <a:satMod val="115000"/>
                </a:srgbClr>
              </a:gs>
              <a:gs pos="100000">
                <a:srgbClr val="61689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AC9D417-5644-C178-6A86-3EAEFD9A8A9B}"/>
              </a:ext>
            </a:extLst>
          </p:cNvPr>
          <p:cNvSpPr txBox="1"/>
          <p:nvPr/>
        </p:nvSpPr>
        <p:spPr>
          <a:xfrm>
            <a:off x="4450238" y="3920722"/>
            <a:ext cx="115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High resolution DEM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F473630-FC7A-7B63-1C37-672F00A8FE87}"/>
              </a:ext>
            </a:extLst>
          </p:cNvPr>
          <p:cNvSpPr txBox="1"/>
          <p:nvPr/>
        </p:nvSpPr>
        <p:spPr>
          <a:xfrm>
            <a:off x="7206867" y="5009991"/>
            <a:ext cx="147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Catflow-SED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948C90F9-73C6-7809-8324-33DF9CDA3DA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0233" t="2462" r="6905" b="5655"/>
          <a:stretch/>
        </p:blipFill>
        <p:spPr>
          <a:xfrm>
            <a:off x="6192770" y="1403248"/>
            <a:ext cx="1552344" cy="1548000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3" name="TextBox 14">
            <a:extLst>
              <a:ext uri="{FF2B5EF4-FFF2-40B4-BE49-F238E27FC236}">
                <a16:creationId xmlns:a16="http://schemas.microsoft.com/office/drawing/2014/main" id="{C968CC97-B38D-E6A7-30B3-7C78BA176102}"/>
              </a:ext>
            </a:extLst>
          </p:cNvPr>
          <p:cNvSpPr txBox="1"/>
          <p:nvPr/>
        </p:nvSpPr>
        <p:spPr>
          <a:xfrm>
            <a:off x="4682463" y="1783465"/>
            <a:ext cx="1491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600" i="1" dirty="0">
                <a:solidFill>
                  <a:schemeClr val="bg1"/>
                </a:solidFill>
                <a:cs typeface="Arial" panose="020B0604020202020204" pitchFamily="34" charset="0"/>
              </a:rPr>
              <a:t>Gully erosion</a:t>
            </a:r>
            <a:endParaRPr lang="en-GB" sz="1600" i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4">
            <a:extLst>
              <a:ext uri="{FF2B5EF4-FFF2-40B4-BE49-F238E27FC236}">
                <a16:creationId xmlns:a16="http://schemas.microsoft.com/office/drawing/2014/main" id="{87139AA7-54C3-D2BE-0E94-0622FB4C29E5}"/>
              </a:ext>
            </a:extLst>
          </p:cNvPr>
          <p:cNvSpPr txBox="1"/>
          <p:nvPr/>
        </p:nvSpPr>
        <p:spPr>
          <a:xfrm>
            <a:off x="6311638" y="1772080"/>
            <a:ext cx="1700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600" i="1" dirty="0">
                <a:solidFill>
                  <a:schemeClr val="bg1"/>
                </a:solidFill>
                <a:cs typeface="Arial" panose="020B0604020202020204" pitchFamily="34" charset="0"/>
              </a:rPr>
              <a:t>Sheet erosion</a:t>
            </a:r>
            <a:endParaRPr lang="en-GB" sz="1600" i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Home" descr="House with solid fill">
            <a:hlinkClick r:id="rId18" action="ppaction://hlinksldjump"/>
            <a:extLst>
              <a:ext uri="{FF2B5EF4-FFF2-40B4-BE49-F238E27FC236}">
                <a16:creationId xmlns:a16="http://schemas.microsoft.com/office/drawing/2014/main" id="{AF55A8AE-6A53-CCD2-4E1F-FC85981CDD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16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9314024-F283-2305-F86C-EC1421756E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17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B52209-C777-22F5-9148-7DAB6238AE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11BE5F3-263E-98C6-20FC-E344332272B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3" y="3629051"/>
            <a:ext cx="2391173" cy="14935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18BA9F8-C51C-42F7-0680-DFCD1D879073}"/>
              </a:ext>
            </a:extLst>
          </p:cNvPr>
          <p:cNvSpPr txBox="1"/>
          <p:nvPr/>
        </p:nvSpPr>
        <p:spPr>
          <a:xfrm>
            <a:off x="73462" y="5019649"/>
            <a:ext cx="2669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Attert</a:t>
            </a:r>
            <a:r>
              <a:rPr lang="en-GB" sz="1400" dirty="0"/>
              <a:t> River Basin, Luxembourg</a:t>
            </a:r>
            <a:endParaRPr lang="en-DE" sz="1400" dirty="0"/>
          </a:p>
        </p:txBody>
      </p:sp>
      <p:sp>
        <p:nvSpPr>
          <p:cNvPr id="121" name="TextBox 14">
            <a:extLst>
              <a:ext uri="{FF2B5EF4-FFF2-40B4-BE49-F238E27FC236}">
                <a16:creationId xmlns:a16="http://schemas.microsoft.com/office/drawing/2014/main" id="{55A3D85C-E68A-E7DB-18FE-5F413C6ABB92}"/>
              </a:ext>
            </a:extLst>
          </p:cNvPr>
          <p:cNvSpPr txBox="1"/>
          <p:nvPr/>
        </p:nvSpPr>
        <p:spPr>
          <a:xfrm>
            <a:off x="9593218" y="5394379"/>
            <a:ext cx="1966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Keyline design [1]</a:t>
            </a:r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4">
            <a:extLst>
              <a:ext uri="{FF2B5EF4-FFF2-40B4-BE49-F238E27FC236}">
                <a16:creationId xmlns:a16="http://schemas.microsoft.com/office/drawing/2014/main" id="{47CD5728-D1EA-354D-5DFC-51636D1DE85A}"/>
              </a:ext>
            </a:extLst>
          </p:cNvPr>
          <p:cNvSpPr txBox="1"/>
          <p:nvPr/>
        </p:nvSpPr>
        <p:spPr>
          <a:xfrm>
            <a:off x="9733380" y="3929772"/>
            <a:ext cx="3154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Buffer stripes and hedges [2]</a:t>
            </a:r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E3219-C216-B7ED-D91D-1F36F6C2A357}"/>
              </a:ext>
            </a:extLst>
          </p:cNvPr>
          <p:cNvSpPr txBox="1"/>
          <p:nvPr/>
        </p:nvSpPr>
        <p:spPr>
          <a:xfrm>
            <a:off x="2680980" y="4763770"/>
            <a:ext cx="130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3 sites &amp;</a:t>
            </a:r>
            <a:br>
              <a:rPr lang="en-GB" sz="1600" dirty="0">
                <a:solidFill>
                  <a:schemeClr val="bg1"/>
                </a:solidFill>
                <a:latin typeface="+mj-lt"/>
              </a:rPr>
            </a:br>
            <a:r>
              <a:rPr lang="en-GB" sz="1550" dirty="0">
                <a:solidFill>
                  <a:schemeClr val="bg1"/>
                </a:solidFill>
                <a:latin typeface="+mj-lt"/>
              </a:rPr>
              <a:t>3 geologies</a:t>
            </a:r>
          </a:p>
        </p:txBody>
      </p:sp>
    </p:spTree>
    <p:extLst>
      <p:ext uri="{BB962C8B-B14F-4D97-AF65-F5344CB8AC3E}">
        <p14:creationId xmlns:p14="http://schemas.microsoft.com/office/powerpoint/2010/main" val="418977160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EA45C507-BE23-52E7-48A7-A9FAAEE08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3600" y="90284"/>
            <a:ext cx="7200000" cy="720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21873B-6BDE-FA11-0F61-60C58E6E425B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Why is antecedent soil moisture important for soil erosion modelling?</a:t>
            </a:r>
            <a:endParaRPr lang="en-DE" sz="2800" dirty="0"/>
          </a:p>
        </p:txBody>
      </p:sp>
      <p:pic>
        <p:nvPicPr>
          <p:cNvPr id="16" name="Home" descr="Hou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11FDEB44-2088-8ED7-85BC-6D2D32D2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7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2767DD-BD31-EB24-A825-42DB433E4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8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E99E46-1766-3F15-FF16-9B8E2C0AE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7FCE96-FBA0-2EEC-28C5-1C458ED9A10D}"/>
              </a:ext>
            </a:extLst>
          </p:cNvPr>
          <p:cNvGrpSpPr/>
          <p:nvPr/>
        </p:nvGrpSpPr>
        <p:grpSpPr>
          <a:xfrm>
            <a:off x="171450" y="1215681"/>
            <a:ext cx="3496855" cy="2523767"/>
            <a:chOff x="-91670" y="1216096"/>
            <a:chExt cx="3496855" cy="252376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0CD4C2A-A00B-E275-B203-C0E08AAA566E}"/>
                </a:ext>
              </a:extLst>
            </p:cNvPr>
            <p:cNvSpPr/>
            <p:nvPr/>
          </p:nvSpPr>
          <p:spPr>
            <a:xfrm>
              <a:off x="1504947" y="2895597"/>
              <a:ext cx="1862138" cy="273600"/>
            </a:xfrm>
            <a:prstGeom prst="roundRect">
              <a:avLst/>
            </a:prstGeom>
            <a:solidFill>
              <a:srgbClr val="1C2E7B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1" name="Graphic 20" descr="Target Audience with solid fill">
              <a:extLst>
                <a:ext uri="{FF2B5EF4-FFF2-40B4-BE49-F238E27FC236}">
                  <a16:creationId xmlns:a16="http://schemas.microsoft.com/office/drawing/2014/main" id="{E69F0506-87D1-8EAA-A15B-69493B43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91670" y="1216096"/>
              <a:ext cx="2523767" cy="252376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C5EEA-7B35-1EB2-D55B-04C8517D2802}"/>
                </a:ext>
              </a:extLst>
            </p:cNvPr>
            <p:cNvSpPr txBox="1"/>
            <p:nvPr/>
          </p:nvSpPr>
          <p:spPr>
            <a:xfrm>
              <a:off x="2063521" y="2835936"/>
              <a:ext cx="13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+mj-lt"/>
                </a:rPr>
                <a:t>Objectives:</a:t>
              </a:r>
              <a:endParaRPr lang="en-DE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A3F99C-9EBF-4B65-B9AB-93ABE61E0A3B}"/>
              </a:ext>
            </a:extLst>
          </p:cNvPr>
          <p:cNvGrpSpPr/>
          <p:nvPr/>
        </p:nvGrpSpPr>
        <p:grpSpPr>
          <a:xfrm>
            <a:off x="4255336" y="1813240"/>
            <a:ext cx="3654817" cy="1374423"/>
            <a:chOff x="3846895" y="1800805"/>
            <a:chExt cx="3654817" cy="137442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73B14AD-AF5E-178F-329F-8B1ACF64F5F7}"/>
                </a:ext>
              </a:extLst>
            </p:cNvPr>
            <p:cNvSpPr/>
            <p:nvPr/>
          </p:nvSpPr>
          <p:spPr>
            <a:xfrm>
              <a:off x="3846895" y="1800805"/>
              <a:ext cx="3558387" cy="1374423"/>
            </a:xfrm>
            <a:prstGeom prst="roundRect">
              <a:avLst/>
            </a:prstGeom>
            <a:solidFill>
              <a:srgbClr val="1C2F7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1D19CB-856D-1D95-84C0-6836646C3E70}"/>
                </a:ext>
              </a:extLst>
            </p:cNvPr>
            <p:cNvSpPr txBox="1"/>
            <p:nvPr/>
          </p:nvSpPr>
          <p:spPr>
            <a:xfrm>
              <a:off x="4347260" y="1896784"/>
              <a:ext cx="315445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buClr>
                  <a:schemeClr val="accent5">
                    <a:lumMod val="50000"/>
                  </a:schemeClr>
                </a:buClr>
              </a:pPr>
              <a:r>
                <a:rPr lang="en-US" dirty="0">
                  <a:solidFill>
                    <a:schemeClr val="bg1"/>
                  </a:solidFill>
                </a:rPr>
                <a:t>Explore whether geostatistical methods can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capture spatial soil moisture variability</a:t>
              </a:r>
            </a:p>
          </p:txBody>
        </p:sp>
      </p:grpSp>
      <p:pic>
        <p:nvPicPr>
          <p:cNvPr id="27" name="Graphic 26" descr="Water with solid fill">
            <a:extLst>
              <a:ext uri="{FF2B5EF4-FFF2-40B4-BE49-F238E27FC236}">
                <a16:creationId xmlns:a16="http://schemas.microsoft.com/office/drawing/2014/main" id="{4A3E7D2F-8215-473A-8FD3-60C09C09B2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45987" y="1608190"/>
            <a:ext cx="1080000" cy="1080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BDB868-1930-D717-D9E4-204B86694433}"/>
              </a:ext>
            </a:extLst>
          </p:cNvPr>
          <p:cNvGrpSpPr/>
          <p:nvPr/>
        </p:nvGrpSpPr>
        <p:grpSpPr>
          <a:xfrm>
            <a:off x="7942052" y="1507033"/>
            <a:ext cx="3936805" cy="1680630"/>
            <a:chOff x="7522952" y="1745158"/>
            <a:chExt cx="3936805" cy="168063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37D030-20AD-AA57-DB7A-21521EE333D2}"/>
                </a:ext>
              </a:extLst>
            </p:cNvPr>
            <p:cNvSpPr/>
            <p:nvPr/>
          </p:nvSpPr>
          <p:spPr>
            <a:xfrm>
              <a:off x="7901370" y="2051365"/>
              <a:ext cx="3558387" cy="1374423"/>
            </a:xfrm>
            <a:prstGeom prst="roundRect">
              <a:avLst/>
            </a:prstGeom>
            <a:solidFill>
              <a:srgbClr val="1C2F7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21953F-6B54-46F1-758C-DFF92F5C4666}"/>
                </a:ext>
              </a:extLst>
            </p:cNvPr>
            <p:cNvSpPr txBox="1"/>
            <p:nvPr/>
          </p:nvSpPr>
          <p:spPr>
            <a:xfrm>
              <a:off x="8439760" y="2262305"/>
              <a:ext cx="28568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buClr>
                  <a:schemeClr val="accent5">
                    <a:lumMod val="50000"/>
                  </a:schemeClr>
                </a:buClr>
              </a:pPr>
              <a:r>
                <a:rPr lang="en-US" dirty="0">
                  <a:solidFill>
                    <a:schemeClr val="bg1"/>
                  </a:solidFill>
                </a:rPr>
                <a:t>Assess the performance of onboard TDR calibration with gravimetric method</a:t>
              </a:r>
            </a:p>
          </p:txBody>
        </p:sp>
        <p:pic>
          <p:nvPicPr>
            <p:cNvPr id="35" name="Graphic 34" descr="Single gear with solid fill">
              <a:extLst>
                <a:ext uri="{FF2B5EF4-FFF2-40B4-BE49-F238E27FC236}">
                  <a16:creationId xmlns:a16="http://schemas.microsoft.com/office/drawing/2014/main" id="{B10970FB-709A-D814-9126-33FA6CF6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22952" y="1745158"/>
              <a:ext cx="1080000" cy="1080000"/>
            </a:xfrm>
            <a:prstGeom prst="rect">
              <a:avLst/>
            </a:prstGeom>
          </p:spPr>
        </p:pic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51BE8C54-E171-C700-17D0-B1DB9EDB38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b="23106"/>
          <a:stretch/>
        </p:blipFill>
        <p:spPr bwMode="auto">
          <a:xfrm>
            <a:off x="556568" y="3710245"/>
            <a:ext cx="3526932" cy="207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46D629-E3FB-A0EC-9E2F-1222C9100B97}"/>
              </a:ext>
            </a:extLst>
          </p:cNvPr>
          <p:cNvSpPr txBox="1"/>
          <p:nvPr/>
        </p:nvSpPr>
        <p:spPr>
          <a:xfrm>
            <a:off x="76200" y="6575453"/>
            <a:ext cx="12039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[3]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Gerlinger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, K. (1997).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Erosionsprozesse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 auf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Lössböden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Experimente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Modellierung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Institut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 für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Wasserbau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 und </a:t>
            </a:r>
            <a:r>
              <a:rPr lang="en-US" sz="800" dirty="0" err="1">
                <a:ea typeface="Calibri" panose="020F0502020204030204" pitchFamily="34" charset="0"/>
                <a:cs typeface="Arial" panose="020B0604020202020204" pitchFamily="34" charset="0"/>
              </a:rPr>
              <a:t>Kulturtechnik</a:t>
            </a:r>
            <a:r>
              <a:rPr lang="en-US" sz="800" dirty="0">
                <a:ea typeface="Calibri" panose="020F0502020204030204" pitchFamily="34" charset="0"/>
                <a:cs typeface="Arial" panose="020B0604020202020204" pitchFamily="34" charset="0"/>
              </a:rPr>
              <a:t> der Universität Karlsruhe</a:t>
            </a:r>
            <a:endParaRPr lang="en-DE" sz="800" dirty="0"/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6CC623D4-0C6A-92FD-4237-AE7B239FA896}"/>
              </a:ext>
            </a:extLst>
          </p:cNvPr>
          <p:cNvSpPr txBox="1"/>
          <p:nvPr/>
        </p:nvSpPr>
        <p:spPr>
          <a:xfrm>
            <a:off x="474075" y="5840265"/>
            <a:ext cx="3154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Experimental sprinkling setup [3]</a:t>
            </a:r>
            <a:endParaRPr lang="en-GB" sz="1400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67FDD6-E70B-8256-02C1-C287F2188BE2}"/>
              </a:ext>
            </a:extLst>
          </p:cNvPr>
          <p:cNvGrpSpPr/>
          <p:nvPr/>
        </p:nvGrpSpPr>
        <p:grpSpPr>
          <a:xfrm>
            <a:off x="3932369" y="3402604"/>
            <a:ext cx="8590637" cy="3411370"/>
            <a:chOff x="3609463" y="3309529"/>
            <a:chExt cx="8590637" cy="34113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92CE41-6D42-C1B5-78E5-995F7E15F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t="7008" b="57719"/>
            <a:stretch/>
          </p:blipFill>
          <p:spPr>
            <a:xfrm>
              <a:off x="3609463" y="3309529"/>
              <a:ext cx="8583814" cy="150597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E71EE9-DDF9-4C72-4913-23613F1B8290}"/>
                </a:ext>
              </a:extLst>
            </p:cNvPr>
            <p:cNvSpPr/>
            <p:nvPr/>
          </p:nvSpPr>
          <p:spPr>
            <a:xfrm flipH="1" flipV="1">
              <a:off x="4500507" y="4734453"/>
              <a:ext cx="188915" cy="162108"/>
            </a:xfrm>
            <a:prstGeom prst="rect">
              <a:avLst/>
            </a:prstGeom>
            <a:solidFill>
              <a:srgbClr val="878EAF"/>
            </a:solidFill>
            <a:ln>
              <a:solidFill>
                <a:srgbClr val="878E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3E9E07-D1E0-C325-B74B-3DA450719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t="51207"/>
            <a:stretch/>
          </p:blipFill>
          <p:spPr>
            <a:xfrm>
              <a:off x="3616286" y="4637645"/>
              <a:ext cx="8583814" cy="208325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F8AB12-E536-1431-8C45-65E905B3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72441" t="24524" r="10659" b="61329"/>
            <a:stretch/>
          </p:blipFill>
          <p:spPr>
            <a:xfrm>
              <a:off x="5020286" y="3560154"/>
              <a:ext cx="2025171" cy="84317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132D512-C2D8-258F-47C4-DD097D98E1AF}"/>
                </a:ext>
              </a:extLst>
            </p:cNvPr>
            <p:cNvSpPr/>
            <p:nvPr/>
          </p:nvSpPr>
          <p:spPr>
            <a:xfrm>
              <a:off x="9786454" y="3985078"/>
              <a:ext cx="1526072" cy="710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125665141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88DEA064-595E-FD43-6F41-4A661AFB6321}"/>
              </a:ext>
            </a:extLst>
          </p:cNvPr>
          <p:cNvSpPr/>
          <p:nvPr/>
        </p:nvSpPr>
        <p:spPr>
          <a:xfrm>
            <a:off x="102451" y="1591564"/>
            <a:ext cx="2160000" cy="2160000"/>
          </a:xfrm>
          <a:prstGeom prst="flowChartConnector">
            <a:avLst/>
          </a:prstGeom>
          <a:solidFill>
            <a:srgbClr val="0F1C52">
              <a:alpha val="60000"/>
            </a:srgbClr>
          </a:solidFill>
          <a:ln>
            <a:solidFill>
              <a:srgbClr val="0F1C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143E8559-928B-6808-73A6-5F64DA684E77}"/>
              </a:ext>
            </a:extLst>
          </p:cNvPr>
          <p:cNvSpPr/>
          <p:nvPr/>
        </p:nvSpPr>
        <p:spPr>
          <a:xfrm>
            <a:off x="1890930" y="2985466"/>
            <a:ext cx="2016000" cy="2016000"/>
          </a:xfrm>
          <a:prstGeom prst="flowChartConnector">
            <a:avLst/>
          </a:prstGeom>
          <a:solidFill>
            <a:srgbClr val="0F1C52">
              <a:alpha val="60000"/>
            </a:srgbClr>
          </a:solidFill>
          <a:ln>
            <a:solidFill>
              <a:srgbClr val="0F1C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89F3B5ED-0B9B-58D8-3C92-70FFA4E86B21}"/>
              </a:ext>
            </a:extLst>
          </p:cNvPr>
          <p:cNvSpPr/>
          <p:nvPr/>
        </p:nvSpPr>
        <p:spPr>
          <a:xfrm>
            <a:off x="7583901" y="4258854"/>
            <a:ext cx="1692000" cy="1692000"/>
          </a:xfrm>
          <a:prstGeom prst="flowChartConnector">
            <a:avLst/>
          </a:prstGeom>
          <a:solidFill>
            <a:srgbClr val="0F1C52">
              <a:alpha val="60000"/>
            </a:srgbClr>
          </a:solidFill>
          <a:ln>
            <a:solidFill>
              <a:srgbClr val="0F1C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455CE159-0B6D-E0CB-4021-083AD55A64BF}"/>
              </a:ext>
            </a:extLst>
          </p:cNvPr>
          <p:cNvSpPr/>
          <p:nvPr/>
        </p:nvSpPr>
        <p:spPr>
          <a:xfrm>
            <a:off x="1137668" y="5005131"/>
            <a:ext cx="1692000" cy="1692000"/>
          </a:xfrm>
          <a:prstGeom prst="flowChartConnector">
            <a:avLst/>
          </a:prstGeom>
          <a:solidFill>
            <a:srgbClr val="0F1C52">
              <a:alpha val="60000"/>
            </a:srgbClr>
          </a:solidFill>
          <a:ln>
            <a:solidFill>
              <a:srgbClr val="0F1C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6" name="Graphic 15" descr="Head with gears with solid fill">
            <a:extLst>
              <a:ext uri="{FF2B5EF4-FFF2-40B4-BE49-F238E27FC236}">
                <a16:creationId xmlns:a16="http://schemas.microsoft.com/office/drawing/2014/main" id="{0ED40225-A7AC-D96B-14FB-B75F45BE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0758" y="476158"/>
            <a:ext cx="6840000" cy="684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11C878-7F62-71DF-5EB4-46F821E66202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Soil moisture campaign and sampling design:</a:t>
            </a:r>
            <a:endParaRPr lang="en-DE" sz="2800" dirty="0"/>
          </a:p>
        </p:txBody>
      </p:sp>
      <p:pic>
        <p:nvPicPr>
          <p:cNvPr id="17" name="Picture 16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7715E2F3-8937-5340-F0EF-93099B49E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0646" r="6805" b="5019"/>
          <a:stretch/>
        </p:blipFill>
        <p:spPr>
          <a:xfrm>
            <a:off x="7587996" y="2046532"/>
            <a:ext cx="2705973" cy="1800000"/>
          </a:xfrm>
          <a:prstGeom prst="rect">
            <a:avLst/>
          </a:prstGeom>
          <a:effectLst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A665874-DD28-D257-F58A-B16166B2AE9E}"/>
              </a:ext>
            </a:extLst>
          </p:cNvPr>
          <p:cNvGrpSpPr/>
          <p:nvPr/>
        </p:nvGrpSpPr>
        <p:grpSpPr>
          <a:xfrm>
            <a:off x="9304824" y="3976329"/>
            <a:ext cx="2767277" cy="2457447"/>
            <a:chOff x="9424723" y="4060311"/>
            <a:chExt cx="2767277" cy="24574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DF37E1-8E61-D235-C73F-14B3D4A2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76" t="2128" r="974" b="1608"/>
            <a:stretch/>
          </p:blipFill>
          <p:spPr>
            <a:xfrm>
              <a:off x="9424723" y="4091908"/>
              <a:ext cx="2767277" cy="242585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C2BB5B-F00F-D41C-E43F-1A5B97631BCD}"/>
                </a:ext>
              </a:extLst>
            </p:cNvPr>
            <p:cNvGrpSpPr/>
            <p:nvPr/>
          </p:nvGrpSpPr>
          <p:grpSpPr>
            <a:xfrm>
              <a:off x="9518175" y="4060311"/>
              <a:ext cx="1700387" cy="2147872"/>
              <a:chOff x="8908197" y="1426635"/>
              <a:chExt cx="1700387" cy="2229699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C7899A3-94D8-8AE9-6984-1A41308220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8197" y="1630461"/>
                <a:ext cx="1186379" cy="202587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3C4F15-ADFC-C68E-8963-0D1A7726DEE2}"/>
                  </a:ext>
                </a:extLst>
              </p:cNvPr>
              <p:cNvSpPr txBox="1"/>
              <p:nvPr/>
            </p:nvSpPr>
            <p:spPr>
              <a:xfrm rot="18068204">
                <a:off x="9015612" y="2316934"/>
                <a:ext cx="8455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+mj-lt"/>
                  </a:rPr>
                  <a:t>50</a:t>
                </a:r>
                <a:r>
                  <a:rPr lang="en-GB" sz="9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GB" sz="1400" dirty="0">
                    <a:solidFill>
                      <a:schemeClr val="bg1"/>
                    </a:solidFill>
                    <a:latin typeface="+mj-lt"/>
                  </a:rPr>
                  <a:t>m</a:t>
                </a:r>
                <a:endParaRPr lang="en-DE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53ED6C7-37EE-55F5-95FB-D86C142FAC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51555" y="1556375"/>
                <a:ext cx="127520" cy="20606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FA74A3-8BD4-1ACB-C255-86DD16B8E595}"/>
                  </a:ext>
                </a:extLst>
              </p:cNvPr>
              <p:cNvSpPr txBox="1"/>
              <p:nvPr/>
            </p:nvSpPr>
            <p:spPr>
              <a:xfrm rot="18068204">
                <a:off x="10178737" y="1548705"/>
                <a:ext cx="5519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+mj-lt"/>
                  </a:rPr>
                  <a:t>5</a:t>
                </a:r>
                <a:r>
                  <a:rPr lang="en-GB" sz="60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en-GB" sz="1400" dirty="0">
                    <a:solidFill>
                      <a:schemeClr val="bg1"/>
                    </a:solidFill>
                    <a:latin typeface="+mj-lt"/>
                  </a:rPr>
                  <a:t>m</a:t>
                </a:r>
                <a:endParaRPr lang="en-DE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34" name="Textfeld 102">
            <a:extLst>
              <a:ext uri="{FF2B5EF4-FFF2-40B4-BE49-F238E27FC236}">
                <a16:creationId xmlns:a16="http://schemas.microsoft.com/office/drawing/2014/main" id="{6F274A8A-D761-6435-7641-46589AF7E4B5}"/>
              </a:ext>
            </a:extLst>
          </p:cNvPr>
          <p:cNvSpPr txBox="1"/>
          <p:nvPr/>
        </p:nvSpPr>
        <p:spPr>
          <a:xfrm>
            <a:off x="194776" y="1790235"/>
            <a:ext cx="1965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sz="2000" dirty="0">
                <a:solidFill>
                  <a:schemeClr val="bg1"/>
                </a:solidFill>
              </a:rPr>
              <a:t>Gravimetric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soil moisture determination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to validate TDR measurements</a:t>
            </a:r>
          </a:p>
        </p:txBody>
      </p:sp>
      <p:pic>
        <p:nvPicPr>
          <p:cNvPr id="36" name="Home" descr="House with solid fill">
            <a:hlinkClick r:id="rId7" action="ppaction://hlinksldjump"/>
            <a:extLst>
              <a:ext uri="{FF2B5EF4-FFF2-40B4-BE49-F238E27FC236}">
                <a16:creationId xmlns:a16="http://schemas.microsoft.com/office/drawing/2014/main" id="{07FF3F57-C5D5-1298-5CEE-33CEB7FBF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37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754A115-DD9E-AA13-C37F-C59443BE7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38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FABA4B4-DFA8-3E9D-F8C5-960B791525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pic>
        <p:nvPicPr>
          <p:cNvPr id="21" name="Picture 20" descr="A field of green plants&#10;&#10;AI-generated content may be incorrect.">
            <a:extLst>
              <a:ext uri="{FF2B5EF4-FFF2-40B4-BE49-F238E27FC236}">
                <a16:creationId xmlns:a16="http://schemas.microsoft.com/office/drawing/2014/main" id="{C2193F44-5B21-8F92-B2D0-44EDF130BA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54" r="-107" b="16614"/>
          <a:stretch/>
        </p:blipFill>
        <p:spPr>
          <a:xfrm>
            <a:off x="48021" y="4021935"/>
            <a:ext cx="1569703" cy="136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</p:spPr>
      </p:pic>
      <p:pic>
        <p:nvPicPr>
          <p:cNvPr id="22" name="Picture 21" descr="A field of green plants&#10;&#10;AI-generated content may be incorrect.">
            <a:extLst>
              <a:ext uri="{FF2B5EF4-FFF2-40B4-BE49-F238E27FC236}">
                <a16:creationId xmlns:a16="http://schemas.microsoft.com/office/drawing/2014/main" id="{7C8FAC3F-D29B-3418-CD57-4CCF95A80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1" r="24407"/>
          <a:stretch/>
        </p:blipFill>
        <p:spPr>
          <a:xfrm>
            <a:off x="2851256" y="4948529"/>
            <a:ext cx="1313798" cy="1188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</p:spPr>
      </p:pic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3CCD4F58-2ED8-7432-57A7-FC4C9F832033}"/>
              </a:ext>
            </a:extLst>
          </p:cNvPr>
          <p:cNvSpPr/>
          <p:nvPr/>
        </p:nvSpPr>
        <p:spPr>
          <a:xfrm>
            <a:off x="10401755" y="2129110"/>
            <a:ext cx="1620000" cy="1620000"/>
          </a:xfrm>
          <a:prstGeom prst="flowChartConnector">
            <a:avLst/>
          </a:prstGeom>
          <a:solidFill>
            <a:srgbClr val="0F1C52">
              <a:alpha val="60000"/>
            </a:srgbClr>
          </a:solidFill>
          <a:ln>
            <a:solidFill>
              <a:srgbClr val="0F1C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53F473-CFDA-8420-8225-7C7E140FD833}"/>
              </a:ext>
            </a:extLst>
          </p:cNvPr>
          <p:cNvSpPr txBox="1"/>
          <p:nvPr/>
        </p:nvSpPr>
        <p:spPr>
          <a:xfrm>
            <a:off x="10315488" y="2388289"/>
            <a:ext cx="17925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sz="2000" dirty="0">
                <a:solidFill>
                  <a:schemeClr val="bg1"/>
                </a:solidFill>
              </a:rPr>
              <a:t>Agricultural hillslope in Luxembourg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D01DC4-B247-C745-286C-CC8A3390237C}"/>
              </a:ext>
            </a:extLst>
          </p:cNvPr>
          <p:cNvSpPr txBox="1"/>
          <p:nvPr/>
        </p:nvSpPr>
        <p:spPr>
          <a:xfrm>
            <a:off x="1157148" y="5111758"/>
            <a:ext cx="16691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sz="2000" dirty="0">
                <a:solidFill>
                  <a:schemeClr val="bg1"/>
                </a:solidFill>
              </a:rPr>
              <a:t>Two soil moisture campaigns (wet &amp; dry)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848433-50B9-0003-63D5-4E9A08D08458}"/>
              </a:ext>
            </a:extLst>
          </p:cNvPr>
          <p:cNvSpPr txBox="1"/>
          <p:nvPr/>
        </p:nvSpPr>
        <p:spPr>
          <a:xfrm>
            <a:off x="7519093" y="4684652"/>
            <a:ext cx="1800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sz="2000" dirty="0">
                <a:solidFill>
                  <a:schemeClr val="bg1"/>
                </a:solidFill>
              </a:rPr>
              <a:t>Cluster-based sampling design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603D29-7EA7-60FF-04B7-33490862E865}"/>
              </a:ext>
            </a:extLst>
          </p:cNvPr>
          <p:cNvSpPr txBox="1"/>
          <p:nvPr/>
        </p:nvSpPr>
        <p:spPr>
          <a:xfrm>
            <a:off x="1846303" y="3177858"/>
            <a:ext cx="21716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4DBBA9"/>
              </a:buClr>
            </a:pPr>
            <a:r>
              <a:rPr lang="en-US" sz="2000" dirty="0">
                <a:solidFill>
                  <a:schemeClr val="bg1"/>
                </a:solidFill>
              </a:rPr>
              <a:t>Soil moisture measurements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with TDR (onboard calibration)</a:t>
            </a:r>
          </a:p>
        </p:txBody>
      </p:sp>
      <p:pic>
        <p:nvPicPr>
          <p:cNvPr id="45" name="Picture 44" descr="A glass container with a lid&#10;&#10;AI-generated content may be incorrect.">
            <a:extLst>
              <a:ext uri="{FF2B5EF4-FFF2-40B4-BE49-F238E27FC236}">
                <a16:creationId xmlns:a16="http://schemas.microsoft.com/office/drawing/2014/main" id="{BB2B57B4-8DDA-0789-6E6E-D27AA11D8C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34085" r="20762" b="21452"/>
          <a:stretch/>
        </p:blipFill>
        <p:spPr>
          <a:xfrm>
            <a:off x="2247820" y="1570474"/>
            <a:ext cx="1216918" cy="11642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</p:spPr>
      </p:pic>
      <p:pic>
        <p:nvPicPr>
          <p:cNvPr id="47" name="Picture 46" descr="A device in a dirt field&#10;&#10;AI-generated content may be incorrect.">
            <a:extLst>
              <a:ext uri="{FF2B5EF4-FFF2-40B4-BE49-F238E27FC236}">
                <a16:creationId xmlns:a16="http://schemas.microsoft.com/office/drawing/2014/main" id="{2C3F31D7-0945-FFD9-ED69-14BE4B03C2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t="23897" r="22406" b="15427"/>
          <a:stretch/>
        </p:blipFill>
        <p:spPr>
          <a:xfrm>
            <a:off x="3473243" y="2019774"/>
            <a:ext cx="655123" cy="110046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986EBED-049B-C237-6E7A-5067ADB4D37C}"/>
              </a:ext>
            </a:extLst>
          </p:cNvPr>
          <p:cNvSpPr txBox="1"/>
          <p:nvPr/>
        </p:nvSpPr>
        <p:spPr>
          <a:xfrm>
            <a:off x="4063666" y="6342571"/>
            <a:ext cx="3419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Nested cluster sampling design. </a:t>
            </a:r>
            <a:endParaRPr lang="en-GB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BED586-A59E-2FF6-7A2C-7285596A4D48}"/>
              </a:ext>
            </a:extLst>
          </p:cNvPr>
          <p:cNvGrpSpPr/>
          <p:nvPr/>
        </p:nvGrpSpPr>
        <p:grpSpPr>
          <a:xfrm>
            <a:off x="4135159" y="1683748"/>
            <a:ext cx="3419819" cy="4680000"/>
            <a:chOff x="9078131" y="2949477"/>
            <a:chExt cx="3419819" cy="468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948942-B68B-A550-D76E-3F33D9397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2954" t="-769" r="-34" b="769"/>
            <a:stretch/>
          </p:blipFill>
          <p:spPr>
            <a:xfrm>
              <a:off x="9078131" y="2949477"/>
              <a:ext cx="3419819" cy="4680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3C6764-5036-6451-5B09-7EDC7539732A}"/>
                </a:ext>
              </a:extLst>
            </p:cNvPr>
            <p:cNvGrpSpPr/>
            <p:nvPr/>
          </p:nvGrpSpPr>
          <p:grpSpPr>
            <a:xfrm>
              <a:off x="12000649" y="6857995"/>
              <a:ext cx="382702" cy="503200"/>
              <a:chOff x="15567701" y="20573756"/>
              <a:chExt cx="449562" cy="593301"/>
            </a:xfrm>
          </p:grpSpPr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4C9C365D-B1D1-7C52-D291-22DFFD6187A8}"/>
                  </a:ext>
                </a:extLst>
              </p:cNvPr>
              <p:cNvSpPr/>
              <p:nvPr/>
            </p:nvSpPr>
            <p:spPr>
              <a:xfrm>
                <a:off x="15724771" y="20890059"/>
                <a:ext cx="53706" cy="276998"/>
              </a:xfrm>
              <a:prstGeom prst="upArrow">
                <a:avLst>
                  <a:gd name="adj1" fmla="val 24388"/>
                  <a:gd name="adj2" fmla="val 116000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EA850DB-C368-9A0F-368E-2F41B2780C26}"/>
                  </a:ext>
                </a:extLst>
              </p:cNvPr>
              <p:cNvSpPr txBox="1"/>
              <p:nvPr/>
            </p:nvSpPr>
            <p:spPr>
              <a:xfrm>
                <a:off x="15567701" y="20573756"/>
                <a:ext cx="4495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Bahnschrift" panose="020B0502040204020203" pitchFamily="34" charset="0"/>
                  </a:rPr>
                  <a:t>N</a:t>
                </a:r>
                <a:endParaRPr lang="en-DE" sz="1200" dirty="0">
                  <a:latin typeface="Bahnschrift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27545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Bar chart with solid fill">
            <a:extLst>
              <a:ext uri="{FF2B5EF4-FFF2-40B4-BE49-F238E27FC236}">
                <a16:creationId xmlns:a16="http://schemas.microsoft.com/office/drawing/2014/main" id="{54049472-9BD8-F5E6-E986-B18F47F46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3503" y="464939"/>
            <a:ext cx="7200000" cy="7200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AB4EA1C-122D-D3D8-4563-FA978C75BD4A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The dry case:</a:t>
            </a:r>
            <a:endParaRPr lang="en-DE" sz="2800" dirty="0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77EE5A5E-CB9D-C9AF-8203-4620B67BC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336502"/>
              </p:ext>
            </p:extLst>
          </p:nvPr>
        </p:nvGraphicFramePr>
        <p:xfrm>
          <a:off x="345501" y="1945070"/>
          <a:ext cx="1799483" cy="1625475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073724">
                  <a:extLst>
                    <a:ext uri="{9D8B030D-6E8A-4147-A177-3AD203B41FA5}">
                      <a16:colId xmlns:a16="http://schemas.microsoft.com/office/drawing/2014/main" val="4158937491"/>
                    </a:ext>
                  </a:extLst>
                </a:gridCol>
                <a:gridCol w="725759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253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Statistic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Value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274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3750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22.4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3377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mean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8.1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3318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std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</a:tbl>
          </a:graphicData>
        </a:graphic>
      </p:graphicFrame>
      <p:pic>
        <p:nvPicPr>
          <p:cNvPr id="26" name="Home" descr="House with solid fill">
            <a:hlinkClick r:id="rId4" action="ppaction://hlinksldjump"/>
            <a:extLst>
              <a:ext uri="{FF2B5EF4-FFF2-40B4-BE49-F238E27FC236}">
                <a16:creationId xmlns:a16="http://schemas.microsoft.com/office/drawing/2014/main" id="{8DC34C19-A572-9DA6-1448-A25AAC5C2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27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7F9E083-FB65-8E45-DEDB-2D4B4C068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28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A86375A-368C-A7A6-1E33-7F75DBE130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B7D2BA9-C904-C313-335B-38C29C2A10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9389903"/>
                  </p:ext>
                </p:extLst>
              </p:nvPr>
            </p:nvGraphicFramePr>
            <p:xfrm>
              <a:off x="345502" y="3829755"/>
              <a:ext cx="2321498" cy="242265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064198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861675489"/>
                        </a:ext>
                      </a:extLst>
                    </a:gridCol>
                  </a:tblGrid>
                  <a:tr h="532416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GB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Value</a:t>
                          </a:r>
                          <a:endParaRPr lang="en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990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DE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de-DE" sz="1600" b="0" i="0" dirty="0">
                              <a:latin typeface="+mn-lt"/>
                            </a:rPr>
                            <a:t>(h) (m)</a:t>
                          </a:r>
                          <a:endParaRPr lang="en-DE" sz="1600" b="0" i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noProof="0" dirty="0">
                              <a:latin typeface="+mn-lt"/>
                            </a:rPr>
                            <a:t>Exponential</a:t>
                          </a: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189.99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9.35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5.42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0.36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0.16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B7D2BA9-C904-C313-335B-38C29C2A10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9389903"/>
                  </p:ext>
                </p:extLst>
              </p:nvPr>
            </p:nvGraphicFramePr>
            <p:xfrm>
              <a:off x="345502" y="3829755"/>
              <a:ext cx="2321498" cy="242265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064198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861675489"/>
                        </a:ext>
                      </a:extLst>
                    </a:gridCol>
                  </a:tblGrid>
                  <a:tr h="532416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GB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Value</a:t>
                          </a:r>
                          <a:endParaRPr lang="en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9906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1"/>
                          <a:stretch>
                            <a:fillRect l="-571" t="-140909" r="-119429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noProof="0" dirty="0">
                              <a:latin typeface="+mn-lt"/>
                            </a:rPr>
                            <a:t>Exponential</a:t>
                          </a: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189.99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9.35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5.42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0.36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0.16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4" name="Grafik 45">
            <a:extLst>
              <a:ext uri="{FF2B5EF4-FFF2-40B4-BE49-F238E27FC236}">
                <a16:creationId xmlns:a16="http://schemas.microsoft.com/office/drawing/2014/main" id="{EA824B08-24B3-FE1C-46A9-28A8E7A72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6451" y="1723537"/>
            <a:ext cx="3597097" cy="2697823"/>
          </a:xfrm>
          <a:prstGeom prst="rect">
            <a:avLst/>
          </a:prstGeom>
        </p:spPr>
      </p:pic>
      <p:pic>
        <p:nvPicPr>
          <p:cNvPr id="35" name="Picture 34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FA67F342-1D9D-999D-813E-43ADCF1D7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06" y="1893416"/>
            <a:ext cx="4872026" cy="2880000"/>
          </a:xfrm>
          <a:prstGeom prst="rect">
            <a:avLst/>
          </a:prstGeom>
          <a:ln>
            <a:noFill/>
          </a:ln>
        </p:spPr>
      </p:pic>
      <p:sp>
        <p:nvSpPr>
          <p:cNvPr id="36" name="Textfeld 47">
            <a:extLst>
              <a:ext uri="{FF2B5EF4-FFF2-40B4-BE49-F238E27FC236}">
                <a16:creationId xmlns:a16="http://schemas.microsoft.com/office/drawing/2014/main" id="{AA4E23DD-9524-E15B-5B47-0F0F7AAE93DD}"/>
              </a:ext>
            </a:extLst>
          </p:cNvPr>
          <p:cNvSpPr txBox="1"/>
          <p:nvPr/>
        </p:nvSpPr>
        <p:spPr>
          <a:xfrm>
            <a:off x="6681160" y="4787146"/>
            <a:ext cx="4440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Theoretical variogram model for the dry case.</a:t>
            </a:r>
            <a:endParaRPr lang="de-DE" sz="1600" dirty="0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DE49750B-00E6-8967-8DC3-F120A69F8CD5}"/>
              </a:ext>
            </a:extLst>
          </p:cNvPr>
          <p:cNvSpPr/>
          <p:nvPr/>
        </p:nvSpPr>
        <p:spPr>
          <a:xfrm flipH="1">
            <a:off x="3307302" y="4767282"/>
            <a:ext cx="17820000" cy="1776881"/>
          </a:xfrm>
          <a:prstGeom prst="leftRightArrow">
            <a:avLst>
              <a:gd name="adj1" fmla="val 31798"/>
              <a:gd name="adj2" fmla="val 11933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70000"/>
                </a:schemeClr>
              </a:gs>
              <a:gs pos="49000">
                <a:srgbClr val="4E304D">
                  <a:alpha val="70000"/>
                </a:srgbClr>
              </a:gs>
              <a:gs pos="27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rgbClr val="AC0019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: Rounded Corners 2">
            <a:hlinkClick r:id="rId14" action="ppaction://hlinksldjump"/>
            <a:extLst>
              <a:ext uri="{FF2B5EF4-FFF2-40B4-BE49-F238E27FC236}">
                <a16:creationId xmlns:a16="http://schemas.microsoft.com/office/drawing/2014/main" id="{357FB5DA-8AF5-0207-0737-3408BA8E757D}"/>
              </a:ext>
            </a:extLst>
          </p:cNvPr>
          <p:cNvSpPr/>
          <p:nvPr/>
        </p:nvSpPr>
        <p:spPr>
          <a:xfrm>
            <a:off x="8072937" y="397331"/>
            <a:ext cx="1475559" cy="432000"/>
          </a:xfrm>
          <a:prstGeom prst="roundRect">
            <a:avLst/>
          </a:prstGeom>
          <a:gradFill>
            <a:gsLst>
              <a:gs pos="0">
                <a:srgbClr val="885F73"/>
              </a:gs>
              <a:gs pos="51000">
                <a:srgbClr val="69708B"/>
              </a:gs>
              <a:gs pos="100000">
                <a:srgbClr val="47718A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661CD-3BAA-96FB-46E6-75F23EFE2032}"/>
              </a:ext>
            </a:extLst>
          </p:cNvPr>
          <p:cNvSpPr txBox="1"/>
          <p:nvPr/>
        </p:nvSpPr>
        <p:spPr>
          <a:xfrm>
            <a:off x="8303008" y="433060"/>
            <a:ext cx="105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Compare</a:t>
            </a:r>
            <a:endParaRPr lang="en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225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Bar chart with solid fill">
            <a:extLst>
              <a:ext uri="{FF2B5EF4-FFF2-40B4-BE49-F238E27FC236}">
                <a16:creationId xmlns:a16="http://schemas.microsoft.com/office/drawing/2014/main" id="{2E3672F6-EEEE-941F-977D-D0094CF45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3503" y="464939"/>
            <a:ext cx="7200000" cy="720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19C06-B374-5FCD-86AE-FB08F4AC97A3}"/>
              </a:ext>
            </a:extLst>
          </p:cNvPr>
          <p:cNvSpPr txBox="1">
            <a:spLocks/>
          </p:cNvSpPr>
          <p:nvPr/>
        </p:nvSpPr>
        <p:spPr>
          <a:xfrm>
            <a:off x="76200" y="1057969"/>
            <a:ext cx="117348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The wet case:</a:t>
            </a:r>
            <a:endParaRPr lang="en-DE" sz="2800" dirty="0"/>
          </a:p>
        </p:txBody>
      </p:sp>
      <p:pic>
        <p:nvPicPr>
          <p:cNvPr id="25" name="Picture 24" descr="A graph with red and green lines&#10;&#10;AI-generated content may be incorrect.">
            <a:extLst>
              <a:ext uri="{FF2B5EF4-FFF2-40B4-BE49-F238E27FC236}">
                <a16:creationId xmlns:a16="http://schemas.microsoft.com/office/drawing/2014/main" id="{12BE81A5-5BB6-81F4-D938-53DEC5059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0" y="1893416"/>
            <a:ext cx="4872026" cy="2880000"/>
          </a:xfrm>
          <a:prstGeom prst="rect">
            <a:avLst/>
          </a:prstGeom>
          <a:ln>
            <a:noFill/>
          </a:ln>
        </p:spPr>
      </p:pic>
      <p:sp>
        <p:nvSpPr>
          <p:cNvPr id="15" name="Textfeld 47">
            <a:extLst>
              <a:ext uri="{FF2B5EF4-FFF2-40B4-BE49-F238E27FC236}">
                <a16:creationId xmlns:a16="http://schemas.microsoft.com/office/drawing/2014/main" id="{67935A86-2E47-EDA9-98D8-00B15DD8D1BF}"/>
              </a:ext>
            </a:extLst>
          </p:cNvPr>
          <p:cNvSpPr txBox="1"/>
          <p:nvPr/>
        </p:nvSpPr>
        <p:spPr>
          <a:xfrm>
            <a:off x="282939" y="4782404"/>
            <a:ext cx="4440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Theoretical variogram model for the wet case.</a:t>
            </a:r>
            <a:endParaRPr lang="de-DE" sz="1600" dirty="0"/>
          </a:p>
        </p:txBody>
      </p:sp>
      <p:pic>
        <p:nvPicPr>
          <p:cNvPr id="17" name="Home" descr="House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9C374B2C-5554-22D1-51A5-B5D5A0B59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8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166A539-CA4E-27D5-A524-E0D8064FA1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9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A80EDD-35FA-438E-3A6B-DD5CFABEF0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E8BA11AF-C671-BA15-1F1A-7E07A5F65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08154"/>
              </p:ext>
            </p:extLst>
          </p:nvPr>
        </p:nvGraphicFramePr>
        <p:xfrm>
          <a:off x="10044653" y="1948901"/>
          <a:ext cx="1800000" cy="1635737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069927">
                  <a:extLst>
                    <a:ext uri="{9D8B030D-6E8A-4147-A177-3AD203B41FA5}">
                      <a16:colId xmlns:a16="http://schemas.microsoft.com/office/drawing/2014/main" val="4158937491"/>
                    </a:ext>
                  </a:extLst>
                </a:gridCol>
                <a:gridCol w="730073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25869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Statistic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Value</a:t>
                      </a:r>
                      <a:endParaRPr lang="en-DE" sz="16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44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</a:rPr>
                        <a:t>13.2</a:t>
                      </a:r>
                      <a:endParaRPr lang="en-DE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344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</a:rPr>
                        <a:t>27.2</a:t>
                      </a:r>
                      <a:endParaRPr lang="en-DE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344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mean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</a:rPr>
                        <a:t>19.4</a:t>
                      </a:r>
                      <a:endParaRPr lang="en-DE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344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6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std</a:t>
                      </a:r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</a:rPr>
                        <a:t>2.7</a:t>
                      </a:r>
                      <a:endParaRPr lang="en-DE" sz="16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9DF0E0-73F9-FE3C-E958-9EB252D2EC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7283192"/>
                  </p:ext>
                </p:extLst>
              </p:nvPr>
            </p:nvGraphicFramePr>
            <p:xfrm>
              <a:off x="9546652" y="3829755"/>
              <a:ext cx="2321498" cy="242265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064198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861675489"/>
                        </a:ext>
                      </a:extLst>
                    </a:gridCol>
                  </a:tblGrid>
                  <a:tr h="532416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GB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Value</a:t>
                          </a:r>
                          <a:endParaRPr lang="en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990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DE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de-DE" sz="1600" b="0" i="0" dirty="0">
                              <a:latin typeface="+mn-lt"/>
                            </a:rPr>
                            <a:t>(h) (m)</a:t>
                          </a:r>
                          <a:endParaRPr lang="en-DE" sz="1600" b="0" i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noProof="0" dirty="0" err="1">
                              <a:latin typeface="+mn-lt"/>
                            </a:rPr>
                            <a:t>Matern</a:t>
                          </a:r>
                          <a:endParaRPr lang="en-GB" sz="1600" b="0" noProof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123.52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4.29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2.84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0.39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0.10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9DF0E0-73F9-FE3C-E958-9EB252D2EC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27283192"/>
                  </p:ext>
                </p:extLst>
              </p:nvPr>
            </p:nvGraphicFramePr>
            <p:xfrm>
              <a:off x="9546652" y="3829755"/>
              <a:ext cx="2321498" cy="2422650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064198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  <a:gridCol w="1257300">
                      <a:extLst>
                        <a:ext uri="{9D8B030D-6E8A-4147-A177-3AD203B41FA5}">
                          <a16:colId xmlns:a16="http://schemas.microsoft.com/office/drawing/2014/main" val="3861675489"/>
                        </a:ext>
                      </a:extLst>
                    </a:gridCol>
                  </a:tblGrid>
                  <a:tr h="532416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en-GB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Value</a:t>
                          </a:r>
                          <a:endParaRPr lang="en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9906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3"/>
                          <a:stretch>
                            <a:fillRect l="-571" t="-140909" r="-118857" b="-3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noProof="0" dirty="0" err="1">
                              <a:latin typeface="+mn-lt"/>
                            </a:rPr>
                            <a:t>Matern</a:t>
                          </a:r>
                          <a:endParaRPr lang="en-GB" sz="1600" b="0" noProof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123.52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4.29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2.84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0.39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98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>
                              <a:latin typeface="+mn-lt"/>
                            </a:rPr>
                            <a:t>0.10</a:t>
                          </a:r>
                          <a:endParaRPr lang="en-DE" sz="1600" b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chemeClr val="accent4">
                                <a:lumMod val="50000"/>
                                <a:shade val="30000"/>
                                <a:satMod val="115000"/>
                              </a:schemeClr>
                            </a:gs>
                            <a:gs pos="50000">
                              <a:schemeClr val="accent4">
                                <a:lumMod val="50000"/>
                                <a:shade val="67500"/>
                                <a:satMod val="115000"/>
                              </a:schemeClr>
                            </a:gs>
                            <a:gs pos="100000">
                              <a:schemeClr val="accent4">
                                <a:lumMod val="50000"/>
                                <a:shade val="100000"/>
                                <a:satMod val="115000"/>
                              </a:schemeClr>
                            </a:gs>
                          </a:gsLst>
                          <a:lin ang="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3" name="Grafik 40">
            <a:extLst>
              <a:ext uri="{FF2B5EF4-FFF2-40B4-BE49-F238E27FC236}">
                <a16:creationId xmlns:a16="http://schemas.microsoft.com/office/drawing/2014/main" id="{2F35C616-F2A0-E844-9BFF-5D561D364A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9576" y="1725854"/>
            <a:ext cx="3600000" cy="2700000"/>
          </a:xfrm>
          <a:prstGeom prst="rect">
            <a:avLst/>
          </a:prstGeom>
        </p:spPr>
      </p:pic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2AEA7F6D-6F22-0F08-CF53-D9F20B3F2A4A}"/>
              </a:ext>
            </a:extLst>
          </p:cNvPr>
          <p:cNvSpPr/>
          <p:nvPr/>
        </p:nvSpPr>
        <p:spPr>
          <a:xfrm rot="10800000">
            <a:off x="-8903748" y="4765856"/>
            <a:ext cx="17820000" cy="1776881"/>
          </a:xfrm>
          <a:prstGeom prst="leftRightArrow">
            <a:avLst>
              <a:gd name="adj1" fmla="val 31798"/>
              <a:gd name="adj2" fmla="val 11933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70000"/>
                </a:schemeClr>
              </a:gs>
              <a:gs pos="39000">
                <a:srgbClr val="4E304D">
                  <a:alpha val="70000"/>
                </a:srgbClr>
              </a:gs>
              <a:gs pos="22000">
                <a:schemeClr val="accent1">
                  <a:shade val="67500"/>
                  <a:satMod val="115000"/>
                  <a:alpha val="70000"/>
                </a:schemeClr>
              </a:gs>
              <a:gs pos="100000">
                <a:srgbClr val="AC0019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D8E2F-04BF-0197-B2EA-6B01628E9968}"/>
              </a:ext>
            </a:extLst>
          </p:cNvPr>
          <p:cNvSpPr txBox="1"/>
          <p:nvPr/>
        </p:nvSpPr>
        <p:spPr>
          <a:xfrm>
            <a:off x="5568743" y="827570"/>
            <a:ext cx="108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Compare</a:t>
            </a:r>
            <a:endParaRPr lang="en-DE" sz="16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E0B0402A-ACB1-2D2F-D58C-5E7FE2265B87}"/>
              </a:ext>
            </a:extLst>
          </p:cNvPr>
          <p:cNvSpPr/>
          <p:nvPr/>
        </p:nvSpPr>
        <p:spPr>
          <a:xfrm>
            <a:off x="8072937" y="397331"/>
            <a:ext cx="1475559" cy="432000"/>
          </a:xfrm>
          <a:prstGeom prst="roundRect">
            <a:avLst/>
          </a:prstGeom>
          <a:gradFill>
            <a:gsLst>
              <a:gs pos="0">
                <a:srgbClr val="885F73"/>
              </a:gs>
              <a:gs pos="51000">
                <a:srgbClr val="69708B"/>
              </a:gs>
              <a:gs pos="100000">
                <a:srgbClr val="47718A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5E8E6-4986-CA84-9CBD-FF70B4197A9A}"/>
              </a:ext>
            </a:extLst>
          </p:cNvPr>
          <p:cNvSpPr txBox="1"/>
          <p:nvPr/>
        </p:nvSpPr>
        <p:spPr>
          <a:xfrm>
            <a:off x="8303008" y="433060"/>
            <a:ext cx="105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Compare</a:t>
            </a:r>
            <a:endParaRPr lang="en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725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Magnifying glass with solid fill">
            <a:extLst>
              <a:ext uri="{FF2B5EF4-FFF2-40B4-BE49-F238E27FC236}">
                <a16:creationId xmlns:a16="http://schemas.microsoft.com/office/drawing/2014/main" id="{D868A6BD-F0BD-9E94-63D8-5167D72D7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3600" y="90284"/>
            <a:ext cx="7200000" cy="7200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B43EA0-48FF-C536-66C5-08E2AAD7C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748582"/>
              </p:ext>
            </p:extLst>
          </p:nvPr>
        </p:nvGraphicFramePr>
        <p:xfrm>
          <a:off x="5386792" y="1680210"/>
          <a:ext cx="1257300" cy="2375998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5260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Dry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942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latin typeface="+mn-lt"/>
                        </a:rPr>
                        <a:t>Exponential</a:t>
                      </a: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2946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189.99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2946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9.35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6A000B"/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2946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5.42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  <a:tr h="285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0.36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0857904"/>
                  </a:ext>
                </a:extLst>
              </a:tr>
              <a:tr h="2858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0.16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002E42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7033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90ABEE-680A-8835-5F33-94BA9851A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12315"/>
              </p:ext>
            </p:extLst>
          </p:nvPr>
        </p:nvGraphicFramePr>
        <p:xfrm>
          <a:off x="6653617" y="1686897"/>
          <a:ext cx="1348492" cy="2372937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348492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5214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Wet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908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 err="1">
                          <a:latin typeface="+mn-lt"/>
                        </a:rPr>
                        <a:t>Matern</a:t>
                      </a:r>
                      <a:endParaRPr lang="en-GB" sz="1800" b="0" noProof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292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123.52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292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4.29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292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2.84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  <a:tr h="292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0.39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30857904"/>
                  </a:ext>
                </a:extLst>
              </a:tr>
              <a:tr h="292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latin typeface="+mn-lt"/>
                        </a:rPr>
                        <a:t>0.10</a:t>
                      </a:r>
                      <a:endParaRPr lang="en-DE" sz="1800" b="0" dirty="0"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9703326"/>
                  </a:ext>
                </a:extLst>
              </a:tr>
            </a:tbl>
          </a:graphicData>
        </a:graphic>
      </p:graphicFrame>
      <p:pic>
        <p:nvPicPr>
          <p:cNvPr id="6" name="Picture 5" descr="A group of people in a field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74E66950-D0A8-3E52-62D9-B6E13433C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20646" r="6805" b="5019"/>
          <a:stretch/>
        </p:blipFill>
        <p:spPr>
          <a:xfrm>
            <a:off x="8205683" y="1145904"/>
            <a:ext cx="3758917" cy="2500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AFE14B8-E988-25E2-29D3-D0F0A80803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4425732"/>
                  </p:ext>
                </p:extLst>
              </p:nvPr>
            </p:nvGraphicFramePr>
            <p:xfrm>
              <a:off x="3967568" y="1680212"/>
              <a:ext cx="1409999" cy="2370102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409999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</a:tblGrid>
                  <a:tr h="515301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7529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DE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de-DE" sz="1600" b="0" i="0" dirty="0">
                              <a:latin typeface="+mn-lt"/>
                            </a:rPr>
                            <a:t>(h) (m)</a:t>
                          </a:r>
                          <a:endParaRPr lang="en-DE" sz="1600" b="0" i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3117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78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3026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78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693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2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AFE14B8-E988-25E2-29D3-D0F0A80803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4425732"/>
                  </p:ext>
                </p:extLst>
              </p:nvPr>
            </p:nvGraphicFramePr>
            <p:xfrm>
              <a:off x="3967568" y="1680212"/>
              <a:ext cx="1409999" cy="2370102"/>
            </p:xfrm>
            <a:graphic>
              <a:graphicData uri="http://schemas.openxmlformats.org/drawingml/2006/table">
                <a:tbl>
                  <a:tblPr firstRow="1" bandRow="1">
                    <a:effectLst/>
                    <a:tableStyleId>{D113A9D2-9D6B-4929-AA2D-F23B5EE8CBE7}</a:tableStyleId>
                  </a:tblPr>
                  <a:tblGrid>
                    <a:gridCol w="1409999">
                      <a:extLst>
                        <a:ext uri="{9D8B030D-6E8A-4147-A177-3AD203B41FA5}">
                          <a16:colId xmlns:a16="http://schemas.microsoft.com/office/drawing/2014/main" val="4158937491"/>
                        </a:ext>
                      </a:extLst>
                    </a:gridCol>
                  </a:tblGrid>
                  <a:tr h="515301">
                    <a:tc>
                      <a:txBody>
                        <a:bodyPr/>
                        <a:lstStyle/>
                        <a:p>
                          <a:pPr algn="ctr" rtl="0" fontAlgn="ctr"/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Variogram</a:t>
                          </a:r>
                          <a:r>
                            <a:rPr lang="de-DE" sz="1600" b="0" u="none" strike="noStrike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de-DE" sz="1600" b="0" u="none" strike="noStrike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statistic</a:t>
                          </a:r>
                          <a:endParaRPr lang="de-DE" sz="1600" b="0" i="0" u="none" strike="noStrike" dirty="0">
                            <a:solidFill>
                              <a:schemeClr val="bg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4399938"/>
                      </a:ext>
                    </a:extLst>
                  </a:tr>
                  <a:tr h="37529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29" t="-148387" r="-858" b="-4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7816288"/>
                      </a:ext>
                    </a:extLst>
                  </a:tr>
                  <a:tr h="3117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err="1">
                              <a:latin typeface="+mn-lt"/>
                            </a:rPr>
                            <a:t>a</a:t>
                          </a:r>
                          <a:r>
                            <a:rPr lang="de-DE" sz="1600" b="0" baseline="-25000" dirty="0" err="1">
                              <a:latin typeface="+mn-lt"/>
                            </a:rPr>
                            <a:t>eff</a:t>
                          </a:r>
                          <a:endParaRPr lang="en-DE" sz="1600" b="0" baseline="-25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3522123"/>
                      </a:ext>
                    </a:extLst>
                  </a:tr>
                  <a:tr h="2978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124559"/>
                      </a:ext>
                    </a:extLst>
                  </a:tr>
                  <a:tr h="30267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(%</a:t>
                          </a:r>
                          <a:r>
                            <a:rPr lang="en-GB" sz="1600" b="0" baseline="30000" dirty="0">
                              <a:latin typeface="+mn-lt"/>
                            </a:rPr>
                            <a:t>2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)</a:t>
                          </a:r>
                          <a:endParaRPr lang="en-DE" sz="1600" b="0" i="0" baseline="3000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4096222"/>
                      </a:ext>
                    </a:extLst>
                  </a:tr>
                  <a:tr h="29786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/</a:t>
                          </a:r>
                          <a:r>
                            <a:rPr lang="en-GB" sz="1600" b="0" dirty="0">
                              <a:latin typeface="+mn-lt"/>
                            </a:rPr>
                            <a:t>C+C</a:t>
                          </a:r>
                          <a:r>
                            <a:rPr lang="en-GB" sz="1600" b="0" baseline="-25000" dirty="0">
                              <a:latin typeface="+mn-lt"/>
                            </a:rPr>
                            <a:t>0</a:t>
                          </a:r>
                          <a:r>
                            <a:rPr lang="en-GB" sz="1600" b="0" baseline="0" dirty="0">
                              <a:latin typeface="+mn-lt"/>
                            </a:rPr>
                            <a:t>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0857904"/>
                      </a:ext>
                    </a:extLst>
                  </a:tr>
                  <a:tr h="2693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2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0" dirty="0">
                              <a:latin typeface="+mn-lt"/>
                            </a:rPr>
                            <a:t>RMSE/σ (-)</a:t>
                          </a:r>
                          <a:endParaRPr lang="en-DE" sz="1600" b="0" baseline="0" dirty="0">
                            <a:latin typeface="+mn-lt"/>
                          </a:endParaRPr>
                        </a:p>
                      </a:txBody>
                      <a:tcPr marL="8103" marR="8103" marT="8103" marB="0"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gradFill flip="none" rotWithShape="1">
                          <a:gsLst>
                            <a:gs pos="0">
                              <a:srgbClr val="A50021">
                                <a:shade val="30000"/>
                                <a:satMod val="115000"/>
                              </a:srgbClr>
                            </a:gs>
                            <a:gs pos="50000">
                              <a:srgbClr val="A50021">
                                <a:shade val="67500"/>
                                <a:satMod val="115000"/>
                              </a:srgbClr>
                            </a:gs>
                            <a:gs pos="100000">
                              <a:srgbClr val="A50021">
                                <a:shade val="100000"/>
                                <a:satMod val="115000"/>
                              </a:srgbClr>
                            </a:gs>
                          </a:gsLst>
                          <a:lin ang="10800000" scaled="1"/>
                          <a:tileRect/>
                        </a:gra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70332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09BECD-6006-4DFE-9FFB-1E0D28F99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019003"/>
              </p:ext>
            </p:extLst>
          </p:nvPr>
        </p:nvGraphicFramePr>
        <p:xfrm>
          <a:off x="4140181" y="4178760"/>
          <a:ext cx="1799483" cy="1738687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073724">
                  <a:extLst>
                    <a:ext uri="{9D8B030D-6E8A-4147-A177-3AD203B41FA5}">
                      <a16:colId xmlns:a16="http://schemas.microsoft.com/office/drawing/2014/main" val="4158937491"/>
                    </a:ext>
                  </a:extLst>
                </a:gridCol>
                <a:gridCol w="725759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296772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Statistic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Value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44116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1.6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3940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22.4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3549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mean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8.1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348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std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A50021">
                            <a:shade val="30000"/>
                            <a:satMod val="115000"/>
                          </a:srgbClr>
                        </a:gs>
                        <a:gs pos="50000">
                          <a:srgbClr val="A50021">
                            <a:shade val="67500"/>
                            <a:satMod val="115000"/>
                          </a:srgbClr>
                        </a:gs>
                        <a:gs pos="100000">
                          <a:srgbClr val="A50021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F14191-CA9A-B8FF-DE99-C5B31FC65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634763"/>
              </p:ext>
            </p:extLst>
          </p:nvPr>
        </p:nvGraphicFramePr>
        <p:xfrm>
          <a:off x="6010171" y="4178762"/>
          <a:ext cx="1800000" cy="1745463"/>
        </p:xfrm>
        <a:graphic>
          <a:graphicData uri="http://schemas.openxmlformats.org/drawingml/2006/table">
            <a:tbl>
              <a:tblPr firstRow="1" bandRow="1">
                <a:effectLst/>
                <a:tableStyleId>{D113A9D2-9D6B-4929-AA2D-F23B5EE8CBE7}</a:tableStyleId>
              </a:tblPr>
              <a:tblGrid>
                <a:gridCol w="1069927">
                  <a:extLst>
                    <a:ext uri="{9D8B030D-6E8A-4147-A177-3AD203B41FA5}">
                      <a16:colId xmlns:a16="http://schemas.microsoft.com/office/drawing/2014/main" val="4158937491"/>
                    </a:ext>
                  </a:extLst>
                </a:gridCol>
                <a:gridCol w="730073">
                  <a:extLst>
                    <a:ext uri="{9D8B030D-6E8A-4147-A177-3AD203B41FA5}">
                      <a16:colId xmlns:a16="http://schemas.microsoft.com/office/drawing/2014/main" val="3861675489"/>
                    </a:ext>
                  </a:extLst>
                </a:gridCol>
              </a:tblGrid>
              <a:tr h="282423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800" b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Statistic</a:t>
                      </a:r>
                      <a:endParaRPr lang="de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Value</a:t>
                      </a:r>
                      <a:endParaRPr lang="en-DE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43999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13.2</a:t>
                      </a:r>
                      <a:endParaRPr lang="en-DE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781628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max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27.2</a:t>
                      </a:r>
                      <a:endParaRPr lang="en-DE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352212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mean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19.4</a:t>
                      </a:r>
                      <a:endParaRPr lang="en-DE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312455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Θ</a:t>
                      </a:r>
                      <a:r>
                        <a:rPr lang="de-DE" sz="180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std</a:t>
                      </a:r>
                      <a:r>
                        <a:rPr lang="de-DE" sz="18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de-DE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103" marR="8103" marT="810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2.7</a:t>
                      </a:r>
                      <a:endParaRPr lang="en-DE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4096222"/>
                  </a:ext>
                </a:extLst>
              </a:tr>
            </a:tbl>
          </a:graphicData>
        </a:graphic>
      </p:graphicFrame>
      <p:pic>
        <p:nvPicPr>
          <p:cNvPr id="8" name="Picture 7" descr="A field of green plants&#10;&#10;AI-generated content may be incorrect.">
            <a:extLst>
              <a:ext uri="{FF2B5EF4-FFF2-40B4-BE49-F238E27FC236}">
                <a16:creationId xmlns:a16="http://schemas.microsoft.com/office/drawing/2014/main" id="{ACE8B87F-E12A-BD83-24B9-4F657B074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" r="1943"/>
          <a:stretch/>
        </p:blipFill>
        <p:spPr>
          <a:xfrm>
            <a:off x="8205683" y="3764696"/>
            <a:ext cx="3758917" cy="2729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field of corn with a yellow marker&#10;&#10;AI-generated content may be incorrect.">
            <a:extLst>
              <a:ext uri="{FF2B5EF4-FFF2-40B4-BE49-F238E27FC236}">
                <a16:creationId xmlns:a16="http://schemas.microsoft.com/office/drawing/2014/main" id="{B5B6BE03-29D8-8BB7-E9E0-AE1024126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8"/>
          <a:stretch/>
        </p:blipFill>
        <p:spPr>
          <a:xfrm>
            <a:off x="719212" y="3539627"/>
            <a:ext cx="2700000" cy="295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" name="Picture 48" descr="A dirt path through a field of corn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4062DDFE-40A4-AC1B-5475-68EB5D6BB3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b="34764"/>
          <a:stretch/>
        </p:blipFill>
        <p:spPr>
          <a:xfrm>
            <a:off x="225201" y="1154862"/>
            <a:ext cx="3600000" cy="2274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Home" descr="House with solid fill">
            <a:hlinkClick r:id="rId12" action="ppaction://hlinksldjump"/>
            <a:extLst>
              <a:ext uri="{FF2B5EF4-FFF2-40B4-BE49-F238E27FC236}">
                <a16:creationId xmlns:a16="http://schemas.microsoft.com/office/drawing/2014/main" id="{538BC2A9-F455-1116-F776-4D5D85AC55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8000" y="158782"/>
            <a:ext cx="576000" cy="576000"/>
          </a:xfrm>
          <a:prstGeom prst="rect">
            <a:avLst/>
          </a:prstGeom>
        </p:spPr>
      </p:pic>
      <p:pic>
        <p:nvPicPr>
          <p:cNvPr id="13" name="Previous" descr="Back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B1C25C8-DC25-6BFC-D512-0B9161750D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16985" y="230782"/>
            <a:ext cx="432000" cy="432000"/>
          </a:xfrm>
          <a:prstGeom prst="rect">
            <a:avLst/>
          </a:prstGeom>
        </p:spPr>
      </p:pic>
      <p:pic>
        <p:nvPicPr>
          <p:cNvPr id="14" name="Next" descr="Back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DE5914-82C8-005B-A4A3-C32F15C443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43015" y="248939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06629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GU26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5266</TotalTime>
  <Words>982</Words>
  <Application>Microsoft Office PowerPoint</Application>
  <PresentationFormat>Widescreen</PresentationFormat>
  <Paragraphs>230</Paragraphs>
  <Slides>16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</vt:lpstr>
      <vt:lpstr>Arial</vt:lpstr>
      <vt:lpstr>Bahnschrift</vt:lpstr>
      <vt:lpstr>Calibri</vt:lpstr>
      <vt:lpstr>Cambria Math</vt:lpstr>
      <vt:lpstr>Segoe UI</vt:lpstr>
      <vt:lpstr>Segoe UI Semibold</vt:lpstr>
      <vt:lpstr>Symbol</vt:lpstr>
      <vt:lpstr>Wingdings</vt:lpstr>
      <vt:lpstr>Office Theme</vt:lpstr>
      <vt:lpstr>Formel</vt:lpstr>
      <vt:lpstr>Assessing spatial variability of soil moisture across an erosion-prone agricultural hillslope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KIT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Yahsi, Doga (IWU)</dc:creator>
  <cp:lastModifiedBy>Yahsi, Doga (IWU)</cp:lastModifiedBy>
  <cp:revision>104</cp:revision>
  <dcterms:created xsi:type="dcterms:W3CDTF">2026-04-13T13:02:18Z</dcterms:created>
  <dcterms:modified xsi:type="dcterms:W3CDTF">2026-05-02T20:11:36Z</dcterms:modified>
</cp:coreProperties>
</file>