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media/image21.svg" ContentType="image/svg+xml"/>
  <Override PartName="/ppt/media/image25.svg" ContentType="image/svg+xml"/>
  <Override PartName="/ppt/media/image48.svg" ContentType="image/svg+xml"/>
  <Override PartName="/ppt/media/image8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2" r:id="rId3"/>
  </p:sldMasterIdLst>
  <p:notesMasterIdLst>
    <p:notesMasterId r:id="rId5"/>
  </p:notesMasterIdLst>
  <p:handoutMasterIdLst>
    <p:handoutMasterId r:id="rId14"/>
  </p:handoutMasterIdLst>
  <p:sldIdLst>
    <p:sldId id="11090047" r:id="rId4"/>
    <p:sldId id="11090049" r:id="rId6"/>
    <p:sldId id="11090042" r:id="rId7"/>
    <p:sldId id="11090048" r:id="rId8"/>
    <p:sldId id="11090057" r:id="rId9"/>
    <p:sldId id="11090058" r:id="rId10"/>
    <p:sldId id="11090051" r:id="rId11"/>
    <p:sldId id="11090050" r:id="rId12"/>
    <p:sldId id="11090040" r:id="rId13"/>
  </p:sldIdLst>
  <p:sldSz cx="12192000" cy="6858000"/>
  <p:notesSz cx="6858000" cy="9144000"/>
  <p:custDataLst>
    <p:tags r:id="rId19"/>
  </p:custDataLst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zou zujie" initials="zz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468E"/>
    <a:srgbClr val="C00000"/>
    <a:srgbClr val="4472C4"/>
    <a:srgbClr val="FFFFFF"/>
    <a:srgbClr val="0000FF"/>
    <a:srgbClr val="F5F5F5"/>
    <a:srgbClr val="F2F2F2"/>
    <a:srgbClr val="FDFDFD"/>
    <a:srgbClr val="7698D4"/>
    <a:srgbClr val="F9E5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395" autoAdjust="0"/>
    <p:restoredTop sz="85101" autoAdjust="0"/>
  </p:normalViewPr>
  <p:slideViewPr>
    <p:cSldViewPr snapToGrid="0">
      <p:cViewPr varScale="1">
        <p:scale>
          <a:sx n="85" d="100"/>
          <a:sy n="85" d="100"/>
        </p:scale>
        <p:origin x="36" y="57"/>
      </p:cViewPr>
      <p:guideLst/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20" d="100"/>
        <a:sy n="2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" Type="http://schemas.openxmlformats.org/officeDocument/2006/relationships/theme" Target="theme/theme1.xml"/><Relationship Id="rId19" Type="http://schemas.openxmlformats.org/officeDocument/2006/relationships/tags" Target="tags/tag13.xml"/><Relationship Id="rId18" Type="http://schemas.openxmlformats.org/officeDocument/2006/relationships/commentAuthors" Target="commentAuthors.xml"/><Relationship Id="rId17" Type="http://schemas.openxmlformats.org/officeDocument/2006/relationships/tableStyles" Target="tableStyles.xml"/><Relationship Id="rId16" Type="http://schemas.openxmlformats.org/officeDocument/2006/relationships/viewProps" Target="viewProps.xml"/><Relationship Id="rId15" Type="http://schemas.openxmlformats.org/officeDocument/2006/relationships/presProps" Target="presProps.xml"/><Relationship Id="rId14" Type="http://schemas.openxmlformats.org/officeDocument/2006/relationships/handoutMaster" Target="handoutMasters/handoutMaster1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fld id="{59A67930-FD66-44B5-9AD6-20AE1DB1FDF8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 dirty="0"/>
              <a:t>单击此处编辑母版文本样式</a:t>
            </a:r>
            <a:endParaRPr lang="zh-CN" altLang="en-US" noProof="0" dirty="0"/>
          </a:p>
          <a:p>
            <a:pPr lvl="1"/>
            <a:r>
              <a:rPr lang="zh-CN" altLang="en-US" noProof="0" dirty="0"/>
              <a:t>第二级</a:t>
            </a:r>
            <a:endParaRPr lang="zh-CN" altLang="en-US" noProof="0" dirty="0"/>
          </a:p>
          <a:p>
            <a:pPr lvl="2"/>
            <a:r>
              <a:rPr lang="zh-CN" altLang="en-US" noProof="0" dirty="0"/>
              <a:t>第三级</a:t>
            </a:r>
            <a:endParaRPr lang="zh-CN" altLang="en-US" noProof="0" dirty="0"/>
          </a:p>
          <a:p>
            <a:pPr lvl="3"/>
            <a:r>
              <a:rPr lang="zh-CN" altLang="en-US" noProof="0" dirty="0"/>
              <a:t>第四级</a:t>
            </a:r>
            <a:endParaRPr lang="zh-CN" altLang="en-US" noProof="0" dirty="0"/>
          </a:p>
          <a:p>
            <a:pPr lvl="4"/>
            <a:r>
              <a:rPr lang="zh-CN" altLang="en-US" noProof="0" dirty="0"/>
              <a:t>第五级</a:t>
            </a:r>
            <a:endParaRPr lang="zh-CN" altLang="en-US" noProof="0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>
                <a:latin typeface="Calibri" panose="020F0502020204030204" pitchFamily="34" charset="0"/>
                <a:ea typeface="微软雅黑" panose="020B0503020204020204" pitchFamily="34" charset="-122"/>
              </a:defRPr>
            </a:lvl1pPr>
          </a:lstStyle>
          <a:p>
            <a:fld id="{BD82C650-E6BB-4D60-8C1B-3FA1ACB7C7F9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683" name="备注占位符 2"/>
          <p:cNvSpPr>
            <a:spLocks noGrp="1"/>
          </p:cNvSpPr>
          <p:nvPr>
            <p:ph type="body" idx="1"/>
          </p:nvPr>
        </p:nvSpPr>
        <p:spPr bwMode="auto">
          <a:xfrm>
            <a:off x="676275" y="4722813"/>
            <a:ext cx="5408613" cy="44735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 b="1" dirty="0" err="1">
              <a:latin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71684" name="日期占位符 3"/>
          <p:cNvSpPr>
            <a:spLocks noGrp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B1276A1-0B94-494C-A555-F68220CEAF64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1685" name="灯片编号占位符 4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2C47638-4DC7-403D-93B2-2A2DE240F1B7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>
              <a:lnSpc>
                <a:spcPct val="190000"/>
              </a:lnSpc>
              <a:buFont typeface="Wingdings" panose="05000000000000000000" charset="0"/>
              <a:buNone/>
            </a:pPr>
            <a:endParaRPr lang="zh-CN" altLang="en-US" sz="1000" b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D82C650-E6BB-4D60-8C1B-3FA1ACB7C7F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>
              <a:lnSpc>
                <a:spcPct val="190000"/>
              </a:lnSpc>
              <a:buFont typeface="Wingdings" panose="05000000000000000000" charset="0"/>
              <a:buNone/>
            </a:pPr>
            <a:endParaRPr lang="zh-CN" altLang="en-US" sz="1000" b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D82C650-E6BB-4D60-8C1B-3FA1ACB7C7F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>
              <a:lnSpc>
                <a:spcPct val="190000"/>
              </a:lnSpc>
              <a:buFont typeface="Wingdings" panose="05000000000000000000" charset="0"/>
              <a:buNone/>
            </a:pPr>
            <a:endParaRPr lang="zh-CN" altLang="en-US" sz="1000" b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D82C650-E6BB-4D60-8C1B-3FA1ACB7C7F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>
              <a:lnSpc>
                <a:spcPct val="190000"/>
              </a:lnSpc>
              <a:buFont typeface="Wingdings" panose="05000000000000000000" charset="0"/>
              <a:buNone/>
            </a:pPr>
            <a:endParaRPr lang="zh-CN" altLang="en-US" sz="1000" b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D82C650-E6BB-4D60-8C1B-3FA1ACB7C7F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>
              <a:lnSpc>
                <a:spcPct val="190000"/>
              </a:lnSpc>
              <a:buFont typeface="Wingdings" panose="05000000000000000000" charset="0"/>
              <a:buNone/>
            </a:pPr>
            <a:endParaRPr lang="zh-CN" altLang="en-US" sz="1000" b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D82C650-E6BB-4D60-8C1B-3FA1ACB7C7F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>
              <a:lnSpc>
                <a:spcPct val="190000"/>
              </a:lnSpc>
              <a:buFont typeface="Wingdings" panose="05000000000000000000" charset="0"/>
              <a:buNone/>
            </a:pPr>
            <a:endParaRPr lang="zh-CN" altLang="en-US" sz="1000" b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D82C650-E6BB-4D60-8C1B-3FA1ACB7C7F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>
              <a:lnSpc>
                <a:spcPct val="190000"/>
              </a:lnSpc>
              <a:buFont typeface="Wingdings" panose="05000000000000000000" charset="0"/>
              <a:buNone/>
            </a:pPr>
            <a:endParaRPr lang="zh-CN" altLang="en-US" sz="1000" b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D82C650-E6BB-4D60-8C1B-3FA1ACB7C7F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3667" name="备注占位符 2"/>
          <p:cNvSpPr>
            <a:spLocks noGrp="1"/>
          </p:cNvSpPr>
          <p:nvPr>
            <p:ph type="body" idx="1"/>
          </p:nvPr>
        </p:nvSpPr>
        <p:spPr bwMode="auto">
          <a:xfrm>
            <a:off x="676275" y="4722813"/>
            <a:ext cx="5408613" cy="44735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algn="l" fontAlgn="auto">
              <a:lnSpc>
                <a:spcPct val="123000"/>
              </a:lnSpc>
              <a:spcAft>
                <a:spcPts val="0"/>
              </a:spcAft>
              <a:defRPr/>
            </a:pPr>
            <a:endParaRPr lang="zh-CN" altLang="en-US" b="1" dirty="0"/>
          </a:p>
        </p:txBody>
      </p:sp>
      <p:sp>
        <p:nvSpPr>
          <p:cNvPr id="113668" name="日期占位符 3"/>
          <p:cNvSpPr>
            <a:spLocks noGrp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56D5723-1CFA-4E97-AE4D-27A53FAB639B}" type="datetime1">
              <a:rPr lang="zh-CN" altLang="en-US">
                <a:latin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</a:endParaRPr>
          </a:p>
        </p:txBody>
      </p:sp>
      <p:sp>
        <p:nvSpPr>
          <p:cNvPr id="113669" name="灯片编号占位符 4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fld id="{5134C643-6424-4A12-A9FB-E4CFFEB23493}" type="slidenum">
              <a:rPr lang="zh-CN" altLang="en-US">
                <a:latin typeface="Calibri" panose="020F0502020204030204" pitchFamily="34" charset="0"/>
              </a:rPr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 dirty="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385B31B5-90E7-4D6F-AD43-1453A16152AF}" type="datetime1">
              <a:rPr lang="en-US" altLang="zh-CN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 dirty="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FD9764-27AF-483F-BBC0-B7BB8788023F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 flipH="1">
            <a:off x="0" y="666750"/>
            <a:ext cx="12204700" cy="33338"/>
          </a:xfrm>
          <a:prstGeom prst="rect">
            <a:avLst/>
          </a:prstGeom>
          <a:gradFill flip="none" rotWithShape="1">
            <a:gsLst>
              <a:gs pos="0">
                <a:schemeClr val="accent3">
                  <a:alpha val="0"/>
                </a:schemeClr>
              </a:gs>
              <a:gs pos="67000">
                <a:schemeClr val="accent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5007" y="78710"/>
            <a:ext cx="4801314" cy="553998"/>
          </a:xfrm>
        </p:spPr>
        <p:txBody>
          <a:bodyPr wrap="none">
            <a:spAutoFit/>
          </a:bodyPr>
          <a:lstStyle>
            <a:lvl1pPr>
              <a:lnSpc>
                <a:spcPct val="100000"/>
              </a:lnSpc>
              <a:defRPr sz="3000" b="1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 dirty="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6577EA5C-AF7F-4F4A-A467-D60C890CF97F}" type="datetime1">
              <a:rPr lang="en-US" altLang="zh-CN" smtClean="0"/>
            </a:fld>
            <a:endParaRPr lang="en-US"/>
          </a:p>
        </p:txBody>
      </p:sp>
      <p:sp>
        <p:nvSpPr>
          <p:cNvPr id="5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 dirty="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1779250" y="6562725"/>
            <a:ext cx="217488" cy="215900"/>
          </a:xfrm>
        </p:spPr>
        <p:txBody>
          <a:bodyPr wrap="none" lIns="0" tIns="0" rIns="0" bIns="0">
            <a:spAutoFit/>
          </a:bodyPr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fld id="{2EF10BD6-7507-4231-B863-0BE3A1703E82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>
            <a:spLocks noChangeArrowheads="1"/>
          </p:cNvSpPr>
          <p:nvPr userDrawn="1"/>
        </p:nvSpPr>
        <p:spPr bwMode="auto">
          <a:xfrm>
            <a:off x="0" y="6786563"/>
            <a:ext cx="12192000" cy="71437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algn="ctr">
            <a:noFill/>
            <a:miter lim="800000"/>
          </a:ln>
        </p:spPr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  <a:latin typeface="Arial" panose="020B0604020202020204"/>
              <a:ea typeface="+mn-ea"/>
            </a:endParaRPr>
          </a:p>
        </p:txBody>
      </p:sp>
      <p:sp>
        <p:nvSpPr>
          <p:cNvPr id="3" name="矩形 18"/>
          <p:cNvSpPr>
            <a:spLocks noChangeArrowheads="1"/>
          </p:cNvSpPr>
          <p:nvPr userDrawn="1"/>
        </p:nvSpPr>
        <p:spPr bwMode="auto">
          <a:xfrm>
            <a:off x="0" y="6786563"/>
            <a:ext cx="4414838" cy="71437"/>
          </a:xfrm>
          <a:prstGeom prst="rect">
            <a:avLst/>
          </a:prstGeom>
          <a:solidFill>
            <a:srgbClr val="002060"/>
          </a:solidFill>
          <a:ln w="25400" algn="ctr">
            <a:noFill/>
            <a:miter lim="800000"/>
          </a:ln>
        </p:spPr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  <a:latin typeface="Arial" panose="020B0604020202020204"/>
              <a:ea typeface="+mn-ea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0" y="2355850"/>
            <a:ext cx="12188825" cy="2085975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5" name="矩形 4"/>
          <p:cNvSpPr>
            <a:spLocks noChangeArrowheads="1"/>
          </p:cNvSpPr>
          <p:nvPr userDrawn="1"/>
        </p:nvSpPr>
        <p:spPr bwMode="auto">
          <a:xfrm>
            <a:off x="0" y="0"/>
            <a:ext cx="12192000" cy="71438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algn="ctr">
            <a:noFill/>
            <a:miter lim="800000"/>
          </a:ln>
        </p:spPr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  <a:latin typeface="Arial" panose="020B0604020202020204"/>
              <a:ea typeface="+mn-ea"/>
            </a:endParaRPr>
          </a:p>
        </p:txBody>
      </p:sp>
      <p:sp>
        <p:nvSpPr>
          <p:cNvPr id="6" name="矩形 18"/>
          <p:cNvSpPr>
            <a:spLocks noChangeArrowheads="1"/>
          </p:cNvSpPr>
          <p:nvPr userDrawn="1"/>
        </p:nvSpPr>
        <p:spPr bwMode="auto">
          <a:xfrm>
            <a:off x="7773988" y="0"/>
            <a:ext cx="4414837" cy="71438"/>
          </a:xfrm>
          <a:prstGeom prst="rect">
            <a:avLst/>
          </a:prstGeom>
          <a:solidFill>
            <a:srgbClr val="002060"/>
          </a:solidFill>
          <a:ln w="25400" algn="ctr">
            <a:noFill/>
            <a:miter lim="800000"/>
          </a:ln>
        </p:spPr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  <a:latin typeface="Arial" panose="020B0604020202020204"/>
              <a:ea typeface="+mn-ea"/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738811" y="2828835"/>
            <a:ext cx="11230919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600"/>
              </a:spcBef>
              <a:spcAft>
                <a:spcPts val="600"/>
              </a:spcAft>
              <a:defRPr/>
            </a:pPr>
            <a:r>
              <a:rPr lang="zh-CN" altLang="en-US" sz="7200" b="1" kern="800" dirty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  <a:latin typeface="Helvetica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谢 谢！</a:t>
            </a:r>
            <a:endParaRPr lang="zh-CN" altLang="en-US" sz="7200" b="1" kern="800" dirty="0">
              <a:gradFill>
                <a:gsLst>
                  <a:gs pos="0">
                    <a:prstClr val="white"/>
                  </a:gs>
                  <a:gs pos="100000">
                    <a:prstClr val="white"/>
                  </a:gs>
                </a:gsLst>
                <a:lin ang="5400000" scaled="0"/>
              </a:gradFill>
              <a:latin typeface="Helvetica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8" name="Picture 2" descr="C:\Users\HP\Desktop\001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888" y="668338"/>
            <a:ext cx="4103687" cy="149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 dirty="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385B31B5-90E7-4D6F-AD43-1453A16152AF}" type="datetime1">
              <a:rPr lang="en-US" altLang="zh-CN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 dirty="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FD9764-27AF-483F-BBC0-B7BB8788023F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 flipH="1">
            <a:off x="0" y="666750"/>
            <a:ext cx="12204700" cy="33338"/>
          </a:xfrm>
          <a:prstGeom prst="rect">
            <a:avLst/>
          </a:prstGeom>
          <a:gradFill flip="none" rotWithShape="1">
            <a:gsLst>
              <a:gs pos="0">
                <a:schemeClr val="accent3">
                  <a:alpha val="0"/>
                </a:schemeClr>
              </a:gs>
              <a:gs pos="67000">
                <a:schemeClr val="accent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5007" y="78710"/>
            <a:ext cx="4801314" cy="553998"/>
          </a:xfrm>
        </p:spPr>
        <p:txBody>
          <a:bodyPr wrap="none">
            <a:spAutoFit/>
          </a:bodyPr>
          <a:lstStyle>
            <a:lvl1pPr>
              <a:lnSpc>
                <a:spcPct val="100000"/>
              </a:lnSpc>
              <a:defRPr sz="3000" b="1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 dirty="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6577EA5C-AF7F-4F4A-A467-D60C890CF97F}" type="datetime1">
              <a:rPr lang="en-US" altLang="zh-CN" smtClean="0"/>
            </a:fld>
            <a:endParaRPr lang="en-US"/>
          </a:p>
        </p:txBody>
      </p:sp>
      <p:sp>
        <p:nvSpPr>
          <p:cNvPr id="5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 dirty="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1779250" y="6562725"/>
            <a:ext cx="217488" cy="215900"/>
          </a:xfrm>
        </p:spPr>
        <p:txBody>
          <a:bodyPr wrap="none" lIns="0" tIns="0" rIns="0" bIns="0">
            <a:spAutoFit/>
          </a:bodyPr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fld id="{2EF10BD6-7507-4231-B863-0BE3A1703E82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>
            <a:spLocks noChangeArrowheads="1"/>
          </p:cNvSpPr>
          <p:nvPr userDrawn="1"/>
        </p:nvSpPr>
        <p:spPr bwMode="auto">
          <a:xfrm>
            <a:off x="0" y="6786563"/>
            <a:ext cx="12192000" cy="71437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algn="ctr">
            <a:noFill/>
            <a:miter lim="800000"/>
          </a:ln>
        </p:spPr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>
              <a:solidFill>
                <a:srgbClr val="FFFFFF"/>
              </a:solidFill>
              <a:latin typeface="Arial" panose="020B0604020202020204"/>
              <a:ea typeface="+mn-ea"/>
            </a:endParaRPr>
          </a:p>
        </p:txBody>
      </p:sp>
      <p:sp>
        <p:nvSpPr>
          <p:cNvPr id="3" name="矩形 18"/>
          <p:cNvSpPr>
            <a:spLocks noChangeArrowheads="1"/>
          </p:cNvSpPr>
          <p:nvPr userDrawn="1"/>
        </p:nvSpPr>
        <p:spPr bwMode="auto">
          <a:xfrm>
            <a:off x="0" y="6786563"/>
            <a:ext cx="4414838" cy="71437"/>
          </a:xfrm>
          <a:prstGeom prst="rect">
            <a:avLst/>
          </a:prstGeom>
          <a:solidFill>
            <a:srgbClr val="002060"/>
          </a:solidFill>
          <a:ln w="25400" algn="ctr">
            <a:noFill/>
            <a:miter lim="800000"/>
          </a:ln>
        </p:spPr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>
              <a:solidFill>
                <a:srgbClr val="FFFFFF"/>
              </a:solidFill>
              <a:latin typeface="Arial" panose="020B0604020202020204"/>
              <a:ea typeface="+mn-ea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0" y="2355850"/>
            <a:ext cx="12188825" cy="2085975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 dirty="0">
              <a:solidFill>
                <a:prstClr val="white"/>
              </a:solidFill>
            </a:endParaRPr>
          </a:p>
        </p:txBody>
      </p:sp>
      <p:sp>
        <p:nvSpPr>
          <p:cNvPr id="5" name="矩形 4"/>
          <p:cNvSpPr>
            <a:spLocks noChangeArrowheads="1"/>
          </p:cNvSpPr>
          <p:nvPr userDrawn="1"/>
        </p:nvSpPr>
        <p:spPr bwMode="auto">
          <a:xfrm>
            <a:off x="0" y="0"/>
            <a:ext cx="12192000" cy="71438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algn="ctr">
            <a:noFill/>
            <a:miter lim="800000"/>
          </a:ln>
        </p:spPr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>
              <a:solidFill>
                <a:srgbClr val="FFFFFF"/>
              </a:solidFill>
              <a:latin typeface="Arial" panose="020B0604020202020204"/>
              <a:ea typeface="+mn-ea"/>
            </a:endParaRPr>
          </a:p>
        </p:txBody>
      </p:sp>
      <p:sp>
        <p:nvSpPr>
          <p:cNvPr id="6" name="矩形 18"/>
          <p:cNvSpPr>
            <a:spLocks noChangeArrowheads="1"/>
          </p:cNvSpPr>
          <p:nvPr userDrawn="1"/>
        </p:nvSpPr>
        <p:spPr bwMode="auto">
          <a:xfrm>
            <a:off x="7773988" y="0"/>
            <a:ext cx="4414837" cy="71438"/>
          </a:xfrm>
          <a:prstGeom prst="rect">
            <a:avLst/>
          </a:prstGeom>
          <a:solidFill>
            <a:srgbClr val="002060"/>
          </a:solidFill>
          <a:ln w="25400" algn="ctr">
            <a:noFill/>
            <a:miter lim="800000"/>
          </a:ln>
        </p:spPr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>
              <a:solidFill>
                <a:srgbClr val="FFFFFF"/>
              </a:solidFill>
              <a:latin typeface="Arial" panose="020B0604020202020204"/>
              <a:ea typeface="+mn-ea"/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738811" y="2828835"/>
            <a:ext cx="11230919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600"/>
              </a:spcBef>
              <a:spcAft>
                <a:spcPts val="600"/>
              </a:spcAft>
              <a:defRPr/>
            </a:pPr>
            <a:r>
              <a:rPr lang="zh-CN" altLang="en-US" sz="7200" b="1" kern="800" dirty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  <a:latin typeface="Helvetica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谢 谢！</a:t>
            </a:r>
            <a:endParaRPr lang="zh-CN" altLang="en-US" sz="7200" b="1" kern="800" dirty="0">
              <a:gradFill>
                <a:gsLst>
                  <a:gs pos="0">
                    <a:prstClr val="white"/>
                  </a:gs>
                  <a:gs pos="100000">
                    <a:prstClr val="white"/>
                  </a:gs>
                </a:gsLst>
                <a:lin ang="5400000" scaled="0"/>
              </a:gradFill>
              <a:latin typeface="Helvetica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8" name="Picture 2" descr="C:\Users\HP\Desktop\001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888" y="668338"/>
            <a:ext cx="4103687" cy="149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4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4" Type="http://schemas.openxmlformats.org/officeDocument/2006/relationships/theme" Target="../theme/theme2.xml"/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/>
              <a:t>单击此处编辑母版标题样式</a:t>
            </a:r>
            <a:endParaRPr lang="en-US" altLang="zh-CN"/>
          </a:p>
        </p:txBody>
      </p:sp>
      <p:sp>
        <p:nvSpPr>
          <p:cNvPr id="61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altLang="zh-C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>
              <a:defRPr sz="1200">
                <a:solidFill>
                  <a:srgbClr val="898989"/>
                </a:solidFill>
                <a:ea typeface="微软雅黑" panose="020B0503020204020204" pitchFamily="34" charset="-122"/>
              </a:defRPr>
            </a:lvl1pPr>
          </a:lstStyle>
          <a:p>
            <a:fld id="{1B7EFA30-0ED7-44B0-A3EC-A229F5DF0C22}" type="datetime1">
              <a:rPr lang="en-US" altLang="zh-CN" smtClean="0"/>
            </a:fld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ctr">
              <a:defRPr sz="1200">
                <a:solidFill>
                  <a:srgbClr val="898989"/>
                </a:solidFill>
                <a:ea typeface="微软雅黑" panose="020B0503020204020204" pitchFamily="34" charset="-122"/>
              </a:defRPr>
            </a:lvl1pPr>
          </a:lstStyle>
          <a:p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>
                <a:solidFill>
                  <a:srgbClr val="898989"/>
                </a:solidFill>
                <a:ea typeface="微软雅黑" panose="020B0503020204020204" pitchFamily="34" charset="-122"/>
              </a:defRPr>
            </a:lvl1pPr>
          </a:lstStyle>
          <a:p>
            <a:fld id="{07291E44-B1FE-4FDB-B290-F541A3B6970D}" type="slidenum">
              <a:rPr lang="en-US" altLang="zh-CN"/>
            </a:fld>
            <a:endParaRPr lang="en-US" altLang="zh-CN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1788" y="6632575"/>
            <a:ext cx="11541125" cy="0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16"/>
          <p:cNvSpPr>
            <a:spLocks noChangeArrowheads="1"/>
          </p:cNvSpPr>
          <p:nvPr userDrawn="1"/>
        </p:nvSpPr>
        <p:spPr bwMode="auto">
          <a:xfrm>
            <a:off x="11121433" y="6525151"/>
            <a:ext cx="580607" cy="21544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</a:ln>
          <a:effectLst/>
        </p:spPr>
        <p:txBody>
          <a:bodyPr wrap="none" anchor="ctr">
            <a:spAutoFit/>
          </a:bodyPr>
          <a:lstStyle/>
          <a:p>
            <a:pPr algn="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800" kern="10" dirty="0">
                <a:ln w="9525">
                  <a:noFill/>
                  <a:round/>
                </a:ln>
                <a:gradFill rotWithShape="1">
                  <a:gsLst>
                    <a:gs pos="0">
                      <a:prstClr val="white">
                        <a:lumMod val="50000"/>
                      </a:prstClr>
                    </a:gs>
                    <a:gs pos="100000">
                      <a:prstClr val="white">
                        <a:lumMod val="50000"/>
                      </a:prstClr>
                    </a:gs>
                  </a:gsLst>
                  <a:lin ang="5400000" scaled="1"/>
                </a:gradFill>
                <a:ea typeface="微软雅黑" panose="020B0503020204020204" pitchFamily="34" charset="-122"/>
                <a:cs typeface="Arial" panose="020B0604020202020204" pitchFamily="34" charset="0"/>
              </a:rPr>
              <a:t>Page </a:t>
            </a:r>
            <a:fld id="{44AB4D31-02A9-4641-9900-53DEC2444797}" type="slidenum">
              <a:rPr lang="en-US" altLang="zh-CN" sz="800" kern="10">
                <a:ln w="9525">
                  <a:noFill/>
                  <a:round/>
                </a:ln>
                <a:gradFill rotWithShape="1">
                  <a:gsLst>
                    <a:gs pos="0">
                      <a:prstClr val="white">
                        <a:lumMod val="50000"/>
                      </a:prstClr>
                    </a:gs>
                    <a:gs pos="100000">
                      <a:prstClr val="white">
                        <a:lumMod val="50000"/>
                      </a:prstClr>
                    </a:gs>
                  </a:gsLst>
                  <a:lin ang="5400000" scaled="1"/>
                </a:gradFill>
                <a:ea typeface="微软雅黑" panose="020B0503020204020204" pitchFamily="34" charset="-122"/>
                <a:cs typeface="Arial" panose="020B0604020202020204" pitchFamily="34" charset="0"/>
              </a:rPr>
            </a:fld>
            <a:endParaRPr lang="en-US" altLang="zh-CN" sz="800" kern="10" dirty="0">
              <a:ln w="9525">
                <a:noFill/>
                <a:round/>
              </a:ln>
              <a:gradFill rotWithShape="1">
                <a:gsLst>
                  <a:gs pos="0">
                    <a:prstClr val="white">
                      <a:lumMod val="50000"/>
                    </a:prstClr>
                  </a:gs>
                  <a:gs pos="100000">
                    <a:prstClr val="white">
                      <a:lumMod val="50000"/>
                    </a:prstClr>
                  </a:gs>
                </a:gsLst>
                <a:lin ang="5400000" scaled="1"/>
              </a:gradFill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hf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/>
              <a:t>单击此处编辑母版标题样式</a:t>
            </a:r>
            <a:endParaRPr lang="en-US" altLang="zh-CN"/>
          </a:p>
        </p:txBody>
      </p:sp>
      <p:sp>
        <p:nvSpPr>
          <p:cNvPr id="61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altLang="zh-C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>
              <a:defRPr sz="1200">
                <a:solidFill>
                  <a:srgbClr val="898989"/>
                </a:solidFill>
                <a:ea typeface="微软雅黑" panose="020B0503020204020204" pitchFamily="34" charset="-122"/>
              </a:defRPr>
            </a:lvl1pPr>
          </a:lstStyle>
          <a:p>
            <a:fld id="{1B7EFA30-0ED7-44B0-A3EC-A229F5DF0C22}" type="datetime1">
              <a:rPr lang="en-US" altLang="zh-CN" smtClean="0"/>
            </a:fld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ctr">
              <a:defRPr sz="1200">
                <a:solidFill>
                  <a:srgbClr val="898989"/>
                </a:solidFill>
                <a:ea typeface="微软雅黑" panose="020B0503020204020204" pitchFamily="34" charset="-122"/>
              </a:defRPr>
            </a:lvl1pPr>
          </a:lstStyle>
          <a:p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>
                <a:solidFill>
                  <a:srgbClr val="898989"/>
                </a:solidFill>
                <a:ea typeface="微软雅黑" panose="020B0503020204020204" pitchFamily="34" charset="-122"/>
              </a:defRPr>
            </a:lvl1pPr>
          </a:lstStyle>
          <a:p>
            <a:fld id="{07291E44-B1FE-4FDB-B290-F541A3B6970D}" type="slidenum">
              <a:rPr lang="en-US" altLang="zh-CN"/>
            </a:fld>
            <a:endParaRPr lang="en-US" altLang="zh-CN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31788" y="6632575"/>
            <a:ext cx="11541125" cy="0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16"/>
          <p:cNvSpPr>
            <a:spLocks noChangeArrowheads="1"/>
          </p:cNvSpPr>
          <p:nvPr userDrawn="1"/>
        </p:nvSpPr>
        <p:spPr bwMode="auto">
          <a:xfrm>
            <a:off x="11121433" y="6525151"/>
            <a:ext cx="580607" cy="21544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</a:ln>
          <a:effectLst/>
        </p:spPr>
        <p:txBody>
          <a:bodyPr wrap="none" anchor="ctr">
            <a:spAutoFit/>
          </a:bodyPr>
          <a:lstStyle/>
          <a:p>
            <a:pPr algn="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800" kern="10" dirty="0">
                <a:ln w="9525">
                  <a:noFill/>
                  <a:round/>
                </a:ln>
                <a:gradFill rotWithShape="1">
                  <a:gsLst>
                    <a:gs pos="0">
                      <a:prstClr val="white">
                        <a:lumMod val="50000"/>
                      </a:prstClr>
                    </a:gs>
                    <a:gs pos="100000">
                      <a:prstClr val="white">
                        <a:lumMod val="50000"/>
                      </a:prstClr>
                    </a:gs>
                  </a:gsLst>
                  <a:lin ang="5400000" scaled="1"/>
                </a:gradFill>
                <a:ea typeface="微软雅黑" panose="020B0503020204020204" pitchFamily="34" charset="-122"/>
                <a:cs typeface="Arial" panose="020B0604020202020204" pitchFamily="34" charset="0"/>
              </a:rPr>
              <a:t>Page </a:t>
            </a:r>
            <a:fld id="{44AB4D31-02A9-4641-9900-53DEC2444797}" type="slidenum">
              <a:rPr lang="en-US" altLang="zh-CN" sz="800" kern="10">
                <a:ln w="9525">
                  <a:noFill/>
                  <a:round/>
                </a:ln>
                <a:gradFill rotWithShape="1">
                  <a:gsLst>
                    <a:gs pos="0">
                      <a:prstClr val="white">
                        <a:lumMod val="50000"/>
                      </a:prstClr>
                    </a:gs>
                    <a:gs pos="100000">
                      <a:prstClr val="white">
                        <a:lumMod val="50000"/>
                      </a:prstClr>
                    </a:gs>
                  </a:gsLst>
                  <a:lin ang="5400000" scaled="1"/>
                </a:gradFill>
                <a:ea typeface="微软雅黑" panose="020B0503020204020204" pitchFamily="34" charset="-122"/>
                <a:cs typeface="Arial" panose="020B0604020202020204" pitchFamily="34" charset="0"/>
              </a:rPr>
            </a:fld>
            <a:endParaRPr lang="en-US" altLang="zh-CN" sz="800" kern="10" dirty="0">
              <a:ln w="9525">
                <a:noFill/>
                <a:round/>
              </a:ln>
              <a:gradFill rotWithShape="1">
                <a:gsLst>
                  <a:gs pos="0">
                    <a:prstClr val="white">
                      <a:lumMod val="50000"/>
                    </a:prstClr>
                  </a:gs>
                  <a:gs pos="100000">
                    <a:prstClr val="white">
                      <a:lumMod val="50000"/>
                    </a:prstClr>
                  </a:gs>
                </a:gsLst>
                <a:lin ang="5400000" scaled="1"/>
              </a:gradFill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</p:sldLayoutIdLst>
  <p:hf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8.svg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7.xml"/><Relationship Id="rId8" Type="http://schemas.openxmlformats.org/officeDocument/2006/relationships/tags" Target="../tags/tag6.xml"/><Relationship Id="rId7" Type="http://schemas.openxmlformats.org/officeDocument/2006/relationships/tags" Target="../tags/tag5.xml"/><Relationship Id="rId6" Type="http://schemas.openxmlformats.org/officeDocument/2006/relationships/tags" Target="../tags/tag4.xml"/><Relationship Id="rId5" Type="http://schemas.openxmlformats.org/officeDocument/2006/relationships/tags" Target="../tags/tag3.xml"/><Relationship Id="rId4" Type="http://schemas.openxmlformats.org/officeDocument/2006/relationships/tags" Target="../tags/tag2.xml"/><Relationship Id="rId3" Type="http://schemas.openxmlformats.org/officeDocument/2006/relationships/tags" Target="../tags/tag1.xml"/><Relationship Id="rId2" Type="http://schemas.openxmlformats.org/officeDocument/2006/relationships/image" Target="../media/image8.svg"/><Relationship Id="rId16" Type="http://schemas.openxmlformats.org/officeDocument/2006/relationships/notesSlide" Target="../notesSlides/notesSlide2.xml"/><Relationship Id="rId15" Type="http://schemas.openxmlformats.org/officeDocument/2006/relationships/slideLayout" Target="../slideLayouts/slideLayout2.xml"/><Relationship Id="rId14" Type="http://schemas.openxmlformats.org/officeDocument/2006/relationships/tags" Target="../tags/tag12.xml"/><Relationship Id="rId13" Type="http://schemas.openxmlformats.org/officeDocument/2006/relationships/tags" Target="../tags/tag11.xml"/><Relationship Id="rId12" Type="http://schemas.openxmlformats.org/officeDocument/2006/relationships/tags" Target="../tags/tag10.xml"/><Relationship Id="rId11" Type="http://schemas.openxmlformats.org/officeDocument/2006/relationships/tags" Target="../tags/tag9.xml"/><Relationship Id="rId10" Type="http://schemas.openxmlformats.org/officeDocument/2006/relationships/tags" Target="../tags/tag8.xml"/><Relationship Id="rId1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7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8.svg"/><Relationship Id="rId1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9" Type="http://schemas.microsoft.com/office/2007/relationships/hdphoto" Target="../media/image19.wdp"/><Relationship Id="rId8" Type="http://schemas.openxmlformats.org/officeDocument/2006/relationships/image" Target="../media/image18.png"/><Relationship Id="rId7" Type="http://schemas.openxmlformats.org/officeDocument/2006/relationships/image" Target="../media/image17.jpeg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3" Type="http://schemas.openxmlformats.org/officeDocument/2006/relationships/image" Target="../media/image13.jpeg"/><Relationship Id="rId2" Type="http://schemas.openxmlformats.org/officeDocument/2006/relationships/image" Target="../media/image8.svg"/><Relationship Id="rId11" Type="http://schemas.openxmlformats.org/officeDocument/2006/relationships/notesSlide" Target="../notesSlides/notesSlide4.xml"/><Relationship Id="rId10" Type="http://schemas.openxmlformats.org/officeDocument/2006/relationships/slideLayout" Target="../slideLayouts/slideLayout5.xml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7" Type="http://schemas.openxmlformats.org/officeDocument/2006/relationships/slideLayout" Target="../slideLayouts/slideLayout5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microsoft.com/office/2007/relationships/media" Target="../media/media1.mp4"/><Relationship Id="rId3" Type="http://schemas.openxmlformats.org/officeDocument/2006/relationships/video" Target="../media/media1.mp4"/><Relationship Id="rId2" Type="http://schemas.openxmlformats.org/officeDocument/2006/relationships/image" Target="../media/image21.svg"/><Relationship Id="rId1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30.png"/><Relationship Id="rId8" Type="http://schemas.openxmlformats.org/officeDocument/2006/relationships/image" Target="../media/image29.png"/><Relationship Id="rId7" Type="http://schemas.openxmlformats.org/officeDocument/2006/relationships/image" Target="../media/image11.png"/><Relationship Id="rId6" Type="http://schemas.microsoft.com/office/2007/relationships/hdphoto" Target="../media/image28.wdp"/><Relationship Id="rId5" Type="http://schemas.openxmlformats.org/officeDocument/2006/relationships/image" Target="../media/image18.png"/><Relationship Id="rId4" Type="http://schemas.openxmlformats.org/officeDocument/2006/relationships/image" Target="../media/image27.png"/><Relationship Id="rId3" Type="http://schemas.openxmlformats.org/officeDocument/2006/relationships/image" Target="../media/image26.png"/><Relationship Id="rId27" Type="http://schemas.openxmlformats.org/officeDocument/2006/relationships/notesSlide" Target="../notesSlides/notesSlide6.xml"/><Relationship Id="rId26" Type="http://schemas.openxmlformats.org/officeDocument/2006/relationships/slideLayout" Target="../slideLayouts/slideLayout5.xml"/><Relationship Id="rId25" Type="http://schemas.openxmlformats.org/officeDocument/2006/relationships/image" Target="../media/image46.png"/><Relationship Id="rId24" Type="http://schemas.openxmlformats.org/officeDocument/2006/relationships/image" Target="../media/image45.png"/><Relationship Id="rId23" Type="http://schemas.openxmlformats.org/officeDocument/2006/relationships/image" Target="../media/image44.png"/><Relationship Id="rId22" Type="http://schemas.openxmlformats.org/officeDocument/2006/relationships/image" Target="../media/image43.png"/><Relationship Id="rId21" Type="http://schemas.openxmlformats.org/officeDocument/2006/relationships/image" Target="../media/image42.png"/><Relationship Id="rId20" Type="http://schemas.openxmlformats.org/officeDocument/2006/relationships/image" Target="../media/image41.png"/><Relationship Id="rId2" Type="http://schemas.openxmlformats.org/officeDocument/2006/relationships/image" Target="../media/image25.svg"/><Relationship Id="rId19" Type="http://schemas.openxmlformats.org/officeDocument/2006/relationships/image" Target="../media/image40.png"/><Relationship Id="rId18" Type="http://schemas.openxmlformats.org/officeDocument/2006/relationships/image" Target="../media/image39.png"/><Relationship Id="rId17" Type="http://schemas.openxmlformats.org/officeDocument/2006/relationships/image" Target="../media/image38.png"/><Relationship Id="rId16" Type="http://schemas.openxmlformats.org/officeDocument/2006/relationships/image" Target="../media/image37.png"/><Relationship Id="rId15" Type="http://schemas.openxmlformats.org/officeDocument/2006/relationships/image" Target="../media/image36.png"/><Relationship Id="rId14" Type="http://schemas.openxmlformats.org/officeDocument/2006/relationships/image" Target="../media/image35.png"/><Relationship Id="rId13" Type="http://schemas.openxmlformats.org/officeDocument/2006/relationships/image" Target="../media/image34.png"/><Relationship Id="rId12" Type="http://schemas.openxmlformats.org/officeDocument/2006/relationships/image" Target="../media/image33.png"/><Relationship Id="rId11" Type="http://schemas.openxmlformats.org/officeDocument/2006/relationships/image" Target="../media/image32.png"/><Relationship Id="rId10" Type="http://schemas.openxmlformats.org/officeDocument/2006/relationships/image" Target="../media/image31.png"/><Relationship Id="rId1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55.png"/><Relationship Id="rId8" Type="http://schemas.openxmlformats.org/officeDocument/2006/relationships/image" Target="../media/image54.png"/><Relationship Id="rId7" Type="http://schemas.openxmlformats.org/officeDocument/2006/relationships/image" Target="../media/image53.png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3" Type="http://schemas.openxmlformats.org/officeDocument/2006/relationships/image" Target="../media/image49.png"/><Relationship Id="rId2" Type="http://schemas.openxmlformats.org/officeDocument/2006/relationships/image" Target="../media/image48.svg"/><Relationship Id="rId12" Type="http://schemas.openxmlformats.org/officeDocument/2006/relationships/notesSlide" Target="../notesSlides/notesSlide7.xml"/><Relationship Id="rId11" Type="http://schemas.openxmlformats.org/officeDocument/2006/relationships/slideLayout" Target="../slideLayouts/slideLayout5.xml"/><Relationship Id="rId10" Type="http://schemas.openxmlformats.org/officeDocument/2006/relationships/image" Target="../media/image56.png"/><Relationship Id="rId1" Type="http://schemas.openxmlformats.org/officeDocument/2006/relationships/image" Target="../media/image47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5.xml"/><Relationship Id="rId4" Type="http://schemas.openxmlformats.org/officeDocument/2006/relationships/image" Target="../media/image58.jpeg"/><Relationship Id="rId3" Type="http://schemas.openxmlformats.org/officeDocument/2006/relationships/image" Target="../media/image57.jpeg"/><Relationship Id="rId2" Type="http://schemas.openxmlformats.org/officeDocument/2006/relationships/image" Target="../media/image48.svg"/><Relationship Id="rId1" Type="http://schemas.openxmlformats.org/officeDocument/2006/relationships/image" Target="../media/image47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9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8.svg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44"/>
          <p:cNvSpPr txBox="1"/>
          <p:nvPr/>
        </p:nvSpPr>
        <p:spPr bwMode="auto">
          <a:xfrm>
            <a:off x="398780" y="1144270"/>
            <a:ext cx="11308080" cy="2602230"/>
          </a:xfrm>
          <a:prstGeom prst="rect">
            <a:avLst/>
          </a:prstGeom>
          <a:noFill/>
          <a:ln>
            <a:noFill/>
          </a:ln>
        </p:spPr>
        <p:txBody>
          <a:bodyPr lIns="111107" tIns="55553" rIns="111107" bIns="55553" anchor="ctr"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53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53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53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53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53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555625" algn="ctr" rtl="0" eaLnBrk="1" fontAlgn="base" hangingPunct="1">
              <a:spcBef>
                <a:spcPct val="0"/>
              </a:spcBef>
              <a:spcAft>
                <a:spcPct val="0"/>
              </a:spcAft>
              <a:defRPr sz="53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1111250" algn="ctr" rtl="0" eaLnBrk="1" fontAlgn="base" hangingPunct="1">
              <a:spcBef>
                <a:spcPct val="0"/>
              </a:spcBef>
              <a:spcAft>
                <a:spcPct val="0"/>
              </a:spcAft>
              <a:defRPr sz="53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1666875" algn="ctr" rtl="0" eaLnBrk="1" fontAlgn="base" hangingPunct="1">
              <a:spcBef>
                <a:spcPct val="0"/>
              </a:spcBef>
              <a:spcAft>
                <a:spcPct val="0"/>
              </a:spcAft>
              <a:defRPr sz="53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2221865" algn="ctr" rtl="0" eaLnBrk="1" fontAlgn="base" hangingPunct="1">
              <a:spcBef>
                <a:spcPct val="0"/>
              </a:spcBef>
              <a:spcAft>
                <a:spcPct val="0"/>
              </a:spcAft>
              <a:defRPr sz="53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3800" b="1" kern="0" noProof="0" dirty="0"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Dynamic Modeling and Performance Analysis of a Self-Balancing Drill Hoisting System for Efficient Resource Development</a:t>
            </a:r>
            <a:endParaRPr kumimoji="0" lang="en-US" altLang="zh-CN" sz="3800" b="1" i="0" u="none" strike="noStrike" kern="0" cap="none" spc="0" normalizeH="0" baseline="0" noProof="0" dirty="0">
              <a:solidFill>
                <a:srgbClr val="C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微软雅黑" panose="020B0503020204020204" pitchFamily="34" charset="-122"/>
            </a:endParaRPr>
          </a:p>
        </p:txBody>
      </p:sp>
      <p:pic>
        <p:nvPicPr>
          <p:cNvPr id="7" name="Picture 4" descr="C:\Users\Administrator\Desktop\未标题-1.png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37" b="90755"/>
          <a:stretch>
            <a:fillRect/>
          </a:stretch>
        </p:blipFill>
        <p:spPr bwMode="auto">
          <a:xfrm>
            <a:off x="0" y="0"/>
            <a:ext cx="12192000" cy="940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文本框 14"/>
          <p:cNvSpPr txBox="1"/>
          <p:nvPr/>
        </p:nvSpPr>
        <p:spPr>
          <a:xfrm>
            <a:off x="1969770" y="280670"/>
            <a:ext cx="8265795" cy="4298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di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小标宋简体" panose="02000000000000000000" pitchFamily="2" charset="-122"/>
                <a:ea typeface="方正小标宋简体" panose="02000000000000000000" pitchFamily="2" charset="-122"/>
                <a:cs typeface="+mn-cs"/>
              </a:rPr>
              <a:t>European Geosciences Union General Assembly  EGU26</a:t>
            </a:r>
            <a:endParaRPr kumimoji="0" lang="en-US" altLang="zh-CN" sz="2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方正小标宋简体" panose="02000000000000000000" pitchFamily="2" charset="-122"/>
              <a:ea typeface="方正小标宋简体" panose="02000000000000000000" pitchFamily="2" charset="-122"/>
              <a:cs typeface="+mn-cs"/>
            </a:endParaRPr>
          </a:p>
        </p:txBody>
      </p:sp>
      <p:sp>
        <p:nvSpPr>
          <p:cNvPr id="11" name="Rectangle 5"/>
          <p:cNvSpPr txBox="1">
            <a:spLocks noChangeArrowheads="1"/>
          </p:cNvSpPr>
          <p:nvPr/>
        </p:nvSpPr>
        <p:spPr bwMode="auto">
          <a:xfrm>
            <a:off x="2411095" y="3895725"/>
            <a:ext cx="7283450" cy="570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1020" tIns="55507" rIns="111020" bIns="55507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sym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3200" b="1" noProof="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Song Wei, Gao Ke, Yu Yongping</a:t>
            </a:r>
            <a:endParaRPr lang="en-US" sz="3200" b="1" noProof="0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Helvetica" pitchFamily="34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Helvetica" pitchFamily="34" charset="0"/>
            </a:endParaRPr>
          </a:p>
        </p:txBody>
      </p:sp>
      <p:pic>
        <p:nvPicPr>
          <p:cNvPr id="3" name="图片 2" descr="17752175314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12195" y="4445"/>
            <a:ext cx="922655" cy="92265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rcRect l="69258" t="7778" r="7070" b="48986"/>
          <a:stretch>
            <a:fillRect/>
          </a:stretch>
        </p:blipFill>
        <p:spPr>
          <a:xfrm>
            <a:off x="1041400" y="-15875"/>
            <a:ext cx="929005" cy="9556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900" y="0"/>
            <a:ext cx="927100" cy="9271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93350" y="15240"/>
            <a:ext cx="884555" cy="884555"/>
          </a:xfrm>
          <a:prstGeom prst="rect">
            <a:avLst/>
          </a:prstGeom>
        </p:spPr>
      </p:pic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1193165" y="4918710"/>
            <a:ext cx="10019030" cy="1331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1020" tIns="55507" rIns="111020" bIns="55507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sym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Helvetica" pitchFamily="34" charset="0"/>
              </a:rPr>
              <a:t>Key Laboratory of Complex Conditions Drilling and Production Technology of the Ministry of Natural Resources, 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Helvetica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Helvetica" pitchFamily="34" charset="0"/>
              </a:rPr>
              <a:t>College of Construction Engineering, </a:t>
            </a:r>
            <a:r>
              <a:rPr lang="en-US" altLang="zh-CN" sz="2400" b="1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Helvetica" pitchFamily="34" charset="0"/>
              </a:rPr>
              <a:t>Jilin University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Helvetica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Helvetica" pitchFamily="3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818380" y="6148705"/>
            <a:ext cx="27686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May 5th, 2026</a:t>
            </a:r>
            <a:endParaRPr lang="en-US" altLang="zh-CN" sz="2400" b="1" noProof="0" dirty="0">
              <a:ln>
                <a:noFill/>
              </a:ln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4" name="图形 179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0" y="5778500"/>
            <a:ext cx="2211070" cy="1016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形 179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5778500"/>
            <a:ext cx="2211070" cy="1016000"/>
          </a:xfrm>
          <a:prstGeom prst="rect">
            <a:avLst/>
          </a:prstGeom>
        </p:spPr>
      </p:pic>
      <p:sp>
        <p:nvSpPr>
          <p:cNvPr id="5" name="对角圆角矩形 16" descr="7b0a202020202262756c6c6574223a20227b5c2263617465676f727949645c223a5c225c222c5c2274656d706c61746549645c223a32303233313336397d220a7d0a"/>
          <p:cNvSpPr/>
          <p:nvPr/>
        </p:nvSpPr>
        <p:spPr>
          <a:xfrm>
            <a:off x="242570" y="76200"/>
            <a:ext cx="4269105" cy="553720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571500" lvl="1" indent="-571500" algn="l" fontAlgn="auto"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r"/>
              <a:defRPr/>
            </a:pPr>
            <a:r>
              <a:rPr lang="en-US" altLang="zh-CN" sz="3600" b="1" dirty="0">
                <a:solidFill>
                  <a:srgbClr val="00468E"/>
                </a:solidFill>
                <a:latin typeface="Arial" panose="020B0604020202020204"/>
                <a:ea typeface="微软雅黑" panose="020B0503020204020204" pitchFamily="34" charset="-122"/>
                <a:sym typeface="+mn-ea"/>
              </a:rPr>
              <a:t>Outline</a:t>
            </a:r>
            <a:endParaRPr kumimoji="0" lang="en-US" altLang="zh-CN" sz="3600" b="1" i="0" u="none" strike="noStrike" kern="1200" cap="none" spc="0" normalizeH="0" baseline="0" dirty="0">
              <a:solidFill>
                <a:srgbClr val="00468E"/>
              </a:solidFill>
              <a:latin typeface="Arial" panose="020B0604020202020204"/>
              <a:ea typeface="微软雅黑" panose="020B0503020204020204" pitchFamily="34" charset="-122"/>
              <a:cs typeface="+mn-cs"/>
              <a:sym typeface="+mn-ea"/>
            </a:endParaRPr>
          </a:p>
        </p:txBody>
      </p:sp>
      <p:grpSp>
        <p:nvGrpSpPr>
          <p:cNvPr id="14" name="组合 13"/>
          <p:cNvGrpSpPr/>
          <p:nvPr>
            <p:custDataLst>
              <p:tags r:id="rId3"/>
            </p:custDataLst>
          </p:nvPr>
        </p:nvGrpSpPr>
        <p:grpSpPr>
          <a:xfrm>
            <a:off x="3754755" y="1252220"/>
            <a:ext cx="7040880" cy="922020"/>
            <a:chOff x="5913" y="2549"/>
            <a:chExt cx="11088" cy="1452"/>
          </a:xfrm>
        </p:grpSpPr>
        <p:sp>
          <p:nvSpPr>
            <p:cNvPr id="6" name="标题 1"/>
            <p:cNvSpPr txBox="1"/>
            <p:nvPr/>
          </p:nvSpPr>
          <p:spPr bwMode="auto">
            <a:xfrm>
              <a:off x="5913" y="2549"/>
              <a:ext cx="7813" cy="14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spAutoFit/>
            </a:bodyPr>
            <a:lstStyle>
              <a:lvl1pPr algn="l" rtl="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defRPr sz="3000" b="1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algn="l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algn="l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algn="l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algn="l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457200" algn="l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914400" algn="l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1371600" algn="l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1828800" algn="l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marL="571500" lvl="1" indent="-571500" algn="l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charset="0"/>
                <a:buChar char="u"/>
                <a:defRPr/>
              </a:pPr>
              <a:r>
                <a:rPr kumimoji="0" lang="en-US" altLang="zh-C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468E"/>
                  </a:solidFill>
                  <a:effectLst/>
                  <a:uLnTx/>
                  <a:uFillTx/>
                  <a:latin typeface="微软雅黑" panose="020B0503020204020204" pitchFamily="34" charset="-122"/>
                  <a:cs typeface="+mj-cs"/>
                  <a:sym typeface="+mn-ea"/>
                </a:rPr>
                <a:t> </a:t>
              </a:r>
              <a:endPara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00468E"/>
                </a:solidFill>
                <a:effectLst/>
                <a:uLnTx/>
                <a:uFillTx/>
                <a:latin typeface="微软雅黑" panose="020B0503020204020204" pitchFamily="34" charset="-122"/>
                <a:cs typeface="+mj-cs"/>
                <a:sym typeface="+mn-ea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4"/>
              </p:custDataLst>
            </p:nvPr>
          </p:nvSpPr>
          <p:spPr>
            <a:xfrm>
              <a:off x="6335" y="2724"/>
              <a:ext cx="886" cy="773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p>
              <a:r>
                <a:rPr lang="en-US" altLang="zh-CN" sz="2800" b="1" dirty="0">
                  <a:solidFill>
                    <a:schemeClr val="bg1"/>
                  </a:solidFill>
                  <a:latin typeface="微软雅黑" panose="020B0503020204020204" pitchFamily="34" charset="-122"/>
                  <a:sym typeface="+mn-ea"/>
                </a:rPr>
                <a:t>1</a:t>
              </a:r>
              <a:endParaRPr lang="en-US" altLang="zh-CN" sz="2800" b="1" dirty="0">
                <a:solidFill>
                  <a:schemeClr val="bg1"/>
                </a:solidFill>
                <a:latin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5"/>
              </p:custDataLst>
            </p:nvPr>
          </p:nvSpPr>
          <p:spPr>
            <a:xfrm>
              <a:off x="7401" y="2549"/>
              <a:ext cx="9600" cy="1113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marL="0" lvl="1" indent="0" algn="l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charset="0"/>
                <a:buNone/>
                <a:defRPr/>
              </a:pPr>
              <a:r>
                <a:rPr lang="en-US" altLang="zh-CN" sz="4000" b="1" dirty="0">
                  <a:solidFill>
                    <a:srgbClr val="00468E"/>
                  </a:solidFill>
                  <a:latin typeface="微软雅黑" panose="020B0503020204020204" pitchFamily="34" charset="-122"/>
                  <a:sym typeface="+mn-ea"/>
                </a:rPr>
                <a:t>Background</a:t>
              </a:r>
              <a:endParaRPr lang="en-US" altLang="zh-CN" sz="4000" b="1" dirty="0">
                <a:solidFill>
                  <a:srgbClr val="00468E"/>
                </a:solidFill>
                <a:latin typeface="微软雅黑" panose="020B0503020204020204" pitchFamily="34" charset="-122"/>
                <a:sym typeface="+mn-ea"/>
              </a:endParaRPr>
            </a:p>
          </p:txBody>
        </p:sp>
      </p:grpSp>
      <p:grpSp>
        <p:nvGrpSpPr>
          <p:cNvPr id="15" name="组合 14"/>
          <p:cNvGrpSpPr/>
          <p:nvPr>
            <p:custDataLst>
              <p:tags r:id="rId6"/>
            </p:custDataLst>
          </p:nvPr>
        </p:nvGrpSpPr>
        <p:grpSpPr>
          <a:xfrm>
            <a:off x="3754755" y="2553970"/>
            <a:ext cx="7040880" cy="922020"/>
            <a:chOff x="5913" y="2549"/>
            <a:chExt cx="11088" cy="1452"/>
          </a:xfrm>
        </p:grpSpPr>
        <p:sp>
          <p:nvSpPr>
            <p:cNvPr id="16" name="标题 1"/>
            <p:cNvSpPr txBox="1"/>
            <p:nvPr/>
          </p:nvSpPr>
          <p:spPr bwMode="auto">
            <a:xfrm>
              <a:off x="5913" y="2549"/>
              <a:ext cx="7813" cy="14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spAutoFit/>
            </a:bodyPr>
            <a:lstStyle>
              <a:lvl1pPr algn="l" rtl="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defRPr sz="3000" b="1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algn="l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algn="l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algn="l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algn="l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457200" algn="l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914400" algn="l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1371600" algn="l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1828800" algn="l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marL="571500" lvl="1" indent="-571500" algn="l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charset="0"/>
                <a:buChar char="u"/>
                <a:defRPr/>
              </a:pPr>
              <a:r>
                <a:rPr kumimoji="0" lang="en-US" altLang="zh-C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468E"/>
                  </a:solidFill>
                  <a:effectLst/>
                  <a:uLnTx/>
                  <a:uFillTx/>
                  <a:latin typeface="微软雅黑" panose="020B0503020204020204" pitchFamily="34" charset="-122"/>
                  <a:cs typeface="+mj-cs"/>
                  <a:sym typeface="+mn-ea"/>
                </a:rPr>
                <a:t> </a:t>
              </a:r>
              <a:endPara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00468E"/>
                </a:solidFill>
                <a:effectLst/>
                <a:uLnTx/>
                <a:uFillTx/>
                <a:latin typeface="微软雅黑" panose="020B0503020204020204" pitchFamily="34" charset="-122"/>
                <a:cs typeface="+mj-cs"/>
                <a:sym typeface="+mn-ea"/>
              </a:endParaRPr>
            </a:p>
          </p:txBody>
        </p:sp>
        <p:sp>
          <p:nvSpPr>
            <p:cNvPr id="17" name="文本框 16"/>
            <p:cNvSpPr txBox="1"/>
            <p:nvPr>
              <p:custDataLst>
                <p:tags r:id="rId7"/>
              </p:custDataLst>
            </p:nvPr>
          </p:nvSpPr>
          <p:spPr>
            <a:xfrm>
              <a:off x="6335" y="2724"/>
              <a:ext cx="886" cy="773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p>
              <a:r>
                <a:rPr lang="en-US" altLang="zh-CN" sz="2800" b="1" dirty="0">
                  <a:solidFill>
                    <a:schemeClr val="bg1"/>
                  </a:solidFill>
                  <a:latin typeface="微软雅黑" panose="020B0503020204020204" pitchFamily="34" charset="-122"/>
                  <a:sym typeface="+mn-ea"/>
                </a:rPr>
                <a:t>2</a:t>
              </a:r>
              <a:endParaRPr lang="en-US" altLang="zh-CN" sz="2800" b="1" dirty="0">
                <a:solidFill>
                  <a:schemeClr val="bg1"/>
                </a:solidFill>
                <a:latin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18" name="文本框 17"/>
            <p:cNvSpPr txBox="1"/>
            <p:nvPr>
              <p:custDataLst>
                <p:tags r:id="rId8"/>
              </p:custDataLst>
            </p:nvPr>
          </p:nvSpPr>
          <p:spPr>
            <a:xfrm>
              <a:off x="7401" y="2560"/>
              <a:ext cx="9600" cy="1113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marL="0" lvl="1" indent="0" algn="l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charset="0"/>
                <a:buNone/>
                <a:defRPr/>
              </a:pPr>
              <a:r>
                <a:rPr lang="en-US" altLang="zh-CN" sz="4000" b="1" dirty="0">
                  <a:solidFill>
                    <a:srgbClr val="00468E"/>
                  </a:solidFill>
                  <a:latin typeface="微软雅黑" panose="020B0503020204020204" pitchFamily="34" charset="-122"/>
                  <a:sym typeface="+mn-ea"/>
                </a:rPr>
                <a:t>Method</a:t>
              </a:r>
              <a:endParaRPr lang="en-US" altLang="zh-CN" sz="4000" b="1" dirty="0">
                <a:solidFill>
                  <a:srgbClr val="00468E"/>
                </a:solidFill>
                <a:latin typeface="微软雅黑" panose="020B0503020204020204" pitchFamily="34" charset="-122"/>
                <a:sym typeface="+mn-ea"/>
              </a:endParaRPr>
            </a:p>
          </p:txBody>
        </p:sp>
      </p:grpSp>
      <p:grpSp>
        <p:nvGrpSpPr>
          <p:cNvPr id="19" name="组合 18"/>
          <p:cNvGrpSpPr/>
          <p:nvPr>
            <p:custDataLst>
              <p:tags r:id="rId9"/>
            </p:custDataLst>
          </p:nvPr>
        </p:nvGrpSpPr>
        <p:grpSpPr>
          <a:xfrm>
            <a:off x="3754755" y="3869055"/>
            <a:ext cx="7040880" cy="922020"/>
            <a:chOff x="5913" y="2549"/>
            <a:chExt cx="11088" cy="1452"/>
          </a:xfrm>
        </p:grpSpPr>
        <p:sp>
          <p:nvSpPr>
            <p:cNvPr id="20" name="标题 1"/>
            <p:cNvSpPr txBox="1"/>
            <p:nvPr/>
          </p:nvSpPr>
          <p:spPr bwMode="auto">
            <a:xfrm>
              <a:off x="5913" y="2549"/>
              <a:ext cx="7813" cy="14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spAutoFit/>
            </a:bodyPr>
            <a:lstStyle>
              <a:lvl1pPr algn="l" rtl="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defRPr sz="3000" b="1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algn="l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algn="l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algn="l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algn="l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457200" algn="l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914400" algn="l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1371600" algn="l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1828800" algn="l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marL="571500" lvl="1" indent="-571500" algn="l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charset="0"/>
                <a:buChar char="u"/>
                <a:defRPr/>
              </a:pPr>
              <a:r>
                <a:rPr kumimoji="0" lang="en-US" altLang="zh-C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468E"/>
                  </a:solidFill>
                  <a:effectLst/>
                  <a:uLnTx/>
                  <a:uFillTx/>
                  <a:latin typeface="微软雅黑" panose="020B0503020204020204" pitchFamily="34" charset="-122"/>
                  <a:cs typeface="+mj-cs"/>
                  <a:sym typeface="+mn-ea"/>
                </a:rPr>
                <a:t> </a:t>
              </a:r>
              <a:endPara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00468E"/>
                </a:solidFill>
                <a:effectLst/>
                <a:uLnTx/>
                <a:uFillTx/>
                <a:latin typeface="微软雅黑" panose="020B0503020204020204" pitchFamily="34" charset="-122"/>
                <a:cs typeface="+mj-cs"/>
                <a:sym typeface="+mn-ea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10"/>
              </p:custDataLst>
            </p:nvPr>
          </p:nvSpPr>
          <p:spPr>
            <a:xfrm>
              <a:off x="6335" y="2724"/>
              <a:ext cx="886" cy="773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p>
              <a:r>
                <a:rPr lang="en-US" altLang="zh-CN" sz="2800" b="1" dirty="0">
                  <a:solidFill>
                    <a:schemeClr val="bg1"/>
                  </a:solidFill>
                  <a:latin typeface="微软雅黑" panose="020B0503020204020204" pitchFamily="34" charset="-122"/>
                  <a:sym typeface="+mn-ea"/>
                </a:rPr>
                <a:t>3</a:t>
              </a:r>
              <a:endParaRPr lang="en-US" altLang="zh-CN" sz="2800" b="1" dirty="0">
                <a:solidFill>
                  <a:schemeClr val="bg1"/>
                </a:solidFill>
                <a:latin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22" name="文本框 21"/>
            <p:cNvSpPr txBox="1"/>
            <p:nvPr>
              <p:custDataLst>
                <p:tags r:id="rId11"/>
              </p:custDataLst>
            </p:nvPr>
          </p:nvSpPr>
          <p:spPr>
            <a:xfrm>
              <a:off x="7401" y="2571"/>
              <a:ext cx="9600" cy="1113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marL="0" lvl="1" indent="0" algn="l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charset="0"/>
                <a:buNone/>
                <a:defRPr/>
              </a:pPr>
              <a:r>
                <a:rPr lang="en-US" altLang="zh-CN" sz="4000" b="1" dirty="0">
                  <a:solidFill>
                    <a:srgbClr val="00468E"/>
                  </a:solidFill>
                  <a:latin typeface="微软雅黑" panose="020B0503020204020204" pitchFamily="34" charset="-122"/>
                  <a:sym typeface="+mn-ea"/>
                </a:rPr>
                <a:t>Conclusions</a:t>
              </a:r>
              <a:endParaRPr lang="en-US" altLang="zh-CN" sz="4000" b="1" dirty="0">
                <a:solidFill>
                  <a:srgbClr val="00468E"/>
                </a:solidFill>
                <a:latin typeface="微软雅黑" panose="020B0503020204020204" pitchFamily="34" charset="-122"/>
                <a:sym typeface="+mn-ea"/>
              </a:endParaRPr>
            </a:p>
          </p:txBody>
        </p:sp>
      </p:grpSp>
      <p:grpSp>
        <p:nvGrpSpPr>
          <p:cNvPr id="2" name="组合 1"/>
          <p:cNvGrpSpPr/>
          <p:nvPr>
            <p:custDataLst>
              <p:tags r:id="rId12"/>
            </p:custDataLst>
          </p:nvPr>
        </p:nvGrpSpPr>
        <p:grpSpPr>
          <a:xfrm>
            <a:off x="3754755" y="5194300"/>
            <a:ext cx="7040880" cy="922020"/>
            <a:chOff x="5913" y="2549"/>
            <a:chExt cx="11088" cy="1452"/>
          </a:xfrm>
        </p:grpSpPr>
        <p:sp>
          <p:nvSpPr>
            <p:cNvPr id="3" name="标题 1"/>
            <p:cNvSpPr txBox="1"/>
            <p:nvPr/>
          </p:nvSpPr>
          <p:spPr bwMode="auto">
            <a:xfrm>
              <a:off x="5913" y="2549"/>
              <a:ext cx="7813" cy="14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spAutoFit/>
            </a:bodyPr>
            <a:lstStyle>
              <a:lvl1pPr algn="l" rtl="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defRPr sz="3000" b="1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algn="l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algn="l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algn="l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algn="l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457200" algn="l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914400" algn="l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1371600" algn="l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1828800" algn="l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marL="571500" lvl="1" indent="-571500" algn="l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charset="0"/>
                <a:buChar char="u"/>
                <a:defRPr/>
              </a:pPr>
              <a:r>
                <a:rPr kumimoji="0" lang="en-US" altLang="zh-C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468E"/>
                  </a:solidFill>
                  <a:effectLst/>
                  <a:uLnTx/>
                  <a:uFillTx/>
                  <a:latin typeface="微软雅黑" panose="020B0503020204020204" pitchFamily="34" charset="-122"/>
                  <a:cs typeface="+mj-cs"/>
                  <a:sym typeface="+mn-ea"/>
                </a:rPr>
                <a:t> </a:t>
              </a:r>
              <a:endPara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00468E"/>
                </a:solidFill>
                <a:effectLst/>
                <a:uLnTx/>
                <a:uFillTx/>
                <a:latin typeface="微软雅黑" panose="020B0503020204020204" pitchFamily="34" charset="-122"/>
                <a:cs typeface="+mj-cs"/>
                <a:sym typeface="+mn-ea"/>
              </a:endParaRPr>
            </a:p>
          </p:txBody>
        </p:sp>
        <p:sp>
          <p:nvSpPr>
            <p:cNvPr id="7" name="文本框 6"/>
            <p:cNvSpPr txBox="1"/>
            <p:nvPr>
              <p:custDataLst>
                <p:tags r:id="rId13"/>
              </p:custDataLst>
            </p:nvPr>
          </p:nvSpPr>
          <p:spPr>
            <a:xfrm>
              <a:off x="6335" y="2724"/>
              <a:ext cx="886" cy="773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p>
              <a:r>
                <a:rPr lang="en-US" altLang="zh-CN" sz="2800" b="1" dirty="0">
                  <a:solidFill>
                    <a:schemeClr val="bg1"/>
                  </a:solidFill>
                  <a:latin typeface="微软雅黑" panose="020B0503020204020204" pitchFamily="34" charset="-122"/>
                  <a:sym typeface="+mn-ea"/>
                </a:rPr>
                <a:t>4</a:t>
              </a:r>
              <a:endParaRPr lang="en-US" altLang="zh-CN" sz="2800" b="1" dirty="0">
                <a:solidFill>
                  <a:schemeClr val="bg1"/>
                </a:solidFill>
                <a:latin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14"/>
              </p:custDataLst>
            </p:nvPr>
          </p:nvSpPr>
          <p:spPr>
            <a:xfrm>
              <a:off x="7401" y="2549"/>
              <a:ext cx="9600" cy="1113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marL="0" lvl="1" indent="0" algn="l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charset="0"/>
                <a:buNone/>
                <a:defRPr/>
              </a:pPr>
              <a:r>
                <a:rPr lang="en-US" altLang="zh-CN" sz="4000" b="1" dirty="0">
                  <a:solidFill>
                    <a:srgbClr val="00468E"/>
                  </a:solidFill>
                  <a:latin typeface="微软雅黑" panose="020B0503020204020204" pitchFamily="34" charset="-122"/>
                  <a:sym typeface="+mn-ea"/>
                </a:rPr>
                <a:t>Outlook</a:t>
              </a:r>
              <a:endParaRPr lang="en-US" altLang="zh-CN" sz="4000" b="1" dirty="0">
                <a:solidFill>
                  <a:srgbClr val="00468E"/>
                </a:solidFill>
                <a:latin typeface="微软雅黑" panose="020B0503020204020204" pitchFamily="34" charset="-122"/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对角圆角矩形 16" descr="7b0a202020202262756c6c6574223a20227b5c2263617465676f727949645c223a5c225c222c5c2274656d706c61746549645c223a32303233313336397d220a7d0a"/>
          <p:cNvSpPr/>
          <p:nvPr/>
        </p:nvSpPr>
        <p:spPr>
          <a:xfrm>
            <a:off x="242570" y="76200"/>
            <a:ext cx="4269105" cy="553720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571500" lvl="1" indent="-571500" algn="l" fontAlgn="auto"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r"/>
              <a:defRPr/>
            </a:pPr>
            <a:r>
              <a:rPr lang="en-US" altLang="zh-CN" sz="3600" b="1" dirty="0">
                <a:solidFill>
                  <a:srgbClr val="00468E"/>
                </a:solidFill>
                <a:latin typeface="Arial" panose="020B0604020202020204"/>
                <a:ea typeface="微软雅黑" panose="020B0503020204020204" pitchFamily="34" charset="-122"/>
                <a:sym typeface="+mn-ea"/>
              </a:rPr>
              <a:t>Background</a:t>
            </a:r>
            <a:endParaRPr kumimoji="0" lang="zh-CN" altLang="en-US" sz="3600" b="1" i="0" u="none" strike="noStrike" kern="1200" cap="none" spc="0" normalizeH="0" baseline="0" dirty="0">
              <a:solidFill>
                <a:srgbClr val="00468E"/>
              </a:solidFill>
              <a:latin typeface="Arial" panose="020B0604020202020204"/>
              <a:ea typeface="微软雅黑" panose="020B0503020204020204" pitchFamily="34" charset="-122"/>
              <a:cs typeface="+mn-cs"/>
              <a:sym typeface="+mn-ea"/>
            </a:endParaRPr>
          </a:p>
        </p:txBody>
      </p:sp>
      <p:pic>
        <p:nvPicPr>
          <p:cNvPr id="180" name="图形 179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0687050" y="44450"/>
            <a:ext cx="1293495" cy="594360"/>
          </a:xfrm>
          <a:prstGeom prst="rect">
            <a:avLst/>
          </a:prstGeom>
        </p:spPr>
      </p:pic>
      <p:sp>
        <p:nvSpPr>
          <p:cNvPr id="22" name="矩形 21"/>
          <p:cNvSpPr/>
          <p:nvPr/>
        </p:nvSpPr>
        <p:spPr>
          <a:xfrm>
            <a:off x="367665" y="889636"/>
            <a:ext cx="11482070" cy="1844062"/>
          </a:xfrm>
          <a:prstGeom prst="rect">
            <a:avLst/>
          </a:prstGeom>
          <a:solidFill>
            <a:srgbClr val="FFFFFF"/>
          </a:solidFill>
          <a:ln w="6350" cap="flat" cmpd="sng" algn="ctr">
            <a:solidFill>
              <a:srgbClr val="FFFFFF">
                <a:lumMod val="85000"/>
              </a:srgbClr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108000" tIns="71755" rIns="108000" bIns="0" rtlCol="0" anchor="t" anchorCtr="0"/>
          <a:lstStyle/>
          <a:p>
            <a:pPr indent="508000" algn="just" defTabSz="45720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C49B7"/>
              </a:buClr>
              <a:buFont typeface="Wingdings" panose="05000000000000000000" charset="0"/>
              <a:buNone/>
              <a:extLst>
                <a:ext uri="{35155182-B16C-46BC-9424-99874614C6A1}">
                  <wpsdc:indentchars xmlns:wpsdc="http://www.wps.cn/officeDocument/2017/drawingmlCustomData" val="200" checksum="282533468"/>
                </a:ext>
              </a:extLst>
            </a:pP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According to forecast scenarios published by the International Energy Agency (IEA) and the Organization of the Petroleum Exporting Countries (OPEC), fossil fuels are projected to account for more than two-thirds of global primary energy demand through 2035. Against this backdrop, the continuous upgrading and iteration of drilling equipment is imperative to meet the twin demands of </a:t>
            </a:r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efficient resource extraction 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environmental protection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sz="2000" b="1" kern="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3" name="文本框 1"/>
          <p:cNvSpPr txBox="1">
            <a:spLocks noChangeArrowheads="1"/>
          </p:cNvSpPr>
          <p:nvPr/>
        </p:nvSpPr>
        <p:spPr bwMode="auto">
          <a:xfrm>
            <a:off x="621873" y="6069486"/>
            <a:ext cx="443865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ctr"/>
            <a:r>
              <a:rPr lang="en-US" altLang="zh-CN" sz="20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World Primary Energy Demand Fuel Share Outlook to 2035</a:t>
            </a:r>
            <a:endParaRPr lang="zh-CN" altLang="en-US" sz="20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35" t="18889" r="705" b="12972"/>
          <a:stretch>
            <a:fillRect/>
          </a:stretch>
        </p:blipFill>
        <p:spPr>
          <a:xfrm>
            <a:off x="796173" y="2789392"/>
            <a:ext cx="4354542" cy="3280094"/>
          </a:xfrm>
          <a:prstGeom prst="rect">
            <a:avLst/>
          </a:prstGeom>
        </p:spPr>
      </p:pic>
      <p:grpSp>
        <p:nvGrpSpPr>
          <p:cNvPr id="25" name="组合 24"/>
          <p:cNvGrpSpPr/>
          <p:nvPr/>
        </p:nvGrpSpPr>
        <p:grpSpPr>
          <a:xfrm>
            <a:off x="6022116" y="3135520"/>
            <a:ext cx="5749048" cy="3501822"/>
            <a:chOff x="5738495" y="2579848"/>
            <a:chExt cx="6571615" cy="4066646"/>
          </a:xfrm>
        </p:grpSpPr>
        <p:pic>
          <p:nvPicPr>
            <p:cNvPr id="26" name="图片 25"/>
            <p:cNvPicPr>
              <a:picLocks noChangeAspect="1"/>
            </p:cNvPicPr>
            <p:nvPr/>
          </p:nvPicPr>
          <p:blipFill>
            <a:blip r:embed="rId4"/>
            <a:srcRect t="13544"/>
            <a:stretch>
              <a:fillRect/>
            </a:stretch>
          </p:blipFill>
          <p:spPr>
            <a:xfrm>
              <a:off x="5822950" y="2637633"/>
              <a:ext cx="6082665" cy="3629025"/>
            </a:xfrm>
            <a:prstGeom prst="rect">
              <a:avLst/>
            </a:prstGeom>
            <a:noFill/>
          </p:spPr>
        </p:pic>
        <p:pic>
          <p:nvPicPr>
            <p:cNvPr id="27" name="图片 2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854632" y="3228779"/>
              <a:ext cx="939256" cy="862046"/>
            </a:xfrm>
            <a:prstGeom prst="rect">
              <a:avLst/>
            </a:prstGeom>
          </p:spPr>
        </p:pic>
        <p:sp>
          <p:nvSpPr>
            <p:cNvPr id="28" name="文本框 27"/>
            <p:cNvSpPr txBox="1"/>
            <p:nvPr/>
          </p:nvSpPr>
          <p:spPr>
            <a:xfrm>
              <a:off x="7117080" y="6183393"/>
              <a:ext cx="3968102" cy="4631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b="1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Drilling Time Allocation</a:t>
              </a:r>
              <a:endParaRPr lang="zh-CN" altLang="en-US" sz="20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grpSp>
          <p:nvGrpSpPr>
            <p:cNvPr id="29" name="组合 28"/>
            <p:cNvGrpSpPr/>
            <p:nvPr/>
          </p:nvGrpSpPr>
          <p:grpSpPr>
            <a:xfrm>
              <a:off x="5738495" y="2579848"/>
              <a:ext cx="6571615" cy="3657600"/>
              <a:chOff x="9399" y="4469"/>
              <a:chExt cx="10349" cy="5760"/>
            </a:xfrm>
          </p:grpSpPr>
          <p:pic>
            <p:nvPicPr>
              <p:cNvPr id="31" name="图片 30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7320" y="5798"/>
                <a:ext cx="1760" cy="1052"/>
              </a:xfrm>
              <a:prstGeom prst="rect">
                <a:avLst/>
              </a:prstGeom>
            </p:spPr>
          </p:pic>
          <p:sp>
            <p:nvSpPr>
              <p:cNvPr id="32" name="文本框 31"/>
              <p:cNvSpPr txBox="1"/>
              <p:nvPr/>
            </p:nvSpPr>
            <p:spPr>
              <a:xfrm>
                <a:off x="16651" y="5756"/>
                <a:ext cx="3097" cy="13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b="1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rPr>
                  <a:t>Non-productive time </a:t>
                </a:r>
                <a:endParaRPr lang="en-US" altLang="zh-CN" sz="14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endParaRPr>
              </a:p>
              <a:p>
                <a:pPr algn="ctr"/>
                <a:r>
                  <a:rPr lang="en-US" altLang="zh-CN" sz="1400" b="1" dirty="0">
                    <a:solidFill>
                      <a:schemeClr val="tx1"/>
                    </a:solidFill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rPr>
                  <a:t>16%</a:t>
                </a:r>
                <a:endParaRPr lang="en-US" altLang="zh-CN" sz="1400" b="1" dirty="0">
                  <a:solidFill>
                    <a:schemeClr val="tx1"/>
                  </a:solidFill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endParaRPr>
              </a:p>
            </p:txBody>
          </p:sp>
          <p:pic>
            <p:nvPicPr>
              <p:cNvPr id="33" name="图片 32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962" y="8974"/>
                <a:ext cx="1608" cy="795"/>
              </a:xfrm>
              <a:prstGeom prst="rect">
                <a:avLst/>
              </a:prstGeom>
            </p:spPr>
          </p:pic>
          <p:pic>
            <p:nvPicPr>
              <p:cNvPr id="34" name="图片 33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383" y="4469"/>
                <a:ext cx="4520" cy="510"/>
              </a:xfrm>
              <a:prstGeom prst="rect">
                <a:avLst/>
              </a:prstGeom>
            </p:spPr>
          </p:pic>
          <p:pic>
            <p:nvPicPr>
              <p:cNvPr id="35" name="图片 34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519" y="4799"/>
                <a:ext cx="1688" cy="692"/>
              </a:xfrm>
              <a:prstGeom prst="rect">
                <a:avLst/>
              </a:prstGeom>
            </p:spPr>
          </p:pic>
          <p:pic>
            <p:nvPicPr>
              <p:cNvPr id="36" name="图片 35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6700" y="8566"/>
                <a:ext cx="1870" cy="812"/>
              </a:xfrm>
              <a:prstGeom prst="rect">
                <a:avLst/>
              </a:prstGeom>
            </p:spPr>
          </p:pic>
          <p:pic>
            <p:nvPicPr>
              <p:cNvPr id="37" name="图片 36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570" y="9306"/>
                <a:ext cx="2069" cy="812"/>
              </a:xfrm>
              <a:prstGeom prst="rect">
                <a:avLst/>
              </a:prstGeom>
            </p:spPr>
          </p:pic>
          <p:sp>
            <p:nvSpPr>
              <p:cNvPr id="38" name="文本框 37"/>
              <p:cNvSpPr txBox="1"/>
              <p:nvPr/>
            </p:nvSpPr>
            <p:spPr>
              <a:xfrm>
                <a:off x="13912" y="4580"/>
                <a:ext cx="3715" cy="9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b="1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rPr>
                  <a:t>Drilling time</a:t>
                </a:r>
                <a:endParaRPr lang="en-US" altLang="zh-CN" sz="14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endParaRPr>
              </a:p>
              <a:p>
                <a:pPr algn="ctr"/>
                <a:r>
                  <a:rPr lang="en-US" altLang="zh-CN" sz="1400" b="1" dirty="0">
                    <a:solidFill>
                      <a:schemeClr val="tx1"/>
                    </a:solidFill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rPr>
                  <a:t>16%</a:t>
                </a:r>
                <a:endParaRPr lang="en-US" altLang="zh-CN" sz="1400" b="1" dirty="0">
                  <a:solidFill>
                    <a:schemeClr val="tx1"/>
                  </a:solidFill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endParaRPr>
              </a:p>
            </p:txBody>
          </p:sp>
          <p:sp>
            <p:nvSpPr>
              <p:cNvPr id="39" name="文本框 38"/>
              <p:cNvSpPr txBox="1"/>
              <p:nvPr/>
            </p:nvSpPr>
            <p:spPr>
              <a:xfrm>
                <a:off x="9399" y="4686"/>
                <a:ext cx="3029" cy="15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600" b="1" dirty="0">
                    <a:solidFill>
                      <a:srgbClr val="FF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rPr>
                  <a:t>Other drilling operations</a:t>
                </a:r>
                <a:endParaRPr lang="en-US" altLang="zh-CN" sz="16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endParaRPr>
              </a:p>
              <a:p>
                <a:pPr algn="ctr"/>
                <a:r>
                  <a:rPr lang="en-US" altLang="zh-CN" sz="1600" b="1" dirty="0">
                    <a:solidFill>
                      <a:srgbClr val="FF0000"/>
                    </a:solidFill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rPr>
                  <a:t>42%</a:t>
                </a:r>
                <a:endParaRPr lang="en-US" altLang="zh-CN" sz="1600" b="1" dirty="0">
                  <a:solidFill>
                    <a:srgbClr val="FF0000"/>
                  </a:solidFill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endParaRPr>
              </a:p>
            </p:txBody>
          </p:sp>
          <p:sp>
            <p:nvSpPr>
              <p:cNvPr id="40" name="文本框 39"/>
              <p:cNvSpPr txBox="1"/>
              <p:nvPr/>
            </p:nvSpPr>
            <p:spPr>
              <a:xfrm>
                <a:off x="12168" y="9274"/>
                <a:ext cx="2833" cy="9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b="1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rPr>
                  <a:t>Data collection</a:t>
                </a:r>
                <a:endParaRPr lang="en-US" altLang="zh-CN" sz="14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endParaRPr>
              </a:p>
              <a:p>
                <a:pPr algn="ctr"/>
                <a:r>
                  <a:rPr lang="en-US" altLang="zh-CN" sz="1400" b="1" dirty="0">
                    <a:solidFill>
                      <a:schemeClr val="tx1"/>
                    </a:solidFill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rPr>
                  <a:t>12%</a:t>
                </a:r>
                <a:endParaRPr lang="en-US" altLang="zh-CN" sz="1400" b="1" dirty="0">
                  <a:solidFill>
                    <a:schemeClr val="tx1"/>
                  </a:solidFill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endParaRPr>
              </a:p>
            </p:txBody>
          </p:sp>
          <p:sp>
            <p:nvSpPr>
              <p:cNvPr id="41" name="文本框 40"/>
              <p:cNvSpPr txBox="1"/>
              <p:nvPr/>
            </p:nvSpPr>
            <p:spPr>
              <a:xfrm>
                <a:off x="16363" y="8566"/>
                <a:ext cx="2833" cy="9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b="1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rPr>
                  <a:t>Weather factor</a:t>
                </a:r>
                <a:endParaRPr lang="en-US" altLang="zh-CN" sz="14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endParaRPr>
              </a:p>
              <a:p>
                <a:pPr algn="ctr"/>
                <a:r>
                  <a:rPr lang="en-US" altLang="zh-CN" sz="1400" b="1" dirty="0">
                    <a:solidFill>
                      <a:schemeClr val="tx1"/>
                    </a:solidFill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rPr>
                  <a:t>19%</a:t>
                </a:r>
                <a:endParaRPr lang="en-US" altLang="zh-CN" sz="1400" b="1" dirty="0">
                  <a:solidFill>
                    <a:schemeClr val="tx1"/>
                  </a:solidFill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endParaRPr>
              </a:p>
            </p:txBody>
          </p:sp>
        </p:grp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图形 179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0687050" y="44450"/>
            <a:ext cx="1293495" cy="594360"/>
          </a:xfrm>
          <a:prstGeom prst="rect">
            <a:avLst/>
          </a:prstGeom>
        </p:spPr>
      </p:pic>
      <p:sp>
        <p:nvSpPr>
          <p:cNvPr id="2" name="对角圆角矩形 16" descr="7b0a202020202262756c6c6574223a20227b5c2263617465676f727949645c223a5c225c222c5c2274656d706c61746549645c223a32303233313336397d220a7d0a"/>
          <p:cNvSpPr/>
          <p:nvPr/>
        </p:nvSpPr>
        <p:spPr>
          <a:xfrm>
            <a:off x="242570" y="76200"/>
            <a:ext cx="4269105" cy="553720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571500" lvl="1" indent="-571500" algn="l" fontAlgn="auto"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r"/>
              <a:defRPr/>
            </a:pPr>
            <a:r>
              <a:rPr lang="en-US" altLang="zh-CN" sz="3600" b="1" dirty="0">
                <a:solidFill>
                  <a:srgbClr val="00468E"/>
                </a:solidFill>
                <a:latin typeface="Arial" panose="020B0604020202020204"/>
                <a:ea typeface="微软雅黑" panose="020B0503020204020204" pitchFamily="34" charset="-122"/>
                <a:sym typeface="+mn-ea"/>
              </a:rPr>
              <a:t>Background</a:t>
            </a:r>
            <a:endParaRPr kumimoji="0" lang="zh-CN" altLang="en-US" sz="3600" b="1" i="0" u="none" strike="noStrike" kern="1200" cap="none" spc="0" normalizeH="0" baseline="0" dirty="0">
              <a:solidFill>
                <a:srgbClr val="00468E"/>
              </a:solidFill>
              <a:latin typeface="Arial" panose="020B0604020202020204"/>
              <a:ea typeface="微软雅黑" panose="020B0503020204020204" pitchFamily="34" charset="-122"/>
              <a:cs typeface="+mn-cs"/>
              <a:sym typeface="+mn-ea"/>
            </a:endParaRPr>
          </a:p>
        </p:txBody>
      </p:sp>
      <p:sp>
        <p:nvSpPr>
          <p:cNvPr id="56" name="矩形 55"/>
          <p:cNvSpPr/>
          <p:nvPr/>
        </p:nvSpPr>
        <p:spPr>
          <a:xfrm>
            <a:off x="335361" y="5015497"/>
            <a:ext cx="11482070" cy="1648545"/>
          </a:xfrm>
          <a:prstGeom prst="rect">
            <a:avLst/>
          </a:prstGeom>
          <a:solidFill>
            <a:srgbClr val="FFFFFF"/>
          </a:solidFill>
          <a:ln w="6350" cap="flat" cmpd="sng" algn="ctr">
            <a:solidFill>
              <a:srgbClr val="FFFFFF">
                <a:lumMod val="85000"/>
              </a:srgbClr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108000" tIns="144000" rIns="108000" bIns="0" rtlCol="0" anchor="t" anchorCtr="0"/>
          <a:lstStyle/>
          <a:p>
            <a:pPr indent="508000" algn="just" defTabSz="45720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C49B7"/>
              </a:buClr>
              <a:buFont typeface="Wingdings" panose="05000000000000000000" charset="0"/>
              <a:buNone/>
              <a:extLst>
                <a:ext uri="{35155182-B16C-46BC-9424-99874614C6A1}">
                  <wpsdc:indentchars xmlns:wpsdc="http://www.wps.cn/officeDocument/2017/drawingmlCustomData" val="200" checksum="282533468"/>
                </a:ext>
              </a:extLst>
            </a:pPr>
            <a:r>
              <a:rPr lang="en-US" altLang="zh-CN" sz="20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To improve tripping efficiency </a:t>
            </a:r>
            <a:r>
              <a:rPr lang="en-US" altLang="zh-CN" sz="2000" b="1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and </a:t>
            </a:r>
            <a:r>
              <a:rPr lang="en-US" altLang="zh-CN" sz="20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lower energy consumption </a:t>
            </a:r>
            <a:r>
              <a:rPr lang="en-US" altLang="zh-CN" sz="2000" b="1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in drilling, a novel self-balancing rig system has been created. It introduces a new tripping method where two hoisting units work in tandem. Using </a:t>
            </a:r>
            <a:r>
              <a:rPr lang="en-US" altLang="zh-CN" sz="20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torque self-balancing technology</a:t>
            </a:r>
            <a:r>
              <a:rPr lang="en-US" altLang="zh-CN" sz="2000" b="1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, the system offsets the weight of the traveling block system, achieving both higher productivity and significant energy savings.</a:t>
            </a:r>
            <a:endParaRPr lang="zh-CN" altLang="en-US" sz="2000" b="1" kern="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3" name="箭头: 右 12"/>
          <p:cNvSpPr/>
          <p:nvPr/>
        </p:nvSpPr>
        <p:spPr>
          <a:xfrm>
            <a:off x="5700542" y="2667969"/>
            <a:ext cx="723535" cy="447674"/>
          </a:xfrm>
          <a:prstGeom prst="righ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6" name="组合 45"/>
          <p:cNvGrpSpPr/>
          <p:nvPr/>
        </p:nvGrpSpPr>
        <p:grpSpPr>
          <a:xfrm>
            <a:off x="746281" y="906908"/>
            <a:ext cx="4697072" cy="3963015"/>
            <a:chOff x="697009" y="684127"/>
            <a:chExt cx="4697072" cy="3963015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630" t="3723" r="17888"/>
            <a:stretch>
              <a:fillRect/>
            </a:stretch>
          </p:blipFill>
          <p:spPr>
            <a:xfrm>
              <a:off x="840459" y="928219"/>
              <a:ext cx="1933055" cy="3714037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71"/>
            <a:stretch>
              <a:fillRect/>
            </a:stretch>
          </p:blipFill>
          <p:spPr>
            <a:xfrm>
              <a:off x="3219963" y="1280386"/>
              <a:ext cx="1698172" cy="1872161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90" t="20952" r="8902" b="18095"/>
            <a:stretch>
              <a:fillRect/>
            </a:stretch>
          </p:blipFill>
          <p:spPr>
            <a:xfrm>
              <a:off x="3071249" y="3252151"/>
              <a:ext cx="2063178" cy="1384102"/>
            </a:xfrm>
            <a:prstGeom prst="rect">
              <a:avLst/>
            </a:prstGeom>
          </p:spPr>
        </p:pic>
        <p:sp>
          <p:nvSpPr>
            <p:cNvPr id="17" name="矩形 16"/>
            <p:cNvSpPr/>
            <p:nvPr/>
          </p:nvSpPr>
          <p:spPr>
            <a:xfrm>
              <a:off x="697009" y="684127"/>
              <a:ext cx="4560791" cy="3963015"/>
            </a:xfrm>
            <a:prstGeom prst="rect">
              <a:avLst/>
            </a:prstGeom>
            <a:noFill/>
            <a:ln w="19050">
              <a:solidFill>
                <a:srgbClr val="0070C0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9" name="直接连接符 18"/>
            <p:cNvCxnSpPr>
              <a:endCxn id="17" idx="2"/>
            </p:cNvCxnSpPr>
            <p:nvPr/>
          </p:nvCxnSpPr>
          <p:spPr>
            <a:xfrm>
              <a:off x="2977404" y="1020954"/>
              <a:ext cx="1" cy="3626188"/>
            </a:xfrm>
            <a:prstGeom prst="line">
              <a:avLst/>
            </a:prstGeom>
            <a:ln w="19050">
              <a:solidFill>
                <a:srgbClr val="0070C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19"/>
            <p:cNvCxnSpPr/>
            <p:nvPr/>
          </p:nvCxnSpPr>
          <p:spPr>
            <a:xfrm flipH="1" flipV="1">
              <a:off x="2977404" y="3210440"/>
              <a:ext cx="2280396" cy="0"/>
            </a:xfrm>
            <a:prstGeom prst="line">
              <a:avLst/>
            </a:prstGeom>
            <a:ln w="19050">
              <a:solidFill>
                <a:srgbClr val="0070C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文本框 1"/>
            <p:cNvSpPr txBox="1">
              <a:spLocks noChangeArrowheads="1"/>
            </p:cNvSpPr>
            <p:nvPr/>
          </p:nvSpPr>
          <p:spPr bwMode="auto">
            <a:xfrm>
              <a:off x="2883562" y="1023904"/>
              <a:ext cx="249731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 algn="ctr"/>
              <a:r>
                <a:rPr lang="en-US" altLang="zh-CN" sz="1400" b="1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Hoisting System</a:t>
              </a:r>
              <a:endParaRPr lang="zh-CN" altLang="en-US" sz="1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4" name="文本框 1"/>
            <p:cNvSpPr txBox="1">
              <a:spLocks noChangeArrowheads="1"/>
            </p:cNvSpPr>
            <p:nvPr/>
          </p:nvSpPr>
          <p:spPr bwMode="auto">
            <a:xfrm>
              <a:off x="2896767" y="3165923"/>
              <a:ext cx="249731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 algn="ctr"/>
              <a:r>
                <a:rPr lang="en-US" altLang="zh-CN" sz="1400" b="1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Winch</a:t>
              </a:r>
              <a:endParaRPr lang="zh-CN" altLang="en-US" sz="1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6599461" y="906908"/>
            <a:ext cx="4897360" cy="3963015"/>
            <a:chOff x="6487102" y="695467"/>
            <a:chExt cx="4897360" cy="3963015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6"/>
            <a:srcRect l="19774" t="16668" r="20228" b="21613"/>
            <a:stretch>
              <a:fillRect/>
            </a:stretch>
          </p:blipFill>
          <p:spPr>
            <a:xfrm>
              <a:off x="8959395" y="3207833"/>
              <a:ext cx="2139579" cy="1450649"/>
            </a:xfrm>
            <a:prstGeom prst="rect">
              <a:avLst/>
            </a:prstGeom>
          </p:spPr>
        </p:pic>
        <p:pic>
          <p:nvPicPr>
            <p:cNvPr id="42" name="图片 4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7102" y="1004498"/>
              <a:ext cx="2497314" cy="3645594"/>
            </a:xfrm>
            <a:prstGeom prst="rect">
              <a:avLst/>
            </a:prstGeom>
          </p:spPr>
        </p:pic>
        <p:sp>
          <p:nvSpPr>
            <p:cNvPr id="11" name="矩形 10"/>
            <p:cNvSpPr/>
            <p:nvPr/>
          </p:nvSpPr>
          <p:spPr>
            <a:xfrm>
              <a:off x="6630360" y="695467"/>
              <a:ext cx="4560791" cy="3932269"/>
            </a:xfrm>
            <a:prstGeom prst="rect">
              <a:avLst/>
            </a:prstGeom>
            <a:noFill/>
            <a:ln w="19050">
              <a:solidFill>
                <a:srgbClr val="0070C0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2" name="直接连接符 11"/>
            <p:cNvCxnSpPr>
              <a:endCxn id="11" idx="2"/>
            </p:cNvCxnSpPr>
            <p:nvPr/>
          </p:nvCxnSpPr>
          <p:spPr>
            <a:xfrm>
              <a:off x="8910756" y="1032294"/>
              <a:ext cx="0" cy="3595442"/>
            </a:xfrm>
            <a:prstGeom prst="line">
              <a:avLst/>
            </a:prstGeom>
            <a:ln w="19050">
              <a:solidFill>
                <a:srgbClr val="0070C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/>
            <p:nvPr/>
          </p:nvCxnSpPr>
          <p:spPr>
            <a:xfrm flipH="1" flipV="1">
              <a:off x="8910755" y="3191034"/>
              <a:ext cx="2280396" cy="0"/>
            </a:xfrm>
            <a:prstGeom prst="line">
              <a:avLst/>
            </a:prstGeom>
            <a:ln w="19050">
              <a:solidFill>
                <a:srgbClr val="0070C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文本框 1"/>
            <p:cNvSpPr txBox="1">
              <a:spLocks noChangeArrowheads="1"/>
            </p:cNvSpPr>
            <p:nvPr/>
          </p:nvSpPr>
          <p:spPr bwMode="auto">
            <a:xfrm>
              <a:off x="8887148" y="1032294"/>
              <a:ext cx="2497314" cy="4043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 algn="ctr">
                <a:lnSpc>
                  <a:spcPts val="1200"/>
                </a:lnSpc>
              </a:pPr>
              <a:r>
                <a:rPr lang="en-US" altLang="zh-CN" sz="1400" b="1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Self-Balancing </a:t>
              </a:r>
              <a:endParaRPr lang="en-US" altLang="zh-CN" sz="1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>
                <a:lnSpc>
                  <a:spcPts val="1200"/>
                </a:lnSpc>
              </a:pPr>
              <a:r>
                <a:rPr lang="en-US" altLang="zh-CN" sz="1400" b="1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Hoisting System</a:t>
              </a:r>
              <a:endParaRPr lang="zh-CN" altLang="en-US" sz="1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6" name="文本框 1"/>
            <p:cNvSpPr txBox="1">
              <a:spLocks noChangeArrowheads="1"/>
            </p:cNvSpPr>
            <p:nvPr/>
          </p:nvSpPr>
          <p:spPr bwMode="auto">
            <a:xfrm>
              <a:off x="8859130" y="3194799"/>
              <a:ext cx="2497314" cy="4043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 algn="ctr">
                <a:lnSpc>
                  <a:spcPts val="1200"/>
                </a:lnSpc>
              </a:pPr>
              <a:r>
                <a:rPr lang="en-US" altLang="zh-CN" sz="1400" b="1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Self-Balancing </a:t>
              </a:r>
              <a:endParaRPr lang="en-US" altLang="zh-CN" sz="1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>
                <a:lnSpc>
                  <a:spcPts val="1200"/>
                </a:lnSpc>
              </a:pPr>
              <a:r>
                <a:rPr lang="en-US" altLang="zh-CN" sz="1400" b="1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Double Winch</a:t>
              </a:r>
              <a:endParaRPr lang="zh-CN" altLang="en-US" sz="1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43" name="图片 42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-16000" contrast="4000"/>
                      </a14:imgEffect>
                      <a14:imgEffect>
                        <a14:saturation sat="109000"/>
                      </a14:imgEffect>
                      <a14:imgEffect>
                        <a14:sharpenSoften amount="23000"/>
                      </a14:imgEffect>
                    </a14:imgLayer>
                  </a14:imgProps>
                </a:ext>
              </a:extLst>
            </a:blip>
            <a:srcRect l="35262" t="4587" r="4386"/>
            <a:stretch>
              <a:fillRect/>
            </a:stretch>
          </p:blipFill>
          <p:spPr>
            <a:xfrm>
              <a:off x="9091038" y="1238799"/>
              <a:ext cx="1796849" cy="1887238"/>
            </a:xfrm>
            <a:prstGeom prst="rect">
              <a:avLst/>
            </a:prstGeom>
          </p:spPr>
        </p:pic>
      </p:grpSp>
      <p:cxnSp>
        <p:nvCxnSpPr>
          <p:cNvPr id="58" name="直接连接符 57"/>
          <p:cNvCxnSpPr/>
          <p:nvPr/>
        </p:nvCxnSpPr>
        <p:spPr>
          <a:xfrm flipH="1">
            <a:off x="734100" y="1243735"/>
            <a:ext cx="4572972" cy="0"/>
          </a:xfrm>
          <a:prstGeom prst="line">
            <a:avLst/>
          </a:prstGeom>
          <a:ln w="19050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文本框 1"/>
          <p:cNvSpPr txBox="1">
            <a:spLocks noChangeArrowheads="1"/>
          </p:cNvSpPr>
          <p:nvPr/>
        </p:nvSpPr>
        <p:spPr bwMode="auto">
          <a:xfrm>
            <a:off x="1757836" y="919637"/>
            <a:ext cx="2497314" cy="306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ctr"/>
            <a:r>
              <a:rPr lang="en-US" altLang="zh-CN" sz="1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XJ003</a:t>
            </a:r>
            <a:endParaRPr lang="zh-CN" altLang="en-US" sz="14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2" name="直接连接符 21"/>
          <p:cNvCxnSpPr/>
          <p:nvPr/>
        </p:nvCxnSpPr>
        <p:spPr>
          <a:xfrm flipH="1">
            <a:off x="6742719" y="1245103"/>
            <a:ext cx="4572972" cy="0"/>
          </a:xfrm>
          <a:prstGeom prst="line">
            <a:avLst/>
          </a:prstGeom>
          <a:ln w="19050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文本框 1"/>
          <p:cNvSpPr txBox="1">
            <a:spLocks noChangeArrowheads="1"/>
          </p:cNvSpPr>
          <p:nvPr/>
        </p:nvSpPr>
        <p:spPr bwMode="auto">
          <a:xfrm>
            <a:off x="6779475" y="925742"/>
            <a:ext cx="455788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ctr"/>
            <a:r>
              <a:rPr lang="en-US" altLang="zh-CN" sz="1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Continuous Self-Balancing Drilling Rig System</a:t>
            </a:r>
            <a:endParaRPr lang="zh-CN" altLang="en-US" sz="14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图形 179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0687050" y="44450"/>
            <a:ext cx="1293495" cy="594360"/>
          </a:xfrm>
          <a:prstGeom prst="rect">
            <a:avLst/>
          </a:prstGeom>
        </p:spPr>
      </p:pic>
      <p:sp>
        <p:nvSpPr>
          <p:cNvPr id="2" name="对角圆角矩形 16" descr="7b0a202020202262756c6c6574223a20227b5c2263617465676f727949645c223a5c225c222c5c2274656d706c61746549645c223a32303233313336397d220a7d0a"/>
          <p:cNvSpPr/>
          <p:nvPr/>
        </p:nvSpPr>
        <p:spPr>
          <a:xfrm>
            <a:off x="242570" y="76200"/>
            <a:ext cx="4269105" cy="553720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571500" lvl="1" indent="-571500" algn="l" fontAlgn="auto"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r"/>
              <a:defRPr/>
            </a:pPr>
            <a:r>
              <a:rPr lang="en-US" altLang="zh-CN" sz="3600" b="1" dirty="0">
                <a:solidFill>
                  <a:srgbClr val="00468E"/>
                </a:solidFill>
                <a:latin typeface="Arial" panose="020B0604020202020204"/>
                <a:ea typeface="微软雅黑" panose="020B0503020204020204" pitchFamily="34" charset="-122"/>
                <a:sym typeface="+mn-ea"/>
              </a:rPr>
              <a:t>Method</a:t>
            </a:r>
            <a:endParaRPr kumimoji="0" lang="zh-CN" altLang="en-US" sz="3600" b="1" i="0" u="none" strike="noStrike" kern="1200" cap="none" spc="0" normalizeH="0" baseline="0" dirty="0">
              <a:solidFill>
                <a:srgbClr val="00468E"/>
              </a:solidFill>
              <a:latin typeface="Arial" panose="020B0604020202020204"/>
              <a:ea typeface="微软雅黑" panose="020B0503020204020204" pitchFamily="34" charset="-122"/>
              <a:cs typeface="+mn-cs"/>
              <a:sym typeface="+mn-ea"/>
            </a:endParaRPr>
          </a:p>
        </p:txBody>
      </p:sp>
      <p:sp>
        <p:nvSpPr>
          <p:cNvPr id="10" name="对角圆角矩形 16"/>
          <p:cNvSpPr/>
          <p:nvPr/>
        </p:nvSpPr>
        <p:spPr>
          <a:xfrm>
            <a:off x="242570" y="648335"/>
            <a:ext cx="9589135" cy="553720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342900" lvl="1" indent="-342900" algn="l" fontAlgn="auto"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u"/>
              <a:defRPr/>
            </a:pPr>
            <a:r>
              <a:rPr lang="en-US" altLang="zh-CN" sz="2400" b="1" dirty="0">
                <a:solidFill>
                  <a:srgbClr val="00468E"/>
                </a:solidFill>
                <a:latin typeface="Arial" panose="020B0604020202020204"/>
                <a:ea typeface="微软雅黑" panose="020B0503020204020204" pitchFamily="34" charset="-122"/>
                <a:sym typeface="+mn-ea"/>
              </a:rPr>
              <a:t>Principles of the Self-Balancing Hoisting System</a:t>
            </a:r>
            <a:endParaRPr lang="en-US" altLang="zh-CN" sz="2400" b="1" dirty="0">
              <a:solidFill>
                <a:srgbClr val="00468E"/>
              </a:solidFill>
              <a:latin typeface="Arial" panose="020B0604020202020204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4" name="1342430e1a7f38918cdc9de4468bffd3">
            <a:hlinkClick r:id="" action="ppaction://media"/>
          </p:cNvPr>
          <p:cNvPicPr/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0425" y="1387475"/>
            <a:ext cx="3213735" cy="5141595"/>
          </a:xfrm>
          <a:prstGeom prst="rect">
            <a:avLst/>
          </a:prstGeom>
        </p:spPr>
      </p:pic>
      <p:pic>
        <p:nvPicPr>
          <p:cNvPr id="3" name="图片 2" descr="$RD7F54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52670" y="1388745"/>
            <a:ext cx="6922135" cy="51765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 mute="1">
                <p:cTn id="2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图形 179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0687050" y="44450"/>
            <a:ext cx="1293495" cy="594360"/>
          </a:xfrm>
          <a:prstGeom prst="rect">
            <a:avLst/>
          </a:prstGeom>
        </p:spPr>
      </p:pic>
      <p:sp>
        <p:nvSpPr>
          <p:cNvPr id="2" name="对角圆角矩形 16" descr="7b0a202020202262756c6c6574223a20227b5c2263617465676f727949645c223a5c225c222c5c2274656d706c61746549645c223a32303233313336397d220a7d0a"/>
          <p:cNvSpPr/>
          <p:nvPr/>
        </p:nvSpPr>
        <p:spPr>
          <a:xfrm>
            <a:off x="242570" y="76200"/>
            <a:ext cx="4269105" cy="553720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571500" lvl="1" indent="-571500" algn="l" fontAlgn="auto"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r"/>
              <a:defRPr/>
            </a:pPr>
            <a:r>
              <a:rPr lang="en-US" altLang="zh-CN" sz="3600" b="1" dirty="0">
                <a:solidFill>
                  <a:srgbClr val="00468E"/>
                </a:solidFill>
                <a:latin typeface="Arial" panose="020B0604020202020204"/>
                <a:ea typeface="微软雅黑" panose="020B0503020204020204" pitchFamily="34" charset="-122"/>
                <a:sym typeface="+mn-ea"/>
              </a:rPr>
              <a:t>Method</a:t>
            </a:r>
            <a:endParaRPr kumimoji="0" lang="zh-CN" altLang="en-US" sz="3600" b="1" i="0" u="none" strike="noStrike" kern="1200" cap="none" spc="0" normalizeH="0" baseline="0" dirty="0">
              <a:solidFill>
                <a:srgbClr val="00468E"/>
              </a:solidFill>
              <a:latin typeface="Arial" panose="020B0604020202020204"/>
              <a:ea typeface="微软雅黑" panose="020B0503020204020204" pitchFamily="34" charset="-122"/>
              <a:cs typeface="+mn-cs"/>
              <a:sym typeface="+mn-ea"/>
            </a:endParaRPr>
          </a:p>
        </p:txBody>
      </p:sp>
      <p:sp>
        <p:nvSpPr>
          <p:cNvPr id="116" name="文本框 1"/>
          <p:cNvSpPr txBox="1">
            <a:spLocks noChangeArrowheads="1"/>
          </p:cNvSpPr>
          <p:nvPr/>
        </p:nvSpPr>
        <p:spPr bwMode="auto">
          <a:xfrm>
            <a:off x="0" y="5977341"/>
            <a:ext cx="410514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ctr"/>
            <a:r>
              <a:rPr lang="en-US" altLang="zh-CN" sz="1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Multibody Dynamics (MBD) Equations</a:t>
            </a:r>
            <a:endParaRPr lang="zh-CN" altLang="en-US" sz="1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8" name="文本框 117"/>
              <p:cNvSpPr txBox="1"/>
              <p:nvPr/>
            </p:nvSpPr>
            <p:spPr>
              <a:xfrm>
                <a:off x="1472680" y="6206435"/>
                <a:ext cx="2993405" cy="30405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800" b="0" i="1" smtClean="0">
                          <a:latin typeface="Cambria Math" panose="02040503050406030204" pitchFamily="18" charset="0"/>
                        </a:rPr>
                        <m:t>𝑀</m:t>
                      </m:r>
                      <m:acc>
                        <m:accPr>
                          <m:chr m:val="̈"/>
                          <m:ctrlPr>
                            <a:rPr lang="en-US" altLang="zh-CN" sz="18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sz="18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</m:acc>
                      <m:r>
                        <a:rPr lang="en-US" altLang="zh-CN" sz="18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CN" sz="1800" b="0" i="1" smtClean="0">
                          <a:latin typeface="Cambria Math" panose="02040503050406030204" pitchFamily="18" charset="0"/>
                        </a:rPr>
                        <m:t>𝐾𝑞</m:t>
                      </m:r>
                      <m:r>
                        <a:rPr lang="en-US" altLang="zh-CN" sz="1800" b="0" i="1" smtClean="0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altLang="zh-CN" sz="18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18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altLang="zh-CN" sz="18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sub>
                        <m:sup>
                          <m:r>
                            <a:rPr lang="en-US" altLang="zh-CN" sz="18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r>
                        <a:rPr lang="zh-CN" altLang="en-US" sz="1800" b="0" i="1" smtClean="0"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lang="en-US" altLang="zh-CN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8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altLang="zh-CN" sz="18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US" altLang="zh-CN" sz="18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CN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8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altLang="zh-CN" sz="18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sub>
                      </m:sSub>
                    </m:oMath>
                  </m:oMathPara>
                </a14:m>
                <a:endParaRPr lang="en-US" altLang="zh-CN" sz="1800" b="0" i="1" dirty="0" smtClean="0">
                  <a:latin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118" name="文本框 1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2680" y="6206435"/>
                <a:ext cx="2993405" cy="304058"/>
              </a:xfrm>
              <a:prstGeom prst="rect">
                <a:avLst/>
              </a:prstGeom>
              <a:blipFill rotWithShape="1">
                <a:blip r:embed="rId3"/>
                <a:stretch>
                  <a:fillRect l="-4" t="-191" r="4" b="1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9" name="文本框 118"/>
              <p:cNvSpPr txBox="1"/>
              <p:nvPr/>
            </p:nvSpPr>
            <p:spPr>
              <a:xfrm>
                <a:off x="4283656" y="6201012"/>
                <a:ext cx="8083560" cy="66595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CN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CN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altLang="zh-CN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800" b="0" i="1" smtClean="0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altLang="zh-CN" sz="1800" b="0" i="1" smtClean="0">
                                        <a:latin typeface="Cambria Math" panose="02040503050406030204" pitchFamily="18" charset="0"/>
                                      </a:rPr>
                                      <m:t>𝑟𝑟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altLang="zh-CN" sz="1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800" i="1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altLang="zh-CN" sz="1800" i="1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  <m:r>
                                      <a:rPr lang="en-US" altLang="zh-CN" sz="1800" b="0" i="1" smtClean="0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altLang="zh-CN" sz="1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800" i="1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altLang="zh-CN" sz="1800" i="1">
                                        <a:latin typeface="Cambria Math" panose="02040503050406030204" pitchFamily="18" charset="0"/>
                                      </a:rPr>
                                      <m:t>𝑟𝑓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altLang="zh-CN" sz="1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800" i="1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altLang="zh-CN" sz="1800" b="0" i="1" smtClean="0">
                                        <a:latin typeface="Cambria Math" panose="02040503050406030204" pitchFamily="18" charset="0"/>
                                      </a:rPr>
                                      <m:t>𝑓𝑓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altLang="zh-CN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CN" sz="18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altLang="zh-CN" sz="18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̈"/>
                                        <m:ctrlPr>
                                          <a:rPr lang="en-US" altLang="zh-CN" sz="18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altLang="zh-CN" sz="1800" b="0" i="1" smtClean="0">
                                            <a:latin typeface="Cambria Math" panose="02040503050406030204" pitchFamily="18" charset="0"/>
                                          </a:rPr>
                                          <m:t>𝑞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altLang="zh-CN" sz="1800" b="0" i="1" smtClean="0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altLang="zh-CN" sz="1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̈"/>
                                        <m:ctrlPr>
                                          <a:rPr lang="en-US" altLang="zh-CN" sz="18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altLang="zh-CN" sz="1800" i="1">
                                            <a:latin typeface="Cambria Math" panose="02040503050406030204" pitchFamily="18" charset="0"/>
                                          </a:rPr>
                                          <m:t>𝑞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altLang="zh-CN" sz="1800" b="0" i="1" smtClean="0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n-US" altLang="zh-CN" sz="1800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CN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CN" sz="18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altLang="zh-CN" sz="18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zh-CN" sz="18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CN" sz="18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altLang="zh-CN" sz="18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800" b="0" i="1" smtClean="0">
                                        <a:latin typeface="Cambria Math" panose="02040503050406030204" pitchFamily="18" charset="0"/>
                                      </a:rPr>
                                      <m:t>𝐾</m:t>
                                    </m:r>
                                  </m:e>
                                  <m:sub>
                                    <m:r>
                                      <a:rPr lang="en-US" altLang="zh-CN" sz="1800" b="0" i="1" smtClean="0">
                                        <a:latin typeface="Cambria Math" panose="02040503050406030204" pitchFamily="18" charset="0"/>
                                      </a:rPr>
                                      <m:t>𝑓𝑓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altLang="zh-CN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CN" sz="18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altLang="zh-CN" sz="18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800" b="0" i="1" smtClean="0">
                                        <a:latin typeface="Cambria Math" panose="02040503050406030204" pitchFamily="18" charset="0"/>
                                      </a:rPr>
                                      <m:t>𝑞</m:t>
                                    </m:r>
                                  </m:e>
                                  <m:sub>
                                    <m:r>
                                      <a:rPr lang="en-US" altLang="zh-CN" sz="1800" b="0" i="1" smtClean="0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altLang="zh-CN" sz="18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800" b="0" i="1" smtClean="0">
                                        <a:latin typeface="Cambria Math" panose="02040503050406030204" pitchFamily="18" charset="0"/>
                                      </a:rPr>
                                      <m:t>𝑞</m:t>
                                    </m:r>
                                  </m:e>
                                  <m:sub>
                                    <m:r>
                                      <a:rPr lang="en-US" altLang="zh-CN" sz="1800" b="0" i="1" smtClean="0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n-US" altLang="zh-CN" sz="1800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CN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CN" sz="18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Sup>
                                  <m:sSubSupPr>
                                    <m:ctrlPr>
                                      <a:rPr lang="en-US" altLang="zh-CN" sz="1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sz="1800" i="1"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e>
                                  <m:sub>
                                    <m:r>
                                      <a:rPr lang="en-US" altLang="zh-CN" sz="1800" i="1">
                                        <a:latin typeface="Cambria Math" panose="02040503050406030204" pitchFamily="18" charset="0"/>
                                      </a:rPr>
                                      <m:t>𝑞</m:t>
                                    </m:r>
                                    <m:r>
                                      <a:rPr lang="en-US" altLang="zh-CN" sz="1800" b="0" i="1" smtClean="0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sub>
                                  <m:sup>
                                    <m:r>
                                      <a:rPr lang="en-US" altLang="zh-CN" sz="1800" i="1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sup>
                                </m:sSubSup>
                              </m:e>
                            </m:mr>
                            <m:mr>
                              <m:e>
                                <m:sSubSup>
                                  <m:sSubSupPr>
                                    <m:ctrlPr>
                                      <a:rPr lang="en-US" altLang="zh-CN" sz="1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sz="1800" i="1"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e>
                                  <m:sub>
                                    <m:r>
                                      <a:rPr lang="en-US" altLang="zh-CN" sz="1800" i="1">
                                        <a:latin typeface="Cambria Math" panose="02040503050406030204" pitchFamily="18" charset="0"/>
                                      </a:rPr>
                                      <m:t>𝑞</m:t>
                                    </m:r>
                                    <m:r>
                                      <a:rPr lang="en-US" altLang="zh-CN" sz="1800" b="0" i="1" smtClean="0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sub>
                                  <m:sup>
                                    <m:r>
                                      <a:rPr lang="en-US" altLang="zh-CN" sz="1800" i="1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sup>
                                </m:sSubSup>
                              </m:e>
                            </m:mr>
                          </m:m>
                        </m:e>
                      </m:d>
                      <m:r>
                        <a:rPr lang="zh-CN" altLang="en-US" sz="1800" b="0" i="1" smtClean="0"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lang="en-US" altLang="zh-CN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CN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CN" sz="18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altLang="zh-CN" sz="18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800" b="0" i="1" smtClean="0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sSub>
                                      <m:sSubPr>
                                        <m:ctrlPr>
                                          <a:rPr lang="en-US" altLang="zh-CN" sz="18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CN" sz="1800" b="0" i="1" smtClean="0">
                                            <a:latin typeface="Cambria Math" panose="02040503050406030204" pitchFamily="18" charset="0"/>
                                          </a:rPr>
                                          <m:t>𝑄</m:t>
                                        </m:r>
                                      </m:e>
                                      <m:sub>
                                        <m:r>
                                          <a:rPr lang="en-US" altLang="zh-CN" sz="1800" b="0" i="1" smtClean="0">
                                            <a:latin typeface="Cambria Math" panose="02040503050406030204" pitchFamily="18" charset="0"/>
                                          </a:rPr>
                                          <m:t>𝑟</m:t>
                                        </m:r>
                                      </m:sub>
                                    </m:sSub>
                                    <m:r>
                                      <a:rPr lang="en-US" altLang="zh-CN" sz="1800" b="0" i="1" smtClean="0"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e>
                                  <m:sub>
                                    <m:r>
                                      <a:rPr lang="en-US" altLang="zh-CN" sz="1800" b="0" i="1" smtClean="0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altLang="zh-CN" sz="1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800" i="1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sSub>
                                      <m:sSubPr>
                                        <m:ctrlPr>
                                          <a:rPr lang="en-US" altLang="zh-CN" sz="18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CN" sz="1800" i="1">
                                            <a:latin typeface="Cambria Math" panose="02040503050406030204" pitchFamily="18" charset="0"/>
                                          </a:rPr>
                                          <m:t>𝑄</m:t>
                                        </m:r>
                                      </m:e>
                                      <m:sub>
                                        <m:r>
                                          <a:rPr lang="en-US" altLang="zh-CN" sz="1800" b="0" i="1" smtClean="0">
                                            <a:latin typeface="Cambria Math" panose="02040503050406030204" pitchFamily="18" charset="0"/>
                                          </a:rPr>
                                          <m:t>𝑓</m:t>
                                        </m:r>
                                      </m:sub>
                                    </m:sSub>
                                    <m:r>
                                      <a:rPr lang="en-US" altLang="zh-CN" sz="1800" i="1"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e>
                                  <m:sub>
                                    <m:r>
                                      <a:rPr lang="en-US" altLang="zh-CN" sz="1800" i="1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n-US" altLang="zh-CN" sz="1800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CN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CN" sz="18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altLang="zh-CN" sz="1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800" i="1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sSub>
                                      <m:sSubPr>
                                        <m:ctrlPr>
                                          <a:rPr lang="en-US" altLang="zh-CN" sz="18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CN" sz="1800" i="1">
                                            <a:latin typeface="Cambria Math" panose="02040503050406030204" pitchFamily="18" charset="0"/>
                                          </a:rPr>
                                          <m:t>𝑄</m:t>
                                        </m:r>
                                      </m:e>
                                      <m:sub>
                                        <m:r>
                                          <a:rPr lang="en-US" altLang="zh-CN" sz="1800" i="1">
                                            <a:latin typeface="Cambria Math" panose="02040503050406030204" pitchFamily="18" charset="0"/>
                                          </a:rPr>
                                          <m:t>𝑟</m:t>
                                        </m:r>
                                      </m:sub>
                                    </m:sSub>
                                    <m:r>
                                      <a:rPr lang="en-US" altLang="zh-CN" sz="1800" i="1"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e>
                                  <m:sub>
                                    <m:r>
                                      <a:rPr lang="en-US" altLang="zh-CN" sz="1800" b="0" i="1" smtClean="0"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altLang="zh-CN" sz="1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800" i="1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sSub>
                                      <m:sSubPr>
                                        <m:ctrlPr>
                                          <a:rPr lang="en-US" altLang="zh-CN" sz="18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CN" sz="1800" i="1">
                                            <a:latin typeface="Cambria Math" panose="02040503050406030204" pitchFamily="18" charset="0"/>
                                          </a:rPr>
                                          <m:t>𝑄</m:t>
                                        </m:r>
                                      </m:e>
                                      <m:sub>
                                        <m:r>
                                          <a:rPr lang="en-US" altLang="zh-CN" sz="1800" b="0" i="1" smtClean="0">
                                            <a:latin typeface="Cambria Math" panose="02040503050406030204" pitchFamily="18" charset="0"/>
                                          </a:rPr>
                                          <m:t>𝑓</m:t>
                                        </m:r>
                                      </m:sub>
                                    </m:sSub>
                                    <m:r>
                                      <a:rPr lang="en-US" altLang="zh-CN" sz="1800" i="1"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e>
                                  <m:sub>
                                    <m:r>
                                      <a:rPr lang="en-US" altLang="zh-CN" sz="1800" b="0" i="1" smtClean="0"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altLang="zh-CN" sz="1800" b="0" i="1" dirty="0" smtClean="0">
                  <a:latin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119" name="文本框 1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3656" y="6201012"/>
                <a:ext cx="8083560" cy="665952"/>
              </a:xfrm>
              <a:prstGeom prst="rect">
                <a:avLst/>
              </a:prstGeom>
              <a:blipFill rotWithShape="1">
                <a:blip r:embed="rId4"/>
                <a:stretch>
                  <a:fillRect l="-7" t="-36" r="7" b="1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6" name="组合 175"/>
          <p:cNvGrpSpPr/>
          <p:nvPr/>
        </p:nvGrpSpPr>
        <p:grpSpPr>
          <a:xfrm>
            <a:off x="245919" y="647589"/>
            <a:ext cx="11578241" cy="5317617"/>
            <a:chOff x="752791" y="605671"/>
            <a:chExt cx="10561237" cy="5011517"/>
          </a:xfrm>
        </p:grpSpPr>
        <p:grpSp>
          <p:nvGrpSpPr>
            <p:cNvPr id="115" name="组合 114"/>
            <p:cNvGrpSpPr>
              <a:grpSpLocks noChangeAspect="1"/>
            </p:cNvGrpSpPr>
            <p:nvPr/>
          </p:nvGrpSpPr>
          <p:grpSpPr>
            <a:xfrm>
              <a:off x="752791" y="605671"/>
              <a:ext cx="10561237" cy="5011517"/>
              <a:chOff x="1338907" y="765214"/>
              <a:chExt cx="9110526" cy="4323126"/>
            </a:xfrm>
          </p:grpSpPr>
          <p:pic>
            <p:nvPicPr>
              <p:cNvPr id="16" name="图片 15"/>
              <p:cNvPicPr>
                <a:picLocks noChangeAspect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rightnessContrast bright="-16000" contrast="4000"/>
                        </a14:imgEffect>
                        <a14:imgEffect>
                          <a14:saturation sat="109000"/>
                        </a14:imgEffect>
                        <a14:imgEffect>
                          <a14:sharpenSoften amount="23000"/>
                        </a14:imgEffect>
                      </a14:imgLayer>
                    </a14:imgProps>
                  </a:ext>
                </a:extLst>
              </a:blip>
              <a:srcRect l="35262" t="4587" r="4386"/>
              <a:stretch>
                <a:fillRect/>
              </a:stretch>
            </p:blipFill>
            <p:spPr>
              <a:xfrm>
                <a:off x="3714291" y="765214"/>
                <a:ext cx="4190649" cy="4310633"/>
              </a:xfrm>
              <a:prstGeom prst="rect">
                <a:avLst/>
              </a:prstGeom>
            </p:spPr>
          </p:pic>
          <p:grpSp>
            <p:nvGrpSpPr>
              <p:cNvPr id="114" name="组合 113"/>
              <p:cNvGrpSpPr/>
              <p:nvPr/>
            </p:nvGrpSpPr>
            <p:grpSpPr>
              <a:xfrm>
                <a:off x="1338907" y="1463706"/>
                <a:ext cx="9110526" cy="3624634"/>
                <a:chOff x="1338907" y="1463706"/>
                <a:chExt cx="9110526" cy="3624634"/>
              </a:xfrm>
            </p:grpSpPr>
            <p:pic>
              <p:nvPicPr>
                <p:cNvPr id="13" name="图片 12"/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6839598" y="3384564"/>
                  <a:ext cx="939165" cy="769620"/>
                </a:xfrm>
                <a:prstGeom prst="rect">
                  <a:avLst/>
                </a:prstGeom>
              </p:spPr>
            </p:pic>
            <p:grpSp>
              <p:nvGrpSpPr>
                <p:cNvPr id="108" name="组合 107"/>
                <p:cNvGrpSpPr/>
                <p:nvPr/>
              </p:nvGrpSpPr>
              <p:grpSpPr>
                <a:xfrm>
                  <a:off x="1338907" y="1463706"/>
                  <a:ext cx="3353145" cy="3624634"/>
                  <a:chOff x="1444948" y="1926045"/>
                  <a:chExt cx="3353145" cy="3624634"/>
                </a:xfrm>
              </p:grpSpPr>
              <p:grpSp>
                <p:nvGrpSpPr>
                  <p:cNvPr id="37" name="组合 36"/>
                  <p:cNvGrpSpPr/>
                  <p:nvPr/>
                </p:nvGrpSpPr>
                <p:grpSpPr>
                  <a:xfrm>
                    <a:off x="1444948" y="1926045"/>
                    <a:ext cx="3320708" cy="3624634"/>
                    <a:chOff x="533741" y="-132135"/>
                    <a:chExt cx="3320708" cy="3624634"/>
                  </a:xfrm>
                </p:grpSpPr>
                <p:pic>
                  <p:nvPicPr>
                    <p:cNvPr id="22" name="图片 21"/>
                    <p:cNvPicPr>
                      <a:picLocks noChangeAspect="1"/>
                    </p:cNvPicPr>
                    <p:nvPr/>
                  </p:nvPicPr>
                  <p:blipFill>
                    <a:blip r:embed="rId8"/>
                    <a:stretch>
                      <a:fillRect/>
                    </a:stretch>
                  </p:blipFill>
                  <p:spPr>
                    <a:xfrm>
                      <a:off x="750318" y="1807115"/>
                      <a:ext cx="1822483" cy="962111"/>
                    </a:xfrm>
                    <a:prstGeom prst="rect">
                      <a:avLst/>
                    </a:prstGeom>
                  </p:spPr>
                </p:pic>
                <p:grpSp>
                  <p:nvGrpSpPr>
                    <p:cNvPr id="5" name="组合 4"/>
                    <p:cNvGrpSpPr/>
                    <p:nvPr/>
                  </p:nvGrpSpPr>
                  <p:grpSpPr>
                    <a:xfrm>
                      <a:off x="533741" y="2694152"/>
                      <a:ext cx="2205430" cy="734848"/>
                      <a:chOff x="2242942" y="1045407"/>
                      <a:chExt cx="1685717" cy="587878"/>
                    </a:xfrm>
                  </p:grpSpPr>
                  <p:pic>
                    <p:nvPicPr>
                      <p:cNvPr id="24" name="图片 23"/>
                      <p:cNvPicPr>
                        <a:picLocks noChangeAspect="1"/>
                      </p:cNvPicPr>
                      <p:nvPr/>
                    </p:nvPicPr>
                    <p:blipFill>
                      <a:blip r:embed="rId9"/>
                      <a:srcRect b="73288"/>
                      <a:stretch>
                        <a:fillRect/>
                      </a:stretch>
                    </p:blipFill>
                    <p:spPr>
                      <a:xfrm>
                        <a:off x="2255675" y="1045407"/>
                        <a:ext cx="1588991" cy="252837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25" name="图片 24"/>
                      <p:cNvPicPr>
                        <a:picLocks noChangeAspect="1"/>
                      </p:cNvPicPr>
                      <p:nvPr/>
                    </p:nvPicPr>
                    <p:blipFill>
                      <a:blip r:embed="rId9"/>
                      <a:srcRect t="75922"/>
                      <a:stretch>
                        <a:fillRect/>
                      </a:stretch>
                    </p:blipFill>
                    <p:spPr>
                      <a:xfrm>
                        <a:off x="2261992" y="1394245"/>
                        <a:ext cx="1666580" cy="239040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26" name="图片 25"/>
                      <p:cNvPicPr>
                        <a:picLocks noChangeAspect="1"/>
                      </p:cNvPicPr>
                      <p:nvPr/>
                    </p:nvPicPr>
                    <p:blipFill>
                      <a:blip r:embed="rId9"/>
                      <a:srcRect t="43711" b="38445"/>
                      <a:stretch>
                        <a:fillRect/>
                      </a:stretch>
                    </p:blipFill>
                    <p:spPr>
                      <a:xfrm>
                        <a:off x="2242942" y="1267510"/>
                        <a:ext cx="1685717" cy="179183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6" name="组合 5"/>
                    <p:cNvGrpSpPr/>
                    <p:nvPr/>
                  </p:nvGrpSpPr>
                  <p:grpSpPr>
                    <a:xfrm>
                      <a:off x="632148" y="-132135"/>
                      <a:ext cx="3222301" cy="3611934"/>
                      <a:chOff x="1240246" y="-3910366"/>
                      <a:chExt cx="4415457" cy="9492054"/>
                    </a:xfrm>
                  </p:grpSpPr>
                  <p:sp>
                    <p:nvSpPr>
                      <p:cNvPr id="8" name="矩形 7"/>
                      <p:cNvSpPr/>
                      <p:nvPr/>
                    </p:nvSpPr>
                    <p:spPr>
                      <a:xfrm>
                        <a:off x="1240246" y="-3910366"/>
                        <a:ext cx="4415457" cy="9492054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rgbClr val="0070C0"/>
                        </a:solidFill>
                        <a:prstDash val="dash"/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 sz="1800"/>
                      </a:p>
                    </p:txBody>
                  </p:sp>
                  <p:sp>
                    <p:nvSpPr>
                      <p:cNvPr id="14" name="文本框 1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1324776" y="616906"/>
                        <a:ext cx="2497314" cy="80882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square">
                        <a:spAutoFit/>
                      </a:bodyPr>
                      <a:lstStyle>
                        <a:lvl1pPr>
                          <a:defRPr sz="32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黑体" panose="02010609060101010101" pitchFamily="49" charset="-122"/>
                          </a:defRPr>
                        </a:lvl1pPr>
                        <a:lvl2pPr>
                          <a:defRPr sz="28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黑体" panose="02010609060101010101" pitchFamily="49" charset="-122"/>
                          </a:defRPr>
                        </a:lvl2pPr>
                        <a:lvl3pPr>
                          <a:defRPr sz="24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黑体" panose="02010609060101010101" pitchFamily="49" charset="-122"/>
                          </a:defRPr>
                        </a:lvl3pPr>
                        <a:lvl4pPr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黑体" panose="02010609060101010101" pitchFamily="49" charset="-122"/>
                          </a:defRPr>
                        </a:lvl4pPr>
                        <a:lvl5pPr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黑体" panose="02010609060101010101" pitchFamily="49" charset="-122"/>
                          </a:defRPr>
                        </a:lvl5pPr>
                        <a:lvl6pPr eaLnBrk="0" hangingPunct="0"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黑体" panose="02010609060101010101" pitchFamily="49" charset="-122"/>
                          </a:defRPr>
                        </a:lvl6pPr>
                        <a:lvl7pPr eaLnBrk="0" hangingPunct="0"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黑体" panose="02010609060101010101" pitchFamily="49" charset="-122"/>
                          </a:defRPr>
                        </a:lvl7pPr>
                        <a:lvl8pPr eaLnBrk="0" hangingPunct="0"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黑体" panose="02010609060101010101" pitchFamily="49" charset="-122"/>
                          </a:defRPr>
                        </a:lvl8pPr>
                        <a:lvl9pPr eaLnBrk="0" hangingPunct="0">
                          <a:defRPr sz="20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黑体" panose="02010609060101010101" pitchFamily="49" charset="-122"/>
                          </a:defRPr>
                        </a:lvl9pPr>
                      </a:lstStyle>
                      <a:p>
                        <a:pPr algn="ctr"/>
                        <a:r>
                          <a:rPr lang="en-US" altLang="zh-CN" sz="1400" b="1" dirty="0">
                            <a:solidFill>
                              <a:srgbClr val="0070C0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</a:rPr>
                          <a:t>Cable280</a:t>
                        </a:r>
                        <a:endParaRPr lang="zh-CN" altLang="en-US" sz="1400" b="1" dirty="0">
                          <a:solidFill>
                            <a:srgbClr val="0070C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endParaRPr>
                      </a:p>
                    </p:txBody>
                  </p:sp>
                </p:grpSp>
                <p:cxnSp>
                  <p:nvCxnSpPr>
                    <p:cNvPr id="17" name="直接连接符 16"/>
                    <p:cNvCxnSpPr/>
                    <p:nvPr/>
                  </p:nvCxnSpPr>
                  <p:spPr>
                    <a:xfrm flipH="1">
                      <a:off x="631480" y="1590590"/>
                      <a:ext cx="3222969" cy="1"/>
                    </a:xfrm>
                    <a:prstGeom prst="line">
                      <a:avLst/>
                    </a:prstGeom>
                    <a:ln w="19050">
                      <a:solidFill>
                        <a:srgbClr val="0070C0"/>
                      </a:solidFill>
                      <a:prstDash val="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20" name="文本框 1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775024" y="-132135"/>
                      <a:ext cx="2935875" cy="26550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square">
                      <a:spAutoFit/>
                    </a:bodyPr>
                    <a:lstStyle>
                      <a:lvl1pPr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1pPr>
                      <a:lvl2pP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2pPr>
                      <a:lvl3pPr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3pPr>
                      <a:lvl4pP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4pPr>
                      <a:lvl5pP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5pPr>
                      <a:lvl6pPr eaLnBrk="0" hangingPunct="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6pPr>
                      <a:lvl7pPr eaLnBrk="0" hangingPunct="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7pPr>
                      <a:lvl8pPr eaLnBrk="0" hangingPunct="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8pPr>
                      <a:lvl9pPr eaLnBrk="0" hangingPunct="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9pPr>
                    </a:lstStyle>
                    <a:p>
                      <a:pPr algn="ctr"/>
                      <a:r>
                        <a:rPr lang="en-US" altLang="zh-CN" sz="1400" b="1" dirty="0">
                          <a:solidFill>
                            <a:srgbClr val="0070C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Flexible Body-</a:t>
                      </a:r>
                      <a:r>
                        <a:rPr lang="en-US" altLang="zh-CN" sz="1400" b="1" dirty="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Only</a:t>
                      </a:r>
                      <a:r>
                        <a:rPr lang="en-US" altLang="zh-CN" sz="1400" b="1" dirty="0">
                          <a:solidFill>
                            <a:srgbClr val="0070C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</a:t>
                      </a:r>
                      <a:r>
                        <a:rPr lang="en-US" altLang="zh-CN" sz="1400" b="1" dirty="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Steel Wire Rope</a:t>
                      </a:r>
                      <a:endParaRPr lang="zh-CN" altLang="en-US" sz="1400" b="1" dirty="0">
                        <a:solidFill>
                          <a:srgbClr val="FF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p:txBody>
                </p:sp>
                <p:cxnSp>
                  <p:nvCxnSpPr>
                    <p:cNvPr id="30" name="直接连接符 29"/>
                    <p:cNvCxnSpPr/>
                    <p:nvPr/>
                  </p:nvCxnSpPr>
                  <p:spPr>
                    <a:xfrm flipH="1">
                      <a:off x="2698465" y="1590590"/>
                      <a:ext cx="12566" cy="1901909"/>
                    </a:xfrm>
                    <a:prstGeom prst="line">
                      <a:avLst/>
                    </a:prstGeom>
                    <a:ln w="19050">
                      <a:solidFill>
                        <a:srgbClr val="0070C0"/>
                      </a:solidFill>
                      <a:prstDash val="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41" name="直接连接符 40"/>
                  <p:cNvCxnSpPr/>
                  <p:nvPr/>
                </p:nvCxnSpPr>
                <p:spPr>
                  <a:xfrm flipH="1">
                    <a:off x="1542685" y="2225532"/>
                    <a:ext cx="3222969" cy="1"/>
                  </a:xfrm>
                  <a:prstGeom prst="line">
                    <a:avLst/>
                  </a:prstGeom>
                  <a:ln w="19050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pic>
                <p:nvPicPr>
                  <p:cNvPr id="45" name="图片 44"/>
                  <p:cNvPicPr>
                    <a:picLocks noChangeAspect="1"/>
                  </p:cNvPicPr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1605043" y="2267579"/>
                    <a:ext cx="1836149" cy="1330391"/>
                  </a:xfrm>
                  <a:prstGeom prst="rect">
                    <a:avLst/>
                  </a:prstGeom>
                </p:spPr>
              </p:pic>
              <p:pic>
                <p:nvPicPr>
                  <p:cNvPr id="47" name="图片 46"/>
                  <p:cNvPicPr>
                    <a:picLocks noChangeAspect="1"/>
                  </p:cNvPicPr>
                  <p:nvPr/>
                </p:nvPicPr>
                <p:blipFill>
                  <a:blip r:embed="rId11"/>
                  <a:srcRect l="26452" r="55902" b="48357"/>
                  <a:stretch>
                    <a:fillRect/>
                  </a:stretch>
                </p:blipFill>
                <p:spPr>
                  <a:xfrm>
                    <a:off x="3671844" y="3739438"/>
                    <a:ext cx="1041745" cy="1713289"/>
                  </a:xfrm>
                  <a:prstGeom prst="rect">
                    <a:avLst/>
                  </a:prstGeom>
                </p:spPr>
              </p:pic>
              <mc:AlternateContent xmlns:mc="http://schemas.openxmlformats.org/markup-compatibility/2006">
                <mc:Choice xmlns:a14="http://schemas.microsoft.com/office/drawing/2010/main" Requires="a14">
                  <p:sp>
                    <p:nvSpPr>
                      <p:cNvPr id="48" name="文本框 47"/>
                      <p:cNvSpPr txBox="1"/>
                      <p:nvPr/>
                    </p:nvSpPr>
                    <p:spPr>
                      <a:xfrm>
                        <a:off x="3464280" y="2284091"/>
                        <a:ext cx="1257972" cy="19441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altLang="zh-CN" sz="105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1050" b="0" i="1" smtClean="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altLang="zh-CN" sz="105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p>
                              </m:sSup>
                              <m:r>
                                <a:rPr lang="en-US" altLang="zh-CN" sz="1050" b="0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p>
                                <m:sSupPr>
                                  <m:ctrlPr>
                                    <a:rPr lang="en-US" altLang="zh-CN" sz="105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1050" b="0" i="1" smtClean="0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p>
                                  <m:r>
                                    <a:rPr lang="en-US" altLang="zh-CN" sz="105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p>
                              </m:sSup>
                              <m:r>
                                <a:rPr lang="en-US" altLang="zh-CN" sz="105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altLang="zh-CN" sz="105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  <m:r>
                                <a:rPr lang="en-US" altLang="zh-CN" sz="105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Sup>
                                <m:sSubSupPr>
                                  <m:ctrlPr>
                                    <a:rPr lang="en-US" altLang="zh-CN" sz="105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sz="1050" b="0" i="1" smtClean="0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altLang="zh-CN" sz="1050" b="0" i="1" smtClean="0">
                                      <a:latin typeface="Cambria Math" panose="02040503050406030204" pitchFamily="18" charset="0"/>
                                    </a:rPr>
                                    <m:t>𝑜</m:t>
                                  </m:r>
                                </m:sub>
                                <m:sup>
                                  <m:r>
                                    <a:rPr lang="en-US" altLang="zh-CN" sz="105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p>
                              </m:sSubSup>
                              <m:r>
                                <a:rPr lang="en-US" altLang="zh-CN" sz="105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Sup>
                                <m:sSubSupPr>
                                  <m:ctrlPr>
                                    <a:rPr lang="en-US" altLang="zh-CN" sz="105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sz="1050" i="1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altLang="zh-CN" sz="1050" b="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sub>
                                <m:sup>
                                  <m:r>
                                    <a:rPr lang="en-US" altLang="zh-CN" sz="105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p>
                              </m:sSubSup>
                              <m:r>
                                <a:rPr lang="en-US" altLang="zh-CN" sz="105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m:oMathPara>
                        </a14:m>
                        <a:endParaRPr lang="zh-CN" altLang="en-US" sz="1050" dirty="0"/>
                      </a:p>
                    </p:txBody>
                  </p:sp>
                </mc:Choice>
                <mc:Fallback>
                  <p:sp>
                    <p:nvSpPr>
                      <p:cNvPr id="48" name="文本框 47"/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3464280" y="2284091"/>
                        <a:ext cx="1257972" cy="194412"/>
                      </a:xfrm>
                      <a:prstGeom prst="rect">
                        <a:avLst/>
                      </a:prstGeom>
                      <a:blipFill rotWithShape="1">
                        <a:blip r:embed="rId12"/>
                      </a:blipFill>
                    </p:spPr>
                    <p:txBody>
                      <a:bodyPr/>
                      <a:lstStyle/>
                      <a:p>
                        <a:r>
                          <a:rPr lang="zh-CN" alt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>
                <mc:Choice xmlns:a14="http://schemas.microsoft.com/office/drawing/2010/main" Requires="a14">
                  <p:sp>
                    <p:nvSpPr>
                      <p:cNvPr id="49" name="文本框 48"/>
                      <p:cNvSpPr txBox="1"/>
                      <p:nvPr/>
                    </p:nvSpPr>
                    <p:spPr>
                      <a:xfrm>
                        <a:off x="3441192" y="2512850"/>
                        <a:ext cx="658001" cy="19441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altLang="zh-CN" sz="105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sz="1050" i="1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altLang="zh-CN" sz="1050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sub>
                                <m:sup>
                                  <m:r>
                                    <a:rPr lang="en-US" altLang="zh-CN" sz="105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p>
                              </m:sSubSup>
                              <m:r>
                                <a:rPr lang="en-US" altLang="zh-CN" sz="1050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en-US" altLang="zh-CN" sz="105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sz="1050" i="1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CN" sz="1050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altLang="zh-CN" sz="105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050" b="0" i="1" smtClean="0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US" altLang="zh-CN" sz="1050" b="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sub>
                              </m:sSub>
                            </m:oMath>
                          </m:oMathPara>
                        </a14:m>
                        <a:endParaRPr lang="zh-CN" altLang="en-US" sz="1050" dirty="0"/>
                      </a:p>
                    </p:txBody>
                  </p:sp>
                </mc:Choice>
                <mc:Fallback>
                  <p:sp>
                    <p:nvSpPr>
                      <p:cNvPr id="49" name="文本框 48"/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3441192" y="2512850"/>
                        <a:ext cx="658001" cy="194412"/>
                      </a:xfrm>
                      <a:prstGeom prst="rect">
                        <a:avLst/>
                      </a:prstGeom>
                      <a:blipFill rotWithShape="1">
                        <a:blip r:embed="rId13"/>
                      </a:blipFill>
                    </p:spPr>
                    <p:txBody>
                      <a:bodyPr/>
                      <a:lstStyle/>
                      <a:p>
                        <a:r>
                          <a:rPr lang="zh-CN" alt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>
                <mc:Choice xmlns:a14="http://schemas.microsoft.com/office/drawing/2010/main" Requires="a14">
                  <p:sp>
                    <p:nvSpPr>
                      <p:cNvPr id="50" name="文本框 49"/>
                      <p:cNvSpPr txBox="1"/>
                      <p:nvPr/>
                    </p:nvSpPr>
                    <p:spPr>
                      <a:xfrm>
                        <a:off x="3433809" y="2771941"/>
                        <a:ext cx="1364284" cy="368947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 algn="just"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altLang="zh-CN" sz="105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̇"/>
                                      <m:ctrlPr>
                                        <a:rPr lang="en-US" altLang="zh-CN" sz="105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CN" sz="1050" b="0" i="1" smtClean="0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</m:acc>
                                </m:e>
                                <m:sup>
                                  <m:r>
                                    <a:rPr lang="en-US" altLang="zh-CN" sz="105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p>
                              </m:sSup>
                              <m:r>
                                <a:rPr lang="en-US" altLang="zh-CN" sz="1050" b="0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p>
                                <m:sSupPr>
                                  <m:ctrlPr>
                                    <a:rPr lang="en-US" altLang="zh-CN" sz="105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̇"/>
                                      <m:ctrlPr>
                                        <a:rPr lang="en-US" altLang="zh-CN" sz="105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CN" sz="1050" i="1">
                                          <a:latin typeface="Cambria Math" panose="02040503050406030204" pitchFamily="18" charset="0"/>
                                        </a:rPr>
                                        <m:t>𝑅</m:t>
                                      </m:r>
                                    </m:e>
                                  </m:acc>
                                </m:e>
                                <m:sup>
                                  <m:r>
                                    <a:rPr lang="en-US" altLang="zh-CN" sz="105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p>
                              </m:sSup>
                              <m:r>
                                <a:rPr lang="en-US" altLang="zh-CN" sz="105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acc>
                                <m:accPr>
                                  <m:chr m:val="̇"/>
                                  <m:ctrlPr>
                                    <a:rPr lang="en-US" altLang="zh-CN" sz="105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sz="1050" i="1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</m:acc>
                              <m:r>
                                <a:rPr lang="en-US" altLang="zh-CN" sz="105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d>
                                <m:dPr>
                                  <m:ctrlPr>
                                    <a:rPr lang="en-US" altLang="zh-CN" sz="105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altLang="zh-CN" sz="105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altLang="zh-CN" sz="1050" b="0" i="1" smtClean="0"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</m:e>
                                    <m:sub>
                                      <m:r>
                                        <a:rPr lang="en-US" altLang="zh-CN" sz="1050" b="0" i="1" smtClean="0">
                                          <a:latin typeface="Cambria Math" panose="02040503050406030204" pitchFamily="18" charset="0"/>
                                        </a:rPr>
                                        <m:t>𝑜</m:t>
                                      </m:r>
                                    </m:sub>
                                    <m:sup>
                                      <m:r>
                                        <a:rPr lang="en-US" altLang="zh-CN" sz="1050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p>
                                  </m:sSubSup>
                                  <m:r>
                                    <a:rPr lang="en-US" altLang="zh-CN" sz="1050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Sup>
                                    <m:sSubSupPr>
                                      <m:ctrlPr>
                                        <a:rPr lang="en-US" altLang="zh-CN" sz="105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altLang="zh-CN" sz="1050" i="1"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</m:e>
                                    <m:sub>
                                      <m:r>
                                        <a:rPr lang="en-US" altLang="zh-CN" sz="1050" b="0" i="1" smtClean="0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sub>
                                    <m:sup>
                                      <m:r>
                                        <a:rPr lang="en-US" altLang="zh-CN" sz="105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p>
                                  </m:sSubSup>
                                </m:e>
                              </m:d>
                            </m:oMath>
                          </m:oMathPara>
                        </a14:m>
                        <a:endParaRPr lang="en-US" altLang="zh-CN" sz="1050" b="0" i="1" dirty="0">
                          <a:latin typeface="Cambria Math" panose="02040503050406030204" pitchFamily="18" charset="0"/>
                        </a:endParaRPr>
                      </a:p>
                      <a:p>
                        <a:pPr algn="just"/>
                        <a14:m>
                          <m:oMath xmlns:m="http://schemas.openxmlformats.org/officeDocument/2006/math">
                            <m:r>
                              <a:rPr lang="en-US" altLang="zh-CN" sz="1050" b="0" i="1" smtClean="0">
                                <a:latin typeface="Cambria Math" panose="02040503050406030204" pitchFamily="18" charset="0"/>
                              </a:rPr>
                              <m:t>             +</m:t>
                            </m:r>
                          </m:oMath>
                        </a14:m>
                        <a:r>
                          <a:rPr lang="en-US" altLang="zh-CN" sz="1050" dirty="0"/>
                          <a:t> </a:t>
                        </a:r>
                        <a14:m>
                          <m:oMath xmlns:m="http://schemas.openxmlformats.org/officeDocument/2006/math">
                            <m:r>
                              <a:rPr lang="en-US" altLang="zh-CN" sz="105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  <m:sSub>
                              <m:sSubPr>
                                <m:ctrlPr>
                                  <a:rPr lang="en-US" altLang="zh-CN" sz="105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zh-CN" altLang="en-US" sz="1050" i="1">
                                    <a:latin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CN" sz="1050" i="1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altLang="zh-CN" sz="105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̇"/>
                                    <m:ctrlPr>
                                      <a:rPr lang="en-US" altLang="zh-CN" sz="105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zh-CN" sz="1050" b="0" i="1" smtClean="0">
                                        <a:latin typeface="Cambria Math" panose="02040503050406030204" pitchFamily="18" charset="0"/>
                                      </a:rPr>
                                      <m:t>𝑞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altLang="zh-CN" sz="105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sub>
                            </m:sSub>
                          </m:oMath>
                        </a14:m>
                        <a:endParaRPr lang="zh-CN" altLang="en-US" sz="1050" dirty="0"/>
                      </a:p>
                    </p:txBody>
                  </p:sp>
                </mc:Choice>
                <mc:Fallback>
                  <p:sp>
                    <p:nvSpPr>
                      <p:cNvPr id="50" name="文本框 49"/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3433809" y="2771941"/>
                        <a:ext cx="1364284" cy="368947"/>
                      </a:xfrm>
                      <a:prstGeom prst="rect">
                        <a:avLst/>
                      </a:prstGeom>
                      <a:blipFill rotWithShape="1">
                        <a:blip r:embed="rId14"/>
                      </a:blipFill>
                    </p:spPr>
                    <p:txBody>
                      <a:bodyPr/>
                      <a:lstStyle/>
                      <a:p>
                        <a:r>
                          <a:rPr lang="zh-CN" alt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>
                <mc:Choice xmlns:a14="http://schemas.microsoft.com/office/drawing/2010/main" Requires="a14">
                  <p:sp>
                    <p:nvSpPr>
                      <p:cNvPr id="55" name="文本框 54"/>
                      <p:cNvSpPr txBox="1"/>
                      <p:nvPr/>
                    </p:nvSpPr>
                    <p:spPr>
                      <a:xfrm>
                        <a:off x="3420985" y="3193259"/>
                        <a:ext cx="1361911" cy="368947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altLang="zh-CN" sz="105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̈"/>
                                      <m:ctrlPr>
                                        <a:rPr lang="en-US" altLang="zh-CN" sz="105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CN" sz="1050" b="0" i="1" smtClean="0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</m:acc>
                                </m:e>
                                <m:sup>
                                  <m:r>
                                    <a:rPr lang="en-US" altLang="zh-CN" sz="105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p>
                              </m:sSup>
                              <m:r>
                                <a:rPr lang="en-US" altLang="zh-CN" sz="1050" b="0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p>
                                <m:sSupPr>
                                  <m:ctrlPr>
                                    <a:rPr lang="en-US" altLang="zh-CN" sz="105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̈"/>
                                      <m:ctrlPr>
                                        <a:rPr lang="en-US" altLang="zh-CN" sz="105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CN" sz="1050" i="1">
                                          <a:latin typeface="Cambria Math" panose="02040503050406030204" pitchFamily="18" charset="0"/>
                                        </a:rPr>
                                        <m:t>𝑅</m:t>
                                      </m:r>
                                    </m:e>
                                  </m:acc>
                                </m:e>
                                <m:sup>
                                  <m:r>
                                    <a:rPr lang="en-US" altLang="zh-CN" sz="105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p>
                              </m:sSup>
                              <m:r>
                                <a:rPr lang="en-US" altLang="zh-CN" sz="105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acc>
                                <m:accPr>
                                  <m:chr m:val="̈"/>
                                  <m:ctrlPr>
                                    <a:rPr lang="en-US" altLang="zh-CN" sz="105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sz="1050" i="1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</m:acc>
                              <m:r>
                                <a:rPr lang="en-US" altLang="zh-CN" sz="105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d>
                                <m:dPr>
                                  <m:ctrlPr>
                                    <a:rPr lang="en-US" altLang="zh-CN" sz="105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altLang="zh-CN" sz="105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altLang="zh-CN" sz="1050" b="0" i="1" smtClean="0"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</m:e>
                                    <m:sub>
                                      <m:r>
                                        <a:rPr lang="en-US" altLang="zh-CN" sz="1050" b="0" i="1" smtClean="0">
                                          <a:latin typeface="Cambria Math" panose="02040503050406030204" pitchFamily="18" charset="0"/>
                                        </a:rPr>
                                        <m:t>𝑜</m:t>
                                      </m:r>
                                    </m:sub>
                                    <m:sup>
                                      <m:r>
                                        <a:rPr lang="en-US" altLang="zh-CN" sz="1050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p>
                                  </m:sSubSup>
                                  <m:r>
                                    <a:rPr lang="en-US" altLang="zh-CN" sz="1050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Sup>
                                    <m:sSubSupPr>
                                      <m:ctrlPr>
                                        <a:rPr lang="en-US" altLang="zh-CN" sz="105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altLang="zh-CN" sz="1050" i="1"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</m:e>
                                    <m:sub>
                                      <m:r>
                                        <a:rPr lang="en-US" altLang="zh-CN" sz="1050" b="0" i="1" smtClean="0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sub>
                                    <m:sup>
                                      <m:r>
                                        <a:rPr lang="en-US" altLang="zh-CN" sz="105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p>
                                  </m:sSubSup>
                                </m:e>
                              </m:d>
                            </m:oMath>
                          </m:oMathPara>
                        </a14:m>
                        <a:endParaRPr lang="en-US" altLang="zh-CN" sz="1050" b="0" i="1" dirty="0">
                          <a:latin typeface="Cambria Math" panose="02040503050406030204" pitchFamily="18" charset="0"/>
                        </a:endParaRPr>
                      </a:p>
                      <a:p>
                        <a:pPr algn="just"/>
                        <a14:m>
                          <m:oMath xmlns:m="http://schemas.openxmlformats.org/officeDocument/2006/math">
                            <m:r>
                              <a:rPr lang="en-US" altLang="zh-CN" sz="1050" b="0" i="1" smtClean="0">
                                <a:latin typeface="Cambria Math" panose="02040503050406030204" pitchFamily="18" charset="0"/>
                              </a:rPr>
                              <m:t>       +</m:t>
                            </m:r>
                            <m:r>
                              <a:rPr lang="en-US" altLang="zh-CN" sz="105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acc>
                              <m:accPr>
                                <m:chr m:val="̇"/>
                                <m:ctrlPr>
                                  <a:rPr lang="en-US" altLang="zh-CN" sz="105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CN" sz="1050" i="1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</m:acc>
                          </m:oMath>
                        </a14:m>
                        <a:r>
                          <a:rPr lang="en-US" altLang="zh-CN" sz="1050" dirty="0"/>
                          <a:t> </a:t>
                        </a:r>
                        <a14:m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altLang="zh-CN" sz="105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zh-CN" altLang="en-US" sz="1050" i="1">
                                    <a:latin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CN" sz="1050" i="1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altLang="zh-CN" sz="105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̇"/>
                                    <m:ctrlPr>
                                      <a:rPr lang="en-US" altLang="zh-CN" sz="1050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zh-CN" sz="1050" i="1">
                                        <a:latin typeface="Cambria Math" panose="02040503050406030204" pitchFamily="18" charset="0"/>
                                      </a:rPr>
                                      <m:t>𝑞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altLang="zh-CN" sz="1050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sub>
                            </m:sSub>
                            <m:r>
                              <a:rPr lang="en-US" altLang="zh-CN" sz="105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altLang="zh-CN" sz="1050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  <m:sSub>
                              <m:sSubPr>
                                <m:ctrlPr>
                                  <a:rPr lang="en-US" altLang="zh-CN" sz="105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zh-CN" altLang="en-US" sz="1050" i="1">
                                    <a:latin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altLang="zh-CN" sz="1050" i="1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altLang="zh-CN" sz="105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̈"/>
                                    <m:ctrlPr>
                                      <a:rPr lang="en-US" altLang="zh-CN" sz="105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zh-CN" sz="1050" i="1">
                                        <a:latin typeface="Cambria Math" panose="02040503050406030204" pitchFamily="18" charset="0"/>
                                      </a:rPr>
                                      <m:t>𝑞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altLang="zh-CN" sz="1050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sub>
                            </m:sSub>
                          </m:oMath>
                        </a14:m>
                        <a:endParaRPr lang="zh-CN" altLang="en-US" sz="1050" dirty="0"/>
                      </a:p>
                    </p:txBody>
                  </p:sp>
                </mc:Choice>
                <mc:Fallback>
                  <p:sp>
                    <p:nvSpPr>
                      <p:cNvPr id="55" name="文本框 54"/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3420985" y="3193259"/>
                        <a:ext cx="1361911" cy="368947"/>
                      </a:xfrm>
                      <a:prstGeom prst="rect">
                        <a:avLst/>
                      </a:prstGeom>
                      <a:blipFill rotWithShape="1">
                        <a:blip r:embed="rId15"/>
                      </a:blipFill>
                    </p:spPr>
                    <p:txBody>
                      <a:bodyPr/>
                      <a:lstStyle/>
                      <a:p>
                        <a:r>
                          <a:rPr lang="zh-CN" alt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p:grpSp>
              <p:nvGrpSpPr>
                <p:cNvPr id="107" name="组合 106"/>
                <p:cNvGrpSpPr/>
                <p:nvPr/>
              </p:nvGrpSpPr>
              <p:grpSpPr>
                <a:xfrm>
                  <a:off x="7224386" y="1463706"/>
                  <a:ext cx="3225047" cy="3611934"/>
                  <a:chOff x="8019380" y="1913345"/>
                  <a:chExt cx="3225047" cy="3611934"/>
                </a:xfrm>
              </p:grpSpPr>
              <p:pic>
                <p:nvPicPr>
                  <p:cNvPr id="106" name="图片 105"/>
                  <p:cNvPicPr>
                    <a:picLocks noChangeAspect="1"/>
                  </p:cNvPicPr>
                  <p:nvPr/>
                </p:nvPicPr>
                <p:blipFill>
                  <a:blip r:embed="rId16"/>
                  <a:srcRect l="30939" t="7895" r="41335" b="8386"/>
                  <a:stretch>
                    <a:fillRect/>
                  </a:stretch>
                </p:blipFill>
                <p:spPr>
                  <a:xfrm>
                    <a:off x="10198628" y="3620005"/>
                    <a:ext cx="876899" cy="1366988"/>
                  </a:xfrm>
                  <a:prstGeom prst="rect">
                    <a:avLst/>
                  </a:prstGeom>
                </p:spPr>
              </p:pic>
              <p:pic>
                <p:nvPicPr>
                  <p:cNvPr id="93" name="图片 92"/>
                  <p:cNvPicPr>
                    <a:picLocks noChangeAspect="1"/>
                  </p:cNvPicPr>
                  <p:nvPr/>
                </p:nvPicPr>
                <p:blipFill>
                  <a:blip r:embed="rId17"/>
                  <a:srcRect l="11421" t="26121" r="23333" b="22049"/>
                  <a:stretch>
                    <a:fillRect/>
                  </a:stretch>
                </p:blipFill>
                <p:spPr>
                  <a:xfrm>
                    <a:off x="10031055" y="5001966"/>
                    <a:ext cx="1213372" cy="497616"/>
                  </a:xfrm>
                  <a:prstGeom prst="rect">
                    <a:avLst/>
                  </a:prstGeom>
                </p:spPr>
              </p:pic>
              <p:pic>
                <p:nvPicPr>
                  <p:cNvPr id="88" name="图片 87"/>
                  <p:cNvPicPr>
                    <a:picLocks noChangeAspect="1"/>
                  </p:cNvPicPr>
                  <p:nvPr/>
                </p:nvPicPr>
                <p:blipFill>
                  <a:blip r:embed="rId18"/>
                  <a:stretch>
                    <a:fillRect/>
                  </a:stretch>
                </p:blipFill>
                <p:spPr>
                  <a:xfrm>
                    <a:off x="8019380" y="2267578"/>
                    <a:ext cx="1553602" cy="1330387"/>
                  </a:xfrm>
                  <a:prstGeom prst="rect">
                    <a:avLst/>
                  </a:prstGeom>
                </p:spPr>
              </p:pic>
              <p:grpSp>
                <p:nvGrpSpPr>
                  <p:cNvPr id="7" name="组合 6"/>
                  <p:cNvGrpSpPr/>
                  <p:nvPr/>
                </p:nvGrpSpPr>
                <p:grpSpPr>
                  <a:xfrm>
                    <a:off x="8019382" y="1913345"/>
                    <a:ext cx="3222969" cy="3611934"/>
                    <a:chOff x="631480" y="-132135"/>
                    <a:chExt cx="3222969" cy="3611934"/>
                  </a:xfrm>
                </p:grpSpPr>
                <p:sp>
                  <p:nvSpPr>
                    <p:cNvPr id="74" name="矩形 73"/>
                    <p:cNvSpPr/>
                    <p:nvPr/>
                  </p:nvSpPr>
                  <p:spPr>
                    <a:xfrm>
                      <a:off x="632148" y="-132135"/>
                      <a:ext cx="3222301" cy="3611934"/>
                    </a:xfrm>
                    <a:prstGeom prst="rect">
                      <a:avLst/>
                    </a:prstGeom>
                    <a:noFill/>
                    <a:ln w="19050">
                      <a:solidFill>
                        <a:srgbClr val="0070C0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 sz="1800"/>
                    </a:p>
                  </p:txBody>
                </p:sp>
                <p:cxnSp>
                  <p:nvCxnSpPr>
                    <p:cNvPr id="68" name="直接连接符 67"/>
                    <p:cNvCxnSpPr/>
                    <p:nvPr/>
                  </p:nvCxnSpPr>
                  <p:spPr>
                    <a:xfrm flipH="1">
                      <a:off x="631480" y="1590590"/>
                      <a:ext cx="3222969" cy="1"/>
                    </a:xfrm>
                    <a:prstGeom prst="line">
                      <a:avLst/>
                    </a:prstGeom>
                    <a:ln w="19050">
                      <a:solidFill>
                        <a:srgbClr val="0070C0"/>
                      </a:solidFill>
                      <a:prstDash val="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70" name="文本框 1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775024" y="-132135"/>
                      <a:ext cx="2935875" cy="307777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square">
                      <a:spAutoFit/>
                    </a:bodyPr>
                    <a:lstStyle>
                      <a:lvl1pPr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1pPr>
                      <a:lvl2pPr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2pPr>
                      <a:lvl3pPr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3pPr>
                      <a:lvl4pP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4pPr>
                      <a:lvl5pP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5pPr>
                      <a:lvl6pPr eaLnBrk="0" hangingPunct="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6pPr>
                      <a:lvl7pPr eaLnBrk="0" hangingPunct="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7pPr>
                      <a:lvl8pPr eaLnBrk="0" hangingPunct="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8pPr>
                      <a:lvl9pPr eaLnBrk="0" hangingPunct="0"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黑体" panose="02010609060101010101" pitchFamily="49" charset="-122"/>
                        </a:defRPr>
                      </a:lvl9pPr>
                    </a:lstStyle>
                    <a:p>
                      <a:pPr algn="ctr"/>
                      <a:r>
                        <a:rPr lang="en-US" altLang="zh-CN" sz="1400" b="1" dirty="0">
                          <a:solidFill>
                            <a:srgbClr val="0070C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Rigid Body</a:t>
                      </a:r>
                      <a:endParaRPr lang="zh-CN" altLang="en-US" sz="1400" b="1" dirty="0">
                        <a:solidFill>
                          <a:srgbClr val="FF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p:txBody>
                </p:sp>
              </p:grpSp>
              <p:cxnSp>
                <p:nvCxnSpPr>
                  <p:cNvPr id="80" name="直接连接符 79"/>
                  <p:cNvCxnSpPr/>
                  <p:nvPr/>
                </p:nvCxnSpPr>
                <p:spPr>
                  <a:xfrm flipH="1">
                    <a:off x="8019380" y="2212832"/>
                    <a:ext cx="3222969" cy="1"/>
                  </a:xfrm>
                  <a:prstGeom prst="line">
                    <a:avLst/>
                  </a:prstGeom>
                  <a:ln w="19050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mc:AlternateContent xmlns:mc="http://schemas.openxmlformats.org/markup-compatibility/2006">
                <mc:Choice xmlns:a14="http://schemas.microsoft.com/office/drawing/2010/main" Requires="a14">
                  <p:sp>
                    <p:nvSpPr>
                      <p:cNvPr id="83" name="文本框 82"/>
                      <p:cNvSpPr txBox="1"/>
                      <p:nvPr/>
                    </p:nvSpPr>
                    <p:spPr>
                      <a:xfrm>
                        <a:off x="9616519" y="2311662"/>
                        <a:ext cx="829073" cy="16684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altLang="zh-CN" sz="105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1050" b="0" i="1" smtClean="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altLang="zh-CN" sz="105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p>
                              </m:sSup>
                              <m:r>
                                <a:rPr lang="en-US" altLang="zh-CN" sz="1050" b="0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p>
                                <m:sSupPr>
                                  <m:ctrlPr>
                                    <a:rPr lang="en-US" altLang="zh-CN" sz="105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1050" b="0" i="1" smtClean="0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p>
                                  <m:r>
                                    <a:rPr lang="en-US" altLang="zh-CN" sz="105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p>
                              </m:sSup>
                              <m:r>
                                <a:rPr lang="en-US" altLang="zh-CN" sz="105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altLang="zh-CN" sz="105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  <m:sSup>
                                <m:sSupPr>
                                  <m:ctrlPr>
                                    <a:rPr lang="en-US" altLang="zh-CN" sz="105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1050" b="0" i="1" smtClean="0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p>
                                  <m:r>
                                    <a:rPr lang="en-US" altLang="zh-CN" sz="105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p>
                              </m:sSup>
                            </m:oMath>
                          </m:oMathPara>
                        </a14:m>
                        <a:endParaRPr lang="zh-CN" altLang="en-US" sz="1050" dirty="0"/>
                      </a:p>
                    </p:txBody>
                  </p:sp>
                </mc:Choice>
                <mc:Fallback>
                  <p:sp>
                    <p:nvSpPr>
                      <p:cNvPr id="83" name="文本框 82"/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9616519" y="2311662"/>
                        <a:ext cx="829073" cy="166841"/>
                      </a:xfrm>
                      <a:prstGeom prst="rect">
                        <a:avLst/>
                      </a:prstGeom>
                      <a:blipFill rotWithShape="1">
                        <a:blip r:embed="rId19"/>
                      </a:blipFill>
                    </p:spPr>
                    <p:txBody>
                      <a:bodyPr/>
                      <a:lstStyle/>
                      <a:p>
                        <a:r>
                          <a:rPr lang="zh-CN" alt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>
                <mc:Choice xmlns:a14="http://schemas.microsoft.com/office/drawing/2010/main" Requires="a14">
                  <p:sp>
                    <p:nvSpPr>
                      <p:cNvPr id="89" name="文本框 88"/>
                      <p:cNvSpPr txBox="1"/>
                      <p:nvPr/>
                    </p:nvSpPr>
                    <p:spPr>
                      <a:xfrm>
                        <a:off x="9620360" y="2562787"/>
                        <a:ext cx="829073" cy="167738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 algn="just"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altLang="zh-CN" sz="105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̇"/>
                                      <m:ctrlPr>
                                        <a:rPr lang="en-US" altLang="zh-CN" sz="105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CN" sz="1050" b="0" i="1" smtClean="0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</m:acc>
                                </m:e>
                                <m:sup>
                                  <m:r>
                                    <a:rPr lang="en-US" altLang="zh-CN" sz="105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p>
                              </m:sSup>
                              <m:r>
                                <a:rPr lang="en-US" altLang="zh-CN" sz="1050" b="0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p>
                                <m:sSupPr>
                                  <m:ctrlPr>
                                    <a:rPr lang="en-US" altLang="zh-CN" sz="105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̇"/>
                                      <m:ctrlPr>
                                        <a:rPr lang="en-US" altLang="zh-CN" sz="105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CN" sz="1050" i="1">
                                          <a:latin typeface="Cambria Math" panose="02040503050406030204" pitchFamily="18" charset="0"/>
                                        </a:rPr>
                                        <m:t>𝑅</m:t>
                                      </m:r>
                                    </m:e>
                                  </m:acc>
                                </m:e>
                                <m:sup>
                                  <m:r>
                                    <a:rPr lang="en-US" altLang="zh-CN" sz="105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p>
                              </m:sSup>
                              <m:r>
                                <a:rPr lang="en-US" altLang="zh-CN" sz="105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acc>
                                <m:accPr>
                                  <m:chr m:val="̇"/>
                                  <m:ctrlPr>
                                    <a:rPr lang="en-US" altLang="zh-CN" sz="105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sz="1050" i="1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</m:acc>
                              <m:sSup>
                                <m:sSupPr>
                                  <m:ctrlPr>
                                    <a:rPr lang="en-US" altLang="zh-CN" sz="105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1050" b="0" i="1" smtClean="0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p>
                                  <m:r>
                                    <a:rPr lang="en-US" altLang="zh-CN" sz="105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p>
                              </m:sSup>
                            </m:oMath>
                          </m:oMathPara>
                        </a14:m>
                        <a:endParaRPr lang="zh-CN" altLang="en-US" sz="1050" dirty="0"/>
                      </a:p>
                    </p:txBody>
                  </p:sp>
                </mc:Choice>
                <mc:Fallback>
                  <p:sp>
                    <p:nvSpPr>
                      <p:cNvPr id="89" name="文本框 88"/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9620360" y="2562787"/>
                        <a:ext cx="829073" cy="167738"/>
                      </a:xfrm>
                      <a:prstGeom prst="rect">
                        <a:avLst/>
                      </a:prstGeom>
                      <a:blipFill rotWithShape="1">
                        <a:blip r:embed="rId20"/>
                      </a:blipFill>
                    </p:spPr>
                    <p:txBody>
                      <a:bodyPr/>
                      <a:lstStyle/>
                      <a:p>
                        <a:r>
                          <a:rPr lang="zh-CN" alt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>
                <mc:Choice xmlns:a14="http://schemas.microsoft.com/office/drawing/2010/main" Requires="a14">
                  <p:sp>
                    <p:nvSpPr>
                      <p:cNvPr id="90" name="文本框 89"/>
                      <p:cNvSpPr txBox="1"/>
                      <p:nvPr/>
                    </p:nvSpPr>
                    <p:spPr>
                      <a:xfrm>
                        <a:off x="9623746" y="2823499"/>
                        <a:ext cx="1595052" cy="333938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altLang="zh-CN" sz="105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̈"/>
                                      <m:ctrlPr>
                                        <a:rPr lang="en-US" altLang="zh-CN" sz="105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CN" sz="1050" b="0" i="1" smtClean="0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</m:acc>
                                </m:e>
                                <m:sup>
                                  <m:r>
                                    <a:rPr lang="en-US" altLang="zh-CN" sz="105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p>
                              </m:sSup>
                              <m:r>
                                <a:rPr lang="en-US" altLang="zh-CN" sz="1050" b="0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p>
                                <m:sSupPr>
                                  <m:ctrlPr>
                                    <a:rPr lang="en-US" altLang="zh-CN" sz="105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̈"/>
                                      <m:ctrlPr>
                                        <a:rPr lang="en-US" altLang="zh-CN" sz="105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CN" sz="1050" i="1">
                                          <a:latin typeface="Cambria Math" panose="02040503050406030204" pitchFamily="18" charset="0"/>
                                        </a:rPr>
                                        <m:t>𝑅</m:t>
                                      </m:r>
                                    </m:e>
                                  </m:acc>
                                </m:e>
                                <m:sup>
                                  <m:r>
                                    <a:rPr lang="en-US" altLang="zh-CN" sz="105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p>
                              </m:sSup>
                              <m:r>
                                <a:rPr lang="en-US" altLang="zh-CN" sz="105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altLang="zh-CN" sz="1050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  <m:sSup>
                                <m:sSupPr>
                                  <m:ctrlPr>
                                    <a:rPr lang="en-US" altLang="zh-CN" sz="105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1050" b="0" i="1" smtClean="0">
                                      <a:latin typeface="Cambria Math" panose="02040503050406030204" pitchFamily="18" charset="0"/>
                                    </a:rPr>
                                    <m:t>[</m:t>
                                  </m:r>
                                  <m:acc>
                                    <m:accPr>
                                      <m:chr m:val="̅"/>
                                      <m:ctrlPr>
                                        <a:rPr lang="en-US" altLang="zh-CN" sz="105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zh-CN" altLang="en-US" sz="1050" i="1"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</m:acc>
                                </m:e>
                                <m:sup>
                                  <m:r>
                                    <a:rPr lang="en-US" altLang="zh-CN" sz="105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p>
                              </m:sSup>
                              <m:r>
                                <a:rPr lang="en-US" altLang="zh-CN" sz="105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×(</m:t>
                              </m:r>
                              <m:sSup>
                                <m:sSupPr>
                                  <m:ctrlPr>
                                    <a:rPr lang="en-US" altLang="zh-CN" sz="105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lang="en-US" altLang="zh-CN" sz="105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zh-CN" altLang="en-US" sz="1050" i="1"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</m:acc>
                                </m:e>
                                <m:sup>
                                  <m:r>
                                    <a:rPr lang="en-US" altLang="zh-CN" sz="105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p>
                              </m:sSup>
                              <m:r>
                                <a:rPr lang="en-US" altLang="zh-CN" sz="105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  <m:sSup>
                                <m:sSupPr>
                                  <m:ctrlPr>
                                    <a:rPr lang="en-US" altLang="zh-CN" sz="105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lang="en-US" altLang="zh-CN" sz="105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CN" sz="1050" i="1"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</m:e>
                                  </m:acc>
                                </m:e>
                                <m:sup>
                                  <m:r>
                                    <a:rPr lang="en-US" altLang="zh-CN" sz="105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p>
                              </m:sSup>
                              <m:r>
                                <a:rPr lang="en-US" altLang="zh-CN" sz="1050" b="0" i="0" smtClean="0">
                                  <a:latin typeface="Cambria Math" panose="02040503050406030204" pitchFamily="18" charset="0"/>
                                </a:rPr>
                                <m:t>)]</m:t>
                              </m:r>
                            </m:oMath>
                          </m:oMathPara>
                        </a14:m>
                        <a:endParaRPr lang="en-US" altLang="zh-CN" sz="1050" b="0" i="1" dirty="0">
                          <a:latin typeface="Cambria Math" panose="02040503050406030204" pitchFamily="18" charset="0"/>
                        </a:endParaRPr>
                      </a:p>
                      <a:p>
                        <a:pPr algn="just"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altLang="zh-CN" sz="1050" b="0" i="1" smtClean="0">
                                  <a:latin typeface="Cambria Math" panose="02040503050406030204" pitchFamily="18" charset="0"/>
                                </a:rPr>
                                <m:t>       +</m:t>
                              </m:r>
                              <m:r>
                                <a:rPr lang="en-US" altLang="zh-CN" sz="105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altLang="zh-CN" sz="1050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  <m:r>
                                <a:rPr lang="en-US" altLang="zh-CN" sz="105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sSup>
                                <m:sSupPr>
                                  <m:ctrlPr>
                                    <a:rPr lang="en-US" altLang="zh-CN" sz="105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lang="en-US" altLang="zh-CN" sz="105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zh-CN" altLang="en-US" sz="1050" i="1">
                                          <a:latin typeface="Cambria Math" panose="02040503050406030204" pitchFamily="18" charset="0"/>
                                        </a:rPr>
                                        <m:t>𝛼</m:t>
                                      </m:r>
                                    </m:e>
                                  </m:acc>
                                </m:e>
                                <m:sup>
                                  <m:r>
                                    <a:rPr lang="en-US" altLang="zh-CN" sz="105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p>
                              </m:sSup>
                              <m:r>
                                <a:rPr lang="en-US" altLang="zh-CN" sz="105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  <m:sSup>
                                <m:sSupPr>
                                  <m:ctrlPr>
                                    <a:rPr lang="en-US" altLang="zh-CN" sz="105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lang="en-US" altLang="zh-CN" sz="105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CN" sz="1050" i="1"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</m:e>
                                  </m:acc>
                                </m:e>
                                <m:sup>
                                  <m:r>
                                    <a:rPr lang="en-US" altLang="zh-CN" sz="105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p>
                              </m:sSup>
                              <m:r>
                                <a:rPr lang="en-US" altLang="zh-CN" sz="1050">
                                  <a:latin typeface="Cambria Math" panose="02040503050406030204" pitchFamily="18" charset="0"/>
                                </a:rPr>
                                <m:t>)]</m:t>
                              </m:r>
                            </m:oMath>
                          </m:oMathPara>
                        </a14:m>
                        <a:endParaRPr lang="zh-CN" altLang="en-US" sz="1050" dirty="0"/>
                      </a:p>
                    </p:txBody>
                  </p:sp>
                </mc:Choice>
                <mc:Fallback>
                  <p:sp>
                    <p:nvSpPr>
                      <p:cNvPr id="90" name="文本框 89"/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9623746" y="2823499"/>
                        <a:ext cx="1595052" cy="333938"/>
                      </a:xfrm>
                      <a:prstGeom prst="rect">
                        <a:avLst/>
                      </a:prstGeom>
                      <a:blipFill rotWithShape="1">
                        <a:blip r:embed="rId21"/>
                      </a:blipFill>
                    </p:spPr>
                    <p:txBody>
                      <a:bodyPr/>
                      <a:lstStyle/>
                      <a:p>
                        <a:r>
                          <a:rPr lang="zh-CN" alt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pic>
                <p:nvPicPr>
                  <p:cNvPr id="97" name="图片 96"/>
                  <p:cNvPicPr>
                    <a:picLocks noChangeAspect="1"/>
                  </p:cNvPicPr>
                  <p:nvPr/>
                </p:nvPicPr>
                <p:blipFill>
                  <a:blip r:embed="rId22"/>
                  <a:stretch>
                    <a:fillRect/>
                  </a:stretch>
                </p:blipFill>
                <p:spPr>
                  <a:xfrm>
                    <a:off x="8416116" y="3860870"/>
                    <a:ext cx="1041745" cy="840765"/>
                  </a:xfrm>
                  <a:prstGeom prst="rect">
                    <a:avLst/>
                  </a:prstGeom>
                </p:spPr>
              </p:pic>
              <p:sp>
                <p:nvSpPr>
                  <p:cNvPr id="98" name="文本框 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162531" y="3617286"/>
                    <a:ext cx="1822483" cy="30777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square">
                    <a:spAutoFit/>
                  </a:bodyPr>
                  <a:lstStyle>
                    <a:lvl1pPr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黑体" panose="02010609060101010101" pitchFamily="49" charset="-122"/>
                      </a:defRPr>
                    </a:lvl1pPr>
                    <a:lvl2pPr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黑体" panose="02010609060101010101" pitchFamily="49" charset="-122"/>
                      </a:defRPr>
                    </a:lvl2pPr>
                    <a:lvl3pPr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黑体" panose="02010609060101010101" pitchFamily="49" charset="-122"/>
                      </a:defRPr>
                    </a:lvl3pPr>
                    <a:lvl4pPr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黑体" panose="02010609060101010101" pitchFamily="49" charset="-122"/>
                      </a:defRPr>
                    </a:lvl4pPr>
                    <a:lvl5pPr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黑体" panose="02010609060101010101" pitchFamily="49" charset="-122"/>
                      </a:defRPr>
                    </a:lvl5pPr>
                    <a:lvl6pPr eaLnBrk="0" hangingPunct="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黑体" panose="02010609060101010101" pitchFamily="49" charset="-122"/>
                      </a:defRPr>
                    </a:lvl6pPr>
                    <a:lvl7pPr eaLnBrk="0" hangingPunct="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黑体" panose="02010609060101010101" pitchFamily="49" charset="-122"/>
                      </a:defRPr>
                    </a:lvl7pPr>
                    <a:lvl8pPr eaLnBrk="0" hangingPunct="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黑体" panose="02010609060101010101" pitchFamily="49" charset="-122"/>
                      </a:defRPr>
                    </a:lvl8pPr>
                    <a:lvl9pPr eaLnBrk="0" hangingPunct="0"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黑体" panose="02010609060101010101" pitchFamily="49" charset="-122"/>
                      </a:defRPr>
                    </a:lvl9pPr>
                  </a:lstStyle>
                  <a:p>
                    <a:pPr algn="ctr"/>
                    <a:r>
                      <a:rPr lang="en-US" altLang="zh-CN" sz="1400" b="1" dirty="0">
                        <a:solidFill>
                          <a:srgbClr val="0070C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a:t>Soild185</a:t>
                    </a:r>
                    <a:endParaRPr lang="zh-CN" altLang="en-US" sz="1400" b="1" dirty="0">
                      <a:solidFill>
                        <a:srgbClr val="0070C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  <p:cxnSp>
                <p:nvCxnSpPr>
                  <p:cNvPr id="99" name="直接连接符 98"/>
                  <p:cNvCxnSpPr/>
                  <p:nvPr/>
                </p:nvCxnSpPr>
                <p:spPr>
                  <a:xfrm flipH="1">
                    <a:off x="9966166" y="3617286"/>
                    <a:ext cx="12566" cy="1901909"/>
                  </a:xfrm>
                  <a:prstGeom prst="line">
                    <a:avLst/>
                  </a:prstGeom>
                  <a:ln w="19050">
                    <a:solidFill>
                      <a:srgbClr val="0070C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pic>
                <p:nvPicPr>
                  <p:cNvPr id="101" name="图片 100"/>
                  <p:cNvPicPr>
                    <a:picLocks noChangeAspect="1"/>
                  </p:cNvPicPr>
                  <p:nvPr/>
                </p:nvPicPr>
                <p:blipFill>
                  <a:blip r:embed="rId23"/>
                  <a:stretch>
                    <a:fillRect/>
                  </a:stretch>
                </p:blipFill>
                <p:spPr>
                  <a:xfrm>
                    <a:off x="8341990" y="4698102"/>
                    <a:ext cx="1460733" cy="460527"/>
                  </a:xfrm>
                  <a:prstGeom prst="rect">
                    <a:avLst/>
                  </a:prstGeom>
                </p:spPr>
              </p:pic>
              <p:pic>
                <p:nvPicPr>
                  <p:cNvPr id="103" name="图片 102"/>
                  <p:cNvPicPr>
                    <a:picLocks noChangeAspect="1"/>
                  </p:cNvPicPr>
                  <p:nvPr/>
                </p:nvPicPr>
                <p:blipFill>
                  <a:blip r:embed="rId24"/>
                  <a:srcRect l="6428" t="2002" r="8833" b="66152"/>
                  <a:stretch>
                    <a:fillRect/>
                  </a:stretch>
                </p:blipFill>
                <p:spPr>
                  <a:xfrm>
                    <a:off x="8416116" y="5141524"/>
                    <a:ext cx="1153839" cy="171612"/>
                  </a:xfrm>
                  <a:prstGeom prst="rect">
                    <a:avLst/>
                  </a:prstGeom>
                </p:spPr>
              </p:pic>
              <p:pic>
                <p:nvPicPr>
                  <p:cNvPr id="104" name="图片 103"/>
                  <p:cNvPicPr>
                    <a:picLocks noChangeAspect="1"/>
                  </p:cNvPicPr>
                  <p:nvPr/>
                </p:nvPicPr>
                <p:blipFill>
                  <a:blip r:embed="rId24"/>
                  <a:srcRect l="4395" t="66712" r="6021" b="5010"/>
                  <a:stretch>
                    <a:fillRect/>
                  </a:stretch>
                </p:blipFill>
                <p:spPr>
                  <a:xfrm>
                    <a:off x="8383525" y="5318181"/>
                    <a:ext cx="1299589" cy="162351"/>
                  </a:xfrm>
                  <a:prstGeom prst="rect">
                    <a:avLst/>
                  </a:prstGeom>
                </p:spPr>
              </p:pic>
            </p:grpSp>
          </p:grpSp>
        </p:grpSp>
        <p:cxnSp>
          <p:nvCxnSpPr>
            <p:cNvPr id="121" name="直接箭头连接符 120"/>
            <p:cNvCxnSpPr/>
            <p:nvPr/>
          </p:nvCxnSpPr>
          <p:spPr>
            <a:xfrm flipV="1">
              <a:off x="4602268" y="1877130"/>
              <a:ext cx="1201632" cy="2211067"/>
            </a:xfrm>
            <a:prstGeom prst="straightConnector1">
              <a:avLst/>
            </a:prstGeom>
            <a:ln w="1905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直接箭头连接符 163"/>
            <p:cNvCxnSpPr/>
            <p:nvPr/>
          </p:nvCxnSpPr>
          <p:spPr>
            <a:xfrm flipH="1" flipV="1">
              <a:off x="6601357" y="2208316"/>
              <a:ext cx="971678" cy="1539124"/>
            </a:xfrm>
            <a:prstGeom prst="straightConnector1">
              <a:avLst/>
            </a:prstGeom>
            <a:ln w="1905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直接箭头连接符 166"/>
            <p:cNvCxnSpPr/>
            <p:nvPr/>
          </p:nvCxnSpPr>
          <p:spPr>
            <a:xfrm flipH="1" flipV="1">
              <a:off x="6362518" y="2982663"/>
              <a:ext cx="1212919" cy="1288927"/>
            </a:xfrm>
            <a:prstGeom prst="straightConnector1">
              <a:avLst/>
            </a:prstGeom>
            <a:ln w="1905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直接箭头连接符 169"/>
            <p:cNvCxnSpPr/>
            <p:nvPr/>
          </p:nvCxnSpPr>
          <p:spPr>
            <a:xfrm flipH="1" flipV="1">
              <a:off x="6375874" y="1039357"/>
              <a:ext cx="1199563" cy="1511105"/>
            </a:xfrm>
            <a:prstGeom prst="straightConnector1">
              <a:avLst/>
            </a:prstGeom>
            <a:ln w="1905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77" name="文本框 176"/>
              <p:cNvSpPr txBox="1"/>
              <p:nvPr/>
            </p:nvSpPr>
            <p:spPr>
              <a:xfrm>
                <a:off x="1494593" y="6541969"/>
                <a:ext cx="2993405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̈"/>
                          <m:ctrlPr>
                            <a:rPr lang="en-US" altLang="zh-CN" sz="18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sz="18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</m:acc>
                      <m:r>
                        <a:rPr lang="en-US" altLang="zh-CN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sz="1800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altLang="zh-CN" sz="18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CN" sz="1800" b="0" i="1" smtClean="0"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en-US" altLang="zh-CN" sz="1800" b="0" i="1" smtClean="0">
                          <a:latin typeface="Cambria Math" panose="02040503050406030204" pitchFamily="18" charset="0"/>
                        </a:rPr>
                        <m:t>,</m:t>
                      </m:r>
                      <m:acc>
                        <m:accPr>
                          <m:chr m:val="̇"/>
                          <m:ctrlPr>
                            <a:rPr lang="en-US" altLang="zh-CN" sz="18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sz="18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</m:acc>
                      <m:r>
                        <a:rPr lang="en-US" altLang="zh-CN" sz="18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altLang="zh-CN" sz="18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altLang="zh-CN" sz="1800" b="0" i="1" smtClean="0">
                          <a:latin typeface="Cambria Math" panose="02040503050406030204" pitchFamily="18" charset="0"/>
                          <a:ea typeface="MS Mincho" charset="0"/>
                          <a:cs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altLang="zh-CN" sz="1800" b="0" i="1" dirty="0" smtClean="0">
                  <a:latin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177" name="文本框 17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4593" y="6541969"/>
                <a:ext cx="2993405" cy="276999"/>
              </a:xfrm>
              <a:prstGeom prst="rect">
                <a:avLst/>
              </a:prstGeom>
              <a:blipFill rotWithShape="1">
                <a:blip r:embed="rId25"/>
                <a:stretch>
                  <a:fillRect l="-15" t="-72" r="15" b="1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对角圆角矩形 16"/>
          <p:cNvSpPr/>
          <p:nvPr/>
        </p:nvSpPr>
        <p:spPr>
          <a:xfrm>
            <a:off x="242570" y="648335"/>
            <a:ext cx="9589135" cy="553720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342900" lvl="1" indent="-342900" algn="l" fontAlgn="auto"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u"/>
              <a:defRPr/>
            </a:pPr>
            <a:r>
              <a:rPr lang="en-US" altLang="zh-CN" sz="2400" b="1" dirty="0">
                <a:solidFill>
                  <a:srgbClr val="00468E"/>
                </a:solidFill>
                <a:latin typeface="Arial" panose="020B0604020202020204"/>
                <a:ea typeface="微软雅黑" panose="020B0503020204020204" pitchFamily="34" charset="-122"/>
                <a:sym typeface="+mn-ea"/>
              </a:rPr>
              <a:t>Finite element model schematic diagram</a:t>
            </a:r>
            <a:endParaRPr lang="en-US" altLang="zh-CN" sz="2400" b="1" dirty="0">
              <a:solidFill>
                <a:srgbClr val="00468E"/>
              </a:solidFill>
              <a:latin typeface="Arial" panose="020B0604020202020204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对角圆角矩形 16" descr="7b0a202020202262756c6c6574223a20227b5c2263617465676f727949645c223a5c225c222c5c2274656d706c61746549645c223a32303233313336397d220a7d0a"/>
          <p:cNvSpPr/>
          <p:nvPr/>
        </p:nvSpPr>
        <p:spPr>
          <a:xfrm>
            <a:off x="242570" y="76200"/>
            <a:ext cx="6840220" cy="553720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571500" lvl="1" indent="-571500" algn="l" fontAlgn="auto"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r"/>
              <a:defRPr/>
            </a:pPr>
            <a:r>
              <a:rPr lang="zh-CN" altLang="en-US" sz="3600" b="1" dirty="0">
                <a:solidFill>
                  <a:srgbClr val="00468E"/>
                </a:solidFill>
                <a:latin typeface="Arial" panose="020B0604020202020204"/>
                <a:ea typeface="微软雅黑" panose="020B0503020204020204" pitchFamily="34" charset="-122"/>
                <a:sym typeface="+mn-ea"/>
              </a:rPr>
              <a:t>Conclusion</a:t>
            </a:r>
            <a:endParaRPr kumimoji="0" lang="zh-CN" altLang="en-US" sz="3600" b="1" i="0" u="none" strike="noStrike" kern="1200" cap="none" spc="0" normalizeH="0" baseline="0" dirty="0">
              <a:solidFill>
                <a:srgbClr val="00468E"/>
              </a:solidFill>
              <a:latin typeface="Arial" panose="020B0604020202020204"/>
              <a:ea typeface="微软雅黑" panose="020B0503020204020204" pitchFamily="34" charset="-122"/>
              <a:cs typeface="+mn-cs"/>
              <a:sym typeface="+mn-ea"/>
            </a:endParaRPr>
          </a:p>
        </p:txBody>
      </p:sp>
      <p:sp>
        <p:nvSpPr>
          <p:cNvPr id="132" name="矩形 131"/>
          <p:cNvSpPr/>
          <p:nvPr/>
        </p:nvSpPr>
        <p:spPr>
          <a:xfrm>
            <a:off x="243205" y="5386070"/>
            <a:ext cx="11635105" cy="1290955"/>
          </a:xfrm>
          <a:prstGeom prst="rect">
            <a:avLst/>
          </a:prstGeom>
          <a:solidFill>
            <a:srgbClr val="FFFFFF"/>
          </a:solidFill>
          <a:ln w="6350" cap="flat" cmpd="sng" algn="ctr">
            <a:solidFill>
              <a:srgbClr val="FFFFFF">
                <a:lumMod val="85000"/>
              </a:srgbClr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108000" tIns="179705" rIns="108000" bIns="0" rtlCol="0" anchor="t" anchorCtr="0"/>
          <a:lstStyle/>
          <a:p>
            <a:pPr marL="0" indent="508000" algn="just" defTabSz="4572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C49B7"/>
              </a:buClr>
              <a:buFont typeface="Wingdings" panose="05000000000000000000" charset="0"/>
              <a:buNone/>
            </a:pPr>
            <a:r>
              <a:rPr lang="en-US" altLang="zh-CN" sz="2000" b="1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The self-balancing dual-drawworks operating scheme exhibits more </a:t>
            </a:r>
            <a:r>
              <a:rPr lang="en-US" altLang="zh-CN" sz="20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stable dynamic performance</a:t>
            </a:r>
            <a:r>
              <a:rPr lang="en-US" altLang="zh-CN" sz="2000" b="1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0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lower energy consumption</a:t>
            </a:r>
            <a:r>
              <a:rPr lang="en-US" altLang="zh-CN" sz="2000" b="1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, and </a:t>
            </a:r>
            <a:r>
              <a:rPr lang="en-US" altLang="zh-CN" sz="20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higher efficiency</a:t>
            </a:r>
            <a:r>
              <a:rPr lang="en-US" altLang="zh-CN" sz="2000" b="1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 than conventional drawworks.</a:t>
            </a:r>
            <a:endParaRPr lang="en-US" altLang="zh-CN" sz="2000" b="1" kern="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80" name="图形 179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0687050" y="44450"/>
            <a:ext cx="1293495" cy="594360"/>
          </a:xfrm>
          <a:prstGeom prst="rect">
            <a:avLst/>
          </a:prstGeom>
        </p:spPr>
      </p:pic>
      <p:sp>
        <p:nvSpPr>
          <p:cNvPr id="11" name="对角圆角矩形 16"/>
          <p:cNvSpPr/>
          <p:nvPr/>
        </p:nvSpPr>
        <p:spPr>
          <a:xfrm>
            <a:off x="242570" y="648335"/>
            <a:ext cx="9589135" cy="553720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342900" lvl="1" indent="-342900" algn="l" fontAlgn="auto"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u"/>
              <a:defRPr/>
            </a:pPr>
            <a:r>
              <a:rPr lang="en-US" altLang="zh-CN" sz="2400" b="1" dirty="0">
                <a:solidFill>
                  <a:srgbClr val="00468E"/>
                </a:solidFill>
                <a:latin typeface="Arial" panose="020B0604020202020204"/>
                <a:ea typeface="微软雅黑" panose="020B0503020204020204" pitchFamily="34" charset="-122"/>
                <a:sym typeface="+mn-ea"/>
              </a:rPr>
              <a:t>Dynamic response</a:t>
            </a:r>
            <a:endParaRPr lang="en-US" altLang="zh-CN" sz="2400" b="1" dirty="0">
              <a:solidFill>
                <a:srgbClr val="00468E"/>
              </a:solidFill>
              <a:latin typeface="Arial" panose="020B0604020202020204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9130" y="837565"/>
            <a:ext cx="3021965" cy="1917700"/>
          </a:xfrm>
          <a:prstGeom prst="rect">
            <a:avLst/>
          </a:prstGeom>
        </p:spPr>
      </p:pic>
      <p:grpSp>
        <p:nvGrpSpPr>
          <p:cNvPr id="17" name="组合 16"/>
          <p:cNvGrpSpPr>
            <a:grpSpLocks noChangeAspect="1"/>
          </p:cNvGrpSpPr>
          <p:nvPr/>
        </p:nvGrpSpPr>
        <p:grpSpPr>
          <a:xfrm>
            <a:off x="-161290" y="1221105"/>
            <a:ext cx="7675245" cy="3862705"/>
            <a:chOff x="382" y="4242"/>
            <a:chExt cx="9976" cy="4135"/>
          </a:xfrm>
        </p:grpSpPr>
        <p:sp>
          <p:nvSpPr>
            <p:cNvPr id="114" name="文本框 113"/>
            <p:cNvSpPr txBox="1"/>
            <p:nvPr/>
          </p:nvSpPr>
          <p:spPr>
            <a:xfrm>
              <a:off x="406" y="4855"/>
              <a:ext cx="2569" cy="36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600" b="1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XJ003</a:t>
              </a:r>
              <a:endParaRPr lang="en-US" altLang="zh-CN" sz="16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5" name="文本框 124"/>
            <p:cNvSpPr txBox="1"/>
            <p:nvPr/>
          </p:nvSpPr>
          <p:spPr>
            <a:xfrm>
              <a:off x="382" y="7785"/>
              <a:ext cx="2569" cy="36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600" b="1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Project</a:t>
              </a:r>
              <a:endParaRPr lang="en-US" altLang="zh-CN" sz="16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5" name="文本框 1"/>
            <p:cNvSpPr txBox="1">
              <a:spLocks noChangeArrowheads="1"/>
            </p:cNvSpPr>
            <p:nvPr/>
          </p:nvSpPr>
          <p:spPr bwMode="auto">
            <a:xfrm>
              <a:off x="875" y="6078"/>
              <a:ext cx="1626" cy="12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 algn="ctr"/>
              <a:r>
                <a:rPr lang="en-US" altLang="zh-CN" sz="1400" b="1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Continuous Self-Balancing Drilling Rig System</a:t>
              </a:r>
              <a:endParaRPr lang="en-US" altLang="zh-CN" sz="1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116" name="直接连接符 115"/>
            <p:cNvCxnSpPr/>
            <p:nvPr/>
          </p:nvCxnSpPr>
          <p:spPr>
            <a:xfrm flipH="1">
              <a:off x="976" y="5878"/>
              <a:ext cx="9318" cy="0"/>
            </a:xfrm>
            <a:prstGeom prst="line">
              <a:avLst/>
            </a:prstGeom>
            <a:ln w="19050">
              <a:solidFill>
                <a:srgbClr val="0070C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直接连接符 119"/>
            <p:cNvCxnSpPr/>
            <p:nvPr/>
          </p:nvCxnSpPr>
          <p:spPr>
            <a:xfrm flipH="1">
              <a:off x="986" y="7557"/>
              <a:ext cx="9318" cy="0"/>
            </a:xfrm>
            <a:prstGeom prst="line">
              <a:avLst/>
            </a:prstGeom>
            <a:ln w="19050">
              <a:solidFill>
                <a:srgbClr val="0070C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直接连接符 121"/>
            <p:cNvCxnSpPr/>
            <p:nvPr/>
          </p:nvCxnSpPr>
          <p:spPr>
            <a:xfrm flipV="1">
              <a:off x="4817" y="4246"/>
              <a:ext cx="0" cy="4127"/>
            </a:xfrm>
            <a:prstGeom prst="line">
              <a:avLst/>
            </a:prstGeom>
            <a:ln w="19050">
              <a:solidFill>
                <a:srgbClr val="0070C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直接连接符 122"/>
            <p:cNvCxnSpPr/>
            <p:nvPr/>
          </p:nvCxnSpPr>
          <p:spPr>
            <a:xfrm flipH="1" flipV="1">
              <a:off x="7506" y="4243"/>
              <a:ext cx="0" cy="4107"/>
            </a:xfrm>
            <a:prstGeom prst="line">
              <a:avLst/>
            </a:prstGeom>
            <a:ln w="19050">
              <a:solidFill>
                <a:srgbClr val="0070C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直接连接符 123"/>
            <p:cNvCxnSpPr/>
            <p:nvPr/>
          </p:nvCxnSpPr>
          <p:spPr>
            <a:xfrm flipV="1">
              <a:off x="2365" y="4274"/>
              <a:ext cx="0" cy="4088"/>
            </a:xfrm>
            <a:prstGeom prst="line">
              <a:avLst/>
            </a:prstGeom>
            <a:ln w="19050">
              <a:solidFill>
                <a:srgbClr val="0070C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6" name="文本框 125"/>
            <p:cNvSpPr txBox="1"/>
            <p:nvPr/>
          </p:nvSpPr>
          <p:spPr>
            <a:xfrm>
              <a:off x="2307" y="7785"/>
              <a:ext cx="2569" cy="36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600" b="1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Displacement</a:t>
              </a:r>
              <a:endParaRPr lang="en-US" altLang="zh-CN" sz="16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7" name="文本框 126"/>
            <p:cNvSpPr txBox="1"/>
            <p:nvPr/>
          </p:nvSpPr>
          <p:spPr>
            <a:xfrm>
              <a:off x="4906" y="7785"/>
              <a:ext cx="2569" cy="36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600" b="1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Velocity</a:t>
              </a:r>
              <a:endParaRPr lang="en-US" altLang="zh-CN" sz="16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8" name="文本框 127"/>
            <p:cNvSpPr txBox="1"/>
            <p:nvPr/>
          </p:nvSpPr>
          <p:spPr>
            <a:xfrm>
              <a:off x="7689" y="7785"/>
              <a:ext cx="2569" cy="36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600" b="1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Acceleration</a:t>
              </a:r>
              <a:endParaRPr lang="en-US" altLang="zh-CN" sz="16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976" y="4242"/>
              <a:ext cx="9382" cy="4135"/>
            </a:xfrm>
            <a:prstGeom prst="rect">
              <a:avLst/>
            </a:prstGeom>
            <a:noFill/>
            <a:ln w="19050">
              <a:solidFill>
                <a:srgbClr val="0070C0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9" name="文本框 18"/>
          <p:cNvSpPr txBox="1"/>
          <p:nvPr/>
        </p:nvSpPr>
        <p:spPr>
          <a:xfrm>
            <a:off x="8698865" y="2805430"/>
            <a:ext cx="2440305" cy="3371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6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Hook Load (XJ003)</a:t>
            </a:r>
            <a:endParaRPr lang="en-US" altLang="zh-CN" sz="16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1535" y="3192780"/>
            <a:ext cx="2888615" cy="1791970"/>
          </a:xfrm>
          <a:prstGeom prst="rect">
            <a:avLst/>
          </a:prstGeom>
        </p:spPr>
      </p:pic>
      <p:sp>
        <p:nvSpPr>
          <p:cNvPr id="21" name="文本框 20"/>
          <p:cNvSpPr txBox="1"/>
          <p:nvPr/>
        </p:nvSpPr>
        <p:spPr>
          <a:xfrm>
            <a:off x="8067040" y="4979035"/>
            <a:ext cx="3703320" cy="3371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6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Energy Consumption Comparison</a:t>
            </a:r>
            <a:endParaRPr lang="en-US" altLang="zh-CN" sz="16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 descr="单绞车速度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2955" y="1292225"/>
            <a:ext cx="1927860" cy="1350010"/>
          </a:xfrm>
          <a:prstGeom prst="rect">
            <a:avLst/>
          </a:prstGeom>
        </p:spPr>
      </p:pic>
      <p:pic>
        <p:nvPicPr>
          <p:cNvPr id="2" name="图片 1" descr="单绞车位移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98905" y="1323340"/>
            <a:ext cx="1762125" cy="1284605"/>
          </a:xfrm>
          <a:prstGeom prst="rect">
            <a:avLst/>
          </a:prstGeom>
        </p:spPr>
      </p:pic>
      <p:pic>
        <p:nvPicPr>
          <p:cNvPr id="3" name="图片 2" descr="单绞车加速度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60365" y="1292860"/>
            <a:ext cx="1950085" cy="1348740"/>
          </a:xfrm>
          <a:prstGeom prst="rect">
            <a:avLst/>
          </a:prstGeom>
        </p:spPr>
      </p:pic>
      <p:pic>
        <p:nvPicPr>
          <p:cNvPr id="5" name="图片 4" descr="dual_winch_velocity (1)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97885" y="2804795"/>
            <a:ext cx="1805940" cy="1418590"/>
          </a:xfrm>
          <a:prstGeom prst="rect">
            <a:avLst/>
          </a:prstGeom>
        </p:spPr>
      </p:pic>
      <p:pic>
        <p:nvPicPr>
          <p:cNvPr id="6" name="图片 5" descr="dual_winch_acceleratio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87975" y="2768600"/>
            <a:ext cx="2025650" cy="1454785"/>
          </a:xfrm>
          <a:prstGeom prst="rect">
            <a:avLst/>
          </a:prstGeom>
        </p:spPr>
      </p:pic>
      <p:pic>
        <p:nvPicPr>
          <p:cNvPr id="7" name="图片 6" descr="dual_winch_displacement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0340" y="2844800"/>
            <a:ext cx="1701800" cy="137795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对角圆角矩形 16" descr="7b0a202020202262756c6c6574223a20227b5c2263617465676f727949645c223a5c225c222c5c2274656d706c61746549645c223a32303233313336397d220a7d0a"/>
          <p:cNvSpPr/>
          <p:nvPr/>
        </p:nvSpPr>
        <p:spPr>
          <a:xfrm>
            <a:off x="242570" y="76200"/>
            <a:ext cx="6840220" cy="553720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571500" lvl="1" indent="-571500" algn="l" fontAlgn="auto"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r"/>
              <a:defRPr/>
            </a:pPr>
            <a:r>
              <a:rPr kumimoji="0" lang="en-US" altLang="zh-CN" sz="3600" b="1" i="0" u="none" strike="noStrike" kern="1200" cap="none" spc="0" normalizeH="0" baseline="0" dirty="0">
                <a:solidFill>
                  <a:srgbClr val="00468E"/>
                </a:solidFill>
                <a:latin typeface="Arial" panose="020B0604020202020204"/>
                <a:ea typeface="微软雅黑" panose="020B0503020204020204" pitchFamily="34" charset="-122"/>
                <a:cs typeface="+mn-cs"/>
                <a:sym typeface="+mn-ea"/>
              </a:rPr>
              <a:t>Outlook</a:t>
            </a:r>
            <a:endParaRPr kumimoji="0" lang="en-US" altLang="zh-CN" sz="3600" b="1" i="0" u="none" strike="noStrike" kern="1200" cap="none" spc="0" normalizeH="0" baseline="0" dirty="0">
              <a:solidFill>
                <a:srgbClr val="00468E"/>
              </a:solidFill>
              <a:latin typeface="Arial" panose="020B0604020202020204"/>
              <a:ea typeface="微软雅黑" panose="020B0503020204020204" pitchFamily="34" charset="-122"/>
              <a:cs typeface="+mn-cs"/>
              <a:sym typeface="+mn-ea"/>
            </a:endParaRPr>
          </a:p>
        </p:txBody>
      </p:sp>
      <p:pic>
        <p:nvPicPr>
          <p:cNvPr id="180" name="图形 179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0687050" y="44450"/>
            <a:ext cx="1293495" cy="59436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242570" y="4827905"/>
            <a:ext cx="11635105" cy="1849120"/>
          </a:xfrm>
          <a:prstGeom prst="rect">
            <a:avLst/>
          </a:prstGeom>
          <a:solidFill>
            <a:srgbClr val="FFFFFF"/>
          </a:solidFill>
          <a:ln w="6350" cap="flat" cmpd="sng" algn="ctr">
            <a:solidFill>
              <a:srgbClr val="FFFFFF">
                <a:lumMod val="85000"/>
              </a:srgbClr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108000" tIns="0" rIns="108000" bIns="0" rtlCol="0" anchor="t" anchorCtr="0"/>
          <a:lstStyle/>
          <a:p>
            <a:pPr marL="0" indent="508000" algn="just" defTabSz="4572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C49B7"/>
              </a:buClr>
              <a:buFont typeface="Wingdings" panose="05000000000000000000" charset="0"/>
              <a:buNone/>
            </a:pPr>
            <a:r>
              <a:rPr lang="en-US" altLang="zh-CN" sz="2000" b="1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The new rig design features lower operational and maintenance demands, reduced structural loading, greater running stability, and lower costs for manufacturing, operation, maintenance, and upgrading. </a:t>
            </a:r>
            <a:r>
              <a:rPr lang="en-US" altLang="zh-CN" sz="20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In theory, it can comprehensively improve drilling efficiency, significantly reduce operating costs, and further decrease rig energy consumption.</a:t>
            </a:r>
            <a:endParaRPr lang="en-US" altLang="zh-CN" sz="2000" b="1" kern="0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1" name="图片 10"/>
          <p:cNvPicPr/>
          <p:nvPr/>
        </p:nvPicPr>
        <p:blipFill>
          <a:blip r:embed="rId3"/>
          <a:stretch>
            <a:fillRect/>
          </a:stretch>
        </p:blipFill>
        <p:spPr>
          <a:xfrm>
            <a:off x="304800" y="937260"/>
            <a:ext cx="5278755" cy="3803015"/>
          </a:xfrm>
          <a:prstGeom prst="rect">
            <a:avLst/>
          </a:prstGeom>
        </p:spPr>
      </p:pic>
      <p:sp>
        <p:nvSpPr>
          <p:cNvPr id="12" name="箭头: 右 12"/>
          <p:cNvSpPr/>
          <p:nvPr/>
        </p:nvSpPr>
        <p:spPr>
          <a:xfrm>
            <a:off x="5753100" y="2510155"/>
            <a:ext cx="574040" cy="700405"/>
          </a:xfrm>
          <a:prstGeom prst="righ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 descr="仿生自平衡钻机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1120" y="937260"/>
            <a:ext cx="5279390" cy="380301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B3FD9764-27AF-483F-BBC0-B7BB8788023F}" type="slidenum">
              <a:rPr lang="en-US" altLang="zh-CN" smtClean="0"/>
            </a:fld>
            <a:endParaRPr lang="en-US" altLang="zh-CN"/>
          </a:p>
        </p:txBody>
      </p:sp>
      <p:pic>
        <p:nvPicPr>
          <p:cNvPr id="4" name="Picture 4" descr="C:\Users\Administrator\Desktop\未标题-1.png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37" b="90755"/>
          <a:stretch>
            <a:fillRect/>
          </a:stretch>
        </p:blipFill>
        <p:spPr bwMode="auto">
          <a:xfrm>
            <a:off x="0" y="0"/>
            <a:ext cx="12192000" cy="940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文本框 14"/>
          <p:cNvSpPr txBox="1"/>
          <p:nvPr/>
        </p:nvSpPr>
        <p:spPr>
          <a:xfrm>
            <a:off x="1969770" y="280670"/>
            <a:ext cx="8265795" cy="4298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di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小标宋简体" panose="02000000000000000000" pitchFamily="2" charset="-122"/>
                <a:ea typeface="方正小标宋简体" panose="02000000000000000000" pitchFamily="2" charset="-122"/>
                <a:cs typeface="+mn-cs"/>
              </a:rPr>
              <a:t>European Geosciences Union General Assembly  EGU26</a:t>
            </a:r>
            <a:endParaRPr kumimoji="0" lang="en-US" altLang="zh-CN" sz="2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方正小标宋简体" panose="02000000000000000000" pitchFamily="2" charset="-122"/>
              <a:ea typeface="方正小标宋简体" panose="02000000000000000000" pitchFamily="2" charset="-122"/>
              <a:cs typeface="+mn-cs"/>
            </a:endParaRPr>
          </a:p>
        </p:txBody>
      </p:sp>
      <p:pic>
        <p:nvPicPr>
          <p:cNvPr id="5" name="图片 4" descr="17752175314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12195" y="4445"/>
            <a:ext cx="922655" cy="92265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rcRect l="69258" t="7778" r="7070" b="48986"/>
          <a:stretch>
            <a:fillRect/>
          </a:stretch>
        </p:blipFill>
        <p:spPr>
          <a:xfrm>
            <a:off x="1041400" y="-15875"/>
            <a:ext cx="929005" cy="9556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900" y="0"/>
            <a:ext cx="927100" cy="9271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93350" y="15240"/>
            <a:ext cx="884555" cy="884555"/>
          </a:xfrm>
          <a:prstGeom prst="rect">
            <a:avLst/>
          </a:prstGeom>
        </p:spPr>
      </p:pic>
      <p:sp>
        <p:nvSpPr>
          <p:cNvPr id="11" name="Shape 44"/>
          <p:cNvSpPr txBox="1"/>
          <p:nvPr/>
        </p:nvSpPr>
        <p:spPr bwMode="auto">
          <a:xfrm>
            <a:off x="398780" y="1529715"/>
            <a:ext cx="11308080" cy="2602230"/>
          </a:xfrm>
          <a:prstGeom prst="rect">
            <a:avLst/>
          </a:prstGeom>
          <a:noFill/>
          <a:ln>
            <a:noFill/>
          </a:ln>
        </p:spPr>
        <p:txBody>
          <a:bodyPr lIns="111107" tIns="55553" rIns="111107" bIns="55553" anchor="ctr"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53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53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53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53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53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555625" algn="ctr" rtl="0" eaLnBrk="1" fontAlgn="base" hangingPunct="1">
              <a:spcBef>
                <a:spcPct val="0"/>
              </a:spcBef>
              <a:spcAft>
                <a:spcPct val="0"/>
              </a:spcAft>
              <a:defRPr sz="53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1111250" algn="ctr" rtl="0" eaLnBrk="1" fontAlgn="base" hangingPunct="1">
              <a:spcBef>
                <a:spcPct val="0"/>
              </a:spcBef>
              <a:spcAft>
                <a:spcPct val="0"/>
              </a:spcAft>
              <a:defRPr sz="53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1666875" algn="ctr" rtl="0" eaLnBrk="1" fontAlgn="base" hangingPunct="1">
              <a:spcBef>
                <a:spcPct val="0"/>
              </a:spcBef>
              <a:spcAft>
                <a:spcPct val="0"/>
              </a:spcAft>
              <a:defRPr sz="53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2221865" algn="ctr" rtl="0" eaLnBrk="1" fontAlgn="base" hangingPunct="1">
              <a:spcBef>
                <a:spcPct val="0"/>
              </a:spcBef>
              <a:spcAft>
                <a:spcPct val="0"/>
              </a:spcAft>
              <a:defRPr sz="53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6000" b="1" kern="0" noProof="0" dirty="0"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Thank you for your listening</a:t>
            </a:r>
            <a:endParaRPr kumimoji="0" lang="en-US" altLang="zh-CN" sz="6000" b="1" i="0" u="none" strike="noStrike" kern="0" cap="none" spc="0" normalizeH="0" baseline="0" noProof="0" dirty="0">
              <a:solidFill>
                <a:srgbClr val="C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3004820" y="4131945"/>
            <a:ext cx="609600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3200" b="1" noProof="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weisong24@mails.jlu.edu.cn</a:t>
            </a:r>
            <a:endParaRPr lang="en-US" sz="3200" b="1" noProof="0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3" name="图形 179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0" y="5778500"/>
            <a:ext cx="2211070" cy="1016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tags/tag1.xml><?xml version="1.0" encoding="utf-8"?>
<p:tagLst xmlns:p="http://schemas.openxmlformats.org/presentationml/2006/main">
  <p:tag name="KSO_WM_DIAGRAM_VIRTUALLY_FRAME" val="{&quot;height&quot;:278.65,&quot;left&quot;:295.65,&quot;top&quot;:139.55,&quot;width&quot;:554.4}"/>
</p:tagLst>
</file>

<file path=ppt/tags/tag10.xml><?xml version="1.0" encoding="utf-8"?>
<p:tagLst xmlns:p="http://schemas.openxmlformats.org/presentationml/2006/main">
  <p:tag name="KSO_WM_DIAGRAM_VIRTUALLY_FRAME" val="{&quot;height&quot;:278.65,&quot;left&quot;:295.65,&quot;top&quot;:139.55,&quot;width&quot;:554.4}"/>
</p:tagLst>
</file>

<file path=ppt/tags/tag11.xml><?xml version="1.0" encoding="utf-8"?>
<p:tagLst xmlns:p="http://schemas.openxmlformats.org/presentationml/2006/main">
  <p:tag name="KSO_WM_DIAGRAM_VIRTUALLY_FRAME" val="{&quot;height&quot;:278.65,&quot;left&quot;:295.65,&quot;top&quot;:139.55,&quot;width&quot;:554.4}"/>
</p:tagLst>
</file>

<file path=ppt/tags/tag12.xml><?xml version="1.0" encoding="utf-8"?>
<p:tagLst xmlns:p="http://schemas.openxmlformats.org/presentationml/2006/main">
  <p:tag name="KSO_WM_DIAGRAM_VIRTUALLY_FRAME" val="{&quot;height&quot;:278.65,&quot;left&quot;:295.65,&quot;top&quot;:139.55,&quot;width&quot;:554.4}"/>
</p:tagLst>
</file>

<file path=ppt/tags/tag13.xml><?xml version="1.0" encoding="utf-8"?>
<p:tagLst xmlns:p="http://schemas.openxmlformats.org/presentationml/2006/main">
  <p:tag name="COMMONDATA" val="eyJoZGlkIjoiMjZkOGRmNDliNzhiMTkwYmM3Mjg2ZmUwYzJiZjcyODYifQ=="/>
</p:tagLst>
</file>

<file path=ppt/tags/tag2.xml><?xml version="1.0" encoding="utf-8"?>
<p:tagLst xmlns:p="http://schemas.openxmlformats.org/presentationml/2006/main">
  <p:tag name="KSO_WM_DIAGRAM_VIRTUALLY_FRAME" val="{&quot;height&quot;:278.65,&quot;left&quot;:295.65,&quot;top&quot;:139.55,&quot;width&quot;:554.4}"/>
</p:tagLst>
</file>

<file path=ppt/tags/tag3.xml><?xml version="1.0" encoding="utf-8"?>
<p:tagLst xmlns:p="http://schemas.openxmlformats.org/presentationml/2006/main">
  <p:tag name="KSO_WM_DIAGRAM_VIRTUALLY_FRAME" val="{&quot;height&quot;:278.65,&quot;left&quot;:295.65,&quot;top&quot;:139.55,&quot;width&quot;:554.4}"/>
</p:tagLst>
</file>

<file path=ppt/tags/tag4.xml><?xml version="1.0" encoding="utf-8"?>
<p:tagLst xmlns:p="http://schemas.openxmlformats.org/presentationml/2006/main">
  <p:tag name="KSO_WM_DIAGRAM_VIRTUALLY_FRAME" val="{&quot;height&quot;:278.65,&quot;left&quot;:295.65,&quot;top&quot;:139.55,&quot;width&quot;:554.4}"/>
</p:tagLst>
</file>

<file path=ppt/tags/tag5.xml><?xml version="1.0" encoding="utf-8"?>
<p:tagLst xmlns:p="http://schemas.openxmlformats.org/presentationml/2006/main">
  <p:tag name="KSO_WM_DIAGRAM_VIRTUALLY_FRAME" val="{&quot;height&quot;:278.65,&quot;left&quot;:295.65,&quot;top&quot;:139.55,&quot;width&quot;:554.4}"/>
</p:tagLst>
</file>

<file path=ppt/tags/tag6.xml><?xml version="1.0" encoding="utf-8"?>
<p:tagLst xmlns:p="http://schemas.openxmlformats.org/presentationml/2006/main">
  <p:tag name="KSO_WM_DIAGRAM_VIRTUALLY_FRAME" val="{&quot;height&quot;:278.65,&quot;left&quot;:295.65,&quot;top&quot;:139.55,&quot;width&quot;:554.4}"/>
</p:tagLst>
</file>

<file path=ppt/tags/tag7.xml><?xml version="1.0" encoding="utf-8"?>
<p:tagLst xmlns:p="http://schemas.openxmlformats.org/presentationml/2006/main">
  <p:tag name="KSO_WM_DIAGRAM_VIRTUALLY_FRAME" val="{&quot;height&quot;:278.65,&quot;left&quot;:295.65,&quot;top&quot;:139.55,&quot;width&quot;:554.4}"/>
</p:tagLst>
</file>

<file path=ppt/tags/tag8.xml><?xml version="1.0" encoding="utf-8"?>
<p:tagLst xmlns:p="http://schemas.openxmlformats.org/presentationml/2006/main">
  <p:tag name="KSO_WM_DIAGRAM_VIRTUALLY_FRAME" val="{&quot;height&quot;:278.65,&quot;left&quot;:295.65,&quot;top&quot;:139.55,&quot;width&quot;:554.4}"/>
</p:tagLst>
</file>

<file path=ppt/tags/tag9.xml><?xml version="1.0" encoding="utf-8"?>
<p:tagLst xmlns:p="http://schemas.openxmlformats.org/presentationml/2006/main">
  <p:tag name="KSO_WM_DIAGRAM_VIRTUALLY_FRAME" val="{&quot;height&quot;:278.65,&quot;left&quot;:295.65,&quot;top&quot;:139.55,&quot;width&quot;:554.4}"/>
</p:tagLst>
</file>

<file path=ppt/theme/theme1.xml><?xml version="1.0" encoding="utf-8"?>
<a:theme xmlns:a="http://schemas.openxmlformats.org/drawingml/2006/main" name="Office 主题​​">
  <a:themeElements>
    <a:clrScheme name="自定义 348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00468E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自定义 348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00468E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0</TotalTime>
  <Words>3195</Words>
  <Application>WPS 演示</Application>
  <PresentationFormat>宽屏</PresentationFormat>
  <Paragraphs>154</Paragraphs>
  <Slides>9</Slides>
  <Notes>13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9</vt:i4>
      </vt:variant>
    </vt:vector>
  </HeadingPairs>
  <TitlesOfParts>
    <vt:vector size="26" baseType="lpstr">
      <vt:lpstr>Arial</vt:lpstr>
      <vt:lpstr>宋体</vt:lpstr>
      <vt:lpstr>Wingdings</vt:lpstr>
      <vt:lpstr>微软雅黑</vt:lpstr>
      <vt:lpstr>Arial</vt:lpstr>
      <vt:lpstr>Helvetica</vt:lpstr>
      <vt:lpstr>Times New Roman</vt:lpstr>
      <vt:lpstr>Calibri</vt:lpstr>
      <vt:lpstr>方正小标宋简体</vt:lpstr>
      <vt:lpstr>黑体</vt:lpstr>
      <vt:lpstr>Wingdings</vt:lpstr>
      <vt:lpstr>Cambria Math</vt:lpstr>
      <vt:lpstr>MS Mincho</vt:lpstr>
      <vt:lpstr>Arial Unicode MS</vt:lpstr>
      <vt:lpstr>AMGDT</vt:lpstr>
      <vt:lpstr>Office 主题​​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贝爷</dc:creator>
  <cp:lastModifiedBy>宋维</cp:lastModifiedBy>
  <cp:revision>3364</cp:revision>
  <dcterms:created xsi:type="dcterms:W3CDTF">2021-07-09T12:58:00Z</dcterms:created>
  <dcterms:modified xsi:type="dcterms:W3CDTF">2026-04-24T06:19:16Z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58492CD508934B908ECD4F2528800DDB_13</vt:lpwstr>
  </property>
  <property fmtid="{D5CDD505-2E9C-101B-9397-08002B2CF9AE}" pid="3" name="KSOProductBuildVer">
    <vt:lpwstr>2052-12.1.0.25865</vt:lpwstr>
  </property>
</Properties>
</file>