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</p:sldMasterIdLst>
  <p:notesMasterIdLst>
    <p:notesMasterId r:id="rId5"/>
  </p:notesMasterIdLst>
  <p:handoutMasterIdLst>
    <p:handoutMasterId r:id="rId13"/>
  </p:handoutMasterIdLst>
  <p:sldIdLst>
    <p:sldId id="3085" r:id="rId4"/>
    <p:sldId id="11089999" r:id="rId6"/>
    <p:sldId id="11090042" r:id="rId7"/>
    <p:sldId id="11090048" r:id="rId8"/>
    <p:sldId id="11090005" r:id="rId9"/>
    <p:sldId id="11090044" r:id="rId10"/>
    <p:sldId id="11090011" r:id="rId11"/>
    <p:sldId id="11090049" r:id="rId12"/>
  </p:sldIdLst>
  <p:sldSz cx="12192000" cy="6858000"/>
  <p:notesSz cx="6858000" cy="9144000"/>
  <p:custDataLst>
    <p:tags r:id="rId18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ou zujie" initials="z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C00000"/>
    <a:srgbClr val="00468E"/>
    <a:srgbClr val="4472C4"/>
    <a:srgbClr val="0000FF"/>
    <a:srgbClr val="F5F5F5"/>
    <a:srgbClr val="F2F2F2"/>
    <a:srgbClr val="FDFDFD"/>
    <a:srgbClr val="7698D4"/>
    <a:srgbClr val="F9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95" autoAdjust="0"/>
    <p:restoredTop sz="85101" autoAdjust="0"/>
  </p:normalViewPr>
  <p:slideViewPr>
    <p:cSldViewPr snapToGrid="0">
      <p:cViewPr varScale="1">
        <p:scale>
          <a:sx n="85" d="100"/>
          <a:sy n="85" d="100"/>
        </p:scale>
        <p:origin x="36" y="57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gs" Target="tags/tag12.xml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handoutMaster" Target="handoutMasters/handoutMaster1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59A67930-FD66-44B5-9AD6-20AE1DB1FDF8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dirty="0"/>
              <a:t>单击此处编辑母版文本样式</a:t>
            </a:r>
            <a:endParaRPr lang="zh-CN" altLang="en-US" noProof="0" dirty="0"/>
          </a:p>
          <a:p>
            <a:pPr lvl="1"/>
            <a:r>
              <a:rPr lang="zh-CN" altLang="en-US" noProof="0" dirty="0"/>
              <a:t>第二级</a:t>
            </a:r>
            <a:endParaRPr lang="zh-CN" altLang="en-US" noProof="0" dirty="0"/>
          </a:p>
          <a:p>
            <a:pPr lvl="2"/>
            <a:r>
              <a:rPr lang="zh-CN" altLang="en-US" noProof="0" dirty="0"/>
              <a:t>第三级</a:t>
            </a:r>
            <a:endParaRPr lang="zh-CN" altLang="en-US" noProof="0" dirty="0"/>
          </a:p>
          <a:p>
            <a:pPr lvl="3"/>
            <a:r>
              <a:rPr lang="zh-CN" altLang="en-US" noProof="0" dirty="0"/>
              <a:t>第四级</a:t>
            </a:r>
            <a:endParaRPr lang="zh-CN" altLang="en-US" noProof="0" dirty="0"/>
          </a:p>
          <a:p>
            <a:pPr lvl="4"/>
            <a:r>
              <a:rPr lang="zh-CN" altLang="en-US" noProof="0" dirty="0"/>
              <a:t>第五级</a:t>
            </a:r>
            <a:endParaRPr lang="zh-CN" altLang="en-US" noProof="0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Calibri" panose="020F0502020204030204" pitchFamily="34" charset="0"/>
                <a:ea typeface="微软雅黑" panose="020B0503020204020204" pitchFamily="34" charset="-122"/>
              </a:defRPr>
            </a:lvl1pPr>
          </a:lstStyle>
          <a:p>
            <a:fld id="{BD82C650-E6BB-4D60-8C1B-3FA1ACB7C7F9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76275" y="4722813"/>
            <a:ext cx="5408613" cy="4473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b="1" dirty="0" err="1"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1684" name="日期占位符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1276A1-0B94-494C-A555-F68220CEAF64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1685" name="灯片编号占位符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2C47638-4DC7-403D-93B2-2A2DE240F1B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>
              <a:lnSpc>
                <a:spcPct val="190000"/>
              </a:lnSpc>
              <a:buFont typeface="Wingdings" panose="05000000000000000000" charset="0"/>
              <a:buNone/>
            </a:pPr>
            <a:endParaRPr lang="zh-CN" altLang="en-US" sz="10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82C650-E6BB-4D60-8C1B-3FA1ACB7C7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>
              <a:lnSpc>
                <a:spcPct val="190000"/>
              </a:lnSpc>
              <a:buFont typeface="Wingdings" panose="05000000000000000000" charset="0"/>
              <a:buNone/>
            </a:pPr>
            <a:endParaRPr lang="zh-CN" altLang="en-US" sz="10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82C650-E6BB-4D60-8C1B-3FA1ACB7C7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>
              <a:lnSpc>
                <a:spcPct val="190000"/>
              </a:lnSpc>
              <a:buFont typeface="Wingdings" panose="05000000000000000000" charset="0"/>
              <a:buNone/>
            </a:pPr>
            <a:endParaRPr lang="zh-CN" altLang="en-US" sz="10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82C650-E6BB-4D60-8C1B-3FA1ACB7C7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>
              <a:lnSpc>
                <a:spcPct val="190000"/>
              </a:lnSpc>
              <a:buFont typeface="Wingdings" panose="05000000000000000000" charset="0"/>
              <a:buNone/>
            </a:pPr>
            <a:endParaRPr lang="zh-CN" altLang="en-US" sz="10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82C650-E6BB-4D60-8C1B-3FA1ACB7C7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>
              <a:lnSpc>
                <a:spcPct val="190000"/>
              </a:lnSpc>
              <a:buFont typeface="Wingdings" panose="05000000000000000000" charset="0"/>
              <a:buNone/>
            </a:pPr>
            <a:endParaRPr lang="zh-CN" altLang="en-US" sz="10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82C650-E6BB-4D60-8C1B-3FA1ACB7C7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>
              <a:lnSpc>
                <a:spcPct val="190000"/>
              </a:lnSpc>
              <a:buFont typeface="Wingdings" panose="05000000000000000000" charset="0"/>
              <a:buNone/>
            </a:pPr>
            <a:endParaRPr lang="zh-CN" altLang="en-US" sz="10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82C650-E6BB-4D60-8C1B-3FA1ACB7C7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76275" y="4722813"/>
            <a:ext cx="5408613" cy="4473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algn="l" fontAlgn="auto">
              <a:lnSpc>
                <a:spcPct val="123000"/>
              </a:lnSpc>
              <a:spcAft>
                <a:spcPts val="0"/>
              </a:spcAft>
              <a:defRPr/>
            </a:pPr>
            <a:endParaRPr lang="zh-CN" altLang="en-US" b="1" dirty="0"/>
          </a:p>
        </p:txBody>
      </p:sp>
      <p:sp>
        <p:nvSpPr>
          <p:cNvPr id="113668" name="日期占位符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6D5723-1CFA-4E97-AE4D-27A53FAB639B}" type="datetime1">
              <a:rPr lang="zh-CN" altLang="en-US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113669" name="灯片编号占位符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fld id="{5134C643-6424-4A12-A9FB-E4CFFEB23493}" type="slidenum">
              <a:rPr lang="zh-CN" altLang="en-US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85B31B5-90E7-4D6F-AD43-1453A16152AF}" type="datetime1">
              <a:rPr lang="en-US" altLang="zh-CN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D9764-27AF-483F-BBC0-B7BB8788023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 flipH="1">
            <a:off x="0" y="666750"/>
            <a:ext cx="12204700" cy="33338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0"/>
                </a:schemeClr>
              </a:gs>
              <a:gs pos="67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007" y="78710"/>
            <a:ext cx="4801314" cy="553998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577EA5C-AF7F-4F4A-A467-D60C890CF97F}" type="datetime1">
              <a:rPr lang="en-US" altLang="zh-CN" smtClean="0"/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779250" y="6562725"/>
            <a:ext cx="217488" cy="215900"/>
          </a:xfrm>
        </p:spPr>
        <p:txBody>
          <a:bodyPr wrap="none"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2EF10BD6-7507-4231-B863-0BE3A1703E8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 userDrawn="1"/>
        </p:nvSpPr>
        <p:spPr bwMode="auto">
          <a:xfrm>
            <a:off x="0" y="6786563"/>
            <a:ext cx="12192000" cy="71437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algn="ctr">
            <a:noFill/>
            <a:miter lim="800000"/>
          </a:ln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Arial" panose="020B0604020202020204"/>
              <a:ea typeface="+mn-ea"/>
            </a:endParaRPr>
          </a:p>
        </p:txBody>
      </p:sp>
      <p:sp>
        <p:nvSpPr>
          <p:cNvPr id="3" name="矩形 18"/>
          <p:cNvSpPr>
            <a:spLocks noChangeArrowheads="1"/>
          </p:cNvSpPr>
          <p:nvPr userDrawn="1"/>
        </p:nvSpPr>
        <p:spPr bwMode="auto">
          <a:xfrm>
            <a:off x="0" y="6786563"/>
            <a:ext cx="4414838" cy="71437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</a:ln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Arial" panose="020B0604020202020204"/>
              <a:ea typeface="+mn-ea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2355850"/>
            <a:ext cx="12188825" cy="20859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5" name="矩形 4"/>
          <p:cNvSpPr>
            <a:spLocks noChangeArrowheads="1"/>
          </p:cNvSpPr>
          <p:nvPr userDrawn="1"/>
        </p:nvSpPr>
        <p:spPr bwMode="auto">
          <a:xfrm>
            <a:off x="0" y="0"/>
            <a:ext cx="12192000" cy="7143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algn="ctr">
            <a:noFill/>
            <a:miter lim="800000"/>
          </a:ln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Arial" panose="020B0604020202020204"/>
              <a:ea typeface="+mn-ea"/>
            </a:endParaRPr>
          </a:p>
        </p:txBody>
      </p:sp>
      <p:sp>
        <p:nvSpPr>
          <p:cNvPr id="6" name="矩形 18"/>
          <p:cNvSpPr>
            <a:spLocks noChangeArrowheads="1"/>
          </p:cNvSpPr>
          <p:nvPr userDrawn="1"/>
        </p:nvSpPr>
        <p:spPr bwMode="auto">
          <a:xfrm>
            <a:off x="7773988" y="0"/>
            <a:ext cx="4414837" cy="71438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</a:ln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Arial" panose="020B0604020202020204"/>
              <a:ea typeface="+mn-ea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738811" y="2828835"/>
            <a:ext cx="11230919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7200" b="1" kern="8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Helvetica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谢 谢！</a:t>
            </a:r>
            <a:endParaRPr lang="zh-CN" altLang="en-US" sz="7200" b="1" kern="80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Helvetica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HP\Desktop\0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668338"/>
            <a:ext cx="4103687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85B31B5-90E7-4D6F-AD43-1453A16152AF}" type="datetime1">
              <a:rPr lang="en-US" altLang="zh-CN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D9764-27AF-483F-BBC0-B7BB8788023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 flipH="1">
            <a:off x="0" y="666750"/>
            <a:ext cx="12204700" cy="33338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0"/>
                </a:schemeClr>
              </a:gs>
              <a:gs pos="67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007" y="78710"/>
            <a:ext cx="4801314" cy="553998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577EA5C-AF7F-4F4A-A467-D60C890CF97F}" type="datetime1">
              <a:rPr lang="en-US" altLang="zh-CN" smtClean="0"/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779250" y="6562725"/>
            <a:ext cx="217488" cy="215900"/>
          </a:xfrm>
        </p:spPr>
        <p:txBody>
          <a:bodyPr wrap="none"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2EF10BD6-7507-4231-B863-0BE3A1703E8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 userDrawn="1"/>
        </p:nvSpPr>
        <p:spPr bwMode="auto">
          <a:xfrm>
            <a:off x="0" y="6786563"/>
            <a:ext cx="12192000" cy="71437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algn="ctr">
            <a:noFill/>
            <a:miter lim="800000"/>
          </a:ln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/>
              <a:ea typeface="+mn-ea"/>
            </a:endParaRPr>
          </a:p>
        </p:txBody>
      </p:sp>
      <p:sp>
        <p:nvSpPr>
          <p:cNvPr id="3" name="矩形 18"/>
          <p:cNvSpPr>
            <a:spLocks noChangeArrowheads="1"/>
          </p:cNvSpPr>
          <p:nvPr userDrawn="1"/>
        </p:nvSpPr>
        <p:spPr bwMode="auto">
          <a:xfrm>
            <a:off x="0" y="6786563"/>
            <a:ext cx="4414838" cy="71437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</a:ln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/>
              <a:ea typeface="+mn-ea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2355850"/>
            <a:ext cx="12188825" cy="20859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dirty="0">
              <a:solidFill>
                <a:prstClr val="white"/>
              </a:solidFill>
            </a:endParaRPr>
          </a:p>
        </p:txBody>
      </p:sp>
      <p:sp>
        <p:nvSpPr>
          <p:cNvPr id="5" name="矩形 4"/>
          <p:cNvSpPr>
            <a:spLocks noChangeArrowheads="1"/>
          </p:cNvSpPr>
          <p:nvPr userDrawn="1"/>
        </p:nvSpPr>
        <p:spPr bwMode="auto">
          <a:xfrm>
            <a:off x="0" y="0"/>
            <a:ext cx="12192000" cy="7143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algn="ctr">
            <a:noFill/>
            <a:miter lim="800000"/>
          </a:ln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/>
              <a:ea typeface="+mn-ea"/>
            </a:endParaRPr>
          </a:p>
        </p:txBody>
      </p:sp>
      <p:sp>
        <p:nvSpPr>
          <p:cNvPr id="6" name="矩形 18"/>
          <p:cNvSpPr>
            <a:spLocks noChangeArrowheads="1"/>
          </p:cNvSpPr>
          <p:nvPr userDrawn="1"/>
        </p:nvSpPr>
        <p:spPr bwMode="auto">
          <a:xfrm>
            <a:off x="7773988" y="0"/>
            <a:ext cx="4414837" cy="71438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</a:ln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/>
              <a:ea typeface="+mn-ea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738811" y="2828835"/>
            <a:ext cx="11230919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7200" b="1" kern="8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Helvetica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谢 谢！</a:t>
            </a:r>
            <a:endParaRPr lang="zh-CN" altLang="en-US" sz="7200" b="1" kern="80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Helvetica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HP\Desktop\0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668338"/>
            <a:ext cx="4103687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  <a:ea typeface="微软雅黑" panose="020B0503020204020204" pitchFamily="34" charset="-122"/>
              </a:defRPr>
            </a:lvl1pPr>
          </a:lstStyle>
          <a:p>
            <a:fld id="{1B7EFA30-0ED7-44B0-A3EC-A229F5DF0C22}" type="datetime1">
              <a:rPr lang="en-US" altLang="zh-CN" smtClean="0"/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898989"/>
                </a:solidFill>
                <a:ea typeface="微软雅黑" panose="020B0503020204020204" pitchFamily="34" charset="-122"/>
              </a:defRPr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ea typeface="微软雅黑" panose="020B0503020204020204" pitchFamily="34" charset="-122"/>
              </a:defRPr>
            </a:lvl1pPr>
          </a:lstStyle>
          <a:p>
            <a:fld id="{07291E44-B1FE-4FDB-B290-F541A3B6970D}" type="slidenum">
              <a:rPr lang="en-US" altLang="zh-CN"/>
            </a:fld>
            <a:endParaRPr lang="en-US" altLang="zh-CN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1788" y="6632575"/>
            <a:ext cx="11541125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6"/>
          <p:cNvSpPr>
            <a:spLocks noChangeArrowheads="1"/>
          </p:cNvSpPr>
          <p:nvPr userDrawn="1"/>
        </p:nvSpPr>
        <p:spPr bwMode="auto">
          <a:xfrm>
            <a:off x="11121433" y="6525151"/>
            <a:ext cx="580607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" kern="10" dirty="0">
                <a:ln w="9525">
                  <a:noFill/>
                  <a:round/>
                </a:ln>
                <a:gradFill rotWithShape="1">
                  <a:gsLst>
                    <a:gs pos="0">
                      <a:prstClr val="white">
                        <a:lumMod val="50000"/>
                      </a:prstClr>
                    </a:gs>
                    <a:gs pos="100000">
                      <a:prstClr val="white">
                        <a:lumMod val="50000"/>
                      </a:prstClr>
                    </a:gs>
                  </a:gsLst>
                  <a:lin ang="5400000" scaled="1"/>
                </a:gradFill>
                <a:ea typeface="微软雅黑" panose="020B0503020204020204" pitchFamily="34" charset="-122"/>
                <a:cs typeface="Arial" panose="020B0604020202020204" pitchFamily="34" charset="0"/>
              </a:rPr>
              <a:t>Page </a:t>
            </a:r>
            <a:fld id="{44AB4D31-02A9-4641-9900-53DEC2444797}" type="slidenum">
              <a:rPr lang="en-US" altLang="zh-CN" sz="800" kern="10">
                <a:ln w="9525">
                  <a:noFill/>
                  <a:round/>
                </a:ln>
                <a:gradFill rotWithShape="1">
                  <a:gsLst>
                    <a:gs pos="0">
                      <a:prstClr val="white">
                        <a:lumMod val="50000"/>
                      </a:prstClr>
                    </a:gs>
                    <a:gs pos="100000">
                      <a:prstClr val="white">
                        <a:lumMod val="50000"/>
                      </a:prstClr>
                    </a:gs>
                  </a:gsLst>
                  <a:lin ang="5400000" scaled="1"/>
                </a:gradFill>
                <a:ea typeface="微软雅黑" panose="020B0503020204020204" pitchFamily="34" charset="-122"/>
                <a:cs typeface="Arial" panose="020B0604020202020204" pitchFamily="34" charset="0"/>
              </a:rPr>
            </a:fld>
            <a:endParaRPr lang="en-US" altLang="zh-CN" sz="800" kern="10" dirty="0">
              <a:ln w="9525">
                <a:noFill/>
                <a:round/>
              </a:ln>
              <a:gradFill rotWithShape="1">
                <a:gsLst>
                  <a:gs pos="0">
                    <a:prstClr val="white">
                      <a:lumMod val="50000"/>
                    </a:prstClr>
                  </a:gs>
                  <a:gs pos="100000">
                    <a:prstClr val="white">
                      <a:lumMod val="50000"/>
                    </a:prstClr>
                  </a:gs>
                </a:gsLst>
                <a:lin ang="5400000" scaled="1"/>
              </a:gra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  <a:ea typeface="微软雅黑" panose="020B0503020204020204" pitchFamily="34" charset="-122"/>
              </a:defRPr>
            </a:lvl1pPr>
          </a:lstStyle>
          <a:p>
            <a:fld id="{1B7EFA30-0ED7-44B0-A3EC-A229F5DF0C22}" type="datetime1">
              <a:rPr lang="en-US" altLang="zh-CN" smtClean="0"/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898989"/>
                </a:solidFill>
                <a:ea typeface="微软雅黑" panose="020B0503020204020204" pitchFamily="34" charset="-122"/>
              </a:defRPr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ea typeface="微软雅黑" panose="020B0503020204020204" pitchFamily="34" charset="-122"/>
              </a:defRPr>
            </a:lvl1pPr>
          </a:lstStyle>
          <a:p>
            <a:fld id="{07291E44-B1FE-4FDB-B290-F541A3B6970D}" type="slidenum">
              <a:rPr lang="en-US" altLang="zh-CN"/>
            </a:fld>
            <a:endParaRPr lang="en-US" altLang="zh-CN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1788" y="6632575"/>
            <a:ext cx="11541125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6"/>
          <p:cNvSpPr>
            <a:spLocks noChangeArrowheads="1"/>
          </p:cNvSpPr>
          <p:nvPr userDrawn="1"/>
        </p:nvSpPr>
        <p:spPr bwMode="auto">
          <a:xfrm>
            <a:off x="11121433" y="6525151"/>
            <a:ext cx="580607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" kern="10" dirty="0">
                <a:ln w="9525">
                  <a:noFill/>
                  <a:round/>
                </a:ln>
                <a:gradFill rotWithShape="1">
                  <a:gsLst>
                    <a:gs pos="0">
                      <a:prstClr val="white">
                        <a:lumMod val="50000"/>
                      </a:prstClr>
                    </a:gs>
                    <a:gs pos="100000">
                      <a:prstClr val="white">
                        <a:lumMod val="50000"/>
                      </a:prstClr>
                    </a:gs>
                  </a:gsLst>
                  <a:lin ang="5400000" scaled="1"/>
                </a:gradFill>
                <a:ea typeface="微软雅黑" panose="020B0503020204020204" pitchFamily="34" charset="-122"/>
                <a:cs typeface="Arial" panose="020B0604020202020204" pitchFamily="34" charset="0"/>
              </a:rPr>
              <a:t>Page </a:t>
            </a:r>
            <a:fld id="{44AB4D31-02A9-4641-9900-53DEC2444797}" type="slidenum">
              <a:rPr lang="en-US" altLang="zh-CN" sz="800" kern="10">
                <a:ln w="9525">
                  <a:noFill/>
                  <a:round/>
                </a:ln>
                <a:gradFill rotWithShape="1">
                  <a:gsLst>
                    <a:gs pos="0">
                      <a:prstClr val="white">
                        <a:lumMod val="50000"/>
                      </a:prstClr>
                    </a:gs>
                    <a:gs pos="100000">
                      <a:prstClr val="white">
                        <a:lumMod val="50000"/>
                      </a:prstClr>
                    </a:gs>
                  </a:gsLst>
                  <a:lin ang="5400000" scaled="1"/>
                </a:gradFill>
                <a:ea typeface="微软雅黑" panose="020B0503020204020204" pitchFamily="34" charset="-122"/>
                <a:cs typeface="Arial" panose="020B0604020202020204" pitchFamily="34" charset="0"/>
              </a:rPr>
            </a:fld>
            <a:endParaRPr lang="en-US" altLang="zh-CN" sz="800" kern="10" dirty="0">
              <a:ln w="9525">
                <a:noFill/>
                <a:round/>
              </a:ln>
              <a:gradFill rotWithShape="1">
                <a:gsLst>
                  <a:gs pos="0">
                    <a:prstClr val="white">
                      <a:lumMod val="50000"/>
                    </a:prstClr>
                  </a:gs>
                  <a:gs pos="100000">
                    <a:prstClr val="white">
                      <a:lumMod val="50000"/>
                    </a:prstClr>
                  </a:gs>
                </a:gsLst>
                <a:lin ang="5400000" scaled="1"/>
              </a:gra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8.sv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image" Target="../media/image16.png"/><Relationship Id="rId7" Type="http://schemas.openxmlformats.org/officeDocument/2006/relationships/image" Target="../media/image15.jpeg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8" Type="http://schemas.openxmlformats.org/officeDocument/2006/relationships/notesSlide" Target="../notesSlides/notesSlide3.xml"/><Relationship Id="rId17" Type="http://schemas.openxmlformats.org/officeDocument/2006/relationships/slideLayout" Target="../slideLayouts/slideLayout5.xml"/><Relationship Id="rId16" Type="http://schemas.openxmlformats.org/officeDocument/2006/relationships/image" Target="../media/image20.png"/><Relationship Id="rId15" Type="http://schemas.microsoft.com/office/2007/relationships/media" Target="../media/media2.mp4"/><Relationship Id="rId14" Type="http://schemas.openxmlformats.org/officeDocument/2006/relationships/video" Target="../media/media2.mp4"/><Relationship Id="rId13" Type="http://schemas.openxmlformats.org/officeDocument/2006/relationships/image" Target="../media/image19.png"/><Relationship Id="rId12" Type="http://schemas.microsoft.com/office/2007/relationships/media" Target="../media/media1.mp4"/><Relationship Id="rId11" Type="http://schemas.openxmlformats.org/officeDocument/2006/relationships/video" Target="../media/media1.mp4"/><Relationship Id="rId10" Type="http://schemas.openxmlformats.org/officeDocument/2006/relationships/image" Target="../media/image18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10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4"/>
          <p:cNvSpPr txBox="1"/>
          <p:nvPr/>
        </p:nvSpPr>
        <p:spPr bwMode="auto">
          <a:xfrm>
            <a:off x="398780" y="1036320"/>
            <a:ext cx="11308080" cy="2602230"/>
          </a:xfrm>
          <a:prstGeom prst="rect">
            <a:avLst/>
          </a:prstGeom>
          <a:noFill/>
          <a:ln>
            <a:noFill/>
          </a:ln>
        </p:spPr>
        <p:txBody>
          <a:bodyPr lIns="111107" tIns="55553" rIns="111107" bIns="55553"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555625"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1111250"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1666875"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2221865"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800" b="1" i="0" u="none" strike="noStrike" kern="0" cap="none" spc="0" normalizeH="0" baseline="0" noProof="0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Design and Experimental Study of an Ultra-Long Drill Pipe Transfer System for Efficient Continuous Operations in Resource Development</a:t>
            </a:r>
            <a:endParaRPr kumimoji="0" lang="en-US" altLang="zh-CN" sz="3800" b="1" i="0" u="none" strike="noStrike" kern="0" cap="none" spc="0" normalizeH="0" baseline="0" noProof="0" dirty="0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pic>
        <p:nvPicPr>
          <p:cNvPr id="7" name="Picture 4" descr="C:\Users\Administrator\Desktop\未标题-1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" b="90755"/>
          <a:stretch>
            <a:fillRect/>
          </a:stretch>
        </p:blipFill>
        <p:spPr bwMode="auto">
          <a:xfrm>
            <a:off x="0" y="0"/>
            <a:ext cx="12192000" cy="94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/>
          <p:cNvSpPr txBox="1"/>
          <p:nvPr/>
        </p:nvSpPr>
        <p:spPr>
          <a:xfrm>
            <a:off x="1969770" y="280670"/>
            <a:ext cx="8265795" cy="429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小标宋简体" panose="02000000000000000000" pitchFamily="2" charset="-122"/>
                <a:ea typeface="方正小标宋简体" panose="02000000000000000000" pitchFamily="2" charset="-122"/>
                <a:cs typeface="+mn-cs"/>
              </a:rPr>
              <a:t>European Geosciences Union General Assembly  EGU26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小标宋简体" panose="02000000000000000000" pitchFamily="2" charset="-122"/>
              <a:ea typeface="方正小标宋简体" panose="02000000000000000000" pitchFamily="2" charset="-122"/>
              <a:cs typeface="+mn-cs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3774916" y="3857369"/>
            <a:ext cx="4656137" cy="51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1020" tIns="55507" rIns="111020" bIns="55507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b="1" i="0" u="none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Helvetica" pitchFamily="34" charset="0"/>
              </a:rPr>
              <a:t>Prof.Dr. </a:t>
            </a:r>
            <a:r>
              <a:rPr lang="en-US" b="1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Helvetica" pitchFamily="34" charset="0"/>
              </a:rPr>
              <a:t>Ke </a:t>
            </a:r>
            <a:r>
              <a:rPr kumimoji="0" lang="en-US" b="1" i="0" u="none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Helvetica" pitchFamily="34" charset="0"/>
              </a:rPr>
              <a:t>Gao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Helvetica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Helvetica" pitchFamily="34" charset="0"/>
            </a:endParaRPr>
          </a:p>
        </p:txBody>
      </p:sp>
      <p:pic>
        <p:nvPicPr>
          <p:cNvPr id="3" name="图片 2" descr="17752175314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2195" y="4445"/>
            <a:ext cx="922655" cy="9226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69258" t="7778" r="7070" b="48986"/>
          <a:stretch>
            <a:fillRect/>
          </a:stretch>
        </p:blipFill>
        <p:spPr>
          <a:xfrm>
            <a:off x="1041400" y="-15875"/>
            <a:ext cx="929005" cy="9556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" y="0"/>
            <a:ext cx="927100" cy="9271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3350" y="15240"/>
            <a:ext cx="884555" cy="884555"/>
          </a:xfrm>
          <a:prstGeom prst="rect">
            <a:avLst/>
          </a:prstGeom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193165" y="4931410"/>
            <a:ext cx="10019030" cy="133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1020" tIns="55507" rIns="111020" bIns="55507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Helvetica" pitchFamily="34" charset="0"/>
              </a:rPr>
              <a:t>Key Laboratory of Complex Conditions Drilling and Production Technology of the Ministry of Natural Resources,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Helvetic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Helvetica" pitchFamily="34" charset="0"/>
              </a:rPr>
              <a:t>College of Construction Engineering, </a:t>
            </a: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Helvetica" pitchFamily="34" charset="0"/>
              </a:rPr>
              <a:t>Jilin University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Helvetic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Helvetica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18380" y="6142355"/>
            <a:ext cx="27686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May 5th, 2026</a:t>
            </a:r>
            <a:endParaRPr lang="en-US" altLang="zh-CN" sz="2400" b="1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形 179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5778500"/>
            <a:ext cx="2211070" cy="1016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179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5778500"/>
            <a:ext cx="2211070" cy="1016000"/>
          </a:xfrm>
          <a:prstGeom prst="rect">
            <a:avLst/>
          </a:prstGeom>
        </p:spPr>
      </p:pic>
      <p:sp>
        <p:nvSpPr>
          <p:cNvPr id="5" name="对角圆角矩形 16" descr="7b0a202020202262756c6c6574223a20227b5c2263617465676f727949645c223a5c225c222c5c2274656d706c61746549645c223a32303233313336397d220a7d0a"/>
          <p:cNvSpPr/>
          <p:nvPr/>
        </p:nvSpPr>
        <p:spPr>
          <a:xfrm>
            <a:off x="242570" y="76200"/>
            <a:ext cx="4269105" cy="553720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571500" lvl="1" indent="-571500" algn="l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r"/>
              <a:defRPr/>
            </a:pPr>
            <a:r>
              <a:rPr lang="en-US" altLang="zh-CN" sz="3600" b="1" dirty="0">
                <a:solidFill>
                  <a:srgbClr val="00468E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Outline</a:t>
            </a:r>
            <a:endParaRPr kumimoji="0" lang="en-US" altLang="zh-CN" sz="3600" b="1" i="0" u="none" strike="noStrike" kern="1200" cap="none" spc="0" normalizeH="0" baseline="0" dirty="0">
              <a:solidFill>
                <a:srgbClr val="00468E"/>
              </a:solidFill>
              <a:latin typeface="Arial" panose="020B0604020202020204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3754755" y="1772285"/>
            <a:ext cx="7040880" cy="922020"/>
            <a:chOff x="5913" y="2549"/>
            <a:chExt cx="11088" cy="1452"/>
          </a:xfrm>
        </p:grpSpPr>
        <p:sp>
          <p:nvSpPr>
            <p:cNvPr id="6" name="标题 1"/>
            <p:cNvSpPr txBox="1"/>
            <p:nvPr/>
          </p:nvSpPr>
          <p:spPr bwMode="auto">
            <a:xfrm>
              <a:off x="5913" y="2549"/>
              <a:ext cx="7813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spAutoFit/>
            </a:bodyPr>
            <a:lstStyle>
              <a:lvl1pPr algn="l" rt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571500" lvl="1" indent="-571500" algn="l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charset="0"/>
                <a:buChar char="u"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468E"/>
                  </a:solidFill>
                  <a:effectLst/>
                  <a:uLnTx/>
                  <a:uFillTx/>
                  <a:latin typeface="微软雅黑" panose="020B0503020204020204" pitchFamily="34" charset="-122"/>
                  <a:cs typeface="+mj-cs"/>
                  <a:sym typeface="+mn-ea"/>
                </a:rPr>
                <a:t> 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468E"/>
                </a:solidFill>
                <a:effectLst/>
                <a:uLnTx/>
                <a:uFillTx/>
                <a:latin typeface="微软雅黑" panose="020B0503020204020204" pitchFamily="34" charset="-122"/>
                <a:cs typeface="+mj-cs"/>
                <a:sym typeface="+mn-ea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4"/>
              </p:custDataLst>
            </p:nvPr>
          </p:nvSpPr>
          <p:spPr>
            <a:xfrm>
              <a:off x="6335" y="2724"/>
              <a:ext cx="886" cy="77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sym typeface="+mn-ea"/>
                </a:rPr>
                <a:t>1</a:t>
              </a:r>
              <a:endPara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7401" y="2549"/>
              <a:ext cx="9600" cy="111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0" lvl="1" indent="0" algn="l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charset="0"/>
                <a:buNone/>
                <a:defRPr/>
              </a:pPr>
              <a:r>
                <a:rPr lang="en-US" altLang="zh-CN" sz="4000" b="1" dirty="0">
                  <a:solidFill>
                    <a:srgbClr val="00468E"/>
                  </a:solidFill>
                  <a:latin typeface="微软雅黑" panose="020B0503020204020204" pitchFamily="34" charset="-122"/>
                  <a:sym typeface="+mn-ea"/>
                </a:rPr>
                <a:t>Background</a:t>
              </a:r>
              <a:endParaRPr lang="en-US" altLang="zh-CN" sz="4000" b="1" dirty="0">
                <a:solidFill>
                  <a:srgbClr val="00468E"/>
                </a:solidFill>
                <a:latin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5" name="组合 14"/>
          <p:cNvGrpSpPr/>
          <p:nvPr>
            <p:custDataLst>
              <p:tags r:id="rId6"/>
            </p:custDataLst>
          </p:nvPr>
        </p:nvGrpSpPr>
        <p:grpSpPr>
          <a:xfrm>
            <a:off x="3754755" y="3074035"/>
            <a:ext cx="7040880" cy="922020"/>
            <a:chOff x="5913" y="2549"/>
            <a:chExt cx="11088" cy="1452"/>
          </a:xfrm>
        </p:grpSpPr>
        <p:sp>
          <p:nvSpPr>
            <p:cNvPr id="16" name="标题 1"/>
            <p:cNvSpPr txBox="1"/>
            <p:nvPr/>
          </p:nvSpPr>
          <p:spPr bwMode="auto">
            <a:xfrm>
              <a:off x="5913" y="2549"/>
              <a:ext cx="7813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spAutoFit/>
            </a:bodyPr>
            <a:lstStyle>
              <a:lvl1pPr algn="l" rt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571500" lvl="1" indent="-571500" algn="l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charset="0"/>
                <a:buChar char="u"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468E"/>
                  </a:solidFill>
                  <a:effectLst/>
                  <a:uLnTx/>
                  <a:uFillTx/>
                  <a:latin typeface="微软雅黑" panose="020B0503020204020204" pitchFamily="34" charset="-122"/>
                  <a:cs typeface="+mj-cs"/>
                  <a:sym typeface="+mn-ea"/>
                </a:rPr>
                <a:t> 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468E"/>
                </a:solidFill>
                <a:effectLst/>
                <a:uLnTx/>
                <a:uFillTx/>
                <a:latin typeface="微软雅黑" panose="020B0503020204020204" pitchFamily="34" charset="-122"/>
                <a:cs typeface="+mj-cs"/>
                <a:sym typeface="+mn-ea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7"/>
              </p:custDataLst>
            </p:nvPr>
          </p:nvSpPr>
          <p:spPr>
            <a:xfrm>
              <a:off x="6335" y="2724"/>
              <a:ext cx="886" cy="77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sym typeface="+mn-ea"/>
                </a:rPr>
                <a:t>2</a:t>
              </a:r>
              <a:endPara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8"/>
              </p:custDataLst>
            </p:nvPr>
          </p:nvSpPr>
          <p:spPr>
            <a:xfrm>
              <a:off x="7401" y="2560"/>
              <a:ext cx="9600" cy="111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0" lvl="1" indent="0" algn="l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charset="0"/>
                <a:buNone/>
                <a:defRPr/>
              </a:pPr>
              <a:r>
                <a:rPr lang="en-US" altLang="zh-CN" sz="4000" b="1" dirty="0">
                  <a:solidFill>
                    <a:srgbClr val="00468E"/>
                  </a:solidFill>
                  <a:latin typeface="微软雅黑" panose="020B0503020204020204" pitchFamily="34" charset="-122"/>
                  <a:sym typeface="+mn-ea"/>
                </a:rPr>
                <a:t>Method</a:t>
              </a:r>
              <a:endParaRPr lang="en-US" altLang="zh-CN" sz="4000" b="1" dirty="0">
                <a:solidFill>
                  <a:srgbClr val="00468E"/>
                </a:solidFill>
                <a:latin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9"/>
            </p:custDataLst>
          </p:nvPr>
        </p:nvGrpSpPr>
        <p:grpSpPr>
          <a:xfrm>
            <a:off x="3754755" y="4389120"/>
            <a:ext cx="7040880" cy="922020"/>
            <a:chOff x="5913" y="2549"/>
            <a:chExt cx="11088" cy="1452"/>
          </a:xfrm>
        </p:grpSpPr>
        <p:sp>
          <p:nvSpPr>
            <p:cNvPr id="20" name="标题 1"/>
            <p:cNvSpPr txBox="1"/>
            <p:nvPr/>
          </p:nvSpPr>
          <p:spPr bwMode="auto">
            <a:xfrm>
              <a:off x="5913" y="2549"/>
              <a:ext cx="7813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spAutoFit/>
            </a:bodyPr>
            <a:lstStyle>
              <a:lvl1pPr algn="l" rt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571500" lvl="1" indent="-571500" algn="l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charset="0"/>
                <a:buChar char="u"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468E"/>
                  </a:solidFill>
                  <a:effectLst/>
                  <a:uLnTx/>
                  <a:uFillTx/>
                  <a:latin typeface="微软雅黑" panose="020B0503020204020204" pitchFamily="34" charset="-122"/>
                  <a:cs typeface="+mj-cs"/>
                  <a:sym typeface="+mn-ea"/>
                </a:rPr>
                <a:t> 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468E"/>
                </a:solidFill>
                <a:effectLst/>
                <a:uLnTx/>
                <a:uFillTx/>
                <a:latin typeface="微软雅黑" panose="020B0503020204020204" pitchFamily="34" charset="-122"/>
                <a:cs typeface="+mj-cs"/>
                <a:sym typeface="+mn-ea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0"/>
              </p:custDataLst>
            </p:nvPr>
          </p:nvSpPr>
          <p:spPr>
            <a:xfrm>
              <a:off x="6335" y="2724"/>
              <a:ext cx="886" cy="77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sym typeface="+mn-ea"/>
                </a:rPr>
                <a:t>3</a:t>
              </a:r>
              <a:endPara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1"/>
              </p:custDataLst>
            </p:nvPr>
          </p:nvSpPr>
          <p:spPr>
            <a:xfrm>
              <a:off x="7401" y="2571"/>
              <a:ext cx="9600" cy="111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0" lvl="1" indent="0" algn="l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charset="0"/>
                <a:buNone/>
                <a:defRPr/>
              </a:pPr>
              <a:r>
                <a:rPr lang="en-US" altLang="zh-CN" sz="4000" b="1" dirty="0">
                  <a:solidFill>
                    <a:srgbClr val="00468E"/>
                  </a:solidFill>
                  <a:latin typeface="微软雅黑" panose="020B0503020204020204" pitchFamily="34" charset="-122"/>
                  <a:sym typeface="+mn-ea"/>
                </a:rPr>
                <a:t>Conclusions</a:t>
              </a:r>
              <a:endParaRPr lang="en-US" altLang="zh-CN" sz="4000" b="1" dirty="0">
                <a:solidFill>
                  <a:srgbClr val="00468E"/>
                </a:solidFill>
                <a:latin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对角圆角矩形 16" descr="7b0a202020202262756c6c6574223a20227b5c2263617465676f727949645c223a5c225c222c5c2274656d706c61746549645c223a32303233313336397d220a7d0a"/>
          <p:cNvSpPr/>
          <p:nvPr/>
        </p:nvSpPr>
        <p:spPr>
          <a:xfrm>
            <a:off x="242570" y="76200"/>
            <a:ext cx="4269105" cy="553720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571500" lvl="1" indent="-571500" algn="l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r"/>
              <a:defRPr/>
            </a:pPr>
            <a:r>
              <a:rPr lang="en-US" altLang="zh-CN" sz="3600" b="1" dirty="0">
                <a:solidFill>
                  <a:srgbClr val="00468E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Background</a:t>
            </a:r>
            <a:endParaRPr kumimoji="0" lang="en-US" altLang="zh-CN" sz="3600" b="1" i="0" u="none" strike="noStrike" kern="1200" cap="none" spc="0" normalizeH="0" baseline="0" dirty="0">
              <a:solidFill>
                <a:srgbClr val="00468E"/>
              </a:solidFill>
              <a:latin typeface="Arial" panose="020B0604020202020204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99415" y="2489200"/>
            <a:ext cx="2195830" cy="2946400"/>
            <a:chOff x="200472" y="1628800"/>
            <a:chExt cx="1840499" cy="324036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1" cstate="screen"/>
            <a:srcRect/>
            <a:stretch>
              <a:fillRect/>
            </a:stretch>
          </p:blipFill>
          <p:spPr bwMode="auto">
            <a:xfrm>
              <a:off x="200472" y="1628800"/>
              <a:ext cx="1323336" cy="3240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1041073" y="2504539"/>
              <a:ext cx="999898" cy="1880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" name="矩形 55"/>
          <p:cNvSpPr/>
          <p:nvPr/>
        </p:nvSpPr>
        <p:spPr>
          <a:xfrm>
            <a:off x="348615" y="875665"/>
            <a:ext cx="11568430" cy="1430020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71755" rIns="108000" bIns="0" rtlCol="0" anchor="t" anchorCtr="0"/>
          <a:lstStyle/>
          <a:p>
            <a:pPr marL="0" indent="508000" algn="just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49B7"/>
              </a:buClr>
              <a:buFont typeface="Wingdings" panose="05000000000000000000" charset="0"/>
              <a:buNone/>
            </a:pPr>
            <a:r>
              <a:rPr lang="en-US" altLang="zh-CN" sz="18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Against the backdrop of </a:t>
            </a:r>
            <a:r>
              <a:rPr lang="en-US" altLang="zh-CN" sz="1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sustainable development</a:t>
            </a:r>
            <a:r>
              <a:rPr lang="en-US" altLang="zh-CN" sz="18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and the demand for </a:t>
            </a:r>
            <a:r>
              <a:rPr lang="en-US" altLang="zh-CN" sz="1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high-efficiency drilling</a:t>
            </a:r>
            <a:r>
              <a:rPr lang="en-US" altLang="zh-CN" sz="18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, frequent coring and tripping operations in ultra-deep scientific drilling result in low wellhead operation efficiency. To achieve faster tripping, </a:t>
            </a:r>
            <a:r>
              <a:rPr lang="en-US" altLang="zh-CN" sz="1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a high-efficiency handling system suitable for extra-long string needs to be designed</a:t>
            </a:r>
            <a:r>
              <a:rPr lang="en-US" altLang="zh-CN" sz="18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1800" b="1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121883" y="5574757"/>
            <a:ext cx="66675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</a:rPr>
              <a:t>NOV</a:t>
            </a:r>
            <a:endParaRPr lang="en-US" altLang="zh-CN" sz="1600" b="1" dirty="0">
              <a:latin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747010" y="2506980"/>
            <a:ext cx="2056765" cy="2789555"/>
            <a:chOff x="5365236" y="692696"/>
            <a:chExt cx="3758584" cy="481965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6113919" y="692696"/>
              <a:ext cx="3009900" cy="4819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5365236" y="836613"/>
              <a:ext cx="1497366" cy="1998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7775739" y="693405"/>
              <a:ext cx="1348081" cy="3330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365236" y="2860195"/>
              <a:ext cx="1245865" cy="1667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9" name="直接连接符 18"/>
          <p:cNvCxnSpPr/>
          <p:nvPr/>
        </p:nvCxnSpPr>
        <p:spPr bwMode="auto">
          <a:xfrm>
            <a:off x="399510" y="5574876"/>
            <a:ext cx="217932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 bwMode="auto">
          <a:xfrm>
            <a:off x="2714720" y="5574876"/>
            <a:ext cx="217932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3287097" y="5568522"/>
            <a:ext cx="103378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>
                <a:latin typeface="微软雅黑" panose="020B0503020204020204" pitchFamily="34" charset="-122"/>
              </a:rPr>
              <a:t>Drillmec</a:t>
            </a:r>
            <a:endParaRPr lang="en-US" altLang="zh-CN" sz="1600" b="1" dirty="0" err="1">
              <a:latin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040630" y="2551430"/>
            <a:ext cx="2167890" cy="2899410"/>
            <a:chOff x="7035884" y="1736174"/>
            <a:chExt cx="2271031" cy="307361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681822" y="1738525"/>
              <a:ext cx="1240592" cy="2959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7084977" y="2628292"/>
              <a:ext cx="805386" cy="695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7035884" y="1965337"/>
              <a:ext cx="903571" cy="539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"/>
            <p:cNvPicPr>
              <a:picLocks noChangeAspect="1" noChangeArrowheads="1"/>
            </p:cNvPicPr>
            <p:nvPr/>
          </p:nvPicPr>
          <p:blipFill rotWithShape="1">
            <a:blip r:embed="rId10" cstate="screen"/>
            <a:srcRect/>
            <a:stretch>
              <a:fillRect/>
            </a:stretch>
          </p:blipFill>
          <p:spPr bwMode="auto">
            <a:xfrm>
              <a:off x="8602387" y="1736174"/>
              <a:ext cx="704528" cy="3073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5" name="直接连接符 4"/>
          <p:cNvCxnSpPr/>
          <p:nvPr/>
        </p:nvCxnSpPr>
        <p:spPr bwMode="auto">
          <a:xfrm>
            <a:off x="5087715" y="5574876"/>
            <a:ext cx="217932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5682024" y="5574418"/>
            <a:ext cx="107759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</a:rPr>
              <a:t>NABORS</a:t>
            </a:r>
            <a:endParaRPr lang="en-US" altLang="zh-CN" sz="1600" b="1" dirty="0">
              <a:latin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48615" y="5899785"/>
            <a:ext cx="6917690" cy="8661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Features of the Current String Handling System</a:t>
            </a:r>
            <a:r>
              <a:rPr lang="zh-CN" altLang="en-US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existing system features a low degree of automation and insufficient precision and accuracy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Low tripping efficiency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 labor intensity.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49dc81ee4c28774dec09a71c0f02d5a9">
            <a:hlinkClick r:id="" action="ppaction://media"/>
          </p:cNvPr>
          <p:cNvPicPr/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4930" y="4667885"/>
            <a:ext cx="4150360" cy="1852930"/>
          </a:xfrm>
          <a:prstGeom prst="rect">
            <a:avLst/>
          </a:prstGeom>
        </p:spPr>
      </p:pic>
      <p:pic>
        <p:nvPicPr>
          <p:cNvPr id="24" name="绳索取心作业">
            <a:hlinkClick r:id="" action="ppaction://media"/>
          </p:cNvPr>
          <p:cNvPicPr/>
          <p:nvPr>
            <a:vide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694930" y="2377440"/>
            <a:ext cx="4150995" cy="1967865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8456768" y="4345397"/>
            <a:ext cx="287274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600" b="1" dirty="0">
                <a:latin typeface="微软雅黑" panose="020B0503020204020204" pitchFamily="34" charset="-122"/>
                <a:sym typeface="+mn-ea"/>
              </a:rPr>
              <a:t>Wireline Coring Operation</a:t>
            </a:r>
            <a:endParaRPr lang="en-US" altLang="zh-CN" sz="1600" b="1" dirty="0">
              <a:latin typeface="微软雅黑" panose="020B0503020204020204" pitchFamily="34" charset="-122"/>
              <a:sym typeface="+mn-ea"/>
            </a:endParaRPr>
          </a:p>
          <a:p>
            <a:endParaRPr lang="en-US" altLang="zh-CN" sz="1600" b="1" dirty="0">
              <a:latin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795223" y="6520907"/>
            <a:ext cx="213106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600" b="1" dirty="0">
                <a:latin typeface="微软雅黑" panose="020B0503020204020204" pitchFamily="34" charset="-122"/>
                <a:sym typeface="+mn-ea"/>
              </a:rPr>
              <a:t>Tripping Operation</a:t>
            </a:r>
            <a:endParaRPr lang="en-US" altLang="zh-CN" sz="1600" b="1" dirty="0"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indefinite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vol="0" mute="1">
                <p:cTn id="10" fill="hold" display="1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 fullScrn="0">
              <p:cMediaNode vol="0" mute="1">
                <p:cTn id="11" fill="hold" display="1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对角圆角矩形 16"/>
          <p:cNvSpPr/>
          <p:nvPr/>
        </p:nvSpPr>
        <p:spPr>
          <a:xfrm>
            <a:off x="242570" y="715010"/>
            <a:ext cx="7701915" cy="553720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342900" lvl="1" indent="-342900" algn="l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u"/>
              <a:defRPr/>
            </a:pPr>
            <a:r>
              <a:rPr lang="en-US" altLang="zh-CN" sz="2400" b="1" dirty="0">
                <a:solidFill>
                  <a:srgbClr val="00468E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Technical Solution</a:t>
            </a:r>
            <a:endParaRPr lang="zh-CN" altLang="en-US" sz="2400" b="1" dirty="0">
              <a:solidFill>
                <a:srgbClr val="00468E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对角圆角矩形 16" descr="7b0a202020202262756c6c6574223a20227b5c2263617465676f727949645c223a5c225c222c5c2274656d706c61746549645c223a32303233313336397d220a7d0a"/>
          <p:cNvSpPr/>
          <p:nvPr/>
        </p:nvSpPr>
        <p:spPr>
          <a:xfrm>
            <a:off x="242570" y="76200"/>
            <a:ext cx="6152515" cy="553720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571500" lvl="1" indent="-571500" algn="l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r"/>
              <a:defRPr/>
            </a:pPr>
            <a:r>
              <a:rPr lang="en-US" altLang="zh-CN" sz="3600" b="1" dirty="0">
                <a:solidFill>
                  <a:srgbClr val="00468E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Background</a:t>
            </a:r>
            <a:endParaRPr kumimoji="0" lang="zh-CN" altLang="en-US" sz="3600" b="1" i="0" u="none" strike="noStrike" kern="1200" cap="none" spc="0" normalizeH="0" baseline="0" dirty="0">
              <a:solidFill>
                <a:srgbClr val="00468E"/>
              </a:solidFill>
              <a:latin typeface="Arial" panose="020B0604020202020204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8" name="文本框 10"/>
          <p:cNvSpPr txBox="1"/>
          <p:nvPr/>
        </p:nvSpPr>
        <p:spPr>
          <a:xfrm>
            <a:off x="5027295" y="3364865"/>
            <a:ext cx="6824980" cy="16865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038090" y="1748155"/>
            <a:ext cx="6815455" cy="1565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9"/>
          <p:cNvSpPr txBox="1"/>
          <p:nvPr/>
        </p:nvSpPr>
        <p:spPr>
          <a:xfrm>
            <a:off x="5027295" y="1339215"/>
            <a:ext cx="6828155" cy="33718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 Research Contents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/>
          <p:nvPr/>
        </p:nvPicPr>
        <p:blipFill>
          <a:blip r:embed="rId1"/>
          <a:stretch>
            <a:fillRect/>
          </a:stretch>
        </p:blipFill>
        <p:spPr>
          <a:xfrm>
            <a:off x="7059930" y="1739900"/>
            <a:ext cx="1248410" cy="1568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"/>
          <a:srcRect r="60213"/>
          <a:stretch>
            <a:fillRect/>
          </a:stretch>
        </p:blipFill>
        <p:spPr>
          <a:xfrm>
            <a:off x="5052060" y="3422650"/>
            <a:ext cx="1998980" cy="1602740"/>
          </a:xfrm>
          <a:prstGeom prst="rect">
            <a:avLst/>
          </a:prstGeom>
        </p:spPr>
      </p:pic>
      <p:sp>
        <p:nvSpPr>
          <p:cNvPr id="41" name="右箭头 40"/>
          <p:cNvSpPr/>
          <p:nvPr/>
        </p:nvSpPr>
        <p:spPr>
          <a:xfrm>
            <a:off x="4808855" y="2413635"/>
            <a:ext cx="179705" cy="264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915" y="3434080"/>
            <a:ext cx="1241425" cy="159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矩形 45"/>
          <p:cNvSpPr/>
          <p:nvPr/>
        </p:nvSpPr>
        <p:spPr>
          <a:xfrm>
            <a:off x="5010785" y="5107940"/>
            <a:ext cx="6845935" cy="14147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右箭头 49"/>
          <p:cNvSpPr/>
          <p:nvPr/>
        </p:nvSpPr>
        <p:spPr>
          <a:xfrm>
            <a:off x="4794250" y="4041775"/>
            <a:ext cx="179705" cy="264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右箭头 50"/>
          <p:cNvSpPr/>
          <p:nvPr/>
        </p:nvSpPr>
        <p:spPr>
          <a:xfrm>
            <a:off x="4805045" y="5744845"/>
            <a:ext cx="179705" cy="264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356600" y="1795780"/>
            <a:ext cx="3452495" cy="14770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p>
            <a:pPr marL="140335" lvl="0" indent="-140335" algn="l" eaLnBrk="1" latinLnBrk="0" hangingPunct="1">
              <a:lnSpc>
                <a:spcPct val="10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sz="1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Study on </a:t>
            </a:r>
            <a:r>
              <a:rPr lang="en-US" altLang="zh-CN" sz="1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effective deformation control technology</a:t>
            </a:r>
            <a:r>
              <a:rPr lang="en-US" altLang="zh-CN" sz="1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of string</a:t>
            </a:r>
            <a:endParaRPr lang="zh-CN" altLang="en-US" sz="1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40335" lvl="0" indent="-140335" algn="l" eaLnBrk="1" latinLnBrk="0" hangingPunct="1">
              <a:lnSpc>
                <a:spcPct val="10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sz="1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Study on the </a:t>
            </a:r>
            <a:r>
              <a:rPr lang="en-US" altLang="zh-CN" sz="1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stable storage technology</a:t>
            </a:r>
            <a:r>
              <a:rPr lang="en-US" altLang="zh-CN" sz="1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of 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string</a:t>
            </a:r>
            <a:endParaRPr lang="en-US" altLang="zh-CN" sz="1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40335" lvl="0" indent="-140335" algn="l" eaLnBrk="1" latinLnBrk="0" hangingPunct="1">
              <a:lnSpc>
                <a:spcPct val="10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sz="1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Study on the </a:t>
            </a:r>
            <a:r>
              <a:rPr lang="en-US" altLang="zh-CN" sz="1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rapid transportation technology</a:t>
            </a:r>
            <a:r>
              <a:rPr lang="en-US" altLang="zh-CN" sz="1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of 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string</a:t>
            </a:r>
            <a:endParaRPr lang="en-US" altLang="zh-CN" sz="1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40335" lvl="0" indent="-140335" algn="l" eaLnBrk="1" latinLnBrk="0" hangingPunct="1">
              <a:lnSpc>
                <a:spcPct val="10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sz="1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Study on the </a:t>
            </a:r>
            <a:r>
              <a:rPr lang="en-US" altLang="zh-CN" sz="1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precise grasping technology</a:t>
            </a:r>
            <a:r>
              <a:rPr lang="en-US" altLang="zh-CN" sz="1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of 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string</a:t>
            </a:r>
            <a:endParaRPr lang="en-US" altLang="zh-CN" sz="1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8356600" y="3472180"/>
            <a:ext cx="3453130" cy="1503045"/>
          </a:xfrm>
          <a:prstGeom prst="rect">
            <a:avLst/>
          </a:prstGeom>
          <a:solidFill>
            <a:schemeClr val="accent1"/>
          </a:solidFill>
        </p:spPr>
        <p:txBody>
          <a:bodyPr wrap="square" tIns="144145" rtlCol="0" anchor="t">
            <a:noAutofit/>
          </a:bodyPr>
          <a:p>
            <a:pPr marL="140335" lvl="0" indent="-140335" algn="l" eaLnBrk="1" latinLnBrk="0" hangingPunct="1">
              <a:lnSpc>
                <a:spcPct val="13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Study on the integration of dynamic intelligent recognition technology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40335" lvl="0" indent="-140335" algn="l" eaLnBrk="1" latinLnBrk="0" hangingPunct="1">
              <a:lnSpc>
                <a:spcPct val="13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Study on the establishment of 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one-key linkage offline operation</a:t>
            </a:r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control technology</a:t>
            </a:r>
            <a:endParaRPr lang="en-US" alt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111" name="组合 110"/>
          <p:cNvGrpSpPr/>
          <p:nvPr/>
        </p:nvGrpSpPr>
        <p:grpSpPr>
          <a:xfrm>
            <a:off x="152400" y="1339215"/>
            <a:ext cx="4593590" cy="5183505"/>
            <a:chOff x="240" y="2039"/>
            <a:chExt cx="7234" cy="8163"/>
          </a:xfrm>
        </p:grpSpPr>
        <p:sp>
          <p:nvSpPr>
            <p:cNvPr id="13" name="文本框 9"/>
            <p:cNvSpPr txBox="1"/>
            <p:nvPr/>
          </p:nvSpPr>
          <p:spPr>
            <a:xfrm>
              <a:off x="240" y="2039"/>
              <a:ext cx="7234" cy="53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Key Technical Challenges</a:t>
              </a:r>
              <a:endPara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0"/>
            <p:cNvSpPr txBox="1"/>
            <p:nvPr/>
          </p:nvSpPr>
          <p:spPr>
            <a:xfrm>
              <a:off x="240" y="2658"/>
              <a:ext cx="7227" cy="75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  <a:prstDash val="lgDash"/>
            </a:ln>
          </p:spPr>
          <p:txBody>
            <a:bodyPr wrap="square" rtlCol="0">
              <a:noAutofit/>
            </a:bodyPr>
            <a:p>
              <a:pPr marL="285750" indent="-285750" algn="just">
                <a:lnSpc>
                  <a:spcPct val="150000"/>
                </a:lnSpc>
                <a:buFont typeface="Wingdings" panose="05000000000000000000" pitchFamily="2" charset="2"/>
                <a:buChar char="p"/>
              </a:pPr>
              <a:endPara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68" y="3391"/>
              <a:ext cx="2649" cy="131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1755" rIns="71755" rtlCol="0">
              <a:noAutofit/>
            </a:bodyPr>
            <a:p>
              <a:pPr marL="0" indent="0" algn="ctr" eaLnBrk="1" latinLnBrk="0" hangingPunct="1">
                <a:lnSpc>
                  <a:spcPct val="100000"/>
                </a:lnSpc>
              </a:pPr>
              <a:r>
                <a:rPr lang="en-US" altLang="zh-CN" sz="1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Wireline coring drill pipe has a small section modulus and poor stability</a:t>
              </a:r>
              <a:endParaRPr lang="en-US" altLang="zh-CN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402" y="2854"/>
              <a:ext cx="3912" cy="46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Ins="0" rtlCol="0">
              <a:noAutofit/>
            </a:bodyPr>
            <a:p>
              <a:r>
                <a:rPr lang="en-US" altLang="zh-CN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tored bending</a:t>
              </a:r>
              <a:endPara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3402" y="3349"/>
              <a:ext cx="3921" cy="47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noAutofit/>
            </a:bodyPr>
            <a:p>
              <a:r>
                <a:rPr lang="en-US" altLang="zh-CN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Difficult to position</a:t>
              </a:r>
              <a:endPara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402" y="3852"/>
              <a:ext cx="3914" cy="48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noAutofit/>
            </a:bodyPr>
            <a:p>
              <a:r>
                <a:rPr lang="en-US" altLang="zh-CN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Excessive shaking </a:t>
              </a:r>
              <a:endPara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" name="右箭头 18"/>
            <p:cNvSpPr/>
            <p:nvPr/>
          </p:nvSpPr>
          <p:spPr>
            <a:xfrm>
              <a:off x="3068" y="3842"/>
              <a:ext cx="283" cy="4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402" y="4378"/>
              <a:ext cx="3916" cy="41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noAutofit/>
            </a:bodyPr>
            <a:p>
              <a:r>
                <a:rPr lang="en-US" altLang="zh-CN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Prone to thread slippage</a:t>
              </a:r>
              <a:endPara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407" y="4827"/>
              <a:ext cx="3912" cy="46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noAutofit/>
            </a:bodyPr>
            <a:p>
              <a:r>
                <a:rPr lang="en-US" altLang="zh-CN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Alignment is difficult</a:t>
              </a:r>
              <a:endPara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58" y="6465"/>
              <a:ext cx="2649" cy="90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noAutofit/>
            </a:bodyPr>
            <a:p>
              <a:pPr algn="ctr"/>
              <a:r>
                <a:rPr lang="en-US" altLang="zh-CN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Low operating efficiency</a:t>
              </a:r>
              <a:endPara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412" y="5779"/>
              <a:ext cx="3914" cy="49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noAutofit/>
            </a:bodyPr>
            <a:p>
              <a:r>
                <a:rPr lang="en-US" altLang="zh-CN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Long response time</a:t>
              </a:r>
              <a:endPara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5" name="右箭头 24"/>
            <p:cNvSpPr/>
            <p:nvPr/>
          </p:nvSpPr>
          <p:spPr>
            <a:xfrm>
              <a:off x="3063" y="6722"/>
              <a:ext cx="283" cy="4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3402" y="6424"/>
              <a:ext cx="3914" cy="45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noAutofit/>
            </a:bodyPr>
            <a:p>
              <a:pPr algn="l"/>
              <a:r>
                <a:rPr lang="en-US" altLang="zh-CN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Complex operation</a:t>
              </a:r>
              <a:endPara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74" y="8887"/>
              <a:ext cx="2649" cy="90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noAutofit/>
            </a:bodyPr>
            <a:p>
              <a:pPr algn="ctr">
                <a:lnSpc>
                  <a:spcPct val="160000"/>
                </a:lnSpc>
              </a:pPr>
              <a:r>
                <a:rPr lang="en-US" altLang="zh-CN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Poor safety</a:t>
              </a:r>
              <a:endPara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3412" y="8694"/>
              <a:ext cx="3914" cy="47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0" rIns="0" rtlCol="0">
              <a:noAutofit/>
            </a:bodyPr>
            <a:p>
              <a:r>
                <a:rPr lang="en-US" altLang="zh-CN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Incomplete ZMS protection</a:t>
              </a:r>
              <a:endPara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9" name="右箭头 28"/>
            <p:cNvSpPr/>
            <p:nvPr/>
          </p:nvSpPr>
          <p:spPr>
            <a:xfrm>
              <a:off x="3076" y="9068"/>
              <a:ext cx="283" cy="4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412" y="9388"/>
              <a:ext cx="3914" cy="56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90170" tIns="90170" rIns="0" bIns="0" rtlCol="0">
              <a:noAutofit/>
            </a:bodyPr>
            <a:p>
              <a:pPr algn="l"/>
              <a:r>
                <a:rPr lang="en-US" altLang="zh-CN" sz="1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Lack of string status identification</a:t>
              </a:r>
              <a:endParaRPr lang="en-US" altLang="zh-CN" sz="1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3402" y="6998"/>
              <a:ext cx="3914" cy="45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90170" tIns="0" rIns="0" bIns="0" rtlCol="0">
              <a:noAutofit/>
            </a:bodyPr>
            <a:p>
              <a:pPr algn="l"/>
              <a:r>
                <a:rPr lang="en-US" altLang="zh-CN" sz="1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Low hoisting or running operation efficiency</a:t>
              </a:r>
              <a:endParaRPr lang="en-US" altLang="zh-CN" sz="1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3412" y="7572"/>
              <a:ext cx="3914" cy="45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36195" rIns="0" rtlCol="0">
              <a:noAutofit/>
            </a:bodyPr>
            <a:p>
              <a:pPr algn="l"/>
              <a:r>
                <a:rPr lang="en-US" altLang="zh-CN" sz="1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Low offline operation efficiency</a:t>
              </a:r>
              <a:endParaRPr lang="en-US" altLang="zh-CN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250" y="5151120"/>
            <a:ext cx="1999615" cy="1327150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0" r="18346"/>
          <a:stretch>
            <a:fillRect/>
          </a:stretch>
        </p:blipFill>
        <p:spPr>
          <a:xfrm>
            <a:off x="7059295" y="5174615"/>
            <a:ext cx="1224000" cy="1292860"/>
          </a:xfrm>
          <a:prstGeom prst="rect">
            <a:avLst/>
          </a:prstGeom>
        </p:spPr>
      </p:pic>
      <p:sp>
        <p:nvSpPr>
          <p:cNvPr id="110" name="文本框 109"/>
          <p:cNvSpPr txBox="1"/>
          <p:nvPr/>
        </p:nvSpPr>
        <p:spPr>
          <a:xfrm>
            <a:off x="8357235" y="5174615"/>
            <a:ext cx="3452495" cy="1275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Ins="71755" rtlCol="0" anchor="t">
            <a:noAutofit/>
          </a:bodyPr>
          <a:p>
            <a:pPr marL="140335" lvl="0" indent="-140335" algn="l" eaLnBrk="1" latinLnBrk="0" hangingPunct="1">
              <a:lnSpc>
                <a:spcPct val="13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sz="1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Study on sensor and </a:t>
            </a:r>
            <a:r>
              <a:rPr lang="en-US" altLang="zh-CN" sz="1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vision-based ZMS technology</a:t>
            </a:r>
            <a:endParaRPr lang="en-US" altLang="zh-CN" sz="1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40335" lvl="0" indent="-140335" algn="l" eaLnBrk="1" latinLnBrk="0" hangingPunct="1">
              <a:lnSpc>
                <a:spcPct val="13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sz="1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Study on machine intelligent recognition, safety early warning and control technology</a:t>
            </a:r>
            <a:endParaRPr lang="en-US" altLang="zh-CN" sz="1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10" y="3441065"/>
            <a:ext cx="1062355" cy="16065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7380" y="4228465"/>
            <a:ext cx="1062355" cy="16065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5172075" y="3422650"/>
            <a:ext cx="1933575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</a:t>
            </a:r>
            <a:r>
              <a:rPr lang="zh-CN" altLang="en-US" sz="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oisting  </a:t>
            </a:r>
            <a:r>
              <a:rPr lang="en-US" altLang="zh-CN" sz="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</a:t>
            </a:r>
            <a:r>
              <a:rPr lang="zh-CN" altLang="en-US" sz="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peration</a:t>
            </a:r>
            <a:r>
              <a:rPr lang="en-US" altLang="zh-CN" sz="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- 140s</a:t>
            </a:r>
            <a:endParaRPr lang="en-US" altLang="zh-CN" sz="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172075" y="4175125"/>
            <a:ext cx="1933575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Run</a:t>
            </a:r>
            <a:r>
              <a:rPr lang="zh-CN" altLang="en-US" sz="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ing  </a:t>
            </a:r>
            <a:r>
              <a:rPr lang="en-US" altLang="zh-CN" sz="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</a:t>
            </a:r>
            <a:r>
              <a:rPr lang="zh-CN" altLang="en-US" sz="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peration</a:t>
            </a:r>
            <a:r>
              <a:rPr lang="en-US" altLang="zh-CN" sz="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- 140s</a:t>
            </a:r>
            <a:endParaRPr lang="en-US" altLang="zh-CN" sz="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0" name="图形 179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87050" y="44450"/>
            <a:ext cx="1293495" cy="5943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8090" y="1732280"/>
            <a:ext cx="2028825" cy="15817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图片 129" descr="6000总图"/>
          <p:cNvPicPr>
            <a:picLocks noChangeAspect="1"/>
          </p:cNvPicPr>
          <p:nvPr/>
        </p:nvPicPr>
        <p:blipFill>
          <a:blip r:embed="rId1"/>
          <a:srcRect t="-3849"/>
          <a:stretch>
            <a:fillRect/>
          </a:stretch>
        </p:blipFill>
        <p:spPr>
          <a:xfrm>
            <a:off x="7333615" y="351790"/>
            <a:ext cx="4445635" cy="6373495"/>
          </a:xfrm>
          <a:prstGeom prst="rect">
            <a:avLst/>
          </a:prstGeom>
        </p:spPr>
      </p:pic>
      <p:sp>
        <p:nvSpPr>
          <p:cNvPr id="12" name="对角圆角矩形 16"/>
          <p:cNvSpPr/>
          <p:nvPr/>
        </p:nvSpPr>
        <p:spPr>
          <a:xfrm>
            <a:off x="242570" y="665480"/>
            <a:ext cx="9493250" cy="553720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lvl="1" indent="-342900" algn="l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u"/>
              <a:defRPr/>
            </a:pPr>
            <a:r>
              <a:rPr lang="zh-CN" altLang="en-US" sz="2400" b="1" dirty="0">
                <a:solidFill>
                  <a:srgbClr val="00468E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Overall Design of an Extra-Long String Handling System</a:t>
            </a:r>
            <a:endParaRPr lang="zh-CN" altLang="en-US" sz="2000" b="1" dirty="0">
              <a:solidFill>
                <a:srgbClr val="C00000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8185785" y="6092825"/>
            <a:ext cx="269240" cy="211455"/>
            <a:chOff x="13859" y="6637"/>
            <a:chExt cx="520" cy="408"/>
          </a:xfrm>
        </p:grpSpPr>
        <p:sp>
          <p:nvSpPr>
            <p:cNvPr id="11" name="椭圆 10"/>
            <p:cNvSpPr/>
            <p:nvPr/>
          </p:nvSpPr>
          <p:spPr>
            <a:xfrm>
              <a:off x="13956" y="6738"/>
              <a:ext cx="307" cy="307"/>
            </a:xfrm>
            <a:prstGeom prst="ellips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ang="5400000" scaled="0"/>
            </a:gra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3859" y="6637"/>
              <a:ext cx="520" cy="3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en-US" altLang="zh-CN" sz="1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椭圆 20"/>
          <p:cNvSpPr/>
          <p:nvPr/>
        </p:nvSpPr>
        <p:spPr>
          <a:xfrm>
            <a:off x="7869555" y="5945505"/>
            <a:ext cx="158750" cy="159385"/>
          </a:xfrm>
          <a:prstGeom prst="ellipse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819390" y="5906135"/>
            <a:ext cx="269240" cy="186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1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9798050" y="3416300"/>
            <a:ext cx="361950" cy="245110"/>
            <a:chOff x="15009" y="8619"/>
            <a:chExt cx="570" cy="386"/>
          </a:xfrm>
        </p:grpSpPr>
        <p:sp>
          <p:nvSpPr>
            <p:cNvPr id="25" name="椭圆 24"/>
            <p:cNvSpPr/>
            <p:nvPr/>
          </p:nvSpPr>
          <p:spPr>
            <a:xfrm>
              <a:off x="15156" y="8687"/>
              <a:ext cx="250" cy="251"/>
            </a:xfrm>
            <a:prstGeom prst="ellips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ang="5400000" scaled="0"/>
            </a:gra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5009" y="8619"/>
              <a:ext cx="570" cy="38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</a:t>
              </a:r>
              <a:endParaRPr lang="en-US" altLang="zh-CN" sz="1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9907905" y="4001770"/>
            <a:ext cx="361950" cy="245110"/>
            <a:chOff x="15009" y="8619"/>
            <a:chExt cx="570" cy="386"/>
          </a:xfrm>
        </p:grpSpPr>
        <p:sp>
          <p:nvSpPr>
            <p:cNvPr id="28" name="椭圆 27"/>
            <p:cNvSpPr/>
            <p:nvPr/>
          </p:nvSpPr>
          <p:spPr>
            <a:xfrm>
              <a:off x="15156" y="8687"/>
              <a:ext cx="250" cy="251"/>
            </a:xfrm>
            <a:prstGeom prst="ellips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ang="5400000" scaled="0"/>
            </a:gra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5009" y="8619"/>
              <a:ext cx="570" cy="38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13</a:t>
              </a:r>
              <a:endParaRPr lang="en-US" altLang="zh-CN" sz="1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688195" y="2788285"/>
            <a:ext cx="361950" cy="245110"/>
            <a:chOff x="15009" y="8619"/>
            <a:chExt cx="570" cy="386"/>
          </a:xfrm>
        </p:grpSpPr>
        <p:sp>
          <p:nvSpPr>
            <p:cNvPr id="31" name="椭圆 30"/>
            <p:cNvSpPr/>
            <p:nvPr/>
          </p:nvSpPr>
          <p:spPr>
            <a:xfrm>
              <a:off x="15156" y="8687"/>
              <a:ext cx="250" cy="251"/>
            </a:xfrm>
            <a:prstGeom prst="ellips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ang="5400000" scaled="0"/>
            </a:gra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5009" y="8619"/>
              <a:ext cx="570" cy="38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</a:t>
              </a:r>
              <a:endParaRPr lang="en-US" altLang="zh-CN" sz="1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9735820" y="2280920"/>
            <a:ext cx="361950" cy="245110"/>
            <a:chOff x="15084" y="8619"/>
            <a:chExt cx="570" cy="386"/>
          </a:xfrm>
        </p:grpSpPr>
        <p:sp>
          <p:nvSpPr>
            <p:cNvPr id="34" name="椭圆 33"/>
            <p:cNvSpPr/>
            <p:nvPr/>
          </p:nvSpPr>
          <p:spPr>
            <a:xfrm>
              <a:off x="15156" y="8687"/>
              <a:ext cx="250" cy="251"/>
            </a:xfrm>
            <a:prstGeom prst="ellips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ang="5400000" scaled="0"/>
            </a:gra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5084" y="8619"/>
              <a:ext cx="570" cy="38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</a:t>
              </a:r>
              <a:endParaRPr lang="en-US" altLang="zh-CN" sz="1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363855" y="1212850"/>
            <a:ext cx="2973705" cy="5513705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square">
            <a:noAutofit/>
          </a:bodyPr>
          <a:lstStyle/>
          <a:p>
            <a:pPr marL="0" indent="0" algn="l" eaLnBrk="1" latinLnBrk="0" hangingPunct="1">
              <a:lnSpc>
                <a:spcPct val="180000"/>
              </a:lnSpc>
            </a:pPr>
            <a:r>
              <a:rPr lang="en-US" altLang="zh-CN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Surface Cluster</a:t>
            </a:r>
            <a:r>
              <a:rPr lang="zh-CN" altLang="en-US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 sets</a:t>
            </a:r>
            <a:r>
              <a:rPr lang="zh-CN" altLang="en-US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l" eaLnBrk="1" latinLnBrk="0" hangingPunct="1">
              <a:lnSpc>
                <a:spcPct val="120000"/>
              </a:lnSpc>
              <a:buFont typeface="+mj-ea"/>
              <a:buNone/>
            </a:pP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①</a:t>
            </a:r>
            <a:r>
              <a:rPr lang="en-US" altLang="zh-CN" sz="1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Double Power Catwalk</a:t>
            </a:r>
            <a:r>
              <a:rPr 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</a:t>
            </a:r>
            <a:r>
              <a:rPr lang="en-US" altLang="zh-CN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 set</a:t>
            </a:r>
            <a:endParaRPr lang="en-US" sz="1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l" eaLnBrk="1" latinLnBrk="0" hangingPunct="1">
              <a:lnSpc>
                <a:spcPct val="120000"/>
              </a:lnSpc>
              <a:buFont typeface="+mj-ea"/>
              <a:buNone/>
            </a:pP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②</a:t>
            </a:r>
            <a:r>
              <a:rPr lang="en-US" altLang="zh-CN" sz="1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Power Pipe Rack</a:t>
            </a:r>
            <a:r>
              <a:rPr 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</a:t>
            </a:r>
            <a:r>
              <a:rPr 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 </a:t>
            </a:r>
            <a:r>
              <a:rPr lang="en-US" altLang="zh-CN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set</a:t>
            </a:r>
            <a:endParaRPr lang="zh-CN" altLang="en-US" sz="1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l" eaLnBrk="1" latinLnBrk="0" hangingPunct="1">
              <a:lnSpc>
                <a:spcPct val="180000"/>
              </a:lnSpc>
              <a:buClrTx/>
              <a:buSzTx/>
              <a:buFontTx/>
              <a:buNone/>
            </a:pPr>
            <a:r>
              <a:rPr lang="en-US" altLang="zh-CN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Deck Cluster</a:t>
            </a:r>
            <a:r>
              <a:rPr lang="zh-CN" altLang="en-US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 sets</a:t>
            </a:r>
            <a:r>
              <a:rPr lang="zh-CN" altLang="en-US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endParaRPr lang="zh-CN" altLang="en-US" sz="1400" b="1" dirty="0">
              <a:solidFill>
                <a:srgbClr val="00468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20000"/>
              </a:lnSpc>
              <a:buFont typeface="+mj-ea"/>
              <a:buNone/>
            </a:pP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③</a:t>
            </a:r>
            <a:r>
              <a:rPr lang="en-US" altLang="zh-CN" sz="1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Iron Roughneck</a:t>
            </a:r>
            <a:r>
              <a:rPr lang="en-US" altLang="zh-CN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</a:t>
            </a:r>
            <a:r>
              <a:rPr lang="en-US" altLang="zh-CN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 </a:t>
            </a:r>
            <a:r>
              <a:rPr lang="en-US" altLang="zh-CN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set</a:t>
            </a:r>
            <a:endParaRPr lang="zh-CN" altLang="en-US" sz="1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20000"/>
              </a:lnSpc>
              <a:buFont typeface="+mj-ea"/>
              <a:buNone/>
            </a:pP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④</a:t>
            </a:r>
            <a:r>
              <a:rPr lang="zh-CN" altLang="en-US" sz="1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Powered Mud Box </a:t>
            </a: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en-US" altLang="zh-CN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en-US" altLang="zh-CN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set</a:t>
            </a:r>
            <a:endParaRPr lang="zh-CN" altLang="en-US" sz="1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20000"/>
              </a:lnSpc>
              <a:buFont typeface="+mj-ea"/>
              <a:buNone/>
            </a:pP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⑤</a:t>
            </a:r>
            <a:r>
              <a:rPr lang="zh-CN" altLang="en-US" sz="1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Power Slip  </a:t>
            </a: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</a:t>
            </a:r>
            <a:r>
              <a:rPr lang="en-US" altLang="zh-CN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</a:t>
            </a: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en-US" altLang="zh-CN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</a:t>
            </a: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set</a:t>
            </a:r>
            <a:endParaRPr lang="zh-CN" altLang="en-US" sz="1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eaLnBrk="1" latinLnBrk="0" hangingPunct="1">
              <a:lnSpc>
                <a:spcPct val="120000"/>
              </a:lnSpc>
              <a:buFont typeface="+mj-ea"/>
              <a:buNone/>
            </a:pP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⑥</a:t>
            </a:r>
            <a:r>
              <a:rPr lang="zh-CN" altLang="en-US" sz="1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Thread Compound Applicator</a:t>
            </a: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set</a:t>
            </a:r>
            <a:endParaRPr lang="zh-CN" altLang="en-US" sz="1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l" eaLnBrk="1" latinLnBrk="0" hangingPunct="1">
              <a:lnSpc>
                <a:spcPct val="180000"/>
              </a:lnSpc>
              <a:buFont typeface="+mj-ea"/>
              <a:buNone/>
            </a:pPr>
            <a:r>
              <a:rPr lang="en-US" altLang="zh-CN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Rack Standpipe Cluster</a:t>
            </a:r>
            <a:r>
              <a:rPr lang="zh-CN" altLang="en-US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 sets</a:t>
            </a:r>
            <a:r>
              <a:rPr lang="zh-CN" altLang="en-US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endParaRPr lang="zh-CN" altLang="en-US" sz="1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l" eaLnBrk="1" latinLnBrk="0" hangingPunct="1">
              <a:lnSpc>
                <a:spcPct val="120000"/>
              </a:lnSpc>
              <a:buClrTx/>
              <a:buSzTx/>
              <a:buFont typeface="+mj-ea"/>
              <a:buNone/>
            </a:pP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⑦</a:t>
            </a:r>
            <a:r>
              <a:rPr lang="zh-CN" altLang="en-US" sz="1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Bridge-Type Pipe Rack</a:t>
            </a: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en-US" altLang="zh-CN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set</a:t>
            </a:r>
            <a:endParaRPr lang="zh-CN" altLang="en-US" sz="1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l" eaLnBrk="1" latinLnBrk="0" hangingPunct="1">
              <a:lnSpc>
                <a:spcPct val="120000"/>
              </a:lnSpc>
              <a:buClrTx/>
              <a:buSzTx/>
              <a:buFont typeface="+mj-ea"/>
              <a:buNone/>
            </a:pP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⑧</a:t>
            </a:r>
            <a:r>
              <a:rPr lang="zh-CN" altLang="en-US" sz="1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Drill Floor Manipulator</a:t>
            </a: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</a:t>
            </a:r>
            <a:r>
              <a:rPr lang="en-US" altLang="zh-CN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set</a:t>
            </a:r>
            <a:endParaRPr lang="zh-CN" altLang="en-US" sz="1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l" eaLnBrk="1" latinLnBrk="0" hangingPunct="1">
              <a:lnSpc>
                <a:spcPct val="120000"/>
              </a:lnSpc>
              <a:buClrTx/>
              <a:buSzTx/>
              <a:buFont typeface="+mj-ea"/>
              <a:buNone/>
            </a:pP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⑨</a:t>
            </a:r>
            <a:r>
              <a:rPr lang="zh-CN" altLang="en-US" sz="1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Buffer Manipulator</a:t>
            </a: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</a:t>
            </a:r>
            <a:r>
              <a:rPr lang="en-US" altLang="zh-CN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set</a:t>
            </a:r>
            <a:endParaRPr lang="zh-CN" altLang="en-US" sz="1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l" eaLnBrk="1" latinLnBrk="0" hangingPunct="1">
              <a:lnSpc>
                <a:spcPct val="120000"/>
              </a:lnSpc>
              <a:buClrTx/>
              <a:buSzTx/>
              <a:buFont typeface="+mj-ea"/>
              <a:buNone/>
            </a:pP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⑩</a:t>
            </a:r>
            <a:r>
              <a:rPr lang="zh-CN" altLang="en-US" sz="1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Hydraulic Elevator </a:t>
            </a: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</a:t>
            </a:r>
            <a:r>
              <a:rPr lang="en-US" altLang="zh-CN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set</a:t>
            </a:r>
            <a:endParaRPr lang="zh-CN" altLang="en-US" sz="12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l" eaLnBrk="1" latinLnBrk="0" hangingPunct="1">
              <a:lnSpc>
                <a:spcPct val="120000"/>
              </a:lnSpc>
              <a:buClrTx/>
              <a:buSzTx/>
              <a:buFont typeface="+mj-ea"/>
              <a:buNone/>
            </a:pP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⑪</a:t>
            </a:r>
            <a:r>
              <a:rPr lang="zh-CN" altLang="en-US" sz="1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‌Powered Intermediate Platform</a:t>
            </a: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en-US" altLang="zh-CN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set</a:t>
            </a:r>
            <a:endParaRPr lang="zh-CN" altLang="en-US" sz="1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l" eaLnBrk="1" latinLnBrk="0" hangingPunct="1">
              <a:lnSpc>
                <a:spcPct val="120000"/>
              </a:lnSpc>
              <a:buClrTx/>
              <a:buSzTx/>
              <a:buFont typeface="+mj-ea"/>
              <a:buNone/>
            </a:pP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⑫</a:t>
            </a:r>
            <a:r>
              <a:rPr lang="zh-CN" altLang="en-US" sz="1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Powered Monkey Board</a:t>
            </a: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</a:t>
            </a:r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set</a:t>
            </a:r>
            <a:endParaRPr lang="zh-CN" altLang="en-US" sz="1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l" eaLnBrk="1" latinLnBrk="0" hangingPunct="1">
              <a:lnSpc>
                <a:spcPct val="200000"/>
              </a:lnSpc>
              <a:buClrTx/>
              <a:buSzTx/>
              <a:buFont typeface="+mj-ea"/>
              <a:buNone/>
            </a:pPr>
            <a:r>
              <a:rPr lang="en-US" altLang="zh-CN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Offline Cluster</a:t>
            </a:r>
            <a:r>
              <a:rPr lang="zh-CN" altLang="en-US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 sets</a:t>
            </a:r>
            <a:r>
              <a:rPr lang="zh-CN" altLang="en-US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endParaRPr lang="zh-CN" altLang="en-US" sz="1400" b="1" dirty="0">
              <a:solidFill>
                <a:srgbClr val="00468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l" eaLnBrk="1" latinLnBrk="0" hangingPunct="1">
              <a:lnSpc>
                <a:spcPct val="120000"/>
              </a:lnSpc>
              <a:buClrTx/>
              <a:buSzTx/>
              <a:buFont typeface="+mj-ea"/>
              <a:buNone/>
            </a:pP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⑬</a:t>
            </a:r>
            <a:r>
              <a:rPr lang="zh-CN" altLang="en-US" sz="1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Offline Manipulator</a:t>
            </a: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</a:t>
            </a:r>
            <a:r>
              <a:rPr lang="en-US" altLang="zh-CN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</a:t>
            </a:r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set</a:t>
            </a:r>
            <a:endParaRPr lang="zh-CN" altLang="en-US" sz="1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l" eaLnBrk="1" latinLnBrk="0" hangingPunct="1">
              <a:lnSpc>
                <a:spcPct val="120000"/>
              </a:lnSpc>
              <a:buClrTx/>
              <a:buSzTx/>
              <a:buFont typeface="+mj-ea"/>
              <a:buNone/>
            </a:pP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⑭</a:t>
            </a:r>
            <a:r>
              <a:rPr lang="zh-CN" altLang="en-US" sz="1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Powered Mouse Hole</a:t>
            </a: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</a:t>
            </a:r>
            <a:r>
              <a:rPr lang="en-US" altLang="zh-CN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sets</a:t>
            </a:r>
            <a:endParaRPr lang="zh-CN" altLang="en-US" sz="1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l" eaLnBrk="1" latinLnBrk="0" hangingPunct="1">
              <a:lnSpc>
                <a:spcPct val="120000"/>
              </a:lnSpc>
              <a:buClrTx/>
              <a:buSzTx/>
              <a:buFont typeface="+mj-ea"/>
              <a:buNone/>
            </a:pP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⑮</a:t>
            </a:r>
            <a:r>
              <a:rPr lang="zh-CN" altLang="en-US" sz="1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Core Sampling Robot</a:t>
            </a: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</a:t>
            </a:r>
            <a:r>
              <a:rPr lang="en-US" altLang="zh-CN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</a:t>
            </a: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set</a:t>
            </a:r>
            <a:endParaRPr lang="zh-CN" altLang="en-US" sz="1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l">
              <a:buFont typeface="+mj-ea"/>
              <a:buNone/>
            </a:pPr>
            <a:r>
              <a:rPr lang="en-US" altLang="zh-CN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endParaRPr lang="en-US" altLang="zh-CN" sz="1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7" name="图片 36" descr="排管机+推扶机械手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58581" y="1212850"/>
            <a:ext cx="1613545" cy="2502535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grpSp>
        <p:nvGrpSpPr>
          <p:cNvPr id="38" name="组合 37"/>
          <p:cNvGrpSpPr/>
          <p:nvPr/>
        </p:nvGrpSpPr>
        <p:grpSpPr>
          <a:xfrm>
            <a:off x="5107232" y="1212215"/>
            <a:ext cx="4448810" cy="2503805"/>
            <a:chOff x="4888865" y="1212215"/>
            <a:chExt cx="4448810" cy="2503805"/>
          </a:xfrm>
        </p:grpSpPr>
        <p:pic>
          <p:nvPicPr>
            <p:cNvPr id="39" name="图片 38" descr="台面机具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8865" y="1212215"/>
              <a:ext cx="4448810" cy="250380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grpSp>
          <p:nvGrpSpPr>
            <p:cNvPr id="40" name="组合 39"/>
            <p:cNvGrpSpPr/>
            <p:nvPr/>
          </p:nvGrpSpPr>
          <p:grpSpPr>
            <a:xfrm>
              <a:off x="7389495" y="3048000"/>
              <a:ext cx="269240" cy="211455"/>
              <a:chOff x="13859" y="6637"/>
              <a:chExt cx="520" cy="408"/>
            </a:xfrm>
          </p:grpSpPr>
          <p:sp>
            <p:nvSpPr>
              <p:cNvPr id="41" name="椭圆 40"/>
              <p:cNvSpPr/>
              <p:nvPr/>
            </p:nvSpPr>
            <p:spPr>
              <a:xfrm>
                <a:off x="13956" y="6738"/>
                <a:ext cx="307" cy="307"/>
              </a:xfrm>
              <a:prstGeom prst="ellipse">
                <a:avLst/>
              </a:prstGeom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ang="5400000" scaled="0"/>
              </a:gra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13859" y="6637"/>
                <a:ext cx="520" cy="36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1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8</a:t>
                </a:r>
                <a:endParaRPr lang="en-US" altLang="zh-CN" sz="1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7517130" y="2470785"/>
              <a:ext cx="269240" cy="211455"/>
              <a:chOff x="13859" y="6637"/>
              <a:chExt cx="520" cy="408"/>
            </a:xfrm>
          </p:grpSpPr>
          <p:sp>
            <p:nvSpPr>
              <p:cNvPr id="44" name="椭圆 43"/>
              <p:cNvSpPr/>
              <p:nvPr/>
            </p:nvSpPr>
            <p:spPr>
              <a:xfrm>
                <a:off x="13956" y="6738"/>
                <a:ext cx="307" cy="307"/>
              </a:xfrm>
              <a:prstGeom prst="ellipse">
                <a:avLst/>
              </a:prstGeom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ang="5400000" scaled="0"/>
              </a:gra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859" y="6637"/>
                <a:ext cx="520" cy="36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1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endParaRPr lang="en-US" altLang="zh-CN" sz="1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6978650" y="1805305"/>
              <a:ext cx="269240" cy="211455"/>
              <a:chOff x="13859" y="6637"/>
              <a:chExt cx="520" cy="408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13956" y="6738"/>
                <a:ext cx="307" cy="307"/>
              </a:xfrm>
              <a:prstGeom prst="ellipse">
                <a:avLst/>
              </a:prstGeom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ang="5400000" scaled="0"/>
              </a:gra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13859" y="6637"/>
                <a:ext cx="520" cy="36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1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9</a:t>
                </a:r>
                <a:endParaRPr lang="en-US" altLang="zh-CN" sz="1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7247890" y="2232025"/>
              <a:ext cx="269240" cy="211455"/>
              <a:chOff x="13859" y="6637"/>
              <a:chExt cx="520" cy="408"/>
            </a:xfrm>
          </p:grpSpPr>
          <p:sp>
            <p:nvSpPr>
              <p:cNvPr id="51" name="椭圆 50"/>
              <p:cNvSpPr/>
              <p:nvPr/>
            </p:nvSpPr>
            <p:spPr>
              <a:xfrm>
                <a:off x="13956" y="6738"/>
                <a:ext cx="307" cy="307"/>
              </a:xfrm>
              <a:prstGeom prst="ellipse">
                <a:avLst/>
              </a:prstGeom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ang="5400000" scaled="0"/>
              </a:gra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文本框 55"/>
              <p:cNvSpPr txBox="1"/>
              <p:nvPr/>
            </p:nvSpPr>
            <p:spPr>
              <a:xfrm>
                <a:off x="13859" y="6637"/>
                <a:ext cx="520" cy="36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1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</a:t>
                </a:r>
                <a:endParaRPr lang="en-US" altLang="zh-CN" sz="1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2" name="组合 61"/>
            <p:cNvGrpSpPr/>
            <p:nvPr/>
          </p:nvGrpSpPr>
          <p:grpSpPr>
            <a:xfrm>
              <a:off x="6628130" y="2240915"/>
              <a:ext cx="439420" cy="219710"/>
              <a:chOff x="13819" y="6629"/>
              <a:chExt cx="849" cy="424"/>
            </a:xfrm>
          </p:grpSpPr>
          <p:sp>
            <p:nvSpPr>
              <p:cNvPr id="66" name="椭圆 65"/>
              <p:cNvSpPr/>
              <p:nvPr/>
            </p:nvSpPr>
            <p:spPr>
              <a:xfrm>
                <a:off x="13956" y="6738"/>
                <a:ext cx="307" cy="307"/>
              </a:xfrm>
              <a:prstGeom prst="ellipse">
                <a:avLst/>
              </a:prstGeom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ang="5400000" scaled="0"/>
              </a:gra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文本框 90"/>
              <p:cNvSpPr txBox="1"/>
              <p:nvPr/>
            </p:nvSpPr>
            <p:spPr>
              <a:xfrm>
                <a:off x="13819" y="6629"/>
                <a:ext cx="849" cy="42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1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15</a:t>
                </a:r>
                <a:endParaRPr lang="en-US" altLang="zh-CN" sz="1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8" name="组合 97"/>
            <p:cNvGrpSpPr/>
            <p:nvPr/>
          </p:nvGrpSpPr>
          <p:grpSpPr>
            <a:xfrm>
              <a:off x="6732905" y="2657475"/>
              <a:ext cx="368300" cy="287020"/>
              <a:chOff x="13807" y="6637"/>
              <a:chExt cx="711" cy="554"/>
            </a:xfrm>
          </p:grpSpPr>
          <p:sp>
            <p:nvSpPr>
              <p:cNvPr id="104" name="椭圆 103"/>
              <p:cNvSpPr/>
              <p:nvPr/>
            </p:nvSpPr>
            <p:spPr>
              <a:xfrm>
                <a:off x="13956" y="6738"/>
                <a:ext cx="307" cy="307"/>
              </a:xfrm>
              <a:prstGeom prst="ellipse">
                <a:avLst/>
              </a:prstGeom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ang="5400000" scaled="0"/>
              </a:gra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" name="文本框 104"/>
              <p:cNvSpPr txBox="1"/>
              <p:nvPr/>
            </p:nvSpPr>
            <p:spPr>
              <a:xfrm>
                <a:off x="13807" y="6637"/>
                <a:ext cx="711" cy="55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1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14</a:t>
                </a:r>
                <a:endParaRPr lang="en-US" altLang="zh-CN" sz="1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6" name="组合 105"/>
            <p:cNvGrpSpPr/>
            <p:nvPr/>
          </p:nvGrpSpPr>
          <p:grpSpPr>
            <a:xfrm>
              <a:off x="6918325" y="2489835"/>
              <a:ext cx="269240" cy="211455"/>
              <a:chOff x="13859" y="6637"/>
              <a:chExt cx="520" cy="408"/>
            </a:xfrm>
          </p:grpSpPr>
          <p:sp>
            <p:nvSpPr>
              <p:cNvPr id="108" name="椭圆 107"/>
              <p:cNvSpPr/>
              <p:nvPr/>
            </p:nvSpPr>
            <p:spPr>
              <a:xfrm>
                <a:off x="13956" y="6738"/>
                <a:ext cx="307" cy="307"/>
              </a:xfrm>
              <a:prstGeom prst="ellipse">
                <a:avLst/>
              </a:prstGeom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ang="5400000" scaled="0"/>
              </a:gra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" name="文本框 112"/>
              <p:cNvSpPr txBox="1"/>
              <p:nvPr/>
            </p:nvSpPr>
            <p:spPr>
              <a:xfrm>
                <a:off x="13859" y="6637"/>
                <a:ext cx="520" cy="36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1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</a:t>
                </a:r>
                <a:endParaRPr lang="en-US" altLang="zh-CN" sz="1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4" name="组合 113"/>
            <p:cNvGrpSpPr/>
            <p:nvPr/>
          </p:nvGrpSpPr>
          <p:grpSpPr>
            <a:xfrm>
              <a:off x="7578090" y="2359025"/>
              <a:ext cx="269240" cy="210820"/>
              <a:chOff x="9294" y="7871"/>
              <a:chExt cx="424" cy="332"/>
            </a:xfrm>
          </p:grpSpPr>
          <p:sp>
            <p:nvSpPr>
              <p:cNvPr id="115" name="椭圆 114"/>
              <p:cNvSpPr/>
              <p:nvPr/>
            </p:nvSpPr>
            <p:spPr>
              <a:xfrm>
                <a:off x="9373" y="7953"/>
                <a:ext cx="250" cy="251"/>
              </a:xfrm>
              <a:prstGeom prst="ellipse">
                <a:avLst/>
              </a:prstGeom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ang="5400000" scaled="0"/>
              </a:gra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" name="文本框 115"/>
              <p:cNvSpPr txBox="1"/>
              <p:nvPr/>
            </p:nvSpPr>
            <p:spPr>
              <a:xfrm>
                <a:off x="9294" y="7871"/>
                <a:ext cx="424" cy="29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1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6</a:t>
                </a:r>
                <a:endParaRPr lang="en-US" altLang="zh-CN" sz="1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17" name="椭圆 116"/>
          <p:cNvSpPr/>
          <p:nvPr/>
        </p:nvSpPr>
        <p:spPr>
          <a:xfrm>
            <a:off x="10255885" y="3067685"/>
            <a:ext cx="158750" cy="159385"/>
          </a:xfrm>
          <a:prstGeom prst="ellipse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10161270" y="3027045"/>
            <a:ext cx="382905" cy="212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endParaRPr lang="en-US" altLang="zh-CN" sz="1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19" name="表格 118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3379470" y="3721735"/>
          <a:ext cx="3906520" cy="150558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99795"/>
                <a:gridCol w="995045"/>
                <a:gridCol w="808990"/>
                <a:gridCol w="1202690"/>
              </a:tblGrid>
              <a:tr h="257175">
                <a:tc gridSpan="4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Key Technical Parameters</a:t>
                      </a:r>
                      <a:endParaRPr lang="en-US" altLang="zh-CN" sz="1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 hMerge="1">
                  <a:tcPr marL="68580" marR="68580" marT="0" marB="0" anchor="ctr"/>
                </a:tc>
                <a:tc hMerge="1">
                  <a:tcPr marL="68580" marR="68580" marT="0" marB="0" anchor="ctr"/>
                </a:tc>
                <a:tc hMerge="1">
                  <a:tcPr marL="68580" marR="68580" marT="0" marB="0" anchor="ctr"/>
                </a:tc>
              </a:tr>
              <a:tr h="3168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500" b="1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Drill Floor Height</a:t>
                      </a:r>
                      <a:endParaRPr lang="en-US" altLang="zh-CN" sz="500" b="1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</a:t>
                      </a:r>
                      <a:r>
                        <a:rPr lang="en-US" altLang="zh-CN" sz="600" b="1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</a:t>
                      </a:r>
                      <a:endParaRPr lang="en-US" altLang="zh-CN" sz="600" b="1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5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Maximum Collar Diameter</a:t>
                      </a:r>
                      <a:endParaRPr lang="en-US" altLang="zh-CN" sz="5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6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11in</a:t>
                      </a:r>
                      <a:endParaRPr lang="en-US" altLang="zh-CN" sz="6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3143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600" b="1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Maximum Length of Surface Tubular String</a:t>
                      </a:r>
                      <a:endParaRPr lang="en-US" altLang="zh-CN" sz="600" b="1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2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19.6</a:t>
                      </a:r>
                      <a:r>
                        <a:rPr lang="en-US" altLang="zh-CN" sz="600" b="1" kern="12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</a:t>
                      </a:r>
                      <a:endParaRPr lang="en-US" altLang="zh-CN" sz="600" b="1" kern="12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600" b="1" kern="12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Stand Capacity</a:t>
                      </a:r>
                      <a:endParaRPr lang="en-US" altLang="zh-CN" sz="600" b="1" kern="12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600" b="1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Drill Pipe</a:t>
                      </a:r>
                      <a:endParaRPr lang="en-US" altLang="zh-CN" sz="600" b="1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600" b="1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 5/8in/384 stands</a:t>
                      </a:r>
                      <a:endParaRPr lang="en-US" altLang="zh-CN" sz="600" b="1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</a:tr>
              <a:tr h="335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6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Stand Length</a:t>
                      </a:r>
                      <a:endParaRPr lang="en-US" altLang="zh-CN" sz="6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600" b="1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38m</a:t>
                      </a:r>
                      <a:endParaRPr lang="en-US" altLang="zh-CN" sz="600" b="1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 vMerge="1"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600" b="1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Drill Collar</a:t>
                      </a:r>
                      <a:endParaRPr lang="en-US" altLang="zh-CN" sz="600" b="1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600" b="1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8in/6 </a:t>
                      </a:r>
                      <a:r>
                        <a:rPr lang="en-US" altLang="zh-CN" sz="600" b="1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stands</a:t>
                      </a:r>
                      <a:endParaRPr lang="en-US" altLang="zh-CN" sz="600" b="1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600" b="1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9in/2 </a:t>
                      </a:r>
                      <a:r>
                        <a:rPr lang="en-US" altLang="zh-CN" sz="600" b="1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stands</a:t>
                      </a:r>
                      <a:r>
                        <a:rPr lang="zh-CN" altLang="en-US" sz="600" b="1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；</a:t>
                      </a:r>
                      <a:r>
                        <a:rPr lang="en-US" altLang="zh-CN" sz="600" b="1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11in/2 </a:t>
                      </a:r>
                      <a:r>
                        <a:rPr lang="en-US" altLang="zh-CN" sz="600" b="1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stands</a:t>
                      </a:r>
                      <a:endParaRPr lang="zh-CN" altLang="en-US" sz="600" b="1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</a:tr>
              <a:tr h="2819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600" b="1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Drill Pipe Diameter</a:t>
                      </a:r>
                      <a:endParaRPr lang="en-US" altLang="zh-CN" sz="600" b="1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 5/8in</a:t>
                      </a:r>
                      <a:endParaRPr lang="en-US" altLang="en-US" sz="600" b="1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 vMerge="1">
                  <a:tcPr marL="68580" marR="68580" marT="0" marB="0" anchor="ctr"/>
                </a:tc>
                <a:tc vMerge="1"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20" name="文本框 119"/>
          <p:cNvSpPr txBox="1"/>
          <p:nvPr/>
        </p:nvSpPr>
        <p:spPr>
          <a:xfrm>
            <a:off x="3387725" y="5527040"/>
            <a:ext cx="3898265" cy="11995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noAutofit/>
          </a:bodyPr>
          <a:lstStyle/>
          <a:p>
            <a:pPr marL="0" indent="0" algn="just" eaLnBrk="1" latinLnBrk="0" hangingPunct="1">
              <a:lnSpc>
                <a:spcPct val="175000"/>
              </a:lnSpc>
              <a:buFont typeface="Wingdings" panose="05000000000000000000" charset="0"/>
              <a:buChar char="l"/>
            </a:pPr>
            <a:r>
              <a:rPr lang="en-US" altLang="zh-CN" sz="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Designed to transport four-joint stand of string</a:t>
            </a:r>
            <a:endParaRPr lang="en-US" altLang="zh-CN" sz="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just" eaLnBrk="1" latinLnBrk="0" hangingPunct="1">
              <a:lnSpc>
                <a:spcPct val="175000"/>
              </a:lnSpc>
              <a:buFont typeface="Wingdings" panose="05000000000000000000" charset="0"/>
              <a:buChar char="l"/>
            </a:pPr>
            <a:r>
              <a:rPr lang="en-US" altLang="zh-CN" sz="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Drill pipe clamping and hoisting; Drill collar pushing and supporting</a:t>
            </a:r>
            <a:endParaRPr lang="en-US" altLang="zh-CN" sz="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just" eaLnBrk="1" latinLnBrk="0" hangingPunct="1">
              <a:lnSpc>
                <a:spcPct val="175000"/>
              </a:lnSpc>
              <a:buFont typeface="Wingdings" panose="05000000000000000000" charset="0"/>
              <a:buChar char="l"/>
            </a:pPr>
            <a:r>
              <a:rPr lang="en-US" altLang="zh-CN" sz="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One-click tripping operation; One-click offline stand setting</a:t>
            </a:r>
            <a:endParaRPr lang="zh-CN" altLang="en-US" sz="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just" eaLnBrk="1" latinLnBrk="0" hangingPunct="1">
              <a:lnSpc>
                <a:spcPct val="175000"/>
              </a:lnSpc>
              <a:buFont typeface="Wingdings" panose="05000000000000000000" charset="0"/>
              <a:buChar char="l"/>
            </a:pPr>
            <a:r>
              <a:rPr lang="en-US" altLang="zh-CN" sz="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Comprehensive maintenance space planning and monitoring &amp; detection systems</a:t>
            </a:r>
            <a:endParaRPr lang="en-US" altLang="zh-CN" sz="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1" name="文本框 28"/>
          <p:cNvSpPr txBox="1"/>
          <p:nvPr/>
        </p:nvSpPr>
        <p:spPr>
          <a:xfrm>
            <a:off x="3337560" y="5194300"/>
            <a:ext cx="237998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Structural Features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2" name="直接箭头连接符 121"/>
          <p:cNvCxnSpPr/>
          <p:nvPr/>
        </p:nvCxnSpPr>
        <p:spPr>
          <a:xfrm>
            <a:off x="4060214" y="2499360"/>
            <a:ext cx="0" cy="1083177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直接箭头连接符 122"/>
          <p:cNvCxnSpPr/>
          <p:nvPr/>
        </p:nvCxnSpPr>
        <p:spPr>
          <a:xfrm>
            <a:off x="3646227" y="1857508"/>
            <a:ext cx="0" cy="172502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4" name="文本框 123"/>
          <p:cNvSpPr txBox="1"/>
          <p:nvPr/>
        </p:nvSpPr>
        <p:spPr>
          <a:xfrm rot="16200000">
            <a:off x="3292678" y="2592099"/>
            <a:ext cx="1302321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26.5m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 rot="16200000">
            <a:off x="2894822" y="2410184"/>
            <a:ext cx="1302321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34.5m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6" name="文本框 8"/>
          <p:cNvSpPr txBox="1"/>
          <p:nvPr/>
        </p:nvSpPr>
        <p:spPr>
          <a:xfrm rot="16200000">
            <a:off x="4087107" y="2336239"/>
            <a:ext cx="1302321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41.4m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7" name="直接箭头连接符 126"/>
          <p:cNvCxnSpPr/>
          <p:nvPr/>
        </p:nvCxnSpPr>
        <p:spPr>
          <a:xfrm>
            <a:off x="4856329" y="1268456"/>
            <a:ext cx="0" cy="231408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直接连接符 127"/>
          <p:cNvCxnSpPr/>
          <p:nvPr/>
        </p:nvCxnSpPr>
        <p:spPr>
          <a:xfrm>
            <a:off x="3545982" y="3568890"/>
            <a:ext cx="15261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接连接符 128"/>
          <p:cNvCxnSpPr/>
          <p:nvPr/>
        </p:nvCxnSpPr>
        <p:spPr>
          <a:xfrm>
            <a:off x="4001549" y="1268456"/>
            <a:ext cx="107057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对角圆角矩形 16" descr="7b0a202020202262756c6c6574223a20227b5c2263617465676f727949645c223a5c225c222c5c2274656d706c61746549645c223a32303233313336397d220a7d0a"/>
          <p:cNvSpPr/>
          <p:nvPr/>
        </p:nvSpPr>
        <p:spPr>
          <a:xfrm>
            <a:off x="242570" y="76200"/>
            <a:ext cx="6152515" cy="553720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571500" lvl="1" indent="-571500" algn="l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r"/>
              <a:defRPr/>
            </a:pPr>
            <a:r>
              <a:rPr lang="zh-CN" altLang="en-US" sz="3600" b="1" dirty="0">
                <a:solidFill>
                  <a:srgbClr val="00468E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Method</a:t>
            </a:r>
            <a:endParaRPr kumimoji="0" lang="zh-CN" altLang="en-US" sz="3600" b="1" i="0" u="none" strike="noStrike" kern="1200" cap="none" spc="0" normalizeH="0" baseline="0" dirty="0">
              <a:solidFill>
                <a:srgbClr val="00468E"/>
              </a:solidFill>
              <a:latin typeface="Arial" panose="020B0604020202020204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180" name="图形 179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87050" y="44450"/>
            <a:ext cx="1293495" cy="5943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0"/>
          <p:cNvSpPr txBox="1"/>
          <p:nvPr/>
        </p:nvSpPr>
        <p:spPr>
          <a:xfrm>
            <a:off x="7266305" y="1901190"/>
            <a:ext cx="4787265" cy="1737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  <a:prstDash val="lgDash"/>
          </a:ln>
        </p:spPr>
        <p:txBody>
          <a:bodyPr wrap="square" rtlCol="0">
            <a:noAutofit/>
          </a:bodyPr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0"/>
          <p:cNvSpPr txBox="1"/>
          <p:nvPr/>
        </p:nvSpPr>
        <p:spPr>
          <a:xfrm>
            <a:off x="307340" y="1675765"/>
            <a:ext cx="6828790" cy="49320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  <a:prstDash val="lgDash"/>
          </a:ln>
        </p:spPr>
        <p:txBody>
          <a:bodyPr wrap="square" rtlCol="0">
            <a:noAutofit/>
          </a:bodyPr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0" name="图形 179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687050" y="44450"/>
            <a:ext cx="1293495" cy="594360"/>
          </a:xfrm>
          <a:prstGeom prst="rect">
            <a:avLst/>
          </a:prstGeom>
        </p:spPr>
      </p:pic>
      <p:sp>
        <p:nvSpPr>
          <p:cNvPr id="6" name="对角圆角矩形 16" descr="7b0a202020202262756c6c6574223a20227b5c2263617465676f727949645c223a5c225c222c5c2274656d706c61746549645c223a32303233313336397d220a7d0a"/>
          <p:cNvSpPr/>
          <p:nvPr/>
        </p:nvSpPr>
        <p:spPr>
          <a:xfrm>
            <a:off x="242570" y="76200"/>
            <a:ext cx="6152515" cy="553720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571500" lvl="1" indent="-571500" algn="l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r"/>
              <a:defRPr/>
            </a:pPr>
            <a:r>
              <a:rPr lang="zh-CN" altLang="en-US" sz="3600" b="1" dirty="0">
                <a:solidFill>
                  <a:srgbClr val="00468E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Method</a:t>
            </a:r>
            <a:endParaRPr kumimoji="0" lang="zh-CN" altLang="en-US" sz="3600" b="1" i="0" u="none" strike="noStrike" kern="1200" cap="none" spc="0" normalizeH="0" baseline="0" dirty="0">
              <a:solidFill>
                <a:srgbClr val="00468E"/>
              </a:solidFill>
              <a:latin typeface="Arial" panose="020B0604020202020204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90" y="1760855"/>
            <a:ext cx="6521450" cy="47390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0120" y="1994535"/>
            <a:ext cx="4724400" cy="1579245"/>
          </a:xfrm>
          <a:prstGeom prst="rect">
            <a:avLst/>
          </a:prstGeom>
        </p:spPr>
      </p:pic>
      <p:sp>
        <p:nvSpPr>
          <p:cNvPr id="12" name="对角圆角矩形 16"/>
          <p:cNvSpPr/>
          <p:nvPr/>
        </p:nvSpPr>
        <p:spPr>
          <a:xfrm>
            <a:off x="242570" y="715010"/>
            <a:ext cx="7701915" cy="553720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342900" lvl="1" indent="-342900" algn="l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u"/>
              <a:defRPr/>
            </a:pPr>
            <a:r>
              <a:rPr lang="en-US" altLang="zh-CN" sz="2400" b="1" dirty="0">
                <a:solidFill>
                  <a:srgbClr val="00468E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Intelligent Management Strategy</a:t>
            </a:r>
            <a:endParaRPr lang="en-US" altLang="zh-CN" sz="2400" b="1" dirty="0">
              <a:solidFill>
                <a:srgbClr val="00468E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9"/>
          <p:cNvSpPr txBox="1"/>
          <p:nvPr/>
        </p:nvSpPr>
        <p:spPr>
          <a:xfrm>
            <a:off x="307340" y="1268730"/>
            <a:ext cx="6828155" cy="33718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Integrated Control Strategy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9"/>
          <p:cNvSpPr txBox="1"/>
          <p:nvPr/>
        </p:nvSpPr>
        <p:spPr>
          <a:xfrm>
            <a:off x="7256780" y="1268730"/>
            <a:ext cx="4787265" cy="583565"/>
          </a:xfrm>
          <a:prstGeom prst="rect">
            <a:avLst/>
          </a:prstGeom>
          <a:solidFill>
            <a:schemeClr val="accent1"/>
          </a:solidFill>
        </p:spPr>
        <p:txBody>
          <a:bodyPr wrap="square" lIns="71755" rIns="71755" rtlCol="0">
            <a:spAutoFit/>
          </a:bodyPr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Automated String Handling Operation Process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9370" y="1760855"/>
            <a:ext cx="2914650" cy="238125"/>
          </a:xfrm>
          <a:prstGeom prst="rect">
            <a:avLst/>
          </a:prstGeom>
        </p:spPr>
      </p:pic>
      <p:sp>
        <p:nvSpPr>
          <p:cNvPr id="11" name="文本框 9"/>
          <p:cNvSpPr txBox="1"/>
          <p:nvPr/>
        </p:nvSpPr>
        <p:spPr>
          <a:xfrm>
            <a:off x="7266305" y="3716020"/>
            <a:ext cx="4787265" cy="583565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Framework and Functional Division of Multi-Robot System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0"/>
          <p:cNvSpPr txBox="1"/>
          <p:nvPr/>
        </p:nvSpPr>
        <p:spPr>
          <a:xfrm>
            <a:off x="7259955" y="4376420"/>
            <a:ext cx="4787265" cy="223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  <a:prstDash val="lgDash"/>
          </a:ln>
        </p:spPr>
        <p:txBody>
          <a:bodyPr wrap="square" rtlCol="0">
            <a:noAutofit/>
          </a:bodyPr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5520" y="4441825"/>
            <a:ext cx="4645025" cy="20580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b="7624"/>
          <a:stretch>
            <a:fillRect/>
          </a:stretch>
        </p:blipFill>
        <p:spPr>
          <a:xfrm>
            <a:off x="242570" y="1290320"/>
            <a:ext cx="4603115" cy="296164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661785" y="650240"/>
            <a:ext cx="5342890" cy="621157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marL="342900" indent="-342900" algn="just">
              <a:lnSpc>
                <a:spcPct val="140000"/>
              </a:lnSpc>
              <a:buClrTx/>
              <a:buSzTx/>
              <a:buFont typeface="Wingdings" panose="05000000000000000000" charset="0"/>
              <a:buChar char="ü"/>
            </a:pPr>
            <a:r>
              <a:rPr lang="en-US" altLang="zh-CN" sz="20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Conclusions</a:t>
            </a:r>
            <a:r>
              <a:rPr lang="zh-CN" altLang="en-US" sz="20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endParaRPr lang="zh-CN" altLang="en-US" sz="2000" b="1" dirty="0">
              <a:solidFill>
                <a:srgbClr val="00468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 eaLnBrk="1" latinLnBrk="0" hangingPunct="1">
              <a:lnSpc>
                <a:spcPct val="165000"/>
              </a:lnSpc>
              <a:buClrTx/>
              <a:buSzTx/>
              <a:buFont typeface="Wingdings" panose="05000000000000000000" charset="0"/>
              <a:buNone/>
            </a:pPr>
            <a:r>
              <a:rPr lang="zh-CN" altLang="en-US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en-US" altLang="zh-CN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Test and finite element analysis results demonstrate that the proposed optimal 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integrated control strategy</a:t>
            </a:r>
            <a:r>
              <a:rPr lang="en-US" altLang="zh-CN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effectively coordinates the key control processes during the handling, makeup/breakout, and stacking of ultra-long string, meeting the requirements of engineering operations.</a:t>
            </a:r>
            <a:endParaRPr lang="en-US" altLang="zh-CN" sz="1400" b="1" dirty="0">
              <a:solidFill>
                <a:srgbClr val="00468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 eaLnBrk="1" latinLnBrk="0" hangingPunct="1">
              <a:lnSpc>
                <a:spcPct val="165000"/>
              </a:lnSpc>
              <a:buClrTx/>
              <a:buSzTx/>
              <a:buFont typeface="Wingdings" panose="05000000000000000000" charset="0"/>
              <a:buNone/>
            </a:pPr>
            <a:r>
              <a:rPr lang="zh-CN" altLang="en-US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en-US" altLang="zh-CN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Based on the four-stand test results and the characteristics of the ultra-long tubular handling system, the combined configuration of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lower support and upper clamping</a:t>
            </a:r>
            <a:r>
              <a:rPr lang="en-US" altLang="zh-CN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provides better overall performance.</a:t>
            </a:r>
            <a:endParaRPr lang="en-US" altLang="zh-CN" sz="1400" b="1" dirty="0">
              <a:solidFill>
                <a:srgbClr val="00468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 eaLnBrk="1" latinLnBrk="0" hangingPunct="1">
              <a:lnSpc>
                <a:spcPct val="165000"/>
              </a:lnSpc>
              <a:buClrTx/>
              <a:buSzTx/>
              <a:buFont typeface="Wingdings" panose="05000000000000000000" charset="0"/>
              <a:buNone/>
            </a:pPr>
            <a:r>
              <a:rPr lang="zh-CN" altLang="en-US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en-US" altLang="zh-CN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The tripping operation adopts a method centered on the ultra-long string robot system with relevant equipment, ensuring efficiency and stability at 25 joints per hour. The offline operation adopts a 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"parallel drilling and hoisting" mode</a:t>
            </a:r>
            <a:r>
              <a:rPr lang="en-US" altLang="zh-CN" sz="1400" b="1" dirty="0">
                <a:solidFill>
                  <a:srgbClr val="00468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with necessary equipment to ensure smooth and efficient operation.</a:t>
            </a:r>
            <a:endParaRPr lang="en-US" altLang="zh-CN" sz="1400" b="1" dirty="0">
              <a:solidFill>
                <a:srgbClr val="00468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对角圆角矩形 16"/>
          <p:cNvSpPr/>
          <p:nvPr/>
        </p:nvSpPr>
        <p:spPr>
          <a:xfrm>
            <a:off x="242570" y="715010"/>
            <a:ext cx="7701915" cy="553720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342900" lvl="1" indent="-342900" algn="l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u"/>
              <a:defRPr/>
            </a:pPr>
            <a:r>
              <a:rPr lang="en-US" altLang="zh-CN" sz="2400" b="1" dirty="0">
                <a:solidFill>
                  <a:srgbClr val="00468E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Test and Simulation</a:t>
            </a:r>
            <a:endParaRPr lang="en-US" altLang="zh-CN" sz="2400" b="1" dirty="0">
              <a:solidFill>
                <a:srgbClr val="00468E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14170" y="4108450"/>
            <a:ext cx="18605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 1/2in</a:t>
            </a:r>
            <a:endParaRPr lang="en-US" altLang="zh-CN" sz="16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57750" y="4058285"/>
            <a:ext cx="14605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5in</a:t>
            </a:r>
            <a:endParaRPr lang="en-US" altLang="zh-CN" sz="16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对角圆角矩形 16" descr="7b0a202020202262756c6c6574223a20227b5c2263617465676f727949645c223a5c225c222c5c2274656d706c61746549645c223a32303233313336397d220a7d0a"/>
          <p:cNvSpPr/>
          <p:nvPr/>
        </p:nvSpPr>
        <p:spPr>
          <a:xfrm>
            <a:off x="242570" y="76200"/>
            <a:ext cx="6152515" cy="553720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571500" lvl="1" indent="-571500" algn="l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r"/>
              <a:defRPr/>
            </a:pPr>
            <a:r>
              <a:rPr lang="en-US" altLang="zh-CN" sz="3600" b="1" dirty="0">
                <a:solidFill>
                  <a:srgbClr val="00468E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Conclusions</a:t>
            </a:r>
            <a:endParaRPr kumimoji="0" lang="zh-CN" altLang="en-US" sz="3600" b="1" i="0" u="none" strike="noStrike" kern="1200" cap="none" spc="0" normalizeH="0" baseline="0" dirty="0">
              <a:solidFill>
                <a:srgbClr val="00468E"/>
              </a:solidFill>
              <a:latin typeface="Arial" panose="020B0604020202020204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180" name="图形 179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050" y="44450"/>
            <a:ext cx="1293495" cy="594360"/>
          </a:xfrm>
          <a:prstGeom prst="rect">
            <a:avLst/>
          </a:prstGeom>
        </p:spPr>
      </p:pic>
      <p:pic>
        <p:nvPicPr>
          <p:cNvPr id="832060233" name="图片 51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4987925" y="728980"/>
            <a:ext cx="1530350" cy="11601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84804410" name="图片 50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4988560" y="3317875"/>
            <a:ext cx="1529715" cy="116459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23385790" name="图片 49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4978400" y="2017395"/>
            <a:ext cx="1539875" cy="11722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3" name="文本框 12"/>
          <p:cNvSpPr txBox="1"/>
          <p:nvPr/>
        </p:nvSpPr>
        <p:spPr>
          <a:xfrm>
            <a:off x="4963160" y="1772285"/>
            <a:ext cx="1477645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 1/2in</a:t>
            </a:r>
            <a:endParaRPr lang="en-US" altLang="zh-CN" sz="10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71415" y="3072130"/>
            <a:ext cx="1477645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 1/2in</a:t>
            </a:r>
            <a:endParaRPr lang="en-US" altLang="zh-CN" sz="10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975225" y="4355465"/>
            <a:ext cx="1477645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5in</a:t>
            </a:r>
            <a:endParaRPr lang="en-US" altLang="zh-CN" sz="10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0" y="4108450"/>
            <a:ext cx="18605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 1/2in</a:t>
            </a:r>
            <a:endParaRPr lang="en-US" altLang="zh-CN" sz="16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163570" y="4108450"/>
            <a:ext cx="18605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5in</a:t>
            </a:r>
            <a:endParaRPr lang="en-US" altLang="zh-CN" sz="16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7"/>
            </p:custDataLst>
          </p:nvPr>
        </p:nvGraphicFramePr>
        <p:xfrm>
          <a:off x="212725" y="4658360"/>
          <a:ext cx="6240780" cy="2100580"/>
        </p:xfrm>
        <a:graphic>
          <a:graphicData uri="http://schemas.openxmlformats.org/drawingml/2006/table">
            <a:tbl>
              <a:tblPr/>
              <a:tblGrid>
                <a:gridCol w="1343660"/>
                <a:gridCol w="1248410"/>
                <a:gridCol w="1823720"/>
                <a:gridCol w="1824990"/>
              </a:tblGrid>
              <a:tr h="563880">
                <a:tc rowSpan="2"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String Specification</a:t>
                      </a:r>
                      <a:endParaRPr lang="en-US" altLang="zh-CN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Maximum bending position</a:t>
                      </a:r>
                      <a:endParaRPr lang="en-US" altLang="zh-CN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Tripping Operation Time / s</a:t>
                      </a:r>
                      <a:endParaRPr lang="en-US" altLang="zh-CN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6580">
                <a:tc vMerge="1">
                  <a:tcPr marL="68580" marR="68580" marT="0" marB="0" anchor="ctr">
                    <a:lnL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Test</a:t>
                      </a:r>
                      <a:r>
                        <a:rPr lang="en-US" altLang="zh-CN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 / m</a:t>
                      </a:r>
                      <a:endParaRPr lang="en-US" altLang="zh-CN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68580" marR="68580" marT="0" marB="0" anchor="ctr">
                    <a:lnL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Simulation</a:t>
                      </a:r>
                      <a:r>
                        <a:rPr lang="en-US" altLang="zh-CN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 / m</a:t>
                      </a:r>
                      <a:endParaRPr lang="en-US" altLang="zh-CN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68580" marR="68580" marT="0" marB="0" anchor="ctr">
                    <a:lnL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68580" marR="68580" marT="0" marB="0" anchor="ctr">
                    <a:lnL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040"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 1/2in</a:t>
                      </a:r>
                      <a:endParaRPr lang="en-US" altLang="zh-CN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15-21</a:t>
                      </a:r>
                      <a:endParaRPr lang="en-US" altLang="zh-CN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17.005</a:t>
                      </a:r>
                      <a:endParaRPr lang="en-US" altLang="zh-CN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140</a:t>
                      </a:r>
                      <a:endParaRPr lang="en-US" altLang="zh-CN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040"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 1/2in</a:t>
                      </a:r>
                      <a:endParaRPr lang="en-US" altLang="zh-CN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15-19</a:t>
                      </a:r>
                      <a:endParaRPr lang="en-US" altLang="zh-CN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16.555</a:t>
                      </a:r>
                      <a:endParaRPr lang="en-US" altLang="zh-CN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140</a:t>
                      </a:r>
                      <a:endParaRPr lang="en-US" altLang="zh-CN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040"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5in</a:t>
                      </a:r>
                      <a:endParaRPr lang="en-US" altLang="zh-CN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15-19</a:t>
                      </a:r>
                      <a:endParaRPr lang="en-US" altLang="zh-CN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16.277</a:t>
                      </a:r>
                      <a:endParaRPr lang="en-US" altLang="zh-CN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14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140</a:t>
                      </a:r>
                      <a:endParaRPr lang="en-US" altLang="zh-CN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Administrator\Desktop\未标题-1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" b="90755"/>
          <a:stretch>
            <a:fillRect/>
          </a:stretch>
        </p:blipFill>
        <p:spPr bwMode="auto">
          <a:xfrm>
            <a:off x="0" y="0"/>
            <a:ext cx="12192000" cy="94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/>
          <p:cNvSpPr txBox="1"/>
          <p:nvPr/>
        </p:nvSpPr>
        <p:spPr>
          <a:xfrm>
            <a:off x="1969770" y="280670"/>
            <a:ext cx="8265795" cy="429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小标宋简体" panose="02000000000000000000" pitchFamily="2" charset="-122"/>
                <a:ea typeface="方正小标宋简体" panose="02000000000000000000" pitchFamily="2" charset="-122"/>
                <a:cs typeface="+mn-cs"/>
              </a:rPr>
              <a:t>European Geosciences Union General Assembly  EGU26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小标宋简体" panose="02000000000000000000" pitchFamily="2" charset="-122"/>
              <a:ea typeface="方正小标宋简体" panose="02000000000000000000" pitchFamily="2" charset="-122"/>
              <a:cs typeface="+mn-cs"/>
            </a:endParaRPr>
          </a:p>
        </p:txBody>
      </p:sp>
      <p:pic>
        <p:nvPicPr>
          <p:cNvPr id="5" name="图片 4" descr="17752175314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2195" y="4445"/>
            <a:ext cx="922655" cy="9226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69258" t="7778" r="7070" b="48986"/>
          <a:stretch>
            <a:fillRect/>
          </a:stretch>
        </p:blipFill>
        <p:spPr>
          <a:xfrm>
            <a:off x="1041400" y="-15875"/>
            <a:ext cx="929005" cy="9556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" y="0"/>
            <a:ext cx="927100" cy="9271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3350" y="15240"/>
            <a:ext cx="884555" cy="884555"/>
          </a:xfrm>
          <a:prstGeom prst="rect">
            <a:avLst/>
          </a:prstGeom>
        </p:spPr>
      </p:pic>
      <p:sp>
        <p:nvSpPr>
          <p:cNvPr id="11" name="Shape 44"/>
          <p:cNvSpPr txBox="1"/>
          <p:nvPr/>
        </p:nvSpPr>
        <p:spPr bwMode="auto">
          <a:xfrm>
            <a:off x="448945" y="1508760"/>
            <a:ext cx="11308080" cy="2602230"/>
          </a:xfrm>
          <a:prstGeom prst="rect">
            <a:avLst/>
          </a:prstGeom>
          <a:noFill/>
          <a:ln>
            <a:noFill/>
          </a:ln>
        </p:spPr>
        <p:txBody>
          <a:bodyPr lIns="111107" tIns="55553" rIns="111107" bIns="55553"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555625"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1111250"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1666875"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2221865"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000" b="1" kern="0" noProof="0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Thank you for your </a:t>
            </a:r>
            <a:r>
              <a:rPr lang="en-US" altLang="zh-CN" sz="6000" b="1" kern="0" noProof="0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attention</a:t>
            </a:r>
            <a:endParaRPr kumimoji="0" lang="en-US" altLang="zh-CN" sz="6000" b="1" i="0" u="none" strike="noStrike" kern="0" cap="none" spc="0" normalizeH="0" baseline="0" noProof="0" dirty="0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048000" y="414528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3200" b="1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gaokenm@jlu.edu.cn</a:t>
            </a:r>
            <a:endParaRPr lang="en-US" altLang="zh-CN" sz="3200" b="1" noProof="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形 179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5778500"/>
            <a:ext cx="2211070" cy="1016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KSO_WM_DIAGRAM_VIRTUALLY_FRAME" val="{&quot;height&quot;:278.65,&quot;left&quot;:295.65,&quot;top&quot;:139.55,&quot;width&quot;:554.4}"/>
</p:tagLst>
</file>

<file path=ppt/tags/tag10.xml><?xml version="1.0" encoding="utf-8"?>
<p:tagLst xmlns:p="http://schemas.openxmlformats.org/presentationml/2006/main">
  <p:tag name="KSO_WM_UNIT_TABLE_BEAUTIFY" val="smartTable{6ad52632-f969-414d-8bfa-6ed4c5ebbbd0}"/>
  <p:tag name="TABLE_ENDDRAG_ORIGIN_RECT" val="307*115"/>
  <p:tag name="TABLE_ENDDRAG_RECT" val="266*296*307*115"/>
</p:tagLst>
</file>

<file path=ppt/tags/tag11.xml><?xml version="1.0" encoding="utf-8"?>
<p:tagLst xmlns:p="http://schemas.openxmlformats.org/presentationml/2006/main">
  <p:tag name="TABLE_ENDDRAG_ORIGIN_RECT" val="491*157"/>
  <p:tag name="TABLE_ENDDRAG_RECT" val="16*366*491*157"/>
</p:tagLst>
</file>

<file path=ppt/tags/tag12.xml><?xml version="1.0" encoding="utf-8"?>
<p:tagLst xmlns:p="http://schemas.openxmlformats.org/presentationml/2006/main">
  <p:tag name="COMMONDATA" val="eyJoZGlkIjoiMjZkOGRmNDliNzhiMTkwYmM3Mjg2ZmUwYzJiZjcyODYifQ=="/>
</p:tagLst>
</file>

<file path=ppt/tags/tag2.xml><?xml version="1.0" encoding="utf-8"?>
<p:tagLst xmlns:p="http://schemas.openxmlformats.org/presentationml/2006/main">
  <p:tag name="KSO_WM_DIAGRAM_VIRTUALLY_FRAME" val="{&quot;height&quot;:278.65,&quot;left&quot;:295.65,&quot;top&quot;:139.55,&quot;width&quot;:554.4}"/>
</p:tagLst>
</file>

<file path=ppt/tags/tag3.xml><?xml version="1.0" encoding="utf-8"?>
<p:tagLst xmlns:p="http://schemas.openxmlformats.org/presentationml/2006/main">
  <p:tag name="KSO_WM_DIAGRAM_VIRTUALLY_FRAME" val="{&quot;height&quot;:278.65,&quot;left&quot;:295.65,&quot;top&quot;:139.55,&quot;width&quot;:554.4}"/>
</p:tagLst>
</file>

<file path=ppt/tags/tag4.xml><?xml version="1.0" encoding="utf-8"?>
<p:tagLst xmlns:p="http://schemas.openxmlformats.org/presentationml/2006/main">
  <p:tag name="KSO_WM_DIAGRAM_VIRTUALLY_FRAME" val="{&quot;height&quot;:278.65,&quot;left&quot;:295.65,&quot;top&quot;:139.55,&quot;width&quot;:554.4}"/>
</p:tagLst>
</file>

<file path=ppt/tags/tag5.xml><?xml version="1.0" encoding="utf-8"?>
<p:tagLst xmlns:p="http://schemas.openxmlformats.org/presentationml/2006/main">
  <p:tag name="KSO_WM_DIAGRAM_VIRTUALLY_FRAME" val="{&quot;height&quot;:278.65,&quot;left&quot;:295.65,&quot;top&quot;:139.55,&quot;width&quot;:554.4}"/>
</p:tagLst>
</file>

<file path=ppt/tags/tag6.xml><?xml version="1.0" encoding="utf-8"?>
<p:tagLst xmlns:p="http://schemas.openxmlformats.org/presentationml/2006/main">
  <p:tag name="KSO_WM_DIAGRAM_VIRTUALLY_FRAME" val="{&quot;height&quot;:278.65,&quot;left&quot;:295.65,&quot;top&quot;:139.55,&quot;width&quot;:554.4}"/>
</p:tagLst>
</file>

<file path=ppt/tags/tag7.xml><?xml version="1.0" encoding="utf-8"?>
<p:tagLst xmlns:p="http://schemas.openxmlformats.org/presentationml/2006/main">
  <p:tag name="KSO_WM_DIAGRAM_VIRTUALLY_FRAME" val="{&quot;height&quot;:278.65,&quot;left&quot;:295.65,&quot;top&quot;:139.55,&quot;width&quot;:554.4}"/>
</p:tagLst>
</file>

<file path=ppt/tags/tag8.xml><?xml version="1.0" encoding="utf-8"?>
<p:tagLst xmlns:p="http://schemas.openxmlformats.org/presentationml/2006/main">
  <p:tag name="KSO_WM_DIAGRAM_VIRTUALLY_FRAME" val="{&quot;height&quot;:278.65,&quot;left&quot;:295.65,&quot;top&quot;:139.55,&quot;width&quot;:554.4}"/>
</p:tagLst>
</file>

<file path=ppt/tags/tag9.xml><?xml version="1.0" encoding="utf-8"?>
<p:tagLst xmlns:p="http://schemas.openxmlformats.org/presentationml/2006/main">
  <p:tag name="KSO_WM_DIAGRAM_VIRTUALLY_FRAME" val="{&quot;height&quot;:278.65,&quot;left&quot;:295.65,&quot;top&quot;:139.55,&quot;width&quot;:554.4}"/>
</p:tagLst>
</file>

<file path=ppt/theme/theme1.xml><?xml version="1.0" encoding="utf-8"?>
<a:theme xmlns:a="http://schemas.openxmlformats.org/drawingml/2006/main" name="Office 主题​​">
  <a:themeElements>
    <a:clrScheme name="自定义 34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00468E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4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00468E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4833</Words>
  <Application>WPS 演示</Application>
  <PresentationFormat>宽屏</PresentationFormat>
  <Paragraphs>292</Paragraphs>
  <Slides>8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8</vt:i4>
      </vt:variant>
    </vt:vector>
  </HeadingPairs>
  <TitlesOfParts>
    <vt:vector size="24" baseType="lpstr">
      <vt:lpstr>Arial</vt:lpstr>
      <vt:lpstr>宋体</vt:lpstr>
      <vt:lpstr>Wingdings</vt:lpstr>
      <vt:lpstr>微软雅黑</vt:lpstr>
      <vt:lpstr>Arial</vt:lpstr>
      <vt:lpstr>Helvetica</vt:lpstr>
      <vt:lpstr>Times New Roman</vt:lpstr>
      <vt:lpstr>Calibri</vt:lpstr>
      <vt:lpstr>方正小标宋简体</vt:lpstr>
      <vt:lpstr>黑体</vt:lpstr>
      <vt:lpstr>Wingdings</vt:lpstr>
      <vt:lpstr>Times New Roman</vt:lpstr>
      <vt:lpstr>Arial Unicode MS</vt:lpstr>
      <vt:lpstr>Helvetica LT Pro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贝爷</dc:creator>
  <cp:lastModifiedBy>宋维</cp:lastModifiedBy>
  <cp:revision>3434</cp:revision>
  <dcterms:created xsi:type="dcterms:W3CDTF">2021-07-09T12:58:00Z</dcterms:created>
  <dcterms:modified xsi:type="dcterms:W3CDTF">2026-04-25T12:58:19Z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BFF77B4B1B5642BD9D358BC2666B2032_13</vt:lpwstr>
  </property>
  <property fmtid="{D5CDD505-2E9C-101B-9397-08002B2CF9AE}" pid="3" name="KSOProductBuildVer">
    <vt:lpwstr>2052-12.1.0.25865</vt:lpwstr>
  </property>
</Properties>
</file>