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427" r:id="rId3"/>
    <p:sldId id="426" r:id="rId4"/>
    <p:sldId id="428" r:id="rId5"/>
    <p:sldId id="432" r:id="rId6"/>
    <p:sldId id="433" r:id="rId7"/>
    <p:sldId id="434" r:id="rId8"/>
    <p:sldId id="436" r:id="rId9"/>
    <p:sldId id="438" r:id="rId10"/>
    <p:sldId id="430" r:id="rId11"/>
    <p:sldId id="43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1pPr>
    <a:lvl2pPr marL="0" marR="0" indent="2286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2pPr>
    <a:lvl3pPr marL="0" marR="0" indent="4572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3pPr>
    <a:lvl4pPr marL="0" marR="0" indent="6858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4pPr>
    <a:lvl5pPr marL="0" marR="0" indent="9144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5pPr>
    <a:lvl6pPr marL="0" marR="0" indent="11430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6pPr>
    <a:lvl7pPr marL="0" marR="0" indent="13716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7pPr>
    <a:lvl8pPr marL="0" marR="0" indent="16002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8pPr>
    <a:lvl9pPr marL="0" marR="0" indent="18288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EB7"/>
    <a:srgbClr val="6E4E9A"/>
    <a:srgbClr val="BB3075"/>
    <a:srgbClr val="DA6045"/>
    <a:srgbClr val="F6CC6E"/>
    <a:srgbClr val="D7AB90"/>
    <a:srgbClr val="1E5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noFill/>
        </a:fill>
      </a:tcStyle>
    </a:wholeTbl>
    <a:band2H>
      <a:tcTxStyle/>
      <a:tcStyle>
        <a:tcBdr/>
        <a:fill>
          <a:solidFill>
            <a:srgbClr val="B8BBBD">
              <a:alpha val="30000"/>
            </a:srgbClr>
          </a:solidFill>
        </a:fill>
      </a:tcStyle>
    </a:band2H>
    <a:firstCol>
      <a:tcTxStyle b="on" i="off">
        <a:fontRef idx="minor">
          <a:srgbClr val="FFFFFF"/>
        </a:fontRef>
        <a:srgbClr val="FFFFFF"/>
      </a:tcTxStyle>
      <a:tcStyle>
        <a:tcBdr>
          <a:left>
            <a:ln w="381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Col>
    <a:lastRow>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381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lastRow>
    <a:firstRow>
      <a:tcTxStyle b="on" i="off">
        <a:fontRef idx="minor">
          <a:srgbClr val="FFFFFF"/>
        </a:fontRef>
        <a:srgbClr val="FFFFFF"/>
      </a:tcTxStyle>
      <a:tcStyle>
        <a:tcBdr>
          <a:left>
            <a:ln w="12700" cap="flat">
              <a:solidFill>
                <a:srgbClr val="1E507F"/>
              </a:solidFill>
              <a:prstDash val="solid"/>
              <a:miter lim="400000"/>
            </a:ln>
          </a:left>
          <a:right>
            <a:ln w="12700" cap="flat">
              <a:solidFill>
                <a:srgbClr val="1E507F"/>
              </a:solidFill>
              <a:prstDash val="solid"/>
              <a:miter lim="400000"/>
            </a:ln>
          </a:right>
          <a:top>
            <a:ln w="381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inor">
          <a:srgbClr val="1E507F"/>
        </a:fontRef>
        <a:srgbClr val="1E507F"/>
      </a:tcTxStyle>
      <a:tcStyle>
        <a:tcBdr>
          <a:left>
            <a:ln w="381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Col>
    <a:lastRow>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12700" cap="flat">
              <a:solidFill>
                <a:srgbClr val="1E507F"/>
              </a:solidFill>
              <a:prstDash val="solid"/>
              <a:miter lim="400000"/>
            </a:ln>
          </a:top>
          <a:bottom>
            <a:ln w="381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lastRow>
    <a:firstRow>
      <a:tcTxStyle b="off" i="off">
        <a:fontRef idx="minor">
          <a:srgbClr val="1E507F"/>
        </a:fontRef>
        <a:srgbClr val="1E507F"/>
      </a:tcTxStyle>
      <a:tcStyle>
        <a:tcBdr>
          <a:left>
            <a:ln w="12700" cap="flat">
              <a:solidFill>
                <a:srgbClr val="1E507F"/>
              </a:solidFill>
              <a:prstDash val="solid"/>
              <a:miter lim="400000"/>
            </a:ln>
          </a:left>
          <a:right>
            <a:ln w="12700" cap="flat">
              <a:solidFill>
                <a:srgbClr val="1E507F"/>
              </a:solidFill>
              <a:prstDash val="solid"/>
              <a:miter lim="400000"/>
            </a:ln>
          </a:right>
          <a:top>
            <a:ln w="38100" cap="flat">
              <a:solidFill>
                <a:srgbClr val="1E507F"/>
              </a:solidFill>
              <a:prstDash val="solid"/>
              <a:miter lim="400000"/>
            </a:ln>
          </a:top>
          <a:bottom>
            <a:ln w="12700" cap="flat">
              <a:solidFill>
                <a:srgbClr val="1E507F"/>
              </a:solidFill>
              <a:prstDash val="solid"/>
              <a:miter lim="400000"/>
            </a:ln>
          </a:bottom>
          <a:insideH>
            <a:ln w="12700" cap="flat">
              <a:solidFill>
                <a:srgbClr val="1E507F"/>
              </a:solidFill>
              <a:prstDash val="solid"/>
              <a:miter lim="400000"/>
            </a:ln>
          </a:insideH>
          <a:insideV>
            <a:ln w="12700" cap="flat">
              <a:solidFill>
                <a:srgbClr val="1E507F"/>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B8BBBD">
              <a:alpha val="30000"/>
            </a:srgbClr>
          </a:solidFill>
        </a:fill>
      </a:tcStyle>
    </a:band2H>
    <a:firstCol>
      <a:tcTxStyle b="off" i="off">
        <a:fontRef idx="minor">
          <a:srgbClr val="000000"/>
        </a:fontRef>
        <a:srgbClr val="000000"/>
      </a:tcTxStyle>
      <a:tcStyle>
        <a:tcBdr>
          <a:left>
            <a:ln w="381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Calibri Light"/>
          <a:ea typeface="Calibri Light"/>
          <a:cs typeface="Calibri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Calibri Light"/>
          <a:ea typeface="Calibri Light"/>
          <a:cs typeface="Calibri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Calibri Light"/>
          <a:ea typeface="Calibri Light"/>
          <a:cs typeface="Calibri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Calibri Light"/>
          <a:ea typeface="Calibri Light"/>
          <a:cs typeface="Calibri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Calibri Light"/>
          <a:ea typeface="Calibri Light"/>
          <a:cs typeface="Calibri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Calibri Light"/>
          <a:ea typeface="Calibri Light"/>
          <a:cs typeface="Calibri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Calibri Light"/>
          <a:ea typeface="Calibri Light"/>
          <a:cs typeface="Calibri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Calibri Light"/>
          <a:ea typeface="Calibri Light"/>
          <a:cs typeface="Calibri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61" autoAdjust="0"/>
  </p:normalViewPr>
  <p:slideViewPr>
    <p:cSldViewPr snapToGrid="0">
      <p:cViewPr varScale="1">
        <p:scale>
          <a:sx n="46" d="100"/>
          <a:sy n="46" d="100"/>
        </p:scale>
        <p:origin x="12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xfrm>
            <a:off x="1143000" y="685800"/>
            <a:ext cx="4572000" cy="3429000"/>
          </a:xfrm>
          <a:prstGeom prst="rect">
            <a:avLst/>
          </a:prstGeom>
        </p:spPr>
        <p:txBody>
          <a:bodyPr/>
          <a:lstStyle/>
          <a:p>
            <a:endParaRPr/>
          </a:p>
        </p:txBody>
      </p:sp>
      <p:sp>
        <p:nvSpPr>
          <p:cNvPr id="62" name="Shape 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Calibri"/>
      </a:defRPr>
    </a:lvl1pPr>
    <a:lvl2pPr indent="228600" defTabSz="584200" latinLnBrk="0">
      <a:defRPr sz="2200">
        <a:latin typeface="+mn-lt"/>
        <a:ea typeface="+mn-ea"/>
        <a:cs typeface="+mn-cs"/>
        <a:sym typeface="Calibri"/>
      </a:defRPr>
    </a:lvl2pPr>
    <a:lvl3pPr indent="457200" defTabSz="584200" latinLnBrk="0">
      <a:defRPr sz="2200">
        <a:latin typeface="+mn-lt"/>
        <a:ea typeface="+mn-ea"/>
        <a:cs typeface="+mn-cs"/>
        <a:sym typeface="Calibri"/>
      </a:defRPr>
    </a:lvl3pPr>
    <a:lvl4pPr indent="685800" defTabSz="584200" latinLnBrk="0">
      <a:defRPr sz="2200">
        <a:latin typeface="+mn-lt"/>
        <a:ea typeface="+mn-ea"/>
        <a:cs typeface="+mn-cs"/>
        <a:sym typeface="Calibri"/>
      </a:defRPr>
    </a:lvl4pPr>
    <a:lvl5pPr indent="914400" defTabSz="584200" latinLnBrk="0">
      <a:defRPr sz="2200">
        <a:latin typeface="+mn-lt"/>
        <a:ea typeface="+mn-ea"/>
        <a:cs typeface="+mn-cs"/>
        <a:sym typeface="Calibri"/>
      </a:defRPr>
    </a:lvl5pPr>
    <a:lvl6pPr indent="1143000" defTabSz="584200" latinLnBrk="0">
      <a:defRPr sz="2200">
        <a:latin typeface="+mn-lt"/>
        <a:ea typeface="+mn-ea"/>
        <a:cs typeface="+mn-cs"/>
        <a:sym typeface="Calibri"/>
      </a:defRPr>
    </a:lvl6pPr>
    <a:lvl7pPr indent="1371600" defTabSz="584200" latinLnBrk="0">
      <a:defRPr sz="2200">
        <a:latin typeface="+mn-lt"/>
        <a:ea typeface="+mn-ea"/>
        <a:cs typeface="+mn-cs"/>
        <a:sym typeface="Calibri"/>
      </a:defRPr>
    </a:lvl7pPr>
    <a:lvl8pPr indent="1600200" defTabSz="584200" latinLnBrk="0">
      <a:defRPr sz="2200">
        <a:latin typeface="+mn-lt"/>
        <a:ea typeface="+mn-ea"/>
        <a:cs typeface="+mn-cs"/>
        <a:sym typeface="Calibri"/>
      </a:defRPr>
    </a:lvl8pPr>
    <a:lvl9pPr indent="1828800" defTabSz="584200" latinLnBrk="0">
      <a:defRPr sz="2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b="0" i="0" dirty="0">
              <a:solidFill>
                <a:srgbClr val="1F1F1F"/>
              </a:solidFill>
              <a:effectLst/>
              <a:latin typeface="Google Sans"/>
            </a:endParaRPr>
          </a:p>
          <a:p>
            <a:endParaRPr lang="it-IT" dirty="0"/>
          </a:p>
        </p:txBody>
      </p:sp>
    </p:spTree>
    <p:extLst>
      <p:ext uri="{BB962C8B-B14F-4D97-AF65-F5344CB8AC3E}">
        <p14:creationId xmlns:p14="http://schemas.microsoft.com/office/powerpoint/2010/main" val="174651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We</a:t>
            </a:r>
            <a:r>
              <a:rPr lang="it-IT" dirty="0"/>
              <a:t> </a:t>
            </a:r>
            <a:r>
              <a:rPr lang="it-IT" dirty="0" err="1"/>
              <a:t>came</a:t>
            </a:r>
            <a:r>
              <a:rPr lang="it-IT" dirty="0"/>
              <a:t> up with a game </a:t>
            </a:r>
            <a:r>
              <a:rPr lang="it-IT" dirty="0" err="1"/>
              <a:t>that</a:t>
            </a:r>
            <a:r>
              <a:rPr lang="it-IT" dirty="0"/>
              <a:t> </a:t>
            </a:r>
            <a:r>
              <a:rPr lang="it-IT" dirty="0" err="1"/>
              <a:t>we</a:t>
            </a:r>
            <a:r>
              <a:rPr lang="it-IT" dirty="0"/>
              <a:t> </a:t>
            </a:r>
            <a:r>
              <a:rPr lang="it-IT" dirty="0" err="1"/>
              <a:t>called</a:t>
            </a:r>
            <a:r>
              <a:rPr lang="it-IT" dirty="0"/>
              <a:t> </a:t>
            </a:r>
            <a:r>
              <a:rPr lang="it-IT" dirty="0" err="1"/>
              <a:t>dangers</a:t>
            </a:r>
            <a:r>
              <a:rPr lang="it-IT" dirty="0"/>
              <a:t> and </a:t>
            </a:r>
            <a:r>
              <a:rPr lang="it-IT" dirty="0" err="1"/>
              <a:t>dwellers</a:t>
            </a:r>
            <a:r>
              <a:rPr lang="it-IT" dirty="0"/>
              <a:t>.</a:t>
            </a:r>
          </a:p>
          <a:p>
            <a:r>
              <a:rPr lang="it-IT" dirty="0" err="1"/>
              <a:t>As</a:t>
            </a:r>
            <a:r>
              <a:rPr lang="it-IT" dirty="0"/>
              <a:t> </a:t>
            </a:r>
            <a:r>
              <a:rPr lang="it-IT" dirty="0" err="1"/>
              <a:t>you</a:t>
            </a:r>
            <a:r>
              <a:rPr lang="it-IT" dirty="0"/>
              <a:t> know educational games risk to be </a:t>
            </a:r>
            <a:r>
              <a:rPr lang="it-IT" dirty="0" err="1"/>
              <a:t>not</a:t>
            </a:r>
            <a:r>
              <a:rPr lang="it-IT" dirty="0"/>
              <a:t> funny </a:t>
            </a:r>
            <a:r>
              <a:rPr lang="it-IT" dirty="0" err="1"/>
              <a:t>as</a:t>
            </a:r>
            <a:r>
              <a:rPr lang="it-IT" dirty="0"/>
              <a:t> non-educational games so </a:t>
            </a:r>
            <a:r>
              <a:rPr lang="it-IT" dirty="0" err="1"/>
              <a:t>it’s</a:t>
            </a:r>
            <a:r>
              <a:rPr lang="it-IT" dirty="0"/>
              <a:t> </a:t>
            </a:r>
            <a:r>
              <a:rPr lang="it-IT" dirty="0" err="1"/>
              <a:t>always</a:t>
            </a:r>
            <a:r>
              <a:rPr lang="it-IT" dirty="0"/>
              <a:t> a balance </a:t>
            </a:r>
            <a:r>
              <a:rPr lang="it-IT" dirty="0" err="1"/>
              <a:t>between</a:t>
            </a:r>
            <a:r>
              <a:rPr lang="it-IT" dirty="0"/>
              <a:t> the </a:t>
            </a:r>
            <a:r>
              <a:rPr lang="it-IT" dirty="0" err="1"/>
              <a:t>message</a:t>
            </a:r>
            <a:r>
              <a:rPr lang="it-IT" dirty="0"/>
              <a:t> and the </a:t>
            </a:r>
            <a:r>
              <a:rPr lang="it-IT" dirty="0" err="1"/>
              <a:t>fun</a:t>
            </a:r>
            <a:r>
              <a:rPr lang="it-IT" dirty="0"/>
              <a:t>. </a:t>
            </a:r>
            <a:r>
              <a:rPr lang="it-IT" dirty="0" err="1"/>
              <a:t>We</a:t>
            </a:r>
            <a:r>
              <a:rPr lang="it-IT" dirty="0"/>
              <a:t> </a:t>
            </a:r>
            <a:r>
              <a:rPr lang="it-IT" dirty="0" err="1"/>
              <a:t>leaned</a:t>
            </a:r>
            <a:r>
              <a:rPr lang="it-IT" dirty="0"/>
              <a:t> </a:t>
            </a:r>
            <a:r>
              <a:rPr lang="it-IT" dirty="0" err="1"/>
              <a:t>towards</a:t>
            </a:r>
            <a:r>
              <a:rPr lang="it-IT" dirty="0"/>
              <a:t> the </a:t>
            </a:r>
            <a:r>
              <a:rPr lang="it-IT" dirty="0" err="1"/>
              <a:t>fun</a:t>
            </a:r>
            <a:r>
              <a:rPr lang="it-IT" dirty="0"/>
              <a:t> to make a game </a:t>
            </a:r>
            <a:r>
              <a:rPr lang="it-IT" dirty="0" err="1"/>
              <a:t>we</a:t>
            </a:r>
            <a:r>
              <a:rPr lang="it-IT" dirty="0"/>
              <a:t> </a:t>
            </a:r>
            <a:r>
              <a:rPr lang="it-IT" dirty="0" err="1"/>
              <a:t>would</a:t>
            </a:r>
            <a:r>
              <a:rPr lang="it-IT" dirty="0"/>
              <a:t> </a:t>
            </a:r>
            <a:r>
              <a:rPr lang="it-IT" dirty="0" err="1"/>
              <a:t>have</a:t>
            </a:r>
            <a:r>
              <a:rPr lang="it-IT" dirty="0"/>
              <a:t> </a:t>
            </a:r>
            <a:r>
              <a:rPr lang="it-IT" dirty="0" err="1"/>
              <a:t>liked</a:t>
            </a:r>
            <a:r>
              <a:rPr lang="it-IT" dirty="0"/>
              <a:t> to play </a:t>
            </a:r>
            <a:r>
              <a:rPr lang="it-IT" dirty="0" err="1"/>
              <a:t>ourselves</a:t>
            </a:r>
            <a:r>
              <a:rPr lang="it-IT" dirty="0"/>
              <a:t> </a:t>
            </a:r>
            <a:r>
              <a:rPr lang="it-IT" dirty="0" err="1"/>
              <a:t>as</a:t>
            </a:r>
            <a:r>
              <a:rPr lang="it-IT" dirty="0"/>
              <a:t> </a:t>
            </a:r>
            <a:r>
              <a:rPr lang="it-IT" dirty="0" err="1"/>
              <a:t>gamers</a:t>
            </a:r>
            <a:endParaRPr lang="it-IT" dirty="0"/>
          </a:p>
        </p:txBody>
      </p:sp>
    </p:spTree>
    <p:extLst>
      <p:ext uri="{BB962C8B-B14F-4D97-AF65-F5344CB8AC3E}">
        <p14:creationId xmlns:p14="http://schemas.microsoft.com/office/powerpoint/2010/main" val="22648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The story of this games starts in the early phases of the pandemic. The main reason why we decided to develop it is that we enjoyed it, but we also had side quests. One is that we are experiencing a drop in the number of new eath science students so we were looking for an engaging way to promote earth science and in particular increase awareness on geological risks, all of it without oversimplifying this topic</a:t>
            </a:r>
          </a:p>
          <a:p>
            <a:endParaRPr lang="it-IT"/>
          </a:p>
          <a:p>
            <a:r>
              <a:rPr lang="it-IT"/>
              <a:t>We wanted to delve into the game-based learning</a:t>
            </a:r>
            <a:endParaRPr lang="it-IT" dirty="0"/>
          </a:p>
        </p:txBody>
      </p:sp>
    </p:spTree>
    <p:extLst>
      <p:ext uri="{BB962C8B-B14F-4D97-AF65-F5344CB8AC3E}">
        <p14:creationId xmlns:p14="http://schemas.microsoft.com/office/powerpoint/2010/main" val="172392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GB" sz="2400" dirty="0">
                <a:solidFill>
                  <a:srgbClr val="1E507F"/>
                </a:solidFill>
              </a:rPr>
              <a:t>Players can team up so that we have played in schools with as many as 24 students</a:t>
            </a:r>
          </a:p>
          <a:p>
            <a:r>
              <a:rPr lang="en-GB" sz="2400" dirty="0">
                <a:solidFill>
                  <a:srgbClr val="1E507F"/>
                </a:solidFill>
              </a:rPr>
              <a:t>Every player has its own agenda </a:t>
            </a:r>
            <a:endParaRPr lang="it-IT" dirty="0"/>
          </a:p>
        </p:txBody>
      </p:sp>
    </p:spTree>
    <p:extLst>
      <p:ext uri="{BB962C8B-B14F-4D97-AF65-F5344CB8AC3E}">
        <p14:creationId xmlns:p14="http://schemas.microsoft.com/office/powerpoint/2010/main" val="410429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GB" sz="2400" dirty="0">
                <a:solidFill>
                  <a:srgbClr val="1E507F"/>
                </a:solidFill>
              </a:rPr>
              <a:t>4 variants per character to </a:t>
            </a:r>
            <a:r>
              <a:rPr lang="en-GB" sz="2400" dirty="0" err="1">
                <a:solidFill>
                  <a:srgbClr val="1E507F"/>
                </a:solidFill>
              </a:rPr>
              <a:t>i</a:t>
            </a:r>
            <a:r>
              <a:rPr lang="it-IT" dirty="0" err="1"/>
              <a:t>nclude</a:t>
            </a:r>
            <a:r>
              <a:rPr lang="it-IT" dirty="0"/>
              <a:t> the </a:t>
            </a:r>
            <a:r>
              <a:rPr lang="it-IT" dirty="0" err="1"/>
              <a:t>diversity</a:t>
            </a:r>
            <a:r>
              <a:rPr lang="it-IT" dirty="0"/>
              <a:t> </a:t>
            </a:r>
            <a:r>
              <a:rPr lang="it-IT" dirty="0" err="1"/>
              <a:t>normally</a:t>
            </a:r>
            <a:r>
              <a:rPr lang="it-IT" dirty="0"/>
              <a:t> </a:t>
            </a:r>
            <a:r>
              <a:rPr lang="it-IT" dirty="0" err="1"/>
              <a:t>found</a:t>
            </a:r>
            <a:r>
              <a:rPr lang="it-IT" dirty="0"/>
              <a:t> </a:t>
            </a:r>
            <a:r>
              <a:rPr lang="it-IT" dirty="0" err="1"/>
              <a:t>within</a:t>
            </a:r>
            <a:r>
              <a:rPr lang="it-IT" dirty="0"/>
              <a:t> a </a:t>
            </a:r>
            <a:r>
              <a:rPr lang="it-IT" dirty="0" err="1"/>
              <a:t>thriving</a:t>
            </a:r>
            <a:r>
              <a:rPr lang="it-IT" dirty="0"/>
              <a:t> society</a:t>
            </a:r>
          </a:p>
          <a:p>
            <a:pPr marL="0" marR="0" lvl="0" indent="0" defTabSz="584200" eaLnBrk="1" fontAlgn="auto" latinLnBrk="0" hangingPunct="1">
              <a:lnSpc>
                <a:spcPct val="100000"/>
              </a:lnSpc>
              <a:spcBef>
                <a:spcPts val="0"/>
              </a:spcBef>
              <a:spcAft>
                <a:spcPts val="0"/>
              </a:spcAft>
              <a:buClrTx/>
              <a:buSzTx/>
              <a:buFontTx/>
              <a:buNone/>
              <a:tabLst/>
              <a:defRPr/>
            </a:pPr>
            <a:r>
              <a:rPr lang="it-IT" dirty="0" err="1"/>
              <a:t>We</a:t>
            </a:r>
            <a:r>
              <a:rPr lang="it-IT" dirty="0"/>
              <a:t> </a:t>
            </a:r>
            <a:r>
              <a:rPr lang="it-IT" dirty="0" err="1"/>
              <a:t>want</a:t>
            </a:r>
            <a:r>
              <a:rPr lang="it-IT" dirty="0"/>
              <a:t> to show the </a:t>
            </a:r>
            <a:r>
              <a:rPr lang="it-IT" dirty="0" err="1"/>
              <a:t>role</a:t>
            </a:r>
            <a:r>
              <a:rPr lang="it-IT" dirty="0"/>
              <a:t> of </a:t>
            </a:r>
            <a:r>
              <a:rPr lang="it-IT" dirty="0" err="1"/>
              <a:t>every</a:t>
            </a:r>
            <a:r>
              <a:rPr lang="it-IT" dirty="0"/>
              <a:t> part of the society, like </a:t>
            </a:r>
            <a:r>
              <a:rPr lang="it-IT" dirty="0" err="1"/>
              <a:t>citizens</a:t>
            </a:r>
            <a:r>
              <a:rPr lang="it-IT" dirty="0"/>
              <a:t> and scientists</a:t>
            </a:r>
          </a:p>
        </p:txBody>
      </p:sp>
    </p:spTree>
    <p:extLst>
      <p:ext uri="{BB962C8B-B14F-4D97-AF65-F5344CB8AC3E}">
        <p14:creationId xmlns:p14="http://schemas.microsoft.com/office/powerpoint/2010/main" val="4075723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342900" indent="-342900">
              <a:buFont typeface="Arial" panose="020B0604020202020204" pitchFamily="34" charset="0"/>
              <a:buChar char="•"/>
            </a:pPr>
            <a:r>
              <a:rPr lang="it-IT" dirty="0" err="1"/>
              <a:t>Represent</a:t>
            </a:r>
            <a:r>
              <a:rPr lang="it-IT" dirty="0"/>
              <a:t> </a:t>
            </a:r>
            <a:r>
              <a:rPr lang="it-IT" dirty="0" err="1"/>
              <a:t>complexity</a:t>
            </a:r>
            <a:r>
              <a:rPr lang="it-IT" dirty="0"/>
              <a:t>, </a:t>
            </a:r>
            <a:r>
              <a:rPr lang="it-IT" dirty="0" err="1"/>
              <a:t>rationale</a:t>
            </a:r>
            <a:r>
              <a:rPr lang="it-IT" dirty="0"/>
              <a:t>, </a:t>
            </a:r>
            <a:r>
              <a:rPr lang="it-IT" dirty="0" err="1"/>
              <a:t>advantages</a:t>
            </a:r>
            <a:r>
              <a:rPr lang="it-IT" dirty="0"/>
              <a:t> and </a:t>
            </a:r>
            <a:r>
              <a:rPr lang="it-IT" dirty="0" err="1"/>
              <a:t>shortcomings</a:t>
            </a:r>
            <a:r>
              <a:rPr lang="it-IT" dirty="0"/>
              <a:t> of </a:t>
            </a:r>
            <a:r>
              <a:rPr lang="it-IT" dirty="0" err="1"/>
              <a:t>any</a:t>
            </a:r>
            <a:r>
              <a:rPr lang="it-IT" dirty="0"/>
              <a:t> action. </a:t>
            </a:r>
            <a:r>
              <a:rPr lang="it-IT" dirty="0" err="1"/>
              <a:t>You</a:t>
            </a:r>
            <a:r>
              <a:rPr lang="it-IT" dirty="0"/>
              <a:t> </a:t>
            </a:r>
            <a:r>
              <a:rPr lang="it-IT" dirty="0" err="1"/>
              <a:t>need</a:t>
            </a:r>
            <a:r>
              <a:rPr lang="it-IT" dirty="0"/>
              <a:t> to mitigate the risk and account for the reaction of the </a:t>
            </a:r>
            <a:r>
              <a:rPr lang="it-IT" dirty="0" err="1"/>
              <a:t>population</a:t>
            </a:r>
            <a:r>
              <a:rPr lang="it-IT" dirty="0"/>
              <a:t>, the cost or the time </a:t>
            </a:r>
            <a:r>
              <a:rPr lang="it-IT" dirty="0" err="1"/>
              <a:t>needed</a:t>
            </a:r>
            <a:r>
              <a:rPr lang="it-IT" dirty="0"/>
              <a:t> to </a:t>
            </a:r>
            <a:r>
              <a:rPr lang="it-IT" dirty="0" err="1"/>
              <a:t>implement</a:t>
            </a:r>
            <a:r>
              <a:rPr lang="it-IT" dirty="0"/>
              <a:t> the action</a:t>
            </a:r>
          </a:p>
          <a:p>
            <a:pPr marL="342900" indent="-342900">
              <a:buFont typeface="Arial" panose="020B0604020202020204" pitchFamily="34" charset="0"/>
              <a:buChar char="•"/>
            </a:pPr>
            <a:r>
              <a:rPr lang="it-IT" dirty="0" err="1"/>
              <a:t>You</a:t>
            </a:r>
            <a:r>
              <a:rPr lang="it-IT" dirty="0"/>
              <a:t> </a:t>
            </a:r>
            <a:r>
              <a:rPr lang="it-IT" dirty="0" err="1"/>
              <a:t>don’t</a:t>
            </a:r>
            <a:r>
              <a:rPr lang="it-IT" dirty="0"/>
              <a:t> </a:t>
            </a:r>
            <a:r>
              <a:rPr lang="it-IT" dirty="0" err="1"/>
              <a:t>only</a:t>
            </a:r>
            <a:r>
              <a:rPr lang="it-IT" dirty="0"/>
              <a:t> </a:t>
            </a:r>
            <a:r>
              <a:rPr lang="it-IT" dirty="0" err="1"/>
              <a:t>have</a:t>
            </a:r>
            <a:r>
              <a:rPr lang="it-IT" dirty="0"/>
              <a:t> to </a:t>
            </a:r>
            <a:r>
              <a:rPr lang="it-IT" dirty="0" err="1"/>
              <a:t>preserve</a:t>
            </a:r>
            <a:r>
              <a:rPr lang="it-IT" dirty="0"/>
              <a:t> the </a:t>
            </a:r>
            <a:r>
              <a:rPr lang="it-IT" dirty="0" err="1"/>
              <a:t>integrity</a:t>
            </a:r>
            <a:r>
              <a:rPr lang="it-IT" dirty="0"/>
              <a:t> of the </a:t>
            </a:r>
            <a:r>
              <a:rPr lang="it-IT" dirty="0" err="1"/>
              <a:t>island</a:t>
            </a:r>
            <a:r>
              <a:rPr lang="it-IT" dirty="0"/>
              <a:t> and the </a:t>
            </a:r>
            <a:r>
              <a:rPr lang="it-IT" dirty="0" err="1"/>
              <a:t>safety</a:t>
            </a:r>
            <a:r>
              <a:rPr lang="it-IT" dirty="0"/>
              <a:t> of people </a:t>
            </a:r>
            <a:r>
              <a:rPr lang="it-IT" dirty="0" err="1"/>
              <a:t>but</a:t>
            </a:r>
            <a:r>
              <a:rPr lang="it-IT" dirty="0"/>
              <a:t> </a:t>
            </a:r>
            <a:r>
              <a:rPr lang="it-IT" dirty="0" err="1"/>
              <a:t>also</a:t>
            </a:r>
            <a:r>
              <a:rPr lang="it-IT" dirty="0"/>
              <a:t> the </a:t>
            </a:r>
            <a:r>
              <a:rPr lang="it-IT" dirty="0" err="1"/>
              <a:t>happyness</a:t>
            </a:r>
            <a:r>
              <a:rPr lang="it-IT" dirty="0"/>
              <a:t> of people</a:t>
            </a:r>
          </a:p>
          <a:p>
            <a:pPr marL="342900" indent="-342900">
              <a:buFont typeface="Arial" panose="020B0604020202020204" pitchFamily="34" charset="0"/>
              <a:buChar char="•"/>
            </a:pPr>
            <a:r>
              <a:rPr lang="it-IT" dirty="0" err="1"/>
              <a:t>Each</a:t>
            </a:r>
            <a:r>
              <a:rPr lang="it-IT" dirty="0"/>
              <a:t> </a:t>
            </a:r>
            <a:r>
              <a:rPr lang="it-IT" dirty="0" err="1"/>
              <a:t>character</a:t>
            </a:r>
            <a:r>
              <a:rPr lang="it-IT" dirty="0"/>
              <a:t> </a:t>
            </a:r>
            <a:r>
              <a:rPr lang="it-IT" dirty="0" err="1"/>
              <a:t>has</a:t>
            </a:r>
            <a:r>
              <a:rPr lang="it-IT" dirty="0"/>
              <a:t> </a:t>
            </a:r>
            <a:r>
              <a:rPr lang="it-IT" dirty="0" err="1"/>
              <a:t>its</a:t>
            </a:r>
            <a:r>
              <a:rPr lang="it-IT" dirty="0"/>
              <a:t> </a:t>
            </a:r>
            <a:r>
              <a:rPr lang="it-IT" dirty="0" err="1"/>
              <a:t>own</a:t>
            </a:r>
            <a:r>
              <a:rPr lang="it-IT" dirty="0"/>
              <a:t> set of </a:t>
            </a:r>
            <a:r>
              <a:rPr lang="it-IT" dirty="0" err="1"/>
              <a:t>prerogatives</a:t>
            </a:r>
            <a:r>
              <a:rPr lang="it-IT" dirty="0"/>
              <a:t> and </a:t>
            </a:r>
            <a:r>
              <a:rPr lang="it-IT" dirty="0" err="1"/>
              <a:t>types</a:t>
            </a:r>
            <a:r>
              <a:rPr lang="it-IT" dirty="0"/>
              <a:t> of action</a:t>
            </a:r>
          </a:p>
        </p:txBody>
      </p:sp>
    </p:spTree>
    <p:extLst>
      <p:ext uri="{BB962C8B-B14F-4D97-AF65-F5344CB8AC3E}">
        <p14:creationId xmlns:p14="http://schemas.microsoft.com/office/powerpoint/2010/main" val="427405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Different</a:t>
            </a:r>
            <a:r>
              <a:rPr lang="it-IT" dirty="0"/>
              <a:t> </a:t>
            </a:r>
            <a:r>
              <a:rPr lang="it-IT" dirty="0" err="1"/>
              <a:t>types</a:t>
            </a:r>
            <a:r>
              <a:rPr lang="it-IT" dirty="0"/>
              <a:t> of events </a:t>
            </a:r>
            <a:r>
              <a:rPr lang="it-IT" dirty="0" err="1"/>
              <a:t>that</a:t>
            </a:r>
            <a:r>
              <a:rPr lang="it-IT" dirty="0"/>
              <a:t> are </a:t>
            </a:r>
            <a:r>
              <a:rPr lang="it-IT" dirty="0" err="1"/>
              <a:t>described</a:t>
            </a:r>
            <a:endParaRPr lang="it-IT" dirty="0"/>
          </a:p>
          <a:p>
            <a:endParaRPr lang="it-IT" dirty="0"/>
          </a:p>
        </p:txBody>
      </p:sp>
    </p:spTree>
    <p:extLst>
      <p:ext uri="{BB962C8B-B14F-4D97-AF65-F5344CB8AC3E}">
        <p14:creationId xmlns:p14="http://schemas.microsoft.com/office/powerpoint/2010/main" val="325032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Tested</a:t>
            </a:r>
            <a:r>
              <a:rPr lang="it-IT" dirty="0"/>
              <a:t> </a:t>
            </a:r>
            <a:r>
              <a:rPr lang="it-IT" dirty="0" err="1"/>
              <a:t>it</a:t>
            </a:r>
            <a:r>
              <a:rPr lang="it-IT" dirty="0"/>
              <a:t> </a:t>
            </a:r>
            <a:r>
              <a:rPr lang="it-IT" dirty="0" err="1"/>
              <a:t>many</a:t>
            </a:r>
            <a:r>
              <a:rPr lang="it-IT" dirty="0"/>
              <a:t> time first </a:t>
            </a:r>
            <a:r>
              <a:rPr lang="it-IT" dirty="0" err="1"/>
              <a:t>internally</a:t>
            </a:r>
            <a:r>
              <a:rPr lang="it-IT" dirty="0"/>
              <a:t> </a:t>
            </a:r>
            <a:r>
              <a:rPr lang="it-IT" dirty="0" err="1"/>
              <a:t>then</a:t>
            </a:r>
            <a:r>
              <a:rPr lang="it-IT" dirty="0"/>
              <a:t> with </a:t>
            </a:r>
            <a:r>
              <a:rPr lang="it-IT" dirty="0" err="1"/>
              <a:t>earth</a:t>
            </a:r>
            <a:r>
              <a:rPr lang="it-IT" dirty="0"/>
              <a:t> science </a:t>
            </a:r>
            <a:r>
              <a:rPr lang="it-IT" dirty="0" err="1"/>
              <a:t>students</a:t>
            </a:r>
            <a:r>
              <a:rPr lang="it-IT" dirty="0"/>
              <a:t> </a:t>
            </a:r>
            <a:r>
              <a:rPr lang="it-IT" dirty="0" err="1"/>
              <a:t>finally</a:t>
            </a:r>
            <a:r>
              <a:rPr lang="it-IT" dirty="0"/>
              <a:t> </a:t>
            </a:r>
            <a:r>
              <a:rPr lang="it-IT" dirty="0" err="1"/>
              <a:t>externally</a:t>
            </a:r>
            <a:endParaRPr lang="it-IT" dirty="0"/>
          </a:p>
        </p:txBody>
      </p:sp>
    </p:spTree>
    <p:extLst>
      <p:ext uri="{BB962C8B-B14F-4D97-AF65-F5344CB8AC3E}">
        <p14:creationId xmlns:p14="http://schemas.microsoft.com/office/powerpoint/2010/main" val="78387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kumimoji="0" lang="it-IT" sz="16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00167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25004" y="4883255"/>
            <a:ext cx="24384001" cy="5600199"/>
          </a:xfrm>
          <a:prstGeom prst="rect">
            <a:avLst/>
          </a:prstGeom>
        </p:spPr>
        <p:txBody>
          <a:bodyPr/>
          <a:lstStyle>
            <a:lvl1pPr>
              <a:defRPr sz="16800">
                <a:solidFill>
                  <a:srgbClr val="1E507F"/>
                </a:solidFill>
              </a:defRPr>
            </a:lvl1pPr>
          </a:lstStyle>
          <a:p>
            <a:r>
              <a:t>Titolo Testo</a:t>
            </a:r>
          </a:p>
        </p:txBody>
      </p:sp>
      <p:sp>
        <p:nvSpPr>
          <p:cNvPr id="12" name="Corpo livello uno…"/>
          <p:cNvSpPr txBox="1">
            <a:spLocks noGrp="1"/>
          </p:cNvSpPr>
          <p:nvPr>
            <p:ph type="body" sz="half" idx="1"/>
          </p:nvPr>
        </p:nvSpPr>
        <p:spPr>
          <a:xfrm>
            <a:off x="-6350" y="10483453"/>
            <a:ext cx="24396700" cy="3232547"/>
          </a:xfrm>
          <a:prstGeom prst="rect">
            <a:avLst/>
          </a:prstGeom>
          <a:solidFill>
            <a:srgbClr val="1E507F"/>
          </a:solidFill>
        </p:spPr>
        <p:txBody>
          <a:bodyPr anchor="ctr"/>
          <a:lstStyle>
            <a:lvl1pPr marL="80367" marR="162559" indent="0" algn="ctr">
              <a:spcBef>
                <a:spcPts val="1400"/>
              </a:spcBef>
              <a:buClr>
                <a:srgbClr val="FFFFFF"/>
              </a:buClr>
              <a:buSzTx/>
              <a:buNone/>
              <a:defRPr sz="9200">
                <a:solidFill>
                  <a:srgbClr val="FFFFFF"/>
                </a:solidFill>
                <a:uFill>
                  <a:solidFill>
                    <a:srgbClr val="FFFFFF"/>
                  </a:solidFill>
                </a:uFill>
              </a:defRPr>
            </a:lvl1pPr>
            <a:lvl2pPr marL="924222" indent="-281285" algn="ctr">
              <a:spcBef>
                <a:spcPts val="1100"/>
              </a:spcBef>
              <a:buClr>
                <a:srgbClr val="FFFFFF"/>
              </a:buClr>
              <a:buSzTx/>
              <a:buNone/>
              <a:defRPr sz="4600">
                <a:solidFill>
                  <a:srgbClr val="FFFFFF"/>
                </a:solidFill>
                <a:uFill>
                  <a:solidFill>
                    <a:srgbClr val="FFFFFF"/>
                  </a:solidFill>
                </a:uFill>
              </a:defRPr>
            </a:lvl2pPr>
            <a:lvl3pPr marL="1837283" indent="-551408" algn="ctr">
              <a:spcBef>
                <a:spcPts val="900"/>
              </a:spcBef>
              <a:buClr>
                <a:srgbClr val="FFFFFF"/>
              </a:buClr>
              <a:buSzTx/>
              <a:buNone/>
              <a:defRPr sz="3800">
                <a:solidFill>
                  <a:srgbClr val="FFFFFF"/>
                </a:solidFill>
                <a:uFill>
                  <a:solidFill>
                    <a:srgbClr val="FFFFFF"/>
                  </a:solidFill>
                </a:uFill>
              </a:defRPr>
            </a:lvl3pPr>
            <a:lvl4pPr marL="2752576" indent="-823763" algn="ctr">
              <a:spcBef>
                <a:spcPts val="800"/>
              </a:spcBef>
              <a:buClr>
                <a:srgbClr val="FFFFFF"/>
              </a:buClr>
              <a:buSzTx/>
              <a:buNone/>
              <a:defRPr sz="3200">
                <a:solidFill>
                  <a:srgbClr val="FFFFFF"/>
                </a:solidFill>
                <a:uFill>
                  <a:solidFill>
                    <a:srgbClr val="FFFFFF"/>
                  </a:solidFill>
                </a:uFill>
              </a:defRPr>
            </a:lvl4pPr>
            <a:lvl5pPr marL="3665636" indent="-1093886" algn="ctr">
              <a:spcBef>
                <a:spcPts val="700"/>
              </a:spcBef>
              <a:buClr>
                <a:srgbClr val="FFFFFF"/>
              </a:buClr>
              <a:buSzTx/>
              <a:buNone/>
              <a:defRPr sz="3000">
                <a:solidFill>
                  <a:srgbClr val="FFFFFF"/>
                </a:solidFill>
                <a:uFill>
                  <a:solidFill>
                    <a:srgbClr val="000000"/>
                  </a:solidFill>
                </a:u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xfrm>
            <a:off x="11792371" y="13055203"/>
            <a:ext cx="799258" cy="917576"/>
          </a:xfrm>
          <a:prstGeom prst="rect">
            <a:avLst/>
          </a:prstGeom>
        </p:spPr>
        <p:txBody>
          <a:bodyPr/>
          <a:lstStyle>
            <a:lvl1pPr>
              <a:defRPr sz="5000"/>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xt copia">
    <p:spTree>
      <p:nvGrpSpPr>
        <p:cNvPr id="1" name=""/>
        <p:cNvGrpSpPr/>
        <p:nvPr/>
      </p:nvGrpSpPr>
      <p:grpSpPr>
        <a:xfrm>
          <a:off x="0" y="0"/>
          <a:ext cx="0" cy="0"/>
          <a:chOff x="0" y="0"/>
          <a:chExt cx="0" cy="0"/>
        </a:xfrm>
      </p:grpSpPr>
      <p:sp>
        <p:nvSpPr>
          <p:cNvPr id="29" name="Titolo Testo"/>
          <p:cNvSpPr txBox="1">
            <a:spLocks noGrp="1"/>
          </p:cNvSpPr>
          <p:nvPr>
            <p:ph type="title"/>
          </p:nvPr>
        </p:nvSpPr>
        <p:spPr>
          <a:prstGeom prst="rect">
            <a:avLst/>
          </a:prstGeom>
        </p:spPr>
        <p:txBody>
          <a:bodyPr/>
          <a:lstStyle/>
          <a:p>
            <a:r>
              <a:t>Titolo Testo</a:t>
            </a:r>
          </a:p>
        </p:txBody>
      </p:sp>
      <p:sp>
        <p:nvSpPr>
          <p:cNvPr id="30" name="Corpo livello uno…"/>
          <p:cNvSpPr txBox="1">
            <a:spLocks noGrp="1"/>
          </p:cNvSpPr>
          <p:nvPr>
            <p:ph type="body" sz="half" idx="1"/>
          </p:nvPr>
        </p:nvSpPr>
        <p:spPr>
          <a:xfrm>
            <a:off x="152796" y="2529194"/>
            <a:ext cx="11916669" cy="1118680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1" name="Corpo livello uno…"/>
          <p:cNvSpPr txBox="1"/>
          <p:nvPr/>
        </p:nvSpPr>
        <p:spPr>
          <a:xfrm>
            <a:off x="12306696" y="2618094"/>
            <a:ext cx="11916669" cy="11186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lvl1pPr marL="511175" marR="81279" indent="-471487" defTabSz="1285875">
              <a:spcBef>
                <a:spcPts val="2100"/>
              </a:spcBef>
              <a:buClr>
                <a:srgbClr val="1E507F"/>
              </a:buClr>
              <a:buSzPct val="100000"/>
              <a:buFont typeface="Calibri"/>
              <a:buChar char="•"/>
              <a:defRPr sz="6600">
                <a:solidFill>
                  <a:srgbClr val="1E507F"/>
                </a:solidFill>
                <a:uFill>
                  <a:solidFill>
                    <a:srgbClr val="1E507F"/>
                  </a:solidFill>
                </a:uFill>
              </a:defRPr>
            </a:lvl1pPr>
            <a:lvl2pPr marL="923329" marR="162559" indent="-396875" defTabSz="1285875">
              <a:spcBef>
                <a:spcPts val="2100"/>
              </a:spcBef>
              <a:buClr>
                <a:srgbClr val="1E507F"/>
              </a:buClr>
              <a:buSzPct val="100000"/>
              <a:buFont typeface="Calibri"/>
              <a:buChar char="–"/>
              <a:defRPr sz="5000">
                <a:solidFill>
                  <a:srgbClr val="1E507F"/>
                </a:solidFill>
                <a:uFill>
                  <a:solidFill>
                    <a:srgbClr val="1E507F"/>
                  </a:solidFill>
                </a:uFill>
              </a:defRPr>
            </a:lvl2pPr>
            <a:lvl3pPr marL="1288454" marR="162559" indent="-304800" defTabSz="1285875">
              <a:spcBef>
                <a:spcPts val="2100"/>
              </a:spcBef>
              <a:buClr>
                <a:srgbClr val="1E507F"/>
              </a:buClr>
              <a:buSzPct val="100000"/>
              <a:buFont typeface="Calibri"/>
              <a:buChar char="•"/>
              <a:defRPr sz="3200">
                <a:solidFill>
                  <a:srgbClr val="1E507F"/>
                </a:solidFill>
                <a:uFill>
                  <a:solidFill>
                    <a:srgbClr val="1E507F"/>
                  </a:solidFill>
                </a:uFill>
              </a:defRPr>
            </a:lvl3pPr>
            <a:lvl4pPr marL="1745654" marR="162559" indent="-304800" defTabSz="1285875">
              <a:spcBef>
                <a:spcPts val="2100"/>
              </a:spcBef>
              <a:buClr>
                <a:srgbClr val="1E507F"/>
              </a:buClr>
              <a:buSzPct val="100000"/>
              <a:buFont typeface="Calibri"/>
              <a:buChar char="–"/>
              <a:defRPr sz="2400">
                <a:solidFill>
                  <a:srgbClr val="1E507F"/>
                </a:solidFill>
                <a:uFill>
                  <a:solidFill>
                    <a:srgbClr val="1E507F"/>
                  </a:solidFill>
                </a:uFill>
              </a:defRPr>
            </a:lvl4pPr>
            <a:lvl5pPr marL="2191968" marR="162559" indent="-293914" defTabSz="1285875">
              <a:spcBef>
                <a:spcPts val="2100"/>
              </a:spcBef>
              <a:buClr>
                <a:srgbClr val="1E507F"/>
              </a:buClr>
              <a:buSzPct val="100000"/>
              <a:buFont typeface="Calibri"/>
              <a:buChar char="»"/>
              <a:defRPr sz="1800">
                <a:solidFill>
                  <a:srgbClr val="1E507F"/>
                </a:solidFill>
                <a:uFill>
                  <a:solidFill>
                    <a:srgbClr val="1E507F"/>
                  </a:solidFill>
                </a:u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Titolo Testo"/>
          <p:cNvSpPr txBox="1">
            <a:spLocks noGrp="1"/>
          </p:cNvSpPr>
          <p:nvPr>
            <p:ph type="title"/>
          </p:nvPr>
        </p:nvSpPr>
        <p:spPr>
          <a:xfrm>
            <a:off x="32146" y="-17860"/>
            <a:ext cx="24319708" cy="2246724"/>
          </a:xfrm>
          <a:prstGeom prst="rect">
            <a:avLst/>
          </a:prstGeom>
        </p:spPr>
        <p:txBody>
          <a:bodyPr/>
          <a:lstStyle>
            <a:lvl1pPr>
              <a:defRPr>
                <a:solidFill>
                  <a:srgbClr val="1E507F"/>
                </a:solidFill>
              </a:defRPr>
            </a:lvl1pPr>
          </a:lstStyle>
          <a:p>
            <a:r>
              <a:t>Titolo Testo</a:t>
            </a:r>
          </a:p>
        </p:txBody>
      </p:sp>
      <p:sp>
        <p:nvSpPr>
          <p:cNvPr id="40" name="Numero diapositiva"/>
          <p:cNvSpPr txBox="1">
            <a:spLocks noGrp="1"/>
          </p:cNvSpPr>
          <p:nvPr>
            <p:ph type="sldNum" sz="quarter" idx="2"/>
          </p:nvPr>
        </p:nvSpPr>
        <p:spPr>
          <a:xfrm>
            <a:off x="20370675" y="12948046"/>
            <a:ext cx="644775" cy="727076"/>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780" y="-17860"/>
            <a:ext cx="24366440" cy="2246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Titolo Testo</a:t>
            </a:r>
          </a:p>
        </p:txBody>
      </p:sp>
      <p:sp>
        <p:nvSpPr>
          <p:cNvPr id="3" name="Corpo livello uno…"/>
          <p:cNvSpPr txBox="1">
            <a:spLocks noGrp="1"/>
          </p:cNvSpPr>
          <p:nvPr>
            <p:ph type="body" idx="1"/>
          </p:nvPr>
        </p:nvSpPr>
        <p:spPr>
          <a:xfrm>
            <a:off x="152796" y="2529194"/>
            <a:ext cx="24078408" cy="11186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lvl2pPr marL="923329" marR="162559" indent="-396875">
              <a:buChar char="–"/>
              <a:defRPr sz="5000"/>
            </a:lvl2pPr>
            <a:lvl3pPr marL="1288454" marR="162559" indent="-304800">
              <a:defRPr sz="3200"/>
            </a:lvl3pPr>
            <a:lvl4pPr marL="1745654" marR="162559" indent="-304800">
              <a:buChar char="–"/>
              <a:defRPr sz="2400"/>
            </a:lvl4pPr>
            <a:lvl5pPr marL="2191968" marR="162559" indent="-293914">
              <a:buChar char="»"/>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20402976" y="12948046"/>
            <a:ext cx="644774" cy="727076"/>
          </a:xfrm>
          <a:prstGeom prst="rect">
            <a:avLst/>
          </a:prstGeom>
          <a:ln w="12700">
            <a:miter lim="400000"/>
          </a:ln>
        </p:spPr>
        <p:txBody>
          <a:bodyPr wrap="none" lIns="71437" tIns="71437" rIns="71437" bIns="71437">
            <a:normAutofit/>
          </a:bodyPr>
          <a:lstStyle>
            <a:lvl1pPr algn="ctr" defTabSz="821531">
              <a:defRPr sz="3800">
                <a:uFill>
                  <a:solidFill>
                    <a:srgbClr val="003366"/>
                  </a:solidFill>
                </a:u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p:transition spd="med"/>
  <p:txStyles>
    <p:titleStyle>
      <a:lvl1pPr marL="80367" marR="162559" indent="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1pPr>
      <a:lvl2pPr marL="80367" marR="162559" indent="3429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2pPr>
      <a:lvl3pPr marL="80367" marR="162559" indent="6858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3pPr>
      <a:lvl4pPr marL="80367" marR="162559" indent="10287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4pPr>
      <a:lvl5pPr marL="80367" marR="162559" indent="13716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5pPr>
      <a:lvl6pPr marL="80367" marR="162559" indent="17145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6pPr>
      <a:lvl7pPr marL="80367" marR="162559" indent="20574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7pPr>
      <a:lvl8pPr marL="80367" marR="162559" indent="24003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8pPr>
      <a:lvl9pPr marL="80367" marR="162559" indent="2743200" algn="ctr" defTabSz="1285875" rtl="0" latinLnBrk="0">
        <a:lnSpc>
          <a:spcPct val="100000"/>
        </a:lnSpc>
        <a:spcBef>
          <a:spcPts val="0"/>
        </a:spcBef>
        <a:spcAft>
          <a:spcPts val="0"/>
        </a:spcAft>
        <a:buClrTx/>
        <a:buSzTx/>
        <a:buFontTx/>
        <a:buNone/>
        <a:tabLst/>
        <a:defRPr sz="11200" b="0" i="0" u="none" strike="noStrike" cap="none" spc="0" baseline="0">
          <a:solidFill>
            <a:schemeClr val="accent1">
              <a:hueOff val="47394"/>
              <a:satOff val="-25753"/>
              <a:lumOff val="-7544"/>
            </a:schemeClr>
          </a:solidFill>
          <a:uFill>
            <a:solidFill>
              <a:srgbClr val="1E507F"/>
            </a:solidFill>
          </a:uFill>
          <a:latin typeface="+mn-lt"/>
          <a:ea typeface="+mn-ea"/>
          <a:cs typeface="+mn-cs"/>
          <a:sym typeface="Calibri"/>
        </a:defRPr>
      </a:lvl9pPr>
    </p:titleStyle>
    <p:bodyStyle>
      <a:lvl1pPr marL="511175" marR="81279" indent="-471487"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1pPr>
      <a:lvl2pPr marL="969962" marR="81279" indent="-52387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2pPr>
      <a:lvl3pPr marL="1531937" marR="81279" indent="-628650"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3pPr>
      <a:lvl4pPr marL="2198687" marR="81279" indent="-838200"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4pPr>
      <a:lvl5pPr marL="2895373" marR="81279" indent="-107768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5pPr>
      <a:lvl6pPr marL="2895373" marR="81279" indent="-107768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6pPr>
      <a:lvl7pPr marL="2895373" marR="81279" indent="-107768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7pPr>
      <a:lvl8pPr marL="2895373" marR="81279" indent="-107768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8pPr>
      <a:lvl9pPr marL="2895373" marR="81279" indent="-1077685" algn="l" defTabSz="1285875" rtl="0" latinLnBrk="0">
        <a:lnSpc>
          <a:spcPct val="100000"/>
        </a:lnSpc>
        <a:spcBef>
          <a:spcPts val="2100"/>
        </a:spcBef>
        <a:spcAft>
          <a:spcPts val="0"/>
        </a:spcAft>
        <a:buClr>
          <a:srgbClr val="1E507F"/>
        </a:buClr>
        <a:buSzPct val="100000"/>
        <a:buFont typeface="Calibri"/>
        <a:buChar char="•"/>
        <a:tabLst/>
        <a:defRPr sz="6600" b="0" i="0" u="none" strike="noStrike" cap="none" spc="0" baseline="0">
          <a:solidFill>
            <a:srgbClr val="1E507F"/>
          </a:solidFill>
          <a:uFill>
            <a:solidFill>
              <a:srgbClr val="1E507F"/>
            </a:solidFill>
          </a:uFill>
          <a:latin typeface="+mn-lt"/>
          <a:ea typeface="+mn-ea"/>
          <a:cs typeface="+mn-cs"/>
          <a:sym typeface="Calibri"/>
        </a:defRPr>
      </a:lvl9pPr>
    </p:bodyStyle>
    <p:otherStyle>
      <a:lvl1pPr marL="0" marR="0" indent="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1pPr>
      <a:lvl2pPr marL="0" marR="0" indent="2286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2pPr>
      <a:lvl3pPr marL="0" marR="0" indent="4572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3pPr>
      <a:lvl4pPr marL="0" marR="0" indent="6858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4pPr>
      <a:lvl5pPr marL="0" marR="0" indent="9144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5pPr>
      <a:lvl6pPr marL="0" marR="0" indent="11430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6pPr>
      <a:lvl7pPr marL="0" marR="0" indent="13716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7pPr>
      <a:lvl8pPr marL="0" marR="0" indent="16002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8pPr>
      <a:lvl9pPr marL="0" marR="0" indent="1828800" algn="ctr" defTabSz="821531" latinLnBrk="0">
        <a:lnSpc>
          <a:spcPct val="100000"/>
        </a:lnSpc>
        <a:spcBef>
          <a:spcPts val="0"/>
        </a:spcBef>
        <a:spcAft>
          <a:spcPts val="0"/>
        </a:spcAft>
        <a:buClrTx/>
        <a:buSzTx/>
        <a:buFontTx/>
        <a:buNone/>
        <a:tabLst/>
        <a:defRPr sz="3800" b="0" i="0" u="none" strike="noStrike" cap="none" spc="0" baseline="0">
          <a:solidFill>
            <a:schemeClr val="tx1"/>
          </a:solidFill>
          <a:uFill>
            <a:solidFill>
              <a:srgbClr val="003366"/>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games4geoscience.wordpress.com/egu-games-day/"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resentation title in two lines"/>
          <p:cNvSpPr txBox="1">
            <a:spLocks noGrp="1"/>
          </p:cNvSpPr>
          <p:nvPr>
            <p:ph type="ctrTitle"/>
          </p:nvPr>
        </p:nvSpPr>
        <p:spPr>
          <a:xfrm>
            <a:off x="0" y="3856073"/>
            <a:ext cx="24371697" cy="5600199"/>
          </a:xfrm>
          <a:prstGeom prst="rect">
            <a:avLst/>
          </a:prstGeom>
        </p:spPr>
        <p:txBody>
          <a:bodyPr>
            <a:noAutofit/>
          </a:bodyPr>
          <a:lstStyle>
            <a:lvl1pPr>
              <a:defRPr sz="16400"/>
            </a:lvl1pPr>
          </a:lstStyle>
          <a:p>
            <a:r>
              <a:rPr lang="en-US" sz="10300" b="1" dirty="0" err="1"/>
              <a:t>Earthvism</a:t>
            </a:r>
            <a:r>
              <a:rPr lang="en-US" sz="10300" b="1" dirty="0"/>
              <a:t> - Dangers and Dwellers</a:t>
            </a:r>
            <a:r>
              <a:rPr lang="en-US" sz="10300" dirty="0"/>
              <a:t>: a project to promote civic engagement through a board game on geological hazards</a:t>
            </a:r>
            <a:endParaRPr lang="it-IT" sz="10300" dirty="0"/>
          </a:p>
        </p:txBody>
      </p:sp>
      <p:sp>
        <p:nvSpPr>
          <p:cNvPr id="65" name="Author names"/>
          <p:cNvSpPr txBox="1">
            <a:spLocks noGrp="1"/>
          </p:cNvSpPr>
          <p:nvPr>
            <p:ph type="subTitle" sz="half" idx="1"/>
          </p:nvPr>
        </p:nvSpPr>
        <p:spPr>
          <a:prstGeom prst="rect">
            <a:avLst/>
          </a:prstGeom>
        </p:spPr>
        <p:txBody>
          <a:bodyPr/>
          <a:lstStyle/>
          <a:p>
            <a:r>
              <a:rPr lang="it-IT" dirty="0"/>
              <a:t>Emanuele Intrieri, Francesco Cardi, Olga Nardini, Alessio Gatto, Samuele Segoni</a:t>
            </a:r>
            <a:endParaRPr dirty="0"/>
          </a:p>
        </p:txBody>
      </p:sp>
      <p:pic>
        <p:nvPicPr>
          <p:cNvPr id="3" name="Immagine 2">
            <a:extLst>
              <a:ext uri="{FF2B5EF4-FFF2-40B4-BE49-F238E27FC236}">
                <a16:creationId xmlns:a16="http://schemas.microsoft.com/office/drawing/2014/main" id="{D5D9ADBC-3647-E126-0004-BD7ED9221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949" y="164892"/>
            <a:ext cx="7831752" cy="1692000"/>
          </a:xfrm>
          <a:prstGeom prst="rect">
            <a:avLst/>
          </a:prstGeom>
        </p:spPr>
      </p:pic>
      <p:pic>
        <p:nvPicPr>
          <p:cNvPr id="18" name="Immagine 17">
            <a:extLst>
              <a:ext uri="{FF2B5EF4-FFF2-40B4-BE49-F238E27FC236}">
                <a16:creationId xmlns:a16="http://schemas.microsoft.com/office/drawing/2014/main" id="{871248B5-CAC9-2CD8-EC0F-136AA723E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0896" y="164892"/>
            <a:ext cx="1964770" cy="2664000"/>
          </a:xfrm>
          <a:prstGeom prst="rect">
            <a:avLst/>
          </a:prstGeom>
        </p:spPr>
      </p:pic>
      <p:pic>
        <p:nvPicPr>
          <p:cNvPr id="20" name="Immagine 19">
            <a:extLst>
              <a:ext uri="{FF2B5EF4-FFF2-40B4-BE49-F238E27FC236}">
                <a16:creationId xmlns:a16="http://schemas.microsoft.com/office/drawing/2014/main" id="{4F23E3EA-6F39-6EE4-E60B-E4EA9E144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65666" y="0"/>
            <a:ext cx="5906031" cy="2520000"/>
          </a:xfrm>
          <a:prstGeom prst="rect">
            <a:avLst/>
          </a:prstGeom>
        </p:spPr>
      </p:pic>
      <p:pic>
        <p:nvPicPr>
          <p:cNvPr id="1026" name="Picture 2">
            <a:extLst>
              <a:ext uri="{FF2B5EF4-FFF2-40B4-BE49-F238E27FC236}">
                <a16:creationId xmlns:a16="http://schemas.microsoft.com/office/drawing/2014/main" id="{EB25AE19-81AC-B17F-66D0-36EBFAB8C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882" y="164892"/>
            <a:ext cx="3684672" cy="169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88759D-CD06-C1A9-CA47-D59737CF94B0}"/>
              </a:ext>
            </a:extLst>
          </p:cNvPr>
          <p:cNvSpPr>
            <a:spLocks noGrp="1"/>
          </p:cNvSpPr>
          <p:nvPr>
            <p:ph type="title"/>
          </p:nvPr>
        </p:nvSpPr>
        <p:spPr>
          <a:xfrm>
            <a:off x="32146" y="1591655"/>
            <a:ext cx="24319708" cy="2246724"/>
          </a:xfrm>
        </p:spPr>
        <p:txBody>
          <a:bodyPr/>
          <a:lstStyle/>
          <a:p>
            <a:r>
              <a:rPr lang="en-US" noProof="0" dirty="0" err="1"/>
              <a:t>Earthvism</a:t>
            </a:r>
            <a:r>
              <a:rPr lang="en-US" noProof="0" dirty="0"/>
              <a:t> </a:t>
            </a:r>
            <a:r>
              <a:rPr lang="en-US" dirty="0"/>
              <a:t>project t</a:t>
            </a:r>
            <a:r>
              <a:rPr lang="en-US" noProof="0" dirty="0" err="1"/>
              <a:t>imeline</a:t>
            </a:r>
            <a:endParaRPr lang="en-US" noProof="0" dirty="0"/>
          </a:p>
        </p:txBody>
      </p:sp>
      <p:sp>
        <p:nvSpPr>
          <p:cNvPr id="11" name="CasellaDiTesto 10">
            <a:extLst>
              <a:ext uri="{FF2B5EF4-FFF2-40B4-BE49-F238E27FC236}">
                <a16:creationId xmlns:a16="http://schemas.microsoft.com/office/drawing/2014/main" id="{8FF5D30C-3F7A-338C-2AA8-5D29D9294315}"/>
              </a:ext>
            </a:extLst>
          </p:cNvPr>
          <p:cNvSpPr txBox="1"/>
          <p:nvPr/>
        </p:nvSpPr>
        <p:spPr>
          <a:xfrm>
            <a:off x="2067902" y="4485193"/>
            <a:ext cx="2010165"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642937"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rgbClr val="000000"/>
                </a:solidFill>
                <a:effectLst/>
                <a:uFillTx/>
                <a:latin typeface="+mn-lt"/>
                <a:ea typeface="+mn-ea"/>
                <a:cs typeface="+mn-cs"/>
                <a:sym typeface="Calibri"/>
              </a:rPr>
              <a:t>Dec. 2025</a:t>
            </a:r>
          </a:p>
        </p:txBody>
      </p:sp>
      <p:sp>
        <p:nvSpPr>
          <p:cNvPr id="12" name="CasellaDiTesto 11">
            <a:extLst>
              <a:ext uri="{FF2B5EF4-FFF2-40B4-BE49-F238E27FC236}">
                <a16:creationId xmlns:a16="http://schemas.microsoft.com/office/drawing/2014/main" id="{481EC5C3-BF0B-F213-324F-F2187936B26D}"/>
              </a:ext>
            </a:extLst>
          </p:cNvPr>
          <p:cNvSpPr txBox="1"/>
          <p:nvPr/>
        </p:nvSpPr>
        <p:spPr>
          <a:xfrm>
            <a:off x="7822556" y="4485193"/>
            <a:ext cx="1984517"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642937"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rgbClr val="000000"/>
                </a:solidFill>
                <a:effectLst/>
                <a:uFillTx/>
                <a:latin typeface="+mn-lt"/>
                <a:ea typeface="+mn-ea"/>
                <a:cs typeface="+mn-cs"/>
                <a:sym typeface="Calibri"/>
              </a:rPr>
              <a:t>Sep. 2026</a:t>
            </a:r>
          </a:p>
        </p:txBody>
      </p:sp>
      <p:sp>
        <p:nvSpPr>
          <p:cNvPr id="13" name="CasellaDiTesto 12">
            <a:extLst>
              <a:ext uri="{FF2B5EF4-FFF2-40B4-BE49-F238E27FC236}">
                <a16:creationId xmlns:a16="http://schemas.microsoft.com/office/drawing/2014/main" id="{97D12928-D2BA-CA7C-6944-9EAAE2BB4594}"/>
              </a:ext>
            </a:extLst>
          </p:cNvPr>
          <p:cNvSpPr txBox="1"/>
          <p:nvPr/>
        </p:nvSpPr>
        <p:spPr>
          <a:xfrm>
            <a:off x="13551562" y="4485193"/>
            <a:ext cx="2008562"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642937"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rgbClr val="000000"/>
                </a:solidFill>
                <a:effectLst/>
                <a:uFillTx/>
                <a:latin typeface="+mn-lt"/>
                <a:ea typeface="+mn-ea"/>
                <a:cs typeface="+mn-cs"/>
                <a:sym typeface="Calibri"/>
              </a:rPr>
              <a:t>May 2027</a:t>
            </a:r>
          </a:p>
        </p:txBody>
      </p:sp>
      <p:sp>
        <p:nvSpPr>
          <p:cNvPr id="14" name="CasellaDiTesto 13">
            <a:extLst>
              <a:ext uri="{FF2B5EF4-FFF2-40B4-BE49-F238E27FC236}">
                <a16:creationId xmlns:a16="http://schemas.microsoft.com/office/drawing/2014/main" id="{EF0926DB-0AC4-E211-101E-259164D630A1}"/>
              </a:ext>
            </a:extLst>
          </p:cNvPr>
          <p:cNvSpPr txBox="1"/>
          <p:nvPr/>
        </p:nvSpPr>
        <p:spPr>
          <a:xfrm>
            <a:off x="19304613" y="4485193"/>
            <a:ext cx="1893146"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642937"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rgbClr val="000000"/>
                </a:solidFill>
                <a:effectLst/>
                <a:uFillTx/>
                <a:latin typeface="+mn-lt"/>
                <a:ea typeface="+mn-ea"/>
                <a:cs typeface="+mn-cs"/>
                <a:sym typeface="Calibri"/>
              </a:rPr>
              <a:t>Dec 2028</a:t>
            </a:r>
          </a:p>
        </p:txBody>
      </p:sp>
      <p:pic>
        <p:nvPicPr>
          <p:cNvPr id="24" name="Immagine 23">
            <a:extLst>
              <a:ext uri="{FF2B5EF4-FFF2-40B4-BE49-F238E27FC236}">
                <a16:creationId xmlns:a16="http://schemas.microsoft.com/office/drawing/2014/main" id="{59653CEC-110B-A292-14CB-DD0C68BA9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36" y="21508"/>
            <a:ext cx="1560962" cy="2116483"/>
          </a:xfrm>
          <a:prstGeom prst="rect">
            <a:avLst/>
          </a:prstGeom>
        </p:spPr>
      </p:pic>
      <p:pic>
        <p:nvPicPr>
          <p:cNvPr id="25" name="Immagine 24">
            <a:extLst>
              <a:ext uri="{FF2B5EF4-FFF2-40B4-BE49-F238E27FC236}">
                <a16:creationId xmlns:a16="http://schemas.microsoft.com/office/drawing/2014/main" id="{7110A6FB-8CEB-9F07-59E1-F3FD2E225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38756" y="-17860"/>
            <a:ext cx="4813097" cy="2053663"/>
          </a:xfrm>
          <a:prstGeom prst="rect">
            <a:avLst/>
          </a:prstGeom>
        </p:spPr>
      </p:pic>
      <p:sp>
        <p:nvSpPr>
          <p:cNvPr id="26" name="CasellaDiTesto 25">
            <a:extLst>
              <a:ext uri="{FF2B5EF4-FFF2-40B4-BE49-F238E27FC236}">
                <a16:creationId xmlns:a16="http://schemas.microsoft.com/office/drawing/2014/main" id="{8ABC315D-F843-B9D1-15BF-8656D583FBFB}"/>
              </a:ext>
            </a:extLst>
          </p:cNvPr>
          <p:cNvSpPr txBox="1"/>
          <p:nvPr/>
        </p:nvSpPr>
        <p:spPr>
          <a:xfrm>
            <a:off x="659568" y="5491236"/>
            <a:ext cx="4826833"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642937" rtl="0" fontAlgn="auto" latinLnBrk="0" hangingPunct="0">
              <a:lnSpc>
                <a:spcPct val="100000"/>
              </a:lnSpc>
              <a:spcBef>
                <a:spcPts val="0"/>
              </a:spcBef>
              <a:spcAft>
                <a:spcPts val="0"/>
              </a:spcAft>
              <a:buClrTx/>
              <a:buSzTx/>
              <a:buFont typeface="Arial" panose="020B0604020202020204" pitchFamily="34" charset="0"/>
              <a:buChar char="•"/>
              <a:tabLst/>
            </a:pPr>
            <a:r>
              <a:rPr kumimoji="0" lang="it-IT" sz="3600" b="0" i="0" u="none" strike="noStrike" cap="none" spc="0" normalizeH="0" baseline="0" dirty="0">
                <a:ln>
                  <a:noFill/>
                </a:ln>
                <a:solidFill>
                  <a:srgbClr val="000000"/>
                </a:solidFill>
                <a:effectLst/>
                <a:uFillTx/>
                <a:latin typeface="+mn-lt"/>
                <a:ea typeface="+mn-ea"/>
                <a:cs typeface="+mn-cs"/>
                <a:sym typeface="Calibri"/>
              </a:rPr>
              <a:t>Project kick-off</a:t>
            </a:r>
          </a:p>
          <a:p>
            <a:pPr marL="457200" marR="0" indent="-457200" algn="l" defTabSz="642937" rtl="0" fontAlgn="auto" latinLnBrk="0" hangingPunct="0">
              <a:lnSpc>
                <a:spcPct val="100000"/>
              </a:lnSpc>
              <a:spcBef>
                <a:spcPts val="0"/>
              </a:spcBef>
              <a:spcAft>
                <a:spcPts val="0"/>
              </a:spcAft>
              <a:buClrTx/>
              <a:buSzTx/>
              <a:buFont typeface="Arial" panose="020B0604020202020204" pitchFamily="34" charset="0"/>
              <a:buChar char="•"/>
              <a:tabLst/>
            </a:pPr>
            <a:r>
              <a:rPr lang="it-IT" sz="3600" dirty="0"/>
              <a:t>Instagram page</a:t>
            </a:r>
            <a:endParaRPr kumimoji="0" lang="it-IT" sz="3600" b="0" i="0" u="none" strike="noStrike" cap="none" spc="0" normalizeH="0" baseline="0" dirty="0">
              <a:ln>
                <a:noFill/>
              </a:ln>
              <a:solidFill>
                <a:srgbClr val="000000"/>
              </a:solidFill>
              <a:effectLst/>
              <a:uFillTx/>
              <a:latin typeface="+mn-lt"/>
              <a:ea typeface="+mn-ea"/>
              <a:cs typeface="+mn-cs"/>
              <a:sym typeface="Calibri"/>
            </a:endParaRPr>
          </a:p>
        </p:txBody>
      </p:sp>
      <p:sp>
        <p:nvSpPr>
          <p:cNvPr id="30" name="CasellaDiTesto 29">
            <a:extLst>
              <a:ext uri="{FF2B5EF4-FFF2-40B4-BE49-F238E27FC236}">
                <a16:creationId xmlns:a16="http://schemas.microsoft.com/office/drawing/2014/main" id="{69775D7A-E97E-EC23-4CE0-D400FFF0AB44}"/>
              </a:ext>
            </a:extLst>
          </p:cNvPr>
          <p:cNvSpPr txBox="1"/>
          <p:nvPr/>
        </p:nvSpPr>
        <p:spPr>
          <a:xfrm>
            <a:off x="5635251" y="5596167"/>
            <a:ext cx="5727294"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642937" rtl="0" fontAlgn="auto" latinLnBrk="0" hangingPunct="0">
              <a:lnSpc>
                <a:spcPct val="100000"/>
              </a:lnSpc>
              <a:spcBef>
                <a:spcPts val="0"/>
              </a:spcBef>
              <a:spcAft>
                <a:spcPts val="0"/>
              </a:spcAft>
              <a:buClrTx/>
              <a:buSzTx/>
              <a:buFont typeface="Arial" panose="020B0604020202020204" pitchFamily="34" charset="0"/>
              <a:buChar char="•"/>
              <a:tabLst/>
            </a:pPr>
            <a:r>
              <a:rPr kumimoji="0" lang="it-IT" sz="3600" b="0" i="0" u="none" strike="noStrike" cap="none" spc="0" normalizeH="0" baseline="0" dirty="0">
                <a:ln>
                  <a:noFill/>
                </a:ln>
                <a:solidFill>
                  <a:srgbClr val="000000"/>
                </a:solidFill>
                <a:effectLst/>
                <a:uFillTx/>
                <a:latin typeface="+mn-lt"/>
                <a:ea typeface="+mn-ea"/>
                <a:cs typeface="+mn-cs"/>
                <a:sym typeface="Calibri"/>
              </a:rPr>
              <a:t>Website</a:t>
            </a:r>
          </a:p>
          <a:p>
            <a:pPr marL="457200" marR="0" indent="-457200" algn="l" defTabSz="642937" rtl="0" fontAlgn="auto" latinLnBrk="0" hangingPunct="0">
              <a:lnSpc>
                <a:spcPct val="100000"/>
              </a:lnSpc>
              <a:spcBef>
                <a:spcPts val="0"/>
              </a:spcBef>
              <a:spcAft>
                <a:spcPts val="0"/>
              </a:spcAft>
              <a:buClrTx/>
              <a:buSzTx/>
              <a:buFont typeface="Arial" panose="020B0604020202020204" pitchFamily="34" charset="0"/>
              <a:buChar char="•"/>
              <a:tabLst/>
            </a:pPr>
            <a:r>
              <a:rPr lang="it-IT" sz="3600" b="1" dirty="0"/>
              <a:t>Free </a:t>
            </a:r>
            <a:r>
              <a:rPr lang="it-IT" sz="3600" b="1" dirty="0" err="1"/>
              <a:t>print</a:t>
            </a:r>
            <a:r>
              <a:rPr lang="it-IT" sz="3600" b="1" dirty="0"/>
              <a:t> and play</a:t>
            </a:r>
            <a:endParaRPr kumimoji="0" lang="it-IT" sz="3600" b="1" i="0" u="none" strike="noStrike" cap="none" spc="0" normalizeH="0" baseline="0" dirty="0">
              <a:ln>
                <a:noFill/>
              </a:ln>
              <a:solidFill>
                <a:srgbClr val="000000"/>
              </a:solidFill>
              <a:effectLst/>
              <a:uFillTx/>
              <a:latin typeface="+mn-lt"/>
              <a:ea typeface="+mn-ea"/>
              <a:cs typeface="+mn-cs"/>
              <a:sym typeface="Calibri"/>
            </a:endParaRPr>
          </a:p>
        </p:txBody>
      </p:sp>
      <p:sp>
        <p:nvSpPr>
          <p:cNvPr id="31" name="CasellaDiTesto 30">
            <a:extLst>
              <a:ext uri="{FF2B5EF4-FFF2-40B4-BE49-F238E27FC236}">
                <a16:creationId xmlns:a16="http://schemas.microsoft.com/office/drawing/2014/main" id="{BE35C89C-B4FD-32C1-D02E-4A7ED2B6221E}"/>
              </a:ext>
            </a:extLst>
          </p:cNvPr>
          <p:cNvSpPr txBox="1"/>
          <p:nvPr/>
        </p:nvSpPr>
        <p:spPr>
          <a:xfrm>
            <a:off x="11511395" y="5491236"/>
            <a:ext cx="5727294"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marR="0" indent="-457200" algn="l" defTabSz="642937" rtl="0" fontAlgn="auto" latinLnBrk="0" hangingPunct="0">
              <a:lnSpc>
                <a:spcPct val="100000"/>
              </a:lnSpc>
              <a:spcBef>
                <a:spcPts val="0"/>
              </a:spcBef>
              <a:spcAft>
                <a:spcPts val="0"/>
              </a:spcAft>
              <a:buClrTx/>
              <a:buSzTx/>
              <a:buFont typeface="Arial" panose="020B0604020202020204" pitchFamily="34" charset="0"/>
              <a:buChar char="•"/>
              <a:tabLst/>
            </a:pPr>
            <a:r>
              <a:rPr kumimoji="0" lang="it-IT" sz="3600" b="0" i="0" u="none" strike="noStrike" cap="none" spc="0" normalizeH="0" baseline="0" dirty="0">
                <a:ln>
                  <a:noFill/>
                </a:ln>
                <a:solidFill>
                  <a:srgbClr val="000000"/>
                </a:solidFill>
                <a:effectLst/>
                <a:uFillTx/>
                <a:latin typeface="+mn-lt"/>
                <a:ea typeface="+mn-ea"/>
                <a:cs typeface="+mn-cs"/>
                <a:sym typeface="Calibri"/>
              </a:rPr>
              <a:t>Digital </a:t>
            </a:r>
            <a:r>
              <a:rPr kumimoji="0" lang="it-IT" sz="3600" b="0" i="0" u="none" strike="noStrike" cap="none" spc="0" normalizeH="0" baseline="0" dirty="0" err="1">
                <a:ln>
                  <a:noFill/>
                </a:ln>
                <a:solidFill>
                  <a:srgbClr val="000000"/>
                </a:solidFill>
                <a:effectLst/>
                <a:uFillTx/>
                <a:latin typeface="+mn-lt"/>
                <a:ea typeface="+mn-ea"/>
                <a:cs typeface="+mn-cs"/>
                <a:sym typeface="Calibri"/>
              </a:rPr>
              <a:t>Dangers</a:t>
            </a:r>
            <a:r>
              <a:rPr kumimoji="0" lang="it-IT" sz="3600" b="0" i="0" u="none" strike="noStrike" cap="none" spc="0" normalizeH="0" baseline="0" dirty="0">
                <a:ln>
                  <a:noFill/>
                </a:ln>
                <a:solidFill>
                  <a:srgbClr val="000000"/>
                </a:solidFill>
                <a:effectLst/>
                <a:uFillTx/>
                <a:latin typeface="+mn-lt"/>
                <a:ea typeface="+mn-ea"/>
                <a:cs typeface="+mn-cs"/>
                <a:sym typeface="Calibri"/>
              </a:rPr>
              <a:t> &amp; </a:t>
            </a:r>
            <a:r>
              <a:rPr kumimoji="0" lang="it-IT" sz="3600" b="0" i="0" u="none" strike="noStrike" cap="none" spc="0" normalizeH="0" baseline="0" dirty="0" err="1">
                <a:ln>
                  <a:noFill/>
                </a:ln>
                <a:solidFill>
                  <a:srgbClr val="000000"/>
                </a:solidFill>
                <a:effectLst/>
                <a:uFillTx/>
                <a:latin typeface="+mn-lt"/>
                <a:ea typeface="+mn-ea"/>
                <a:cs typeface="+mn-cs"/>
                <a:sym typeface="Calibri"/>
              </a:rPr>
              <a:t>Dwellers</a:t>
            </a:r>
            <a:r>
              <a:rPr kumimoji="0" lang="it-IT" sz="3600" b="0" i="0" u="none" strike="noStrike" cap="none" spc="0" normalizeH="0" baseline="0" dirty="0">
                <a:ln>
                  <a:noFill/>
                </a:ln>
                <a:solidFill>
                  <a:srgbClr val="000000"/>
                </a:solidFill>
                <a:effectLst/>
                <a:uFillTx/>
                <a:latin typeface="+mn-lt"/>
                <a:ea typeface="+mn-ea"/>
                <a:cs typeface="+mn-cs"/>
                <a:sym typeface="Calibri"/>
              </a:rPr>
              <a:t> beta</a:t>
            </a:r>
            <a:endParaRPr kumimoji="0" lang="it-IT" sz="3600" b="1" i="0" u="none" strike="noStrike" cap="none" spc="0" normalizeH="0" baseline="0" dirty="0">
              <a:ln>
                <a:noFill/>
              </a:ln>
              <a:solidFill>
                <a:srgbClr val="000000"/>
              </a:solidFill>
              <a:effectLst/>
              <a:uFillTx/>
              <a:latin typeface="+mn-lt"/>
              <a:ea typeface="+mn-ea"/>
              <a:cs typeface="+mn-cs"/>
              <a:sym typeface="Calibri"/>
            </a:endParaRPr>
          </a:p>
        </p:txBody>
      </p:sp>
      <p:sp>
        <p:nvSpPr>
          <p:cNvPr id="32" name="CasellaDiTesto 31">
            <a:extLst>
              <a:ext uri="{FF2B5EF4-FFF2-40B4-BE49-F238E27FC236}">
                <a16:creationId xmlns:a16="http://schemas.microsoft.com/office/drawing/2014/main" id="{A3F4BD14-A882-84EE-84CD-B3C47DDEA161}"/>
              </a:ext>
            </a:extLst>
          </p:cNvPr>
          <p:cNvSpPr txBox="1"/>
          <p:nvPr/>
        </p:nvSpPr>
        <p:spPr>
          <a:xfrm>
            <a:off x="17387539" y="5491236"/>
            <a:ext cx="5727294"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buFont typeface="Arial" panose="020B0604020202020204" pitchFamily="34" charset="0"/>
              <a:buChar char="•"/>
            </a:pPr>
            <a:r>
              <a:rPr lang="it-IT" sz="3600" dirty="0"/>
              <a:t>Digital </a:t>
            </a:r>
            <a:r>
              <a:rPr lang="it-IT" sz="3600" dirty="0" err="1"/>
              <a:t>Dangers</a:t>
            </a:r>
            <a:r>
              <a:rPr lang="it-IT" sz="3600" dirty="0"/>
              <a:t> &amp; </a:t>
            </a:r>
            <a:r>
              <a:rPr lang="it-IT" sz="3600" dirty="0" err="1"/>
              <a:t>Dwellers</a:t>
            </a:r>
            <a:r>
              <a:rPr lang="it-IT" sz="3600" dirty="0"/>
              <a:t> </a:t>
            </a:r>
            <a:r>
              <a:rPr kumimoji="0" lang="it-IT" sz="3600" b="0" i="0" u="none" strike="noStrike" cap="none" spc="0" normalizeH="0" baseline="0" dirty="0">
                <a:ln>
                  <a:noFill/>
                </a:ln>
                <a:solidFill>
                  <a:srgbClr val="000000"/>
                </a:solidFill>
                <a:effectLst/>
                <a:uFillTx/>
                <a:latin typeface="+mn-lt"/>
                <a:ea typeface="+mn-ea"/>
                <a:cs typeface="+mn-cs"/>
                <a:sym typeface="Calibri"/>
              </a:rPr>
              <a:t>1.0</a:t>
            </a:r>
            <a:endParaRPr kumimoji="0" lang="it-IT" sz="3600" b="1" i="0" u="none" strike="noStrike" cap="none" spc="0" normalizeH="0" baseline="0" dirty="0">
              <a:ln>
                <a:noFill/>
              </a:ln>
              <a:solidFill>
                <a:srgbClr val="000000"/>
              </a:solidFill>
              <a:effectLst/>
              <a:uFillTx/>
              <a:latin typeface="+mn-lt"/>
              <a:ea typeface="+mn-ea"/>
              <a:cs typeface="+mn-cs"/>
              <a:sym typeface="Calibri"/>
            </a:endParaRPr>
          </a:p>
        </p:txBody>
      </p:sp>
      <p:grpSp>
        <p:nvGrpSpPr>
          <p:cNvPr id="34" name="Gruppo 33">
            <a:extLst>
              <a:ext uri="{FF2B5EF4-FFF2-40B4-BE49-F238E27FC236}">
                <a16:creationId xmlns:a16="http://schemas.microsoft.com/office/drawing/2014/main" id="{FF293A8C-E7EF-9D29-B450-41DB08CF1EEE}"/>
              </a:ext>
            </a:extLst>
          </p:cNvPr>
          <p:cNvGrpSpPr/>
          <p:nvPr/>
        </p:nvGrpSpPr>
        <p:grpSpPr>
          <a:xfrm>
            <a:off x="10333220" y="8120757"/>
            <a:ext cx="3717560" cy="5066676"/>
            <a:chOff x="9908498" y="7781613"/>
            <a:chExt cx="3717560" cy="5066676"/>
          </a:xfrm>
        </p:grpSpPr>
        <p:sp>
          <p:nvSpPr>
            <p:cNvPr id="29" name="Rettangolo con angoli arrotondati 28">
              <a:extLst>
                <a:ext uri="{FF2B5EF4-FFF2-40B4-BE49-F238E27FC236}">
                  <a16:creationId xmlns:a16="http://schemas.microsoft.com/office/drawing/2014/main" id="{BB3B8F7F-79EC-B13D-8BD6-DA8A4783236B}"/>
                </a:ext>
              </a:extLst>
            </p:cNvPr>
            <p:cNvSpPr/>
            <p:nvPr/>
          </p:nvSpPr>
          <p:spPr>
            <a:xfrm>
              <a:off x="9908498" y="7781613"/>
              <a:ext cx="3717560" cy="5066676"/>
            </a:xfrm>
            <a:prstGeom prst="roundRect">
              <a:avLst/>
            </a:prstGeom>
            <a:gradFill flip="none" rotWithShape="1">
              <a:gsLst>
                <a:gs pos="0">
                  <a:srgbClr val="F6CC6E"/>
                </a:gs>
                <a:gs pos="37000">
                  <a:srgbClr val="DA6045"/>
                </a:gs>
                <a:gs pos="100000">
                  <a:srgbClr val="6E4E9A"/>
                </a:gs>
                <a:gs pos="71000">
                  <a:srgbClr val="BB3075"/>
                </a:gs>
              </a:gsLst>
              <a:lin ang="18900000" scaled="1"/>
              <a:tileRect/>
            </a:gra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dirty="0">
                <a:ln>
                  <a:noFill/>
                </a:ln>
                <a:solidFill>
                  <a:srgbClr val="000000"/>
                </a:solidFill>
                <a:effectLst/>
                <a:uFill>
                  <a:solidFill>
                    <a:srgbClr val="003366"/>
                  </a:solidFill>
                </a:uFill>
                <a:latin typeface="+mn-lt"/>
                <a:ea typeface="+mn-ea"/>
                <a:cs typeface="+mn-cs"/>
                <a:sym typeface="Calibri"/>
              </a:endParaRPr>
            </a:p>
          </p:txBody>
        </p:sp>
        <p:pic>
          <p:nvPicPr>
            <p:cNvPr id="16" name="Immagine 15">
              <a:extLst>
                <a:ext uri="{FF2B5EF4-FFF2-40B4-BE49-F238E27FC236}">
                  <a16:creationId xmlns:a16="http://schemas.microsoft.com/office/drawing/2014/main" id="{5458B603-B50A-7E94-1301-3E2D8142FA97}"/>
                </a:ext>
              </a:extLst>
            </p:cNvPr>
            <p:cNvPicPr>
              <a:picLocks noChangeAspect="1"/>
            </p:cNvPicPr>
            <p:nvPr/>
          </p:nvPicPr>
          <p:blipFill>
            <a:blip r:embed="rId5"/>
            <a:stretch>
              <a:fillRect/>
            </a:stretch>
          </p:blipFill>
          <p:spPr>
            <a:xfrm>
              <a:off x="10752866" y="8267076"/>
              <a:ext cx="2028825" cy="2047875"/>
            </a:xfrm>
            <a:prstGeom prst="rect">
              <a:avLst/>
            </a:prstGeom>
          </p:spPr>
        </p:pic>
        <p:sp>
          <p:nvSpPr>
            <p:cNvPr id="33" name="CasellaDiTesto 32">
              <a:extLst>
                <a:ext uri="{FF2B5EF4-FFF2-40B4-BE49-F238E27FC236}">
                  <a16:creationId xmlns:a16="http://schemas.microsoft.com/office/drawing/2014/main" id="{52E3A541-B3B9-BBFF-F2A3-CB837D891B99}"/>
                </a:ext>
              </a:extLst>
            </p:cNvPr>
            <p:cNvSpPr txBox="1"/>
            <p:nvPr/>
          </p:nvSpPr>
          <p:spPr>
            <a:xfrm>
              <a:off x="10076111" y="10560188"/>
              <a:ext cx="3382335"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642937" rtl="0" fontAlgn="auto" latinLnBrk="0" hangingPunct="0">
                <a:lnSpc>
                  <a:spcPct val="100000"/>
                </a:lnSpc>
                <a:spcBef>
                  <a:spcPts val="0"/>
                </a:spcBef>
                <a:spcAft>
                  <a:spcPts val="0"/>
                </a:spcAft>
                <a:buClrTx/>
                <a:buSzTx/>
                <a:buFontTx/>
                <a:buNone/>
                <a:tabLst/>
              </a:pPr>
              <a:r>
                <a:rPr kumimoji="0" lang="it-IT" sz="6000" i="0" u="none" strike="noStrike" cap="none" spc="0" normalizeH="0" baseline="0" dirty="0" err="1">
                  <a:ln>
                    <a:noFill/>
                  </a:ln>
                  <a:solidFill>
                    <a:schemeClr val="bg1"/>
                  </a:solidFill>
                  <a:effectLst/>
                  <a:uFillTx/>
                  <a:latin typeface="Brush Script MT" panose="03060802040406070304" pitchFamily="66" charset="0"/>
                  <a:sym typeface="Calibri"/>
                </a:rPr>
                <a:t>Get</a:t>
              </a:r>
              <a:r>
                <a:rPr kumimoji="0" lang="it-IT" sz="6000" i="0" u="none" strike="noStrike" cap="none" spc="0" normalizeH="0" baseline="0" dirty="0">
                  <a:ln>
                    <a:noFill/>
                  </a:ln>
                  <a:solidFill>
                    <a:schemeClr val="bg1"/>
                  </a:solidFill>
                  <a:effectLst/>
                  <a:uFillTx/>
                  <a:latin typeface="Brush Script MT" panose="03060802040406070304" pitchFamily="66" charset="0"/>
                  <a:sym typeface="Calibri"/>
                </a:rPr>
                <a:t> in touch!</a:t>
              </a:r>
            </a:p>
          </p:txBody>
        </p:sp>
      </p:grpSp>
      <p:sp>
        <p:nvSpPr>
          <p:cNvPr id="37" name="Freccia a destra 36">
            <a:extLst>
              <a:ext uri="{FF2B5EF4-FFF2-40B4-BE49-F238E27FC236}">
                <a16:creationId xmlns:a16="http://schemas.microsoft.com/office/drawing/2014/main" id="{7A89F3DE-95BC-CB21-A7C4-FCCD43462B92}"/>
              </a:ext>
            </a:extLst>
          </p:cNvPr>
          <p:cNvSpPr/>
          <p:nvPr/>
        </p:nvSpPr>
        <p:spPr>
          <a:xfrm>
            <a:off x="659568" y="3531842"/>
            <a:ext cx="22455265" cy="792000"/>
          </a:xfrm>
          <a:prstGeom prst="rightArrow">
            <a:avLst>
              <a:gd name="adj1" fmla="val 50000"/>
              <a:gd name="adj2" fmla="val 304920"/>
            </a:avLst>
          </a:prstGeom>
          <a:solidFill>
            <a:srgbClr val="126EB7"/>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41" name="CasellaDiTesto 40">
            <a:extLst>
              <a:ext uri="{FF2B5EF4-FFF2-40B4-BE49-F238E27FC236}">
                <a16:creationId xmlns:a16="http://schemas.microsoft.com/office/drawing/2014/main" id="{8B038E2E-BE77-FBD3-5817-11AFF41390F6}"/>
              </a:ext>
            </a:extLst>
          </p:cNvPr>
          <p:cNvSpPr txBox="1"/>
          <p:nvPr/>
        </p:nvSpPr>
        <p:spPr>
          <a:xfrm>
            <a:off x="15560124" y="9278710"/>
            <a:ext cx="809843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4800" b="1" i="0" dirty="0">
                <a:solidFill>
                  <a:schemeClr val="tx1"/>
                </a:solidFill>
                <a:effectLst/>
                <a:latin typeface="+mj-lt"/>
                <a:hlinkClick r:id="rId6">
                  <a:extLst>
                    <a:ext uri="{A12FA001-AC4F-418D-AE19-62706E023703}">
                      <ahyp:hlinkClr xmlns:ahyp="http://schemas.microsoft.com/office/drawing/2018/hyperlinkcolor" val="tx"/>
                    </a:ext>
                  </a:extLst>
                </a:hlinkClick>
              </a:rPr>
              <a:t>Geoscience Games Night</a:t>
            </a:r>
          </a:p>
          <a:p>
            <a:pPr algn="r"/>
            <a:r>
              <a:rPr lang="en-US" sz="4800" b="1" i="0" dirty="0">
                <a:solidFill>
                  <a:schemeClr val="tx1"/>
                </a:solidFill>
                <a:effectLst/>
                <a:latin typeface="+mj-lt"/>
                <a:hlinkClick r:id="rId6">
                  <a:extLst>
                    <a:ext uri="{A12FA001-AC4F-418D-AE19-62706E023703}">
                      <ahyp:hlinkClr xmlns:ahyp="http://schemas.microsoft.com/office/drawing/2018/hyperlinkcolor" val="tx"/>
                    </a:ext>
                  </a:extLst>
                </a:hlinkClick>
              </a:rPr>
              <a:t>18:00-19:30</a:t>
            </a:r>
          </a:p>
          <a:p>
            <a:pPr algn="r"/>
            <a:r>
              <a:rPr lang="en-US" sz="4800" b="1" i="0" dirty="0">
                <a:solidFill>
                  <a:schemeClr val="tx1"/>
                </a:solidFill>
                <a:effectLst/>
                <a:latin typeface="+mj-lt"/>
                <a:hlinkClick r:id="rId6">
                  <a:extLst>
                    <a:ext uri="{A12FA001-AC4F-418D-AE19-62706E023703}">
                      <ahyp:hlinkClr xmlns:ahyp="http://schemas.microsoft.com/office/drawing/2018/hyperlinkcolor" val="tx"/>
                    </a:ext>
                  </a:extLst>
                </a:hlinkClick>
              </a:rPr>
              <a:t>Foyer D</a:t>
            </a:r>
            <a:endParaRPr lang="it-IT" sz="4800" b="1" dirty="0">
              <a:solidFill>
                <a:schemeClr val="tx1"/>
              </a:solidFill>
              <a:latin typeface="+mj-lt"/>
            </a:endParaRPr>
          </a:p>
        </p:txBody>
      </p:sp>
      <p:sp>
        <p:nvSpPr>
          <p:cNvPr id="42" name="CasellaDiTesto 41">
            <a:extLst>
              <a:ext uri="{FF2B5EF4-FFF2-40B4-BE49-F238E27FC236}">
                <a16:creationId xmlns:a16="http://schemas.microsoft.com/office/drawing/2014/main" id="{B725169E-C0D3-CE2B-3054-9063FB8A5386}"/>
              </a:ext>
            </a:extLst>
          </p:cNvPr>
          <p:cNvSpPr txBox="1"/>
          <p:nvPr/>
        </p:nvSpPr>
        <p:spPr>
          <a:xfrm>
            <a:off x="21278102" y="8387840"/>
            <a:ext cx="2380459"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just" defTabSz="642937"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rgbClr val="000000"/>
                </a:solidFill>
                <a:effectLst/>
                <a:uFillTx/>
                <a:latin typeface="+mn-lt"/>
                <a:ea typeface="+mn-ea"/>
                <a:cs typeface="+mn-cs"/>
                <a:sym typeface="Calibri"/>
              </a:rPr>
              <a:t>Play </a:t>
            </a:r>
            <a:r>
              <a:rPr kumimoji="0" lang="it-IT" sz="3600" b="0" i="0" u="none" strike="noStrike" cap="none" spc="0" normalizeH="0" baseline="0" dirty="0" err="1">
                <a:ln>
                  <a:noFill/>
                </a:ln>
                <a:solidFill>
                  <a:srgbClr val="000000"/>
                </a:solidFill>
                <a:effectLst/>
                <a:uFillTx/>
                <a:latin typeface="+mn-lt"/>
                <a:ea typeface="+mn-ea"/>
                <a:cs typeface="+mn-cs"/>
                <a:sym typeface="Calibri"/>
              </a:rPr>
              <a:t>it</a:t>
            </a:r>
            <a:r>
              <a:rPr kumimoji="0" lang="it-IT" sz="3600" b="0" i="0" u="none" strike="noStrike" cap="none" spc="0" normalizeH="0" baseline="0" dirty="0">
                <a:ln>
                  <a:noFill/>
                </a:ln>
                <a:solidFill>
                  <a:srgbClr val="000000"/>
                </a:solidFill>
                <a:effectLst/>
                <a:uFillTx/>
                <a:latin typeface="+mn-lt"/>
                <a:ea typeface="+mn-ea"/>
                <a:cs typeface="+mn-cs"/>
                <a:sym typeface="Calibri"/>
              </a:rPr>
              <a:t> </a:t>
            </a:r>
            <a:r>
              <a:rPr kumimoji="0" lang="it-IT" sz="3600" b="0" i="0" u="none" strike="noStrike" cap="none" spc="0" normalizeH="0" baseline="0" dirty="0" err="1">
                <a:ln>
                  <a:noFill/>
                </a:ln>
                <a:solidFill>
                  <a:srgbClr val="000000"/>
                </a:solidFill>
                <a:effectLst/>
                <a:uFillTx/>
                <a:latin typeface="+mn-lt"/>
                <a:ea typeface="+mn-ea"/>
                <a:cs typeface="+mn-cs"/>
                <a:sym typeface="Calibri"/>
              </a:rPr>
              <a:t>later</a:t>
            </a:r>
            <a:r>
              <a:rPr kumimoji="0" lang="it-IT" sz="3600" b="0" i="0" u="none" strike="noStrike" cap="none" spc="0" normalizeH="0" baseline="0" dirty="0">
                <a:ln>
                  <a:noFill/>
                </a:ln>
                <a:solidFill>
                  <a:srgbClr val="000000"/>
                </a:solidFill>
                <a:effectLst/>
                <a:uFillTx/>
                <a:latin typeface="+mn-lt"/>
                <a:ea typeface="+mn-ea"/>
                <a:cs typeface="+mn-cs"/>
                <a:sym typeface="Calibri"/>
              </a:rPr>
              <a:t>:</a:t>
            </a:r>
          </a:p>
        </p:txBody>
      </p:sp>
    </p:spTree>
    <p:extLst>
      <p:ext uri="{BB962C8B-B14F-4D97-AF65-F5344CB8AC3E}">
        <p14:creationId xmlns:p14="http://schemas.microsoft.com/office/powerpoint/2010/main" val="12957688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EC0EDC9F-2504-4FFC-4112-AE2F77195EA4}"/>
              </a:ext>
            </a:extLst>
          </p:cNvPr>
          <p:cNvSpPr txBox="1"/>
          <p:nvPr/>
        </p:nvSpPr>
        <p:spPr>
          <a:xfrm>
            <a:off x="1676399" y="2228864"/>
            <a:ext cx="10660505" cy="10125062"/>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ormAutofit/>
          </a:bodyPr>
          <a:lstStyle/>
          <a:p>
            <a:pPr marL="803700" indent="-228600" defTabSz="914400" hangingPunct="1">
              <a:lnSpc>
                <a:spcPct val="90000"/>
              </a:lnSpc>
              <a:spcAft>
                <a:spcPts val="600"/>
              </a:spcAft>
              <a:buFont typeface="Arial" panose="020B0604020202020204" pitchFamily="34" charset="0"/>
              <a:buChar char="•"/>
            </a:pPr>
            <a:r>
              <a:rPr lang="en-US" sz="5400" kern="1200" noProof="1">
                <a:solidFill>
                  <a:schemeClr val="tx1"/>
                </a:solidFill>
              </a:rPr>
              <a:t>Technical concepts are conveyed explicitly</a:t>
            </a:r>
          </a:p>
          <a:p>
            <a:pPr marL="803700" indent="-228600" defTabSz="914400" hangingPunct="1">
              <a:lnSpc>
                <a:spcPct val="90000"/>
              </a:lnSpc>
              <a:spcAft>
                <a:spcPts val="600"/>
              </a:spcAft>
              <a:buFont typeface="Arial" panose="020B0604020202020204" pitchFamily="34" charset="0"/>
              <a:buChar char="•"/>
            </a:pPr>
            <a:endParaRPr lang="en-US" sz="5400" kern="1200" noProof="1">
              <a:solidFill>
                <a:schemeClr val="tx1"/>
              </a:solidFill>
            </a:endParaRPr>
          </a:p>
          <a:p>
            <a:pPr marL="803700" indent="-228600" defTabSz="914400" hangingPunct="1">
              <a:lnSpc>
                <a:spcPct val="90000"/>
              </a:lnSpc>
              <a:spcAft>
                <a:spcPts val="600"/>
              </a:spcAft>
              <a:buFont typeface="Arial" panose="020B0604020202020204" pitchFamily="34" charset="0"/>
              <a:buChar char="•"/>
            </a:pPr>
            <a:r>
              <a:rPr lang="en-US" sz="5400" kern="1200" noProof="1">
                <a:solidFill>
                  <a:schemeClr val="tx1"/>
                </a:solidFill>
              </a:rPr>
              <a:t>Concepts like collaboration and complexity are conveyed implicitly</a:t>
            </a:r>
          </a:p>
          <a:p>
            <a:pPr marL="803700" indent="-228600" defTabSz="914400" hangingPunct="1">
              <a:lnSpc>
                <a:spcPct val="90000"/>
              </a:lnSpc>
              <a:spcAft>
                <a:spcPts val="600"/>
              </a:spcAft>
              <a:buFont typeface="Arial" panose="020B0604020202020204" pitchFamily="34" charset="0"/>
              <a:buChar char="•"/>
            </a:pPr>
            <a:endParaRPr lang="en-US" sz="5400" kern="1200" noProof="1">
              <a:solidFill>
                <a:schemeClr val="tx1"/>
              </a:solidFill>
            </a:endParaRPr>
          </a:p>
          <a:p>
            <a:pPr marL="803700" indent="-228600" defTabSz="914400" hangingPunct="1">
              <a:lnSpc>
                <a:spcPct val="90000"/>
              </a:lnSpc>
              <a:spcAft>
                <a:spcPts val="600"/>
              </a:spcAft>
              <a:buFont typeface="Arial" panose="020B0604020202020204" pitchFamily="34" charset="0"/>
              <a:buChar char="•"/>
            </a:pPr>
            <a:r>
              <a:rPr lang="en-US" sz="5400" kern="1200" noProof="1">
                <a:solidFill>
                  <a:schemeClr val="tx1"/>
                </a:solidFill>
              </a:rPr>
              <a:t>Soon print and play and digital version</a:t>
            </a:r>
          </a:p>
        </p:txBody>
      </p:sp>
      <p:pic>
        <p:nvPicPr>
          <p:cNvPr id="11" name="Immagine 10">
            <a:extLst>
              <a:ext uri="{FF2B5EF4-FFF2-40B4-BE49-F238E27FC236}">
                <a16:creationId xmlns:a16="http://schemas.microsoft.com/office/drawing/2014/main" id="{68AA6E97-665A-6D8F-6200-CDE552131DDD}"/>
              </a:ext>
            </a:extLst>
          </p:cNvPr>
          <p:cNvPicPr>
            <a:picLocks noChangeAspect="1"/>
          </p:cNvPicPr>
          <p:nvPr/>
        </p:nvPicPr>
        <p:blipFill>
          <a:blip r:embed="rId2">
            <a:extLst>
              <a:ext uri="{28A0092B-C50C-407E-A947-70E740481C1C}">
                <a14:useLocalDpi xmlns:a14="http://schemas.microsoft.com/office/drawing/2010/main" val="0"/>
              </a:ext>
            </a:extLst>
          </a:blip>
          <a:srcRect t="32112" r="1" b="3194"/>
          <a:stretch>
            <a:fillRect/>
          </a:stretch>
        </p:blipFill>
        <p:spPr>
          <a:xfrm>
            <a:off x="12458430" y="10"/>
            <a:ext cx="11925570" cy="13715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3" name="Titolo 12">
            <a:extLst>
              <a:ext uri="{FF2B5EF4-FFF2-40B4-BE49-F238E27FC236}">
                <a16:creationId xmlns:a16="http://schemas.microsoft.com/office/drawing/2014/main" id="{2CCF8B17-F7CD-4894-ED95-ECAA7421A7C6}"/>
              </a:ext>
            </a:extLst>
          </p:cNvPr>
          <p:cNvSpPr>
            <a:spLocks noGrp="1"/>
          </p:cNvSpPr>
          <p:nvPr>
            <p:ph type="title"/>
          </p:nvPr>
        </p:nvSpPr>
        <p:spPr>
          <a:xfrm>
            <a:off x="32146" y="-17860"/>
            <a:ext cx="15092929" cy="2246724"/>
          </a:xfrm>
        </p:spPr>
        <p:txBody>
          <a:bodyPr/>
          <a:lstStyle/>
          <a:p>
            <a:r>
              <a:rPr lang="it-IT" dirty="0" err="1"/>
              <a:t>Conclusion</a:t>
            </a:r>
            <a:endParaRPr lang="it-IT" dirty="0"/>
          </a:p>
        </p:txBody>
      </p:sp>
    </p:spTree>
    <p:extLst>
      <p:ext uri="{BB962C8B-B14F-4D97-AF65-F5344CB8AC3E}">
        <p14:creationId xmlns:p14="http://schemas.microsoft.com/office/powerpoint/2010/main" val="36518835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F32E5-3DEB-8517-455F-90CD5B4553D4}"/>
              </a:ext>
            </a:extLst>
          </p:cNvPr>
          <p:cNvSpPr>
            <a:spLocks noGrp="1"/>
          </p:cNvSpPr>
          <p:nvPr>
            <p:ph type="title"/>
          </p:nvPr>
        </p:nvSpPr>
        <p:spPr/>
        <p:txBody>
          <a:bodyPr/>
          <a:lstStyle/>
          <a:p>
            <a:endParaRPr lang="it-IT" dirty="0"/>
          </a:p>
        </p:txBody>
      </p:sp>
      <p:pic>
        <p:nvPicPr>
          <p:cNvPr id="48" name="Immagine 47">
            <a:extLst>
              <a:ext uri="{FF2B5EF4-FFF2-40B4-BE49-F238E27FC236}">
                <a16:creationId xmlns:a16="http://schemas.microsoft.com/office/drawing/2014/main" id="{FCC4B3C3-782C-B37E-D137-7F0FE91CC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8013" y="468916"/>
            <a:ext cx="18327974" cy="12898090"/>
          </a:xfrm>
          <a:prstGeom prst="rect">
            <a:avLst/>
          </a:prstGeom>
        </p:spPr>
      </p:pic>
    </p:spTree>
    <p:extLst>
      <p:ext uri="{BB962C8B-B14F-4D97-AF65-F5344CB8AC3E}">
        <p14:creationId xmlns:p14="http://schemas.microsoft.com/office/powerpoint/2010/main" val="2798310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970C4-D18C-4927-A0CA-06F897904C93}"/>
              </a:ext>
            </a:extLst>
          </p:cNvPr>
          <p:cNvSpPr>
            <a:spLocks noGrp="1"/>
          </p:cNvSpPr>
          <p:nvPr>
            <p:ph type="title"/>
          </p:nvPr>
        </p:nvSpPr>
        <p:spPr/>
        <p:txBody>
          <a:bodyPr>
            <a:normAutofit/>
          </a:bodyPr>
          <a:lstStyle/>
          <a:p>
            <a:r>
              <a:rPr lang="en-GB" dirty="0">
                <a:solidFill>
                  <a:schemeClr val="accent1">
                    <a:hueOff val="47394"/>
                    <a:satOff val="-25753"/>
                    <a:lumOff val="-7544"/>
                  </a:schemeClr>
                </a:solidFill>
              </a:rPr>
              <a:t>Mission</a:t>
            </a:r>
          </a:p>
        </p:txBody>
      </p:sp>
      <p:sp>
        <p:nvSpPr>
          <p:cNvPr id="4" name="CasellaDiTesto 3">
            <a:extLst>
              <a:ext uri="{FF2B5EF4-FFF2-40B4-BE49-F238E27FC236}">
                <a16:creationId xmlns:a16="http://schemas.microsoft.com/office/drawing/2014/main" id="{9150EB6B-2ED3-489E-B2D4-B1CB8501D4EF}"/>
              </a:ext>
            </a:extLst>
          </p:cNvPr>
          <p:cNvSpPr txBox="1"/>
          <p:nvPr/>
        </p:nvSpPr>
        <p:spPr>
          <a:xfrm>
            <a:off x="376518" y="2410413"/>
            <a:ext cx="23173766" cy="2914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803700" indent="-803700" defTabSz="642960">
              <a:buFont typeface="Arial" panose="020B0604020202020204" pitchFamily="34" charset="0"/>
              <a:buChar char="•"/>
            </a:pPr>
            <a:r>
              <a:rPr lang="en-GB" sz="6000" dirty="0">
                <a:solidFill>
                  <a:srgbClr val="1E507F"/>
                </a:solidFill>
              </a:rPr>
              <a:t>Promote STEM and Earth Science</a:t>
            </a:r>
          </a:p>
          <a:p>
            <a:pPr marL="803700" indent="-803700" defTabSz="642960">
              <a:buFont typeface="Arial" panose="020B0604020202020204" pitchFamily="34" charset="0"/>
              <a:buChar char="•"/>
            </a:pPr>
            <a:r>
              <a:rPr lang="en-GB" sz="6000" dirty="0">
                <a:solidFill>
                  <a:srgbClr val="1E507F"/>
                </a:solidFill>
              </a:rPr>
              <a:t>Increase geological risk reduction awareness</a:t>
            </a:r>
          </a:p>
          <a:p>
            <a:pPr marL="803700" indent="-803700" defTabSz="642960">
              <a:buFont typeface="Arial" panose="020B0604020202020204" pitchFamily="34" charset="0"/>
              <a:buChar char="•"/>
            </a:pPr>
            <a:r>
              <a:rPr lang="en-GB" sz="6000" dirty="0">
                <a:solidFill>
                  <a:srgbClr val="1E507F"/>
                </a:solidFill>
              </a:rPr>
              <a:t>Explain the complexity of risk management</a:t>
            </a:r>
          </a:p>
        </p:txBody>
      </p:sp>
      <p:grpSp>
        <p:nvGrpSpPr>
          <p:cNvPr id="44" name="Gruppo 43">
            <a:extLst>
              <a:ext uri="{FF2B5EF4-FFF2-40B4-BE49-F238E27FC236}">
                <a16:creationId xmlns:a16="http://schemas.microsoft.com/office/drawing/2014/main" id="{30556CE5-4DBD-02B7-B499-A0396BDB382B}"/>
              </a:ext>
            </a:extLst>
          </p:cNvPr>
          <p:cNvGrpSpPr/>
          <p:nvPr/>
        </p:nvGrpSpPr>
        <p:grpSpPr>
          <a:xfrm>
            <a:off x="403500" y="6729413"/>
            <a:ext cx="14341322" cy="6622317"/>
            <a:chOff x="403500" y="6729413"/>
            <a:chExt cx="14341322" cy="6622317"/>
          </a:xfrm>
        </p:grpSpPr>
        <p:pic>
          <p:nvPicPr>
            <p:cNvPr id="32" name="Immagine 31" descr="Immagine che contiene vestiti, donna, Viso umano, persona&#10;&#10;Il contenuto generato dall'IA potrebbe non essere corretto.">
              <a:extLst>
                <a:ext uri="{FF2B5EF4-FFF2-40B4-BE49-F238E27FC236}">
                  <a16:creationId xmlns:a16="http://schemas.microsoft.com/office/drawing/2014/main" id="{6E1F5B5B-D643-E787-3B8C-F1FD184B0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00" y="6729413"/>
              <a:ext cx="14341322" cy="6622317"/>
            </a:xfrm>
            <a:prstGeom prst="rect">
              <a:avLst/>
            </a:prstGeom>
          </p:spPr>
        </p:pic>
        <p:sp>
          <p:nvSpPr>
            <p:cNvPr id="3" name="Ovale 2">
              <a:extLst>
                <a:ext uri="{FF2B5EF4-FFF2-40B4-BE49-F238E27FC236}">
                  <a16:creationId xmlns:a16="http://schemas.microsoft.com/office/drawing/2014/main" id="{62C2699E-CD6A-251E-3AF3-6FD3EA2CB3EC}"/>
                </a:ext>
              </a:extLst>
            </p:cNvPr>
            <p:cNvSpPr/>
            <p:nvPr/>
          </p:nvSpPr>
          <p:spPr>
            <a:xfrm>
              <a:off x="3992112" y="7766421"/>
              <a:ext cx="694187"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5" name="Ovale 4">
              <a:extLst>
                <a:ext uri="{FF2B5EF4-FFF2-40B4-BE49-F238E27FC236}">
                  <a16:creationId xmlns:a16="http://schemas.microsoft.com/office/drawing/2014/main" id="{E7AA3689-B5B1-ECAF-E493-80EA97587955}"/>
                </a:ext>
              </a:extLst>
            </p:cNvPr>
            <p:cNvSpPr/>
            <p:nvPr/>
          </p:nvSpPr>
          <p:spPr>
            <a:xfrm>
              <a:off x="2748644" y="7932829"/>
              <a:ext cx="500742" cy="623341"/>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6" name="Ovale 5">
              <a:extLst>
                <a:ext uri="{FF2B5EF4-FFF2-40B4-BE49-F238E27FC236}">
                  <a16:creationId xmlns:a16="http://schemas.microsoft.com/office/drawing/2014/main" id="{AA861CA0-F1F6-3D56-CBE0-6C7E3CC74A8C}"/>
                </a:ext>
              </a:extLst>
            </p:cNvPr>
            <p:cNvSpPr/>
            <p:nvPr/>
          </p:nvSpPr>
          <p:spPr>
            <a:xfrm>
              <a:off x="5834743" y="7845744"/>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7" name="Ovale 6">
              <a:extLst>
                <a:ext uri="{FF2B5EF4-FFF2-40B4-BE49-F238E27FC236}">
                  <a16:creationId xmlns:a16="http://schemas.microsoft.com/office/drawing/2014/main" id="{D3C06EC7-97E9-12F7-A491-785585C274F6}"/>
                </a:ext>
              </a:extLst>
            </p:cNvPr>
            <p:cNvSpPr/>
            <p:nvPr/>
          </p:nvSpPr>
          <p:spPr>
            <a:xfrm>
              <a:off x="5651677" y="7583245"/>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8" name="Ovale 7">
              <a:extLst>
                <a:ext uri="{FF2B5EF4-FFF2-40B4-BE49-F238E27FC236}">
                  <a16:creationId xmlns:a16="http://schemas.microsoft.com/office/drawing/2014/main" id="{6E74D3D6-0AB1-E84A-F310-9344E7C4F212}"/>
                </a:ext>
              </a:extLst>
            </p:cNvPr>
            <p:cNvSpPr/>
            <p:nvPr/>
          </p:nvSpPr>
          <p:spPr>
            <a:xfrm>
              <a:off x="5114562" y="7845744"/>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9" name="Ovale 8">
              <a:extLst>
                <a:ext uri="{FF2B5EF4-FFF2-40B4-BE49-F238E27FC236}">
                  <a16:creationId xmlns:a16="http://schemas.microsoft.com/office/drawing/2014/main" id="{E8CC8C34-9F48-954A-26D6-B5A3EA2EB3A9}"/>
                </a:ext>
              </a:extLst>
            </p:cNvPr>
            <p:cNvSpPr/>
            <p:nvPr/>
          </p:nvSpPr>
          <p:spPr>
            <a:xfrm>
              <a:off x="6766489" y="7845744"/>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0" name="Ovale 9">
              <a:extLst>
                <a:ext uri="{FF2B5EF4-FFF2-40B4-BE49-F238E27FC236}">
                  <a16:creationId xmlns:a16="http://schemas.microsoft.com/office/drawing/2014/main" id="{C6734D67-9B01-C848-8999-C5B263A7F968}"/>
                </a:ext>
              </a:extLst>
            </p:cNvPr>
            <p:cNvSpPr/>
            <p:nvPr/>
          </p:nvSpPr>
          <p:spPr>
            <a:xfrm>
              <a:off x="7393196" y="8366205"/>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1" name="Ovale 10">
              <a:extLst>
                <a:ext uri="{FF2B5EF4-FFF2-40B4-BE49-F238E27FC236}">
                  <a16:creationId xmlns:a16="http://schemas.microsoft.com/office/drawing/2014/main" id="{431AD0A5-0947-DDF1-C3B2-BEBB70782980}"/>
                </a:ext>
              </a:extLst>
            </p:cNvPr>
            <p:cNvSpPr/>
            <p:nvPr/>
          </p:nvSpPr>
          <p:spPr>
            <a:xfrm>
              <a:off x="8051781" y="8599221"/>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2" name="Ovale 11">
              <a:extLst>
                <a:ext uri="{FF2B5EF4-FFF2-40B4-BE49-F238E27FC236}">
                  <a16:creationId xmlns:a16="http://schemas.microsoft.com/office/drawing/2014/main" id="{449CE7E1-BB89-2D5D-6B8D-73761F344E5A}"/>
                </a:ext>
              </a:extLst>
            </p:cNvPr>
            <p:cNvSpPr/>
            <p:nvPr/>
          </p:nvSpPr>
          <p:spPr>
            <a:xfrm>
              <a:off x="8659586" y="8832237"/>
              <a:ext cx="41271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3" name="Ovale 12">
              <a:extLst>
                <a:ext uri="{FF2B5EF4-FFF2-40B4-BE49-F238E27FC236}">
                  <a16:creationId xmlns:a16="http://schemas.microsoft.com/office/drawing/2014/main" id="{BA750754-5368-6252-8B24-EB7E53822EA8}"/>
                </a:ext>
              </a:extLst>
            </p:cNvPr>
            <p:cNvSpPr/>
            <p:nvPr/>
          </p:nvSpPr>
          <p:spPr>
            <a:xfrm>
              <a:off x="9072296" y="9006408"/>
              <a:ext cx="41271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4" name="Ovale 13">
              <a:extLst>
                <a:ext uri="{FF2B5EF4-FFF2-40B4-BE49-F238E27FC236}">
                  <a16:creationId xmlns:a16="http://schemas.microsoft.com/office/drawing/2014/main" id="{1F52620F-2844-E0D0-4735-B7D455493F6C}"/>
                </a:ext>
              </a:extLst>
            </p:cNvPr>
            <p:cNvSpPr/>
            <p:nvPr/>
          </p:nvSpPr>
          <p:spPr>
            <a:xfrm>
              <a:off x="9897715" y="9239424"/>
              <a:ext cx="558013" cy="5849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6" name="Ovale 15">
              <a:extLst>
                <a:ext uri="{FF2B5EF4-FFF2-40B4-BE49-F238E27FC236}">
                  <a16:creationId xmlns:a16="http://schemas.microsoft.com/office/drawing/2014/main" id="{E29BB618-B62A-5224-28CB-3926A6B840A1}"/>
                </a:ext>
              </a:extLst>
            </p:cNvPr>
            <p:cNvSpPr/>
            <p:nvPr/>
          </p:nvSpPr>
          <p:spPr>
            <a:xfrm>
              <a:off x="11051661" y="9553660"/>
              <a:ext cx="558013" cy="5849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8" name="Ovale 17">
              <a:extLst>
                <a:ext uri="{FF2B5EF4-FFF2-40B4-BE49-F238E27FC236}">
                  <a16:creationId xmlns:a16="http://schemas.microsoft.com/office/drawing/2014/main" id="{2D1BCF9F-B86D-0795-440E-B764831D590C}"/>
                </a:ext>
              </a:extLst>
            </p:cNvPr>
            <p:cNvSpPr/>
            <p:nvPr/>
          </p:nvSpPr>
          <p:spPr>
            <a:xfrm>
              <a:off x="11475634" y="108161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9" name="Ovale 18">
              <a:extLst>
                <a:ext uri="{FF2B5EF4-FFF2-40B4-BE49-F238E27FC236}">
                  <a16:creationId xmlns:a16="http://schemas.microsoft.com/office/drawing/2014/main" id="{8BBA875A-63DD-1EB4-5079-9F5BB481DC0F}"/>
                </a:ext>
              </a:extLst>
            </p:cNvPr>
            <p:cNvSpPr/>
            <p:nvPr/>
          </p:nvSpPr>
          <p:spPr>
            <a:xfrm>
              <a:off x="13500377" y="10669202"/>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0" name="Ovale 19">
              <a:extLst>
                <a:ext uri="{FF2B5EF4-FFF2-40B4-BE49-F238E27FC236}">
                  <a16:creationId xmlns:a16="http://schemas.microsoft.com/office/drawing/2014/main" id="{68BDAF42-54E3-6300-B97E-79FB7EB77A49}"/>
                </a:ext>
              </a:extLst>
            </p:cNvPr>
            <p:cNvSpPr/>
            <p:nvPr/>
          </p:nvSpPr>
          <p:spPr>
            <a:xfrm>
              <a:off x="10494244" y="109685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1" name="Ovale 20">
              <a:extLst>
                <a:ext uri="{FF2B5EF4-FFF2-40B4-BE49-F238E27FC236}">
                  <a16:creationId xmlns:a16="http://schemas.microsoft.com/office/drawing/2014/main" id="{2C7EA09F-839F-EDDB-7E49-F1A0EB51E09B}"/>
                </a:ext>
              </a:extLst>
            </p:cNvPr>
            <p:cNvSpPr/>
            <p:nvPr/>
          </p:nvSpPr>
          <p:spPr>
            <a:xfrm>
              <a:off x="5474053" y="109685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2" name="Ovale 21">
              <a:extLst>
                <a:ext uri="{FF2B5EF4-FFF2-40B4-BE49-F238E27FC236}">
                  <a16:creationId xmlns:a16="http://schemas.microsoft.com/office/drawing/2014/main" id="{208B5D75-DBAB-61A0-0063-CC1B05E9C8ED}"/>
                </a:ext>
              </a:extLst>
            </p:cNvPr>
            <p:cNvSpPr/>
            <p:nvPr/>
          </p:nvSpPr>
          <p:spPr>
            <a:xfrm>
              <a:off x="4176965" y="9475430"/>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3" name="Ovale 22">
              <a:extLst>
                <a:ext uri="{FF2B5EF4-FFF2-40B4-BE49-F238E27FC236}">
                  <a16:creationId xmlns:a16="http://schemas.microsoft.com/office/drawing/2014/main" id="{3933D76A-D1CB-1FB5-DD4A-5D4DAFE13EA7}"/>
                </a:ext>
              </a:extLst>
            </p:cNvPr>
            <p:cNvSpPr/>
            <p:nvPr/>
          </p:nvSpPr>
          <p:spPr>
            <a:xfrm>
              <a:off x="2617433" y="9261995"/>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6" name="Ovale 25">
              <a:extLst>
                <a:ext uri="{FF2B5EF4-FFF2-40B4-BE49-F238E27FC236}">
                  <a16:creationId xmlns:a16="http://schemas.microsoft.com/office/drawing/2014/main" id="{BDF6F9AF-4818-985F-2434-43944AB8479E}"/>
                </a:ext>
              </a:extLst>
            </p:cNvPr>
            <p:cNvSpPr/>
            <p:nvPr/>
          </p:nvSpPr>
          <p:spPr>
            <a:xfrm>
              <a:off x="4029804" y="108161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7" name="Ovale 26">
              <a:extLst>
                <a:ext uri="{FF2B5EF4-FFF2-40B4-BE49-F238E27FC236}">
                  <a16:creationId xmlns:a16="http://schemas.microsoft.com/office/drawing/2014/main" id="{790149DE-D683-E889-BFD7-CF346D6B19B7}"/>
                </a:ext>
              </a:extLst>
            </p:cNvPr>
            <p:cNvSpPr/>
            <p:nvPr/>
          </p:nvSpPr>
          <p:spPr>
            <a:xfrm>
              <a:off x="7881551" y="116162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42" name="Ovale 41">
              <a:extLst>
                <a:ext uri="{FF2B5EF4-FFF2-40B4-BE49-F238E27FC236}">
                  <a16:creationId xmlns:a16="http://schemas.microsoft.com/office/drawing/2014/main" id="{845AA05A-0F17-DECD-76DF-E76C596969F3}"/>
                </a:ext>
              </a:extLst>
            </p:cNvPr>
            <p:cNvSpPr/>
            <p:nvPr/>
          </p:nvSpPr>
          <p:spPr>
            <a:xfrm>
              <a:off x="11182384" y="8693712"/>
              <a:ext cx="640772" cy="838178"/>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43" name="Ovale 42">
              <a:extLst>
                <a:ext uri="{FF2B5EF4-FFF2-40B4-BE49-F238E27FC236}">
                  <a16:creationId xmlns:a16="http://schemas.microsoft.com/office/drawing/2014/main" id="{289FBFA4-C339-BA31-8B2C-F577130B2E1E}"/>
                </a:ext>
              </a:extLst>
            </p:cNvPr>
            <p:cNvSpPr/>
            <p:nvPr/>
          </p:nvSpPr>
          <p:spPr>
            <a:xfrm>
              <a:off x="11319114" y="8318184"/>
              <a:ext cx="640772" cy="838178"/>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grpSp>
      <p:grpSp>
        <p:nvGrpSpPr>
          <p:cNvPr id="46" name="Gruppo 45">
            <a:extLst>
              <a:ext uri="{FF2B5EF4-FFF2-40B4-BE49-F238E27FC236}">
                <a16:creationId xmlns:a16="http://schemas.microsoft.com/office/drawing/2014/main" id="{4ADE5EB7-0A4C-D2E8-50DB-B2AB4D46AE66}"/>
              </a:ext>
            </a:extLst>
          </p:cNvPr>
          <p:cNvGrpSpPr/>
          <p:nvPr/>
        </p:nvGrpSpPr>
        <p:grpSpPr>
          <a:xfrm>
            <a:off x="15116175" y="1814761"/>
            <a:ext cx="8662707" cy="11536969"/>
            <a:chOff x="15116175" y="1814761"/>
            <a:chExt cx="8662707" cy="11536969"/>
          </a:xfrm>
        </p:grpSpPr>
        <p:pic>
          <p:nvPicPr>
            <p:cNvPr id="34" name="Immagine 33" descr="Immagine che contiene vestiti, persona, Viso umano, tavolo&#10;&#10;Il contenuto generato dall'IA potrebbe non essere corretto.">
              <a:extLst>
                <a:ext uri="{FF2B5EF4-FFF2-40B4-BE49-F238E27FC236}">
                  <a16:creationId xmlns:a16="http://schemas.microsoft.com/office/drawing/2014/main" id="{1D772D8F-A8F6-5AAF-A4B8-8657C645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6175" y="1814761"/>
              <a:ext cx="8662707" cy="11536969"/>
            </a:xfrm>
            <a:prstGeom prst="rect">
              <a:avLst/>
            </a:prstGeom>
          </p:spPr>
        </p:pic>
        <p:sp>
          <p:nvSpPr>
            <p:cNvPr id="17" name="Ovale 16">
              <a:extLst>
                <a:ext uri="{FF2B5EF4-FFF2-40B4-BE49-F238E27FC236}">
                  <a16:creationId xmlns:a16="http://schemas.microsoft.com/office/drawing/2014/main" id="{924EBC8B-9EAA-8545-C9C7-2EA05341EA76}"/>
                </a:ext>
              </a:extLst>
            </p:cNvPr>
            <p:cNvSpPr/>
            <p:nvPr/>
          </p:nvSpPr>
          <p:spPr>
            <a:xfrm>
              <a:off x="16637905" y="5811628"/>
              <a:ext cx="893538" cy="100827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0" name="Ovale 29">
              <a:extLst>
                <a:ext uri="{FF2B5EF4-FFF2-40B4-BE49-F238E27FC236}">
                  <a16:creationId xmlns:a16="http://schemas.microsoft.com/office/drawing/2014/main" id="{FD68A558-AD30-2824-CBD3-5E07264057C1}"/>
                </a:ext>
              </a:extLst>
            </p:cNvPr>
            <p:cNvSpPr/>
            <p:nvPr/>
          </p:nvSpPr>
          <p:spPr>
            <a:xfrm>
              <a:off x="15403407" y="7764513"/>
              <a:ext cx="1050350" cy="110734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1" name="Ovale 30">
              <a:extLst>
                <a:ext uri="{FF2B5EF4-FFF2-40B4-BE49-F238E27FC236}">
                  <a16:creationId xmlns:a16="http://schemas.microsoft.com/office/drawing/2014/main" id="{6B6F2B23-D2F3-3D1A-F7C4-644A75276F87}"/>
                </a:ext>
              </a:extLst>
            </p:cNvPr>
            <p:cNvSpPr/>
            <p:nvPr/>
          </p:nvSpPr>
          <p:spPr>
            <a:xfrm>
              <a:off x="16893862" y="9789647"/>
              <a:ext cx="889314" cy="110734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3" name="Ovale 32">
              <a:extLst>
                <a:ext uri="{FF2B5EF4-FFF2-40B4-BE49-F238E27FC236}">
                  <a16:creationId xmlns:a16="http://schemas.microsoft.com/office/drawing/2014/main" id="{C8F60FC2-91AA-02A5-C31B-60CBDADA9A74}"/>
                </a:ext>
              </a:extLst>
            </p:cNvPr>
            <p:cNvSpPr/>
            <p:nvPr/>
          </p:nvSpPr>
          <p:spPr>
            <a:xfrm>
              <a:off x="21503789" y="7831718"/>
              <a:ext cx="889314" cy="110734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5" name="Ovale 34">
              <a:extLst>
                <a:ext uri="{FF2B5EF4-FFF2-40B4-BE49-F238E27FC236}">
                  <a16:creationId xmlns:a16="http://schemas.microsoft.com/office/drawing/2014/main" id="{B64577C7-931C-92BC-7B19-C5683BDD73B6}"/>
                </a:ext>
              </a:extLst>
            </p:cNvPr>
            <p:cNvSpPr/>
            <p:nvPr/>
          </p:nvSpPr>
          <p:spPr>
            <a:xfrm>
              <a:off x="21717000" y="5943047"/>
              <a:ext cx="746860" cy="100827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6" name="Ovale 35">
              <a:extLst>
                <a:ext uri="{FF2B5EF4-FFF2-40B4-BE49-F238E27FC236}">
                  <a16:creationId xmlns:a16="http://schemas.microsoft.com/office/drawing/2014/main" id="{48368D4D-4F29-0BBC-94CC-ABC8909A381A}"/>
                </a:ext>
              </a:extLst>
            </p:cNvPr>
            <p:cNvSpPr/>
            <p:nvPr/>
          </p:nvSpPr>
          <p:spPr>
            <a:xfrm>
              <a:off x="21243470" y="5089071"/>
              <a:ext cx="661283" cy="85397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7" name="Ovale 36">
              <a:extLst>
                <a:ext uri="{FF2B5EF4-FFF2-40B4-BE49-F238E27FC236}">
                  <a16:creationId xmlns:a16="http://schemas.microsoft.com/office/drawing/2014/main" id="{6F6342E5-FB43-426E-2971-023F13007F28}"/>
                </a:ext>
              </a:extLst>
            </p:cNvPr>
            <p:cNvSpPr/>
            <p:nvPr/>
          </p:nvSpPr>
          <p:spPr>
            <a:xfrm>
              <a:off x="19784784" y="4714175"/>
              <a:ext cx="661283" cy="85397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38" name="Ovale 37">
              <a:extLst>
                <a:ext uri="{FF2B5EF4-FFF2-40B4-BE49-F238E27FC236}">
                  <a16:creationId xmlns:a16="http://schemas.microsoft.com/office/drawing/2014/main" id="{9AFE3EC0-E2C7-2246-17A6-9CDCE13C18C1}"/>
                </a:ext>
              </a:extLst>
            </p:cNvPr>
            <p:cNvSpPr/>
            <p:nvPr/>
          </p:nvSpPr>
          <p:spPr>
            <a:xfrm>
              <a:off x="18068729" y="5421043"/>
              <a:ext cx="520234" cy="781169"/>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45" name="Ovale 44">
              <a:extLst>
                <a:ext uri="{FF2B5EF4-FFF2-40B4-BE49-F238E27FC236}">
                  <a16:creationId xmlns:a16="http://schemas.microsoft.com/office/drawing/2014/main" id="{1C0837B9-EA07-3E2B-08FD-3352BCF0E199}"/>
                </a:ext>
              </a:extLst>
            </p:cNvPr>
            <p:cNvSpPr/>
            <p:nvPr/>
          </p:nvSpPr>
          <p:spPr>
            <a:xfrm flipH="1" flipV="1">
              <a:off x="16712803" y="2933267"/>
              <a:ext cx="255957" cy="423621"/>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grpSp>
    </p:spTree>
    <p:extLst>
      <p:ext uri="{BB962C8B-B14F-4D97-AF65-F5344CB8AC3E}">
        <p14:creationId xmlns:p14="http://schemas.microsoft.com/office/powerpoint/2010/main" val="205988082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AAB049-A111-B5B1-E6E9-BA95AC763CB2}"/>
              </a:ext>
            </a:extLst>
          </p:cNvPr>
          <p:cNvSpPr>
            <a:spLocks noGrp="1"/>
          </p:cNvSpPr>
          <p:nvPr>
            <p:ph type="title"/>
          </p:nvPr>
        </p:nvSpPr>
        <p:spPr/>
        <p:txBody>
          <a:bodyPr/>
          <a:lstStyle/>
          <a:p>
            <a:r>
              <a:rPr lang="it-IT" dirty="0"/>
              <a:t>The game</a:t>
            </a:r>
          </a:p>
        </p:txBody>
      </p:sp>
      <p:sp>
        <p:nvSpPr>
          <p:cNvPr id="4" name="CasellaDiTesto 3">
            <a:extLst>
              <a:ext uri="{FF2B5EF4-FFF2-40B4-BE49-F238E27FC236}">
                <a16:creationId xmlns:a16="http://schemas.microsoft.com/office/drawing/2014/main" id="{82D2226F-1BC9-1A9A-2A2B-4C1E70862C7A}"/>
              </a:ext>
            </a:extLst>
          </p:cNvPr>
          <p:cNvSpPr txBox="1"/>
          <p:nvPr/>
        </p:nvSpPr>
        <p:spPr>
          <a:xfrm>
            <a:off x="605116" y="2459697"/>
            <a:ext cx="23173766" cy="3837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803700" indent="-803700" defTabSz="642960">
              <a:buFont typeface="Arial" panose="020B0604020202020204" pitchFamily="34" charset="0"/>
              <a:buChar char="•"/>
            </a:pPr>
            <a:r>
              <a:rPr lang="en-GB" sz="4800" dirty="0">
                <a:solidFill>
                  <a:srgbClr val="1E507F"/>
                </a:solidFill>
              </a:rPr>
              <a:t>Strategy boardgame set in a fictional island hit by landslides, floods and earthquakes</a:t>
            </a:r>
          </a:p>
          <a:p>
            <a:pPr marL="803700" indent="-803700" defTabSz="642960">
              <a:buFont typeface="Arial" panose="020B0604020202020204" pitchFamily="34" charset="0"/>
              <a:buChar char="•"/>
            </a:pPr>
            <a:r>
              <a:rPr lang="en-GB" sz="4800" dirty="0">
                <a:solidFill>
                  <a:srgbClr val="1E507F"/>
                </a:solidFill>
              </a:rPr>
              <a:t>8 players (age 10+)</a:t>
            </a:r>
          </a:p>
          <a:p>
            <a:pPr marL="803700" indent="-803700" defTabSz="642960">
              <a:buFont typeface="Arial" panose="020B0604020202020204" pitchFamily="34" charset="0"/>
              <a:buChar char="•"/>
            </a:pPr>
            <a:r>
              <a:rPr lang="en-GB" sz="4800" dirty="0">
                <a:solidFill>
                  <a:srgbClr val="1E507F"/>
                </a:solidFill>
              </a:rPr>
              <a:t>Debate phase and disaster phase</a:t>
            </a:r>
          </a:p>
          <a:p>
            <a:pPr marL="803700" indent="-803700" defTabSz="642960">
              <a:buFont typeface="Arial" panose="020B0604020202020204" pitchFamily="34" charset="0"/>
              <a:buChar char="•"/>
            </a:pPr>
            <a:r>
              <a:rPr lang="en-GB" sz="4800" dirty="0">
                <a:solidFill>
                  <a:srgbClr val="1E507F"/>
                </a:solidFill>
              </a:rPr>
              <a:t>The aim is to survive for 6 turns</a:t>
            </a:r>
          </a:p>
          <a:p>
            <a:pPr marL="803700" indent="-803700" defTabSz="642960">
              <a:buFont typeface="Arial" panose="020B0604020202020204" pitchFamily="34" charset="0"/>
              <a:buChar char="•"/>
            </a:pPr>
            <a:r>
              <a:rPr lang="en-GB" sz="4800" dirty="0">
                <a:solidFill>
                  <a:srgbClr val="1E507F"/>
                </a:solidFill>
              </a:rPr>
              <a:t>Semi-collaborative</a:t>
            </a:r>
          </a:p>
        </p:txBody>
      </p:sp>
      <p:pic>
        <p:nvPicPr>
          <p:cNvPr id="5" name="Immagine 4" descr="Immagine che contiene vestiti, persona, interno, Apprendimento&#10;&#10;Il contenuto generato dall'IA potrebbe non essere corretto.">
            <a:extLst>
              <a:ext uri="{FF2B5EF4-FFF2-40B4-BE49-F238E27FC236}">
                <a16:creationId xmlns:a16="http://schemas.microsoft.com/office/drawing/2014/main" id="{09AAB26D-7D09-0F07-B7C8-6B8659AD3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472" y="6421447"/>
            <a:ext cx="12635055" cy="7102455"/>
          </a:xfrm>
          <a:prstGeom prst="rect">
            <a:avLst/>
          </a:prstGeom>
        </p:spPr>
      </p:pic>
    </p:spTree>
    <p:extLst>
      <p:ext uri="{BB962C8B-B14F-4D97-AF65-F5344CB8AC3E}">
        <p14:creationId xmlns:p14="http://schemas.microsoft.com/office/powerpoint/2010/main" val="31447564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BEB8B1-2173-330E-4677-4274F3C75AE9}"/>
              </a:ext>
            </a:extLst>
          </p:cNvPr>
          <p:cNvSpPr>
            <a:spLocks noGrp="1"/>
          </p:cNvSpPr>
          <p:nvPr>
            <p:ph type="title"/>
          </p:nvPr>
        </p:nvSpPr>
        <p:spPr/>
        <p:txBody>
          <a:bodyPr/>
          <a:lstStyle/>
          <a:p>
            <a:r>
              <a:rPr lang="it-IT"/>
              <a:t>The characters</a:t>
            </a:r>
            <a:endParaRPr lang="it-IT" dirty="0"/>
          </a:p>
        </p:txBody>
      </p:sp>
      <p:pic>
        <p:nvPicPr>
          <p:cNvPr id="10" name="Immagine 9">
            <a:extLst>
              <a:ext uri="{FF2B5EF4-FFF2-40B4-BE49-F238E27FC236}">
                <a16:creationId xmlns:a16="http://schemas.microsoft.com/office/drawing/2014/main" id="{63584D19-0100-A238-0DB6-CEA5AA02484C}"/>
              </a:ext>
            </a:extLst>
          </p:cNvPr>
          <p:cNvPicPr>
            <a:picLocks noChangeAspect="1"/>
          </p:cNvPicPr>
          <p:nvPr/>
        </p:nvPicPr>
        <p:blipFill>
          <a:blip r:embed="rId3"/>
          <a:stretch>
            <a:fillRect/>
          </a:stretch>
        </p:blipFill>
        <p:spPr>
          <a:xfrm rot="18207959">
            <a:off x="1825503" y="6190371"/>
            <a:ext cx="4680000" cy="6530615"/>
          </a:xfrm>
          <a:prstGeom prst="rect">
            <a:avLst/>
          </a:prstGeom>
        </p:spPr>
      </p:pic>
      <p:pic>
        <p:nvPicPr>
          <p:cNvPr id="3" name="Immagine 2">
            <a:extLst>
              <a:ext uri="{FF2B5EF4-FFF2-40B4-BE49-F238E27FC236}">
                <a16:creationId xmlns:a16="http://schemas.microsoft.com/office/drawing/2014/main" id="{5909759B-FCBE-00DF-FA0B-398C3C8043AA}"/>
              </a:ext>
            </a:extLst>
          </p:cNvPr>
          <p:cNvPicPr>
            <a:picLocks noChangeAspect="1"/>
          </p:cNvPicPr>
          <p:nvPr/>
        </p:nvPicPr>
        <p:blipFill>
          <a:blip r:embed="rId4"/>
          <a:stretch>
            <a:fillRect/>
          </a:stretch>
        </p:blipFill>
        <p:spPr>
          <a:xfrm rot="19462403">
            <a:off x="3444174" y="4097203"/>
            <a:ext cx="4680000" cy="6530615"/>
          </a:xfrm>
          <a:prstGeom prst="rect">
            <a:avLst/>
          </a:prstGeom>
        </p:spPr>
      </p:pic>
      <p:pic>
        <p:nvPicPr>
          <p:cNvPr id="9" name="Immagine 8">
            <a:extLst>
              <a:ext uri="{FF2B5EF4-FFF2-40B4-BE49-F238E27FC236}">
                <a16:creationId xmlns:a16="http://schemas.microsoft.com/office/drawing/2014/main" id="{47BEF4B9-8D1A-6FC6-9F1B-541D9BE82FD8}"/>
              </a:ext>
            </a:extLst>
          </p:cNvPr>
          <p:cNvPicPr>
            <a:picLocks noChangeAspect="1"/>
          </p:cNvPicPr>
          <p:nvPr/>
        </p:nvPicPr>
        <p:blipFill>
          <a:blip r:embed="rId5"/>
          <a:stretch>
            <a:fillRect/>
          </a:stretch>
        </p:blipFill>
        <p:spPr>
          <a:xfrm rot="20439596">
            <a:off x="5864195" y="2686889"/>
            <a:ext cx="4680000" cy="6530615"/>
          </a:xfrm>
          <a:prstGeom prst="rect">
            <a:avLst/>
          </a:prstGeom>
        </p:spPr>
      </p:pic>
      <p:pic>
        <p:nvPicPr>
          <p:cNvPr id="6" name="Immagine 5">
            <a:extLst>
              <a:ext uri="{FF2B5EF4-FFF2-40B4-BE49-F238E27FC236}">
                <a16:creationId xmlns:a16="http://schemas.microsoft.com/office/drawing/2014/main" id="{A434ED53-BCA7-6C48-4A30-C80769A6F2D4}"/>
              </a:ext>
            </a:extLst>
          </p:cNvPr>
          <p:cNvPicPr>
            <a:picLocks noChangeAspect="1"/>
          </p:cNvPicPr>
          <p:nvPr/>
        </p:nvPicPr>
        <p:blipFill>
          <a:blip r:embed="rId6"/>
          <a:stretch>
            <a:fillRect/>
          </a:stretch>
        </p:blipFill>
        <p:spPr>
          <a:xfrm rot="21144821">
            <a:off x="8922501" y="2118272"/>
            <a:ext cx="4680000" cy="6530615"/>
          </a:xfrm>
          <a:prstGeom prst="rect">
            <a:avLst/>
          </a:prstGeom>
        </p:spPr>
      </p:pic>
      <p:pic>
        <p:nvPicPr>
          <p:cNvPr id="5" name="Immagine 4">
            <a:extLst>
              <a:ext uri="{FF2B5EF4-FFF2-40B4-BE49-F238E27FC236}">
                <a16:creationId xmlns:a16="http://schemas.microsoft.com/office/drawing/2014/main" id="{E89AF751-BC28-ABF9-8CE7-FD5DA3A6DD5B}"/>
              </a:ext>
            </a:extLst>
          </p:cNvPr>
          <p:cNvPicPr>
            <a:picLocks noChangeAspect="1"/>
          </p:cNvPicPr>
          <p:nvPr/>
        </p:nvPicPr>
        <p:blipFill>
          <a:blip r:embed="rId7"/>
          <a:stretch>
            <a:fillRect/>
          </a:stretch>
        </p:blipFill>
        <p:spPr>
          <a:xfrm rot="480000">
            <a:off x="11550141" y="2129915"/>
            <a:ext cx="4680000" cy="6530615"/>
          </a:xfrm>
          <a:prstGeom prst="rect">
            <a:avLst/>
          </a:prstGeom>
        </p:spPr>
      </p:pic>
      <p:pic>
        <p:nvPicPr>
          <p:cNvPr id="17" name="Immagine 16">
            <a:extLst>
              <a:ext uri="{FF2B5EF4-FFF2-40B4-BE49-F238E27FC236}">
                <a16:creationId xmlns:a16="http://schemas.microsoft.com/office/drawing/2014/main" id="{4C0E30EC-E2C7-C7C0-F183-C898F4D87F5D}"/>
              </a:ext>
            </a:extLst>
          </p:cNvPr>
          <p:cNvPicPr>
            <a:picLocks noChangeAspect="1"/>
          </p:cNvPicPr>
          <p:nvPr/>
        </p:nvPicPr>
        <p:blipFill>
          <a:blip r:embed="rId8"/>
          <a:stretch>
            <a:fillRect/>
          </a:stretch>
        </p:blipFill>
        <p:spPr>
          <a:xfrm rot="1140000">
            <a:off x="14603591" y="2683291"/>
            <a:ext cx="4680000" cy="6530615"/>
          </a:xfrm>
          <a:prstGeom prst="rect">
            <a:avLst/>
          </a:prstGeom>
        </p:spPr>
      </p:pic>
      <p:pic>
        <p:nvPicPr>
          <p:cNvPr id="16" name="Immagine 15">
            <a:extLst>
              <a:ext uri="{FF2B5EF4-FFF2-40B4-BE49-F238E27FC236}">
                <a16:creationId xmlns:a16="http://schemas.microsoft.com/office/drawing/2014/main" id="{5DBADC55-FE83-1A6E-F021-C76EE44E78A3}"/>
              </a:ext>
            </a:extLst>
          </p:cNvPr>
          <p:cNvPicPr>
            <a:picLocks noChangeAspect="1"/>
          </p:cNvPicPr>
          <p:nvPr/>
        </p:nvPicPr>
        <p:blipFill>
          <a:blip r:embed="rId9"/>
          <a:stretch>
            <a:fillRect/>
          </a:stretch>
        </p:blipFill>
        <p:spPr>
          <a:xfrm rot="2160000">
            <a:off x="17046117" y="4091300"/>
            <a:ext cx="4680000" cy="6530615"/>
          </a:xfrm>
          <a:prstGeom prst="rect">
            <a:avLst/>
          </a:prstGeom>
        </p:spPr>
      </p:pic>
      <p:pic>
        <p:nvPicPr>
          <p:cNvPr id="4" name="Immagine 3">
            <a:extLst>
              <a:ext uri="{FF2B5EF4-FFF2-40B4-BE49-F238E27FC236}">
                <a16:creationId xmlns:a16="http://schemas.microsoft.com/office/drawing/2014/main" id="{A460E2B4-69C3-CDE1-CDCE-C5D26B4A09E8}"/>
              </a:ext>
            </a:extLst>
          </p:cNvPr>
          <p:cNvPicPr>
            <a:picLocks noChangeAspect="1"/>
          </p:cNvPicPr>
          <p:nvPr/>
        </p:nvPicPr>
        <p:blipFill>
          <a:blip r:embed="rId10"/>
          <a:stretch>
            <a:fillRect/>
          </a:stretch>
        </p:blipFill>
        <p:spPr>
          <a:xfrm rot="3420000">
            <a:off x="17997778" y="6192450"/>
            <a:ext cx="4680000" cy="6530615"/>
          </a:xfrm>
          <a:prstGeom prst="rect">
            <a:avLst/>
          </a:prstGeom>
        </p:spPr>
      </p:pic>
    </p:spTree>
    <p:extLst>
      <p:ext uri="{BB962C8B-B14F-4D97-AF65-F5344CB8AC3E}">
        <p14:creationId xmlns:p14="http://schemas.microsoft.com/office/powerpoint/2010/main" val="40809398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70E9-8B4F-31E0-4CAF-EE7E6DA715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FE3F7BB-FBDA-CB01-1919-1A28AC7337FB}"/>
              </a:ext>
            </a:extLst>
          </p:cNvPr>
          <p:cNvSpPr>
            <a:spLocks noGrp="1"/>
          </p:cNvSpPr>
          <p:nvPr>
            <p:ph type="title"/>
          </p:nvPr>
        </p:nvSpPr>
        <p:spPr/>
        <p:txBody>
          <a:bodyPr/>
          <a:lstStyle/>
          <a:p>
            <a:r>
              <a:rPr lang="it-IT" dirty="0"/>
              <a:t>Action cards</a:t>
            </a:r>
          </a:p>
        </p:txBody>
      </p:sp>
      <p:pic>
        <p:nvPicPr>
          <p:cNvPr id="3" name="Immagine 2">
            <a:extLst>
              <a:ext uri="{FF2B5EF4-FFF2-40B4-BE49-F238E27FC236}">
                <a16:creationId xmlns:a16="http://schemas.microsoft.com/office/drawing/2014/main" id="{14C57515-3FD7-5145-7E73-C8A1BCBD93F7}"/>
              </a:ext>
            </a:extLst>
          </p:cNvPr>
          <p:cNvPicPr>
            <a:picLocks noChangeAspect="1"/>
          </p:cNvPicPr>
          <p:nvPr/>
        </p:nvPicPr>
        <p:blipFill>
          <a:blip r:embed="rId3"/>
          <a:stretch>
            <a:fillRect/>
          </a:stretch>
        </p:blipFill>
        <p:spPr>
          <a:xfrm>
            <a:off x="11935608" y="2014447"/>
            <a:ext cx="4680000" cy="6530615"/>
          </a:xfrm>
          <a:prstGeom prst="rect">
            <a:avLst/>
          </a:prstGeom>
        </p:spPr>
      </p:pic>
      <p:pic>
        <p:nvPicPr>
          <p:cNvPr id="6" name="Immagine 5">
            <a:extLst>
              <a:ext uri="{FF2B5EF4-FFF2-40B4-BE49-F238E27FC236}">
                <a16:creationId xmlns:a16="http://schemas.microsoft.com/office/drawing/2014/main" id="{B756C035-E589-6249-90E2-4345F0A6A582}"/>
              </a:ext>
            </a:extLst>
          </p:cNvPr>
          <p:cNvPicPr>
            <a:picLocks noChangeAspect="1"/>
          </p:cNvPicPr>
          <p:nvPr/>
        </p:nvPicPr>
        <p:blipFill>
          <a:blip r:embed="rId4"/>
          <a:stretch>
            <a:fillRect/>
          </a:stretch>
        </p:blipFill>
        <p:spPr>
          <a:xfrm>
            <a:off x="8677692" y="2861982"/>
            <a:ext cx="4680000" cy="6530615"/>
          </a:xfrm>
          <a:prstGeom prst="rect">
            <a:avLst/>
          </a:prstGeom>
        </p:spPr>
      </p:pic>
      <p:pic>
        <p:nvPicPr>
          <p:cNvPr id="7" name="Immagine 6">
            <a:extLst>
              <a:ext uri="{FF2B5EF4-FFF2-40B4-BE49-F238E27FC236}">
                <a16:creationId xmlns:a16="http://schemas.microsoft.com/office/drawing/2014/main" id="{5CC2AF70-AEB1-6016-AFEE-2BC3F046FBC8}"/>
              </a:ext>
            </a:extLst>
          </p:cNvPr>
          <p:cNvPicPr>
            <a:picLocks noChangeAspect="1"/>
          </p:cNvPicPr>
          <p:nvPr/>
        </p:nvPicPr>
        <p:blipFill>
          <a:blip r:embed="rId5"/>
          <a:stretch>
            <a:fillRect/>
          </a:stretch>
        </p:blipFill>
        <p:spPr>
          <a:xfrm>
            <a:off x="15619656" y="2306078"/>
            <a:ext cx="4680000" cy="6530615"/>
          </a:xfrm>
          <a:prstGeom prst="rect">
            <a:avLst/>
          </a:prstGeom>
        </p:spPr>
      </p:pic>
      <p:pic>
        <p:nvPicPr>
          <p:cNvPr id="9" name="Immagine 8">
            <a:extLst>
              <a:ext uri="{FF2B5EF4-FFF2-40B4-BE49-F238E27FC236}">
                <a16:creationId xmlns:a16="http://schemas.microsoft.com/office/drawing/2014/main" id="{BBBC7077-1C8E-3EB2-3C20-E38469618658}"/>
              </a:ext>
            </a:extLst>
          </p:cNvPr>
          <p:cNvPicPr>
            <a:picLocks noChangeAspect="1"/>
          </p:cNvPicPr>
          <p:nvPr/>
        </p:nvPicPr>
        <p:blipFill>
          <a:blip r:embed="rId6"/>
          <a:stretch>
            <a:fillRect/>
          </a:stretch>
        </p:blipFill>
        <p:spPr>
          <a:xfrm>
            <a:off x="214421" y="2143555"/>
            <a:ext cx="4680000" cy="6530615"/>
          </a:xfrm>
          <a:prstGeom prst="rect">
            <a:avLst/>
          </a:prstGeom>
        </p:spPr>
      </p:pic>
      <p:pic>
        <p:nvPicPr>
          <p:cNvPr id="5" name="Immagine 4">
            <a:extLst>
              <a:ext uri="{FF2B5EF4-FFF2-40B4-BE49-F238E27FC236}">
                <a16:creationId xmlns:a16="http://schemas.microsoft.com/office/drawing/2014/main" id="{761E1665-06EF-045A-1676-48753B3F747B}"/>
              </a:ext>
            </a:extLst>
          </p:cNvPr>
          <p:cNvPicPr>
            <a:picLocks noChangeAspect="1"/>
          </p:cNvPicPr>
          <p:nvPr/>
        </p:nvPicPr>
        <p:blipFill>
          <a:blip r:embed="rId7"/>
          <a:stretch>
            <a:fillRect/>
          </a:stretch>
        </p:blipFill>
        <p:spPr>
          <a:xfrm>
            <a:off x="4367893" y="2015124"/>
            <a:ext cx="4680000" cy="6530615"/>
          </a:xfrm>
          <a:prstGeom prst="rect">
            <a:avLst/>
          </a:prstGeom>
        </p:spPr>
      </p:pic>
      <p:pic>
        <p:nvPicPr>
          <p:cNvPr id="10" name="Immagine 9">
            <a:extLst>
              <a:ext uri="{FF2B5EF4-FFF2-40B4-BE49-F238E27FC236}">
                <a16:creationId xmlns:a16="http://schemas.microsoft.com/office/drawing/2014/main" id="{BF2F2F55-96E5-0308-D4E3-B13EBFD757E2}"/>
              </a:ext>
            </a:extLst>
          </p:cNvPr>
          <p:cNvPicPr>
            <a:picLocks noChangeAspect="1"/>
          </p:cNvPicPr>
          <p:nvPr/>
        </p:nvPicPr>
        <p:blipFill>
          <a:blip r:embed="rId8"/>
          <a:stretch>
            <a:fillRect/>
          </a:stretch>
        </p:blipFill>
        <p:spPr>
          <a:xfrm>
            <a:off x="8281333" y="7012000"/>
            <a:ext cx="4680000" cy="6530615"/>
          </a:xfrm>
          <a:prstGeom prst="rect">
            <a:avLst/>
          </a:prstGeom>
        </p:spPr>
      </p:pic>
      <p:pic>
        <p:nvPicPr>
          <p:cNvPr id="12" name="Immagine 11">
            <a:extLst>
              <a:ext uri="{FF2B5EF4-FFF2-40B4-BE49-F238E27FC236}">
                <a16:creationId xmlns:a16="http://schemas.microsoft.com/office/drawing/2014/main" id="{566397E3-244C-888A-161D-1FFA1FC54FD0}"/>
              </a:ext>
            </a:extLst>
          </p:cNvPr>
          <p:cNvPicPr>
            <a:picLocks noChangeAspect="1"/>
          </p:cNvPicPr>
          <p:nvPr/>
        </p:nvPicPr>
        <p:blipFill>
          <a:blip r:embed="rId9"/>
          <a:stretch>
            <a:fillRect/>
          </a:stretch>
        </p:blipFill>
        <p:spPr>
          <a:xfrm>
            <a:off x="11565407" y="4936355"/>
            <a:ext cx="4680000" cy="6530615"/>
          </a:xfrm>
          <a:prstGeom prst="rect">
            <a:avLst/>
          </a:prstGeom>
        </p:spPr>
      </p:pic>
      <p:pic>
        <p:nvPicPr>
          <p:cNvPr id="13" name="Immagine 12">
            <a:extLst>
              <a:ext uri="{FF2B5EF4-FFF2-40B4-BE49-F238E27FC236}">
                <a16:creationId xmlns:a16="http://schemas.microsoft.com/office/drawing/2014/main" id="{5063146C-2E15-076E-D972-F884AB62C5AD}"/>
              </a:ext>
            </a:extLst>
          </p:cNvPr>
          <p:cNvPicPr>
            <a:picLocks noChangeAspect="1"/>
          </p:cNvPicPr>
          <p:nvPr/>
        </p:nvPicPr>
        <p:blipFill>
          <a:blip r:embed="rId10"/>
          <a:stretch>
            <a:fillRect/>
          </a:stretch>
        </p:blipFill>
        <p:spPr>
          <a:xfrm>
            <a:off x="14000842" y="7194905"/>
            <a:ext cx="4680000" cy="6530615"/>
          </a:xfrm>
          <a:prstGeom prst="rect">
            <a:avLst/>
          </a:prstGeom>
        </p:spPr>
      </p:pic>
      <p:pic>
        <p:nvPicPr>
          <p:cNvPr id="15" name="Immagine 14">
            <a:extLst>
              <a:ext uri="{FF2B5EF4-FFF2-40B4-BE49-F238E27FC236}">
                <a16:creationId xmlns:a16="http://schemas.microsoft.com/office/drawing/2014/main" id="{9ECBF59A-45D3-19A1-17BF-5EC192523B54}"/>
              </a:ext>
            </a:extLst>
          </p:cNvPr>
          <p:cNvPicPr>
            <a:picLocks noChangeAspect="1"/>
          </p:cNvPicPr>
          <p:nvPr/>
        </p:nvPicPr>
        <p:blipFill>
          <a:blip r:embed="rId11"/>
          <a:stretch>
            <a:fillRect/>
          </a:stretch>
        </p:blipFill>
        <p:spPr>
          <a:xfrm>
            <a:off x="19304106" y="2343072"/>
            <a:ext cx="4680000" cy="6530615"/>
          </a:xfrm>
          <a:prstGeom prst="rect">
            <a:avLst/>
          </a:prstGeom>
        </p:spPr>
      </p:pic>
      <p:pic>
        <p:nvPicPr>
          <p:cNvPr id="16" name="Immagine 15">
            <a:extLst>
              <a:ext uri="{FF2B5EF4-FFF2-40B4-BE49-F238E27FC236}">
                <a16:creationId xmlns:a16="http://schemas.microsoft.com/office/drawing/2014/main" id="{86EC5CC1-5524-6EDB-092E-F03D50D6ACEE}"/>
              </a:ext>
            </a:extLst>
          </p:cNvPr>
          <p:cNvPicPr>
            <a:picLocks noChangeAspect="1"/>
          </p:cNvPicPr>
          <p:nvPr/>
        </p:nvPicPr>
        <p:blipFill>
          <a:blip r:embed="rId12"/>
          <a:stretch>
            <a:fillRect/>
          </a:stretch>
        </p:blipFill>
        <p:spPr>
          <a:xfrm>
            <a:off x="2434800" y="3895548"/>
            <a:ext cx="4680000" cy="6530615"/>
          </a:xfrm>
          <a:prstGeom prst="rect">
            <a:avLst/>
          </a:prstGeom>
        </p:spPr>
      </p:pic>
      <p:pic>
        <p:nvPicPr>
          <p:cNvPr id="4" name="Immagine 3">
            <a:extLst>
              <a:ext uri="{FF2B5EF4-FFF2-40B4-BE49-F238E27FC236}">
                <a16:creationId xmlns:a16="http://schemas.microsoft.com/office/drawing/2014/main" id="{6045549F-5D9A-B609-5CEC-5EDD74AFEA09}"/>
              </a:ext>
            </a:extLst>
          </p:cNvPr>
          <p:cNvPicPr>
            <a:picLocks noChangeAspect="1"/>
          </p:cNvPicPr>
          <p:nvPr/>
        </p:nvPicPr>
        <p:blipFill>
          <a:blip r:embed="rId13"/>
          <a:stretch>
            <a:fillRect/>
          </a:stretch>
        </p:blipFill>
        <p:spPr>
          <a:xfrm>
            <a:off x="592220" y="6446549"/>
            <a:ext cx="4680000" cy="6530615"/>
          </a:xfrm>
          <a:prstGeom prst="rect">
            <a:avLst/>
          </a:prstGeom>
        </p:spPr>
      </p:pic>
      <p:pic>
        <p:nvPicPr>
          <p:cNvPr id="11" name="Immagine 10">
            <a:extLst>
              <a:ext uri="{FF2B5EF4-FFF2-40B4-BE49-F238E27FC236}">
                <a16:creationId xmlns:a16="http://schemas.microsoft.com/office/drawing/2014/main" id="{2F3AE675-CCE3-7DEA-9EA4-439893012A17}"/>
              </a:ext>
            </a:extLst>
          </p:cNvPr>
          <p:cNvPicPr>
            <a:picLocks noChangeAspect="1"/>
          </p:cNvPicPr>
          <p:nvPr/>
        </p:nvPicPr>
        <p:blipFill>
          <a:blip r:embed="rId14"/>
          <a:stretch>
            <a:fillRect/>
          </a:stretch>
        </p:blipFill>
        <p:spPr>
          <a:xfrm>
            <a:off x="4151415" y="7131110"/>
            <a:ext cx="4680000" cy="6530615"/>
          </a:xfrm>
          <a:prstGeom prst="rect">
            <a:avLst/>
          </a:prstGeom>
        </p:spPr>
      </p:pic>
      <p:pic>
        <p:nvPicPr>
          <p:cNvPr id="14" name="Immagine 13">
            <a:extLst>
              <a:ext uri="{FF2B5EF4-FFF2-40B4-BE49-F238E27FC236}">
                <a16:creationId xmlns:a16="http://schemas.microsoft.com/office/drawing/2014/main" id="{85B7E95C-6E04-E2B9-D603-F8F2859481AF}"/>
              </a:ext>
            </a:extLst>
          </p:cNvPr>
          <p:cNvPicPr>
            <a:picLocks noChangeAspect="1"/>
          </p:cNvPicPr>
          <p:nvPr/>
        </p:nvPicPr>
        <p:blipFill>
          <a:blip r:embed="rId15"/>
          <a:stretch>
            <a:fillRect/>
          </a:stretch>
        </p:blipFill>
        <p:spPr>
          <a:xfrm>
            <a:off x="17260670" y="4487414"/>
            <a:ext cx="4680000" cy="6530615"/>
          </a:xfrm>
          <a:prstGeom prst="rect">
            <a:avLst/>
          </a:prstGeom>
        </p:spPr>
      </p:pic>
      <p:pic>
        <p:nvPicPr>
          <p:cNvPr id="8" name="Immagine 7">
            <a:extLst>
              <a:ext uri="{FF2B5EF4-FFF2-40B4-BE49-F238E27FC236}">
                <a16:creationId xmlns:a16="http://schemas.microsoft.com/office/drawing/2014/main" id="{15316026-696F-9188-DAE6-21100800CDBE}"/>
              </a:ext>
            </a:extLst>
          </p:cNvPr>
          <p:cNvPicPr>
            <a:picLocks noChangeAspect="1"/>
          </p:cNvPicPr>
          <p:nvPr/>
        </p:nvPicPr>
        <p:blipFill>
          <a:blip r:embed="rId16"/>
          <a:stretch>
            <a:fillRect/>
          </a:stretch>
        </p:blipFill>
        <p:spPr>
          <a:xfrm>
            <a:off x="19587935" y="7100325"/>
            <a:ext cx="4680000" cy="6530615"/>
          </a:xfrm>
          <a:prstGeom prst="rect">
            <a:avLst/>
          </a:prstGeom>
        </p:spPr>
      </p:pic>
    </p:spTree>
    <p:extLst>
      <p:ext uri="{BB962C8B-B14F-4D97-AF65-F5344CB8AC3E}">
        <p14:creationId xmlns:p14="http://schemas.microsoft.com/office/powerpoint/2010/main" val="792760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597A1-E5C7-D0EC-E345-FB65B9C6F84C}"/>
              </a:ext>
            </a:extLst>
          </p:cNvPr>
          <p:cNvSpPr>
            <a:spLocks noGrp="1"/>
          </p:cNvSpPr>
          <p:nvPr>
            <p:ph type="title"/>
          </p:nvPr>
        </p:nvSpPr>
        <p:spPr/>
        <p:txBody>
          <a:bodyPr/>
          <a:lstStyle/>
          <a:p>
            <a:r>
              <a:rPr lang="it-IT" dirty="0"/>
              <a:t>Event cards</a:t>
            </a:r>
          </a:p>
        </p:txBody>
      </p:sp>
      <p:pic>
        <p:nvPicPr>
          <p:cNvPr id="19" name="Immagine 18">
            <a:extLst>
              <a:ext uri="{FF2B5EF4-FFF2-40B4-BE49-F238E27FC236}">
                <a16:creationId xmlns:a16="http://schemas.microsoft.com/office/drawing/2014/main" id="{8EBBEC53-4084-83A9-22CD-73108BB38F25}"/>
              </a:ext>
            </a:extLst>
          </p:cNvPr>
          <p:cNvPicPr>
            <a:picLocks noChangeAspect="1"/>
          </p:cNvPicPr>
          <p:nvPr/>
        </p:nvPicPr>
        <p:blipFill>
          <a:blip r:embed="rId3"/>
          <a:stretch>
            <a:fillRect/>
          </a:stretch>
        </p:blipFill>
        <p:spPr>
          <a:xfrm>
            <a:off x="3257322" y="3592691"/>
            <a:ext cx="4680000" cy="6530615"/>
          </a:xfrm>
          <a:prstGeom prst="rect">
            <a:avLst/>
          </a:prstGeom>
        </p:spPr>
      </p:pic>
      <p:pic>
        <p:nvPicPr>
          <p:cNvPr id="20" name="Immagine 19">
            <a:extLst>
              <a:ext uri="{FF2B5EF4-FFF2-40B4-BE49-F238E27FC236}">
                <a16:creationId xmlns:a16="http://schemas.microsoft.com/office/drawing/2014/main" id="{5FA8FF2A-6A00-E067-DBD7-CEED32859B41}"/>
              </a:ext>
            </a:extLst>
          </p:cNvPr>
          <p:cNvPicPr>
            <a:picLocks noChangeAspect="1"/>
          </p:cNvPicPr>
          <p:nvPr/>
        </p:nvPicPr>
        <p:blipFill>
          <a:blip r:embed="rId4"/>
          <a:stretch>
            <a:fillRect/>
          </a:stretch>
        </p:blipFill>
        <p:spPr>
          <a:xfrm>
            <a:off x="16446678" y="3592692"/>
            <a:ext cx="4680000" cy="6530615"/>
          </a:xfrm>
          <a:prstGeom prst="rect">
            <a:avLst/>
          </a:prstGeom>
        </p:spPr>
      </p:pic>
      <p:pic>
        <p:nvPicPr>
          <p:cNvPr id="21" name="Immagine 20">
            <a:extLst>
              <a:ext uri="{FF2B5EF4-FFF2-40B4-BE49-F238E27FC236}">
                <a16:creationId xmlns:a16="http://schemas.microsoft.com/office/drawing/2014/main" id="{FB078462-7A23-F1E7-B469-2A3FA55FF167}"/>
              </a:ext>
            </a:extLst>
          </p:cNvPr>
          <p:cNvPicPr>
            <a:picLocks noChangeAspect="1"/>
          </p:cNvPicPr>
          <p:nvPr/>
        </p:nvPicPr>
        <p:blipFill>
          <a:blip r:embed="rId5"/>
          <a:stretch>
            <a:fillRect/>
          </a:stretch>
        </p:blipFill>
        <p:spPr>
          <a:xfrm>
            <a:off x="9852000" y="3592693"/>
            <a:ext cx="4680000" cy="6530615"/>
          </a:xfrm>
          <a:prstGeom prst="rect">
            <a:avLst/>
          </a:prstGeom>
        </p:spPr>
      </p:pic>
    </p:spTree>
    <p:extLst>
      <p:ext uri="{BB962C8B-B14F-4D97-AF65-F5344CB8AC3E}">
        <p14:creationId xmlns:p14="http://schemas.microsoft.com/office/powerpoint/2010/main" val="7473315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A923B9-6C02-4627-CB59-CD62FBBB55DA}"/>
              </a:ext>
            </a:extLst>
          </p:cNvPr>
          <p:cNvSpPr>
            <a:spLocks noGrp="1"/>
          </p:cNvSpPr>
          <p:nvPr>
            <p:ph type="title"/>
          </p:nvPr>
        </p:nvSpPr>
        <p:spPr/>
        <p:txBody>
          <a:bodyPr/>
          <a:lstStyle/>
          <a:p>
            <a:r>
              <a:rPr lang="it-IT" dirty="0" err="1"/>
              <a:t>Playtest</a:t>
            </a:r>
            <a:endParaRPr lang="it-IT" dirty="0"/>
          </a:p>
        </p:txBody>
      </p:sp>
      <p:pic>
        <p:nvPicPr>
          <p:cNvPr id="6" name="Immagine 5" descr="Immagine che contiene testo, libro, interno, persona&#10;&#10;Il contenuto generato dall'IA potrebbe non essere corretto.">
            <a:extLst>
              <a:ext uri="{FF2B5EF4-FFF2-40B4-BE49-F238E27FC236}">
                <a16:creationId xmlns:a16="http://schemas.microsoft.com/office/drawing/2014/main" id="{41222CF4-A483-7239-30B2-F8D66E9FD235}"/>
              </a:ext>
            </a:extLst>
          </p:cNvPr>
          <p:cNvPicPr>
            <a:picLocks noChangeAspect="1"/>
          </p:cNvPicPr>
          <p:nvPr/>
        </p:nvPicPr>
        <p:blipFill>
          <a:blip r:embed="rId3" cstate="print">
            <a:extLst>
              <a:ext uri="{28A0092B-C50C-407E-A947-70E740481C1C}">
                <a14:useLocalDpi xmlns:a14="http://schemas.microsoft.com/office/drawing/2010/main" val="0"/>
              </a:ext>
            </a:extLst>
          </a:blip>
          <a:srcRect l="10119" r="28654"/>
          <a:stretch/>
        </p:blipFill>
        <p:spPr>
          <a:xfrm rot="5400000">
            <a:off x="-648390" y="3919716"/>
            <a:ext cx="9252000" cy="6977653"/>
          </a:xfrm>
          <a:prstGeom prst="rect">
            <a:avLst/>
          </a:prstGeom>
        </p:spPr>
      </p:pic>
      <p:pic>
        <p:nvPicPr>
          <p:cNvPr id="10" name="Immagine 9" descr="Immagine che contiene tavolo, testo, vestiti, persona&#10;&#10;Il contenuto generato dall'IA potrebbe non essere corretto.">
            <a:extLst>
              <a:ext uri="{FF2B5EF4-FFF2-40B4-BE49-F238E27FC236}">
                <a16:creationId xmlns:a16="http://schemas.microsoft.com/office/drawing/2014/main" id="{5C36549C-C988-30F7-39BE-4A437C7A8F3E}"/>
              </a:ext>
            </a:extLst>
          </p:cNvPr>
          <p:cNvPicPr>
            <a:picLocks noChangeAspect="1"/>
          </p:cNvPicPr>
          <p:nvPr/>
        </p:nvPicPr>
        <p:blipFill>
          <a:blip r:embed="rId4">
            <a:extLst>
              <a:ext uri="{28A0092B-C50C-407E-A947-70E740481C1C}">
                <a14:useLocalDpi xmlns:a14="http://schemas.microsoft.com/office/drawing/2010/main" val="0"/>
              </a:ext>
            </a:extLst>
          </a:blip>
          <a:srcRect l="7132" r="13075"/>
          <a:stretch/>
        </p:blipFill>
        <p:spPr>
          <a:xfrm>
            <a:off x="7907782" y="2782542"/>
            <a:ext cx="15987435" cy="9252000"/>
          </a:xfrm>
          <a:prstGeom prst="rect">
            <a:avLst/>
          </a:prstGeom>
        </p:spPr>
      </p:pic>
    </p:spTree>
    <p:extLst>
      <p:ext uri="{BB962C8B-B14F-4D97-AF65-F5344CB8AC3E}">
        <p14:creationId xmlns:p14="http://schemas.microsoft.com/office/powerpoint/2010/main" val="39246230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78619-52B0-13A8-17BE-9D7F7D2E59FA}"/>
              </a:ext>
            </a:extLst>
          </p:cNvPr>
          <p:cNvSpPr>
            <a:spLocks noGrp="1"/>
          </p:cNvSpPr>
          <p:nvPr>
            <p:ph type="title"/>
          </p:nvPr>
        </p:nvSpPr>
        <p:spPr/>
        <p:txBody>
          <a:bodyPr/>
          <a:lstStyle/>
          <a:p>
            <a:r>
              <a:rPr lang="it-IT" dirty="0" err="1"/>
              <a:t>Earthvism</a:t>
            </a:r>
            <a:r>
              <a:rPr lang="it-IT" dirty="0"/>
              <a:t> project (Erasmus+)</a:t>
            </a:r>
          </a:p>
        </p:txBody>
      </p:sp>
      <p:sp>
        <p:nvSpPr>
          <p:cNvPr id="4" name="CasellaDiTesto 3">
            <a:extLst>
              <a:ext uri="{FF2B5EF4-FFF2-40B4-BE49-F238E27FC236}">
                <a16:creationId xmlns:a16="http://schemas.microsoft.com/office/drawing/2014/main" id="{A08E402A-0552-E98A-2864-DA13AD9930BA}"/>
              </a:ext>
            </a:extLst>
          </p:cNvPr>
          <p:cNvSpPr txBox="1"/>
          <p:nvPr/>
        </p:nvSpPr>
        <p:spPr>
          <a:xfrm>
            <a:off x="2952783" y="2278233"/>
            <a:ext cx="21025226" cy="280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Font typeface="Arial" panose="020B0604020202020204" pitchFamily="34" charset="0"/>
              <a:buChar char="•"/>
            </a:pPr>
            <a:r>
              <a:rPr lang="it-IT" sz="4400" dirty="0" err="1"/>
              <a:t>Cooperation</a:t>
            </a:r>
            <a:r>
              <a:rPr lang="it-IT" sz="4400" dirty="0"/>
              <a:t> partnership in school </a:t>
            </a:r>
            <a:r>
              <a:rPr lang="it-IT" sz="4400" dirty="0" err="1"/>
              <a:t>education</a:t>
            </a:r>
            <a:endParaRPr lang="it-IT" sz="4400" dirty="0"/>
          </a:p>
          <a:p>
            <a:pPr marL="457200" indent="-457200">
              <a:buFont typeface="Arial" panose="020B0604020202020204" pitchFamily="34" charset="0"/>
              <a:buChar char="•"/>
            </a:pPr>
            <a:r>
              <a:rPr lang="it-IT" sz="4400" dirty="0" err="1"/>
              <a:t>Participation</a:t>
            </a:r>
            <a:r>
              <a:rPr lang="it-IT" sz="4400" dirty="0"/>
              <a:t> and </a:t>
            </a:r>
            <a:r>
              <a:rPr lang="it-IT" sz="4400" dirty="0" err="1"/>
              <a:t>civic</a:t>
            </a:r>
            <a:r>
              <a:rPr lang="it-IT" sz="4400" dirty="0"/>
              <a:t> engagement</a:t>
            </a:r>
          </a:p>
          <a:p>
            <a:pPr marL="457200" indent="-457200">
              <a:buFont typeface="Arial" panose="020B0604020202020204" pitchFamily="34" charset="0"/>
              <a:buChar char="•"/>
            </a:pPr>
            <a:r>
              <a:rPr lang="it-IT" sz="4400" dirty="0" err="1"/>
              <a:t>Psychometric</a:t>
            </a:r>
            <a:r>
              <a:rPr lang="it-IT" sz="4400" dirty="0"/>
              <a:t> </a:t>
            </a:r>
            <a:r>
              <a:rPr lang="it-IT" sz="4400" dirty="0" err="1"/>
              <a:t>tests</a:t>
            </a:r>
            <a:br>
              <a:rPr lang="it-IT" sz="4400" dirty="0"/>
            </a:br>
            <a:endParaRPr lang="it-IT" sz="4400" dirty="0"/>
          </a:p>
        </p:txBody>
      </p:sp>
      <p:grpSp>
        <p:nvGrpSpPr>
          <p:cNvPr id="5" name="Gruppo 4">
            <a:extLst>
              <a:ext uri="{FF2B5EF4-FFF2-40B4-BE49-F238E27FC236}">
                <a16:creationId xmlns:a16="http://schemas.microsoft.com/office/drawing/2014/main" id="{69EB37E1-D799-D8CA-6DAA-424E6D9E3420}"/>
              </a:ext>
            </a:extLst>
          </p:cNvPr>
          <p:cNvGrpSpPr/>
          <p:nvPr/>
        </p:nvGrpSpPr>
        <p:grpSpPr>
          <a:xfrm>
            <a:off x="5021339" y="4637538"/>
            <a:ext cx="14341322" cy="6622317"/>
            <a:chOff x="403500" y="6729413"/>
            <a:chExt cx="14341322" cy="6622317"/>
          </a:xfrm>
        </p:grpSpPr>
        <p:pic>
          <p:nvPicPr>
            <p:cNvPr id="6" name="Immagine 5" descr="Immagine che contiene vestiti, donna, Viso umano, persona&#10;&#10;Il contenuto generato dall'IA potrebbe non essere corretto.">
              <a:extLst>
                <a:ext uri="{FF2B5EF4-FFF2-40B4-BE49-F238E27FC236}">
                  <a16:creationId xmlns:a16="http://schemas.microsoft.com/office/drawing/2014/main" id="{5A4283F6-0794-B9DC-8FA6-0B922E812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500" y="6729413"/>
              <a:ext cx="14341322" cy="6622317"/>
            </a:xfrm>
            <a:prstGeom prst="rect">
              <a:avLst/>
            </a:prstGeom>
          </p:spPr>
        </p:pic>
        <p:sp>
          <p:nvSpPr>
            <p:cNvPr id="7" name="Ovale 6">
              <a:extLst>
                <a:ext uri="{FF2B5EF4-FFF2-40B4-BE49-F238E27FC236}">
                  <a16:creationId xmlns:a16="http://schemas.microsoft.com/office/drawing/2014/main" id="{F9545A3D-6513-2814-52C9-682297CA3FB4}"/>
                </a:ext>
              </a:extLst>
            </p:cNvPr>
            <p:cNvSpPr/>
            <p:nvPr/>
          </p:nvSpPr>
          <p:spPr>
            <a:xfrm>
              <a:off x="3992112" y="7766421"/>
              <a:ext cx="694187"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8" name="Ovale 7">
              <a:extLst>
                <a:ext uri="{FF2B5EF4-FFF2-40B4-BE49-F238E27FC236}">
                  <a16:creationId xmlns:a16="http://schemas.microsoft.com/office/drawing/2014/main" id="{5F32D554-33D9-E6A8-7F65-CDDA4C5617A7}"/>
                </a:ext>
              </a:extLst>
            </p:cNvPr>
            <p:cNvSpPr/>
            <p:nvPr/>
          </p:nvSpPr>
          <p:spPr>
            <a:xfrm>
              <a:off x="2748644" y="7932829"/>
              <a:ext cx="500742" cy="623341"/>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9" name="Ovale 8">
              <a:extLst>
                <a:ext uri="{FF2B5EF4-FFF2-40B4-BE49-F238E27FC236}">
                  <a16:creationId xmlns:a16="http://schemas.microsoft.com/office/drawing/2014/main" id="{AEAF0FF0-92B2-E7E8-3EAC-6AE49B77CC80}"/>
                </a:ext>
              </a:extLst>
            </p:cNvPr>
            <p:cNvSpPr/>
            <p:nvPr/>
          </p:nvSpPr>
          <p:spPr>
            <a:xfrm>
              <a:off x="5834743" y="7845744"/>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0" name="Ovale 9">
              <a:extLst>
                <a:ext uri="{FF2B5EF4-FFF2-40B4-BE49-F238E27FC236}">
                  <a16:creationId xmlns:a16="http://schemas.microsoft.com/office/drawing/2014/main" id="{184A522A-CAAE-C0D2-B9EB-B02ECB860B08}"/>
                </a:ext>
              </a:extLst>
            </p:cNvPr>
            <p:cNvSpPr/>
            <p:nvPr/>
          </p:nvSpPr>
          <p:spPr>
            <a:xfrm>
              <a:off x="5651677" y="7583245"/>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1" name="Ovale 10">
              <a:extLst>
                <a:ext uri="{FF2B5EF4-FFF2-40B4-BE49-F238E27FC236}">
                  <a16:creationId xmlns:a16="http://schemas.microsoft.com/office/drawing/2014/main" id="{ACD2395D-1A40-EC84-C9EB-E1EF1A0E2941}"/>
                </a:ext>
              </a:extLst>
            </p:cNvPr>
            <p:cNvSpPr/>
            <p:nvPr/>
          </p:nvSpPr>
          <p:spPr>
            <a:xfrm>
              <a:off x="5114562" y="7845744"/>
              <a:ext cx="419099" cy="539646"/>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2" name="Ovale 11">
              <a:extLst>
                <a:ext uri="{FF2B5EF4-FFF2-40B4-BE49-F238E27FC236}">
                  <a16:creationId xmlns:a16="http://schemas.microsoft.com/office/drawing/2014/main" id="{19119CD8-1FD7-65A6-5C52-91EE1C91C665}"/>
                </a:ext>
              </a:extLst>
            </p:cNvPr>
            <p:cNvSpPr/>
            <p:nvPr/>
          </p:nvSpPr>
          <p:spPr>
            <a:xfrm>
              <a:off x="6766489" y="7845744"/>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3" name="Ovale 12">
              <a:extLst>
                <a:ext uri="{FF2B5EF4-FFF2-40B4-BE49-F238E27FC236}">
                  <a16:creationId xmlns:a16="http://schemas.microsoft.com/office/drawing/2014/main" id="{E5398F3D-35B2-1EEB-FA0E-59DBD49F8933}"/>
                </a:ext>
              </a:extLst>
            </p:cNvPr>
            <p:cNvSpPr/>
            <p:nvPr/>
          </p:nvSpPr>
          <p:spPr>
            <a:xfrm>
              <a:off x="7393196" y="8366205"/>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4" name="Ovale 13">
              <a:extLst>
                <a:ext uri="{FF2B5EF4-FFF2-40B4-BE49-F238E27FC236}">
                  <a16:creationId xmlns:a16="http://schemas.microsoft.com/office/drawing/2014/main" id="{BE756F1F-A4FE-71D6-D0D5-E96316D01DB4}"/>
                </a:ext>
              </a:extLst>
            </p:cNvPr>
            <p:cNvSpPr/>
            <p:nvPr/>
          </p:nvSpPr>
          <p:spPr>
            <a:xfrm>
              <a:off x="8051781" y="8599221"/>
              <a:ext cx="36193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5" name="Ovale 14">
              <a:extLst>
                <a:ext uri="{FF2B5EF4-FFF2-40B4-BE49-F238E27FC236}">
                  <a16:creationId xmlns:a16="http://schemas.microsoft.com/office/drawing/2014/main" id="{2D1F2C2E-1C6A-8DE7-84CF-E052F5E40313}"/>
                </a:ext>
              </a:extLst>
            </p:cNvPr>
            <p:cNvSpPr/>
            <p:nvPr/>
          </p:nvSpPr>
          <p:spPr>
            <a:xfrm>
              <a:off x="8659586" y="8832237"/>
              <a:ext cx="41271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6" name="Ovale 15">
              <a:extLst>
                <a:ext uri="{FF2B5EF4-FFF2-40B4-BE49-F238E27FC236}">
                  <a16:creationId xmlns:a16="http://schemas.microsoft.com/office/drawing/2014/main" id="{B6E362C5-8B99-33BE-A90A-D99DE62D6271}"/>
                </a:ext>
              </a:extLst>
            </p:cNvPr>
            <p:cNvSpPr/>
            <p:nvPr/>
          </p:nvSpPr>
          <p:spPr>
            <a:xfrm>
              <a:off x="9072296" y="9006408"/>
              <a:ext cx="412710" cy="4660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7" name="Ovale 16">
              <a:extLst>
                <a:ext uri="{FF2B5EF4-FFF2-40B4-BE49-F238E27FC236}">
                  <a16:creationId xmlns:a16="http://schemas.microsoft.com/office/drawing/2014/main" id="{D3ADC6E3-00BC-9A16-45AC-F381C615B5F4}"/>
                </a:ext>
              </a:extLst>
            </p:cNvPr>
            <p:cNvSpPr/>
            <p:nvPr/>
          </p:nvSpPr>
          <p:spPr>
            <a:xfrm>
              <a:off x="9897715" y="9239424"/>
              <a:ext cx="558013" cy="5849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8" name="Ovale 17">
              <a:extLst>
                <a:ext uri="{FF2B5EF4-FFF2-40B4-BE49-F238E27FC236}">
                  <a16:creationId xmlns:a16="http://schemas.microsoft.com/office/drawing/2014/main" id="{54858FBD-273C-FF55-14E7-DD3941287978}"/>
                </a:ext>
              </a:extLst>
            </p:cNvPr>
            <p:cNvSpPr/>
            <p:nvPr/>
          </p:nvSpPr>
          <p:spPr>
            <a:xfrm>
              <a:off x="11051661" y="9553660"/>
              <a:ext cx="558013" cy="584933"/>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19" name="Ovale 18">
              <a:extLst>
                <a:ext uri="{FF2B5EF4-FFF2-40B4-BE49-F238E27FC236}">
                  <a16:creationId xmlns:a16="http://schemas.microsoft.com/office/drawing/2014/main" id="{5F6FFF37-7116-7E55-FE95-443282C4C42C}"/>
                </a:ext>
              </a:extLst>
            </p:cNvPr>
            <p:cNvSpPr/>
            <p:nvPr/>
          </p:nvSpPr>
          <p:spPr>
            <a:xfrm>
              <a:off x="11475634" y="108161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0" name="Ovale 19">
              <a:extLst>
                <a:ext uri="{FF2B5EF4-FFF2-40B4-BE49-F238E27FC236}">
                  <a16:creationId xmlns:a16="http://schemas.microsoft.com/office/drawing/2014/main" id="{ACEDE950-53C6-95D7-7092-85A9EE29EF9F}"/>
                </a:ext>
              </a:extLst>
            </p:cNvPr>
            <p:cNvSpPr/>
            <p:nvPr/>
          </p:nvSpPr>
          <p:spPr>
            <a:xfrm>
              <a:off x="13500377" y="10669202"/>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1" name="Ovale 20">
              <a:extLst>
                <a:ext uri="{FF2B5EF4-FFF2-40B4-BE49-F238E27FC236}">
                  <a16:creationId xmlns:a16="http://schemas.microsoft.com/office/drawing/2014/main" id="{54176CE4-437B-B59D-C5EF-779D821EC9B3}"/>
                </a:ext>
              </a:extLst>
            </p:cNvPr>
            <p:cNvSpPr/>
            <p:nvPr/>
          </p:nvSpPr>
          <p:spPr>
            <a:xfrm>
              <a:off x="10494244" y="109685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2" name="Ovale 21">
              <a:extLst>
                <a:ext uri="{FF2B5EF4-FFF2-40B4-BE49-F238E27FC236}">
                  <a16:creationId xmlns:a16="http://schemas.microsoft.com/office/drawing/2014/main" id="{4A9B1787-BF0F-BC23-190A-AF3F4FAAA5CA}"/>
                </a:ext>
              </a:extLst>
            </p:cNvPr>
            <p:cNvSpPr/>
            <p:nvPr/>
          </p:nvSpPr>
          <p:spPr>
            <a:xfrm>
              <a:off x="5474053" y="109685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3" name="Ovale 22">
              <a:extLst>
                <a:ext uri="{FF2B5EF4-FFF2-40B4-BE49-F238E27FC236}">
                  <a16:creationId xmlns:a16="http://schemas.microsoft.com/office/drawing/2014/main" id="{4AADDF21-3CDE-78F2-7EAF-C5BB5496B113}"/>
                </a:ext>
              </a:extLst>
            </p:cNvPr>
            <p:cNvSpPr/>
            <p:nvPr/>
          </p:nvSpPr>
          <p:spPr>
            <a:xfrm>
              <a:off x="4176965" y="9475430"/>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4" name="Ovale 23">
              <a:extLst>
                <a:ext uri="{FF2B5EF4-FFF2-40B4-BE49-F238E27FC236}">
                  <a16:creationId xmlns:a16="http://schemas.microsoft.com/office/drawing/2014/main" id="{B309880E-2109-EF9E-7E90-7026B6432C26}"/>
                </a:ext>
              </a:extLst>
            </p:cNvPr>
            <p:cNvSpPr/>
            <p:nvPr/>
          </p:nvSpPr>
          <p:spPr>
            <a:xfrm>
              <a:off x="2617433" y="9261995"/>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5" name="Ovale 24">
              <a:extLst>
                <a:ext uri="{FF2B5EF4-FFF2-40B4-BE49-F238E27FC236}">
                  <a16:creationId xmlns:a16="http://schemas.microsoft.com/office/drawing/2014/main" id="{C7A46F17-FCFC-9D6C-DF71-6052E1E04C26}"/>
                </a:ext>
              </a:extLst>
            </p:cNvPr>
            <p:cNvSpPr/>
            <p:nvPr/>
          </p:nvSpPr>
          <p:spPr>
            <a:xfrm>
              <a:off x="4029804" y="108161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6" name="Ovale 25">
              <a:extLst>
                <a:ext uri="{FF2B5EF4-FFF2-40B4-BE49-F238E27FC236}">
                  <a16:creationId xmlns:a16="http://schemas.microsoft.com/office/drawing/2014/main" id="{880003DF-C78C-5EE1-8F49-7B721BD72816}"/>
                </a:ext>
              </a:extLst>
            </p:cNvPr>
            <p:cNvSpPr/>
            <p:nvPr/>
          </p:nvSpPr>
          <p:spPr>
            <a:xfrm>
              <a:off x="7881551" y="11616259"/>
              <a:ext cx="656495" cy="902312"/>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7" name="Ovale 26">
              <a:extLst>
                <a:ext uri="{FF2B5EF4-FFF2-40B4-BE49-F238E27FC236}">
                  <a16:creationId xmlns:a16="http://schemas.microsoft.com/office/drawing/2014/main" id="{D14F051A-E3DB-7C7A-0AD7-2AB1A05B6008}"/>
                </a:ext>
              </a:extLst>
            </p:cNvPr>
            <p:cNvSpPr/>
            <p:nvPr/>
          </p:nvSpPr>
          <p:spPr>
            <a:xfrm>
              <a:off x="11182384" y="8693712"/>
              <a:ext cx="640772" cy="838178"/>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sp>
          <p:nvSpPr>
            <p:cNvPr id="28" name="Ovale 27">
              <a:extLst>
                <a:ext uri="{FF2B5EF4-FFF2-40B4-BE49-F238E27FC236}">
                  <a16:creationId xmlns:a16="http://schemas.microsoft.com/office/drawing/2014/main" id="{3F88D33F-8604-BB60-2BEF-305FBF088D42}"/>
                </a:ext>
              </a:extLst>
            </p:cNvPr>
            <p:cNvSpPr/>
            <p:nvPr/>
          </p:nvSpPr>
          <p:spPr>
            <a:xfrm>
              <a:off x="11319114" y="8318184"/>
              <a:ext cx="640772" cy="838178"/>
            </a:xfrm>
            <a:prstGeom prst="ellipse">
              <a:avLst/>
            </a:prstGeom>
            <a:solidFill>
              <a:srgbClr val="D7AB90"/>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endParaRPr kumimoji="0" lang="it-IT" sz="5000" b="0" i="0" u="none" strike="noStrike" cap="none" spc="0" normalizeH="0" baseline="0">
                <a:ln>
                  <a:noFill/>
                </a:ln>
                <a:solidFill>
                  <a:srgbClr val="000000"/>
                </a:solidFill>
                <a:effectLst/>
                <a:uFill>
                  <a:solidFill>
                    <a:srgbClr val="003366"/>
                  </a:solidFill>
                </a:uFill>
                <a:latin typeface="+mn-lt"/>
                <a:ea typeface="+mn-ea"/>
                <a:cs typeface="+mn-cs"/>
                <a:sym typeface="Calibri"/>
              </a:endParaRPr>
            </a:p>
          </p:txBody>
        </p:sp>
      </p:grpSp>
      <p:pic>
        <p:nvPicPr>
          <p:cNvPr id="30" name="Immagine 29">
            <a:extLst>
              <a:ext uri="{FF2B5EF4-FFF2-40B4-BE49-F238E27FC236}">
                <a16:creationId xmlns:a16="http://schemas.microsoft.com/office/drawing/2014/main" id="{EF097C04-011B-F444-C732-DB157CF4A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30" y="11454725"/>
            <a:ext cx="1560962" cy="2116483"/>
          </a:xfrm>
          <a:prstGeom prst="rect">
            <a:avLst/>
          </a:prstGeom>
        </p:spPr>
      </p:pic>
      <p:pic>
        <p:nvPicPr>
          <p:cNvPr id="31" name="Immagine 30">
            <a:extLst>
              <a:ext uri="{FF2B5EF4-FFF2-40B4-BE49-F238E27FC236}">
                <a16:creationId xmlns:a16="http://schemas.microsoft.com/office/drawing/2014/main" id="{CC5F8D29-3481-953F-7090-05A0FF2F7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2050" y="11415357"/>
            <a:ext cx="4813097" cy="2053663"/>
          </a:xfrm>
          <a:prstGeom prst="rect">
            <a:avLst/>
          </a:prstGeom>
        </p:spPr>
      </p:pic>
    </p:spTree>
    <p:extLst>
      <p:ext uri="{BB962C8B-B14F-4D97-AF65-F5344CB8AC3E}">
        <p14:creationId xmlns:p14="http://schemas.microsoft.com/office/powerpoint/2010/main" val="193804096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507F"/>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57149" marR="57149" indent="0" algn="ctr" defTabSz="1285875"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
              <a:solidFill>
                <a:srgbClr val="003366"/>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507F"/>
        </a:solidFill>
        <a:ln w="12700" cap="flat">
          <a:solidFill>
            <a:srgbClr val="000000"/>
          </a:solidFill>
          <a:prstDash val="solid"/>
          <a:round/>
        </a:ln>
        <a:effectLst/>
        <a:sp3d/>
      </a:spPr>
      <a:bodyPr rot="0" spcFirstLastPara="1" vertOverflow="overflow" horzOverflow="overflow" vert="horz" wrap="square" lIns="71437" tIns="71437" rIns="71437" bIns="71437" numCol="1" spcCol="38100" rtlCol="0" anchor="ctr">
        <a:spAutoFit/>
      </a:bodyPr>
      <a:lstStyle>
        <a:defPPr marL="57149" marR="57149" indent="0" algn="ctr" defTabSz="1285875"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
              <a:solidFill>
                <a:srgbClr val="003366"/>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1093</TotalTime>
  <Words>467</Words>
  <Application>Microsoft Office PowerPoint</Application>
  <PresentationFormat>Personalizzato</PresentationFormat>
  <Paragraphs>56</Paragraphs>
  <Slides>11</Slides>
  <Notes>9</Notes>
  <HiddenSlides>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Arial</vt:lpstr>
      <vt:lpstr>Brush Script MT</vt:lpstr>
      <vt:lpstr>Calibri</vt:lpstr>
      <vt:lpstr>Google Sans</vt:lpstr>
      <vt:lpstr>White</vt:lpstr>
      <vt:lpstr>Earthvism - Dangers and Dwellers: a project to promote civic engagement through a board game on geological hazards</vt:lpstr>
      <vt:lpstr>Presentazione standard di PowerPoint</vt:lpstr>
      <vt:lpstr>Mission</vt:lpstr>
      <vt:lpstr>The game</vt:lpstr>
      <vt:lpstr>The characters</vt:lpstr>
      <vt:lpstr>Action cards</vt:lpstr>
      <vt:lpstr>Event cards</vt:lpstr>
      <vt:lpstr>Playtest</vt:lpstr>
      <vt:lpstr>Earthvism project (Erasmus+)</vt:lpstr>
      <vt:lpstr>Earthvism project timeline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Emanuele Intrieri</cp:lastModifiedBy>
  <cp:revision>44</cp:revision>
  <dcterms:modified xsi:type="dcterms:W3CDTF">2026-04-29T09:05:06Z</dcterms:modified>
</cp:coreProperties>
</file>