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1255" r:id="rId2"/>
    <p:sldId id="125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/>
    <p:restoredTop sz="96306"/>
  </p:normalViewPr>
  <p:slideViewPr>
    <p:cSldViewPr snapToGrid="0">
      <p:cViewPr varScale="1">
        <p:scale>
          <a:sx n="127" d="100"/>
          <a:sy n="127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B1716-B3FE-064C-9B12-E810D35F6234}" type="datetimeFigureOut">
              <a:rPr lang="en-US" smtClean="0"/>
              <a:t>5/8/26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4F0A4-774B-6E4D-81BD-612ECD49F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15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br>
                  <a:rPr lang="en-US" dirty="0"/>
                </a:br>
                <a:r>
                  <a:rPr lang="en-US" dirty="0"/>
                  <a:t>R2 measures how well a regression model explains the variability of the dependent variable. </a:t>
                </a:r>
              </a:p>
              <a:p>
                <a:r>
                  <a:rPr lang="en-US" dirty="0"/>
                  <a:t>RMSE measures the </a:t>
                </a:r>
                <a:r>
                  <a:rPr lang="en-US" b="1" dirty="0"/>
                  <a:t>average magnitude of errors</a:t>
                </a:r>
                <a:r>
                  <a:rPr lang="en-US" dirty="0"/>
                  <a:t>, giving higher weight to large errors because of the squaring.</a:t>
                </a:r>
              </a:p>
              <a:p>
                <a:r>
                  <a:rPr lang="en-US" dirty="0"/>
                  <a:t>MAE measures the </a:t>
                </a:r>
                <a:r>
                  <a:rPr lang="en-US" b="1" dirty="0"/>
                  <a:t>average absolute difference</a:t>
                </a:r>
                <a:r>
                  <a:rPr lang="en-US" dirty="0"/>
                  <a:t> between predicted and actual values.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I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IN" i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IN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I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IN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0">
                                        <a:latin typeface="Cambria Math" panose="02040503050406030204" pitchFamily="18" charset="0"/>
                                      </a:rPr>
                                      <m:t>ŷ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IN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IN" dirty="0"/>
                  <a:t>Residual Sum of Squares (errors between actual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b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dirty="0"/>
                  <a:t>and predicted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lang="en-IN" sz="1200" b="0" i="0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br>
                  <a:rPr lang="en-IN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I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IN" i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IN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I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IN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I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IN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IN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IN" dirty="0"/>
                  <a:t>Total Sum of Squares (variation of actual values from their mean </a:t>
                </a:r>
                <a14:m>
                  <m:oMath xmlns:m="http://schemas.openxmlformats.org/officeDocument/2006/math">
                    <m:limUpp>
                      <m:limUp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Upp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lim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ˉ</m:t>
                        </m:r>
                      </m:lim>
                    </m:limUpp>
                    <m:r>
                      <a:rPr lang="en-IN" sz="1200" b="0" i="0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lang="en-IN" dirty="0"/>
              </a:p>
              <a:p>
                <a:endParaRPr lang="en-IN" dirty="0"/>
              </a:p>
              <a:p>
                <a:endParaRPr lang="en-IN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br>
                  <a:rPr lang="en-US" dirty="0"/>
                </a:br>
                <a:r>
                  <a:rPr lang="en-US" dirty="0"/>
                  <a:t>R2 measures how well a regression model explains the variability of the dependent variable. </a:t>
                </a:r>
              </a:p>
              <a:p>
                <a:r>
                  <a:rPr lang="en-US" dirty="0"/>
                  <a:t>RMSE measures the </a:t>
                </a:r>
                <a:r>
                  <a:rPr lang="en-US" b="1" dirty="0"/>
                  <a:t>average magnitude of errors</a:t>
                </a:r>
                <a:r>
                  <a:rPr lang="en-US" dirty="0"/>
                  <a:t>, giving higher weight to large errors because of the squaring.</a:t>
                </a:r>
              </a:p>
              <a:p>
                <a:r>
                  <a:rPr lang="en-US" dirty="0"/>
                  <a:t>MAE measures the </a:t>
                </a:r>
                <a:r>
                  <a:rPr lang="en-US" b="1" dirty="0"/>
                  <a:t>average absolute difference</a:t>
                </a:r>
                <a:r>
                  <a:rPr lang="en-US" dirty="0"/>
                  <a:t> between predicted and actual values.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IN" i="0">
                    <a:latin typeface="Cambria Math" panose="02040503050406030204" pitchFamily="18" charset="0"/>
                  </a:rPr>
                  <a:t>∑2_(𝑖=1)^𝑛▒(𝑦_𝑖−ŷ_𝑖 )^2 </a:t>
                </a:r>
                <a:r>
                  <a:rPr lang="en-IN" dirty="0"/>
                  <a:t>Residual Sum of Squares (errors between actual 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𝑦_𝑖</a:t>
                </a:r>
                <a:r>
                  <a:rPr lang="en-IN" dirty="0"/>
                  <a:t>and predicted 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𝑦 ̂_𝑖</a:t>
                </a:r>
                <a:r>
                  <a:rPr lang="en-IN" sz="1200" b="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)</a:t>
                </a:r>
                <a:br>
                  <a:rPr lang="en-IN" dirty="0"/>
                </a:br>
                <a:r>
                  <a:rPr lang="en-IN" i="0">
                    <a:latin typeface="Cambria Math" panose="02040503050406030204" pitchFamily="18" charset="0"/>
                  </a:rPr>
                  <a:t>∑2_(𝑖=1)^𝑛▒(𝑦_𝑖−𝑦 ̅_𝑖 )^2 </a:t>
                </a:r>
                <a:r>
                  <a:rPr lang="en-IN" dirty="0"/>
                  <a:t>Total Sum of Squares (variation of actual values from their mean 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𝑦┴ˉ</a:t>
                </a:r>
                <a:r>
                  <a:rPr lang="en-IN" sz="1200" b="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)</a:t>
                </a:r>
                <a:endParaRPr lang="en-IN" dirty="0"/>
              </a:p>
              <a:p>
                <a:endParaRPr lang="en-IN" dirty="0"/>
              </a:p>
              <a:p>
                <a:endParaRPr lang="en-IN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61B49-DF85-41B2-A807-4DBC29AAFCC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604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9DABD-A242-BA47-D308-91CA4CF4E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3078F-058F-A701-A497-68E5111E3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AAE72-F54B-F61C-971C-546CE8AF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82416-D95A-D2AA-9223-6A6CC5F7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1BB0E-A6EF-8251-0E16-1417CB81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9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42E7-49F1-0022-3478-D8D808D0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A839A2-E384-B44C-5259-DCB7BE23F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77F6E-6237-1418-B7EB-949948952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84E3F-D98C-C00B-C2DC-0F5A3E9C0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4B890-0205-270A-5A5F-53BE6173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3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DE7AF8-BDA2-AE18-EE26-4E7F116D71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D9EC7-1B4B-4EB9-053A-D1023089F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720A1-4487-18DB-4290-1360CFE21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D175-4E01-B0D4-FA49-09383954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8A0EA-EEE9-641B-00DB-4D3F8CDC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5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C7BE-855B-BB4A-FA41-FBCC69966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054B2-EE31-CDC3-10A3-9C493BC2A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EB8A1-6966-CD59-6F38-4AC2DB1B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426A7-E5DC-36B7-A806-07B11736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0F636-CFB9-1CFF-E152-1F9EB92D2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0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DDB7-F6DF-B242-C10F-2DF32102C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BFDF8-503F-BFFD-6C83-6FA714BDE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06D62-2F68-FE9D-6997-2381C8E9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512DA-D36C-4FF1-EFE8-1777079F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94611-8AA7-E6A5-3793-77DA58CE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1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10CF-3013-C5A6-015E-3F817C9E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D058E-4C4E-D410-2049-E3642C7C7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BCC05-237C-A76F-E479-60965630F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15560-69D4-FFF7-6415-27BA7C6C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BD2D6-606D-F7FF-0659-49DC8DE7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0A60B-D33E-43FB-5F77-354B7835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6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91E7-B859-37E1-29D7-AD33BA71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23580-641E-7E3E-355D-23718B1A8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6D111-0064-F928-0A3E-683B2FA39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AC8B7-6C28-3303-9C53-8FFD659E0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CC0767-40B2-7033-1092-C0BF385DE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D667E-9E85-628D-93AB-5C158AE0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74E29A-290C-6D23-34B2-7B1422DD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77B2CB-ABE2-DE6F-C934-937BE20FA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1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5B37-3120-3F21-F35A-03CDA4E5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DAB39D-57C1-610D-B0F8-E02315B2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BB39C-C2F3-F93D-BB8D-5A2E7496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6C0DF-C5FC-7DEC-91A7-94915419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ED7E11-C970-CD9C-813B-7F8E6796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95AC8-6C72-516A-80AD-73DC42A2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A33C8-3F02-621B-8852-0BACAA3BA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5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B9E48-D2EA-00D4-6502-A4E5F30D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59205-5C21-9238-922F-E60F65AA1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34869-AFEA-EDC4-3520-8542DA1A2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A5176-306F-F9D5-74D1-DA95D641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A9706-7740-5768-4B12-5773B75A7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32F90-08C0-5437-7566-B467511F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4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437C-8A1D-4143-00F0-872E709F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6B0BAD-6F86-CA3B-0B09-2FD44DFD7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87A07-7BF8-DB5E-C9FA-E11BE635B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75C80-84C8-E12D-6BC8-0D92EB57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BFB20-974F-3CB5-4F67-67CE3C4C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F3C5C-4481-F082-2678-0FF9F501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1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E49DAB-2A5F-5BF5-239F-87B642A17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2052D-E525-B542-6115-FD55AC647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969E-816B-9F56-3C3C-15A1FE89B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32D5F-DA9D-7447-A928-D29BED3428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AF155-7FC1-7F42-04ED-EA68A2936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F011E-68F1-D5D9-11AF-76FE470F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BD4E-6A28-2A43-8244-AC1FAE99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2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214406001@iitb.ac.in" TargetMode="External"/><Relationship Id="rId11" Type="http://schemas.openxmlformats.org/officeDocument/2006/relationships/image" Target="../media/image7.png"/><Relationship Id="rId5" Type="http://schemas.openxmlformats.org/officeDocument/2006/relationships/hyperlink" Target="mailto:gauravganjir@gmail.com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02A489F-BE4B-147F-E887-06DD8DE2E620}"/>
              </a:ext>
            </a:extLst>
          </p:cNvPr>
          <p:cNvSpPr/>
          <p:nvPr/>
        </p:nvSpPr>
        <p:spPr>
          <a:xfrm>
            <a:off x="19311" y="0"/>
            <a:ext cx="12153379" cy="6855571"/>
          </a:xfrm>
          <a:prstGeom prst="rect">
            <a:avLst/>
          </a:prstGeom>
          <a:solidFill>
            <a:srgbClr val="A893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27D3B7-38A0-F24B-853A-BF48394DF9C0}"/>
              </a:ext>
            </a:extLst>
          </p:cNvPr>
          <p:cNvSpPr/>
          <p:nvPr/>
        </p:nvSpPr>
        <p:spPr>
          <a:xfrm>
            <a:off x="136958" y="87555"/>
            <a:ext cx="11926694" cy="80969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1001">
            <a:schemeClr val="lt2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D6228-E329-EEFE-0E81-353991C24644}"/>
              </a:ext>
            </a:extLst>
          </p:cNvPr>
          <p:cNvSpPr txBox="1"/>
          <p:nvPr/>
        </p:nvSpPr>
        <p:spPr>
          <a:xfrm>
            <a:off x="2041152" y="154497"/>
            <a:ext cx="8360702" cy="300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3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Multi-Timescale SPEI Drought Forecasting Using Random Forest Regression over Maharashtra, India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0C6CD1-A141-58AB-F168-8EA1F8EA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4" y="241239"/>
            <a:ext cx="502205" cy="48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F0EC72-D9C5-6543-9E8E-EE8015EF52F2}"/>
              </a:ext>
            </a:extLst>
          </p:cNvPr>
          <p:cNvSpPr/>
          <p:nvPr/>
        </p:nvSpPr>
        <p:spPr>
          <a:xfrm>
            <a:off x="136958" y="964193"/>
            <a:ext cx="2676803" cy="158599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15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17051" indent="-117051">
              <a:buFont typeface="Arial" panose="020B0604020202020204" pitchFamily="34" charset="0"/>
              <a:buChar char="•"/>
            </a:pPr>
            <a:endParaRPr lang="en-US" sz="737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17051" indent="-117051">
              <a:buFont typeface="Arial" panose="020B0604020202020204" pitchFamily="34" charset="0"/>
              <a:buChar char="•"/>
            </a:pPr>
            <a:endParaRPr lang="en-US" sz="737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IN" sz="13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13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13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36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E20D70-65FB-7DF4-FE8F-BC8CB4D4CDF6}"/>
              </a:ext>
            </a:extLst>
          </p:cNvPr>
          <p:cNvSpPr/>
          <p:nvPr/>
        </p:nvSpPr>
        <p:spPr>
          <a:xfrm>
            <a:off x="10157168" y="5060553"/>
            <a:ext cx="1887310" cy="10284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15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9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2D7240-137D-0201-88DE-60E7103D7A91}"/>
              </a:ext>
            </a:extLst>
          </p:cNvPr>
          <p:cNvSpPr/>
          <p:nvPr/>
        </p:nvSpPr>
        <p:spPr>
          <a:xfrm>
            <a:off x="5130304" y="973781"/>
            <a:ext cx="6933348" cy="39704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15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386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81AC6C-DA8B-9286-2D6D-9EE3D21FC6C4}"/>
                  </a:ext>
                </a:extLst>
              </p:cNvPr>
              <p:cNvSpPr/>
              <p:nvPr/>
            </p:nvSpPr>
            <p:spPr>
              <a:xfrm>
                <a:off x="137937" y="2636845"/>
                <a:ext cx="2675824" cy="406665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3">
                  <a:shade val="15000"/>
                </a:schemeClr>
              </a:lnRef>
              <a:fillRef idx="1001">
                <a:schemeClr val="lt2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Aft>
                    <a:spcPts val="241"/>
                  </a:spcAft>
                </a:pPr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241"/>
                  </a:spcAft>
                </a:pPr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241"/>
                  </a:spcAft>
                </a:pPr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241"/>
                  </a:spcAft>
                </a:pPr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241"/>
                  </a:spcAft>
                </a:pPr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241"/>
                  </a:spcAft>
                </a:pPr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241"/>
                  </a:spcAft>
                </a:pPr>
                <a:r>
                  <a:rPr lang="en-IN" sz="675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Log-logistic CDF fitting: </a:t>
                </a:r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675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𝐹</m:t>
                      </m:r>
                      <m:r>
                        <a:rPr lang="en-IN" sz="675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IN" sz="675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IN" sz="675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IN" sz="675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IN" sz="675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241"/>
                  </a:spcAft>
                </a:pPr>
                <a:r>
                  <a:rPr lang="en-IN" sz="675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SPEI conversion to standard normal: </a:t>
                </a:r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241"/>
                  </a:spcAft>
                </a:pPr>
                <a:r>
                  <a:rPr lang="en-IN" sz="675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Calculate the exceedance probability </a:t>
                </a:r>
                <a:r>
                  <a:rPr lang="en-IN" sz="675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IN" sz="675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for the </a:t>
                </a:r>
                <a:r>
                  <a:rPr lang="en-IN" sz="675" i="1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IN" sz="675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series using the expression:           </a:t>
                </a:r>
                <a:r>
                  <a:rPr lang="en-IN" sz="675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IN" sz="675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1 - F(</a:t>
                </a:r>
                <a:r>
                  <a:rPr lang="en-IN" sz="675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IN" sz="675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br>
                  <a:rPr lang="en-IN" sz="675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675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𝑆𝑃𝐸𝐼</m:t>
                      </m:r>
                      <m:r>
                        <a:rPr lang="en-IN" sz="675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IN" sz="675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𝑓𝑜𝑟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≤0.5 </m:t>
                              </m:r>
                            </m:e>
                            <m:e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−1</m:t>
                              </m:r>
                              <m:d>
                                <m:dPr>
                                  <m:ctrlP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IN" sz="675" i="1" kern="1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𝑊</m:t>
                                      </m:r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1+</m:t>
                                      </m:r>
                                      <m:sSub>
                                        <m:sSubPr>
                                          <m:ctrlP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𝑊</m:t>
                                      </m:r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IN" sz="675" i="1" kern="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IN" sz="675" i="1" kern="1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𝑓𝑜𝑟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IN" sz="675" i="1" kern="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&gt;0.5</m:t>
                              </m:r>
                            </m:e>
                          </m:eqArr>
                        </m:e>
                      </m:d>
                      <m:r>
                        <a:rPr lang="en-IN" sz="675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IN" sz="675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r>
                  <a:rPr lang="en-IN" sz="675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where,</a:t>
                </a:r>
                <a:endParaRPr lang="en-IN" sz="675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67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𝑊</m:t>
                      </m:r>
                      <m:r>
                        <a:rPr lang="en-IN" sz="67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IN" sz="6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eqArrPr>
                            <m:e>
                              <m:rad>
                                <m:radPr>
                                  <m:degHide m:val="on"/>
                                  <m:ctrlPr>
                                    <a:rPr lang="en-IN" sz="6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IN" sz="6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en-IN" sz="6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𝑙</m:t>
                                  </m:r>
                                  <m:func>
                                    <m:funcPr>
                                      <m:ctrlPr>
                                        <a:rPr lang="en-IN" sz="67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IN" sz="67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𝑛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IN" sz="675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IN" sz="675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rad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𝑓𝑜𝑟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≤0.5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IN" sz="6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IN" sz="6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en-IN" sz="6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𝑙𝑛</m:t>
                                  </m:r>
                                  <m:r>
                                    <a:rPr lang="en-IN" sz="6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⁡(1−</m:t>
                                  </m:r>
                                  <m:r>
                                    <a:rPr lang="en-IN" sz="6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IN" sz="6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𝑓𝑜𝑟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IN" sz="6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&gt;0.5 </m:t>
                              </m:r>
                            </m:e>
                          </m:eqArr>
                        </m:e>
                      </m:d>
                      <m:r>
                        <a:rPr lang="en-IN" sz="67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IN" sz="482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81AC6C-DA8B-9286-2D6D-9EE3D21FC6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37" y="2636845"/>
                <a:ext cx="2675824" cy="40666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F846DBBE-F3DA-A92D-E3A8-FB0F498E4F8A}"/>
              </a:ext>
            </a:extLst>
          </p:cNvPr>
          <p:cNvSpPr/>
          <p:nvPr/>
        </p:nvSpPr>
        <p:spPr>
          <a:xfrm>
            <a:off x="5150756" y="5060553"/>
            <a:ext cx="2846645" cy="16310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15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A56170-4C4C-1FE9-8A47-F1D1B8F42811}"/>
              </a:ext>
            </a:extLst>
          </p:cNvPr>
          <p:cNvSpPr/>
          <p:nvPr/>
        </p:nvSpPr>
        <p:spPr>
          <a:xfrm>
            <a:off x="8108661" y="5060553"/>
            <a:ext cx="1935522" cy="16310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15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9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FCED1E-994C-12B7-7666-E64130321A58}"/>
              </a:ext>
            </a:extLst>
          </p:cNvPr>
          <p:cNvSpPr txBox="1"/>
          <p:nvPr/>
        </p:nvSpPr>
        <p:spPr>
          <a:xfrm>
            <a:off x="175380" y="2678104"/>
            <a:ext cx="2604758" cy="243593"/>
          </a:xfrm>
          <a:prstGeom prst="rect">
            <a:avLst/>
          </a:prstGeom>
          <a:solidFill>
            <a:srgbClr val="BBA38A"/>
          </a:solidFill>
        </p:spPr>
        <p:txBody>
          <a:bodyPr wrap="square" rtlCol="0">
            <a:spAutoFit/>
          </a:bodyPr>
          <a:lstStyle/>
          <a:p>
            <a:r>
              <a:rPr lang="en-IN" sz="98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Data and Methodology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3C2EE8-3030-BF72-4643-5AEAC85F485B}"/>
              </a:ext>
            </a:extLst>
          </p:cNvPr>
          <p:cNvSpPr txBox="1"/>
          <p:nvPr/>
        </p:nvSpPr>
        <p:spPr>
          <a:xfrm>
            <a:off x="5142659" y="998508"/>
            <a:ext cx="6887883" cy="243593"/>
          </a:xfrm>
          <a:prstGeom prst="rect">
            <a:avLst/>
          </a:prstGeom>
          <a:solidFill>
            <a:srgbClr val="BBA38A"/>
          </a:solidFill>
        </p:spPr>
        <p:txBody>
          <a:bodyPr wrap="square" rtlCol="0">
            <a:spAutoFit/>
          </a:bodyPr>
          <a:lstStyle/>
          <a:p>
            <a:r>
              <a:rPr lang="en-IN" sz="98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Results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DDB14-5CB3-44E2-9FE5-1019AA792AA2}"/>
              </a:ext>
            </a:extLst>
          </p:cNvPr>
          <p:cNvSpPr txBox="1"/>
          <p:nvPr/>
        </p:nvSpPr>
        <p:spPr>
          <a:xfrm>
            <a:off x="5196345" y="5108335"/>
            <a:ext cx="2732659" cy="243593"/>
          </a:xfrm>
          <a:prstGeom prst="rect">
            <a:avLst/>
          </a:prstGeom>
          <a:solidFill>
            <a:srgbClr val="BBA38A"/>
          </a:solidFill>
        </p:spPr>
        <p:txBody>
          <a:bodyPr wrap="square" rtlCol="0">
            <a:spAutoFit/>
          </a:bodyPr>
          <a:lstStyle/>
          <a:p>
            <a:r>
              <a:rPr lang="en-IN" sz="98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Conclusions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03C75E-9139-B1A1-BF96-42FA42AFBE8B}"/>
              </a:ext>
            </a:extLst>
          </p:cNvPr>
          <p:cNvSpPr txBox="1"/>
          <p:nvPr/>
        </p:nvSpPr>
        <p:spPr>
          <a:xfrm>
            <a:off x="8140959" y="5120333"/>
            <a:ext cx="1880875" cy="243593"/>
          </a:xfrm>
          <a:prstGeom prst="rect">
            <a:avLst/>
          </a:prstGeom>
          <a:solidFill>
            <a:srgbClr val="BBA38A"/>
          </a:solidFill>
        </p:spPr>
        <p:txBody>
          <a:bodyPr wrap="square" rtlCol="0">
            <a:spAutoFit/>
          </a:bodyPr>
          <a:lstStyle/>
          <a:p>
            <a:r>
              <a:rPr lang="en-IN" sz="98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References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0056B7-BB75-8C0B-D5C6-EF7380D9D36B}"/>
              </a:ext>
            </a:extLst>
          </p:cNvPr>
          <p:cNvSpPr txBox="1"/>
          <p:nvPr/>
        </p:nvSpPr>
        <p:spPr>
          <a:xfrm>
            <a:off x="10209781" y="5108336"/>
            <a:ext cx="1798813" cy="243593"/>
          </a:xfrm>
          <a:prstGeom prst="rect">
            <a:avLst/>
          </a:prstGeom>
          <a:solidFill>
            <a:srgbClr val="BBA38A"/>
          </a:solidFill>
        </p:spPr>
        <p:txBody>
          <a:bodyPr wrap="square" rtlCol="0">
            <a:spAutoFit/>
          </a:bodyPr>
          <a:lstStyle/>
          <a:p>
            <a:r>
              <a:rPr lang="en-IN" sz="98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Acknowledgements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A3CCB1-62EB-AFE5-A588-B65C428500E3}"/>
              </a:ext>
            </a:extLst>
          </p:cNvPr>
          <p:cNvSpPr txBox="1"/>
          <p:nvPr/>
        </p:nvSpPr>
        <p:spPr>
          <a:xfrm>
            <a:off x="172090" y="1003645"/>
            <a:ext cx="2566543" cy="243593"/>
          </a:xfrm>
          <a:prstGeom prst="rect">
            <a:avLst/>
          </a:prstGeom>
          <a:solidFill>
            <a:srgbClr val="BBA38A"/>
          </a:solidFill>
        </p:spPr>
        <p:txBody>
          <a:bodyPr wrap="square" rtlCol="0">
            <a:spAutoFit/>
          </a:bodyPr>
          <a:lstStyle/>
          <a:p>
            <a:r>
              <a:rPr lang="en-IN" sz="98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B6AE4B-247A-6662-E322-3B2D14A93A83}"/>
              </a:ext>
            </a:extLst>
          </p:cNvPr>
          <p:cNvSpPr txBox="1"/>
          <p:nvPr/>
        </p:nvSpPr>
        <p:spPr>
          <a:xfrm>
            <a:off x="165984" y="1263890"/>
            <a:ext cx="2566543" cy="1356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051" indent="-117051" algn="just">
              <a:buFont typeface="Arial" panose="020B0604020202020204" pitchFamily="34" charset="0"/>
              <a:buChar char="•"/>
            </a:pPr>
            <a:r>
              <a:rPr lang="en-IN" sz="772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The droughts are regarded as one of the </a:t>
            </a:r>
            <a:r>
              <a:rPr lang="en-IN" sz="772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most expensive natural calamities </a:t>
            </a:r>
            <a:r>
              <a:rPr lang="en-IN" sz="772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in the world, having an impact on various sectors (Hao and </a:t>
            </a:r>
            <a:r>
              <a:rPr lang="en-IN" sz="772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Aghakouchak</a:t>
            </a:r>
            <a:r>
              <a:rPr lang="en-IN" sz="772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2014).</a:t>
            </a:r>
            <a:endParaRPr lang="en-IN" sz="737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051" indent="-117051" algn="just">
              <a:buFont typeface="Arial" panose="020B0604020202020204" pitchFamily="34" charset="0"/>
              <a:buChar char="•"/>
            </a:pPr>
            <a:r>
              <a:rPr lang="en-IN" sz="737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Maharashtra, one of India's most economically and agriculturally significant states, lies largely within the semi-arid region chronically vulnerable to rainfall variability. </a:t>
            </a:r>
          </a:p>
          <a:p>
            <a:pPr marL="117051" indent="-117051" algn="just">
              <a:buFont typeface="Arial" panose="020B0604020202020204" pitchFamily="34" charset="0"/>
              <a:buChar char="•"/>
            </a:pPr>
            <a:r>
              <a:rPr lang="en-IN" sz="737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over 55% of its land under cultivation and millions of smallholder farmers dependent on rain-fed agriculture.</a:t>
            </a:r>
          </a:p>
          <a:p>
            <a:pPr marL="117051" indent="-117051" algn="just">
              <a:buFont typeface="Arial" panose="020B0604020202020204" pitchFamily="34" charset="0"/>
              <a:buChar char="•"/>
            </a:pPr>
            <a:r>
              <a:rPr lang="en-IN" sz="737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state has repeatedly borne the brunt of severe drought episodes, which triggered widespread crop failures, water scarcity, and agrarian distress</a:t>
            </a:r>
            <a:r>
              <a:rPr lang="en-IN" sz="7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A53F7000-8158-F5C1-BC1F-A20CE1AD7B28}"/>
              </a:ext>
            </a:extLst>
          </p:cNvPr>
          <p:cNvGraphicFramePr>
            <a:graphicFrameLocks noGrp="1"/>
          </p:cNvGraphicFramePr>
          <p:nvPr/>
        </p:nvGraphicFramePr>
        <p:xfrm>
          <a:off x="196849" y="2887087"/>
          <a:ext cx="2483002" cy="10210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2952">
                  <a:extLst>
                    <a:ext uri="{9D8B030D-6E8A-4147-A177-3AD203B41FA5}">
                      <a16:colId xmlns:a16="http://schemas.microsoft.com/office/drawing/2014/main" val="286442285"/>
                    </a:ext>
                  </a:extLst>
                </a:gridCol>
                <a:gridCol w="428730">
                  <a:extLst>
                    <a:ext uri="{9D8B030D-6E8A-4147-A177-3AD203B41FA5}">
                      <a16:colId xmlns:a16="http://schemas.microsoft.com/office/drawing/2014/main" val="1268584590"/>
                    </a:ext>
                  </a:extLst>
                </a:gridCol>
                <a:gridCol w="536429">
                  <a:extLst>
                    <a:ext uri="{9D8B030D-6E8A-4147-A177-3AD203B41FA5}">
                      <a16:colId xmlns:a16="http://schemas.microsoft.com/office/drawing/2014/main" val="931666976"/>
                    </a:ext>
                  </a:extLst>
                </a:gridCol>
                <a:gridCol w="479153">
                  <a:extLst>
                    <a:ext uri="{9D8B030D-6E8A-4147-A177-3AD203B41FA5}">
                      <a16:colId xmlns:a16="http://schemas.microsoft.com/office/drawing/2014/main" val="3013949071"/>
                    </a:ext>
                  </a:extLst>
                </a:gridCol>
                <a:gridCol w="505738">
                  <a:extLst>
                    <a:ext uri="{9D8B030D-6E8A-4147-A177-3AD203B41FA5}">
                      <a16:colId xmlns:a16="http://schemas.microsoft.com/office/drawing/2014/main" val="3036120963"/>
                    </a:ext>
                  </a:extLst>
                </a:gridCol>
              </a:tblGrid>
              <a:tr h="278933"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 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Source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Resolution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Temporal Resolution 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period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526981"/>
                  </a:ext>
                </a:extLst>
              </a:tr>
              <a:tr h="159122"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Rainfall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IMD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</a:t>
                      </a:r>
                      <a:endParaRPr lang="en-IN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1980- 2022</a:t>
                      </a:r>
                      <a:endParaRPr lang="en-IN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0444090"/>
                  </a:ext>
                </a:extLst>
              </a:tr>
              <a:tr h="244189"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 moisture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GLEAM</a:t>
                      </a:r>
                      <a:endParaRPr lang="en-IN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</a:t>
                      </a:r>
                      <a:endParaRPr lang="en-IN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Monthly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1980- 2022</a:t>
                      </a:r>
                      <a:endParaRPr lang="en-IN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969585"/>
                  </a:ext>
                </a:extLst>
              </a:tr>
              <a:tr h="151967"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 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IMD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1°×1°</a:t>
                      </a:r>
                      <a:endParaRPr lang="en-IN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1980- 2022</a:t>
                      </a:r>
                      <a:endParaRPr lang="en-IN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91" marR="38391" marT="19196" marB="191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425371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200ED56A-FA09-AA9A-0757-FF5DD0FD9401}"/>
              </a:ext>
            </a:extLst>
          </p:cNvPr>
          <p:cNvSpPr txBox="1"/>
          <p:nvPr/>
        </p:nvSpPr>
        <p:spPr>
          <a:xfrm>
            <a:off x="5289006" y="5324284"/>
            <a:ext cx="2607338" cy="169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0462" indent="-140462">
              <a:buFont typeface="Arial" panose="020B0604020202020204" pitchFamily="34" charset="0"/>
              <a:buChar char="•"/>
            </a:pPr>
            <a:r>
              <a:rPr lang="en-IN" sz="8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demonstrates the potential of machine learning-based multi-timescale drought forecasting for Maharashtra using Random Forest regression. </a:t>
            </a:r>
          </a:p>
          <a:p>
            <a:pPr marL="140462" indent="-140462">
              <a:buFont typeface="Arial" panose="020B0604020202020204" pitchFamily="34" charset="0"/>
              <a:buChar char="•"/>
            </a:pPr>
            <a:r>
              <a:rPr lang="en-IN" sz="8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Predictive skill improves with timescale, achieving R² 0.55 (SPEI-3), 0.65 (SPEI-6), and 0.87 (SPEI-12)</a:t>
            </a:r>
          </a:p>
          <a:p>
            <a:pPr marL="140462" indent="-140462">
              <a:buFont typeface="Arial" panose="020B0604020202020204" pitchFamily="34" charset="0"/>
              <a:buChar char="•"/>
            </a:pPr>
            <a:r>
              <a:rPr lang="en-IN" sz="8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 importance highlights the dominant role of current drought conditions (35–40%)</a:t>
            </a:r>
          </a:p>
          <a:p>
            <a:pPr marL="140462" indent="-140462">
              <a:buFont typeface="Arial" panose="020B0604020202020204" pitchFamily="34" charset="0"/>
              <a:buChar char="•"/>
            </a:pPr>
            <a:r>
              <a:rPr lang="en-IN" sz="8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Generalization ratios of 62.4% (SPEI-3), 71.8% (SPEI-6), and 90.5% (SPEI-12) indicate increasing reliability with higher month scale </a:t>
            </a:r>
            <a:br>
              <a:rPr lang="en-US" sz="868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86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A7EBC6-9D2B-5F4B-15CD-7864603C91FC}"/>
              </a:ext>
            </a:extLst>
          </p:cNvPr>
          <p:cNvSpPr txBox="1"/>
          <p:nvPr/>
        </p:nvSpPr>
        <p:spPr>
          <a:xfrm>
            <a:off x="10253035" y="5346529"/>
            <a:ext cx="1715453" cy="772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37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The research work is financially supported by the Department of Science and Technology DST - Centre of Excellence in Climate Studies IIT Bombay DST/CCP/</a:t>
            </a:r>
            <a:r>
              <a:rPr lang="en-US" sz="737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CoE</a:t>
            </a:r>
            <a:r>
              <a:rPr lang="en-US" sz="737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/140/2018 (G) Code (RD/0117-DST0000-038).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8AFD5A9-C789-5299-0726-433072AF91EE}"/>
              </a:ext>
            </a:extLst>
          </p:cNvPr>
          <p:cNvSpPr/>
          <p:nvPr/>
        </p:nvSpPr>
        <p:spPr>
          <a:xfrm>
            <a:off x="10165032" y="6158363"/>
            <a:ext cx="1872324" cy="53322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369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F2B47B9-0A35-58AF-B283-9DCFD3F201CF}"/>
              </a:ext>
            </a:extLst>
          </p:cNvPr>
          <p:cNvSpPr txBox="1"/>
          <p:nvPr/>
        </p:nvSpPr>
        <p:spPr>
          <a:xfrm>
            <a:off x="10254007" y="6194974"/>
            <a:ext cx="1176516" cy="457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1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Conatct</a:t>
            </a:r>
            <a:r>
              <a:rPr lang="en-US" sz="901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en-US" sz="90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37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gauravganjir@gmail.com</a:t>
            </a:r>
            <a:br>
              <a:rPr lang="en-US" sz="737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en-US" sz="737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214406001@iitb.ac.in</a:t>
            </a:r>
            <a:r>
              <a:rPr lang="en-US" sz="737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8EF8087-5B22-79BE-4B45-453B06956C7B}"/>
              </a:ext>
            </a:extLst>
          </p:cNvPr>
          <p:cNvSpPr txBox="1"/>
          <p:nvPr/>
        </p:nvSpPr>
        <p:spPr>
          <a:xfrm>
            <a:off x="8055490" y="5354848"/>
            <a:ext cx="1966344" cy="161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9494" indent="-82673">
              <a:lnSpc>
                <a:spcPct val="107000"/>
              </a:lnSpc>
              <a:spcAft>
                <a:spcPts val="164"/>
              </a:spcAft>
              <a:buFont typeface="Arial" panose="020B0604020202020204" pitchFamily="34" charset="0"/>
              <a:buChar char="•"/>
            </a:pPr>
            <a:r>
              <a:rPr lang="en-IN" sz="579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Hao, Z., </a:t>
            </a:r>
            <a:r>
              <a:rPr lang="en-IN" sz="579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Aghakouchak</a:t>
            </a:r>
            <a:r>
              <a:rPr lang="en-IN" sz="579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2014. A nonparametric multivariate multi-index drought monitoring framework. J. </a:t>
            </a:r>
            <a:r>
              <a:rPr lang="en-IN" sz="579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Hydrometeorol</a:t>
            </a:r>
            <a:r>
              <a:rPr lang="en-IN" sz="579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15, 89–101.</a:t>
            </a:r>
          </a:p>
          <a:p>
            <a:pPr marL="129494" indent="-82673">
              <a:lnSpc>
                <a:spcPct val="107000"/>
              </a:lnSpc>
              <a:spcAft>
                <a:spcPts val="164"/>
              </a:spcAft>
              <a:buFont typeface="Arial" panose="020B0604020202020204" pitchFamily="34" charset="0"/>
              <a:buChar char="•"/>
            </a:pPr>
            <a:r>
              <a:rPr lang="en-IN" sz="579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Breiman</a:t>
            </a:r>
            <a:r>
              <a:rPr lang="en-IN" sz="579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(2001). Random forests. Machine learning, 45(1), 5-32.</a:t>
            </a:r>
          </a:p>
          <a:p>
            <a:pPr marL="129494" indent="-82673">
              <a:lnSpc>
                <a:spcPct val="107000"/>
              </a:lnSpc>
              <a:spcAft>
                <a:spcPts val="164"/>
              </a:spcAft>
              <a:buFont typeface="Arial" panose="020B0604020202020204" pitchFamily="34" charset="0"/>
              <a:buChar char="•"/>
            </a:pPr>
            <a:r>
              <a:rPr lang="en-IN" sz="579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Vicente-Serrano, S.M., </a:t>
            </a:r>
            <a:r>
              <a:rPr lang="en-IN" sz="579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Beguería</a:t>
            </a:r>
            <a:r>
              <a:rPr lang="en-IN" sz="579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López-Moreno, J.I., 2010. A </a:t>
            </a:r>
            <a:r>
              <a:rPr lang="en-IN" sz="579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multiscalar</a:t>
            </a:r>
            <a:r>
              <a:rPr lang="en-IN" sz="579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drought index sensitive to global warming: The standardized precipitation evapotranspiration index. J. </a:t>
            </a:r>
            <a:r>
              <a:rPr lang="en-IN" sz="579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</a:t>
            </a:r>
            <a:r>
              <a:rPr lang="en-IN" sz="579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23, 1696–1718. </a:t>
            </a:r>
          </a:p>
          <a:p>
            <a:pPr marL="129494" indent="-82673">
              <a:lnSpc>
                <a:spcPct val="107000"/>
              </a:lnSpc>
              <a:spcAft>
                <a:spcPts val="164"/>
              </a:spcAft>
              <a:buFont typeface="Arial" panose="020B0604020202020204" pitchFamily="34" charset="0"/>
              <a:buChar char="•"/>
            </a:pPr>
            <a:r>
              <a:rPr lang="en-US" sz="579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Zarei</a:t>
            </a:r>
            <a:r>
              <a:rPr lang="en-US" sz="579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R., </a:t>
            </a:r>
            <a:r>
              <a:rPr lang="en-US" sz="579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Mahmoudi</a:t>
            </a:r>
            <a:r>
              <a:rPr lang="en-US" sz="579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R., &amp; </a:t>
            </a:r>
            <a:r>
              <a:rPr lang="en-US" sz="579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Moghimi</a:t>
            </a:r>
            <a:r>
              <a:rPr lang="en-US" sz="579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M. (2023). Determining the most appropriate drought index using the random forest algorithm with an emphasis on agricultural drought. Natural Hazards, 115(1), 923-946</a:t>
            </a:r>
            <a:endParaRPr lang="en-IN" sz="579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21">
              <a:lnSpc>
                <a:spcPct val="107000"/>
              </a:lnSpc>
              <a:spcAft>
                <a:spcPts val="164"/>
              </a:spcAft>
            </a:pPr>
            <a:endParaRPr lang="en-IN" sz="579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0DC7330-C82B-FC6E-B0F8-D61B9A61A777}"/>
              </a:ext>
            </a:extLst>
          </p:cNvPr>
          <p:cNvSpPr txBox="1"/>
          <p:nvPr/>
        </p:nvSpPr>
        <p:spPr>
          <a:xfrm>
            <a:off x="2895108" y="433167"/>
            <a:ext cx="6401784" cy="514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246"/>
              </a:spcBef>
              <a:spcAft>
                <a:spcPts val="164"/>
              </a:spcAft>
            </a:pPr>
            <a:r>
              <a:rPr lang="en-IN" sz="655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Gaurav Ganjir</a:t>
            </a:r>
            <a:r>
              <a:rPr lang="en-IN" sz="655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IN" sz="655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Manne </a:t>
            </a:r>
            <a:r>
              <a:rPr lang="en-IN" sz="655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Janga</a:t>
            </a:r>
            <a:r>
              <a:rPr lang="en-IN" sz="655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Reddy</a:t>
            </a:r>
            <a:r>
              <a:rPr lang="en-IN" sz="655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IN" sz="655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sz="655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Subhankar</a:t>
            </a:r>
            <a:r>
              <a:rPr lang="en-IN" sz="655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Karmakar</a:t>
            </a:r>
            <a:r>
              <a:rPr lang="en-IN" sz="655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1,3</a:t>
            </a:r>
            <a:endParaRPr lang="en-IN" sz="655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64"/>
              </a:spcAft>
            </a:pPr>
            <a:r>
              <a:rPr lang="en-IN" sz="492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Centre for Climate Studies, Indian Institute of Technology Bombay, Mumbai (400076), India</a:t>
            </a:r>
            <a:r>
              <a:rPr lang="en-IN" sz="492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 algn="ctr">
              <a:lnSpc>
                <a:spcPct val="107000"/>
              </a:lnSpc>
              <a:spcAft>
                <a:spcPts val="164"/>
              </a:spcAft>
            </a:pPr>
            <a:r>
              <a:rPr lang="en-IN" sz="492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492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Civil Engineering, Indian Institute of Technology Bombay, Mumbai (400076), India</a:t>
            </a:r>
            <a:r>
              <a:rPr lang="en-IN" sz="492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</a:p>
          <a:p>
            <a:pPr algn="ctr">
              <a:lnSpc>
                <a:spcPct val="107000"/>
              </a:lnSpc>
              <a:spcAft>
                <a:spcPts val="164"/>
              </a:spcAft>
            </a:pPr>
            <a:r>
              <a:rPr lang="en-IN" sz="492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 Science and Engineering Department, Indian Institute of Technology Bombay, Mumbai (400076), India</a:t>
            </a:r>
            <a:r>
              <a:rPr lang="en-IN" sz="492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IN" sz="492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GU - Awards &amp; medals - Application and selection procedure for OSPP contest">
            <a:extLst>
              <a:ext uri="{FF2B5EF4-FFF2-40B4-BE49-F238E27FC236}">
                <a16:creationId xmlns:a16="http://schemas.microsoft.com/office/drawing/2014/main" id="{B17D7C32-0E7F-6673-3C7A-CA2C1B5CC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240" y="92000"/>
            <a:ext cx="596353" cy="79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E42A100-B6CF-5273-F706-004560A2D5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6561" y="1244119"/>
            <a:ext cx="2427314" cy="348590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4AB3AEE-084A-7CE3-503C-EF59E148C581}"/>
              </a:ext>
            </a:extLst>
          </p:cNvPr>
          <p:cNvSpPr txBox="1"/>
          <p:nvPr/>
        </p:nvSpPr>
        <p:spPr>
          <a:xfrm>
            <a:off x="11954922" y="5589126"/>
            <a:ext cx="184731" cy="159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3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853EEE-0D95-8345-0821-ABA02B93FA03}"/>
              </a:ext>
            </a:extLst>
          </p:cNvPr>
          <p:cNvSpPr txBox="1"/>
          <p:nvPr/>
        </p:nvSpPr>
        <p:spPr>
          <a:xfrm>
            <a:off x="402784" y="3393740"/>
            <a:ext cx="184731" cy="159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3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984D6649-0335-12C5-C059-7D40ECA5601D}"/>
              </a:ext>
            </a:extLst>
          </p:cNvPr>
          <p:cNvGraphicFramePr>
            <a:graphicFrameLocks noGrp="1"/>
          </p:cNvGraphicFramePr>
          <p:nvPr/>
        </p:nvGraphicFramePr>
        <p:xfrm>
          <a:off x="5289006" y="1712738"/>
          <a:ext cx="1940725" cy="11885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58983">
                  <a:extLst>
                    <a:ext uri="{9D8B030D-6E8A-4147-A177-3AD203B41FA5}">
                      <a16:colId xmlns:a16="http://schemas.microsoft.com/office/drawing/2014/main" val="3276097897"/>
                    </a:ext>
                  </a:extLst>
                </a:gridCol>
                <a:gridCol w="393914">
                  <a:extLst>
                    <a:ext uri="{9D8B030D-6E8A-4147-A177-3AD203B41FA5}">
                      <a16:colId xmlns:a16="http://schemas.microsoft.com/office/drawing/2014/main" val="4059852711"/>
                    </a:ext>
                  </a:extLst>
                </a:gridCol>
                <a:gridCol w="393914">
                  <a:extLst>
                    <a:ext uri="{9D8B030D-6E8A-4147-A177-3AD203B41FA5}">
                      <a16:colId xmlns:a16="http://schemas.microsoft.com/office/drawing/2014/main" val="3075368199"/>
                    </a:ext>
                  </a:extLst>
                </a:gridCol>
                <a:gridCol w="393914">
                  <a:extLst>
                    <a:ext uri="{9D8B030D-6E8A-4147-A177-3AD203B41FA5}">
                      <a16:colId xmlns:a16="http://schemas.microsoft.com/office/drawing/2014/main" val="990746904"/>
                    </a:ext>
                  </a:extLst>
                </a:gridCol>
              </a:tblGrid>
              <a:tr h="13897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b="1" kern="100" cap="none" dirty="0">
                          <a:solidFill>
                            <a:schemeClr val="tx1"/>
                          </a:solidFill>
                          <a:effectLst/>
                        </a:rPr>
                        <a:t>Metric</a:t>
                      </a:r>
                      <a:endParaRPr lang="en-IN" sz="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b="1" kern="100" cap="all" dirty="0">
                          <a:solidFill>
                            <a:schemeClr val="tx1"/>
                          </a:solidFill>
                          <a:effectLst/>
                        </a:rPr>
                        <a:t>SPEI3</a:t>
                      </a:r>
                      <a:endParaRPr lang="en-IN" sz="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b="1" kern="100" cap="all" dirty="0">
                          <a:solidFill>
                            <a:schemeClr val="tx1"/>
                          </a:solidFill>
                          <a:effectLst/>
                        </a:rPr>
                        <a:t>  SPEI6</a:t>
                      </a:r>
                      <a:endParaRPr lang="en-IN" sz="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b="1" kern="100" cap="all" dirty="0">
                          <a:solidFill>
                            <a:schemeClr val="tx1"/>
                          </a:solidFill>
                          <a:effectLst/>
                        </a:rPr>
                        <a:t> SPEI12</a:t>
                      </a:r>
                      <a:endParaRPr lang="en-IN" sz="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719792"/>
                  </a:ext>
                </a:extLst>
              </a:tr>
              <a:tr h="14218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kern="100" cap="none" dirty="0">
                          <a:solidFill>
                            <a:schemeClr val="tx1"/>
                          </a:solidFill>
                          <a:effectLst/>
                        </a:rPr>
                        <a:t>Training</a:t>
                      </a:r>
                      <a:r>
                        <a:rPr lang="en-IN" sz="800" kern="100" cap="all" dirty="0">
                          <a:solidFill>
                            <a:schemeClr val="tx1"/>
                          </a:solidFill>
                          <a:effectLst/>
                        </a:rPr>
                        <a:t> R</a:t>
                      </a:r>
                      <a:r>
                        <a:rPr lang="en-IN" sz="800" kern="100" cap="all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 dirty="0">
                          <a:solidFill>
                            <a:schemeClr val="tx1"/>
                          </a:solidFill>
                          <a:effectLst/>
                        </a:rPr>
                        <a:t>0.8825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 dirty="0">
                          <a:solidFill>
                            <a:schemeClr val="tx1"/>
                          </a:solidFill>
                          <a:effectLst/>
                        </a:rPr>
                        <a:t>0.9007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 dirty="0">
                          <a:solidFill>
                            <a:schemeClr val="tx1"/>
                          </a:solidFill>
                          <a:effectLst/>
                        </a:rPr>
                        <a:t>0.9661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733130"/>
                  </a:ext>
                </a:extLst>
              </a:tr>
              <a:tr h="1327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kern="100" cap="none" dirty="0">
                          <a:solidFill>
                            <a:schemeClr val="tx1"/>
                          </a:solidFill>
                          <a:effectLst/>
                        </a:rPr>
                        <a:t>Test R</a:t>
                      </a:r>
                      <a:r>
                        <a:rPr lang="en-IN" sz="800" kern="100" cap="none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b="1" kern="100" dirty="0">
                          <a:solidFill>
                            <a:schemeClr val="tx1"/>
                          </a:solidFill>
                          <a:effectLst/>
                        </a:rPr>
                        <a:t>0.5509</a:t>
                      </a:r>
                      <a:endParaRPr lang="en-IN" sz="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b="1" kern="100" dirty="0">
                          <a:solidFill>
                            <a:schemeClr val="tx1"/>
                          </a:solidFill>
                          <a:effectLst/>
                        </a:rPr>
                        <a:t>0.6466</a:t>
                      </a:r>
                      <a:endParaRPr lang="en-IN" sz="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b="1" kern="100" dirty="0">
                          <a:solidFill>
                            <a:schemeClr val="tx1"/>
                          </a:solidFill>
                          <a:effectLst/>
                        </a:rPr>
                        <a:t>0.8747</a:t>
                      </a:r>
                      <a:endParaRPr lang="en-IN" sz="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433127"/>
                  </a:ext>
                </a:extLst>
              </a:tr>
              <a:tr h="1327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kern="100" cap="none" dirty="0">
                          <a:solidFill>
                            <a:schemeClr val="tx1"/>
                          </a:solidFill>
                          <a:effectLst/>
                        </a:rPr>
                        <a:t>Training RMSE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>
                          <a:solidFill>
                            <a:schemeClr val="tx1"/>
                          </a:solidFill>
                          <a:effectLst/>
                        </a:rPr>
                        <a:t>0.3774</a:t>
                      </a:r>
                      <a:endParaRPr lang="en-IN" sz="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>
                          <a:solidFill>
                            <a:schemeClr val="tx1"/>
                          </a:solidFill>
                          <a:effectLst/>
                        </a:rPr>
                        <a:t>0.3041</a:t>
                      </a:r>
                      <a:endParaRPr lang="en-IN" sz="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 dirty="0">
                          <a:solidFill>
                            <a:schemeClr val="tx1"/>
                          </a:solidFill>
                          <a:effectLst/>
                        </a:rPr>
                        <a:t>0.1894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675502"/>
                  </a:ext>
                </a:extLst>
              </a:tr>
              <a:tr h="1327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kern="100" cap="none" dirty="0">
                          <a:solidFill>
                            <a:schemeClr val="tx1"/>
                          </a:solidFill>
                          <a:effectLst/>
                        </a:rPr>
                        <a:t>Test RMSE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>
                          <a:solidFill>
                            <a:schemeClr val="tx1"/>
                          </a:solidFill>
                          <a:effectLst/>
                        </a:rPr>
                        <a:t>0.809</a:t>
                      </a:r>
                      <a:endParaRPr lang="en-IN" sz="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 dirty="0">
                          <a:solidFill>
                            <a:schemeClr val="tx1"/>
                          </a:solidFill>
                          <a:effectLst/>
                        </a:rPr>
                        <a:t>0.6871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 dirty="0">
                          <a:solidFill>
                            <a:schemeClr val="tx1"/>
                          </a:solidFill>
                          <a:effectLst/>
                        </a:rPr>
                        <a:t>0.3841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069349"/>
                  </a:ext>
                </a:extLst>
              </a:tr>
              <a:tr h="1327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kern="100" cap="none" dirty="0">
                          <a:solidFill>
                            <a:schemeClr val="tx1"/>
                          </a:solidFill>
                          <a:effectLst/>
                        </a:rPr>
                        <a:t>Training MAE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>
                          <a:solidFill>
                            <a:schemeClr val="tx1"/>
                          </a:solidFill>
                          <a:effectLst/>
                        </a:rPr>
                        <a:t>0.2791</a:t>
                      </a:r>
                      <a:endParaRPr lang="en-IN" sz="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>
                          <a:solidFill>
                            <a:schemeClr val="tx1"/>
                          </a:solidFill>
                          <a:effectLst/>
                        </a:rPr>
                        <a:t>0.2195</a:t>
                      </a:r>
                      <a:endParaRPr lang="en-IN" sz="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 dirty="0">
                          <a:solidFill>
                            <a:schemeClr val="tx1"/>
                          </a:solidFill>
                          <a:effectLst/>
                        </a:rPr>
                        <a:t>0.1366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277429"/>
                  </a:ext>
                </a:extLst>
              </a:tr>
              <a:tr h="1327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kern="100" cap="none" dirty="0">
                          <a:solidFill>
                            <a:schemeClr val="tx1"/>
                          </a:solidFill>
                          <a:effectLst/>
                        </a:rPr>
                        <a:t>Test MAE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>
                          <a:solidFill>
                            <a:schemeClr val="tx1"/>
                          </a:solidFill>
                          <a:effectLst/>
                        </a:rPr>
                        <a:t>0.6255</a:t>
                      </a:r>
                      <a:endParaRPr lang="en-IN" sz="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>
                          <a:solidFill>
                            <a:schemeClr val="tx1"/>
                          </a:solidFill>
                          <a:effectLst/>
                        </a:rPr>
                        <a:t>0.4974</a:t>
                      </a:r>
                      <a:endParaRPr lang="en-IN" sz="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>
                          <a:solidFill>
                            <a:schemeClr val="tx1"/>
                          </a:solidFill>
                          <a:effectLst/>
                        </a:rPr>
                        <a:t>0.24</a:t>
                      </a:r>
                      <a:endParaRPr lang="en-IN" sz="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810394"/>
                  </a:ext>
                </a:extLst>
              </a:tr>
              <a:tr h="23519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800" kern="100" cap="none" dirty="0">
                          <a:solidFill>
                            <a:schemeClr val="tx1"/>
                          </a:solidFill>
                          <a:effectLst/>
                        </a:rPr>
                        <a:t>Generalization Ratio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 dirty="0">
                          <a:solidFill>
                            <a:schemeClr val="tx1"/>
                          </a:solidFill>
                          <a:effectLst/>
                        </a:rPr>
                        <a:t>62.40%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>
                          <a:solidFill>
                            <a:schemeClr val="tx1"/>
                          </a:solidFill>
                          <a:effectLst/>
                        </a:rPr>
                        <a:t>71.80%</a:t>
                      </a:r>
                      <a:endParaRPr lang="en-IN" sz="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IN" sz="800" kern="100" dirty="0">
                          <a:solidFill>
                            <a:schemeClr val="tx1"/>
                          </a:solidFill>
                          <a:effectLst/>
                        </a:rPr>
                        <a:t>90.50%</a:t>
                      </a:r>
                      <a:endParaRPr lang="en-I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37" marR="165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775969"/>
                  </a:ext>
                </a:extLst>
              </a:tr>
            </a:tbl>
          </a:graphicData>
        </a:graphic>
      </p:graphicFrame>
      <p:sp>
        <p:nvSpPr>
          <p:cNvPr id="79" name="TextBox 78">
            <a:extLst>
              <a:ext uri="{FF2B5EF4-FFF2-40B4-BE49-F238E27FC236}">
                <a16:creationId xmlns:a16="http://schemas.microsoft.com/office/drawing/2014/main" id="{4C0B4B6E-E11F-A7A0-673A-A84C0F4EE3A0}"/>
              </a:ext>
            </a:extLst>
          </p:cNvPr>
          <p:cNvSpPr txBox="1"/>
          <p:nvPr/>
        </p:nvSpPr>
        <p:spPr>
          <a:xfrm>
            <a:off x="5244020" y="3114445"/>
            <a:ext cx="2108335" cy="2230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0231" indent="-110231">
              <a:buFont typeface="Arial" panose="020B0604020202020204" pitchFamily="34" charset="0"/>
              <a:buChar char="•"/>
            </a:pPr>
            <a:r>
              <a:rPr lang="en-IN" sz="77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SPEI-3:</a:t>
            </a:r>
            <a:r>
              <a:rPr lang="en-IN" sz="77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Current SPEI, current PPET, and current soil moisture were identified as the three most influential predictors.</a:t>
            </a:r>
          </a:p>
          <a:p>
            <a:pPr marL="110231" indent="-110231">
              <a:buFont typeface="Arial" panose="020B0604020202020204" pitchFamily="34" charset="0"/>
              <a:buChar char="•"/>
            </a:pPr>
            <a:r>
              <a:rPr lang="en-IN" sz="77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SPEI-6:</a:t>
            </a:r>
            <a:r>
              <a:rPr lang="en-IN" sz="77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Current SPEI showed the highest importance, followed by 6-month accumulated PPET and 6-month accumulated rainfall.</a:t>
            </a:r>
          </a:p>
          <a:p>
            <a:pPr marL="110231" indent="-110231">
              <a:buFont typeface="Arial" panose="020B0604020202020204" pitchFamily="34" charset="0"/>
              <a:buChar char="•"/>
            </a:pPr>
            <a:r>
              <a:rPr lang="en-IN" sz="77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SPEI-12:</a:t>
            </a:r>
            <a:r>
              <a:rPr lang="en-IN" sz="77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Current SPEI remained the dominant predictor, while 12-month accumulated PPET and 12-month accumulated rainfall were also highly influential.</a:t>
            </a:r>
          </a:p>
          <a:p>
            <a:pPr marL="110231" indent="-110231">
              <a:buFont typeface="Arial" panose="020B0604020202020204" pitchFamily="34" charset="0"/>
              <a:buChar char="•"/>
            </a:pPr>
            <a:r>
              <a:rPr lang="en-IN" sz="772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monthly R</a:t>
            </a:r>
            <a:r>
              <a:rPr lang="en-IN" sz="77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IN" sz="772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suggested that the model does not perform well for May and June months.</a:t>
            </a:r>
          </a:p>
          <a:p>
            <a:pPr marL="110231" indent="-110231">
              <a:buFont typeface="Arial" panose="020B0604020202020204" pitchFamily="34" charset="0"/>
              <a:buChar char="•"/>
            </a:pPr>
            <a:endParaRPr lang="en-IN" sz="77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0231" indent="-110231">
              <a:buFont typeface="Arial" panose="020B0604020202020204" pitchFamily="34" charset="0"/>
              <a:buChar char="•"/>
            </a:pPr>
            <a:endParaRPr lang="en-IN" sz="77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77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53A7DB9-A90F-D0A4-4DCC-AFE977141968}"/>
              </a:ext>
            </a:extLst>
          </p:cNvPr>
          <p:cNvSpPr/>
          <p:nvPr/>
        </p:nvSpPr>
        <p:spPr>
          <a:xfrm>
            <a:off x="2889176" y="972502"/>
            <a:ext cx="2180614" cy="57310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15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B1F5C0D-3083-B66C-56C5-AED4CF4F9AC6}"/>
                  </a:ext>
                </a:extLst>
              </p:cNvPr>
              <p:cNvSpPr txBox="1"/>
              <p:nvPr/>
            </p:nvSpPr>
            <p:spPr>
              <a:xfrm>
                <a:off x="2959026" y="1251176"/>
                <a:ext cx="2076120" cy="4146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N" sz="738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1: </a:t>
                </a:r>
                <a:r>
                  <a:rPr lang="en-IN" sz="73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Computation of Standardized Precipitation Evapotranspiration Index (SPEI)  for 3,6-, and 12-time scale (Vicente-Serrano et al. (2010)</a:t>
                </a:r>
              </a:p>
              <a:p>
                <a:endParaRPr lang="en-IN" sz="73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738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2: </a:t>
                </a:r>
                <a:r>
                  <a:rPr lang="en-IN" sz="73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Features Selection :Meteorological Features Rainfall, Soil Moisture , PPET, Cumulative rainfall, soil moisture, PPET; Drought Persistence Features Historical SPEI 1 ,2 and 3 years; Seasonal and Spatial Features Sine and cosine transformation of month, Latitude and longitude</a:t>
                </a:r>
              </a:p>
              <a:p>
                <a:endParaRPr lang="en-IN" sz="73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738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3: </a:t>
                </a:r>
                <a:r>
                  <a:rPr lang="en-IN" sz="73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Split the data Training (80%) and Testing (20%)</a:t>
                </a:r>
              </a:p>
              <a:p>
                <a:endParaRPr lang="en-IN" sz="73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738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4: </a:t>
                </a:r>
                <a:r>
                  <a:rPr lang="en-IN" sz="73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Fitting Random forest model (</a:t>
                </a:r>
                <a:r>
                  <a:rPr lang="en-IN" sz="738" kern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Breiman</a:t>
                </a:r>
                <a:r>
                  <a:rPr lang="en-IN" sz="738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2001;Zarei et al., 2023)</a:t>
                </a:r>
                <a:r>
                  <a:rPr lang="en-IN" sz="73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get the prediction</a:t>
                </a:r>
              </a:p>
              <a:p>
                <a:endParaRPr lang="en-IN" sz="73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738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5: </a:t>
                </a:r>
                <a:r>
                  <a:rPr lang="en-IN" sz="73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Evaluation Criteria. To assess the RF regression models performance, the RMSE , MAE and </a:t>
                </a:r>
                <a:r>
                  <a:rPr lang="en-IN" sz="738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R²</a:t>
                </a:r>
                <a:r>
                  <a:rPr lang="en-IN" sz="73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coefﬁcient were used to ﬁnd out the error and accuracy of the model </a:t>
                </a:r>
              </a:p>
              <a:p>
                <a:endParaRPr lang="en-IN" sz="86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sz="86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868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IN" sz="868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868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IN" sz="868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IN" sz="86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IN" sz="868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IN" sz="86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86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IN" sz="868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IN" sz="86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ŷ</m:t>
                                          </m:r>
                                        </m:e>
                                        <m:sub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IN" sz="868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IN" sz="86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IN" sz="868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IN" sz="86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86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IN" sz="868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IN" sz="86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IN" sz="86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IN" sz="868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IN" sz="868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IN" sz="86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IN" sz="86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868">
                          <a:latin typeface="Cambria Math" panose="02040503050406030204" pitchFamily="18" charset="0"/>
                        </a:rPr>
                        <m:t>𝑅𝑀𝑆𝐸</m:t>
                      </m:r>
                      <m:r>
                        <a:rPr lang="en-IN" sz="868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IN" sz="868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IN" sz="868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ctrlPr>
                                <a:rPr lang="en-IN" sz="86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IN" sz="868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IN" sz="868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IN" sz="86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86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IN" sz="868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IN" sz="86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ŷ</m:t>
                                          </m:r>
                                        </m:e>
                                        <m:sub>
                                          <m:r>
                                            <a:rPr lang="en-IN" sz="868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IN" sz="868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IN" sz="772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IN" sz="772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IN" sz="772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endParaRPr lang="en-IN" sz="772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B1F5C0D-3083-B66C-56C5-AED4CF4F9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026" y="1251176"/>
                <a:ext cx="2076120" cy="4146969"/>
              </a:xfrm>
              <a:prstGeom prst="rect">
                <a:avLst/>
              </a:prstGeom>
              <a:blipFill>
                <a:blip r:embed="rId9"/>
                <a:stretch>
                  <a:fillRect b="-4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3EF5988B-E59D-7085-DB27-F79B1586D012}"/>
                  </a:ext>
                </a:extLst>
              </p:cNvPr>
              <p:cNvSpPr txBox="1"/>
              <p:nvPr/>
            </p:nvSpPr>
            <p:spPr>
              <a:xfrm>
                <a:off x="183215" y="3841898"/>
                <a:ext cx="2541784" cy="3594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6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 balance per month: </a:t>
                </a:r>
                <a:br>
                  <a:rPr lang="en-US" sz="6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IN" sz="77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772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n-IN" sz="77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𝑖</m:t>
                        </m:r>
                        <m:r>
                          <a:rPr lang="en-IN" sz="77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IN" sz="77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IN" sz="772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IN" sz="77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77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IN" sz="77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IN" sz="772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>
                      <a:rPr lang="en-IN" sz="772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𝑃𝐸</m:t>
                    </m:r>
                    <m:sSub>
                      <m:sSubPr>
                        <m:ctrlPr>
                          <a:rPr lang="en-IN" sz="77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77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IN" sz="77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IN" sz="106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7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3EF5988B-E59D-7085-DB27-F79B1586D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15" y="3841898"/>
                <a:ext cx="2541784" cy="3594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EFCB70F-08E0-16F7-097C-F69475B731B1}"/>
                  </a:ext>
                </a:extLst>
              </p:cNvPr>
              <p:cNvSpPr txBox="1"/>
              <p:nvPr/>
            </p:nvSpPr>
            <p:spPr>
              <a:xfrm>
                <a:off x="204428" y="6170142"/>
                <a:ext cx="2536680" cy="483081"/>
              </a:xfrm>
              <a:prstGeom prst="rect">
                <a:avLst/>
              </a:prstGeom>
              <a:solidFill>
                <a:srgbClr val="E2C5A6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964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𝑖</m:t>
                        </m:r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represents the water surplus or deficit for a specific month </a:t>
                </a:r>
                <a:r>
                  <a:rPr lang="en-IN" sz="579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year </a:t>
                </a:r>
                <a:r>
                  <a:rPr lang="en-IN" sz="579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indicating the water surplus or deficit in </a:t>
                </a:r>
                <a:r>
                  <a:rPr lang="en-IN" sz="579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millimetes</a:t>
                </a:r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N" sz="579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IN" sz="579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IN" sz="579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𝛽</m:t>
                    </m:r>
                    <m:r>
                      <a:rPr lang="en-IN" sz="579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IN" sz="579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log-logistic parameters. The values of the constants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2.5155,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0.8028,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0.0103,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1.4327,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0.1892,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IN" sz="57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IN" sz="57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0.0013.</a:t>
                </a:r>
                <a:r>
                  <a:rPr lang="en-IN" sz="579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7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EFCB70F-08E0-16F7-097C-F69475B73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28" y="6170142"/>
                <a:ext cx="2536680" cy="4830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763B448-A52C-84E8-C375-BFCBFB8B4A98}"/>
                  </a:ext>
                </a:extLst>
              </p:cNvPr>
              <p:cNvSpPr txBox="1"/>
              <p:nvPr/>
            </p:nvSpPr>
            <p:spPr>
              <a:xfrm>
                <a:off x="2990997" y="4679734"/>
                <a:ext cx="1955955" cy="673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220462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772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IN" sz="772" i="1">
                          <a:latin typeface="Cambria Math" panose="02040503050406030204" pitchFamily="18" charset="0"/>
                        </a:rPr>
                        <m:t>𝐴𝐸</m:t>
                      </m:r>
                      <m:r>
                        <a:rPr lang="en-IN" sz="772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77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772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IN" sz="772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IN" sz="772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IN" sz="772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IN" sz="772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N" sz="772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IN" sz="772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IN" sz="772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IN" sz="77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772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772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IN" sz="772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IN" sz="772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IN" sz="772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772">
                                              <a:latin typeface="Cambria Math" panose="02040503050406030204" pitchFamily="18" charset="0"/>
                                            </a:rPr>
                                            <m:t>ŷ</m:t>
                                          </m:r>
                                        </m:e>
                                        <m:sub>
                                          <m:r>
                                            <a:rPr lang="en-IN" sz="772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/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IN" sz="772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IN" sz="772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763B448-A52C-84E8-C375-BFCBFB8B4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997" y="4679734"/>
                <a:ext cx="1955955" cy="673326"/>
              </a:xfrm>
              <a:prstGeom prst="rect">
                <a:avLst/>
              </a:prstGeom>
              <a:blipFill>
                <a:blip r:embed="rId12"/>
                <a:stretch>
                  <a:fillRect t="-38889" b="-5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TextBox 113">
            <a:extLst>
              <a:ext uri="{FF2B5EF4-FFF2-40B4-BE49-F238E27FC236}">
                <a16:creationId xmlns:a16="http://schemas.microsoft.com/office/drawing/2014/main" id="{CA264F4C-D97A-F077-DC1F-F6C4E733AD94}"/>
              </a:ext>
            </a:extLst>
          </p:cNvPr>
          <p:cNvSpPr txBox="1"/>
          <p:nvPr/>
        </p:nvSpPr>
        <p:spPr>
          <a:xfrm>
            <a:off x="3067256" y="6519812"/>
            <a:ext cx="170709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The schematic diagram of RF regression </a:t>
            </a:r>
            <a:endParaRPr lang="en-IN" sz="6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29A37-A01F-C83B-6C53-CD859B7AF85B}"/>
              </a:ext>
            </a:extLst>
          </p:cNvPr>
          <p:cNvSpPr txBox="1"/>
          <p:nvPr/>
        </p:nvSpPr>
        <p:spPr>
          <a:xfrm>
            <a:off x="2989584" y="1049520"/>
            <a:ext cx="2080635" cy="24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8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Steps for drought forecasting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FC7B1D-12F2-DB39-1D8C-2BF7040CC5FB}"/>
              </a:ext>
            </a:extLst>
          </p:cNvPr>
          <p:cNvGrpSpPr/>
          <p:nvPr/>
        </p:nvGrpSpPr>
        <p:grpSpPr>
          <a:xfrm>
            <a:off x="3213604" y="5230166"/>
            <a:ext cx="1631127" cy="1172201"/>
            <a:chOff x="20104704" y="7135249"/>
            <a:chExt cx="6764270" cy="48611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F63B20-197D-730B-EBE8-657F0F008064}"/>
                </a:ext>
              </a:extLst>
            </p:cNvPr>
            <p:cNvSpPr txBox="1"/>
            <p:nvPr/>
          </p:nvSpPr>
          <p:spPr>
            <a:xfrm>
              <a:off x="22104628" y="7135249"/>
              <a:ext cx="2305877" cy="9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 Sample Input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0B49B31-3B01-B222-7671-3FF632F33A99}"/>
                </a:ext>
              </a:extLst>
            </p:cNvPr>
            <p:cNvSpPr/>
            <p:nvPr/>
          </p:nvSpPr>
          <p:spPr>
            <a:xfrm>
              <a:off x="20911814" y="8618958"/>
              <a:ext cx="254688" cy="239160"/>
            </a:xfrm>
            <a:prstGeom prst="ellipse">
              <a:avLst/>
            </a:prstGeom>
            <a:solidFill>
              <a:srgbClr val="A8937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5AC8F8-102A-92EE-E379-986E8C93BFFC}"/>
                </a:ext>
              </a:extLst>
            </p:cNvPr>
            <p:cNvSpPr/>
            <p:nvPr/>
          </p:nvSpPr>
          <p:spPr>
            <a:xfrm>
              <a:off x="20454647" y="9165094"/>
              <a:ext cx="254688" cy="239160"/>
            </a:xfrm>
            <a:prstGeom prst="ellipse">
              <a:avLst/>
            </a:prstGeom>
            <a:solidFill>
              <a:srgbClr val="A8937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AA53EF-306D-770F-5941-8AB4F3E11720}"/>
                </a:ext>
              </a:extLst>
            </p:cNvPr>
            <p:cNvSpPr/>
            <p:nvPr/>
          </p:nvSpPr>
          <p:spPr>
            <a:xfrm>
              <a:off x="21415231" y="9165094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3F101B0-56D8-8E1D-D91C-3FF33D39AE56}"/>
                </a:ext>
              </a:extLst>
            </p:cNvPr>
            <p:cNvSpPr/>
            <p:nvPr/>
          </p:nvSpPr>
          <p:spPr>
            <a:xfrm>
              <a:off x="20148271" y="9635370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076110A-EDBB-7CF2-C2D0-817754A89AAD}"/>
                </a:ext>
              </a:extLst>
            </p:cNvPr>
            <p:cNvSpPr/>
            <p:nvPr/>
          </p:nvSpPr>
          <p:spPr>
            <a:xfrm>
              <a:off x="20738677" y="9635370"/>
              <a:ext cx="254688" cy="239160"/>
            </a:xfrm>
            <a:prstGeom prst="ellipse">
              <a:avLst/>
            </a:prstGeom>
            <a:solidFill>
              <a:srgbClr val="A8937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AD4F76-979C-9F86-4B6E-05E73CFAC700}"/>
                </a:ext>
              </a:extLst>
            </p:cNvPr>
            <p:cNvSpPr/>
            <p:nvPr/>
          </p:nvSpPr>
          <p:spPr>
            <a:xfrm>
              <a:off x="21710591" y="9620913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4213B35-AC9B-B0F3-09A4-E21673CA4099}"/>
                </a:ext>
              </a:extLst>
            </p:cNvPr>
            <p:cNvSpPr/>
            <p:nvPr/>
          </p:nvSpPr>
          <p:spPr>
            <a:xfrm>
              <a:off x="21172435" y="9635370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3CC2832-73F9-680A-026D-2F14F29458AD}"/>
                </a:ext>
              </a:extLst>
            </p:cNvPr>
            <p:cNvCxnSpPr>
              <a:stCxn id="5" idx="3"/>
              <a:endCxn id="6" idx="7"/>
            </p:cNvCxnSpPr>
            <p:nvPr/>
          </p:nvCxnSpPr>
          <p:spPr>
            <a:xfrm flipH="1">
              <a:off x="20672037" y="8823094"/>
              <a:ext cx="277075" cy="377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1165BC-FCFA-576C-DE21-E32DAA14A8F3}"/>
                </a:ext>
              </a:extLst>
            </p:cNvPr>
            <p:cNvCxnSpPr>
              <a:cxnSpLocks/>
              <a:stCxn id="5" idx="5"/>
              <a:endCxn id="10" idx="1"/>
            </p:cNvCxnSpPr>
            <p:nvPr/>
          </p:nvCxnSpPr>
          <p:spPr>
            <a:xfrm>
              <a:off x="21129204" y="8823094"/>
              <a:ext cx="323325" cy="377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A2DA0A4-0DAF-3623-E856-11AB4BE7A194}"/>
                </a:ext>
              </a:extLst>
            </p:cNvPr>
            <p:cNvCxnSpPr>
              <a:cxnSpLocks/>
              <a:stCxn id="6" idx="3"/>
              <a:endCxn id="12" idx="0"/>
            </p:cNvCxnSpPr>
            <p:nvPr/>
          </p:nvCxnSpPr>
          <p:spPr>
            <a:xfrm flipH="1">
              <a:off x="20275615" y="9369230"/>
              <a:ext cx="216330" cy="266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02B84F7-2461-F0F8-C3E0-C26A3F587363}"/>
                </a:ext>
              </a:extLst>
            </p:cNvPr>
            <p:cNvCxnSpPr>
              <a:cxnSpLocks/>
              <a:stCxn id="25" idx="0"/>
              <a:endCxn id="6" idx="5"/>
            </p:cNvCxnSpPr>
            <p:nvPr/>
          </p:nvCxnSpPr>
          <p:spPr>
            <a:xfrm flipH="1" flipV="1">
              <a:off x="20672037" y="9369230"/>
              <a:ext cx="193984" cy="266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755818-562B-68A9-A589-4DD34E65B3E0}"/>
                </a:ext>
              </a:extLst>
            </p:cNvPr>
            <p:cNvCxnSpPr>
              <a:cxnSpLocks/>
              <a:stCxn id="10" idx="3"/>
              <a:endCxn id="28" idx="0"/>
            </p:cNvCxnSpPr>
            <p:nvPr/>
          </p:nvCxnSpPr>
          <p:spPr>
            <a:xfrm flipH="1">
              <a:off x="21299779" y="9369230"/>
              <a:ext cx="152750" cy="266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31C0FFC-A54F-E73D-737A-DF35BC8371CD}"/>
                </a:ext>
              </a:extLst>
            </p:cNvPr>
            <p:cNvCxnSpPr>
              <a:cxnSpLocks/>
              <a:stCxn id="10" idx="5"/>
              <a:endCxn id="27" idx="0"/>
            </p:cNvCxnSpPr>
            <p:nvPr/>
          </p:nvCxnSpPr>
          <p:spPr>
            <a:xfrm>
              <a:off x="21632621" y="9369230"/>
              <a:ext cx="205314" cy="251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92F4666-17E8-1349-6CD4-9D67312214AA}"/>
                </a:ext>
              </a:extLst>
            </p:cNvPr>
            <p:cNvSpPr/>
            <p:nvPr/>
          </p:nvSpPr>
          <p:spPr>
            <a:xfrm>
              <a:off x="23147462" y="8618958"/>
              <a:ext cx="254688" cy="239160"/>
            </a:xfrm>
            <a:prstGeom prst="ellipse">
              <a:avLst/>
            </a:prstGeom>
            <a:solidFill>
              <a:srgbClr val="A8937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F93282E-B6A1-CCF5-6FAA-0DCA251B7A47}"/>
                </a:ext>
              </a:extLst>
            </p:cNvPr>
            <p:cNvSpPr/>
            <p:nvPr/>
          </p:nvSpPr>
          <p:spPr>
            <a:xfrm>
              <a:off x="22690295" y="9165094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B91DA79-D55E-19F0-5DC1-FFDFF66A19F3}"/>
                </a:ext>
              </a:extLst>
            </p:cNvPr>
            <p:cNvSpPr/>
            <p:nvPr/>
          </p:nvSpPr>
          <p:spPr>
            <a:xfrm>
              <a:off x="23650879" y="9165094"/>
              <a:ext cx="254688" cy="239160"/>
            </a:xfrm>
            <a:prstGeom prst="ellipse">
              <a:avLst/>
            </a:prstGeom>
            <a:solidFill>
              <a:srgbClr val="A8937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91FDEE1-D00E-81D6-CDAE-8C99935E52F6}"/>
                </a:ext>
              </a:extLst>
            </p:cNvPr>
            <p:cNvSpPr/>
            <p:nvPr/>
          </p:nvSpPr>
          <p:spPr>
            <a:xfrm>
              <a:off x="22383919" y="9635370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2D7A638-32A9-3034-04BB-F5EB191E4423}"/>
                </a:ext>
              </a:extLst>
            </p:cNvPr>
            <p:cNvSpPr/>
            <p:nvPr/>
          </p:nvSpPr>
          <p:spPr>
            <a:xfrm>
              <a:off x="22974325" y="9635370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C291A92-CB7B-C310-AA49-445C97B509B7}"/>
                </a:ext>
              </a:extLst>
            </p:cNvPr>
            <p:cNvSpPr/>
            <p:nvPr/>
          </p:nvSpPr>
          <p:spPr>
            <a:xfrm>
              <a:off x="23946239" y="9620913"/>
              <a:ext cx="254688" cy="239160"/>
            </a:xfrm>
            <a:prstGeom prst="ellipse">
              <a:avLst/>
            </a:prstGeom>
            <a:solidFill>
              <a:srgbClr val="A8937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48FCE21-B5D9-26AD-D8C0-E7D4F28106AD}"/>
                </a:ext>
              </a:extLst>
            </p:cNvPr>
            <p:cNvSpPr/>
            <p:nvPr/>
          </p:nvSpPr>
          <p:spPr>
            <a:xfrm>
              <a:off x="23408083" y="9635370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5F4003-7EBA-2B79-A42B-122051A63490}"/>
                </a:ext>
              </a:extLst>
            </p:cNvPr>
            <p:cNvCxnSpPr>
              <a:stCxn id="35" idx="3"/>
              <a:endCxn id="36" idx="7"/>
            </p:cNvCxnSpPr>
            <p:nvPr/>
          </p:nvCxnSpPr>
          <p:spPr>
            <a:xfrm flipH="1">
              <a:off x="22907685" y="8823094"/>
              <a:ext cx="277075" cy="377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134EC84-98F2-4C9B-8E9E-CB1A935A0564}"/>
                </a:ext>
              </a:extLst>
            </p:cNvPr>
            <p:cNvCxnSpPr>
              <a:cxnSpLocks/>
              <a:stCxn id="35" idx="5"/>
              <a:endCxn id="38" idx="1"/>
            </p:cNvCxnSpPr>
            <p:nvPr/>
          </p:nvCxnSpPr>
          <p:spPr>
            <a:xfrm>
              <a:off x="23364852" y="8823094"/>
              <a:ext cx="323325" cy="377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68384A1-00F6-6EB3-661E-293177631C65}"/>
                </a:ext>
              </a:extLst>
            </p:cNvPr>
            <p:cNvCxnSpPr>
              <a:cxnSpLocks/>
              <a:stCxn id="36" idx="3"/>
              <a:endCxn id="40" idx="0"/>
            </p:cNvCxnSpPr>
            <p:nvPr/>
          </p:nvCxnSpPr>
          <p:spPr>
            <a:xfrm flipH="1">
              <a:off x="22511263" y="9369230"/>
              <a:ext cx="216330" cy="266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506FC1-CBD0-110D-0627-95332A646437}"/>
                </a:ext>
              </a:extLst>
            </p:cNvPr>
            <p:cNvCxnSpPr>
              <a:cxnSpLocks/>
              <a:stCxn id="42" idx="0"/>
              <a:endCxn id="36" idx="5"/>
            </p:cNvCxnSpPr>
            <p:nvPr/>
          </p:nvCxnSpPr>
          <p:spPr>
            <a:xfrm flipH="1" flipV="1">
              <a:off x="22907685" y="9369230"/>
              <a:ext cx="193984" cy="266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1ECB755-2F1D-06C0-6130-C78F20898BB7}"/>
                </a:ext>
              </a:extLst>
            </p:cNvPr>
            <p:cNvCxnSpPr>
              <a:cxnSpLocks/>
              <a:stCxn id="38" idx="3"/>
              <a:endCxn id="44" idx="0"/>
            </p:cNvCxnSpPr>
            <p:nvPr/>
          </p:nvCxnSpPr>
          <p:spPr>
            <a:xfrm flipH="1">
              <a:off x="23535427" y="9369230"/>
              <a:ext cx="152750" cy="266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AB66748-17FC-1631-7C4F-5EDC2330A08A}"/>
                </a:ext>
              </a:extLst>
            </p:cNvPr>
            <p:cNvCxnSpPr>
              <a:cxnSpLocks/>
              <a:stCxn id="38" idx="5"/>
              <a:endCxn id="43" idx="0"/>
            </p:cNvCxnSpPr>
            <p:nvPr/>
          </p:nvCxnSpPr>
          <p:spPr>
            <a:xfrm>
              <a:off x="23868269" y="9369230"/>
              <a:ext cx="205314" cy="251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09331BF-8719-1020-E8C6-E72B405F4809}"/>
                </a:ext>
              </a:extLst>
            </p:cNvPr>
            <p:cNvSpPr/>
            <p:nvPr/>
          </p:nvSpPr>
          <p:spPr>
            <a:xfrm>
              <a:off x="25815509" y="8592067"/>
              <a:ext cx="254688" cy="239160"/>
            </a:xfrm>
            <a:prstGeom prst="ellipse">
              <a:avLst/>
            </a:prstGeom>
            <a:solidFill>
              <a:srgbClr val="A8937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3255301-44D7-0E77-3F6C-561B0B712819}"/>
                </a:ext>
              </a:extLst>
            </p:cNvPr>
            <p:cNvSpPr/>
            <p:nvPr/>
          </p:nvSpPr>
          <p:spPr>
            <a:xfrm>
              <a:off x="25358342" y="9138203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0E08895-B659-DE09-BB1F-96BEE7313C37}"/>
                </a:ext>
              </a:extLst>
            </p:cNvPr>
            <p:cNvSpPr/>
            <p:nvPr/>
          </p:nvSpPr>
          <p:spPr>
            <a:xfrm>
              <a:off x="26318926" y="9138203"/>
              <a:ext cx="254688" cy="239160"/>
            </a:xfrm>
            <a:prstGeom prst="ellipse">
              <a:avLst/>
            </a:prstGeom>
            <a:solidFill>
              <a:srgbClr val="A8937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8D16330-329E-3807-D7E1-7C9ABCA9F223}"/>
                </a:ext>
              </a:extLst>
            </p:cNvPr>
            <p:cNvSpPr/>
            <p:nvPr/>
          </p:nvSpPr>
          <p:spPr>
            <a:xfrm>
              <a:off x="25051966" y="9608479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6B9818D-3E5C-4702-B618-8F226BD8C88F}"/>
                </a:ext>
              </a:extLst>
            </p:cNvPr>
            <p:cNvSpPr/>
            <p:nvPr/>
          </p:nvSpPr>
          <p:spPr>
            <a:xfrm>
              <a:off x="25642372" y="9608479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C36FFAE-744F-6F27-3897-C6013990AC94}"/>
                </a:ext>
              </a:extLst>
            </p:cNvPr>
            <p:cNvSpPr/>
            <p:nvPr/>
          </p:nvSpPr>
          <p:spPr>
            <a:xfrm>
              <a:off x="26614286" y="9594022"/>
              <a:ext cx="254688" cy="239160"/>
            </a:xfrm>
            <a:prstGeom prst="ellipse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596708A-6FAE-A664-1BF2-92278AE2136F}"/>
                </a:ext>
              </a:extLst>
            </p:cNvPr>
            <p:cNvSpPr/>
            <p:nvPr/>
          </p:nvSpPr>
          <p:spPr>
            <a:xfrm>
              <a:off x="26076130" y="9608479"/>
              <a:ext cx="254688" cy="239160"/>
            </a:xfrm>
            <a:prstGeom prst="ellipse">
              <a:avLst/>
            </a:prstGeom>
            <a:solidFill>
              <a:srgbClr val="A8937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4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B37E06F-4BEA-4A83-F768-08A55ABD9DCB}"/>
                </a:ext>
              </a:extLst>
            </p:cNvPr>
            <p:cNvCxnSpPr>
              <a:stCxn id="51" idx="3"/>
              <a:endCxn id="52" idx="7"/>
            </p:cNvCxnSpPr>
            <p:nvPr/>
          </p:nvCxnSpPr>
          <p:spPr>
            <a:xfrm flipH="1">
              <a:off x="25575732" y="8796203"/>
              <a:ext cx="277075" cy="377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E648BEC-E27B-8CED-0517-8070D62E8F63}"/>
                </a:ext>
              </a:extLst>
            </p:cNvPr>
            <p:cNvCxnSpPr>
              <a:cxnSpLocks/>
              <a:stCxn id="51" idx="5"/>
              <a:endCxn id="53" idx="1"/>
            </p:cNvCxnSpPr>
            <p:nvPr/>
          </p:nvCxnSpPr>
          <p:spPr>
            <a:xfrm>
              <a:off x="26032899" y="8796203"/>
              <a:ext cx="323325" cy="377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5E91B87-3A76-FBF5-E071-341F2B678824}"/>
                </a:ext>
              </a:extLst>
            </p:cNvPr>
            <p:cNvCxnSpPr>
              <a:cxnSpLocks/>
              <a:stCxn id="52" idx="3"/>
              <a:endCxn id="54" idx="0"/>
            </p:cNvCxnSpPr>
            <p:nvPr/>
          </p:nvCxnSpPr>
          <p:spPr>
            <a:xfrm flipH="1">
              <a:off x="25179310" y="9342339"/>
              <a:ext cx="216330" cy="266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537D741-16C3-ED63-FD0C-CA624D79AC63}"/>
                </a:ext>
              </a:extLst>
            </p:cNvPr>
            <p:cNvCxnSpPr>
              <a:cxnSpLocks/>
              <a:stCxn id="55" idx="0"/>
              <a:endCxn id="52" idx="5"/>
            </p:cNvCxnSpPr>
            <p:nvPr/>
          </p:nvCxnSpPr>
          <p:spPr>
            <a:xfrm flipH="1" flipV="1">
              <a:off x="25575732" y="9342339"/>
              <a:ext cx="193984" cy="266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47110B1-1ED3-0753-9462-53A9833DD40C}"/>
                </a:ext>
              </a:extLst>
            </p:cNvPr>
            <p:cNvCxnSpPr>
              <a:cxnSpLocks/>
              <a:stCxn id="53" idx="3"/>
              <a:endCxn id="57" idx="0"/>
            </p:cNvCxnSpPr>
            <p:nvPr/>
          </p:nvCxnSpPr>
          <p:spPr>
            <a:xfrm flipH="1">
              <a:off x="26203474" y="9342339"/>
              <a:ext cx="152750" cy="266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6CA536D-CD19-61A1-D4FE-98DA54108C60}"/>
                </a:ext>
              </a:extLst>
            </p:cNvPr>
            <p:cNvCxnSpPr>
              <a:cxnSpLocks/>
              <a:stCxn id="53" idx="5"/>
              <a:endCxn id="56" idx="0"/>
            </p:cNvCxnSpPr>
            <p:nvPr/>
          </p:nvCxnSpPr>
          <p:spPr>
            <a:xfrm>
              <a:off x="26536316" y="9342339"/>
              <a:ext cx="205314" cy="251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250ABC7-7E95-B692-4AEB-BE8A185CD810}"/>
                </a:ext>
              </a:extLst>
            </p:cNvPr>
            <p:cNvCxnSpPr>
              <a:stCxn id="4" idx="2"/>
              <a:endCxn id="5" idx="0"/>
            </p:cNvCxnSpPr>
            <p:nvPr/>
          </p:nvCxnSpPr>
          <p:spPr>
            <a:xfrm flipH="1">
              <a:off x="21039158" y="8072299"/>
              <a:ext cx="2218408" cy="5466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64DC52B-E54B-D0C5-EC01-398AB5A60ED0}"/>
                </a:ext>
              </a:extLst>
            </p:cNvPr>
            <p:cNvCxnSpPr>
              <a:cxnSpLocks/>
              <a:stCxn id="4" idx="2"/>
              <a:endCxn id="35" idx="0"/>
            </p:cNvCxnSpPr>
            <p:nvPr/>
          </p:nvCxnSpPr>
          <p:spPr>
            <a:xfrm>
              <a:off x="23257566" y="8072299"/>
              <a:ext cx="17243" cy="5466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C5DAD8DC-986B-33FC-B458-C9961AB4BF8A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23257566" y="8072299"/>
              <a:ext cx="1297623" cy="5341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058D8D4-E06A-A816-48E7-F26858752599}"/>
                </a:ext>
              </a:extLst>
            </p:cNvPr>
            <p:cNvCxnSpPr>
              <a:cxnSpLocks/>
              <a:stCxn id="4" idx="2"/>
              <a:endCxn id="51" idx="1"/>
            </p:cNvCxnSpPr>
            <p:nvPr/>
          </p:nvCxnSpPr>
          <p:spPr>
            <a:xfrm>
              <a:off x="23257566" y="8072299"/>
              <a:ext cx="2595241" cy="554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2896E90-C0B1-E540-0437-994BC88420A9}"/>
                </a:ext>
              </a:extLst>
            </p:cNvPr>
            <p:cNvSpPr txBox="1"/>
            <p:nvPr/>
          </p:nvSpPr>
          <p:spPr>
            <a:xfrm>
              <a:off x="20252532" y="8293790"/>
              <a:ext cx="768699" cy="1768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Tree 1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D92F03F-3045-2155-7205-3FE04D4897E8}"/>
                </a:ext>
              </a:extLst>
            </p:cNvPr>
            <p:cNvSpPr txBox="1"/>
            <p:nvPr/>
          </p:nvSpPr>
          <p:spPr>
            <a:xfrm>
              <a:off x="22520596" y="8284824"/>
              <a:ext cx="768699" cy="1768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Tree 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C17D4F0-C608-8C54-E76D-11FF5665B869}"/>
                </a:ext>
              </a:extLst>
            </p:cNvPr>
            <p:cNvSpPr txBox="1"/>
            <p:nvPr/>
          </p:nvSpPr>
          <p:spPr>
            <a:xfrm>
              <a:off x="24831847" y="8464762"/>
              <a:ext cx="1091832" cy="1491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Tree 200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BB99E98-92F1-CC5F-D29B-DC3D3CCD8282}"/>
                </a:ext>
              </a:extLst>
            </p:cNvPr>
            <p:cNvSpPr txBox="1"/>
            <p:nvPr/>
          </p:nvSpPr>
          <p:spPr>
            <a:xfrm>
              <a:off x="24188035" y="8607551"/>
              <a:ext cx="768699" cy="1491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(……)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E624DC5-7EB2-9ECC-D33C-F3A5A7491FD0}"/>
                </a:ext>
              </a:extLst>
            </p:cNvPr>
            <p:cNvSpPr txBox="1"/>
            <p:nvPr/>
          </p:nvSpPr>
          <p:spPr>
            <a:xfrm>
              <a:off x="24283267" y="9937069"/>
              <a:ext cx="768699" cy="1491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(……)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D08B7731-D041-9014-F3E8-8FE7F85587D3}"/>
                </a:ext>
              </a:extLst>
            </p:cNvPr>
            <p:cNvCxnSpPr>
              <a:cxnSpLocks/>
              <a:stCxn id="86" idx="2"/>
              <a:endCxn id="87" idx="0"/>
            </p:cNvCxnSpPr>
            <p:nvPr/>
          </p:nvCxnSpPr>
          <p:spPr>
            <a:xfrm flipV="1">
              <a:off x="24572387" y="9937069"/>
              <a:ext cx="95232" cy="1616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22598E4-69FD-8737-D968-E56E06FFAB62}"/>
                </a:ext>
              </a:extLst>
            </p:cNvPr>
            <p:cNvSpPr/>
            <p:nvPr/>
          </p:nvSpPr>
          <p:spPr>
            <a:xfrm>
              <a:off x="20104704" y="10224923"/>
              <a:ext cx="1347826" cy="266141"/>
            </a:xfrm>
            <a:prstGeom prst="rect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4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Prediction 1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524DF52-2592-818F-DD3A-4BE85A65FB96}"/>
                </a:ext>
              </a:extLst>
            </p:cNvPr>
            <p:cNvSpPr/>
            <p:nvPr/>
          </p:nvSpPr>
          <p:spPr>
            <a:xfrm>
              <a:off x="22390694" y="10233889"/>
              <a:ext cx="1347826" cy="266141"/>
            </a:xfrm>
            <a:prstGeom prst="rect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4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Prediction 2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805AAEE-4A4F-29ED-F5E0-765368DBCF5A}"/>
                </a:ext>
              </a:extLst>
            </p:cNvPr>
            <p:cNvSpPr/>
            <p:nvPr/>
          </p:nvSpPr>
          <p:spPr>
            <a:xfrm>
              <a:off x="25223544" y="10224923"/>
              <a:ext cx="1645430" cy="266141"/>
            </a:xfrm>
            <a:prstGeom prst="rect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4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Prediction 200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BD2704F-25F3-7B54-A4C1-F5BA49E796DD}"/>
                </a:ext>
              </a:extLst>
            </p:cNvPr>
            <p:cNvSpPr/>
            <p:nvPr/>
          </p:nvSpPr>
          <p:spPr>
            <a:xfrm>
              <a:off x="22390694" y="10950231"/>
              <a:ext cx="2413359" cy="307202"/>
            </a:xfrm>
            <a:prstGeom prst="rect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4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Average All Predictions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7069D2A-B5AE-A754-96E3-608D4A02388C}"/>
                </a:ext>
              </a:extLst>
            </p:cNvPr>
            <p:cNvSpPr/>
            <p:nvPr/>
          </p:nvSpPr>
          <p:spPr>
            <a:xfrm>
              <a:off x="22638607" y="11513557"/>
              <a:ext cx="1926899" cy="482800"/>
            </a:xfrm>
            <a:prstGeom prst="rect">
              <a:avLst/>
            </a:prstGeom>
            <a:solidFill>
              <a:srgbClr val="E2C5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4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 Forest Prediction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E897429A-01E3-00C5-8A44-BE057AF27390}"/>
                </a:ext>
              </a:extLst>
            </p:cNvPr>
            <p:cNvCxnSpPr>
              <a:cxnSpLocks/>
              <a:stCxn id="25" idx="4"/>
              <a:endCxn id="90" idx="0"/>
            </p:cNvCxnSpPr>
            <p:nvPr/>
          </p:nvCxnSpPr>
          <p:spPr>
            <a:xfrm flipH="1">
              <a:off x="20778617" y="9874530"/>
              <a:ext cx="87404" cy="3503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C73BFA88-C83B-85D3-5CE7-D82CB4018BD6}"/>
                </a:ext>
              </a:extLst>
            </p:cNvPr>
            <p:cNvCxnSpPr>
              <a:cxnSpLocks/>
              <a:stCxn id="43" idx="4"/>
              <a:endCxn id="91" idx="0"/>
            </p:cNvCxnSpPr>
            <p:nvPr/>
          </p:nvCxnSpPr>
          <p:spPr>
            <a:xfrm flipH="1">
              <a:off x="23064607" y="9860073"/>
              <a:ext cx="1008976" cy="3738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9647B102-5437-1249-6184-EC80AB93B25E}"/>
                </a:ext>
              </a:extLst>
            </p:cNvPr>
            <p:cNvCxnSpPr>
              <a:cxnSpLocks/>
              <a:stCxn id="57" idx="4"/>
              <a:endCxn id="92" idx="0"/>
            </p:cNvCxnSpPr>
            <p:nvPr/>
          </p:nvCxnSpPr>
          <p:spPr>
            <a:xfrm flipH="1">
              <a:off x="26046259" y="9847639"/>
              <a:ext cx="157215" cy="3772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EA2938DB-FBF4-8B79-A36E-09335749C2D7}"/>
                </a:ext>
              </a:extLst>
            </p:cNvPr>
            <p:cNvCxnSpPr>
              <a:cxnSpLocks/>
              <a:stCxn id="90" idx="2"/>
              <a:endCxn id="93" idx="0"/>
            </p:cNvCxnSpPr>
            <p:nvPr/>
          </p:nvCxnSpPr>
          <p:spPr>
            <a:xfrm>
              <a:off x="20778617" y="10491064"/>
              <a:ext cx="2818757" cy="4591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CD3EBC36-AA18-83FD-3B04-A944CED4A61F}"/>
                </a:ext>
              </a:extLst>
            </p:cNvPr>
            <p:cNvCxnSpPr>
              <a:cxnSpLocks/>
              <a:stCxn id="92" idx="2"/>
              <a:endCxn id="93" idx="0"/>
            </p:cNvCxnSpPr>
            <p:nvPr/>
          </p:nvCxnSpPr>
          <p:spPr>
            <a:xfrm flipH="1">
              <a:off x="23597374" y="10491064"/>
              <a:ext cx="2448885" cy="4591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122E5488-92EB-8773-B1BC-F9A5C4A7CBD2}"/>
                </a:ext>
              </a:extLst>
            </p:cNvPr>
            <p:cNvCxnSpPr>
              <a:cxnSpLocks/>
              <a:stCxn id="91" idx="2"/>
              <a:endCxn id="93" idx="0"/>
            </p:cNvCxnSpPr>
            <p:nvPr/>
          </p:nvCxnSpPr>
          <p:spPr>
            <a:xfrm>
              <a:off x="23064607" y="10500030"/>
              <a:ext cx="532767" cy="4502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7E02955-3CF6-9F19-460C-5AB0166A001F}"/>
                </a:ext>
              </a:extLst>
            </p:cNvPr>
            <p:cNvCxnSpPr>
              <a:cxnSpLocks/>
              <a:stCxn id="93" idx="2"/>
              <a:endCxn id="94" idx="0"/>
            </p:cNvCxnSpPr>
            <p:nvPr/>
          </p:nvCxnSpPr>
          <p:spPr>
            <a:xfrm>
              <a:off x="23597374" y="11257433"/>
              <a:ext cx="4683" cy="2561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Picture 105" descr="A logo with blue and orange colors&#10;&#10;Description automatically generated">
            <a:extLst>
              <a:ext uri="{FF2B5EF4-FFF2-40B4-BE49-F238E27FC236}">
                <a16:creationId xmlns:a16="http://schemas.microsoft.com/office/drawing/2014/main" id="{33460201-452D-339C-7726-6F026000E7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3" y="182820"/>
            <a:ext cx="1236482" cy="63601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54B5292F-65D2-192F-BEAF-8DBC98579D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5" t="35189" b="34517"/>
          <a:stretch/>
        </p:blipFill>
        <p:spPr>
          <a:xfrm>
            <a:off x="9593889" y="3619190"/>
            <a:ext cx="189190" cy="1055982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3491F01-398A-A512-A85C-BF73DDB1E620}"/>
              </a:ext>
            </a:extLst>
          </p:cNvPr>
          <p:cNvGrpSpPr/>
          <p:nvPr/>
        </p:nvGrpSpPr>
        <p:grpSpPr>
          <a:xfrm>
            <a:off x="9910705" y="1198629"/>
            <a:ext cx="2068868" cy="3730461"/>
            <a:chOff x="41019521" y="4970702"/>
            <a:chExt cx="8579578" cy="15470187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2C77F35B-A792-0590-E2AB-D678469F8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" r="15771"/>
            <a:stretch/>
          </p:blipFill>
          <p:spPr>
            <a:xfrm>
              <a:off x="41019521" y="5000049"/>
              <a:ext cx="8548579" cy="5152255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8816A9CD-BD8B-3F18-79A2-9DD1DE659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" r="15641"/>
            <a:stretch/>
          </p:blipFill>
          <p:spPr>
            <a:xfrm>
              <a:off x="41019521" y="10178309"/>
              <a:ext cx="8567629" cy="5152255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2660AEFB-A48F-4513-6658-9581120D7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r="15641"/>
            <a:stretch/>
          </p:blipFill>
          <p:spPr>
            <a:xfrm>
              <a:off x="41019521" y="15288634"/>
              <a:ext cx="8579578" cy="5152255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ABCF511E-D0E2-BEEA-253C-9E334DD12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90" t="5082" r="489" b="84926"/>
            <a:stretch/>
          </p:blipFill>
          <p:spPr>
            <a:xfrm>
              <a:off x="46493443" y="10500029"/>
              <a:ext cx="1941095" cy="606045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1E6AF7E-87AB-84A6-1A03-3F0827564099}"/>
                </a:ext>
              </a:extLst>
            </p:cNvPr>
            <p:cNvSpPr txBox="1"/>
            <p:nvPr/>
          </p:nvSpPr>
          <p:spPr>
            <a:xfrm>
              <a:off x="42568128" y="4970702"/>
              <a:ext cx="5866413" cy="9370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3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SPEI 3 Time Series Actual v/s Predicted for a Grid point (3,4)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973447F-FE28-2FB1-91F5-66DCE62A40C9}"/>
                </a:ext>
              </a:extLst>
            </p:cNvPr>
            <p:cNvSpPr txBox="1"/>
            <p:nvPr/>
          </p:nvSpPr>
          <p:spPr>
            <a:xfrm>
              <a:off x="42720526" y="10082726"/>
              <a:ext cx="5866413" cy="9370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3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SPEI 6 Time Series Actual v/s Predicted for a Grid point (3,4)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81E63F1-81DB-27DD-70B9-40AFA53FE7B3}"/>
                </a:ext>
              </a:extLst>
            </p:cNvPr>
            <p:cNvSpPr txBox="1"/>
            <p:nvPr/>
          </p:nvSpPr>
          <p:spPr>
            <a:xfrm>
              <a:off x="42825428" y="15175256"/>
              <a:ext cx="6100913" cy="9370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3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SPEI 12 Time Series Actual v/s Predicted for a Grid point (3,4)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E5743F3F-3D06-9A68-A25B-D97E43D4DEEB}"/>
              </a:ext>
            </a:extLst>
          </p:cNvPr>
          <p:cNvSpPr txBox="1"/>
          <p:nvPr/>
        </p:nvSpPr>
        <p:spPr>
          <a:xfrm>
            <a:off x="5245345" y="1362389"/>
            <a:ext cx="210944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75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Table: Model Performance Analysis Across Multiple SPEI Timescales</a:t>
            </a:r>
            <a:endParaRPr lang="en-IN" sz="6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D7C9AA9-BBBF-5BD8-7991-01DC29C591EE}"/>
              </a:ext>
            </a:extLst>
          </p:cNvPr>
          <p:cNvSpPr txBox="1"/>
          <p:nvPr/>
        </p:nvSpPr>
        <p:spPr>
          <a:xfrm>
            <a:off x="7295312" y="4777805"/>
            <a:ext cx="2554144" cy="27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Spatial Comparison of Actual and Predicted SPEI-3, 6, and 12 for October 2021</a:t>
            </a:r>
            <a:endParaRPr lang="en-US" sz="57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6" name="Picture 12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9126CEE-9E06-EFD3-ADD7-1FD729AA8B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747" y="296551"/>
            <a:ext cx="494030" cy="49403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BDD7BF2B-F26E-89A8-4977-38B19DAEB904}"/>
              </a:ext>
            </a:extLst>
          </p:cNvPr>
          <p:cNvSpPr txBox="1"/>
          <p:nvPr/>
        </p:nvSpPr>
        <p:spPr>
          <a:xfrm>
            <a:off x="10837666" y="140696"/>
            <a:ext cx="449502" cy="35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8" dirty="0"/>
              <a:t>Abstract</a:t>
            </a:r>
          </a:p>
        </p:txBody>
      </p:sp>
      <p:pic>
        <p:nvPicPr>
          <p:cNvPr id="1025" name="Picture 102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7CC61A3-18F7-6A41-97CE-82098A6748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116" y="6161387"/>
            <a:ext cx="491458" cy="484594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AC744D85-5CEE-1E16-793C-FD25C0CC5311}"/>
              </a:ext>
            </a:extLst>
          </p:cNvPr>
          <p:cNvSpPr txBox="1"/>
          <p:nvPr/>
        </p:nvSpPr>
        <p:spPr>
          <a:xfrm>
            <a:off x="11623381" y="6616859"/>
            <a:ext cx="468073" cy="15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" dirty="0"/>
              <a:t>Homepage</a:t>
            </a:r>
          </a:p>
        </p:txBody>
      </p:sp>
    </p:spTree>
    <p:extLst>
      <p:ext uri="{BB962C8B-B14F-4D97-AF65-F5344CB8AC3E}">
        <p14:creationId xmlns:p14="http://schemas.microsoft.com/office/powerpoint/2010/main" val="167279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BDA075-05B7-AE7B-DAF9-7ECE9C13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23F4E-DE9E-4E48-B66C-E5BBAA5572F0}" type="slidenum">
              <a:rPr lang="en-IN" smtClean="0"/>
              <a:t>2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EBE86-9F18-0356-0729-BD256133A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8" y="128081"/>
            <a:ext cx="4492436" cy="2246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C94160-F4D9-83EC-E82B-F8DC66D5B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0" t="9896" r="7929" b="72078"/>
          <a:stretch>
            <a:fillRect/>
          </a:stretch>
        </p:blipFill>
        <p:spPr bwMode="auto">
          <a:xfrm>
            <a:off x="5827796" y="185911"/>
            <a:ext cx="341180" cy="2130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99F68-2B50-532D-0E07-F65A648A5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9"/>
          <a:stretch>
            <a:fillRect/>
          </a:stretch>
        </p:blipFill>
        <p:spPr>
          <a:xfrm>
            <a:off x="1436918" y="2453567"/>
            <a:ext cx="4492434" cy="2130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4ED654-0FEB-5D52-62D7-B8D99B09E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6" y="4590011"/>
            <a:ext cx="4492434" cy="2246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9F5F4-3D69-57E4-EE4E-8028CB1970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0" t="9896" r="7929" b="72078"/>
          <a:stretch>
            <a:fillRect/>
          </a:stretch>
        </p:blipFill>
        <p:spPr bwMode="auto">
          <a:xfrm>
            <a:off x="5827796" y="2453567"/>
            <a:ext cx="341180" cy="2130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56F5AE-B2FE-6D64-96F4-7DC1B7A288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0" t="9896" r="7929" b="72078"/>
          <a:stretch>
            <a:fillRect/>
          </a:stretch>
        </p:blipFill>
        <p:spPr bwMode="auto">
          <a:xfrm>
            <a:off x="5809606" y="4562636"/>
            <a:ext cx="341180" cy="2130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DBF1E5-855E-DB66-93DD-2849B3F2C5FC}"/>
              </a:ext>
            </a:extLst>
          </p:cNvPr>
          <p:cNvSpPr txBox="1"/>
          <p:nvPr/>
        </p:nvSpPr>
        <p:spPr>
          <a:xfrm>
            <a:off x="6334107" y="376259"/>
            <a:ext cx="45529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spcAft>
                <a:spcPts val="600"/>
              </a:spcAft>
              <a:buNone/>
            </a:pP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Spatial Comparison of Actual vs Predicted SPEI at 3-, 6-, and 12-Month Scales</a:t>
            </a:r>
            <a:endParaRPr lang="en-IN" sz="20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F114A-C935-BD44-C7C4-A5086587219B}"/>
              </a:ext>
            </a:extLst>
          </p:cNvPr>
          <p:cNvSpPr txBox="1"/>
          <p:nvPr/>
        </p:nvSpPr>
        <p:spPr>
          <a:xfrm>
            <a:off x="8219552" y="4584125"/>
            <a:ext cx="167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GIFs</a:t>
            </a:r>
          </a:p>
        </p:txBody>
      </p:sp>
    </p:spTree>
    <p:extLst>
      <p:ext uri="{BB962C8B-B14F-4D97-AF65-F5344CB8AC3E}">
        <p14:creationId xmlns:p14="http://schemas.microsoft.com/office/powerpoint/2010/main" val="2806750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1099</Words>
  <Application>Microsoft Macintosh PowerPoint</Application>
  <PresentationFormat>Widescreen</PresentationFormat>
  <Paragraphs>146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Gaurav Ganjir</dc:creator>
  <cp:lastModifiedBy>Gaurav Ganjir</cp:lastModifiedBy>
  <cp:revision>1</cp:revision>
  <dcterms:created xsi:type="dcterms:W3CDTF">2026-05-07T20:26:40Z</dcterms:created>
  <dcterms:modified xsi:type="dcterms:W3CDTF">2026-05-07T20:28:48Z</dcterms:modified>
</cp:coreProperties>
</file>