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335" r:id="rId2"/>
    <p:sldId id="395" r:id="rId3"/>
    <p:sldId id="428" r:id="rId4"/>
    <p:sldId id="398" r:id="rId5"/>
    <p:sldId id="430" r:id="rId6"/>
    <p:sldId id="429" r:id="rId7"/>
    <p:sldId id="432" r:id="rId8"/>
    <p:sldId id="431" r:id="rId9"/>
    <p:sldId id="435" r:id="rId10"/>
    <p:sldId id="434" r:id="rId11"/>
    <p:sldId id="433" r:id="rId12"/>
    <p:sldId id="436" r:id="rId13"/>
    <p:sldId id="437" r:id="rId14"/>
    <p:sldId id="438" r:id="rId15"/>
    <p:sldId id="371" r:id="rId16"/>
    <p:sldId id="385" r:id="rId17"/>
    <p:sldId id="377" r:id="rId18"/>
    <p:sldId id="378" r:id="rId19"/>
    <p:sldId id="368" r:id="rId20"/>
    <p:sldId id="37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1EE6"/>
    <a:srgbClr val="0006FC"/>
    <a:srgbClr val="BD0DB7"/>
    <a:srgbClr val="ED7B3E"/>
    <a:srgbClr val="F38757"/>
    <a:srgbClr val="FC8C62"/>
    <a:srgbClr val="E789C4"/>
    <a:srgbClr val="FFD92E"/>
    <a:srgbClr val="007ED5"/>
    <a:srgbClr val="66C2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041935B-8BFD-A89D-9518-62E1260ADE3D}" v="1017" dt="2026-05-05T11:23:19.79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6D6A6D-2636-406A-8A81-BBC3224CC7CA}" type="datetimeFigureOut">
              <a:t>5/5/2026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1952E4-7FD1-4B4C-B4F9-D0802C15D1E4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03295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F6859B-2F34-48D2-B82A-C22DEE44D115}" type="slidenum">
              <a:rPr lang="en-IN" smtClean="0"/>
              <a:t>14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627905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5/5/2026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3976" y="964520"/>
            <a:ext cx="12178297" cy="2463799"/>
          </a:xfrm>
        </p:spPr>
        <p:txBody>
          <a:bodyPr>
            <a:normAutofit/>
          </a:bodyPr>
          <a:lstStyle/>
          <a:p>
            <a:r>
              <a:rPr lang="en-GB" sz="3600" b="1">
                <a:solidFill>
                  <a:srgbClr val="C00000"/>
                </a:solidFill>
                <a:latin typeface="Calibri"/>
                <a:ea typeface="Calibri"/>
                <a:cs typeface="Calibri"/>
              </a:rPr>
              <a:t>Optimising crop-residue burning PM</a:t>
            </a:r>
            <a:r>
              <a:rPr lang="en-GB" sz="3600" b="1" baseline="-25000" dirty="0">
                <a:solidFill>
                  <a:srgbClr val="C00000"/>
                </a:solidFill>
                <a:latin typeface="Calibri"/>
                <a:ea typeface="Calibri"/>
                <a:cs typeface="Calibri"/>
              </a:rPr>
              <a:t>2.5</a:t>
            </a:r>
            <a:r>
              <a:rPr lang="en-GB" sz="3600" b="1" dirty="0">
                <a:solidFill>
                  <a:srgbClr val="C00000"/>
                </a:solidFill>
                <a:latin typeface="Calibri"/>
                <a:ea typeface="Calibri"/>
                <a:cs typeface="Calibri"/>
              </a:rPr>
              <a:t> emissions over the Indo-Gangetic Plain using inverse </a:t>
            </a:r>
            <a:r>
              <a:rPr lang="en-GB" sz="3600" b="1">
                <a:solidFill>
                  <a:srgbClr val="C00000"/>
                </a:solidFill>
                <a:latin typeface="Calibri"/>
                <a:ea typeface="Calibri"/>
                <a:cs typeface="Calibri"/>
              </a:rPr>
              <a:t>modelling</a:t>
            </a:r>
            <a:br>
              <a:rPr lang="en-GB" sz="3600" b="1" dirty="0">
                <a:solidFill>
                  <a:srgbClr val="C00000"/>
                </a:solidFill>
                <a:latin typeface="Calibri"/>
                <a:cs typeface="Calibri"/>
              </a:rPr>
            </a:br>
            <a:endParaRPr lang="en-GB" sz="3600" b="1" dirty="0">
              <a:solidFill>
                <a:srgbClr val="C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21" y="2921105"/>
            <a:ext cx="12178157" cy="3120700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GB" sz="2200" b="1" dirty="0">
                <a:latin typeface="Calibri"/>
                <a:ea typeface="Calibri"/>
                <a:cs typeface="Calibri"/>
              </a:rPr>
              <a:t>                                                                                                                                                                     </a:t>
            </a:r>
            <a:endParaRPr lang="en-GB" sz="2200" dirty="0">
              <a:latin typeface="Calibri"/>
              <a:ea typeface="Calibri"/>
              <a:cs typeface="Calibri"/>
            </a:endParaRPr>
          </a:p>
          <a:p>
            <a:r>
              <a:rPr lang="en-US" b="1" u="sng">
                <a:latin typeface="Open Sans"/>
                <a:ea typeface="Open Sans"/>
                <a:cs typeface="Open Sans"/>
              </a:rPr>
              <a:t>Akanksha Arora</a:t>
            </a:r>
            <a:r>
              <a:rPr lang="en-US" b="1">
                <a:latin typeface="Open Sans"/>
                <a:ea typeface="Open Sans"/>
                <a:cs typeface="Open Sans"/>
              </a:rPr>
              <a:t>, </a:t>
            </a:r>
            <a:r>
              <a:rPr lang="en-US" dirty="0">
                <a:latin typeface="Open Sans"/>
                <a:ea typeface="Open Sans"/>
                <a:cs typeface="Open Sans"/>
              </a:rPr>
              <a:t>Harish Gadhavi, Prabir K Patra</a:t>
            </a:r>
          </a:p>
          <a:p>
            <a:endParaRPr lang="en-US" dirty="0">
              <a:latin typeface="Open Sans"/>
              <a:ea typeface="Open Sans"/>
              <a:cs typeface="Open Sans"/>
            </a:endParaRPr>
          </a:p>
          <a:p>
            <a:endParaRPr lang="en-US" sz="2200" dirty="0">
              <a:latin typeface="Calibri"/>
              <a:ea typeface="Calibri"/>
              <a:cs typeface="Calibri"/>
            </a:endParaRPr>
          </a:p>
          <a:p>
            <a:endParaRPr lang="en-US" sz="2200" dirty="0">
              <a:latin typeface="Calibri"/>
              <a:ea typeface="Calibri"/>
              <a:cs typeface="Calibri"/>
            </a:endParaRPr>
          </a:p>
          <a:p>
            <a:r>
              <a:rPr lang="en-US" sz="2200">
                <a:latin typeface="Calibri"/>
                <a:ea typeface="Calibri"/>
                <a:cs typeface="Calibri"/>
              </a:rPr>
              <a:t>Physical Research Laboratory</a:t>
            </a:r>
            <a:endParaRPr lang="en-US"/>
          </a:p>
          <a:p>
            <a:r>
              <a:rPr lang="en-US" sz="2200">
                <a:latin typeface="Calibri"/>
                <a:ea typeface="Calibri"/>
                <a:cs typeface="Calibri"/>
              </a:rPr>
              <a:t>Ahmedabad</a:t>
            </a:r>
            <a:endParaRPr lang="en-US" sz="2200" dirty="0">
              <a:latin typeface="Calibri"/>
              <a:ea typeface="Calibri"/>
              <a:cs typeface="Calibri"/>
            </a:endParaRPr>
          </a:p>
          <a:p>
            <a:r>
              <a:rPr lang="en-US" sz="2200">
                <a:latin typeface="Calibri"/>
                <a:ea typeface="Calibri"/>
                <a:cs typeface="Calibri"/>
              </a:rPr>
              <a:t>India</a:t>
            </a:r>
            <a:endParaRPr lang="en-US" sz="2200" dirty="0">
              <a:latin typeface="Calibri"/>
              <a:ea typeface="Calibri"/>
              <a:cs typeface="Calibri"/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4608998A-1FC5-6A1D-E7DE-C6CCA13571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3961" y="3711323"/>
            <a:ext cx="1047750" cy="1064079"/>
          </a:xfrm>
          <a:prstGeom prst="rect">
            <a:avLst/>
          </a:prstGeom>
        </p:spPr>
      </p:pic>
      <p:pic>
        <p:nvPicPr>
          <p:cNvPr id="6" name="Picture 5" descr="A blue logo with text&#10;&#10;AI-generated content may be incorrect.">
            <a:extLst>
              <a:ext uri="{FF2B5EF4-FFF2-40B4-BE49-F238E27FC236}">
                <a16:creationId xmlns:a16="http://schemas.microsoft.com/office/drawing/2014/main" id="{FDB7E7D5-F0B8-B857-AA4D-F6D73BE402C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2934" b="24145"/>
          <a:stretch>
            <a:fillRect/>
          </a:stretch>
        </p:blipFill>
        <p:spPr>
          <a:xfrm>
            <a:off x="372141" y="406105"/>
            <a:ext cx="2510464" cy="96288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EAD0CC8-AE75-82FB-BAFB-2E8EBBDF97D3}"/>
              </a:ext>
            </a:extLst>
          </p:cNvPr>
          <p:cNvSpPr txBox="1"/>
          <p:nvPr/>
        </p:nvSpPr>
        <p:spPr>
          <a:xfrm>
            <a:off x="2912141" y="516861"/>
            <a:ext cx="9262138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US" b="1">
                <a:solidFill>
                  <a:schemeClr val="tx1">
                    <a:lumMod val="95000"/>
                    <a:lumOff val="5000"/>
                  </a:schemeClr>
                </a:solidFill>
                <a:latin typeface="Century Gothic"/>
                <a:ea typeface="Open Sans"/>
                <a:cs typeface="Open Sans"/>
              </a:rPr>
              <a:t>European Geosciences Union | Vienna</a:t>
            </a:r>
            <a:r>
              <a:rPr lang="en-US" b="1" i="0">
                <a:solidFill>
                  <a:schemeClr val="tx1">
                    <a:lumMod val="95000"/>
                    <a:lumOff val="5000"/>
                  </a:schemeClr>
                </a:solidFill>
                <a:latin typeface="Century Gothic"/>
                <a:ea typeface="Open Sans"/>
                <a:cs typeface="Open Sans"/>
              </a:rPr>
              <a:t>, Austria| 3–8 May 2026</a:t>
            </a:r>
            <a:endParaRPr lang="en-US">
              <a:solidFill>
                <a:schemeClr val="tx1">
                  <a:lumMod val="95000"/>
                  <a:lumOff val="5000"/>
                </a:schemeClr>
              </a:solidFill>
              <a:latin typeface="Century Gothic"/>
            </a:endParaRPr>
          </a:p>
          <a:p>
            <a:pPr>
              <a:lnSpc>
                <a:spcPct val="150000"/>
              </a:lnSpc>
            </a:pPr>
            <a:r>
              <a:rPr lang="en-US" b="1">
                <a:solidFill>
                  <a:srgbClr val="7030A0"/>
                </a:solidFill>
                <a:latin typeface="Century Gothic"/>
                <a:ea typeface="Open Sans"/>
                <a:cs typeface="Open Sans"/>
              </a:rPr>
              <a:t>Theme – Atmospheric Sciences | AS3.29</a:t>
            </a:r>
          </a:p>
          <a:p>
            <a:pPr algn="ctr"/>
            <a:endParaRPr lang="en-GB" dirty="0">
              <a:solidFill>
                <a:schemeClr val="tx1">
                  <a:lumMod val="95000"/>
                  <a:lumOff val="5000"/>
                </a:schemeClr>
              </a:solidFill>
              <a:latin typeface="Century Gothic"/>
              <a:ea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1698961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081CE2-60E6-C6BB-AF2E-A99B4A9267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F62E020-C41A-3A9E-E197-8EDEC28E3A57}"/>
              </a:ext>
            </a:extLst>
          </p:cNvPr>
          <p:cNvSpPr txBox="1"/>
          <p:nvPr/>
        </p:nvSpPr>
        <p:spPr>
          <a:xfrm>
            <a:off x="5086" y="224834"/>
            <a:ext cx="12185804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Century Gothic"/>
                <a:ea typeface="Calibri"/>
                <a:cs typeface="Calibri"/>
              </a:rPr>
              <a:t>PM</a:t>
            </a:r>
            <a:r>
              <a:rPr lang="en-US" sz="2400" b="1" baseline="-25000">
                <a:solidFill>
                  <a:srgbClr val="002060"/>
                </a:solidFill>
                <a:latin typeface="Century Gothic"/>
                <a:ea typeface="Calibri"/>
                <a:cs typeface="Calibri"/>
              </a:rPr>
              <a:t>2.5</a:t>
            </a:r>
            <a:r>
              <a:rPr lang="en-US" sz="2400" b="1">
                <a:solidFill>
                  <a:srgbClr val="002060"/>
                </a:solidFill>
                <a:latin typeface="Century Gothic"/>
                <a:ea typeface="Calibri"/>
                <a:cs typeface="Calibri"/>
              </a:rPr>
              <a:t> emission fluxes during biomass burning period</a:t>
            </a:r>
          </a:p>
          <a:p>
            <a:pPr algn="ctr"/>
            <a:endParaRPr lang="en-GB" sz="2400" b="1" dirty="0">
              <a:solidFill>
                <a:srgbClr val="002060"/>
              </a:solidFill>
              <a:latin typeface="Century Gothic"/>
              <a:ea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5E8F2A-B3BE-91E5-D2A2-309D6057D75A}"/>
              </a:ext>
            </a:extLst>
          </p:cNvPr>
          <p:cNvSpPr txBox="1"/>
          <p:nvPr/>
        </p:nvSpPr>
        <p:spPr>
          <a:xfrm>
            <a:off x="225657" y="4685680"/>
            <a:ext cx="12099848" cy="136280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GB" sz="1900">
                <a:solidFill>
                  <a:srgbClr val="7D1AD9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</a:rPr>
              <a:t>The largest emission increases occur over the agricultural states of Punjab and Haryana, where the emission increments spatially coincide with MODIS and VIIRS fire detections.</a:t>
            </a:r>
            <a:endParaRPr lang="en-US"/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endParaRPr lang="en-GB" sz="1900">
              <a:solidFill>
                <a:srgbClr val="7D1AD9"/>
              </a:solidFill>
              <a:highlight>
                <a:srgbClr val="FFFFFF"/>
              </a:highlight>
              <a:latin typeface="Calibri"/>
              <a:ea typeface="Calibri"/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322D6A-BA9B-F3B8-8EB2-568D7335FDF9}"/>
              </a:ext>
            </a:extLst>
          </p:cNvPr>
          <p:cNvSpPr txBox="1"/>
          <p:nvPr/>
        </p:nvSpPr>
        <p:spPr>
          <a:xfrm>
            <a:off x="-368877" y="918441"/>
            <a:ext cx="395605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highlight>
                  <a:srgbClr val="FFFFFF"/>
                </a:highlight>
                <a:latin typeface="Calibri"/>
              </a:rPr>
              <a:t>Posterior emission fluxes</a:t>
            </a:r>
            <a:endParaRPr lang="en-GB">
              <a:highlight>
                <a:srgbClr val="FFFFFF"/>
              </a:highlight>
              <a:latin typeface="Calibri"/>
              <a:ea typeface="Calibri"/>
              <a:cs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F4530F-41FD-B72A-A144-F1F9D6C961B6}"/>
              </a:ext>
            </a:extLst>
          </p:cNvPr>
          <p:cNvSpPr txBox="1"/>
          <p:nvPr/>
        </p:nvSpPr>
        <p:spPr>
          <a:xfrm>
            <a:off x="2832098" y="958848"/>
            <a:ext cx="394335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rgbClr val="000000"/>
                </a:solidFill>
                <a:latin typeface="Calibri"/>
              </a:rPr>
              <a:t>Diff = posterior - prior</a:t>
            </a:r>
            <a:endParaRPr lang="en-GB">
              <a:latin typeface="Calibri"/>
              <a:ea typeface="Calibri"/>
              <a:cs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A1F1A2-B6A6-120C-E996-F8641F2B3836}"/>
              </a:ext>
            </a:extLst>
          </p:cNvPr>
          <p:cNvSpPr txBox="1"/>
          <p:nvPr/>
        </p:nvSpPr>
        <p:spPr>
          <a:xfrm>
            <a:off x="5778499" y="971548"/>
            <a:ext cx="394335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rgbClr val="000000"/>
                </a:solidFill>
                <a:latin typeface="Calibri"/>
              </a:rPr>
              <a:t>% diff </a:t>
            </a:r>
            <a:endParaRPr lang="en-GB">
              <a:latin typeface="Calibri"/>
              <a:ea typeface="Calibri"/>
              <a:cs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89E8175-F43F-6A6F-AD4C-D72A54989090}"/>
              </a:ext>
            </a:extLst>
          </p:cNvPr>
          <p:cNvSpPr txBox="1"/>
          <p:nvPr/>
        </p:nvSpPr>
        <p:spPr>
          <a:xfrm>
            <a:off x="8788399" y="946148"/>
            <a:ext cx="394335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rgbClr val="000000"/>
                </a:solidFill>
                <a:latin typeface="Calibri"/>
              </a:rPr>
              <a:t>Fires from 1-10 Nov</a:t>
            </a:r>
            <a:endParaRPr lang="en-GB">
              <a:latin typeface="Calibri"/>
              <a:ea typeface="Calibri"/>
              <a:cs typeface="Calibri"/>
            </a:endParaRPr>
          </a:p>
        </p:txBody>
      </p:sp>
      <p:pic>
        <p:nvPicPr>
          <p:cNvPr id="4" name="Picture 3" descr="A screenshot of a map&#10;&#10;AI-generated content may be incorrect.">
            <a:extLst>
              <a:ext uri="{FF2B5EF4-FFF2-40B4-BE49-F238E27FC236}">
                <a16:creationId xmlns:a16="http://schemas.microsoft.com/office/drawing/2014/main" id="{620007D1-8EAB-22B1-19E9-36DE1A30B5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4177" b="50020"/>
          <a:stretch>
            <a:fillRect/>
          </a:stretch>
        </p:blipFill>
        <p:spPr>
          <a:xfrm>
            <a:off x="4752" y="1238250"/>
            <a:ext cx="3048657" cy="2910343"/>
          </a:xfrm>
          <a:prstGeom prst="rect">
            <a:avLst/>
          </a:prstGeom>
        </p:spPr>
      </p:pic>
      <p:pic>
        <p:nvPicPr>
          <p:cNvPr id="11" name="Picture 10" descr="A screenshot of a map&#10;&#10;AI-generated content may be incorrect.">
            <a:extLst>
              <a:ext uri="{FF2B5EF4-FFF2-40B4-BE49-F238E27FC236}">
                <a16:creationId xmlns:a16="http://schemas.microsoft.com/office/drawing/2014/main" id="{78C017D0-7202-0223-2B36-D7F94DE5A48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687" t="49412" r="54850" b="588"/>
          <a:stretch>
            <a:fillRect/>
          </a:stretch>
        </p:blipFill>
        <p:spPr>
          <a:xfrm>
            <a:off x="3094423" y="1238249"/>
            <a:ext cx="3049629" cy="291156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0489946-CC4A-DA8C-6A95-4B64313D26E6}"/>
              </a:ext>
            </a:extLst>
          </p:cNvPr>
          <p:cNvSpPr/>
          <p:nvPr/>
        </p:nvSpPr>
        <p:spPr>
          <a:xfrm>
            <a:off x="3185234" y="1279607"/>
            <a:ext cx="2884987" cy="240958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 descr="A screenshot of a map&#10;&#10;AI-generated content may be incorrect.">
            <a:extLst>
              <a:ext uri="{FF2B5EF4-FFF2-40B4-BE49-F238E27FC236}">
                <a16:creationId xmlns:a16="http://schemas.microsoft.com/office/drawing/2014/main" id="{80CB6870-7012-7884-9F1C-D7EB8ADEAD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4259" t="49708" r="-85" b="195"/>
          <a:stretch>
            <a:fillRect/>
          </a:stretch>
        </p:blipFill>
        <p:spPr>
          <a:xfrm>
            <a:off x="6213771" y="1234156"/>
            <a:ext cx="3048888" cy="2917483"/>
          </a:xfrm>
          <a:prstGeom prst="rect">
            <a:avLst/>
          </a:prstGeom>
        </p:spPr>
      </p:pic>
      <p:pic>
        <p:nvPicPr>
          <p:cNvPr id="2" name="Picture 1" descr="A map of europe with red dots&#10;&#10;AI-generated content may be incorrect.">
            <a:extLst>
              <a:ext uri="{FF2B5EF4-FFF2-40B4-BE49-F238E27FC236}">
                <a16:creationId xmlns:a16="http://schemas.microsoft.com/office/drawing/2014/main" id="{9A926E41-AD99-46F5-BF5E-F85A5AAE03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1186" y="1220548"/>
            <a:ext cx="2921753" cy="2555735"/>
          </a:xfrm>
          <a:prstGeom prst="rect">
            <a:avLst/>
          </a:prstGeom>
        </p:spPr>
      </p:pic>
      <p:pic>
        <p:nvPicPr>
          <p:cNvPr id="8" name="Picture 7" descr="A blue logo with text&#10;&#10;AI-generated content may be incorrect.">
            <a:extLst>
              <a:ext uri="{FF2B5EF4-FFF2-40B4-BE49-F238E27FC236}">
                <a16:creationId xmlns:a16="http://schemas.microsoft.com/office/drawing/2014/main" id="{59C82042-7736-883F-3132-2DF81378F2E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2934" b="24145"/>
          <a:stretch>
            <a:fillRect/>
          </a:stretch>
        </p:blipFill>
        <p:spPr>
          <a:xfrm>
            <a:off x="10608931" y="6254010"/>
            <a:ext cx="1583070" cy="602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9065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DFFB5C-529A-A679-D0EB-260E9D00E2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2A2F27E-A055-E115-D44C-2E16B9A6A345}"/>
              </a:ext>
            </a:extLst>
          </p:cNvPr>
          <p:cNvSpPr txBox="1"/>
          <p:nvPr/>
        </p:nvSpPr>
        <p:spPr>
          <a:xfrm>
            <a:off x="31453" y="-1221"/>
            <a:ext cx="12160585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Century Gothic"/>
                <a:ea typeface="Calibri"/>
                <a:cs typeface="Calibri"/>
              </a:rPr>
              <a:t>Contribution from crop residue burning (CRB)</a:t>
            </a:r>
            <a:endParaRPr lang="en-US">
              <a:solidFill>
                <a:srgbClr val="002060"/>
              </a:solidFill>
              <a:latin typeface="Century Gothic"/>
            </a:endParaRPr>
          </a:p>
          <a:p>
            <a:pPr algn="ctr"/>
            <a:endParaRPr lang="en-GB" sz="2800" dirty="0">
              <a:solidFill>
                <a:srgbClr val="002060"/>
              </a:solidFill>
              <a:latin typeface="Century Gothic"/>
              <a:ea typeface="Calibri"/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07B76A-87B9-F494-F2D2-372252FFF609}"/>
              </a:ext>
            </a:extLst>
          </p:cNvPr>
          <p:cNvSpPr txBox="1"/>
          <p:nvPr/>
        </p:nvSpPr>
        <p:spPr>
          <a:xfrm>
            <a:off x="491350" y="737867"/>
            <a:ext cx="3657600" cy="6771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err="1">
                <a:solidFill>
                  <a:srgbClr val="1E42E6"/>
                </a:solidFill>
                <a:latin typeface="Calibri"/>
              </a:rPr>
              <a:t>x</a:t>
            </a:r>
            <a:r>
              <a:rPr lang="en-US" sz="2000" baseline="-25000" err="1">
                <a:solidFill>
                  <a:srgbClr val="1E42E6"/>
                </a:solidFill>
                <a:latin typeface="Calibri"/>
              </a:rPr>
              <a:t>NBB</a:t>
            </a:r>
            <a:r>
              <a:rPr lang="en-US" sz="2000" baseline="-25000">
                <a:solidFill>
                  <a:srgbClr val="1E42E6"/>
                </a:solidFill>
                <a:latin typeface="Calibri"/>
              </a:rPr>
              <a:t> </a:t>
            </a:r>
            <a:r>
              <a:rPr lang="en-US" sz="2000">
                <a:solidFill>
                  <a:srgbClr val="1E42E6"/>
                </a:solidFill>
                <a:latin typeface="Calibri"/>
              </a:rPr>
              <a:t>= diff (NBB)</a:t>
            </a:r>
            <a:endParaRPr lang="en-GB">
              <a:solidFill>
                <a:srgbClr val="1E42E6"/>
              </a:solidFill>
            </a:endParaRPr>
          </a:p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D99547-A3E0-8229-CF14-66C17B5E4167}"/>
              </a:ext>
            </a:extLst>
          </p:cNvPr>
          <p:cNvSpPr txBox="1"/>
          <p:nvPr/>
        </p:nvSpPr>
        <p:spPr>
          <a:xfrm>
            <a:off x="4496833" y="726989"/>
            <a:ext cx="3553114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err="1">
                <a:solidFill>
                  <a:srgbClr val="FF0000"/>
                </a:solidFill>
                <a:latin typeface="Aptos"/>
              </a:rPr>
              <a:t>x</a:t>
            </a:r>
            <a:r>
              <a:rPr lang="en-GB" baseline="-25000" err="1">
                <a:solidFill>
                  <a:srgbClr val="FF0000"/>
                </a:solidFill>
                <a:latin typeface="Aptos"/>
              </a:rPr>
              <a:t>BB</a:t>
            </a:r>
            <a:r>
              <a:rPr lang="en-GB">
                <a:solidFill>
                  <a:srgbClr val="FF0000"/>
                </a:solidFill>
                <a:latin typeface="Aptos"/>
              </a:rPr>
              <a:t> = </a:t>
            </a:r>
            <a:r>
              <a:rPr lang="en-US" sz="2000">
                <a:solidFill>
                  <a:srgbClr val="FF0000"/>
                </a:solidFill>
                <a:latin typeface="Calibri"/>
              </a:rPr>
              <a:t>diff (BB)</a:t>
            </a:r>
            <a:endParaRPr lang="en-GB">
              <a:solidFill>
                <a:srgbClr val="FF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B22392-A47D-181C-C388-B08550690CEA}"/>
              </a:ext>
            </a:extLst>
          </p:cNvPr>
          <p:cNvSpPr txBox="1"/>
          <p:nvPr/>
        </p:nvSpPr>
        <p:spPr>
          <a:xfrm>
            <a:off x="8394700" y="678346"/>
            <a:ext cx="33401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000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(</a:t>
            </a:r>
            <a:r>
              <a:rPr lang="en-GB" sz="2000" err="1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x</a:t>
            </a:r>
            <a:r>
              <a:rPr lang="en-GB" sz="2000" baseline="-25000" err="1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BB</a:t>
            </a:r>
            <a:r>
              <a:rPr lang="en-GB" sz="2000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 - </a:t>
            </a:r>
            <a:r>
              <a:rPr lang="en-US" sz="2000" err="1">
                <a:solidFill>
                  <a:srgbClr val="1E42E6"/>
                </a:solidFill>
                <a:latin typeface="Calibri"/>
                <a:ea typeface="Calibri"/>
                <a:cs typeface="Calibri"/>
              </a:rPr>
              <a:t>x</a:t>
            </a:r>
            <a:r>
              <a:rPr lang="en-US" sz="2000" baseline="-25000" err="1">
                <a:solidFill>
                  <a:srgbClr val="1E42E6"/>
                </a:solidFill>
                <a:latin typeface="Calibri"/>
                <a:ea typeface="Calibri"/>
                <a:cs typeface="Calibri"/>
              </a:rPr>
              <a:t>NBB</a:t>
            </a:r>
            <a:r>
              <a:rPr lang="en-GB" sz="2000">
                <a:solidFill>
                  <a:srgbClr val="1E42E6"/>
                </a:solidFill>
                <a:latin typeface="Calibri"/>
                <a:ea typeface="Calibri"/>
                <a:cs typeface="Calibri"/>
              </a:rPr>
              <a:t>)/</a:t>
            </a:r>
            <a:r>
              <a:rPr lang="en-US" sz="2000" err="1">
                <a:solidFill>
                  <a:srgbClr val="1E42E6"/>
                </a:solidFill>
                <a:latin typeface="Calibri"/>
                <a:ea typeface="Calibri"/>
                <a:cs typeface="Calibri"/>
              </a:rPr>
              <a:t>x</a:t>
            </a:r>
            <a:r>
              <a:rPr lang="en-US" sz="2000" baseline="-25000" err="1">
                <a:solidFill>
                  <a:srgbClr val="1E42E6"/>
                </a:solidFill>
                <a:latin typeface="Calibri"/>
                <a:ea typeface="Calibri"/>
                <a:cs typeface="Calibri"/>
              </a:rPr>
              <a:t>NBB</a:t>
            </a:r>
            <a:r>
              <a:rPr lang="en-US" sz="2000" baseline="-25000">
                <a:solidFill>
                  <a:srgbClr val="1E42E6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2000">
                <a:solidFill>
                  <a:srgbClr val="1E42E6"/>
                </a:solidFill>
                <a:latin typeface="Calibri"/>
                <a:ea typeface="Calibri"/>
                <a:cs typeface="Calibri"/>
              </a:rPr>
              <a:t>* 100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4D65EF-9041-5EB9-DADA-AABFB5C055EB}"/>
              </a:ext>
            </a:extLst>
          </p:cNvPr>
          <p:cNvSpPr txBox="1"/>
          <p:nvPr/>
        </p:nvSpPr>
        <p:spPr>
          <a:xfrm>
            <a:off x="14356" y="5078499"/>
            <a:ext cx="12191475" cy="17113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>
                <a:latin typeface="Calibri"/>
                <a:ea typeface="Calibri"/>
                <a:cs typeface="Calibri"/>
              </a:rPr>
              <a:t>Separating the analysis period into NBB and BB helps isolate the contribution from crop-residue burning (CRB). </a:t>
            </a:r>
            <a:endParaRPr lang="en-US">
              <a:latin typeface="Aptos" panose="020B0004020202020204"/>
              <a:ea typeface="Calibri"/>
              <a:cs typeface="Calibri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>
                <a:latin typeface="Calibri"/>
                <a:ea typeface="Calibri"/>
                <a:cs typeface="Calibri"/>
              </a:rPr>
              <a:t>Largest fractional increases occur over the upwind agricultural regions of Punjab and western Haryana (~800%) rather than urban Delhi (~100%)</a:t>
            </a:r>
            <a:endParaRPr lang="en-US"/>
          </a:p>
          <a:p>
            <a:pPr marL="285750" indent="-285750" algn="ctr">
              <a:lnSpc>
                <a:spcPct val="150000"/>
              </a:lnSpc>
              <a:buFont typeface="Arial"/>
              <a:buChar char="•"/>
            </a:pPr>
            <a:endParaRPr lang="en-GB">
              <a:latin typeface="Calibri"/>
              <a:ea typeface="Calibri"/>
              <a:cs typeface="Calibri"/>
            </a:endParaRPr>
          </a:p>
        </p:txBody>
      </p:sp>
      <p:pic>
        <p:nvPicPr>
          <p:cNvPr id="13" name="Picture 12" descr="A screenshot of a map&#10;&#10;AI-generated content may be incorrect.">
            <a:extLst>
              <a:ext uri="{FF2B5EF4-FFF2-40B4-BE49-F238E27FC236}">
                <a16:creationId xmlns:a16="http://schemas.microsoft.com/office/drawing/2014/main" id="{79FC4706-43E1-890D-A135-C7BBCC9C33A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735" t="49581" r="55110" b="-533"/>
          <a:stretch>
            <a:fillRect/>
          </a:stretch>
        </p:blipFill>
        <p:spPr>
          <a:xfrm>
            <a:off x="198940" y="1190849"/>
            <a:ext cx="3784052" cy="379875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A8EE47D-DAF9-2172-DEBA-5A922862596D}"/>
              </a:ext>
            </a:extLst>
          </p:cNvPr>
          <p:cNvSpPr/>
          <p:nvPr/>
        </p:nvSpPr>
        <p:spPr>
          <a:xfrm>
            <a:off x="333505" y="1272487"/>
            <a:ext cx="3616347" cy="3059189"/>
          </a:xfrm>
          <a:prstGeom prst="rect">
            <a:avLst/>
          </a:prstGeom>
          <a:noFill/>
          <a:ln w="28575">
            <a:solidFill>
              <a:srgbClr val="1E42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 descr="A screenshot of a map&#10;&#10;AI-generated content may be incorrect.">
            <a:extLst>
              <a:ext uri="{FF2B5EF4-FFF2-40B4-BE49-F238E27FC236}">
                <a16:creationId xmlns:a16="http://schemas.microsoft.com/office/drawing/2014/main" id="{67816097-7B49-D13C-FF49-A051EF8ABE6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687" t="49412" r="54850" b="588"/>
          <a:stretch>
            <a:fillRect/>
          </a:stretch>
        </p:blipFill>
        <p:spPr>
          <a:xfrm>
            <a:off x="4145865" y="1185086"/>
            <a:ext cx="3799452" cy="367392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AFBF397-92A5-1368-54CF-26D8E9492B9A}"/>
              </a:ext>
            </a:extLst>
          </p:cNvPr>
          <p:cNvSpPr/>
          <p:nvPr/>
        </p:nvSpPr>
        <p:spPr>
          <a:xfrm>
            <a:off x="4279916" y="1262118"/>
            <a:ext cx="3586884" cy="306220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A7EE310-8DED-E026-AE06-2A1A139CD8C6}"/>
              </a:ext>
            </a:extLst>
          </p:cNvPr>
          <p:cNvGrpSpPr/>
          <p:nvPr/>
        </p:nvGrpSpPr>
        <p:grpSpPr>
          <a:xfrm>
            <a:off x="8048231" y="1254236"/>
            <a:ext cx="4002622" cy="3627469"/>
            <a:chOff x="8048231" y="1254236"/>
            <a:chExt cx="4002622" cy="3627469"/>
          </a:xfrm>
        </p:grpSpPr>
        <p:pic>
          <p:nvPicPr>
            <p:cNvPr id="16" name="Picture 15" descr="A screenshot of a map&#10;&#10;AI-generated content may be incorrect.">
              <a:extLst>
                <a:ext uri="{FF2B5EF4-FFF2-40B4-BE49-F238E27FC236}">
                  <a16:creationId xmlns:a16="http://schemas.microsoft.com/office/drawing/2014/main" id="{66EDCC41-FE35-8CA4-CFB6-7B9FE2A352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54227" t="7816" b="19142"/>
            <a:stretch>
              <a:fillRect/>
            </a:stretch>
          </p:blipFill>
          <p:spPr>
            <a:xfrm>
              <a:off x="8048231" y="1254236"/>
              <a:ext cx="3955397" cy="3051224"/>
            </a:xfrm>
            <a:prstGeom prst="rect">
              <a:avLst/>
            </a:prstGeom>
          </p:spPr>
        </p:pic>
        <p:pic>
          <p:nvPicPr>
            <p:cNvPr id="17" name="Picture 16" descr="A screenshot of a map&#10;&#10;AI-generated content may be incorrect.">
              <a:extLst>
                <a:ext uri="{FF2B5EF4-FFF2-40B4-BE49-F238E27FC236}">
                  <a16:creationId xmlns:a16="http://schemas.microsoft.com/office/drawing/2014/main" id="{BAB47DEF-3254-19F2-2176-D350A09916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54227" t="87199" r="-255" b="-301"/>
            <a:stretch>
              <a:fillRect/>
            </a:stretch>
          </p:blipFill>
          <p:spPr>
            <a:xfrm>
              <a:off x="8073421" y="4334365"/>
              <a:ext cx="3977432" cy="547340"/>
            </a:xfrm>
            <a:prstGeom prst="rect">
              <a:avLst/>
            </a:prstGeom>
          </p:spPr>
        </p:pic>
      </p:grpSp>
      <p:pic>
        <p:nvPicPr>
          <p:cNvPr id="8" name="Picture 7" descr="A blue logo with text&#10;&#10;AI-generated content may be incorrect.">
            <a:extLst>
              <a:ext uri="{FF2B5EF4-FFF2-40B4-BE49-F238E27FC236}">
                <a16:creationId xmlns:a16="http://schemas.microsoft.com/office/drawing/2014/main" id="{4F3AD637-9915-1856-7B77-B5EEC1CE523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2934" b="24145"/>
          <a:stretch>
            <a:fillRect/>
          </a:stretch>
        </p:blipFill>
        <p:spPr>
          <a:xfrm>
            <a:off x="10608931" y="6254010"/>
            <a:ext cx="1583070" cy="602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9696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4EC7FA-20A0-B7D3-0170-8BE98DBF62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DF8D95-E434-2F4E-46D3-11A0CFD3E7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07" y="3586017"/>
            <a:ext cx="8724605" cy="30647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769022F-5B36-CB5E-50D8-3A17A86441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6" y="555737"/>
            <a:ext cx="8712792" cy="30529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12D3893-00DF-83FB-90C2-239AEF8FC695}"/>
              </a:ext>
            </a:extLst>
          </p:cNvPr>
          <p:cNvSpPr txBox="1"/>
          <p:nvPr/>
        </p:nvSpPr>
        <p:spPr>
          <a:xfrm>
            <a:off x="31453" y="-1221"/>
            <a:ext cx="12160585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Century Gothic"/>
                <a:ea typeface="Calibri"/>
                <a:cs typeface="Calibri"/>
              </a:rPr>
              <a:t>Contribution from crop residue burning (CRB) to Delhi NCR</a:t>
            </a:r>
            <a:endParaRPr lang="en-US" sz="2400">
              <a:solidFill>
                <a:srgbClr val="002060"/>
              </a:solidFill>
              <a:latin typeface="Century Gothic"/>
            </a:endParaRPr>
          </a:p>
          <a:p>
            <a:pPr algn="ctr"/>
            <a:endParaRPr lang="en-GB" sz="2400" dirty="0">
              <a:solidFill>
                <a:srgbClr val="002060"/>
              </a:solidFill>
              <a:latin typeface="Century Gothic"/>
              <a:ea typeface="Calibri"/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AED0D3-DE56-92DE-27DA-27C850C0F583}"/>
              </a:ext>
            </a:extLst>
          </p:cNvPr>
          <p:cNvSpPr txBox="1"/>
          <p:nvPr/>
        </p:nvSpPr>
        <p:spPr>
          <a:xfrm>
            <a:off x="8715826" y="916845"/>
            <a:ext cx="3337864" cy="3970318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/>
                <a:ea typeface="Calibri"/>
                <a:cs typeface="Calibri"/>
              </a:rPr>
              <a:t>Local anthropogenic emissions dominate until mid-October</a:t>
            </a:r>
          </a:p>
          <a:p>
            <a:endParaRPr lang="en-US">
              <a:latin typeface="Calibri"/>
              <a:ea typeface="Calibri"/>
              <a:cs typeface="Calibri"/>
            </a:endParaRPr>
          </a:p>
          <a:p>
            <a:r>
              <a:rPr lang="en-US">
                <a:latin typeface="Calibri"/>
                <a:ea typeface="Calibri"/>
                <a:cs typeface="Calibri"/>
              </a:rPr>
              <a:t>CRB contribution starts increasing thereafter</a:t>
            </a:r>
          </a:p>
          <a:p>
            <a:endParaRPr lang="en-US">
              <a:latin typeface="Calibri"/>
              <a:ea typeface="Calibri"/>
              <a:cs typeface="Calibri"/>
            </a:endParaRPr>
          </a:p>
          <a:p>
            <a:r>
              <a:rPr lang="en-US">
                <a:latin typeface="Calibri"/>
                <a:ea typeface="Calibri"/>
                <a:cs typeface="Calibri"/>
              </a:rPr>
              <a:t>During high pollution episodes (1-2 Nov), peak PM₂.₅ on 1–2 Nov is driven mainly by CRB from Haryana</a:t>
            </a:r>
          </a:p>
          <a:p>
            <a:endParaRPr lang="en-US">
              <a:latin typeface="Calibri"/>
              <a:ea typeface="Calibri"/>
              <a:cs typeface="Calibri"/>
            </a:endParaRPr>
          </a:p>
          <a:p>
            <a:r>
              <a:rPr lang="en-US">
                <a:latin typeface="Calibri"/>
                <a:ea typeface="Calibri"/>
                <a:cs typeface="Calibri"/>
              </a:rPr>
              <a:t>Local anthropogenic emissions from Delhi remain relatively persistent throughout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4872D8-539E-5EFE-C5B8-4F40A5106593}"/>
              </a:ext>
            </a:extLst>
          </p:cNvPr>
          <p:cNvSpPr txBox="1"/>
          <p:nvPr/>
        </p:nvSpPr>
        <p:spPr>
          <a:xfrm>
            <a:off x="3192771" y="688534"/>
            <a:ext cx="2491295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Calibri"/>
                <a:ea typeface="Calibri"/>
                <a:cs typeface="Calibri"/>
              </a:rPr>
              <a:t>Gurugram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4FC0F9-AEB7-5BC6-BC28-11DDC823DD76}"/>
              </a:ext>
            </a:extLst>
          </p:cNvPr>
          <p:cNvSpPr txBox="1"/>
          <p:nvPr/>
        </p:nvSpPr>
        <p:spPr>
          <a:xfrm>
            <a:off x="3322724" y="3825139"/>
            <a:ext cx="2491295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Calibri"/>
                <a:ea typeface="Calibri"/>
                <a:cs typeface="Calibri"/>
              </a:rPr>
              <a:t>Sohna</a:t>
            </a:r>
          </a:p>
        </p:txBody>
      </p:sp>
      <p:pic>
        <p:nvPicPr>
          <p:cNvPr id="11" name="Picture 10" descr="A blue logo with text&#10;&#10;AI-generated content may be incorrect.">
            <a:extLst>
              <a:ext uri="{FF2B5EF4-FFF2-40B4-BE49-F238E27FC236}">
                <a16:creationId xmlns:a16="http://schemas.microsoft.com/office/drawing/2014/main" id="{ED17E9E9-62F4-567E-2BF0-BD785C0244C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2934" b="24145"/>
          <a:stretch>
            <a:fillRect/>
          </a:stretch>
        </p:blipFill>
        <p:spPr>
          <a:xfrm>
            <a:off x="10608931" y="6254010"/>
            <a:ext cx="1583070" cy="602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6494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EBD1E3-1977-FC4D-78F3-64BBBD4FE3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A9B33F2-6B3B-AE13-4AA0-F9AEBD1A5CD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56" r="64" b="15337"/>
          <a:stretch>
            <a:fillRect/>
          </a:stretch>
        </p:blipFill>
        <p:spPr>
          <a:xfrm>
            <a:off x="173883" y="26822"/>
            <a:ext cx="5602082" cy="21330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38E0D35-F827-B607-EEC2-7FCA1EFC2C83}"/>
              </a:ext>
            </a:extLst>
          </p:cNvPr>
          <p:cNvSpPr txBox="1"/>
          <p:nvPr/>
        </p:nvSpPr>
        <p:spPr>
          <a:xfrm>
            <a:off x="5781303" y="142164"/>
            <a:ext cx="6410696" cy="14465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200" b="1" dirty="0">
                <a:solidFill>
                  <a:srgbClr val="002060"/>
                </a:solidFill>
                <a:latin typeface="Century Gothic"/>
                <a:ea typeface="Calibri"/>
                <a:cs typeface="Calibri"/>
              </a:rPr>
              <a:t>Daily </a:t>
            </a:r>
            <a:r>
              <a:rPr lang="en-US" sz="2200" b="1" dirty="0" err="1">
                <a:solidFill>
                  <a:srgbClr val="002060"/>
                </a:solidFill>
                <a:latin typeface="Century Gothic"/>
                <a:ea typeface="Calibri"/>
                <a:cs typeface="Calibri"/>
              </a:rPr>
              <a:t>optimised</a:t>
            </a:r>
            <a:r>
              <a:rPr lang="en-US" sz="2200" b="1" dirty="0">
                <a:solidFill>
                  <a:srgbClr val="002060"/>
                </a:solidFill>
                <a:latin typeface="Century Gothic"/>
                <a:ea typeface="Calibri"/>
                <a:cs typeface="Calibri"/>
              </a:rPr>
              <a:t> fluxes vs active fires vs bottom-up emission inventories</a:t>
            </a:r>
          </a:p>
          <a:p>
            <a:pPr algn="ctr"/>
            <a:endParaRPr lang="en-US" sz="2200" b="1" dirty="0">
              <a:solidFill>
                <a:srgbClr val="002060"/>
              </a:solidFill>
              <a:latin typeface="Century Gothic"/>
              <a:ea typeface="Calibri"/>
              <a:cs typeface="Calibri"/>
            </a:endParaRPr>
          </a:p>
          <a:p>
            <a:pPr algn="ctr"/>
            <a:endParaRPr lang="en-GB" sz="2200" dirty="0">
              <a:solidFill>
                <a:srgbClr val="002060"/>
              </a:solidFill>
              <a:latin typeface="Century Gothic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C88649-F779-91E3-20AF-EF1F2B2103B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2" t="-541" r="153" b="15030"/>
          <a:stretch>
            <a:fillRect/>
          </a:stretch>
        </p:blipFill>
        <p:spPr>
          <a:xfrm>
            <a:off x="177525" y="2161119"/>
            <a:ext cx="5595852" cy="2153959"/>
          </a:xfrm>
          <a:prstGeom prst="rect">
            <a:avLst/>
          </a:prstGeom>
        </p:spPr>
      </p:pic>
      <p:pic>
        <p:nvPicPr>
          <p:cNvPr id="7" name="Picture 6" descr="A graph with green and orange lines&#10;&#10;AI-generated content may be incorrect.">
            <a:extLst>
              <a:ext uri="{FF2B5EF4-FFF2-40B4-BE49-F238E27FC236}">
                <a16:creationId xmlns:a16="http://schemas.microsoft.com/office/drawing/2014/main" id="{B082B343-AD83-AC14-B8F5-324DB39BF46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-96" r="451" b="-308"/>
          <a:stretch>
            <a:fillRect/>
          </a:stretch>
        </p:blipFill>
        <p:spPr>
          <a:xfrm>
            <a:off x="177632" y="4312367"/>
            <a:ext cx="5590304" cy="25513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EE1036D-A02D-6FD8-1276-D6ADE1306B80}"/>
              </a:ext>
            </a:extLst>
          </p:cNvPr>
          <p:cNvSpPr txBox="1"/>
          <p:nvPr/>
        </p:nvSpPr>
        <p:spPr>
          <a:xfrm>
            <a:off x="2405100" y="2162091"/>
            <a:ext cx="5220269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i="1">
                <a:solidFill>
                  <a:srgbClr val="FF0000"/>
                </a:solidFill>
                <a:latin typeface="Calibri"/>
              </a:rPr>
              <a:t>2023</a:t>
            </a:r>
            <a:endParaRPr lang="en-GB" sz="2000">
              <a:solidFill>
                <a:srgbClr val="FF0000"/>
              </a:solidFill>
            </a:endParaRPr>
          </a:p>
          <a:p>
            <a:pPr algn="ctr"/>
            <a:endParaRPr lang="en-US" sz="2200" b="1" i="1">
              <a:latin typeface="Calibri"/>
              <a:ea typeface="Calibri"/>
              <a:cs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16B1D9-2B36-1D0E-072A-5EDCE9F2385A}"/>
              </a:ext>
            </a:extLst>
          </p:cNvPr>
          <p:cNvSpPr txBox="1"/>
          <p:nvPr/>
        </p:nvSpPr>
        <p:spPr>
          <a:xfrm>
            <a:off x="2405100" y="4373425"/>
            <a:ext cx="5220269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i="1">
                <a:solidFill>
                  <a:srgbClr val="FF0000"/>
                </a:solidFill>
                <a:latin typeface="Calibri"/>
              </a:rPr>
              <a:t>2024</a:t>
            </a:r>
            <a:endParaRPr lang="en-GB" sz="2000">
              <a:solidFill>
                <a:srgbClr val="FF0000"/>
              </a:solidFill>
            </a:endParaRPr>
          </a:p>
          <a:p>
            <a:pPr algn="ctr"/>
            <a:endParaRPr lang="en-US" sz="2200" b="1" i="1">
              <a:latin typeface="Calibri"/>
              <a:ea typeface="Calibri"/>
              <a:cs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FD6D54A-8111-CB4F-E49C-FA02809A2FCD}"/>
              </a:ext>
            </a:extLst>
          </p:cNvPr>
          <p:cNvSpPr txBox="1"/>
          <p:nvPr/>
        </p:nvSpPr>
        <p:spPr>
          <a:xfrm>
            <a:off x="2405100" y="28977"/>
            <a:ext cx="5220269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i="1">
                <a:solidFill>
                  <a:srgbClr val="FF0000"/>
                </a:solidFill>
                <a:latin typeface="Calibri"/>
              </a:rPr>
              <a:t>2022</a:t>
            </a:r>
            <a:endParaRPr lang="en-GB" sz="2000">
              <a:solidFill>
                <a:srgbClr val="FF0000"/>
              </a:solidFill>
            </a:endParaRPr>
          </a:p>
          <a:p>
            <a:pPr algn="ctr"/>
            <a:endParaRPr lang="en-US" sz="2200" b="1" i="1">
              <a:latin typeface="Calibri"/>
              <a:ea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0BA4F8-612E-E3A8-2342-C59B857BC84D}"/>
              </a:ext>
            </a:extLst>
          </p:cNvPr>
          <p:cNvSpPr txBox="1"/>
          <p:nvPr/>
        </p:nvSpPr>
        <p:spPr>
          <a:xfrm>
            <a:off x="5975068" y="1282505"/>
            <a:ext cx="6026459" cy="58169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 algn="just">
              <a:buFont typeface="Arial"/>
              <a:buChar char="•"/>
            </a:pPr>
            <a:r>
              <a:rPr lang="en-US" sz="2200" dirty="0" err="1">
                <a:solidFill>
                  <a:srgbClr val="C00000"/>
                </a:solidFill>
                <a:latin typeface="Calibri"/>
                <a:ea typeface="Calibri"/>
                <a:cs typeface="Calibri"/>
              </a:rPr>
              <a:t>Optimised</a:t>
            </a:r>
            <a:r>
              <a:rPr lang="en-US" sz="2200" dirty="0">
                <a:solidFill>
                  <a:srgbClr val="C00000"/>
                </a:solidFill>
                <a:latin typeface="Calibri"/>
                <a:ea typeface="Calibri"/>
                <a:cs typeface="Calibri"/>
              </a:rPr>
              <a:t> PM₂.₅ emissions show strong temporal correspondence with satellite fire hotspots.</a:t>
            </a:r>
            <a:endParaRPr lang="en-US" dirty="0">
              <a:solidFill>
                <a:srgbClr val="C00000"/>
              </a:solidFill>
              <a:latin typeface="Calibri"/>
              <a:ea typeface="Calibri"/>
              <a:cs typeface="Calibri"/>
            </a:endParaRPr>
          </a:p>
          <a:p>
            <a:pPr marL="342900" indent="-342900" algn="just">
              <a:buFont typeface="Arial"/>
              <a:buChar char="•"/>
            </a:pPr>
            <a:endParaRPr lang="en-US" sz="2200">
              <a:solidFill>
                <a:srgbClr val="C00000"/>
              </a:solidFill>
              <a:latin typeface="Calibri"/>
              <a:ea typeface="Calibri"/>
              <a:cs typeface="Calibri"/>
            </a:endParaRPr>
          </a:p>
          <a:p>
            <a:pPr marL="342900" indent="-342900" algn="just">
              <a:buFont typeface="Arial"/>
              <a:buChar char="•"/>
            </a:pPr>
            <a:r>
              <a:rPr lang="en-US" sz="2200" dirty="0">
                <a:solidFill>
                  <a:srgbClr val="281EE6"/>
                </a:solidFill>
                <a:latin typeface="Calibri"/>
                <a:ea typeface="Calibri"/>
                <a:cs typeface="Calibri"/>
              </a:rPr>
              <a:t>Emissions increased in 2024, in spite of the decreased satellite measured fire activity.</a:t>
            </a:r>
          </a:p>
          <a:p>
            <a:pPr marL="342900" indent="-342900" algn="just">
              <a:buFont typeface="Arial"/>
              <a:buChar char="•"/>
            </a:pPr>
            <a:endParaRPr lang="en-US" sz="2200">
              <a:latin typeface="Calibri"/>
              <a:ea typeface="Calibri"/>
              <a:cs typeface="Calibri"/>
            </a:endParaRPr>
          </a:p>
          <a:p>
            <a:pPr marL="342900" indent="-342900" algn="just">
              <a:buFont typeface="Arial"/>
              <a:buChar char="•"/>
            </a:pPr>
            <a:r>
              <a:rPr lang="en-US" sz="2200" dirty="0">
                <a:solidFill>
                  <a:srgbClr val="00B050"/>
                </a:solidFill>
                <a:latin typeface="Calibri"/>
                <a:ea typeface="Calibri"/>
                <a:cs typeface="Calibri"/>
              </a:rPr>
              <a:t>FINN emissions capture the timing of burning events but underestimate the magnitude.</a:t>
            </a:r>
          </a:p>
          <a:p>
            <a:pPr algn="just"/>
            <a:endParaRPr lang="en-US" sz="2200" dirty="0">
              <a:latin typeface="Calibri"/>
              <a:ea typeface="Calibri"/>
              <a:cs typeface="Calibri"/>
            </a:endParaRPr>
          </a:p>
          <a:p>
            <a:pPr algn="just"/>
            <a:r>
              <a:rPr lang="en-US" sz="2200" dirty="0">
                <a:latin typeface="Calibri"/>
                <a:ea typeface="Calibri"/>
                <a:cs typeface="Calibri"/>
              </a:rPr>
              <a:t>Satellite fire counts alone are insufficient to quantify CRB </a:t>
            </a:r>
            <a:r>
              <a:rPr lang="en-US" sz="2200">
                <a:latin typeface="Calibri"/>
                <a:ea typeface="Calibri"/>
                <a:cs typeface="Calibri"/>
              </a:rPr>
              <a:t>emissions.</a:t>
            </a:r>
            <a:endParaRPr lang="en-US" dirty="0">
              <a:solidFill>
                <a:srgbClr val="7A2170"/>
              </a:solidFill>
              <a:latin typeface="Calibri"/>
              <a:ea typeface="Calibri"/>
              <a:cs typeface="Calibri"/>
            </a:endParaRPr>
          </a:p>
          <a:p>
            <a:pPr marL="342900" indent="-342900" algn="just">
              <a:buFont typeface="Arial"/>
              <a:buChar char="•"/>
            </a:pPr>
            <a:endParaRPr lang="en-US" sz="2000" dirty="0">
              <a:solidFill>
                <a:schemeClr val="accent5">
                  <a:lumMod val="76000"/>
                </a:schemeClr>
              </a:solidFill>
              <a:latin typeface="Calibri"/>
              <a:ea typeface="Calibri"/>
              <a:cs typeface="Calibri"/>
            </a:endParaRPr>
          </a:p>
          <a:p>
            <a:pPr marL="342900" indent="-342900" algn="just">
              <a:buFont typeface="Arial"/>
              <a:buChar char="•"/>
            </a:pPr>
            <a:r>
              <a:rPr lang="en-US" sz="2200" dirty="0">
                <a:solidFill>
                  <a:schemeClr val="accent5">
                    <a:lumMod val="76000"/>
                  </a:schemeClr>
                </a:solidFill>
                <a:latin typeface="Calibri"/>
                <a:ea typeface="Calibri"/>
                <a:cs typeface="Calibri"/>
              </a:rPr>
              <a:t>The additional biomass burning emissions are nearly 16% to 23% of total annual emissions. </a:t>
            </a:r>
          </a:p>
          <a:p>
            <a:pPr algn="just"/>
            <a:endParaRPr lang="en-US" sz="2200" dirty="0">
              <a:solidFill>
                <a:schemeClr val="accent5">
                  <a:lumMod val="76000"/>
                </a:schemeClr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315FA9-966D-6DDC-34E1-B591940C213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-966" r="97337" b="15197"/>
          <a:stretch>
            <a:fillRect/>
          </a:stretch>
        </p:blipFill>
        <p:spPr>
          <a:xfrm>
            <a:off x="170496" y="-13513"/>
            <a:ext cx="140720" cy="2217663"/>
          </a:xfrm>
          <a:prstGeom prst="rect">
            <a:avLst/>
          </a:prstGeom>
        </p:spPr>
      </p:pic>
      <p:pic>
        <p:nvPicPr>
          <p:cNvPr id="10" name="Picture 9" descr="A blue logo with text&#10;&#10;AI-generated content may be incorrect.">
            <a:extLst>
              <a:ext uri="{FF2B5EF4-FFF2-40B4-BE49-F238E27FC236}">
                <a16:creationId xmlns:a16="http://schemas.microsoft.com/office/drawing/2014/main" id="{7CE7889F-2CC2-3958-B6D0-0CE2806D5E9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2934" b="24145"/>
          <a:stretch>
            <a:fillRect/>
          </a:stretch>
        </p:blipFill>
        <p:spPr>
          <a:xfrm>
            <a:off x="10608931" y="6254010"/>
            <a:ext cx="1583070" cy="602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5695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C9BB431-EC22-7E43-8002-0F058DCCA2D4}"/>
              </a:ext>
            </a:extLst>
          </p:cNvPr>
          <p:cNvSpPr/>
          <p:nvPr/>
        </p:nvSpPr>
        <p:spPr>
          <a:xfrm>
            <a:off x="997792" y="2472231"/>
            <a:ext cx="410131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Thank you!</a:t>
            </a:r>
          </a:p>
        </p:txBody>
      </p:sp>
      <p:sp>
        <p:nvSpPr>
          <p:cNvPr id="4" name="Content Placeholder 17">
            <a:extLst>
              <a:ext uri="{FF2B5EF4-FFF2-40B4-BE49-F238E27FC236}">
                <a16:creationId xmlns:a16="http://schemas.microsoft.com/office/drawing/2014/main" id="{EC29A018-6687-93B0-F2B0-C156FDD9E5AB}"/>
              </a:ext>
            </a:extLst>
          </p:cNvPr>
          <p:cNvSpPr txBox="1">
            <a:spLocks/>
          </p:cNvSpPr>
          <p:nvPr/>
        </p:nvSpPr>
        <p:spPr>
          <a:xfrm>
            <a:off x="5950448" y="174456"/>
            <a:ext cx="5785281" cy="6024325"/>
          </a:xfrm>
          <a:prstGeom prst="rect">
            <a:avLst/>
          </a:prstGeom>
        </p:spPr>
        <p:txBody>
          <a:bodyPr lIns="91440" tIns="45720" rIns="91440" bIns="45720" anchor="ctr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  <a:buNone/>
            </a:pPr>
            <a:r>
              <a:rPr lang="en-US" sz="2800" b="1" dirty="0">
                <a:solidFill>
                  <a:srgbClr val="002060"/>
                </a:solidFill>
                <a:latin typeface="Century Gothic"/>
              </a:rPr>
              <a:t>Acknowledgement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Aakash Project and the personnel associated with maintenance and calibration of instruments, and the curation of data for PM</a:t>
            </a:r>
            <a:r>
              <a:rPr lang="en-US" sz="2400" baseline="-25000" dirty="0"/>
              <a:t>2.5</a:t>
            </a:r>
            <a:r>
              <a:rPr lang="en-US" sz="2400" dirty="0"/>
              <a:t> data over Northwest India, </a:t>
            </a:r>
          </a:p>
          <a:p>
            <a:pPr>
              <a:spcAft>
                <a:spcPts val="1200"/>
              </a:spcAft>
            </a:pPr>
            <a:r>
              <a:rPr lang="en-US" sz="2400"/>
              <a:t>FLEXPART and FLEXINVERT+ model Developers,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ECMWF for meteorological data,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International Institute for Applied Systems Analysis (IIASA) for ECLIPSEv6 PM</a:t>
            </a:r>
            <a:r>
              <a:rPr lang="en-US" sz="2400" baseline="-25000" dirty="0"/>
              <a:t>2.5</a:t>
            </a:r>
            <a:r>
              <a:rPr lang="en-US" sz="2400" dirty="0"/>
              <a:t> emission </a:t>
            </a:r>
            <a:r>
              <a:rPr lang="en-US" sz="2400"/>
              <a:t>inventory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F0D201-7AFF-1140-5E6C-BBF63E69F667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47" y="279374"/>
            <a:ext cx="981512" cy="981512"/>
          </a:xfrm>
          <a:prstGeom prst="rect">
            <a:avLst/>
          </a:prstGeom>
        </p:spPr>
      </p:pic>
      <p:pic>
        <p:nvPicPr>
          <p:cNvPr id="6" name="Picture 5" descr="A blue logo with text&#10;&#10;AI-generated content may be incorrect.">
            <a:extLst>
              <a:ext uri="{FF2B5EF4-FFF2-40B4-BE49-F238E27FC236}">
                <a16:creationId xmlns:a16="http://schemas.microsoft.com/office/drawing/2014/main" id="{EA42363F-A71C-0DD7-5A92-8B69A9544F9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2934" b="24145"/>
          <a:stretch>
            <a:fillRect/>
          </a:stretch>
        </p:blipFill>
        <p:spPr>
          <a:xfrm>
            <a:off x="10608931" y="6254010"/>
            <a:ext cx="1583070" cy="602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1128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1A60795-DF71-CAB8-2CA9-1365E3652493}"/>
              </a:ext>
            </a:extLst>
          </p:cNvPr>
          <p:cNvSpPr txBox="1"/>
          <p:nvPr/>
        </p:nvSpPr>
        <p:spPr>
          <a:xfrm>
            <a:off x="28433" y="142164"/>
            <a:ext cx="12146506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600" b="1">
                <a:solidFill>
                  <a:srgbClr val="000000"/>
                </a:solidFill>
                <a:latin typeface="Calibri"/>
              </a:rPr>
              <a:t>Observed vs Prior vs posterior concentrations : Source region (Sangrur, rural) </a:t>
            </a:r>
            <a:endParaRPr lang="en-GB"/>
          </a:p>
          <a:p>
            <a:pPr algn="ctr"/>
            <a:endParaRPr lang="en-GB"/>
          </a:p>
        </p:txBody>
      </p:sp>
      <p:pic>
        <p:nvPicPr>
          <p:cNvPr id="8" name="Picture 7" descr="A graph of a number of different colored lines&#10;&#10;AI-generated content may be incorrect.">
            <a:extLst>
              <a:ext uri="{FF2B5EF4-FFF2-40B4-BE49-F238E27FC236}">
                <a16:creationId xmlns:a16="http://schemas.microsoft.com/office/drawing/2014/main" id="{EB1FA351-436F-5D6E-4B52-75448F11E2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817" r="3467"/>
          <a:stretch>
            <a:fillRect/>
          </a:stretch>
        </p:blipFill>
        <p:spPr>
          <a:xfrm>
            <a:off x="-107156" y="1946672"/>
            <a:ext cx="8286751" cy="4048129"/>
          </a:xfrm>
          <a:prstGeom prst="rect">
            <a:avLst/>
          </a:prstGeom>
        </p:spPr>
      </p:pic>
      <p:pic>
        <p:nvPicPr>
          <p:cNvPr id="11" name="Picture 10" descr="A graph of a diagram and a chart of a diagram&#10;&#10;AI-generated content may be incorrect.">
            <a:extLst>
              <a:ext uri="{FF2B5EF4-FFF2-40B4-BE49-F238E27FC236}">
                <a16:creationId xmlns:a16="http://schemas.microsoft.com/office/drawing/2014/main" id="{DD483468-0DFF-7FAB-CECE-5DB2A62C65C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547" r="49902" b="579"/>
          <a:stretch>
            <a:fillRect/>
          </a:stretch>
        </p:blipFill>
        <p:spPr>
          <a:xfrm>
            <a:off x="8161734" y="603465"/>
            <a:ext cx="4018366" cy="3378407"/>
          </a:xfrm>
          <a:prstGeom prst="rect">
            <a:avLst/>
          </a:prstGeom>
        </p:spPr>
      </p:pic>
      <p:pic>
        <p:nvPicPr>
          <p:cNvPr id="13" name="Picture 12" descr="A graph of a diagram and a chart of a diagram&#10;&#10;AI-generated content may be incorrect.">
            <a:extLst>
              <a:ext uri="{FF2B5EF4-FFF2-40B4-BE49-F238E27FC236}">
                <a16:creationId xmlns:a16="http://schemas.microsoft.com/office/drawing/2014/main" id="{B07ED40F-D105-B19E-E4EA-0F1B278A8B8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9485" t="6169" r="442" b="974"/>
          <a:stretch>
            <a:fillRect/>
          </a:stretch>
        </p:blipFill>
        <p:spPr>
          <a:xfrm>
            <a:off x="8155781" y="3520497"/>
            <a:ext cx="4016417" cy="3377797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40FA035F-EDCD-5471-580B-3F37587599BF}"/>
              </a:ext>
            </a:extLst>
          </p:cNvPr>
          <p:cNvGrpSpPr/>
          <p:nvPr/>
        </p:nvGrpSpPr>
        <p:grpSpPr>
          <a:xfrm>
            <a:off x="11472603" y="2688167"/>
            <a:ext cx="767023" cy="646331"/>
            <a:chOff x="11472603" y="2688167"/>
            <a:chExt cx="767023" cy="646331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ADC9245-506C-D4DB-25B2-28D0011A5943}"/>
                </a:ext>
              </a:extLst>
            </p:cNvPr>
            <p:cNvSpPr/>
            <p:nvPr/>
          </p:nvSpPr>
          <p:spPr>
            <a:xfrm>
              <a:off x="11472603" y="2814679"/>
              <a:ext cx="93510" cy="105605"/>
            </a:xfrm>
            <a:prstGeom prst="ellipse">
              <a:avLst/>
            </a:prstGeom>
            <a:solidFill>
              <a:srgbClr val="0006FC"/>
            </a:solidFill>
            <a:ln>
              <a:solidFill>
                <a:srgbClr val="0006F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02CE3BE7-18D2-396E-C203-1361A347B47C}"/>
                </a:ext>
              </a:extLst>
            </p:cNvPr>
            <p:cNvSpPr/>
            <p:nvPr/>
          </p:nvSpPr>
          <p:spPr>
            <a:xfrm>
              <a:off x="11472603" y="3089845"/>
              <a:ext cx="93510" cy="105605"/>
            </a:xfrm>
            <a:prstGeom prst="ellipse">
              <a:avLst/>
            </a:prstGeom>
            <a:solidFill>
              <a:srgbClr val="ED7B3E"/>
            </a:solidFill>
            <a:ln>
              <a:solidFill>
                <a:srgbClr val="ED7B3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989974B-8845-33C3-C10F-73357A38D2DF}"/>
                </a:ext>
              </a:extLst>
            </p:cNvPr>
            <p:cNvSpPr txBox="1"/>
            <p:nvPr/>
          </p:nvSpPr>
          <p:spPr>
            <a:xfrm>
              <a:off x="11530542" y="2688167"/>
              <a:ext cx="709084" cy="64633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latin typeface="Calibri"/>
                  <a:ea typeface="Calibri"/>
                  <a:cs typeface="Calibri"/>
                </a:rPr>
                <a:t>NBB</a:t>
              </a:r>
            </a:p>
            <a:p>
              <a:r>
                <a:rPr lang="en-US">
                  <a:latin typeface="Calibri"/>
                  <a:ea typeface="Calibri"/>
                  <a:cs typeface="Calibri"/>
                </a:rPr>
                <a:t>BB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686167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08953C-4391-7D48-0923-126D93D615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6296EA9-48B8-BDB6-9F46-FF38136EED62}"/>
              </a:ext>
            </a:extLst>
          </p:cNvPr>
          <p:cNvSpPr txBox="1"/>
          <p:nvPr/>
        </p:nvSpPr>
        <p:spPr>
          <a:xfrm>
            <a:off x="28433" y="142164"/>
            <a:ext cx="12146506" cy="4924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600" b="1">
                <a:solidFill>
                  <a:srgbClr val="000000"/>
                </a:solidFill>
                <a:latin typeface="Calibri"/>
              </a:rPr>
              <a:t>Observed vs Prior vs posterior concentrations : Independent station (Hisar, Haryana)</a:t>
            </a:r>
            <a:endParaRPr lang="en-US" sz="2600" b="1">
              <a:latin typeface="Calibri"/>
              <a:ea typeface="Calibri"/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357BAC-5C87-A5C8-90FE-67724168C849}"/>
              </a:ext>
            </a:extLst>
          </p:cNvPr>
          <p:cNvSpPr txBox="1"/>
          <p:nvPr/>
        </p:nvSpPr>
        <p:spPr>
          <a:xfrm>
            <a:off x="438912" y="978408"/>
            <a:ext cx="7522464" cy="17113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>
                <a:latin typeface="Calibri"/>
                <a:ea typeface="Calibri"/>
                <a:cs typeface="Calibri"/>
              </a:rPr>
              <a:t>Prior concentrations strongly underestimate observed PM₂.₅ variability.</a:t>
            </a:r>
            <a:endParaRPr lang="en-US">
              <a:latin typeface="Aptos" panose="020B0004020202020204"/>
              <a:ea typeface="Calibri"/>
              <a:cs typeface="Calibri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>
                <a:latin typeface="Calibri"/>
                <a:ea typeface="Calibri"/>
                <a:cs typeface="Calibri"/>
              </a:rPr>
              <a:t>Posterior concentrations better reproduce the temporal variability and show improved agreement with observations</a:t>
            </a:r>
            <a:endParaRPr lang="en-US">
              <a:latin typeface="Aptos" panose="020B0004020202020204"/>
              <a:ea typeface="Calibri"/>
              <a:cs typeface="Calibri"/>
            </a:endParaRPr>
          </a:p>
          <a:p>
            <a:pPr marL="285750" indent="-285750" algn="ctr">
              <a:lnSpc>
                <a:spcPct val="150000"/>
              </a:lnSpc>
              <a:buFont typeface="Arial"/>
              <a:buChar char="•"/>
            </a:pPr>
            <a:endParaRPr lang="en-GB">
              <a:latin typeface="Calibri"/>
              <a:ea typeface="Calibri"/>
              <a:cs typeface="Calibri"/>
            </a:endParaRPr>
          </a:p>
        </p:txBody>
      </p:sp>
      <p:pic>
        <p:nvPicPr>
          <p:cNvPr id="5" name="Picture 4" descr="A graph of a number of different colored lines&#10;&#10;AI-generated content may be incorrect.">
            <a:extLst>
              <a:ext uri="{FF2B5EF4-FFF2-40B4-BE49-F238E27FC236}">
                <a16:creationId xmlns:a16="http://schemas.microsoft.com/office/drawing/2014/main" id="{04730D28-0057-F66D-A6A0-09ECB244210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7" t="5556" r="57"/>
          <a:stretch>
            <a:fillRect/>
          </a:stretch>
        </p:blipFill>
        <p:spPr>
          <a:xfrm>
            <a:off x="14217" y="2846917"/>
            <a:ext cx="8561920" cy="40428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78746DA-0267-8726-6F2C-11253DA584C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7" t="7114" r="50065" b="-96"/>
          <a:stretch>
            <a:fillRect/>
          </a:stretch>
        </p:blipFill>
        <p:spPr>
          <a:xfrm>
            <a:off x="8323872" y="857002"/>
            <a:ext cx="3849617" cy="3217032"/>
          </a:xfrm>
          <a:prstGeom prst="rect">
            <a:avLst/>
          </a:prstGeom>
        </p:spPr>
      </p:pic>
      <p:pic>
        <p:nvPicPr>
          <p:cNvPr id="14" name="Picture 13" descr="A graph with numbers and lines&#10;&#10;AI-generated content may be incorrect.">
            <a:extLst>
              <a:ext uri="{FF2B5EF4-FFF2-40B4-BE49-F238E27FC236}">
                <a16:creationId xmlns:a16="http://schemas.microsoft.com/office/drawing/2014/main" id="{BD97FDA9-9510-3F1D-BFB1-41CD2B10E7D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9726" t="7034" r="274"/>
          <a:stretch>
            <a:fillRect/>
          </a:stretch>
        </p:blipFill>
        <p:spPr>
          <a:xfrm>
            <a:off x="8350330" y="3629835"/>
            <a:ext cx="3861363" cy="3216492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506D6BFB-7CA7-A30D-81DB-90E24B4F745B}"/>
              </a:ext>
            </a:extLst>
          </p:cNvPr>
          <p:cNvGrpSpPr/>
          <p:nvPr/>
        </p:nvGrpSpPr>
        <p:grpSpPr>
          <a:xfrm>
            <a:off x="11472603" y="2688167"/>
            <a:ext cx="767023" cy="646331"/>
            <a:chOff x="11472603" y="2688167"/>
            <a:chExt cx="767023" cy="646331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E44F39FC-7306-607F-A735-0CF7F0E5B619}"/>
                </a:ext>
              </a:extLst>
            </p:cNvPr>
            <p:cNvSpPr/>
            <p:nvPr/>
          </p:nvSpPr>
          <p:spPr>
            <a:xfrm>
              <a:off x="11472603" y="2814679"/>
              <a:ext cx="93510" cy="105605"/>
            </a:xfrm>
            <a:prstGeom prst="ellipse">
              <a:avLst/>
            </a:prstGeom>
            <a:solidFill>
              <a:srgbClr val="0006FC"/>
            </a:solidFill>
            <a:ln>
              <a:solidFill>
                <a:srgbClr val="0006F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96EDA877-8557-F9A9-C494-8409B1664CA9}"/>
                </a:ext>
              </a:extLst>
            </p:cNvPr>
            <p:cNvSpPr/>
            <p:nvPr/>
          </p:nvSpPr>
          <p:spPr>
            <a:xfrm>
              <a:off x="11472603" y="3089845"/>
              <a:ext cx="93510" cy="105605"/>
            </a:xfrm>
            <a:prstGeom prst="ellipse">
              <a:avLst/>
            </a:prstGeom>
            <a:solidFill>
              <a:srgbClr val="ED7B3E"/>
            </a:solidFill>
            <a:ln>
              <a:solidFill>
                <a:srgbClr val="ED7B3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462B16B-C514-E43A-58C9-B1DB7C4DBBE2}"/>
                </a:ext>
              </a:extLst>
            </p:cNvPr>
            <p:cNvSpPr txBox="1"/>
            <p:nvPr/>
          </p:nvSpPr>
          <p:spPr>
            <a:xfrm>
              <a:off x="11530542" y="2688167"/>
              <a:ext cx="709084" cy="64633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latin typeface="Calibri"/>
                  <a:ea typeface="Calibri"/>
                  <a:cs typeface="Calibri"/>
                </a:rPr>
                <a:t>NBB</a:t>
              </a:r>
            </a:p>
            <a:p>
              <a:r>
                <a:rPr lang="en-US">
                  <a:latin typeface="Calibri"/>
                  <a:ea typeface="Calibri"/>
                  <a:cs typeface="Calibri"/>
                </a:rPr>
                <a:t>BB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929262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9F7635-E22E-CC2F-9F02-A0BD10C638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45D7060-CCA4-8220-53ED-A0BF2003E8B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6" t="7135" r="49875" b="108"/>
          <a:stretch>
            <a:fillRect/>
          </a:stretch>
        </p:blipFill>
        <p:spPr>
          <a:xfrm>
            <a:off x="8284372" y="766846"/>
            <a:ext cx="3899034" cy="32826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1DA4396-AC91-68E5-D56D-F12333B8F2ED}"/>
              </a:ext>
            </a:extLst>
          </p:cNvPr>
          <p:cNvSpPr txBox="1"/>
          <p:nvPr/>
        </p:nvSpPr>
        <p:spPr>
          <a:xfrm>
            <a:off x="28433" y="142164"/>
            <a:ext cx="12146506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600" b="1">
                <a:solidFill>
                  <a:srgbClr val="000000"/>
                </a:solidFill>
                <a:latin typeface="Calibri"/>
              </a:rPr>
              <a:t>Observed vs Prior vs posterior concentrations : Intermediate region (Jind, rural) </a:t>
            </a:r>
            <a:endParaRPr lang="en-GB"/>
          </a:p>
          <a:p>
            <a:pPr algn="ctr"/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73FEC13-A9B0-F6FE-5C90-FEADF9570FCD}"/>
              </a:ext>
            </a:extLst>
          </p:cNvPr>
          <p:cNvGrpSpPr/>
          <p:nvPr/>
        </p:nvGrpSpPr>
        <p:grpSpPr>
          <a:xfrm>
            <a:off x="11472603" y="2688167"/>
            <a:ext cx="767023" cy="646331"/>
            <a:chOff x="11472603" y="2688167"/>
            <a:chExt cx="767023" cy="646331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6C451D08-B3BD-E594-6943-8D6E8262825F}"/>
                </a:ext>
              </a:extLst>
            </p:cNvPr>
            <p:cNvSpPr/>
            <p:nvPr/>
          </p:nvSpPr>
          <p:spPr>
            <a:xfrm>
              <a:off x="11472603" y="2814679"/>
              <a:ext cx="93510" cy="105605"/>
            </a:xfrm>
            <a:prstGeom prst="ellipse">
              <a:avLst/>
            </a:prstGeom>
            <a:solidFill>
              <a:srgbClr val="0006FC"/>
            </a:solidFill>
            <a:ln>
              <a:solidFill>
                <a:srgbClr val="0006F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C1F474B-0268-0E6D-846B-145DE9883406}"/>
                </a:ext>
              </a:extLst>
            </p:cNvPr>
            <p:cNvSpPr/>
            <p:nvPr/>
          </p:nvSpPr>
          <p:spPr>
            <a:xfrm>
              <a:off x="11472603" y="3089845"/>
              <a:ext cx="93510" cy="105605"/>
            </a:xfrm>
            <a:prstGeom prst="ellipse">
              <a:avLst/>
            </a:prstGeom>
            <a:solidFill>
              <a:srgbClr val="ED7B3E"/>
            </a:solidFill>
            <a:ln>
              <a:solidFill>
                <a:srgbClr val="ED7B3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0FA4912-0420-80D1-442B-52EBBCB21512}"/>
                </a:ext>
              </a:extLst>
            </p:cNvPr>
            <p:cNvSpPr txBox="1"/>
            <p:nvPr/>
          </p:nvSpPr>
          <p:spPr>
            <a:xfrm>
              <a:off x="11530542" y="2688167"/>
              <a:ext cx="709084" cy="64633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latin typeface="Calibri"/>
                  <a:ea typeface="Calibri"/>
                  <a:cs typeface="Calibri"/>
                </a:rPr>
                <a:t>NBB</a:t>
              </a:r>
            </a:p>
            <a:p>
              <a:r>
                <a:rPr lang="en-US">
                  <a:latin typeface="Calibri"/>
                  <a:ea typeface="Calibri"/>
                  <a:cs typeface="Calibri"/>
                </a:rPr>
                <a:t>BB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0CE53926-C9C1-36BC-C0B5-1B5DC3E552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678" t="6171" r="358" b="1108"/>
          <a:stretch>
            <a:fillRect/>
          </a:stretch>
        </p:blipFill>
        <p:spPr>
          <a:xfrm>
            <a:off x="8290325" y="3624346"/>
            <a:ext cx="3888401" cy="3245611"/>
          </a:xfrm>
          <a:prstGeom prst="rect">
            <a:avLst/>
          </a:prstGeom>
        </p:spPr>
      </p:pic>
      <p:pic>
        <p:nvPicPr>
          <p:cNvPr id="13" name="Picture 12" descr="A graph of a number of different colored lines&#10;&#10;AI-generated content may be incorrect.">
            <a:extLst>
              <a:ext uri="{FF2B5EF4-FFF2-40B4-BE49-F238E27FC236}">
                <a16:creationId xmlns:a16="http://schemas.microsoft.com/office/drawing/2014/main" id="{D5080167-EEF4-97A0-0374-9ED0A68E47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29953"/>
            <a:ext cx="8358188" cy="418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8697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998116-A603-0104-CDE5-E60CF11EDE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0E97D13-E12E-6DD1-5330-40EE18190F24}"/>
              </a:ext>
            </a:extLst>
          </p:cNvPr>
          <p:cNvSpPr txBox="1"/>
          <p:nvPr/>
        </p:nvSpPr>
        <p:spPr>
          <a:xfrm>
            <a:off x="28433" y="142164"/>
            <a:ext cx="12146506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600" b="1">
                <a:solidFill>
                  <a:srgbClr val="000000"/>
                </a:solidFill>
                <a:latin typeface="Calibri"/>
              </a:rPr>
              <a:t>Observed vs Prior vs posterior concentrations : Delhi NCR region (Gurugram, urban) </a:t>
            </a:r>
            <a:endParaRPr lang="en-GB"/>
          </a:p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62BBBF-152F-A5F2-59D2-80246B0112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1656"/>
            <a:ext cx="8685611" cy="43457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6AED7C4-1A81-12C7-4634-B22A359C531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6" t="6919" r="49827" b="256"/>
          <a:stretch>
            <a:fillRect/>
          </a:stretch>
        </p:blipFill>
        <p:spPr>
          <a:xfrm>
            <a:off x="8337951" y="528722"/>
            <a:ext cx="3857260" cy="3262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0915B4-F718-CB7F-E6E8-D70AE6B7074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0310" t="5842" r="-311" b="1374"/>
          <a:stretch>
            <a:fillRect/>
          </a:stretch>
        </p:blipFill>
        <p:spPr>
          <a:xfrm>
            <a:off x="8367718" y="3374315"/>
            <a:ext cx="3851545" cy="3243318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37226797-0CCB-A172-BD8D-D51AF67C2DB1}"/>
              </a:ext>
            </a:extLst>
          </p:cNvPr>
          <p:cNvGrpSpPr/>
          <p:nvPr/>
        </p:nvGrpSpPr>
        <p:grpSpPr>
          <a:xfrm>
            <a:off x="11448791" y="2402417"/>
            <a:ext cx="767023" cy="646331"/>
            <a:chOff x="11472603" y="2688167"/>
            <a:chExt cx="767023" cy="646331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3F1FF3C-60A8-C9EE-37DB-77A6F8BDA1EE}"/>
                </a:ext>
              </a:extLst>
            </p:cNvPr>
            <p:cNvSpPr/>
            <p:nvPr/>
          </p:nvSpPr>
          <p:spPr>
            <a:xfrm>
              <a:off x="11472603" y="2814679"/>
              <a:ext cx="93510" cy="105605"/>
            </a:xfrm>
            <a:prstGeom prst="ellipse">
              <a:avLst/>
            </a:prstGeom>
            <a:solidFill>
              <a:srgbClr val="0006FC"/>
            </a:solidFill>
            <a:ln>
              <a:solidFill>
                <a:srgbClr val="0006F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D487A3D4-7B4B-1954-A062-9C16695AA3C2}"/>
                </a:ext>
              </a:extLst>
            </p:cNvPr>
            <p:cNvSpPr/>
            <p:nvPr/>
          </p:nvSpPr>
          <p:spPr>
            <a:xfrm>
              <a:off x="11472603" y="3089845"/>
              <a:ext cx="93510" cy="105605"/>
            </a:xfrm>
            <a:prstGeom prst="ellipse">
              <a:avLst/>
            </a:prstGeom>
            <a:solidFill>
              <a:srgbClr val="ED7B3E"/>
            </a:solidFill>
            <a:ln>
              <a:solidFill>
                <a:srgbClr val="ED7B3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6387F6F-A129-2EA5-4880-3E8B41D9E77D}"/>
                </a:ext>
              </a:extLst>
            </p:cNvPr>
            <p:cNvSpPr txBox="1"/>
            <p:nvPr/>
          </p:nvSpPr>
          <p:spPr>
            <a:xfrm>
              <a:off x="11530542" y="2688167"/>
              <a:ext cx="709084" cy="64633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latin typeface="Calibri"/>
                  <a:ea typeface="Calibri"/>
                  <a:cs typeface="Calibri"/>
                </a:rPr>
                <a:t>NBB</a:t>
              </a:r>
            </a:p>
            <a:p>
              <a:r>
                <a:rPr lang="en-US">
                  <a:latin typeface="Calibri"/>
                  <a:ea typeface="Calibri"/>
                  <a:cs typeface="Calibri"/>
                </a:rPr>
                <a:t>BB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67764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6" descr="A screenshot of a map&#10;&#10;AI-generated content may be incorrect.">
            <a:extLst>
              <a:ext uri="{FF2B5EF4-FFF2-40B4-BE49-F238E27FC236}">
                <a16:creationId xmlns:a16="http://schemas.microsoft.com/office/drawing/2014/main" id="{37A7CD6D-D8A3-B098-D311-9282E0E565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50126" t="62" r="51" b="233"/>
          <a:stretch>
            <a:fillRect/>
          </a:stretch>
        </p:blipFill>
        <p:spPr>
          <a:xfrm>
            <a:off x="1959430" y="849522"/>
            <a:ext cx="4385512" cy="4316671"/>
          </a:xfrm>
          <a:prstGeom prst="rect">
            <a:avLst/>
          </a:prstGeom>
        </p:spPr>
      </p:pic>
      <p:pic>
        <p:nvPicPr>
          <p:cNvPr id="15" name="Picture 14" descr="A screenshot of a map&#10;&#10;AI-generated content may be incorrect.">
            <a:extLst>
              <a:ext uri="{FF2B5EF4-FFF2-40B4-BE49-F238E27FC236}">
                <a16:creationId xmlns:a16="http://schemas.microsoft.com/office/drawing/2014/main" id="{59C1BB4F-B3E1-9BA6-2AE5-0A8D4EFE302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0215" b="125"/>
          <a:stretch>
            <a:fillRect/>
          </a:stretch>
        </p:blipFill>
        <p:spPr>
          <a:xfrm>
            <a:off x="7400013" y="845988"/>
            <a:ext cx="4409316" cy="433354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9AEF3A4-E430-74E5-967B-73E92D8CB5C3}"/>
              </a:ext>
            </a:extLst>
          </p:cNvPr>
          <p:cNvSpPr txBox="1"/>
          <p:nvPr/>
        </p:nvSpPr>
        <p:spPr>
          <a:xfrm>
            <a:off x="7325" y="222504"/>
            <a:ext cx="12186313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>
                <a:latin typeface="Calibri"/>
              </a:rPr>
              <a:t>Uncertainty</a:t>
            </a:r>
            <a:r>
              <a:rPr lang="en-US" sz="2800" b="1" baseline="0">
                <a:latin typeface="Calibri"/>
              </a:rPr>
              <a:t> reduction</a:t>
            </a:r>
            <a:r>
              <a:rPr sz="2800" b="1">
                <a:latin typeface="Calibri"/>
                <a:ea typeface="Calibri"/>
                <a:cs typeface="Calibri"/>
              </a:rPr>
              <a:t>​</a:t>
            </a:r>
            <a:r>
              <a:rPr lang="en-GB" sz="2800" b="1">
                <a:latin typeface="Calibri"/>
                <a:ea typeface="Calibri"/>
                <a:cs typeface="Calibri"/>
              </a:rPr>
              <a:t> and significance of posterior increments</a:t>
            </a:r>
          </a:p>
          <a:p>
            <a:pPr algn="ctr"/>
            <a:endParaRPr lang="en-GB" sz="2800" b="1">
              <a:latin typeface="Calibri"/>
              <a:ea typeface="Calibri"/>
              <a:cs typeface="Calibri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10DFEA9-F722-66BD-5BAF-ECB3DDAE1CC4}"/>
              </a:ext>
            </a:extLst>
          </p:cNvPr>
          <p:cNvGrpSpPr/>
          <p:nvPr/>
        </p:nvGrpSpPr>
        <p:grpSpPr>
          <a:xfrm>
            <a:off x="919703" y="4621675"/>
            <a:ext cx="3234883" cy="1938992"/>
            <a:chOff x="8422038" y="3732438"/>
            <a:chExt cx="3234883" cy="1938992"/>
          </a:xfrm>
        </p:grpSpPr>
        <p:sp>
          <p:nvSpPr>
            <p:cNvPr id="2" name="TextBox 15">
              <a:extLst>
                <a:ext uri="{FF2B5EF4-FFF2-40B4-BE49-F238E27FC236}">
                  <a16:creationId xmlns:a16="http://schemas.microsoft.com/office/drawing/2014/main" id="{39538982-64D0-4C6E-E760-E12CD876F4DF}"/>
                </a:ext>
              </a:extLst>
            </p:cNvPr>
            <p:cNvSpPr txBox="1"/>
            <p:nvPr/>
          </p:nvSpPr>
          <p:spPr>
            <a:xfrm>
              <a:off x="8422038" y="3732438"/>
              <a:ext cx="2712720" cy="1938992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200" b="1" i="1">
                <a:solidFill>
                  <a:srgbClr val="4E1548"/>
                </a:solidFill>
                <a:latin typeface="Calibri"/>
                <a:ea typeface="Calibri"/>
                <a:cs typeface="Calibri"/>
              </a:endParaRPr>
            </a:p>
            <a:p>
              <a:pPr algn="ctr"/>
              <a:endParaRPr lang="en-US" sz="2200" b="1" i="1">
                <a:solidFill>
                  <a:srgbClr val="1E42E6"/>
                </a:solidFill>
                <a:latin typeface="Calibri"/>
                <a:ea typeface="Calibri"/>
                <a:cs typeface="Calibri"/>
              </a:endParaRPr>
            </a:p>
            <a:p>
              <a:pPr algn="ctr"/>
              <a:endParaRPr lang="en-US" sz="2200" b="1" i="1">
                <a:solidFill>
                  <a:srgbClr val="1E42E6"/>
                </a:solidFill>
                <a:latin typeface="Calibri"/>
                <a:ea typeface="Calibri"/>
                <a:cs typeface="Calibri"/>
              </a:endParaRPr>
            </a:p>
            <a:p>
              <a:pPr algn="ctr"/>
              <a:r>
                <a:rPr lang="en-US" b="1" i="1">
                  <a:solidFill>
                    <a:srgbClr val="96320E"/>
                  </a:solidFill>
                  <a:latin typeface="Calibri"/>
                  <a:ea typeface="Calibri"/>
                  <a:cs typeface="Calibri"/>
                </a:rPr>
                <a:t>(posterior – prior)</a:t>
              </a:r>
              <a:endParaRPr lang="en-US"/>
            </a:p>
            <a:p>
              <a:pPr algn="ctr"/>
              <a:r>
                <a:rPr lang="en-US" b="1" i="1">
                  <a:solidFill>
                    <a:srgbClr val="96320E"/>
                  </a:solidFill>
                  <a:latin typeface="Calibri"/>
                  <a:ea typeface="Calibri"/>
                  <a:cs typeface="Calibri"/>
                </a:rPr>
                <a:t>posterior uncertainty</a:t>
              </a:r>
              <a:endParaRPr lang="en-US"/>
            </a:p>
            <a:p>
              <a:pPr algn="ctr"/>
              <a:endParaRPr lang="en-GB"/>
            </a:p>
          </p:txBody>
        </p:sp>
        <p:sp>
          <p:nvSpPr>
            <p:cNvPr id="3" name="TextBox 18">
              <a:extLst>
                <a:ext uri="{FF2B5EF4-FFF2-40B4-BE49-F238E27FC236}">
                  <a16:creationId xmlns:a16="http://schemas.microsoft.com/office/drawing/2014/main" id="{1075E710-1C98-760D-0B7C-24B51F599083}"/>
                </a:ext>
              </a:extLst>
            </p:cNvPr>
            <p:cNvSpPr txBox="1"/>
            <p:nvPr/>
          </p:nvSpPr>
          <p:spPr>
            <a:xfrm>
              <a:off x="10840057" y="4867704"/>
              <a:ext cx="816864" cy="369332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 i="1">
                  <a:solidFill>
                    <a:srgbClr val="96320E"/>
                  </a:solidFill>
                  <a:latin typeface="Calibri"/>
                </a:rPr>
                <a:t>&gt;1</a:t>
              </a:r>
              <a:endParaRPr lang="en-GB"/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AA4B3C50-81D5-5D90-8E18-AF7826A41C48}"/>
                </a:ext>
              </a:extLst>
            </p:cNvPr>
            <p:cNvCxnSpPr/>
            <p:nvPr/>
          </p:nvCxnSpPr>
          <p:spPr>
            <a:xfrm flipV="1">
              <a:off x="8811771" y="5067052"/>
              <a:ext cx="1920240" cy="0"/>
            </a:xfrm>
            <a:prstGeom prst="straightConnector1">
              <a:avLst/>
            </a:prstGeom>
            <a:ln>
              <a:solidFill>
                <a:srgbClr val="96320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0886BC4-EA38-F24B-7747-CAD7805B3D11}"/>
              </a:ext>
            </a:extLst>
          </p:cNvPr>
          <p:cNvSpPr txBox="1"/>
          <p:nvPr/>
        </p:nvSpPr>
        <p:spPr>
          <a:xfrm>
            <a:off x="7332" y="5091405"/>
            <a:ext cx="12206528" cy="176613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>
                <a:latin typeface="Calibri"/>
                <a:ea typeface="Calibri"/>
                <a:cs typeface="Calibri"/>
              </a:rPr>
              <a:t>Substantial uncertainty reduction is observed in regions with strong source–receptor sensitivity and dense observation coverage. </a:t>
            </a:r>
            <a:endParaRPr lang="en-US"/>
          </a:p>
          <a:p>
            <a:pPr marL="285750" indent="-285750">
              <a:buFont typeface="Arial"/>
              <a:buChar char="•"/>
            </a:pPr>
            <a:endParaRPr lang="en-US">
              <a:latin typeface="Calibri"/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>
              <a:latin typeface="Calibri"/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>
              <a:latin typeface="Calibri"/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latin typeface="Calibri"/>
                <a:ea typeface="Calibri"/>
                <a:cs typeface="Calibri"/>
              </a:rPr>
              <a:t>Significance  value ~ 5 occur over Punjab and Haryana where intense crop-residue burning occurs.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A50D18-4264-5F3A-7C21-BE41AF7ECC5D}"/>
              </a:ext>
            </a:extLst>
          </p:cNvPr>
          <p:cNvSpPr txBox="1"/>
          <p:nvPr/>
        </p:nvSpPr>
        <p:spPr>
          <a:xfrm>
            <a:off x="3766754" y="5752555"/>
            <a:ext cx="834306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/>
                <a:ea typeface="Calibri"/>
                <a:cs typeface="Calibri"/>
              </a:rPr>
              <a:t>Indicates where emission adjustments are statistically significant </a:t>
            </a:r>
          </a:p>
          <a:p>
            <a:pPr algn="ctr"/>
            <a:endParaRPr lang="en-GB">
              <a:latin typeface="Calibri"/>
              <a:ea typeface="Calibri"/>
              <a:cs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5C5675E-1E25-0BB2-8E86-C04893BB6A8B}"/>
              </a:ext>
            </a:extLst>
          </p:cNvPr>
          <p:cNvSpPr/>
          <p:nvPr/>
        </p:nvSpPr>
        <p:spPr>
          <a:xfrm>
            <a:off x="3579627" y="4666511"/>
            <a:ext cx="200837" cy="1063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91374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11A91A5-FE7B-2924-23EB-4C8333447789}"/>
              </a:ext>
            </a:extLst>
          </p:cNvPr>
          <p:cNvSpPr txBox="1"/>
          <p:nvPr/>
        </p:nvSpPr>
        <p:spPr>
          <a:xfrm>
            <a:off x="-716" y="478801"/>
            <a:ext cx="12189844" cy="586160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000">
                <a:latin typeface="Calibri"/>
                <a:ea typeface="Calibri"/>
                <a:cs typeface="Calibri"/>
              </a:rPr>
              <a:t>Biomass burning (BB) refers to combustion of vegetation or biofuels through</a:t>
            </a:r>
          </a:p>
          <a:p>
            <a:pPr marL="800100" lvl="1" indent="-342900">
              <a:lnSpc>
                <a:spcPct val="150000"/>
              </a:lnSpc>
              <a:buFont typeface="Arial"/>
              <a:buChar char="•"/>
            </a:pPr>
            <a:r>
              <a:rPr lang="en-US" sz="2000">
                <a:latin typeface="Calibri"/>
                <a:ea typeface="Calibri"/>
                <a:cs typeface="Calibri"/>
              </a:rPr>
              <a:t>Wildfires</a:t>
            </a:r>
          </a:p>
          <a:p>
            <a:pPr marL="800100" lvl="1" indent="-342900">
              <a:lnSpc>
                <a:spcPct val="150000"/>
              </a:lnSpc>
              <a:buFont typeface="Arial"/>
              <a:buChar char="•"/>
            </a:pPr>
            <a:r>
              <a:rPr lang="en-US" sz="2000">
                <a:latin typeface="Calibri"/>
                <a:ea typeface="Calibri"/>
                <a:cs typeface="Calibri"/>
              </a:rPr>
              <a:t>Agricultural waste burning</a:t>
            </a:r>
          </a:p>
          <a:p>
            <a:pPr marL="800100" lvl="1" indent="-342900">
              <a:lnSpc>
                <a:spcPct val="150000"/>
              </a:lnSpc>
              <a:buFont typeface="Arial"/>
              <a:buChar char="•"/>
            </a:pPr>
            <a:r>
              <a:rPr lang="en-US" sz="2000">
                <a:latin typeface="Calibri"/>
                <a:ea typeface="Calibri"/>
                <a:cs typeface="Calibri"/>
              </a:rPr>
              <a:t>Residential biomass use for heating or cooking purposes</a:t>
            </a:r>
          </a:p>
          <a:p>
            <a:pPr marL="285750" indent="-285750">
              <a:lnSpc>
                <a:spcPct val="150000"/>
              </a:lnSpc>
              <a:buFont typeface="Arial,Sans-Serif"/>
              <a:buChar char="•"/>
            </a:pPr>
            <a:r>
              <a:rPr lang="en-US" sz="2000" dirty="0">
                <a:latin typeface="Calibri"/>
                <a:ea typeface="Calibri"/>
                <a:cs typeface="Calibri"/>
              </a:rPr>
              <a:t>Biomass burning releases significant amounts of atmospheric aerosols including PM</a:t>
            </a:r>
            <a:r>
              <a:rPr lang="en-US" sz="1300" baseline="-25000" dirty="0">
                <a:latin typeface="Calibri"/>
                <a:ea typeface="Calibri"/>
                <a:cs typeface="Calibri"/>
              </a:rPr>
              <a:t>2.5</a:t>
            </a:r>
            <a:r>
              <a:rPr lang="en-US" sz="2000" dirty="0">
                <a:latin typeface="Calibri"/>
                <a:ea typeface="Calibri"/>
                <a:cs typeface="Calibri"/>
              </a:rPr>
              <a:t>, Black carbon (BC) and organic carbon (OC). Globally, BB contributes ~51 </a:t>
            </a:r>
            <a:r>
              <a:rPr lang="en-US" sz="2000" dirty="0" err="1">
                <a:latin typeface="Calibri"/>
                <a:ea typeface="Calibri"/>
                <a:cs typeface="Calibri"/>
              </a:rPr>
              <a:t>Tg</a:t>
            </a:r>
            <a:r>
              <a:rPr lang="en-US" sz="2000" dirty="0">
                <a:latin typeface="Calibri"/>
                <a:ea typeface="Calibri"/>
                <a:cs typeface="Calibri"/>
              </a:rPr>
              <a:t> of primary PM</a:t>
            </a:r>
            <a:r>
              <a:rPr lang="en-US" sz="1300" baseline="-25000" dirty="0">
                <a:latin typeface="Calibri"/>
                <a:ea typeface="Calibri"/>
                <a:cs typeface="Calibri"/>
              </a:rPr>
              <a:t>2.5</a:t>
            </a:r>
            <a:r>
              <a:rPr lang="en-US" sz="2000" dirty="0">
                <a:latin typeface="Calibri"/>
                <a:ea typeface="Calibri"/>
                <a:cs typeface="Calibri"/>
              </a:rPr>
              <a:t> and ~4.6 </a:t>
            </a:r>
            <a:r>
              <a:rPr lang="en-US" sz="2000" dirty="0" err="1">
                <a:latin typeface="Calibri"/>
                <a:ea typeface="Calibri"/>
                <a:cs typeface="Calibri"/>
              </a:rPr>
              <a:t>Tg</a:t>
            </a:r>
            <a:r>
              <a:rPr lang="en-US" sz="2000" dirty="0">
                <a:latin typeface="Calibri"/>
                <a:ea typeface="Calibri"/>
                <a:cs typeface="Calibri"/>
              </a:rPr>
              <a:t> of BC emissions annually.</a:t>
            </a:r>
          </a:p>
          <a:p>
            <a:pPr marL="285750" indent="-285750">
              <a:lnSpc>
                <a:spcPct val="150000"/>
              </a:lnSpc>
              <a:buFont typeface="Arial,Sans-Serif"/>
              <a:buChar char="•"/>
            </a:pPr>
            <a:r>
              <a:rPr lang="en-US" sz="2000" b="1">
                <a:latin typeface="Calibri"/>
                <a:ea typeface="Calibri"/>
                <a:cs typeface="Calibri"/>
              </a:rPr>
              <a:t>Biomass burning</a:t>
            </a:r>
            <a:r>
              <a:rPr lang="en-US" sz="2000" dirty="0">
                <a:latin typeface="Calibri"/>
                <a:ea typeface="Calibri"/>
                <a:cs typeface="Calibri"/>
              </a:rPr>
              <a:t> is a </a:t>
            </a:r>
            <a:r>
              <a:rPr lang="en-US" sz="2000">
                <a:latin typeface="Calibri"/>
                <a:ea typeface="Calibri"/>
                <a:cs typeface="Calibri"/>
              </a:rPr>
              <a:t>major source</a:t>
            </a:r>
            <a:r>
              <a:rPr lang="en-US" sz="2000" dirty="0">
                <a:latin typeface="Calibri"/>
                <a:ea typeface="Calibri"/>
                <a:cs typeface="Calibri"/>
              </a:rPr>
              <a:t> of </a:t>
            </a:r>
            <a:r>
              <a:rPr lang="en-US" sz="2000" b="1">
                <a:latin typeface="Calibri"/>
                <a:ea typeface="Calibri"/>
                <a:cs typeface="Calibri"/>
              </a:rPr>
              <a:t>air pollution</a:t>
            </a:r>
            <a:r>
              <a:rPr lang="en-US" sz="2000" b="1" dirty="0">
                <a:latin typeface="Calibri"/>
                <a:ea typeface="Calibri"/>
                <a:cs typeface="Calibri"/>
              </a:rPr>
              <a:t> </a:t>
            </a:r>
            <a:r>
              <a:rPr lang="en-US" sz="2000">
                <a:latin typeface="Calibri"/>
                <a:ea typeface="Calibri"/>
                <a:cs typeface="Calibri"/>
              </a:rPr>
              <a:t>in South</a:t>
            </a:r>
            <a:r>
              <a:rPr lang="en-US" sz="2000" dirty="0">
                <a:latin typeface="Calibri"/>
                <a:ea typeface="Calibri"/>
                <a:cs typeface="Calibri"/>
              </a:rPr>
              <a:t> Asia.  </a:t>
            </a:r>
            <a:endParaRPr lang="en-US"/>
          </a:p>
          <a:p>
            <a:pPr marL="285750" indent="-285750" algn="ctr">
              <a:buFont typeface="Arial"/>
              <a:buChar char="•"/>
            </a:pPr>
            <a:endParaRPr lang="en-GB" dirty="0">
              <a:latin typeface="Calibri"/>
              <a:ea typeface="Calibri"/>
              <a:cs typeface="Calibri"/>
            </a:endParaRPr>
          </a:p>
          <a:p>
            <a:pPr marL="285750" indent="-285750">
              <a:lnSpc>
                <a:spcPct val="150000"/>
              </a:lnSpc>
              <a:buFont typeface="Arial,Sans-Serif"/>
              <a:buChar char="•"/>
            </a:pPr>
            <a:endParaRPr lang="en-US" sz="2000" dirty="0">
              <a:latin typeface="Calibri"/>
              <a:ea typeface="Calibri"/>
              <a:cs typeface="Calibri"/>
            </a:endParaRP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endParaRPr lang="en-US" sz="2000">
              <a:latin typeface="Calibri"/>
              <a:ea typeface="Calibri"/>
              <a:cs typeface="Calibri"/>
            </a:endParaRPr>
          </a:p>
          <a:p>
            <a:pPr>
              <a:lnSpc>
                <a:spcPct val="150000"/>
              </a:lnSpc>
            </a:pPr>
            <a:endParaRPr lang="en-US" sz="2000">
              <a:latin typeface="Calibri"/>
              <a:ea typeface="Calibri"/>
              <a:cs typeface="Calibri"/>
            </a:endParaRPr>
          </a:p>
          <a:p>
            <a:pPr>
              <a:lnSpc>
                <a:spcPct val="150000"/>
              </a:lnSpc>
            </a:pPr>
            <a:endParaRPr lang="en-GB" sz="2000">
              <a:latin typeface="Calibri"/>
              <a:ea typeface="Calibri"/>
              <a:cs typeface="Calibri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endParaRPr lang="en-US" sz="200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 descr="A person standing in a field with a rake&#10;&#10;AI-generated content may be incorrect.">
            <a:extLst>
              <a:ext uri="{FF2B5EF4-FFF2-40B4-BE49-F238E27FC236}">
                <a16:creationId xmlns:a16="http://schemas.microsoft.com/office/drawing/2014/main" id="{66675A7F-4A90-50C8-81F6-CFD3AB8C85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0372" y="3749217"/>
            <a:ext cx="3390456" cy="2152722"/>
          </a:xfrm>
          <a:prstGeom prst="rect">
            <a:avLst/>
          </a:prstGeom>
          <a:ln w="635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 descr="A picture containing building, outdoor&#10;&#10;Description automatically generated">
            <a:extLst>
              <a:ext uri="{FF2B5EF4-FFF2-40B4-BE49-F238E27FC236}">
                <a16:creationId xmlns:a16="http://schemas.microsoft.com/office/drawing/2014/main" id="{E3D0D105-2F73-5AAF-021A-360E786801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265" y="3731472"/>
            <a:ext cx="3169535" cy="2190380"/>
          </a:xfrm>
          <a:prstGeom prst="rect">
            <a:avLst/>
          </a:prstGeom>
          <a:ln w="635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A picture containing tree, outdoor, sunset, sun&#10;&#10;Description automatically generated">
            <a:extLst>
              <a:ext uri="{FF2B5EF4-FFF2-40B4-BE49-F238E27FC236}">
                <a16:creationId xmlns:a16="http://schemas.microsoft.com/office/drawing/2014/main" id="{019D3CF9-C557-10C0-E22F-AAB3621014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7484" y="3740371"/>
            <a:ext cx="3162593" cy="2177680"/>
          </a:xfrm>
          <a:prstGeom prst="rect">
            <a:avLst/>
          </a:prstGeom>
          <a:ln w="127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173114-BD70-CCE3-297A-F465C10A49FD}"/>
              </a:ext>
            </a:extLst>
          </p:cNvPr>
          <p:cNvSpPr txBox="1"/>
          <p:nvPr/>
        </p:nvSpPr>
        <p:spPr>
          <a:xfrm>
            <a:off x="-5907" y="1392"/>
            <a:ext cx="12191998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800" b="1">
                <a:solidFill>
                  <a:srgbClr val="002060"/>
                </a:solidFill>
                <a:latin typeface="Century Gothic"/>
              </a:rPr>
              <a:t>Biomass burning as a source of atmospheric aerosols</a:t>
            </a:r>
            <a:r>
              <a:rPr lang="en-GB" sz="2800" dirty="0">
                <a:solidFill>
                  <a:srgbClr val="002060"/>
                </a:solidFill>
                <a:latin typeface="Century Gothic"/>
              </a:rPr>
              <a:t> </a:t>
            </a:r>
            <a:endParaRPr lang="en-GB" sz="2800">
              <a:solidFill>
                <a:srgbClr val="002060"/>
              </a:solidFill>
              <a:latin typeface="Century Gothic"/>
              <a:ea typeface="Calibri"/>
              <a:cs typeface="Calibri"/>
            </a:endParaRPr>
          </a:p>
          <a:p>
            <a:pPr algn="ctr"/>
            <a:endParaRPr lang="en-GB" sz="2800" b="1" dirty="0">
              <a:latin typeface="Century Gothic"/>
              <a:ea typeface="Calibri"/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C66D6A-E968-EE03-8097-A120553DAA67}"/>
              </a:ext>
            </a:extLst>
          </p:cNvPr>
          <p:cNvSpPr txBox="1"/>
          <p:nvPr/>
        </p:nvSpPr>
        <p:spPr>
          <a:xfrm>
            <a:off x="9722883" y="5531884"/>
            <a:ext cx="60960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highlight>
                  <a:srgbClr val="FFFFFF"/>
                </a:highlight>
                <a:latin typeface="Calibri"/>
              </a:rPr>
              <a:t>wildfires</a:t>
            </a:r>
            <a:endParaRPr lang="en-GB">
              <a:highlight>
                <a:srgbClr val="FFFFFF"/>
              </a:highligh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312396-193F-C6FD-788E-E8E424574E57}"/>
              </a:ext>
            </a:extLst>
          </p:cNvPr>
          <p:cNvSpPr txBox="1"/>
          <p:nvPr/>
        </p:nvSpPr>
        <p:spPr>
          <a:xfrm>
            <a:off x="484371" y="5555512"/>
            <a:ext cx="60960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highlight>
                  <a:srgbClr val="FFFFFF"/>
                </a:highlight>
                <a:latin typeface="Calibri"/>
              </a:rPr>
              <a:t>residential combustion </a:t>
            </a:r>
            <a:endParaRPr lang="en-GB">
              <a:highlight>
                <a:srgbClr val="FFFFFF"/>
              </a:highligh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064ECE-7316-E6D4-53DB-621965BCF04F}"/>
              </a:ext>
            </a:extLst>
          </p:cNvPr>
          <p:cNvSpPr txBox="1"/>
          <p:nvPr/>
        </p:nvSpPr>
        <p:spPr>
          <a:xfrm>
            <a:off x="5546651" y="5531884"/>
            <a:ext cx="60960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highlight>
                  <a:srgbClr val="FFFFFF"/>
                </a:highlight>
                <a:latin typeface="Calibri"/>
              </a:rPr>
              <a:t>agricultural waste burning </a:t>
            </a:r>
            <a:endParaRPr lang="en-GB">
              <a:highlight>
                <a:srgbClr val="FFFFFF"/>
              </a:highlight>
            </a:endParaRP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FF483F32-94AA-6FBD-7A1C-17B9B581513F}"/>
              </a:ext>
            </a:extLst>
          </p:cNvPr>
          <p:cNvSpPr txBox="1"/>
          <p:nvPr/>
        </p:nvSpPr>
        <p:spPr>
          <a:xfrm>
            <a:off x="6870050" y="5933370"/>
            <a:ext cx="3081481" cy="92333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ctr">
              <a:buFont typeface="Arial"/>
              <a:buChar char="•"/>
            </a:pPr>
            <a:r>
              <a:rPr lang="en-GB" dirty="0">
                <a:solidFill>
                  <a:srgbClr val="C00000"/>
                </a:solidFill>
                <a:latin typeface="Calibri"/>
                <a:ea typeface="Calibri"/>
                <a:cs typeface="Calibri"/>
              </a:rPr>
              <a:t>Large scale</a:t>
            </a:r>
            <a:endParaRPr lang="en-US">
              <a:solidFill>
                <a:srgbClr val="C00000"/>
              </a:solidFill>
              <a:latin typeface="Calibri"/>
              <a:ea typeface="Calibri"/>
              <a:cs typeface="Calibri"/>
            </a:endParaRPr>
          </a:p>
          <a:p>
            <a:pPr marL="342900" indent="-342900" algn="ctr">
              <a:buFont typeface="Arial"/>
              <a:buChar char="•"/>
            </a:pPr>
            <a:r>
              <a:rPr lang="en-GB" dirty="0">
                <a:solidFill>
                  <a:srgbClr val="C00000"/>
                </a:solidFill>
                <a:latin typeface="Calibri"/>
                <a:ea typeface="Calibri"/>
                <a:cs typeface="Calibri"/>
              </a:rPr>
              <a:t>Clustered</a:t>
            </a:r>
          </a:p>
          <a:p>
            <a:pPr marL="342900" indent="-342900" algn="ctr">
              <a:buFont typeface="Arial"/>
              <a:buChar char="•"/>
            </a:pPr>
            <a:r>
              <a:rPr lang="en-GB" dirty="0">
                <a:solidFill>
                  <a:srgbClr val="C00000"/>
                </a:solidFill>
                <a:latin typeface="Calibri"/>
                <a:ea typeface="Calibri"/>
                <a:cs typeface="Calibri"/>
              </a:rPr>
              <a:t>Captured in satellite</a:t>
            </a:r>
          </a:p>
        </p:txBody>
      </p:sp>
      <p:sp>
        <p:nvSpPr>
          <p:cNvPr id="11" name="TextBox 14">
            <a:extLst>
              <a:ext uri="{FF2B5EF4-FFF2-40B4-BE49-F238E27FC236}">
                <a16:creationId xmlns:a16="http://schemas.microsoft.com/office/drawing/2014/main" id="{4FA1C3F7-0801-FE03-990B-489E3CCF0AA2}"/>
              </a:ext>
            </a:extLst>
          </p:cNvPr>
          <p:cNvSpPr txBox="1"/>
          <p:nvPr/>
        </p:nvSpPr>
        <p:spPr>
          <a:xfrm>
            <a:off x="-219111" y="5942774"/>
            <a:ext cx="3666208" cy="92333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342900" indent="-342900" algn="ctr" defTabSz="457200" rtl="0" eaLnBrk="1" latinLnBrk="0" hangingPunct="1">
              <a:buFont typeface="Arial"/>
              <a:buChar char="•"/>
              <a:defRPr sz="2000" kern="1200">
                <a:solidFill>
                  <a:srgbClr val="FFFF66"/>
                </a:solidFill>
                <a:latin typeface="Comic Sans MS"/>
                <a:ea typeface="+mn-ea"/>
                <a:cs typeface="Calibri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>
                <a:solidFill>
                  <a:srgbClr val="C00000"/>
                </a:solidFill>
                <a:latin typeface="Calibri"/>
                <a:ea typeface="Calibri"/>
              </a:rPr>
              <a:t>Small scale</a:t>
            </a:r>
            <a:endParaRPr lang="en-US" sz="1800">
              <a:solidFill>
                <a:srgbClr val="C00000"/>
              </a:solidFill>
              <a:latin typeface="Calibri"/>
              <a:ea typeface="Calibri"/>
            </a:endParaRPr>
          </a:p>
          <a:p>
            <a:r>
              <a:rPr lang="en-GB" sz="1800" dirty="0">
                <a:solidFill>
                  <a:srgbClr val="C00000"/>
                </a:solidFill>
                <a:latin typeface="Calibri"/>
                <a:ea typeface="Calibri"/>
              </a:rPr>
              <a:t>Distributed</a:t>
            </a:r>
          </a:p>
          <a:p>
            <a:r>
              <a:rPr lang="en-GB" sz="1800" dirty="0">
                <a:solidFill>
                  <a:srgbClr val="C00000"/>
                </a:solidFill>
                <a:latin typeface="Calibri"/>
                <a:ea typeface="Calibri"/>
              </a:rPr>
              <a:t>Not captured in satellite</a:t>
            </a:r>
          </a:p>
        </p:txBody>
      </p:sp>
      <p:pic>
        <p:nvPicPr>
          <p:cNvPr id="13" name="Picture 12" descr="A blue logo with text&#10;&#10;AI-generated content may be incorrect.">
            <a:extLst>
              <a:ext uri="{FF2B5EF4-FFF2-40B4-BE49-F238E27FC236}">
                <a16:creationId xmlns:a16="http://schemas.microsoft.com/office/drawing/2014/main" id="{BF640D0C-EBEE-E563-3AD8-CCE6D91DBFC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2934" b="24145"/>
          <a:stretch>
            <a:fillRect/>
          </a:stretch>
        </p:blipFill>
        <p:spPr>
          <a:xfrm>
            <a:off x="10927908" y="6336709"/>
            <a:ext cx="1258185" cy="48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6584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610242-C400-2982-1469-031C8673C3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680326F-E7FF-5B00-0400-31554DD72242}"/>
              </a:ext>
            </a:extLst>
          </p:cNvPr>
          <p:cNvSpPr txBox="1"/>
          <p:nvPr/>
        </p:nvSpPr>
        <p:spPr>
          <a:xfrm>
            <a:off x="8203" y="-878"/>
            <a:ext cx="12180639" cy="8925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600" b="1">
                <a:latin typeface="Calibri"/>
                <a:ea typeface="Calibri"/>
                <a:cs typeface="Calibri"/>
              </a:rPr>
              <a:t>Daily </a:t>
            </a:r>
            <a:r>
              <a:rPr lang="en-US" sz="2600" b="1" err="1">
                <a:latin typeface="Calibri"/>
                <a:ea typeface="Calibri"/>
                <a:cs typeface="Calibri"/>
              </a:rPr>
              <a:t>optimised</a:t>
            </a:r>
            <a:r>
              <a:rPr lang="en-US" sz="2600" b="1">
                <a:latin typeface="Calibri"/>
                <a:ea typeface="Calibri"/>
                <a:cs typeface="Calibri"/>
              </a:rPr>
              <a:t> fluxes during biomass burning period</a:t>
            </a:r>
            <a:endParaRPr lang="en-US" sz="2600">
              <a:latin typeface="Calibri"/>
              <a:ea typeface="Calibri"/>
              <a:cs typeface="Calibri"/>
            </a:endParaRPr>
          </a:p>
          <a:p>
            <a:pPr algn="ctr"/>
            <a:endParaRPr lang="en-GB" sz="2600">
              <a:latin typeface="Calibri"/>
              <a:ea typeface="Calibri"/>
              <a:cs typeface="Calibri"/>
            </a:endParaRPr>
          </a:p>
        </p:txBody>
      </p:sp>
      <p:pic>
        <p:nvPicPr>
          <p:cNvPr id="2" name="Picture 1" descr="A graph with green line and orange line&#10;&#10;AI-generated content may be incorrect.">
            <a:extLst>
              <a:ext uri="{FF2B5EF4-FFF2-40B4-BE49-F238E27FC236}">
                <a16:creationId xmlns:a16="http://schemas.microsoft.com/office/drawing/2014/main" id="{E2610290-AD4F-FDA9-94AE-CD1F5212E1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3116" y="2376236"/>
            <a:ext cx="9021981" cy="4377959"/>
          </a:xfrm>
          <a:prstGeom prst="rect">
            <a:avLst/>
          </a:prstGeom>
        </p:spPr>
      </p:pic>
      <p:pic>
        <p:nvPicPr>
          <p:cNvPr id="4" name="Picture 3" descr="A map with red rectangles and blue rectangles&#10;&#10;AI-generated content may be incorrect.">
            <a:extLst>
              <a:ext uri="{FF2B5EF4-FFF2-40B4-BE49-F238E27FC236}">
                <a16:creationId xmlns:a16="http://schemas.microsoft.com/office/drawing/2014/main" id="{7FF64AB2-0E41-D2B5-FA0C-44AB6E50EA1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597" t="4205" r="165" b="-423"/>
          <a:stretch>
            <a:fillRect/>
          </a:stretch>
        </p:blipFill>
        <p:spPr>
          <a:xfrm>
            <a:off x="40078" y="440447"/>
            <a:ext cx="3450849" cy="259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5569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D571642-FCF7-7DFA-4627-83FEA26CE776}"/>
              </a:ext>
            </a:extLst>
          </p:cNvPr>
          <p:cNvSpPr txBox="1"/>
          <p:nvPr/>
        </p:nvSpPr>
        <p:spPr>
          <a:xfrm>
            <a:off x="5907" y="97465"/>
            <a:ext cx="12186092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i="0" u="none" strike="noStrike" baseline="0">
                <a:solidFill>
                  <a:srgbClr val="002060"/>
                </a:solidFill>
                <a:latin typeface="Century Gothic"/>
              </a:rPr>
              <a:t>Fire </a:t>
            </a:r>
            <a:r>
              <a:rPr lang="en-US" sz="2800" b="1">
                <a:solidFill>
                  <a:srgbClr val="002060"/>
                </a:solidFill>
                <a:latin typeface="Century Gothic"/>
              </a:rPr>
              <a:t>seasonality</a:t>
            </a:r>
            <a:r>
              <a:rPr lang="en-US" sz="2800" b="1" i="0" u="none" strike="noStrike" baseline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US" sz="2800" b="1">
                <a:solidFill>
                  <a:srgbClr val="002060"/>
                </a:solidFill>
                <a:latin typeface="Century Gothic"/>
              </a:rPr>
              <a:t>over</a:t>
            </a:r>
            <a:r>
              <a:rPr lang="en-US" sz="2800" b="1" i="0" u="none" strike="noStrike" baseline="0">
                <a:solidFill>
                  <a:srgbClr val="002060"/>
                </a:solidFill>
                <a:latin typeface="Century Gothic"/>
              </a:rPr>
              <a:t> South Asia</a:t>
            </a:r>
            <a:r>
              <a:rPr sz="2800" b="0" i="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</a:rPr>
              <a:t>​</a:t>
            </a:r>
            <a:endParaRPr lang="en-GB" sz="2800">
              <a:latin typeface="Century Gothic"/>
            </a:endParaRPr>
          </a:p>
          <a:p>
            <a:pPr algn="ctr"/>
            <a:endParaRPr lang="en-GB" sz="2800" dirty="0">
              <a:latin typeface="Century Gothic"/>
            </a:endParaRPr>
          </a:p>
        </p:txBody>
      </p:sp>
      <p:pic>
        <p:nvPicPr>
          <p:cNvPr id="5" name="Picture 4" descr="A collage of maps of different countries/regions&#10;&#10;AI-generated content may be incorrect.">
            <a:extLst>
              <a:ext uri="{FF2B5EF4-FFF2-40B4-BE49-F238E27FC236}">
                <a16:creationId xmlns:a16="http://schemas.microsoft.com/office/drawing/2014/main" id="{F6398FA6-F040-47F0-1B49-8C96C67546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970" y="576964"/>
            <a:ext cx="6764152" cy="61766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49E6D67-92B7-BE00-B363-766C813A32E3}"/>
              </a:ext>
            </a:extLst>
          </p:cNvPr>
          <p:cNvSpPr txBox="1"/>
          <p:nvPr/>
        </p:nvSpPr>
        <p:spPr>
          <a:xfrm>
            <a:off x="7620941" y="2158462"/>
            <a:ext cx="4231409" cy="17235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>
                <a:solidFill>
                  <a:srgbClr val="000000"/>
                </a:solidFill>
                <a:latin typeface="Calibri"/>
                <a:cs typeface="Calibri"/>
              </a:rPr>
              <a:t>Fires peak in Mar-May</a:t>
            </a:r>
            <a:endParaRPr lang="en-US">
              <a:latin typeface="Calibri"/>
              <a:ea typeface="Calibri"/>
              <a:cs typeface="Calibri"/>
            </a:endParaRPr>
          </a:p>
          <a:p>
            <a:endParaRPr lang="en-US" sz="2200">
              <a:latin typeface="Calibri"/>
              <a:ea typeface="Calibri"/>
              <a:cs typeface="Calibri"/>
            </a:endParaRPr>
          </a:p>
          <a:p>
            <a:r>
              <a:rPr lang="en-US" sz="2200">
                <a:latin typeface="Calibri"/>
                <a:ea typeface="Calibri"/>
                <a:cs typeface="Calibri"/>
              </a:rPr>
              <a:t>Air pollution worsens in North India during Sep-Nov fire season</a:t>
            </a:r>
            <a:endParaRPr lang="en-US">
              <a:latin typeface="Calibri"/>
              <a:ea typeface="Calibri"/>
              <a:cs typeface="Calibri"/>
            </a:endParaRPr>
          </a:p>
          <a:p>
            <a:pPr algn="ctr"/>
            <a:endParaRPr lang="en-GB">
              <a:latin typeface="Calibri"/>
              <a:ea typeface="Calibri"/>
              <a:cs typeface="Calibri"/>
            </a:endParaRPr>
          </a:p>
        </p:txBody>
      </p:sp>
      <p:pic>
        <p:nvPicPr>
          <p:cNvPr id="3" name="Picture 2" descr="A blue logo with text&#10;&#10;AI-generated content may be incorrect.">
            <a:extLst>
              <a:ext uri="{FF2B5EF4-FFF2-40B4-BE49-F238E27FC236}">
                <a16:creationId xmlns:a16="http://schemas.microsoft.com/office/drawing/2014/main" id="{0F9E6827-8071-9B20-992A-B54A689C468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2934" b="24145"/>
          <a:stretch>
            <a:fillRect/>
          </a:stretch>
        </p:blipFill>
        <p:spPr>
          <a:xfrm>
            <a:off x="10207256" y="6017732"/>
            <a:ext cx="1902047" cy="732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3997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blue logo with text&#10;&#10;AI-generated content may be incorrect.">
            <a:extLst>
              <a:ext uri="{FF2B5EF4-FFF2-40B4-BE49-F238E27FC236}">
                <a16:creationId xmlns:a16="http://schemas.microsoft.com/office/drawing/2014/main" id="{4BF41D3D-F474-9DDF-B27E-1056D9DB25C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2934" b="24145"/>
          <a:stretch>
            <a:fillRect/>
          </a:stretch>
        </p:blipFill>
        <p:spPr>
          <a:xfrm>
            <a:off x="10608931" y="6254010"/>
            <a:ext cx="1583070" cy="6025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356FA29-1286-B8F4-6199-8931B0FCF7F9}"/>
              </a:ext>
            </a:extLst>
          </p:cNvPr>
          <p:cNvSpPr txBox="1"/>
          <p:nvPr/>
        </p:nvSpPr>
        <p:spPr>
          <a:xfrm>
            <a:off x="844697" y="144721"/>
            <a:ext cx="1203251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/>
                <a:ea typeface="Calibri"/>
                <a:cs typeface="Calibri"/>
              </a:rPr>
              <a:t>PM</a:t>
            </a:r>
            <a:r>
              <a:rPr lang="en-US" sz="2400" b="1" baseline="-25000" dirty="0">
                <a:solidFill>
                  <a:srgbClr val="002060"/>
                </a:solidFill>
                <a:latin typeface="Century Gothic"/>
                <a:ea typeface="Calibri"/>
                <a:cs typeface="Calibri"/>
              </a:rPr>
              <a:t>2.5</a:t>
            </a:r>
            <a:r>
              <a:rPr lang="en-US" sz="2400" b="1" dirty="0">
                <a:solidFill>
                  <a:srgbClr val="002060"/>
                </a:solidFill>
                <a:latin typeface="Century Gothic"/>
                <a:ea typeface="Calibri"/>
                <a:cs typeface="Calibri"/>
              </a:rPr>
              <a:t> sensors network across </a:t>
            </a:r>
            <a:r>
              <a:rPr lang="en-US" sz="2400" b="1" dirty="0" err="1">
                <a:solidFill>
                  <a:srgbClr val="002060"/>
                </a:solidFill>
                <a:latin typeface="Century Gothic"/>
                <a:ea typeface="Calibri"/>
                <a:cs typeface="Calibri"/>
              </a:rPr>
              <a:t>northwetern</a:t>
            </a:r>
            <a:r>
              <a:rPr lang="en-US" sz="2400" b="1" dirty="0">
                <a:solidFill>
                  <a:srgbClr val="002060"/>
                </a:solidFill>
                <a:latin typeface="Century Gothic"/>
                <a:ea typeface="Calibri"/>
                <a:cs typeface="Calibri"/>
              </a:rPr>
              <a:t> Indo-Gangetic Plain</a:t>
            </a:r>
          </a:p>
        </p:txBody>
      </p:sp>
      <p:pic>
        <p:nvPicPr>
          <p:cNvPr id="10" name="Picture 9" descr="A map of india with yellow dots&#10;&#10;AI-generated content may be incorrect.">
            <a:extLst>
              <a:ext uri="{FF2B5EF4-FFF2-40B4-BE49-F238E27FC236}">
                <a16:creationId xmlns:a16="http://schemas.microsoft.com/office/drawing/2014/main" id="{B415AB0A-6A19-B82F-14D3-6C810207DA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852" y="886884"/>
            <a:ext cx="9856933" cy="596787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D60A1A8-8BC2-6228-F043-F623A455E9D9}"/>
              </a:ext>
            </a:extLst>
          </p:cNvPr>
          <p:cNvSpPr/>
          <p:nvPr/>
        </p:nvSpPr>
        <p:spPr>
          <a:xfrm rot="19140000">
            <a:off x="4081836" y="1147716"/>
            <a:ext cx="2404139" cy="2014277"/>
          </a:xfrm>
          <a:prstGeom prst="rect">
            <a:avLst/>
          </a:prstGeom>
          <a:noFill/>
          <a:ln w="28575">
            <a:solidFill>
              <a:srgbClr val="FDFD9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228618A-E551-55EC-6B1E-BAC7E38D0FDA}"/>
              </a:ext>
            </a:extLst>
          </p:cNvPr>
          <p:cNvSpPr/>
          <p:nvPr/>
        </p:nvSpPr>
        <p:spPr>
          <a:xfrm rot="19140000">
            <a:off x="5058157" y="2787511"/>
            <a:ext cx="2415953" cy="848253"/>
          </a:xfrm>
          <a:prstGeom prst="rect">
            <a:avLst/>
          </a:prstGeom>
          <a:noFill/>
          <a:ln w="28575">
            <a:solidFill>
              <a:srgbClr val="BBFE6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E43B9C2-257C-C5B7-F2F6-9E86BCF3D4E6}"/>
              </a:ext>
            </a:extLst>
          </p:cNvPr>
          <p:cNvSpPr/>
          <p:nvPr/>
        </p:nvSpPr>
        <p:spPr>
          <a:xfrm rot="19140000">
            <a:off x="5633492" y="3466611"/>
            <a:ext cx="2415953" cy="850605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7D3549A-606B-9754-B023-EC5D1121B1B3}"/>
              </a:ext>
            </a:extLst>
          </p:cNvPr>
          <p:cNvSpPr txBox="1"/>
          <p:nvPr/>
        </p:nvSpPr>
        <p:spPr>
          <a:xfrm>
            <a:off x="3970273" y="2166945"/>
            <a:ext cx="6096000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aseline="0">
                <a:highlight>
                  <a:srgbClr val="FFFFFF"/>
                </a:highlight>
                <a:latin typeface="Calibri"/>
              </a:rPr>
              <a:t>Source</a:t>
            </a:r>
            <a:endParaRPr lang="en-GB">
              <a:highlight>
                <a:srgbClr val="FFFFFF"/>
              </a:highlight>
            </a:endParaRPr>
          </a:p>
          <a:p>
            <a:pPr algn="ctr"/>
            <a:endParaRPr lang="en-GB">
              <a:highlight>
                <a:srgbClr val="FFFFFF"/>
              </a:highligh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CE03EF-A177-9877-90FB-9B732848CB38}"/>
              </a:ext>
            </a:extLst>
          </p:cNvPr>
          <p:cNvSpPr txBox="1"/>
          <p:nvPr/>
        </p:nvSpPr>
        <p:spPr>
          <a:xfrm>
            <a:off x="3714547" y="4011071"/>
            <a:ext cx="6096000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highlight>
                  <a:srgbClr val="FFFFFF"/>
                </a:highlight>
                <a:latin typeface="Calibri"/>
              </a:rPr>
              <a:t>Intermediate</a:t>
            </a:r>
            <a:endParaRPr lang="en-GB">
              <a:highlight>
                <a:srgbClr val="FFFFFF"/>
              </a:highlight>
            </a:endParaRPr>
          </a:p>
          <a:p>
            <a:pPr algn="ctr"/>
            <a:endParaRPr lang="en-GB">
              <a:highlight>
                <a:srgbClr val="FFFFFF"/>
              </a:highligh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A1AEC3-016A-132C-1D6F-0448E5B3C2C9}"/>
              </a:ext>
            </a:extLst>
          </p:cNvPr>
          <p:cNvSpPr txBox="1"/>
          <p:nvPr/>
        </p:nvSpPr>
        <p:spPr>
          <a:xfrm>
            <a:off x="6577601" y="4753102"/>
            <a:ext cx="6096000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highlight>
                  <a:srgbClr val="FFFFFF"/>
                </a:highlight>
                <a:latin typeface="Calibri"/>
              </a:rPr>
              <a:t>Delhi NCR</a:t>
            </a:r>
            <a:endParaRPr lang="en-GB">
              <a:highlight>
                <a:srgbClr val="FFFFFF"/>
              </a:highlight>
            </a:endParaRPr>
          </a:p>
          <a:p>
            <a:pPr algn="ctr"/>
            <a:endParaRPr lang="en-GB">
              <a:highlight>
                <a:srgbClr val="FFFFFF"/>
              </a:highlight>
            </a:endParaRPr>
          </a:p>
        </p:txBody>
      </p:sp>
      <p:pic>
        <p:nvPicPr>
          <p:cNvPr id="5" name="Picture 4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AE9DC2B9-5382-72FA-9036-F5F60B019B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026" y="100640"/>
            <a:ext cx="1890971" cy="63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937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0D211E-5EE4-38BA-45D5-C9CC488136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the world with a map of the earth&#10;&#10;AI-generated content may be incorrect.">
            <a:extLst>
              <a:ext uri="{FF2B5EF4-FFF2-40B4-BE49-F238E27FC236}">
                <a16:creationId xmlns:a16="http://schemas.microsoft.com/office/drawing/2014/main" id="{58C99A4E-EA92-8B8F-649E-997FE003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4236" t="11651" r="3794" b="8724"/>
          <a:stretch>
            <a:fillRect/>
          </a:stretch>
        </p:blipFill>
        <p:spPr>
          <a:xfrm>
            <a:off x="10915863" y="1112932"/>
            <a:ext cx="944375" cy="46869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D8BE1A-3A65-8C84-F650-AA911A4556D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955" t="10203" r="16978" b="8829"/>
          <a:stretch>
            <a:fillRect/>
          </a:stretch>
        </p:blipFill>
        <p:spPr>
          <a:xfrm>
            <a:off x="7574196" y="3587593"/>
            <a:ext cx="3517616" cy="2961802"/>
          </a:xfrm>
          <a:prstGeom prst="rect">
            <a:avLst/>
          </a:prstGeom>
        </p:spPr>
      </p:pic>
      <p:pic>
        <p:nvPicPr>
          <p:cNvPr id="5" name="Picture 4" descr="A map of the world with a map of the earth&#10;&#10;AI-generated content may be incorrect.">
            <a:extLst>
              <a:ext uri="{FF2B5EF4-FFF2-40B4-BE49-F238E27FC236}">
                <a16:creationId xmlns:a16="http://schemas.microsoft.com/office/drawing/2014/main" id="{9154360D-5B15-5999-F727-97F3C33FE07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761" t="11041" r="17071" b="8313"/>
          <a:stretch>
            <a:fillRect/>
          </a:stretch>
        </p:blipFill>
        <p:spPr>
          <a:xfrm>
            <a:off x="7571857" y="575679"/>
            <a:ext cx="3501159" cy="2919653"/>
          </a:xfrm>
          <a:prstGeom prst="rect">
            <a:avLst/>
          </a:prstGeom>
        </p:spPr>
      </p:pic>
      <p:pic>
        <p:nvPicPr>
          <p:cNvPr id="6" name="Picture 5" descr="A map of the world&#10;&#10;AI-generated content may be incorrect.">
            <a:extLst>
              <a:ext uri="{FF2B5EF4-FFF2-40B4-BE49-F238E27FC236}">
                <a16:creationId xmlns:a16="http://schemas.microsoft.com/office/drawing/2014/main" id="{56F61C6D-975B-0682-7CE1-F0973F10792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986" t="11341" r="17972" b="8047"/>
          <a:stretch>
            <a:fillRect/>
          </a:stretch>
        </p:blipFill>
        <p:spPr>
          <a:xfrm>
            <a:off x="3959112" y="579686"/>
            <a:ext cx="3502481" cy="2916963"/>
          </a:xfrm>
          <a:prstGeom prst="rect">
            <a:avLst/>
          </a:prstGeom>
        </p:spPr>
      </p:pic>
      <p:pic>
        <p:nvPicPr>
          <p:cNvPr id="7" name="Picture 6" descr="A map of the earth with a map of the earth&#10;&#10;AI-generated content may be incorrect.">
            <a:extLst>
              <a:ext uri="{FF2B5EF4-FFF2-40B4-BE49-F238E27FC236}">
                <a16:creationId xmlns:a16="http://schemas.microsoft.com/office/drawing/2014/main" id="{7517A5AF-E511-8B17-4351-99D80DCB629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8986" t="11409" r="17715" b="8221"/>
          <a:stretch>
            <a:fillRect/>
          </a:stretch>
        </p:blipFill>
        <p:spPr>
          <a:xfrm>
            <a:off x="352653" y="577261"/>
            <a:ext cx="3461401" cy="2906501"/>
          </a:xfrm>
          <a:prstGeom prst="rect">
            <a:avLst/>
          </a:prstGeom>
        </p:spPr>
      </p:pic>
      <p:pic>
        <p:nvPicPr>
          <p:cNvPr id="9" name="Picture 8" descr="A map of the earth with green and yellow dots&#10;&#10;AI-generated content may be incorrect.">
            <a:extLst>
              <a:ext uri="{FF2B5EF4-FFF2-40B4-BE49-F238E27FC236}">
                <a16:creationId xmlns:a16="http://schemas.microsoft.com/office/drawing/2014/main" id="{BAB67F70-0ED7-1AF3-3E21-EFC83CC9C21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8601" t="10786" r="17972" b="9181"/>
          <a:stretch>
            <a:fillRect/>
          </a:stretch>
        </p:blipFill>
        <p:spPr>
          <a:xfrm>
            <a:off x="3958517" y="3612751"/>
            <a:ext cx="3509533" cy="2944635"/>
          </a:xfrm>
          <a:prstGeom prst="rect">
            <a:avLst/>
          </a:prstGeom>
        </p:spPr>
      </p:pic>
      <p:pic>
        <p:nvPicPr>
          <p:cNvPr id="10" name="Picture 9" descr="A map of the earth with green and red dots&#10;&#10;AI-generated content may be incorrect.">
            <a:extLst>
              <a:ext uri="{FF2B5EF4-FFF2-40B4-BE49-F238E27FC236}">
                <a16:creationId xmlns:a16="http://schemas.microsoft.com/office/drawing/2014/main" id="{99572BFA-BFE3-C8CC-901A-7DC3E4E05E5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8729" t="10624" r="18100" b="8600"/>
          <a:stretch>
            <a:fillRect/>
          </a:stretch>
        </p:blipFill>
        <p:spPr>
          <a:xfrm>
            <a:off x="338996" y="3615257"/>
            <a:ext cx="3476753" cy="292528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E81148F-843B-C5D1-80DC-E4E9046944EC}"/>
              </a:ext>
            </a:extLst>
          </p:cNvPr>
          <p:cNvSpPr txBox="1"/>
          <p:nvPr/>
        </p:nvSpPr>
        <p:spPr>
          <a:xfrm>
            <a:off x="342441" y="544920"/>
            <a:ext cx="3457223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Calibri"/>
              </a:rPr>
              <a:t>Source</a:t>
            </a:r>
            <a:endParaRPr lang="en-US" sz="2400">
              <a:latin typeface="Calibri"/>
              <a:ea typeface="Calibri"/>
              <a:cs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370586-589A-B061-F355-45A6240D680F}"/>
              </a:ext>
            </a:extLst>
          </p:cNvPr>
          <p:cNvSpPr txBox="1"/>
          <p:nvPr/>
        </p:nvSpPr>
        <p:spPr>
          <a:xfrm>
            <a:off x="3961941" y="573142"/>
            <a:ext cx="345016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aseline="0">
                <a:latin typeface="Calibri"/>
                <a:ea typeface="Segoe UI"/>
                <a:cs typeface="Segoe UI"/>
              </a:rPr>
              <a:t> </a:t>
            </a:r>
            <a:r>
              <a:rPr lang="en-US" sz="2400">
                <a:latin typeface="Calibri"/>
                <a:ea typeface="Segoe UI"/>
                <a:cs typeface="Segoe UI"/>
              </a:rPr>
              <a:t>Intermediate</a:t>
            </a:r>
            <a:r>
              <a:rPr lang="en-US" sz="2400" baseline="0">
                <a:latin typeface="Calibri"/>
                <a:ea typeface="Segoe UI"/>
                <a:cs typeface="Segoe UI"/>
              </a:rPr>
              <a:t> </a:t>
            </a:r>
            <a:endParaRPr lang="en-US" sz="2400">
              <a:latin typeface="Calibri"/>
              <a:ea typeface="Calibri"/>
              <a:cs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155A53-F043-7F48-15FB-DEA9188CC68F}"/>
              </a:ext>
            </a:extLst>
          </p:cNvPr>
          <p:cNvSpPr txBox="1"/>
          <p:nvPr/>
        </p:nvSpPr>
        <p:spPr>
          <a:xfrm>
            <a:off x="7874001" y="573140"/>
            <a:ext cx="3132667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latin typeface="Calibri"/>
                <a:ea typeface="Segoe UI"/>
                <a:cs typeface="Segoe UI"/>
              </a:rPr>
              <a:t>Delhi</a:t>
            </a:r>
            <a:r>
              <a:rPr lang="en-US" sz="2400" baseline="0">
                <a:latin typeface="Calibri"/>
                <a:ea typeface="Segoe UI"/>
                <a:cs typeface="Segoe UI"/>
              </a:rPr>
              <a:t> NCR</a:t>
            </a:r>
            <a:r>
              <a:rPr sz="2400">
                <a:latin typeface="Calibri"/>
                <a:ea typeface="Calibri"/>
                <a:cs typeface="Calibri"/>
              </a:rPr>
              <a:t>​</a:t>
            </a:r>
            <a:endParaRPr lang="en-GB"/>
          </a:p>
          <a:p>
            <a:pPr algn="ctr"/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CEB442D-9600-A945-CAA8-91AEBC23EC00}"/>
              </a:ext>
            </a:extLst>
          </p:cNvPr>
          <p:cNvSpPr txBox="1"/>
          <p:nvPr/>
        </p:nvSpPr>
        <p:spPr>
          <a:xfrm rot="16200000">
            <a:off x="-1555503" y="1047141"/>
            <a:ext cx="3753556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1E42E6"/>
                </a:solidFill>
                <a:latin typeface="Calibri"/>
                <a:ea typeface="Calibri"/>
                <a:cs typeface="Calibri"/>
              </a:rPr>
              <a:t>Non-biomass burning</a:t>
            </a:r>
          </a:p>
          <a:p>
            <a:pPr algn="ctr"/>
            <a:endParaRPr lang="en-GB" sz="2000">
              <a:solidFill>
                <a:srgbClr val="1E42E6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1DF938-F7AB-8CCD-6F9D-CD0E51993C22}"/>
              </a:ext>
            </a:extLst>
          </p:cNvPr>
          <p:cNvSpPr txBox="1"/>
          <p:nvPr/>
        </p:nvSpPr>
        <p:spPr>
          <a:xfrm rot="16200000">
            <a:off x="-1527282" y="3827030"/>
            <a:ext cx="3753556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Biomass burning</a:t>
            </a:r>
          </a:p>
          <a:p>
            <a:pPr algn="ctr"/>
            <a:endParaRPr lang="en-GB" sz="2000">
              <a:solidFill>
                <a:srgbClr val="FF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BC8D73-5ED9-DB37-DF1B-636E83A17E86}"/>
              </a:ext>
            </a:extLst>
          </p:cNvPr>
          <p:cNvSpPr txBox="1"/>
          <p:nvPr/>
        </p:nvSpPr>
        <p:spPr>
          <a:xfrm>
            <a:off x="-123225" y="-12470"/>
            <a:ext cx="12114387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200" b="1">
                <a:solidFill>
                  <a:srgbClr val="002060"/>
                </a:solidFill>
                <a:latin typeface="Century Gothic"/>
              </a:rPr>
              <a:t>Source-receptor sensitivity (or PES) over north-western IGP</a:t>
            </a:r>
            <a:endParaRPr lang="en-GB" sz="2200" b="1">
              <a:solidFill>
                <a:srgbClr val="002060"/>
              </a:solidFill>
              <a:latin typeface="Century Gothic"/>
              <a:ea typeface="Calibri"/>
              <a:cs typeface="Calibri"/>
            </a:endParaRPr>
          </a:p>
          <a:p>
            <a:pPr algn="ctr"/>
            <a:endParaRPr lang="en-GB" sz="2200" b="1" dirty="0">
              <a:solidFill>
                <a:srgbClr val="002060"/>
              </a:solidFill>
              <a:latin typeface="Century Gothic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77727EE-BBBD-9706-0C3C-5C0285FAECE1}"/>
              </a:ext>
            </a:extLst>
          </p:cNvPr>
          <p:cNvSpPr txBox="1"/>
          <p:nvPr/>
        </p:nvSpPr>
        <p:spPr>
          <a:xfrm>
            <a:off x="6639443" y="6541977"/>
            <a:ext cx="609600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000000"/>
                </a:solidFill>
                <a:latin typeface="Calibri"/>
              </a:rPr>
              <a:t>* represents site </a:t>
            </a:r>
            <a:r>
              <a:rPr lang="en-US" sz="1600" err="1">
                <a:solidFill>
                  <a:srgbClr val="000000"/>
                </a:solidFill>
                <a:latin typeface="Calibri"/>
              </a:rPr>
              <a:t>locat</a:t>
            </a:r>
            <a:r>
              <a:rPr lang="en-US" sz="1600">
                <a:solidFill>
                  <a:srgbClr val="000000"/>
                </a:solidFill>
                <a:latin typeface="Calibri"/>
              </a:rPr>
              <a:t>ion for reference</a:t>
            </a:r>
            <a:endParaRPr lang="en-GB" sz="1600">
              <a:latin typeface="Calibri"/>
              <a:ea typeface="Calibri"/>
              <a:cs typeface="Calibri"/>
            </a:endParaRPr>
          </a:p>
          <a:p>
            <a:pPr algn="ctr"/>
            <a:endParaRPr lang="en-GB" sz="1600">
              <a:latin typeface="Calibri"/>
              <a:ea typeface="Calibri"/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63EF62-355E-B5B2-4075-BD41CE1FE6DC}"/>
              </a:ext>
            </a:extLst>
          </p:cNvPr>
          <p:cNvSpPr txBox="1"/>
          <p:nvPr/>
        </p:nvSpPr>
        <p:spPr>
          <a:xfrm>
            <a:off x="425142" y="6226947"/>
            <a:ext cx="60960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6 November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1A422B4-C9C4-416A-29A6-D0CE8A77E86B}"/>
              </a:ext>
            </a:extLst>
          </p:cNvPr>
          <p:cNvSpPr txBox="1"/>
          <p:nvPr/>
        </p:nvSpPr>
        <p:spPr>
          <a:xfrm>
            <a:off x="354258" y="3088636"/>
            <a:ext cx="60960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>
                <a:solidFill>
                  <a:srgbClr val="1E42E6"/>
                </a:solidFill>
                <a:latin typeface="Calibri"/>
                <a:ea typeface="Calibri"/>
                <a:cs typeface="Calibri"/>
              </a:rPr>
              <a:t>5 September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90BCBA5-F4F1-F753-C7E5-1B893B65E891}"/>
              </a:ext>
            </a:extLst>
          </p:cNvPr>
          <p:cNvSpPr txBox="1"/>
          <p:nvPr/>
        </p:nvSpPr>
        <p:spPr>
          <a:xfrm>
            <a:off x="3048000" y="3429000"/>
            <a:ext cx="6096000" cy="6155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aseline="0">
                <a:latin typeface="Calibri"/>
              </a:rPr>
              <a:t>reference</a:t>
            </a:r>
            <a:endParaRPr lang="en-GB"/>
          </a:p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5D155F4-4799-76AA-CE5B-6474D91C82FF}"/>
              </a:ext>
            </a:extLst>
          </p:cNvPr>
          <p:cNvSpPr txBox="1"/>
          <p:nvPr/>
        </p:nvSpPr>
        <p:spPr>
          <a:xfrm rot="16200000">
            <a:off x="8996325" y="788581"/>
            <a:ext cx="60960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/>
              </a:rPr>
              <a:t>sensitivity (s)</a:t>
            </a:r>
            <a:endParaRPr lang="en-GB"/>
          </a:p>
          <a:p>
            <a:pPr algn="ctr"/>
            <a:endParaRPr lang="en-GB"/>
          </a:p>
        </p:txBody>
      </p:sp>
      <p:pic>
        <p:nvPicPr>
          <p:cNvPr id="21" name="Picture 20" descr="A blue logo with text&#10;&#10;AI-generated content may be incorrect.">
            <a:extLst>
              <a:ext uri="{FF2B5EF4-FFF2-40B4-BE49-F238E27FC236}">
                <a16:creationId xmlns:a16="http://schemas.microsoft.com/office/drawing/2014/main" id="{8E30AAE1-1D25-D243-FE9D-34EDA7DB816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22934" b="24145"/>
          <a:stretch>
            <a:fillRect/>
          </a:stretch>
        </p:blipFill>
        <p:spPr>
          <a:xfrm>
            <a:off x="10608931" y="6254010"/>
            <a:ext cx="1583070" cy="602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145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4F5DC8-4574-2487-5F40-8C33DFEC4E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1171C83E-C9EC-A9FB-1473-A215F7CC37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916" y="467603"/>
            <a:ext cx="11099575" cy="495520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0F19ADC-375F-B058-F729-C1F169342E9A}"/>
              </a:ext>
            </a:extLst>
          </p:cNvPr>
          <p:cNvSpPr txBox="1"/>
          <p:nvPr/>
        </p:nvSpPr>
        <p:spPr>
          <a:xfrm>
            <a:off x="140810" y="4994238"/>
            <a:ext cx="12020297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GB" sz="2000">
              <a:latin typeface="Calibri"/>
              <a:ea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US" sz="2000">
                <a:solidFill>
                  <a:srgbClr val="7030A0"/>
                </a:solidFill>
                <a:latin typeface="Calibri"/>
                <a:ea typeface="Calibri"/>
                <a:cs typeface="Calibri"/>
              </a:rPr>
              <a:t>PM</a:t>
            </a:r>
            <a:r>
              <a:rPr lang="en-US" sz="2000" baseline="-25000">
                <a:solidFill>
                  <a:srgbClr val="7030A0"/>
                </a:solidFill>
                <a:latin typeface="Calibri"/>
                <a:ea typeface="Calibri"/>
                <a:cs typeface="Calibri"/>
              </a:rPr>
              <a:t>2.5</a:t>
            </a:r>
            <a:r>
              <a:rPr lang="en-US" sz="2000">
                <a:solidFill>
                  <a:srgbClr val="7030A0"/>
                </a:solidFill>
                <a:latin typeface="Calibri"/>
                <a:ea typeface="Calibri"/>
                <a:cs typeface="Calibri"/>
              </a:rPr>
              <a:t> surface mass concentrations are elevated across IGP during periods of intense crop-residue burning (CRB).</a:t>
            </a:r>
          </a:p>
          <a:p>
            <a:pPr marL="342900" indent="-342900">
              <a:buFont typeface="Arial"/>
              <a:buChar char="•"/>
            </a:pPr>
            <a:r>
              <a:rPr lang="en-US" sz="2000">
                <a:solidFill>
                  <a:srgbClr val="7030A0"/>
                </a:solidFill>
                <a:latin typeface="Calibri"/>
                <a:ea typeface="Calibri"/>
                <a:cs typeface="Calibri"/>
              </a:rPr>
              <a:t>Establishing a probable causal relationship between fire activity and surface PM</a:t>
            </a:r>
            <a:r>
              <a:rPr lang="en-US" sz="2000" baseline="-25000">
                <a:solidFill>
                  <a:srgbClr val="7030A0"/>
                </a:solidFill>
                <a:latin typeface="Calibri"/>
                <a:ea typeface="Calibri"/>
                <a:cs typeface="Calibri"/>
              </a:rPr>
              <a:t>2.5</a:t>
            </a:r>
            <a:r>
              <a:rPr lang="en-US" sz="2000">
                <a:solidFill>
                  <a:srgbClr val="7030A0"/>
                </a:solidFill>
                <a:latin typeface="Calibri"/>
                <a:ea typeface="Calibri"/>
                <a:cs typeface="Calibri"/>
              </a:rPr>
              <a:t> concentrations is challenging as CRB occurs simultaneously with stagnant meteorological conditions</a:t>
            </a:r>
            <a:endParaRPr lang="en-US" sz="20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endParaRPr lang="en-US" sz="2000">
              <a:solidFill>
                <a:srgbClr val="7030A0"/>
              </a:solidFill>
              <a:highlight>
                <a:srgbClr val="FFFFFF"/>
              </a:highlight>
              <a:latin typeface="Calibri"/>
              <a:ea typeface="Calibri"/>
              <a:cs typeface="Calibri"/>
            </a:endParaRPr>
          </a:p>
          <a:p>
            <a:pPr marL="342900" indent="-342900" algn="ctr">
              <a:buFont typeface="Arial"/>
              <a:buChar char="•"/>
            </a:pPr>
            <a:endParaRPr lang="en-US" sz="2000">
              <a:solidFill>
                <a:srgbClr val="7030A0"/>
              </a:solidFill>
              <a:latin typeface="Calibri"/>
              <a:ea typeface="Calibri"/>
              <a:cs typeface="Calibri"/>
            </a:endParaRPr>
          </a:p>
          <a:p>
            <a:pPr marL="342900" indent="-342900" algn="ctr">
              <a:buFont typeface="Arial"/>
              <a:buChar char="•"/>
            </a:pPr>
            <a:endParaRPr lang="en-US" sz="2000">
              <a:solidFill>
                <a:srgbClr val="7030A0"/>
              </a:solidFill>
              <a:latin typeface="Calibri"/>
              <a:ea typeface="Calibri"/>
              <a:cs typeface="Calibri"/>
            </a:endParaRPr>
          </a:p>
          <a:p>
            <a:pPr algn="ctr"/>
            <a:r>
              <a:rPr lang="en-GB" sz="2000">
                <a:latin typeface="Calibri"/>
                <a:ea typeface="Calibri"/>
                <a:cs typeface="Calibri"/>
              </a:rPr>
              <a:t>     </a:t>
            </a:r>
            <a:endParaRPr lang="en-GB" sz="2000" baseline="-25000">
              <a:solidFill>
                <a:srgbClr val="C00000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13" name="Picture 12" descr="A map of india with different colored dots&#10;&#10;AI-generated content may be incorrect.">
            <a:extLst>
              <a:ext uri="{FF2B5EF4-FFF2-40B4-BE49-F238E27FC236}">
                <a16:creationId xmlns:a16="http://schemas.microsoft.com/office/drawing/2014/main" id="{B5A41D76-DC25-234E-28DC-098344BD57A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967" t="1954" r="21957" b="26465"/>
          <a:stretch>
            <a:fillRect/>
          </a:stretch>
        </p:blipFill>
        <p:spPr>
          <a:xfrm>
            <a:off x="1724100" y="648238"/>
            <a:ext cx="3564177" cy="2381835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014746FC-4712-4042-6CED-7622501494E7}"/>
              </a:ext>
            </a:extLst>
          </p:cNvPr>
          <p:cNvSpPr/>
          <p:nvPr/>
        </p:nvSpPr>
        <p:spPr>
          <a:xfrm>
            <a:off x="8826771" y="921743"/>
            <a:ext cx="93510" cy="105605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AF43194-1835-EC5D-F313-440CCCE51E0E}"/>
              </a:ext>
            </a:extLst>
          </p:cNvPr>
          <p:cNvSpPr/>
          <p:nvPr/>
        </p:nvSpPr>
        <p:spPr>
          <a:xfrm>
            <a:off x="8826770" y="719179"/>
            <a:ext cx="93510" cy="105605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4A9FD1C-DD66-584C-38C0-A14F09C25AC6}"/>
              </a:ext>
            </a:extLst>
          </p:cNvPr>
          <p:cNvSpPr/>
          <p:nvPr/>
        </p:nvSpPr>
        <p:spPr>
          <a:xfrm>
            <a:off x="8826771" y="1155124"/>
            <a:ext cx="93510" cy="105605"/>
          </a:xfrm>
          <a:prstGeom prst="ellipse">
            <a:avLst/>
          </a:prstGeom>
          <a:solidFill>
            <a:srgbClr val="0096C7"/>
          </a:solidFill>
          <a:ln>
            <a:solidFill>
              <a:srgbClr val="0096C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A901D7-3B5A-055E-258D-31C92608B93C}"/>
              </a:ext>
            </a:extLst>
          </p:cNvPr>
          <p:cNvSpPr txBox="1"/>
          <p:nvPr/>
        </p:nvSpPr>
        <p:spPr>
          <a:xfrm>
            <a:off x="1548" y="819"/>
            <a:ext cx="1217630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Century Gothic"/>
                <a:ea typeface="Calibri"/>
                <a:cs typeface="Calibri"/>
              </a:rPr>
              <a:t>Active fires vs PM</a:t>
            </a:r>
            <a:r>
              <a:rPr lang="en-US" sz="2400" b="1" baseline="-25000">
                <a:solidFill>
                  <a:srgbClr val="002060"/>
                </a:solidFill>
                <a:latin typeface="Century Gothic"/>
                <a:ea typeface="Calibri"/>
                <a:cs typeface="Calibri"/>
              </a:rPr>
              <a:t>2.5</a:t>
            </a:r>
            <a:r>
              <a:rPr lang="en-US" sz="2400" b="1">
                <a:solidFill>
                  <a:srgbClr val="002060"/>
                </a:solidFill>
                <a:latin typeface="Century Gothic"/>
                <a:ea typeface="Calibri"/>
                <a:cs typeface="Calibri"/>
              </a:rPr>
              <a:t> concentrations in north-western IGP </a:t>
            </a:r>
          </a:p>
        </p:txBody>
      </p:sp>
      <p:pic>
        <p:nvPicPr>
          <p:cNvPr id="7" name="Picture 6" descr="A map of india with different colored dots&#10;&#10;AI-generated content may be incorrect.">
            <a:extLst>
              <a:ext uri="{FF2B5EF4-FFF2-40B4-BE49-F238E27FC236}">
                <a16:creationId xmlns:a16="http://schemas.microsoft.com/office/drawing/2014/main" id="{2F9A3BDC-219C-6A87-D61D-87997F3F018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600" t="94356" r="11897"/>
          <a:stretch>
            <a:fillRect/>
          </a:stretch>
        </p:blipFill>
        <p:spPr>
          <a:xfrm>
            <a:off x="1582333" y="2911682"/>
            <a:ext cx="3814510" cy="205985"/>
          </a:xfrm>
          <a:prstGeom prst="rect">
            <a:avLst/>
          </a:prstGeom>
        </p:spPr>
      </p:pic>
      <p:pic>
        <p:nvPicPr>
          <p:cNvPr id="9" name="Picture 8" descr="A blue logo with text&#10;&#10;AI-generated content may be incorrect.">
            <a:extLst>
              <a:ext uri="{FF2B5EF4-FFF2-40B4-BE49-F238E27FC236}">
                <a16:creationId xmlns:a16="http://schemas.microsoft.com/office/drawing/2014/main" id="{2846953A-3EFA-2D83-5643-AC80F0F761A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2934" b="24145"/>
          <a:stretch>
            <a:fillRect/>
          </a:stretch>
        </p:blipFill>
        <p:spPr>
          <a:xfrm>
            <a:off x="10750698" y="6318986"/>
            <a:ext cx="1435397" cy="537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0517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DFA997-399F-3A50-5E89-6CE4B3EB86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67D2966-A00B-7E25-0090-3A8831BD13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183" r="-62" b="-84"/>
          <a:stretch>
            <a:fillRect/>
          </a:stretch>
        </p:blipFill>
        <p:spPr>
          <a:xfrm>
            <a:off x="192418" y="1333500"/>
            <a:ext cx="6294216" cy="41789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9D44CA-3F0D-706B-FD47-DFAE1F52BA4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910" t="8406" r="256" b="-625"/>
          <a:stretch>
            <a:fillRect/>
          </a:stretch>
        </p:blipFill>
        <p:spPr>
          <a:xfrm>
            <a:off x="6536646" y="1316757"/>
            <a:ext cx="5582509" cy="417334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33D48E9-09E5-FE7B-47CA-61BD4E2C7BE6}"/>
              </a:ext>
            </a:extLst>
          </p:cNvPr>
          <p:cNvSpPr txBox="1"/>
          <p:nvPr/>
        </p:nvSpPr>
        <p:spPr>
          <a:xfrm>
            <a:off x="11547" y="167408"/>
            <a:ext cx="12220863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200" b="1" dirty="0">
                <a:solidFill>
                  <a:srgbClr val="002060"/>
                </a:solidFill>
                <a:latin typeface="Century Gothic"/>
                <a:ea typeface="Calibri"/>
                <a:cs typeface="Calibri"/>
              </a:rPr>
              <a:t>Average PES representing regional transport influence across all the receptor sites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A9CB0A-39EB-98DC-DE5F-3CB75B9E5624}"/>
              </a:ext>
            </a:extLst>
          </p:cNvPr>
          <p:cNvSpPr txBox="1"/>
          <p:nvPr/>
        </p:nvSpPr>
        <p:spPr>
          <a:xfrm>
            <a:off x="1766455" y="998682"/>
            <a:ext cx="6096000" cy="6771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i="1" u="none" strike="noStrike" baseline="0">
                <a:solidFill>
                  <a:srgbClr val="1E42E6"/>
                </a:solidFill>
                <a:latin typeface="Calibri"/>
              </a:rPr>
              <a:t>Non-biomass burning (NBB)</a:t>
            </a:r>
            <a:r>
              <a:rPr sz="2000" b="0" i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​</a:t>
            </a:r>
            <a:endParaRPr lang="en-GB"/>
          </a:p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819C1A-7526-7008-41A6-5FF0B0A84664}"/>
              </a:ext>
            </a:extLst>
          </p:cNvPr>
          <p:cNvSpPr txBox="1"/>
          <p:nvPr/>
        </p:nvSpPr>
        <p:spPr>
          <a:xfrm>
            <a:off x="7862455" y="998681"/>
            <a:ext cx="6096000" cy="6771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i="1" u="none" strike="noStrike" baseline="0">
                <a:solidFill>
                  <a:srgbClr val="FF0000"/>
                </a:solidFill>
                <a:latin typeface="Calibri"/>
              </a:rPr>
              <a:t>Biomass burning (BB)</a:t>
            </a:r>
            <a:r>
              <a:rPr sz="2000" b="0" i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​</a:t>
            </a:r>
            <a:endParaRPr lang="en-GB"/>
          </a:p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37878B-F894-A570-C6E5-976F48A4BE0D}"/>
              </a:ext>
            </a:extLst>
          </p:cNvPr>
          <p:cNvSpPr txBox="1"/>
          <p:nvPr/>
        </p:nvSpPr>
        <p:spPr>
          <a:xfrm>
            <a:off x="190500" y="660218"/>
            <a:ext cx="12040085" cy="580710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Calibri"/>
                <a:cs typeface="Calibri"/>
              </a:rPr>
              <a:t>Weighing each fire by overlapping fires over PES, period between Sept-Nov is divided into :</a:t>
            </a:r>
            <a:endParaRPr lang="en-US" sz="2000">
              <a:latin typeface="Calibri"/>
              <a:ea typeface="Calibri"/>
              <a:cs typeface="Calibri"/>
            </a:endParaRPr>
          </a:p>
          <a:p>
            <a:endParaRPr lang="en-US" sz="2000">
              <a:latin typeface="Calibri"/>
              <a:ea typeface="Calibri"/>
              <a:cs typeface="Calibri"/>
            </a:endParaRPr>
          </a:p>
          <a:p>
            <a:endParaRPr lang="en-US" sz="2000">
              <a:latin typeface="Calibri"/>
              <a:ea typeface="Calibri"/>
              <a:cs typeface="Calibri"/>
            </a:endParaRPr>
          </a:p>
          <a:p>
            <a:endParaRPr lang="en-US" sz="2000">
              <a:latin typeface="Calibri"/>
              <a:ea typeface="Calibri"/>
              <a:cs typeface="Calibri"/>
            </a:endParaRPr>
          </a:p>
          <a:p>
            <a:endParaRPr lang="en-US" sz="2000">
              <a:latin typeface="Calibri"/>
              <a:ea typeface="Calibri"/>
              <a:cs typeface="Calibri"/>
            </a:endParaRPr>
          </a:p>
          <a:p>
            <a:endParaRPr lang="en-US" sz="2000">
              <a:latin typeface="Calibri"/>
              <a:ea typeface="Calibri"/>
              <a:cs typeface="Calibri"/>
            </a:endParaRPr>
          </a:p>
          <a:p>
            <a:endParaRPr lang="en-US" sz="2000">
              <a:latin typeface="Calibri"/>
              <a:ea typeface="Calibri"/>
              <a:cs typeface="Calibri"/>
            </a:endParaRPr>
          </a:p>
          <a:p>
            <a:endParaRPr lang="en-US" sz="2000">
              <a:latin typeface="Calibri"/>
              <a:ea typeface="Calibri"/>
              <a:cs typeface="Calibri"/>
            </a:endParaRPr>
          </a:p>
          <a:p>
            <a:endParaRPr lang="en-US" sz="2000">
              <a:latin typeface="Calibri"/>
              <a:ea typeface="Calibri"/>
              <a:cs typeface="Calibri"/>
            </a:endParaRPr>
          </a:p>
          <a:p>
            <a:endParaRPr lang="en-US" sz="2000">
              <a:latin typeface="Calibri"/>
              <a:ea typeface="Calibri"/>
              <a:cs typeface="Calibri"/>
            </a:endParaRPr>
          </a:p>
          <a:p>
            <a:endParaRPr lang="en-US" sz="2000">
              <a:latin typeface="Calibri"/>
              <a:ea typeface="Calibri"/>
              <a:cs typeface="Calibri"/>
            </a:endParaRPr>
          </a:p>
          <a:p>
            <a:endParaRPr lang="en-US" sz="2000">
              <a:latin typeface="Calibri"/>
              <a:ea typeface="Calibri"/>
              <a:cs typeface="Calibri"/>
            </a:endParaRPr>
          </a:p>
          <a:p>
            <a:endParaRPr lang="en-US" sz="2000">
              <a:latin typeface="Calibri"/>
              <a:ea typeface="Calibri"/>
              <a:cs typeface="Calibri"/>
            </a:endParaRPr>
          </a:p>
          <a:p>
            <a:endParaRPr lang="en-US" sz="2000">
              <a:latin typeface="Calibri"/>
              <a:ea typeface="Calibri"/>
              <a:cs typeface="Calibri"/>
            </a:endParaRPr>
          </a:p>
          <a:p>
            <a:endParaRPr lang="en-US" sz="2000">
              <a:latin typeface="Calibri"/>
              <a:ea typeface="Calibri"/>
              <a:cs typeface="Calibri"/>
            </a:endParaRPr>
          </a:p>
          <a:p>
            <a:endParaRPr lang="en-US" sz="2000">
              <a:latin typeface="Calibri"/>
              <a:ea typeface="Calibri"/>
              <a:cs typeface="Calibri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dirty="0">
                <a:latin typeface="Calibri"/>
                <a:ea typeface="Calibri"/>
                <a:cs typeface="Calibri"/>
              </a:rPr>
              <a:t>PES values during the biomass burning period are nearly twice those during the non-burning period owing to meteorological stagnation and weaker atmospheric ventilation during winter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8898EFB-5F18-C576-1CF5-52CD5F72C43E}"/>
              </a:ext>
            </a:extLst>
          </p:cNvPr>
          <p:cNvSpPr/>
          <p:nvPr/>
        </p:nvSpPr>
        <p:spPr>
          <a:xfrm rot="-2460000">
            <a:off x="7851210" y="2214222"/>
            <a:ext cx="1459024" cy="11164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08FE81F-5C09-D460-3364-9201BCBE1FAA}"/>
              </a:ext>
            </a:extLst>
          </p:cNvPr>
          <p:cNvSpPr/>
          <p:nvPr/>
        </p:nvSpPr>
        <p:spPr>
          <a:xfrm rot="-2460000">
            <a:off x="8383458" y="3148567"/>
            <a:ext cx="1453118" cy="478468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9126960-8EB9-641C-AFF4-C9FD531F7ABC}"/>
              </a:ext>
            </a:extLst>
          </p:cNvPr>
          <p:cNvSpPr/>
          <p:nvPr/>
        </p:nvSpPr>
        <p:spPr>
          <a:xfrm rot="-2460000">
            <a:off x="8701831" y="3502212"/>
            <a:ext cx="1464930" cy="496187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588DCDF-E36D-663C-B5B1-E60A18FCEDBD}"/>
              </a:ext>
            </a:extLst>
          </p:cNvPr>
          <p:cNvSpPr/>
          <p:nvPr/>
        </p:nvSpPr>
        <p:spPr>
          <a:xfrm>
            <a:off x="6664817" y="4653226"/>
            <a:ext cx="93510" cy="10560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459876F-5C6E-F32A-CB47-1D339B76CE8A}"/>
              </a:ext>
            </a:extLst>
          </p:cNvPr>
          <p:cNvSpPr/>
          <p:nvPr/>
        </p:nvSpPr>
        <p:spPr>
          <a:xfrm>
            <a:off x="6664818" y="4867604"/>
            <a:ext cx="93510" cy="105605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1ED7F99-2188-B3D1-AF01-A4E43AD1B0AE}"/>
              </a:ext>
            </a:extLst>
          </p:cNvPr>
          <p:cNvSpPr/>
          <p:nvPr/>
        </p:nvSpPr>
        <p:spPr>
          <a:xfrm>
            <a:off x="6664817" y="5053729"/>
            <a:ext cx="93510" cy="105605"/>
          </a:xfrm>
          <a:prstGeom prst="ellipse">
            <a:avLst/>
          </a:prstGeom>
          <a:solidFill>
            <a:srgbClr val="0096C7"/>
          </a:solidFill>
          <a:ln>
            <a:solidFill>
              <a:srgbClr val="0096C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6BBCC1C-5B1F-4172-B222-905775F3E11E}"/>
              </a:ext>
            </a:extLst>
          </p:cNvPr>
          <p:cNvSpPr txBox="1"/>
          <p:nvPr/>
        </p:nvSpPr>
        <p:spPr>
          <a:xfrm>
            <a:off x="6769395" y="4545419"/>
            <a:ext cx="60960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Calibri"/>
              </a:rPr>
              <a:t>Source</a:t>
            </a:r>
            <a:endParaRPr lang="en-GB" sz="160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341281D-6667-7099-D41D-FC8ADBEF5C7E}"/>
              </a:ext>
            </a:extLst>
          </p:cNvPr>
          <p:cNvSpPr txBox="1"/>
          <p:nvPr/>
        </p:nvSpPr>
        <p:spPr>
          <a:xfrm>
            <a:off x="6769395" y="4728535"/>
            <a:ext cx="60960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Calibri"/>
              </a:rPr>
              <a:t>Intermediate</a:t>
            </a:r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B72E619-34E5-C973-2696-2206A43234AF}"/>
              </a:ext>
            </a:extLst>
          </p:cNvPr>
          <p:cNvSpPr txBox="1"/>
          <p:nvPr/>
        </p:nvSpPr>
        <p:spPr>
          <a:xfrm>
            <a:off x="6769394" y="4935279"/>
            <a:ext cx="60960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Calibri"/>
              </a:rPr>
              <a:t>Delhi NCR</a:t>
            </a:r>
            <a:endParaRPr lang="en-US"/>
          </a:p>
        </p:txBody>
      </p:sp>
      <p:pic>
        <p:nvPicPr>
          <p:cNvPr id="9" name="Picture 8" descr="A blue logo with text&#10;&#10;AI-generated content may be incorrect.">
            <a:extLst>
              <a:ext uri="{FF2B5EF4-FFF2-40B4-BE49-F238E27FC236}">
                <a16:creationId xmlns:a16="http://schemas.microsoft.com/office/drawing/2014/main" id="{B8DA4E4B-BA43-2781-37A7-7FDD8AF1138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2934" b="24145"/>
          <a:stretch>
            <a:fillRect/>
          </a:stretch>
        </p:blipFill>
        <p:spPr>
          <a:xfrm>
            <a:off x="10608931" y="6254010"/>
            <a:ext cx="1583070" cy="602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0456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C74844-1634-C702-1D2B-6BB1E778CF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the world with different colored areas&#10;&#10;AI-generated content may be incorrect.">
            <a:extLst>
              <a:ext uri="{FF2B5EF4-FFF2-40B4-BE49-F238E27FC236}">
                <a16:creationId xmlns:a16="http://schemas.microsoft.com/office/drawing/2014/main" id="{BD26CDB0-CAB8-0781-E6A3-666FE36FD61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7" t="18799" r="73239" b="28314"/>
          <a:stretch>
            <a:fillRect/>
          </a:stretch>
        </p:blipFill>
        <p:spPr>
          <a:xfrm>
            <a:off x="8117024" y="203531"/>
            <a:ext cx="1800061" cy="2433030"/>
          </a:xfrm>
          <a:prstGeom prst="rect">
            <a:avLst/>
          </a:prstGeom>
        </p:spPr>
      </p:pic>
      <p:pic>
        <p:nvPicPr>
          <p:cNvPr id="5" name="Picture 4" descr="A diagram of a sphere with a sphere and a sphere with a sphere and a sphere with a sphere and a sphere with a sphere and a sphere with a sphere and a sphere with a sphere and&#10;&#10;Description automatically generated">
            <a:extLst>
              <a:ext uri="{FF2B5EF4-FFF2-40B4-BE49-F238E27FC236}">
                <a16:creationId xmlns:a16="http://schemas.microsoft.com/office/drawing/2014/main" id="{D0712C31-549D-46F9-9D44-95126E2D066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13" b="3601"/>
          <a:stretch>
            <a:fillRect/>
          </a:stretch>
        </p:blipFill>
        <p:spPr>
          <a:xfrm>
            <a:off x="2356064" y="3288076"/>
            <a:ext cx="3858902" cy="1900675"/>
          </a:xfrm>
          <a:prstGeom prst="rect">
            <a:avLst/>
          </a:prstGeom>
        </p:spPr>
      </p:pic>
      <p:pic>
        <p:nvPicPr>
          <p:cNvPr id="7" name="Picture 6" descr="A map of the world with colorful lines&#10;&#10;AI-generated content may be incorrect.">
            <a:extLst>
              <a:ext uri="{FF2B5EF4-FFF2-40B4-BE49-F238E27FC236}">
                <a16:creationId xmlns:a16="http://schemas.microsoft.com/office/drawing/2014/main" id="{84936419-AF13-4154-306F-F6325431E4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86" y="3459344"/>
            <a:ext cx="2121172" cy="144834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93CB1C5-C610-B792-F9B8-D9C4DDAD94EE}"/>
              </a:ext>
            </a:extLst>
          </p:cNvPr>
          <p:cNvSpPr txBox="1"/>
          <p:nvPr/>
        </p:nvSpPr>
        <p:spPr>
          <a:xfrm>
            <a:off x="259772" y="4908913"/>
            <a:ext cx="204354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latin typeface="Calibri"/>
                <a:ea typeface="Calibri"/>
                <a:cs typeface="Calibri"/>
              </a:rPr>
              <a:t> Gridded reanalysis </a:t>
            </a:r>
            <a:endParaRPr lang="en-GB">
              <a:latin typeface="Calibri"/>
              <a:ea typeface="Calibri"/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70F144-D2A7-DB3A-BED5-9A014C729692}"/>
              </a:ext>
            </a:extLst>
          </p:cNvPr>
          <p:cNvSpPr txBox="1"/>
          <p:nvPr/>
        </p:nvSpPr>
        <p:spPr>
          <a:xfrm>
            <a:off x="3169980" y="5116731"/>
            <a:ext cx="287481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latin typeface="Calibri"/>
                <a:ea typeface="Calibri"/>
                <a:cs typeface="Calibri"/>
              </a:rPr>
              <a:t>FLEXPART dispersion model </a:t>
            </a:r>
            <a:endParaRPr lang="en-GB">
              <a:latin typeface="Calibri"/>
              <a:ea typeface="Calibri"/>
              <a:cs typeface="Calibri"/>
            </a:endParaRPr>
          </a:p>
        </p:txBody>
      </p:sp>
      <p:pic>
        <p:nvPicPr>
          <p:cNvPr id="9" name="Picture 8" descr="A diagram of a world map&#10;&#10;AI-generated content may be incorrect.">
            <a:extLst>
              <a:ext uri="{FF2B5EF4-FFF2-40B4-BE49-F238E27FC236}">
                <a16:creationId xmlns:a16="http://schemas.microsoft.com/office/drawing/2014/main" id="{BF5A51C6-F99D-FE2A-16C4-C3661CBA18D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8238" t="11963" r="25140" b="9688"/>
          <a:stretch>
            <a:fillRect/>
          </a:stretch>
        </p:blipFill>
        <p:spPr>
          <a:xfrm>
            <a:off x="6343977" y="2813413"/>
            <a:ext cx="3140378" cy="289666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8F680C4-74F7-FDC3-4FAD-E4AD9A9CD839}"/>
              </a:ext>
            </a:extLst>
          </p:cNvPr>
          <p:cNvSpPr txBox="1"/>
          <p:nvPr/>
        </p:nvSpPr>
        <p:spPr>
          <a:xfrm>
            <a:off x="7097166" y="3887545"/>
            <a:ext cx="1630948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latin typeface="Calibri"/>
                <a:ea typeface="Calibri"/>
                <a:cs typeface="Calibri"/>
              </a:rPr>
              <a:t>Inverse model</a:t>
            </a:r>
          </a:p>
          <a:p>
            <a:pPr algn="ctr"/>
            <a:r>
              <a:rPr lang="en-US" b="1" err="1">
                <a:latin typeface="Calibri"/>
                <a:ea typeface="Calibri"/>
                <a:cs typeface="Calibri"/>
              </a:rPr>
              <a:t>Optimiser</a:t>
            </a:r>
            <a:endParaRPr lang="en-US" b="1">
              <a:latin typeface="Calibri"/>
              <a:ea typeface="Calibri"/>
              <a:cs typeface="Calibri"/>
            </a:endParaRPr>
          </a:p>
          <a:p>
            <a:pPr algn="ctr"/>
            <a:endParaRPr lang="en-GB">
              <a:latin typeface="Calibri"/>
              <a:ea typeface="Calibri"/>
              <a:cs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C96D11-36AF-101D-1926-21ACEDF3B780}"/>
              </a:ext>
            </a:extLst>
          </p:cNvPr>
          <p:cNvSpPr txBox="1"/>
          <p:nvPr/>
        </p:nvSpPr>
        <p:spPr>
          <a:xfrm>
            <a:off x="8466932" y="2507624"/>
            <a:ext cx="60960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latin typeface="Calibri"/>
                <a:ea typeface="Calibri"/>
                <a:cs typeface="Calibri"/>
              </a:rPr>
              <a:t>A priori emissions</a:t>
            </a:r>
            <a:endParaRPr lang="en-US">
              <a:latin typeface="Calibri"/>
              <a:ea typeface="Calibri"/>
              <a:cs typeface="Calibri"/>
            </a:endParaRPr>
          </a:p>
          <a:p>
            <a:pPr algn="ctr"/>
            <a:endParaRPr lang="en-GB">
              <a:latin typeface="Calibri"/>
              <a:ea typeface="Calibri"/>
              <a:cs typeface="Calibri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B63AF58-2E8D-0AB5-46C4-5D8333BA206C}"/>
              </a:ext>
            </a:extLst>
          </p:cNvPr>
          <p:cNvCxnSpPr/>
          <p:nvPr/>
        </p:nvCxnSpPr>
        <p:spPr>
          <a:xfrm>
            <a:off x="1968911" y="4210653"/>
            <a:ext cx="552737" cy="1080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4A4DFD2-F394-80F3-7089-82E33A1D69D0}"/>
              </a:ext>
            </a:extLst>
          </p:cNvPr>
          <p:cNvCxnSpPr>
            <a:cxnSpLocks/>
          </p:cNvCxnSpPr>
          <p:nvPr/>
        </p:nvCxnSpPr>
        <p:spPr>
          <a:xfrm>
            <a:off x="6010322" y="4274404"/>
            <a:ext cx="552737" cy="1080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FC420D7-0DA3-86A2-8231-FBB81F4656E5}"/>
              </a:ext>
            </a:extLst>
          </p:cNvPr>
          <p:cNvGrpSpPr/>
          <p:nvPr/>
        </p:nvGrpSpPr>
        <p:grpSpPr>
          <a:xfrm rot="10800000" flipH="1">
            <a:off x="4808930" y="1950090"/>
            <a:ext cx="2273519" cy="697845"/>
            <a:chOff x="6653784" y="5455718"/>
            <a:chExt cx="1459174" cy="675760"/>
          </a:xfrm>
        </p:grpSpPr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A0B41C9B-0BCA-2EF3-33DB-56666FA19E0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89043" y="5455718"/>
              <a:ext cx="9992" cy="675760"/>
            </a:xfrm>
            <a:prstGeom prst="straightConnector1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7DC50DAB-8106-7159-AC9F-A8D8388A1D00}"/>
                </a:ext>
              </a:extLst>
            </p:cNvPr>
            <p:cNvCxnSpPr/>
            <p:nvPr/>
          </p:nvCxnSpPr>
          <p:spPr>
            <a:xfrm>
              <a:off x="6653784" y="6105889"/>
              <a:ext cx="1459174" cy="7239"/>
            </a:xfrm>
            <a:prstGeom prst="straightConnector1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B3DFDED-CF87-8E97-49C1-AE132916B37B}"/>
              </a:ext>
            </a:extLst>
          </p:cNvPr>
          <p:cNvGrpSpPr/>
          <p:nvPr/>
        </p:nvGrpSpPr>
        <p:grpSpPr>
          <a:xfrm rot="10800000">
            <a:off x="7329031" y="1937352"/>
            <a:ext cx="793696" cy="708890"/>
            <a:chOff x="6653784" y="5455718"/>
            <a:chExt cx="1459174" cy="675760"/>
          </a:xfrm>
        </p:grpSpPr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DE2EDD45-C97B-FF9B-156C-5530F02EB3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89043" y="5455718"/>
              <a:ext cx="9992" cy="675760"/>
            </a:xfrm>
            <a:prstGeom prst="straightConnector1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1D4254A5-0CF9-7122-9AEE-DDFBE8FB449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53784" y="6105889"/>
              <a:ext cx="1459174" cy="7239"/>
            </a:xfrm>
            <a:prstGeom prst="straightConnector1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A38DB06-8D1A-C8DB-8072-FA43513FD25B}"/>
              </a:ext>
            </a:extLst>
          </p:cNvPr>
          <p:cNvCxnSpPr>
            <a:cxnSpLocks/>
          </p:cNvCxnSpPr>
          <p:nvPr/>
        </p:nvCxnSpPr>
        <p:spPr>
          <a:xfrm>
            <a:off x="9207408" y="4158447"/>
            <a:ext cx="552737" cy="1080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70459F17-669D-3C51-4995-CF7E3D34AA67}"/>
              </a:ext>
            </a:extLst>
          </p:cNvPr>
          <p:cNvSpPr txBox="1"/>
          <p:nvPr/>
        </p:nvSpPr>
        <p:spPr>
          <a:xfrm>
            <a:off x="9486349" y="4909918"/>
            <a:ext cx="2777434" cy="173776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b="1" baseline="0">
                <a:latin typeface="Calibri"/>
                <a:ea typeface="Calibri"/>
                <a:cs typeface="Calibri"/>
              </a:rPr>
              <a:t>A </a:t>
            </a:r>
            <a:r>
              <a:rPr lang="en-US" b="1">
                <a:latin typeface="Calibri"/>
                <a:ea typeface="Calibri"/>
                <a:cs typeface="Calibri"/>
              </a:rPr>
              <a:t>posteriori</a:t>
            </a:r>
            <a:r>
              <a:rPr lang="en-US" sz="1800" b="1" baseline="0">
                <a:latin typeface="Calibri"/>
                <a:ea typeface="Calibri"/>
                <a:cs typeface="Calibri"/>
              </a:rPr>
              <a:t> emissions</a:t>
            </a:r>
            <a:r>
              <a:rPr sz="1800" b="1">
                <a:latin typeface="Calibri"/>
                <a:ea typeface="Calibri"/>
                <a:cs typeface="Calibri"/>
              </a:rPr>
              <a:t>​</a:t>
            </a:r>
            <a:endParaRPr lang="en-US" b="1">
              <a:latin typeface="Calibri"/>
              <a:ea typeface="Calibri"/>
              <a:cs typeface="Calibri"/>
            </a:endParaRPr>
          </a:p>
          <a:p>
            <a:pPr algn="ctr"/>
            <a:r>
              <a:rPr lang="en-GB" b="1">
                <a:latin typeface="Calibri"/>
                <a:ea typeface="Calibri"/>
                <a:cs typeface="Calibri"/>
              </a:rPr>
              <a:t>+</a:t>
            </a:r>
          </a:p>
          <a:p>
            <a:pPr algn="ctr"/>
            <a:r>
              <a:rPr lang="en-GB" b="1">
                <a:latin typeface="Calibri"/>
                <a:ea typeface="Calibri"/>
                <a:cs typeface="Calibri"/>
              </a:rPr>
              <a:t>Uncertainty estimates</a:t>
            </a:r>
          </a:p>
          <a:p>
            <a:pPr algn="ctr"/>
            <a:r>
              <a:rPr lang="en-GB" b="1">
                <a:latin typeface="Calibri"/>
                <a:ea typeface="Calibri"/>
                <a:cs typeface="Calibri"/>
              </a:rPr>
              <a:t>+ </a:t>
            </a:r>
          </a:p>
          <a:p>
            <a:pPr algn="ctr"/>
            <a:r>
              <a:rPr lang="en-GB" b="1">
                <a:latin typeface="Calibri"/>
                <a:ea typeface="Calibri"/>
                <a:cs typeface="Calibri"/>
              </a:rPr>
              <a:t>Optimised concentrations</a:t>
            </a:r>
          </a:p>
          <a:p>
            <a:pPr algn="ctr"/>
            <a:endParaRPr lang="en-GB">
              <a:latin typeface="Calibri"/>
              <a:ea typeface="Calibri"/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887E69B-DC57-297C-1180-3F4B62675F12}"/>
              </a:ext>
            </a:extLst>
          </p:cNvPr>
          <p:cNvSpPr txBox="1"/>
          <p:nvPr/>
        </p:nvSpPr>
        <p:spPr>
          <a:xfrm>
            <a:off x="58167" y="2910"/>
            <a:ext cx="12110565" cy="81766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Century Gothic"/>
              </a:rPr>
              <a:t>FLEXINVERT+</a:t>
            </a:r>
            <a:endParaRPr lang="en-GB" dirty="0">
              <a:solidFill>
                <a:srgbClr val="002060"/>
              </a:solidFill>
              <a:latin typeface="Century Gothic"/>
            </a:endParaRPr>
          </a:p>
          <a:p>
            <a:pPr algn="ctr"/>
            <a:endParaRPr lang="en-GB" dirty="0">
              <a:solidFill>
                <a:srgbClr val="002060"/>
              </a:solidFill>
              <a:latin typeface="Century Gothic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371FFA1-1B59-2FA2-7CAC-7A395EEFE2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315" y="955361"/>
            <a:ext cx="4030581" cy="201214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3FB293E-5ADB-BDDD-04F3-991E412F95DC}"/>
              </a:ext>
            </a:extLst>
          </p:cNvPr>
          <p:cNvSpPr txBox="1"/>
          <p:nvPr/>
        </p:nvSpPr>
        <p:spPr>
          <a:xfrm>
            <a:off x="1421218" y="2894624"/>
            <a:ext cx="298561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latin typeface="Calibri"/>
                <a:ea typeface="Calibri"/>
                <a:cs typeface="Calibri"/>
              </a:rPr>
              <a:t>Atmospheric concentrations</a:t>
            </a:r>
            <a:endParaRPr lang="en-GB">
              <a:latin typeface="Calibri"/>
              <a:ea typeface="Calibri"/>
              <a:cs typeface="Calibri"/>
            </a:endParaRPr>
          </a:p>
          <a:p>
            <a:pPr algn="ctr"/>
            <a:endParaRPr lang="en-GB">
              <a:latin typeface="Calibri"/>
              <a:ea typeface="Calibri"/>
              <a:cs typeface="Calibri"/>
            </a:endParaRPr>
          </a:p>
        </p:txBody>
      </p:sp>
      <p:pic>
        <p:nvPicPr>
          <p:cNvPr id="6" name="Picture 5" descr="A map of the world with different colored areas&#10;&#10;AI-generated content may be incorrect.">
            <a:extLst>
              <a:ext uri="{FF2B5EF4-FFF2-40B4-BE49-F238E27FC236}">
                <a16:creationId xmlns:a16="http://schemas.microsoft.com/office/drawing/2014/main" id="{771C1E35-4BC0-506E-92F7-F0DACB38E63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906" t="18969" r="26921" b="27547"/>
          <a:stretch>
            <a:fillRect/>
          </a:stretch>
        </p:blipFill>
        <p:spPr>
          <a:xfrm>
            <a:off x="10296985" y="2623143"/>
            <a:ext cx="1577148" cy="23735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C3BFED6-B8E0-6D4B-6EDD-03E25307721B}"/>
              </a:ext>
            </a:extLst>
          </p:cNvPr>
          <p:cNvSpPr txBox="1"/>
          <p:nvPr/>
        </p:nvSpPr>
        <p:spPr>
          <a:xfrm>
            <a:off x="1127972" y="1127250"/>
            <a:ext cx="2090443" cy="95030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rgbClr val="281EE6"/>
                </a:solidFill>
                <a:latin typeface="Calibri"/>
              </a:rPr>
              <a:t>PM</a:t>
            </a:r>
            <a:r>
              <a:rPr lang="en-US" baseline="-25000">
                <a:solidFill>
                  <a:srgbClr val="281EE6"/>
                </a:solidFill>
                <a:latin typeface="Calibri"/>
              </a:rPr>
              <a:t>2.5</a:t>
            </a:r>
            <a:r>
              <a:rPr lang="en-US">
                <a:solidFill>
                  <a:srgbClr val="281EE6"/>
                </a:solidFill>
                <a:latin typeface="Calibri"/>
              </a:rPr>
              <a:t> concentration </a:t>
            </a:r>
            <a:r>
              <a:rPr lang="en-US">
                <a:solidFill>
                  <a:srgbClr val="281EE6"/>
                </a:solidFill>
                <a:latin typeface="Calibri"/>
                <a:ea typeface="Calibri"/>
                <a:cs typeface="Calibri"/>
              </a:rPr>
              <a:t>at 32 sites </a:t>
            </a:r>
          </a:p>
          <a:p>
            <a:pPr algn="ctr"/>
            <a:r>
              <a:rPr lang="en-US">
                <a:solidFill>
                  <a:srgbClr val="281EE6"/>
                </a:solidFill>
                <a:latin typeface="Calibri"/>
                <a:ea typeface="Calibri"/>
                <a:cs typeface="Calibri"/>
              </a:rPr>
              <a:t>over NW IGP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EE85F6-D71A-4E44-0192-098CD978F251}"/>
              </a:ext>
            </a:extLst>
          </p:cNvPr>
          <p:cNvSpPr txBox="1"/>
          <p:nvPr/>
        </p:nvSpPr>
        <p:spPr>
          <a:xfrm>
            <a:off x="9836371" y="1129252"/>
            <a:ext cx="1470054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rgbClr val="281EE6"/>
                </a:solidFill>
                <a:latin typeface="Calibri"/>
              </a:rPr>
              <a:t>ECLIPSE v6 emissions</a:t>
            </a:r>
            <a:endParaRPr lang="en-GB">
              <a:solidFill>
                <a:srgbClr val="000000"/>
              </a:solidFill>
            </a:endParaRPr>
          </a:p>
          <a:p>
            <a:pPr algn="ctr"/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0760DC0-6D03-FCA4-59AA-58C44FBCEBE7}"/>
              </a:ext>
            </a:extLst>
          </p:cNvPr>
          <p:cNvSpPr txBox="1"/>
          <p:nvPr/>
        </p:nvSpPr>
        <p:spPr>
          <a:xfrm>
            <a:off x="2913133" y="5485725"/>
            <a:ext cx="1375647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rgbClr val="281EE6"/>
                </a:solidFill>
                <a:latin typeface="Calibri"/>
              </a:rPr>
              <a:t>3-days back trajectory</a:t>
            </a:r>
            <a:endParaRPr lang="en-GB">
              <a:solidFill>
                <a:srgbClr val="281EE6"/>
              </a:solidFill>
            </a:endParaRPr>
          </a:p>
          <a:p>
            <a:pPr algn="ctr"/>
            <a:endParaRPr lang="en-GB">
              <a:solidFill>
                <a:srgbClr val="281EE6"/>
              </a:solidFill>
            </a:endParaRPr>
          </a:p>
        </p:txBody>
      </p:sp>
      <p:pic>
        <p:nvPicPr>
          <p:cNvPr id="28" name="Picture 27" descr="A blue logo with text&#10;&#10;AI-generated content may be incorrect.">
            <a:extLst>
              <a:ext uri="{FF2B5EF4-FFF2-40B4-BE49-F238E27FC236}">
                <a16:creationId xmlns:a16="http://schemas.microsoft.com/office/drawing/2014/main" id="{B149CCA0-E630-E388-B87A-BB3C4A19926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22934" b="24145"/>
          <a:stretch>
            <a:fillRect/>
          </a:stretch>
        </p:blipFill>
        <p:spPr>
          <a:xfrm>
            <a:off x="10608931" y="6254010"/>
            <a:ext cx="1583070" cy="602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3204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8A6C80-7169-5831-23B1-513B5135EF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0578D42-86AC-4A02-E5CE-740EE819D9CD}"/>
              </a:ext>
            </a:extLst>
          </p:cNvPr>
          <p:cNvSpPr txBox="1"/>
          <p:nvPr/>
        </p:nvSpPr>
        <p:spPr>
          <a:xfrm>
            <a:off x="0" y="3098"/>
            <a:ext cx="12185804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Century Gothic"/>
                <a:ea typeface="Calibri"/>
                <a:cs typeface="Calibri"/>
              </a:rPr>
              <a:t>PM</a:t>
            </a:r>
            <a:r>
              <a:rPr lang="en-US" sz="2400" b="1" baseline="-25000">
                <a:solidFill>
                  <a:srgbClr val="002060"/>
                </a:solidFill>
                <a:latin typeface="Century Gothic"/>
                <a:ea typeface="Calibri"/>
                <a:cs typeface="Calibri"/>
              </a:rPr>
              <a:t>2.5</a:t>
            </a:r>
            <a:r>
              <a:rPr lang="en-US" sz="2400" b="1">
                <a:solidFill>
                  <a:srgbClr val="002060"/>
                </a:solidFill>
                <a:latin typeface="Century Gothic"/>
                <a:ea typeface="Calibri"/>
                <a:cs typeface="Calibri"/>
              </a:rPr>
              <a:t> emission fluxes during non-biomass burning</a:t>
            </a:r>
            <a:r>
              <a:rPr lang="en-US" sz="2400" b="1" dirty="0">
                <a:solidFill>
                  <a:srgbClr val="002060"/>
                </a:solidFill>
                <a:latin typeface="Century Gothic"/>
                <a:ea typeface="Calibri"/>
                <a:cs typeface="Calibri"/>
              </a:rPr>
              <a:t> </a:t>
            </a:r>
            <a:r>
              <a:rPr lang="en-US" sz="2400" b="1">
                <a:solidFill>
                  <a:srgbClr val="002060"/>
                </a:solidFill>
                <a:latin typeface="Century Gothic"/>
                <a:ea typeface="Calibri"/>
                <a:cs typeface="Calibri"/>
              </a:rPr>
              <a:t>period</a:t>
            </a:r>
          </a:p>
          <a:p>
            <a:pPr algn="ctr"/>
            <a:endParaRPr lang="en-GB" sz="2000" i="1" dirty="0">
              <a:solidFill>
                <a:srgbClr val="002060"/>
              </a:solidFill>
              <a:latin typeface="Century Gothic"/>
              <a:ea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FD1DAC-0E29-8519-D24E-8A85BBE42153}"/>
              </a:ext>
            </a:extLst>
          </p:cNvPr>
          <p:cNvSpPr txBox="1"/>
          <p:nvPr/>
        </p:nvSpPr>
        <p:spPr>
          <a:xfrm>
            <a:off x="6255576" y="677225"/>
            <a:ext cx="5906601" cy="593745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  <a:buFont typeface="Arial"/>
              <a:buChar char="•"/>
            </a:pPr>
            <a:r>
              <a:rPr lang="en-GB">
                <a:solidFill>
                  <a:srgbClr val="1E42E6"/>
                </a:solidFill>
                <a:latin typeface="Calibri"/>
                <a:ea typeface="Calibri"/>
                <a:cs typeface="Calibri"/>
              </a:rPr>
              <a:t>Positive emission adjustments over industrial and urban regions indicate that anthropogenic emissions are underestimated in the prior inventories</a:t>
            </a:r>
            <a:endParaRPr lang="en-US">
              <a:solidFill>
                <a:srgbClr val="1E42E6"/>
              </a:solidFill>
              <a:latin typeface="Calibri"/>
              <a:ea typeface="Calibri"/>
              <a:cs typeface="Calibri"/>
            </a:endParaRPr>
          </a:p>
          <a:p>
            <a:pPr>
              <a:lnSpc>
                <a:spcPct val="150000"/>
              </a:lnSpc>
            </a:pPr>
            <a:endParaRPr lang="en-GB">
              <a:solidFill>
                <a:srgbClr val="1E42E6"/>
              </a:solidFill>
              <a:latin typeface="Calibri"/>
              <a:ea typeface="Calibri"/>
              <a:cs typeface="Calibri"/>
            </a:endParaRPr>
          </a:p>
          <a:p>
            <a:pPr>
              <a:lnSpc>
                <a:spcPct val="150000"/>
              </a:lnSpc>
              <a:buFont typeface="Arial"/>
              <a:buChar char="•"/>
            </a:pPr>
            <a:r>
              <a:rPr lang="en-GB">
                <a:solidFill>
                  <a:srgbClr val="1E42E6"/>
                </a:solidFill>
                <a:latin typeface="Calibri"/>
                <a:ea typeface="Calibri"/>
                <a:cs typeface="Calibri"/>
              </a:rPr>
              <a:t>Negative emission adjustments over rural Punjab and central Delhi suggest that baseline emissions in these regions are slightly overestimated in global inventories</a:t>
            </a:r>
          </a:p>
          <a:p>
            <a:pPr>
              <a:lnSpc>
                <a:spcPct val="150000"/>
              </a:lnSpc>
            </a:pPr>
            <a:endParaRPr lang="en-GB">
              <a:solidFill>
                <a:srgbClr val="1E42E6"/>
              </a:solidFill>
              <a:latin typeface="Calibri"/>
              <a:ea typeface="Calibri"/>
              <a:cs typeface="Calibri"/>
            </a:endParaRPr>
          </a:p>
          <a:p>
            <a:pPr>
              <a:lnSpc>
                <a:spcPct val="150000"/>
              </a:lnSpc>
              <a:buFont typeface="Arial"/>
              <a:buChar char="•"/>
            </a:pPr>
            <a:r>
              <a:rPr lang="en-GB">
                <a:solidFill>
                  <a:srgbClr val="1E42E6"/>
                </a:solidFill>
                <a:latin typeface="Calibri"/>
                <a:ea typeface="Calibri"/>
                <a:cs typeface="Calibri"/>
              </a:rPr>
              <a:t>PM₂.₅ levels before the usual stubble burning are driven predominantly by industrial fuel combustion, vehicular emissions, and waste burning rather than agricultural</a:t>
            </a:r>
            <a:endParaRPr lang="en-GB">
              <a:latin typeface="Calibri"/>
              <a:ea typeface="Calibri"/>
              <a:cs typeface="Calibri"/>
            </a:endParaRPr>
          </a:p>
          <a:p>
            <a:r>
              <a:rPr lang="en-GB">
                <a:solidFill>
                  <a:srgbClr val="1E42E6"/>
                </a:solidFill>
                <a:latin typeface="Calibri"/>
                <a:ea typeface="Calibri"/>
                <a:cs typeface="Calibri"/>
              </a:rPr>
              <a:t>residue burning in Ludhiana and Mandi district</a:t>
            </a:r>
          </a:p>
          <a:p>
            <a:endParaRPr lang="en-GB">
              <a:solidFill>
                <a:srgbClr val="1E42E6"/>
              </a:solidFill>
              <a:latin typeface="Calibri"/>
              <a:ea typeface="Calibri"/>
              <a:cs typeface="Calibri"/>
            </a:endParaRPr>
          </a:p>
          <a:p>
            <a:r>
              <a:rPr lang="en-GB" sz="1400">
                <a:solidFill>
                  <a:srgbClr val="1E42E6"/>
                </a:solidFill>
                <a:latin typeface="Calibri"/>
                <a:ea typeface="Calibri"/>
                <a:cs typeface="Calibri"/>
              </a:rPr>
              <a:t>(https://timesofindia.indiatimes.com/city/chandigarh/punjabs-air-pollution-crisis-deepens-beyond-stubble-burning/articleshow/122789792.cms)</a:t>
            </a:r>
          </a:p>
          <a:p>
            <a:pPr>
              <a:lnSpc>
                <a:spcPct val="150000"/>
              </a:lnSpc>
            </a:pPr>
            <a:endParaRPr lang="en-GB" sz="1400">
              <a:solidFill>
                <a:srgbClr val="1E42E6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27D751-EF3A-38BA-29CB-B3D5E27ED828}"/>
              </a:ext>
            </a:extLst>
          </p:cNvPr>
          <p:cNvSpPr txBox="1"/>
          <p:nvPr/>
        </p:nvSpPr>
        <p:spPr>
          <a:xfrm>
            <a:off x="-337127" y="415204"/>
            <a:ext cx="3956050" cy="3539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700">
                <a:highlight>
                  <a:srgbClr val="FFFFFF"/>
                </a:highlight>
                <a:latin typeface="Calibri"/>
              </a:rPr>
              <a:t>Prior emission fluxes</a:t>
            </a:r>
            <a:endParaRPr lang="en-GB" sz="1700">
              <a:highlight>
                <a:srgbClr val="FFFFFF"/>
              </a:highlight>
              <a:latin typeface="Calibri"/>
              <a:ea typeface="Calibri"/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61246EF-4D52-6E14-5A8E-7E3FE4236A15}"/>
              </a:ext>
            </a:extLst>
          </p:cNvPr>
          <p:cNvSpPr txBox="1"/>
          <p:nvPr/>
        </p:nvSpPr>
        <p:spPr>
          <a:xfrm>
            <a:off x="2738436" y="429418"/>
            <a:ext cx="3943350" cy="6155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700">
                <a:solidFill>
                  <a:srgbClr val="000000"/>
                </a:solidFill>
                <a:latin typeface="Calibri"/>
              </a:rPr>
              <a:t>Posterior emission fluxes</a:t>
            </a:r>
            <a:endParaRPr lang="en-GB" sz="1700">
              <a:latin typeface="Calibri"/>
              <a:ea typeface="Calibri"/>
              <a:cs typeface="Calibri"/>
            </a:endParaRPr>
          </a:p>
          <a:p>
            <a:pPr algn="ctr"/>
            <a:endParaRPr lang="en-GB" sz="1700">
              <a:latin typeface="Calibri"/>
              <a:ea typeface="Calibri"/>
              <a:cs typeface="Calibri"/>
            </a:endParaRPr>
          </a:p>
        </p:txBody>
      </p:sp>
      <p:pic>
        <p:nvPicPr>
          <p:cNvPr id="9" name="Picture 8" descr="A screenshot of a map&#10;&#10;AI-generated content may be incorrect.">
            <a:extLst>
              <a:ext uri="{FF2B5EF4-FFF2-40B4-BE49-F238E27FC236}">
                <a16:creationId xmlns:a16="http://schemas.microsoft.com/office/drawing/2014/main" id="{FCAFA377-EA95-D615-8750-5E1C62F0BD0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247" t="22" r="54264" b="49740"/>
          <a:stretch>
            <a:fillRect/>
          </a:stretch>
        </p:blipFill>
        <p:spPr>
          <a:xfrm>
            <a:off x="-2820" y="674253"/>
            <a:ext cx="3155151" cy="2980980"/>
          </a:xfrm>
          <a:prstGeom prst="rect">
            <a:avLst/>
          </a:prstGeom>
        </p:spPr>
      </p:pic>
      <p:pic>
        <p:nvPicPr>
          <p:cNvPr id="13" name="Picture 12" descr="A screenshot of a map&#10;&#10;AI-generated content may be incorrect.">
            <a:extLst>
              <a:ext uri="{FF2B5EF4-FFF2-40B4-BE49-F238E27FC236}">
                <a16:creationId xmlns:a16="http://schemas.microsoft.com/office/drawing/2014/main" id="{C1D621B5-46C2-1215-F61F-6B3F52D6057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4522" t="-468" r="-12" b="50266"/>
          <a:stretch>
            <a:fillRect/>
          </a:stretch>
        </p:blipFill>
        <p:spPr>
          <a:xfrm>
            <a:off x="3146384" y="660277"/>
            <a:ext cx="3119328" cy="2975197"/>
          </a:xfrm>
          <a:prstGeom prst="rect">
            <a:avLst/>
          </a:prstGeom>
        </p:spPr>
      </p:pic>
      <p:pic>
        <p:nvPicPr>
          <p:cNvPr id="16" name="Picture 15" descr="A screenshot of a map&#10;&#10;AI-generated content may be incorrect.">
            <a:extLst>
              <a:ext uri="{FF2B5EF4-FFF2-40B4-BE49-F238E27FC236}">
                <a16:creationId xmlns:a16="http://schemas.microsoft.com/office/drawing/2014/main" id="{6949C2FB-C4BF-F2BF-91C0-A4B3FCD46B2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735" t="49581" r="55110" b="-533"/>
          <a:stretch>
            <a:fillRect/>
          </a:stretch>
        </p:blipFill>
        <p:spPr>
          <a:xfrm>
            <a:off x="116243" y="3837174"/>
            <a:ext cx="3027959" cy="303675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ED8C886-71D8-1528-53F5-D94A5D3CC92F}"/>
              </a:ext>
            </a:extLst>
          </p:cNvPr>
          <p:cNvSpPr txBox="1"/>
          <p:nvPr/>
        </p:nvSpPr>
        <p:spPr>
          <a:xfrm>
            <a:off x="2762249" y="3524248"/>
            <a:ext cx="394335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rgbClr val="000000"/>
                </a:solidFill>
                <a:latin typeface="Calibri"/>
              </a:rPr>
              <a:t>% diff </a:t>
            </a:r>
            <a:endParaRPr lang="en-GB">
              <a:latin typeface="Calibri"/>
              <a:ea typeface="Calibri"/>
              <a:cs typeface="Calibr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697DD99-4EBB-F08A-6861-6C6BB4374BAF}"/>
              </a:ext>
            </a:extLst>
          </p:cNvPr>
          <p:cNvSpPr txBox="1"/>
          <p:nvPr/>
        </p:nvSpPr>
        <p:spPr>
          <a:xfrm>
            <a:off x="-215902" y="3511548"/>
            <a:ext cx="394335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rgbClr val="000000"/>
                </a:solidFill>
                <a:latin typeface="Calibri"/>
              </a:rPr>
              <a:t>Diff = posterior - prior</a:t>
            </a:r>
            <a:endParaRPr lang="en-GB">
              <a:latin typeface="Calibri"/>
              <a:ea typeface="Calibri"/>
              <a:cs typeface="Calibri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51E9F50-57F3-28BC-B0B5-3644774CF75D}"/>
              </a:ext>
            </a:extLst>
          </p:cNvPr>
          <p:cNvSpPr/>
          <p:nvPr/>
        </p:nvSpPr>
        <p:spPr>
          <a:xfrm>
            <a:off x="224860" y="3870992"/>
            <a:ext cx="2897293" cy="2482139"/>
          </a:xfrm>
          <a:prstGeom prst="rect">
            <a:avLst/>
          </a:prstGeom>
          <a:noFill/>
          <a:ln w="28575">
            <a:solidFill>
              <a:srgbClr val="1E42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" name="Picture 18" descr="A screenshot of a map&#10;&#10;AI-generated content may be incorrect.">
            <a:extLst>
              <a:ext uri="{FF2B5EF4-FFF2-40B4-BE49-F238E27FC236}">
                <a16:creationId xmlns:a16="http://schemas.microsoft.com/office/drawing/2014/main" id="{ABA1C8DD-C8F5-A3E7-E6E5-F19D25D6B5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4350" t="49351" r="90" b="-300"/>
          <a:stretch>
            <a:fillRect/>
          </a:stretch>
        </p:blipFill>
        <p:spPr>
          <a:xfrm>
            <a:off x="3152336" y="3819313"/>
            <a:ext cx="3023693" cy="3036585"/>
          </a:xfrm>
          <a:prstGeom prst="rect">
            <a:avLst/>
          </a:prstGeom>
        </p:spPr>
      </p:pic>
      <p:pic>
        <p:nvPicPr>
          <p:cNvPr id="7" name="Picture 6" descr="A blue logo with text&#10;&#10;AI-generated content may be incorrect.">
            <a:extLst>
              <a:ext uri="{FF2B5EF4-FFF2-40B4-BE49-F238E27FC236}">
                <a16:creationId xmlns:a16="http://schemas.microsoft.com/office/drawing/2014/main" id="{F56E71DB-E217-7CC7-3CD6-98B3D7C945B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2934" b="24145"/>
          <a:stretch>
            <a:fillRect/>
          </a:stretch>
        </p:blipFill>
        <p:spPr>
          <a:xfrm>
            <a:off x="10608931" y="6254010"/>
            <a:ext cx="1583070" cy="602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9459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20</Slides>
  <Notes>1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Optimising crop-residue burning PM2.5 emissions over the Indo-Gangetic Plain using inverse modelling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revision>528</cp:revision>
  <dcterms:created xsi:type="dcterms:W3CDTF">2026-03-03T07:53:58Z</dcterms:created>
  <dcterms:modified xsi:type="dcterms:W3CDTF">2026-05-05T11:23:29Z</dcterms:modified>
</cp:coreProperties>
</file>