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8"/>
  </p:notesMasterIdLst>
  <p:sldIdLst>
    <p:sldId id="257" r:id="rId5"/>
    <p:sldId id="273" r:id="rId6"/>
    <p:sldId id="274" r:id="rId7"/>
    <p:sldId id="275" r:id="rId8"/>
    <p:sldId id="281" r:id="rId9"/>
    <p:sldId id="290" r:id="rId10"/>
    <p:sldId id="291" r:id="rId11"/>
    <p:sldId id="286" r:id="rId12"/>
    <p:sldId id="277" r:id="rId13"/>
    <p:sldId id="279" r:id="rId14"/>
    <p:sldId id="289" r:id="rId15"/>
    <p:sldId id="276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8D4206-0881-E2E0-052E-60800FEEAA6D}" name="Markus Todt" initials="MT" userId="S::MTodt@met.ie::3c772f5e-ebb3-4344-b2c4-fdc8def140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D8E"/>
    <a:srgbClr val="1CAD00"/>
    <a:srgbClr val="426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3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-4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2294-1AD6-494B-8854-63F30B6E23DF}" type="datetimeFigureOut">
              <a:rPr lang="en-IE" smtClean="0"/>
              <a:t>27/04/2026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B6138-B6E4-4C53-AA2F-4DCC24F223B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191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B6138-B6E4-4C53-AA2F-4DCC24F223BD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895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What is shown?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dirty="0"/>
              <a:t>Differences between 30-year averages over 1981-2010 and 2071-2100 for AMOC strength and temperature (or precipitation on next slide) over Ireland.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dirty="0"/>
              <a:t>GCMs are different colours/symbols with Euro-CORDEX ones in black.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dirty="0"/>
              <a:t>ECEV r1 is on top as pre-processed meridional transport isn’t available on ESGF nodes (but temperature and precipitation are).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dirty="0"/>
              <a:t>Note the large variability for CNRM and ECE (both use NEMO) in AMOC strength and consequently temperature.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B6138-B6E4-4C53-AA2F-4DCC24F223BD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7747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1BC3F-D0E9-EABF-634A-5120FF539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16B039-5D03-C0A8-38FE-92F022093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26A240-EE65-60F9-58A5-2FD361752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5657D-4F08-DC88-72E0-0FE44A193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B6138-B6E4-4C53-AA2F-4DCC24F223BD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7921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study highlights that GCMs with strong AMOC decline feature weak stratification in the North Atlantic. CESM2-WACCM and MRI-ESM2-0 are among those, but we are using them for storyline simulations – they are just physically consistent scenarios of what the impact from a strong AMOC decline (or collapse) might look like.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B6138-B6E4-4C53-AA2F-4DCC24F223BD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431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B6138-B6E4-4C53-AA2F-4DCC24F223BD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134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Looked at </a:t>
            </a:r>
            <a:r>
              <a:rPr lang="en-IE" sz="1200" dirty="0"/>
              <a:t>AMOC decline in Irish National Projections/Euro-CORDEX but cut here for brevity. Included as supplementary slides after Summary.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B6138-B6E4-4C53-AA2F-4DCC24F223BD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480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 that the simulations shown in this figure are only a subset of all the CMIP6 simulations that extend past 2100.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B6138-B6E4-4C53-AA2F-4DCC24F223BD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0032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B6138-B6E4-4C53-AA2F-4DCC24F223BD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222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503A7-9A60-20F3-C24A-CE86BF8FD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210770-FD8D-9342-2713-CD0F2890E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5611CE-255B-DF90-4CD4-4E4EAE970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D7328-DA23-36FF-A077-2F0824A21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B6138-B6E4-4C53-AA2F-4DCC24F223BD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1449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80431-52A9-60C6-81C1-A38DA1787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E37282-5887-5A26-737F-DE9FFDBCA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897727-789A-7026-C86D-CAAFEF8AD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C533C-6D1E-4776-FEB5-FCB5AF8C8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B6138-B6E4-4C53-AA2F-4DCC24F223BD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2697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B6138-B6E4-4C53-AA2F-4DCC24F223BD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0916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B6138-B6E4-4C53-AA2F-4DCC24F223BD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312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431A-5E65-DA09-D0C1-D23519538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562" y="2115124"/>
            <a:ext cx="4019950" cy="1913352"/>
          </a:xfrm>
        </p:spPr>
        <p:txBody>
          <a:bodyPr anchor="t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838F1-AD0F-A1FA-2A6B-9D618290F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562" y="4096035"/>
            <a:ext cx="4019950" cy="120655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81D5170-D3A4-130E-536D-FEF2689B5FD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38563" y="5257965"/>
            <a:ext cx="4019950" cy="82391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blue logo with black background&#10;&#10;AI-generated content may be incorrect.">
            <a:extLst>
              <a:ext uri="{FF2B5EF4-FFF2-40B4-BE49-F238E27FC236}">
                <a16:creationId xmlns:a16="http://schemas.microsoft.com/office/drawing/2014/main" id="{ACC7EFC3-9BA6-A012-F658-2F14D74F0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00" y="396000"/>
            <a:ext cx="736600" cy="10668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89B60E-FF31-930F-55BC-2288A6EF9D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7938" y="1519238"/>
            <a:ext cx="5840046" cy="5338762"/>
          </a:xfrm>
          <a:custGeom>
            <a:avLst/>
            <a:gdLst>
              <a:gd name="connsiteX0" fmla="*/ 0 w 5834062"/>
              <a:gd name="connsiteY0" fmla="*/ 5338762 h 5338762"/>
              <a:gd name="connsiteX1" fmla="*/ 1303832 w 5834062"/>
              <a:gd name="connsiteY1" fmla="*/ 0 h 5338762"/>
              <a:gd name="connsiteX2" fmla="*/ 4530230 w 5834062"/>
              <a:gd name="connsiteY2" fmla="*/ 0 h 5338762"/>
              <a:gd name="connsiteX3" fmla="*/ 5834062 w 5834062"/>
              <a:gd name="connsiteY3" fmla="*/ 5338762 h 5338762"/>
              <a:gd name="connsiteX4" fmla="*/ 0 w 5834062"/>
              <a:gd name="connsiteY4" fmla="*/ 5338762 h 5338762"/>
              <a:gd name="connsiteX0" fmla="*/ 0 w 5840046"/>
              <a:gd name="connsiteY0" fmla="*/ 5338762 h 5338762"/>
              <a:gd name="connsiteX1" fmla="*/ 1303832 w 5840046"/>
              <a:gd name="connsiteY1" fmla="*/ 0 h 5338762"/>
              <a:gd name="connsiteX2" fmla="*/ 5840046 w 5840046"/>
              <a:gd name="connsiteY2" fmla="*/ 1056503 h 5338762"/>
              <a:gd name="connsiteX3" fmla="*/ 5834062 w 5840046"/>
              <a:gd name="connsiteY3" fmla="*/ 5338762 h 5338762"/>
              <a:gd name="connsiteX4" fmla="*/ 0 w 5840046"/>
              <a:gd name="connsiteY4" fmla="*/ 5338762 h 533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0046" h="5338762">
                <a:moveTo>
                  <a:pt x="0" y="5338762"/>
                </a:moveTo>
                <a:lnTo>
                  <a:pt x="1303832" y="0"/>
                </a:lnTo>
                <a:lnTo>
                  <a:pt x="5840046" y="1056503"/>
                </a:lnTo>
                <a:cubicBezTo>
                  <a:pt x="5838051" y="2483923"/>
                  <a:pt x="5836057" y="3911342"/>
                  <a:pt x="5834062" y="5338762"/>
                </a:cubicBezTo>
                <a:lnTo>
                  <a:pt x="0" y="533876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184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431A-5E65-DA09-D0C1-D23519538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562" y="2115124"/>
            <a:ext cx="4019950" cy="1913352"/>
          </a:xfrm>
        </p:spPr>
        <p:txBody>
          <a:bodyPr anchor="t">
            <a:normAutofit/>
          </a:bodyPr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838F1-AD0F-A1FA-2A6B-9D618290F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562" y="4096035"/>
            <a:ext cx="4019950" cy="120655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81D5170-D3A4-130E-536D-FEF2689B5FD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38563" y="5257965"/>
            <a:ext cx="4019950" cy="82391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blue logo with black background&#10;&#10;AI-generated content may be incorrect.">
            <a:extLst>
              <a:ext uri="{FF2B5EF4-FFF2-40B4-BE49-F238E27FC236}">
                <a16:creationId xmlns:a16="http://schemas.microsoft.com/office/drawing/2014/main" id="{FDB767D1-322B-71B0-E192-D0D1A61F16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00" y="396000"/>
            <a:ext cx="736600" cy="1066800"/>
          </a:xfrm>
          <a:prstGeom prst="rect">
            <a:avLst/>
          </a:prstGeom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4FBE450D-5409-12E5-672F-A25E4E6FB9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9588" y="1427205"/>
            <a:ext cx="5908395" cy="5430795"/>
          </a:xfrm>
          <a:custGeom>
            <a:avLst/>
            <a:gdLst>
              <a:gd name="connsiteX0" fmla="*/ 0 w 5834062"/>
              <a:gd name="connsiteY0" fmla="*/ 5338762 h 5338762"/>
              <a:gd name="connsiteX1" fmla="*/ 1303832 w 5834062"/>
              <a:gd name="connsiteY1" fmla="*/ 0 h 5338762"/>
              <a:gd name="connsiteX2" fmla="*/ 4530230 w 5834062"/>
              <a:gd name="connsiteY2" fmla="*/ 0 h 5338762"/>
              <a:gd name="connsiteX3" fmla="*/ 5834062 w 5834062"/>
              <a:gd name="connsiteY3" fmla="*/ 5338762 h 5338762"/>
              <a:gd name="connsiteX4" fmla="*/ 0 w 5834062"/>
              <a:gd name="connsiteY4" fmla="*/ 5338762 h 5338762"/>
              <a:gd name="connsiteX0" fmla="*/ 0 w 5840046"/>
              <a:gd name="connsiteY0" fmla="*/ 5338762 h 5338762"/>
              <a:gd name="connsiteX1" fmla="*/ 1303832 w 5840046"/>
              <a:gd name="connsiteY1" fmla="*/ 0 h 5338762"/>
              <a:gd name="connsiteX2" fmla="*/ 5840046 w 5840046"/>
              <a:gd name="connsiteY2" fmla="*/ 1056503 h 5338762"/>
              <a:gd name="connsiteX3" fmla="*/ 5834062 w 5840046"/>
              <a:gd name="connsiteY3" fmla="*/ 5338762 h 5338762"/>
              <a:gd name="connsiteX4" fmla="*/ 0 w 5840046"/>
              <a:gd name="connsiteY4" fmla="*/ 5338762 h 5338762"/>
              <a:gd name="connsiteX0" fmla="*/ 0 w 5840046"/>
              <a:gd name="connsiteY0" fmla="*/ 5314578 h 5314578"/>
              <a:gd name="connsiteX1" fmla="*/ 1328260 w 5840046"/>
              <a:gd name="connsiteY1" fmla="*/ 0 h 5314578"/>
              <a:gd name="connsiteX2" fmla="*/ 5840046 w 5840046"/>
              <a:gd name="connsiteY2" fmla="*/ 1032319 h 5314578"/>
              <a:gd name="connsiteX3" fmla="*/ 5834062 w 5840046"/>
              <a:gd name="connsiteY3" fmla="*/ 5314578 h 5314578"/>
              <a:gd name="connsiteX4" fmla="*/ 0 w 5840046"/>
              <a:gd name="connsiteY4" fmla="*/ 5314578 h 531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0046" h="5314578">
                <a:moveTo>
                  <a:pt x="0" y="5314578"/>
                </a:moveTo>
                <a:lnTo>
                  <a:pt x="1328260" y="0"/>
                </a:lnTo>
                <a:lnTo>
                  <a:pt x="5840046" y="1032319"/>
                </a:lnTo>
                <a:cubicBezTo>
                  <a:pt x="5838051" y="2459739"/>
                  <a:pt x="5836057" y="3887158"/>
                  <a:pt x="5834062" y="5314578"/>
                </a:cubicBezTo>
                <a:lnTo>
                  <a:pt x="0" y="5314578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450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Bulle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6AC82E-6123-B0F2-F9F4-D389A1E7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900001"/>
            <a:ext cx="9137303" cy="1178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BCF381-0D0A-9F73-4D2A-F1B65D0A5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000" y="2124000"/>
            <a:ext cx="9137303" cy="3951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ED69EA5-63DD-77B5-4345-5077A39B9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0000" y="6428931"/>
            <a:ext cx="4114800" cy="365125"/>
          </a:xfrm>
        </p:spPr>
        <p:txBody>
          <a:bodyPr/>
          <a:lstStyle/>
          <a:p>
            <a:r>
              <a:rPr lang="en-US"/>
              <a:t>EGU26-12549: AMOC Storylines to inform Ireland's National Climate Projections</a:t>
            </a:r>
            <a:endParaRPr lang="en-IE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00CD06-7253-7240-A88F-6685B05F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000" y="6428931"/>
            <a:ext cx="631284" cy="365125"/>
          </a:xfrm>
        </p:spPr>
        <p:txBody>
          <a:bodyPr/>
          <a:lstStyle/>
          <a:p>
            <a:fld id="{B348E0C4-5394-4B93-9628-B99EC82E1ACA}" type="slidenum">
              <a:rPr lang="en-IE" smtClean="0"/>
              <a:t>‹#›</a:t>
            </a:fld>
            <a:endParaRPr lang="en-IE"/>
          </a:p>
        </p:txBody>
      </p:sp>
      <p:pic>
        <p:nvPicPr>
          <p:cNvPr id="14" name="Picture 13" descr="A blue logo with black background&#10;&#10;AI-generated content may be incorrect.">
            <a:extLst>
              <a:ext uri="{FF2B5EF4-FFF2-40B4-BE49-F238E27FC236}">
                <a16:creationId xmlns:a16="http://schemas.microsoft.com/office/drawing/2014/main" id="{D9A8644F-57E9-236B-EA9F-B854EDB573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00" y="396000"/>
            <a:ext cx="736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9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Bulle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6AC82E-6123-B0F2-F9F4-D389A1E7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900001"/>
            <a:ext cx="9593586" cy="1178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ED69EA5-63DD-77B5-4345-5077A39B9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0000" y="6428931"/>
            <a:ext cx="4114800" cy="365125"/>
          </a:xfrm>
        </p:spPr>
        <p:txBody>
          <a:bodyPr/>
          <a:lstStyle/>
          <a:p>
            <a:r>
              <a:rPr lang="en-US"/>
              <a:t>EGU26-12549: AMOC Storylines to inform Ireland's National Climate Projections</a:t>
            </a:r>
            <a:endParaRPr lang="en-IE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00CD06-7253-7240-A88F-6685B05F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000" y="6428931"/>
            <a:ext cx="631284" cy="365125"/>
          </a:xfrm>
        </p:spPr>
        <p:txBody>
          <a:bodyPr/>
          <a:lstStyle/>
          <a:p>
            <a:fld id="{B348E0C4-5394-4B93-9628-B99EC82E1ACA}" type="slidenum">
              <a:rPr lang="en-IE" smtClean="0"/>
              <a:t>‹#›</a:t>
            </a:fld>
            <a:endParaRPr lang="en-IE"/>
          </a:p>
        </p:txBody>
      </p:sp>
      <p:pic>
        <p:nvPicPr>
          <p:cNvPr id="14" name="Picture 13" descr="A blue logo with black background&#10;&#10;AI-generated content may be incorrect.">
            <a:extLst>
              <a:ext uri="{FF2B5EF4-FFF2-40B4-BE49-F238E27FC236}">
                <a16:creationId xmlns:a16="http://schemas.microsoft.com/office/drawing/2014/main" id="{D9A8644F-57E9-236B-EA9F-B854EDB573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00" y="396000"/>
            <a:ext cx="736600" cy="10668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6B36945-49F5-63EF-5693-0136FC5EB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001" y="2124000"/>
            <a:ext cx="4114800" cy="3684588"/>
          </a:xfrm>
        </p:spPr>
        <p:txBody>
          <a:bodyPr anchor="t"/>
          <a:lstStyle>
            <a:lvl1pPr marL="0" indent="0">
              <a:buNone/>
              <a:defRPr sz="19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7BA372B-D003-2F68-96E6-CE93E476A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6000" y="2124000"/>
            <a:ext cx="4877586" cy="3684588"/>
          </a:xfrm>
        </p:spPr>
        <p:txBody>
          <a:bodyPr/>
          <a:lstStyle>
            <a:lvl1pPr marL="177800" indent="-177800"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8449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BB905-BCB6-5620-3C0E-1E366342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900000"/>
            <a:ext cx="9593586" cy="1142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14B6B-5A70-D6DA-7F5C-0B9FB5FB4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9586" y="2124000"/>
            <a:ext cx="3384000" cy="3684588"/>
          </a:xfrm>
        </p:spPr>
        <p:txBody>
          <a:bodyPr anchor="t"/>
          <a:lstStyle>
            <a:lvl1pPr marL="0" indent="0">
              <a:buNone/>
              <a:defRPr sz="19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80B27B-9553-7BAB-CF9E-B17FAF8FD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59999" y="2124000"/>
            <a:ext cx="6115161" cy="3684588"/>
          </a:xfrm>
        </p:spPr>
        <p:txBody>
          <a:bodyPr/>
          <a:lstStyle>
            <a:lvl1pPr marL="177800" indent="-177800"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EB4401-7507-5C48-7A68-DE1BBDD7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EGU26-12549: AMOC Storylines to inform Ireland's National Climate Projections</a:t>
            </a:r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BEE10-E412-7F6A-A034-FE1F081C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0C4-5394-4B93-9628-B99EC82E1ACA}" type="slidenum">
              <a:rPr lang="en-IE" smtClean="0"/>
              <a:t>‹#›</a:t>
            </a:fld>
            <a:endParaRPr lang="en-IE"/>
          </a:p>
        </p:txBody>
      </p:sp>
      <p:pic>
        <p:nvPicPr>
          <p:cNvPr id="11" name="Picture 10" descr="A blue logo with black background&#10;&#10;AI-generated content may be incorrect.">
            <a:extLst>
              <a:ext uri="{FF2B5EF4-FFF2-40B4-BE49-F238E27FC236}">
                <a16:creationId xmlns:a16="http://schemas.microsoft.com/office/drawing/2014/main" id="{16599D4D-2DF7-9183-B1CF-2AA2E87A4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00" y="396000"/>
            <a:ext cx="736600" cy="10668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9DCAF-637E-EC06-3587-68E4AF855F28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7469586" y="3900588"/>
            <a:ext cx="1906617" cy="19080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215900" indent="0">
              <a:buNone/>
              <a:defRPr>
                <a:solidFill>
                  <a:schemeClr val="bg1"/>
                </a:solidFill>
              </a:defRPr>
            </a:lvl2pPr>
            <a:lvl3pPr marL="439737" indent="0">
              <a:buNone/>
              <a:defRPr>
                <a:solidFill>
                  <a:schemeClr val="bg1"/>
                </a:solidFill>
              </a:defRPr>
            </a:lvl3pPr>
            <a:lvl4pPr marL="708025" indent="0">
              <a:buNone/>
              <a:defRPr>
                <a:solidFill>
                  <a:schemeClr val="bg1"/>
                </a:solidFill>
              </a:defRPr>
            </a:lvl4pPr>
            <a:lvl5pPr marL="97631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6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BB905-BCB6-5620-3C0E-1E366342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900000"/>
            <a:ext cx="7500336" cy="1142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14B6B-5A70-D6DA-7F5C-0B9FB5FB4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001" y="2124000"/>
            <a:ext cx="3126561" cy="3684588"/>
          </a:xfrm>
        </p:spPr>
        <p:txBody>
          <a:bodyPr anchor="t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80B27B-9553-7BAB-CF9E-B17FAF8FD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64000" y="2124000"/>
            <a:ext cx="3396336" cy="3684588"/>
          </a:xfrm>
        </p:spPr>
        <p:txBody>
          <a:bodyPr/>
          <a:lstStyle>
            <a:lvl1pPr marL="177800" indent="-177800">
              <a:buFont typeface="System Font Regular"/>
              <a:buChar char="&gt;"/>
              <a:tabLst/>
              <a:defRPr>
                <a:solidFill>
                  <a:schemeClr val="bg1"/>
                </a:solidFill>
              </a:defRPr>
            </a:lvl1pPr>
            <a:lvl2pPr marL="401638" indent="-185738">
              <a:buFont typeface="System Font Regular"/>
              <a:buChar char="&gt;"/>
              <a:defRPr>
                <a:solidFill>
                  <a:schemeClr val="bg1"/>
                </a:solidFill>
              </a:defRPr>
            </a:lvl2pPr>
            <a:lvl3pPr marL="669925" indent="-230188">
              <a:buFont typeface="System Font Regular"/>
              <a:buChar char="&gt;"/>
              <a:defRPr>
                <a:solidFill>
                  <a:schemeClr val="bg1"/>
                </a:solidFill>
              </a:defRPr>
            </a:lvl3pPr>
            <a:lvl4pPr marL="936625" indent="-228600">
              <a:buFont typeface="System Font Regular"/>
              <a:buChar char="&gt;"/>
              <a:defRPr>
                <a:solidFill>
                  <a:schemeClr val="bg1"/>
                </a:solidFill>
              </a:defRPr>
            </a:lvl4pPr>
            <a:lvl5pPr marL="1204913" indent="-228600">
              <a:buFont typeface="System Font Regular"/>
              <a:buChar char="&gt;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EB4401-7507-5C48-7A68-DE1BBDD7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EGU26-12549: AMOC Storylines to inform Ireland's National Climate Projections</a:t>
            </a:r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BEE10-E412-7F6A-A034-FE1F081C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0C4-5394-4B93-9628-B99EC82E1ACA}" type="slidenum">
              <a:rPr lang="en-IE" smtClean="0"/>
              <a:t>‹#›</a:t>
            </a:fld>
            <a:endParaRPr lang="en-IE"/>
          </a:p>
        </p:txBody>
      </p:sp>
      <p:pic>
        <p:nvPicPr>
          <p:cNvPr id="11" name="Picture 10" descr="A blue logo with black background&#10;&#10;AI-generated content may be incorrect.">
            <a:extLst>
              <a:ext uri="{FF2B5EF4-FFF2-40B4-BE49-F238E27FC236}">
                <a16:creationId xmlns:a16="http://schemas.microsoft.com/office/drawing/2014/main" id="{16599D4D-2DF7-9183-B1CF-2AA2E87A4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00" y="396000"/>
            <a:ext cx="736600" cy="1066800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1EF74945-CCAA-63BF-8439-6B156CEB05F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977313" y="2124000"/>
            <a:ext cx="2847975" cy="368466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326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89B8A3-6303-7FEA-DA26-A53A35E856E8}"/>
              </a:ext>
            </a:extLst>
          </p:cNvPr>
          <p:cNvSpPr/>
          <p:nvPr userDrawn="1"/>
        </p:nvSpPr>
        <p:spPr>
          <a:xfrm rot="-720000">
            <a:off x="1170374" y="2124001"/>
            <a:ext cx="2592000" cy="25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B076A-97DF-825C-5B34-F7B7A194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0" y="2124000"/>
            <a:ext cx="6181729" cy="2978736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378E0-C8A1-A012-188B-85031355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4000" y="642893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EGU26-12549: AMOC Storylines to inform Ireland's National Climate Projections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20805-4068-1927-F75A-1D10B9DA1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48E0C4-5394-4B93-9628-B99EC82E1ACA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A blue number on a black background&#10;&#10;AI-generated content may be incorrect.">
            <a:extLst>
              <a:ext uri="{FF2B5EF4-FFF2-40B4-BE49-F238E27FC236}">
                <a16:creationId xmlns:a16="http://schemas.microsoft.com/office/drawing/2014/main" id="{0B1E4E7F-597C-5919-B805-94FE284A2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235000"/>
            <a:ext cx="1155700" cy="889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C0F963-ED57-F249-7845-5EA37BEE6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4000" y="5148957"/>
            <a:ext cx="6181729" cy="71834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1FDF4AC-F0C9-1225-DCFE-4840292FAB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70375" y="2124000"/>
            <a:ext cx="2592000" cy="2592000"/>
          </a:xfrm>
          <a:ln w="635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427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1EF31-B4E8-A59F-2EA7-9D8776C7E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EGU26-12549: AMOC Storylines to inform Ireland's National Climate Projections</a:t>
            </a:r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BDB97-0601-DB4F-D7E0-4AEFF262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0C4-5394-4B93-9628-B99EC82E1A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425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85AA3F-226C-4327-FF56-58D2BC1D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900000"/>
            <a:ext cx="913730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6BB2D-7FE3-EB7C-3562-D3E981F82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000" y="2225563"/>
            <a:ext cx="9137303" cy="395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F8130-0FE6-18E0-7C08-603D5EB9F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1100" y="64289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A98D8-EC9C-E977-F630-2E8CBEE14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0000" y="64289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EGU26-12549: AMOC Storylines to inform Ireland's National Climate Projections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7E2A7-D2D5-6ED7-8259-B4DC21C0A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000" y="6428931"/>
            <a:ext cx="6312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IE"/>
              <a:t>Page </a:t>
            </a:r>
            <a:fld id="{B348E0C4-5394-4B93-9628-B99EC82E1AC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280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4" r:id="rId3"/>
    <p:sldLayoutId id="2147483685" r:id="rId4"/>
    <p:sldLayoutId id="2147483679" r:id="rId5"/>
    <p:sldLayoutId id="2147483680" r:id="rId6"/>
    <p:sldLayoutId id="2147483682" r:id="rId7"/>
    <p:sldLayoutId id="2147483683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7800" indent="-177800" algn="l" defTabSz="914400" rtl="0" eaLnBrk="1" latinLnBrk="0" hangingPunct="1">
        <a:lnSpc>
          <a:spcPts val="2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tabLst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401638" indent="-185738" algn="l" defTabSz="914400" rtl="0" eaLnBrk="1" latinLnBrk="0" hangingPunct="1">
        <a:lnSpc>
          <a:spcPts val="2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tabLst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69925" indent="-230188" algn="l" defTabSz="914400" rtl="0" eaLnBrk="1" latinLnBrk="0" hangingPunct="1">
        <a:lnSpc>
          <a:spcPts val="2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tabLst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936625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tabLst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204913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tabLst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748-9326/adfa3b" TargetMode="External"/><Relationship Id="rId7" Type="http://schemas.openxmlformats.org/officeDocument/2006/relationships/hyperlink" Target="https://doi.org/10.1029/2019GL086075" TargetMode="External"/><Relationship Id="rId2" Type="http://schemas.openxmlformats.org/officeDocument/2006/relationships/hyperlink" Target="https://doi.org/10.1038/s41561-025-01709-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5670/oceanog.2024.501" TargetMode="External"/><Relationship Id="rId5" Type="http://schemas.openxmlformats.org/officeDocument/2006/relationships/hyperlink" Target="https://doi.org/10.1029/2025GL115055" TargetMode="External"/><Relationship Id="rId4" Type="http://schemas.openxmlformats.org/officeDocument/2006/relationships/hyperlink" Target="https://doi.org/10.1017/978100915789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EDB4D8-BE7A-930D-3A73-2AD3AA7B3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775" y="1682508"/>
            <a:ext cx="5435863" cy="1913352"/>
          </a:xfrm>
        </p:spPr>
        <p:txBody>
          <a:bodyPr>
            <a:normAutofit fontScale="90000"/>
          </a:bodyPr>
          <a:lstStyle/>
          <a:p>
            <a:r>
              <a:rPr lang="en-US" dirty="0"/>
              <a:t>AMOC Storylines to inform Ireland's National Climate Projections</a:t>
            </a:r>
            <a:endParaRPr lang="en-I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D2DBD0B-B200-1912-927F-BBA8F6447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775" y="4676139"/>
            <a:ext cx="6133954" cy="1206555"/>
          </a:xfrm>
        </p:spPr>
        <p:txBody>
          <a:bodyPr>
            <a:normAutofit fontScale="92500" lnSpcReduction="20000"/>
          </a:bodyPr>
          <a:lstStyle/>
          <a:p>
            <a:r>
              <a:rPr lang="en-IE" dirty="0"/>
              <a:t>Markus Todt, John Hanley, Paul Nolan*, Enda O’Dea, Tido Semmler</a:t>
            </a:r>
          </a:p>
          <a:p>
            <a:r>
              <a:rPr lang="en-IE" sz="2200" dirty="0"/>
              <a:t>* Irish Centre for High-End Computing</a:t>
            </a:r>
          </a:p>
        </p:txBody>
      </p:sp>
    </p:spTree>
    <p:extLst>
      <p:ext uri="{BB962C8B-B14F-4D97-AF65-F5344CB8AC3E}">
        <p14:creationId xmlns:p14="http://schemas.microsoft.com/office/powerpoint/2010/main" val="10891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5B722-E469-10D2-35EA-EC0012A20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1AB15-0FC9-E22C-DAF0-8DD280FE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0000" y="6428931"/>
            <a:ext cx="4836000" cy="365125"/>
          </a:xfrm>
        </p:spPr>
        <p:txBody>
          <a:bodyPr/>
          <a:lstStyle/>
          <a:p>
            <a:r>
              <a:rPr lang="en-US" dirty="0"/>
              <a:t>EGU26-12549: AMOC Storylines to inform Ireland's National Climate Projections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414DA-18A8-CB86-6C77-EE904C1C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0C4-5394-4B93-9628-B99EC82E1ACA}" type="slidenum">
              <a:rPr lang="en-IE" smtClean="0"/>
              <a:t>10</a:t>
            </a:fld>
            <a:endParaRPr lang="en-I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1498C5-D5C5-1A77-CE98-CCAA75571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-16" b="45983"/>
          <a:stretch>
            <a:fillRect/>
          </a:stretch>
        </p:blipFill>
        <p:spPr>
          <a:xfrm>
            <a:off x="402298" y="63944"/>
            <a:ext cx="10038316" cy="5422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D90F58-9E4E-EE3A-9A23-93F13B53A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3" t="81132" r="3415" b="7362"/>
          <a:stretch>
            <a:fillRect/>
          </a:stretch>
        </p:blipFill>
        <p:spPr>
          <a:xfrm>
            <a:off x="10068232" y="5122605"/>
            <a:ext cx="2005781" cy="111104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F1AF27-B89E-82D8-8A54-DC9488045278}"/>
              </a:ext>
            </a:extLst>
          </p:cNvPr>
          <p:cNvCxnSpPr>
            <a:cxnSpLocks/>
          </p:cNvCxnSpPr>
          <p:nvPr/>
        </p:nvCxnSpPr>
        <p:spPr>
          <a:xfrm flipV="1">
            <a:off x="9665109" y="5786282"/>
            <a:ext cx="363793" cy="162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6AE2D8A-8559-1E2E-D82A-22F896C58F78}"/>
              </a:ext>
            </a:extLst>
          </p:cNvPr>
          <p:cNvSpPr txBox="1"/>
          <p:nvPr/>
        </p:nvSpPr>
        <p:spPr>
          <a:xfrm>
            <a:off x="7148053" y="5727288"/>
            <a:ext cx="255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200" dirty="0"/>
              <a:t>pre-processed meridional transport wasn’t available on ESGF node</a:t>
            </a:r>
          </a:p>
        </p:txBody>
      </p:sp>
    </p:spTree>
    <p:extLst>
      <p:ext uri="{BB962C8B-B14F-4D97-AF65-F5344CB8AC3E}">
        <p14:creationId xmlns:p14="http://schemas.microsoft.com/office/powerpoint/2010/main" val="319530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84322-AC75-CB1B-50D5-67CE2F9A0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95E32-E1A2-D74F-87F0-DE1BBAA37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0000" y="6428931"/>
            <a:ext cx="4836000" cy="365125"/>
          </a:xfrm>
        </p:spPr>
        <p:txBody>
          <a:bodyPr/>
          <a:lstStyle/>
          <a:p>
            <a:r>
              <a:rPr lang="en-US" dirty="0"/>
              <a:t>EGU26-12549: AMOC Storylines to inform Ireland's National Climate Projections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17991-BAF6-B338-3500-C03F494E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0C4-5394-4B93-9628-B99EC82E1ACA}" type="slidenum">
              <a:rPr lang="en-IE" smtClean="0"/>
              <a:t>11</a:t>
            </a:fld>
            <a:endParaRPr lang="en-I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8E1F7A-98DC-92DC-A47C-51B7D8758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-16" b="45982"/>
          <a:stretch>
            <a:fillRect/>
          </a:stretch>
        </p:blipFill>
        <p:spPr>
          <a:xfrm>
            <a:off x="402298" y="63944"/>
            <a:ext cx="10038316" cy="5422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03FDA0-3FC9-53BF-CFDD-1A0A160B5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3" t="81132" r="3415" b="7362"/>
          <a:stretch>
            <a:fillRect/>
          </a:stretch>
        </p:blipFill>
        <p:spPr>
          <a:xfrm>
            <a:off x="10068232" y="5122605"/>
            <a:ext cx="2005781" cy="1111047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481E3C2-4796-FBA6-7A4B-C3F6AFFEC19A}"/>
              </a:ext>
            </a:extLst>
          </p:cNvPr>
          <p:cNvCxnSpPr>
            <a:cxnSpLocks/>
          </p:cNvCxnSpPr>
          <p:nvPr/>
        </p:nvCxnSpPr>
        <p:spPr>
          <a:xfrm flipV="1">
            <a:off x="9665109" y="5786282"/>
            <a:ext cx="363793" cy="162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E16085E-0852-6F69-4469-498B7D620063}"/>
              </a:ext>
            </a:extLst>
          </p:cNvPr>
          <p:cNvSpPr txBox="1"/>
          <p:nvPr/>
        </p:nvSpPr>
        <p:spPr>
          <a:xfrm>
            <a:off x="7148053" y="5727288"/>
            <a:ext cx="255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200" dirty="0"/>
              <a:t>pre-processed meridional transport wasn’t available on ESGF node</a:t>
            </a:r>
          </a:p>
        </p:txBody>
      </p:sp>
    </p:spTree>
    <p:extLst>
      <p:ext uri="{BB962C8B-B14F-4D97-AF65-F5344CB8AC3E}">
        <p14:creationId xmlns:p14="http://schemas.microsoft.com/office/powerpoint/2010/main" val="408100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43FAC-40FF-B4B8-5078-5E205F0E8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1DCC9-A8CC-B87C-86EB-D671DCFD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0000" y="6428931"/>
            <a:ext cx="4836000" cy="365125"/>
          </a:xfrm>
        </p:spPr>
        <p:txBody>
          <a:bodyPr/>
          <a:lstStyle/>
          <a:p>
            <a:r>
              <a:rPr lang="en-US" dirty="0"/>
              <a:t>EGU26-12549: AMOC Storylines to inform Ireland's National Climate Projections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A60BF-5476-6ACB-5B65-AA3A3C54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0C4-5394-4B93-9628-B99EC82E1ACA}" type="slidenum">
              <a:rPr lang="en-IE" smtClean="0"/>
              <a:t>12</a:t>
            </a:fld>
            <a:endParaRPr lang="en-IE"/>
          </a:p>
        </p:txBody>
      </p:sp>
      <p:pic>
        <p:nvPicPr>
          <p:cNvPr id="3074" name="Picture 2" descr="Fig. 1">
            <a:extLst>
              <a:ext uri="{FF2B5EF4-FFF2-40B4-BE49-F238E27FC236}">
                <a16:creationId xmlns:a16="http://schemas.microsoft.com/office/drawing/2014/main" id="{E56B7ED3-FE06-1766-A2B1-CEBBB2387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" t="41004"/>
          <a:stretch>
            <a:fillRect/>
          </a:stretch>
        </p:blipFill>
        <p:spPr bwMode="auto">
          <a:xfrm>
            <a:off x="471948" y="199985"/>
            <a:ext cx="7197213" cy="29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g. 3">
            <a:extLst>
              <a:ext uri="{FF2B5EF4-FFF2-40B4-BE49-F238E27FC236}">
                <a16:creationId xmlns:a16="http://schemas.microsoft.com/office/drawing/2014/main" id="{B77282FE-2349-B9A1-EE58-97972412A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4876800" y="3279718"/>
            <a:ext cx="7060958" cy="28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E3BB77-00A6-683D-9EE3-47FAB96E284B}"/>
              </a:ext>
            </a:extLst>
          </p:cNvPr>
          <p:cNvSpPr txBox="1"/>
          <p:nvPr/>
        </p:nvSpPr>
        <p:spPr>
          <a:xfrm>
            <a:off x="894735" y="3314394"/>
            <a:ext cx="3303639" cy="2943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IE" sz="1600" dirty="0"/>
              <a:t>Bonan et al. (2025):</a:t>
            </a:r>
          </a:p>
          <a:p>
            <a:pPr>
              <a:lnSpc>
                <a:spcPct val="110000"/>
              </a:lnSpc>
            </a:pPr>
            <a:r>
              <a:rPr lang="en-IE" sz="1600" i="1" dirty="0"/>
              <a:t>“</a:t>
            </a:r>
            <a:r>
              <a:rPr lang="en-US" sz="1600" i="1" dirty="0"/>
              <a:t>This emergent constraint, which we derive from physical principles, corrects these biases and suggests limited AMOC weakening over the twenty-first century. An</a:t>
            </a:r>
            <a:r>
              <a:rPr lang="en-US" sz="1600" b="1" i="1" dirty="0"/>
              <a:t> AMOC weakening of approximately 3–6 </a:t>
            </a:r>
            <a:r>
              <a:rPr lang="en-US" sz="1600" b="1" i="1" dirty="0" err="1"/>
              <a:t>Sv</a:t>
            </a:r>
            <a:r>
              <a:rPr lang="en-US" sz="1600" b="1" i="1" dirty="0"/>
              <a:t> represents a decline of approximately 18–43% relative to the observed AMOC strength</a:t>
            </a:r>
            <a:r>
              <a:rPr lang="en-US" sz="1600" i="1" dirty="0"/>
              <a:t>.”</a:t>
            </a:r>
            <a:endParaRPr lang="en-IE" sz="16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06B24C-1BDA-C7DD-A5FE-D40A3E92B272}"/>
              </a:ext>
            </a:extLst>
          </p:cNvPr>
          <p:cNvSpPr/>
          <p:nvPr/>
        </p:nvSpPr>
        <p:spPr>
          <a:xfrm>
            <a:off x="4817807" y="3220726"/>
            <a:ext cx="235974" cy="299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5EAA6-08CF-D458-D3BE-27FE3535C1C3}"/>
              </a:ext>
            </a:extLst>
          </p:cNvPr>
          <p:cNvSpPr txBox="1"/>
          <p:nvPr/>
        </p:nvSpPr>
        <p:spPr>
          <a:xfrm>
            <a:off x="8259795" y="2271309"/>
            <a:ext cx="2733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Adapted from </a:t>
            </a:r>
            <a:r>
              <a:rPr lang="en-IE" sz="1200" i="1" dirty="0"/>
              <a:t>Bonan et al. (2025)</a:t>
            </a:r>
          </a:p>
        </p:txBody>
      </p:sp>
    </p:spTree>
    <p:extLst>
      <p:ext uri="{BB962C8B-B14F-4D97-AF65-F5344CB8AC3E}">
        <p14:creationId xmlns:p14="http://schemas.microsoft.com/office/powerpoint/2010/main" val="540802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635FE-BF83-3714-D0EC-07899CFB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EGU26-12549: AMOC Storylines to inform Ireland's National Climate Projections</a:t>
            </a: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AA123-48AB-010D-F113-574C2906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0C4-5394-4B93-9628-B99EC82E1ACA}" type="slidenum">
              <a:rPr lang="en-IE" smtClean="0"/>
              <a:t>13</a:t>
            </a:fld>
            <a:endParaRPr lang="en-I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A35AC5-3357-AE05-FDC4-C22B776E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07" y="308037"/>
            <a:ext cx="10184748" cy="1178182"/>
          </a:xfrm>
        </p:spPr>
        <p:txBody>
          <a:bodyPr anchor="ctr"/>
          <a:lstStyle/>
          <a:p>
            <a:pPr algn="ctr"/>
            <a:r>
              <a:rPr lang="en-IE" sz="3200" dirty="0"/>
              <a:t>References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B18849-F8BA-A088-24CA-3EA504611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045" y="1314127"/>
            <a:ext cx="9969909" cy="4595059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IE" sz="1400" dirty="0"/>
              <a:t>D. B. Bonan, A. F. Thompson, T. Schneider,</a:t>
            </a:r>
            <a:r>
              <a:rPr lang="en-US" sz="1400" dirty="0"/>
              <a:t> L.</a:t>
            </a:r>
            <a:r>
              <a:rPr lang="en-IE" sz="1400" dirty="0"/>
              <a:t> </a:t>
            </a:r>
            <a:r>
              <a:rPr lang="en-US" sz="1400" dirty="0"/>
              <a:t>Zanna, K. C. </a:t>
            </a:r>
            <a:r>
              <a:rPr lang="en-US" sz="1400" dirty="0" err="1"/>
              <a:t>Armour</a:t>
            </a:r>
            <a:r>
              <a:rPr lang="en-US" sz="1400" dirty="0"/>
              <a:t>, and S. Sun,</a:t>
            </a:r>
            <a:r>
              <a:rPr lang="en-IE" sz="1400" dirty="0"/>
              <a:t> </a:t>
            </a:r>
            <a:r>
              <a:rPr lang="en-IE" sz="1400" i="1" dirty="0"/>
              <a:t>Observational constraints imply limited future Atlantic meridional overturning circulation weakening</a:t>
            </a:r>
            <a:r>
              <a:rPr lang="en-IE" sz="1400" dirty="0"/>
              <a:t>, Nat. </a:t>
            </a:r>
            <a:r>
              <a:rPr lang="en-IE" sz="1400" dirty="0" err="1"/>
              <a:t>Geosci</a:t>
            </a:r>
            <a:r>
              <a:rPr lang="en-IE" sz="1400" dirty="0"/>
              <a:t>., 18, 479–487, 2025, </a:t>
            </a:r>
            <a:r>
              <a:rPr lang="en-IE" sz="1400" dirty="0">
                <a:hlinkClick r:id="rId2"/>
              </a:rPr>
              <a:t>https://doi.org/10.1038/s41561-025-01709-0</a:t>
            </a:r>
            <a:endParaRPr lang="en-IE" sz="1400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IE" sz="1400" dirty="0"/>
              <a:t>S. </a:t>
            </a:r>
            <a:r>
              <a:rPr lang="en-IE" sz="1400" dirty="0" err="1"/>
              <a:t>Drijfhout</a:t>
            </a:r>
            <a:r>
              <a:rPr lang="en-IE" sz="1400" dirty="0"/>
              <a:t>, J. R. </a:t>
            </a:r>
            <a:r>
              <a:rPr lang="en-IE" sz="1400" dirty="0" err="1"/>
              <a:t>Angevaare</a:t>
            </a:r>
            <a:r>
              <a:rPr lang="en-IE" sz="1400" dirty="0"/>
              <a:t>, J. </a:t>
            </a:r>
            <a:r>
              <a:rPr lang="en-IE" sz="1400" dirty="0" err="1"/>
              <a:t>Mecking</a:t>
            </a:r>
            <a:r>
              <a:rPr lang="en-IE" sz="1400" dirty="0"/>
              <a:t>, R. M. van Westen, and S. </a:t>
            </a:r>
            <a:r>
              <a:rPr lang="en-IE" sz="1400" dirty="0" err="1"/>
              <a:t>Rahmstorf</a:t>
            </a:r>
            <a:r>
              <a:rPr lang="en-IE" sz="1400" dirty="0"/>
              <a:t>, </a:t>
            </a:r>
            <a:r>
              <a:rPr lang="en-IE" sz="1400" i="1" dirty="0"/>
              <a:t>Shutdown of northern Atlantic overturning after 2100 following deep mixing collapse in CMIP6 projections</a:t>
            </a:r>
            <a:r>
              <a:rPr lang="en-IE" sz="1400" dirty="0"/>
              <a:t>, Environ. Res. Lett., 20, 094062, 2025, </a:t>
            </a:r>
            <a:r>
              <a:rPr lang="en-IE" sz="1400" dirty="0">
                <a:hlinkClick r:id="rId3"/>
              </a:rPr>
              <a:t>https://doi.org/10.1088/1748-9326/adfa3b</a:t>
            </a:r>
            <a:r>
              <a:rPr lang="en-IE" sz="140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IE" sz="1400" i="1" dirty="0"/>
              <a:t>IPCC AR6 (2021</a:t>
            </a:r>
            <a:r>
              <a:rPr lang="en-IE" sz="1400" dirty="0"/>
              <a:t>) used for: V. Masson-Delmotte, P. Zhai, A. Pirani, S. L. Connors, C. </a:t>
            </a:r>
            <a:r>
              <a:rPr lang="en-IE" sz="1400" dirty="0" err="1"/>
              <a:t>Péan</a:t>
            </a:r>
            <a:r>
              <a:rPr lang="en-IE" sz="1400" dirty="0"/>
              <a:t>, S. Berger, N. Caud, Y. Chen, L. Goldfarb, M. I. Gomis, M. Huang, K. Leitzell, E. </a:t>
            </a:r>
            <a:r>
              <a:rPr lang="en-IE" sz="1400" dirty="0" err="1"/>
              <a:t>Lonnoy</a:t>
            </a:r>
            <a:r>
              <a:rPr lang="en-IE" sz="1400" dirty="0"/>
              <a:t>, J. B. R. Matthews, T. K. Maycock, T. Waterfield, O. </a:t>
            </a:r>
            <a:r>
              <a:rPr lang="en-IE" sz="1400" dirty="0" err="1"/>
              <a:t>Yelekçi</a:t>
            </a:r>
            <a:r>
              <a:rPr lang="en-IE" sz="1400" dirty="0"/>
              <a:t>, R. Yu, and B. Zhou, </a:t>
            </a:r>
            <a:r>
              <a:rPr lang="en-IE" sz="1400" i="1" dirty="0"/>
              <a:t>Climate Change 2021: The Physical Science Basis. Contribution of Working Group I to the Sixth Assessment Report of the Intergovernmental Panel on Climate Change</a:t>
            </a:r>
            <a:r>
              <a:rPr lang="en-IE" sz="1400" dirty="0"/>
              <a:t>, Cambridge University Press, </a:t>
            </a:r>
            <a:r>
              <a:rPr lang="en-IE" sz="1400" dirty="0">
                <a:hlinkClick r:id="rId4"/>
              </a:rPr>
              <a:t>https://doi.org/10.1017/9781009157896</a:t>
            </a:r>
            <a:endParaRPr lang="en-IE" sz="1400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400" dirty="0"/>
              <a:t>G. D. McCarthy, G. Hug, D. Smeed, K. J. Morris, and B. Moat, </a:t>
            </a:r>
            <a:r>
              <a:rPr lang="en-US" sz="1400" i="1" dirty="0"/>
              <a:t>Signal and noise in the Atlantic meridional overturning circulation at 26°N</a:t>
            </a:r>
            <a:r>
              <a:rPr lang="en-US" sz="1400" dirty="0"/>
              <a:t>, Geophysical Research Letters, 52, e2025GL115055, 2025, </a:t>
            </a:r>
            <a:r>
              <a:rPr lang="en-US" sz="1400" dirty="0">
                <a:hlinkClick r:id="rId5"/>
              </a:rPr>
              <a:t>https://doi.org/10.1029/2025GL115055</a:t>
            </a:r>
            <a:endParaRPr lang="en-US" sz="1400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400" dirty="0"/>
              <a:t>S. </a:t>
            </a:r>
            <a:r>
              <a:rPr lang="en-US" sz="1400" dirty="0" err="1"/>
              <a:t>Rahmstorf</a:t>
            </a:r>
            <a:r>
              <a:rPr lang="en-US" sz="1400" dirty="0"/>
              <a:t>, </a:t>
            </a:r>
            <a:r>
              <a:rPr lang="en-US" sz="1400" i="1" dirty="0"/>
              <a:t>Is the Atlantic overturning circulation approaching a tipping point?,</a:t>
            </a:r>
            <a:r>
              <a:rPr lang="en-US" sz="1400" dirty="0"/>
              <a:t> Oceanography, 37 (3), 16–29, 2024, </a:t>
            </a:r>
            <a:r>
              <a:rPr lang="en-US" sz="1400" dirty="0">
                <a:hlinkClick r:id="rId6"/>
              </a:rPr>
              <a:t>https://doi.org/10.5670/oceanog.2024.501</a:t>
            </a:r>
            <a:endParaRPr lang="en-US" sz="1400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400" dirty="0"/>
              <a:t>W. </a:t>
            </a:r>
            <a:r>
              <a:rPr lang="en-US" sz="1400" dirty="0" err="1"/>
              <a:t>Weijer</a:t>
            </a:r>
            <a:r>
              <a:rPr lang="en-US" sz="1400" dirty="0"/>
              <a:t>, W. Cheng, O. A. Garuba, A. Hu, and B. T. </a:t>
            </a:r>
            <a:r>
              <a:rPr lang="en-US" sz="1400" dirty="0" err="1"/>
              <a:t>Nadiga</a:t>
            </a:r>
            <a:r>
              <a:rPr lang="en-US" sz="1400" dirty="0"/>
              <a:t>, </a:t>
            </a:r>
            <a:r>
              <a:rPr lang="en-US" sz="1400" i="1" dirty="0"/>
              <a:t>CMIP6 models predict significant 21st century decline of the Atlantic Meridional Overturning Circulation</a:t>
            </a:r>
            <a:r>
              <a:rPr lang="en-US" sz="1400" dirty="0"/>
              <a:t>, Geophysical Research Letters, 47, e2019GL086075, 2020, </a:t>
            </a:r>
            <a:r>
              <a:rPr lang="en-US" sz="1400" dirty="0">
                <a:hlinkClick r:id="rId7"/>
              </a:rPr>
              <a:t>https://doi.org/10.1029/2019GL086075</a:t>
            </a:r>
            <a:r>
              <a:rPr lang="en-US" sz="1400" dirty="0"/>
              <a:t> </a:t>
            </a:r>
            <a:endParaRPr lang="en-IE" sz="1400" b="1" dirty="0"/>
          </a:p>
        </p:txBody>
      </p:sp>
    </p:spTree>
    <p:extLst>
      <p:ext uri="{BB962C8B-B14F-4D97-AF65-F5344CB8AC3E}">
        <p14:creationId xmlns:p14="http://schemas.microsoft.com/office/powerpoint/2010/main" val="185130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17AC9-63CF-DB37-4851-03C89E377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: Form 1">
            <a:extLst>
              <a:ext uri="{FF2B5EF4-FFF2-40B4-BE49-F238E27FC236}">
                <a16:creationId xmlns:a16="http://schemas.microsoft.com/office/drawing/2014/main" id="{FFE83F67-FEE1-3800-41E8-616B841F2467}"/>
              </a:ext>
            </a:extLst>
          </p:cNvPr>
          <p:cNvSpPr>
            <a:spLocks noChangeAspect="1"/>
          </p:cNvSpPr>
          <p:nvPr/>
        </p:nvSpPr>
        <p:spPr>
          <a:xfrm>
            <a:off x="6828894" y="2673936"/>
            <a:ext cx="1489806" cy="1123265"/>
          </a:xfrm>
          <a:custGeom>
            <a:avLst/>
            <a:gdLst>
              <a:gd name="textAreaLeft" fmla="*/ 0 w 2222640"/>
              <a:gd name="textAreaRight" fmla="*/ 2223000 w 2222640"/>
              <a:gd name="textAreaTop" fmla="*/ 0 h 1675800"/>
              <a:gd name="textAreaBottom" fmla="*/ 1676160 h 1675800"/>
            </a:gdLst>
            <a:ahLst/>
            <a:cxnLst/>
            <a:rect l="textAreaLeft" t="textAreaTop" r="textAreaRight" b="textAreaBottom"/>
            <a:pathLst>
              <a:path w="2223206" h="1676564">
                <a:moveTo>
                  <a:pt x="0" y="1676564"/>
                </a:moveTo>
                <a:cubicBezTo>
                  <a:pt x="189674" y="1518721"/>
                  <a:pt x="601819" y="1438779"/>
                  <a:pt x="869402" y="1342499"/>
                </a:cubicBezTo>
                <a:cubicBezTo>
                  <a:pt x="1136985" y="1246219"/>
                  <a:pt x="1327155" y="1175686"/>
                  <a:pt x="1467345" y="1098880"/>
                </a:cubicBezTo>
                <a:cubicBezTo>
                  <a:pt x="1607535" y="1022074"/>
                  <a:pt x="1613437" y="991754"/>
                  <a:pt x="1710542" y="881660"/>
                </a:cubicBezTo>
                <a:cubicBezTo>
                  <a:pt x="1807647" y="771566"/>
                  <a:pt x="1964542" y="571088"/>
                  <a:pt x="2049978" y="438315"/>
                </a:cubicBezTo>
                <a:cubicBezTo>
                  <a:pt x="2135414" y="305542"/>
                  <a:pt x="2220851" y="157760"/>
                  <a:pt x="2223160" y="85024"/>
                </a:cubicBezTo>
                <a:cubicBezTo>
                  <a:pt x="2225469" y="12288"/>
                  <a:pt x="2141188" y="7670"/>
                  <a:pt x="2063833" y="1897"/>
                </a:cubicBezTo>
                <a:cubicBezTo>
                  <a:pt x="1986478" y="-3876"/>
                  <a:pt x="1843274" y="1196"/>
                  <a:pt x="1759033" y="50388"/>
                </a:cubicBezTo>
                <a:cubicBezTo>
                  <a:pt x="1674792" y="99580"/>
                  <a:pt x="1640361" y="191985"/>
                  <a:pt x="1558388" y="297048"/>
                </a:cubicBezTo>
                <a:cubicBezTo>
                  <a:pt x="1476415" y="402111"/>
                  <a:pt x="1351477" y="587210"/>
                  <a:pt x="1267196" y="680769"/>
                </a:cubicBezTo>
                <a:cubicBezTo>
                  <a:pt x="1182915" y="774328"/>
                  <a:pt x="1125784" y="825702"/>
                  <a:pt x="1052699" y="858404"/>
                </a:cubicBezTo>
                <a:cubicBezTo>
                  <a:pt x="979615" y="891106"/>
                  <a:pt x="903752" y="856594"/>
                  <a:pt x="828689" y="876981"/>
                </a:cubicBezTo>
                <a:cubicBezTo>
                  <a:pt x="753626" y="897368"/>
                  <a:pt x="747403" y="961324"/>
                  <a:pt x="740476" y="1020206"/>
                </a:cubicBezTo>
                <a:cubicBezTo>
                  <a:pt x="733549" y="1079088"/>
                  <a:pt x="754015" y="1246427"/>
                  <a:pt x="757520" y="1296072"/>
                </a:cubicBezTo>
              </a:path>
            </a:pathLst>
          </a:custGeom>
          <a:noFill/>
          <a:ln w="79375">
            <a:solidFill>
              <a:srgbClr val="008080">
                <a:alpha val="56000"/>
              </a:srgbClr>
            </a:solidFill>
            <a:prstDash val="sysDash"/>
            <a:tailEnd type="stealth" w="sm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618CA-F791-F116-9415-D9C254EE8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0000" y="6428931"/>
            <a:ext cx="4836000" cy="365125"/>
          </a:xfrm>
        </p:spPr>
        <p:txBody>
          <a:bodyPr/>
          <a:lstStyle/>
          <a:p>
            <a:r>
              <a:rPr lang="en-US" dirty="0"/>
              <a:t>EGU26-12549: AMOC Storylines to inform Ireland's National Climate Projections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5B0C0-7E85-7C9F-A9EC-B2A25F32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0C4-5394-4B93-9628-B99EC82E1ACA}" type="slidenum">
              <a:rPr lang="en-IE" smtClean="0"/>
              <a:t>2</a:t>
            </a:fld>
            <a:endParaRPr lang="en-IE"/>
          </a:p>
        </p:txBody>
      </p:sp>
      <p:pic>
        <p:nvPicPr>
          <p:cNvPr id="2" name="Picture 1" descr="A map of the world with different directions">
            <a:extLst>
              <a:ext uri="{FF2B5EF4-FFF2-40B4-BE49-F238E27FC236}">
                <a16:creationId xmlns:a16="http://schemas.microsoft.com/office/drawing/2014/main" id="{C677719A-30BB-6EFA-65CF-7C9E89147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402750" y="2326639"/>
            <a:ext cx="5388534" cy="374140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" name="Picture 3" descr="A map of the earth">
            <a:extLst>
              <a:ext uri="{FF2B5EF4-FFF2-40B4-BE49-F238E27FC236}">
                <a16:creationId xmlns:a16="http://schemas.microsoft.com/office/drawing/2014/main" id="{8B68004E-B278-B8DC-C3E5-A006906DD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55436" y="199411"/>
            <a:ext cx="4714895" cy="4333843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7A523F-68F5-3775-5B28-B75894FABD57}"/>
              </a:ext>
            </a:extLst>
          </p:cNvPr>
          <p:cNvSpPr txBox="1"/>
          <p:nvPr/>
        </p:nvSpPr>
        <p:spPr>
          <a:xfrm>
            <a:off x="550904" y="4542018"/>
            <a:ext cx="2442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 err="1"/>
              <a:t>Rahmstorf</a:t>
            </a:r>
            <a:r>
              <a:rPr lang="en-IE" sz="1200" i="1" dirty="0"/>
              <a:t> (2024,</a:t>
            </a:r>
            <a:r>
              <a:rPr lang="en-US" sz="1200" i="1" dirty="0"/>
              <a:t> modified from R. Curry and C. Mauritzen at WHOI</a:t>
            </a:r>
            <a:r>
              <a:rPr lang="en-IE" sz="1200" i="1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17ACF8-AE2F-477C-BCE6-992CBA73806F}"/>
              </a:ext>
            </a:extLst>
          </p:cNvPr>
          <p:cNvSpPr txBox="1"/>
          <p:nvPr/>
        </p:nvSpPr>
        <p:spPr>
          <a:xfrm>
            <a:off x="5990640" y="412632"/>
            <a:ext cx="483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2"/>
                </a:solidFill>
                <a:latin typeface="+mj-lt"/>
              </a:rPr>
              <a:t>AMOC = </a:t>
            </a:r>
          </a:p>
          <a:p>
            <a:r>
              <a:rPr lang="en-IE" sz="3200" b="1" dirty="0">
                <a:solidFill>
                  <a:schemeClr val="bg2"/>
                </a:solidFill>
                <a:latin typeface="+mj-lt"/>
              </a:rPr>
              <a:t>Atlantic Meridional Overturning Circulation</a:t>
            </a:r>
          </a:p>
        </p:txBody>
      </p:sp>
      <p:pic>
        <p:nvPicPr>
          <p:cNvPr id="1028" name="Picture 4" descr="Details are in the caption following the image">
            <a:extLst>
              <a:ext uri="{FF2B5EF4-FFF2-40B4-BE49-F238E27FC236}">
                <a16:creationId xmlns:a16="http://schemas.microsoft.com/office/drawing/2014/main" id="{97916F39-89C8-EE5B-45FE-1074C17D4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" r="66863" b="67484"/>
          <a:stretch>
            <a:fillRect/>
          </a:stretch>
        </p:blipFill>
        <p:spPr bwMode="auto">
          <a:xfrm>
            <a:off x="4177237" y="4671754"/>
            <a:ext cx="1787347" cy="161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5EF64D-6B83-07B8-4EAF-969B84AA3BD2}"/>
              </a:ext>
            </a:extLst>
          </p:cNvPr>
          <p:cNvSpPr txBox="1"/>
          <p:nvPr/>
        </p:nvSpPr>
        <p:spPr>
          <a:xfrm>
            <a:off x="1929927" y="5828766"/>
            <a:ext cx="2442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Measurements from RAPID array (</a:t>
            </a:r>
            <a:r>
              <a:rPr lang="en-IE" sz="1200" i="1" dirty="0"/>
              <a:t>McCarthy et al., 2025</a:t>
            </a:r>
            <a:r>
              <a:rPr lang="en-IE" sz="1200" dirty="0"/>
              <a:t>)</a:t>
            </a:r>
            <a:endParaRPr lang="en-IE" sz="1200" i="1" dirty="0"/>
          </a:p>
        </p:txBody>
      </p:sp>
    </p:spTree>
    <p:extLst>
      <p:ext uri="{BB962C8B-B14F-4D97-AF65-F5344CB8AC3E}">
        <p14:creationId xmlns:p14="http://schemas.microsoft.com/office/powerpoint/2010/main" val="229544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E1413-421D-DF7D-CBD3-C5A43C784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000BE-768F-36FC-4E89-2E682B0C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0000" y="6428931"/>
            <a:ext cx="4836000" cy="365125"/>
          </a:xfrm>
        </p:spPr>
        <p:txBody>
          <a:bodyPr/>
          <a:lstStyle/>
          <a:p>
            <a:r>
              <a:rPr lang="en-US" dirty="0"/>
              <a:t>EGU26-12549: AMOC Storylines to inform Ireland's National Climate Projections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432F8-229C-A3CB-6F2B-278903AE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0C4-5394-4B93-9628-B99EC82E1ACA}" type="slidenum">
              <a:rPr lang="en-IE" smtClean="0"/>
              <a:t>3</a:t>
            </a:fld>
            <a:endParaRPr lang="en-I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78C49C-23F1-95C1-003B-655088490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4" y="450470"/>
            <a:ext cx="7773001" cy="55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668F58-8D92-E370-CD96-4ED5160ECEC4}"/>
              </a:ext>
            </a:extLst>
          </p:cNvPr>
          <p:cNvSpPr txBox="1"/>
          <p:nvPr/>
        </p:nvSpPr>
        <p:spPr>
          <a:xfrm>
            <a:off x="285135" y="196647"/>
            <a:ext cx="2100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/>
              <a:t>Figure 4.6 in IPCC AR6 (2021)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8BEEE-07F6-B116-83E8-822C95D62F84}"/>
              </a:ext>
            </a:extLst>
          </p:cNvPr>
          <p:cNvSpPr txBox="1"/>
          <p:nvPr/>
        </p:nvSpPr>
        <p:spPr>
          <a:xfrm>
            <a:off x="8947353" y="1691147"/>
            <a:ext cx="2654710" cy="429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600" dirty="0"/>
              <a:t>Weijer et al. (2020):</a:t>
            </a:r>
            <a:endParaRPr lang="en-US" sz="1600" i="1" dirty="0"/>
          </a:p>
          <a:p>
            <a:pPr>
              <a:lnSpc>
                <a:spcPct val="110000"/>
              </a:lnSpc>
            </a:pPr>
            <a:r>
              <a:rPr lang="en-US" sz="1600" i="1" dirty="0"/>
              <a:t>“In fact, AMOC decline in CMIP6 is surprisingly insensitive to the scenario at least up to 2060. We find an emergent relationship among a majority of models between AMOC strength and 21st century AMOC decline. Constraining this relationship with RAPID observations suggests that the </a:t>
            </a:r>
            <a:r>
              <a:rPr lang="en-US" sz="1600" b="1" i="1" dirty="0"/>
              <a:t>AMOC might decline between 6 and 8 </a:t>
            </a:r>
            <a:r>
              <a:rPr lang="en-US" sz="1600" b="1" i="1" dirty="0" err="1"/>
              <a:t>Sv</a:t>
            </a:r>
            <a:r>
              <a:rPr lang="en-US" sz="1600" b="1" i="1" dirty="0"/>
              <a:t> (34–45%) by 2100</a:t>
            </a:r>
            <a:r>
              <a:rPr lang="en-US" sz="1600" i="1" dirty="0"/>
              <a:t>.”</a:t>
            </a:r>
            <a:endParaRPr lang="en-IE" sz="1600" i="1" dirty="0"/>
          </a:p>
        </p:txBody>
      </p:sp>
    </p:spTree>
    <p:extLst>
      <p:ext uri="{BB962C8B-B14F-4D97-AF65-F5344CB8AC3E}">
        <p14:creationId xmlns:p14="http://schemas.microsoft.com/office/powerpoint/2010/main" val="414197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AF5E-6206-6318-68F7-93F45A86F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961EE-2440-1D1C-1855-6EB71BC8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0000" y="6428931"/>
            <a:ext cx="4836000" cy="365125"/>
          </a:xfrm>
        </p:spPr>
        <p:txBody>
          <a:bodyPr/>
          <a:lstStyle/>
          <a:p>
            <a:r>
              <a:rPr lang="en-US" dirty="0"/>
              <a:t>EGU26-12549: AMOC Storylines to inform Ireland's National Climate Projections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7E95A-AB07-8332-CD18-0FA828CC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0C4-5394-4B93-9628-B99EC82E1ACA}" type="slidenum">
              <a:rPr lang="en-IE" smtClean="0"/>
              <a:t>4</a:t>
            </a:fld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81A42-6829-36F5-0120-5CDA44B777FD}"/>
              </a:ext>
            </a:extLst>
          </p:cNvPr>
          <p:cNvSpPr txBox="1"/>
          <p:nvPr/>
        </p:nvSpPr>
        <p:spPr>
          <a:xfrm>
            <a:off x="8380674" y="2738983"/>
            <a:ext cx="2684206" cy="240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IE" sz="1600" dirty="0" err="1"/>
              <a:t>Drijfhout</a:t>
            </a:r>
            <a:r>
              <a:rPr lang="en-IE" sz="1600" dirty="0"/>
              <a:t> et al. (2025):</a:t>
            </a:r>
          </a:p>
          <a:p>
            <a:pPr>
              <a:lnSpc>
                <a:spcPct val="110000"/>
              </a:lnSpc>
            </a:pPr>
            <a:r>
              <a:rPr lang="en-IE" sz="1600" i="1" dirty="0"/>
              <a:t>“</a:t>
            </a:r>
            <a:r>
              <a:rPr lang="en-US" sz="1600" i="1" dirty="0"/>
              <a:t>In the CMIP6 ensemble a northern AMOC shutdown by 2300 occurs in 67% of all model-runs in an SSP585 scenario; 30% of all model-runs in an SSP245 and 21%, in an SSP126 scenario.”</a:t>
            </a:r>
            <a:endParaRPr lang="en-IE" sz="1600" i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C1223DF-7063-7D67-034C-50119D578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411"/>
          <a:stretch>
            <a:fillRect/>
          </a:stretch>
        </p:blipFill>
        <p:spPr bwMode="auto">
          <a:xfrm>
            <a:off x="828979" y="382083"/>
            <a:ext cx="7231758" cy="46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A285F0F-B495-F6A4-0380-E79B1693D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93744"/>
          <a:stretch>
            <a:fillRect/>
          </a:stretch>
        </p:blipFill>
        <p:spPr bwMode="auto">
          <a:xfrm>
            <a:off x="1401443" y="5096194"/>
            <a:ext cx="6659294" cy="5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A397143-F007-3806-AE75-629C56460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51900" r="92085" b="44373"/>
          <a:stretch>
            <a:fillRect/>
          </a:stretch>
        </p:blipFill>
        <p:spPr bwMode="auto">
          <a:xfrm>
            <a:off x="1181298" y="4914701"/>
            <a:ext cx="212976" cy="3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1F19E7-E2DF-82AD-77AF-6642B5E569EA}"/>
              </a:ext>
            </a:extLst>
          </p:cNvPr>
          <p:cNvCxnSpPr>
            <a:cxnSpLocks/>
          </p:cNvCxnSpPr>
          <p:nvPr/>
        </p:nvCxnSpPr>
        <p:spPr>
          <a:xfrm>
            <a:off x="2810704" y="521109"/>
            <a:ext cx="18262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144E467-B909-7124-7C56-47DCE093DD89}"/>
              </a:ext>
            </a:extLst>
          </p:cNvPr>
          <p:cNvSpPr txBox="1"/>
          <p:nvPr/>
        </p:nvSpPr>
        <p:spPr>
          <a:xfrm>
            <a:off x="1401442" y="5722940"/>
            <a:ext cx="2584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Adapted from </a:t>
            </a:r>
            <a:r>
              <a:rPr lang="en-IE" sz="1200" i="1" dirty="0" err="1"/>
              <a:t>Drijfhout</a:t>
            </a:r>
            <a:r>
              <a:rPr lang="en-IE" sz="1200" i="1" dirty="0"/>
              <a:t> et al. (2025)</a:t>
            </a:r>
          </a:p>
        </p:txBody>
      </p:sp>
    </p:spTree>
    <p:extLst>
      <p:ext uri="{BB962C8B-B14F-4D97-AF65-F5344CB8AC3E}">
        <p14:creationId xmlns:p14="http://schemas.microsoft.com/office/powerpoint/2010/main" val="204928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A3442-4F1E-F723-1DAF-B7B8DD111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869CB-39C7-1875-E3AB-73D4893A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0000" y="6428931"/>
            <a:ext cx="4836000" cy="365125"/>
          </a:xfrm>
        </p:spPr>
        <p:txBody>
          <a:bodyPr/>
          <a:lstStyle/>
          <a:p>
            <a:r>
              <a:rPr lang="en-US" dirty="0"/>
              <a:t>EGU26-12549: AMOC Storylines to inform Ireland's National Climate Projections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3FA1D-B386-2B6C-D0F3-C5F922A89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0C4-5394-4B93-9628-B99EC82E1ACA}" type="slidenum">
              <a:rPr lang="en-IE" smtClean="0"/>
              <a:t>5</a:t>
            </a:fld>
            <a:endParaRPr lang="en-I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C94A07-1BF6-4308-65CB-77B3B77ED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8745" y="1229032"/>
            <a:ext cx="9034510" cy="50819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47C3764-946E-CB8B-3768-3A6D4F10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07" y="308037"/>
            <a:ext cx="10184748" cy="1178182"/>
          </a:xfrm>
        </p:spPr>
        <p:txBody>
          <a:bodyPr anchor="ctr"/>
          <a:lstStyle/>
          <a:p>
            <a:pPr algn="ctr"/>
            <a:r>
              <a:rPr lang="en-IE" sz="3200" dirty="0"/>
              <a:t>AMOC Storyline: strong decline under low SSP</a:t>
            </a:r>
          </a:p>
        </p:txBody>
      </p:sp>
    </p:spTree>
    <p:extLst>
      <p:ext uri="{BB962C8B-B14F-4D97-AF65-F5344CB8AC3E}">
        <p14:creationId xmlns:p14="http://schemas.microsoft.com/office/powerpoint/2010/main" val="27846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C8682-D945-6FDB-4DF1-831F46DAB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B2277-E2AE-F425-FB1E-B1A18CEA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0000" y="6428931"/>
            <a:ext cx="4836000" cy="365125"/>
          </a:xfrm>
        </p:spPr>
        <p:txBody>
          <a:bodyPr/>
          <a:lstStyle/>
          <a:p>
            <a:r>
              <a:rPr lang="en-US"/>
              <a:t>EGU26-12549: AMOC Storylines to inform Ireland's National Climate Projections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C4F29-CCE4-9D96-437F-6504DAB0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0C4-5394-4B93-9628-B99EC82E1ACA}" type="slidenum">
              <a:rPr lang="en-IE" smtClean="0"/>
              <a:t>6</a:t>
            </a:fld>
            <a:endParaRPr lang="en-I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16D531-9682-0EFB-5812-668F5CEBC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8745" y="1229032"/>
            <a:ext cx="9034510" cy="50819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314C69C-726B-2FB1-C0E7-7710B482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07" y="308037"/>
            <a:ext cx="10184748" cy="1178182"/>
          </a:xfrm>
        </p:spPr>
        <p:txBody>
          <a:bodyPr anchor="ctr"/>
          <a:lstStyle/>
          <a:p>
            <a:pPr algn="ctr"/>
            <a:r>
              <a:rPr lang="en-IE" sz="3200"/>
              <a:t>AMOC Storyline: strong decline under low SSP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81060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E8EF9-9AE2-2E33-6AE2-7FBB6F54C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5D3CF-F16E-3B26-8BCF-3F9DC9835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0000" y="6428931"/>
            <a:ext cx="4836000" cy="365125"/>
          </a:xfrm>
        </p:spPr>
        <p:txBody>
          <a:bodyPr/>
          <a:lstStyle/>
          <a:p>
            <a:r>
              <a:rPr lang="en-US"/>
              <a:t>EGU26-12549: AMOC Storylines to inform Ireland's National Climate Projections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5973C-9CC5-6AEC-576C-195A10C1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0C4-5394-4B93-9628-B99EC82E1ACA}" type="slidenum">
              <a:rPr lang="en-IE" smtClean="0"/>
              <a:t>7</a:t>
            </a:fld>
            <a:endParaRPr lang="en-I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740D19-403E-D7D6-2279-3D37C92CE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8746" y="1229032"/>
            <a:ext cx="9034508" cy="50819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909BC7-8BD9-8C5D-BB6D-2655B005A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07" y="308037"/>
            <a:ext cx="10184748" cy="1178182"/>
          </a:xfrm>
        </p:spPr>
        <p:txBody>
          <a:bodyPr anchor="ctr"/>
          <a:lstStyle/>
          <a:p>
            <a:pPr algn="ctr"/>
            <a:r>
              <a:rPr lang="en-IE" sz="3200" dirty="0"/>
              <a:t>AMOC Storyline: strong decline under low SSP</a:t>
            </a:r>
          </a:p>
        </p:txBody>
      </p:sp>
    </p:spTree>
    <p:extLst>
      <p:ext uri="{BB962C8B-B14F-4D97-AF65-F5344CB8AC3E}">
        <p14:creationId xmlns:p14="http://schemas.microsoft.com/office/powerpoint/2010/main" val="378396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1E0EC-BBFF-39D4-DFC1-8CF76015D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82219-A5E7-E1F2-8670-4AB5EC38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0000" y="6428931"/>
            <a:ext cx="4836000" cy="365125"/>
          </a:xfrm>
        </p:spPr>
        <p:txBody>
          <a:bodyPr/>
          <a:lstStyle/>
          <a:p>
            <a:r>
              <a:rPr lang="en-US" dirty="0"/>
              <a:t>EGU26-12549: AMOC Storylines to inform Ireland's National Climate Projections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4A7C4-6A95-F64B-35C9-0AA60850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0C4-5394-4B93-9628-B99EC82E1ACA}" type="slidenum">
              <a:rPr lang="en-IE" smtClean="0"/>
              <a:t>8</a:t>
            </a:fld>
            <a:endParaRPr lang="en-I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A0FE176-A56C-783A-CFFD-40992265D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07" y="308037"/>
            <a:ext cx="10184748" cy="1178182"/>
          </a:xfrm>
        </p:spPr>
        <p:txBody>
          <a:bodyPr anchor="ctr"/>
          <a:lstStyle/>
          <a:p>
            <a:pPr algn="ctr"/>
            <a:r>
              <a:rPr lang="en-IE" sz="3200" dirty="0"/>
              <a:t>Summary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735D68-99BE-D982-192B-F4F0E6030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736" y="1573441"/>
            <a:ext cx="8878527" cy="400929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IE" sz="2000" dirty="0"/>
              <a:t>CMIP6 GCMs included in Ireland’s national projections (and Euro-CORDEX) feature a range of AMOC weakening trends.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2000" dirty="0"/>
              <a:t>Degree of weakening shows clear influence on Ireland’s temperature and to a lesser degree on Ireland’s summer precipitation.</a:t>
            </a: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IE" sz="2000" dirty="0"/>
              <a:t>Two CMIP6 simulations extend beyond 2100 under SSP1-2.6 while featuring a strong AMOC decline.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2000" dirty="0"/>
              <a:t>We plan to dynamically downscale these as high-impact, low-likelihood scenarios for Ireland to supplement national projections.</a:t>
            </a: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IE" sz="2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9432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1A17E-4127-5EB8-1712-7D80CD651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CB4BC-26C7-8D43-F18E-78096AB0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0000" y="6428931"/>
            <a:ext cx="4836000" cy="365125"/>
          </a:xfrm>
        </p:spPr>
        <p:txBody>
          <a:bodyPr/>
          <a:lstStyle/>
          <a:p>
            <a:r>
              <a:rPr lang="en-US" dirty="0"/>
              <a:t>EGU26-12549: AMOC Storylines to inform Ireland's National Climate Projections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CFE05-04A2-5438-715B-BC9796E1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0C4-5394-4B93-9628-B99EC82E1ACA}" type="slidenum">
              <a:rPr lang="en-IE" smtClean="0"/>
              <a:t>9</a:t>
            </a:fld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3F40D-2A5B-97A2-0EEB-132EB7261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4"/>
          <a:stretch>
            <a:fillRect/>
          </a:stretch>
        </p:blipFill>
        <p:spPr>
          <a:xfrm>
            <a:off x="8828474" y="2500631"/>
            <a:ext cx="2827265" cy="349704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7CAE902-AE14-2F96-EC17-48A8D015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07" y="308037"/>
            <a:ext cx="10184748" cy="1178182"/>
          </a:xfrm>
        </p:spPr>
        <p:txBody>
          <a:bodyPr anchor="ctr"/>
          <a:lstStyle/>
          <a:p>
            <a:pPr algn="ctr"/>
            <a:r>
              <a:rPr lang="en-IE" sz="3200" dirty="0"/>
              <a:t>AMOC decline in National Projections/Euro-CORDEX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C84CBC-0A01-995D-090C-C372B1A65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2"/>
          <a:stretch>
            <a:fillRect/>
          </a:stretch>
        </p:blipFill>
        <p:spPr>
          <a:xfrm>
            <a:off x="5542951" y="3582572"/>
            <a:ext cx="2827265" cy="24151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69BB66-5997-1784-C2F6-EAC36B408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930" y="1453300"/>
            <a:ext cx="9137303" cy="3951400"/>
          </a:xfrm>
        </p:spPr>
        <p:txBody>
          <a:bodyPr/>
          <a:lstStyle/>
          <a:p>
            <a:pPr marL="0" indent="0">
              <a:buNone/>
            </a:pPr>
            <a:r>
              <a:rPr lang="en-IE" sz="1600" dirty="0"/>
              <a:t>Irish national projections are a combination of Euro-CORDEX and dynamically downscaled simulations at 4km (mainly with WRF and COSMO). Next iteration will include:</a:t>
            </a:r>
          </a:p>
          <a:p>
            <a:r>
              <a:rPr lang="en-IE" sz="1600" dirty="0"/>
              <a:t>EC-Earth3 (r11i1p1f1)</a:t>
            </a:r>
          </a:p>
          <a:p>
            <a:r>
              <a:rPr lang="en-IE" sz="1600" dirty="0"/>
              <a:t>EC-Earth3-Veg (r1i1p1f1, r12i1p1f1, r14i1p1f1)</a:t>
            </a:r>
          </a:p>
          <a:p>
            <a:r>
              <a:rPr lang="en-IE" sz="1600" dirty="0"/>
              <a:t>MPI-ESM1-2-HR (r1i1p1f1, r2i1p1f1)</a:t>
            </a:r>
          </a:p>
          <a:p>
            <a:r>
              <a:rPr lang="en-IE" sz="1600" dirty="0"/>
              <a:t>MIROC6 (r1i1p1f1)</a:t>
            </a:r>
          </a:p>
          <a:p>
            <a:r>
              <a:rPr lang="en-IE" sz="1600" dirty="0"/>
              <a:t>NorESM2-MM (r1i1p1f1)</a:t>
            </a:r>
          </a:p>
          <a:p>
            <a:r>
              <a:rPr lang="en-IE" sz="1600" dirty="0"/>
              <a:t>CNRM-ESM2-1 (r1i1p1f2)</a:t>
            </a:r>
          </a:p>
          <a:p>
            <a:r>
              <a:rPr lang="en-IE" sz="1600" dirty="0"/>
              <a:t>CMCC-CM2-SR5 (r1i1p1f1)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F61112-FECF-C9F5-CFA7-DE60192B3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7" y="1453300"/>
            <a:ext cx="1209755" cy="87426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EBB565-6D9B-AE3B-AB4F-57F5C2E98247}"/>
              </a:ext>
            </a:extLst>
          </p:cNvPr>
          <p:cNvCxnSpPr>
            <a:cxnSpLocks/>
          </p:cNvCxnSpPr>
          <p:nvPr/>
        </p:nvCxnSpPr>
        <p:spPr>
          <a:xfrm flipH="1">
            <a:off x="7087677" y="3212822"/>
            <a:ext cx="240497" cy="16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0B22FF-0360-502E-FF36-352EA9B269CB}"/>
              </a:ext>
            </a:extLst>
          </p:cNvPr>
          <p:cNvCxnSpPr>
            <a:cxnSpLocks/>
          </p:cNvCxnSpPr>
          <p:nvPr/>
        </p:nvCxnSpPr>
        <p:spPr>
          <a:xfrm>
            <a:off x="8370216" y="3151319"/>
            <a:ext cx="258577" cy="34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97BB79-7A00-86DF-3EE3-ED9C37545C4C}"/>
              </a:ext>
            </a:extLst>
          </p:cNvPr>
          <p:cNvSpPr txBox="1"/>
          <p:nvPr/>
        </p:nvSpPr>
        <p:spPr>
          <a:xfrm>
            <a:off x="7317461" y="2880852"/>
            <a:ext cx="1081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/>
              <a:t>Euro-CORDEX</a:t>
            </a:r>
          </a:p>
        </p:txBody>
      </p:sp>
    </p:spTree>
    <p:extLst>
      <p:ext uri="{BB962C8B-B14F-4D97-AF65-F5344CB8AC3E}">
        <p14:creationId xmlns:p14="http://schemas.microsoft.com/office/powerpoint/2010/main" val="1840984393"/>
      </p:ext>
    </p:extLst>
  </p:cSld>
  <p:clrMapOvr>
    <a:masterClrMapping/>
  </p:clrMapOvr>
</p:sld>
</file>

<file path=ppt/theme/theme1.xml><?xml version="1.0" encoding="utf-8"?>
<a:theme xmlns:a="http://schemas.openxmlformats.org/drawingml/2006/main" name="1_MET Eireann_MasterTheme_2025">
  <a:themeElements>
    <a:clrScheme name="MET Eireann_MasterColours_2025">
      <a:dk1>
        <a:sysClr val="windowText" lastClr="000000"/>
      </a:dk1>
      <a:lt1>
        <a:sysClr val="window" lastClr="FFFFFF"/>
      </a:lt1>
      <a:dk2>
        <a:srgbClr val="004565"/>
      </a:dk2>
      <a:lt2>
        <a:srgbClr val="0096A1"/>
      </a:lt2>
      <a:accent1>
        <a:srgbClr val="99D5CE"/>
      </a:accent1>
      <a:accent2>
        <a:srgbClr val="DCE3E7"/>
      </a:accent2>
      <a:accent3>
        <a:srgbClr val="ECAC62"/>
      </a:accent3>
      <a:accent4>
        <a:srgbClr val="DA5863"/>
      </a:accent4>
      <a:accent5>
        <a:srgbClr val="A3C9E5"/>
      </a:accent5>
      <a:accent6>
        <a:srgbClr val="619B3D"/>
      </a:accent6>
      <a:hlink>
        <a:srgbClr val="4696CC"/>
      </a:hlink>
      <a:folHlink>
        <a:srgbClr val="8B609B"/>
      </a:folHlink>
    </a:clrScheme>
    <a:fontScheme name="MET Eireann_MasterFonts_2025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Eireann_Presentation_Template_V2.pptx" id="{B913CA12-716A-4FE6-9640-92764FBA6241}" vid="{798E4D4F-79DA-45B4-BFC1-CBDE2771E1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931AC095D88E43AF7EAFE3CA4DF004" ma:contentTypeVersion="3" ma:contentTypeDescription="Create a new document." ma:contentTypeScope="" ma:versionID="af76d4f41a0a6575ec67035bbfe50828">
  <xsd:schema xmlns:xsd="http://www.w3.org/2001/XMLSchema" xmlns:xs="http://www.w3.org/2001/XMLSchema" xmlns:p="http://schemas.microsoft.com/office/2006/metadata/properties" xmlns:ns2="b9d7c9fe-d200-414e-81b6-7acac545ace0" targetNamespace="http://schemas.microsoft.com/office/2006/metadata/properties" ma:root="true" ma:fieldsID="177bdf1ca40252e1ecf4eded0ad0fd6f" ns2:_="">
    <xsd:import namespace="b9d7c9fe-d200-414e-81b6-7acac545ac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d7c9fe-d200-414e-81b6-7acac545a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077961-AACE-4E0D-BFE0-26018D502D70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b9d7c9fe-d200-414e-81b6-7acac545ace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660E4AF-4ED4-4A1E-9191-8374F477FA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88F868-00EE-448C-8F83-AA9DB2E02C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d7c9fe-d200-414e-81b6-7acac545ac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ME_Presentation_Template_2</Template>
  <TotalTime>0</TotalTime>
  <Words>1166</Words>
  <Application>Microsoft Office PowerPoint</Application>
  <PresentationFormat>Widescreen</PresentationFormat>
  <Paragraphs>88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ExtraBold</vt:lpstr>
      <vt:lpstr>Arial</vt:lpstr>
      <vt:lpstr>Calibri</vt:lpstr>
      <vt:lpstr>System Font Regular</vt:lpstr>
      <vt:lpstr>1_MET Eireann_MasterTheme_2025</vt:lpstr>
      <vt:lpstr>AMOC Storylines to inform Ireland's National Climate Projections</vt:lpstr>
      <vt:lpstr>PowerPoint Presentation</vt:lpstr>
      <vt:lpstr>PowerPoint Presentation</vt:lpstr>
      <vt:lpstr>PowerPoint Presentation</vt:lpstr>
      <vt:lpstr>AMOC Storyline: strong decline under low SSP</vt:lpstr>
      <vt:lpstr>AMOC Storyline: strong decline under low SSP</vt:lpstr>
      <vt:lpstr>AMOC Storyline: strong decline under low SSP</vt:lpstr>
      <vt:lpstr>Summary</vt:lpstr>
      <vt:lpstr>AMOC decline in National Projections/Euro-CORDEX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Markus Todt</dc:creator>
  <cp:lastModifiedBy>Markus Todt</cp:lastModifiedBy>
  <cp:revision>96</cp:revision>
  <dcterms:created xsi:type="dcterms:W3CDTF">2026-02-26T11:15:09Z</dcterms:created>
  <dcterms:modified xsi:type="dcterms:W3CDTF">2026-04-27T14:35:17Z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0x01010096931AC095D88E43AF7EAFE3CA4DF004</vt:lpwstr>
  </property>
</Properties>
</file>