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4">
  <p:sldMasterIdLst>
    <p:sldMasterId id="2147483660" r:id="rId5"/>
    <p:sldMasterId id="2147483673" r:id="rId6"/>
  </p:sldMasterIdLst>
  <p:notesMasterIdLst>
    <p:notesMasterId r:id="rId20"/>
  </p:notesMasterIdLst>
  <p:handoutMasterIdLst>
    <p:handoutMasterId r:id="rId21"/>
  </p:handoutMasterIdLst>
  <p:sldIdLst>
    <p:sldId id="256" r:id="rId7"/>
    <p:sldId id="417" r:id="rId8"/>
    <p:sldId id="403" r:id="rId9"/>
    <p:sldId id="418" r:id="rId10"/>
    <p:sldId id="438" r:id="rId11"/>
    <p:sldId id="451" r:id="rId12"/>
    <p:sldId id="439" r:id="rId13"/>
    <p:sldId id="447" r:id="rId14"/>
    <p:sldId id="446" r:id="rId15"/>
    <p:sldId id="448" r:id="rId16"/>
    <p:sldId id="444" r:id="rId17"/>
    <p:sldId id="258" r:id="rId18"/>
    <p:sldId id="450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5A3"/>
    <a:srgbClr val="00579C"/>
    <a:srgbClr val="005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2" autoAdjust="0"/>
    <p:restoredTop sz="94752" autoAdjust="0"/>
  </p:normalViewPr>
  <p:slideViewPr>
    <p:cSldViewPr snapToGrid="0" snapToObjects="1">
      <p:cViewPr varScale="1">
        <p:scale>
          <a:sx n="44" d="100"/>
          <a:sy n="44" d="100"/>
        </p:scale>
        <p:origin x="64" y="7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439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8CE3CE-7885-5440-B7D2-D1C38EEABC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F54EA1-D6B4-7C47-AF7F-6ED3655198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2D56F-4014-E440-B414-1949875DC54A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AEB30-D659-F04F-8BCA-7E5755820E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60766-B385-064C-89E0-D696CB68EF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C23E2-02F7-644F-99F5-08AC3BA5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6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C332E-8893-FE4E-9A25-93BB30EFA0DA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7A1DD-B70C-B048-99CA-ED854228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0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712" y="2255548"/>
            <a:ext cx="9659112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712" y="3712465"/>
            <a:ext cx="8196072" cy="102965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396524"/>
            <a:ext cx="12192000" cy="1461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B395C8-E03A-E04C-AA88-72B24AADC6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32062" y="276512"/>
            <a:ext cx="2086125" cy="5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8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06113" y="987427"/>
            <a:ext cx="7485887" cy="4873625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95EF8D4-5B50-564A-8E71-ACB42B8E1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58DE6F-BC6E-364C-91D6-6B9C603C2F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49228810-255C-0747-AA61-5D5198D3E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9AD2DE6-E43E-6044-9983-6D2115FA619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60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127"/>
            <a:ext cx="1098804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BCE835-694B-EC4D-AD29-A3BF23C073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58B064A-C26D-E948-B1F9-58944195E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2031FA7-02D1-0645-9048-0AAD35E90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84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23777"/>
            <a:ext cx="2628900" cy="5553186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FA3B52-24C6-BC49-B1FB-EF1DE3CE3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7668D43-9CA0-B748-8221-476079634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57BDEB2-5457-E84E-8E88-F426D3C10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43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2712" y="2255548"/>
            <a:ext cx="9659112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Thank you for your time.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2712" y="3712465"/>
            <a:ext cx="8196072" cy="102965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Questions.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396524"/>
            <a:ext cx="12192000" cy="1461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B395C8-E03A-E04C-AA88-72B24AADC6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32062" y="276512"/>
            <a:ext cx="2086125" cy="5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24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1" y="5977289"/>
            <a:ext cx="3362425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009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blue">
    <p:bg>
      <p:bgPr>
        <a:solidFill>
          <a:srgbClr val="245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658179"/>
            <a:ext cx="9610344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FD36E0-C784-AE4E-B42C-F7764C6BD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748" y="6352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383D7C-0821-A040-BE0C-B5DB8952D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69E957-E916-EA41-8D86-9462424C7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239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1" y="5977289"/>
            <a:ext cx="3362425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782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942F0-6E2E-9B45-9065-E71C5FD39597}"/>
              </a:ext>
            </a:extLst>
          </p:cNvPr>
          <p:cNvSpPr/>
          <p:nvPr userDrawn="1"/>
        </p:nvSpPr>
        <p:spPr>
          <a:xfrm>
            <a:off x="1" y="5948414"/>
            <a:ext cx="3362425" cy="90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56797FB-FF82-0F4F-A928-D7AF36F544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27DB8A-983A-204A-A0E1-0B250973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C3EFC6A2-0789-BB4B-9701-8038DFBF8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876024C-E78F-814A-ADD4-B2037FCE1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604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8A4A04-F540-E24D-9FF5-8F7FC90CDCFA}"/>
              </a:ext>
            </a:extLst>
          </p:cNvPr>
          <p:cNvSpPr/>
          <p:nvPr userDrawn="1"/>
        </p:nvSpPr>
        <p:spPr>
          <a:xfrm>
            <a:off x="1" y="5919538"/>
            <a:ext cx="336242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784319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89C228-C4FD-7644-ABB7-614954C945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0B89FE-026E-7249-A3EB-8B2B89BC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E2E5CD6-A1EE-A841-BFBB-519F206ED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6C81B30-170B-8F41-A120-A0E8F4AD1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908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4416571-A315-1846-A578-44521F40228B}"/>
              </a:ext>
            </a:extLst>
          </p:cNvPr>
          <p:cNvSpPr/>
          <p:nvPr userDrawn="1"/>
        </p:nvSpPr>
        <p:spPr>
          <a:xfrm>
            <a:off x="1" y="5919538"/>
            <a:ext cx="336242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BA7FE-773F-2D4C-A1FD-78D273094D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FC3704-1948-F84D-88BE-17DA7F45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DBAF8AC-F4B9-2C4F-BBF0-BD58FB50FE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7E7983D-B1A4-B148-B1D4-C4B621AD1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2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2919986"/>
            <a:ext cx="9610344" cy="59093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54AF39-23DB-0740-938A-1A583332B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58748" y="6352806"/>
            <a:ext cx="2743200" cy="365125"/>
          </a:xfrm>
        </p:spPr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7748E00D-B3B4-FE4D-A3E5-E8C8A25CA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14E4032-E757-2144-A88B-ABFF9C43B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718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4F5CED-483C-A348-8E33-D2AA0F23C5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53A157-7BBA-5749-8237-8C9901613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3953BB51-3F9C-E747-ACA8-03C6016EB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9247E92-8FF0-A341-9976-E6095D27E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073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34238B-024D-294E-AD4C-68C413D97E1A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572D3F-74B7-B64C-800D-13CA52163C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D7F9956-5A00-5A40-8899-32D1F879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0031E1D5-F0A3-EF45-84AA-C0225E109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305433C-0038-FC49-AAE7-4AE15259F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303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92FE64-D177-274B-901F-D336A79314A8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784319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B989F8-C842-5E4D-A070-A6209E35FC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49E4815-2057-AE40-A83C-99001B97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E2EF048-87C8-2B43-AA12-7E550A2A4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0068E4E-9680-554C-B740-1BBB27554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120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20DF604-D9D6-5045-B588-839447328165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6C0CE20-2FA8-D441-A594-2E5923EEB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9AD1BB0-F11D-AB4E-A5C2-D6877E27F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2982180-1554-0149-9361-2E4524F2E5A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075AC00-972C-AE42-811E-B2A50B01A5A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EDE99-ADAF-CC49-8A11-DA767186AC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FAC88BB-6435-5741-AECC-C64CD1B8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Footer Placeholder 7">
            <a:extLst>
              <a:ext uri="{FF2B5EF4-FFF2-40B4-BE49-F238E27FC236}">
                <a16:creationId xmlns:a16="http://schemas.microsoft.com/office/drawing/2014/main" id="{470C4FCD-395E-D94C-AECA-9EC451BFD0A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46DBF9A0-D8B4-7745-ACB6-B5E35D853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4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5BA2C8-6FAC-B54C-9845-66F221B9BB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FA112B-E57E-7B4A-8833-D3D8FEC4EC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594884"/>
            <a:ext cx="10591185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8C8EE7-3B3F-3F41-B5AD-67185982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44BCAD86-58E8-C64B-B919-51804E097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4675424-66C5-6140-A915-8C73CF29D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19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594884"/>
            <a:ext cx="5574792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594884"/>
            <a:ext cx="5574792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4E4AF7-5B90-4A4A-9190-EF7AF1E8A7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B1DBDDF-7B8D-E049-BE5A-2AC650B2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27FBAFA6-39D8-1045-BD48-582B33225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7990A56-77DE-384E-846A-6EC505691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27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573619"/>
            <a:ext cx="3675889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573619"/>
            <a:ext cx="3675889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596321"/>
            <a:ext cx="3675889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FC52E0-46F2-2443-B309-D4A67BCEE7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B7B320-CA87-A342-9115-47E9E4F9B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8D14D24-78FD-A045-8D62-111F0EEE4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B93BEA1-60BB-9942-B17D-B28C03441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25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482692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482692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462432"/>
            <a:ext cx="5574792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462432"/>
            <a:ext cx="5574792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223357-BF2B-1446-9B75-489DB9B4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90E8D-9016-4C42-8F5F-E450B003AB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CBCAFA1-511A-EE41-B15A-62ABD06896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ABEB7C4-26A5-2A49-A685-310121897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11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253225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79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071B-8956-1F45-8413-D77E451409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37A5CF-4029-5441-9751-E360C7BA0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CA39AD3-F023-5741-9EB7-A0EBA4530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26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05F8A-53F2-9A4F-89B7-679F5D96AB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89F830C8-3B22-4D44-AD5B-EAC20E22F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81969A2-10C2-C546-977D-603DF985E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36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3" y="987427"/>
            <a:ext cx="6949439" cy="4873625"/>
          </a:xfrm>
        </p:spPr>
        <p:txBody>
          <a:bodyPr/>
          <a:lstStyle>
            <a:lvl1pPr>
              <a:defRPr sz="2400"/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FED4CC-B694-4F4C-8AC8-7D4040DF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B4412EC-2A2F-F34F-AFA3-D552E85C9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4C3DC-0931-ED45-859D-7DC2E02D58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E3CEEAF4-4B04-7F42-81A2-3D6474988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89A40C2-EB4C-F849-86CB-ACD53C9F5BD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60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0289448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825625"/>
            <a:ext cx="106558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677042"/>
            <a:ext cx="10658856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1752F-D51E-0D41-BBC4-900B7994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748" y="6352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14BBBCD-90CB-2F47-9BDE-CEED80DD9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294169"/>
            <a:ext cx="9084295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20DCE6-B4EA-8444-92C3-D609C5C13BC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473704" y="161471"/>
            <a:ext cx="459381" cy="6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72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84" r:id="rId13"/>
    <p:sldLayoutId id="2147483685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0289448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825625"/>
            <a:ext cx="106558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6"/>
            <a:ext cx="10658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D8510D3-7480-FA40-B714-28425739D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748" y="6352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8C025A19-EC4F-5D46-BAED-915B844A7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- Goto 'Insert &gt; Header and footer &gt; Footer'</a:t>
            </a:r>
            <a:endParaRPr lang="en-GB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D01290F5-EF9B-6848-BD94-0DC63C614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DATE - 'Insert &gt; Header and footer &gt; Fixed'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73F24A-72E1-514B-A669-66B08B94475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473704" y="161471"/>
            <a:ext cx="459381" cy="6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chapagain@iiasa.ac.at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CB184C5-BA83-4541-BEA4-A4DB4AFC4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710" y="1666664"/>
            <a:ext cx="11437403" cy="125441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b="1" dirty="0"/>
              <a:t>Resilience in Transition: </a:t>
            </a:r>
            <a:r>
              <a:rPr lang="en-US" b="1" dirty="0" err="1"/>
              <a:t>Spatio</a:t>
            </a:r>
            <a:r>
              <a:rPr lang="en-US" b="1" dirty="0"/>
              <a:t>-Temporal Dynamics and Correlates of Community Flood Resilience in Nepal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89CC2-546B-0CF7-0C48-2BADBB85F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711" y="3581842"/>
            <a:ext cx="11028099" cy="1029657"/>
          </a:xfrm>
        </p:spPr>
        <p:txBody>
          <a:bodyPr>
            <a:normAutofit/>
          </a:bodyPr>
          <a:lstStyle/>
          <a:p>
            <a:pPr algn="ctr"/>
            <a:r>
              <a:rPr lang="en-US" sz="2200" b="1" dirty="0"/>
              <a:t>Dipesh Chapagain</a:t>
            </a:r>
            <a:r>
              <a:rPr lang="en-US" sz="2200" dirty="0"/>
              <a:t>, Romain </a:t>
            </a:r>
            <a:r>
              <a:rPr lang="en-US" sz="2200" dirty="0" err="1"/>
              <a:t>Clercq</a:t>
            </a:r>
            <a:r>
              <a:rPr lang="en-US" sz="2200" dirty="0"/>
              <a:t>-Roques, Jung-</a:t>
            </a:r>
            <a:r>
              <a:rPr lang="en-US" sz="2200" dirty="0" err="1"/>
              <a:t>Hee</a:t>
            </a:r>
            <a:r>
              <a:rPr lang="en-US" sz="2200" dirty="0"/>
              <a:t> Hyun, Stefan </a:t>
            </a:r>
            <a:r>
              <a:rPr lang="en-US" sz="2200" dirty="0" err="1"/>
              <a:t>Hochrainer</a:t>
            </a:r>
            <a:r>
              <a:rPr lang="en-US" sz="2200" dirty="0"/>
              <a:t>-Stigler, Stefan </a:t>
            </a:r>
            <a:r>
              <a:rPr lang="en-US" sz="2200" dirty="0" err="1"/>
              <a:t>Velev</a:t>
            </a:r>
            <a:r>
              <a:rPr lang="en-US" sz="2200" dirty="0"/>
              <a:t>, Raquel Guimaraes, Adriana Keating, Anup Shrestha, &amp; Reinhard </a:t>
            </a:r>
            <a:r>
              <a:rPr lang="en-US" sz="2200" dirty="0" err="1"/>
              <a:t>Mechler</a:t>
            </a: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594B4F-2FAA-4444-B62A-CDF34615F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744" y="4873999"/>
            <a:ext cx="1333333" cy="1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7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D75B9-3AFD-486F-86BD-F21D26FE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Role of Interventions</a:t>
            </a:r>
            <a:endParaRPr lang="en-DE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8FBD9-4479-44F3-9BE9-CE9F80ACD0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671D77-5C3C-4AF4-848D-64784B494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Around 43% of resilience improvements can be linked to project interventions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Intervention focus and strongest impact: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Social capital: Community organization and planning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Financial capital: Asset protection and livelihood diversification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Weakest impact: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Natural capital: Long-term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Interventions matter - but intervention focus and effects are uneven across capitals</a:t>
            </a:r>
          </a:p>
        </p:txBody>
      </p:sp>
    </p:spTree>
    <p:extLst>
      <p:ext uri="{BB962C8B-B14F-4D97-AF65-F5344CB8AC3E}">
        <p14:creationId xmlns:p14="http://schemas.microsoft.com/office/powerpoint/2010/main" val="266390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37CDD-025B-4422-A802-CB1E4462C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Key Takeaways</a:t>
            </a:r>
            <a:endParaRPr lang="en-DE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5F58A-A148-49A4-B04E-4F2ECBF332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1E1D805-E8B7-424D-A5B3-2CBD567146B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362712" y="1721673"/>
            <a:ext cx="869847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Community </a:t>
            </a:r>
            <a:r>
              <a:rPr kumimoji="0" lang="en-GB" altLang="en-DE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flood </a:t>
            </a:r>
            <a:r>
              <a:rPr kumimoji="0" lang="en-DE" altLang="en-DE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resilience can improve </a:t>
            </a:r>
            <a:r>
              <a:rPr kumimoji="0" lang="en-GB" altLang="en-DE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even </a:t>
            </a:r>
            <a:r>
              <a:rPr kumimoji="0" lang="en-DE" altLang="en-DE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 high-risk settings</a:t>
            </a:r>
            <a:endParaRPr kumimoji="0" lang="en-GB" altLang="en-DE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DE" sz="2200" dirty="0"/>
              <a:t>The most effective investment include:</a:t>
            </a: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DE" sz="2200" dirty="0"/>
              <a:t>Community governance &amp; coordination</a:t>
            </a: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DE" sz="2200" dirty="0"/>
              <a:t>Financial preparedness mechanisms</a:t>
            </a: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DE" sz="2200" dirty="0"/>
              <a:t>Early warning &amp; preparedness systems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DE" sz="2200" dirty="0"/>
              <a:t>Should be complemented by:</a:t>
            </a: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DE" sz="2200" dirty="0"/>
              <a:t>Long-term nature based solutions</a:t>
            </a: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DE" sz="2200" dirty="0"/>
              <a:t>Scaled infrastructure investments</a:t>
            </a:r>
            <a:endParaRPr kumimoji="0" lang="en-GB" altLang="en-DE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74009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547A728-470D-DD4C-B25D-8FA003B4B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6444" y="1941215"/>
            <a:ext cx="9659112" cy="1254416"/>
          </a:xfrm>
        </p:spPr>
        <p:txBody>
          <a:bodyPr/>
          <a:lstStyle/>
          <a:p>
            <a:pPr algn="ctr"/>
            <a:r>
              <a:rPr lang="en-US" b="1" dirty="0"/>
              <a:t>Thank you.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BD5F9E9-B034-8E41-B1A0-51D1AD708286}"/>
              </a:ext>
            </a:extLst>
          </p:cNvPr>
          <p:cNvSpPr txBox="1">
            <a:spLocks/>
          </p:cNvSpPr>
          <p:nvPr/>
        </p:nvSpPr>
        <p:spPr>
          <a:xfrm>
            <a:off x="8691155" y="5446684"/>
            <a:ext cx="3268966" cy="1003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 b="1" noProof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Dr.</a:t>
            </a:r>
            <a:r>
              <a:rPr lang="en-GB" sz="1200" b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Dipesh Chapagain</a:t>
            </a:r>
            <a:br>
              <a:rPr lang="en-GB" sz="12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Advancing Systems Analysis Program, Systemic Risk and Resilience (SYRR) Research Group</a:t>
            </a:r>
            <a:br>
              <a:rPr lang="en-GB" sz="12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c</a:t>
            </a:r>
            <a:r>
              <a:rPr lang="en-GB" sz="1200" noProof="0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hapagain@iiasa.ac.at</a:t>
            </a:r>
            <a:endParaRPr lang="en-GB" sz="1200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 descr="Icon&#10;&#10;Description automatically generated with low confidence">
            <a:extLst>
              <a:ext uri="{FF2B5EF4-FFF2-40B4-BE49-F238E27FC236}">
                <a16:creationId xmlns:a16="http://schemas.microsoft.com/office/drawing/2014/main" id="{C25D1C4E-079D-82C9-5C7B-082CDACD2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110" y="3429000"/>
            <a:ext cx="1875779" cy="187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5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757AD-4427-49BA-A86A-C61BF71FBB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5477CF3-D88E-4FBF-A887-4C2DF94A0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814730"/>
              </p:ext>
            </p:extLst>
          </p:nvPr>
        </p:nvGraphicFramePr>
        <p:xfrm>
          <a:off x="713586" y="1615877"/>
          <a:ext cx="10701973" cy="4157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7398">
                  <a:extLst>
                    <a:ext uri="{9D8B030D-6E8A-4147-A177-3AD203B41FA5}">
                      <a16:colId xmlns:a16="http://schemas.microsoft.com/office/drawing/2014/main" val="1298507762"/>
                    </a:ext>
                  </a:extLst>
                </a:gridCol>
                <a:gridCol w="848360">
                  <a:extLst>
                    <a:ext uri="{9D8B030D-6E8A-4147-A177-3AD203B41FA5}">
                      <a16:colId xmlns:a16="http://schemas.microsoft.com/office/drawing/2014/main" val="3432917594"/>
                    </a:ext>
                  </a:extLst>
                </a:gridCol>
                <a:gridCol w="648335">
                  <a:extLst>
                    <a:ext uri="{9D8B030D-6E8A-4147-A177-3AD203B41FA5}">
                      <a16:colId xmlns:a16="http://schemas.microsoft.com/office/drawing/2014/main" val="3413552386"/>
                    </a:ext>
                  </a:extLst>
                </a:gridCol>
                <a:gridCol w="848360">
                  <a:extLst>
                    <a:ext uri="{9D8B030D-6E8A-4147-A177-3AD203B41FA5}">
                      <a16:colId xmlns:a16="http://schemas.microsoft.com/office/drawing/2014/main" val="951461243"/>
                    </a:ext>
                  </a:extLst>
                </a:gridCol>
                <a:gridCol w="648335">
                  <a:extLst>
                    <a:ext uri="{9D8B030D-6E8A-4147-A177-3AD203B41FA5}">
                      <a16:colId xmlns:a16="http://schemas.microsoft.com/office/drawing/2014/main" val="1457586351"/>
                    </a:ext>
                  </a:extLst>
                </a:gridCol>
                <a:gridCol w="848360">
                  <a:extLst>
                    <a:ext uri="{9D8B030D-6E8A-4147-A177-3AD203B41FA5}">
                      <a16:colId xmlns:a16="http://schemas.microsoft.com/office/drawing/2014/main" val="2913665499"/>
                    </a:ext>
                  </a:extLst>
                </a:gridCol>
                <a:gridCol w="559435">
                  <a:extLst>
                    <a:ext uri="{9D8B030D-6E8A-4147-A177-3AD203B41FA5}">
                      <a16:colId xmlns:a16="http://schemas.microsoft.com/office/drawing/2014/main" val="1159971977"/>
                    </a:ext>
                  </a:extLst>
                </a:gridCol>
                <a:gridCol w="848360">
                  <a:extLst>
                    <a:ext uri="{9D8B030D-6E8A-4147-A177-3AD203B41FA5}">
                      <a16:colId xmlns:a16="http://schemas.microsoft.com/office/drawing/2014/main" val="1694128636"/>
                    </a:ext>
                  </a:extLst>
                </a:gridCol>
                <a:gridCol w="648335">
                  <a:extLst>
                    <a:ext uri="{9D8B030D-6E8A-4147-A177-3AD203B41FA5}">
                      <a16:colId xmlns:a16="http://schemas.microsoft.com/office/drawing/2014/main" val="1243923615"/>
                    </a:ext>
                  </a:extLst>
                </a:gridCol>
                <a:gridCol w="848360">
                  <a:extLst>
                    <a:ext uri="{9D8B030D-6E8A-4147-A177-3AD203B41FA5}">
                      <a16:colId xmlns:a16="http://schemas.microsoft.com/office/drawing/2014/main" val="862751011"/>
                    </a:ext>
                  </a:extLst>
                </a:gridCol>
                <a:gridCol w="648335">
                  <a:extLst>
                    <a:ext uri="{9D8B030D-6E8A-4147-A177-3AD203B41FA5}">
                      <a16:colId xmlns:a16="http://schemas.microsoft.com/office/drawing/2014/main" val="1820703542"/>
                    </a:ext>
                  </a:extLst>
                </a:gridCol>
              </a:tblGrid>
              <a:tr h="299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+mj-lt"/>
                        </a:rPr>
                        <a:t> </a:t>
                      </a:r>
                      <a:endParaRPr lang="en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+mj-lt"/>
                        </a:rPr>
                        <a:t>Financial Change</a:t>
                      </a:r>
                      <a:endParaRPr lang="en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Physical Change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Natural Change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+mj-lt"/>
                        </a:rPr>
                        <a:t>Human Change</a:t>
                      </a:r>
                      <a:endParaRPr lang="en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Social Change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660662"/>
                  </a:ext>
                </a:extLst>
              </a:tr>
              <a:tr h="299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Predictors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Estimates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p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Estimates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p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Estimates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p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Estimates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p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Estimates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p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2527338"/>
                  </a:ext>
                </a:extLst>
              </a:tr>
              <a:tr h="309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+mj-lt"/>
                        </a:rPr>
                        <a:t>(Intercept)</a:t>
                      </a:r>
                      <a:endParaRPr lang="en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+mj-lt"/>
                        </a:rPr>
                        <a:t>18.66</a:t>
                      </a:r>
                      <a:endParaRPr lang="en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b="1" dirty="0">
                          <a:effectLst/>
                          <a:latin typeface="+mj-lt"/>
                        </a:rPr>
                        <a:t>&lt;0.001</a:t>
                      </a:r>
                      <a:endParaRPr lang="en-DE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+mj-lt"/>
                        </a:rPr>
                        <a:t>12.29</a:t>
                      </a:r>
                      <a:endParaRPr lang="en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b="1" dirty="0">
                          <a:effectLst/>
                          <a:latin typeface="+mj-lt"/>
                        </a:rPr>
                        <a:t>&lt;0.001</a:t>
                      </a:r>
                      <a:endParaRPr lang="en-DE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+mj-lt"/>
                        </a:rPr>
                        <a:t>4.24</a:t>
                      </a:r>
                      <a:endParaRPr lang="en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b="1" dirty="0">
                          <a:effectLst/>
                          <a:latin typeface="+mj-lt"/>
                        </a:rPr>
                        <a:t>0.093</a:t>
                      </a:r>
                      <a:endParaRPr lang="en-DE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+mj-lt"/>
                        </a:rPr>
                        <a:t>13.58</a:t>
                      </a:r>
                      <a:endParaRPr lang="en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b="1" dirty="0">
                          <a:effectLst/>
                          <a:latin typeface="+mj-lt"/>
                        </a:rPr>
                        <a:t>&lt;0.001</a:t>
                      </a:r>
                      <a:endParaRPr lang="en-DE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+mj-lt"/>
                        </a:rPr>
                        <a:t>23.42</a:t>
                      </a:r>
                      <a:endParaRPr lang="en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b="1" dirty="0">
                          <a:effectLst/>
                          <a:latin typeface="+mj-lt"/>
                        </a:rPr>
                        <a:t>&lt;0.001</a:t>
                      </a:r>
                      <a:endParaRPr lang="en-DE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5220102"/>
                  </a:ext>
                </a:extLst>
              </a:tr>
              <a:tr h="289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Poverty Change (% point)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+mj-lt"/>
                        </a:rPr>
                        <a:t>-0.18</a:t>
                      </a:r>
                      <a:endParaRPr lang="en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0.018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-0.11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0.139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-0.06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0.493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-0.07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0.297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0.07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+mj-lt"/>
                        </a:rPr>
                        <a:t>0.424</a:t>
                      </a:r>
                      <a:endParaRPr lang="en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7778504"/>
                  </a:ext>
                </a:extLst>
              </a:tr>
              <a:tr h="289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Remittance Change (% point)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+mj-lt"/>
                        </a:rPr>
                        <a:t>0.04</a:t>
                      </a:r>
                      <a:endParaRPr lang="en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0.480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0.08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0.125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0.07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0.177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-0.15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0.070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-0.01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+mj-lt"/>
                        </a:rPr>
                        <a:t>0.948</a:t>
                      </a:r>
                      <a:endParaRPr lang="en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0760829"/>
                  </a:ext>
                </a:extLst>
              </a:tr>
              <a:tr h="289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Minority Change (% point)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+mj-lt"/>
                        </a:rPr>
                        <a:t>0.01</a:t>
                      </a:r>
                      <a:endParaRPr lang="en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0.882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-0.04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0.471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0.06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0.397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-0.07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0.136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-0.06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+mj-lt"/>
                        </a:rPr>
                        <a:t>0.346</a:t>
                      </a:r>
                      <a:endParaRPr lang="en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6255057"/>
                  </a:ext>
                </a:extLst>
              </a:tr>
              <a:tr h="289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Sec Education Male Change (% point)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+mj-lt"/>
                        </a:rPr>
                        <a:t>-0.13</a:t>
                      </a:r>
                      <a:endParaRPr lang="en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0.576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0.05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0.833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0.06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0.818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-0.49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0.049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-0.26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+mj-lt"/>
                        </a:rPr>
                        <a:t>0.461</a:t>
                      </a:r>
                      <a:endParaRPr lang="en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9732299"/>
                  </a:ext>
                </a:extLst>
              </a:tr>
              <a:tr h="289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Sec Education Female Change (% point)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+mj-lt"/>
                        </a:rPr>
                        <a:t>0.11</a:t>
                      </a:r>
                      <a:endParaRPr lang="en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0.674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-0.04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0.858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-0.29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0.335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0.58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0.054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0.27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+mj-lt"/>
                        </a:rPr>
                        <a:t>0.540</a:t>
                      </a:r>
                      <a:endParaRPr lang="en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748050"/>
                  </a:ext>
                </a:extLst>
              </a:tr>
              <a:tr h="309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Female Household Head Change (% point)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+mj-lt"/>
                        </a:rPr>
                        <a:t>0.2</a:t>
                      </a:r>
                      <a:endParaRPr lang="en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&lt;0.001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0.13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0.008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0.09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0.163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0.07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0.240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-0.02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+mj-lt"/>
                        </a:rPr>
                        <a:t>0.813</a:t>
                      </a:r>
                      <a:endParaRPr lang="en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9402530"/>
                  </a:ext>
                </a:extLst>
              </a:tr>
              <a:tr h="289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Population (thousands)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+mj-lt"/>
                        </a:rPr>
                        <a:t>1.69</a:t>
                      </a:r>
                      <a:endParaRPr lang="en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0.263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-1.3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0.282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-2.46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0.047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3.94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0.032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4.44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+mj-lt"/>
                        </a:rPr>
                        <a:t>0.280</a:t>
                      </a:r>
                      <a:endParaRPr lang="en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6311655"/>
                  </a:ext>
                </a:extLst>
              </a:tr>
              <a:tr h="299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j-lt"/>
                        </a:rPr>
                        <a:t>10-year flood average inundation </a:t>
                      </a:r>
                      <a:r>
                        <a:rPr lang="x-none" sz="1200">
                          <a:effectLst/>
                          <a:latin typeface="+mj-lt"/>
                        </a:rPr>
                        <a:t>depth (m)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+mj-lt"/>
                        </a:rPr>
                        <a:t>-3.96</a:t>
                      </a:r>
                      <a:endParaRPr lang="en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0.109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-2.03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0.292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4.88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0.040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-2.74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0.364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-2.98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+mj-lt"/>
                        </a:rPr>
                        <a:t>0.435</a:t>
                      </a:r>
                      <a:endParaRPr lang="en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212846"/>
                  </a:ext>
                </a:extLst>
              </a:tr>
              <a:tr h="289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Observations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+mj-lt"/>
                        </a:rPr>
                        <a:t>54</a:t>
                      </a:r>
                      <a:endParaRPr lang="en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54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54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54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54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970954"/>
                  </a:ext>
                </a:extLst>
              </a:tr>
              <a:tr h="319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R</a:t>
                      </a:r>
                      <a:r>
                        <a:rPr lang="x-none" sz="1200" baseline="30000">
                          <a:effectLst/>
                          <a:latin typeface="+mj-lt"/>
                        </a:rPr>
                        <a:t>2</a:t>
                      </a:r>
                      <a:r>
                        <a:rPr lang="x-none" sz="1200">
                          <a:effectLst/>
                          <a:latin typeface="+mj-lt"/>
                        </a:rPr>
                        <a:t> / R</a:t>
                      </a:r>
                      <a:r>
                        <a:rPr lang="x-none" sz="1200" baseline="30000">
                          <a:effectLst/>
                          <a:latin typeface="+mj-lt"/>
                        </a:rPr>
                        <a:t>2</a:t>
                      </a:r>
                      <a:r>
                        <a:rPr lang="x-none" sz="1200">
                          <a:effectLst/>
                          <a:latin typeface="+mj-lt"/>
                        </a:rPr>
                        <a:t> adjusted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+mj-lt"/>
                        </a:rPr>
                        <a:t>0.258 / 0.126</a:t>
                      </a:r>
                      <a:endParaRPr lang="en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+mj-lt"/>
                        </a:rPr>
                        <a:t>0.253 / 0.120</a:t>
                      </a:r>
                      <a:endParaRPr lang="en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0.274 / 0.145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0.212 / 0.071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+mj-lt"/>
                        </a:rPr>
                        <a:t>0.103 / -0.057</a:t>
                      </a:r>
                      <a:endParaRPr lang="en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030982"/>
                  </a:ext>
                </a:extLst>
              </a:tr>
              <a:tr h="289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>
                          <a:effectLst/>
                          <a:latin typeface="+mj-lt"/>
                        </a:rPr>
                        <a:t>AIC</a:t>
                      </a:r>
                      <a:endParaRPr lang="en-DE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+mj-lt"/>
                        </a:rPr>
                        <a:t>405.571</a:t>
                      </a:r>
                      <a:endParaRPr lang="en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+mj-lt"/>
                        </a:rPr>
                        <a:t>385.137</a:t>
                      </a:r>
                      <a:endParaRPr lang="en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+mj-lt"/>
                        </a:rPr>
                        <a:t>406.88</a:t>
                      </a:r>
                      <a:endParaRPr lang="en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+mj-lt"/>
                        </a:rPr>
                        <a:t>420.208</a:t>
                      </a:r>
                      <a:endParaRPr lang="en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200" dirty="0">
                          <a:effectLst/>
                          <a:latin typeface="+mj-lt"/>
                        </a:rPr>
                        <a:t>448.068</a:t>
                      </a:r>
                      <a:endParaRPr lang="en-DE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09912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F38EE7A3-87B1-4F40-BA42-C5D623ED5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12" y="699818"/>
            <a:ext cx="109910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DE" sz="1600" b="1" i="0" u="none" strike="noStrike" cap="none" normalizeH="0" baseline="0" dirty="0" bmk="_Hlk228715739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Table 1: </a:t>
            </a:r>
            <a:r>
              <a:rPr kumimoji="0" lang="en-GB" altLang="en-DE" sz="1600" b="0" i="0" u="none" strike="noStrike" cap="none" normalizeH="0" baseline="0" dirty="0" bmk="_Hlk228715739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Regression (explicit first difference model) results with the FRMC 5Cs as the dependent variables and community socio-economic characteristics and flood‐hazard indicators (average inundation depth) as explanatory variables.</a:t>
            </a:r>
            <a:endParaRPr kumimoji="0" lang="en-GB" altLang="en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83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E3F1-CB96-4D7A-B11E-790B75F8F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Background &amp; Motivation</a:t>
            </a:r>
            <a:endParaRPr lang="en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A0588-8D08-47EE-B7DE-6E1132348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600" y="1971030"/>
            <a:ext cx="5847751" cy="325654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Floods are among the most frequent, deadly and damaging hazards, with risks rising due to climate change and development pressures.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Nepal is highly exposed to recurrent flooding.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Limited longitudinal evidence on flood resilience dynamics.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Need to link resilience measurement with drivers and interventions.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4C6C5-597B-41DF-A1B2-90AC69070B4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2" descr="01-10-2024-UNICEF-Nepal-02 (AZJI8-08D5hAosRFMQyL)">
            <a:extLst>
              <a:ext uri="{FF2B5EF4-FFF2-40B4-BE49-F238E27FC236}">
                <a16:creationId xmlns:a16="http://schemas.microsoft.com/office/drawing/2014/main" id="{A731CC99-A04E-4DE0-B3D7-80ABDFD45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351" y="3886387"/>
            <a:ext cx="5847751" cy="2648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F90929-1C0A-402D-BAEC-3B55AA8F77DC}"/>
              </a:ext>
            </a:extLst>
          </p:cNvPr>
          <p:cNvSpPr txBox="1"/>
          <p:nvPr/>
        </p:nvSpPr>
        <p:spPr>
          <a:xfrm>
            <a:off x="9309463" y="6521890"/>
            <a:ext cx="2817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Photo: UNICEF/Laxmi-Prasad-</a:t>
            </a:r>
            <a:r>
              <a:rPr lang="en-GB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Ngakhusi</a:t>
            </a:r>
            <a:endParaRPr lang="en-DE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01-10-2024-UNICEF-Nepal-01 (AZJI8-_lD5hAosRFMQyM)">
            <a:extLst>
              <a:ext uri="{FF2B5EF4-FFF2-40B4-BE49-F238E27FC236}">
                <a16:creationId xmlns:a16="http://schemas.microsoft.com/office/drawing/2014/main" id="{0B7716F9-FD2A-467D-B239-AEDE8E791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351" y="1119636"/>
            <a:ext cx="5847753" cy="2648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259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967F8-E215-67BA-B237-420C648BC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Research Questions &amp;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8B0E5-E0A0-3D15-34D7-DE6C7F419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2" y="1563625"/>
            <a:ext cx="9580541" cy="4351338"/>
          </a:xfrm>
        </p:spPr>
        <p:txBody>
          <a:bodyPr>
            <a:normAutofit/>
          </a:bodyPr>
          <a:lstStyle/>
          <a:p>
            <a:r>
              <a:rPr lang="en-US" sz="2200" dirty="0"/>
              <a:t>We focus on four key questions:</a:t>
            </a:r>
          </a:p>
          <a:p>
            <a:endParaRPr lang="en-US" sz="2200" dirty="0"/>
          </a:p>
          <a:p>
            <a:pPr marL="514350" indent="-514350">
              <a:buFont typeface="+mj-lt"/>
              <a:buAutoNum type="romanLcPeriod"/>
            </a:pPr>
            <a:r>
              <a:rPr lang="en-US" sz="2200" dirty="0"/>
              <a:t>How does community flood resilience change over time?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200" dirty="0"/>
              <a:t>What mechanisms drive these changes?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200" dirty="0"/>
              <a:t>What role do socio-economic factors and hazard play?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200" dirty="0"/>
              <a:t>To what extent can changes be attributed to interventions?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96293-9231-B0BA-EECE-F339685C08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306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chapagain\AppData\Local\Microsoft\Windows\INetCache\Content.MSO\DDAF67AF.tmp">
            <a:extLst>
              <a:ext uri="{FF2B5EF4-FFF2-40B4-BE49-F238E27FC236}">
                <a16:creationId xmlns:a16="http://schemas.microsoft.com/office/drawing/2014/main" id="{F46DAD53-2819-49C5-A86D-B47FA1B9A86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1849" y="1563694"/>
            <a:ext cx="6305004" cy="47169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43A9BE-4C11-4B45-A4AD-E083B9BB9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1558994" cy="1198498"/>
          </a:xfrm>
        </p:spPr>
        <p:txBody>
          <a:bodyPr>
            <a:noAutofit/>
          </a:bodyPr>
          <a:lstStyle/>
          <a:p>
            <a:r>
              <a:rPr lang="en-US" b="1" dirty="0"/>
              <a:t>Conceptual Framework:</a:t>
            </a:r>
            <a:br>
              <a:rPr lang="en-US" b="1" dirty="0"/>
            </a:br>
            <a:r>
              <a:rPr lang="en-US" b="1" dirty="0"/>
              <a:t>Flood Resilience Measurement for Communities (FRMC)</a:t>
            </a:r>
            <a:endParaRPr lang="en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466C2-AF59-4498-98EE-D62CF3CCE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3" y="1761617"/>
            <a:ext cx="5416295" cy="435133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FRMC is a multidimensional, survey-based framework for assessing community flood resilience.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Based on 44 standardized indicators.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Measures resilience across five capitals and five DRM cycle stages.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Measured at: baseline (T0), post-event, and over time (T1, T2,..Tn).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Enables longitudinal assessment.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04CBB5-506B-4A13-B73C-78CC417B85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2EB2D7-E521-4494-AE94-83D58C93FC64}"/>
              </a:ext>
            </a:extLst>
          </p:cNvPr>
          <p:cNvSpPr txBox="1"/>
          <p:nvPr/>
        </p:nvSpPr>
        <p:spPr>
          <a:xfrm>
            <a:off x="10371582" y="6142158"/>
            <a:ext cx="1550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Laurien</a:t>
            </a: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al., 2020</a:t>
            </a:r>
            <a:endParaRPr lang="en-DE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322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0C019-86C0-45A3-8F7D-0FEB1A14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Research Design &amp; Methodology</a:t>
            </a:r>
            <a:endParaRPr lang="en-DE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DF785-808B-4AF1-B40D-319D593520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06F53E-D049-4C34-A137-445B7CB26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158" y="1360263"/>
            <a:ext cx="9519683" cy="535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17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71C4F-4BAC-419C-877D-5BBC66D5BE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C33329-A2BF-46D3-8DEB-8638DC512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016" y="3526199"/>
            <a:ext cx="6078527" cy="30392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2454BF-DAC8-4C78-BF90-277625914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64" y="3536830"/>
            <a:ext cx="5071465" cy="303926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B65237A-0720-4743-A7BE-066DE0380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1558994" cy="1198498"/>
          </a:xfrm>
        </p:spPr>
        <p:txBody>
          <a:bodyPr>
            <a:noAutofit/>
          </a:bodyPr>
          <a:lstStyle/>
          <a:p>
            <a:r>
              <a:rPr lang="en-US" b="1" dirty="0"/>
              <a:t>Flood Risks in the Study Regions</a:t>
            </a:r>
            <a:endParaRPr lang="en-DE" b="1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E54B7DDB-BB4A-4D62-8F2D-83CAA1830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307" y="1334873"/>
            <a:ext cx="11526981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10-year floods: </a:t>
            </a:r>
            <a:r>
              <a:rPr kumimoji="0" lang="en-GB" altLang="en-DE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inundation</a:t>
            </a:r>
            <a:r>
              <a:rPr kumimoji="0" lang="en-DE" altLang="en-DE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0.45 m, affecting up to 60% of community areas.</a:t>
            </a:r>
            <a:endParaRPr kumimoji="0" lang="en-GB" altLang="en-DE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100-year floods: Deeper and more extensive flooding (median 0.75 m), impacting up to 97% of areas.</a:t>
            </a:r>
            <a:endParaRPr kumimoji="0" lang="en-GB" altLang="en-DE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Observed impacts (2016–2025): 97 flood events led to 19 deaths, 3 missing persons, 2,617 affected families, and substantial economic losses</a:t>
            </a:r>
            <a:r>
              <a:rPr kumimoji="0" lang="en-GB" altLang="en-DE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kumimoji="0" lang="en-DE" altLang="en-DE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highlighting persistent risk.</a:t>
            </a:r>
          </a:p>
        </p:txBody>
      </p:sp>
    </p:spTree>
    <p:extLst>
      <p:ext uri="{BB962C8B-B14F-4D97-AF65-F5344CB8AC3E}">
        <p14:creationId xmlns:p14="http://schemas.microsoft.com/office/powerpoint/2010/main" val="63386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D7238-82E2-4A94-A642-44635F238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Key Result: Resilience Improved</a:t>
            </a:r>
            <a:endParaRPr lang="en-DE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6BACA-8FF7-4F9E-AA73-63F32503BB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56629D-E67C-4921-B7A3-1339670D0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346" y="1563625"/>
            <a:ext cx="6703354" cy="4189596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DAC6CF74-A406-4A14-AC82-0DBFBEAC3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712" y="1697941"/>
            <a:ext cx="5018836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Significant improvements across all 5 capitals </a:t>
            </a:r>
            <a:r>
              <a:rPr kumimoji="0" lang="en-GB" altLang="en-DE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DRM Cycle</a:t>
            </a:r>
            <a:endParaRPr lang="en-GB" altLang="en-DE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DE" altLang="en-DE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Largest gains:</a:t>
            </a:r>
            <a:endParaRPr kumimoji="0" lang="en-GB" altLang="en-DE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DE" altLang="en-DE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capital (+23.8)</a:t>
            </a:r>
            <a:endParaRPr kumimoji="0" lang="en-GB" altLang="en-DE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DE" altLang="en-DE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capital (+20.5)</a:t>
            </a:r>
            <a:endParaRPr kumimoji="0" lang="en-GB" altLang="en-DE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DE" altLang="en-DE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Smallest gain:</a:t>
            </a:r>
            <a:r>
              <a:rPr kumimoji="0" lang="en-GB" altLang="en-DE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DE" altLang="en-DE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 capital</a:t>
            </a:r>
            <a:r>
              <a:rPr kumimoji="0" lang="en-GB" altLang="en-DE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DE" altLang="en-DE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(+7.7)</a:t>
            </a:r>
            <a:endParaRPr kumimoji="0" lang="en-GB" altLang="en-DE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DE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DE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Strongest gains in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DE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Corrective risk reduction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DE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Prospective risk reduction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DE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Indicates shift toward proactive risk management</a:t>
            </a:r>
            <a:endParaRPr kumimoji="0" lang="en-DE" altLang="en-DE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058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6216-42DB-48A7-8A92-A20F3B1DC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Socio-Economic Drivers of Resilience Change</a:t>
            </a:r>
            <a:endParaRPr lang="en-D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510A0-7197-44D9-AD88-2C22BC6C9F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712" y="1563625"/>
            <a:ext cx="11322469" cy="454933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Socio-economic factors explain limited variation so </a:t>
            </a:r>
            <a:r>
              <a:rPr lang="en-US" sz="2200" dirty="0"/>
              <a:t>much variation unexplained potentially due to short timeframe</a:t>
            </a: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Key findings: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Poverty reduction is strongly linked to improvement in financial capital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Proportion of female-headed households are positively associated with financial &amp; physical capital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Female education is associated with higher human capital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Remittance: weak positive association with physical and natural capital, but significant negative association with human capital (loss of trained youth)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Population size is associated with higher human capital but lesser natural capital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Resilience not determined by structural factors alone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08BA3-68C6-4E96-973F-C29B31E53B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492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58B42-E433-4829-9050-BD1F38EA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Mechanisms of Resilience Change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8F7BF-5586-4248-95F3-DEB308FBF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748" y="1299882"/>
            <a:ext cx="6120787" cy="4351338"/>
          </a:xfrm>
        </p:spPr>
        <p:txBody>
          <a:bodyPr>
            <a:noAutofit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DE" altLang="en-DE" sz="2200" b="1" dirty="0"/>
              <a:t>Financial:</a:t>
            </a:r>
            <a:r>
              <a:rPr lang="en-DE" altLang="en-DE" sz="2200" dirty="0"/>
              <a:t> Household &amp; community preparedness strengthened</a:t>
            </a:r>
            <a:r>
              <a:rPr lang="en-GB" altLang="en-DE" sz="2200" dirty="0"/>
              <a:t> - insurance</a:t>
            </a:r>
            <a:r>
              <a:rPr lang="en-DE" altLang="en-DE" sz="2200" dirty="0"/>
              <a:t>, disaster funds, continuity planning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DE" altLang="en-DE" sz="2200" b="1" dirty="0"/>
              <a:t>Human:</a:t>
            </a:r>
            <a:r>
              <a:rPr lang="en-DE" altLang="en-DE" sz="2200" dirty="0"/>
              <a:t> Improved disaster knowledge and preparedness skills</a:t>
            </a:r>
            <a:r>
              <a:rPr lang="en-GB" altLang="en-DE" sz="2200" dirty="0"/>
              <a:t> - training and awareness</a:t>
            </a:r>
            <a:endParaRPr lang="en-DE" altLang="en-DE" sz="2200" dirty="0"/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DE" altLang="en-DE" sz="2200" b="1" dirty="0"/>
              <a:t>Physical:</a:t>
            </a:r>
            <a:r>
              <a:rPr lang="en-DE" altLang="en-DE" sz="2200" dirty="0"/>
              <a:t> Better EWS, flood protection, </a:t>
            </a:r>
            <a:r>
              <a:rPr lang="en-GB" altLang="en-DE" sz="2200" dirty="0"/>
              <a:t>shelters, and </a:t>
            </a:r>
            <a:r>
              <a:rPr lang="en-DE" altLang="en-DE" sz="2200" dirty="0"/>
              <a:t>emergency food supply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DE" altLang="en-DE" sz="2200" b="1" dirty="0"/>
              <a:t>Social (strongest):</a:t>
            </a:r>
            <a:r>
              <a:rPr lang="en-DE" altLang="en-DE" sz="2200" dirty="0"/>
              <a:t> </a:t>
            </a:r>
            <a:r>
              <a:rPr lang="en-GB" altLang="en-DE" sz="2200" dirty="0"/>
              <a:t>Improved</a:t>
            </a:r>
            <a:r>
              <a:rPr lang="en-DE" altLang="en-DE" sz="2200" dirty="0"/>
              <a:t> coordination, governance, inclusion, leadership, and inter-community collaboration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DE" altLang="en-DE" sz="2200" b="1" dirty="0"/>
              <a:t>Natural:</a:t>
            </a:r>
            <a:r>
              <a:rPr lang="en-DE" altLang="en-DE" sz="2200" dirty="0"/>
              <a:t> Limited </a:t>
            </a:r>
            <a:r>
              <a:rPr lang="en-GB" altLang="en-DE" sz="2200" dirty="0"/>
              <a:t>progress, likely due to longer restoration times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GB" altLang="en-DE" sz="2200" dirty="0"/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DE" sz="2200" b="1" dirty="0"/>
              <a:t>Constraints:</a:t>
            </a: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DE" sz="2200" dirty="0"/>
              <a:t>Out-migration reducing human capital</a:t>
            </a:r>
          </a:p>
          <a:p>
            <a:pPr marL="1028700" lvl="1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DE" sz="2200" dirty="0"/>
              <a:t>Limited funding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F4C01-757B-415E-8B0C-9EC844F4C1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AF9A1D-8693-4988-9A55-47581BC85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595" y="1299882"/>
            <a:ext cx="5558118" cy="55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1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754A1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61ADC0"/>
      </a:hlink>
      <a:folHlink>
        <a:srgbClr val="617F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5" id="{99397B5B-1068-9647-8AF4-F0CD404C4C4E}" vid="{FB4EE621-5097-1245-A4F5-8FBE2839CC67}"/>
    </a:ext>
  </a:extLst>
</a:theme>
</file>

<file path=ppt/theme/theme2.xml><?xml version="1.0" encoding="utf-8"?>
<a:theme xmlns:a="http://schemas.openxmlformats.org/drawingml/2006/main" name="IIASA alternatives">
  <a:themeElements>
    <a:clrScheme name="Custom 1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61ADC0"/>
      </a:hlink>
      <a:folHlink>
        <a:srgbClr val="617F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5" id="{99397B5B-1068-9647-8AF4-F0CD404C4C4E}" vid="{11CFE96F-7000-6746-8225-94DCB5E6FE3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6814371-4dd9-40ea-9cc7-40b39613c6ae">T2EJA6NA5JU7-1903484182-91</_dlc_DocId>
    <_dlc_DocIdUrl xmlns="06814371-4dd9-40ea-9cc7-40b39613c6ae">
      <Url>https://iiasahub.sharepoint.com/sites/intranet/ercl/_layouts/15/DocIdRedir.aspx?ID=T2EJA6NA5JU7-1903484182-91</Url>
      <Description>T2EJA6NA5JU7-1903484182-91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E5D021178B04082DE841A61810ABC" ma:contentTypeVersion="6" ma:contentTypeDescription="Create a new document." ma:contentTypeScope="" ma:versionID="bf37d4ac1dddfc53a56261334840b7df">
  <xsd:schema xmlns:xsd="http://www.w3.org/2001/XMLSchema" xmlns:xs="http://www.w3.org/2001/XMLSchema" xmlns:p="http://schemas.microsoft.com/office/2006/metadata/properties" xmlns:ns2="0689c177-5e19-464b-8532-40aa8fde3a94" xmlns:ns3="06814371-4dd9-40ea-9cc7-40b39613c6ae" xmlns:ns4="749ef8e9-4186-4c55-b2d4-b1c3f2fa9400" targetNamespace="http://schemas.microsoft.com/office/2006/metadata/properties" ma:root="true" ma:fieldsID="382a45c066b9cd32e8d486b5ba424e80" ns2:_="" ns3:_="" ns4:_="">
    <xsd:import namespace="0689c177-5e19-464b-8532-40aa8fde3a94"/>
    <xsd:import namespace="06814371-4dd9-40ea-9cc7-40b39613c6ae"/>
    <xsd:import namespace="749ef8e9-4186-4c55-b2d4-b1c3f2fa940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9c177-5e19-464b-8532-40aa8fde3a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14371-4dd9-40ea-9cc7-40b39613c6a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ef8e9-4186-4c55-b2d4-b1c3f2fa94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542633-460B-4F10-AED0-D9CC98DDA49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E794EA7-8E28-4624-885F-9EF05194D2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D93C57-A7ED-44E6-88BF-DA3984EE19E6}">
  <ds:schemaRefs>
    <ds:schemaRef ds:uri="0689c177-5e19-464b-8532-40aa8fde3a94"/>
    <ds:schemaRef ds:uri="http://purl.org/dc/terms/"/>
    <ds:schemaRef ds:uri="http://www.w3.org/XML/1998/namespace"/>
    <ds:schemaRef ds:uri="http://purl.org/dc/elements/1.1/"/>
    <ds:schemaRef ds:uri="749ef8e9-4186-4c55-b2d4-b1c3f2fa9400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6814371-4dd9-40ea-9cc7-40b39613c6ae"/>
  </ds:schemaRefs>
</ds:datastoreItem>
</file>

<file path=customXml/itemProps4.xml><?xml version="1.0" encoding="utf-8"?>
<ds:datastoreItem xmlns:ds="http://schemas.openxmlformats.org/officeDocument/2006/customXml" ds:itemID="{FE961F14-CA64-4A5B-8D0E-270958149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89c177-5e19-464b-8532-40aa8fde3a94"/>
    <ds:schemaRef ds:uri="06814371-4dd9-40ea-9cc7-40b39613c6ae"/>
    <ds:schemaRef ds:uri="749ef8e9-4186-4c55-b2d4-b1c3f2fa94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PodHandler.ashx</Template>
  <TotalTime>26276</TotalTime>
  <Words>915</Words>
  <Application>Microsoft Office PowerPoint</Application>
  <PresentationFormat>Widescreen</PresentationFormat>
  <Paragraphs>222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Tahoma</vt:lpstr>
      <vt:lpstr>Times New Roman</vt:lpstr>
      <vt:lpstr>Wingdings</vt:lpstr>
      <vt:lpstr>Office Theme</vt:lpstr>
      <vt:lpstr>IIASA alternatives</vt:lpstr>
      <vt:lpstr>Resilience in Transition: Spatio-Temporal Dynamics and Correlates of Community Flood Resilience in Nepal</vt:lpstr>
      <vt:lpstr>Background &amp; Motivation</vt:lpstr>
      <vt:lpstr>Research Questions &amp; Objectives</vt:lpstr>
      <vt:lpstr>Conceptual Framework: Flood Resilience Measurement for Communities (FRMC)</vt:lpstr>
      <vt:lpstr>Research Design &amp; Methodology</vt:lpstr>
      <vt:lpstr>Flood Risks in the Study Regions</vt:lpstr>
      <vt:lpstr>Key Result: Resilience Improved</vt:lpstr>
      <vt:lpstr>Socio-Economic Drivers of Resilience Change</vt:lpstr>
      <vt:lpstr>Mechanisms of Resilience Change</vt:lpstr>
      <vt:lpstr>Role of Interventions</vt:lpstr>
      <vt:lpstr>Key Takeaways</vt:lpstr>
      <vt:lpstr>Thank you.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HUBER Tanja</dc:creator>
  <cp:lastModifiedBy>Chapagain, Dipesh</cp:lastModifiedBy>
  <cp:revision>535</cp:revision>
  <cp:lastPrinted>2018-09-04T06:30:47Z</cp:lastPrinted>
  <dcterms:created xsi:type="dcterms:W3CDTF">2019-05-17T07:14:44Z</dcterms:created>
  <dcterms:modified xsi:type="dcterms:W3CDTF">2026-05-05T07:34:51Z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0x0101040097C92BAA327FB344B60BEC1DFEEB15C4</vt:lpwstr>
  </property>
  <property fmtid="{D5CDD505-2E9C-101B-9397-08002B2CF9AE}" pid="3" name="_dlc_DocIdItemGuid">
    <vt:lpwstr>21d70297-cd61-47d2-9611-414a1fcff47b</vt:lpwstr>
  </property>
</Properties>
</file>