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4"/>
  </p:notesMasterIdLst>
  <p:sldIdLst>
    <p:sldId id="277" r:id="rId4"/>
    <p:sldId id="278" r:id="rId5"/>
    <p:sldId id="266" r:id="rId6"/>
    <p:sldId id="263" r:id="rId7"/>
    <p:sldId id="285" r:id="rId8"/>
    <p:sldId id="284" r:id="rId9"/>
    <p:sldId id="281" r:id="rId10"/>
    <p:sldId id="262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5D2D-2ADE-4EBF-8027-E4144378E463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B9EF0-C950-4A27-88DD-77513212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3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0BA9-B80F-1022-98B2-F342F595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EB60-9594-FA4D-EDC7-7D511993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04FB-5B9B-20B3-F30F-73B5F5BE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C3402-1C68-6A40-D412-24B7AE16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2678D-E70B-CACE-3270-623A2AAB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6878-C8CE-3611-EFFF-63419739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9D72D-AC1F-4967-C564-C45A6D657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8936-54B8-12BA-7B55-CAFC488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C326-2510-D278-08C0-027B8BB2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21852-F6B9-1B75-E2E8-B2DEFC1C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0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F58DE-4542-E8DC-9740-198DC839F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D3D28-600A-52FC-9F9D-E81D4D1D5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A31F4-5209-7B06-F6C2-0384E6A5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BFC3-CD89-1881-3A86-89C2B9A2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E0F1-9137-A612-4E62-2A0F0F7A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23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8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43A0-0CDC-B728-42D4-A0B3A1A6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5001-7E00-933E-2CE9-A2F73C011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55027-9E29-B3DA-EF7A-37DD4FA5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E00D-FBE7-73DD-7E0D-C288F925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99F64-755D-8D04-25E4-DC950591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AF26-D0C1-6C87-A2D4-E5E9125F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732AF-EEF3-4555-16D2-199FD4F6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FBEE-F37C-B407-B65B-1DDB9C52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1583-1E6C-E8E2-B72A-75FD23F0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A694F-CA6B-9ED4-5666-533143A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F0C1-F8A7-ECB4-4CE0-157303B1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1279-EDB8-648D-707E-238A133D1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AE9BA-BB22-F3C3-01AD-0B0D07B64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50E66-CFE8-88CE-C57E-68C6C607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B01D5-2276-2266-B66C-F3ACDED2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08BE4-F886-C3B8-C903-F39A8C01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5B5F-0CD0-C363-07F8-BFC009F6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D493E-B3D6-93E3-F63D-F5E2F696C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6A47E-1931-08A5-62E6-261EC61CD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7446C-7097-6A81-8905-60A3D69D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1B44C-87A3-0948-0655-A34E3F4AD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F5F31-FBB3-E78F-E5F7-271B5A12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0F76D-84EA-C2E2-1AAD-01C53E63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DD8DD-9E1D-E6B0-9E68-59E68EB5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504D-87B6-15E2-CF5D-DC1A03C7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7B05A-82A9-12F6-61D3-FE2C92FE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6880C-951F-BACB-219B-7F9973A0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05940-E817-F8C9-0A04-A51997BF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57E9F-060B-5518-7A34-BE1283FB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3DB6E-5B00-9127-E435-9D4DBBFD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CFE4F-6343-EE22-9F26-C1ADA544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5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FAFA-BBB0-D5ED-4391-873B2A58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9556-9839-A668-BBBF-9DA1705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5C582-10DC-D071-0A0C-15151A51E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21C65-4D8A-8513-BB33-20FE9D64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4AFC8-8340-8CFF-C616-BC24E5FF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F57BD-1137-A134-1F22-39601292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01B5-FE33-577D-9AAE-83A72ED4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506B0-20C9-5DFF-D3D0-892484A3A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EE7DC-F578-26E9-8F49-2F731FF65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B46A9-D1BF-808E-7997-7A98FF5B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1A3E2-3609-77CC-84D8-092C8E34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FB375-111A-C5D4-A919-4E2FD32F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7A0A0-9F07-A150-29EA-757C3D31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7CF9F-89DF-9934-B886-879886A0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A09E2-19D6-14A2-0C17-5222AE3DF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7E55D-BB79-4A75-81B8-BF9450864186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D5EF-D33C-FB89-5685-87AE07D6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6AC19-3BCE-0017-3E31-ECBE533F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74F2B1-B757-4562-B9AB-E6435F5E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3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7536" cy="685800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631680" y="-622012"/>
            <a:ext cx="4267200" cy="4267200"/>
          </a:xfrm>
          <a:prstGeom prst="ellipse">
            <a:avLst/>
          </a:prstGeom>
          <a:solidFill>
            <a:srgbClr val="0E2F4A"/>
          </a:solidFill>
          <a:ln w="19050">
            <a:solidFill>
              <a:srgbClr val="00B4D8"/>
            </a:solidFill>
            <a:prstDash val="solid"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0607040" y="3108960"/>
            <a:ext cx="2438400" cy="2438400"/>
          </a:xfrm>
          <a:prstGeom prst="ellipse">
            <a:avLst/>
          </a:prstGeom>
          <a:solidFill>
            <a:srgbClr val="0E2F4A"/>
          </a:solidFill>
          <a:ln w="12700">
            <a:solidFill>
              <a:srgbClr val="48CAE4"/>
            </a:solidFill>
            <a:prstDash val="solid"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26720" y="426720"/>
            <a:ext cx="2926080" cy="4876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426720" y="426720"/>
            <a:ext cx="29260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EGU General Assembly 2026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426720" y="1280160"/>
            <a:ext cx="8778240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Quantifying the Radiative Impact of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Light-Absorbing Particles 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Alpine Snowpack Dynamics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26720" y="4328160"/>
            <a:ext cx="7924800" cy="4876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26720" y="4511040"/>
            <a:ext cx="91440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Sepehr Norouzi¹   ·   Carlo De Michele¹   ·   Biagio Di Mauro²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26720" y="5059680"/>
            <a:ext cx="9144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¹ Politecnico di Milano, Civil and Environmental Engineering, Milan, Italy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² Institute of Polar Sciences, National Research Council of Italy, Milan, Italy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26720" y="5913120"/>
            <a:ext cx="5486400" cy="426720"/>
          </a:xfrm>
          <a:prstGeom prst="rect">
            <a:avLst/>
          </a:prstGeom>
          <a:solidFill>
            <a:srgbClr val="0E2F4A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26720" y="5913120"/>
            <a:ext cx="5486400" cy="426720"/>
          </a:xfrm>
          <a:prstGeom prst="rect">
            <a:avLst/>
          </a:prstGeom>
          <a:noFill/>
          <a:ln/>
        </p:spPr>
        <p:txBody>
          <a:bodyPr wrap="square" lIns="0" tIns="101600" rIns="0" bIns="0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Oral  |  Monday, 04 May 2026  |  09:05–09:15 CEST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73142" y="6309360"/>
            <a:ext cx="45110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Funded by: PRIN22 – LAPSE Project (MUR)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6EC3C025-6D10-60C5-CB7F-0D81BDCF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12" y="4351770"/>
            <a:ext cx="2092037" cy="1046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BB32D-DC3B-714F-D7E1-E8B409C3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766" y="5421397"/>
            <a:ext cx="1900137" cy="6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stylized illustration of a mountain range with a sun symbol and a water droplet on a book cover.&#10;&#10;AI-generated content may be incorrect.">
            <a:extLst>
              <a:ext uri="{FF2B5EF4-FFF2-40B4-BE49-F238E27FC236}">
                <a16:creationId xmlns:a16="http://schemas.microsoft.com/office/drawing/2014/main" id="{47482DA7-F771-7D78-E7C1-6D5B69763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583" y="579509"/>
            <a:ext cx="1864158" cy="18641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219200" y="-609600"/>
            <a:ext cx="6096000" cy="6096000"/>
          </a:xfrm>
          <a:prstGeom prst="ellipse">
            <a:avLst/>
          </a:prstGeom>
          <a:solidFill>
            <a:srgbClr val="0E2F4A"/>
          </a:solidFill>
          <a:ln w="19050">
            <a:solidFill>
              <a:srgbClr val="00B4D8"/>
            </a:solidFill>
            <a:prstDash val="solid"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144000" y="3413760"/>
            <a:ext cx="4267200" cy="4267200"/>
          </a:xfrm>
          <a:prstGeom prst="ellipse">
            <a:avLst/>
          </a:prstGeom>
          <a:solidFill>
            <a:srgbClr val="0E2F4A"/>
          </a:solidFill>
          <a:ln w="12700">
            <a:solidFill>
              <a:srgbClr val="48CAE4"/>
            </a:solidFill>
            <a:prstDash val="solid"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731520"/>
            <a:ext cx="67056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kumimoji="0" lang="en-US" sz="6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09600" y="2011680"/>
            <a:ext cx="5486400" cy="6096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9600" y="2194560"/>
            <a:ext cx="670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 Discussion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09600" y="2987040"/>
            <a:ext cx="6225376" cy="3420338"/>
          </a:xfrm>
          <a:prstGeom prst="rect">
            <a:avLst/>
          </a:prstGeom>
          <a:solidFill>
            <a:srgbClr val="0E2F4A"/>
          </a:solidFill>
          <a:ln/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2480" y="3169920"/>
            <a:ext cx="573024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Sepehr Norouzi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2480" y="3657600"/>
            <a:ext cx="57302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Assistant— Politecnico di Milano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and Environmental Engineering Department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92480" y="4413504"/>
            <a:ext cx="5730240" cy="4876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2480" y="4535424"/>
            <a:ext cx="57302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sepehr.norouzi@polimi.it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071360" y="1463040"/>
            <a:ext cx="4754880" cy="4267200"/>
          </a:xfrm>
          <a:prstGeom prst="rect">
            <a:avLst/>
          </a:prstGeom>
          <a:solidFill>
            <a:srgbClr val="0E2F4A"/>
          </a:solidFill>
          <a:ln/>
          <a:effectLst>
            <a:outerShdw blurRad="762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254240" y="1584960"/>
            <a:ext cx="438912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 &amp; DOI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254240" y="2133600"/>
            <a:ext cx="438912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EGU26-12689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254240" y="2584704"/>
            <a:ext cx="438912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doi.org/10.5194/egusphere-egu26-12689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254240" y="3108960"/>
            <a:ext cx="43891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Oral | Monday, 04 May 2026 | 09:05–09:15 CEST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Funded by: PRIN22 – LAPSE Project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Light-Absorbing ParticleS in the Cryosphere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and Impact on Water ResourcEs (MUR)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0" y="6522720"/>
            <a:ext cx="1219200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EGU 2026  ·  Vienna, Austria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19" y="4464045"/>
            <a:ext cx="710018" cy="710018"/>
          </a:xfrm>
          <a:prstGeom prst="rect">
            <a:avLst/>
          </a:prstGeom>
        </p:spPr>
      </p:pic>
      <p:pic>
        <p:nvPicPr>
          <p:cNvPr id="20" name="Picture 19" descr="The image depicts a QR code, which is a two-dimensional barcode that can be scanned by a mobile device to provide access to information.&#10;&#10;AI-generated content may be incorrect.">
            <a:extLst>
              <a:ext uri="{FF2B5EF4-FFF2-40B4-BE49-F238E27FC236}">
                <a16:creationId xmlns:a16="http://schemas.microsoft.com/office/drawing/2014/main" id="{7A31EF65-D58B-0A71-515A-45E97819A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92" y="4535424"/>
            <a:ext cx="1771073" cy="1771073"/>
          </a:xfrm>
          <a:prstGeom prst="rect">
            <a:avLst/>
          </a:prstGeom>
        </p:spPr>
      </p:pic>
      <p:pic>
        <p:nvPicPr>
          <p:cNvPr id="21" name="Picture 20" descr="A logo with text on it&#10;&#10;Description automatically generated">
            <a:extLst>
              <a:ext uri="{FF2B5EF4-FFF2-40B4-BE49-F238E27FC236}">
                <a16:creationId xmlns:a16="http://schemas.microsoft.com/office/drawing/2014/main" id="{BACAB051-DF65-CDCC-8EEA-33EC66265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80" y="4840224"/>
            <a:ext cx="1706881" cy="853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D755F7-30C9-D84B-B805-1C8D35F9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980" y="5638845"/>
            <a:ext cx="1706881" cy="5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2137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9600" y="0"/>
            <a:ext cx="1097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Outline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87680" y="1463040"/>
            <a:ext cx="548640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B0C8DC">
                <a:alpha val="3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87680" y="1463040"/>
            <a:ext cx="670560" cy="14020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487680" y="1463040"/>
            <a:ext cx="670560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80160" y="1609344"/>
            <a:ext cx="45720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1A2A3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Motivation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80160" y="2072640"/>
            <a:ext cx="45720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Impacts of light-absorbing particles on snowpack dynamics and hydrological processes</a:t>
            </a:r>
          </a:p>
        </p:txBody>
      </p:sp>
      <p:sp>
        <p:nvSpPr>
          <p:cNvPr id="9" name="Shape 7"/>
          <p:cNvSpPr/>
          <p:nvPr/>
        </p:nvSpPr>
        <p:spPr>
          <a:xfrm>
            <a:off x="6400800" y="1463040"/>
            <a:ext cx="548640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B0C8DC">
                <a:alpha val="3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400800" y="1463040"/>
            <a:ext cx="670560" cy="14020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00800" y="1463040"/>
            <a:ext cx="670560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193280" y="1609344"/>
            <a:ext cx="45720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1A2A3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Modeling Framework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193280" y="2072640"/>
            <a:ext cx="45720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Coupling the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3.0 snowpack model with the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BioSNICAR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radiative transfer model</a:t>
            </a:r>
          </a:p>
        </p:txBody>
      </p:sp>
      <p:sp>
        <p:nvSpPr>
          <p:cNvPr id="14" name="Shape 12"/>
          <p:cNvSpPr/>
          <p:nvPr/>
        </p:nvSpPr>
        <p:spPr>
          <a:xfrm>
            <a:off x="487680" y="3108960"/>
            <a:ext cx="548640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B0C8DC">
                <a:alpha val="3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87680" y="3108960"/>
            <a:ext cx="670560" cy="14020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87680" y="3108960"/>
            <a:ext cx="670560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280160" y="3255264"/>
            <a:ext cx="45720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1A2A3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Study Site &amp; Data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280160" y="3718560"/>
            <a:ext cx="45720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Col de Porte, French Alps – 18 hydrological years (2005–2023)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400800" y="3108960"/>
            <a:ext cx="548640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B0C8DC">
                <a:alpha val="3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400800" y="3108960"/>
            <a:ext cx="670560" cy="14020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400800" y="3108960"/>
            <a:ext cx="670560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193280" y="3255264"/>
            <a:ext cx="45720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1A2A3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Snowpack model Development and Validation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193280" y="3718560"/>
            <a:ext cx="45720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3.0 Snowpack model Performance (NSE)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487680" y="4754880"/>
            <a:ext cx="548640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B0C8DC">
                <a:alpha val="3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487680" y="4754880"/>
            <a:ext cx="670560" cy="14020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87680" y="4754880"/>
            <a:ext cx="670560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280160" y="4901184"/>
            <a:ext cx="45720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1A2A3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402080" y="5175504"/>
            <a:ext cx="45720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5B7A8C"/>
              </a:solidFill>
              <a:effectLst/>
              <a:uLnTx/>
              <a:uFillTx/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Indirect LAPs impact: Grain Radius, SSA, Dry Density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Direct LAPs impact: Melt-out timing, SWE, snow depth &amp; SSA response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6400800" y="4754880"/>
            <a:ext cx="548640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B0C8DC">
                <a:alpha val="35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6400800" y="4754880"/>
            <a:ext cx="670560" cy="14020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400800" y="4754880"/>
            <a:ext cx="670560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315200" y="5163312"/>
            <a:ext cx="45720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1A2A3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Conclusion &amp; Outlook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7193280" y="5364480"/>
            <a:ext cx="45720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1773"/>
            <a:ext cx="12192000" cy="6858000"/>
          </a:xfrm>
          <a:prstGeom prst="rect">
            <a:avLst/>
          </a:prstGeom>
          <a:solidFill>
            <a:srgbClr val="05111C">
              <a:alpha val="65000"/>
            </a:srgbClr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219456"/>
            <a:ext cx="7315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Motivation: Toward Spatialised LAPs Hydrological Assessment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65760" y="1170432"/>
            <a:ext cx="7229856" cy="501436"/>
          </a:xfrm>
          <a:prstGeom prst="rect">
            <a:avLst/>
          </a:prstGeom>
          <a:solidFill>
            <a:srgbClr val="09182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438912" y="1170431"/>
            <a:ext cx="7156704" cy="4667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LAPSE – Light-Absorbing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ParticleS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in the Cryosphere and Impact on Water Resources— PRIN22 · MUR  |  CNR-ISP ·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Politecnico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di Milano ·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UniMiB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62712" y="1800949"/>
            <a:ext cx="7254240" cy="1511808"/>
          </a:xfrm>
          <a:prstGeom prst="rect">
            <a:avLst/>
          </a:prstGeom>
          <a:solidFill>
            <a:srgbClr val="0A1825">
              <a:alpha val="85000"/>
            </a:srgbClr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62712" y="1742281"/>
            <a:ext cx="7254240" cy="48768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7680" y="1790518"/>
            <a:ext cx="146304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4A2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Challenge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87680" y="2072640"/>
            <a:ext cx="6973824" cy="999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Alpine catchments need a physically-consistent, low-cost energy-budget model that responds to albedo change to assess spatialised LAPs impact on snowmelt and water availability.</a:t>
            </a:r>
            <a:endParaRPr kumimoji="0" lang="en-US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62712" y="3452238"/>
            <a:ext cx="7254240" cy="1511808"/>
          </a:xfrm>
          <a:prstGeom prst="rect">
            <a:avLst/>
          </a:prstGeom>
          <a:solidFill>
            <a:srgbClr val="0A1825">
              <a:alpha val="85000"/>
            </a:srgbClr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62712" y="3417227"/>
            <a:ext cx="7254240" cy="4876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87680" y="3424160"/>
            <a:ext cx="158496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Objective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87680" y="3730752"/>
            <a:ext cx="6973824" cy="999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Develop and apply 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a low-computational-cost</a:t>
            </a:r>
            <a:r>
              <a:rPr kumimoji="0" lang="en-US" sz="136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– Energy budget distributed Snowpack model coupled with Sentinel-2 BBA (via KNN–BioSNICAR LUT) for basin-scale spatialised LAPs assessment over alpine catchments.</a:t>
            </a:r>
            <a:endParaRPr kumimoji="0" lang="en-US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365760" y="5169408"/>
            <a:ext cx="7254240" cy="829056"/>
          </a:xfrm>
          <a:prstGeom prst="rect">
            <a:avLst/>
          </a:prstGeom>
          <a:solidFill>
            <a:srgbClr val="1A0D2E">
              <a:alpha val="90000"/>
            </a:srgbClr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341376" y="5099723"/>
            <a:ext cx="7254240" cy="48768"/>
          </a:xfrm>
          <a:prstGeom prst="rect">
            <a:avLst/>
          </a:prstGeom>
          <a:solidFill>
            <a:srgbClr val="9B59B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87680" y="5110350"/>
            <a:ext cx="1950720" cy="268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B59B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KNN Albedo Retrieval: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487168" y="4998720"/>
            <a:ext cx="5047488" cy="682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Each Sentinel-2 pixel spectrum is matched against a BioSNICAR LUT to retrieve BBA, grain size, and LAP load per pixel.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7900416" y="219456"/>
            <a:ext cx="3986784" cy="46329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900416" y="219456"/>
            <a:ext cx="3986784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Modelling Framework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900416" y="755904"/>
            <a:ext cx="3986784" cy="950976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8022336" y="975360"/>
            <a:ext cx="463296" cy="463296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022336" y="975360"/>
            <a:ext cx="463296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8583168" y="853440"/>
            <a:ext cx="3206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Sentinel-2 BBA retrieval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583168" y="1243584"/>
            <a:ext cx="32064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KNN + BioSNICAR LUT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9832848" y="1706880"/>
            <a:ext cx="121920" cy="12192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7900416" y="1828800"/>
            <a:ext cx="3986784" cy="950976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8022336" y="2048256"/>
            <a:ext cx="463296" cy="463296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8022336" y="2048256"/>
            <a:ext cx="463296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8583168" y="1926336"/>
            <a:ext cx="3206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Spatial forcing assimilation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8583168" y="2316480"/>
            <a:ext cx="32064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Rad · T · RH · Precip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9832848" y="2779776"/>
            <a:ext cx="121920" cy="12192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7900416" y="2901696"/>
            <a:ext cx="3986784" cy="950976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1"/>
          <p:cNvSpPr/>
          <p:nvPr/>
        </p:nvSpPr>
        <p:spPr>
          <a:xfrm>
            <a:off x="8022336" y="3121152"/>
            <a:ext cx="463296" cy="463296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8022336" y="3121152"/>
            <a:ext cx="463296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33"/>
          <p:cNvSpPr/>
          <p:nvPr/>
        </p:nvSpPr>
        <p:spPr>
          <a:xfrm>
            <a:off x="8583168" y="2999232"/>
            <a:ext cx="3206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Distributed HyS 3.0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8583168" y="3389376"/>
            <a:ext cx="32064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Energy budget per pixel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 35"/>
          <p:cNvSpPr/>
          <p:nvPr/>
        </p:nvSpPr>
        <p:spPr>
          <a:xfrm>
            <a:off x="9832848" y="3852672"/>
            <a:ext cx="121920" cy="12192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7900416" y="3974592"/>
            <a:ext cx="3986784" cy="950976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8022336" y="4194048"/>
            <a:ext cx="463296" cy="463296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8022336" y="4194048"/>
            <a:ext cx="463296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39"/>
          <p:cNvSpPr/>
          <p:nvPr/>
        </p:nvSpPr>
        <p:spPr>
          <a:xfrm>
            <a:off x="8583168" y="4072128"/>
            <a:ext cx="3206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Pure Snow vs LAPs scenario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0"/>
          <p:cNvSpPr/>
          <p:nvPr/>
        </p:nvSpPr>
        <p:spPr>
          <a:xfrm>
            <a:off x="8583168" y="4462272"/>
            <a:ext cx="32064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BioSNICAR clean albedo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9832848" y="4925568"/>
            <a:ext cx="121920" cy="12192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2"/>
          <p:cNvSpPr/>
          <p:nvPr/>
        </p:nvSpPr>
        <p:spPr>
          <a:xfrm>
            <a:off x="7900416" y="5047488"/>
            <a:ext cx="3986784" cy="950976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8022336" y="5266944"/>
            <a:ext cx="463296" cy="463296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44"/>
          <p:cNvSpPr/>
          <p:nvPr/>
        </p:nvSpPr>
        <p:spPr>
          <a:xfrm>
            <a:off x="8022336" y="5266944"/>
            <a:ext cx="463296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45"/>
          <p:cNvSpPr/>
          <p:nvPr/>
        </p:nvSpPr>
        <p:spPr>
          <a:xfrm>
            <a:off x="8583168" y="5145024"/>
            <a:ext cx="3206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Melt-out &amp; SCE comparison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46"/>
          <p:cNvSpPr/>
          <p:nvPr/>
        </p:nvSpPr>
        <p:spPr>
          <a:xfrm>
            <a:off x="8583168" y="5535168"/>
            <a:ext cx="32064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Hydrological indicators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47"/>
          <p:cNvSpPr/>
          <p:nvPr/>
        </p:nvSpPr>
        <p:spPr>
          <a:xfrm>
            <a:off x="7900416" y="6437376"/>
            <a:ext cx="3986784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Plateau Rosa, Western Alps (3000–3500 m a.s.l.)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376" y="97536"/>
            <a:ext cx="1158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Snowpack Model Development &amp; Point-Scale Assessment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41376" y="829056"/>
            <a:ext cx="1158240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41376" y="950976"/>
            <a:ext cx="11582400" cy="41452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63296" y="950976"/>
            <a:ext cx="11399520" cy="414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HyS 3.0  —  One-Layer Energy Budget Snowpack Model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41376" y="1414272"/>
            <a:ext cx="5718048" cy="1487424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41376" y="1414272"/>
            <a:ext cx="5718048" cy="48768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63296" y="1487424"/>
            <a:ext cx="55351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4A2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 Michele et al. (2013)  —  HyS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463296" y="1853184"/>
            <a:ext cx="5535168" cy="999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Original single-layer snow model providing the structural backbone: snow mass balance, accumulation, and basic melt parameterisation.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205728" y="1414272"/>
            <a:ext cx="5718048" cy="1487424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05728" y="1414272"/>
            <a:ext cx="5718048" cy="48768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327648" y="1487424"/>
            <a:ext cx="55351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4A2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Kondo &amp; Yamazaki (1990)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327648" y="1853184"/>
            <a:ext cx="5535168" cy="999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Heat balance formulation for the surface energy budget — drives the radiation-sensitive melt computation.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071616" y="2950464"/>
            <a:ext cx="121920" cy="21945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41376" y="3194304"/>
            <a:ext cx="11582400" cy="1219200"/>
          </a:xfrm>
          <a:prstGeom prst="rect">
            <a:avLst/>
          </a:prstGeom>
          <a:solidFill>
            <a:srgbClr val="09182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41376" y="3194304"/>
            <a:ext cx="11582400" cy="4876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63296" y="3267456"/>
            <a:ext cx="1139952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HyS 3.0  =  Radiation-Driven Energy Budget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63296" y="3608832"/>
            <a:ext cx="1139952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Simulates snowpack dynamics in detail: SWE, snow depth, runoff, SSA, grain radius, dry density. Responds directly to broadband albedo (BBA) input, making it suitable for LAPs sensitivity assessment.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071616" y="4437888"/>
            <a:ext cx="121920" cy="195072"/>
          </a:xfrm>
          <a:prstGeom prst="rect">
            <a:avLst/>
          </a:prstGeom>
          <a:solidFill>
            <a:srgbClr val="9B59B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41376" y="4657344"/>
            <a:ext cx="11582400" cy="1170432"/>
          </a:xfrm>
          <a:prstGeom prst="rect">
            <a:avLst/>
          </a:prstGeom>
          <a:solidFill>
            <a:srgbClr val="0C1020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41376" y="4657344"/>
            <a:ext cx="11582400" cy="48768"/>
          </a:xfrm>
          <a:prstGeom prst="rect">
            <a:avLst/>
          </a:prstGeom>
          <a:solidFill>
            <a:srgbClr val="9B59B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63296" y="4730496"/>
            <a:ext cx="1139952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59B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BioSNICAR coupling  —  Pure Snow BBA reconstruction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63296" y="5059680"/>
            <a:ext cx="11399520" cy="7071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BioSNICAR generates a clean-snow albedo reference (no impurities) based on measured grain size and snow structure. Comparing this pure-snow BBA with the measured albedo isolates the radiative forcing of LAPs, enabling direct impact quantification on melt dynamics.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376" y="97536"/>
            <a:ext cx="11582400" cy="7071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Study Site &amp; Observational Data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41376" y="804672"/>
            <a:ext cx="1158240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41376" y="950976"/>
            <a:ext cx="7193280" cy="463296"/>
          </a:xfrm>
          <a:prstGeom prst="rect">
            <a:avLst/>
          </a:prstGeom>
          <a:solidFill>
            <a:srgbClr val="144060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" y="975360"/>
            <a:ext cx="414528" cy="4145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11936" y="950976"/>
            <a:ext cx="64008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Col de Porte  —  French Alps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41376" y="1463040"/>
            <a:ext cx="7193280" cy="2560320"/>
          </a:xfrm>
          <a:prstGeom prst="rect">
            <a:avLst/>
          </a:prstGeom>
          <a:solidFill>
            <a:srgbClr val="0C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2064" y="1536192"/>
            <a:ext cx="1889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Elevation: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2438400" y="1536192"/>
            <a:ext cx="4937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1325 m a.s.l.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12064" y="1914144"/>
            <a:ext cx="1889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Location: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438400" y="1914144"/>
            <a:ext cx="4937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45.30° N, 5.77° E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12064" y="2292096"/>
            <a:ext cx="1889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Season tested: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438400" y="2292096"/>
            <a:ext cx="4937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2013–2014 (Jan–May 2014)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12064" y="2670048"/>
            <a:ext cx="1889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Observations: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438400" y="2670048"/>
            <a:ext cx="4937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SD, SWE, snow depth, density, runoff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12064" y="3048000"/>
            <a:ext cx="1889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Spectral albedo: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438400" y="3048000"/>
            <a:ext cx="4937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Sub-hourly VNIR (400–1050 nm)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12064" y="3425952"/>
            <a:ext cx="1889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SSA &amp; impurities: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438400" y="3425952"/>
            <a:ext cx="493776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Retrieved from spectral inversion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341376" y="4096512"/>
            <a:ext cx="7193280" cy="1389888"/>
          </a:xfrm>
          <a:prstGeom prst="rect">
            <a:avLst/>
          </a:prstGeom>
          <a:solidFill>
            <a:srgbClr val="09182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341376" y="4096512"/>
            <a:ext cx="7193280" cy="48768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487680" y="4169664"/>
            <a:ext cx="694944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4A2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Why Col de Porte  2014?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487680" y="4511040"/>
            <a:ext cx="6949440" cy="90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Simultaneous continuous spectral albedo + standard snowpack measurements confirm impurity presence and effects on surface properties — ideal for validating the HyS 3.0 + BioSNICAR LAPs assessment framework.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341376" y="5559552"/>
            <a:ext cx="7193280" cy="585216"/>
          </a:xfrm>
          <a:prstGeom prst="rect">
            <a:avLst/>
          </a:prstGeom>
          <a:solidFill>
            <a:srgbClr val="070F1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512064" y="5608320"/>
            <a:ext cx="69494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1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Dumont et al. (2017), The Cryosphere, 11, 1091–1110  ·  doi: 10.5194/tc-11-1091-2017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7827264" y="950976"/>
            <a:ext cx="4084320" cy="46329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949184" y="950976"/>
            <a:ext cx="390144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Key Variables Observed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7827264" y="1560576"/>
            <a:ext cx="4084320" cy="804672"/>
          </a:xfrm>
          <a:prstGeom prst="rect">
            <a:avLst/>
          </a:prstGeom>
          <a:solidFill>
            <a:srgbClr val="0C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6"/>
          <p:cNvSpPr/>
          <p:nvPr/>
        </p:nvSpPr>
        <p:spPr>
          <a:xfrm>
            <a:off x="7827264" y="1560576"/>
            <a:ext cx="73152" cy="80467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7997952" y="1633728"/>
            <a:ext cx="38160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 Depth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7997952" y="1975104"/>
            <a:ext cx="381609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Seasonal accumulation &amp; melt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7827264" y="2438400"/>
            <a:ext cx="4084320" cy="804672"/>
          </a:xfrm>
          <a:prstGeom prst="rect">
            <a:avLst/>
          </a:prstGeom>
          <a:solidFill>
            <a:srgbClr val="09182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7827264" y="2438400"/>
            <a:ext cx="73152" cy="80467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1"/>
          <p:cNvSpPr/>
          <p:nvPr/>
        </p:nvSpPr>
        <p:spPr>
          <a:xfrm>
            <a:off x="7997952" y="2511552"/>
            <a:ext cx="38160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SWE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7997952" y="2852928"/>
            <a:ext cx="381609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 water equivalent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3"/>
          <p:cNvSpPr/>
          <p:nvPr/>
        </p:nvSpPr>
        <p:spPr>
          <a:xfrm>
            <a:off x="7827264" y="3316224"/>
            <a:ext cx="4084320" cy="804672"/>
          </a:xfrm>
          <a:prstGeom prst="rect">
            <a:avLst/>
          </a:prstGeom>
          <a:solidFill>
            <a:srgbClr val="0C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4"/>
          <p:cNvSpPr/>
          <p:nvPr/>
        </p:nvSpPr>
        <p:spPr>
          <a:xfrm>
            <a:off x="7827264" y="3316224"/>
            <a:ext cx="73152" cy="80467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7997952" y="3389376"/>
            <a:ext cx="38160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Spectral Albedo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7997952" y="3730752"/>
            <a:ext cx="381609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Broadband &amp; hyperspectral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7827264" y="4194048"/>
            <a:ext cx="4084320" cy="804672"/>
          </a:xfrm>
          <a:prstGeom prst="rect">
            <a:avLst/>
          </a:prstGeom>
          <a:solidFill>
            <a:srgbClr val="09182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8"/>
          <p:cNvSpPr/>
          <p:nvPr/>
        </p:nvSpPr>
        <p:spPr>
          <a:xfrm>
            <a:off x="7827264" y="4194048"/>
            <a:ext cx="73152" cy="80467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39"/>
          <p:cNvSpPr/>
          <p:nvPr/>
        </p:nvSpPr>
        <p:spPr>
          <a:xfrm>
            <a:off x="7997952" y="4267200"/>
            <a:ext cx="38160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LAP Concentration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0"/>
          <p:cNvSpPr/>
          <p:nvPr/>
        </p:nvSpPr>
        <p:spPr>
          <a:xfrm>
            <a:off x="7997952" y="4608576"/>
            <a:ext cx="381609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Total BC · Dust · OC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7827264" y="5071872"/>
            <a:ext cx="4084320" cy="804672"/>
          </a:xfrm>
          <a:prstGeom prst="rect">
            <a:avLst/>
          </a:prstGeom>
          <a:solidFill>
            <a:srgbClr val="0C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2"/>
          <p:cNvSpPr/>
          <p:nvPr/>
        </p:nvSpPr>
        <p:spPr>
          <a:xfrm>
            <a:off x="7827264" y="5071872"/>
            <a:ext cx="73152" cy="80467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43"/>
          <p:cNvSpPr/>
          <p:nvPr/>
        </p:nvSpPr>
        <p:spPr>
          <a:xfrm>
            <a:off x="7997952" y="5145024"/>
            <a:ext cx="3816096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Runoff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44"/>
          <p:cNvSpPr/>
          <p:nvPr/>
        </p:nvSpPr>
        <p:spPr>
          <a:xfrm>
            <a:off x="7997952" y="5486400"/>
            <a:ext cx="381609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Daily Runoff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376" y="97536"/>
            <a:ext cx="11582400" cy="7071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HyS 3.0 Validation — Col de Porte, French Alps (2005–2021)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41376" y="804672"/>
            <a:ext cx="1158240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6" y="926592"/>
            <a:ext cx="8046720" cy="49987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41376" y="5876544"/>
            <a:ext cx="8046720" cy="268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Dumont et al. (2017) Col de Porte dataset · 18 hydrological years evaluated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680704" y="926592"/>
            <a:ext cx="3230880" cy="1402080"/>
          </a:xfrm>
          <a:prstGeom prst="rect">
            <a:avLst/>
          </a:prstGeom>
          <a:solidFill>
            <a:srgbClr val="0C1E2E"/>
          </a:solidFill>
          <a:ln/>
          <a:effectLst>
            <a:outerShdw blurRad="635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680704" y="926592"/>
            <a:ext cx="3230880" cy="4876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8827008" y="999744"/>
            <a:ext cx="3011424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 Depth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8827008" y="1316736"/>
            <a:ext cx="3011424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0.818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827008" y="1950720"/>
            <a:ext cx="3011424" cy="268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Mean NSE (2005–2021)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680704" y="2511552"/>
            <a:ext cx="3230880" cy="1402080"/>
          </a:xfrm>
          <a:prstGeom prst="rect">
            <a:avLst/>
          </a:prstGeom>
          <a:solidFill>
            <a:srgbClr val="0C1E2E"/>
          </a:solidFill>
          <a:ln/>
          <a:effectLst>
            <a:outerShdw blurRad="635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680704" y="2511552"/>
            <a:ext cx="3230880" cy="48768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827008" y="2584704"/>
            <a:ext cx="3011424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4A2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SWE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827008" y="2901696"/>
            <a:ext cx="3011424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0.806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827008" y="3535680"/>
            <a:ext cx="3011424" cy="268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Mean NSE (2005–2021)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680704" y="3779520"/>
            <a:ext cx="3230880" cy="2145792"/>
          </a:xfrm>
          <a:prstGeom prst="rect">
            <a:avLst/>
          </a:prstGeom>
          <a:solidFill>
            <a:srgbClr val="091828"/>
          </a:solidFill>
          <a:ln/>
          <a:effectLst>
            <a:outerShdw blurRad="635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680704" y="3779520"/>
            <a:ext cx="3230880" cy="48768"/>
          </a:xfrm>
          <a:prstGeom prst="rect">
            <a:avLst/>
          </a:prstGeom>
          <a:solidFill>
            <a:srgbClr val="2DC653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827008" y="3852672"/>
            <a:ext cx="3011424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C65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Model Capability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827008" y="4218432"/>
            <a:ext cx="3011424" cy="16337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NSE &gt; 0.8 across 18 years
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Captures seasonal accumulation &amp; melt
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Low computational cost — suitable for basin-scale application
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kumimoji="0" lang="en-US" sz="122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Directly responds to albedo forcing (BBA input)</a:t>
            </a:r>
            <a:endParaRPr kumimoji="0" lang="en-US" sz="122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341376" y="6217920"/>
            <a:ext cx="11582400" cy="426720"/>
          </a:xfrm>
          <a:prstGeom prst="rect">
            <a:avLst/>
          </a:prstGeom>
          <a:solidFill>
            <a:srgbClr val="070F1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63296" y="6242304"/>
            <a:ext cx="11338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1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Site: Col de Porte · 1325 m a.s.l. · French Alps · Long-term CEN experimental station · Validation period: 2005–2021 (18 hydrological years)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"/>
            <a:ext cx="11460480" cy="7071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Indirect Impact of LAPs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Snowpack Microstructure Evolution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65760" y="877824"/>
            <a:ext cx="1146048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99744"/>
            <a:ext cx="8900160" cy="5120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2880" y="6425184"/>
            <a:ext cx="8900160" cy="268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 de Porte, French Alps — Jan 06 – May 15, 2014  ·  Pure Snow (blue) vs. LAPs sim (red)</a:t>
            </a:r>
            <a:endParaRPr kumimoji="0" lang="en-US" sz="9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9326880" y="1024128"/>
            <a:ext cx="2682240" cy="41452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9326880" y="1024128"/>
            <a:ext cx="268224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Interpretation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326880" y="1536192"/>
            <a:ext cx="2682240" cy="1584960"/>
          </a:xfrm>
          <a:prstGeom prst="rect">
            <a:avLst/>
          </a:prstGeom>
          <a:solidFill>
            <a:srgbClr val="0C1E2E"/>
          </a:solidFill>
          <a:ln/>
          <a:effectLst>
            <a:outerShdw blurRad="635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326880" y="1536192"/>
            <a:ext cx="2682240" cy="48768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8800" y="1633728"/>
            <a:ext cx="24993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SSA  (cm² g⁻¹)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48800" y="1999488"/>
            <a:ext cx="24993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1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Surface Area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448800" y="2267712"/>
            <a:ext cx="2499360" cy="755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LAPs accelerate grain metamorphism → SSA decreases faster. Max divergence +30.8 cm²/gr on Apr 30.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326880" y="3304032"/>
            <a:ext cx="2682240" cy="1584960"/>
          </a:xfrm>
          <a:prstGeom prst="rect">
            <a:avLst/>
          </a:prstGeom>
          <a:solidFill>
            <a:srgbClr val="0C1E2E"/>
          </a:solidFill>
          <a:ln/>
          <a:effectLst>
            <a:outerShdw blurRad="635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326880" y="3304032"/>
            <a:ext cx="2682240" cy="48768"/>
          </a:xfrm>
          <a:prstGeom prst="rect">
            <a:avLst/>
          </a:prstGeom>
          <a:solidFill>
            <a:srgbClr val="2196F3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448800" y="3401568"/>
            <a:ext cx="24993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R_es  (µm)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448800" y="3767328"/>
            <a:ext cx="24993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1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Grain Radius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448800" y="4035552"/>
            <a:ext cx="2499360" cy="755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Pure snow develops coarser grains (+64.7 µm larger). LAPs suppress grain growth during melt season.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326880" y="5108448"/>
            <a:ext cx="2682240" cy="1584960"/>
          </a:xfrm>
          <a:prstGeom prst="rect">
            <a:avLst/>
          </a:prstGeom>
          <a:solidFill>
            <a:srgbClr val="0C1E2E"/>
          </a:solidFill>
          <a:ln/>
          <a:effectLst>
            <a:outerShdw blurRad="635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326880" y="5071872"/>
            <a:ext cx="2682240" cy="48768"/>
          </a:xfrm>
          <a:prstGeom prst="rect">
            <a:avLst/>
          </a:prstGeom>
          <a:solidFill>
            <a:srgbClr val="2196F3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448800" y="5169408"/>
            <a:ext cx="24993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ρ_dry  (kg m⁻³)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9448800" y="5535168"/>
            <a:ext cx="24993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1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 Snow Density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448800" y="5803392"/>
            <a:ext cx="2499360" cy="755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Pure snow is denser (+34.1 kg/m³). LAPs reduce density via earlier structural breakdown.</a:t>
            </a:r>
            <a:endParaRPr kumimoji="0" lang="en-US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77824"/>
          </a:xfrm>
          <a:prstGeom prst="rect">
            <a:avLst/>
          </a:prstGeom>
          <a:solidFill>
            <a:srgbClr val="0D2137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877824"/>
            <a:ext cx="12192000" cy="4876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65760" y="0"/>
            <a:ext cx="11460480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Results: Direct Laps Impact Col de Porte 2014  —  LAPs Simulation vs. Observations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1920" y="6559296"/>
            <a:ext cx="822960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 dirty="0">
                <a:ln>
                  <a:noFill/>
                </a:ln>
                <a:solidFill>
                  <a:srgbClr val="5B7A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 de Porte, French Alps — 1325 m a.s.l.  |  Jan 06 – Apr 16, 2014</a:t>
            </a:r>
            <a:endParaRPr kumimoji="0" lang="en-US" sz="9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656320" y="1024128"/>
            <a:ext cx="3438144" cy="43891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8656320" y="1024128"/>
            <a:ext cx="34381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Performance  —  LAPs Sim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656320" y="1511808"/>
            <a:ext cx="1121664" cy="365760"/>
          </a:xfrm>
          <a:prstGeom prst="rect">
            <a:avLst/>
          </a:prstGeom>
          <a:solidFill>
            <a:srgbClr val="0A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56320" y="1511808"/>
            <a:ext cx="11216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777984" y="1511808"/>
            <a:ext cx="682752" cy="365760"/>
          </a:xfrm>
          <a:prstGeom prst="rect">
            <a:avLst/>
          </a:prstGeom>
          <a:solidFill>
            <a:srgbClr val="0A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77984" y="1511808"/>
            <a:ext cx="682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RMSE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460736" y="1511808"/>
            <a:ext cx="536448" cy="365760"/>
          </a:xfrm>
          <a:prstGeom prst="rect">
            <a:avLst/>
          </a:prstGeom>
          <a:solidFill>
            <a:srgbClr val="0A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460736" y="1511808"/>
            <a:ext cx="5364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997184" y="1511808"/>
            <a:ext cx="1097280" cy="365760"/>
          </a:xfrm>
          <a:prstGeom prst="rect">
            <a:avLst/>
          </a:prstGeom>
          <a:solidFill>
            <a:srgbClr val="0A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997184" y="1511808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656320" y="1914144"/>
            <a:ext cx="1121664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656320" y="1914144"/>
            <a:ext cx="1121664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777984" y="1914144"/>
            <a:ext cx="682752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777984" y="1914144"/>
            <a:ext cx="682752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64.5 mm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0460736" y="1914144"/>
            <a:ext cx="536448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10460736" y="1914144"/>
            <a:ext cx="536448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0.79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10997184" y="1914144"/>
            <a:ext cx="1097280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997184" y="1914144"/>
            <a:ext cx="109728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−44.5 mm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8656320" y="2353056"/>
            <a:ext cx="1121664" cy="414528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8656320" y="2353056"/>
            <a:ext cx="1121664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Snow Depth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9777984" y="2353056"/>
            <a:ext cx="682752" cy="414528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9777984" y="2353056"/>
            <a:ext cx="682752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0.105 m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6"/>
          <p:cNvSpPr/>
          <p:nvPr/>
        </p:nvSpPr>
        <p:spPr>
          <a:xfrm>
            <a:off x="10460736" y="2353056"/>
            <a:ext cx="536448" cy="414528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10460736" y="2353056"/>
            <a:ext cx="536448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0.92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8"/>
          <p:cNvSpPr/>
          <p:nvPr/>
        </p:nvSpPr>
        <p:spPr>
          <a:xfrm>
            <a:off x="10997184" y="2353056"/>
            <a:ext cx="1097280" cy="414528"/>
          </a:xfrm>
          <a:prstGeom prst="rect">
            <a:avLst/>
          </a:prstGeom>
          <a:solidFill>
            <a:srgbClr val="0D1C2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10997184" y="2353056"/>
            <a:ext cx="109728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-0.0157 m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8656320" y="2791968"/>
            <a:ext cx="1121664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1"/>
          <p:cNvSpPr/>
          <p:nvPr/>
        </p:nvSpPr>
        <p:spPr>
          <a:xfrm>
            <a:off x="8656320" y="2791968"/>
            <a:ext cx="1121664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48CAE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Runoff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hape 32"/>
          <p:cNvSpPr/>
          <p:nvPr/>
        </p:nvSpPr>
        <p:spPr>
          <a:xfrm>
            <a:off x="9777984" y="2791968"/>
            <a:ext cx="682752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33"/>
          <p:cNvSpPr/>
          <p:nvPr/>
        </p:nvSpPr>
        <p:spPr>
          <a:xfrm>
            <a:off x="9777984" y="2791968"/>
            <a:ext cx="682752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0.006 m/day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4"/>
          <p:cNvSpPr/>
          <p:nvPr/>
        </p:nvSpPr>
        <p:spPr>
          <a:xfrm>
            <a:off x="10460736" y="2791968"/>
            <a:ext cx="536448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10460736" y="2791968"/>
            <a:ext cx="536448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0.58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10997184" y="2791968"/>
            <a:ext cx="1097280" cy="414528"/>
          </a:xfrm>
          <a:prstGeom prst="rect">
            <a:avLst/>
          </a:prstGeom>
          <a:solidFill>
            <a:srgbClr val="112336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37"/>
          <p:cNvSpPr/>
          <p:nvPr/>
        </p:nvSpPr>
        <p:spPr>
          <a:xfrm>
            <a:off x="10997184" y="2791968"/>
            <a:ext cx="109728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-0.001m/day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8"/>
          <p:cNvSpPr/>
          <p:nvPr/>
        </p:nvSpPr>
        <p:spPr>
          <a:xfrm>
            <a:off x="8656320" y="3243072"/>
            <a:ext cx="3438144" cy="463296"/>
          </a:xfrm>
          <a:prstGeom prst="rect">
            <a:avLst/>
          </a:prstGeom>
          <a:solidFill>
            <a:srgbClr val="0A1E2E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39"/>
          <p:cNvSpPr/>
          <p:nvPr/>
        </p:nvSpPr>
        <p:spPr>
          <a:xfrm>
            <a:off x="8656320" y="3243072"/>
            <a:ext cx="3438144" cy="463296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spectral albedo (2014) used as LAPs sim input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hape 40"/>
          <p:cNvSpPr/>
          <p:nvPr/>
        </p:nvSpPr>
        <p:spPr>
          <a:xfrm>
            <a:off x="8656320" y="3877056"/>
            <a:ext cx="3438144" cy="573024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8656320" y="3877056"/>
            <a:ext cx="54864" cy="573024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42"/>
          <p:cNvSpPr/>
          <p:nvPr/>
        </p:nvSpPr>
        <p:spPr>
          <a:xfrm>
            <a:off x="8778240" y="3877056"/>
            <a:ext cx="3291840" cy="5730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SWE underestimated — lower albedo drives earlier melt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8656320" y="4535424"/>
            <a:ext cx="3438144" cy="573024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hape 44"/>
          <p:cNvSpPr/>
          <p:nvPr/>
        </p:nvSpPr>
        <p:spPr>
          <a:xfrm>
            <a:off x="8656320" y="4535424"/>
            <a:ext cx="54864" cy="573024"/>
          </a:xfrm>
          <a:prstGeom prst="rect">
            <a:avLst/>
          </a:prstGeom>
          <a:solidFill>
            <a:srgbClr val="2DC653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45"/>
          <p:cNvSpPr/>
          <p:nvPr/>
        </p:nvSpPr>
        <p:spPr>
          <a:xfrm>
            <a:off x="8778240" y="4535424"/>
            <a:ext cx="3291840" cy="5730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 Depth well reproduced (NSE=0.92)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hape 46"/>
          <p:cNvSpPr/>
          <p:nvPr/>
        </p:nvSpPr>
        <p:spPr>
          <a:xfrm>
            <a:off x="8656320" y="5193792"/>
            <a:ext cx="3438144" cy="573024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hape 47"/>
          <p:cNvSpPr/>
          <p:nvPr/>
        </p:nvSpPr>
        <p:spPr>
          <a:xfrm>
            <a:off x="8656320" y="5193792"/>
            <a:ext cx="54864" cy="573024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8778240" y="5193792"/>
            <a:ext cx="3291840" cy="5730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Runoff timing captured; magnitude sensitive to drainage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hape 49"/>
          <p:cNvSpPr/>
          <p:nvPr/>
        </p:nvSpPr>
        <p:spPr>
          <a:xfrm>
            <a:off x="8656320" y="5852160"/>
            <a:ext cx="3438144" cy="573024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Shape 50"/>
          <p:cNvSpPr/>
          <p:nvPr/>
        </p:nvSpPr>
        <p:spPr>
          <a:xfrm>
            <a:off x="8656320" y="5852160"/>
            <a:ext cx="54864" cy="573024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51"/>
          <p:cNvSpPr/>
          <p:nvPr/>
        </p:nvSpPr>
        <p:spPr>
          <a:xfrm>
            <a:off x="8778240" y="5852160"/>
            <a:ext cx="3291840" cy="5730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LAP-driven albedo reduction measurably advances melt-out by 12 Days</a:t>
            </a:r>
            <a:endParaRPr kumimoji="0" lang="en-US" sz="1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Image 0" descr="preencoded.png">
            <a:extLst>
              <a:ext uri="{FF2B5EF4-FFF2-40B4-BE49-F238E27FC236}">
                <a16:creationId xmlns:a16="http://schemas.microsoft.com/office/drawing/2014/main" id="{91492FE9-9D1C-AD47-00E8-1B8147BB5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" y="951988"/>
            <a:ext cx="8253984" cy="5624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376" y="97536"/>
            <a:ext cx="11582400" cy="7071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Conclusion &amp; Outlook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41376" y="804672"/>
            <a:ext cx="1158240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41376" y="926592"/>
            <a:ext cx="5632704" cy="43891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341376" y="926592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41376" y="1438656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41376" y="1438656"/>
            <a:ext cx="536448" cy="119481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341376" y="1438656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5360" y="1511808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HyS 3.0 reproduced long-term snowpack dynamics at Col de Porte, with good performance for snow depth and SWE.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341376" y="2755392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41376" y="2755392"/>
            <a:ext cx="536448" cy="119481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41376" y="2755392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75360" y="2828544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Coupling HyS 3.0 with BioSNICAR allowed LAP impact assessment through the comparison between impurity-affected and clean-snow albedo scenarios.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41376" y="4072128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41376" y="4072128"/>
            <a:ext cx="536448" cy="119481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41376" y="4072128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75360" y="4145280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LAP-induced albedo reduction advanced melt-out and reduced SWE, showing a measurable hydrological effect.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41376" y="5388864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41376" y="5388864"/>
            <a:ext cx="536448" cy="119481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41376" y="5388864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75360" y="5462016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 microstructure also responded to LAP forcing, with changes in SSA, grain radius, and dry density during the melt season.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6217920" y="926592"/>
            <a:ext cx="5632704" cy="438912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217920" y="926592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Outlook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217920" y="1438656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217920" y="1438656"/>
            <a:ext cx="536448" cy="1194816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217920" y="1438656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851904" y="1511808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Extend the framework spatially using Sentinel-2 broadband albedo, AWS forcing, and data assimilation within the LAPSE project.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6217920" y="2755392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6217920" y="2755392"/>
            <a:ext cx="536448" cy="1194816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217920" y="2755392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851904" y="2828544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Apply distributed HyS 3.0 to Plateau Rosa to quantify LAP impacts on snow cover evolution, melt-out timing, and basin-scale SWE storage.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6217920" y="4072128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217920" y="4072128"/>
            <a:ext cx="536448" cy="1194816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6217920" y="4072128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6851904" y="4145280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Test the framework at additional alpine sites, including Col du Lautaret and Col de Porte, using spectral-to-broadband albedo conversion.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6217920" y="5388864"/>
            <a:ext cx="5632704" cy="1194816"/>
          </a:xfrm>
          <a:prstGeom prst="rect">
            <a:avLst/>
          </a:prstGeom>
          <a:solidFill>
            <a:srgbClr val="0C1E2E"/>
          </a:solidFill>
          <a:ln/>
          <a:effectLst>
            <a:outerShdw blurRad="381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6217920" y="5388864"/>
            <a:ext cx="536448" cy="1194816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6217920" y="5388864"/>
            <a:ext cx="536448" cy="119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6851904" y="5462016"/>
            <a:ext cx="4901184" cy="1048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ADE8F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Move from snowmelt indicators toward runoff and discharge impacts for hydrological water-resource assessment.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1261</Words>
  <Application>Microsoft Office PowerPoint</Application>
  <PresentationFormat>Widescreen</PresentationFormat>
  <Paragraphs>183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sepehr noroozi</dc:creator>
  <cp:lastModifiedBy>sepehr noroozi</cp:lastModifiedBy>
  <cp:revision>1</cp:revision>
  <dcterms:created xsi:type="dcterms:W3CDTF">2026-05-03T03:27:51Z</dcterms:created>
  <dcterms:modified xsi:type="dcterms:W3CDTF">2026-05-03T03:34:58Z</dcterms:modified>
</cp:coreProperties>
</file>