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7" r:id="rId2"/>
    <p:sldId id="886" r:id="rId3"/>
    <p:sldId id="938" r:id="rId4"/>
    <p:sldId id="954" r:id="rId5"/>
    <p:sldId id="941" r:id="rId6"/>
    <p:sldId id="927" r:id="rId7"/>
    <p:sldId id="912" r:id="rId8"/>
    <p:sldId id="953" r:id="rId9"/>
    <p:sldId id="944" r:id="rId10"/>
    <p:sldId id="946" r:id="rId11"/>
    <p:sldId id="947" r:id="rId12"/>
    <p:sldId id="945" r:id="rId13"/>
    <p:sldId id="948" r:id="rId14"/>
    <p:sldId id="943" r:id="rId15"/>
    <p:sldId id="885" r:id="rId16"/>
    <p:sldId id="949" r:id="rId17"/>
    <p:sldId id="952" r:id="rId18"/>
    <p:sldId id="926" r:id="rId19"/>
    <p:sldId id="913" r:id="rId20"/>
    <p:sldId id="925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chirmeister Zora" initials="SZ" lastIdx="0" clrIdx="0">
    <p:extLst>
      <p:ext uri="{19B8F6BF-5375-455C-9EA6-DF929625EA0E}">
        <p15:presenceInfo xmlns:p15="http://schemas.microsoft.com/office/powerpoint/2012/main" userId="Schirmeister Zora" providerId="None"/>
      </p:ext>
    </p:extLst>
  </p:cmAuthor>
  <p:cmAuthor id="2" name="Schirmeister Zora" initials="SZ [2]" lastIdx="7" clrIdx="1">
    <p:extLst>
      <p:ext uri="{19B8F6BF-5375-455C-9EA6-DF929625EA0E}">
        <p15:presenceInfo xmlns:p15="http://schemas.microsoft.com/office/powerpoint/2012/main" userId="S-1-5-21-2036565927-940710821-396758616-100573" providerId="AD"/>
      </p:ext>
    </p:extLst>
  </p:cmAuthor>
  <p:cmAuthor id="3" name="Ziese Markus" initials="ZM" lastIdx="12" clrIdx="2">
    <p:extLst>
      <p:ext uri="{19B8F6BF-5375-455C-9EA6-DF929625EA0E}">
        <p15:presenceInfo xmlns:p15="http://schemas.microsoft.com/office/powerpoint/2012/main" userId="S-1-5-21-2036565927-940710821-396758616-53615" providerId="AD"/>
      </p:ext>
    </p:extLst>
  </p:cmAuthor>
  <p:cmAuthor id="4" name="Rustemeier Elke" initials="RE" lastIdx="5" clrIdx="3">
    <p:extLst>
      <p:ext uri="{19B8F6BF-5375-455C-9EA6-DF929625EA0E}">
        <p15:presenceInfo xmlns:p15="http://schemas.microsoft.com/office/powerpoint/2012/main" userId="S-1-5-21-2036565927-940710821-396758616-710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BE584E"/>
    <a:srgbClr val="D1051B"/>
    <a:srgbClr val="006CBE"/>
    <a:srgbClr val="EAF1F8"/>
    <a:srgbClr val="D0DD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5" autoAdjust="0"/>
    <p:restoredTop sz="95941" autoAdjust="0"/>
  </p:normalViewPr>
  <p:slideViewPr>
    <p:cSldViewPr snapToGrid="0">
      <p:cViewPr varScale="1">
        <p:scale>
          <a:sx n="146" d="100"/>
          <a:sy n="146" d="100"/>
        </p:scale>
        <p:origin x="11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00" d="100"/>
          <a:sy n="100" d="100"/>
        </p:scale>
        <p:origin x="34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28AF67-F1A4-414B-A721-98896BB53FC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CCF6A6-183D-4456-B413-27A959727CC1}">
      <dgm:prSet phldrT="[Text]" custT="1"/>
      <dgm:spPr/>
      <dgm:t>
        <a:bodyPr/>
        <a:lstStyle/>
        <a:p>
          <a:r>
            <a:rPr lang="de-DE" sz="1600" dirty="0"/>
            <a:t>New GPCC Monthly Version 2025</a:t>
          </a:r>
        </a:p>
      </dgm:t>
    </dgm:pt>
    <dgm:pt modelId="{4B0423A0-1787-45ED-A0B5-7F3BF00FC0FC}" type="parTrans" cxnId="{47BF3F9B-3C75-4458-9FF5-4BA46DA4156F}">
      <dgm:prSet/>
      <dgm:spPr/>
      <dgm:t>
        <a:bodyPr/>
        <a:lstStyle/>
        <a:p>
          <a:endParaRPr lang="de-DE"/>
        </a:p>
      </dgm:t>
    </dgm:pt>
    <dgm:pt modelId="{BBC47E89-8CE9-4331-879B-92C51D658543}" type="sibTrans" cxnId="{47BF3F9B-3C75-4458-9FF5-4BA46DA4156F}">
      <dgm:prSet/>
      <dgm:spPr/>
      <dgm:t>
        <a:bodyPr/>
        <a:lstStyle/>
        <a:p>
          <a:endParaRPr lang="de-DE"/>
        </a:p>
      </dgm:t>
    </dgm:pt>
    <dgm:pt modelId="{EBAAB01E-7146-4351-A26A-5A996E0CE3BF}">
      <dgm:prSet phldrT="[Text]" custT="1"/>
      <dgm:spPr/>
      <dgm:t>
        <a:bodyPr/>
        <a:lstStyle/>
        <a:p>
          <a:r>
            <a:rPr lang="de-DE" sz="1600" dirty="0"/>
            <a:t>New GPCC Climatology Version 2025</a:t>
          </a:r>
        </a:p>
      </dgm:t>
    </dgm:pt>
    <dgm:pt modelId="{8F5DDA2D-E0D2-45F0-B765-E154C3A8A878}" type="parTrans" cxnId="{EEADF31B-6EF2-47AF-B8EA-13BAF4A8C633}">
      <dgm:prSet/>
      <dgm:spPr/>
      <dgm:t>
        <a:bodyPr/>
        <a:lstStyle/>
        <a:p>
          <a:endParaRPr lang="de-DE"/>
        </a:p>
      </dgm:t>
    </dgm:pt>
    <dgm:pt modelId="{C391E9A3-EFD2-4863-B13A-D4E009D5DA12}" type="sibTrans" cxnId="{EEADF31B-6EF2-47AF-B8EA-13BAF4A8C633}">
      <dgm:prSet/>
      <dgm:spPr/>
      <dgm:t>
        <a:bodyPr/>
        <a:lstStyle/>
        <a:p>
          <a:endParaRPr lang="de-DE"/>
        </a:p>
      </dgm:t>
    </dgm:pt>
    <dgm:pt modelId="{FD65F53B-FCA9-43BD-BB66-C804FDF1239A}">
      <dgm:prSet phldrT="[Text]" custT="1"/>
      <dgm:spPr/>
      <dgm:t>
        <a:bodyPr/>
        <a:lstStyle/>
        <a:p>
          <a:r>
            <a:rPr lang="de-DE" sz="1600" dirty="0"/>
            <a:t>In preparation: GPCC Daily Version 2025</a:t>
          </a:r>
        </a:p>
      </dgm:t>
    </dgm:pt>
    <dgm:pt modelId="{54A04F4D-1788-4449-8E23-9DD5C597083A}" type="sibTrans" cxnId="{3AC3FBEE-E2B8-4857-A426-34CF65B7F35D}">
      <dgm:prSet/>
      <dgm:spPr/>
      <dgm:t>
        <a:bodyPr/>
        <a:lstStyle/>
        <a:p>
          <a:endParaRPr lang="de-DE"/>
        </a:p>
      </dgm:t>
    </dgm:pt>
    <dgm:pt modelId="{68BD46D6-FD0F-41EA-AD1B-66B154849F17}" type="parTrans" cxnId="{3AC3FBEE-E2B8-4857-A426-34CF65B7F35D}">
      <dgm:prSet/>
      <dgm:spPr/>
      <dgm:t>
        <a:bodyPr/>
        <a:lstStyle/>
        <a:p>
          <a:endParaRPr lang="de-DE"/>
        </a:p>
      </dgm:t>
    </dgm:pt>
    <dgm:pt modelId="{7E7883EC-C474-4F24-814F-8EB38D860E3C}">
      <dgm:prSet phldrT="[Text]" custT="1"/>
      <dgm:spPr/>
      <dgm:t>
        <a:bodyPr/>
        <a:lstStyle/>
        <a:p>
          <a:r>
            <a:rPr lang="de-DE" sz="1600" dirty="0"/>
            <a:t>About GPCC</a:t>
          </a:r>
        </a:p>
      </dgm:t>
    </dgm:pt>
    <dgm:pt modelId="{871CA2BC-0A2D-4AD7-94AD-1559A59BE980}" type="parTrans" cxnId="{1A56E652-416D-4849-8D8E-DE6356DB7800}">
      <dgm:prSet/>
      <dgm:spPr/>
      <dgm:t>
        <a:bodyPr/>
        <a:lstStyle/>
        <a:p>
          <a:endParaRPr lang="de-DE"/>
        </a:p>
      </dgm:t>
    </dgm:pt>
    <dgm:pt modelId="{79EECCCA-0952-411A-9375-0D99451BF1DB}" type="sibTrans" cxnId="{1A56E652-416D-4849-8D8E-DE6356DB7800}">
      <dgm:prSet/>
      <dgm:spPr/>
      <dgm:t>
        <a:bodyPr/>
        <a:lstStyle/>
        <a:p>
          <a:endParaRPr lang="de-DE"/>
        </a:p>
      </dgm:t>
    </dgm:pt>
    <dgm:pt modelId="{B298F348-8B20-4F9E-9408-BB45E6212945}">
      <dgm:prSet phldrT="[Text]" custT="1"/>
      <dgm:spPr/>
      <dgm:t>
        <a:bodyPr/>
        <a:lstStyle/>
        <a:p>
          <a:r>
            <a:rPr lang="de-DE" sz="1600" dirty="0"/>
            <a:t>Access and Contribution</a:t>
          </a:r>
        </a:p>
      </dgm:t>
    </dgm:pt>
    <dgm:pt modelId="{CA13F080-B17D-4C83-841B-307161FD4374}" type="parTrans" cxnId="{6F3EB438-346C-4F77-BCCC-772B7D51965E}">
      <dgm:prSet/>
      <dgm:spPr/>
      <dgm:t>
        <a:bodyPr/>
        <a:lstStyle/>
        <a:p>
          <a:endParaRPr lang="de-DE"/>
        </a:p>
      </dgm:t>
    </dgm:pt>
    <dgm:pt modelId="{8372AED2-AA16-4E38-BCCC-0EAE7FE8B496}" type="sibTrans" cxnId="{6F3EB438-346C-4F77-BCCC-772B7D51965E}">
      <dgm:prSet/>
      <dgm:spPr/>
      <dgm:t>
        <a:bodyPr/>
        <a:lstStyle/>
        <a:p>
          <a:endParaRPr lang="de-DE"/>
        </a:p>
      </dgm:t>
    </dgm:pt>
    <dgm:pt modelId="{A332E4FB-41BD-4420-8D37-B314A8C93FD5}" type="pres">
      <dgm:prSet presAssocID="{6328AF67-F1A4-414B-A721-98896BB53FC2}" presName="CompostProcess" presStyleCnt="0">
        <dgm:presLayoutVars>
          <dgm:dir/>
          <dgm:resizeHandles val="exact"/>
        </dgm:presLayoutVars>
      </dgm:prSet>
      <dgm:spPr/>
    </dgm:pt>
    <dgm:pt modelId="{EBDE57D7-4A6A-4190-880B-06A44EA12016}" type="pres">
      <dgm:prSet presAssocID="{6328AF67-F1A4-414B-A721-98896BB53FC2}" presName="arrow" presStyleLbl="bgShp" presStyleIdx="0" presStyleCnt="1"/>
      <dgm:spPr/>
    </dgm:pt>
    <dgm:pt modelId="{411A5101-F9D5-4219-9756-A61EBD654F2C}" type="pres">
      <dgm:prSet presAssocID="{6328AF67-F1A4-414B-A721-98896BB53FC2}" presName="linearProcess" presStyleCnt="0"/>
      <dgm:spPr/>
    </dgm:pt>
    <dgm:pt modelId="{EB91C1C0-D58F-4A30-B903-AF475646F108}" type="pres">
      <dgm:prSet presAssocID="{7E7883EC-C474-4F24-814F-8EB38D860E3C}" presName="textNode" presStyleLbl="node1" presStyleIdx="0" presStyleCnt="5" custLinFactNeighborX="23091" custLinFactNeighborY="1239">
        <dgm:presLayoutVars>
          <dgm:bulletEnabled val="1"/>
        </dgm:presLayoutVars>
      </dgm:prSet>
      <dgm:spPr/>
    </dgm:pt>
    <dgm:pt modelId="{BED826A7-D317-451F-925D-F12F3814CF84}" type="pres">
      <dgm:prSet presAssocID="{79EECCCA-0952-411A-9375-0D99451BF1DB}" presName="sibTrans" presStyleCnt="0"/>
      <dgm:spPr/>
    </dgm:pt>
    <dgm:pt modelId="{08619021-67D9-48C2-A214-491549425E5B}" type="pres">
      <dgm:prSet presAssocID="{BFCCF6A6-183D-4456-B413-27A959727CC1}" presName="textNode" presStyleLbl="node1" presStyleIdx="1" presStyleCnt="5" custLinFactNeighborX="23091" custLinFactNeighborY="1239">
        <dgm:presLayoutVars>
          <dgm:bulletEnabled val="1"/>
        </dgm:presLayoutVars>
      </dgm:prSet>
      <dgm:spPr/>
    </dgm:pt>
    <dgm:pt modelId="{D089BEB1-8FED-4859-9746-79B735D607E2}" type="pres">
      <dgm:prSet presAssocID="{BBC47E89-8CE9-4331-879B-92C51D658543}" presName="sibTrans" presStyleCnt="0"/>
      <dgm:spPr/>
    </dgm:pt>
    <dgm:pt modelId="{07283008-BFFF-4354-8EC4-DC61DA588DC6}" type="pres">
      <dgm:prSet presAssocID="{EBAAB01E-7146-4351-A26A-5A996E0CE3BF}" presName="textNode" presStyleLbl="node1" presStyleIdx="2" presStyleCnt="5" custLinFactNeighborX="23091" custLinFactNeighborY="1239">
        <dgm:presLayoutVars>
          <dgm:bulletEnabled val="1"/>
        </dgm:presLayoutVars>
      </dgm:prSet>
      <dgm:spPr/>
    </dgm:pt>
    <dgm:pt modelId="{2C32D047-4D2B-45D0-ABCE-75909BAD9DD8}" type="pres">
      <dgm:prSet presAssocID="{C391E9A3-EFD2-4863-B13A-D4E009D5DA12}" presName="sibTrans" presStyleCnt="0"/>
      <dgm:spPr/>
    </dgm:pt>
    <dgm:pt modelId="{C4DC46A4-F3B7-42B9-BD45-D1172861B4AD}" type="pres">
      <dgm:prSet presAssocID="{FD65F53B-FCA9-43BD-BB66-C804FDF1239A}" presName="textNode" presStyleLbl="node1" presStyleIdx="3" presStyleCnt="5" custLinFactNeighborX="23091" custLinFactNeighborY="1239">
        <dgm:presLayoutVars>
          <dgm:bulletEnabled val="1"/>
        </dgm:presLayoutVars>
      </dgm:prSet>
      <dgm:spPr/>
    </dgm:pt>
    <dgm:pt modelId="{D276319F-E5BC-4111-AFE5-B701A585219B}" type="pres">
      <dgm:prSet presAssocID="{54A04F4D-1788-4449-8E23-9DD5C597083A}" presName="sibTrans" presStyleCnt="0"/>
      <dgm:spPr/>
    </dgm:pt>
    <dgm:pt modelId="{D02E75AB-7255-48B6-A99D-9837BC8E9F32}" type="pres">
      <dgm:prSet presAssocID="{B298F348-8B20-4F9E-9408-BB45E6212945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E95690B-8418-4A3F-BF8E-545A6CB221E3}" type="presOf" srcId="{FD65F53B-FCA9-43BD-BB66-C804FDF1239A}" destId="{C4DC46A4-F3B7-42B9-BD45-D1172861B4AD}" srcOrd="0" destOrd="0" presId="urn:microsoft.com/office/officeart/2005/8/layout/hProcess9"/>
    <dgm:cxn modelId="{4B849512-5F7B-449B-B128-AD3F5FDD300F}" type="presOf" srcId="{BFCCF6A6-183D-4456-B413-27A959727CC1}" destId="{08619021-67D9-48C2-A214-491549425E5B}" srcOrd="0" destOrd="0" presId="urn:microsoft.com/office/officeart/2005/8/layout/hProcess9"/>
    <dgm:cxn modelId="{EEADF31B-6EF2-47AF-B8EA-13BAF4A8C633}" srcId="{6328AF67-F1A4-414B-A721-98896BB53FC2}" destId="{EBAAB01E-7146-4351-A26A-5A996E0CE3BF}" srcOrd="2" destOrd="0" parTransId="{8F5DDA2D-E0D2-45F0-B765-E154C3A8A878}" sibTransId="{C391E9A3-EFD2-4863-B13A-D4E009D5DA12}"/>
    <dgm:cxn modelId="{6F3EB438-346C-4F77-BCCC-772B7D51965E}" srcId="{6328AF67-F1A4-414B-A721-98896BB53FC2}" destId="{B298F348-8B20-4F9E-9408-BB45E6212945}" srcOrd="4" destOrd="0" parTransId="{CA13F080-B17D-4C83-841B-307161FD4374}" sibTransId="{8372AED2-AA16-4E38-BCCC-0EAE7FE8B496}"/>
    <dgm:cxn modelId="{2137116F-8B24-431A-8C2D-0BF1136B9D59}" type="presOf" srcId="{7E7883EC-C474-4F24-814F-8EB38D860E3C}" destId="{EB91C1C0-D58F-4A30-B903-AF475646F108}" srcOrd="0" destOrd="0" presId="urn:microsoft.com/office/officeart/2005/8/layout/hProcess9"/>
    <dgm:cxn modelId="{1A56E652-416D-4849-8D8E-DE6356DB7800}" srcId="{6328AF67-F1A4-414B-A721-98896BB53FC2}" destId="{7E7883EC-C474-4F24-814F-8EB38D860E3C}" srcOrd="0" destOrd="0" parTransId="{871CA2BC-0A2D-4AD7-94AD-1559A59BE980}" sibTransId="{79EECCCA-0952-411A-9375-0D99451BF1DB}"/>
    <dgm:cxn modelId="{2BAEBF8A-5DE7-402F-BC34-1091C9476C02}" type="presOf" srcId="{B298F348-8B20-4F9E-9408-BB45E6212945}" destId="{D02E75AB-7255-48B6-A99D-9837BC8E9F32}" srcOrd="0" destOrd="0" presId="urn:microsoft.com/office/officeart/2005/8/layout/hProcess9"/>
    <dgm:cxn modelId="{1E27848E-5B5E-400A-B41A-15A6EBF6BD6C}" type="presOf" srcId="{EBAAB01E-7146-4351-A26A-5A996E0CE3BF}" destId="{07283008-BFFF-4354-8EC4-DC61DA588DC6}" srcOrd="0" destOrd="0" presId="urn:microsoft.com/office/officeart/2005/8/layout/hProcess9"/>
    <dgm:cxn modelId="{47BF3F9B-3C75-4458-9FF5-4BA46DA4156F}" srcId="{6328AF67-F1A4-414B-A721-98896BB53FC2}" destId="{BFCCF6A6-183D-4456-B413-27A959727CC1}" srcOrd="1" destOrd="0" parTransId="{4B0423A0-1787-45ED-A0B5-7F3BF00FC0FC}" sibTransId="{BBC47E89-8CE9-4331-879B-92C51D658543}"/>
    <dgm:cxn modelId="{3AC3FBEE-E2B8-4857-A426-34CF65B7F35D}" srcId="{6328AF67-F1A4-414B-A721-98896BB53FC2}" destId="{FD65F53B-FCA9-43BD-BB66-C804FDF1239A}" srcOrd="3" destOrd="0" parTransId="{68BD46D6-FD0F-41EA-AD1B-66B154849F17}" sibTransId="{54A04F4D-1788-4449-8E23-9DD5C597083A}"/>
    <dgm:cxn modelId="{B79ABCEF-C83A-4CDE-94C0-3224C457A747}" type="presOf" srcId="{6328AF67-F1A4-414B-A721-98896BB53FC2}" destId="{A332E4FB-41BD-4420-8D37-B314A8C93FD5}" srcOrd="0" destOrd="0" presId="urn:microsoft.com/office/officeart/2005/8/layout/hProcess9"/>
    <dgm:cxn modelId="{4FAF10DB-5669-478E-AF2D-BA258A0DE6FD}" type="presParOf" srcId="{A332E4FB-41BD-4420-8D37-B314A8C93FD5}" destId="{EBDE57D7-4A6A-4190-880B-06A44EA12016}" srcOrd="0" destOrd="0" presId="urn:microsoft.com/office/officeart/2005/8/layout/hProcess9"/>
    <dgm:cxn modelId="{34647472-9F73-4985-AA3F-3B754DD3BDD8}" type="presParOf" srcId="{A332E4FB-41BD-4420-8D37-B314A8C93FD5}" destId="{411A5101-F9D5-4219-9756-A61EBD654F2C}" srcOrd="1" destOrd="0" presId="urn:microsoft.com/office/officeart/2005/8/layout/hProcess9"/>
    <dgm:cxn modelId="{1BE76955-8320-4D63-A687-7DE5DC594FE0}" type="presParOf" srcId="{411A5101-F9D5-4219-9756-A61EBD654F2C}" destId="{EB91C1C0-D58F-4A30-B903-AF475646F108}" srcOrd="0" destOrd="0" presId="urn:microsoft.com/office/officeart/2005/8/layout/hProcess9"/>
    <dgm:cxn modelId="{B754F9E4-FFCE-415A-86A0-9C62251046C6}" type="presParOf" srcId="{411A5101-F9D5-4219-9756-A61EBD654F2C}" destId="{BED826A7-D317-451F-925D-F12F3814CF84}" srcOrd="1" destOrd="0" presId="urn:microsoft.com/office/officeart/2005/8/layout/hProcess9"/>
    <dgm:cxn modelId="{89282BE2-01B1-4C79-8095-F8DE846D73C0}" type="presParOf" srcId="{411A5101-F9D5-4219-9756-A61EBD654F2C}" destId="{08619021-67D9-48C2-A214-491549425E5B}" srcOrd="2" destOrd="0" presId="urn:microsoft.com/office/officeart/2005/8/layout/hProcess9"/>
    <dgm:cxn modelId="{D10DADC1-B089-483B-8200-9DC3BD91E314}" type="presParOf" srcId="{411A5101-F9D5-4219-9756-A61EBD654F2C}" destId="{D089BEB1-8FED-4859-9746-79B735D607E2}" srcOrd="3" destOrd="0" presId="urn:microsoft.com/office/officeart/2005/8/layout/hProcess9"/>
    <dgm:cxn modelId="{E1825C43-2189-4569-9593-635752601294}" type="presParOf" srcId="{411A5101-F9D5-4219-9756-A61EBD654F2C}" destId="{07283008-BFFF-4354-8EC4-DC61DA588DC6}" srcOrd="4" destOrd="0" presId="urn:microsoft.com/office/officeart/2005/8/layout/hProcess9"/>
    <dgm:cxn modelId="{BF789D6D-993D-49B7-99A2-2B8493C063B4}" type="presParOf" srcId="{411A5101-F9D5-4219-9756-A61EBD654F2C}" destId="{2C32D047-4D2B-45D0-ABCE-75909BAD9DD8}" srcOrd="5" destOrd="0" presId="urn:microsoft.com/office/officeart/2005/8/layout/hProcess9"/>
    <dgm:cxn modelId="{73BC2D72-CF44-45B8-97F7-784DCF7F722E}" type="presParOf" srcId="{411A5101-F9D5-4219-9756-A61EBD654F2C}" destId="{C4DC46A4-F3B7-42B9-BD45-D1172861B4AD}" srcOrd="6" destOrd="0" presId="urn:microsoft.com/office/officeart/2005/8/layout/hProcess9"/>
    <dgm:cxn modelId="{D16F9F65-87D2-4EB2-9933-6FC675D2A5EA}" type="presParOf" srcId="{411A5101-F9D5-4219-9756-A61EBD654F2C}" destId="{D276319F-E5BC-4111-AFE5-B701A585219B}" srcOrd="7" destOrd="0" presId="urn:microsoft.com/office/officeart/2005/8/layout/hProcess9"/>
    <dgm:cxn modelId="{6FA50D5F-71EE-448E-925D-B11B93F16E1B}" type="presParOf" srcId="{411A5101-F9D5-4219-9756-A61EBD654F2C}" destId="{D02E75AB-7255-48B6-A99D-9837BC8E9F3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28AF67-F1A4-414B-A721-98896BB53FC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CCF6A6-183D-4456-B413-27A959727CC1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Monthly Version 2025</a:t>
          </a:r>
        </a:p>
      </dgm:t>
    </dgm:pt>
    <dgm:pt modelId="{4B0423A0-1787-45ED-A0B5-7F3BF00FC0FC}" type="parTrans" cxnId="{47BF3F9B-3C75-4458-9FF5-4BA46DA4156F}">
      <dgm:prSet/>
      <dgm:spPr/>
      <dgm:t>
        <a:bodyPr/>
        <a:lstStyle/>
        <a:p>
          <a:endParaRPr lang="de-DE"/>
        </a:p>
      </dgm:t>
    </dgm:pt>
    <dgm:pt modelId="{BBC47E89-8CE9-4331-879B-92C51D658543}" type="sibTrans" cxnId="{47BF3F9B-3C75-4458-9FF5-4BA46DA4156F}">
      <dgm:prSet/>
      <dgm:spPr/>
      <dgm:t>
        <a:bodyPr/>
        <a:lstStyle/>
        <a:p>
          <a:endParaRPr lang="de-DE"/>
        </a:p>
      </dgm:t>
    </dgm:pt>
    <dgm:pt modelId="{EBAAB01E-7146-4351-A26A-5A996E0CE3BF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Climatology Version 2025</a:t>
          </a:r>
        </a:p>
      </dgm:t>
    </dgm:pt>
    <dgm:pt modelId="{8F5DDA2D-E0D2-45F0-B765-E154C3A8A878}" type="parTrans" cxnId="{EEADF31B-6EF2-47AF-B8EA-13BAF4A8C633}">
      <dgm:prSet/>
      <dgm:spPr/>
      <dgm:t>
        <a:bodyPr/>
        <a:lstStyle/>
        <a:p>
          <a:endParaRPr lang="de-DE"/>
        </a:p>
      </dgm:t>
    </dgm:pt>
    <dgm:pt modelId="{C391E9A3-EFD2-4863-B13A-D4E009D5DA12}" type="sibTrans" cxnId="{EEADF31B-6EF2-47AF-B8EA-13BAF4A8C633}">
      <dgm:prSet/>
      <dgm:spPr/>
      <dgm:t>
        <a:bodyPr/>
        <a:lstStyle/>
        <a:p>
          <a:endParaRPr lang="de-DE"/>
        </a:p>
      </dgm:t>
    </dgm:pt>
    <dgm:pt modelId="{FD65F53B-FCA9-43BD-BB66-C804FDF1239A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In preparation: GPCC Daily Version 2025</a:t>
          </a:r>
        </a:p>
      </dgm:t>
    </dgm:pt>
    <dgm:pt modelId="{54A04F4D-1788-4449-8E23-9DD5C597083A}" type="sibTrans" cxnId="{3AC3FBEE-E2B8-4857-A426-34CF65B7F35D}">
      <dgm:prSet/>
      <dgm:spPr/>
      <dgm:t>
        <a:bodyPr/>
        <a:lstStyle/>
        <a:p>
          <a:endParaRPr lang="de-DE"/>
        </a:p>
      </dgm:t>
    </dgm:pt>
    <dgm:pt modelId="{68BD46D6-FD0F-41EA-AD1B-66B154849F17}" type="parTrans" cxnId="{3AC3FBEE-E2B8-4857-A426-34CF65B7F35D}">
      <dgm:prSet/>
      <dgm:spPr/>
      <dgm:t>
        <a:bodyPr/>
        <a:lstStyle/>
        <a:p>
          <a:endParaRPr lang="de-DE"/>
        </a:p>
      </dgm:t>
    </dgm:pt>
    <dgm:pt modelId="{7E7883EC-C474-4F24-814F-8EB38D860E3C}">
      <dgm:prSet phldrT="[Text]" custT="1"/>
      <dgm:spPr/>
      <dgm:t>
        <a:bodyPr/>
        <a:lstStyle/>
        <a:p>
          <a:r>
            <a:rPr lang="de-DE" sz="1600" dirty="0"/>
            <a:t>About GPCC</a:t>
          </a:r>
        </a:p>
      </dgm:t>
    </dgm:pt>
    <dgm:pt modelId="{871CA2BC-0A2D-4AD7-94AD-1559A59BE980}" type="parTrans" cxnId="{1A56E652-416D-4849-8D8E-DE6356DB7800}">
      <dgm:prSet/>
      <dgm:spPr/>
      <dgm:t>
        <a:bodyPr/>
        <a:lstStyle/>
        <a:p>
          <a:endParaRPr lang="de-DE"/>
        </a:p>
      </dgm:t>
    </dgm:pt>
    <dgm:pt modelId="{79EECCCA-0952-411A-9375-0D99451BF1DB}" type="sibTrans" cxnId="{1A56E652-416D-4849-8D8E-DE6356DB7800}">
      <dgm:prSet/>
      <dgm:spPr/>
      <dgm:t>
        <a:bodyPr/>
        <a:lstStyle/>
        <a:p>
          <a:endParaRPr lang="de-DE"/>
        </a:p>
      </dgm:t>
    </dgm:pt>
    <dgm:pt modelId="{B298F348-8B20-4F9E-9408-BB45E6212945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Access and Contribution</a:t>
          </a:r>
        </a:p>
      </dgm:t>
    </dgm:pt>
    <dgm:pt modelId="{CA13F080-B17D-4C83-841B-307161FD4374}" type="parTrans" cxnId="{6F3EB438-346C-4F77-BCCC-772B7D51965E}">
      <dgm:prSet/>
      <dgm:spPr/>
    </dgm:pt>
    <dgm:pt modelId="{8372AED2-AA16-4E38-BCCC-0EAE7FE8B496}" type="sibTrans" cxnId="{6F3EB438-346C-4F77-BCCC-772B7D51965E}">
      <dgm:prSet/>
      <dgm:spPr/>
    </dgm:pt>
    <dgm:pt modelId="{A332E4FB-41BD-4420-8D37-B314A8C93FD5}" type="pres">
      <dgm:prSet presAssocID="{6328AF67-F1A4-414B-A721-98896BB53FC2}" presName="CompostProcess" presStyleCnt="0">
        <dgm:presLayoutVars>
          <dgm:dir/>
          <dgm:resizeHandles val="exact"/>
        </dgm:presLayoutVars>
      </dgm:prSet>
      <dgm:spPr/>
    </dgm:pt>
    <dgm:pt modelId="{EBDE57D7-4A6A-4190-880B-06A44EA12016}" type="pres">
      <dgm:prSet presAssocID="{6328AF67-F1A4-414B-A721-98896BB53FC2}" presName="arrow" presStyleLbl="bgShp" presStyleIdx="0" presStyleCnt="1"/>
      <dgm:spPr/>
    </dgm:pt>
    <dgm:pt modelId="{411A5101-F9D5-4219-9756-A61EBD654F2C}" type="pres">
      <dgm:prSet presAssocID="{6328AF67-F1A4-414B-A721-98896BB53FC2}" presName="linearProcess" presStyleCnt="0"/>
      <dgm:spPr/>
    </dgm:pt>
    <dgm:pt modelId="{EB91C1C0-D58F-4A30-B903-AF475646F108}" type="pres">
      <dgm:prSet presAssocID="{7E7883EC-C474-4F24-814F-8EB38D860E3C}" presName="textNode" presStyleLbl="node1" presStyleIdx="0" presStyleCnt="5" custLinFactNeighborX="23091" custLinFactNeighborY="1239">
        <dgm:presLayoutVars>
          <dgm:bulletEnabled val="1"/>
        </dgm:presLayoutVars>
      </dgm:prSet>
      <dgm:spPr/>
    </dgm:pt>
    <dgm:pt modelId="{BED826A7-D317-451F-925D-F12F3814CF84}" type="pres">
      <dgm:prSet presAssocID="{79EECCCA-0952-411A-9375-0D99451BF1DB}" presName="sibTrans" presStyleCnt="0"/>
      <dgm:spPr/>
    </dgm:pt>
    <dgm:pt modelId="{08619021-67D9-48C2-A214-491549425E5B}" type="pres">
      <dgm:prSet presAssocID="{BFCCF6A6-183D-4456-B413-27A959727CC1}" presName="textNode" presStyleLbl="node1" presStyleIdx="1" presStyleCnt="5" custLinFactNeighborX="23091" custLinFactNeighborY="1239">
        <dgm:presLayoutVars>
          <dgm:bulletEnabled val="1"/>
        </dgm:presLayoutVars>
      </dgm:prSet>
      <dgm:spPr/>
    </dgm:pt>
    <dgm:pt modelId="{D089BEB1-8FED-4859-9746-79B735D607E2}" type="pres">
      <dgm:prSet presAssocID="{BBC47E89-8CE9-4331-879B-92C51D658543}" presName="sibTrans" presStyleCnt="0"/>
      <dgm:spPr/>
    </dgm:pt>
    <dgm:pt modelId="{07283008-BFFF-4354-8EC4-DC61DA588DC6}" type="pres">
      <dgm:prSet presAssocID="{EBAAB01E-7146-4351-A26A-5A996E0CE3BF}" presName="textNode" presStyleLbl="node1" presStyleIdx="2" presStyleCnt="5" custLinFactNeighborX="23091" custLinFactNeighborY="1239">
        <dgm:presLayoutVars>
          <dgm:bulletEnabled val="1"/>
        </dgm:presLayoutVars>
      </dgm:prSet>
      <dgm:spPr/>
    </dgm:pt>
    <dgm:pt modelId="{2C32D047-4D2B-45D0-ABCE-75909BAD9DD8}" type="pres">
      <dgm:prSet presAssocID="{C391E9A3-EFD2-4863-B13A-D4E009D5DA12}" presName="sibTrans" presStyleCnt="0"/>
      <dgm:spPr/>
    </dgm:pt>
    <dgm:pt modelId="{C4DC46A4-F3B7-42B9-BD45-D1172861B4AD}" type="pres">
      <dgm:prSet presAssocID="{FD65F53B-FCA9-43BD-BB66-C804FDF1239A}" presName="textNode" presStyleLbl="node1" presStyleIdx="3" presStyleCnt="5" custLinFactNeighborX="23091" custLinFactNeighborY="1239">
        <dgm:presLayoutVars>
          <dgm:bulletEnabled val="1"/>
        </dgm:presLayoutVars>
      </dgm:prSet>
      <dgm:spPr/>
    </dgm:pt>
    <dgm:pt modelId="{D276319F-E5BC-4111-AFE5-B701A585219B}" type="pres">
      <dgm:prSet presAssocID="{54A04F4D-1788-4449-8E23-9DD5C597083A}" presName="sibTrans" presStyleCnt="0"/>
      <dgm:spPr/>
    </dgm:pt>
    <dgm:pt modelId="{D02E75AB-7255-48B6-A99D-9837BC8E9F32}" type="pres">
      <dgm:prSet presAssocID="{B298F348-8B20-4F9E-9408-BB45E6212945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E95690B-8418-4A3F-BF8E-545A6CB221E3}" type="presOf" srcId="{FD65F53B-FCA9-43BD-BB66-C804FDF1239A}" destId="{C4DC46A4-F3B7-42B9-BD45-D1172861B4AD}" srcOrd="0" destOrd="0" presId="urn:microsoft.com/office/officeart/2005/8/layout/hProcess9"/>
    <dgm:cxn modelId="{4B849512-5F7B-449B-B128-AD3F5FDD300F}" type="presOf" srcId="{BFCCF6A6-183D-4456-B413-27A959727CC1}" destId="{08619021-67D9-48C2-A214-491549425E5B}" srcOrd="0" destOrd="0" presId="urn:microsoft.com/office/officeart/2005/8/layout/hProcess9"/>
    <dgm:cxn modelId="{EEADF31B-6EF2-47AF-B8EA-13BAF4A8C633}" srcId="{6328AF67-F1A4-414B-A721-98896BB53FC2}" destId="{EBAAB01E-7146-4351-A26A-5A996E0CE3BF}" srcOrd="2" destOrd="0" parTransId="{8F5DDA2D-E0D2-45F0-B765-E154C3A8A878}" sibTransId="{C391E9A3-EFD2-4863-B13A-D4E009D5DA12}"/>
    <dgm:cxn modelId="{6F3EB438-346C-4F77-BCCC-772B7D51965E}" srcId="{6328AF67-F1A4-414B-A721-98896BB53FC2}" destId="{B298F348-8B20-4F9E-9408-BB45E6212945}" srcOrd="4" destOrd="0" parTransId="{CA13F080-B17D-4C83-841B-307161FD4374}" sibTransId="{8372AED2-AA16-4E38-BCCC-0EAE7FE8B496}"/>
    <dgm:cxn modelId="{2137116F-8B24-431A-8C2D-0BF1136B9D59}" type="presOf" srcId="{7E7883EC-C474-4F24-814F-8EB38D860E3C}" destId="{EB91C1C0-D58F-4A30-B903-AF475646F108}" srcOrd="0" destOrd="0" presId="urn:microsoft.com/office/officeart/2005/8/layout/hProcess9"/>
    <dgm:cxn modelId="{1A56E652-416D-4849-8D8E-DE6356DB7800}" srcId="{6328AF67-F1A4-414B-A721-98896BB53FC2}" destId="{7E7883EC-C474-4F24-814F-8EB38D860E3C}" srcOrd="0" destOrd="0" parTransId="{871CA2BC-0A2D-4AD7-94AD-1559A59BE980}" sibTransId="{79EECCCA-0952-411A-9375-0D99451BF1DB}"/>
    <dgm:cxn modelId="{2BAEBF8A-5DE7-402F-BC34-1091C9476C02}" type="presOf" srcId="{B298F348-8B20-4F9E-9408-BB45E6212945}" destId="{D02E75AB-7255-48B6-A99D-9837BC8E9F32}" srcOrd="0" destOrd="0" presId="urn:microsoft.com/office/officeart/2005/8/layout/hProcess9"/>
    <dgm:cxn modelId="{1E27848E-5B5E-400A-B41A-15A6EBF6BD6C}" type="presOf" srcId="{EBAAB01E-7146-4351-A26A-5A996E0CE3BF}" destId="{07283008-BFFF-4354-8EC4-DC61DA588DC6}" srcOrd="0" destOrd="0" presId="urn:microsoft.com/office/officeart/2005/8/layout/hProcess9"/>
    <dgm:cxn modelId="{47BF3F9B-3C75-4458-9FF5-4BA46DA4156F}" srcId="{6328AF67-F1A4-414B-A721-98896BB53FC2}" destId="{BFCCF6A6-183D-4456-B413-27A959727CC1}" srcOrd="1" destOrd="0" parTransId="{4B0423A0-1787-45ED-A0B5-7F3BF00FC0FC}" sibTransId="{BBC47E89-8CE9-4331-879B-92C51D658543}"/>
    <dgm:cxn modelId="{3AC3FBEE-E2B8-4857-A426-34CF65B7F35D}" srcId="{6328AF67-F1A4-414B-A721-98896BB53FC2}" destId="{FD65F53B-FCA9-43BD-BB66-C804FDF1239A}" srcOrd="3" destOrd="0" parTransId="{68BD46D6-FD0F-41EA-AD1B-66B154849F17}" sibTransId="{54A04F4D-1788-4449-8E23-9DD5C597083A}"/>
    <dgm:cxn modelId="{B79ABCEF-C83A-4CDE-94C0-3224C457A747}" type="presOf" srcId="{6328AF67-F1A4-414B-A721-98896BB53FC2}" destId="{A332E4FB-41BD-4420-8D37-B314A8C93FD5}" srcOrd="0" destOrd="0" presId="urn:microsoft.com/office/officeart/2005/8/layout/hProcess9"/>
    <dgm:cxn modelId="{4FAF10DB-5669-478E-AF2D-BA258A0DE6FD}" type="presParOf" srcId="{A332E4FB-41BD-4420-8D37-B314A8C93FD5}" destId="{EBDE57D7-4A6A-4190-880B-06A44EA12016}" srcOrd="0" destOrd="0" presId="urn:microsoft.com/office/officeart/2005/8/layout/hProcess9"/>
    <dgm:cxn modelId="{34647472-9F73-4985-AA3F-3B754DD3BDD8}" type="presParOf" srcId="{A332E4FB-41BD-4420-8D37-B314A8C93FD5}" destId="{411A5101-F9D5-4219-9756-A61EBD654F2C}" srcOrd="1" destOrd="0" presId="urn:microsoft.com/office/officeart/2005/8/layout/hProcess9"/>
    <dgm:cxn modelId="{1BE76955-8320-4D63-A687-7DE5DC594FE0}" type="presParOf" srcId="{411A5101-F9D5-4219-9756-A61EBD654F2C}" destId="{EB91C1C0-D58F-4A30-B903-AF475646F108}" srcOrd="0" destOrd="0" presId="urn:microsoft.com/office/officeart/2005/8/layout/hProcess9"/>
    <dgm:cxn modelId="{B754F9E4-FFCE-415A-86A0-9C62251046C6}" type="presParOf" srcId="{411A5101-F9D5-4219-9756-A61EBD654F2C}" destId="{BED826A7-D317-451F-925D-F12F3814CF84}" srcOrd="1" destOrd="0" presId="urn:microsoft.com/office/officeart/2005/8/layout/hProcess9"/>
    <dgm:cxn modelId="{89282BE2-01B1-4C79-8095-F8DE846D73C0}" type="presParOf" srcId="{411A5101-F9D5-4219-9756-A61EBD654F2C}" destId="{08619021-67D9-48C2-A214-491549425E5B}" srcOrd="2" destOrd="0" presId="urn:microsoft.com/office/officeart/2005/8/layout/hProcess9"/>
    <dgm:cxn modelId="{D10DADC1-B089-483B-8200-9DC3BD91E314}" type="presParOf" srcId="{411A5101-F9D5-4219-9756-A61EBD654F2C}" destId="{D089BEB1-8FED-4859-9746-79B735D607E2}" srcOrd="3" destOrd="0" presId="urn:microsoft.com/office/officeart/2005/8/layout/hProcess9"/>
    <dgm:cxn modelId="{E1825C43-2189-4569-9593-635752601294}" type="presParOf" srcId="{411A5101-F9D5-4219-9756-A61EBD654F2C}" destId="{07283008-BFFF-4354-8EC4-DC61DA588DC6}" srcOrd="4" destOrd="0" presId="urn:microsoft.com/office/officeart/2005/8/layout/hProcess9"/>
    <dgm:cxn modelId="{BF789D6D-993D-49B7-99A2-2B8493C063B4}" type="presParOf" srcId="{411A5101-F9D5-4219-9756-A61EBD654F2C}" destId="{2C32D047-4D2B-45D0-ABCE-75909BAD9DD8}" srcOrd="5" destOrd="0" presId="urn:microsoft.com/office/officeart/2005/8/layout/hProcess9"/>
    <dgm:cxn modelId="{73BC2D72-CF44-45B8-97F7-784DCF7F722E}" type="presParOf" srcId="{411A5101-F9D5-4219-9756-A61EBD654F2C}" destId="{C4DC46A4-F3B7-42B9-BD45-D1172861B4AD}" srcOrd="6" destOrd="0" presId="urn:microsoft.com/office/officeart/2005/8/layout/hProcess9"/>
    <dgm:cxn modelId="{D16F9F65-87D2-4EB2-9933-6FC675D2A5EA}" type="presParOf" srcId="{411A5101-F9D5-4219-9756-A61EBD654F2C}" destId="{D276319F-E5BC-4111-AFE5-B701A585219B}" srcOrd="7" destOrd="0" presId="urn:microsoft.com/office/officeart/2005/8/layout/hProcess9"/>
    <dgm:cxn modelId="{6FA50D5F-71EE-448E-925D-B11B93F16E1B}" type="presParOf" srcId="{411A5101-F9D5-4219-9756-A61EBD654F2C}" destId="{D02E75AB-7255-48B6-A99D-9837BC8E9F3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28AF67-F1A4-414B-A721-98896BB53FC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CCF6A6-183D-4456-B413-27A959727CC1}">
      <dgm:prSet phldrT="[Text]" custT="1"/>
      <dgm:spPr>
        <a:solidFill>
          <a:schemeClr val="tx1"/>
        </a:solidFill>
      </dgm:spPr>
      <dgm:t>
        <a:bodyPr/>
        <a:lstStyle/>
        <a:p>
          <a:r>
            <a:rPr lang="de-DE" sz="1600" dirty="0"/>
            <a:t>New GPCC Monthly Version 2025</a:t>
          </a:r>
        </a:p>
      </dgm:t>
    </dgm:pt>
    <dgm:pt modelId="{4B0423A0-1787-45ED-A0B5-7F3BF00FC0FC}" type="parTrans" cxnId="{47BF3F9B-3C75-4458-9FF5-4BA46DA4156F}">
      <dgm:prSet/>
      <dgm:spPr/>
      <dgm:t>
        <a:bodyPr/>
        <a:lstStyle/>
        <a:p>
          <a:endParaRPr lang="de-DE"/>
        </a:p>
      </dgm:t>
    </dgm:pt>
    <dgm:pt modelId="{BBC47E89-8CE9-4331-879B-92C51D658543}" type="sibTrans" cxnId="{47BF3F9B-3C75-4458-9FF5-4BA46DA4156F}">
      <dgm:prSet/>
      <dgm:spPr/>
      <dgm:t>
        <a:bodyPr/>
        <a:lstStyle/>
        <a:p>
          <a:endParaRPr lang="de-DE"/>
        </a:p>
      </dgm:t>
    </dgm:pt>
    <dgm:pt modelId="{EBAAB01E-7146-4351-A26A-5A996E0CE3BF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Climatology Version 2025</a:t>
          </a:r>
        </a:p>
      </dgm:t>
    </dgm:pt>
    <dgm:pt modelId="{8F5DDA2D-E0D2-45F0-B765-E154C3A8A878}" type="parTrans" cxnId="{EEADF31B-6EF2-47AF-B8EA-13BAF4A8C633}">
      <dgm:prSet/>
      <dgm:spPr/>
      <dgm:t>
        <a:bodyPr/>
        <a:lstStyle/>
        <a:p>
          <a:endParaRPr lang="de-DE"/>
        </a:p>
      </dgm:t>
    </dgm:pt>
    <dgm:pt modelId="{C391E9A3-EFD2-4863-B13A-D4E009D5DA12}" type="sibTrans" cxnId="{EEADF31B-6EF2-47AF-B8EA-13BAF4A8C633}">
      <dgm:prSet/>
      <dgm:spPr/>
      <dgm:t>
        <a:bodyPr/>
        <a:lstStyle/>
        <a:p>
          <a:endParaRPr lang="de-DE"/>
        </a:p>
      </dgm:t>
    </dgm:pt>
    <dgm:pt modelId="{FD65F53B-FCA9-43BD-BB66-C804FDF1239A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In preparation: GPCC Daily Version 2025</a:t>
          </a:r>
        </a:p>
      </dgm:t>
    </dgm:pt>
    <dgm:pt modelId="{54A04F4D-1788-4449-8E23-9DD5C597083A}" type="sibTrans" cxnId="{3AC3FBEE-E2B8-4857-A426-34CF65B7F35D}">
      <dgm:prSet/>
      <dgm:spPr/>
      <dgm:t>
        <a:bodyPr/>
        <a:lstStyle/>
        <a:p>
          <a:endParaRPr lang="de-DE"/>
        </a:p>
      </dgm:t>
    </dgm:pt>
    <dgm:pt modelId="{68BD46D6-FD0F-41EA-AD1B-66B154849F17}" type="parTrans" cxnId="{3AC3FBEE-E2B8-4857-A426-34CF65B7F35D}">
      <dgm:prSet/>
      <dgm:spPr/>
      <dgm:t>
        <a:bodyPr/>
        <a:lstStyle/>
        <a:p>
          <a:endParaRPr lang="de-DE"/>
        </a:p>
      </dgm:t>
    </dgm:pt>
    <dgm:pt modelId="{7E7883EC-C474-4F24-814F-8EB38D860E3C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About GPCC</a:t>
          </a:r>
        </a:p>
      </dgm:t>
    </dgm:pt>
    <dgm:pt modelId="{871CA2BC-0A2D-4AD7-94AD-1559A59BE980}" type="parTrans" cxnId="{1A56E652-416D-4849-8D8E-DE6356DB7800}">
      <dgm:prSet/>
      <dgm:spPr/>
      <dgm:t>
        <a:bodyPr/>
        <a:lstStyle/>
        <a:p>
          <a:endParaRPr lang="de-DE"/>
        </a:p>
      </dgm:t>
    </dgm:pt>
    <dgm:pt modelId="{79EECCCA-0952-411A-9375-0D99451BF1DB}" type="sibTrans" cxnId="{1A56E652-416D-4849-8D8E-DE6356DB7800}">
      <dgm:prSet/>
      <dgm:spPr/>
      <dgm:t>
        <a:bodyPr/>
        <a:lstStyle/>
        <a:p>
          <a:endParaRPr lang="de-DE"/>
        </a:p>
      </dgm:t>
    </dgm:pt>
    <dgm:pt modelId="{B298F348-8B20-4F9E-9408-BB45E6212945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Access and Contribution</a:t>
          </a:r>
        </a:p>
      </dgm:t>
    </dgm:pt>
    <dgm:pt modelId="{CA13F080-B17D-4C83-841B-307161FD4374}" type="parTrans" cxnId="{6F3EB438-346C-4F77-BCCC-772B7D51965E}">
      <dgm:prSet/>
      <dgm:spPr/>
    </dgm:pt>
    <dgm:pt modelId="{8372AED2-AA16-4E38-BCCC-0EAE7FE8B496}" type="sibTrans" cxnId="{6F3EB438-346C-4F77-BCCC-772B7D51965E}">
      <dgm:prSet/>
      <dgm:spPr/>
    </dgm:pt>
    <dgm:pt modelId="{A332E4FB-41BD-4420-8D37-B314A8C93FD5}" type="pres">
      <dgm:prSet presAssocID="{6328AF67-F1A4-414B-A721-98896BB53FC2}" presName="CompostProcess" presStyleCnt="0">
        <dgm:presLayoutVars>
          <dgm:dir/>
          <dgm:resizeHandles val="exact"/>
        </dgm:presLayoutVars>
      </dgm:prSet>
      <dgm:spPr/>
    </dgm:pt>
    <dgm:pt modelId="{EBDE57D7-4A6A-4190-880B-06A44EA12016}" type="pres">
      <dgm:prSet presAssocID="{6328AF67-F1A4-414B-A721-98896BB53FC2}" presName="arrow" presStyleLbl="bgShp" presStyleIdx="0" presStyleCnt="1"/>
      <dgm:spPr/>
    </dgm:pt>
    <dgm:pt modelId="{411A5101-F9D5-4219-9756-A61EBD654F2C}" type="pres">
      <dgm:prSet presAssocID="{6328AF67-F1A4-414B-A721-98896BB53FC2}" presName="linearProcess" presStyleCnt="0"/>
      <dgm:spPr/>
    </dgm:pt>
    <dgm:pt modelId="{EB91C1C0-D58F-4A30-B903-AF475646F108}" type="pres">
      <dgm:prSet presAssocID="{7E7883EC-C474-4F24-814F-8EB38D860E3C}" presName="textNode" presStyleLbl="node1" presStyleIdx="0" presStyleCnt="5" custLinFactNeighborX="23091" custLinFactNeighborY="1239">
        <dgm:presLayoutVars>
          <dgm:bulletEnabled val="1"/>
        </dgm:presLayoutVars>
      </dgm:prSet>
      <dgm:spPr/>
    </dgm:pt>
    <dgm:pt modelId="{BED826A7-D317-451F-925D-F12F3814CF84}" type="pres">
      <dgm:prSet presAssocID="{79EECCCA-0952-411A-9375-0D99451BF1DB}" presName="sibTrans" presStyleCnt="0"/>
      <dgm:spPr/>
    </dgm:pt>
    <dgm:pt modelId="{08619021-67D9-48C2-A214-491549425E5B}" type="pres">
      <dgm:prSet presAssocID="{BFCCF6A6-183D-4456-B413-27A959727CC1}" presName="textNode" presStyleLbl="node1" presStyleIdx="1" presStyleCnt="5" custLinFactNeighborX="23091" custLinFactNeighborY="1239">
        <dgm:presLayoutVars>
          <dgm:bulletEnabled val="1"/>
        </dgm:presLayoutVars>
      </dgm:prSet>
      <dgm:spPr/>
    </dgm:pt>
    <dgm:pt modelId="{D089BEB1-8FED-4859-9746-79B735D607E2}" type="pres">
      <dgm:prSet presAssocID="{BBC47E89-8CE9-4331-879B-92C51D658543}" presName="sibTrans" presStyleCnt="0"/>
      <dgm:spPr/>
    </dgm:pt>
    <dgm:pt modelId="{07283008-BFFF-4354-8EC4-DC61DA588DC6}" type="pres">
      <dgm:prSet presAssocID="{EBAAB01E-7146-4351-A26A-5A996E0CE3BF}" presName="textNode" presStyleLbl="node1" presStyleIdx="2" presStyleCnt="5" custLinFactNeighborX="23091" custLinFactNeighborY="1239">
        <dgm:presLayoutVars>
          <dgm:bulletEnabled val="1"/>
        </dgm:presLayoutVars>
      </dgm:prSet>
      <dgm:spPr/>
    </dgm:pt>
    <dgm:pt modelId="{2C32D047-4D2B-45D0-ABCE-75909BAD9DD8}" type="pres">
      <dgm:prSet presAssocID="{C391E9A3-EFD2-4863-B13A-D4E009D5DA12}" presName="sibTrans" presStyleCnt="0"/>
      <dgm:spPr/>
    </dgm:pt>
    <dgm:pt modelId="{C4DC46A4-F3B7-42B9-BD45-D1172861B4AD}" type="pres">
      <dgm:prSet presAssocID="{FD65F53B-FCA9-43BD-BB66-C804FDF1239A}" presName="textNode" presStyleLbl="node1" presStyleIdx="3" presStyleCnt="5" custLinFactNeighborX="23091" custLinFactNeighborY="1239">
        <dgm:presLayoutVars>
          <dgm:bulletEnabled val="1"/>
        </dgm:presLayoutVars>
      </dgm:prSet>
      <dgm:spPr/>
    </dgm:pt>
    <dgm:pt modelId="{D276319F-E5BC-4111-AFE5-B701A585219B}" type="pres">
      <dgm:prSet presAssocID="{54A04F4D-1788-4449-8E23-9DD5C597083A}" presName="sibTrans" presStyleCnt="0"/>
      <dgm:spPr/>
    </dgm:pt>
    <dgm:pt modelId="{D02E75AB-7255-48B6-A99D-9837BC8E9F32}" type="pres">
      <dgm:prSet presAssocID="{B298F348-8B20-4F9E-9408-BB45E6212945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E95690B-8418-4A3F-BF8E-545A6CB221E3}" type="presOf" srcId="{FD65F53B-FCA9-43BD-BB66-C804FDF1239A}" destId="{C4DC46A4-F3B7-42B9-BD45-D1172861B4AD}" srcOrd="0" destOrd="0" presId="urn:microsoft.com/office/officeart/2005/8/layout/hProcess9"/>
    <dgm:cxn modelId="{4B849512-5F7B-449B-B128-AD3F5FDD300F}" type="presOf" srcId="{BFCCF6A6-183D-4456-B413-27A959727CC1}" destId="{08619021-67D9-48C2-A214-491549425E5B}" srcOrd="0" destOrd="0" presId="urn:microsoft.com/office/officeart/2005/8/layout/hProcess9"/>
    <dgm:cxn modelId="{EEADF31B-6EF2-47AF-B8EA-13BAF4A8C633}" srcId="{6328AF67-F1A4-414B-A721-98896BB53FC2}" destId="{EBAAB01E-7146-4351-A26A-5A996E0CE3BF}" srcOrd="2" destOrd="0" parTransId="{8F5DDA2D-E0D2-45F0-B765-E154C3A8A878}" sibTransId="{C391E9A3-EFD2-4863-B13A-D4E009D5DA12}"/>
    <dgm:cxn modelId="{6F3EB438-346C-4F77-BCCC-772B7D51965E}" srcId="{6328AF67-F1A4-414B-A721-98896BB53FC2}" destId="{B298F348-8B20-4F9E-9408-BB45E6212945}" srcOrd="4" destOrd="0" parTransId="{CA13F080-B17D-4C83-841B-307161FD4374}" sibTransId="{8372AED2-AA16-4E38-BCCC-0EAE7FE8B496}"/>
    <dgm:cxn modelId="{2137116F-8B24-431A-8C2D-0BF1136B9D59}" type="presOf" srcId="{7E7883EC-C474-4F24-814F-8EB38D860E3C}" destId="{EB91C1C0-D58F-4A30-B903-AF475646F108}" srcOrd="0" destOrd="0" presId="urn:microsoft.com/office/officeart/2005/8/layout/hProcess9"/>
    <dgm:cxn modelId="{1A56E652-416D-4849-8D8E-DE6356DB7800}" srcId="{6328AF67-F1A4-414B-A721-98896BB53FC2}" destId="{7E7883EC-C474-4F24-814F-8EB38D860E3C}" srcOrd="0" destOrd="0" parTransId="{871CA2BC-0A2D-4AD7-94AD-1559A59BE980}" sibTransId="{79EECCCA-0952-411A-9375-0D99451BF1DB}"/>
    <dgm:cxn modelId="{2BAEBF8A-5DE7-402F-BC34-1091C9476C02}" type="presOf" srcId="{B298F348-8B20-4F9E-9408-BB45E6212945}" destId="{D02E75AB-7255-48B6-A99D-9837BC8E9F32}" srcOrd="0" destOrd="0" presId="urn:microsoft.com/office/officeart/2005/8/layout/hProcess9"/>
    <dgm:cxn modelId="{1E27848E-5B5E-400A-B41A-15A6EBF6BD6C}" type="presOf" srcId="{EBAAB01E-7146-4351-A26A-5A996E0CE3BF}" destId="{07283008-BFFF-4354-8EC4-DC61DA588DC6}" srcOrd="0" destOrd="0" presId="urn:microsoft.com/office/officeart/2005/8/layout/hProcess9"/>
    <dgm:cxn modelId="{47BF3F9B-3C75-4458-9FF5-4BA46DA4156F}" srcId="{6328AF67-F1A4-414B-A721-98896BB53FC2}" destId="{BFCCF6A6-183D-4456-B413-27A959727CC1}" srcOrd="1" destOrd="0" parTransId="{4B0423A0-1787-45ED-A0B5-7F3BF00FC0FC}" sibTransId="{BBC47E89-8CE9-4331-879B-92C51D658543}"/>
    <dgm:cxn modelId="{3AC3FBEE-E2B8-4857-A426-34CF65B7F35D}" srcId="{6328AF67-F1A4-414B-A721-98896BB53FC2}" destId="{FD65F53B-FCA9-43BD-BB66-C804FDF1239A}" srcOrd="3" destOrd="0" parTransId="{68BD46D6-FD0F-41EA-AD1B-66B154849F17}" sibTransId="{54A04F4D-1788-4449-8E23-9DD5C597083A}"/>
    <dgm:cxn modelId="{B79ABCEF-C83A-4CDE-94C0-3224C457A747}" type="presOf" srcId="{6328AF67-F1A4-414B-A721-98896BB53FC2}" destId="{A332E4FB-41BD-4420-8D37-B314A8C93FD5}" srcOrd="0" destOrd="0" presId="urn:microsoft.com/office/officeart/2005/8/layout/hProcess9"/>
    <dgm:cxn modelId="{4FAF10DB-5669-478E-AF2D-BA258A0DE6FD}" type="presParOf" srcId="{A332E4FB-41BD-4420-8D37-B314A8C93FD5}" destId="{EBDE57D7-4A6A-4190-880B-06A44EA12016}" srcOrd="0" destOrd="0" presId="urn:microsoft.com/office/officeart/2005/8/layout/hProcess9"/>
    <dgm:cxn modelId="{34647472-9F73-4985-AA3F-3B754DD3BDD8}" type="presParOf" srcId="{A332E4FB-41BD-4420-8D37-B314A8C93FD5}" destId="{411A5101-F9D5-4219-9756-A61EBD654F2C}" srcOrd="1" destOrd="0" presId="urn:microsoft.com/office/officeart/2005/8/layout/hProcess9"/>
    <dgm:cxn modelId="{1BE76955-8320-4D63-A687-7DE5DC594FE0}" type="presParOf" srcId="{411A5101-F9D5-4219-9756-A61EBD654F2C}" destId="{EB91C1C0-D58F-4A30-B903-AF475646F108}" srcOrd="0" destOrd="0" presId="urn:microsoft.com/office/officeart/2005/8/layout/hProcess9"/>
    <dgm:cxn modelId="{B754F9E4-FFCE-415A-86A0-9C62251046C6}" type="presParOf" srcId="{411A5101-F9D5-4219-9756-A61EBD654F2C}" destId="{BED826A7-D317-451F-925D-F12F3814CF84}" srcOrd="1" destOrd="0" presId="urn:microsoft.com/office/officeart/2005/8/layout/hProcess9"/>
    <dgm:cxn modelId="{89282BE2-01B1-4C79-8095-F8DE846D73C0}" type="presParOf" srcId="{411A5101-F9D5-4219-9756-A61EBD654F2C}" destId="{08619021-67D9-48C2-A214-491549425E5B}" srcOrd="2" destOrd="0" presId="urn:microsoft.com/office/officeart/2005/8/layout/hProcess9"/>
    <dgm:cxn modelId="{D10DADC1-B089-483B-8200-9DC3BD91E314}" type="presParOf" srcId="{411A5101-F9D5-4219-9756-A61EBD654F2C}" destId="{D089BEB1-8FED-4859-9746-79B735D607E2}" srcOrd="3" destOrd="0" presId="urn:microsoft.com/office/officeart/2005/8/layout/hProcess9"/>
    <dgm:cxn modelId="{E1825C43-2189-4569-9593-635752601294}" type="presParOf" srcId="{411A5101-F9D5-4219-9756-A61EBD654F2C}" destId="{07283008-BFFF-4354-8EC4-DC61DA588DC6}" srcOrd="4" destOrd="0" presId="urn:microsoft.com/office/officeart/2005/8/layout/hProcess9"/>
    <dgm:cxn modelId="{BF789D6D-993D-49B7-99A2-2B8493C063B4}" type="presParOf" srcId="{411A5101-F9D5-4219-9756-A61EBD654F2C}" destId="{2C32D047-4D2B-45D0-ABCE-75909BAD9DD8}" srcOrd="5" destOrd="0" presId="urn:microsoft.com/office/officeart/2005/8/layout/hProcess9"/>
    <dgm:cxn modelId="{73BC2D72-CF44-45B8-97F7-784DCF7F722E}" type="presParOf" srcId="{411A5101-F9D5-4219-9756-A61EBD654F2C}" destId="{C4DC46A4-F3B7-42B9-BD45-D1172861B4AD}" srcOrd="6" destOrd="0" presId="urn:microsoft.com/office/officeart/2005/8/layout/hProcess9"/>
    <dgm:cxn modelId="{D16F9F65-87D2-4EB2-9933-6FC675D2A5EA}" type="presParOf" srcId="{411A5101-F9D5-4219-9756-A61EBD654F2C}" destId="{D276319F-E5BC-4111-AFE5-B701A585219B}" srcOrd="7" destOrd="0" presId="urn:microsoft.com/office/officeart/2005/8/layout/hProcess9"/>
    <dgm:cxn modelId="{6FA50D5F-71EE-448E-925D-B11B93F16E1B}" type="presParOf" srcId="{411A5101-F9D5-4219-9756-A61EBD654F2C}" destId="{D02E75AB-7255-48B6-A99D-9837BC8E9F3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28AF67-F1A4-414B-A721-98896BB53FC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CCF6A6-183D-4456-B413-27A959727CC1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Monthly Version 2025</a:t>
          </a:r>
        </a:p>
      </dgm:t>
    </dgm:pt>
    <dgm:pt modelId="{4B0423A0-1787-45ED-A0B5-7F3BF00FC0FC}" type="parTrans" cxnId="{47BF3F9B-3C75-4458-9FF5-4BA46DA4156F}">
      <dgm:prSet/>
      <dgm:spPr/>
      <dgm:t>
        <a:bodyPr/>
        <a:lstStyle/>
        <a:p>
          <a:endParaRPr lang="de-DE"/>
        </a:p>
      </dgm:t>
    </dgm:pt>
    <dgm:pt modelId="{BBC47E89-8CE9-4331-879B-92C51D658543}" type="sibTrans" cxnId="{47BF3F9B-3C75-4458-9FF5-4BA46DA4156F}">
      <dgm:prSet/>
      <dgm:spPr/>
      <dgm:t>
        <a:bodyPr/>
        <a:lstStyle/>
        <a:p>
          <a:endParaRPr lang="de-DE"/>
        </a:p>
      </dgm:t>
    </dgm:pt>
    <dgm:pt modelId="{EBAAB01E-7146-4351-A26A-5A996E0CE3BF}">
      <dgm:prSet phldrT="[Text]" custT="1"/>
      <dgm:spPr>
        <a:solidFill>
          <a:schemeClr val="tx1"/>
        </a:solidFill>
      </dgm:spPr>
      <dgm:t>
        <a:bodyPr/>
        <a:lstStyle/>
        <a:p>
          <a:r>
            <a:rPr lang="de-DE" sz="1600" dirty="0"/>
            <a:t>New GPCC Climatology Version 2025</a:t>
          </a:r>
        </a:p>
      </dgm:t>
    </dgm:pt>
    <dgm:pt modelId="{8F5DDA2D-E0D2-45F0-B765-E154C3A8A878}" type="parTrans" cxnId="{EEADF31B-6EF2-47AF-B8EA-13BAF4A8C633}">
      <dgm:prSet/>
      <dgm:spPr/>
      <dgm:t>
        <a:bodyPr/>
        <a:lstStyle/>
        <a:p>
          <a:endParaRPr lang="de-DE"/>
        </a:p>
      </dgm:t>
    </dgm:pt>
    <dgm:pt modelId="{C391E9A3-EFD2-4863-B13A-D4E009D5DA12}" type="sibTrans" cxnId="{EEADF31B-6EF2-47AF-B8EA-13BAF4A8C633}">
      <dgm:prSet/>
      <dgm:spPr/>
      <dgm:t>
        <a:bodyPr/>
        <a:lstStyle/>
        <a:p>
          <a:endParaRPr lang="de-DE"/>
        </a:p>
      </dgm:t>
    </dgm:pt>
    <dgm:pt modelId="{FD65F53B-FCA9-43BD-BB66-C804FDF1239A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In preparation: GPCC Daily Version 2025</a:t>
          </a:r>
        </a:p>
      </dgm:t>
    </dgm:pt>
    <dgm:pt modelId="{54A04F4D-1788-4449-8E23-9DD5C597083A}" type="sibTrans" cxnId="{3AC3FBEE-E2B8-4857-A426-34CF65B7F35D}">
      <dgm:prSet/>
      <dgm:spPr/>
      <dgm:t>
        <a:bodyPr/>
        <a:lstStyle/>
        <a:p>
          <a:endParaRPr lang="de-DE"/>
        </a:p>
      </dgm:t>
    </dgm:pt>
    <dgm:pt modelId="{68BD46D6-FD0F-41EA-AD1B-66B154849F17}" type="parTrans" cxnId="{3AC3FBEE-E2B8-4857-A426-34CF65B7F35D}">
      <dgm:prSet/>
      <dgm:spPr/>
      <dgm:t>
        <a:bodyPr/>
        <a:lstStyle/>
        <a:p>
          <a:endParaRPr lang="de-DE"/>
        </a:p>
      </dgm:t>
    </dgm:pt>
    <dgm:pt modelId="{7E7883EC-C474-4F24-814F-8EB38D860E3C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About GPCC</a:t>
          </a:r>
        </a:p>
      </dgm:t>
    </dgm:pt>
    <dgm:pt modelId="{871CA2BC-0A2D-4AD7-94AD-1559A59BE980}" type="parTrans" cxnId="{1A56E652-416D-4849-8D8E-DE6356DB7800}">
      <dgm:prSet/>
      <dgm:spPr/>
      <dgm:t>
        <a:bodyPr/>
        <a:lstStyle/>
        <a:p>
          <a:endParaRPr lang="de-DE"/>
        </a:p>
      </dgm:t>
    </dgm:pt>
    <dgm:pt modelId="{79EECCCA-0952-411A-9375-0D99451BF1DB}" type="sibTrans" cxnId="{1A56E652-416D-4849-8D8E-DE6356DB7800}">
      <dgm:prSet/>
      <dgm:spPr/>
      <dgm:t>
        <a:bodyPr/>
        <a:lstStyle/>
        <a:p>
          <a:endParaRPr lang="de-DE"/>
        </a:p>
      </dgm:t>
    </dgm:pt>
    <dgm:pt modelId="{B298F348-8B20-4F9E-9408-BB45E6212945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Access and Contribution</a:t>
          </a:r>
        </a:p>
      </dgm:t>
    </dgm:pt>
    <dgm:pt modelId="{CA13F080-B17D-4C83-841B-307161FD4374}" type="parTrans" cxnId="{6F3EB438-346C-4F77-BCCC-772B7D51965E}">
      <dgm:prSet/>
      <dgm:spPr/>
    </dgm:pt>
    <dgm:pt modelId="{8372AED2-AA16-4E38-BCCC-0EAE7FE8B496}" type="sibTrans" cxnId="{6F3EB438-346C-4F77-BCCC-772B7D51965E}">
      <dgm:prSet/>
      <dgm:spPr/>
    </dgm:pt>
    <dgm:pt modelId="{A332E4FB-41BD-4420-8D37-B314A8C93FD5}" type="pres">
      <dgm:prSet presAssocID="{6328AF67-F1A4-414B-A721-98896BB53FC2}" presName="CompostProcess" presStyleCnt="0">
        <dgm:presLayoutVars>
          <dgm:dir/>
          <dgm:resizeHandles val="exact"/>
        </dgm:presLayoutVars>
      </dgm:prSet>
      <dgm:spPr/>
    </dgm:pt>
    <dgm:pt modelId="{EBDE57D7-4A6A-4190-880B-06A44EA12016}" type="pres">
      <dgm:prSet presAssocID="{6328AF67-F1A4-414B-A721-98896BB53FC2}" presName="arrow" presStyleLbl="bgShp" presStyleIdx="0" presStyleCnt="1"/>
      <dgm:spPr/>
    </dgm:pt>
    <dgm:pt modelId="{411A5101-F9D5-4219-9756-A61EBD654F2C}" type="pres">
      <dgm:prSet presAssocID="{6328AF67-F1A4-414B-A721-98896BB53FC2}" presName="linearProcess" presStyleCnt="0"/>
      <dgm:spPr/>
    </dgm:pt>
    <dgm:pt modelId="{EB91C1C0-D58F-4A30-B903-AF475646F108}" type="pres">
      <dgm:prSet presAssocID="{7E7883EC-C474-4F24-814F-8EB38D860E3C}" presName="textNode" presStyleLbl="node1" presStyleIdx="0" presStyleCnt="5" custLinFactNeighborX="23091" custLinFactNeighborY="1239">
        <dgm:presLayoutVars>
          <dgm:bulletEnabled val="1"/>
        </dgm:presLayoutVars>
      </dgm:prSet>
      <dgm:spPr/>
    </dgm:pt>
    <dgm:pt modelId="{BED826A7-D317-451F-925D-F12F3814CF84}" type="pres">
      <dgm:prSet presAssocID="{79EECCCA-0952-411A-9375-0D99451BF1DB}" presName="sibTrans" presStyleCnt="0"/>
      <dgm:spPr/>
    </dgm:pt>
    <dgm:pt modelId="{08619021-67D9-48C2-A214-491549425E5B}" type="pres">
      <dgm:prSet presAssocID="{BFCCF6A6-183D-4456-B413-27A959727CC1}" presName="textNode" presStyleLbl="node1" presStyleIdx="1" presStyleCnt="5" custLinFactNeighborX="23091" custLinFactNeighborY="1239">
        <dgm:presLayoutVars>
          <dgm:bulletEnabled val="1"/>
        </dgm:presLayoutVars>
      </dgm:prSet>
      <dgm:spPr/>
    </dgm:pt>
    <dgm:pt modelId="{D089BEB1-8FED-4859-9746-79B735D607E2}" type="pres">
      <dgm:prSet presAssocID="{BBC47E89-8CE9-4331-879B-92C51D658543}" presName="sibTrans" presStyleCnt="0"/>
      <dgm:spPr/>
    </dgm:pt>
    <dgm:pt modelId="{07283008-BFFF-4354-8EC4-DC61DA588DC6}" type="pres">
      <dgm:prSet presAssocID="{EBAAB01E-7146-4351-A26A-5A996E0CE3BF}" presName="textNode" presStyleLbl="node1" presStyleIdx="2" presStyleCnt="5" custLinFactNeighborX="23091" custLinFactNeighborY="1239">
        <dgm:presLayoutVars>
          <dgm:bulletEnabled val="1"/>
        </dgm:presLayoutVars>
      </dgm:prSet>
      <dgm:spPr/>
    </dgm:pt>
    <dgm:pt modelId="{2C32D047-4D2B-45D0-ABCE-75909BAD9DD8}" type="pres">
      <dgm:prSet presAssocID="{C391E9A3-EFD2-4863-B13A-D4E009D5DA12}" presName="sibTrans" presStyleCnt="0"/>
      <dgm:spPr/>
    </dgm:pt>
    <dgm:pt modelId="{C4DC46A4-F3B7-42B9-BD45-D1172861B4AD}" type="pres">
      <dgm:prSet presAssocID="{FD65F53B-FCA9-43BD-BB66-C804FDF1239A}" presName="textNode" presStyleLbl="node1" presStyleIdx="3" presStyleCnt="5" custLinFactNeighborX="23091" custLinFactNeighborY="1239">
        <dgm:presLayoutVars>
          <dgm:bulletEnabled val="1"/>
        </dgm:presLayoutVars>
      </dgm:prSet>
      <dgm:spPr/>
    </dgm:pt>
    <dgm:pt modelId="{D276319F-E5BC-4111-AFE5-B701A585219B}" type="pres">
      <dgm:prSet presAssocID="{54A04F4D-1788-4449-8E23-9DD5C597083A}" presName="sibTrans" presStyleCnt="0"/>
      <dgm:spPr/>
    </dgm:pt>
    <dgm:pt modelId="{D02E75AB-7255-48B6-A99D-9837BC8E9F32}" type="pres">
      <dgm:prSet presAssocID="{B298F348-8B20-4F9E-9408-BB45E6212945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E95690B-8418-4A3F-BF8E-545A6CB221E3}" type="presOf" srcId="{FD65F53B-FCA9-43BD-BB66-C804FDF1239A}" destId="{C4DC46A4-F3B7-42B9-BD45-D1172861B4AD}" srcOrd="0" destOrd="0" presId="urn:microsoft.com/office/officeart/2005/8/layout/hProcess9"/>
    <dgm:cxn modelId="{4B849512-5F7B-449B-B128-AD3F5FDD300F}" type="presOf" srcId="{BFCCF6A6-183D-4456-B413-27A959727CC1}" destId="{08619021-67D9-48C2-A214-491549425E5B}" srcOrd="0" destOrd="0" presId="urn:microsoft.com/office/officeart/2005/8/layout/hProcess9"/>
    <dgm:cxn modelId="{EEADF31B-6EF2-47AF-B8EA-13BAF4A8C633}" srcId="{6328AF67-F1A4-414B-A721-98896BB53FC2}" destId="{EBAAB01E-7146-4351-A26A-5A996E0CE3BF}" srcOrd="2" destOrd="0" parTransId="{8F5DDA2D-E0D2-45F0-B765-E154C3A8A878}" sibTransId="{C391E9A3-EFD2-4863-B13A-D4E009D5DA12}"/>
    <dgm:cxn modelId="{6F3EB438-346C-4F77-BCCC-772B7D51965E}" srcId="{6328AF67-F1A4-414B-A721-98896BB53FC2}" destId="{B298F348-8B20-4F9E-9408-BB45E6212945}" srcOrd="4" destOrd="0" parTransId="{CA13F080-B17D-4C83-841B-307161FD4374}" sibTransId="{8372AED2-AA16-4E38-BCCC-0EAE7FE8B496}"/>
    <dgm:cxn modelId="{2137116F-8B24-431A-8C2D-0BF1136B9D59}" type="presOf" srcId="{7E7883EC-C474-4F24-814F-8EB38D860E3C}" destId="{EB91C1C0-D58F-4A30-B903-AF475646F108}" srcOrd="0" destOrd="0" presId="urn:microsoft.com/office/officeart/2005/8/layout/hProcess9"/>
    <dgm:cxn modelId="{1A56E652-416D-4849-8D8E-DE6356DB7800}" srcId="{6328AF67-F1A4-414B-A721-98896BB53FC2}" destId="{7E7883EC-C474-4F24-814F-8EB38D860E3C}" srcOrd="0" destOrd="0" parTransId="{871CA2BC-0A2D-4AD7-94AD-1559A59BE980}" sibTransId="{79EECCCA-0952-411A-9375-0D99451BF1DB}"/>
    <dgm:cxn modelId="{2BAEBF8A-5DE7-402F-BC34-1091C9476C02}" type="presOf" srcId="{B298F348-8B20-4F9E-9408-BB45E6212945}" destId="{D02E75AB-7255-48B6-A99D-9837BC8E9F32}" srcOrd="0" destOrd="0" presId="urn:microsoft.com/office/officeart/2005/8/layout/hProcess9"/>
    <dgm:cxn modelId="{1E27848E-5B5E-400A-B41A-15A6EBF6BD6C}" type="presOf" srcId="{EBAAB01E-7146-4351-A26A-5A996E0CE3BF}" destId="{07283008-BFFF-4354-8EC4-DC61DA588DC6}" srcOrd="0" destOrd="0" presId="urn:microsoft.com/office/officeart/2005/8/layout/hProcess9"/>
    <dgm:cxn modelId="{47BF3F9B-3C75-4458-9FF5-4BA46DA4156F}" srcId="{6328AF67-F1A4-414B-A721-98896BB53FC2}" destId="{BFCCF6A6-183D-4456-B413-27A959727CC1}" srcOrd="1" destOrd="0" parTransId="{4B0423A0-1787-45ED-A0B5-7F3BF00FC0FC}" sibTransId="{BBC47E89-8CE9-4331-879B-92C51D658543}"/>
    <dgm:cxn modelId="{3AC3FBEE-E2B8-4857-A426-34CF65B7F35D}" srcId="{6328AF67-F1A4-414B-A721-98896BB53FC2}" destId="{FD65F53B-FCA9-43BD-BB66-C804FDF1239A}" srcOrd="3" destOrd="0" parTransId="{68BD46D6-FD0F-41EA-AD1B-66B154849F17}" sibTransId="{54A04F4D-1788-4449-8E23-9DD5C597083A}"/>
    <dgm:cxn modelId="{B79ABCEF-C83A-4CDE-94C0-3224C457A747}" type="presOf" srcId="{6328AF67-F1A4-414B-A721-98896BB53FC2}" destId="{A332E4FB-41BD-4420-8D37-B314A8C93FD5}" srcOrd="0" destOrd="0" presId="urn:microsoft.com/office/officeart/2005/8/layout/hProcess9"/>
    <dgm:cxn modelId="{4FAF10DB-5669-478E-AF2D-BA258A0DE6FD}" type="presParOf" srcId="{A332E4FB-41BD-4420-8D37-B314A8C93FD5}" destId="{EBDE57D7-4A6A-4190-880B-06A44EA12016}" srcOrd="0" destOrd="0" presId="urn:microsoft.com/office/officeart/2005/8/layout/hProcess9"/>
    <dgm:cxn modelId="{34647472-9F73-4985-AA3F-3B754DD3BDD8}" type="presParOf" srcId="{A332E4FB-41BD-4420-8D37-B314A8C93FD5}" destId="{411A5101-F9D5-4219-9756-A61EBD654F2C}" srcOrd="1" destOrd="0" presId="urn:microsoft.com/office/officeart/2005/8/layout/hProcess9"/>
    <dgm:cxn modelId="{1BE76955-8320-4D63-A687-7DE5DC594FE0}" type="presParOf" srcId="{411A5101-F9D5-4219-9756-A61EBD654F2C}" destId="{EB91C1C0-D58F-4A30-B903-AF475646F108}" srcOrd="0" destOrd="0" presId="urn:microsoft.com/office/officeart/2005/8/layout/hProcess9"/>
    <dgm:cxn modelId="{B754F9E4-FFCE-415A-86A0-9C62251046C6}" type="presParOf" srcId="{411A5101-F9D5-4219-9756-A61EBD654F2C}" destId="{BED826A7-D317-451F-925D-F12F3814CF84}" srcOrd="1" destOrd="0" presId="urn:microsoft.com/office/officeart/2005/8/layout/hProcess9"/>
    <dgm:cxn modelId="{89282BE2-01B1-4C79-8095-F8DE846D73C0}" type="presParOf" srcId="{411A5101-F9D5-4219-9756-A61EBD654F2C}" destId="{08619021-67D9-48C2-A214-491549425E5B}" srcOrd="2" destOrd="0" presId="urn:microsoft.com/office/officeart/2005/8/layout/hProcess9"/>
    <dgm:cxn modelId="{D10DADC1-B089-483B-8200-9DC3BD91E314}" type="presParOf" srcId="{411A5101-F9D5-4219-9756-A61EBD654F2C}" destId="{D089BEB1-8FED-4859-9746-79B735D607E2}" srcOrd="3" destOrd="0" presId="urn:microsoft.com/office/officeart/2005/8/layout/hProcess9"/>
    <dgm:cxn modelId="{E1825C43-2189-4569-9593-635752601294}" type="presParOf" srcId="{411A5101-F9D5-4219-9756-A61EBD654F2C}" destId="{07283008-BFFF-4354-8EC4-DC61DA588DC6}" srcOrd="4" destOrd="0" presId="urn:microsoft.com/office/officeart/2005/8/layout/hProcess9"/>
    <dgm:cxn modelId="{BF789D6D-993D-49B7-99A2-2B8493C063B4}" type="presParOf" srcId="{411A5101-F9D5-4219-9756-A61EBD654F2C}" destId="{2C32D047-4D2B-45D0-ABCE-75909BAD9DD8}" srcOrd="5" destOrd="0" presId="urn:microsoft.com/office/officeart/2005/8/layout/hProcess9"/>
    <dgm:cxn modelId="{73BC2D72-CF44-45B8-97F7-784DCF7F722E}" type="presParOf" srcId="{411A5101-F9D5-4219-9756-A61EBD654F2C}" destId="{C4DC46A4-F3B7-42B9-BD45-D1172861B4AD}" srcOrd="6" destOrd="0" presId="urn:microsoft.com/office/officeart/2005/8/layout/hProcess9"/>
    <dgm:cxn modelId="{D16F9F65-87D2-4EB2-9933-6FC675D2A5EA}" type="presParOf" srcId="{411A5101-F9D5-4219-9756-A61EBD654F2C}" destId="{D276319F-E5BC-4111-AFE5-B701A585219B}" srcOrd="7" destOrd="0" presId="urn:microsoft.com/office/officeart/2005/8/layout/hProcess9"/>
    <dgm:cxn modelId="{6FA50D5F-71EE-448E-925D-B11B93F16E1B}" type="presParOf" srcId="{411A5101-F9D5-4219-9756-A61EBD654F2C}" destId="{D02E75AB-7255-48B6-A99D-9837BC8E9F3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28AF67-F1A4-414B-A721-98896BB53FC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CCF6A6-183D-4456-B413-27A959727CC1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Monthly Version 2025</a:t>
          </a:r>
        </a:p>
      </dgm:t>
    </dgm:pt>
    <dgm:pt modelId="{4B0423A0-1787-45ED-A0B5-7F3BF00FC0FC}" type="parTrans" cxnId="{47BF3F9B-3C75-4458-9FF5-4BA46DA4156F}">
      <dgm:prSet/>
      <dgm:spPr/>
      <dgm:t>
        <a:bodyPr/>
        <a:lstStyle/>
        <a:p>
          <a:endParaRPr lang="de-DE"/>
        </a:p>
      </dgm:t>
    </dgm:pt>
    <dgm:pt modelId="{BBC47E89-8CE9-4331-879B-92C51D658543}" type="sibTrans" cxnId="{47BF3F9B-3C75-4458-9FF5-4BA46DA4156F}">
      <dgm:prSet/>
      <dgm:spPr/>
      <dgm:t>
        <a:bodyPr/>
        <a:lstStyle/>
        <a:p>
          <a:endParaRPr lang="de-DE"/>
        </a:p>
      </dgm:t>
    </dgm:pt>
    <dgm:pt modelId="{EBAAB01E-7146-4351-A26A-5A996E0CE3BF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Climatology Version 2025</a:t>
          </a:r>
        </a:p>
      </dgm:t>
    </dgm:pt>
    <dgm:pt modelId="{8F5DDA2D-E0D2-45F0-B765-E154C3A8A878}" type="parTrans" cxnId="{EEADF31B-6EF2-47AF-B8EA-13BAF4A8C633}">
      <dgm:prSet/>
      <dgm:spPr/>
      <dgm:t>
        <a:bodyPr/>
        <a:lstStyle/>
        <a:p>
          <a:endParaRPr lang="de-DE"/>
        </a:p>
      </dgm:t>
    </dgm:pt>
    <dgm:pt modelId="{C391E9A3-EFD2-4863-B13A-D4E009D5DA12}" type="sibTrans" cxnId="{EEADF31B-6EF2-47AF-B8EA-13BAF4A8C633}">
      <dgm:prSet/>
      <dgm:spPr/>
      <dgm:t>
        <a:bodyPr/>
        <a:lstStyle/>
        <a:p>
          <a:endParaRPr lang="de-DE"/>
        </a:p>
      </dgm:t>
    </dgm:pt>
    <dgm:pt modelId="{FD65F53B-FCA9-43BD-BB66-C804FDF1239A}">
      <dgm:prSet phldrT="[Text]" custT="1"/>
      <dgm:spPr>
        <a:solidFill>
          <a:schemeClr val="tx1"/>
        </a:solidFill>
      </dgm:spPr>
      <dgm:t>
        <a:bodyPr/>
        <a:lstStyle/>
        <a:p>
          <a:r>
            <a:rPr lang="de-DE" sz="1600" dirty="0"/>
            <a:t>In preparation: GPCC Daily Version 2025</a:t>
          </a:r>
        </a:p>
      </dgm:t>
    </dgm:pt>
    <dgm:pt modelId="{54A04F4D-1788-4449-8E23-9DD5C597083A}" type="sibTrans" cxnId="{3AC3FBEE-E2B8-4857-A426-34CF65B7F35D}">
      <dgm:prSet/>
      <dgm:spPr/>
      <dgm:t>
        <a:bodyPr/>
        <a:lstStyle/>
        <a:p>
          <a:endParaRPr lang="de-DE"/>
        </a:p>
      </dgm:t>
    </dgm:pt>
    <dgm:pt modelId="{68BD46D6-FD0F-41EA-AD1B-66B154849F17}" type="parTrans" cxnId="{3AC3FBEE-E2B8-4857-A426-34CF65B7F35D}">
      <dgm:prSet/>
      <dgm:spPr/>
      <dgm:t>
        <a:bodyPr/>
        <a:lstStyle/>
        <a:p>
          <a:endParaRPr lang="de-DE"/>
        </a:p>
      </dgm:t>
    </dgm:pt>
    <dgm:pt modelId="{7E7883EC-C474-4F24-814F-8EB38D860E3C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About GPCC</a:t>
          </a:r>
        </a:p>
      </dgm:t>
    </dgm:pt>
    <dgm:pt modelId="{871CA2BC-0A2D-4AD7-94AD-1559A59BE980}" type="parTrans" cxnId="{1A56E652-416D-4849-8D8E-DE6356DB7800}">
      <dgm:prSet/>
      <dgm:spPr/>
      <dgm:t>
        <a:bodyPr/>
        <a:lstStyle/>
        <a:p>
          <a:endParaRPr lang="de-DE"/>
        </a:p>
      </dgm:t>
    </dgm:pt>
    <dgm:pt modelId="{79EECCCA-0952-411A-9375-0D99451BF1DB}" type="sibTrans" cxnId="{1A56E652-416D-4849-8D8E-DE6356DB7800}">
      <dgm:prSet/>
      <dgm:spPr/>
      <dgm:t>
        <a:bodyPr/>
        <a:lstStyle/>
        <a:p>
          <a:endParaRPr lang="de-DE"/>
        </a:p>
      </dgm:t>
    </dgm:pt>
    <dgm:pt modelId="{B298F348-8B20-4F9E-9408-BB45E6212945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Access and Contribution</a:t>
          </a:r>
        </a:p>
      </dgm:t>
    </dgm:pt>
    <dgm:pt modelId="{CA13F080-B17D-4C83-841B-307161FD4374}" type="parTrans" cxnId="{6F3EB438-346C-4F77-BCCC-772B7D51965E}">
      <dgm:prSet/>
      <dgm:spPr/>
      <dgm:t>
        <a:bodyPr/>
        <a:lstStyle/>
        <a:p>
          <a:endParaRPr lang="de-DE"/>
        </a:p>
      </dgm:t>
    </dgm:pt>
    <dgm:pt modelId="{8372AED2-AA16-4E38-BCCC-0EAE7FE8B496}" type="sibTrans" cxnId="{6F3EB438-346C-4F77-BCCC-772B7D51965E}">
      <dgm:prSet/>
      <dgm:spPr/>
      <dgm:t>
        <a:bodyPr/>
        <a:lstStyle/>
        <a:p>
          <a:endParaRPr lang="de-DE"/>
        </a:p>
      </dgm:t>
    </dgm:pt>
    <dgm:pt modelId="{A332E4FB-41BD-4420-8D37-B314A8C93FD5}" type="pres">
      <dgm:prSet presAssocID="{6328AF67-F1A4-414B-A721-98896BB53FC2}" presName="CompostProcess" presStyleCnt="0">
        <dgm:presLayoutVars>
          <dgm:dir/>
          <dgm:resizeHandles val="exact"/>
        </dgm:presLayoutVars>
      </dgm:prSet>
      <dgm:spPr/>
    </dgm:pt>
    <dgm:pt modelId="{EBDE57D7-4A6A-4190-880B-06A44EA12016}" type="pres">
      <dgm:prSet presAssocID="{6328AF67-F1A4-414B-A721-98896BB53FC2}" presName="arrow" presStyleLbl="bgShp" presStyleIdx="0" presStyleCnt="1"/>
      <dgm:spPr/>
    </dgm:pt>
    <dgm:pt modelId="{411A5101-F9D5-4219-9756-A61EBD654F2C}" type="pres">
      <dgm:prSet presAssocID="{6328AF67-F1A4-414B-A721-98896BB53FC2}" presName="linearProcess" presStyleCnt="0"/>
      <dgm:spPr/>
    </dgm:pt>
    <dgm:pt modelId="{EB91C1C0-D58F-4A30-B903-AF475646F108}" type="pres">
      <dgm:prSet presAssocID="{7E7883EC-C474-4F24-814F-8EB38D860E3C}" presName="textNode" presStyleLbl="node1" presStyleIdx="0" presStyleCnt="5" custLinFactNeighborX="23091" custLinFactNeighborY="1239">
        <dgm:presLayoutVars>
          <dgm:bulletEnabled val="1"/>
        </dgm:presLayoutVars>
      </dgm:prSet>
      <dgm:spPr/>
    </dgm:pt>
    <dgm:pt modelId="{BED826A7-D317-451F-925D-F12F3814CF84}" type="pres">
      <dgm:prSet presAssocID="{79EECCCA-0952-411A-9375-0D99451BF1DB}" presName="sibTrans" presStyleCnt="0"/>
      <dgm:spPr/>
    </dgm:pt>
    <dgm:pt modelId="{08619021-67D9-48C2-A214-491549425E5B}" type="pres">
      <dgm:prSet presAssocID="{BFCCF6A6-183D-4456-B413-27A959727CC1}" presName="textNode" presStyleLbl="node1" presStyleIdx="1" presStyleCnt="5" custLinFactNeighborX="23091" custLinFactNeighborY="1239">
        <dgm:presLayoutVars>
          <dgm:bulletEnabled val="1"/>
        </dgm:presLayoutVars>
      </dgm:prSet>
      <dgm:spPr/>
    </dgm:pt>
    <dgm:pt modelId="{D089BEB1-8FED-4859-9746-79B735D607E2}" type="pres">
      <dgm:prSet presAssocID="{BBC47E89-8CE9-4331-879B-92C51D658543}" presName="sibTrans" presStyleCnt="0"/>
      <dgm:spPr/>
    </dgm:pt>
    <dgm:pt modelId="{07283008-BFFF-4354-8EC4-DC61DA588DC6}" type="pres">
      <dgm:prSet presAssocID="{EBAAB01E-7146-4351-A26A-5A996E0CE3BF}" presName="textNode" presStyleLbl="node1" presStyleIdx="2" presStyleCnt="5" custLinFactNeighborX="23091" custLinFactNeighborY="1239">
        <dgm:presLayoutVars>
          <dgm:bulletEnabled val="1"/>
        </dgm:presLayoutVars>
      </dgm:prSet>
      <dgm:spPr/>
    </dgm:pt>
    <dgm:pt modelId="{2C32D047-4D2B-45D0-ABCE-75909BAD9DD8}" type="pres">
      <dgm:prSet presAssocID="{C391E9A3-EFD2-4863-B13A-D4E009D5DA12}" presName="sibTrans" presStyleCnt="0"/>
      <dgm:spPr/>
    </dgm:pt>
    <dgm:pt modelId="{C4DC46A4-F3B7-42B9-BD45-D1172861B4AD}" type="pres">
      <dgm:prSet presAssocID="{FD65F53B-FCA9-43BD-BB66-C804FDF1239A}" presName="textNode" presStyleLbl="node1" presStyleIdx="3" presStyleCnt="5" custLinFactNeighborX="23091" custLinFactNeighborY="1239">
        <dgm:presLayoutVars>
          <dgm:bulletEnabled val="1"/>
        </dgm:presLayoutVars>
      </dgm:prSet>
      <dgm:spPr/>
    </dgm:pt>
    <dgm:pt modelId="{D276319F-E5BC-4111-AFE5-B701A585219B}" type="pres">
      <dgm:prSet presAssocID="{54A04F4D-1788-4449-8E23-9DD5C597083A}" presName="sibTrans" presStyleCnt="0"/>
      <dgm:spPr/>
    </dgm:pt>
    <dgm:pt modelId="{D02E75AB-7255-48B6-A99D-9837BC8E9F32}" type="pres">
      <dgm:prSet presAssocID="{B298F348-8B20-4F9E-9408-BB45E6212945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E95690B-8418-4A3F-BF8E-545A6CB221E3}" type="presOf" srcId="{FD65F53B-FCA9-43BD-BB66-C804FDF1239A}" destId="{C4DC46A4-F3B7-42B9-BD45-D1172861B4AD}" srcOrd="0" destOrd="0" presId="urn:microsoft.com/office/officeart/2005/8/layout/hProcess9"/>
    <dgm:cxn modelId="{4B849512-5F7B-449B-B128-AD3F5FDD300F}" type="presOf" srcId="{BFCCF6A6-183D-4456-B413-27A959727CC1}" destId="{08619021-67D9-48C2-A214-491549425E5B}" srcOrd="0" destOrd="0" presId="urn:microsoft.com/office/officeart/2005/8/layout/hProcess9"/>
    <dgm:cxn modelId="{EEADF31B-6EF2-47AF-B8EA-13BAF4A8C633}" srcId="{6328AF67-F1A4-414B-A721-98896BB53FC2}" destId="{EBAAB01E-7146-4351-A26A-5A996E0CE3BF}" srcOrd="2" destOrd="0" parTransId="{8F5DDA2D-E0D2-45F0-B765-E154C3A8A878}" sibTransId="{C391E9A3-EFD2-4863-B13A-D4E009D5DA12}"/>
    <dgm:cxn modelId="{6F3EB438-346C-4F77-BCCC-772B7D51965E}" srcId="{6328AF67-F1A4-414B-A721-98896BB53FC2}" destId="{B298F348-8B20-4F9E-9408-BB45E6212945}" srcOrd="4" destOrd="0" parTransId="{CA13F080-B17D-4C83-841B-307161FD4374}" sibTransId="{8372AED2-AA16-4E38-BCCC-0EAE7FE8B496}"/>
    <dgm:cxn modelId="{2137116F-8B24-431A-8C2D-0BF1136B9D59}" type="presOf" srcId="{7E7883EC-C474-4F24-814F-8EB38D860E3C}" destId="{EB91C1C0-D58F-4A30-B903-AF475646F108}" srcOrd="0" destOrd="0" presId="urn:microsoft.com/office/officeart/2005/8/layout/hProcess9"/>
    <dgm:cxn modelId="{1A56E652-416D-4849-8D8E-DE6356DB7800}" srcId="{6328AF67-F1A4-414B-A721-98896BB53FC2}" destId="{7E7883EC-C474-4F24-814F-8EB38D860E3C}" srcOrd="0" destOrd="0" parTransId="{871CA2BC-0A2D-4AD7-94AD-1559A59BE980}" sibTransId="{79EECCCA-0952-411A-9375-0D99451BF1DB}"/>
    <dgm:cxn modelId="{2BAEBF8A-5DE7-402F-BC34-1091C9476C02}" type="presOf" srcId="{B298F348-8B20-4F9E-9408-BB45E6212945}" destId="{D02E75AB-7255-48B6-A99D-9837BC8E9F32}" srcOrd="0" destOrd="0" presId="urn:microsoft.com/office/officeart/2005/8/layout/hProcess9"/>
    <dgm:cxn modelId="{1E27848E-5B5E-400A-B41A-15A6EBF6BD6C}" type="presOf" srcId="{EBAAB01E-7146-4351-A26A-5A996E0CE3BF}" destId="{07283008-BFFF-4354-8EC4-DC61DA588DC6}" srcOrd="0" destOrd="0" presId="urn:microsoft.com/office/officeart/2005/8/layout/hProcess9"/>
    <dgm:cxn modelId="{47BF3F9B-3C75-4458-9FF5-4BA46DA4156F}" srcId="{6328AF67-F1A4-414B-A721-98896BB53FC2}" destId="{BFCCF6A6-183D-4456-B413-27A959727CC1}" srcOrd="1" destOrd="0" parTransId="{4B0423A0-1787-45ED-A0B5-7F3BF00FC0FC}" sibTransId="{BBC47E89-8CE9-4331-879B-92C51D658543}"/>
    <dgm:cxn modelId="{3AC3FBEE-E2B8-4857-A426-34CF65B7F35D}" srcId="{6328AF67-F1A4-414B-A721-98896BB53FC2}" destId="{FD65F53B-FCA9-43BD-BB66-C804FDF1239A}" srcOrd="3" destOrd="0" parTransId="{68BD46D6-FD0F-41EA-AD1B-66B154849F17}" sibTransId="{54A04F4D-1788-4449-8E23-9DD5C597083A}"/>
    <dgm:cxn modelId="{B79ABCEF-C83A-4CDE-94C0-3224C457A747}" type="presOf" srcId="{6328AF67-F1A4-414B-A721-98896BB53FC2}" destId="{A332E4FB-41BD-4420-8D37-B314A8C93FD5}" srcOrd="0" destOrd="0" presId="urn:microsoft.com/office/officeart/2005/8/layout/hProcess9"/>
    <dgm:cxn modelId="{4FAF10DB-5669-478E-AF2D-BA258A0DE6FD}" type="presParOf" srcId="{A332E4FB-41BD-4420-8D37-B314A8C93FD5}" destId="{EBDE57D7-4A6A-4190-880B-06A44EA12016}" srcOrd="0" destOrd="0" presId="urn:microsoft.com/office/officeart/2005/8/layout/hProcess9"/>
    <dgm:cxn modelId="{34647472-9F73-4985-AA3F-3B754DD3BDD8}" type="presParOf" srcId="{A332E4FB-41BD-4420-8D37-B314A8C93FD5}" destId="{411A5101-F9D5-4219-9756-A61EBD654F2C}" srcOrd="1" destOrd="0" presId="urn:microsoft.com/office/officeart/2005/8/layout/hProcess9"/>
    <dgm:cxn modelId="{1BE76955-8320-4D63-A687-7DE5DC594FE0}" type="presParOf" srcId="{411A5101-F9D5-4219-9756-A61EBD654F2C}" destId="{EB91C1C0-D58F-4A30-B903-AF475646F108}" srcOrd="0" destOrd="0" presId="urn:microsoft.com/office/officeart/2005/8/layout/hProcess9"/>
    <dgm:cxn modelId="{B754F9E4-FFCE-415A-86A0-9C62251046C6}" type="presParOf" srcId="{411A5101-F9D5-4219-9756-A61EBD654F2C}" destId="{BED826A7-D317-451F-925D-F12F3814CF84}" srcOrd="1" destOrd="0" presId="urn:microsoft.com/office/officeart/2005/8/layout/hProcess9"/>
    <dgm:cxn modelId="{89282BE2-01B1-4C79-8095-F8DE846D73C0}" type="presParOf" srcId="{411A5101-F9D5-4219-9756-A61EBD654F2C}" destId="{08619021-67D9-48C2-A214-491549425E5B}" srcOrd="2" destOrd="0" presId="urn:microsoft.com/office/officeart/2005/8/layout/hProcess9"/>
    <dgm:cxn modelId="{D10DADC1-B089-483B-8200-9DC3BD91E314}" type="presParOf" srcId="{411A5101-F9D5-4219-9756-A61EBD654F2C}" destId="{D089BEB1-8FED-4859-9746-79B735D607E2}" srcOrd="3" destOrd="0" presId="urn:microsoft.com/office/officeart/2005/8/layout/hProcess9"/>
    <dgm:cxn modelId="{E1825C43-2189-4569-9593-635752601294}" type="presParOf" srcId="{411A5101-F9D5-4219-9756-A61EBD654F2C}" destId="{07283008-BFFF-4354-8EC4-DC61DA588DC6}" srcOrd="4" destOrd="0" presId="urn:microsoft.com/office/officeart/2005/8/layout/hProcess9"/>
    <dgm:cxn modelId="{BF789D6D-993D-49B7-99A2-2B8493C063B4}" type="presParOf" srcId="{411A5101-F9D5-4219-9756-A61EBD654F2C}" destId="{2C32D047-4D2B-45D0-ABCE-75909BAD9DD8}" srcOrd="5" destOrd="0" presId="urn:microsoft.com/office/officeart/2005/8/layout/hProcess9"/>
    <dgm:cxn modelId="{73BC2D72-CF44-45B8-97F7-784DCF7F722E}" type="presParOf" srcId="{411A5101-F9D5-4219-9756-A61EBD654F2C}" destId="{C4DC46A4-F3B7-42B9-BD45-D1172861B4AD}" srcOrd="6" destOrd="0" presId="urn:microsoft.com/office/officeart/2005/8/layout/hProcess9"/>
    <dgm:cxn modelId="{D16F9F65-87D2-4EB2-9933-6FC675D2A5EA}" type="presParOf" srcId="{411A5101-F9D5-4219-9756-A61EBD654F2C}" destId="{D276319F-E5BC-4111-AFE5-B701A585219B}" srcOrd="7" destOrd="0" presId="urn:microsoft.com/office/officeart/2005/8/layout/hProcess9"/>
    <dgm:cxn modelId="{6FA50D5F-71EE-448E-925D-B11B93F16E1B}" type="presParOf" srcId="{411A5101-F9D5-4219-9756-A61EBD654F2C}" destId="{D02E75AB-7255-48B6-A99D-9837BC8E9F3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328AF67-F1A4-414B-A721-98896BB53FC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CCF6A6-183D-4456-B413-27A959727CC1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Monthly Version 2025</a:t>
          </a:r>
        </a:p>
      </dgm:t>
    </dgm:pt>
    <dgm:pt modelId="{4B0423A0-1787-45ED-A0B5-7F3BF00FC0FC}" type="parTrans" cxnId="{47BF3F9B-3C75-4458-9FF5-4BA46DA4156F}">
      <dgm:prSet/>
      <dgm:spPr/>
      <dgm:t>
        <a:bodyPr/>
        <a:lstStyle/>
        <a:p>
          <a:endParaRPr lang="de-DE"/>
        </a:p>
      </dgm:t>
    </dgm:pt>
    <dgm:pt modelId="{BBC47E89-8CE9-4331-879B-92C51D658543}" type="sibTrans" cxnId="{47BF3F9B-3C75-4458-9FF5-4BA46DA4156F}">
      <dgm:prSet/>
      <dgm:spPr/>
      <dgm:t>
        <a:bodyPr/>
        <a:lstStyle/>
        <a:p>
          <a:endParaRPr lang="de-DE"/>
        </a:p>
      </dgm:t>
    </dgm:pt>
    <dgm:pt modelId="{EBAAB01E-7146-4351-A26A-5A996E0CE3BF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New GPCC Climatology Version 2025</a:t>
          </a:r>
        </a:p>
      </dgm:t>
    </dgm:pt>
    <dgm:pt modelId="{8F5DDA2D-E0D2-45F0-B765-E154C3A8A878}" type="parTrans" cxnId="{EEADF31B-6EF2-47AF-B8EA-13BAF4A8C633}">
      <dgm:prSet/>
      <dgm:spPr/>
      <dgm:t>
        <a:bodyPr/>
        <a:lstStyle/>
        <a:p>
          <a:endParaRPr lang="de-DE"/>
        </a:p>
      </dgm:t>
    </dgm:pt>
    <dgm:pt modelId="{C391E9A3-EFD2-4863-B13A-D4E009D5DA12}" type="sibTrans" cxnId="{EEADF31B-6EF2-47AF-B8EA-13BAF4A8C633}">
      <dgm:prSet/>
      <dgm:spPr/>
      <dgm:t>
        <a:bodyPr/>
        <a:lstStyle/>
        <a:p>
          <a:endParaRPr lang="de-DE"/>
        </a:p>
      </dgm:t>
    </dgm:pt>
    <dgm:pt modelId="{FD65F53B-FCA9-43BD-BB66-C804FDF1239A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In preparation: GPCC Daily Version 2025</a:t>
          </a:r>
        </a:p>
      </dgm:t>
    </dgm:pt>
    <dgm:pt modelId="{54A04F4D-1788-4449-8E23-9DD5C597083A}" type="sibTrans" cxnId="{3AC3FBEE-E2B8-4857-A426-34CF65B7F35D}">
      <dgm:prSet/>
      <dgm:spPr/>
      <dgm:t>
        <a:bodyPr/>
        <a:lstStyle/>
        <a:p>
          <a:endParaRPr lang="de-DE"/>
        </a:p>
      </dgm:t>
    </dgm:pt>
    <dgm:pt modelId="{68BD46D6-FD0F-41EA-AD1B-66B154849F17}" type="parTrans" cxnId="{3AC3FBEE-E2B8-4857-A426-34CF65B7F35D}">
      <dgm:prSet/>
      <dgm:spPr/>
      <dgm:t>
        <a:bodyPr/>
        <a:lstStyle/>
        <a:p>
          <a:endParaRPr lang="de-DE"/>
        </a:p>
      </dgm:t>
    </dgm:pt>
    <dgm:pt modelId="{7E7883EC-C474-4F24-814F-8EB38D860E3C}">
      <dgm:prSet phldrT="[Text]" custT="1"/>
      <dgm:spPr>
        <a:solidFill>
          <a:schemeClr val="tx2"/>
        </a:solidFill>
      </dgm:spPr>
      <dgm:t>
        <a:bodyPr/>
        <a:lstStyle/>
        <a:p>
          <a:r>
            <a:rPr lang="de-DE" sz="1600" dirty="0"/>
            <a:t>About GPCC</a:t>
          </a:r>
        </a:p>
      </dgm:t>
    </dgm:pt>
    <dgm:pt modelId="{871CA2BC-0A2D-4AD7-94AD-1559A59BE980}" type="parTrans" cxnId="{1A56E652-416D-4849-8D8E-DE6356DB7800}">
      <dgm:prSet/>
      <dgm:spPr/>
      <dgm:t>
        <a:bodyPr/>
        <a:lstStyle/>
        <a:p>
          <a:endParaRPr lang="de-DE"/>
        </a:p>
      </dgm:t>
    </dgm:pt>
    <dgm:pt modelId="{79EECCCA-0952-411A-9375-0D99451BF1DB}" type="sibTrans" cxnId="{1A56E652-416D-4849-8D8E-DE6356DB7800}">
      <dgm:prSet/>
      <dgm:spPr/>
      <dgm:t>
        <a:bodyPr/>
        <a:lstStyle/>
        <a:p>
          <a:endParaRPr lang="de-DE"/>
        </a:p>
      </dgm:t>
    </dgm:pt>
    <dgm:pt modelId="{B298F348-8B20-4F9E-9408-BB45E6212945}">
      <dgm:prSet phldrT="[Text]" custT="1"/>
      <dgm:spPr>
        <a:solidFill>
          <a:schemeClr val="tx1"/>
        </a:solidFill>
      </dgm:spPr>
      <dgm:t>
        <a:bodyPr/>
        <a:lstStyle/>
        <a:p>
          <a:r>
            <a:rPr lang="de-DE" sz="1600" dirty="0"/>
            <a:t>Access and Contribution</a:t>
          </a:r>
        </a:p>
      </dgm:t>
    </dgm:pt>
    <dgm:pt modelId="{CA13F080-B17D-4C83-841B-307161FD4374}" type="parTrans" cxnId="{6F3EB438-346C-4F77-BCCC-772B7D51965E}">
      <dgm:prSet/>
      <dgm:spPr/>
      <dgm:t>
        <a:bodyPr/>
        <a:lstStyle/>
        <a:p>
          <a:endParaRPr lang="de-DE"/>
        </a:p>
      </dgm:t>
    </dgm:pt>
    <dgm:pt modelId="{8372AED2-AA16-4E38-BCCC-0EAE7FE8B496}" type="sibTrans" cxnId="{6F3EB438-346C-4F77-BCCC-772B7D51965E}">
      <dgm:prSet/>
      <dgm:spPr/>
      <dgm:t>
        <a:bodyPr/>
        <a:lstStyle/>
        <a:p>
          <a:endParaRPr lang="de-DE"/>
        </a:p>
      </dgm:t>
    </dgm:pt>
    <dgm:pt modelId="{A332E4FB-41BD-4420-8D37-B314A8C93FD5}" type="pres">
      <dgm:prSet presAssocID="{6328AF67-F1A4-414B-A721-98896BB53FC2}" presName="CompostProcess" presStyleCnt="0">
        <dgm:presLayoutVars>
          <dgm:dir/>
          <dgm:resizeHandles val="exact"/>
        </dgm:presLayoutVars>
      </dgm:prSet>
      <dgm:spPr/>
    </dgm:pt>
    <dgm:pt modelId="{EBDE57D7-4A6A-4190-880B-06A44EA12016}" type="pres">
      <dgm:prSet presAssocID="{6328AF67-F1A4-414B-A721-98896BB53FC2}" presName="arrow" presStyleLbl="bgShp" presStyleIdx="0" presStyleCnt="1"/>
      <dgm:spPr/>
    </dgm:pt>
    <dgm:pt modelId="{411A5101-F9D5-4219-9756-A61EBD654F2C}" type="pres">
      <dgm:prSet presAssocID="{6328AF67-F1A4-414B-A721-98896BB53FC2}" presName="linearProcess" presStyleCnt="0"/>
      <dgm:spPr/>
    </dgm:pt>
    <dgm:pt modelId="{EB91C1C0-D58F-4A30-B903-AF475646F108}" type="pres">
      <dgm:prSet presAssocID="{7E7883EC-C474-4F24-814F-8EB38D860E3C}" presName="textNode" presStyleLbl="node1" presStyleIdx="0" presStyleCnt="5" custLinFactNeighborX="23091" custLinFactNeighborY="1239">
        <dgm:presLayoutVars>
          <dgm:bulletEnabled val="1"/>
        </dgm:presLayoutVars>
      </dgm:prSet>
      <dgm:spPr/>
    </dgm:pt>
    <dgm:pt modelId="{BED826A7-D317-451F-925D-F12F3814CF84}" type="pres">
      <dgm:prSet presAssocID="{79EECCCA-0952-411A-9375-0D99451BF1DB}" presName="sibTrans" presStyleCnt="0"/>
      <dgm:spPr/>
    </dgm:pt>
    <dgm:pt modelId="{08619021-67D9-48C2-A214-491549425E5B}" type="pres">
      <dgm:prSet presAssocID="{BFCCF6A6-183D-4456-B413-27A959727CC1}" presName="textNode" presStyleLbl="node1" presStyleIdx="1" presStyleCnt="5" custLinFactNeighborX="23091" custLinFactNeighborY="1239">
        <dgm:presLayoutVars>
          <dgm:bulletEnabled val="1"/>
        </dgm:presLayoutVars>
      </dgm:prSet>
      <dgm:spPr/>
    </dgm:pt>
    <dgm:pt modelId="{D089BEB1-8FED-4859-9746-79B735D607E2}" type="pres">
      <dgm:prSet presAssocID="{BBC47E89-8CE9-4331-879B-92C51D658543}" presName="sibTrans" presStyleCnt="0"/>
      <dgm:spPr/>
    </dgm:pt>
    <dgm:pt modelId="{07283008-BFFF-4354-8EC4-DC61DA588DC6}" type="pres">
      <dgm:prSet presAssocID="{EBAAB01E-7146-4351-A26A-5A996E0CE3BF}" presName="textNode" presStyleLbl="node1" presStyleIdx="2" presStyleCnt="5" custLinFactNeighborX="23091" custLinFactNeighborY="1239">
        <dgm:presLayoutVars>
          <dgm:bulletEnabled val="1"/>
        </dgm:presLayoutVars>
      </dgm:prSet>
      <dgm:spPr/>
    </dgm:pt>
    <dgm:pt modelId="{2C32D047-4D2B-45D0-ABCE-75909BAD9DD8}" type="pres">
      <dgm:prSet presAssocID="{C391E9A3-EFD2-4863-B13A-D4E009D5DA12}" presName="sibTrans" presStyleCnt="0"/>
      <dgm:spPr/>
    </dgm:pt>
    <dgm:pt modelId="{C4DC46A4-F3B7-42B9-BD45-D1172861B4AD}" type="pres">
      <dgm:prSet presAssocID="{FD65F53B-FCA9-43BD-BB66-C804FDF1239A}" presName="textNode" presStyleLbl="node1" presStyleIdx="3" presStyleCnt="5" custLinFactNeighborX="23091" custLinFactNeighborY="1239">
        <dgm:presLayoutVars>
          <dgm:bulletEnabled val="1"/>
        </dgm:presLayoutVars>
      </dgm:prSet>
      <dgm:spPr/>
    </dgm:pt>
    <dgm:pt modelId="{D276319F-E5BC-4111-AFE5-B701A585219B}" type="pres">
      <dgm:prSet presAssocID="{54A04F4D-1788-4449-8E23-9DD5C597083A}" presName="sibTrans" presStyleCnt="0"/>
      <dgm:spPr/>
    </dgm:pt>
    <dgm:pt modelId="{D02E75AB-7255-48B6-A99D-9837BC8E9F32}" type="pres">
      <dgm:prSet presAssocID="{B298F348-8B20-4F9E-9408-BB45E6212945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E95690B-8418-4A3F-BF8E-545A6CB221E3}" type="presOf" srcId="{FD65F53B-FCA9-43BD-BB66-C804FDF1239A}" destId="{C4DC46A4-F3B7-42B9-BD45-D1172861B4AD}" srcOrd="0" destOrd="0" presId="urn:microsoft.com/office/officeart/2005/8/layout/hProcess9"/>
    <dgm:cxn modelId="{4B849512-5F7B-449B-B128-AD3F5FDD300F}" type="presOf" srcId="{BFCCF6A6-183D-4456-B413-27A959727CC1}" destId="{08619021-67D9-48C2-A214-491549425E5B}" srcOrd="0" destOrd="0" presId="urn:microsoft.com/office/officeart/2005/8/layout/hProcess9"/>
    <dgm:cxn modelId="{EEADF31B-6EF2-47AF-B8EA-13BAF4A8C633}" srcId="{6328AF67-F1A4-414B-A721-98896BB53FC2}" destId="{EBAAB01E-7146-4351-A26A-5A996E0CE3BF}" srcOrd="2" destOrd="0" parTransId="{8F5DDA2D-E0D2-45F0-B765-E154C3A8A878}" sibTransId="{C391E9A3-EFD2-4863-B13A-D4E009D5DA12}"/>
    <dgm:cxn modelId="{6F3EB438-346C-4F77-BCCC-772B7D51965E}" srcId="{6328AF67-F1A4-414B-A721-98896BB53FC2}" destId="{B298F348-8B20-4F9E-9408-BB45E6212945}" srcOrd="4" destOrd="0" parTransId="{CA13F080-B17D-4C83-841B-307161FD4374}" sibTransId="{8372AED2-AA16-4E38-BCCC-0EAE7FE8B496}"/>
    <dgm:cxn modelId="{2137116F-8B24-431A-8C2D-0BF1136B9D59}" type="presOf" srcId="{7E7883EC-C474-4F24-814F-8EB38D860E3C}" destId="{EB91C1C0-D58F-4A30-B903-AF475646F108}" srcOrd="0" destOrd="0" presId="urn:microsoft.com/office/officeart/2005/8/layout/hProcess9"/>
    <dgm:cxn modelId="{1A56E652-416D-4849-8D8E-DE6356DB7800}" srcId="{6328AF67-F1A4-414B-A721-98896BB53FC2}" destId="{7E7883EC-C474-4F24-814F-8EB38D860E3C}" srcOrd="0" destOrd="0" parTransId="{871CA2BC-0A2D-4AD7-94AD-1559A59BE980}" sibTransId="{79EECCCA-0952-411A-9375-0D99451BF1DB}"/>
    <dgm:cxn modelId="{2BAEBF8A-5DE7-402F-BC34-1091C9476C02}" type="presOf" srcId="{B298F348-8B20-4F9E-9408-BB45E6212945}" destId="{D02E75AB-7255-48B6-A99D-9837BC8E9F32}" srcOrd="0" destOrd="0" presId="urn:microsoft.com/office/officeart/2005/8/layout/hProcess9"/>
    <dgm:cxn modelId="{1E27848E-5B5E-400A-B41A-15A6EBF6BD6C}" type="presOf" srcId="{EBAAB01E-7146-4351-A26A-5A996E0CE3BF}" destId="{07283008-BFFF-4354-8EC4-DC61DA588DC6}" srcOrd="0" destOrd="0" presId="urn:microsoft.com/office/officeart/2005/8/layout/hProcess9"/>
    <dgm:cxn modelId="{47BF3F9B-3C75-4458-9FF5-4BA46DA4156F}" srcId="{6328AF67-F1A4-414B-A721-98896BB53FC2}" destId="{BFCCF6A6-183D-4456-B413-27A959727CC1}" srcOrd="1" destOrd="0" parTransId="{4B0423A0-1787-45ED-A0B5-7F3BF00FC0FC}" sibTransId="{BBC47E89-8CE9-4331-879B-92C51D658543}"/>
    <dgm:cxn modelId="{3AC3FBEE-E2B8-4857-A426-34CF65B7F35D}" srcId="{6328AF67-F1A4-414B-A721-98896BB53FC2}" destId="{FD65F53B-FCA9-43BD-BB66-C804FDF1239A}" srcOrd="3" destOrd="0" parTransId="{68BD46D6-FD0F-41EA-AD1B-66B154849F17}" sibTransId="{54A04F4D-1788-4449-8E23-9DD5C597083A}"/>
    <dgm:cxn modelId="{B79ABCEF-C83A-4CDE-94C0-3224C457A747}" type="presOf" srcId="{6328AF67-F1A4-414B-A721-98896BB53FC2}" destId="{A332E4FB-41BD-4420-8D37-B314A8C93FD5}" srcOrd="0" destOrd="0" presId="urn:microsoft.com/office/officeart/2005/8/layout/hProcess9"/>
    <dgm:cxn modelId="{4FAF10DB-5669-478E-AF2D-BA258A0DE6FD}" type="presParOf" srcId="{A332E4FB-41BD-4420-8D37-B314A8C93FD5}" destId="{EBDE57D7-4A6A-4190-880B-06A44EA12016}" srcOrd="0" destOrd="0" presId="urn:microsoft.com/office/officeart/2005/8/layout/hProcess9"/>
    <dgm:cxn modelId="{34647472-9F73-4985-AA3F-3B754DD3BDD8}" type="presParOf" srcId="{A332E4FB-41BD-4420-8D37-B314A8C93FD5}" destId="{411A5101-F9D5-4219-9756-A61EBD654F2C}" srcOrd="1" destOrd="0" presId="urn:microsoft.com/office/officeart/2005/8/layout/hProcess9"/>
    <dgm:cxn modelId="{1BE76955-8320-4D63-A687-7DE5DC594FE0}" type="presParOf" srcId="{411A5101-F9D5-4219-9756-A61EBD654F2C}" destId="{EB91C1C0-D58F-4A30-B903-AF475646F108}" srcOrd="0" destOrd="0" presId="urn:microsoft.com/office/officeart/2005/8/layout/hProcess9"/>
    <dgm:cxn modelId="{B754F9E4-FFCE-415A-86A0-9C62251046C6}" type="presParOf" srcId="{411A5101-F9D5-4219-9756-A61EBD654F2C}" destId="{BED826A7-D317-451F-925D-F12F3814CF84}" srcOrd="1" destOrd="0" presId="urn:microsoft.com/office/officeart/2005/8/layout/hProcess9"/>
    <dgm:cxn modelId="{89282BE2-01B1-4C79-8095-F8DE846D73C0}" type="presParOf" srcId="{411A5101-F9D5-4219-9756-A61EBD654F2C}" destId="{08619021-67D9-48C2-A214-491549425E5B}" srcOrd="2" destOrd="0" presId="urn:microsoft.com/office/officeart/2005/8/layout/hProcess9"/>
    <dgm:cxn modelId="{D10DADC1-B089-483B-8200-9DC3BD91E314}" type="presParOf" srcId="{411A5101-F9D5-4219-9756-A61EBD654F2C}" destId="{D089BEB1-8FED-4859-9746-79B735D607E2}" srcOrd="3" destOrd="0" presId="urn:microsoft.com/office/officeart/2005/8/layout/hProcess9"/>
    <dgm:cxn modelId="{E1825C43-2189-4569-9593-635752601294}" type="presParOf" srcId="{411A5101-F9D5-4219-9756-A61EBD654F2C}" destId="{07283008-BFFF-4354-8EC4-DC61DA588DC6}" srcOrd="4" destOrd="0" presId="urn:microsoft.com/office/officeart/2005/8/layout/hProcess9"/>
    <dgm:cxn modelId="{BF789D6D-993D-49B7-99A2-2B8493C063B4}" type="presParOf" srcId="{411A5101-F9D5-4219-9756-A61EBD654F2C}" destId="{2C32D047-4D2B-45D0-ABCE-75909BAD9DD8}" srcOrd="5" destOrd="0" presId="urn:microsoft.com/office/officeart/2005/8/layout/hProcess9"/>
    <dgm:cxn modelId="{73BC2D72-CF44-45B8-97F7-784DCF7F722E}" type="presParOf" srcId="{411A5101-F9D5-4219-9756-A61EBD654F2C}" destId="{C4DC46A4-F3B7-42B9-BD45-D1172861B4AD}" srcOrd="6" destOrd="0" presId="urn:microsoft.com/office/officeart/2005/8/layout/hProcess9"/>
    <dgm:cxn modelId="{D16F9F65-87D2-4EB2-9933-6FC675D2A5EA}" type="presParOf" srcId="{411A5101-F9D5-4219-9756-A61EBD654F2C}" destId="{D276319F-E5BC-4111-AFE5-B701A585219B}" srcOrd="7" destOrd="0" presId="urn:microsoft.com/office/officeart/2005/8/layout/hProcess9"/>
    <dgm:cxn modelId="{6FA50D5F-71EE-448E-925D-B11B93F16E1B}" type="presParOf" srcId="{411A5101-F9D5-4219-9756-A61EBD654F2C}" destId="{D02E75AB-7255-48B6-A99D-9837BC8E9F3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E57D7-4A6A-4190-880B-06A44EA12016}">
      <dsp:nvSpPr>
        <dsp:cNvPr id="0" name=""/>
        <dsp:cNvSpPr/>
      </dsp:nvSpPr>
      <dsp:spPr>
        <a:xfrm>
          <a:off x="662444" y="0"/>
          <a:ext cx="7507698" cy="26367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C1C0-D58F-4A30-B903-AF475646F108}">
      <dsp:nvSpPr>
        <dsp:cNvPr id="0" name=""/>
        <dsp:cNvSpPr/>
      </dsp:nvSpPr>
      <dsp:spPr>
        <a:xfrm>
          <a:off x="62538" y="804077"/>
          <a:ext cx="1557778" cy="1054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About GPCC</a:t>
          </a:r>
        </a:p>
      </dsp:txBody>
      <dsp:txXfrm>
        <a:off x="114023" y="855562"/>
        <a:ext cx="1454808" cy="951710"/>
      </dsp:txXfrm>
    </dsp:sp>
    <dsp:sp modelId="{08619021-67D9-48C2-A214-491549425E5B}">
      <dsp:nvSpPr>
        <dsp:cNvPr id="0" name=""/>
        <dsp:cNvSpPr/>
      </dsp:nvSpPr>
      <dsp:spPr>
        <a:xfrm>
          <a:off x="1879947" y="804077"/>
          <a:ext cx="1557778" cy="1054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Monthly Version 2025</a:t>
          </a:r>
        </a:p>
      </dsp:txBody>
      <dsp:txXfrm>
        <a:off x="1931432" y="855562"/>
        <a:ext cx="1454808" cy="951710"/>
      </dsp:txXfrm>
    </dsp:sp>
    <dsp:sp modelId="{07283008-BFFF-4354-8EC4-DC61DA588DC6}">
      <dsp:nvSpPr>
        <dsp:cNvPr id="0" name=""/>
        <dsp:cNvSpPr/>
      </dsp:nvSpPr>
      <dsp:spPr>
        <a:xfrm>
          <a:off x="3697355" y="804077"/>
          <a:ext cx="1557778" cy="1054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Climatology Version 2025</a:t>
          </a:r>
        </a:p>
      </dsp:txBody>
      <dsp:txXfrm>
        <a:off x="3748840" y="855562"/>
        <a:ext cx="1454808" cy="951710"/>
      </dsp:txXfrm>
    </dsp:sp>
    <dsp:sp modelId="{C4DC46A4-F3B7-42B9-BD45-D1172861B4AD}">
      <dsp:nvSpPr>
        <dsp:cNvPr id="0" name=""/>
        <dsp:cNvSpPr/>
      </dsp:nvSpPr>
      <dsp:spPr>
        <a:xfrm>
          <a:off x="5514763" y="804077"/>
          <a:ext cx="1557778" cy="1054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In preparation: GPCC Daily Version 2025</a:t>
          </a:r>
        </a:p>
      </dsp:txBody>
      <dsp:txXfrm>
        <a:off x="5566248" y="855562"/>
        <a:ext cx="1454808" cy="951710"/>
      </dsp:txXfrm>
    </dsp:sp>
    <dsp:sp modelId="{D02E75AB-7255-48B6-A99D-9837BC8E9F32}">
      <dsp:nvSpPr>
        <dsp:cNvPr id="0" name=""/>
        <dsp:cNvSpPr/>
      </dsp:nvSpPr>
      <dsp:spPr>
        <a:xfrm>
          <a:off x="7272220" y="791010"/>
          <a:ext cx="1557778" cy="1054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Access and Contribution</a:t>
          </a:r>
        </a:p>
      </dsp:txBody>
      <dsp:txXfrm>
        <a:off x="7323705" y="842495"/>
        <a:ext cx="1454808" cy="9517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E57D7-4A6A-4190-880B-06A44EA12016}">
      <dsp:nvSpPr>
        <dsp:cNvPr id="0" name=""/>
        <dsp:cNvSpPr/>
      </dsp:nvSpPr>
      <dsp:spPr>
        <a:xfrm>
          <a:off x="662444" y="0"/>
          <a:ext cx="7507698" cy="26367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C1C0-D58F-4A30-B903-AF475646F108}">
      <dsp:nvSpPr>
        <dsp:cNvPr id="0" name=""/>
        <dsp:cNvSpPr/>
      </dsp:nvSpPr>
      <dsp:spPr>
        <a:xfrm>
          <a:off x="62538" y="804077"/>
          <a:ext cx="1557778" cy="1054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About GPCC</a:t>
          </a:r>
        </a:p>
      </dsp:txBody>
      <dsp:txXfrm>
        <a:off x="114023" y="855562"/>
        <a:ext cx="1454808" cy="951710"/>
      </dsp:txXfrm>
    </dsp:sp>
    <dsp:sp modelId="{08619021-67D9-48C2-A214-491549425E5B}">
      <dsp:nvSpPr>
        <dsp:cNvPr id="0" name=""/>
        <dsp:cNvSpPr/>
      </dsp:nvSpPr>
      <dsp:spPr>
        <a:xfrm>
          <a:off x="1879947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Monthly Version 2025</a:t>
          </a:r>
        </a:p>
      </dsp:txBody>
      <dsp:txXfrm>
        <a:off x="1931432" y="855562"/>
        <a:ext cx="1454808" cy="951710"/>
      </dsp:txXfrm>
    </dsp:sp>
    <dsp:sp modelId="{07283008-BFFF-4354-8EC4-DC61DA588DC6}">
      <dsp:nvSpPr>
        <dsp:cNvPr id="0" name=""/>
        <dsp:cNvSpPr/>
      </dsp:nvSpPr>
      <dsp:spPr>
        <a:xfrm>
          <a:off x="3697355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Climatology Version 2025</a:t>
          </a:r>
        </a:p>
      </dsp:txBody>
      <dsp:txXfrm>
        <a:off x="3748840" y="855562"/>
        <a:ext cx="1454808" cy="951710"/>
      </dsp:txXfrm>
    </dsp:sp>
    <dsp:sp modelId="{C4DC46A4-F3B7-42B9-BD45-D1172861B4AD}">
      <dsp:nvSpPr>
        <dsp:cNvPr id="0" name=""/>
        <dsp:cNvSpPr/>
      </dsp:nvSpPr>
      <dsp:spPr>
        <a:xfrm>
          <a:off x="5514763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In preparation: GPCC Daily Version 2025</a:t>
          </a:r>
        </a:p>
      </dsp:txBody>
      <dsp:txXfrm>
        <a:off x="5566248" y="855562"/>
        <a:ext cx="1454808" cy="951710"/>
      </dsp:txXfrm>
    </dsp:sp>
    <dsp:sp modelId="{D02E75AB-7255-48B6-A99D-9837BC8E9F32}">
      <dsp:nvSpPr>
        <dsp:cNvPr id="0" name=""/>
        <dsp:cNvSpPr/>
      </dsp:nvSpPr>
      <dsp:spPr>
        <a:xfrm>
          <a:off x="7272220" y="791010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Access and Contribution</a:t>
          </a:r>
        </a:p>
      </dsp:txBody>
      <dsp:txXfrm>
        <a:off x="7323705" y="842495"/>
        <a:ext cx="1454808" cy="9517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E57D7-4A6A-4190-880B-06A44EA12016}">
      <dsp:nvSpPr>
        <dsp:cNvPr id="0" name=""/>
        <dsp:cNvSpPr/>
      </dsp:nvSpPr>
      <dsp:spPr>
        <a:xfrm>
          <a:off x="662444" y="0"/>
          <a:ext cx="7507698" cy="26367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C1C0-D58F-4A30-B903-AF475646F108}">
      <dsp:nvSpPr>
        <dsp:cNvPr id="0" name=""/>
        <dsp:cNvSpPr/>
      </dsp:nvSpPr>
      <dsp:spPr>
        <a:xfrm>
          <a:off x="62538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About GPCC</a:t>
          </a:r>
        </a:p>
      </dsp:txBody>
      <dsp:txXfrm>
        <a:off x="114023" y="855562"/>
        <a:ext cx="1454808" cy="951710"/>
      </dsp:txXfrm>
    </dsp:sp>
    <dsp:sp modelId="{08619021-67D9-48C2-A214-491549425E5B}">
      <dsp:nvSpPr>
        <dsp:cNvPr id="0" name=""/>
        <dsp:cNvSpPr/>
      </dsp:nvSpPr>
      <dsp:spPr>
        <a:xfrm>
          <a:off x="1879947" y="804077"/>
          <a:ext cx="1557778" cy="1054680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Monthly Version 2025</a:t>
          </a:r>
        </a:p>
      </dsp:txBody>
      <dsp:txXfrm>
        <a:off x="1931432" y="855562"/>
        <a:ext cx="1454808" cy="951710"/>
      </dsp:txXfrm>
    </dsp:sp>
    <dsp:sp modelId="{07283008-BFFF-4354-8EC4-DC61DA588DC6}">
      <dsp:nvSpPr>
        <dsp:cNvPr id="0" name=""/>
        <dsp:cNvSpPr/>
      </dsp:nvSpPr>
      <dsp:spPr>
        <a:xfrm>
          <a:off x="3697355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Climatology Version 2025</a:t>
          </a:r>
        </a:p>
      </dsp:txBody>
      <dsp:txXfrm>
        <a:off x="3748840" y="855562"/>
        <a:ext cx="1454808" cy="951710"/>
      </dsp:txXfrm>
    </dsp:sp>
    <dsp:sp modelId="{C4DC46A4-F3B7-42B9-BD45-D1172861B4AD}">
      <dsp:nvSpPr>
        <dsp:cNvPr id="0" name=""/>
        <dsp:cNvSpPr/>
      </dsp:nvSpPr>
      <dsp:spPr>
        <a:xfrm>
          <a:off x="5514763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In preparation: GPCC Daily Version 2025</a:t>
          </a:r>
        </a:p>
      </dsp:txBody>
      <dsp:txXfrm>
        <a:off x="5566248" y="855562"/>
        <a:ext cx="1454808" cy="951710"/>
      </dsp:txXfrm>
    </dsp:sp>
    <dsp:sp modelId="{D02E75AB-7255-48B6-A99D-9837BC8E9F32}">
      <dsp:nvSpPr>
        <dsp:cNvPr id="0" name=""/>
        <dsp:cNvSpPr/>
      </dsp:nvSpPr>
      <dsp:spPr>
        <a:xfrm>
          <a:off x="7272220" y="791010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Access and Contribution</a:t>
          </a:r>
        </a:p>
      </dsp:txBody>
      <dsp:txXfrm>
        <a:off x="7323705" y="842495"/>
        <a:ext cx="1454808" cy="9517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E57D7-4A6A-4190-880B-06A44EA12016}">
      <dsp:nvSpPr>
        <dsp:cNvPr id="0" name=""/>
        <dsp:cNvSpPr/>
      </dsp:nvSpPr>
      <dsp:spPr>
        <a:xfrm>
          <a:off x="662444" y="0"/>
          <a:ext cx="7507698" cy="26367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C1C0-D58F-4A30-B903-AF475646F108}">
      <dsp:nvSpPr>
        <dsp:cNvPr id="0" name=""/>
        <dsp:cNvSpPr/>
      </dsp:nvSpPr>
      <dsp:spPr>
        <a:xfrm>
          <a:off x="62538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About GPCC</a:t>
          </a:r>
        </a:p>
      </dsp:txBody>
      <dsp:txXfrm>
        <a:off x="114023" y="855562"/>
        <a:ext cx="1454808" cy="951710"/>
      </dsp:txXfrm>
    </dsp:sp>
    <dsp:sp modelId="{08619021-67D9-48C2-A214-491549425E5B}">
      <dsp:nvSpPr>
        <dsp:cNvPr id="0" name=""/>
        <dsp:cNvSpPr/>
      </dsp:nvSpPr>
      <dsp:spPr>
        <a:xfrm>
          <a:off x="1879947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Monthly Version 2025</a:t>
          </a:r>
        </a:p>
      </dsp:txBody>
      <dsp:txXfrm>
        <a:off x="1931432" y="855562"/>
        <a:ext cx="1454808" cy="951710"/>
      </dsp:txXfrm>
    </dsp:sp>
    <dsp:sp modelId="{07283008-BFFF-4354-8EC4-DC61DA588DC6}">
      <dsp:nvSpPr>
        <dsp:cNvPr id="0" name=""/>
        <dsp:cNvSpPr/>
      </dsp:nvSpPr>
      <dsp:spPr>
        <a:xfrm>
          <a:off x="3697355" y="804077"/>
          <a:ext cx="1557778" cy="1054680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Climatology Version 2025</a:t>
          </a:r>
        </a:p>
      </dsp:txBody>
      <dsp:txXfrm>
        <a:off x="3748840" y="855562"/>
        <a:ext cx="1454808" cy="951710"/>
      </dsp:txXfrm>
    </dsp:sp>
    <dsp:sp modelId="{C4DC46A4-F3B7-42B9-BD45-D1172861B4AD}">
      <dsp:nvSpPr>
        <dsp:cNvPr id="0" name=""/>
        <dsp:cNvSpPr/>
      </dsp:nvSpPr>
      <dsp:spPr>
        <a:xfrm>
          <a:off x="5514763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In preparation: GPCC Daily Version 2025</a:t>
          </a:r>
        </a:p>
      </dsp:txBody>
      <dsp:txXfrm>
        <a:off x="5566248" y="855562"/>
        <a:ext cx="1454808" cy="951710"/>
      </dsp:txXfrm>
    </dsp:sp>
    <dsp:sp modelId="{D02E75AB-7255-48B6-A99D-9837BC8E9F32}">
      <dsp:nvSpPr>
        <dsp:cNvPr id="0" name=""/>
        <dsp:cNvSpPr/>
      </dsp:nvSpPr>
      <dsp:spPr>
        <a:xfrm>
          <a:off x="7272220" y="791010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Access and Contribution</a:t>
          </a:r>
        </a:p>
      </dsp:txBody>
      <dsp:txXfrm>
        <a:off x="7323705" y="842495"/>
        <a:ext cx="1454808" cy="9517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E57D7-4A6A-4190-880B-06A44EA12016}">
      <dsp:nvSpPr>
        <dsp:cNvPr id="0" name=""/>
        <dsp:cNvSpPr/>
      </dsp:nvSpPr>
      <dsp:spPr>
        <a:xfrm>
          <a:off x="662444" y="0"/>
          <a:ext cx="7507698" cy="26367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C1C0-D58F-4A30-B903-AF475646F108}">
      <dsp:nvSpPr>
        <dsp:cNvPr id="0" name=""/>
        <dsp:cNvSpPr/>
      </dsp:nvSpPr>
      <dsp:spPr>
        <a:xfrm>
          <a:off x="62538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About GPCC</a:t>
          </a:r>
        </a:p>
      </dsp:txBody>
      <dsp:txXfrm>
        <a:off x="114023" y="855562"/>
        <a:ext cx="1454808" cy="951710"/>
      </dsp:txXfrm>
    </dsp:sp>
    <dsp:sp modelId="{08619021-67D9-48C2-A214-491549425E5B}">
      <dsp:nvSpPr>
        <dsp:cNvPr id="0" name=""/>
        <dsp:cNvSpPr/>
      </dsp:nvSpPr>
      <dsp:spPr>
        <a:xfrm>
          <a:off x="1879947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Monthly Version 2025</a:t>
          </a:r>
        </a:p>
      </dsp:txBody>
      <dsp:txXfrm>
        <a:off x="1931432" y="855562"/>
        <a:ext cx="1454808" cy="951710"/>
      </dsp:txXfrm>
    </dsp:sp>
    <dsp:sp modelId="{07283008-BFFF-4354-8EC4-DC61DA588DC6}">
      <dsp:nvSpPr>
        <dsp:cNvPr id="0" name=""/>
        <dsp:cNvSpPr/>
      </dsp:nvSpPr>
      <dsp:spPr>
        <a:xfrm>
          <a:off x="3697355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Climatology Version 2025</a:t>
          </a:r>
        </a:p>
      </dsp:txBody>
      <dsp:txXfrm>
        <a:off x="3748840" y="855562"/>
        <a:ext cx="1454808" cy="951710"/>
      </dsp:txXfrm>
    </dsp:sp>
    <dsp:sp modelId="{C4DC46A4-F3B7-42B9-BD45-D1172861B4AD}">
      <dsp:nvSpPr>
        <dsp:cNvPr id="0" name=""/>
        <dsp:cNvSpPr/>
      </dsp:nvSpPr>
      <dsp:spPr>
        <a:xfrm>
          <a:off x="5514763" y="804077"/>
          <a:ext cx="1557778" cy="1054680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In preparation: GPCC Daily Version 2025</a:t>
          </a:r>
        </a:p>
      </dsp:txBody>
      <dsp:txXfrm>
        <a:off x="5566248" y="855562"/>
        <a:ext cx="1454808" cy="951710"/>
      </dsp:txXfrm>
    </dsp:sp>
    <dsp:sp modelId="{D02E75AB-7255-48B6-A99D-9837BC8E9F32}">
      <dsp:nvSpPr>
        <dsp:cNvPr id="0" name=""/>
        <dsp:cNvSpPr/>
      </dsp:nvSpPr>
      <dsp:spPr>
        <a:xfrm>
          <a:off x="7272220" y="791010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Access and Contribution</a:t>
          </a:r>
        </a:p>
      </dsp:txBody>
      <dsp:txXfrm>
        <a:off x="7323705" y="842495"/>
        <a:ext cx="1454808" cy="9517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E57D7-4A6A-4190-880B-06A44EA12016}">
      <dsp:nvSpPr>
        <dsp:cNvPr id="0" name=""/>
        <dsp:cNvSpPr/>
      </dsp:nvSpPr>
      <dsp:spPr>
        <a:xfrm>
          <a:off x="662444" y="0"/>
          <a:ext cx="7507698" cy="26367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C1C0-D58F-4A30-B903-AF475646F108}">
      <dsp:nvSpPr>
        <dsp:cNvPr id="0" name=""/>
        <dsp:cNvSpPr/>
      </dsp:nvSpPr>
      <dsp:spPr>
        <a:xfrm>
          <a:off x="62538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About GPCC</a:t>
          </a:r>
        </a:p>
      </dsp:txBody>
      <dsp:txXfrm>
        <a:off x="114023" y="855562"/>
        <a:ext cx="1454808" cy="951710"/>
      </dsp:txXfrm>
    </dsp:sp>
    <dsp:sp modelId="{08619021-67D9-48C2-A214-491549425E5B}">
      <dsp:nvSpPr>
        <dsp:cNvPr id="0" name=""/>
        <dsp:cNvSpPr/>
      </dsp:nvSpPr>
      <dsp:spPr>
        <a:xfrm>
          <a:off x="1879947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Monthly Version 2025</a:t>
          </a:r>
        </a:p>
      </dsp:txBody>
      <dsp:txXfrm>
        <a:off x="1931432" y="855562"/>
        <a:ext cx="1454808" cy="951710"/>
      </dsp:txXfrm>
    </dsp:sp>
    <dsp:sp modelId="{07283008-BFFF-4354-8EC4-DC61DA588DC6}">
      <dsp:nvSpPr>
        <dsp:cNvPr id="0" name=""/>
        <dsp:cNvSpPr/>
      </dsp:nvSpPr>
      <dsp:spPr>
        <a:xfrm>
          <a:off x="3697355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New GPCC Climatology Version 2025</a:t>
          </a:r>
        </a:p>
      </dsp:txBody>
      <dsp:txXfrm>
        <a:off x="3748840" y="855562"/>
        <a:ext cx="1454808" cy="951710"/>
      </dsp:txXfrm>
    </dsp:sp>
    <dsp:sp modelId="{C4DC46A4-F3B7-42B9-BD45-D1172861B4AD}">
      <dsp:nvSpPr>
        <dsp:cNvPr id="0" name=""/>
        <dsp:cNvSpPr/>
      </dsp:nvSpPr>
      <dsp:spPr>
        <a:xfrm>
          <a:off x="5514763" y="804077"/>
          <a:ext cx="1557778" cy="105468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In preparation: GPCC Daily Version 2025</a:t>
          </a:r>
        </a:p>
      </dsp:txBody>
      <dsp:txXfrm>
        <a:off x="5566248" y="855562"/>
        <a:ext cx="1454808" cy="951710"/>
      </dsp:txXfrm>
    </dsp:sp>
    <dsp:sp modelId="{D02E75AB-7255-48B6-A99D-9837BC8E9F32}">
      <dsp:nvSpPr>
        <dsp:cNvPr id="0" name=""/>
        <dsp:cNvSpPr/>
      </dsp:nvSpPr>
      <dsp:spPr>
        <a:xfrm>
          <a:off x="7272220" y="791010"/>
          <a:ext cx="1557778" cy="1054680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Access and Contribution</a:t>
          </a:r>
        </a:p>
      </dsp:txBody>
      <dsp:txXfrm>
        <a:off x="7323705" y="842495"/>
        <a:ext cx="1454808" cy="951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55043-3B71-4002-8820-29B2432228FC}" type="datetimeFigureOut">
              <a:rPr lang="de-DE" smtClean="0"/>
              <a:t>06.05.2026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923BF-C61A-4456-8B00-930A1CEBEA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210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28B6F-B89E-4E8F-810A-499CA5C79A27}" type="datetimeFigureOut">
              <a:rPr lang="de-DE" smtClean="0"/>
              <a:t>06.05.2026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85611-F4DE-43EB-A1C1-C04B2C9906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3761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5641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009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5912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6076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60642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4522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8410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85611-F4DE-43EB-A1C1-C04B2C9906BB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2448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 descr="Schmuckbild ohne inhaltlichen Bezug zum Vortrag." title="Schmuckbild"/>
          <p:cNvSpPr>
            <a:spLocks noGrp="1"/>
          </p:cNvSpPr>
          <p:nvPr>
            <p:ph type="pic" sz="quarter" idx="13" hasCustomPrompt="1"/>
          </p:nvPr>
        </p:nvSpPr>
        <p:spPr>
          <a:xfrm>
            <a:off x="468313" y="915988"/>
            <a:ext cx="8207375" cy="3600450"/>
          </a:xfrm>
          <a:solidFill>
            <a:schemeClr val="bg2"/>
          </a:solidFill>
        </p:spPr>
        <p:txBody>
          <a:bodyPr anchor="t" anchorCtr="1"/>
          <a:lstStyle>
            <a:lvl1pPr marL="0" indent="0" algn="ctr">
              <a:buFontTx/>
              <a:buNone/>
              <a:defRPr sz="3600" baseline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Platzhalter für (Titel-) Bild, durch Klicken auf Symbol hinzufügen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95287" y="3984374"/>
            <a:ext cx="8353425" cy="651784"/>
          </a:xfrm>
          <a:solidFill>
            <a:schemeClr val="bg1"/>
          </a:solidFill>
        </p:spPr>
        <p:txBody>
          <a:bodyPr tIns="144000" bIns="90000" anchor="b"/>
          <a:lstStyle>
            <a:lvl1pPr algn="ctr">
              <a:defRPr sz="3000"/>
            </a:lvl1pPr>
          </a:lstStyle>
          <a:p>
            <a:r>
              <a:rPr lang="de-DE" dirty="0"/>
              <a:t>Titel durch Klicken bearbeiten</a:t>
            </a:r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4"/>
          </p:nvPr>
        </p:nvSpPr>
        <p:spPr>
          <a:xfrm>
            <a:off x="542166" y="4739302"/>
            <a:ext cx="2143884" cy="274637"/>
          </a:xfrm>
        </p:spPr>
        <p:txBody>
          <a:bodyPr/>
          <a:lstStyle/>
          <a:p>
            <a:r>
              <a:rPr lang="de-DE"/>
              <a:t>EGU26 08/05/2026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5"/>
          </p:nvPr>
        </p:nvSpPr>
        <p:spPr>
          <a:xfrm>
            <a:off x="3262312" y="4739302"/>
            <a:ext cx="5413375" cy="274637"/>
          </a:xfrm>
        </p:spPr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68610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ohne Bild mit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95287" y="2216974"/>
            <a:ext cx="8353425" cy="415498"/>
          </a:xfrm>
        </p:spPr>
        <p:txBody>
          <a:bodyPr anchor="b"/>
          <a:lstStyle>
            <a:lvl1pPr algn="ctr">
              <a:defRPr sz="3000"/>
            </a:lvl1pPr>
          </a:lstStyle>
          <a:p>
            <a:r>
              <a:rPr lang="de-DE" dirty="0"/>
              <a:t>Titel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81491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Untertitelmasters durch Klicken bearbeiten</a:t>
            </a:r>
            <a:endParaRPr lang="en-US" dirty="0"/>
          </a:p>
        </p:txBody>
      </p:sp>
      <p:sp>
        <p:nvSpPr>
          <p:cNvPr id="9" name="Datumsplatzhalter 8"/>
          <p:cNvSpPr>
            <a:spLocks noGrp="1"/>
          </p:cNvSpPr>
          <p:nvPr>
            <p:ph type="dt" sz="half" idx="10"/>
          </p:nvPr>
        </p:nvSpPr>
        <p:spPr>
          <a:xfrm>
            <a:off x="542166" y="4739302"/>
            <a:ext cx="2143884" cy="274637"/>
          </a:xfrm>
        </p:spPr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1"/>
          </p:nvPr>
        </p:nvSpPr>
        <p:spPr>
          <a:xfrm>
            <a:off x="3262312" y="4739302"/>
            <a:ext cx="5413375" cy="274637"/>
          </a:xfrm>
        </p:spPr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329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>
          <a:xfrm>
            <a:off x="395287" y="864000"/>
            <a:ext cx="8353425" cy="360099"/>
          </a:xfrm>
        </p:spPr>
        <p:txBody>
          <a:bodyPr/>
          <a:lstStyle>
            <a:lvl1pPr>
              <a:defRPr sz="2600"/>
            </a:lvl1pPr>
          </a:lstStyle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7" y="1369219"/>
            <a:ext cx="8353426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15656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2-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7" y="1369219"/>
            <a:ext cx="8353426" cy="3147219"/>
          </a:xfrm>
          <a:prstGeom prst="rect">
            <a:avLst/>
          </a:prstGeom>
        </p:spPr>
        <p:txBody>
          <a:bodyPr numCol="2">
            <a:normAutofit/>
          </a:bodyPr>
          <a:lstStyle>
            <a:lvl1pPr>
              <a:defRPr sz="1800" baseline="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zweispaltig eingeben. 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82308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m. Rasterbal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>
          <a:xfrm>
            <a:off x="395287" y="864000"/>
            <a:ext cx="7560713" cy="360099"/>
          </a:xfrm>
        </p:spPr>
        <p:txBody>
          <a:bodyPr/>
          <a:lstStyle>
            <a:lvl1pPr>
              <a:defRPr sz="2600"/>
            </a:lvl1pPr>
          </a:lstStyle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7" y="1369219"/>
            <a:ext cx="7560713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  <p:pic>
        <p:nvPicPr>
          <p:cNvPr id="10" name="Schmuckbild" descr="Ein breiter Balken am rechten Rand der Präsentation, der von oben nach unten aus Linien aufgebaut ist. Oben sind die Linien hellblau und verlaufen dann nach unten hin nach Weiß. " title="Schmuckbild Rasterbalken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000" y="864000"/>
            <a:ext cx="1047872" cy="36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6960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mit Kernau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7" y="1369219"/>
            <a:ext cx="8353426" cy="244078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 sz="1800">
                <a:solidFill>
                  <a:srgbClr val="000000"/>
                </a:solidFill>
              </a:defRPr>
            </a:lvl2pPr>
            <a:lvl3pPr>
              <a:defRPr sz="1800">
                <a:solidFill>
                  <a:srgbClr val="000000"/>
                </a:solidFill>
              </a:defRPr>
            </a:lvl3pPr>
            <a:lvl4pPr>
              <a:defRPr sz="1800">
                <a:solidFill>
                  <a:srgbClr val="000000"/>
                </a:solidFill>
              </a:defRPr>
            </a:lvl4pPr>
            <a:lvl5pPr>
              <a:defRPr sz="1800"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395287" y="3810000"/>
            <a:ext cx="8353425" cy="720000"/>
          </a:xfr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Setzen Sie hier ein Fazit oder die Kernaussage der Folie ein.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7333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95289" y="1369219"/>
            <a:ext cx="4119562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49" y="1369219"/>
            <a:ext cx="4119563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3852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gleich 1"/>
          <p:cNvSpPr>
            <a:spLocks noGrp="1"/>
          </p:cNvSpPr>
          <p:nvPr>
            <p:ph type="title" hasCustomPrompt="1"/>
          </p:nvPr>
        </p:nvSpPr>
        <p:spPr>
          <a:xfrm>
            <a:off x="395287" y="864000"/>
            <a:ext cx="4176713" cy="360099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Vergleich 1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 hasCustomPrompt="1"/>
          </p:nvPr>
        </p:nvSpPr>
        <p:spPr>
          <a:xfrm>
            <a:off x="395289" y="1369219"/>
            <a:ext cx="4119562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10" name="Vergleich 2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864000"/>
            <a:ext cx="4118400" cy="360000"/>
          </a:xfrm>
          <a:prstGeom prst="rect">
            <a:avLst/>
          </a:prstGeom>
        </p:spPr>
        <p:txBody>
          <a:bodyPr tIns="0" bIns="0" anchor="t" anchorCtr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de-DE" sz="26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 dirty="0"/>
              <a:t>Vergleich 2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 hasCustomPrompt="1"/>
          </p:nvPr>
        </p:nvSpPr>
        <p:spPr>
          <a:xfrm>
            <a:off x="4629149" y="1369219"/>
            <a:ext cx="4119563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550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Inhalt u.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 hasCustomPrompt="1"/>
          </p:nvPr>
        </p:nvSpPr>
        <p:spPr>
          <a:xfrm>
            <a:off x="395288" y="864000"/>
            <a:ext cx="3183732" cy="387798"/>
          </a:xfrm>
        </p:spPr>
        <p:txBody>
          <a:bodyPr/>
          <a:lstStyle/>
          <a:p>
            <a:r>
              <a:rPr lang="de-DE" dirty="0"/>
              <a:t>Folientitel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95288" y="1543049"/>
            <a:ext cx="3183731" cy="297338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8" name="Bildplatzhalter 6" descr="Schmuckbild ohne inhaltlichen Bezug zum Vortrag." title="Schmuckbild"/>
          <p:cNvSpPr>
            <a:spLocks noGrp="1"/>
          </p:cNvSpPr>
          <p:nvPr>
            <p:ph type="pic" sz="quarter" idx="13"/>
          </p:nvPr>
        </p:nvSpPr>
        <p:spPr>
          <a:xfrm>
            <a:off x="3887390" y="864000"/>
            <a:ext cx="4861323" cy="3652438"/>
          </a:xfrm>
          <a:solidFill>
            <a:schemeClr val="bg2"/>
          </a:solidFill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2800" baseline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12" name="Textplatzhalter 3"/>
          <p:cNvSpPr>
            <a:spLocks noGrp="1"/>
          </p:cNvSpPr>
          <p:nvPr>
            <p:ph type="body" sz="quarter" idx="18" hasCustomPrompt="1"/>
          </p:nvPr>
        </p:nvSpPr>
        <p:spPr>
          <a:xfrm>
            <a:off x="3887388" y="4259069"/>
            <a:ext cx="4861323" cy="257369"/>
          </a:xfrm>
          <a:solidFill>
            <a:schemeClr val="bg1">
              <a:alpha val="50000"/>
            </a:schemeClr>
          </a:solidFill>
        </p:spPr>
        <p:txBody>
          <a:bodyPr wrap="square" anchor="b" anchorCtr="0">
            <a:spAutoFit/>
          </a:bodyPr>
          <a:lstStyle>
            <a:lvl1pPr marL="0" indent="0" algn="r">
              <a:buNone/>
              <a:defRPr sz="1200">
                <a:solidFill>
                  <a:srgbClr val="000000"/>
                </a:solidFill>
              </a:defRPr>
            </a:lvl1pPr>
          </a:lstStyle>
          <a:p>
            <a:pPr lvl="0"/>
            <a:r>
              <a:rPr lang="de-DE" dirty="0"/>
              <a:t>In diesem Textfeld können Sie die Abbildung kurz erläutern.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113528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 und Infoz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4"/>
          <p:cNvSpPr>
            <a:spLocks noGrp="1"/>
          </p:cNvSpPr>
          <p:nvPr>
            <p:ph type="title" hasCustomPrompt="1"/>
          </p:nvPr>
        </p:nvSpPr>
        <p:spPr>
          <a:xfrm>
            <a:off x="395287" y="864000"/>
            <a:ext cx="8353425" cy="387798"/>
          </a:xfrm>
        </p:spPr>
        <p:txBody>
          <a:bodyPr/>
          <a:lstStyle/>
          <a:p>
            <a:r>
              <a:rPr lang="de-DE" dirty="0"/>
              <a:t>Folientitel durch Klicken bearbeiten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8" y="1369219"/>
            <a:ext cx="8353424" cy="3147219"/>
          </a:xfrm>
          <a:prstGeom prst="rect">
            <a:avLst/>
          </a:prstGeom>
          <a:solidFill>
            <a:schemeClr val="bg2"/>
          </a:solidFill>
        </p:spPr>
        <p:txBody>
          <a:bodyPr/>
          <a:lstStyle>
            <a:lvl1pPr marL="0" indent="0" algn="ctr">
              <a:buNone/>
              <a:defRPr baseline="0">
                <a:solidFill>
                  <a:schemeClr val="tx2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Platzhalter durch Klick auf ein Icon füllen</a:t>
            </a:r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8" hasCustomPrompt="1"/>
          </p:nvPr>
        </p:nvSpPr>
        <p:spPr>
          <a:xfrm>
            <a:off x="395288" y="4259069"/>
            <a:ext cx="8353424" cy="257369"/>
          </a:xfrm>
          <a:solidFill>
            <a:schemeClr val="bg1">
              <a:alpha val="50000"/>
            </a:schemeClr>
          </a:solidFill>
        </p:spPr>
        <p:txBody>
          <a:bodyPr wrap="square" anchor="b" anchorCtr="0">
            <a:spAutoFit/>
          </a:bodyPr>
          <a:lstStyle>
            <a:lvl1pPr marL="0" indent="0" algn="r">
              <a:buNone/>
              <a:defRPr sz="1200">
                <a:solidFill>
                  <a:srgbClr val="000000"/>
                </a:solidFill>
              </a:defRPr>
            </a:lvl1pPr>
          </a:lstStyle>
          <a:p>
            <a:pPr lvl="0"/>
            <a:r>
              <a:rPr lang="de-DE" dirty="0"/>
              <a:t>In diesem Textfeld können Sie die Abbildung/Chart kurz erläutern.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400437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Faktenbox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7" y="1369219"/>
            <a:ext cx="4176713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sp>
        <p:nvSpPr>
          <p:cNvPr id="2" name="Faktenbox Überschrift"/>
          <p:cNvSpPr txBox="1"/>
          <p:nvPr userDrawn="1"/>
        </p:nvSpPr>
        <p:spPr>
          <a:xfrm>
            <a:off x="6782584" y="3317714"/>
            <a:ext cx="1985177" cy="276999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r"/>
            <a:r>
              <a:rPr lang="de-DE" b="1" dirty="0">
                <a:solidFill>
                  <a:srgbClr val="D1051B"/>
                </a:solidFill>
              </a:rPr>
              <a:t>FAKTEN</a:t>
            </a:r>
            <a:endParaRPr lang="de-DE" dirty="0"/>
          </a:p>
        </p:txBody>
      </p:sp>
      <p:sp>
        <p:nvSpPr>
          <p:cNvPr id="4" name="Faktenbox Inhalt"/>
          <p:cNvSpPr>
            <a:spLocks noGrp="1"/>
          </p:cNvSpPr>
          <p:nvPr>
            <p:ph type="body" sz="quarter" idx="13" hasCustomPrompt="1"/>
          </p:nvPr>
        </p:nvSpPr>
        <p:spPr>
          <a:xfrm>
            <a:off x="4686685" y="3618523"/>
            <a:ext cx="4062027" cy="897914"/>
          </a:xfrm>
        </p:spPr>
        <p:txBody>
          <a:bodyPr/>
          <a:lstStyle>
            <a:lvl1pPr marL="0" indent="0" algn="r">
              <a:buNone/>
              <a:defRPr baseline="0"/>
            </a:lvl1pPr>
          </a:lstStyle>
          <a:p>
            <a:pPr lvl="0"/>
            <a:r>
              <a:rPr lang="de-DE" dirty="0"/>
              <a:t>Fakten-/Zitat durch klicken eingeben</a:t>
            </a:r>
          </a:p>
        </p:txBody>
      </p:sp>
      <p:pic>
        <p:nvPicPr>
          <p:cNvPr id="10" name="Faktenbox Schmuckbalken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3396" y="3363913"/>
            <a:ext cx="136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1956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19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Faktenbox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 durch Klicken bearbeiten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8" y="1369219"/>
            <a:ext cx="3027326" cy="31472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de-DE" dirty="0"/>
              <a:t>Inhalt durch klicken auf ein Symbol einfügen oder Text eingeben. </a:t>
            </a:r>
          </a:p>
        </p:txBody>
      </p:sp>
      <p:pic>
        <p:nvPicPr>
          <p:cNvPr id="13" name="Schmuckbild Infokasten Hintergrund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3" t="4981" r="5607" b="18337"/>
          <a:stretch/>
        </p:blipFill>
        <p:spPr bwMode="auto">
          <a:xfrm>
            <a:off x="3422613" y="1251799"/>
            <a:ext cx="5344206" cy="33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Info Überschrift"/>
          <p:cNvSpPr txBox="1"/>
          <p:nvPr userDrawn="1"/>
        </p:nvSpPr>
        <p:spPr>
          <a:xfrm>
            <a:off x="3549391" y="1445740"/>
            <a:ext cx="1022610" cy="400110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l"/>
            <a:r>
              <a:rPr lang="de-DE" sz="2600" b="0" dirty="0">
                <a:solidFill>
                  <a:schemeClr val="bg1"/>
                </a:solidFill>
                <a:latin typeface="+mj-lt"/>
              </a:rPr>
              <a:t>INFO</a:t>
            </a:r>
          </a:p>
        </p:txBody>
      </p:sp>
      <p:sp>
        <p:nvSpPr>
          <p:cNvPr id="17" name="Info Inhalt"/>
          <p:cNvSpPr>
            <a:spLocks noGrp="1"/>
          </p:cNvSpPr>
          <p:nvPr>
            <p:ph type="body" sz="quarter" idx="14" hasCustomPrompt="1"/>
          </p:nvPr>
        </p:nvSpPr>
        <p:spPr>
          <a:xfrm>
            <a:off x="3568847" y="1965324"/>
            <a:ext cx="5106841" cy="2551113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/>
              <a:t>Fakten als Text eingeben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50677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da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>
          <a:xfrm>
            <a:off x="395286" y="864000"/>
            <a:ext cx="5040000" cy="360099"/>
          </a:xfrm>
        </p:spPr>
        <p:txBody>
          <a:bodyPr/>
          <a:lstStyle/>
          <a:p>
            <a:r>
              <a:rPr lang="de-DE" sz="2600" dirty="0">
                <a:latin typeface="+mj-lt"/>
              </a:rPr>
              <a:t>Ihr Ansprechpartner</a:t>
            </a:r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3" hasCustomPrompt="1"/>
          </p:nvPr>
        </p:nvSpPr>
        <p:spPr>
          <a:xfrm>
            <a:off x="395288" y="1543050"/>
            <a:ext cx="5040000" cy="29733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318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de-DE" dirty="0"/>
              <a:t>Hans Mustermann</a:t>
            </a:r>
          </a:p>
          <a:p>
            <a:pPr lvl="0"/>
            <a:r>
              <a:rPr lang="de-DE" dirty="0"/>
              <a:t>Referat XX </a:t>
            </a:r>
            <a:r>
              <a:rPr lang="de-DE" dirty="0" err="1"/>
              <a:t>XX</a:t>
            </a:r>
            <a:endParaRPr lang="de-DE" dirty="0"/>
          </a:p>
          <a:p>
            <a:pPr lvl="0"/>
            <a:r>
              <a:rPr lang="de-DE" dirty="0"/>
              <a:t>Blindtextstraße 135</a:t>
            </a:r>
          </a:p>
          <a:p>
            <a:pPr lvl="0"/>
            <a:r>
              <a:rPr lang="de-DE" dirty="0"/>
              <a:t>12345 Musterstadt</a:t>
            </a:r>
          </a:p>
          <a:p>
            <a:pPr lvl="0"/>
            <a:endParaRPr lang="de-DE" dirty="0"/>
          </a:p>
          <a:p>
            <a:pPr lvl="0"/>
            <a:r>
              <a:rPr lang="de-DE" dirty="0"/>
              <a:t>hans.mustermann@dwd.de</a:t>
            </a:r>
          </a:p>
          <a:p>
            <a:pPr lvl="0"/>
            <a:r>
              <a:rPr lang="de-DE" dirty="0"/>
              <a:t>Tel.: +49 (0) 6789 / 10 11 -12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73809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>
            <a:extLst>
              <a:ext uri="{FF2B5EF4-FFF2-40B4-BE49-F238E27FC236}">
                <a16:creationId xmlns:a16="http://schemas.microsoft.com/office/drawing/2014/main" id="{81E049A9-3F80-4FC0-950B-287F03F14656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58685" y="-5899"/>
            <a:ext cx="1249553" cy="883478"/>
          </a:xfrm>
          <a:prstGeom prst="rect">
            <a:avLst/>
          </a:prstGeom>
        </p:spPr>
      </p:pic>
      <p:pic>
        <p:nvPicPr>
          <p:cNvPr id="7" name="DWD-Logo" descr="Wort-Bild-Marke des Deutschen Wetterdienst. Wetter und Klima aus einer Hand." title="DWD-Logo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7387610" y="144000"/>
            <a:ext cx="1612390" cy="432000"/>
          </a:xfrm>
          <a:prstGeom prst="rect">
            <a:avLst/>
          </a:prstGeom>
        </p:spPr>
      </p:pic>
      <p:cxnSp>
        <p:nvCxnSpPr>
          <p:cNvPr id="10" name="Inhalt beginnt" descr="Ab hier sollte der Inhalt der Folie beginnen." title="Horizontale Linie"/>
          <p:cNvCxnSpPr/>
          <p:nvPr userDrawn="1"/>
        </p:nvCxnSpPr>
        <p:spPr>
          <a:xfrm>
            <a:off x="144000" y="720000"/>
            <a:ext cx="8856000" cy="0"/>
          </a:xfrm>
          <a:prstGeom prst="line">
            <a:avLst/>
          </a:prstGeom>
          <a:ln w="1270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platzhalter"/>
          <p:cNvSpPr>
            <a:spLocks noGrp="1"/>
          </p:cNvSpPr>
          <p:nvPr>
            <p:ph type="title"/>
          </p:nvPr>
        </p:nvSpPr>
        <p:spPr>
          <a:xfrm>
            <a:off x="395287" y="864000"/>
            <a:ext cx="8353425" cy="360099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r>
              <a:rPr lang="de-DE" dirty="0"/>
              <a:t>Folientitel durch Klicken bearbeiten</a:t>
            </a:r>
            <a:endParaRPr lang="en-US" dirty="0"/>
          </a:p>
        </p:txBody>
      </p:sp>
      <p:sp>
        <p:nvSpPr>
          <p:cNvPr id="13" name="Textplatzhalter"/>
          <p:cNvSpPr>
            <a:spLocks noGrp="1"/>
          </p:cNvSpPr>
          <p:nvPr>
            <p:ph type="body" idx="1"/>
          </p:nvPr>
        </p:nvSpPr>
        <p:spPr>
          <a:xfrm>
            <a:off x="395287" y="1370014"/>
            <a:ext cx="8353425" cy="3150724"/>
          </a:xfrm>
          <a:prstGeom prst="rect">
            <a:avLst/>
          </a:prstGeom>
        </p:spPr>
        <p:txBody>
          <a:bodyPr vert="horz" lIns="72000" tIns="36000" rIns="72000" bIns="36000" rtlCol="0">
            <a:normAutofit/>
          </a:bodyPr>
          <a:lstStyle/>
          <a:p>
            <a:pPr marL="352425" marR="0" lvl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Text durch Klicken hinzufügen</a:t>
            </a:r>
          </a:p>
          <a:p>
            <a:pPr marL="692150" marR="0" lvl="1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rPr>
              <a:t>Zweite Ebene</a:t>
            </a:r>
          </a:p>
          <a:p>
            <a:pPr marL="1143000" marR="0" lvl="2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rPr>
              <a:t>Dritte Ebene</a:t>
            </a:r>
          </a:p>
          <a:p>
            <a:pPr marL="1600200" marR="0" lvl="3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rPr>
              <a:t>Vierte Ebene</a:t>
            </a:r>
          </a:p>
          <a:p>
            <a:pPr marL="2057400" marR="0" lvl="4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rPr>
              <a:t>Fünfte Ebene</a:t>
            </a:r>
          </a:p>
        </p:txBody>
      </p:sp>
      <p:cxnSp>
        <p:nvCxnSpPr>
          <p:cNvPr id="12" name="Inhalt endet" descr="Ab hier sollte der Inhalt der Folie beginnen." title="Horizontale Linie"/>
          <p:cNvCxnSpPr/>
          <p:nvPr userDrawn="1"/>
        </p:nvCxnSpPr>
        <p:spPr>
          <a:xfrm>
            <a:off x="144000" y="4658928"/>
            <a:ext cx="8856000" cy="0"/>
          </a:xfrm>
          <a:prstGeom prst="line">
            <a:avLst/>
          </a:prstGeom>
          <a:ln w="12700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undesadler" descr="Bundesadler_kleiner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001" y="4732620"/>
            <a:ext cx="309177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atumsplatzhalter"/>
          <p:cNvSpPr>
            <a:spLocks noGrp="1"/>
          </p:cNvSpPr>
          <p:nvPr>
            <p:ph type="dt" sz="half" idx="2"/>
          </p:nvPr>
        </p:nvSpPr>
        <p:spPr>
          <a:xfrm>
            <a:off x="542166" y="4739302"/>
            <a:ext cx="2143884" cy="274637"/>
          </a:xfrm>
          <a:prstGeom prst="rect">
            <a:avLst/>
          </a:prstGeom>
        </p:spPr>
        <p:txBody>
          <a:bodyPr vert="horz" lIns="91440" tIns="14400" rIns="91440" bIns="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/>
              <a:t>EGU26 08/05/2026</a:t>
            </a:r>
            <a:endParaRPr lang="de-DE" dirty="0"/>
          </a:p>
        </p:txBody>
      </p:sp>
      <p:sp>
        <p:nvSpPr>
          <p:cNvPr id="8" name="Fußzeilenplatzhalter"/>
          <p:cNvSpPr>
            <a:spLocks noGrp="1"/>
          </p:cNvSpPr>
          <p:nvPr>
            <p:ph type="ftr" sz="quarter" idx="3"/>
          </p:nvPr>
        </p:nvSpPr>
        <p:spPr>
          <a:xfrm>
            <a:off x="2686050" y="4739302"/>
            <a:ext cx="5539313" cy="274637"/>
          </a:xfrm>
          <a:prstGeom prst="rect">
            <a:avLst/>
          </a:prstGeom>
        </p:spPr>
        <p:txBody>
          <a:bodyPr vert="horz" lIns="91440" tIns="14400" rIns="91440" bIns="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"/>
          <p:cNvSpPr>
            <a:spLocks noGrp="1"/>
          </p:cNvSpPr>
          <p:nvPr>
            <p:ph type="sldNum" sz="quarter" idx="4"/>
          </p:nvPr>
        </p:nvSpPr>
        <p:spPr>
          <a:xfrm>
            <a:off x="8225363" y="4739302"/>
            <a:ext cx="523350" cy="274637"/>
          </a:xfrm>
          <a:prstGeom prst="rect">
            <a:avLst/>
          </a:prstGeom>
        </p:spPr>
        <p:txBody>
          <a:bodyPr vert="horz" lIns="91440" tIns="14400" rIns="91440" bIns="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8FC84-22FA-4F5E-86B7-A7761BE44B02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486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1" r:id="rId2"/>
    <p:sldLayoutId id="2147483662" r:id="rId3"/>
    <p:sldLayoutId id="2147483671" r:id="rId4"/>
    <p:sldLayoutId id="2147483678" r:id="rId5"/>
    <p:sldLayoutId id="2147483675" r:id="rId6"/>
    <p:sldLayoutId id="2147483664" r:id="rId7"/>
    <p:sldLayoutId id="2147483677" r:id="rId8"/>
    <p:sldLayoutId id="2147483669" r:id="rId9"/>
    <p:sldLayoutId id="2147483673" r:id="rId10"/>
    <p:sldLayoutId id="2147483672" r:id="rId11"/>
    <p:sldLayoutId id="2147483676" r:id="rId12"/>
    <p:sldLayoutId id="2147483674" r:id="rId13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425" marR="0" indent="-352425" algn="l" defTabSz="914400" rtl="0" eaLnBrk="0" fontAlgn="base" latinLnBrk="0" hangingPunct="0">
        <a:lnSpc>
          <a:spcPct val="100000"/>
        </a:lnSpc>
        <a:spcBef>
          <a:spcPct val="40000"/>
        </a:spcBef>
        <a:spcAft>
          <a:spcPct val="0"/>
        </a:spcAft>
        <a:buClr>
          <a:schemeClr val="tx1"/>
        </a:buClr>
        <a:buSzPct val="95000"/>
        <a:buFont typeface="Wingdings" panose="05000000000000000000" pitchFamily="2" charset="2"/>
        <a:buChar char=""/>
        <a:tabLst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marR="0" indent="-260350" algn="l" defTabSz="914400" rtl="0" eaLnBrk="0" fontAlgn="base" latinLnBrk="0" hangingPunct="0">
        <a:lnSpc>
          <a:spcPct val="100000"/>
        </a:lnSpc>
        <a:spcBef>
          <a:spcPct val="40000"/>
        </a:spcBef>
        <a:spcAft>
          <a:spcPct val="0"/>
        </a:spcAft>
        <a:buClr>
          <a:srgbClr val="2D4B9B"/>
        </a:buClr>
        <a:buSzPct val="95000"/>
        <a:buFont typeface="Wingdings" panose="05000000000000000000" pitchFamily="2" charset="2"/>
        <a:buChar char="è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marR="0" indent="-228600" algn="l" defTabSz="914400" rtl="0" eaLnBrk="0" fontAlgn="base" latinLnBrk="0" hangingPunct="0">
        <a:lnSpc>
          <a:spcPct val="100000"/>
        </a:lnSpc>
        <a:spcBef>
          <a:spcPct val="40000"/>
        </a:spcBef>
        <a:spcAft>
          <a:spcPct val="0"/>
        </a:spcAft>
        <a:buClr>
          <a:srgbClr val="2D4B9B"/>
        </a:buClr>
        <a:buSzPct val="95000"/>
        <a:buFont typeface="Wingdings" panose="05000000000000000000" pitchFamily="2" charset="2"/>
        <a:buChar char="è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marR="0" indent="-228600" algn="l" defTabSz="914400" rtl="0" eaLnBrk="0" fontAlgn="base" latinLnBrk="0" hangingPunct="0">
        <a:lnSpc>
          <a:spcPct val="100000"/>
        </a:lnSpc>
        <a:spcBef>
          <a:spcPct val="40000"/>
        </a:spcBef>
        <a:spcAft>
          <a:spcPct val="0"/>
        </a:spcAft>
        <a:buClr>
          <a:srgbClr val="2D4B9B"/>
        </a:buClr>
        <a:buSzPct val="95000"/>
        <a:buFont typeface="Wingdings" panose="05000000000000000000" pitchFamily="2" charset="2"/>
        <a:buChar char="è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marR="0" indent="-228600" algn="l" defTabSz="914400" rtl="0" eaLnBrk="0" fontAlgn="base" latinLnBrk="0" hangingPunct="0">
        <a:lnSpc>
          <a:spcPct val="100000"/>
        </a:lnSpc>
        <a:spcBef>
          <a:spcPct val="40000"/>
        </a:spcBef>
        <a:spcAft>
          <a:spcPct val="0"/>
        </a:spcAft>
        <a:buClr>
          <a:srgbClr val="2D4B9B"/>
        </a:buClr>
        <a:buSzPct val="95000"/>
        <a:buFont typeface="Wingdings" panose="05000000000000000000" pitchFamily="2" charset="2"/>
        <a:buChar char="è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577" userDrawn="1">
          <p15:clr>
            <a:srgbClr val="F26B43"/>
          </p15:clr>
        </p15:guide>
        <p15:guide id="3" orient="horz" pos="2867" userDrawn="1">
          <p15:clr>
            <a:srgbClr val="F26B43"/>
          </p15:clr>
        </p15:guide>
        <p15:guide id="4" pos="5511" userDrawn="1">
          <p15:clr>
            <a:srgbClr val="F26B43"/>
          </p15:clr>
        </p15:guide>
        <p15:guide id="5" pos="249" userDrawn="1">
          <p15:clr>
            <a:srgbClr val="F26B43"/>
          </p15:clr>
        </p15:guide>
        <p15:guide id="6" pos="5465" userDrawn="1">
          <p15:clr>
            <a:srgbClr val="F26B43"/>
          </p15:clr>
        </p15:guide>
        <p15:guide id="7" pos="29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4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gpcc@dwd.de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gpcc.dwd.de/" TargetMode="External"/><Relationship Id="rId3" Type="http://schemas.openxmlformats.org/officeDocument/2006/relationships/hyperlink" Target="mailto:gpcc@dwd.de" TargetMode="External"/><Relationship Id="rId7" Type="http://schemas.openxmlformats.org/officeDocument/2006/relationships/hyperlink" Target="https://kunden.dwd.de/GPCC/Visualizer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opendata.dwd.de/climate_environment/GPCC/html/download_gate.html" TargetMode="External"/><Relationship Id="rId5" Type="http://schemas.openxmlformats.org/officeDocument/2006/relationships/hyperlink" Target="https://opendata.dwd.de/climate_environment/GPCC/" TargetMode="External"/><Relationship Id="rId4" Type="http://schemas.openxmlformats.org/officeDocument/2006/relationships/hyperlink" Target="https://www.gpcc.dwd.de/" TargetMode="External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opendata.dwd.de/climate_environment/GPCC/html/gpcc_precipitation_analysis_climatology_v2025_doi_download.html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>
            <a:extLst>
              <a:ext uri="{FF2B5EF4-FFF2-40B4-BE49-F238E27FC236}">
                <a16:creationId xmlns:a16="http://schemas.microsoft.com/office/drawing/2014/main" id="{33BEAAD0-338E-4FB8-BEF5-D369D00ABB54}"/>
              </a:ext>
            </a:extLst>
          </p:cNvPr>
          <p:cNvSpPr txBox="1">
            <a:spLocks noChangeArrowheads="1"/>
          </p:cNvSpPr>
          <p:nvPr/>
        </p:nvSpPr>
        <p:spPr>
          <a:xfrm>
            <a:off x="139700" y="685999"/>
            <a:ext cx="8864600" cy="3892671"/>
          </a:xfrm>
          <a:prstGeom prst="rect">
            <a:avLst/>
          </a:prstGeom>
          <a:noFill/>
        </p:spPr>
        <p:txBody>
          <a:bodyPr vert="horz" wrap="square" lIns="72000" tIns="144000" rIns="72000" bIns="90000" rtlCol="0" anchor="ctr" anchorCtr="0">
            <a:sp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de-DE" sz="2400" b="1" dirty="0"/>
              <a:t>Global Precipitation Climatology Centre</a:t>
            </a:r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endParaRPr lang="en-US" altLang="de-DE" sz="2400" b="1" dirty="0"/>
          </a:p>
          <a:p>
            <a:r>
              <a:rPr lang="en-US" altLang="de-DE" sz="2400" b="1" dirty="0"/>
              <a:t>Release of a new Version of global gridded Daily and Monthly Precipitation Analyses </a:t>
            </a:r>
            <a:endParaRPr lang="de-DE" altLang="de-DE" sz="2400" b="1" dirty="0"/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982402FB-E4F9-4DD9-8E89-1D3798826E4E}"/>
              </a:ext>
            </a:extLst>
          </p:cNvPr>
          <p:cNvGrpSpPr>
            <a:grpSpLocks noChangeAspect="1"/>
          </p:cNvGrpSpPr>
          <p:nvPr/>
        </p:nvGrpSpPr>
        <p:grpSpPr>
          <a:xfrm>
            <a:off x="2895520" y="1436118"/>
            <a:ext cx="3962559" cy="2392432"/>
            <a:chOff x="5296420" y="1521698"/>
            <a:chExt cx="3555191" cy="2146480"/>
          </a:xfrm>
        </p:grpSpPr>
        <p:grpSp>
          <p:nvGrpSpPr>
            <p:cNvPr id="12" name="Gruppieren 11">
              <a:extLst>
                <a:ext uri="{FF2B5EF4-FFF2-40B4-BE49-F238E27FC236}">
                  <a16:creationId xmlns:a16="http://schemas.microsoft.com/office/drawing/2014/main" id="{C2876805-9B2A-421C-A902-259DE80CAC12}"/>
                </a:ext>
              </a:extLst>
            </p:cNvPr>
            <p:cNvGrpSpPr/>
            <p:nvPr/>
          </p:nvGrpSpPr>
          <p:grpSpPr>
            <a:xfrm>
              <a:off x="5296420" y="1521698"/>
              <a:ext cx="3555191" cy="1775837"/>
              <a:chOff x="2931089" y="1521585"/>
              <a:chExt cx="5879959" cy="2937072"/>
            </a:xfrm>
          </p:grpSpPr>
          <p:pic>
            <p:nvPicPr>
              <p:cNvPr id="13" name="Grafik 12">
                <a:extLst>
                  <a:ext uri="{FF2B5EF4-FFF2-40B4-BE49-F238E27FC236}">
                    <a16:creationId xmlns:a16="http://schemas.microsoft.com/office/drawing/2014/main" id="{0D241ED9-CD21-49AD-A16F-D17D2A9016B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5678"/>
              <a:stretch/>
            </p:blipFill>
            <p:spPr>
              <a:xfrm>
                <a:off x="2931089" y="1521585"/>
                <a:ext cx="5879959" cy="2937072"/>
              </a:xfrm>
              <a:prstGeom prst="rect">
                <a:avLst/>
              </a:prstGeom>
            </p:spPr>
          </p:pic>
          <p:grpSp>
            <p:nvGrpSpPr>
              <p:cNvPr id="14" name="Gruppieren 13">
                <a:extLst>
                  <a:ext uri="{FF2B5EF4-FFF2-40B4-BE49-F238E27FC236}">
                    <a16:creationId xmlns:a16="http://schemas.microsoft.com/office/drawing/2014/main" id="{67B094D5-9F2F-4BCC-91CB-A13BCD44511F}"/>
                  </a:ext>
                </a:extLst>
              </p:cNvPr>
              <p:cNvGrpSpPr/>
              <p:nvPr/>
            </p:nvGrpSpPr>
            <p:grpSpPr>
              <a:xfrm>
                <a:off x="4416192" y="3912123"/>
                <a:ext cx="730655" cy="426465"/>
                <a:chOff x="4416192" y="3912123"/>
                <a:chExt cx="730655" cy="426465"/>
              </a:xfrm>
            </p:grpSpPr>
            <p:pic>
              <p:nvPicPr>
                <p:cNvPr id="15" name="Grafik 14">
                  <a:extLst>
                    <a:ext uri="{FF2B5EF4-FFF2-40B4-BE49-F238E27FC236}">
                      <a16:creationId xmlns:a16="http://schemas.microsoft.com/office/drawing/2014/main" id="{6580DE2A-EB2C-49A3-9E71-5288FD3B087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rcRect/>
                <a:stretch/>
              </p:blipFill>
              <p:spPr>
                <a:xfrm>
                  <a:off x="4565973" y="3927890"/>
                  <a:ext cx="580874" cy="410698"/>
                </a:xfrm>
                <a:prstGeom prst="rect">
                  <a:avLst/>
                </a:prstGeom>
              </p:spPr>
            </p:pic>
            <p:pic>
              <p:nvPicPr>
                <p:cNvPr id="16" name="Grafik 15">
                  <a:extLst>
                    <a:ext uri="{FF2B5EF4-FFF2-40B4-BE49-F238E27FC236}">
                      <a16:creationId xmlns:a16="http://schemas.microsoft.com/office/drawing/2014/main" id="{ED06AE30-D0B2-4304-B193-5B6B0F2792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4416192" y="3912123"/>
                  <a:ext cx="164681" cy="281030"/>
                </a:xfrm>
                <a:prstGeom prst="rect">
                  <a:avLst/>
                </a:prstGeom>
              </p:spPr>
            </p:pic>
          </p:grpSp>
        </p:grpSp>
        <p:sp>
          <p:nvSpPr>
            <p:cNvPr id="8" name="Textplatzhalter 25">
              <a:extLst>
                <a:ext uri="{FF2B5EF4-FFF2-40B4-BE49-F238E27FC236}">
                  <a16:creationId xmlns:a16="http://schemas.microsoft.com/office/drawing/2014/main" id="{D6722E0E-EEEE-41D4-8E07-20C5DD813542}"/>
                </a:ext>
              </a:extLst>
            </p:cNvPr>
            <p:cNvSpPr txBox="1">
              <a:spLocks/>
            </p:cNvSpPr>
            <p:nvPr/>
          </p:nvSpPr>
          <p:spPr>
            <a:xfrm>
              <a:off x="5960094" y="3297535"/>
              <a:ext cx="2227843" cy="370643"/>
            </a:xfrm>
            <a:prstGeom prst="rect">
              <a:avLst/>
            </a:prstGeom>
          </p:spPr>
          <p:txBody>
            <a:bodyPr/>
            <a:lstStyle>
              <a:lvl1pPr marL="352425" marR="0" indent="-352425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chemeClr val="tx1"/>
                </a:buClr>
                <a:buSzPct val="95000"/>
                <a:buFont typeface="Wingdings" panose="05000000000000000000" pitchFamily="2" charset="2"/>
                <a:buChar char=""/>
                <a:tabLst/>
                <a:defRPr sz="16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92150" marR="0" indent="-26035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spcBef>
                  <a:spcPts val="0"/>
                </a:spcBef>
                <a:buNone/>
              </a:pPr>
              <a:r>
                <a:rPr lang="en-US" sz="1100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Precipitation totals for </a:t>
              </a:r>
              <a:r>
                <a:rPr lang="en-US" sz="1100" b="1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January 1989</a:t>
              </a:r>
            </a:p>
            <a:p>
              <a:pPr marL="0" indent="0" algn="ctr">
                <a:buNone/>
              </a:pPr>
              <a:r>
                <a:rPr lang="en-US" sz="600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Source: GPCC Precipitation Analysis Monthly Version 2025</a:t>
              </a:r>
              <a:endParaRPr lang="de-DE" sz="600" dirty="0"/>
            </a:p>
          </p:txBody>
        </p:sp>
      </p:grpSp>
      <p:sp>
        <p:nvSpPr>
          <p:cNvPr id="2" name="Textfeld 1">
            <a:extLst>
              <a:ext uri="{FF2B5EF4-FFF2-40B4-BE49-F238E27FC236}">
                <a16:creationId xmlns:a16="http://schemas.microsoft.com/office/drawing/2014/main" id="{BE2FCC32-3A90-4277-9E99-4B66BE06534F}"/>
              </a:ext>
            </a:extLst>
          </p:cNvPr>
          <p:cNvSpPr txBox="1"/>
          <p:nvPr/>
        </p:nvSpPr>
        <p:spPr>
          <a:xfrm>
            <a:off x="136626" y="1495775"/>
            <a:ext cx="14682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u="sng" dirty="0"/>
              <a:t>Zora Schirmeister</a:t>
            </a:r>
            <a:r>
              <a:rPr lang="de-DE" sz="1200" dirty="0"/>
              <a:t>       Dr. M. Ziese</a:t>
            </a:r>
          </a:p>
          <a:p>
            <a:r>
              <a:rPr lang="de-DE" sz="1200" dirty="0"/>
              <a:t>E. Rustemeier</a:t>
            </a:r>
          </a:p>
          <a:p>
            <a:r>
              <a:rPr lang="de-DE" sz="1200" dirty="0"/>
              <a:t>P. Finger</a:t>
            </a:r>
          </a:p>
          <a:p>
            <a:r>
              <a:rPr lang="de-DE" sz="1200" dirty="0"/>
              <a:t>J. N. Breidenbach</a:t>
            </a:r>
          </a:p>
          <a:p>
            <a:r>
              <a:rPr lang="de-DE" sz="1200" dirty="0"/>
              <a:t>S. Fränkling</a:t>
            </a:r>
          </a:p>
          <a:p>
            <a:r>
              <a:rPr lang="de-DE" sz="1200" dirty="0"/>
              <a:t>A. Heller</a:t>
            </a:r>
          </a:p>
          <a:p>
            <a:r>
              <a:rPr lang="de-DE" sz="1200" dirty="0"/>
              <a:t>M. Jahn</a:t>
            </a:r>
          </a:p>
          <a:p>
            <a:r>
              <a:rPr lang="de-DE" sz="1200" dirty="0"/>
              <a:t>R. Schulze</a:t>
            </a:r>
          </a:p>
          <a:p>
            <a:r>
              <a:rPr lang="de-DE" sz="1200" dirty="0"/>
              <a:t>M. Zepperitz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D77597D-8C9B-4B7E-B8A6-58054A40DF5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EGU26 08/05/2026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9B82B80-AB30-42D0-8CBE-0AAD4B3003F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70B16A71-5BA9-4B2B-92FB-2F05A6CCACF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078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3FC74B27-25D5-4408-8C7A-3FE5E18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2222908"/>
              </p:ext>
            </p:extLst>
          </p:nvPr>
        </p:nvGraphicFramePr>
        <p:xfrm>
          <a:off x="133613" y="1338399"/>
          <a:ext cx="8832587" cy="2636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18AFC60C-ECE3-4165-B2BE-01AEE0BCB3C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38256087-3B67-4C7E-8857-072962E2C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A6DBBD9-CED2-432B-A25E-15D49CED4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D3FF0842-A198-4D08-85DB-D6F9BBC82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7156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3FC74B27-25D5-4408-8C7A-3FE5E18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7131266"/>
              </p:ext>
            </p:extLst>
          </p:nvPr>
        </p:nvGraphicFramePr>
        <p:xfrm>
          <a:off x="133613" y="1338399"/>
          <a:ext cx="8832587" cy="2636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4B4A7F82-3952-410C-94A7-E73AADAF15F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F1B1AD1-8CFB-4834-9B43-E811D6FD0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D4E8F7A-C5DF-4F45-8B99-C7BEAC2FC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9B4A3905-7957-4BCF-AAA0-CD9F02761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01004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82D28CE0-EE4D-4294-9BCB-F0C79A54A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1" y="864000"/>
            <a:ext cx="3718382" cy="387798"/>
          </a:xfrm>
        </p:spPr>
        <p:txBody>
          <a:bodyPr/>
          <a:lstStyle/>
          <a:p>
            <a:pPr lvl="0"/>
            <a:r>
              <a:rPr lang="de-DE" sz="2800" dirty="0"/>
              <a:t>About GPCC</a:t>
            </a: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DD1FF857-3FA4-4A16-9BB2-D64DBB5738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8020" y="1635787"/>
            <a:ext cx="4119562" cy="2851304"/>
          </a:xfrm>
        </p:spPr>
        <p:txBody>
          <a:bodyPr>
            <a:normAutofit/>
          </a:bodyPr>
          <a:lstStyle/>
          <a:p>
            <a:r>
              <a:rPr lang="en-US" sz="1400" b="1" dirty="0">
                <a:solidFill>
                  <a:schemeClr val="tx1"/>
                </a:solidFill>
              </a:rPr>
              <a:t>Established at the beginning of 1989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/>
              <a:t>at </a:t>
            </a:r>
            <a:r>
              <a:rPr lang="en-US" sz="1400" dirty="0" err="1"/>
              <a:t>Deutscher</a:t>
            </a:r>
            <a:r>
              <a:rPr lang="en-US" sz="1400" dirty="0"/>
              <a:t> </a:t>
            </a:r>
            <a:r>
              <a:rPr lang="en-US" sz="1400" dirty="0" err="1"/>
              <a:t>Wetterdienst</a:t>
            </a:r>
            <a:r>
              <a:rPr lang="en-US" sz="1400" dirty="0"/>
              <a:t> (DWD) on invitation by WMO</a:t>
            </a:r>
          </a:p>
          <a:p>
            <a:pPr marL="0" indent="0">
              <a:buNone/>
            </a:pPr>
            <a:endParaRPr lang="en-US" sz="1050" b="1" dirty="0"/>
          </a:p>
          <a:p>
            <a:pPr marL="0" indent="0">
              <a:buNone/>
            </a:pPr>
            <a:r>
              <a:rPr lang="en-US" sz="1400" b="1" dirty="0"/>
              <a:t>Main tasks</a:t>
            </a:r>
          </a:p>
          <a:p>
            <a:r>
              <a:rPr lang="en-US" sz="1400" dirty="0"/>
              <a:t>Collection and quality control of rain gauge measurements world-wide </a:t>
            </a:r>
          </a:p>
          <a:p>
            <a:pPr lvl="1"/>
            <a:r>
              <a:rPr lang="en-US" sz="1200" b="1" dirty="0">
                <a:solidFill>
                  <a:schemeClr val="tx1"/>
                </a:solidFill>
              </a:rPr>
              <a:t>Largest precipitation data base</a:t>
            </a:r>
            <a:r>
              <a:rPr lang="en-US" sz="1200" dirty="0"/>
              <a:t> in terms number of stations and of length of timeseries</a:t>
            </a:r>
          </a:p>
          <a:p>
            <a:r>
              <a:rPr lang="en-US" sz="1400" dirty="0"/>
              <a:t>Provide </a:t>
            </a:r>
            <a:r>
              <a:rPr lang="de-DE" sz="1400" b="1" dirty="0" err="1">
                <a:solidFill>
                  <a:schemeClr val="tx1"/>
                </a:solidFill>
              </a:rPr>
              <a:t>gridded</a:t>
            </a:r>
            <a:r>
              <a:rPr lang="de-DE" sz="1400" b="1" dirty="0">
                <a:solidFill>
                  <a:schemeClr val="tx1"/>
                </a:solidFill>
              </a:rPr>
              <a:t> </a:t>
            </a:r>
            <a:r>
              <a:rPr lang="en-US" sz="1400" b="1" dirty="0">
                <a:solidFill>
                  <a:schemeClr val="tx1"/>
                </a:solidFill>
              </a:rPr>
              <a:t>analyses of precipitation </a:t>
            </a:r>
            <a:r>
              <a:rPr lang="en-US" sz="1400" dirty="0"/>
              <a:t>for the Earth’s land surface</a:t>
            </a:r>
          </a:p>
        </p:txBody>
      </p: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83A83449-C8D9-4534-B0CB-DDD31DF06D67}"/>
              </a:ext>
            </a:extLst>
          </p:cNvPr>
          <p:cNvGrpSpPr>
            <a:grpSpLocks noChangeAspect="1"/>
          </p:cNvGrpSpPr>
          <p:nvPr/>
        </p:nvGrpSpPr>
        <p:grpSpPr>
          <a:xfrm>
            <a:off x="5151481" y="1101893"/>
            <a:ext cx="3294020" cy="2948060"/>
            <a:chOff x="5189580" y="926463"/>
            <a:chExt cx="3625453" cy="3244686"/>
          </a:xfrm>
        </p:grpSpPr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98F96C56-6438-41A9-8980-21C0C79292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89"/>
            <a:stretch/>
          </p:blipFill>
          <p:spPr>
            <a:xfrm>
              <a:off x="5302249" y="2438048"/>
              <a:ext cx="3400967" cy="1461528"/>
            </a:xfrm>
            <a:prstGeom prst="rect">
              <a:avLst/>
            </a:prstGeom>
          </p:spPr>
        </p:pic>
        <p:pic>
          <p:nvPicPr>
            <p:cNvPr id="28" name="Grafik 27">
              <a:extLst>
                <a:ext uri="{FF2B5EF4-FFF2-40B4-BE49-F238E27FC236}">
                  <a16:creationId xmlns:a16="http://schemas.microsoft.com/office/drawing/2014/main" id="{689F91E7-42B3-4EE4-A9A4-5A99E8B8ED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202"/>
            <a:stretch/>
          </p:blipFill>
          <p:spPr>
            <a:xfrm>
              <a:off x="5466736" y="926463"/>
              <a:ext cx="3036318" cy="1304826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ED4702D-B4F4-48CB-AFB5-FCF2A5310A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4927"/>
            <a:stretch/>
          </p:blipFill>
          <p:spPr>
            <a:xfrm>
              <a:off x="5189580" y="3869105"/>
              <a:ext cx="3625453" cy="302044"/>
            </a:xfrm>
            <a:prstGeom prst="rect">
              <a:avLst/>
            </a:prstGeom>
          </p:spPr>
        </p:pic>
        <p:sp>
          <p:nvSpPr>
            <p:cNvPr id="31" name="Pfeil: nach unten 30">
              <a:extLst>
                <a:ext uri="{FF2B5EF4-FFF2-40B4-BE49-F238E27FC236}">
                  <a16:creationId xmlns:a16="http://schemas.microsoft.com/office/drawing/2014/main" id="{606FFF27-69C1-4DD4-8A62-60D61265C039}"/>
                </a:ext>
              </a:extLst>
            </p:cNvPr>
            <p:cNvSpPr/>
            <p:nvPr/>
          </p:nvSpPr>
          <p:spPr>
            <a:xfrm>
              <a:off x="6892616" y="2012950"/>
              <a:ext cx="219383" cy="481686"/>
            </a:xfrm>
            <a:prstGeom prst="downArrow">
              <a:avLst>
                <a:gd name="adj1" fmla="val 31656"/>
                <a:gd name="adj2" fmla="val 748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2" name="Inhaltsplatzhalter 2">
            <a:extLst>
              <a:ext uri="{FF2B5EF4-FFF2-40B4-BE49-F238E27FC236}">
                <a16:creationId xmlns:a16="http://schemas.microsoft.com/office/drawing/2014/main" id="{177F03D8-E2BB-41E7-A3AD-0AFE96CA8E55}"/>
              </a:ext>
            </a:extLst>
          </p:cNvPr>
          <p:cNvSpPr txBox="1">
            <a:spLocks/>
          </p:cNvSpPr>
          <p:nvPr/>
        </p:nvSpPr>
        <p:spPr>
          <a:xfrm>
            <a:off x="5018617" y="4150092"/>
            <a:ext cx="3636744" cy="42825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vert="horz" lIns="72000" tIns="36000" rIns="72000" bIns="36000" rtlCol="0" anchor="ctr">
            <a:no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700" dirty="0">
                <a:solidFill>
                  <a:schemeClr val="tx1"/>
                </a:solidFill>
              </a:rPr>
              <a:t>GPCC collects </a:t>
            </a:r>
            <a:r>
              <a:rPr lang="en-US" sz="700" b="1" dirty="0">
                <a:solidFill>
                  <a:schemeClr val="tx1"/>
                </a:solidFill>
              </a:rPr>
              <a:t>rain gauge measurements</a:t>
            </a:r>
            <a:r>
              <a:rPr lang="en-US" sz="700" dirty="0">
                <a:solidFill>
                  <a:schemeClr val="tx1"/>
                </a:solidFill>
              </a:rPr>
              <a:t>, performs quality control and then </a:t>
            </a:r>
            <a:r>
              <a:rPr lang="en-US" sz="700" b="1" dirty="0">
                <a:solidFill>
                  <a:schemeClr val="tx1"/>
                </a:solidFill>
              </a:rPr>
              <a:t>interpolates</a:t>
            </a:r>
            <a:r>
              <a:rPr lang="en-US" sz="700" dirty="0">
                <a:solidFill>
                  <a:schemeClr val="tx1"/>
                </a:solidFill>
              </a:rPr>
              <a:t> on global raster fields starting in </a:t>
            </a:r>
            <a:r>
              <a:rPr lang="en-US" sz="700" b="1" dirty="0">
                <a:solidFill>
                  <a:schemeClr val="tx1"/>
                </a:solidFill>
              </a:rPr>
              <a:t>1891</a:t>
            </a:r>
            <a:r>
              <a:rPr lang="en-US" sz="700" dirty="0">
                <a:solidFill>
                  <a:schemeClr val="tx1"/>
                </a:solidFill>
              </a:rPr>
              <a:t> for monthly sums and </a:t>
            </a:r>
            <a:r>
              <a:rPr lang="en-US" sz="700" b="1" dirty="0">
                <a:solidFill>
                  <a:schemeClr val="tx1"/>
                </a:solidFill>
              </a:rPr>
              <a:t>1982</a:t>
            </a:r>
            <a:r>
              <a:rPr lang="en-US" sz="700" dirty="0">
                <a:solidFill>
                  <a:schemeClr val="tx1"/>
                </a:solidFill>
              </a:rPr>
              <a:t> for daily sums.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67B774B-9C11-4876-A294-8DD15B7428B5}"/>
              </a:ext>
            </a:extLst>
          </p:cNvPr>
          <p:cNvSpPr/>
          <p:nvPr/>
        </p:nvSpPr>
        <p:spPr>
          <a:xfrm>
            <a:off x="5018617" y="864001"/>
            <a:ext cx="3636744" cy="32166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Bogen 34">
            <a:extLst>
              <a:ext uri="{FF2B5EF4-FFF2-40B4-BE49-F238E27FC236}">
                <a16:creationId xmlns:a16="http://schemas.microsoft.com/office/drawing/2014/main" id="{B6D35FB0-9B32-4501-BD1B-E2ACBEFBA315}"/>
              </a:ext>
            </a:extLst>
          </p:cNvPr>
          <p:cNvSpPr/>
          <p:nvPr/>
        </p:nvSpPr>
        <p:spPr>
          <a:xfrm rot="17867484">
            <a:off x="7730501" y="1102760"/>
            <a:ext cx="914400" cy="914400"/>
          </a:xfrm>
          <a:prstGeom prst="arc">
            <a:avLst>
              <a:gd name="adj1" fmla="val 16200000"/>
              <a:gd name="adj2" fmla="val 87508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Inhaltsplatzhalter 2">
            <a:extLst>
              <a:ext uri="{FF2B5EF4-FFF2-40B4-BE49-F238E27FC236}">
                <a16:creationId xmlns:a16="http://schemas.microsoft.com/office/drawing/2014/main" id="{AFACDBDF-E060-42B0-8E67-4CE09F910E5C}"/>
              </a:ext>
            </a:extLst>
          </p:cNvPr>
          <p:cNvSpPr txBox="1">
            <a:spLocks/>
          </p:cNvSpPr>
          <p:nvPr/>
        </p:nvSpPr>
        <p:spPr>
          <a:xfrm>
            <a:off x="8295112" y="1288526"/>
            <a:ext cx="801403" cy="704738"/>
          </a:xfrm>
          <a:prstGeom prst="rect">
            <a:avLst/>
          </a:prstGeom>
          <a:solidFill>
            <a:schemeClr val="bg2"/>
          </a:solidFill>
          <a:ln w="12700">
            <a:solidFill>
              <a:srgbClr val="C00000"/>
            </a:solidFill>
          </a:ln>
        </p:spPr>
        <p:txBody>
          <a:bodyPr vert="horz" lIns="72000" tIns="36000" rIns="72000" bIns="36000" rtlCol="0" anchor="ctr">
            <a:no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100" b="1" dirty="0">
                <a:solidFill>
                  <a:schemeClr val="tx1"/>
                </a:solidFill>
              </a:rPr>
              <a:t>Rain gauge measure-</a:t>
            </a:r>
            <a:r>
              <a:rPr lang="en-US" sz="1100" b="1" dirty="0" err="1">
                <a:solidFill>
                  <a:schemeClr val="tx1"/>
                </a:solidFill>
              </a:rPr>
              <a:t>ments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37" name="Bogen 36">
            <a:extLst>
              <a:ext uri="{FF2B5EF4-FFF2-40B4-BE49-F238E27FC236}">
                <a16:creationId xmlns:a16="http://schemas.microsoft.com/office/drawing/2014/main" id="{2DB245F9-F210-4DB9-89C9-BC1E11EDCD9B}"/>
              </a:ext>
            </a:extLst>
          </p:cNvPr>
          <p:cNvSpPr/>
          <p:nvPr/>
        </p:nvSpPr>
        <p:spPr>
          <a:xfrm rot="7098590">
            <a:off x="7719819" y="2617614"/>
            <a:ext cx="914400" cy="914400"/>
          </a:xfrm>
          <a:prstGeom prst="arc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Inhaltsplatzhalter 2">
            <a:extLst>
              <a:ext uri="{FF2B5EF4-FFF2-40B4-BE49-F238E27FC236}">
                <a16:creationId xmlns:a16="http://schemas.microsoft.com/office/drawing/2014/main" id="{2A94AE1E-E25A-4D4D-827D-1420C842E74D}"/>
              </a:ext>
            </a:extLst>
          </p:cNvPr>
          <p:cNvSpPr txBox="1">
            <a:spLocks/>
          </p:cNvSpPr>
          <p:nvPr/>
        </p:nvSpPr>
        <p:spPr>
          <a:xfrm>
            <a:off x="8317441" y="2475290"/>
            <a:ext cx="801403" cy="766791"/>
          </a:xfrm>
          <a:prstGeom prst="rect">
            <a:avLst/>
          </a:prstGeom>
          <a:solidFill>
            <a:schemeClr val="bg2"/>
          </a:solidFill>
          <a:ln w="12700">
            <a:solidFill>
              <a:srgbClr val="C00000"/>
            </a:solidFill>
          </a:ln>
        </p:spPr>
        <p:txBody>
          <a:bodyPr vert="horz" lIns="72000" tIns="36000" rIns="72000" bIns="36000" rtlCol="0" anchor="ctr">
            <a:no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100" b="1" dirty="0" err="1">
                <a:solidFill>
                  <a:schemeClr val="tx1"/>
                </a:solidFill>
              </a:rPr>
              <a:t>Interpo-lated</a:t>
            </a:r>
            <a:r>
              <a:rPr lang="en-US" sz="1100" b="1" dirty="0">
                <a:solidFill>
                  <a:schemeClr val="tx1"/>
                </a:solidFill>
              </a:rPr>
              <a:t> raster fields</a:t>
            </a:r>
            <a:endParaRPr lang="en-US" sz="1100" dirty="0">
              <a:solidFill>
                <a:schemeClr val="tx1"/>
              </a:solidFill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81753F10-F187-412C-9581-BE79CC6C09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A147A35-A020-43F0-B290-857E0F486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F43F511-E1DF-4ABF-A1D1-DE164B61E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B871EB46-5122-4786-858B-C459438DA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4</a:t>
            </a:fld>
            <a:endParaRPr lang="de-DE" dirty="0"/>
          </a:p>
        </p:txBody>
      </p:sp>
      <p:pic>
        <p:nvPicPr>
          <p:cNvPr id="22" name="Picture 169" descr="QR-DWD">
            <a:extLst>
              <a:ext uri="{FF2B5EF4-FFF2-40B4-BE49-F238E27FC236}">
                <a16:creationId xmlns:a16="http://schemas.microsoft.com/office/drawing/2014/main" id="{5231D9DC-D32D-4C08-96F7-9AFCF6D55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851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3FC74B27-25D5-4408-8C7A-3FE5E18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6999119"/>
              </p:ext>
            </p:extLst>
          </p:nvPr>
        </p:nvGraphicFramePr>
        <p:xfrm>
          <a:off x="133613" y="1338399"/>
          <a:ext cx="8832587" cy="2636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8F8E118B-6CCD-45D0-96AB-7415792C76F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2C9867A0-36CB-4D3C-B32B-7EC6ED161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B35AAD9-1347-44BE-BE0F-0EB29210B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095E706A-419B-4A50-98B1-456F0079B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4915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21885E-59E2-4F6F-8F6F-D0E8F3817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8353425" cy="276999"/>
          </a:xfrm>
        </p:spPr>
        <p:txBody>
          <a:bodyPr/>
          <a:lstStyle/>
          <a:p>
            <a:r>
              <a:rPr lang="de-DE" sz="2000" b="1" dirty="0">
                <a:solidFill>
                  <a:srgbClr val="BE584E"/>
                </a:solidFill>
              </a:rPr>
              <a:t>New</a:t>
            </a:r>
            <a:r>
              <a:rPr lang="de-DE" sz="2000" dirty="0"/>
              <a:t> GPCC Precipitation Analysis </a:t>
            </a:r>
            <a:r>
              <a:rPr lang="de-DE" sz="2000" b="1" dirty="0"/>
              <a:t>Monthly</a:t>
            </a:r>
            <a:r>
              <a:rPr lang="de-DE" sz="2000" dirty="0"/>
              <a:t> Version 2025</a:t>
            </a:r>
            <a:endParaRPr lang="de-DE" sz="2000" b="1" dirty="0"/>
          </a:p>
        </p:txBody>
      </p:sp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D7EF759F-71B9-409D-B08B-A6DFC90968F2}"/>
              </a:ext>
            </a:extLst>
          </p:cNvPr>
          <p:cNvGrpSpPr>
            <a:grpSpLocks noChangeAspect="1"/>
          </p:cNvGrpSpPr>
          <p:nvPr/>
        </p:nvGrpSpPr>
        <p:grpSpPr>
          <a:xfrm>
            <a:off x="5866954" y="1230898"/>
            <a:ext cx="3130593" cy="2575032"/>
            <a:chOff x="6651306" y="1190170"/>
            <a:chExt cx="2352994" cy="1935428"/>
          </a:xfrm>
        </p:grpSpPr>
        <p:sp>
          <p:nvSpPr>
            <p:cNvPr id="13" name="Textplatzhalter 25">
              <a:extLst>
                <a:ext uri="{FF2B5EF4-FFF2-40B4-BE49-F238E27FC236}">
                  <a16:creationId xmlns:a16="http://schemas.microsoft.com/office/drawing/2014/main" id="{860A5F34-731B-4AB5-93B8-35B2EBBF9CF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787229" y="2672219"/>
              <a:ext cx="2067399" cy="453379"/>
            </a:xfrm>
            <a:prstGeom prst="rect">
              <a:avLst/>
            </a:prstGeom>
          </p:spPr>
          <p:txBody>
            <a:bodyPr/>
            <a:lstStyle>
              <a:lvl1pPr marL="352425" marR="0" indent="-352425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chemeClr val="tx1"/>
                </a:buClr>
                <a:buSzPct val="95000"/>
                <a:buFont typeface="Wingdings" panose="05000000000000000000" pitchFamily="2" charset="2"/>
                <a:buChar char=""/>
                <a:tabLst/>
                <a:defRPr sz="16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92150" marR="0" indent="-26035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spcBef>
                  <a:spcPts val="0"/>
                </a:spcBef>
                <a:buNone/>
              </a:pPr>
              <a:r>
                <a:rPr lang="en-US" sz="1000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The graphic shows precipitation totals for</a:t>
              </a:r>
            </a:p>
            <a:p>
              <a:pPr marL="0" indent="0" algn="ctr">
                <a:spcBef>
                  <a:spcPts val="0"/>
                </a:spcBef>
                <a:buNone/>
              </a:pPr>
              <a:r>
                <a:rPr lang="en-US" sz="1000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 </a:t>
              </a:r>
              <a:r>
                <a:rPr lang="en-US" sz="1000" b="1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January 1989 - GPCC‘s founding date</a:t>
              </a:r>
            </a:p>
            <a:p>
              <a:pPr marL="0" indent="0" algn="ctr">
                <a:buNone/>
              </a:pPr>
              <a:r>
                <a:rPr lang="en-US" sz="700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Source: GPCC Precipitation Analysis Monthly Version 2025</a:t>
              </a:r>
              <a:endParaRPr lang="de-DE" sz="700" dirty="0"/>
            </a:p>
          </p:txBody>
        </p:sp>
        <p:grpSp>
          <p:nvGrpSpPr>
            <p:cNvPr id="8" name="Gruppieren 7">
              <a:extLst>
                <a:ext uri="{FF2B5EF4-FFF2-40B4-BE49-F238E27FC236}">
                  <a16:creationId xmlns:a16="http://schemas.microsoft.com/office/drawing/2014/main" id="{793DAC10-88CA-42DE-A5F1-A59F34D79B3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51306" y="1190170"/>
              <a:ext cx="2352994" cy="1869087"/>
              <a:chOff x="2881219" y="1189541"/>
              <a:chExt cx="6014839" cy="4838174"/>
            </a:xfrm>
          </p:grpSpPr>
          <p:sp>
            <p:nvSpPr>
              <p:cNvPr id="14" name="Rechteck 13">
                <a:extLst>
                  <a:ext uri="{FF2B5EF4-FFF2-40B4-BE49-F238E27FC236}">
                    <a16:creationId xmlns:a16="http://schemas.microsoft.com/office/drawing/2014/main" id="{38C1F0D0-2748-4BD8-B94E-CB1D47047959}"/>
                  </a:ext>
                </a:extLst>
              </p:cNvPr>
              <p:cNvSpPr/>
              <p:nvPr/>
            </p:nvSpPr>
            <p:spPr>
              <a:xfrm>
                <a:off x="2881219" y="1189541"/>
                <a:ext cx="6014839" cy="483817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grpSp>
            <p:nvGrpSpPr>
              <p:cNvPr id="7" name="Gruppieren 6">
                <a:extLst>
                  <a:ext uri="{FF2B5EF4-FFF2-40B4-BE49-F238E27FC236}">
                    <a16:creationId xmlns:a16="http://schemas.microsoft.com/office/drawing/2014/main" id="{67A30B63-AA6F-44F3-AFAA-9BD2E71E0EBB}"/>
                  </a:ext>
                </a:extLst>
              </p:cNvPr>
              <p:cNvGrpSpPr/>
              <p:nvPr/>
            </p:nvGrpSpPr>
            <p:grpSpPr>
              <a:xfrm>
                <a:off x="2931089" y="1521585"/>
                <a:ext cx="5879959" cy="3483169"/>
                <a:chOff x="2931089" y="1521585"/>
                <a:chExt cx="5879959" cy="3483169"/>
              </a:xfrm>
            </p:grpSpPr>
            <p:pic>
              <p:nvPicPr>
                <p:cNvPr id="12" name="Grafik 11">
                  <a:extLst>
                    <a:ext uri="{FF2B5EF4-FFF2-40B4-BE49-F238E27FC236}">
                      <a16:creationId xmlns:a16="http://schemas.microsoft.com/office/drawing/2014/main" id="{1C5ACAB1-374E-4C5E-8F82-8BCDB433BE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31089" y="1521585"/>
                  <a:ext cx="5879959" cy="3483169"/>
                </a:xfrm>
                <a:prstGeom prst="rect">
                  <a:avLst/>
                </a:prstGeom>
              </p:spPr>
            </p:pic>
            <p:grpSp>
              <p:nvGrpSpPr>
                <p:cNvPr id="10" name="Gruppieren 9">
                  <a:extLst>
                    <a:ext uri="{FF2B5EF4-FFF2-40B4-BE49-F238E27FC236}">
                      <a16:creationId xmlns:a16="http://schemas.microsoft.com/office/drawing/2014/main" id="{A5F3F877-9CAC-4D02-AC57-E35C8EE603B5}"/>
                    </a:ext>
                  </a:extLst>
                </p:cNvPr>
                <p:cNvGrpSpPr/>
                <p:nvPr/>
              </p:nvGrpSpPr>
              <p:grpSpPr>
                <a:xfrm>
                  <a:off x="4416192" y="3912123"/>
                  <a:ext cx="730655" cy="426465"/>
                  <a:chOff x="4416192" y="3912123"/>
                  <a:chExt cx="730655" cy="426465"/>
                </a:xfrm>
              </p:grpSpPr>
              <p:pic>
                <p:nvPicPr>
                  <p:cNvPr id="17" name="Grafik 16">
                    <a:extLst>
                      <a:ext uri="{FF2B5EF4-FFF2-40B4-BE49-F238E27FC236}">
                        <a16:creationId xmlns:a16="http://schemas.microsoft.com/office/drawing/2014/main" id="{FD77417E-B263-4F06-8ECE-F1128D98AE9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4"/>
                      </a:ext>
                    </a:extLst>
                  </a:blip>
                  <a:srcRect/>
                  <a:stretch/>
                </p:blipFill>
                <p:spPr>
                  <a:xfrm>
                    <a:off x="4565973" y="3927890"/>
                    <a:ext cx="580874" cy="410698"/>
                  </a:xfrm>
                  <a:prstGeom prst="rect">
                    <a:avLst/>
                  </a:prstGeom>
                </p:spPr>
              </p:pic>
              <p:pic>
                <p:nvPicPr>
                  <p:cNvPr id="18" name="Grafik 17">
                    <a:extLst>
                      <a:ext uri="{FF2B5EF4-FFF2-40B4-BE49-F238E27FC236}">
                        <a16:creationId xmlns:a16="http://schemas.microsoft.com/office/drawing/2014/main" id="{2AA15C5A-B002-4249-84AD-9DE14B297CA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/>
                </p:blipFill>
                <p:spPr>
                  <a:xfrm>
                    <a:off x="4416192" y="3912123"/>
                    <a:ext cx="164681" cy="281030"/>
                  </a:xfrm>
                  <a:prstGeom prst="rect">
                    <a:avLst/>
                  </a:prstGeom>
                </p:spPr>
              </p:pic>
            </p:grpSp>
          </p:grpSp>
        </p:grpSp>
      </p:grp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C73BA351-FAD7-487C-8277-39C74B315668}"/>
              </a:ext>
            </a:extLst>
          </p:cNvPr>
          <p:cNvSpPr txBox="1">
            <a:spLocks/>
          </p:cNvSpPr>
          <p:nvPr/>
        </p:nvSpPr>
        <p:spPr>
          <a:xfrm>
            <a:off x="1078862" y="1200055"/>
            <a:ext cx="4489416" cy="3246115"/>
          </a:xfrm>
          <a:prstGeom prst="rect">
            <a:avLst/>
          </a:prstGeom>
          <a:ln w="12700">
            <a:noFill/>
          </a:ln>
        </p:spPr>
        <p:txBody>
          <a:bodyPr vert="horz" lIns="72000" tIns="36000" rIns="72000" bIns="36000" rtlCol="0" anchor="ctr">
            <a:norm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/>
              <a:t>Gridded</a:t>
            </a:r>
            <a:r>
              <a:rPr lang="en-US" sz="1200" dirty="0"/>
              <a:t> </a:t>
            </a:r>
            <a:r>
              <a:rPr lang="en-US" sz="1200" b="1" dirty="0"/>
              <a:t>Monthly</a:t>
            </a:r>
            <a:r>
              <a:rPr lang="en-US" sz="1200" dirty="0"/>
              <a:t> precipitation totals for the Earth’s land surface</a:t>
            </a:r>
          </a:p>
          <a:p>
            <a:r>
              <a:rPr lang="en-US" sz="1200" b="1" dirty="0"/>
              <a:t>1891</a:t>
            </a:r>
            <a:r>
              <a:rPr lang="en-US" sz="1200" dirty="0"/>
              <a:t> to present</a:t>
            </a:r>
          </a:p>
          <a:p>
            <a:r>
              <a:rPr lang="en-US" sz="1200" dirty="0"/>
              <a:t>Reprocessing of the whole time period up to now</a:t>
            </a:r>
          </a:p>
          <a:p>
            <a:r>
              <a:rPr lang="en-US" sz="1200" dirty="0"/>
              <a:t>Based on:</a:t>
            </a:r>
          </a:p>
          <a:p>
            <a:pPr lvl="1"/>
            <a:r>
              <a:rPr lang="en-US" sz="1100" dirty="0"/>
              <a:t>data provided by the national hydrological and/or meteorological services (NHMS)  </a:t>
            </a:r>
            <a:r>
              <a:rPr lang="en-US" sz="1100" b="1" dirty="0">
                <a:solidFill>
                  <a:srgbClr val="BE584E"/>
                </a:solidFill>
                <a:cs typeface="Times New Roman" panose="02020603050405020304" pitchFamily="18" charset="0"/>
              </a:rPr>
              <a:t>&gt; 190 countries</a:t>
            </a:r>
          </a:p>
          <a:p>
            <a:pPr lvl="1"/>
            <a:r>
              <a:rPr lang="en-US" sz="1100" dirty="0"/>
              <a:t>global and regional data collections</a:t>
            </a:r>
          </a:p>
          <a:p>
            <a:pPr lvl="1"/>
            <a:r>
              <a:rPr lang="en-US" sz="1100" dirty="0"/>
              <a:t>SYNOP and CLIMAT reports</a:t>
            </a:r>
          </a:p>
          <a:p>
            <a:r>
              <a:rPr lang="en-US" sz="1200" dirty="0"/>
              <a:t>Spatial resolutions of </a:t>
            </a:r>
            <a:r>
              <a:rPr lang="en-US" sz="1200" b="1" dirty="0"/>
              <a:t>0.25°</a:t>
            </a:r>
            <a:r>
              <a:rPr lang="en-US" sz="1200" dirty="0"/>
              <a:t>, </a:t>
            </a:r>
            <a:r>
              <a:rPr lang="en-US" sz="1200" b="1" dirty="0"/>
              <a:t>0.5°</a:t>
            </a:r>
            <a:r>
              <a:rPr lang="en-US" sz="1200" dirty="0"/>
              <a:t>, </a:t>
            </a:r>
            <a:r>
              <a:rPr lang="en-US" sz="1200" b="1" dirty="0"/>
              <a:t>1°</a:t>
            </a:r>
            <a:r>
              <a:rPr lang="en-US" sz="1200" dirty="0"/>
              <a:t> and </a:t>
            </a:r>
            <a:r>
              <a:rPr lang="en-US" sz="1200" b="1" dirty="0"/>
              <a:t>2.5°</a:t>
            </a:r>
          </a:p>
          <a:p>
            <a:r>
              <a:rPr lang="de-DE" sz="1200" b="1" dirty="0" err="1"/>
              <a:t>Anomaly</a:t>
            </a:r>
            <a:r>
              <a:rPr lang="de-DE" sz="1200" dirty="0"/>
              <a:t> </a:t>
            </a:r>
            <a:r>
              <a:rPr lang="de-DE" sz="1200" dirty="0" err="1"/>
              <a:t>interpolation</a:t>
            </a:r>
            <a:r>
              <a:rPr lang="de-DE" sz="1200" dirty="0"/>
              <a:t> </a:t>
            </a:r>
            <a:r>
              <a:rPr lang="de-DE" sz="1200" dirty="0" err="1"/>
              <a:t>with</a:t>
            </a:r>
            <a:r>
              <a:rPr lang="de-DE" sz="1200" dirty="0"/>
              <a:t> </a:t>
            </a:r>
            <a:r>
              <a:rPr lang="de-DE" sz="1200" dirty="0" err="1"/>
              <a:t>modified</a:t>
            </a:r>
            <a:r>
              <a:rPr lang="de-DE" sz="1200" dirty="0"/>
              <a:t> SPHEREMAP</a:t>
            </a:r>
          </a:p>
          <a:p>
            <a:r>
              <a:rPr lang="de-DE" sz="1200" b="1" dirty="0">
                <a:solidFill>
                  <a:srgbClr val="BE584E"/>
                </a:solidFill>
                <a:cs typeface="Times New Roman" panose="02020603050405020304" pitchFamily="18" charset="0"/>
              </a:rPr>
              <a:t>Open </a:t>
            </a:r>
            <a:r>
              <a:rPr lang="de-DE" sz="1200" b="1" dirty="0" err="1">
                <a:solidFill>
                  <a:srgbClr val="BE584E"/>
                </a:solidFill>
                <a:cs typeface="Times New Roman" panose="02020603050405020304" pitchFamily="18" charset="0"/>
              </a:rPr>
              <a:t>access</a:t>
            </a:r>
            <a:endParaRPr lang="de-DE" sz="1200" b="1" dirty="0">
              <a:solidFill>
                <a:srgbClr val="BE584E"/>
              </a:solidFill>
              <a:cs typeface="Times New Roman" panose="02020603050405020304" pitchFamily="18" charset="0"/>
            </a:endParaRP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E1802D86-D735-4F03-A52B-B26A6DC5A9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08686A1-63A8-4DD4-B0B7-4736DCEC7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191292F3-E5B5-4962-88AA-1F4D08ECA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896B49FD-556D-4976-B799-A952AE4A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6</a:t>
            </a:fld>
            <a:endParaRPr lang="de-DE" dirty="0"/>
          </a:p>
        </p:txBody>
      </p:sp>
      <p:pic>
        <p:nvPicPr>
          <p:cNvPr id="22" name="Picture 169" descr="QR-DWD">
            <a:extLst>
              <a:ext uri="{FF2B5EF4-FFF2-40B4-BE49-F238E27FC236}">
                <a16:creationId xmlns:a16="http://schemas.microsoft.com/office/drawing/2014/main" id="{D6D6310B-17FA-4E54-ACDB-E16D584AC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07C8310D-983F-49D9-BBA4-47F7DF0937D4}"/>
              </a:ext>
            </a:extLst>
          </p:cNvPr>
          <p:cNvGrpSpPr/>
          <p:nvPr/>
        </p:nvGrpSpPr>
        <p:grpSpPr>
          <a:xfrm>
            <a:off x="4805121" y="3776913"/>
            <a:ext cx="3877422" cy="821127"/>
            <a:chOff x="5057122" y="3558333"/>
            <a:chExt cx="3877422" cy="821127"/>
          </a:xfrm>
        </p:grpSpPr>
        <p:grpSp>
          <p:nvGrpSpPr>
            <p:cNvPr id="29" name="Gruppieren 28">
              <a:extLst>
                <a:ext uri="{FF2B5EF4-FFF2-40B4-BE49-F238E27FC236}">
                  <a16:creationId xmlns:a16="http://schemas.microsoft.com/office/drawing/2014/main" id="{1A869F31-B5D5-4352-9C96-EB930B405187}"/>
                </a:ext>
              </a:extLst>
            </p:cNvPr>
            <p:cNvGrpSpPr/>
            <p:nvPr/>
          </p:nvGrpSpPr>
          <p:grpSpPr>
            <a:xfrm>
              <a:off x="5057122" y="3558333"/>
              <a:ext cx="3876830" cy="818404"/>
              <a:chOff x="5001970" y="1247579"/>
              <a:chExt cx="3876830" cy="818404"/>
            </a:xfrm>
          </p:grpSpPr>
          <p:sp>
            <p:nvSpPr>
              <p:cNvPr id="23" name="Pfeil: nach rechts 22">
                <a:extLst>
                  <a:ext uri="{FF2B5EF4-FFF2-40B4-BE49-F238E27FC236}">
                    <a16:creationId xmlns:a16="http://schemas.microsoft.com/office/drawing/2014/main" id="{A38F136A-E5F4-4CF3-9F39-8E84D6B6FDA1}"/>
                  </a:ext>
                </a:extLst>
              </p:cNvPr>
              <p:cNvSpPr/>
              <p:nvPr/>
            </p:nvSpPr>
            <p:spPr>
              <a:xfrm>
                <a:off x="5350784" y="1247579"/>
                <a:ext cx="3528016" cy="388771"/>
              </a:xfrm>
              <a:prstGeom prst="rightArrow">
                <a:avLst>
                  <a:gd name="adj1" fmla="val 25353"/>
                  <a:gd name="adj2" fmla="val 490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4" name="Textfeld 23">
                <a:extLst>
                  <a:ext uri="{FF2B5EF4-FFF2-40B4-BE49-F238E27FC236}">
                    <a16:creationId xmlns:a16="http://schemas.microsoft.com/office/drawing/2014/main" id="{8327C7CB-BE20-4C90-9628-F8B650028886}"/>
                  </a:ext>
                </a:extLst>
              </p:cNvPr>
              <p:cNvSpPr txBox="1"/>
              <p:nvPr/>
            </p:nvSpPr>
            <p:spPr>
              <a:xfrm>
                <a:off x="5001970" y="1727429"/>
                <a:ext cx="639919" cy="338554"/>
              </a:xfrm>
              <a:prstGeom prst="rect">
                <a:avLst/>
              </a:prstGeom>
              <a:solidFill>
                <a:schemeClr val="bg2"/>
              </a:solidFill>
              <a:ln w="1270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de-DE" sz="1600" b="1" dirty="0">
                    <a:solidFill>
                      <a:srgbClr val="BE584E"/>
                    </a:solidFill>
                  </a:rPr>
                  <a:t>1891</a:t>
                </a:r>
              </a:p>
            </p:txBody>
          </p:sp>
          <p:cxnSp>
            <p:nvCxnSpPr>
              <p:cNvPr id="26" name="Gerader Verbinder 25">
                <a:extLst>
                  <a:ext uri="{FF2B5EF4-FFF2-40B4-BE49-F238E27FC236}">
                    <a16:creationId xmlns:a16="http://schemas.microsoft.com/office/drawing/2014/main" id="{2E7A49C7-B10F-4D89-802B-1AB62CF697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48403" y="1441965"/>
                <a:ext cx="0" cy="28546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Gruppieren 33">
              <a:extLst>
                <a:ext uri="{FF2B5EF4-FFF2-40B4-BE49-F238E27FC236}">
                  <a16:creationId xmlns:a16="http://schemas.microsoft.com/office/drawing/2014/main" id="{059FD0E1-97BA-4F62-83E0-C79B61D444D2}"/>
                </a:ext>
              </a:extLst>
            </p:cNvPr>
            <p:cNvGrpSpPr/>
            <p:nvPr/>
          </p:nvGrpSpPr>
          <p:grpSpPr>
            <a:xfrm>
              <a:off x="8374183" y="3752719"/>
              <a:ext cx="560361" cy="626741"/>
              <a:chOff x="8453558" y="3752719"/>
              <a:chExt cx="560361" cy="626741"/>
            </a:xfrm>
          </p:grpSpPr>
          <p:sp>
            <p:nvSpPr>
              <p:cNvPr id="30" name="Textfeld 29">
                <a:extLst>
                  <a:ext uri="{FF2B5EF4-FFF2-40B4-BE49-F238E27FC236}">
                    <a16:creationId xmlns:a16="http://schemas.microsoft.com/office/drawing/2014/main" id="{17288411-5F40-4B61-BFAA-683A27D83BC1}"/>
                  </a:ext>
                </a:extLst>
              </p:cNvPr>
              <p:cNvSpPr txBox="1"/>
              <p:nvPr/>
            </p:nvSpPr>
            <p:spPr>
              <a:xfrm>
                <a:off x="8453558" y="4040906"/>
                <a:ext cx="559769" cy="338554"/>
              </a:xfrm>
              <a:prstGeom prst="rect">
                <a:avLst/>
              </a:prstGeom>
              <a:solidFill>
                <a:schemeClr val="bg2"/>
              </a:solidFill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de-DE" sz="1600" dirty="0" err="1">
                    <a:solidFill>
                      <a:srgbClr val="BE584E"/>
                    </a:solidFill>
                  </a:rPr>
                  <a:t>now</a:t>
                </a:r>
                <a:endParaRPr lang="de-DE" sz="1600" dirty="0">
                  <a:solidFill>
                    <a:srgbClr val="BE584E"/>
                  </a:solidFill>
                </a:endParaRPr>
              </a:p>
            </p:txBody>
          </p:sp>
          <p:cxnSp>
            <p:nvCxnSpPr>
              <p:cNvPr id="31" name="Gerader Verbinder 30">
                <a:extLst>
                  <a:ext uri="{FF2B5EF4-FFF2-40B4-BE49-F238E27FC236}">
                    <a16:creationId xmlns:a16="http://schemas.microsoft.com/office/drawing/2014/main" id="{16E6D737-86EF-4F0C-A623-5B6F442DDD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013919" y="3752719"/>
                <a:ext cx="0" cy="34072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75659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66DE050-4A81-4BF9-9345-559441E7B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8353425" cy="360099"/>
          </a:xfrm>
        </p:spPr>
        <p:txBody>
          <a:bodyPr/>
          <a:lstStyle/>
          <a:p>
            <a:r>
              <a:rPr lang="de-DE" altLang="de-DE" dirty="0" err="1"/>
              <a:t>What‘s</a:t>
            </a:r>
            <a:r>
              <a:rPr lang="de-DE" altLang="de-DE" dirty="0"/>
              <a:t> </a:t>
            </a:r>
            <a:r>
              <a:rPr lang="de-DE" altLang="de-DE" dirty="0" err="1"/>
              <a:t>new</a:t>
            </a:r>
            <a:r>
              <a:rPr lang="de-DE" altLang="de-DE" dirty="0"/>
              <a:t>?</a:t>
            </a:r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2FE89A8A-8F5F-4A24-B662-B745DB0CE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600" y="1306287"/>
            <a:ext cx="7712120" cy="3294654"/>
          </a:xfrm>
        </p:spPr>
        <p:txBody>
          <a:bodyPr>
            <a:normAutofit fontScale="62500" lnSpcReduction="20000"/>
          </a:bodyPr>
          <a:lstStyle/>
          <a:p>
            <a:pPr>
              <a:buFont typeface="Arial" panose="020B0604020202020204" pitchFamily="34" charset="0"/>
              <a:buAutoNum type="arabicPeriod"/>
            </a:pPr>
            <a:endParaRPr lang="en-US" altLang="de-DE" sz="1500" b="1" dirty="0"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AutoNum type="arabicPeriod"/>
            </a:pPr>
            <a:r>
              <a:rPr lang="en-US" altLang="de-DE" sz="1600" b="1" dirty="0">
                <a:cs typeface="Calibri" panose="020F0502020204030204" pitchFamily="34" charset="0"/>
              </a:rPr>
              <a:t>Its name: </a:t>
            </a:r>
            <a:r>
              <a:rPr lang="en-US" altLang="de-DE" b="1" dirty="0">
                <a:cs typeface="Calibri" panose="020F0502020204030204" pitchFamily="34" charset="0"/>
              </a:rPr>
              <a:t>Full Data Monthly </a:t>
            </a:r>
            <a:r>
              <a:rPr lang="en-US" altLang="de-DE" b="1" dirty="0">
                <a:cs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en-US" altLang="de-DE" b="1" dirty="0">
                <a:solidFill>
                  <a:srgbClr val="BE584E"/>
                </a:solidFill>
                <a:cs typeface="Calibri" panose="020F0502020204030204" pitchFamily="34" charset="0"/>
                <a:sym typeface="Wingdings" panose="05000000000000000000" pitchFamily="2" charset="2"/>
              </a:rPr>
              <a:t>GPCC Precipitation Analysis Monthly </a:t>
            </a:r>
            <a:r>
              <a:rPr lang="en-US" altLang="de-DE" dirty="0">
                <a:cs typeface="Calibri" panose="020F0502020204030204" pitchFamily="34" charset="0"/>
                <a:sym typeface="Wingdings" panose="05000000000000000000" pitchFamily="2" charset="2"/>
              </a:rPr>
              <a:t>(short: GPCC Monthly)</a:t>
            </a:r>
          </a:p>
          <a:p>
            <a:pPr>
              <a:buFont typeface="Arial" panose="020B0604020202020204" pitchFamily="34" charset="0"/>
              <a:buAutoNum type="arabicPeriod"/>
            </a:pPr>
            <a:endParaRPr lang="en-US" altLang="de-DE" sz="1500" dirty="0"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AutoNum type="arabicPeriod"/>
            </a:pPr>
            <a:r>
              <a:rPr lang="en-US" altLang="de-DE" sz="1600" b="1" dirty="0">
                <a:cs typeface="Calibri" panose="020F0502020204030204" pitchFamily="34" charset="0"/>
              </a:rPr>
              <a:t>Near </a:t>
            </a:r>
            <a:r>
              <a:rPr lang="en-US" altLang="de-DE" sz="1600" b="1" dirty="0" err="1">
                <a:cs typeface="Calibri" panose="020F0502020204030204" pitchFamily="34" charset="0"/>
              </a:rPr>
              <a:t>realtime</a:t>
            </a:r>
            <a:r>
              <a:rPr lang="en-US" altLang="de-DE" sz="1600" b="1" dirty="0">
                <a:cs typeface="Calibri" panose="020F0502020204030204" pitchFamily="34" charset="0"/>
              </a:rPr>
              <a:t> dataset, starting in 1891</a:t>
            </a:r>
          </a:p>
          <a:p>
            <a:pPr marL="431800" lvl="1" indent="0">
              <a:buNone/>
            </a:pPr>
            <a:r>
              <a:rPr lang="en-US" altLang="de-DE" sz="1400" dirty="0">
                <a:cs typeface="Calibri" panose="020F0502020204030204" pitchFamily="34" charset="0"/>
              </a:rPr>
              <a:t>	regular monthly updates, with a latency of 2 months</a:t>
            </a:r>
          </a:p>
          <a:p>
            <a:pPr marL="692150" marR="0" lvl="1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/>
            </a:pPr>
            <a:r>
              <a:rPr lang="en-US" altLang="de-DE" sz="1400" b="1" dirty="0">
                <a:solidFill>
                  <a:srgbClr val="BE584E"/>
                </a:solidFill>
                <a:latin typeface="Arial"/>
                <a:cs typeface="Times New Roman" panose="02020603050405020304" pitchFamily="18" charset="0"/>
              </a:rPr>
              <a:t>Historic</a:t>
            </a:r>
            <a:r>
              <a:rPr kumimoji="0" lang="en-US" altLang="de-DE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alt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and</a:t>
            </a:r>
            <a:r>
              <a:rPr kumimoji="0" lang="en-US" altLang="de-DE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 </a:t>
            </a:r>
            <a:r>
              <a:rPr lang="en-US" altLang="de-DE" sz="1400" b="1" dirty="0">
                <a:solidFill>
                  <a:srgbClr val="BE584E"/>
                </a:solidFill>
                <a:latin typeface="Arial"/>
                <a:cs typeface="Times New Roman" panose="02020603050405020304" pitchFamily="18" charset="0"/>
              </a:rPr>
              <a:t>near</a:t>
            </a:r>
            <a:r>
              <a:rPr kumimoji="0" lang="en-US" altLang="de-DE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 </a:t>
            </a:r>
            <a:r>
              <a:rPr lang="en-US" altLang="de-DE" sz="1400" b="1" dirty="0">
                <a:solidFill>
                  <a:srgbClr val="BE584E"/>
                </a:solidFill>
                <a:latin typeface="Arial"/>
                <a:cs typeface="Times New Roman" panose="02020603050405020304" pitchFamily="18" charset="0"/>
              </a:rPr>
              <a:t>real-time monthly analyses </a:t>
            </a:r>
            <a:r>
              <a:rPr kumimoji="0" lang="en-US" alt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in </a:t>
            </a:r>
            <a:r>
              <a:rPr kumimoji="0" lang="en-US" altLang="de-DE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one</a:t>
            </a:r>
            <a:r>
              <a:rPr kumimoji="0" lang="en-US" alt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alibri" panose="020F0502020204030204" pitchFamily="34" charset="0"/>
              </a:rPr>
              <a:t> product from now on</a:t>
            </a:r>
            <a:endParaRPr kumimoji="0" lang="de-DE" altLang="de-DE" sz="1400" b="1" i="0" u="none" strike="noStrike" kern="1200" cap="none" spc="0" normalizeH="0" baseline="0" noProof="0" dirty="0">
              <a:ln>
                <a:noFill/>
              </a:ln>
              <a:solidFill>
                <a:srgbClr val="96B9DC"/>
              </a:solidFill>
              <a:effectLst/>
              <a:uLnTx/>
              <a:uFillTx/>
              <a:latin typeface="Arial"/>
              <a:ea typeface="+mn-ea"/>
              <a:cs typeface="Calibri" panose="020F0502020204030204" pitchFamily="34" charset="0"/>
            </a:endParaRPr>
          </a:p>
          <a:p>
            <a:pPr marL="431800" lvl="1" indent="0">
              <a:buNone/>
            </a:pPr>
            <a:r>
              <a:rPr lang="en-US" altLang="de-DE" sz="1400" b="1" dirty="0">
                <a:cs typeface="Calibri" panose="020F0502020204030204" pitchFamily="34" charset="0"/>
              </a:rPr>
              <a:t>	                              Full Data Monthly + Monitoring Product                                                                                              </a:t>
            </a:r>
            <a:r>
              <a:rPr lang="en-US" altLang="de-DE" sz="1400" b="1" dirty="0" err="1">
                <a:solidFill>
                  <a:schemeClr val="bg1"/>
                </a:solidFill>
                <a:cs typeface="Calibri" panose="020F0502020204030204" pitchFamily="34" charset="0"/>
              </a:rPr>
              <a:t>kllöllöklkläömä</a:t>
            </a:r>
            <a:r>
              <a:rPr lang="en-US" altLang="de-DE" sz="1400" b="1" dirty="0">
                <a:solidFill>
                  <a:schemeClr val="bg1"/>
                </a:solidFill>
                <a:cs typeface="Calibri" panose="020F0502020204030204" pitchFamily="34" charset="0"/>
              </a:rPr>
              <a:t>	      </a:t>
            </a:r>
            <a:r>
              <a:rPr lang="en-US" altLang="de-DE" sz="1400" b="1" dirty="0" err="1">
                <a:solidFill>
                  <a:schemeClr val="bg1"/>
                </a:solidFill>
                <a:cs typeface="Calibri" panose="020F0502020204030204" pitchFamily="34" charset="0"/>
              </a:rPr>
              <a:t>öm</a:t>
            </a:r>
            <a:r>
              <a:rPr lang="en-US" altLang="de-DE" sz="1400" b="1" dirty="0">
                <a:solidFill>
                  <a:schemeClr val="bg1"/>
                </a:solidFill>
                <a:cs typeface="Calibri" panose="020F0502020204030204" pitchFamily="34" charset="0"/>
              </a:rPr>
              <a:t>                              </a:t>
            </a:r>
            <a:r>
              <a:rPr lang="en-US" altLang="de-DE" sz="1400" b="1" dirty="0">
                <a:cs typeface="Calibri" panose="020F0502020204030204" pitchFamily="34" charset="0"/>
              </a:rPr>
              <a:t>=                                                                                                                                                         	                     </a:t>
            </a:r>
            <a:r>
              <a:rPr lang="en-US" altLang="de-DE" sz="1400" b="1" dirty="0">
                <a:solidFill>
                  <a:schemeClr val="tx1"/>
                </a:solidFill>
                <a:cs typeface="Calibri" panose="020F0502020204030204" pitchFamily="34" charset="0"/>
              </a:rPr>
              <a:t>GPCC Precipitation Analysis Monthly Version 2025</a:t>
            </a:r>
          </a:p>
          <a:p>
            <a:pPr>
              <a:buFont typeface="+mj-lt"/>
              <a:buAutoNum type="arabicPeriod" startAt="2"/>
            </a:pPr>
            <a:endParaRPr lang="en-US" altLang="de-DE" sz="1500" b="1" dirty="0">
              <a:cs typeface="Calibri" panose="020F0502020204030204" pitchFamily="34" charset="0"/>
            </a:endParaRPr>
          </a:p>
          <a:p>
            <a:pPr>
              <a:buFont typeface="+mj-lt"/>
              <a:buAutoNum type="arabicPeriod" startAt="3"/>
            </a:pPr>
            <a:r>
              <a:rPr lang="en-US" altLang="de-DE" sz="1500" b="1" dirty="0">
                <a:cs typeface="Calibri" panose="020F0502020204030204" pitchFamily="34" charset="0"/>
              </a:rPr>
              <a:t>More data sources </a:t>
            </a:r>
            <a:r>
              <a:rPr lang="en-US" altLang="de-DE" sz="1500" dirty="0">
                <a:cs typeface="Calibri" panose="020F0502020204030204" pitchFamily="34" charset="0"/>
              </a:rPr>
              <a:t>used to calculate the Monthly appended updates (</a:t>
            </a:r>
            <a:r>
              <a:rPr lang="en-US" altLang="de-DE" sz="1500" i="1" dirty="0">
                <a:cs typeface="Calibri" panose="020F0502020204030204" pitchFamily="34" charset="0"/>
              </a:rPr>
              <a:t>ex-Monitoring Product</a:t>
            </a:r>
            <a:r>
              <a:rPr lang="en-US" altLang="de-DE" sz="1500" dirty="0">
                <a:cs typeface="Calibri" panose="020F0502020204030204" pitchFamily="34" charset="0"/>
              </a:rPr>
              <a:t>)</a:t>
            </a:r>
          </a:p>
          <a:p>
            <a:pPr lvl="2"/>
            <a:r>
              <a:rPr lang="en-US" altLang="de-DE" sz="1300" dirty="0">
                <a:cs typeface="Calibri" panose="020F0502020204030204" pitchFamily="34" charset="0"/>
              </a:rPr>
              <a:t>WIS/GTS (SYNOP-reports, CLIMATS)</a:t>
            </a:r>
          </a:p>
          <a:p>
            <a:pPr lvl="2"/>
            <a:r>
              <a:rPr lang="en-US" altLang="de-DE" sz="1300" b="1" dirty="0">
                <a:solidFill>
                  <a:srgbClr val="BE584E"/>
                </a:solidFill>
                <a:cs typeface="Times New Roman" panose="02020603050405020304" pitchFamily="18" charset="0"/>
              </a:rPr>
              <a:t>NEW: </a:t>
            </a:r>
            <a:r>
              <a:rPr lang="en-US" altLang="de-DE" sz="1300" dirty="0">
                <a:cs typeface="Calibri" panose="020F0502020204030204" pitchFamily="34" charset="0"/>
              </a:rPr>
              <a:t>available </a:t>
            </a:r>
            <a:r>
              <a:rPr lang="en-US" altLang="de-DE" sz="1300" b="1" dirty="0">
                <a:cs typeface="Calibri" panose="020F0502020204030204" pitchFamily="34" charset="0"/>
              </a:rPr>
              <a:t>national</a:t>
            </a:r>
            <a:r>
              <a:rPr lang="en-US" altLang="de-DE" sz="1300" dirty="0">
                <a:cs typeface="Calibri" panose="020F0502020204030204" pitchFamily="34" charset="0"/>
              </a:rPr>
              <a:t> </a:t>
            </a:r>
            <a:r>
              <a:rPr lang="en-US" altLang="de-DE" sz="1300" b="1" dirty="0">
                <a:cs typeface="Calibri" panose="020F0502020204030204" pitchFamily="34" charset="0"/>
              </a:rPr>
              <a:t>data </a:t>
            </a:r>
            <a:r>
              <a:rPr lang="en-US" altLang="de-DE" sz="1300" dirty="0">
                <a:cs typeface="Calibri" panose="020F0502020204030204" pitchFamily="34" charset="0"/>
              </a:rPr>
              <a:t>from</a:t>
            </a:r>
            <a:r>
              <a:rPr lang="en-US" altLang="de-DE" sz="1300" b="1" dirty="0">
                <a:cs typeface="Calibri" panose="020F0502020204030204" pitchFamily="34" charset="0"/>
              </a:rPr>
              <a:t> </a:t>
            </a:r>
            <a:r>
              <a:rPr lang="en-US" altLang="de-DE" sz="1300" dirty="0">
                <a:cs typeface="Calibri" panose="020F0502020204030204" pitchFamily="34" charset="0"/>
              </a:rPr>
              <a:t>APIs</a:t>
            </a:r>
          </a:p>
          <a:p>
            <a:pPr lvl="1"/>
            <a:r>
              <a:rPr lang="en-US" altLang="de-DE" sz="1300" b="1" dirty="0">
                <a:cs typeface="Calibri" panose="020F0502020204030204" pitchFamily="34" charset="0"/>
              </a:rPr>
              <a:t>Improvement of Analysis Quality, due to more stations included</a:t>
            </a:r>
          </a:p>
          <a:p>
            <a:pPr lvl="1"/>
            <a:endParaRPr lang="en-US" altLang="de-DE" sz="1300" b="1" dirty="0">
              <a:cs typeface="Calibri" panose="020F0502020204030204" pitchFamily="34" charset="0"/>
            </a:endParaRPr>
          </a:p>
          <a:p>
            <a:pPr>
              <a:buFont typeface="+mj-lt"/>
              <a:buAutoNum type="arabicPeriod" startAt="3"/>
            </a:pPr>
            <a:r>
              <a:rPr lang="en-US" altLang="de-DE" sz="1500" b="1" dirty="0">
                <a:cs typeface="Calibri" panose="020F0502020204030204" pitchFamily="34" charset="0"/>
              </a:rPr>
              <a:t>2 new variables:</a:t>
            </a:r>
          </a:p>
          <a:p>
            <a:pPr lvl="1"/>
            <a:r>
              <a:rPr lang="en-US" altLang="de-DE" sz="12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dist_int</a:t>
            </a:r>
            <a:r>
              <a:rPr lang="en-US" altLang="de-DE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 (mean distance of stations, that were used by interpolating the grid cell)</a:t>
            </a:r>
          </a:p>
          <a:p>
            <a:pPr lvl="1"/>
            <a:r>
              <a:rPr lang="en-US" altLang="de-DE" sz="12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gauge_int</a:t>
            </a:r>
            <a:r>
              <a:rPr lang="en-US" altLang="de-DE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(number of gauges, that were used by interpolating the grid cell)</a:t>
            </a:r>
          </a:p>
          <a:p>
            <a:pPr>
              <a:buFont typeface="Arial" panose="020B0604020202020204" pitchFamily="34" charset="0"/>
              <a:buAutoNum type="arabicPeriod" startAt="3"/>
            </a:pPr>
            <a:endParaRPr lang="en-US" altLang="de-DE" sz="1500" dirty="0"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AutoNum type="arabicPeriod" startAt="3"/>
            </a:pPr>
            <a:r>
              <a:rPr lang="en-US" altLang="de-DE" sz="1500" b="1" dirty="0">
                <a:cs typeface="Calibri" panose="020F0502020204030204" pitchFamily="34" charset="0"/>
              </a:rPr>
              <a:t>Climatological infilling</a:t>
            </a:r>
            <a:r>
              <a:rPr lang="en-US" altLang="de-DE" sz="1500" dirty="0">
                <a:cs typeface="Calibri" panose="020F0502020204030204" pitchFamily="34" charset="0"/>
              </a:rPr>
              <a:t>, can be used to improve the quality in regions with scarce station coverage by using the variable </a:t>
            </a:r>
            <a:r>
              <a:rPr lang="en-US" altLang="de-DE" sz="1500" b="1" dirty="0" err="1">
                <a:cs typeface="Calibri" panose="020F0502020204030204" pitchFamily="34" charset="0"/>
              </a:rPr>
              <a:t>precip_infill</a:t>
            </a:r>
            <a:r>
              <a:rPr lang="en-US" altLang="de-DE" sz="1500" dirty="0">
                <a:cs typeface="Calibri" panose="020F0502020204030204" pitchFamily="34" charset="0"/>
              </a:rPr>
              <a:t>.</a:t>
            </a:r>
            <a:endParaRPr lang="de-DE" dirty="0"/>
          </a:p>
          <a:p>
            <a:endParaRPr lang="de-DE" dirty="0"/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603BA82-0069-4594-A975-B63BA733AEE9}"/>
              </a:ext>
            </a:extLst>
          </p:cNvPr>
          <p:cNvGrpSpPr/>
          <p:nvPr/>
        </p:nvGrpSpPr>
        <p:grpSpPr>
          <a:xfrm>
            <a:off x="2686050" y="2281815"/>
            <a:ext cx="3208564" cy="483848"/>
            <a:chOff x="935305" y="1836094"/>
            <a:chExt cx="4337074" cy="1042367"/>
          </a:xfrm>
        </p:grpSpPr>
        <p:sp>
          <p:nvSpPr>
            <p:cNvPr id="3" name="Bogen 2">
              <a:extLst>
                <a:ext uri="{FF2B5EF4-FFF2-40B4-BE49-F238E27FC236}">
                  <a16:creationId xmlns:a16="http://schemas.microsoft.com/office/drawing/2014/main" id="{CA56E2A0-88BE-4236-9DA1-8E0401298B4A}"/>
                </a:ext>
              </a:extLst>
            </p:cNvPr>
            <p:cNvSpPr/>
            <p:nvPr/>
          </p:nvSpPr>
          <p:spPr>
            <a:xfrm rot="2878610">
              <a:off x="4357979" y="1964061"/>
              <a:ext cx="914400" cy="914400"/>
            </a:xfrm>
            <a:prstGeom prst="arc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9" name="Bogen 8">
              <a:extLst>
                <a:ext uri="{FF2B5EF4-FFF2-40B4-BE49-F238E27FC236}">
                  <a16:creationId xmlns:a16="http://schemas.microsoft.com/office/drawing/2014/main" id="{C4E5B900-90B2-4E97-B8BF-3691DB12B844}"/>
                </a:ext>
              </a:extLst>
            </p:cNvPr>
            <p:cNvSpPr/>
            <p:nvPr/>
          </p:nvSpPr>
          <p:spPr>
            <a:xfrm rot="13612760">
              <a:off x="935305" y="1836094"/>
              <a:ext cx="914400" cy="914400"/>
            </a:xfrm>
            <a:prstGeom prst="arc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10" name="Grafik 9">
            <a:extLst>
              <a:ext uri="{FF2B5EF4-FFF2-40B4-BE49-F238E27FC236}">
                <a16:creationId xmlns:a16="http://schemas.microsoft.com/office/drawing/2014/main" id="{C9ED009D-9E28-460E-A4FD-25EE8B653F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7D853D72-28E5-4BB7-B5C9-9E3892A8F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4A701FE8-D1F8-480E-829D-3A5C81987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7D39A98C-8AD9-4B78-AAA6-5E4889352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7</a:t>
            </a:fld>
            <a:endParaRPr lang="de-DE" dirty="0"/>
          </a:p>
        </p:txBody>
      </p:sp>
      <p:pic>
        <p:nvPicPr>
          <p:cNvPr id="14" name="Picture 169" descr="QR-DWD">
            <a:extLst>
              <a:ext uri="{FF2B5EF4-FFF2-40B4-BE49-F238E27FC236}">
                <a16:creationId xmlns:a16="http://schemas.microsoft.com/office/drawing/2014/main" id="{2BB0FDAB-0387-42B8-8F16-B26A3774E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77239783-6610-48CF-9D17-455512D73117}"/>
              </a:ext>
            </a:extLst>
          </p:cNvPr>
          <p:cNvCxnSpPr>
            <a:cxnSpLocks/>
          </p:cNvCxnSpPr>
          <p:nvPr/>
        </p:nvCxnSpPr>
        <p:spPr>
          <a:xfrm flipV="1">
            <a:off x="2294164" y="1476558"/>
            <a:ext cx="783771" cy="179614"/>
          </a:xfrm>
          <a:prstGeom prst="line">
            <a:avLst/>
          </a:prstGeom>
          <a:ln w="19050">
            <a:solidFill>
              <a:srgbClr val="BE58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3839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feld 18">
            <a:extLst>
              <a:ext uri="{FF2B5EF4-FFF2-40B4-BE49-F238E27FC236}">
                <a16:creationId xmlns:a16="http://schemas.microsoft.com/office/drawing/2014/main" id="{C36C8A57-4598-4CC7-93A3-3051CADD43BE}"/>
              </a:ext>
            </a:extLst>
          </p:cNvPr>
          <p:cNvSpPr txBox="1"/>
          <p:nvPr/>
        </p:nvSpPr>
        <p:spPr>
          <a:xfrm>
            <a:off x="7835528" y="3722865"/>
            <a:ext cx="1303020" cy="892552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The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graphic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depicts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in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red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the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new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stations and in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blue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the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stations to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which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data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records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have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been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added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or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have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been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corrected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in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GPCC‘s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database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since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the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release of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the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last </a:t>
            </a:r>
            <a:r>
              <a:rPr lang="de-DE" sz="650" dirty="0" err="1">
                <a:solidFill>
                  <a:schemeClr val="bg1">
                    <a:lumMod val="50000"/>
                  </a:schemeClr>
                </a:solidFill>
              </a:rPr>
              <a:t>version</a:t>
            </a:r>
            <a:r>
              <a:rPr lang="de-DE" sz="650" dirty="0">
                <a:solidFill>
                  <a:schemeClr val="bg1">
                    <a:lumMod val="50000"/>
                  </a:schemeClr>
                </a:solidFill>
              </a:rPr>
              <a:t> Full Data Monthly Version 2022.</a:t>
            </a:r>
          </a:p>
        </p:txBody>
      </p:sp>
      <p:sp>
        <p:nvSpPr>
          <p:cNvPr id="17" name="Inhaltsplatzhalter 16">
            <a:extLst>
              <a:ext uri="{FF2B5EF4-FFF2-40B4-BE49-F238E27FC236}">
                <a16:creationId xmlns:a16="http://schemas.microsoft.com/office/drawing/2014/main" id="{3FFA8FD3-7AF9-47E0-84AA-7A5392588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124" y="2013996"/>
            <a:ext cx="1785459" cy="1817945"/>
          </a:xfrm>
          <a:ln w="31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1300" b="1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Added stations  </a:t>
            </a:r>
            <a:r>
              <a:rPr lang="en-US" sz="1300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since Full Data Monthly Version 2022</a:t>
            </a:r>
          </a:p>
          <a:p>
            <a:r>
              <a:rPr lang="en-US" sz="13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Added data   records </a:t>
            </a:r>
            <a:r>
              <a:rPr lang="en-US" sz="13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since      Full Data Monthly  Version 2022</a:t>
            </a: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platzhalter 25">
            <a:extLst>
              <a:ext uri="{FF2B5EF4-FFF2-40B4-BE49-F238E27FC236}">
                <a16:creationId xmlns:a16="http://schemas.microsoft.com/office/drawing/2014/main" id="{C96C8F01-8215-4001-A4AE-DD6147BAE5F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39538" y="4029876"/>
            <a:ext cx="3307969" cy="552835"/>
          </a:xfrm>
        </p:spPr>
        <p:txBody>
          <a:bodyPr/>
          <a:lstStyle/>
          <a:p>
            <a:pPr algn="l"/>
            <a:r>
              <a:rPr lang="en-US" sz="1300" b="1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1300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We added </a:t>
            </a:r>
            <a:r>
              <a:rPr lang="en-US" sz="1300" b="1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5430 </a:t>
            </a:r>
            <a:r>
              <a:rPr lang="en-US" sz="1300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stations.</a:t>
            </a:r>
            <a:endParaRPr lang="de-DE" sz="1300" dirty="0"/>
          </a:p>
          <a:p>
            <a:pPr algn="l"/>
            <a:r>
              <a:rPr lang="en-US" sz="13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13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We added data to ~</a:t>
            </a:r>
            <a:r>
              <a:rPr lang="en-US" sz="13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46’000 stations</a:t>
            </a:r>
            <a:r>
              <a:rPr lang="en-US" sz="13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9CBA9DB1-B8CB-43C9-A41C-41BAEBEE25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CAD4B65-4600-42AE-8458-EE1035C5139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004301E-BDA6-4EA8-AE6F-DB3E7DF6D2E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6FE954DD-86F9-4F57-800F-ECA1F2A6D9B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8</a:t>
            </a:fld>
            <a:endParaRPr lang="de-DE" dirty="0"/>
          </a:p>
        </p:txBody>
      </p:sp>
      <p:pic>
        <p:nvPicPr>
          <p:cNvPr id="22" name="Picture 169" descr="QR-DWD">
            <a:extLst>
              <a:ext uri="{FF2B5EF4-FFF2-40B4-BE49-F238E27FC236}">
                <a16:creationId xmlns:a16="http://schemas.microsoft.com/office/drawing/2014/main" id="{188DEF05-23CE-4758-86F2-DE91A0406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itel 15">
            <a:extLst>
              <a:ext uri="{FF2B5EF4-FFF2-40B4-BE49-F238E27FC236}">
                <a16:creationId xmlns:a16="http://schemas.microsoft.com/office/drawing/2014/main" id="{E518166A-0FE1-421F-8AD4-8AFDA78CE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625" y="864000"/>
            <a:ext cx="3183732" cy="360099"/>
          </a:xfrm>
        </p:spPr>
        <p:txBody>
          <a:bodyPr/>
          <a:lstStyle/>
          <a:p>
            <a:r>
              <a:rPr lang="de-DE" altLang="de-DE" dirty="0" err="1"/>
              <a:t>Improvements</a:t>
            </a:r>
            <a:endParaRPr lang="de-DE" dirty="0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F2FBD5C8-2FD7-43AA-8DC2-F1271CC53CD4}"/>
              </a:ext>
            </a:extLst>
          </p:cNvPr>
          <p:cNvGrpSpPr/>
          <p:nvPr/>
        </p:nvGrpSpPr>
        <p:grpSpPr>
          <a:xfrm>
            <a:off x="1969451" y="829671"/>
            <a:ext cx="6847073" cy="3449829"/>
            <a:chOff x="2157227" y="829671"/>
            <a:chExt cx="6847073" cy="3449829"/>
          </a:xfrm>
        </p:grpSpPr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10CA9AD6-3066-43C6-9B9F-3FD3A623C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7227" y="829671"/>
              <a:ext cx="6847073" cy="3449829"/>
            </a:xfrm>
            <a:prstGeom prst="ellipse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7ADBA41E-A0DD-4234-B1CC-0324D5AAB5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3626080" y="3435765"/>
              <a:ext cx="840285" cy="594111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4493DE43-0DF7-4480-B63C-D97EB3A5F07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87853" y="3425403"/>
              <a:ext cx="238227" cy="4065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27932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3FC74B27-25D5-4408-8C7A-3FE5E18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588116"/>
              </p:ext>
            </p:extLst>
          </p:nvPr>
        </p:nvGraphicFramePr>
        <p:xfrm>
          <a:off x="133613" y="1338399"/>
          <a:ext cx="8832587" cy="2636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8FEF4AC6-8866-4EEE-A72B-3961FCA7DF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E7BCE22-CA43-4FA2-81A7-7BF556293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507E49F-3996-4FC6-B6DA-A97258F47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D4A48D76-5E2D-434A-9A7E-773104C1A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75878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21885E-59E2-4F6F-8F6F-D0E8F3817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8353425" cy="276999"/>
          </a:xfrm>
        </p:spPr>
        <p:txBody>
          <a:bodyPr/>
          <a:lstStyle/>
          <a:p>
            <a:r>
              <a:rPr lang="de-DE" sz="2000" dirty="0"/>
              <a:t>GPCC Precipitation Analysis </a:t>
            </a:r>
            <a:r>
              <a:rPr lang="de-DE" sz="2000" b="1" dirty="0"/>
              <a:t>Climatology</a:t>
            </a:r>
            <a:r>
              <a:rPr lang="de-DE" sz="2000" dirty="0"/>
              <a:t> Version 2025</a:t>
            </a:r>
            <a:endParaRPr lang="de-DE" sz="2000" b="1" dirty="0"/>
          </a:p>
        </p:txBody>
      </p: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C73BA351-FAD7-487C-8277-39C74B315668}"/>
              </a:ext>
            </a:extLst>
          </p:cNvPr>
          <p:cNvSpPr txBox="1">
            <a:spLocks/>
          </p:cNvSpPr>
          <p:nvPr/>
        </p:nvSpPr>
        <p:spPr>
          <a:xfrm>
            <a:off x="1093319" y="1237896"/>
            <a:ext cx="3983045" cy="3246115"/>
          </a:xfrm>
          <a:prstGeom prst="rect">
            <a:avLst/>
          </a:prstGeom>
          <a:noFill/>
          <a:ln w="12700">
            <a:noFill/>
          </a:ln>
        </p:spPr>
        <p:txBody>
          <a:bodyPr vert="horz" lIns="72000" tIns="36000" rIns="72000" bIns="36000" rtlCol="0" anchor="ctr">
            <a:norm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/>
              <a:t>Gridded</a:t>
            </a:r>
            <a:r>
              <a:rPr lang="en-US" sz="1200" dirty="0"/>
              <a:t> </a:t>
            </a:r>
            <a:r>
              <a:rPr lang="en-US" sz="1200" b="1" dirty="0"/>
              <a:t>Monthly</a:t>
            </a:r>
            <a:r>
              <a:rPr lang="en-US" sz="1200" dirty="0"/>
              <a:t> precipitation climatology for the Earth’s land surface</a:t>
            </a:r>
          </a:p>
          <a:p>
            <a:r>
              <a:rPr lang="en-US" sz="1200" dirty="0"/>
              <a:t>Based on normals:</a:t>
            </a:r>
          </a:p>
          <a:p>
            <a:pPr lvl="2"/>
            <a:r>
              <a:rPr lang="en-US" sz="1100" dirty="0"/>
              <a:t>collected by WMO (CLINOs)</a:t>
            </a:r>
          </a:p>
          <a:p>
            <a:pPr lvl="2"/>
            <a:r>
              <a:rPr lang="en-US" sz="1100" dirty="0"/>
              <a:t>or delivered by the countries to GPCC</a:t>
            </a:r>
          </a:p>
          <a:p>
            <a:pPr lvl="2"/>
            <a:r>
              <a:rPr lang="en-US" sz="1100" dirty="0"/>
              <a:t>or calculated from time-series of monthly data (with at least 10 complete years of data)</a:t>
            </a:r>
          </a:p>
          <a:p>
            <a:r>
              <a:rPr lang="en-US" sz="1200" dirty="0"/>
              <a:t>Spatial resolutions of </a:t>
            </a:r>
            <a:r>
              <a:rPr lang="en-US" sz="1200" b="1" dirty="0"/>
              <a:t>0.25°</a:t>
            </a:r>
            <a:r>
              <a:rPr lang="en-US" sz="1200" dirty="0"/>
              <a:t>, </a:t>
            </a:r>
            <a:r>
              <a:rPr lang="en-US" sz="1200" b="1" dirty="0"/>
              <a:t>0.5°</a:t>
            </a:r>
            <a:r>
              <a:rPr lang="en-US" sz="1200" dirty="0"/>
              <a:t>, </a:t>
            </a:r>
            <a:r>
              <a:rPr lang="en-US" sz="1200" b="1" dirty="0"/>
              <a:t>1°</a:t>
            </a:r>
            <a:r>
              <a:rPr lang="en-US" sz="1200" dirty="0"/>
              <a:t> and </a:t>
            </a:r>
            <a:r>
              <a:rPr lang="en-US" sz="1200" b="1" dirty="0"/>
              <a:t>2.5°</a:t>
            </a:r>
          </a:p>
          <a:p>
            <a:r>
              <a:rPr lang="en-US" sz="1200" dirty="0"/>
              <a:t>All other GPCC products utilize this product as background fields to grid the monthly data at the corresponding resolution with the anomaly interpolation method</a:t>
            </a:r>
          </a:p>
          <a:p>
            <a:r>
              <a:rPr lang="de-DE" sz="1200" b="1" dirty="0">
                <a:solidFill>
                  <a:srgbClr val="BE584E"/>
                </a:solidFill>
                <a:cs typeface="Times New Roman" panose="02020603050405020304" pitchFamily="18" charset="0"/>
              </a:rPr>
              <a:t>Open </a:t>
            </a:r>
            <a:r>
              <a:rPr lang="de-DE" sz="1200" b="1" dirty="0" err="1">
                <a:solidFill>
                  <a:srgbClr val="BE584E"/>
                </a:solidFill>
                <a:cs typeface="Times New Roman" panose="02020603050405020304" pitchFamily="18" charset="0"/>
              </a:rPr>
              <a:t>access</a:t>
            </a:r>
            <a:endParaRPr lang="de-DE" sz="1200" b="1" dirty="0">
              <a:solidFill>
                <a:srgbClr val="BE584E"/>
              </a:solidFill>
              <a:cs typeface="Times New Roman" panose="02020603050405020304" pitchFamily="18" charset="0"/>
            </a:endParaRP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69DD828E-0FA1-44D6-BF75-63BDAA655A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EE2A1BF-28AA-4B50-8D1B-E675032C4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7CEEF0B-F230-4222-8C92-33A9F623F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09F728AF-447C-4C90-9F95-E519BB991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10</a:t>
            </a:fld>
            <a:endParaRPr lang="de-DE" dirty="0"/>
          </a:p>
        </p:txBody>
      </p:sp>
      <p:pic>
        <p:nvPicPr>
          <p:cNvPr id="22" name="Picture 169" descr="QR-DWD">
            <a:extLst>
              <a:ext uri="{FF2B5EF4-FFF2-40B4-BE49-F238E27FC236}">
                <a16:creationId xmlns:a16="http://schemas.microsoft.com/office/drawing/2014/main" id="{97E44F5E-EEC2-46C9-B8BD-C205C61FB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4A0A7F69-47B8-439F-93C2-3841309B3315}"/>
              </a:ext>
            </a:extLst>
          </p:cNvPr>
          <p:cNvGrpSpPr>
            <a:grpSpLocks noChangeAspect="1"/>
          </p:cNvGrpSpPr>
          <p:nvPr/>
        </p:nvGrpSpPr>
        <p:grpSpPr>
          <a:xfrm>
            <a:off x="5271663" y="1237896"/>
            <a:ext cx="3449472" cy="2387047"/>
            <a:chOff x="5262432" y="1685087"/>
            <a:chExt cx="3778901" cy="2615013"/>
          </a:xfrm>
        </p:grpSpPr>
        <p:grpSp>
          <p:nvGrpSpPr>
            <p:cNvPr id="35" name="Gruppieren 34">
              <a:extLst>
                <a:ext uri="{FF2B5EF4-FFF2-40B4-BE49-F238E27FC236}">
                  <a16:creationId xmlns:a16="http://schemas.microsoft.com/office/drawing/2014/main" id="{BFE1B178-ACAB-4BC0-A237-D41055747947}"/>
                </a:ext>
              </a:extLst>
            </p:cNvPr>
            <p:cNvGrpSpPr/>
            <p:nvPr/>
          </p:nvGrpSpPr>
          <p:grpSpPr>
            <a:xfrm>
              <a:off x="5262432" y="1685087"/>
              <a:ext cx="3778901" cy="2551157"/>
              <a:chOff x="5225399" y="1350351"/>
              <a:chExt cx="3778901" cy="2551157"/>
            </a:xfrm>
          </p:grpSpPr>
          <p:grpSp>
            <p:nvGrpSpPr>
              <p:cNvPr id="33" name="Gruppieren 32">
                <a:extLst>
                  <a:ext uri="{FF2B5EF4-FFF2-40B4-BE49-F238E27FC236}">
                    <a16:creationId xmlns:a16="http://schemas.microsoft.com/office/drawing/2014/main" id="{F89F5646-ADE4-4B82-84BA-49225BF7D2CD}"/>
                  </a:ext>
                </a:extLst>
              </p:cNvPr>
              <p:cNvGrpSpPr/>
              <p:nvPr/>
            </p:nvGrpSpPr>
            <p:grpSpPr>
              <a:xfrm>
                <a:off x="5334718" y="1454399"/>
                <a:ext cx="3543419" cy="2137275"/>
                <a:chOff x="5332981" y="1454399"/>
                <a:chExt cx="3543419" cy="2137275"/>
              </a:xfrm>
            </p:grpSpPr>
            <p:pic>
              <p:nvPicPr>
                <p:cNvPr id="32" name="Grafik 31">
                  <a:extLst>
                    <a:ext uri="{FF2B5EF4-FFF2-40B4-BE49-F238E27FC236}">
                      <a16:creationId xmlns:a16="http://schemas.microsoft.com/office/drawing/2014/main" id="{FEAFF231-0339-4693-B1FF-B54B31DFE5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332981" y="1454399"/>
                  <a:ext cx="3543419" cy="2137275"/>
                </a:xfrm>
                <a:prstGeom prst="rect">
                  <a:avLst/>
                </a:prstGeom>
              </p:spPr>
            </p:pic>
            <p:pic>
              <p:nvPicPr>
                <p:cNvPr id="29" name="Grafik 28">
                  <a:extLst>
                    <a:ext uri="{FF2B5EF4-FFF2-40B4-BE49-F238E27FC236}">
                      <a16:creationId xmlns:a16="http://schemas.microsoft.com/office/drawing/2014/main" id="{5CE701EF-8E31-4EE6-A9FC-0AFB11A605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rcRect/>
                <a:stretch/>
              </p:blipFill>
              <p:spPr>
                <a:xfrm>
                  <a:off x="6325900" y="2847069"/>
                  <a:ext cx="327313" cy="228536"/>
                </a:xfrm>
                <a:prstGeom prst="rect">
                  <a:avLst/>
                </a:prstGeom>
              </p:spPr>
            </p:pic>
            <p:pic>
              <p:nvPicPr>
                <p:cNvPr id="30" name="Grafik 29">
                  <a:extLst>
                    <a:ext uri="{FF2B5EF4-FFF2-40B4-BE49-F238E27FC236}">
                      <a16:creationId xmlns:a16="http://schemas.microsoft.com/office/drawing/2014/main" id="{31CB0612-9C1A-45E8-8F89-2C90A34625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6240587" y="2843990"/>
                  <a:ext cx="92795" cy="156382"/>
                </a:xfrm>
                <a:prstGeom prst="rect">
                  <a:avLst/>
                </a:prstGeom>
              </p:spPr>
            </p:pic>
          </p:grpSp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E0F142C5-9C2F-43BC-BE5C-3A616CBD3A75}"/>
                  </a:ext>
                </a:extLst>
              </p:cNvPr>
              <p:cNvSpPr/>
              <p:nvPr/>
            </p:nvSpPr>
            <p:spPr>
              <a:xfrm>
                <a:off x="5225399" y="1350351"/>
                <a:ext cx="3778901" cy="255115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</p:grpSp>
        <p:sp>
          <p:nvSpPr>
            <p:cNvPr id="36" name="Textplatzhalter 25">
              <a:extLst>
                <a:ext uri="{FF2B5EF4-FFF2-40B4-BE49-F238E27FC236}">
                  <a16:creationId xmlns:a16="http://schemas.microsoft.com/office/drawing/2014/main" id="{C199A965-28D6-41E8-AB2E-0F023491368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596061" y="3846721"/>
              <a:ext cx="3246667" cy="453379"/>
            </a:xfrm>
            <a:prstGeom prst="rect">
              <a:avLst/>
            </a:prstGeom>
          </p:spPr>
          <p:txBody>
            <a:bodyPr/>
            <a:lstStyle>
              <a:lvl1pPr marL="352425" marR="0" indent="-352425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chemeClr val="tx1"/>
                </a:buClr>
                <a:buSzPct val="95000"/>
                <a:buFont typeface="Wingdings" panose="05000000000000000000" pitchFamily="2" charset="2"/>
                <a:buChar char=""/>
                <a:tabLst/>
                <a:defRPr sz="16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92150" marR="0" indent="-26035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marR="0" indent="-228600" algn="l" defTabSz="914400" rtl="0" eaLnBrk="0" fontAlgn="base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2D4B9B"/>
                </a:buClr>
                <a:buSzPct val="95000"/>
                <a:buFont typeface="Wingdings" panose="05000000000000000000" pitchFamily="2" charset="2"/>
                <a:buChar char="è"/>
                <a:tabLst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spcBef>
                  <a:spcPts val="0"/>
                </a:spcBef>
                <a:buNone/>
              </a:pPr>
              <a:r>
                <a:rPr lang="en-US" sz="800" b="1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The Animation shows GPCC Climatology Version 2025</a:t>
              </a:r>
            </a:p>
            <a:p>
              <a:pPr marL="0" indent="0" algn="ctr">
                <a:spcBef>
                  <a:spcPts val="0"/>
                </a:spcBef>
                <a:buNone/>
              </a:pPr>
              <a:r>
                <a:rPr lang="en-US" sz="800" dirty="0">
                  <a:solidFill>
                    <a:srgbClr val="BE584E"/>
                  </a:solidFill>
                  <a:ea typeface="Calibri" panose="020F0502020204030204" pitchFamily="34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(Reference Period 1951 - 2000)</a:t>
              </a:r>
            </a:p>
          </p:txBody>
        </p:sp>
      </p:grp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D050AB58-F9EA-4435-AFFA-8C56A2FA6DB3}"/>
              </a:ext>
            </a:extLst>
          </p:cNvPr>
          <p:cNvSpPr txBox="1">
            <a:spLocks/>
          </p:cNvSpPr>
          <p:nvPr/>
        </p:nvSpPr>
        <p:spPr>
          <a:xfrm>
            <a:off x="5208213" y="3637896"/>
            <a:ext cx="3673022" cy="93038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>
            <a:defPPr>
              <a:defRPr lang="en-US"/>
            </a:defPPr>
            <a:lvl1pPr marL="352425" marR="0" indent="-352425" defTabSz="914400" eaLnBrk="0" fontAlgn="base" hangingPunct="0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200" b="1" u="sng" baseline="0"/>
            </a:lvl1pPr>
            <a:lvl2pPr marL="339725" marR="0" lvl="1" indent="0" defTabSz="914400" eaLnBrk="0" fontAlgn="base" hangingPunct="0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None/>
              <a:tabLst/>
              <a:defRPr sz="1100" b="1"/>
            </a:lvl2pPr>
            <a:lvl3pPr marL="1143000" marR="0" indent="-228600" defTabSz="914400" eaLnBrk="0" fontAlgn="base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/>
            </a:lvl3pPr>
            <a:lvl4pPr marL="1600200" marR="0" indent="-228600" defTabSz="914400" eaLnBrk="0" fontAlgn="base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/>
            </a:lvl4pPr>
            <a:lvl5pPr marL="2057400" marR="0" indent="-228600" defTabSz="914400" eaLnBrk="0" fontAlgn="base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/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>
              <a:lnSpc>
                <a:spcPct val="100000"/>
              </a:lnSpc>
            </a:pPr>
            <a:r>
              <a:rPr lang="de-DE" dirty="0"/>
              <a:t>Available 30-yr periods</a:t>
            </a:r>
            <a:r>
              <a:rPr lang="de-DE" b="0" u="none" dirty="0"/>
              <a:t>: </a:t>
            </a:r>
            <a:r>
              <a:rPr lang="de-DE" u="none" dirty="0"/>
              <a:t>1931-1960</a:t>
            </a:r>
            <a:r>
              <a:rPr lang="de-DE" b="0" u="none" dirty="0"/>
              <a:t>, 1941-1970, 1951-1980, </a:t>
            </a:r>
            <a:r>
              <a:rPr lang="de-DE" u="none" dirty="0"/>
              <a:t>1961-1990</a:t>
            </a:r>
            <a:r>
              <a:rPr lang="de-DE" b="0" u="none" dirty="0"/>
              <a:t>, 1971-2000, 1981-2010, </a:t>
            </a:r>
            <a:r>
              <a:rPr lang="de-DE" u="none" dirty="0"/>
              <a:t>1991-2020</a:t>
            </a:r>
          </a:p>
          <a:p>
            <a:pPr>
              <a:lnSpc>
                <a:spcPct val="100000"/>
              </a:lnSpc>
            </a:pPr>
            <a:r>
              <a:rPr lang="de-DE" b="0" u="none" dirty="0"/>
              <a:t>And 1951-2000</a:t>
            </a:r>
          </a:p>
        </p:txBody>
      </p:sp>
    </p:spTree>
    <p:extLst>
      <p:ext uri="{BB962C8B-B14F-4D97-AF65-F5344CB8AC3E}">
        <p14:creationId xmlns:p14="http://schemas.microsoft.com/office/powerpoint/2010/main" val="642336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feld 20">
            <a:extLst>
              <a:ext uri="{FF2B5EF4-FFF2-40B4-BE49-F238E27FC236}">
                <a16:creationId xmlns:a16="http://schemas.microsoft.com/office/drawing/2014/main" id="{A57A4E3D-0E5E-489F-B11A-4AE73158B11B}"/>
              </a:ext>
            </a:extLst>
          </p:cNvPr>
          <p:cNvSpPr txBox="1"/>
          <p:nvPr/>
        </p:nvSpPr>
        <p:spPr>
          <a:xfrm>
            <a:off x="89128" y="1975786"/>
            <a:ext cx="1375502" cy="1323439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1600" dirty="0" err="1"/>
              <a:t>Differences</a:t>
            </a:r>
            <a:r>
              <a:rPr lang="de-DE" sz="1600" dirty="0"/>
              <a:t> </a:t>
            </a:r>
            <a:r>
              <a:rPr lang="de-DE" sz="1600" dirty="0" err="1"/>
              <a:t>between</a:t>
            </a:r>
            <a:r>
              <a:rPr lang="de-DE" sz="1600" dirty="0"/>
              <a:t> Version 2025 and Version 2022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804D4DF1-A548-4851-9E4B-535D00ABC3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243" y="1257504"/>
            <a:ext cx="6210228" cy="3128961"/>
          </a:xfrm>
          <a:prstGeom prst="ellipse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2D637CC2-15EE-4A75-8A40-9B0D36B0A7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46"/>
          <a:stretch/>
        </p:blipFill>
        <p:spPr>
          <a:xfrm>
            <a:off x="1556282" y="1225920"/>
            <a:ext cx="6292364" cy="3186349"/>
          </a:xfrm>
          <a:prstGeom prst="ellipse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C3B61EB0-D0DE-47A2-B9ED-9B84B1E9351D}"/>
              </a:ext>
            </a:extLst>
          </p:cNvPr>
          <p:cNvSpPr txBox="1"/>
          <p:nvPr/>
        </p:nvSpPr>
        <p:spPr>
          <a:xfrm>
            <a:off x="7174883" y="3769341"/>
            <a:ext cx="1871268" cy="830997"/>
          </a:xfrm>
          <a:prstGeom prst="rect">
            <a:avLst/>
          </a:prstGeom>
          <a:noFill/>
          <a:ln>
            <a:solidFill>
              <a:srgbClr val="BE584E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>
                <a:solidFill>
                  <a:srgbClr val="BE584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5430 n</a:t>
            </a:r>
            <a:r>
              <a:rPr lang="de-DE" sz="1600" b="1" dirty="0" err="1">
                <a:solidFill>
                  <a:srgbClr val="BE584E"/>
                </a:solidFill>
              </a:rPr>
              <a:t>ew</a:t>
            </a:r>
            <a:r>
              <a:rPr lang="de-DE" sz="1600" b="1" dirty="0">
                <a:solidFill>
                  <a:srgbClr val="BE584E"/>
                </a:solidFill>
              </a:rPr>
              <a:t> stations </a:t>
            </a:r>
            <a:r>
              <a:rPr lang="de-DE" sz="1600" b="1" dirty="0" err="1">
                <a:solidFill>
                  <a:srgbClr val="BE584E"/>
                </a:solidFill>
              </a:rPr>
              <a:t>since</a:t>
            </a:r>
            <a:r>
              <a:rPr lang="de-DE" sz="1600" b="1" dirty="0">
                <a:solidFill>
                  <a:srgbClr val="BE584E"/>
                </a:solidFill>
              </a:rPr>
              <a:t> </a:t>
            </a:r>
            <a:r>
              <a:rPr lang="de-DE" sz="1600" b="1" dirty="0" err="1">
                <a:solidFill>
                  <a:srgbClr val="BE584E"/>
                </a:solidFill>
              </a:rPr>
              <a:t>the</a:t>
            </a:r>
            <a:r>
              <a:rPr lang="de-DE" sz="1600" b="1" dirty="0">
                <a:solidFill>
                  <a:srgbClr val="BE584E"/>
                </a:solidFill>
              </a:rPr>
              <a:t> last Version.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80CA8714-1F04-48C7-96C3-7CB297A37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50F233F9-3FF1-4470-823D-60AE37CFE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A1156B9-398E-45E7-B0D1-EBA5A3092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11</a:t>
            </a:fld>
            <a:endParaRPr lang="de-DE" dirty="0"/>
          </a:p>
        </p:txBody>
      </p:sp>
      <p:pic>
        <p:nvPicPr>
          <p:cNvPr id="17" name="Picture 169" descr="QR-DWD">
            <a:extLst>
              <a:ext uri="{FF2B5EF4-FFF2-40B4-BE49-F238E27FC236}">
                <a16:creationId xmlns:a16="http://schemas.microsoft.com/office/drawing/2014/main" id="{1B78F7CE-7BAD-4B75-9956-3B30B621F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itel 15">
            <a:extLst>
              <a:ext uri="{FF2B5EF4-FFF2-40B4-BE49-F238E27FC236}">
                <a16:creationId xmlns:a16="http://schemas.microsoft.com/office/drawing/2014/main" id="{943078BA-2C56-47F6-B915-0330E8D1C39D}"/>
              </a:ext>
            </a:extLst>
          </p:cNvPr>
          <p:cNvSpPr txBox="1">
            <a:spLocks/>
          </p:cNvSpPr>
          <p:nvPr/>
        </p:nvSpPr>
        <p:spPr>
          <a:xfrm>
            <a:off x="1010624" y="763887"/>
            <a:ext cx="7525844" cy="360099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altLang="de-DE" dirty="0" err="1"/>
              <a:t>Improvements</a:t>
            </a:r>
            <a:r>
              <a:rPr lang="de-DE" altLang="de-DE" dirty="0"/>
              <a:t> of  GPCC Climatology V. 2025</a:t>
            </a:r>
            <a:endParaRPr lang="de-DE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CBBDE818-D5CB-42FB-8D6C-95A0842120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943271" y="3627328"/>
            <a:ext cx="785636" cy="55547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EB0C6A15-EC0A-46D7-9CBC-D1A835EC2B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52670" y="3604766"/>
            <a:ext cx="222734" cy="380098"/>
          </a:xfrm>
          <a:prstGeom prst="rect">
            <a:avLst/>
          </a:prstGeom>
        </p:spPr>
      </p:pic>
      <p:grpSp>
        <p:nvGrpSpPr>
          <p:cNvPr id="112" name="Gruppieren 111">
            <a:extLst>
              <a:ext uri="{FF2B5EF4-FFF2-40B4-BE49-F238E27FC236}">
                <a16:creationId xmlns:a16="http://schemas.microsoft.com/office/drawing/2014/main" id="{0EC11D14-D30F-41DA-9AE7-7C6D5904EBE8}"/>
              </a:ext>
            </a:extLst>
          </p:cNvPr>
          <p:cNvGrpSpPr/>
          <p:nvPr/>
        </p:nvGrpSpPr>
        <p:grpSpPr>
          <a:xfrm>
            <a:off x="8079329" y="1052558"/>
            <a:ext cx="966822" cy="2919770"/>
            <a:chOff x="903024" y="1668610"/>
            <a:chExt cx="966822" cy="2919770"/>
          </a:xfrm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FABD40D6-30A9-41F1-8E88-D78602164E71}"/>
                </a:ext>
              </a:extLst>
            </p:cNvPr>
            <p:cNvSpPr/>
            <p:nvPr/>
          </p:nvSpPr>
          <p:spPr>
            <a:xfrm>
              <a:off x="927567" y="1668610"/>
              <a:ext cx="942279" cy="29197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grpSp>
          <p:nvGrpSpPr>
            <p:cNvPr id="11" name="Gruppieren 10">
              <a:extLst>
                <a:ext uri="{FF2B5EF4-FFF2-40B4-BE49-F238E27FC236}">
                  <a16:creationId xmlns:a16="http://schemas.microsoft.com/office/drawing/2014/main" id="{B83D0E5C-AD4E-47B6-B121-FC8C04981982}"/>
                </a:ext>
              </a:extLst>
            </p:cNvPr>
            <p:cNvGrpSpPr/>
            <p:nvPr/>
          </p:nvGrpSpPr>
          <p:grpSpPr>
            <a:xfrm>
              <a:off x="903024" y="1669224"/>
              <a:ext cx="953651" cy="2906457"/>
              <a:chOff x="272362" y="1641163"/>
              <a:chExt cx="977126" cy="2906457"/>
            </a:xfrm>
          </p:grpSpPr>
          <p:grpSp>
            <p:nvGrpSpPr>
              <p:cNvPr id="27" name="Gruppieren 26">
                <a:extLst>
                  <a:ext uri="{FF2B5EF4-FFF2-40B4-BE49-F238E27FC236}">
                    <a16:creationId xmlns:a16="http://schemas.microsoft.com/office/drawing/2014/main" id="{31BC5696-5F51-400A-A954-D2284D474988}"/>
                  </a:ext>
                </a:extLst>
              </p:cNvPr>
              <p:cNvGrpSpPr/>
              <p:nvPr/>
            </p:nvGrpSpPr>
            <p:grpSpPr>
              <a:xfrm>
                <a:off x="285623" y="1641163"/>
                <a:ext cx="963865" cy="2906457"/>
                <a:chOff x="83833" y="1616361"/>
                <a:chExt cx="963865" cy="2906457"/>
              </a:xfrm>
            </p:grpSpPr>
            <p:pic>
              <p:nvPicPr>
                <p:cNvPr id="28" name="Grafik 27">
                  <a:extLst>
                    <a:ext uri="{FF2B5EF4-FFF2-40B4-BE49-F238E27FC236}">
                      <a16:creationId xmlns:a16="http://schemas.microsoft.com/office/drawing/2014/main" id="{E619CD68-7D1F-44D0-8E2C-76025D9CB4E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5267" t="87922" r="25029" b="6005"/>
                <a:stretch/>
              </p:blipFill>
              <p:spPr>
                <a:xfrm rot="5400000">
                  <a:off x="-506797" y="2968322"/>
                  <a:ext cx="2895598" cy="213393"/>
                </a:xfrm>
                <a:prstGeom prst="rect">
                  <a:avLst/>
                </a:prstGeom>
              </p:spPr>
            </p:pic>
            <p:grpSp>
              <p:nvGrpSpPr>
                <p:cNvPr id="29" name="Gruppieren 28">
                  <a:extLst>
                    <a:ext uri="{FF2B5EF4-FFF2-40B4-BE49-F238E27FC236}">
                      <a16:creationId xmlns:a16="http://schemas.microsoft.com/office/drawing/2014/main" id="{95CDE037-3F8C-47D3-A7AA-5B0588DE925E}"/>
                    </a:ext>
                  </a:extLst>
                </p:cNvPr>
                <p:cNvGrpSpPr/>
                <p:nvPr/>
              </p:nvGrpSpPr>
              <p:grpSpPr>
                <a:xfrm>
                  <a:off x="83833" y="1616361"/>
                  <a:ext cx="841281" cy="2881558"/>
                  <a:chOff x="83833" y="1616361"/>
                  <a:chExt cx="841281" cy="2881558"/>
                </a:xfrm>
              </p:grpSpPr>
              <p:sp>
                <p:nvSpPr>
                  <p:cNvPr id="30" name="Textfeld 29">
                    <a:extLst>
                      <a:ext uri="{FF2B5EF4-FFF2-40B4-BE49-F238E27FC236}">
                        <a16:creationId xmlns:a16="http://schemas.microsoft.com/office/drawing/2014/main" id="{9C7E9E90-9C5B-4FA1-9950-55E60F8064FA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1616361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r"/>
                    <a:r>
                      <a:rPr lang="de-DE" sz="1200" dirty="0"/>
                      <a:t>-150 mm</a:t>
                    </a:r>
                  </a:p>
                </p:txBody>
              </p:sp>
              <p:sp>
                <p:nvSpPr>
                  <p:cNvPr id="31" name="Textfeld 30">
                    <a:extLst>
                      <a:ext uri="{FF2B5EF4-FFF2-40B4-BE49-F238E27FC236}">
                        <a16:creationId xmlns:a16="http://schemas.microsoft.com/office/drawing/2014/main" id="{769A7273-84B6-44AD-8E57-A449FA972C10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4220920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150 mm</a:t>
                    </a:r>
                  </a:p>
                </p:txBody>
              </p:sp>
              <p:sp>
                <p:nvSpPr>
                  <p:cNvPr id="32" name="Textfeld 31">
                    <a:extLst>
                      <a:ext uri="{FF2B5EF4-FFF2-40B4-BE49-F238E27FC236}">
                        <a16:creationId xmlns:a16="http://schemas.microsoft.com/office/drawing/2014/main" id="{025FA417-19B9-4D4A-9462-63B242538673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2223745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 -50 mm</a:t>
                    </a:r>
                  </a:p>
                </p:txBody>
              </p:sp>
              <p:sp>
                <p:nvSpPr>
                  <p:cNvPr id="33" name="Textfeld 32">
                    <a:extLst>
                      <a:ext uri="{FF2B5EF4-FFF2-40B4-BE49-F238E27FC236}">
                        <a16:creationId xmlns:a16="http://schemas.microsoft.com/office/drawing/2014/main" id="{2E4B97F3-9A4D-4253-92D6-E6A11AB157E2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3625137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 50 mm</a:t>
                    </a:r>
                  </a:p>
                </p:txBody>
              </p:sp>
              <p:sp>
                <p:nvSpPr>
                  <p:cNvPr id="34" name="Textfeld 33">
                    <a:extLst>
                      <a:ext uri="{FF2B5EF4-FFF2-40B4-BE49-F238E27FC236}">
                        <a16:creationId xmlns:a16="http://schemas.microsoft.com/office/drawing/2014/main" id="{2C19792F-B12A-413A-B74C-3FB1403051A5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2625095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-10 mm</a:t>
                    </a:r>
                  </a:p>
                </p:txBody>
              </p:sp>
              <p:sp>
                <p:nvSpPr>
                  <p:cNvPr id="35" name="Textfeld 34">
                    <a:extLst>
                      <a:ext uri="{FF2B5EF4-FFF2-40B4-BE49-F238E27FC236}">
                        <a16:creationId xmlns:a16="http://schemas.microsoft.com/office/drawing/2014/main" id="{5F39DDBB-7748-438B-B263-1547CB264358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3224295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10 mm</a:t>
                    </a:r>
                  </a:p>
                </p:txBody>
              </p:sp>
              <p:sp>
                <p:nvSpPr>
                  <p:cNvPr id="40" name="Textfeld 39">
                    <a:extLst>
                      <a:ext uri="{FF2B5EF4-FFF2-40B4-BE49-F238E27FC236}">
                        <a16:creationId xmlns:a16="http://schemas.microsoft.com/office/drawing/2014/main" id="{22B7CD1A-C695-4B86-B227-8F1E77A85BB3}"/>
                      </a:ext>
                    </a:extLst>
                  </p:cNvPr>
                  <p:cNvSpPr txBox="1"/>
                  <p:nvPr/>
                </p:nvSpPr>
                <p:spPr>
                  <a:xfrm>
                    <a:off x="83833" y="1924304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-125 mm</a:t>
                    </a:r>
                  </a:p>
                </p:txBody>
              </p:sp>
              <p:sp>
                <p:nvSpPr>
                  <p:cNvPr id="45" name="Textfeld 44">
                    <a:extLst>
                      <a:ext uri="{FF2B5EF4-FFF2-40B4-BE49-F238E27FC236}">
                        <a16:creationId xmlns:a16="http://schemas.microsoft.com/office/drawing/2014/main" id="{D5F47D86-89FD-4EDB-926C-0AFCB56E399A}"/>
                      </a:ext>
                    </a:extLst>
                  </p:cNvPr>
                  <p:cNvSpPr txBox="1"/>
                  <p:nvPr/>
                </p:nvSpPr>
                <p:spPr>
                  <a:xfrm>
                    <a:off x="87568" y="2838968"/>
                    <a:ext cx="83754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algn="r">
                      <a:defRPr sz="1200"/>
                    </a:lvl1pPr>
                  </a:lstStyle>
                  <a:p>
                    <a:r>
                      <a:rPr lang="de-DE" dirty="0"/>
                      <a:t> -1 mm</a:t>
                    </a:r>
                  </a:p>
                </p:txBody>
              </p:sp>
            </p:grpSp>
          </p:grpSp>
          <p:sp>
            <p:nvSpPr>
              <p:cNvPr id="52" name="Textfeld 51">
                <a:extLst>
                  <a:ext uri="{FF2B5EF4-FFF2-40B4-BE49-F238E27FC236}">
                    <a16:creationId xmlns:a16="http://schemas.microsoft.com/office/drawing/2014/main" id="{3672BD20-D298-4C47-ADD5-03A6C6D86EC4}"/>
                  </a:ext>
                </a:extLst>
              </p:cNvPr>
              <p:cNvSpPr txBox="1"/>
              <p:nvPr/>
            </p:nvSpPr>
            <p:spPr>
              <a:xfrm>
                <a:off x="297509" y="3957410"/>
                <a:ext cx="8375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r">
                  <a:defRPr sz="1200"/>
                </a:lvl1pPr>
              </a:lstStyle>
              <a:p>
                <a:r>
                  <a:rPr lang="de-DE" dirty="0"/>
                  <a:t>125 mm</a:t>
                </a:r>
              </a:p>
            </p:txBody>
          </p:sp>
          <p:sp>
            <p:nvSpPr>
              <p:cNvPr id="53" name="Textfeld 52">
                <a:extLst>
                  <a:ext uri="{FF2B5EF4-FFF2-40B4-BE49-F238E27FC236}">
                    <a16:creationId xmlns:a16="http://schemas.microsoft.com/office/drawing/2014/main" id="{1CBB0601-E9BA-46B4-B008-2C51187AB362}"/>
                  </a:ext>
                </a:extLst>
              </p:cNvPr>
              <p:cNvSpPr txBox="1"/>
              <p:nvPr/>
            </p:nvSpPr>
            <p:spPr>
              <a:xfrm>
                <a:off x="272362" y="3049702"/>
                <a:ext cx="8375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r">
                  <a:defRPr sz="1200"/>
                </a:lvl1pPr>
              </a:lstStyle>
              <a:p>
                <a:r>
                  <a:rPr lang="de-DE" dirty="0"/>
                  <a:t> 1 mm</a:t>
                </a:r>
              </a:p>
            </p:txBody>
          </p:sp>
          <p:sp>
            <p:nvSpPr>
              <p:cNvPr id="94" name="Textfeld 93">
                <a:extLst>
                  <a:ext uri="{FF2B5EF4-FFF2-40B4-BE49-F238E27FC236}">
                    <a16:creationId xmlns:a16="http://schemas.microsoft.com/office/drawing/2014/main" id="{74B3CAB0-66DE-44B6-B466-88F6CC1A807D}"/>
                  </a:ext>
                </a:extLst>
              </p:cNvPr>
              <p:cNvSpPr txBox="1"/>
              <p:nvPr/>
            </p:nvSpPr>
            <p:spPr>
              <a:xfrm>
                <a:off x="295539" y="2425278"/>
                <a:ext cx="8375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r">
                  <a:defRPr sz="1200"/>
                </a:lvl1pPr>
              </a:lstStyle>
              <a:p>
                <a:r>
                  <a:rPr lang="de-DE" dirty="0"/>
                  <a:t> -25 mm</a:t>
                </a:r>
              </a:p>
            </p:txBody>
          </p:sp>
          <p:sp>
            <p:nvSpPr>
              <p:cNvPr id="95" name="Textfeld 94">
                <a:extLst>
                  <a:ext uri="{FF2B5EF4-FFF2-40B4-BE49-F238E27FC236}">
                    <a16:creationId xmlns:a16="http://schemas.microsoft.com/office/drawing/2014/main" id="{370D70EF-A33B-4C3C-BB60-FC81A64D6BFD}"/>
                  </a:ext>
                </a:extLst>
              </p:cNvPr>
              <p:cNvSpPr txBox="1"/>
              <p:nvPr/>
            </p:nvSpPr>
            <p:spPr>
              <a:xfrm>
                <a:off x="295539" y="3451957"/>
                <a:ext cx="8375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r">
                  <a:defRPr sz="1200"/>
                </a:lvl1pPr>
              </a:lstStyle>
              <a:p>
                <a:r>
                  <a:rPr lang="de-DE" dirty="0"/>
                  <a:t> 25 mm</a:t>
                </a:r>
              </a:p>
            </p:txBody>
          </p:sp>
        </p:grpSp>
      </p:grpSp>
      <p:sp>
        <p:nvSpPr>
          <p:cNvPr id="113" name="Textfeld 112">
            <a:extLst>
              <a:ext uri="{FF2B5EF4-FFF2-40B4-BE49-F238E27FC236}">
                <a16:creationId xmlns:a16="http://schemas.microsoft.com/office/drawing/2014/main" id="{BD5C4A8F-EDE6-47FF-8B43-C17E2CCC4AEB}"/>
              </a:ext>
            </a:extLst>
          </p:cNvPr>
          <p:cNvSpPr txBox="1"/>
          <p:nvPr/>
        </p:nvSpPr>
        <p:spPr>
          <a:xfrm>
            <a:off x="6773091" y="4037310"/>
            <a:ext cx="2273060" cy="5847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de-DE" sz="1600" dirty="0"/>
              <a:t>Precipitation </a:t>
            </a:r>
            <a:r>
              <a:rPr lang="de-DE" sz="1600" dirty="0" err="1"/>
              <a:t>difference</a:t>
            </a:r>
            <a:r>
              <a:rPr lang="de-DE" sz="1600" dirty="0"/>
              <a:t> in mm/month</a:t>
            </a:r>
          </a:p>
        </p:txBody>
      </p:sp>
      <p:sp>
        <p:nvSpPr>
          <p:cNvPr id="115" name="Textfeld 114">
            <a:extLst>
              <a:ext uri="{FF2B5EF4-FFF2-40B4-BE49-F238E27FC236}">
                <a16:creationId xmlns:a16="http://schemas.microsoft.com/office/drawing/2014/main" id="{7106E4F3-B86B-4D82-B2AB-9CB57C6E7BE1}"/>
              </a:ext>
            </a:extLst>
          </p:cNvPr>
          <p:cNvSpPr txBox="1"/>
          <p:nvPr/>
        </p:nvSpPr>
        <p:spPr>
          <a:xfrm>
            <a:off x="2943271" y="4357543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400" dirty="0"/>
              <a:t>January (Reference </a:t>
            </a:r>
            <a:r>
              <a:rPr lang="de-DE" sz="1400" dirty="0" err="1"/>
              <a:t>period</a:t>
            </a:r>
            <a:r>
              <a:rPr lang="de-DE" sz="1400" dirty="0"/>
              <a:t> 1951 – 2000)</a:t>
            </a:r>
          </a:p>
        </p:txBody>
      </p:sp>
      <p:pic>
        <p:nvPicPr>
          <p:cNvPr id="116" name="Grafik 115">
            <a:extLst>
              <a:ext uri="{FF2B5EF4-FFF2-40B4-BE49-F238E27FC236}">
                <a16:creationId xmlns:a16="http://schemas.microsoft.com/office/drawing/2014/main" id="{2272B664-994A-4E0C-824B-18503686300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70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13" grpId="0" animBg="1"/>
      <p:bldP spid="1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3FC74B27-25D5-4408-8C7A-3FE5E18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060994"/>
              </p:ext>
            </p:extLst>
          </p:nvPr>
        </p:nvGraphicFramePr>
        <p:xfrm>
          <a:off x="133613" y="1338399"/>
          <a:ext cx="8832587" cy="2636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4549955B-5FD0-4CEA-A9B3-5BD52723630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6223EFB-DD9B-427C-A313-8C32CD6AA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857BA04-5D28-478C-9898-8B90AB34B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8552531B-0F63-4C39-AAD0-4B77C46E7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12</a:t>
            </a:fld>
            <a:endParaRPr lang="de-DE" dirty="0"/>
          </a:p>
        </p:txBody>
      </p:sp>
      <p:pic>
        <p:nvPicPr>
          <p:cNvPr id="11" name="Picture 169" descr="QR-DWD">
            <a:extLst>
              <a:ext uri="{FF2B5EF4-FFF2-40B4-BE49-F238E27FC236}">
                <a16:creationId xmlns:a16="http://schemas.microsoft.com/office/drawing/2014/main" id="{4783CB48-9AAB-4A6E-AC71-8F47DAA2C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17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21885E-59E2-4F6F-8F6F-D0E8F3817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8353425" cy="276999"/>
          </a:xfrm>
        </p:spPr>
        <p:txBody>
          <a:bodyPr/>
          <a:lstStyle/>
          <a:p>
            <a:r>
              <a:rPr lang="de-DE" sz="2000" b="1" dirty="0">
                <a:solidFill>
                  <a:srgbClr val="BE584E"/>
                </a:solidFill>
              </a:rPr>
              <a:t>New</a:t>
            </a:r>
            <a:r>
              <a:rPr lang="de-DE" sz="2000" dirty="0"/>
              <a:t> GPCC Precipitation Analysis </a:t>
            </a:r>
            <a:r>
              <a:rPr lang="de-DE" sz="2000" b="1" dirty="0"/>
              <a:t>Daily</a:t>
            </a:r>
            <a:r>
              <a:rPr lang="de-DE" sz="2000" dirty="0"/>
              <a:t> Version 2025</a:t>
            </a:r>
            <a:endParaRPr lang="de-DE" sz="2000" b="1" dirty="0"/>
          </a:p>
        </p:txBody>
      </p: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C73BA351-FAD7-487C-8277-39C74B315668}"/>
              </a:ext>
            </a:extLst>
          </p:cNvPr>
          <p:cNvSpPr txBox="1">
            <a:spLocks/>
          </p:cNvSpPr>
          <p:nvPr/>
        </p:nvSpPr>
        <p:spPr>
          <a:xfrm>
            <a:off x="1911412" y="1630505"/>
            <a:ext cx="5054079" cy="3246115"/>
          </a:xfrm>
          <a:prstGeom prst="rect">
            <a:avLst/>
          </a:prstGeom>
          <a:ln w="12700">
            <a:noFill/>
          </a:ln>
        </p:spPr>
        <p:txBody>
          <a:bodyPr vert="horz" lIns="72000" tIns="36000" rIns="72000" bIns="36000" rtlCol="0" anchor="ctr">
            <a:norm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/>
              <a:t>Gridded</a:t>
            </a:r>
            <a:r>
              <a:rPr lang="en-US" sz="1200" dirty="0"/>
              <a:t> </a:t>
            </a:r>
            <a:r>
              <a:rPr lang="en-US" sz="1200" b="1" dirty="0"/>
              <a:t>Daily</a:t>
            </a:r>
            <a:r>
              <a:rPr lang="en-US" sz="1200" dirty="0"/>
              <a:t> precipitation totals for the Earth’s land surface</a:t>
            </a:r>
          </a:p>
          <a:p>
            <a:r>
              <a:rPr lang="en-US" sz="1200" b="1" dirty="0"/>
              <a:t>1982</a:t>
            </a:r>
            <a:r>
              <a:rPr lang="en-US" sz="1200" dirty="0"/>
              <a:t> </a:t>
            </a:r>
            <a:r>
              <a:rPr lang="en-US" sz="1200" b="1" dirty="0"/>
              <a:t>to</a:t>
            </a:r>
            <a:r>
              <a:rPr lang="en-US" sz="1200" dirty="0"/>
              <a:t> </a:t>
            </a:r>
            <a:r>
              <a:rPr lang="en-US" sz="1200" b="1" dirty="0"/>
              <a:t>2025</a:t>
            </a:r>
          </a:p>
          <a:p>
            <a:r>
              <a:rPr lang="en-US" sz="1200" dirty="0"/>
              <a:t>Reprocessing of the whole time period</a:t>
            </a:r>
          </a:p>
          <a:p>
            <a:r>
              <a:rPr lang="en-US" sz="1200" dirty="0"/>
              <a:t>Based on:</a:t>
            </a:r>
          </a:p>
          <a:p>
            <a:pPr lvl="1"/>
            <a:r>
              <a:rPr lang="en-US" sz="1100" dirty="0"/>
              <a:t>data provided by the national hydrological and/or meteorological services (NHMS)  </a:t>
            </a:r>
            <a:r>
              <a:rPr lang="en-US" sz="1100" b="1" dirty="0">
                <a:solidFill>
                  <a:srgbClr val="BE584E"/>
                </a:solidFill>
                <a:cs typeface="Times New Roman" panose="02020603050405020304" pitchFamily="18" charset="0"/>
              </a:rPr>
              <a:t>&gt; 190 countries</a:t>
            </a:r>
          </a:p>
          <a:p>
            <a:pPr lvl="1"/>
            <a:r>
              <a:rPr lang="en-US" sz="1100" dirty="0"/>
              <a:t>global and regional data collections</a:t>
            </a:r>
          </a:p>
          <a:p>
            <a:pPr lvl="1"/>
            <a:r>
              <a:rPr lang="en-US" sz="1100" dirty="0"/>
              <a:t>SYNOP reports</a:t>
            </a:r>
          </a:p>
          <a:p>
            <a:r>
              <a:rPr lang="en-US" sz="1200" dirty="0"/>
              <a:t>Spatial resolutions of </a:t>
            </a:r>
            <a:r>
              <a:rPr lang="en-US" sz="1200" b="1" dirty="0"/>
              <a:t>1°x1°</a:t>
            </a:r>
          </a:p>
          <a:p>
            <a:r>
              <a:rPr lang="de-DE" sz="1200" b="1" dirty="0" err="1"/>
              <a:t>Anomaly</a:t>
            </a:r>
            <a:r>
              <a:rPr lang="de-DE" sz="1200" dirty="0"/>
              <a:t> </a:t>
            </a:r>
            <a:r>
              <a:rPr lang="de-DE" sz="1200" dirty="0" err="1"/>
              <a:t>interpolation</a:t>
            </a:r>
            <a:r>
              <a:rPr lang="de-DE" sz="1200" dirty="0"/>
              <a:t> </a:t>
            </a:r>
            <a:r>
              <a:rPr lang="de-DE" sz="1200" dirty="0" err="1"/>
              <a:t>with</a:t>
            </a:r>
            <a:r>
              <a:rPr lang="de-DE" sz="1200" dirty="0"/>
              <a:t> </a:t>
            </a:r>
            <a:r>
              <a:rPr lang="de-DE" sz="1200" dirty="0" err="1"/>
              <a:t>modified</a:t>
            </a:r>
            <a:r>
              <a:rPr lang="de-DE" sz="1200" dirty="0"/>
              <a:t> SPHEREMAP</a:t>
            </a:r>
          </a:p>
          <a:p>
            <a:r>
              <a:rPr lang="de-DE" sz="1200" b="1" dirty="0">
                <a:solidFill>
                  <a:srgbClr val="BE584E"/>
                </a:solidFill>
              </a:rPr>
              <a:t>Open </a:t>
            </a:r>
            <a:r>
              <a:rPr lang="de-DE" sz="1200" b="1" dirty="0" err="1">
                <a:solidFill>
                  <a:srgbClr val="BE584E"/>
                </a:solidFill>
              </a:rPr>
              <a:t>access</a:t>
            </a:r>
            <a:endParaRPr lang="de-DE" sz="1200" b="1" dirty="0">
              <a:solidFill>
                <a:srgbClr val="BE584E"/>
              </a:solidFill>
            </a:endParaRP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673138D8-C930-4DF3-813B-E67CCD6E7B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F836AF0-B89C-41B0-A0CF-A0699981D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C129AEE2-1BF4-4E29-A780-598A1810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3516D867-48A1-4B8F-9DE0-B076E718C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13</a:t>
            </a:fld>
            <a:endParaRPr lang="de-DE" dirty="0"/>
          </a:p>
        </p:txBody>
      </p:sp>
      <p:pic>
        <p:nvPicPr>
          <p:cNvPr id="22" name="Picture 169" descr="QR-DWD">
            <a:extLst>
              <a:ext uri="{FF2B5EF4-FFF2-40B4-BE49-F238E27FC236}">
                <a16:creationId xmlns:a16="http://schemas.microsoft.com/office/drawing/2014/main" id="{71A90BE3-CA75-47CA-A5DB-11690CD1B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01F8F79A-6C0E-424F-889F-72F8F948BE9D}"/>
              </a:ext>
            </a:extLst>
          </p:cNvPr>
          <p:cNvGrpSpPr>
            <a:grpSpLocks noChangeAspect="1"/>
          </p:cNvGrpSpPr>
          <p:nvPr/>
        </p:nvGrpSpPr>
        <p:grpSpPr>
          <a:xfrm rot="16200000">
            <a:off x="6310657" y="2411965"/>
            <a:ext cx="2773044" cy="1056369"/>
            <a:chOff x="5932270" y="3558333"/>
            <a:chExt cx="3204567" cy="1220751"/>
          </a:xfrm>
        </p:grpSpPr>
        <p:grpSp>
          <p:nvGrpSpPr>
            <p:cNvPr id="24" name="Gruppieren 23">
              <a:extLst>
                <a:ext uri="{FF2B5EF4-FFF2-40B4-BE49-F238E27FC236}">
                  <a16:creationId xmlns:a16="http://schemas.microsoft.com/office/drawing/2014/main" id="{CE20A69A-F8A1-435F-972E-E3DCDCF8DD4E}"/>
                </a:ext>
              </a:extLst>
            </p:cNvPr>
            <p:cNvGrpSpPr/>
            <p:nvPr/>
          </p:nvGrpSpPr>
          <p:grpSpPr>
            <a:xfrm>
              <a:off x="5932270" y="3558333"/>
              <a:ext cx="3001682" cy="1219349"/>
              <a:chOff x="5877118" y="1247579"/>
              <a:chExt cx="3001682" cy="1219349"/>
            </a:xfrm>
          </p:grpSpPr>
          <p:sp>
            <p:nvSpPr>
              <p:cNvPr id="28" name="Pfeil: nach rechts 27">
                <a:extLst>
                  <a:ext uri="{FF2B5EF4-FFF2-40B4-BE49-F238E27FC236}">
                    <a16:creationId xmlns:a16="http://schemas.microsoft.com/office/drawing/2014/main" id="{DDDC7786-55CB-4392-9162-C9BAB1E12892}"/>
                  </a:ext>
                </a:extLst>
              </p:cNvPr>
              <p:cNvSpPr/>
              <p:nvPr/>
            </p:nvSpPr>
            <p:spPr>
              <a:xfrm>
                <a:off x="6072737" y="1247579"/>
                <a:ext cx="2806063" cy="388771"/>
              </a:xfrm>
              <a:prstGeom prst="rightArrow">
                <a:avLst>
                  <a:gd name="adj1" fmla="val 25353"/>
                  <a:gd name="adj2" fmla="val 490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Textfeld 28">
                <a:extLst>
                  <a:ext uri="{FF2B5EF4-FFF2-40B4-BE49-F238E27FC236}">
                    <a16:creationId xmlns:a16="http://schemas.microsoft.com/office/drawing/2014/main" id="{CFD1E497-7E97-42E8-A4EE-BEA23D693593}"/>
                  </a:ext>
                </a:extLst>
              </p:cNvPr>
              <p:cNvSpPr txBox="1"/>
              <p:nvPr/>
            </p:nvSpPr>
            <p:spPr>
              <a:xfrm rot="5400000">
                <a:off x="5702989" y="1901561"/>
                <a:ext cx="739496" cy="391238"/>
              </a:xfrm>
              <a:prstGeom prst="rect">
                <a:avLst/>
              </a:prstGeom>
              <a:solidFill>
                <a:schemeClr val="bg2"/>
              </a:solidFill>
              <a:ln w="1270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de-DE" sz="1600" b="1" dirty="0">
                    <a:solidFill>
                      <a:srgbClr val="BE584E"/>
                    </a:solidFill>
                  </a:rPr>
                  <a:t>1982</a:t>
                </a:r>
                <a:endParaRPr lang="de-DE" b="1" dirty="0">
                  <a:solidFill>
                    <a:srgbClr val="BE584E"/>
                  </a:solidFill>
                </a:endParaRPr>
              </a:p>
            </p:txBody>
          </p:sp>
          <p:cxnSp>
            <p:nvCxnSpPr>
              <p:cNvPr id="30" name="Gerader Verbinder 29">
                <a:extLst>
                  <a:ext uri="{FF2B5EF4-FFF2-40B4-BE49-F238E27FC236}">
                    <a16:creationId xmlns:a16="http://schemas.microsoft.com/office/drawing/2014/main" id="{2656F479-8A13-4C9D-865F-CE91D8E9D5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75534" y="1441967"/>
                <a:ext cx="0" cy="28546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uppieren 24">
              <a:extLst>
                <a:ext uri="{FF2B5EF4-FFF2-40B4-BE49-F238E27FC236}">
                  <a16:creationId xmlns:a16="http://schemas.microsoft.com/office/drawing/2014/main" id="{303F7806-5160-421C-BCB3-85FCE3E91B86}"/>
                </a:ext>
              </a:extLst>
            </p:cNvPr>
            <p:cNvGrpSpPr/>
            <p:nvPr/>
          </p:nvGrpSpPr>
          <p:grpSpPr>
            <a:xfrm>
              <a:off x="8745598" y="3752720"/>
              <a:ext cx="391239" cy="1026364"/>
              <a:chOff x="8824973" y="3752720"/>
              <a:chExt cx="391239" cy="1026364"/>
            </a:xfrm>
          </p:grpSpPr>
          <p:sp>
            <p:nvSpPr>
              <p:cNvPr id="26" name="Textfeld 25">
                <a:extLst>
                  <a:ext uri="{FF2B5EF4-FFF2-40B4-BE49-F238E27FC236}">
                    <a16:creationId xmlns:a16="http://schemas.microsoft.com/office/drawing/2014/main" id="{59C31EDD-5FB1-45DD-9319-826612B65540}"/>
                  </a:ext>
                </a:extLst>
              </p:cNvPr>
              <p:cNvSpPr txBox="1"/>
              <p:nvPr/>
            </p:nvSpPr>
            <p:spPr>
              <a:xfrm rot="5400000">
                <a:off x="8650845" y="4213716"/>
                <a:ext cx="739496" cy="391239"/>
              </a:xfrm>
              <a:prstGeom prst="rect">
                <a:avLst/>
              </a:prstGeom>
              <a:solidFill>
                <a:schemeClr val="bg2"/>
              </a:solidFill>
              <a:ln w="1270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de-DE" sz="1600" b="1" dirty="0">
                    <a:solidFill>
                      <a:srgbClr val="BE584E"/>
                    </a:solidFill>
                  </a:rPr>
                  <a:t>2025</a:t>
                </a:r>
                <a:endParaRPr lang="de-DE" b="1" dirty="0">
                  <a:solidFill>
                    <a:srgbClr val="BE584E"/>
                  </a:solidFill>
                </a:endParaRPr>
              </a:p>
            </p:txBody>
          </p:sp>
          <p:cxnSp>
            <p:nvCxnSpPr>
              <p:cNvPr id="27" name="Gerader Verbinder 26">
                <a:extLst>
                  <a:ext uri="{FF2B5EF4-FFF2-40B4-BE49-F238E27FC236}">
                    <a16:creationId xmlns:a16="http://schemas.microsoft.com/office/drawing/2014/main" id="{9867CB84-DE2A-4237-A725-973C1E2D95C9}"/>
                  </a:ext>
                </a:extLst>
              </p:cNvPr>
              <p:cNvCxnSpPr>
                <a:cxnSpLocks/>
                <a:endCxn id="26" idx="1"/>
              </p:cNvCxnSpPr>
              <p:nvPr/>
            </p:nvCxnSpPr>
            <p:spPr>
              <a:xfrm rot="5400000">
                <a:off x="8877159" y="3896153"/>
                <a:ext cx="286868" cy="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3" name="Rechteck 32">
            <a:extLst>
              <a:ext uri="{FF2B5EF4-FFF2-40B4-BE49-F238E27FC236}">
                <a16:creationId xmlns:a16="http://schemas.microsoft.com/office/drawing/2014/main" id="{22C54E12-493C-4300-836F-BAE5BF0C5B59}"/>
              </a:ext>
            </a:extLst>
          </p:cNvPr>
          <p:cNvSpPr/>
          <p:nvPr/>
        </p:nvSpPr>
        <p:spPr>
          <a:xfrm>
            <a:off x="6769553" y="1354825"/>
            <a:ext cx="1621972" cy="31790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C2F4F3EC-DDEC-4C15-B7DF-725A344FECBD}"/>
              </a:ext>
            </a:extLst>
          </p:cNvPr>
          <p:cNvSpPr txBox="1"/>
          <p:nvPr/>
        </p:nvSpPr>
        <p:spPr>
          <a:xfrm rot="996676">
            <a:off x="7600760" y="1117521"/>
            <a:ext cx="1449146" cy="307777"/>
          </a:xfrm>
          <a:prstGeom prst="rect">
            <a:avLst/>
          </a:prstGeom>
          <a:solidFill>
            <a:schemeClr val="bg1"/>
          </a:solidFill>
          <a:ln w="28575">
            <a:solidFill>
              <a:srgbClr val="BE584E"/>
            </a:solidFill>
          </a:ln>
        </p:spPr>
        <p:txBody>
          <a:bodyPr wrap="square" rtlCol="0">
            <a:spAutoFit/>
          </a:bodyPr>
          <a:lstStyle/>
          <a:p>
            <a:r>
              <a:rPr lang="de-DE" sz="1400" b="1" dirty="0">
                <a:solidFill>
                  <a:srgbClr val="BE584E"/>
                </a:solidFill>
              </a:rPr>
              <a:t>In preparation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3CF8CBD-41EF-4F6B-8BB1-A6250B25C393}"/>
              </a:ext>
            </a:extLst>
          </p:cNvPr>
          <p:cNvGrpSpPr/>
          <p:nvPr/>
        </p:nvGrpSpPr>
        <p:grpSpPr>
          <a:xfrm>
            <a:off x="1191600" y="1312020"/>
            <a:ext cx="1559764" cy="258199"/>
            <a:chOff x="1191600" y="1288819"/>
            <a:chExt cx="1913549" cy="258199"/>
          </a:xfrm>
        </p:grpSpPr>
        <p:sp>
          <p:nvSpPr>
            <p:cNvPr id="19" name="Titel 1">
              <a:extLst>
                <a:ext uri="{FF2B5EF4-FFF2-40B4-BE49-F238E27FC236}">
                  <a16:creationId xmlns:a16="http://schemas.microsoft.com/office/drawing/2014/main" id="{716E6BAC-84B0-4F7F-90F9-2FBC8C2C6EF9}"/>
                </a:ext>
              </a:extLst>
            </p:cNvPr>
            <p:cNvSpPr txBox="1">
              <a:spLocks/>
            </p:cNvSpPr>
            <p:nvPr/>
          </p:nvSpPr>
          <p:spPr>
            <a:xfrm>
              <a:off x="1191600" y="1327054"/>
              <a:ext cx="1913549" cy="193899"/>
            </a:xfrm>
            <a:prstGeom prst="rect">
              <a:avLst/>
            </a:prstGeom>
          </p:spPr>
          <p:txBody>
            <a:bodyPr vert="horz" wrap="square" lIns="72000" tIns="0" rIns="72000" bIns="0" rtlCol="0" anchor="t" anchorCtr="0">
              <a:spAutoFit/>
            </a:bodyPr>
            <a:lstStyle>
              <a:lvl1pPr algn="l" defTabSz="6858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6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de-DE" sz="1400" dirty="0"/>
                <a:t>Full Data Daily</a:t>
              </a:r>
              <a:endParaRPr lang="de-DE" sz="1400" b="1" dirty="0"/>
            </a:p>
          </p:txBody>
        </p:sp>
        <p:cxnSp>
          <p:nvCxnSpPr>
            <p:cNvPr id="32" name="Gerader Verbinder 31">
              <a:extLst>
                <a:ext uri="{FF2B5EF4-FFF2-40B4-BE49-F238E27FC236}">
                  <a16:creationId xmlns:a16="http://schemas.microsoft.com/office/drawing/2014/main" id="{70874EA3-D5A4-4A51-A65C-5D48E7CEBB6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4502" y="1288819"/>
              <a:ext cx="1200061" cy="258199"/>
            </a:xfrm>
            <a:prstGeom prst="line">
              <a:avLst/>
            </a:prstGeom>
            <a:ln w="19050">
              <a:solidFill>
                <a:srgbClr val="BE58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Inhaltsplatzhalter 2">
            <a:extLst>
              <a:ext uri="{FF2B5EF4-FFF2-40B4-BE49-F238E27FC236}">
                <a16:creationId xmlns:a16="http://schemas.microsoft.com/office/drawing/2014/main" id="{B89E8426-AA00-431D-8949-47F74F6F7472}"/>
              </a:ext>
            </a:extLst>
          </p:cNvPr>
          <p:cNvSpPr txBox="1">
            <a:spLocks/>
          </p:cNvSpPr>
          <p:nvPr/>
        </p:nvSpPr>
        <p:spPr>
          <a:xfrm>
            <a:off x="58812" y="2694215"/>
            <a:ext cx="1559764" cy="946232"/>
          </a:xfrm>
          <a:prstGeom prst="rect">
            <a:avLst/>
          </a:prstGeom>
          <a:solidFill>
            <a:srgbClr val="BE584E"/>
          </a:solidFill>
          <a:ln w="12700">
            <a:solidFill>
              <a:srgbClr val="000000"/>
            </a:solidFill>
          </a:ln>
        </p:spPr>
        <p:txBody>
          <a:bodyPr vert="horz" lIns="72000" tIns="36000" rIns="72000" bIns="36000" rtlCol="0" anchor="ctr">
            <a:normAutofit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/>
            <a:r>
              <a:rPr lang="de-DE" sz="1400" dirty="0">
                <a:solidFill>
                  <a:schemeClr val="bg1"/>
                </a:solidFill>
              </a:rPr>
              <a:t>Information on </a:t>
            </a:r>
            <a:r>
              <a:rPr lang="de-DE" sz="1400" dirty="0" err="1">
                <a:solidFill>
                  <a:schemeClr val="bg1"/>
                </a:solidFill>
              </a:rPr>
              <a:t>the</a:t>
            </a:r>
            <a:r>
              <a:rPr lang="de-DE" sz="1400" dirty="0">
                <a:solidFill>
                  <a:schemeClr val="bg1"/>
                </a:solidFill>
              </a:rPr>
              <a:t> release: </a:t>
            </a:r>
            <a:r>
              <a:rPr lang="de-DE" sz="1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gpcc@dwd.de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6534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3FC74B27-25D5-4408-8C7A-3FE5E18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2322868"/>
              </p:ext>
            </p:extLst>
          </p:nvPr>
        </p:nvGraphicFramePr>
        <p:xfrm>
          <a:off x="133613" y="1338399"/>
          <a:ext cx="8832587" cy="2636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6">
            <a:extLst>
              <a:ext uri="{FF2B5EF4-FFF2-40B4-BE49-F238E27FC236}">
                <a16:creationId xmlns:a16="http://schemas.microsoft.com/office/drawing/2014/main" id="{7B238915-2A06-4DE5-AD8F-21082B8594D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7945B1B-F5AC-44F5-A19B-559036EA9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88B9AF0-D918-40A8-A0FD-1398EB966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8BB27DE4-3ADB-4994-A106-6FDD4D35C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256314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B07EB5-CACB-4766-A1B7-8BDAB17F2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7" y="2140863"/>
            <a:ext cx="8353425" cy="861774"/>
          </a:xfr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GPCC </a:t>
            </a:r>
            <a:r>
              <a:rPr kumimoji="0" lang="de-DE" altLang="de-DE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gratefully</a:t>
            </a:r>
            <a:r>
              <a:rPr kumimoji="0" lang="de-DE" altLang="de-DE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de-DE" altLang="de-DE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acknowledges</a:t>
            </a:r>
            <a:r>
              <a:rPr kumimoji="0" lang="de-DE" altLang="de-DE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all data </a:t>
            </a:r>
            <a:r>
              <a:rPr kumimoji="0" lang="de-DE" altLang="de-DE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contributors</a:t>
            </a:r>
            <a:r>
              <a:rPr kumimoji="0" lang="de-DE" altLang="de-DE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</a:t>
            </a:r>
            <a:r>
              <a:rPr kumimoji="0" lang="de-DE" altLang="de-DE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their</a:t>
            </a:r>
            <a:r>
              <a:rPr kumimoji="0" lang="de-DE" altLang="de-DE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support! 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577436E-E0FE-45B9-92C1-62C62395E6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6394DF-F690-4C1F-A2A1-AB9D468D4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A0D1516-5516-488E-91B6-FDAD6F582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2570E6E-64B4-4175-A5F0-59C9613EB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4391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afik 27">
            <a:extLst>
              <a:ext uri="{FF2B5EF4-FFF2-40B4-BE49-F238E27FC236}">
                <a16:creationId xmlns:a16="http://schemas.microsoft.com/office/drawing/2014/main" id="{2BC33287-7EDE-4255-9AD8-CDCF926203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F4A35EE-415D-48C8-9D10-A76DCBC6BA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59929" y="809094"/>
            <a:ext cx="3020785" cy="2155371"/>
          </a:xfrm>
          <a:solidFill>
            <a:schemeClr val="bg1">
              <a:lumMod val="95000"/>
            </a:schemeClr>
          </a:solidFill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algn="r"/>
            <a:r>
              <a:rPr lang="de-DE" sz="1200" b="1" u="sng" dirty="0"/>
              <a:t>Global </a:t>
            </a:r>
            <a:r>
              <a:rPr lang="de-DE" sz="1150" b="1" u="sng" dirty="0"/>
              <a:t>Precipitation</a:t>
            </a:r>
            <a:r>
              <a:rPr lang="de-DE" sz="1200" b="1" u="sng" dirty="0"/>
              <a:t> Climatology Centre</a:t>
            </a:r>
          </a:p>
          <a:p>
            <a:pPr algn="r"/>
            <a:endParaRPr lang="de-DE" sz="1050" dirty="0"/>
          </a:p>
          <a:p>
            <a:pPr algn="r"/>
            <a:r>
              <a:rPr lang="de-DE" sz="1050" dirty="0"/>
              <a:t>Head Dr. Markus Ziese</a:t>
            </a:r>
          </a:p>
          <a:p>
            <a:pPr algn="r"/>
            <a:r>
              <a:rPr lang="de-DE" sz="1000" dirty="0"/>
              <a:t>E-Mail: </a:t>
            </a:r>
            <a:r>
              <a:rPr lang="de-DE" sz="1000" b="1" dirty="0">
                <a:hlinkClick r:id="rId3"/>
              </a:rPr>
              <a:t>gpcc@dwd.de</a:t>
            </a:r>
            <a:endParaRPr lang="de-DE" sz="1000" b="1" dirty="0"/>
          </a:p>
          <a:p>
            <a:pPr algn="r"/>
            <a:r>
              <a:rPr lang="de-DE" sz="1000" dirty="0"/>
              <a:t>Webpage: </a:t>
            </a:r>
            <a:r>
              <a:rPr lang="de-DE" sz="1000" b="1" dirty="0">
                <a:hlinkClick r:id="rId4"/>
              </a:rPr>
              <a:t>https://www.gpcc.dwd.de/</a:t>
            </a:r>
            <a:r>
              <a:rPr lang="de-DE" sz="1000" b="1" dirty="0"/>
              <a:t> </a:t>
            </a:r>
          </a:p>
          <a:p>
            <a:pPr algn="r"/>
            <a:endParaRPr lang="de-DE" sz="1050" dirty="0"/>
          </a:p>
          <a:p>
            <a:pPr algn="r"/>
            <a:endParaRPr lang="de-DE" sz="1050" dirty="0"/>
          </a:p>
          <a:p>
            <a:pPr algn="r"/>
            <a:r>
              <a:rPr lang="de-DE" sz="1050" dirty="0"/>
              <a:t>Deutscher Wetterdienst</a:t>
            </a:r>
          </a:p>
          <a:p>
            <a:pPr algn="r"/>
            <a:r>
              <a:rPr lang="de-DE" sz="1050" dirty="0"/>
              <a:t>Frankfurter Straße 135</a:t>
            </a:r>
          </a:p>
          <a:p>
            <a:pPr algn="r"/>
            <a:r>
              <a:rPr lang="de-DE" sz="1050" dirty="0"/>
              <a:t>63067 Offenbach am Main</a:t>
            </a:r>
          </a:p>
          <a:p>
            <a:pPr algn="r"/>
            <a:endParaRPr lang="de-DE" sz="120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71AAEFE7-3E23-4612-8E8F-DDF7D2081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4679604" cy="360099"/>
          </a:xfrm>
        </p:spPr>
        <p:txBody>
          <a:bodyPr/>
          <a:lstStyle/>
          <a:p>
            <a:r>
              <a:rPr lang="de-DE" dirty="0"/>
              <a:t>Take Home Message</a:t>
            </a: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B66F819D-DFED-411D-89DE-3247E5FF92B1}"/>
              </a:ext>
            </a:extLst>
          </p:cNvPr>
          <p:cNvSpPr txBox="1">
            <a:spLocks/>
          </p:cNvSpPr>
          <p:nvPr/>
        </p:nvSpPr>
        <p:spPr>
          <a:xfrm>
            <a:off x="768824" y="3162518"/>
            <a:ext cx="8211889" cy="1394816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de-DE" sz="1200" b="1" u="sng" dirty="0"/>
              <a:t>Data and </a:t>
            </a:r>
            <a:r>
              <a:rPr lang="de-DE" sz="1200" b="1" u="sng" dirty="0" err="1"/>
              <a:t>Product</a:t>
            </a:r>
            <a:r>
              <a:rPr lang="de-DE" sz="1200" b="1" u="sng" dirty="0"/>
              <a:t> Access</a:t>
            </a:r>
          </a:p>
          <a:p>
            <a:pPr marL="339725" lvl="1" indent="0">
              <a:lnSpc>
                <a:spcPct val="150000"/>
              </a:lnSpc>
              <a:buNone/>
            </a:pPr>
            <a:r>
              <a:rPr lang="de-DE" sz="1100" b="1" dirty="0"/>
              <a:t>DWD OpenData-Server</a:t>
            </a:r>
            <a:r>
              <a:rPr lang="de-DE" sz="1100" dirty="0"/>
              <a:t> </a:t>
            </a:r>
            <a:r>
              <a:rPr lang="de-DE" sz="1000" dirty="0">
                <a:hlinkClick r:id="rId5"/>
              </a:rPr>
              <a:t>https://opendata.dwd.de/climate_environment/GPCC/</a:t>
            </a:r>
            <a:r>
              <a:rPr lang="de-DE" sz="1000" dirty="0"/>
              <a:t> </a:t>
            </a:r>
          </a:p>
          <a:p>
            <a:pPr marL="339725" lvl="1" indent="0">
              <a:lnSpc>
                <a:spcPct val="150000"/>
              </a:lnSpc>
              <a:buNone/>
            </a:pPr>
            <a:r>
              <a:rPr lang="de-DE" sz="1100" b="1" dirty="0"/>
              <a:t>GPCC Download Gate </a:t>
            </a:r>
            <a:r>
              <a:rPr lang="de-DE" sz="1000" dirty="0">
                <a:hlinkClick r:id="rId6"/>
              </a:rPr>
              <a:t>https://opendata.dwd.de/climate_environment/GPCC/html/download_gate.html</a:t>
            </a:r>
            <a:endParaRPr lang="de-DE" sz="1000" dirty="0"/>
          </a:p>
          <a:p>
            <a:pPr marL="339725" lvl="1" indent="0">
              <a:lnSpc>
                <a:spcPct val="150000"/>
              </a:lnSpc>
              <a:buNone/>
            </a:pPr>
            <a:r>
              <a:rPr lang="de-DE" sz="1100" b="1" dirty="0"/>
              <a:t>Visualizer</a:t>
            </a:r>
            <a:r>
              <a:rPr lang="de-DE" sz="1100" dirty="0"/>
              <a:t> </a:t>
            </a:r>
            <a:r>
              <a:rPr lang="de-DE" sz="1000" dirty="0">
                <a:hlinkClick r:id="rId7"/>
              </a:rPr>
              <a:t>https://kunden.dwd.de/GPCC/Visualizer</a:t>
            </a:r>
            <a:endParaRPr lang="de-DE" sz="1000" dirty="0"/>
          </a:p>
          <a:p>
            <a:pPr marL="339725" lvl="1" indent="0">
              <a:lnSpc>
                <a:spcPct val="150000"/>
              </a:lnSpc>
              <a:buNone/>
            </a:pPr>
            <a:r>
              <a:rPr lang="de-DE" sz="1100" b="1" dirty="0"/>
              <a:t>Website</a:t>
            </a:r>
            <a:r>
              <a:rPr lang="de-DE" sz="1100" dirty="0"/>
              <a:t> </a:t>
            </a:r>
            <a:r>
              <a:rPr lang="de-DE" sz="1000" dirty="0">
                <a:hlinkClick r:id="rId8"/>
              </a:rPr>
              <a:t>https://gpcc.dwd.de</a:t>
            </a:r>
            <a:r>
              <a:rPr lang="de-DE" sz="1000" dirty="0"/>
              <a:t> </a:t>
            </a:r>
          </a:p>
        </p:txBody>
      </p:sp>
      <p:sp>
        <p:nvSpPr>
          <p:cNvPr id="18" name="Inhaltsplatzhalter 7">
            <a:extLst>
              <a:ext uri="{FF2B5EF4-FFF2-40B4-BE49-F238E27FC236}">
                <a16:creationId xmlns:a16="http://schemas.microsoft.com/office/drawing/2014/main" id="{0186DA65-68DF-43DB-B381-8324B3A4558F}"/>
              </a:ext>
            </a:extLst>
          </p:cNvPr>
          <p:cNvSpPr txBox="1">
            <a:spLocks/>
          </p:cNvSpPr>
          <p:nvPr/>
        </p:nvSpPr>
        <p:spPr>
          <a:xfrm>
            <a:off x="359250" y="1401910"/>
            <a:ext cx="5613629" cy="168419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52425" marR="0" indent="-352425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anose="05000000000000000000" pitchFamily="2" charset="2"/>
              <a:buChar char="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marR="0" indent="-26035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marR="0" indent="-228600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2D4B9B"/>
              </a:buClr>
              <a:buSzPct val="95000"/>
              <a:buFont typeface="Wingdings" panose="05000000000000000000" pitchFamily="2" charset="2"/>
              <a:buChar char="è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de-DE" sz="1400" b="1" dirty="0">
                <a:solidFill>
                  <a:srgbClr val="BE584E"/>
                </a:solidFill>
                <a:cs typeface="Times New Roman" panose="02020603050405020304" pitchFamily="18" charset="0"/>
              </a:rPr>
              <a:t>New </a:t>
            </a:r>
            <a:r>
              <a:rPr lang="en-US" altLang="de-DE" sz="14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GPCC Precipitation Analysis Monthly Version 2025 </a:t>
            </a:r>
          </a:p>
          <a:p>
            <a:pPr marL="358775" lvl="1" indent="0">
              <a:buNone/>
            </a:pPr>
            <a:r>
              <a:rPr lang="en-US" altLang="de-DE" sz="1200" dirty="0">
                <a:solidFill>
                  <a:srgbClr val="000000"/>
                </a:solidFill>
                <a:cs typeface="Times New Roman" panose="02020603050405020304" pitchFamily="18" charset="0"/>
              </a:rPr>
              <a:t>Near real-time (1891 – present)</a:t>
            </a:r>
          </a:p>
          <a:p>
            <a:pPr>
              <a:lnSpc>
                <a:spcPct val="150000"/>
              </a:lnSpc>
            </a:pPr>
            <a:r>
              <a:rPr lang="en-US" altLang="de-DE" sz="1400" b="1" dirty="0">
                <a:solidFill>
                  <a:srgbClr val="BE584E"/>
                </a:solidFill>
                <a:cs typeface="Times New Roman" panose="02020603050405020304" pitchFamily="18" charset="0"/>
              </a:rPr>
              <a:t>New </a:t>
            </a:r>
            <a:r>
              <a:rPr lang="en-US" altLang="de-DE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GPCC Precipitation Analysis Climatology Version 2025</a:t>
            </a:r>
          </a:p>
          <a:p>
            <a:pPr marL="358775" lvl="1" indent="0">
              <a:buNone/>
            </a:pPr>
            <a:r>
              <a:rPr lang="en-US" altLang="de-DE" sz="1200" dirty="0">
                <a:solidFill>
                  <a:srgbClr val="000000"/>
                </a:solidFill>
                <a:cs typeface="Times New Roman" panose="02020603050405020304" pitchFamily="18" charset="0"/>
              </a:rPr>
              <a:t>Monthly totals </a:t>
            </a:r>
          </a:p>
          <a:p>
            <a:r>
              <a:rPr lang="en-US" altLang="de-DE" sz="1400" b="1" dirty="0">
                <a:solidFill>
                  <a:srgbClr val="BE584E"/>
                </a:solidFill>
                <a:cs typeface="Times New Roman" panose="02020603050405020304" pitchFamily="18" charset="0"/>
              </a:rPr>
              <a:t>New </a:t>
            </a:r>
            <a:r>
              <a:rPr lang="en-US" altLang="de-DE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GPCC Precipitation Analysis Daily Version 2025 </a:t>
            </a:r>
          </a:p>
          <a:p>
            <a:pPr marL="358775" lvl="1" indent="0">
              <a:buNone/>
            </a:pPr>
            <a:r>
              <a:rPr lang="en-US" altLang="de-DE" sz="12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1982 – 2025</a:t>
            </a:r>
          </a:p>
          <a:p>
            <a:pPr marL="358775" lvl="1" indent="0">
              <a:buNone/>
            </a:pPr>
            <a:r>
              <a:rPr lang="en-US" altLang="de-DE" sz="1200" b="1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preparation!</a:t>
            </a:r>
            <a:endParaRPr lang="en-US" altLang="de-DE" sz="120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CDEEBCB-0C7A-44A5-8B2B-E9B779C44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81F11AA-1421-4702-A9DC-7B8E48CC6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48A5B03D-0CD7-4ED4-B0A4-B5A628B8C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16</a:t>
            </a:fld>
            <a:endParaRPr lang="de-DE" dirty="0"/>
          </a:p>
        </p:txBody>
      </p:sp>
      <p:pic>
        <p:nvPicPr>
          <p:cNvPr id="14" name="Picture 169" descr="QR-DWD">
            <a:extLst>
              <a:ext uri="{FF2B5EF4-FFF2-40B4-BE49-F238E27FC236}">
                <a16:creationId xmlns:a16="http://schemas.microsoft.com/office/drawing/2014/main" id="{61674870-2641-4C1C-8319-590ADEF4C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374" y="3305175"/>
            <a:ext cx="1110534" cy="1110532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37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E8D5D2-2017-48EC-8CE8-24029404D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8353425" cy="360099"/>
          </a:xfrm>
        </p:spPr>
        <p:txBody>
          <a:bodyPr/>
          <a:lstStyle/>
          <a:p>
            <a:r>
              <a:rPr lang="de-DE" dirty="0"/>
              <a:t>Appendix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7A6E938-2717-4E56-871B-89C28044E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CFEEC05-DADF-4FE5-A954-8D4C7F43D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5156F7E-C042-4508-999C-14FCB0306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17</a:t>
            </a:fld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FBDC401-E9AE-4592-AFAF-F765027A35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72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21885E-59E2-4F6F-8F6F-D0E8F3817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600" y="864000"/>
            <a:ext cx="8353425" cy="553998"/>
          </a:xfrm>
        </p:spPr>
        <p:txBody>
          <a:bodyPr/>
          <a:lstStyle/>
          <a:p>
            <a:r>
              <a:rPr lang="de-DE" sz="2000" dirty="0">
                <a:solidFill>
                  <a:srgbClr val="BE584E"/>
                </a:solidFill>
              </a:rPr>
              <a:t>New</a:t>
            </a:r>
            <a:r>
              <a:rPr lang="de-DE" sz="2000" dirty="0"/>
              <a:t> GPCC Precipitation Analysis Monthly Version 2025</a:t>
            </a:r>
            <a:br>
              <a:rPr lang="de-DE" sz="2000" dirty="0"/>
            </a:br>
            <a:r>
              <a:rPr lang="de-DE" sz="2000" dirty="0"/>
              <a:t>- </a:t>
            </a:r>
            <a:r>
              <a:rPr lang="de-DE" sz="1600" b="1" dirty="0"/>
              <a:t>Variables - </a:t>
            </a:r>
            <a:endParaRPr lang="de-DE" sz="2000" b="1" dirty="0"/>
          </a:p>
        </p:txBody>
      </p:sp>
      <p:graphicFrame>
        <p:nvGraphicFramePr>
          <p:cNvPr id="20" name="Tabelle 25">
            <a:extLst>
              <a:ext uri="{FF2B5EF4-FFF2-40B4-BE49-F238E27FC236}">
                <a16:creationId xmlns:a16="http://schemas.microsoft.com/office/drawing/2014/main" id="{7D762CC5-E4ED-4611-B51E-6E3966E2F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762750"/>
              </p:ext>
            </p:extLst>
          </p:nvPr>
        </p:nvGraphicFramePr>
        <p:xfrm>
          <a:off x="2109787" y="2012328"/>
          <a:ext cx="5539313" cy="243123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771570">
                  <a:extLst>
                    <a:ext uri="{9D8B030D-6E8A-4147-A177-3AD203B41FA5}">
                      <a16:colId xmlns:a16="http://schemas.microsoft.com/office/drawing/2014/main" val="690045988"/>
                    </a:ext>
                  </a:extLst>
                </a:gridCol>
                <a:gridCol w="2810169">
                  <a:extLst>
                    <a:ext uri="{9D8B030D-6E8A-4147-A177-3AD203B41FA5}">
                      <a16:colId xmlns:a16="http://schemas.microsoft.com/office/drawing/2014/main" val="1502613597"/>
                    </a:ext>
                  </a:extLst>
                </a:gridCol>
                <a:gridCol w="1957574">
                  <a:extLst>
                    <a:ext uri="{9D8B030D-6E8A-4147-A177-3AD203B41FA5}">
                      <a16:colId xmlns:a16="http://schemas.microsoft.com/office/drawing/2014/main" val="134079045"/>
                    </a:ext>
                  </a:extLst>
                </a:gridCol>
              </a:tblGrid>
              <a:tr h="232884">
                <a:tc>
                  <a:txBody>
                    <a:bodyPr/>
                    <a:lstStyle/>
                    <a:p>
                      <a:r>
                        <a:rPr lang="de-DE" sz="800" dirty="0"/>
                        <a:t>Variable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800" dirty="0"/>
                        <a:t>Description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800" dirty="0"/>
                        <a:t>Unit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881610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 err="1"/>
                        <a:t>precip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Precipitation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mm / month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502065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 err="1"/>
                        <a:t>gauge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Number of gauges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number of gauges per grid cell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614086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 err="1"/>
                        <a:t>err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800" dirty="0"/>
                        <a:t>Interpolation </a:t>
                      </a:r>
                      <a:r>
                        <a:rPr lang="de-DE" sz="800" dirty="0" err="1"/>
                        <a:t>error</a:t>
                      </a:r>
                      <a:r>
                        <a:rPr lang="de-DE" sz="800" dirty="0"/>
                        <a:t> (YAMAMOTO)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800" dirty="0"/>
                        <a:t>mm / </a:t>
                      </a:r>
                      <a:r>
                        <a:rPr lang="de-DE" sz="800" dirty="0" err="1"/>
                        <a:t>month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640324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 err="1"/>
                        <a:t>sys_err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GPCC </a:t>
                      </a:r>
                      <a:r>
                        <a:rPr lang="en-US" sz="800" dirty="0" err="1"/>
                        <a:t>undercatchment</a:t>
                      </a:r>
                      <a:r>
                        <a:rPr lang="en-US" sz="800" dirty="0"/>
                        <a:t> gauge error correction factor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Multiplier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6706072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b="1" dirty="0" err="1"/>
                        <a:t>gauge_int</a:t>
                      </a:r>
                      <a:endParaRPr lang="de-DE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b="1" dirty="0"/>
                        <a:t>Number of gauges used by interpolation</a:t>
                      </a:r>
                      <a:endParaRPr lang="de-DE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b="1" dirty="0"/>
                        <a:t>Number gauges used for interpolation</a:t>
                      </a:r>
                      <a:endParaRPr lang="de-DE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743259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b="1" dirty="0" err="1"/>
                        <a:t>dist_int</a:t>
                      </a:r>
                      <a:endParaRPr lang="de-DE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b="1" dirty="0"/>
                        <a:t>Mean distance of gauges used by interpolation</a:t>
                      </a:r>
                      <a:endParaRPr lang="de-DE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b="1" dirty="0"/>
                        <a:t>Mean distance in kilometer</a:t>
                      </a:r>
                      <a:endParaRPr lang="de-DE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319516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/>
                        <a:t>liquid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Proportion of liquid precipitation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% / month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051846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/>
                        <a:t>solid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Proportion of solid precipitation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% / month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874292"/>
                  </a:ext>
                </a:extLst>
              </a:tr>
              <a:tr h="232884">
                <a:tc>
                  <a:txBody>
                    <a:bodyPr/>
                    <a:lstStyle/>
                    <a:p>
                      <a:r>
                        <a:rPr lang="de-DE" sz="800" dirty="0" err="1"/>
                        <a:t>precip_infill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Precipitation with climatological station values infilling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mm / month</a:t>
                      </a:r>
                      <a:endParaRPr lang="de-DE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973890"/>
                  </a:ext>
                </a:extLst>
              </a:tr>
            </a:tbl>
          </a:graphicData>
        </a:graphic>
      </p:graphicFrame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12468E66-6747-447A-80A7-C701621839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02622" y="120083"/>
            <a:ext cx="5101255" cy="3246115"/>
          </a:xfrm>
          <a:ln w="12700">
            <a:noFill/>
          </a:ln>
        </p:spPr>
        <p:txBody>
          <a:bodyPr anchor="ctr">
            <a:normAutofit/>
          </a:bodyPr>
          <a:lstStyle/>
          <a:p>
            <a:r>
              <a:rPr lang="en-US" sz="1200" b="1" dirty="0"/>
              <a:t>Variable overview of the new GPCC Monthly product: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698B075F-0C7D-4338-879A-776DA01390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0524873-2FBB-47CB-811E-DD0F77E0E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125962E-DF79-4AF7-BDD8-3A27C5805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6F3AA683-710A-41D0-A966-2D684382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18</a:t>
            </a:fld>
            <a:endParaRPr lang="de-DE" dirty="0"/>
          </a:p>
        </p:txBody>
      </p:sp>
      <p:pic>
        <p:nvPicPr>
          <p:cNvPr id="25" name="Picture 169" descr="QR-DWD">
            <a:extLst>
              <a:ext uri="{FF2B5EF4-FFF2-40B4-BE49-F238E27FC236}">
                <a16:creationId xmlns:a16="http://schemas.microsoft.com/office/drawing/2014/main" id="{998BB8A8-518F-4DB5-8664-49742EC29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406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2FE89A8A-8F5F-4A24-B662-B745DB0CE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601" y="1778794"/>
            <a:ext cx="7666650" cy="31472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de-DE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Version cycle</a:t>
            </a:r>
            <a:r>
              <a:rPr lang="en-US" altLang="de-DE" sz="1400" dirty="0">
                <a:ea typeface="Calibri" panose="020F0502020204030204" pitchFamily="34" charset="0"/>
                <a:cs typeface="Times New Roman" panose="02020603050405020304" pitchFamily="18" charset="0"/>
              </a:rPr>
              <a:t>: every </a:t>
            </a:r>
            <a:r>
              <a:rPr lang="en-US" altLang="de-DE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3-5 </a:t>
            </a:r>
            <a:r>
              <a:rPr lang="en-US" altLang="de-DE" sz="1400" dirty="0">
                <a:ea typeface="Calibri" panose="020F0502020204030204" pitchFamily="34" charset="0"/>
                <a:cs typeface="Times New Roman" panose="02020603050405020304" pitchFamily="18" charset="0"/>
              </a:rPr>
              <a:t>years reprocessing from 1891 to “now”</a:t>
            </a:r>
          </a:p>
          <a:p>
            <a:pPr>
              <a:lnSpc>
                <a:spcPct val="150000"/>
              </a:lnSpc>
            </a:pPr>
            <a:r>
              <a:rPr lang="en-US" altLang="de-DE" sz="1400" b="1" dirty="0">
                <a:solidFill>
                  <a:srgbClr val="BE584E"/>
                </a:solidFill>
                <a:cs typeface="Times New Roman" panose="02020603050405020304" pitchFamily="18" charset="0"/>
              </a:rPr>
              <a:t>Termination</a:t>
            </a:r>
            <a:r>
              <a:rPr lang="en-US" altLang="de-DE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 of Monitoring Product:</a:t>
            </a:r>
          </a:p>
          <a:p>
            <a:pPr lvl="1"/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Version </a:t>
            </a:r>
            <a:r>
              <a:rPr lang="en-US" altLang="de-DE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2020</a:t>
            </a:r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 planned until analysis </a:t>
            </a:r>
            <a:r>
              <a:rPr lang="en-US" altLang="de-DE" sz="1200" b="1" dirty="0">
                <a:solidFill>
                  <a:srgbClr val="BE584E"/>
                </a:solidFill>
                <a:cs typeface="Times New Roman" panose="02020603050405020304" pitchFamily="18" charset="0"/>
              </a:rPr>
              <a:t>12/2026 </a:t>
            </a:r>
            <a:r>
              <a:rPr lang="en-US" altLang="de-DE" sz="1200" dirty="0">
                <a:cs typeface="Times New Roman" panose="02020603050405020304" pitchFamily="18" charset="0"/>
              </a:rPr>
              <a:t>(provided in 02/2027)</a:t>
            </a:r>
            <a:endParaRPr lang="en-US" altLang="de-DE" sz="1200" b="1" dirty="0">
              <a:solidFill>
                <a:srgbClr val="BE584E"/>
              </a:solidFill>
              <a:cs typeface="Times New Roman" panose="02020603050405020304" pitchFamily="18" charset="0"/>
            </a:endParaRPr>
          </a:p>
          <a:p>
            <a:pPr lvl="1"/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Version </a:t>
            </a:r>
            <a:r>
              <a:rPr lang="en-US" altLang="de-DE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2022</a:t>
            </a:r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 planned until analysis </a:t>
            </a:r>
            <a:r>
              <a:rPr lang="en-US" altLang="de-DE" sz="1200" b="1" dirty="0">
                <a:solidFill>
                  <a:srgbClr val="BE584E"/>
                </a:solidFill>
                <a:cs typeface="Times New Roman" panose="02020603050405020304" pitchFamily="18" charset="0"/>
              </a:rPr>
              <a:t>12/2026 </a:t>
            </a:r>
            <a:r>
              <a:rPr lang="en-US" altLang="de-DE" sz="1200" dirty="0">
                <a:cs typeface="Times New Roman" panose="02020603050405020304" pitchFamily="18" charset="0"/>
              </a:rPr>
              <a:t>(provided in 02/2027)</a:t>
            </a:r>
          </a:p>
          <a:p>
            <a:pPr>
              <a:lnSpc>
                <a:spcPct val="150000"/>
              </a:lnSpc>
            </a:pPr>
            <a:r>
              <a:rPr lang="en-US" altLang="de-DE" sz="1400" dirty="0">
                <a:ea typeface="Calibri" panose="020F0502020204030204" pitchFamily="34" charset="0"/>
                <a:cs typeface="Times New Roman" panose="02020603050405020304" pitchFamily="18" charset="0"/>
              </a:rPr>
              <a:t>Interpolation method: modified SPHEREMAP Anomaly Interpolation</a:t>
            </a:r>
          </a:p>
          <a:p>
            <a:pPr lvl="1"/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Anomaly calculated against the new </a:t>
            </a:r>
            <a:r>
              <a:rPr lang="en-US" altLang="de-DE" sz="12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GPCC Climatology Version 2025</a:t>
            </a:r>
            <a:r>
              <a:rPr lang="en-US" altLang="de-DE" sz="1200" b="1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altLang="de-DE" sz="1200" dirty="0">
                <a:ea typeface="Calibri" panose="020F0502020204030204" pitchFamily="34" charset="0"/>
                <a:cs typeface="Times New Roman" panose="02020603050405020304" pitchFamily="18" charset="0"/>
              </a:rPr>
              <a:t>(1951-2000)</a:t>
            </a:r>
          </a:p>
          <a:p>
            <a:pPr>
              <a:lnSpc>
                <a:spcPct val="150000"/>
              </a:lnSpc>
            </a:pPr>
            <a:r>
              <a:rPr lang="en-US" altLang="de-DE" sz="1400" dirty="0">
                <a:ea typeface="Calibri" panose="020F0502020204030204" pitchFamily="34" charset="0"/>
                <a:cs typeface="Times New Roman" panose="02020603050405020304" pitchFamily="18" charset="0"/>
              </a:rPr>
              <a:t>Spatial Resolution: </a:t>
            </a:r>
            <a:r>
              <a:rPr lang="en-US" altLang="de-DE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0.25°, 0.5°, 1.0°, 2.5°</a:t>
            </a:r>
          </a:p>
          <a:p>
            <a:endParaRPr lang="de-DE" dirty="0"/>
          </a:p>
          <a:p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45A79E60-C350-47C6-B4EF-B27F926F7A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3F99C3-B35E-4495-8FBB-D4DAEDFC7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F434304-D1B1-4C35-B5A4-AB446298E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B249B24-C359-447F-B89A-50FCC300F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19</a:t>
            </a:fld>
            <a:endParaRPr lang="de-DE" dirty="0"/>
          </a:p>
        </p:txBody>
      </p:sp>
      <p:pic>
        <p:nvPicPr>
          <p:cNvPr id="12" name="Picture 169" descr="QR-DWD">
            <a:extLst>
              <a:ext uri="{FF2B5EF4-FFF2-40B4-BE49-F238E27FC236}">
                <a16:creationId xmlns:a16="http://schemas.microsoft.com/office/drawing/2014/main" id="{8106D6CB-4153-458F-941C-5A0D93C8D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el 1">
            <a:extLst>
              <a:ext uri="{FF2B5EF4-FFF2-40B4-BE49-F238E27FC236}">
                <a16:creationId xmlns:a16="http://schemas.microsoft.com/office/drawing/2014/main" id="{EDDF9345-9EC7-47BD-B3C9-498EC1F87EF6}"/>
              </a:ext>
            </a:extLst>
          </p:cNvPr>
          <p:cNvSpPr txBox="1">
            <a:spLocks/>
          </p:cNvSpPr>
          <p:nvPr/>
        </p:nvSpPr>
        <p:spPr>
          <a:xfrm>
            <a:off x="1191600" y="864000"/>
            <a:ext cx="8353425" cy="553998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000" dirty="0">
                <a:solidFill>
                  <a:srgbClr val="BE584E"/>
                </a:solidFill>
              </a:rPr>
              <a:t>New</a:t>
            </a:r>
            <a:r>
              <a:rPr lang="de-DE" sz="2000" dirty="0"/>
              <a:t> GPCC Precipitation Analysis Monthly Version 2025</a:t>
            </a:r>
            <a:br>
              <a:rPr lang="de-DE" sz="2000" dirty="0"/>
            </a:br>
            <a:r>
              <a:rPr lang="de-DE" sz="2000" dirty="0"/>
              <a:t>- </a:t>
            </a:r>
            <a:r>
              <a:rPr lang="de-DE" sz="1600" b="1" dirty="0" err="1"/>
              <a:t>more</a:t>
            </a:r>
            <a:r>
              <a:rPr lang="de-DE" sz="1600" b="1" dirty="0"/>
              <a:t> </a:t>
            </a:r>
            <a:r>
              <a:rPr lang="de-DE" sz="1600" b="1" dirty="0" err="1"/>
              <a:t>information</a:t>
            </a:r>
            <a:r>
              <a:rPr lang="de-DE" sz="1600" b="1" dirty="0"/>
              <a:t> - 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12009942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Inhaltsplatzhalter 16">
            <a:extLst>
              <a:ext uri="{FF2B5EF4-FFF2-40B4-BE49-F238E27FC236}">
                <a16:creationId xmlns:a16="http://schemas.microsoft.com/office/drawing/2014/main" id="{3FFA8FD3-7AF9-47E0-84AA-7A5392588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4349" y="2027057"/>
            <a:ext cx="2143884" cy="3184027"/>
          </a:xfrm>
        </p:spPr>
        <p:txBody>
          <a:bodyPr>
            <a:normAutofit/>
          </a:bodyPr>
          <a:lstStyle/>
          <a:p>
            <a:r>
              <a:rPr lang="en-US" sz="1300" b="1" dirty="0">
                <a:ea typeface="Calibri" panose="020F0502020204030204" pitchFamily="34" charset="0"/>
                <a:cs typeface="Times New Roman" panose="02020603050405020304" pitchFamily="18" charset="0"/>
              </a:rPr>
              <a:t>Added data records per month </a:t>
            </a:r>
            <a:r>
              <a:rPr lang="en-US" sz="1300" dirty="0">
                <a:ea typeface="Calibri" panose="020F0502020204030204" pitchFamily="34" charset="0"/>
                <a:cs typeface="Times New Roman" panose="02020603050405020304" pitchFamily="18" charset="0"/>
              </a:rPr>
              <a:t>since Full Data Monthly Version 2022</a:t>
            </a:r>
          </a:p>
          <a:p>
            <a:endParaRPr lang="en-US" sz="13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BE584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Grafik 6">
            <a:extLst>
              <a:ext uri="{FF2B5EF4-FFF2-40B4-BE49-F238E27FC236}">
                <a16:creationId xmlns:a16="http://schemas.microsoft.com/office/drawing/2014/main" id="{99171E3F-E8B1-447C-92D5-5D11312EC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373" y="724547"/>
            <a:ext cx="5972367" cy="3832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B3D5C579-E30C-40B7-88B2-0E43974AA520}"/>
              </a:ext>
            </a:extLst>
          </p:cNvPr>
          <p:cNvGrpSpPr>
            <a:grpSpLocks noChangeAspect="1"/>
          </p:cNvGrpSpPr>
          <p:nvPr/>
        </p:nvGrpSpPr>
        <p:grpSpPr>
          <a:xfrm>
            <a:off x="4061746" y="3766144"/>
            <a:ext cx="1078512" cy="604473"/>
            <a:chOff x="3787403" y="3831810"/>
            <a:chExt cx="515725" cy="289048"/>
          </a:xfrm>
        </p:grpSpPr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ED52DAF1-37AA-4A33-A0E0-4F814CCE7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3901319" y="3836765"/>
              <a:ext cx="401809" cy="284093"/>
            </a:xfrm>
            <a:prstGeom prst="rect">
              <a:avLst/>
            </a:prstGeom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D860711E-0671-4043-973A-F51406CB7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87403" y="3831810"/>
              <a:ext cx="113916" cy="194399"/>
            </a:xfrm>
            <a:prstGeom prst="rect">
              <a:avLst/>
            </a:prstGeom>
          </p:spPr>
        </p:pic>
      </p:grpSp>
      <p:sp>
        <p:nvSpPr>
          <p:cNvPr id="2" name="Rechteck 1">
            <a:extLst>
              <a:ext uri="{FF2B5EF4-FFF2-40B4-BE49-F238E27FC236}">
                <a16:creationId xmlns:a16="http://schemas.microsoft.com/office/drawing/2014/main" id="{D1CDD883-E553-49FD-A716-6BF7DB462BE5}"/>
              </a:ext>
            </a:extLst>
          </p:cNvPr>
          <p:cNvSpPr/>
          <p:nvPr/>
        </p:nvSpPr>
        <p:spPr>
          <a:xfrm>
            <a:off x="6998110" y="1224099"/>
            <a:ext cx="855406" cy="199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6">
            <a:extLst>
              <a:ext uri="{FF2B5EF4-FFF2-40B4-BE49-F238E27FC236}">
                <a16:creationId xmlns:a16="http://schemas.microsoft.com/office/drawing/2014/main" id="{F289EC7D-0C3D-459D-8F05-C47A61CB3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75" t="11690" r="18456" b="81432"/>
          <a:stretch/>
        </p:blipFill>
        <p:spPr bwMode="auto">
          <a:xfrm>
            <a:off x="7177556" y="1068784"/>
            <a:ext cx="840285" cy="263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Bogen 19">
            <a:extLst>
              <a:ext uri="{FF2B5EF4-FFF2-40B4-BE49-F238E27FC236}">
                <a16:creationId xmlns:a16="http://schemas.microsoft.com/office/drawing/2014/main" id="{C1BE14FF-EB03-4B5D-84F5-D39419BCE4D8}"/>
              </a:ext>
            </a:extLst>
          </p:cNvPr>
          <p:cNvSpPr/>
          <p:nvPr/>
        </p:nvSpPr>
        <p:spPr>
          <a:xfrm rot="7541850">
            <a:off x="6634360" y="1041881"/>
            <a:ext cx="668503" cy="572989"/>
          </a:xfrm>
          <a:prstGeom prst="arc">
            <a:avLst>
              <a:gd name="adj1" fmla="val 14578847"/>
              <a:gd name="adj2" fmla="val 1132374"/>
            </a:avLst>
          </a:prstGeom>
          <a:ln w="9525">
            <a:solidFill>
              <a:srgbClr val="006C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Bogen 20">
            <a:extLst>
              <a:ext uri="{FF2B5EF4-FFF2-40B4-BE49-F238E27FC236}">
                <a16:creationId xmlns:a16="http://schemas.microsoft.com/office/drawing/2014/main" id="{63860DF2-D699-4E48-8856-AB582241EB97}"/>
              </a:ext>
            </a:extLst>
          </p:cNvPr>
          <p:cNvSpPr/>
          <p:nvPr/>
        </p:nvSpPr>
        <p:spPr>
          <a:xfrm rot="18537092">
            <a:off x="5142662" y="1474583"/>
            <a:ext cx="1137301" cy="796923"/>
          </a:xfrm>
          <a:prstGeom prst="arc">
            <a:avLst/>
          </a:prstGeom>
          <a:ln w="952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46B424DC-1930-406A-9F18-579B9F94E06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065813"/>
            <a:ext cx="382234" cy="535127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DDA9A46A-3B80-438A-96BB-83E423C7BB8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EGU26 08/05/2026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5AD8A83-5D32-4A4D-B057-FEE899E2671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it-IT"/>
              <a:t>Zora Schirmeister                                 Global Precipitation Climatology Centre (GPCC)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40979909-B77F-4136-B67E-A7AA0D36BB1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58FC84-22FA-4F5E-86B7-A7761BE44B02}" type="slidenum">
              <a:rPr lang="de-DE" smtClean="0"/>
              <a:t>20</a:t>
            </a:fld>
            <a:endParaRPr lang="de-DE" dirty="0"/>
          </a:p>
        </p:txBody>
      </p:sp>
      <p:pic>
        <p:nvPicPr>
          <p:cNvPr id="19" name="Picture 169" descr="QR-DWD">
            <a:extLst>
              <a:ext uri="{FF2B5EF4-FFF2-40B4-BE49-F238E27FC236}">
                <a16:creationId xmlns:a16="http://schemas.microsoft.com/office/drawing/2014/main" id="{47B6B417-9FE9-4546-9F84-6FD6E96B0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08046"/>
            <a:ext cx="758320" cy="75831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el 15">
            <a:extLst>
              <a:ext uri="{FF2B5EF4-FFF2-40B4-BE49-F238E27FC236}">
                <a16:creationId xmlns:a16="http://schemas.microsoft.com/office/drawing/2014/main" id="{272F7545-CA53-4FBA-9FC2-BD77791B4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625" y="864000"/>
            <a:ext cx="3183732" cy="360099"/>
          </a:xfrm>
        </p:spPr>
        <p:txBody>
          <a:bodyPr/>
          <a:lstStyle/>
          <a:p>
            <a:r>
              <a:rPr lang="de-DE" altLang="de-DE" dirty="0" err="1"/>
              <a:t>Improvements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649055"/>
      </p:ext>
    </p:extLst>
  </p:cSld>
  <p:clrMapOvr>
    <a:masterClrMapping/>
  </p:clrMapOvr>
</p:sld>
</file>

<file path=ppt/theme/theme1.xml><?xml version="1.0" encoding="utf-8"?>
<a:theme xmlns:a="http://schemas.openxmlformats.org/drawingml/2006/main" name="DWD-PowerPoint">
  <a:themeElements>
    <a:clrScheme name="DWD-Farben PowerPoint">
      <a:dk1>
        <a:srgbClr val="2D4B9B"/>
      </a:dk1>
      <a:lt1>
        <a:sysClr val="window" lastClr="FFFFFF"/>
      </a:lt1>
      <a:dk2>
        <a:srgbClr val="96B9DC"/>
      </a:dk2>
      <a:lt2>
        <a:srgbClr val="D2E1F5"/>
      </a:lt2>
      <a:accent1>
        <a:srgbClr val="2D4B9B"/>
      </a:accent1>
      <a:accent2>
        <a:srgbClr val="9E3D00"/>
      </a:accent2>
      <a:accent3>
        <a:srgbClr val="945100"/>
      </a:accent3>
      <a:accent4>
        <a:srgbClr val="DE8004"/>
      </a:accent4>
      <a:accent5>
        <a:srgbClr val="608E00"/>
      </a:accent5>
      <a:accent6>
        <a:srgbClr val="2F6100"/>
      </a:accent6>
      <a:hlink>
        <a:srgbClr val="2D4B9B"/>
      </a:hlink>
      <a:folHlink>
        <a:srgbClr val="2D4B9B"/>
      </a:folHlink>
    </a:clrScheme>
    <a:fontScheme name="DWD-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1514</Words>
  <Application>Microsoft Office PowerPoint</Application>
  <PresentationFormat>Bildschirmpräsentation (16:9)</PresentationFormat>
  <Paragraphs>293</Paragraphs>
  <Slides>20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4" baseType="lpstr">
      <vt:lpstr>Arial</vt:lpstr>
      <vt:lpstr>Calibri</vt:lpstr>
      <vt:lpstr>Wingdings</vt:lpstr>
      <vt:lpstr>DWD-PowerPoint</vt:lpstr>
      <vt:lpstr>PowerPoint-Präsentation</vt:lpstr>
      <vt:lpstr>PowerPoint-Präsentation</vt:lpstr>
      <vt:lpstr>PowerPoint-Präsentation</vt:lpstr>
      <vt:lpstr>About GPCC</vt:lpstr>
      <vt:lpstr>PowerPoint-Präsentation</vt:lpstr>
      <vt:lpstr>New GPCC Precipitation Analysis Monthly Version 2025</vt:lpstr>
      <vt:lpstr>What‘s new?</vt:lpstr>
      <vt:lpstr>Improvements</vt:lpstr>
      <vt:lpstr>PowerPoint-Präsentation</vt:lpstr>
      <vt:lpstr>GPCC Precipitation Analysis Climatology Version 2025</vt:lpstr>
      <vt:lpstr>PowerPoint-Präsentation</vt:lpstr>
      <vt:lpstr>PowerPoint-Präsentation</vt:lpstr>
      <vt:lpstr>New GPCC Precipitation Analysis Daily Version 2025</vt:lpstr>
      <vt:lpstr>PowerPoint-Präsentation</vt:lpstr>
      <vt:lpstr>GPCC gratefully acknowledges all data contributors for their support! </vt:lpstr>
      <vt:lpstr>Take Home Message</vt:lpstr>
      <vt:lpstr>Appendix</vt:lpstr>
      <vt:lpstr>New GPCC Precipitation Analysis Monthly Version 2025 - Variables - </vt:lpstr>
      <vt:lpstr>PowerPoint-Präsentation</vt:lpstr>
      <vt:lpstr>Improvements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DWD</dc:creator>
  <cp:lastModifiedBy>Schirmeister Zora</cp:lastModifiedBy>
  <cp:revision>198</cp:revision>
  <dcterms:created xsi:type="dcterms:W3CDTF">2020-05-28T07:34:32Z</dcterms:created>
  <dcterms:modified xsi:type="dcterms:W3CDTF">2026-05-06T18:59:06Z</dcterms:modified>
</cp:coreProperties>
</file>