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5143500" cx="9144000"/>
  <p:notesSz cx="6858000" cy="9144000"/>
  <p:embeddedFontLst>
    <p:embeddedFont>
      <p:font typeface="Robot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051">
          <p15:clr>
            <a:srgbClr val="747775"/>
          </p15:clr>
        </p15:guide>
        <p15:guide id="2" orient="horz" pos="2474">
          <p15:clr>
            <a:srgbClr val="747775"/>
          </p15:clr>
        </p15:guide>
        <p15:guide id="3" pos="2505">
          <p15:clr>
            <a:srgbClr val="747775"/>
          </p15:clr>
        </p15:guide>
        <p15:guide id="4" pos="2928">
          <p15:clr>
            <a:srgbClr val="747775"/>
          </p15:clr>
        </p15:guide>
        <p15:guide id="5" pos="3960">
          <p15:clr>
            <a:srgbClr val="747775"/>
          </p15:clr>
        </p15:guide>
        <p15:guide id="6" pos="4369">
          <p15:clr>
            <a:srgbClr val="747775"/>
          </p15:clr>
        </p15:guide>
        <p15:guide id="7" orient="horz" pos="1559">
          <p15:clr>
            <a:srgbClr val="747775"/>
          </p15:clr>
        </p15:guide>
        <p15:guide id="8" pos="576">
          <p15:clr>
            <a:srgbClr val="747775"/>
          </p15:clr>
        </p15:guide>
        <p15:guide id="9" pos="2717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72ED7EC-7F97-4508-8CEC-D3B5A30BD4CA}">
  <a:tblStyle styleId="{E72ED7EC-7F97-4508-8CEC-D3B5A30BD4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051" orient="horz"/>
        <p:guide pos="2474" orient="horz"/>
        <p:guide pos="2505"/>
        <p:guide pos="2928"/>
        <p:guide pos="3960"/>
        <p:guide pos="4369"/>
        <p:guide pos="1559" orient="horz"/>
        <p:guide pos="576"/>
        <p:guide pos="2717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oboto-bold.fntdata"/><Relationship Id="rId12" Type="http://schemas.openxmlformats.org/officeDocument/2006/relationships/slide" Target="slides/slide6.xml"/><Relationship Id="rId34" Type="http://schemas.openxmlformats.org/officeDocument/2006/relationships/font" Target="fonts/Roboto-regular.fntdata"/><Relationship Id="rId15" Type="http://schemas.openxmlformats.org/officeDocument/2006/relationships/slide" Target="slides/slide9.xml"/><Relationship Id="rId37" Type="http://schemas.openxmlformats.org/officeDocument/2006/relationships/font" Target="fonts/Roboto-boldItalic.fntdata"/><Relationship Id="rId14" Type="http://schemas.openxmlformats.org/officeDocument/2006/relationships/slide" Target="slides/slide8.xml"/><Relationship Id="rId36" Type="http://schemas.openxmlformats.org/officeDocument/2006/relationships/font" Target="fonts/Roboto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ve-chat.chat/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bcf1d09197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bcf1d09197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03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Time for presentation: </a:t>
            </a:r>
            <a:r>
              <a:rPr b="1" lang="en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~60 min slides</a:t>
            </a:r>
            <a:r>
              <a:rPr lang="en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 + 10 min QA</a:t>
            </a:r>
            <a:endParaRPr sz="105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203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Small demo? </a:t>
            </a:r>
            <a:r>
              <a:rPr b="1" lang="en" sz="1050">
                <a:solidFill>
                  <a:srgbClr val="0B57D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https://eve-chat.chat/</a:t>
            </a:r>
            <a:endParaRPr b="1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ce18207a57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ce18207a57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c907cf9c77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c907cf9c77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 that “user query” at this stage is text-only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c907cf9c7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c907cf9c7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 that “user query” at this stage is text-only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c907cf9c77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c907cf9c7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 that “user query” at this stage is text-only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d9b164c47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d9b164c47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868e37792c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868e37792c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ce18207a57_0_8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ce18207a57_0_8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9a4cd57878_7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9a4cd57878_7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6a408fb90e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6a408fb90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649c2153e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649c2153e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ce18207a57_0_7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ce18207a57_0_7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9a4cd5787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9a4cd5787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9a4cd5787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9a4cd5787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ce18207a57_0_8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ce18207a57_0_8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868e37792c_2_5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868e37792c_2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9a4cd57878_7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9a4cd57878_7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9a4cd57878_7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9a4cd57878_7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9a4cd57878_7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9a4cd57878_7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bcf8844aeb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bcf8844aeb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Conversations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Copy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Feedback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Sources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Collections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>
                <a:solidFill>
                  <a:schemeClr val="dk1"/>
                </a:solidFill>
              </a:rPr>
              <a:t>Upload private docs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Advanced settings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868e37792c_2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868e37792c_2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868e37792c_2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868e37792c_2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868e37792c_2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868e37792c_2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c907cf9c77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c907cf9c77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868e37792c_2_3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868e37792c_2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9a4cd57878_1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9a4cd57878_1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c8f43badc9_0_5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c8f43badc9_0_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0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0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>
            <p:ph idx="2" type="pic"/>
          </p:nvPr>
        </p:nvSpPr>
        <p:spPr>
          <a:xfrm>
            <a:off x="0" y="-7500"/>
            <a:ext cx="9144000" cy="5158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Title + Three columns V2">
  <p:cSld name="TITLE_1_1_2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/>
          <p:nvPr>
            <p:ph idx="2" type="pic"/>
          </p:nvPr>
        </p:nvSpPr>
        <p:spPr>
          <a:xfrm>
            <a:off x="0" y="0"/>
            <a:ext cx="9144000" cy="27471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11"/>
          <p:cNvSpPr txBox="1"/>
          <p:nvPr>
            <p:ph type="title"/>
          </p:nvPr>
        </p:nvSpPr>
        <p:spPr>
          <a:xfrm>
            <a:off x="262775" y="2855600"/>
            <a:ext cx="8569500" cy="4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1" sz="20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52" name="Google Shape;52;p11" title="Risorsa 8.png"/>
          <p:cNvPicPr preferRelativeResize="0"/>
          <p:nvPr/>
        </p:nvPicPr>
        <p:blipFill rotWithShape="1">
          <a:blip r:embed="rId2">
            <a:alphaModFix/>
          </a:blip>
          <a:srcRect b="456" l="0" r="0" t="446"/>
          <a:stretch/>
        </p:blipFill>
        <p:spPr>
          <a:xfrm>
            <a:off x="-226" y="4619613"/>
            <a:ext cx="9144226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1"/>
          <p:cNvSpPr txBox="1"/>
          <p:nvPr>
            <p:ph idx="1" type="body"/>
          </p:nvPr>
        </p:nvSpPr>
        <p:spPr>
          <a:xfrm>
            <a:off x="262775" y="3289625"/>
            <a:ext cx="2712600" cy="13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1"/>
          <p:cNvSpPr txBox="1"/>
          <p:nvPr>
            <p:ph idx="3" type="body"/>
          </p:nvPr>
        </p:nvSpPr>
        <p:spPr>
          <a:xfrm>
            <a:off x="3191217" y="3289625"/>
            <a:ext cx="2712600" cy="13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1"/>
          <p:cNvSpPr txBox="1"/>
          <p:nvPr>
            <p:ph idx="4" type="body"/>
          </p:nvPr>
        </p:nvSpPr>
        <p:spPr>
          <a:xfrm>
            <a:off x="6119671" y="3289625"/>
            <a:ext cx="2712600" cy="13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42731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11"/>
          <p:cNvSpPr/>
          <p:nvPr/>
        </p:nvSpPr>
        <p:spPr>
          <a:xfrm>
            <a:off x="1735100" y="4733325"/>
            <a:ext cx="1072500" cy="309000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" name="Google Shape;58;p11" title="logo-pischool-outline-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2200" y="4774949"/>
            <a:ext cx="847875" cy="22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Title + Text V2">
  <p:cSld name="TITLE_1_1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/>
          <p:nvPr>
            <p:ph type="title"/>
          </p:nvPr>
        </p:nvSpPr>
        <p:spPr>
          <a:xfrm>
            <a:off x="262775" y="256375"/>
            <a:ext cx="3170100" cy="246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1" sz="20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61" name="Google Shape;61;p12" title="Risorsa 5.png"/>
          <p:cNvPicPr preferRelativeResize="0"/>
          <p:nvPr/>
        </p:nvPicPr>
        <p:blipFill rotWithShape="1">
          <a:blip r:embed="rId2">
            <a:alphaModFix/>
          </a:blip>
          <a:srcRect b="456" l="0" r="0" t="446"/>
          <a:stretch/>
        </p:blipFill>
        <p:spPr>
          <a:xfrm>
            <a:off x="-226" y="4619613"/>
            <a:ext cx="9144226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2"/>
          <p:cNvSpPr txBox="1"/>
          <p:nvPr>
            <p:ph idx="1" type="body"/>
          </p:nvPr>
        </p:nvSpPr>
        <p:spPr>
          <a:xfrm>
            <a:off x="262775" y="2763074"/>
            <a:ext cx="3170100" cy="18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12"/>
          <p:cNvSpPr/>
          <p:nvPr>
            <p:ph idx="2" type="pic"/>
          </p:nvPr>
        </p:nvSpPr>
        <p:spPr>
          <a:xfrm>
            <a:off x="3688200" y="0"/>
            <a:ext cx="5455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Title + Text V3">
  <p:cSld name="TITLE_1_1_1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5718030" y="251622"/>
            <a:ext cx="3170100" cy="247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1" sz="20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67" name="Google Shape;67;p13" title="Risorsa 9.png"/>
          <p:cNvPicPr preferRelativeResize="0"/>
          <p:nvPr/>
        </p:nvPicPr>
        <p:blipFill rotWithShape="1">
          <a:blip r:embed="rId2">
            <a:alphaModFix/>
          </a:blip>
          <a:srcRect b="426" l="0" r="0" t="426"/>
          <a:stretch/>
        </p:blipFill>
        <p:spPr>
          <a:xfrm>
            <a:off x="-226" y="4619613"/>
            <a:ext cx="9144224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5718025" y="2763074"/>
            <a:ext cx="3170100" cy="18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13"/>
          <p:cNvSpPr/>
          <p:nvPr>
            <p:ph idx="2" type="pic"/>
          </p:nvPr>
        </p:nvSpPr>
        <p:spPr>
          <a:xfrm>
            <a:off x="-225" y="0"/>
            <a:ext cx="5455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3"/>
          <p:cNvSpPr txBox="1"/>
          <p:nvPr>
            <p:ph idx="12" type="sldNum"/>
          </p:nvPr>
        </p:nvSpPr>
        <p:spPr>
          <a:xfrm>
            <a:off x="20762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Title + Text V4">
  <p:cSld name="TITLE_1_1_1_1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4" title="Risorsa 6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26" y="4619613"/>
            <a:ext cx="9144226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>
            <p:ph idx="2" type="pic"/>
          </p:nvPr>
        </p:nvSpPr>
        <p:spPr>
          <a:xfrm>
            <a:off x="5455500" y="0"/>
            <a:ext cx="3688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4"/>
          <p:cNvSpPr txBox="1"/>
          <p:nvPr>
            <p:ph type="title"/>
          </p:nvPr>
        </p:nvSpPr>
        <p:spPr>
          <a:xfrm>
            <a:off x="262775" y="256375"/>
            <a:ext cx="4893600" cy="101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1" sz="20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" type="body"/>
          </p:nvPr>
        </p:nvSpPr>
        <p:spPr>
          <a:xfrm>
            <a:off x="262775" y="1316300"/>
            <a:ext cx="4893600" cy="15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14"/>
          <p:cNvSpPr txBox="1"/>
          <p:nvPr>
            <p:ph idx="3" type="body"/>
          </p:nvPr>
        </p:nvSpPr>
        <p:spPr>
          <a:xfrm>
            <a:off x="262775" y="2904850"/>
            <a:ext cx="4893600" cy="17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Title + Text V5">
  <p:cSld name="TITLE_1_1_1_1_1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 title="Risorsa 10.png"/>
          <p:cNvPicPr preferRelativeResize="0"/>
          <p:nvPr/>
        </p:nvPicPr>
        <p:blipFill rotWithShape="1">
          <a:blip r:embed="rId2">
            <a:alphaModFix/>
          </a:blip>
          <a:srcRect b="426" l="0" r="0" t="426"/>
          <a:stretch/>
        </p:blipFill>
        <p:spPr>
          <a:xfrm>
            <a:off x="-226" y="4619613"/>
            <a:ext cx="9144224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/>
          <p:nvPr>
            <p:ph idx="2" type="pic"/>
          </p:nvPr>
        </p:nvSpPr>
        <p:spPr>
          <a:xfrm>
            <a:off x="0" y="0"/>
            <a:ext cx="3688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5"/>
          <p:cNvSpPr txBox="1"/>
          <p:nvPr>
            <p:ph type="title"/>
          </p:nvPr>
        </p:nvSpPr>
        <p:spPr>
          <a:xfrm>
            <a:off x="3968425" y="228600"/>
            <a:ext cx="4893600" cy="104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1" sz="20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" type="body"/>
          </p:nvPr>
        </p:nvSpPr>
        <p:spPr>
          <a:xfrm>
            <a:off x="3968425" y="1316300"/>
            <a:ext cx="4893600" cy="15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15"/>
          <p:cNvSpPr txBox="1"/>
          <p:nvPr>
            <p:ph idx="3" type="body"/>
          </p:nvPr>
        </p:nvSpPr>
        <p:spPr>
          <a:xfrm>
            <a:off x="3968425" y="2904850"/>
            <a:ext cx="4893600" cy="17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15"/>
          <p:cNvSpPr txBox="1"/>
          <p:nvPr>
            <p:ph idx="12" type="sldNum"/>
          </p:nvPr>
        </p:nvSpPr>
        <p:spPr>
          <a:xfrm>
            <a:off x="20762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gram V1">
  <p:cSld name="TITLE_1_1_1_1_1_1_1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 title="Risorsa 8.png"/>
          <p:cNvPicPr preferRelativeResize="0"/>
          <p:nvPr/>
        </p:nvPicPr>
        <p:blipFill rotWithShape="1">
          <a:blip r:embed="rId2">
            <a:alphaModFix/>
          </a:blip>
          <a:srcRect b="456" l="0" r="0" t="446"/>
          <a:stretch/>
        </p:blipFill>
        <p:spPr>
          <a:xfrm>
            <a:off x="-226" y="4619613"/>
            <a:ext cx="9144226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/>
          <p:nvPr>
            <p:ph idx="2" type="pic"/>
          </p:nvPr>
        </p:nvSpPr>
        <p:spPr>
          <a:xfrm>
            <a:off x="262775" y="2043575"/>
            <a:ext cx="8569500" cy="22074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16"/>
          <p:cNvSpPr txBox="1"/>
          <p:nvPr>
            <p:ph type="title"/>
          </p:nvPr>
        </p:nvSpPr>
        <p:spPr>
          <a:xfrm>
            <a:off x="262775" y="206825"/>
            <a:ext cx="8569500" cy="4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Arial"/>
              <a:buNone/>
              <a:defRPr b="1" sz="25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" name="Google Shape;89;p16"/>
          <p:cNvSpPr txBox="1"/>
          <p:nvPr>
            <p:ph idx="1" type="body"/>
          </p:nvPr>
        </p:nvSpPr>
        <p:spPr>
          <a:xfrm>
            <a:off x="262775" y="740175"/>
            <a:ext cx="8569500" cy="11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16"/>
          <p:cNvSpPr txBox="1"/>
          <p:nvPr>
            <p:ph idx="12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gram V2">
  <p:cSld name="TITLE_1_1_1_1_1_1_1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 title="Risorsa 5.png"/>
          <p:cNvPicPr preferRelativeResize="0"/>
          <p:nvPr/>
        </p:nvPicPr>
        <p:blipFill rotWithShape="1">
          <a:blip r:embed="rId2">
            <a:alphaModFix/>
          </a:blip>
          <a:srcRect b="456" l="0" r="0" t="446"/>
          <a:stretch/>
        </p:blipFill>
        <p:spPr>
          <a:xfrm>
            <a:off x="-226" y="4619613"/>
            <a:ext cx="9144226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/>
          <p:nvPr>
            <p:ph idx="2" type="pic"/>
          </p:nvPr>
        </p:nvSpPr>
        <p:spPr>
          <a:xfrm>
            <a:off x="262775" y="1591450"/>
            <a:ext cx="8569500" cy="26595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7"/>
          <p:cNvSpPr txBox="1"/>
          <p:nvPr>
            <p:ph type="title"/>
          </p:nvPr>
        </p:nvSpPr>
        <p:spPr>
          <a:xfrm>
            <a:off x="262775" y="206825"/>
            <a:ext cx="8569500" cy="4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Arial"/>
              <a:buNone/>
              <a:defRPr b="1" sz="25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262775" y="740175"/>
            <a:ext cx="8569500" cy="7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17"/>
          <p:cNvSpPr txBox="1"/>
          <p:nvPr>
            <p:ph idx="12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gram V3">
  <p:cSld name="TITLE_1_1_1_1_1_1_1_1_2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 title="Risorsa 5.png"/>
          <p:cNvPicPr preferRelativeResize="0"/>
          <p:nvPr/>
        </p:nvPicPr>
        <p:blipFill rotWithShape="1">
          <a:blip r:embed="rId2">
            <a:alphaModFix/>
          </a:blip>
          <a:srcRect b="456" l="0" r="0" t="446"/>
          <a:stretch/>
        </p:blipFill>
        <p:spPr>
          <a:xfrm>
            <a:off x="-226" y="4619613"/>
            <a:ext cx="9144226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/>
          <p:nvPr>
            <p:ph idx="2" type="pic"/>
          </p:nvPr>
        </p:nvSpPr>
        <p:spPr>
          <a:xfrm>
            <a:off x="262775" y="899975"/>
            <a:ext cx="8569500" cy="33510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18"/>
          <p:cNvSpPr txBox="1"/>
          <p:nvPr>
            <p:ph type="title"/>
          </p:nvPr>
        </p:nvSpPr>
        <p:spPr>
          <a:xfrm>
            <a:off x="262775" y="206825"/>
            <a:ext cx="8569500" cy="4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Arial"/>
              <a:buNone/>
              <a:defRPr b="1" sz="25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1" name="Google Shape;101;p18"/>
          <p:cNvSpPr txBox="1"/>
          <p:nvPr>
            <p:ph idx="12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gram V4">
  <p:cSld name="TITLE_1_1_1_1_1_1_1_1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 title="Risorsa 6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26" y="4619613"/>
            <a:ext cx="9144226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/>
          <p:nvPr>
            <p:ph idx="2" type="pic"/>
          </p:nvPr>
        </p:nvSpPr>
        <p:spPr>
          <a:xfrm>
            <a:off x="4890300" y="1264125"/>
            <a:ext cx="3576900" cy="2930700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19"/>
          <p:cNvSpPr txBox="1"/>
          <p:nvPr>
            <p:ph type="title"/>
          </p:nvPr>
        </p:nvSpPr>
        <p:spPr>
          <a:xfrm>
            <a:off x="262775" y="572700"/>
            <a:ext cx="8569500" cy="48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Arial"/>
              <a:buNone/>
              <a:defRPr b="1" sz="25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262775" y="1599223"/>
            <a:ext cx="3943200" cy="302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19"/>
          <p:cNvSpPr txBox="1"/>
          <p:nvPr>
            <p:ph idx="3" type="subTitle"/>
          </p:nvPr>
        </p:nvSpPr>
        <p:spPr>
          <a:xfrm>
            <a:off x="271519" y="1051125"/>
            <a:ext cx="3943200" cy="5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400"/>
              <a:buNone/>
              <a:defRPr b="1" sz="1400">
                <a:solidFill>
                  <a:srgbClr val="00314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8" name="Google Shape;108;p19"/>
          <p:cNvSpPr txBox="1"/>
          <p:nvPr>
            <p:ph idx="12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">
  <p:cSld name="TITLE_1_1_1_1_1_1_1_1_1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 title="Risorsa 8.png"/>
          <p:cNvPicPr preferRelativeResize="0"/>
          <p:nvPr/>
        </p:nvPicPr>
        <p:blipFill rotWithShape="1">
          <a:blip r:embed="rId2">
            <a:alphaModFix/>
          </a:blip>
          <a:srcRect b="456" l="0" r="0" t="446"/>
          <a:stretch/>
        </p:blipFill>
        <p:spPr>
          <a:xfrm>
            <a:off x="-226" y="4619613"/>
            <a:ext cx="9144226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0"/>
          <p:cNvSpPr txBox="1"/>
          <p:nvPr>
            <p:ph type="title"/>
          </p:nvPr>
        </p:nvSpPr>
        <p:spPr>
          <a:xfrm>
            <a:off x="796175" y="0"/>
            <a:ext cx="7475100" cy="152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Arial"/>
              <a:buNone/>
              <a:defRPr b="1" sz="25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796175" y="1599225"/>
            <a:ext cx="3626100" cy="302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400"/>
              <a:buFont typeface="Arial"/>
              <a:buChar char="●"/>
              <a:defRPr sz="14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20"/>
          <p:cNvSpPr txBox="1"/>
          <p:nvPr>
            <p:ph idx="2" type="body"/>
          </p:nvPr>
        </p:nvSpPr>
        <p:spPr>
          <a:xfrm>
            <a:off x="4645300" y="1599225"/>
            <a:ext cx="3626100" cy="302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400"/>
              <a:buFont typeface="Arial"/>
              <a:buChar char="●"/>
              <a:defRPr sz="14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20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20"/>
          <p:cNvSpPr/>
          <p:nvPr/>
        </p:nvSpPr>
        <p:spPr>
          <a:xfrm>
            <a:off x="1735100" y="4733325"/>
            <a:ext cx="1072500" cy="309000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0" title="logo-pischool-outline-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2200" y="4774949"/>
            <a:ext cx="847875" cy="22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Footer">
  <p:cSld name="TITLE_2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3" name="Google Shape;13;p3" title="Risorsa 8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614856"/>
            <a:ext cx="9144000" cy="52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+ Text">
  <p:cSld name="TITLE_1_1_1_1_1_1_1_1_1_1_1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 title="Risorsa 6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26" y="4619613"/>
            <a:ext cx="9144226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/>
          <p:cNvSpPr txBox="1"/>
          <p:nvPr>
            <p:ph type="title"/>
          </p:nvPr>
        </p:nvSpPr>
        <p:spPr>
          <a:xfrm>
            <a:off x="796175" y="0"/>
            <a:ext cx="7475100" cy="152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Arial"/>
              <a:buNone/>
              <a:defRPr b="1" sz="25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0" name="Google Shape;120;p21"/>
          <p:cNvSpPr txBox="1"/>
          <p:nvPr>
            <p:ph idx="1" type="body"/>
          </p:nvPr>
        </p:nvSpPr>
        <p:spPr>
          <a:xfrm>
            <a:off x="796175" y="1992950"/>
            <a:ext cx="7475100" cy="26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21"/>
          <p:cNvSpPr txBox="1"/>
          <p:nvPr>
            <p:ph idx="2" type="subTitle"/>
          </p:nvPr>
        </p:nvSpPr>
        <p:spPr>
          <a:xfrm>
            <a:off x="806800" y="1521050"/>
            <a:ext cx="7475100" cy="36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400"/>
              <a:buNone/>
              <a:defRPr b="1" sz="1400">
                <a:solidFill>
                  <a:srgbClr val="00314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22" name="Google Shape;122;p21"/>
          <p:cNvSpPr txBox="1"/>
          <p:nvPr>
            <p:ph idx="12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">
  <p:cSld name="TITLE_1_1_1_1_1_1_1_1_1_1_1_2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 title="Risorsa 5.png"/>
          <p:cNvPicPr preferRelativeResize="0"/>
          <p:nvPr/>
        </p:nvPicPr>
        <p:blipFill rotWithShape="1">
          <a:blip r:embed="rId2">
            <a:alphaModFix/>
          </a:blip>
          <a:srcRect b="456" l="0" r="0" t="446"/>
          <a:stretch/>
        </p:blipFill>
        <p:spPr>
          <a:xfrm>
            <a:off x="-226" y="4619613"/>
            <a:ext cx="9144226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/>
          <p:cNvSpPr txBox="1"/>
          <p:nvPr>
            <p:ph type="title"/>
          </p:nvPr>
        </p:nvSpPr>
        <p:spPr>
          <a:xfrm>
            <a:off x="796175" y="0"/>
            <a:ext cx="7475100" cy="152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Arial"/>
              <a:buNone/>
              <a:defRPr b="1" sz="25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6" name="Google Shape;126;p22"/>
          <p:cNvSpPr txBox="1"/>
          <p:nvPr>
            <p:ph idx="1" type="body"/>
          </p:nvPr>
        </p:nvSpPr>
        <p:spPr>
          <a:xfrm>
            <a:off x="796175" y="1615275"/>
            <a:ext cx="7475100" cy="30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2"/>
          <p:cNvSpPr txBox="1"/>
          <p:nvPr>
            <p:ph idx="12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+ Two columns">
  <p:cSld name="TITLE_1_1_1_1_1_1_1_1_1_1_1_1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3" title="Risorsa 8.png"/>
          <p:cNvPicPr preferRelativeResize="0"/>
          <p:nvPr/>
        </p:nvPicPr>
        <p:blipFill rotWithShape="1">
          <a:blip r:embed="rId2">
            <a:alphaModFix/>
          </a:blip>
          <a:srcRect b="456" l="0" r="0" t="446"/>
          <a:stretch/>
        </p:blipFill>
        <p:spPr>
          <a:xfrm>
            <a:off x="-226" y="4619613"/>
            <a:ext cx="9144226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3"/>
          <p:cNvSpPr txBox="1"/>
          <p:nvPr>
            <p:ph type="title"/>
          </p:nvPr>
        </p:nvSpPr>
        <p:spPr>
          <a:xfrm>
            <a:off x="796175" y="0"/>
            <a:ext cx="7475100" cy="152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Arial"/>
              <a:buNone/>
              <a:defRPr b="1" sz="25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1" name="Google Shape;131;p23"/>
          <p:cNvSpPr txBox="1"/>
          <p:nvPr>
            <p:ph idx="1" type="subTitle"/>
          </p:nvPr>
        </p:nvSpPr>
        <p:spPr>
          <a:xfrm>
            <a:off x="801775" y="1521050"/>
            <a:ext cx="3626100" cy="36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400"/>
              <a:buNone/>
              <a:defRPr b="1" sz="1400">
                <a:solidFill>
                  <a:srgbClr val="00314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2" name="Google Shape;132;p23"/>
          <p:cNvSpPr txBox="1"/>
          <p:nvPr>
            <p:ph idx="2" type="body"/>
          </p:nvPr>
        </p:nvSpPr>
        <p:spPr>
          <a:xfrm>
            <a:off x="796175" y="1992950"/>
            <a:ext cx="3626100" cy="26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3"/>
          <p:cNvSpPr txBox="1"/>
          <p:nvPr>
            <p:ph idx="3" type="body"/>
          </p:nvPr>
        </p:nvSpPr>
        <p:spPr>
          <a:xfrm>
            <a:off x="4645300" y="1992950"/>
            <a:ext cx="3626100" cy="26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3"/>
          <p:cNvSpPr txBox="1"/>
          <p:nvPr>
            <p:ph idx="4" type="subTitle"/>
          </p:nvPr>
        </p:nvSpPr>
        <p:spPr>
          <a:xfrm>
            <a:off x="4645300" y="1521050"/>
            <a:ext cx="3626100" cy="36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400"/>
              <a:buNone/>
              <a:defRPr b="1" sz="1400">
                <a:solidFill>
                  <a:srgbClr val="00314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5" name="Google Shape;135;p23"/>
          <p:cNvSpPr txBox="1"/>
          <p:nvPr>
            <p:ph idx="12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+ Three columns">
  <p:cSld name="TITLE_1_1_1_1_1_1_1_1_1_1_1_1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4" title="Risorsa 5.png"/>
          <p:cNvPicPr preferRelativeResize="0"/>
          <p:nvPr/>
        </p:nvPicPr>
        <p:blipFill rotWithShape="1">
          <a:blip r:embed="rId2">
            <a:alphaModFix/>
          </a:blip>
          <a:srcRect b="456" l="0" r="0" t="446"/>
          <a:stretch/>
        </p:blipFill>
        <p:spPr>
          <a:xfrm>
            <a:off x="-226" y="4619613"/>
            <a:ext cx="9144226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4"/>
          <p:cNvSpPr txBox="1"/>
          <p:nvPr>
            <p:ph type="title"/>
          </p:nvPr>
        </p:nvSpPr>
        <p:spPr>
          <a:xfrm>
            <a:off x="796175" y="0"/>
            <a:ext cx="7475100" cy="152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Arial"/>
              <a:buNone/>
              <a:defRPr b="1" sz="25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9" name="Google Shape;139;p24"/>
          <p:cNvSpPr txBox="1"/>
          <p:nvPr>
            <p:ph idx="1" type="subTitle"/>
          </p:nvPr>
        </p:nvSpPr>
        <p:spPr>
          <a:xfrm>
            <a:off x="801775" y="1521050"/>
            <a:ext cx="7475100" cy="36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400"/>
              <a:buNone/>
              <a:defRPr b="1" sz="1400">
                <a:solidFill>
                  <a:srgbClr val="00314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0" name="Google Shape;140;p24"/>
          <p:cNvSpPr txBox="1"/>
          <p:nvPr>
            <p:ph idx="2" type="body"/>
          </p:nvPr>
        </p:nvSpPr>
        <p:spPr>
          <a:xfrm>
            <a:off x="796175" y="1992967"/>
            <a:ext cx="2280300" cy="26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4"/>
          <p:cNvSpPr txBox="1"/>
          <p:nvPr>
            <p:ph idx="3" type="body"/>
          </p:nvPr>
        </p:nvSpPr>
        <p:spPr>
          <a:xfrm>
            <a:off x="3396375" y="1992952"/>
            <a:ext cx="2280300" cy="26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2" name="Google Shape;142;p24"/>
          <p:cNvSpPr txBox="1"/>
          <p:nvPr>
            <p:ph idx="4" type="body"/>
          </p:nvPr>
        </p:nvSpPr>
        <p:spPr>
          <a:xfrm>
            <a:off x="5996575" y="1992952"/>
            <a:ext cx="2280300" cy="26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3" name="Google Shape;143;p24"/>
          <p:cNvSpPr txBox="1"/>
          <p:nvPr>
            <p:ph idx="12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+  Qr Code">
  <p:cSld name="TITLE_1_1_1_1_1_1_1_1_1_1_1_1_1_1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5" title="Risorsa 8.png"/>
          <p:cNvPicPr preferRelativeResize="0"/>
          <p:nvPr/>
        </p:nvPicPr>
        <p:blipFill rotWithShape="1">
          <a:blip r:embed="rId2">
            <a:alphaModFix/>
          </a:blip>
          <a:srcRect b="456" l="0" r="0" t="446"/>
          <a:stretch/>
        </p:blipFill>
        <p:spPr>
          <a:xfrm>
            <a:off x="-226" y="4619613"/>
            <a:ext cx="9144226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5"/>
          <p:cNvSpPr txBox="1"/>
          <p:nvPr>
            <p:ph type="title"/>
          </p:nvPr>
        </p:nvSpPr>
        <p:spPr>
          <a:xfrm>
            <a:off x="796175" y="572700"/>
            <a:ext cx="7475100" cy="5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Arial"/>
              <a:buNone/>
              <a:defRPr b="1" sz="25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7" name="Google Shape;147;p25"/>
          <p:cNvSpPr txBox="1"/>
          <p:nvPr>
            <p:ph idx="1" type="body"/>
          </p:nvPr>
        </p:nvSpPr>
        <p:spPr>
          <a:xfrm>
            <a:off x="796175" y="1294425"/>
            <a:ext cx="3626100" cy="13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400"/>
              <a:buFont typeface="Arial"/>
              <a:buChar char="●"/>
              <a:defRPr sz="14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8" name="Google Shape;148;p25"/>
          <p:cNvSpPr txBox="1"/>
          <p:nvPr>
            <p:ph idx="2" type="body"/>
          </p:nvPr>
        </p:nvSpPr>
        <p:spPr>
          <a:xfrm>
            <a:off x="796175" y="2679100"/>
            <a:ext cx="3626100" cy="19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400"/>
              <a:buFont typeface="Arial"/>
              <a:buChar char="●"/>
              <a:defRPr sz="14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25"/>
          <p:cNvSpPr/>
          <p:nvPr>
            <p:ph idx="3" type="pic"/>
          </p:nvPr>
        </p:nvSpPr>
        <p:spPr>
          <a:xfrm>
            <a:off x="5508000" y="1294425"/>
            <a:ext cx="2557800" cy="2557800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25"/>
          <p:cNvSpPr txBox="1"/>
          <p:nvPr>
            <p:ph idx="4" type="body"/>
          </p:nvPr>
        </p:nvSpPr>
        <p:spPr>
          <a:xfrm>
            <a:off x="5508000" y="3877625"/>
            <a:ext cx="2557800" cy="13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Char char="●"/>
              <a:defRPr b="1">
                <a:solidFill>
                  <a:srgbClr val="003145"/>
                </a:solidFill>
              </a:defRPr>
            </a:lvl1pPr>
            <a:lvl2pPr indent="-2921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000"/>
              <a:buChar char="○"/>
              <a:defRPr b="1" sz="1000">
                <a:solidFill>
                  <a:srgbClr val="003145"/>
                </a:solidFill>
              </a:defRPr>
            </a:lvl2pPr>
            <a:lvl3pPr indent="-2921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000"/>
              <a:buChar char="■"/>
              <a:defRPr b="1" sz="1000">
                <a:solidFill>
                  <a:srgbClr val="003145"/>
                </a:solidFill>
              </a:defRPr>
            </a:lvl3pPr>
            <a:lvl4pPr indent="-2921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000"/>
              <a:buChar char="●"/>
              <a:defRPr b="1" sz="1000">
                <a:solidFill>
                  <a:srgbClr val="003145"/>
                </a:solidFill>
              </a:defRPr>
            </a:lvl4pPr>
            <a:lvl5pPr indent="-2921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000"/>
              <a:buChar char="○"/>
              <a:defRPr b="1" sz="1000">
                <a:solidFill>
                  <a:srgbClr val="003145"/>
                </a:solidFill>
              </a:defRPr>
            </a:lvl5pPr>
            <a:lvl6pPr indent="-2921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000"/>
              <a:buChar char="■"/>
              <a:defRPr b="1" sz="1000">
                <a:solidFill>
                  <a:srgbClr val="003145"/>
                </a:solidFill>
              </a:defRPr>
            </a:lvl6pPr>
            <a:lvl7pPr indent="-2921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000"/>
              <a:buChar char="●"/>
              <a:defRPr b="1" sz="1000">
                <a:solidFill>
                  <a:srgbClr val="003145"/>
                </a:solidFill>
              </a:defRPr>
            </a:lvl7pPr>
            <a:lvl8pPr indent="-2921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000"/>
              <a:buChar char="○"/>
              <a:defRPr b="1" sz="1000">
                <a:solidFill>
                  <a:srgbClr val="003145"/>
                </a:solidFill>
              </a:defRPr>
            </a:lvl8pPr>
            <a:lvl9pPr indent="-2921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000"/>
              <a:buChar char="■"/>
              <a:defRPr b="1" sz="1000">
                <a:solidFill>
                  <a:srgbClr val="003145"/>
                </a:solidFill>
              </a:defRPr>
            </a:lvl9pPr>
          </a:lstStyle>
          <a:p/>
        </p:txBody>
      </p:sp>
      <p:sp>
        <p:nvSpPr>
          <p:cNvPr id="151" name="Google Shape;151;p25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" name="Google Shape;152;p25"/>
          <p:cNvSpPr/>
          <p:nvPr/>
        </p:nvSpPr>
        <p:spPr>
          <a:xfrm>
            <a:off x="1735100" y="4733325"/>
            <a:ext cx="1072500" cy="309000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5" title="logo-pischool-outline-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2200" y="4774949"/>
            <a:ext cx="847875" cy="22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TITLE_1_1_1_1_1_1_1_1_1_1_1_1_1_1_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6" title="Risorsa 8.png"/>
          <p:cNvPicPr preferRelativeResize="0"/>
          <p:nvPr/>
        </p:nvPicPr>
        <p:blipFill rotWithShape="1">
          <a:blip r:embed="rId2">
            <a:alphaModFix/>
          </a:blip>
          <a:srcRect b="456" l="0" r="0" t="446"/>
          <a:stretch/>
        </p:blipFill>
        <p:spPr>
          <a:xfrm>
            <a:off x="-226" y="4619613"/>
            <a:ext cx="9144226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6"/>
          <p:cNvSpPr txBox="1"/>
          <p:nvPr>
            <p:ph type="title"/>
          </p:nvPr>
        </p:nvSpPr>
        <p:spPr>
          <a:xfrm>
            <a:off x="796175" y="-3"/>
            <a:ext cx="7475100" cy="461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b="1" sz="30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7" name="Google Shape;157;p26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8" name="Google Shape;158;p26"/>
          <p:cNvSpPr/>
          <p:nvPr/>
        </p:nvSpPr>
        <p:spPr>
          <a:xfrm>
            <a:off x="1735100" y="4733325"/>
            <a:ext cx="1072500" cy="309000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6" title="logo-pischool-outline-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2200" y="4774949"/>
            <a:ext cx="847875" cy="22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1_1_1_1_1_1_1_1_1_1_1_1_1_1_1_1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7" title="Risorsa 7.png"/>
          <p:cNvPicPr preferRelativeResize="0"/>
          <p:nvPr/>
        </p:nvPicPr>
        <p:blipFill rotWithShape="1">
          <a:blip r:embed="rId2">
            <a:alphaModFix/>
          </a:blip>
          <a:srcRect b="456" l="0" r="0" t="446"/>
          <a:stretch/>
        </p:blipFill>
        <p:spPr>
          <a:xfrm>
            <a:off x="-226" y="4619613"/>
            <a:ext cx="9144226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 txBox="1"/>
          <p:nvPr>
            <p:ph type="title"/>
          </p:nvPr>
        </p:nvSpPr>
        <p:spPr>
          <a:xfrm>
            <a:off x="796175" y="725100"/>
            <a:ext cx="7475100" cy="330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b="1" sz="30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3" name="Google Shape;163;p27"/>
          <p:cNvSpPr txBox="1"/>
          <p:nvPr>
            <p:ph idx="12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V2">
  <p:cSld name="TITLE_1_1_1_1_1_1_1_1_1_1_1_1_1_1_1_1_2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8" title="Risorsa 8.png"/>
          <p:cNvPicPr preferRelativeResize="0"/>
          <p:nvPr/>
        </p:nvPicPr>
        <p:blipFill rotWithShape="1">
          <a:blip r:embed="rId2">
            <a:alphaModFix/>
          </a:blip>
          <a:srcRect b="456" l="0" r="0" t="446"/>
          <a:stretch/>
        </p:blipFill>
        <p:spPr>
          <a:xfrm>
            <a:off x="-226" y="4619613"/>
            <a:ext cx="9144226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8"/>
          <p:cNvSpPr txBox="1"/>
          <p:nvPr>
            <p:ph type="title"/>
          </p:nvPr>
        </p:nvSpPr>
        <p:spPr>
          <a:xfrm>
            <a:off x="796175" y="634675"/>
            <a:ext cx="7475100" cy="72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b="1" sz="30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7" name="Google Shape;167;p28"/>
          <p:cNvSpPr txBox="1"/>
          <p:nvPr>
            <p:ph idx="1" type="body"/>
          </p:nvPr>
        </p:nvSpPr>
        <p:spPr>
          <a:xfrm>
            <a:off x="796175" y="1445050"/>
            <a:ext cx="7475100" cy="31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65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700"/>
              <a:buChar char="●"/>
              <a:defRPr b="1" sz="1700">
                <a:solidFill>
                  <a:srgbClr val="003145"/>
                </a:solidFill>
              </a:defRPr>
            </a:lvl1pPr>
            <a:lvl2pPr indent="-3365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700"/>
              <a:buChar char="○"/>
              <a:defRPr b="1" sz="1700">
                <a:solidFill>
                  <a:srgbClr val="003145"/>
                </a:solidFill>
              </a:defRPr>
            </a:lvl2pPr>
            <a:lvl3pPr indent="-3365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700"/>
              <a:buChar char="■"/>
              <a:defRPr b="1" sz="1700">
                <a:solidFill>
                  <a:srgbClr val="003145"/>
                </a:solidFill>
              </a:defRPr>
            </a:lvl3pPr>
            <a:lvl4pPr indent="-3365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700"/>
              <a:buChar char="●"/>
              <a:defRPr b="1" sz="1700">
                <a:solidFill>
                  <a:srgbClr val="003145"/>
                </a:solidFill>
              </a:defRPr>
            </a:lvl4pPr>
            <a:lvl5pPr indent="-3365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700"/>
              <a:buChar char="○"/>
              <a:defRPr b="1" sz="1700">
                <a:solidFill>
                  <a:srgbClr val="003145"/>
                </a:solidFill>
              </a:defRPr>
            </a:lvl5pPr>
            <a:lvl6pPr indent="-3365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700"/>
              <a:buChar char="■"/>
              <a:defRPr b="1" sz="1700">
                <a:solidFill>
                  <a:srgbClr val="003145"/>
                </a:solidFill>
              </a:defRPr>
            </a:lvl6pPr>
            <a:lvl7pPr indent="-3365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700"/>
              <a:buChar char="●"/>
              <a:defRPr b="1" sz="1700">
                <a:solidFill>
                  <a:srgbClr val="003145"/>
                </a:solidFill>
              </a:defRPr>
            </a:lvl7pPr>
            <a:lvl8pPr indent="-3365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700"/>
              <a:buChar char="○"/>
              <a:defRPr b="1" sz="1700">
                <a:solidFill>
                  <a:srgbClr val="003145"/>
                </a:solidFill>
              </a:defRPr>
            </a:lvl8pPr>
            <a:lvl9pPr indent="-3365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700"/>
              <a:buChar char="■"/>
              <a:defRPr b="1" sz="1700">
                <a:solidFill>
                  <a:srgbClr val="003145"/>
                </a:solidFill>
              </a:defRPr>
            </a:lvl9pPr>
          </a:lstStyle>
          <a:p/>
        </p:txBody>
      </p:sp>
      <p:sp>
        <p:nvSpPr>
          <p:cNvPr id="168" name="Google Shape;168;p28"/>
          <p:cNvSpPr txBox="1"/>
          <p:nvPr>
            <p:ph idx="12" type="sldNum"/>
          </p:nvPr>
        </p:nvSpPr>
        <p:spPr>
          <a:xfrm>
            <a:off x="4297650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9" name="Google Shape;169;p28"/>
          <p:cNvSpPr/>
          <p:nvPr/>
        </p:nvSpPr>
        <p:spPr>
          <a:xfrm>
            <a:off x="1735100" y="4733325"/>
            <a:ext cx="1072500" cy="309000"/>
          </a:xfrm>
          <a:prstGeom prst="rect">
            <a:avLst/>
          </a:prstGeom>
          <a:solidFill>
            <a:srgbClr val="0031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8" title="logo-pischool-outline-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2200" y="4774949"/>
            <a:ext cx="847875" cy="22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pics summary">
  <p:cSld name="TITLE_1_1_1_1_1_1_1_1_1_1_1_1_1_1_1_1_2_1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9" title="Risorsa 7.png"/>
          <p:cNvPicPr preferRelativeResize="0"/>
          <p:nvPr/>
        </p:nvPicPr>
        <p:blipFill rotWithShape="1">
          <a:blip r:embed="rId2">
            <a:alphaModFix/>
          </a:blip>
          <a:srcRect b="456" l="0" r="0" t="446"/>
          <a:stretch/>
        </p:blipFill>
        <p:spPr>
          <a:xfrm>
            <a:off x="-226" y="4619613"/>
            <a:ext cx="9144226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9"/>
          <p:cNvSpPr txBox="1"/>
          <p:nvPr>
            <p:ph idx="1" type="body"/>
          </p:nvPr>
        </p:nvSpPr>
        <p:spPr>
          <a:xfrm>
            <a:off x="796175" y="389339"/>
            <a:ext cx="7475100" cy="382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683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2200"/>
              <a:buChar char="●"/>
              <a:defRPr b="1" sz="2200">
                <a:solidFill>
                  <a:srgbClr val="003145"/>
                </a:solidFill>
              </a:defRPr>
            </a:lvl1pPr>
            <a:lvl2pPr indent="-3365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700"/>
              <a:buChar char="○"/>
              <a:defRPr sz="1700">
                <a:solidFill>
                  <a:srgbClr val="003145"/>
                </a:solidFill>
              </a:defRPr>
            </a:lvl2pPr>
            <a:lvl3pPr indent="-3365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700"/>
              <a:buChar char="■"/>
              <a:defRPr sz="1700">
                <a:solidFill>
                  <a:srgbClr val="003145"/>
                </a:solidFill>
              </a:defRPr>
            </a:lvl3pPr>
            <a:lvl4pPr indent="-3365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700"/>
              <a:buChar char="●"/>
              <a:defRPr sz="1700">
                <a:solidFill>
                  <a:srgbClr val="003145"/>
                </a:solidFill>
              </a:defRPr>
            </a:lvl4pPr>
            <a:lvl5pPr indent="-3365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700"/>
              <a:buChar char="○"/>
              <a:defRPr sz="1700">
                <a:solidFill>
                  <a:srgbClr val="003145"/>
                </a:solidFill>
              </a:defRPr>
            </a:lvl5pPr>
            <a:lvl6pPr indent="-3365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700"/>
              <a:buChar char="■"/>
              <a:defRPr sz="1700">
                <a:solidFill>
                  <a:srgbClr val="003145"/>
                </a:solidFill>
              </a:defRPr>
            </a:lvl6pPr>
            <a:lvl7pPr indent="-3365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700"/>
              <a:buChar char="●"/>
              <a:defRPr sz="1700">
                <a:solidFill>
                  <a:srgbClr val="003145"/>
                </a:solidFill>
              </a:defRPr>
            </a:lvl7pPr>
            <a:lvl8pPr indent="-3365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700"/>
              <a:buChar char="○"/>
              <a:defRPr sz="1700">
                <a:solidFill>
                  <a:srgbClr val="003145"/>
                </a:solidFill>
              </a:defRPr>
            </a:lvl8pPr>
            <a:lvl9pPr indent="-3365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700"/>
              <a:buChar char="■"/>
              <a:defRPr sz="1700">
                <a:solidFill>
                  <a:srgbClr val="003145"/>
                </a:solidFill>
              </a:defRPr>
            </a:lvl9pPr>
          </a:lstStyle>
          <a:p/>
        </p:txBody>
      </p:sp>
      <p:sp>
        <p:nvSpPr>
          <p:cNvPr id="174" name="Google Shape;174;p29"/>
          <p:cNvSpPr txBox="1"/>
          <p:nvPr>
            <p:ph idx="12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+ Description">
  <p:cSld name="TITLE_1_1_1_1_1_1_1_1_1_1_1_1_1_1_1_1_1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0" title="Risorsa 6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26" y="4619613"/>
            <a:ext cx="9144226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0"/>
          <p:cNvSpPr txBox="1"/>
          <p:nvPr>
            <p:ph type="title"/>
          </p:nvPr>
        </p:nvSpPr>
        <p:spPr>
          <a:xfrm>
            <a:off x="796175" y="877500"/>
            <a:ext cx="7475100" cy="139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8" name="Google Shape;178;p30"/>
          <p:cNvSpPr txBox="1"/>
          <p:nvPr>
            <p:ph idx="1" type="subTitle"/>
          </p:nvPr>
        </p:nvSpPr>
        <p:spPr>
          <a:xfrm>
            <a:off x="801775" y="2359250"/>
            <a:ext cx="7475100" cy="12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300"/>
              <a:buNone/>
              <a:defRPr b="1" sz="1300">
                <a:solidFill>
                  <a:srgbClr val="00314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79" name="Google Shape;179;p30"/>
          <p:cNvSpPr txBox="1"/>
          <p:nvPr>
            <p:ph idx="12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Title">
  <p:cSld name="TITLE_2_1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>
            <p:ph idx="2" type="pic"/>
          </p:nvPr>
        </p:nvSpPr>
        <p:spPr>
          <a:xfrm>
            <a:off x="0" y="1251025"/>
            <a:ext cx="9144000" cy="3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4"/>
          <p:cNvSpPr txBox="1"/>
          <p:nvPr>
            <p:ph type="title"/>
          </p:nvPr>
        </p:nvSpPr>
        <p:spPr>
          <a:xfrm>
            <a:off x="262775" y="0"/>
            <a:ext cx="8494500" cy="125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 b="1" sz="35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Title + Footer">
  <p:cSld name="TITLE_2_1_1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/>
          <p:nvPr>
            <p:ph idx="2" type="pic"/>
          </p:nvPr>
        </p:nvSpPr>
        <p:spPr>
          <a:xfrm>
            <a:off x="0" y="1251025"/>
            <a:ext cx="9144000" cy="3363900"/>
          </a:xfrm>
          <a:prstGeom prst="rect">
            <a:avLst/>
          </a:prstGeom>
          <a:noFill/>
          <a:ln>
            <a:noFill/>
          </a:ln>
        </p:spPr>
      </p:sp>
      <p:pic>
        <p:nvPicPr>
          <p:cNvPr id="20" name="Google Shape;20;p5" title="Risorsa 7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614856"/>
            <a:ext cx="9144000" cy="52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/>
          <p:nvPr>
            <p:ph type="title"/>
          </p:nvPr>
        </p:nvSpPr>
        <p:spPr>
          <a:xfrm>
            <a:off x="262775" y="0"/>
            <a:ext cx="8494500" cy="125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 b="1" sz="35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233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Title + Subtitle + Footer">
  <p:cSld name="TITLE_2_1_1_2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/>
          <p:nvPr>
            <p:ph idx="2" type="pic"/>
          </p:nvPr>
        </p:nvSpPr>
        <p:spPr>
          <a:xfrm>
            <a:off x="0" y="1251025"/>
            <a:ext cx="9144000" cy="3363900"/>
          </a:xfrm>
          <a:prstGeom prst="rect">
            <a:avLst/>
          </a:prstGeom>
          <a:noFill/>
          <a:ln>
            <a:noFill/>
          </a:ln>
        </p:spPr>
      </p:sp>
      <p:pic>
        <p:nvPicPr>
          <p:cNvPr id="25" name="Google Shape;25;p6" title="Risorsa 7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614856"/>
            <a:ext cx="9144000" cy="52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6"/>
          <p:cNvSpPr txBox="1"/>
          <p:nvPr>
            <p:ph type="title"/>
          </p:nvPr>
        </p:nvSpPr>
        <p:spPr>
          <a:xfrm>
            <a:off x="262775" y="0"/>
            <a:ext cx="8494500" cy="92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 b="1" sz="35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3" type="title"/>
          </p:nvPr>
        </p:nvSpPr>
        <p:spPr>
          <a:xfrm>
            <a:off x="262775" y="788400"/>
            <a:ext cx="8569500" cy="4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233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Title + Footer V2">
  <p:cSld name="TITLE_2_1_1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>
            <p:ph idx="2" type="pic"/>
          </p:nvPr>
        </p:nvSpPr>
        <p:spPr>
          <a:xfrm>
            <a:off x="0" y="1490375"/>
            <a:ext cx="9144000" cy="312450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7"/>
          <p:cNvSpPr txBox="1"/>
          <p:nvPr>
            <p:ph type="title"/>
          </p:nvPr>
        </p:nvSpPr>
        <p:spPr>
          <a:xfrm>
            <a:off x="262775" y="259925"/>
            <a:ext cx="8542200" cy="123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b="1" sz="30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2" name="Google Shape;32;p7" title="Risorsa 5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614856"/>
            <a:ext cx="9144000" cy="52863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Title + Subtitle">
  <p:cSld name="TITLE_1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>
            <p:ph idx="2" type="pic"/>
          </p:nvPr>
        </p:nvSpPr>
        <p:spPr>
          <a:xfrm>
            <a:off x="0" y="0"/>
            <a:ext cx="9144000" cy="3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8"/>
          <p:cNvSpPr txBox="1"/>
          <p:nvPr>
            <p:ph type="title"/>
          </p:nvPr>
        </p:nvSpPr>
        <p:spPr>
          <a:xfrm>
            <a:off x="262775" y="3983250"/>
            <a:ext cx="8569500" cy="4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1" sz="20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" type="subTitle"/>
          </p:nvPr>
        </p:nvSpPr>
        <p:spPr>
          <a:xfrm>
            <a:off x="262775" y="4399875"/>
            <a:ext cx="8569500" cy="7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None/>
              <a:defRPr sz="1200">
                <a:solidFill>
                  <a:srgbClr val="00314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Title V2">
  <p:cSld name="TITLE_1_2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>
            <p:ph idx="2" type="pic"/>
          </p:nvPr>
        </p:nvSpPr>
        <p:spPr>
          <a:xfrm>
            <a:off x="0" y="0"/>
            <a:ext cx="9144000" cy="44370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262775" y="4547075"/>
            <a:ext cx="8569500" cy="4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1" sz="20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Title + Three columns">
  <p:cSld name="TITLE_1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>
            <p:ph idx="2" type="pic"/>
          </p:nvPr>
        </p:nvSpPr>
        <p:spPr>
          <a:xfrm>
            <a:off x="0" y="0"/>
            <a:ext cx="9144000" cy="27471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10"/>
          <p:cNvSpPr txBox="1"/>
          <p:nvPr>
            <p:ph type="title"/>
          </p:nvPr>
        </p:nvSpPr>
        <p:spPr>
          <a:xfrm>
            <a:off x="262775" y="2855600"/>
            <a:ext cx="8569500" cy="4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1" sz="20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44" name="Google Shape;44;p10" title="Risorsa 6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26" y="4619613"/>
            <a:ext cx="9144226" cy="52388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262775" y="3289625"/>
            <a:ext cx="2712600" cy="13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10"/>
          <p:cNvSpPr txBox="1"/>
          <p:nvPr>
            <p:ph idx="3" type="body"/>
          </p:nvPr>
        </p:nvSpPr>
        <p:spPr>
          <a:xfrm>
            <a:off x="3191217" y="3289625"/>
            <a:ext cx="2712600" cy="13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10"/>
          <p:cNvSpPr txBox="1"/>
          <p:nvPr>
            <p:ph idx="4" type="body"/>
          </p:nvPr>
        </p:nvSpPr>
        <p:spPr>
          <a:xfrm>
            <a:off x="6119671" y="3289625"/>
            <a:ext cx="2712600" cy="13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●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○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Font typeface="Arial"/>
              <a:buChar char="■"/>
              <a:defRPr sz="1200">
                <a:solidFill>
                  <a:srgbClr val="0031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28600" y="755600"/>
            <a:ext cx="842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2500"/>
              <a:buNone/>
              <a:defRPr b="1" sz="2500">
                <a:solidFill>
                  <a:srgbClr val="00314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28600" y="1472525"/>
            <a:ext cx="86037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Char char="●"/>
              <a:defRPr sz="1200">
                <a:solidFill>
                  <a:srgbClr val="003145"/>
                </a:solidFill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Char char="○"/>
              <a:defRPr sz="1200">
                <a:solidFill>
                  <a:srgbClr val="003145"/>
                </a:solidFill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Char char="■"/>
              <a:defRPr sz="1200">
                <a:solidFill>
                  <a:srgbClr val="003145"/>
                </a:solidFill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Char char="●"/>
              <a:defRPr sz="1200">
                <a:solidFill>
                  <a:srgbClr val="003145"/>
                </a:solidFill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Char char="○"/>
              <a:defRPr sz="1200">
                <a:solidFill>
                  <a:srgbClr val="003145"/>
                </a:solidFill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Char char="■"/>
              <a:defRPr sz="1200">
                <a:solidFill>
                  <a:srgbClr val="003145"/>
                </a:solidFill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Char char="●"/>
              <a:defRPr sz="1200">
                <a:solidFill>
                  <a:srgbClr val="003145"/>
                </a:solidFill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Char char="○"/>
              <a:defRPr sz="1200">
                <a:solidFill>
                  <a:srgbClr val="003145"/>
                </a:solidFill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5"/>
              </a:buClr>
              <a:buSzPts val="1200"/>
              <a:buChar char="■"/>
              <a:defRPr sz="1200">
                <a:solidFill>
                  <a:srgbClr val="003145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96">
          <p15:clr>
            <a:srgbClr val="E46962"/>
          </p15:clr>
        </p15:guide>
        <p15:guide id="2" orient="horz" pos="3096">
          <p15:clr>
            <a:srgbClr val="E46962"/>
          </p15:clr>
        </p15:guide>
        <p15:guide id="3" pos="5564">
          <p15:clr>
            <a:srgbClr val="E46962"/>
          </p15:clr>
        </p15:guide>
        <p15:guide id="4" orient="horz" pos="144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png"/><Relationship Id="rId4" Type="http://schemas.openxmlformats.org/officeDocument/2006/relationships/image" Target="../media/image50.jpg"/><Relationship Id="rId5" Type="http://schemas.openxmlformats.org/officeDocument/2006/relationships/image" Target="../media/image28.png"/><Relationship Id="rId6" Type="http://schemas.openxmlformats.org/officeDocument/2006/relationships/image" Target="../media/image25.png"/><Relationship Id="rId7" Type="http://schemas.openxmlformats.org/officeDocument/2006/relationships/image" Target="../media/image27.png"/><Relationship Id="rId8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38.png"/><Relationship Id="rId5" Type="http://schemas.openxmlformats.org/officeDocument/2006/relationships/image" Target="../media/image27.png"/><Relationship Id="rId6" Type="http://schemas.openxmlformats.org/officeDocument/2006/relationships/image" Target="../media/image23.png"/><Relationship Id="rId7" Type="http://schemas.openxmlformats.org/officeDocument/2006/relationships/hyperlink" Target="mailto:alex.atrio@picampus-school.com" TargetMode="External"/><Relationship Id="rId8" Type="http://schemas.openxmlformats.org/officeDocument/2006/relationships/hyperlink" Target="mailto:eva.gmelichmeijling@esa.int" TargetMode="External"/><Relationship Id="rId11" Type="http://schemas.openxmlformats.org/officeDocument/2006/relationships/image" Target="../media/image40.png"/><Relationship Id="rId10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1" title="Cover V1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6482" l="2133" r="0" t="9306"/>
          <a:stretch/>
        </p:blipFill>
        <p:spPr>
          <a:xfrm>
            <a:off x="0" y="0"/>
            <a:ext cx="9144003" cy="3900001"/>
          </a:xfrm>
          <a:prstGeom prst="rect">
            <a:avLst/>
          </a:prstGeom>
        </p:spPr>
      </p:pic>
      <p:sp>
        <p:nvSpPr>
          <p:cNvPr id="185" name="Google Shape;185;p31"/>
          <p:cNvSpPr txBox="1"/>
          <p:nvPr>
            <p:ph type="title"/>
          </p:nvPr>
        </p:nvSpPr>
        <p:spPr>
          <a:xfrm>
            <a:off x="262775" y="3983250"/>
            <a:ext cx="8569500" cy="4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EARTH VIRTUAL EXPERT – EVE</a:t>
            </a:r>
            <a:endParaRPr/>
          </a:p>
        </p:txBody>
      </p:sp>
      <p:sp>
        <p:nvSpPr>
          <p:cNvPr id="186" name="Google Shape;186;p31"/>
          <p:cNvSpPr txBox="1"/>
          <p:nvPr>
            <p:ph idx="1" type="subTitle"/>
          </p:nvPr>
        </p:nvSpPr>
        <p:spPr>
          <a:xfrm>
            <a:off x="262775" y="4399875"/>
            <a:ext cx="8569500" cy="7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EGU26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/>
              <a:t>2026-05-05 | Vienna </a:t>
            </a:r>
            <a:endParaRPr b="1" sz="1000"/>
          </a:p>
        </p:txBody>
      </p:sp>
      <p:sp>
        <p:nvSpPr>
          <p:cNvPr id="187" name="Google Shape;187;p31"/>
          <p:cNvSpPr txBox="1"/>
          <p:nvPr>
            <p:ph idx="4294967295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8" name="Google Shape;188;p31" title="Southern_Tibetan_Plateau.jpg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56971"/>
          <a:stretch/>
        </p:blipFill>
        <p:spPr>
          <a:xfrm>
            <a:off x="0" y="0"/>
            <a:ext cx="9144003" cy="3900000"/>
          </a:xfrm>
          <a:prstGeom prst="rect">
            <a:avLst/>
          </a:prstGeom>
          <a:noFill/>
        </p:spPr>
      </p:pic>
      <p:pic>
        <p:nvPicPr>
          <p:cNvPr id="189" name="Google Shape;189;p31" title="Screenshot 2026-02-04 at 12.59.1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6948" y="4536300"/>
            <a:ext cx="1308525" cy="38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1" title="Screenshot 2026-02-04 at 12.59.1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58950" y="4341968"/>
            <a:ext cx="1111463" cy="63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1" title="Screenshot 2026-02-04 at 12.59.09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6025" y="4536300"/>
            <a:ext cx="1203848" cy="4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31052" y="4595150"/>
            <a:ext cx="854325" cy="28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/>
          <p:nvPr>
            <p:ph type="title"/>
          </p:nvPr>
        </p:nvSpPr>
        <p:spPr>
          <a:xfrm>
            <a:off x="796175" y="-3"/>
            <a:ext cx="7475100" cy="461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 LLM development​</a:t>
            </a:r>
            <a:endParaRPr/>
          </a:p>
        </p:txBody>
      </p:sp>
      <p:sp>
        <p:nvSpPr>
          <p:cNvPr id="266" name="Google Shape;266;p40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1"/>
          <p:cNvSpPr txBox="1"/>
          <p:nvPr>
            <p:ph type="title"/>
          </p:nvPr>
        </p:nvSpPr>
        <p:spPr>
          <a:xfrm>
            <a:off x="277975" y="228600"/>
            <a:ext cx="2126100" cy="16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50"/>
              <a:t>EVE Training and Inference Pipeline</a:t>
            </a:r>
            <a:endParaRPr sz="2250"/>
          </a:p>
        </p:txBody>
      </p:sp>
      <p:sp>
        <p:nvSpPr>
          <p:cNvPr id="272" name="Google Shape;272;p41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3" name="Google Shape;273;p41" title="02_basic_EVE_pipelin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3125" y="171948"/>
            <a:ext cx="6990874" cy="428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4177" y="2936600"/>
            <a:ext cx="854325" cy="28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2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0" name="Google Shape;280;p42"/>
          <p:cNvSpPr txBox="1"/>
          <p:nvPr>
            <p:ph type="title"/>
          </p:nvPr>
        </p:nvSpPr>
        <p:spPr>
          <a:xfrm>
            <a:off x="262775" y="206825"/>
            <a:ext cx="8569500" cy="4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50"/>
              <a:t>Overview of EO data</a:t>
            </a:r>
            <a:endParaRPr sz="2250"/>
          </a:p>
        </p:txBody>
      </p:sp>
      <p:pic>
        <p:nvPicPr>
          <p:cNvPr id="281" name="Google Shape;281;p42" title="EGU_diagram-01.png"/>
          <p:cNvPicPr preferRelativeResize="0"/>
          <p:nvPr/>
        </p:nvPicPr>
        <p:blipFill rotWithShape="1">
          <a:blip r:embed="rId3">
            <a:alphaModFix/>
          </a:blip>
          <a:srcRect b="0" l="0" r="0" t="14082"/>
          <a:stretch/>
        </p:blipFill>
        <p:spPr>
          <a:xfrm>
            <a:off x="914400" y="950427"/>
            <a:ext cx="7705702" cy="372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3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7" name="Google Shape;287;p43"/>
          <p:cNvSpPr txBox="1"/>
          <p:nvPr>
            <p:ph type="title"/>
          </p:nvPr>
        </p:nvSpPr>
        <p:spPr>
          <a:xfrm>
            <a:off x="276400" y="127525"/>
            <a:ext cx="6283200" cy="53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/>
              <a:t>Corpus Creation Workflow</a:t>
            </a:r>
            <a:endParaRPr sz="2250"/>
          </a:p>
        </p:txBody>
      </p:sp>
      <p:sp>
        <p:nvSpPr>
          <p:cNvPr id="288" name="Google Shape;288;p43"/>
          <p:cNvSpPr txBox="1"/>
          <p:nvPr>
            <p:ph idx="4294967295" type="body"/>
          </p:nvPr>
        </p:nvSpPr>
        <p:spPr>
          <a:xfrm>
            <a:off x="5718025" y="588650"/>
            <a:ext cx="3170100" cy="3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1400"/>
              <a:buChar char="●"/>
            </a:pPr>
            <a:r>
              <a:rPr b="1" lang="en" sz="1400"/>
              <a:t>Manual identification</a:t>
            </a:r>
            <a:r>
              <a:rPr lang="en" sz="1400"/>
              <a:t> of high-quality, trusted sources​ (MDPI, NCBI, Springer, etc.)</a:t>
            </a:r>
            <a:endParaRPr sz="1400"/>
          </a:p>
        </p:txBody>
      </p:sp>
      <p:pic>
        <p:nvPicPr>
          <p:cNvPr id="289" name="Google Shape;289;p43" title="07_Data_Pipeline.png"/>
          <p:cNvPicPr preferRelativeResize="0"/>
          <p:nvPr/>
        </p:nvPicPr>
        <p:blipFill rotWithShape="1">
          <a:blip r:embed="rId3">
            <a:alphaModFix/>
          </a:blip>
          <a:srcRect b="0" l="0" r="0" t="13971"/>
          <a:stretch/>
        </p:blipFill>
        <p:spPr>
          <a:xfrm>
            <a:off x="152400" y="877463"/>
            <a:ext cx="5287849" cy="3609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4"/>
          <p:cNvSpPr txBox="1"/>
          <p:nvPr>
            <p:ph type="title"/>
          </p:nvPr>
        </p:nvSpPr>
        <p:spPr>
          <a:xfrm>
            <a:off x="311700" y="228597"/>
            <a:ext cx="7475100" cy="74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50"/>
              <a:t>EO New</a:t>
            </a:r>
            <a:br>
              <a:rPr lang="en" sz="2250"/>
            </a:br>
            <a:r>
              <a:rPr lang="en" sz="2250"/>
              <a:t>Benchmarks</a:t>
            </a:r>
            <a:endParaRPr sz="2250"/>
          </a:p>
        </p:txBody>
      </p:sp>
      <p:sp>
        <p:nvSpPr>
          <p:cNvPr id="295" name="Google Shape;295;p44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6" name="Google Shape;296;p44" title="Screenshot 2026-04-27 at 17.10.2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9900" y="28631"/>
            <a:ext cx="6134098" cy="4462792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4"/>
          <p:cNvSpPr txBox="1"/>
          <p:nvPr>
            <p:ph idx="4294967295" type="body"/>
          </p:nvPr>
        </p:nvSpPr>
        <p:spPr>
          <a:xfrm>
            <a:off x="73625" y="1180425"/>
            <a:ext cx="3170100" cy="3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1400"/>
              <a:buChar char="●"/>
            </a:pPr>
            <a:r>
              <a:rPr b="1" lang="en" sz="1400"/>
              <a:t>25</a:t>
            </a:r>
            <a:r>
              <a:rPr lang="en" sz="1400"/>
              <a:t> academic EO and Earth Sciences </a:t>
            </a:r>
            <a:r>
              <a:rPr b="1" lang="en" sz="1400"/>
              <a:t>annotators</a:t>
            </a:r>
            <a:endParaRPr b="1" sz="1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5"/>
          <p:cNvSpPr txBox="1"/>
          <p:nvPr>
            <p:ph type="title"/>
          </p:nvPr>
        </p:nvSpPr>
        <p:spPr>
          <a:xfrm>
            <a:off x="311700" y="228603"/>
            <a:ext cx="74751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Synthetic EO Instruction data</a:t>
            </a:r>
            <a:endParaRPr/>
          </a:p>
        </p:txBody>
      </p:sp>
      <p:sp>
        <p:nvSpPr>
          <p:cNvPr id="303" name="Google Shape;303;p45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4" name="Google Shape;304;p45"/>
          <p:cNvSpPr txBox="1"/>
          <p:nvPr>
            <p:ph idx="1" type="body"/>
          </p:nvPr>
        </p:nvSpPr>
        <p:spPr>
          <a:xfrm>
            <a:off x="525000" y="638700"/>
            <a:ext cx="7889100" cy="384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Creation of </a:t>
            </a:r>
            <a:r>
              <a:rPr b="1" lang="en"/>
              <a:t>structured data</a:t>
            </a:r>
            <a:r>
              <a:rPr lang="en"/>
              <a:t> with </a:t>
            </a:r>
            <a:r>
              <a:rPr b="1" lang="en"/>
              <a:t>LLM</a:t>
            </a:r>
            <a:r>
              <a:rPr lang="en"/>
              <a:t>: &lt;context, query, answer&gt;​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Ground LLM with </a:t>
            </a:r>
            <a:r>
              <a:rPr b="1" lang="en"/>
              <a:t>authentic context</a:t>
            </a:r>
            <a:r>
              <a:rPr lang="en"/>
              <a:t> to </a:t>
            </a:r>
            <a:r>
              <a:rPr b="1" lang="en"/>
              <a:t>↓ hallucinations​</a:t>
            </a:r>
            <a:endParaRPr b="1"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We generate </a:t>
            </a:r>
            <a:r>
              <a:rPr b="1" lang="en">
                <a:solidFill>
                  <a:schemeClr val="dk1"/>
                </a:solidFill>
              </a:rPr>
              <a:t>different QA pipelines</a:t>
            </a:r>
            <a:r>
              <a:rPr lang="en">
                <a:solidFill>
                  <a:schemeClr val="dk1"/>
                </a:solidFill>
              </a:rPr>
              <a:t> synthetically, with the following basic </a:t>
            </a:r>
            <a:r>
              <a:rPr b="1" lang="en">
                <a:solidFill>
                  <a:schemeClr val="dk1"/>
                </a:solidFill>
              </a:rPr>
              <a:t>schema </a:t>
            </a:r>
            <a:r>
              <a:rPr lang="en">
                <a:solidFill>
                  <a:schemeClr val="dk1"/>
                </a:solidFill>
              </a:rPr>
              <a:t>(several models to maximize diversity):​</a:t>
            </a:r>
            <a:endParaRPr/>
          </a:p>
        </p:txBody>
      </p:sp>
      <p:pic>
        <p:nvPicPr>
          <p:cNvPr id="305" name="Google Shape;30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540" y="2090417"/>
            <a:ext cx="7206919" cy="2327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6"/>
          <p:cNvSpPr txBox="1"/>
          <p:nvPr>
            <p:ph type="title"/>
          </p:nvPr>
        </p:nvSpPr>
        <p:spPr>
          <a:xfrm>
            <a:off x="311700" y="228603"/>
            <a:ext cx="74751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Training data mix</a:t>
            </a:r>
            <a:endParaRPr/>
          </a:p>
        </p:txBody>
      </p:sp>
      <p:sp>
        <p:nvSpPr>
          <p:cNvPr id="311" name="Google Shape;311;p46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2" name="Google Shape;312;p46" title="03_Training_data_mix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445" y="638700"/>
            <a:ext cx="7951109" cy="396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7"/>
          <p:cNvSpPr txBox="1"/>
          <p:nvPr>
            <p:ph type="title"/>
          </p:nvPr>
        </p:nvSpPr>
        <p:spPr>
          <a:xfrm>
            <a:off x="311700" y="228603"/>
            <a:ext cx="74751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Training EVE</a:t>
            </a:r>
            <a:endParaRPr/>
          </a:p>
        </p:txBody>
      </p:sp>
      <p:sp>
        <p:nvSpPr>
          <p:cNvPr id="318" name="Google Shape;318;p47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9" name="Google Shape;319;p47" title="04_EVE_fine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91103"/>
            <a:ext cx="8839204" cy="341828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7"/>
          <p:cNvSpPr txBox="1"/>
          <p:nvPr>
            <p:ph idx="1" type="body"/>
          </p:nvPr>
        </p:nvSpPr>
        <p:spPr>
          <a:xfrm>
            <a:off x="3589700" y="146400"/>
            <a:ext cx="5242500" cy="232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Fine-tuning</a:t>
            </a:r>
            <a:endParaRPr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Full fine-tuning (no PEFT)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Checkpoint merging (different data mixtures, 10 cpts.)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Alignment: online DPO to refine formatting, style and preference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8"/>
          <p:cNvSpPr txBox="1"/>
          <p:nvPr>
            <p:ph idx="2" type="body"/>
          </p:nvPr>
        </p:nvSpPr>
        <p:spPr>
          <a:xfrm>
            <a:off x="4972950" y="1185990"/>
            <a:ext cx="3626100" cy="23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Models</a:t>
            </a:r>
            <a:endParaRPr b="1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>
                <a:solidFill>
                  <a:schemeClr val="dk1"/>
                </a:solidFill>
              </a:rPr>
              <a:t>Qwen3-Embedding-4B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>
                <a:solidFill>
                  <a:schemeClr val="dk1"/>
                </a:solidFill>
              </a:rPr>
              <a:t>Qwen3-Reranker-4B​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Chunking​</a:t>
            </a:r>
            <a:endParaRPr b="1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Hierarchical chunking and filtering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Query rewrite</a:t>
            </a:r>
            <a:r>
              <a:rPr lang="en"/>
              <a:t> to optimize retrieval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Metadata</a:t>
            </a:r>
            <a:r>
              <a:rPr lang="en"/>
              <a:t> augmentation</a:t>
            </a:r>
            <a:endParaRPr/>
          </a:p>
        </p:txBody>
      </p:sp>
      <p:sp>
        <p:nvSpPr>
          <p:cNvPr id="326" name="Google Shape;326;p48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7" name="Google Shape;32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375" y="1100384"/>
            <a:ext cx="3667000" cy="22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8"/>
          <p:cNvSpPr txBox="1"/>
          <p:nvPr>
            <p:ph type="title"/>
          </p:nvPr>
        </p:nvSpPr>
        <p:spPr>
          <a:xfrm>
            <a:off x="311700" y="228603"/>
            <a:ext cx="74751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Retrieval-Augmented Generation (RAG)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9"/>
          <p:cNvSpPr txBox="1"/>
          <p:nvPr>
            <p:ph type="title"/>
          </p:nvPr>
        </p:nvSpPr>
        <p:spPr>
          <a:xfrm>
            <a:off x="262775" y="206825"/>
            <a:ext cx="8569500" cy="4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Hallucination Detection</a:t>
            </a:r>
            <a:endParaRPr/>
          </a:p>
        </p:txBody>
      </p:sp>
      <p:sp>
        <p:nvSpPr>
          <p:cNvPr id="334" name="Google Shape;334;p49"/>
          <p:cNvSpPr txBox="1"/>
          <p:nvPr>
            <p:ph idx="12" type="sldNum"/>
          </p:nvPr>
        </p:nvSpPr>
        <p:spPr>
          <a:xfrm>
            <a:off x="85567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5" name="Google Shape;33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228" y="490713"/>
            <a:ext cx="6857544" cy="416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/>
          <p:nvPr>
            <p:ph type="title"/>
          </p:nvPr>
        </p:nvSpPr>
        <p:spPr>
          <a:xfrm>
            <a:off x="673575" y="518678"/>
            <a:ext cx="74751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this talk about ?​</a:t>
            </a:r>
            <a:endParaRPr/>
          </a:p>
        </p:txBody>
      </p:sp>
      <p:sp>
        <p:nvSpPr>
          <p:cNvPr id="198" name="Google Shape;198;p32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9" name="Google Shape;199;p32"/>
          <p:cNvSpPr txBox="1"/>
          <p:nvPr>
            <p:ph idx="1" type="body"/>
          </p:nvPr>
        </p:nvSpPr>
        <p:spPr>
          <a:xfrm>
            <a:off x="719975" y="911650"/>
            <a:ext cx="7675500" cy="3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" sz="1700">
                <a:solidFill>
                  <a:schemeClr val="dk1"/>
                </a:solidFill>
              </a:rPr>
              <a:t>Rationale and starting point​</a:t>
            </a:r>
            <a:endParaRPr b="1" sz="1700">
              <a:solidFill>
                <a:schemeClr val="dk1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eriod"/>
            </a:pPr>
            <a:r>
              <a:rPr lang="en" sz="1700">
                <a:solidFill>
                  <a:schemeClr val="dk1"/>
                </a:solidFill>
              </a:rPr>
              <a:t>Why EO &amp; Earth Science Need AI‑Powered Digital Assistants​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" sz="1700">
                <a:solidFill>
                  <a:schemeClr val="dk1"/>
                </a:solidFill>
              </a:rPr>
              <a:t>EVE Large Language Model (LLM)  development​</a:t>
            </a:r>
            <a:endParaRPr b="1" sz="1700">
              <a:solidFill>
                <a:schemeClr val="dk1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eriod"/>
            </a:pPr>
            <a:r>
              <a:rPr lang="en" sz="1700">
                <a:solidFill>
                  <a:schemeClr val="dk1"/>
                </a:solidFill>
              </a:rPr>
              <a:t>How is EVE built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eriod"/>
            </a:pPr>
            <a:r>
              <a:rPr lang="en" sz="1700">
                <a:solidFill>
                  <a:schemeClr val="dk1"/>
                </a:solidFill>
              </a:rPr>
              <a:t>Specialized EO and Earth Science document corpus​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eriod"/>
            </a:pPr>
            <a:r>
              <a:rPr lang="en" sz="1700">
                <a:solidFill>
                  <a:schemeClr val="dk1"/>
                </a:solidFill>
              </a:rPr>
              <a:t>Fine-tuning and adaptation strategies leading to a task-specialized model​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eriod"/>
            </a:pPr>
            <a:r>
              <a:rPr lang="en" sz="1700">
                <a:solidFill>
                  <a:schemeClr val="dk1"/>
                </a:solidFill>
              </a:rPr>
              <a:t>From model to system: End-to-end EO AI system with Retrieval-Augmented Generation (RAG)​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eriod"/>
            </a:pPr>
            <a:r>
              <a:rPr lang="en" sz="1700">
                <a:solidFill>
                  <a:schemeClr val="dk1"/>
                </a:solidFill>
              </a:rPr>
              <a:t>Evaluation​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" sz="1700">
                <a:solidFill>
                  <a:schemeClr val="dk1"/>
                </a:solidFill>
              </a:rPr>
              <a:t>Conclusions &amp; What’s Next</a:t>
            </a:r>
            <a:endParaRPr b="1"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0"/>
          <p:cNvSpPr txBox="1"/>
          <p:nvPr>
            <p:ph idx="12" type="sldNum"/>
          </p:nvPr>
        </p:nvSpPr>
        <p:spPr>
          <a:xfrm>
            <a:off x="4297650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1" name="Google Shape;341;p50"/>
          <p:cNvSpPr txBox="1"/>
          <p:nvPr>
            <p:ph type="title"/>
          </p:nvPr>
        </p:nvSpPr>
        <p:spPr>
          <a:xfrm>
            <a:off x="262775" y="206825"/>
            <a:ext cx="8569500" cy="76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Evaluation - EO benchmarks</a:t>
            </a:r>
            <a:br>
              <a:rPr lang="en"/>
            </a:br>
            <a:r>
              <a:rPr lang="en" sz="1556"/>
              <a:t>EVE outperforms comparable models in EO</a:t>
            </a:r>
            <a:endParaRPr sz="1556"/>
          </a:p>
        </p:txBody>
      </p:sp>
      <p:pic>
        <p:nvPicPr>
          <p:cNvPr id="342" name="Google Shape;342;p50" title="EGU_diagram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1100" y="774400"/>
            <a:ext cx="7141801" cy="401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1"/>
          <p:cNvSpPr txBox="1"/>
          <p:nvPr>
            <p:ph idx="12" type="sldNum"/>
          </p:nvPr>
        </p:nvSpPr>
        <p:spPr>
          <a:xfrm>
            <a:off x="4297650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8" name="Google Shape;348;p51"/>
          <p:cNvSpPr txBox="1"/>
          <p:nvPr>
            <p:ph type="title"/>
          </p:nvPr>
        </p:nvSpPr>
        <p:spPr>
          <a:xfrm>
            <a:off x="262775" y="206825"/>
            <a:ext cx="8569500" cy="76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Evaluation - General-domain Benchmarks</a:t>
            </a:r>
            <a:br>
              <a:rPr lang="en" sz="2500"/>
            </a:br>
            <a:r>
              <a:rPr lang="en" sz="1550"/>
              <a:t>EVE preserves and improves general capabilities</a:t>
            </a:r>
            <a:endParaRPr sz="1550"/>
          </a:p>
        </p:txBody>
      </p:sp>
      <p:pic>
        <p:nvPicPr>
          <p:cNvPr id="349" name="Google Shape;349;p51" title="Screenshot 2026-04-27 at 17.13.04.png"/>
          <p:cNvPicPr preferRelativeResize="0"/>
          <p:nvPr/>
        </p:nvPicPr>
        <p:blipFill rotWithShape="1">
          <a:blip r:embed="rId3">
            <a:alphaModFix/>
          </a:blip>
          <a:srcRect b="25379" l="0" r="0" t="0"/>
          <a:stretch/>
        </p:blipFill>
        <p:spPr>
          <a:xfrm>
            <a:off x="2391938" y="1241553"/>
            <a:ext cx="4360124" cy="2152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2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5" name="Google Shape;355;p52"/>
          <p:cNvSpPr txBox="1"/>
          <p:nvPr>
            <p:ph idx="1" type="body"/>
          </p:nvPr>
        </p:nvSpPr>
        <p:spPr>
          <a:xfrm>
            <a:off x="719975" y="911650"/>
            <a:ext cx="4206600" cy="3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Chat System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Memory</a:t>
            </a:r>
            <a:r>
              <a:rPr lang="en"/>
              <a:t> management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Context</a:t>
            </a:r>
            <a:r>
              <a:rPr lang="en"/>
              <a:t> management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RAG</a:t>
            </a:r>
            <a:r>
              <a:rPr lang="en">
                <a:solidFill>
                  <a:schemeClr val="dk1"/>
                </a:solidFill>
              </a:rPr>
              <a:t> + </a:t>
            </a:r>
            <a:r>
              <a:rPr b="1" lang="en">
                <a:solidFill>
                  <a:schemeClr val="dk1"/>
                </a:solidFill>
              </a:rPr>
              <a:t>hallucination detection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Configurable model and RAG </a:t>
            </a:r>
            <a:r>
              <a:rPr b="1" lang="en"/>
              <a:t>parameters</a:t>
            </a:r>
            <a:endParaRPr b="1"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b="1" lang="en"/>
              <a:t>Private documents</a:t>
            </a:r>
            <a:endParaRPr b="1"/>
          </a:p>
        </p:txBody>
      </p:sp>
      <p:sp>
        <p:nvSpPr>
          <p:cNvPr id="356" name="Google Shape;356;p52"/>
          <p:cNvSpPr txBox="1"/>
          <p:nvPr>
            <p:ph idx="1" type="body"/>
          </p:nvPr>
        </p:nvSpPr>
        <p:spPr>
          <a:xfrm>
            <a:off x="4926700" y="911650"/>
            <a:ext cx="3787800" cy="3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Pilot</a:t>
            </a:r>
            <a:endParaRPr b="1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355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b="1" lang="en">
                <a:solidFill>
                  <a:schemeClr val="dk1"/>
                </a:solidFill>
              </a:rPr>
              <a:t>users</a:t>
            </a:r>
            <a:r>
              <a:rPr lang="en">
                <a:solidFill>
                  <a:schemeClr val="dk1"/>
                </a:solidFill>
              </a:rPr>
              <a:t> in </a:t>
            </a:r>
            <a:r>
              <a:rPr b="1" lang="en">
                <a:solidFill>
                  <a:schemeClr val="dk1"/>
                </a:solidFill>
              </a:rPr>
              <a:t>6 months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>
                <a:solidFill>
                  <a:schemeClr val="dk1"/>
                </a:solidFill>
              </a:rPr>
              <a:t>Academia and research (37.7%)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>
                <a:solidFill>
                  <a:schemeClr val="dk1"/>
                </a:solidFill>
              </a:rPr>
              <a:t>Industry and commercial (29.1%)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>
                <a:solidFill>
                  <a:schemeClr val="dk1"/>
                </a:solidFill>
              </a:rPr>
              <a:t>Space and EO agencies (11.2%)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>
                <a:solidFill>
                  <a:schemeClr val="dk1"/>
                </a:solidFill>
              </a:rPr>
              <a:t>Government (5.8%)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>
                <a:solidFill>
                  <a:schemeClr val="dk1"/>
                </a:solidFill>
              </a:rPr>
              <a:t>Students or unaffiliated users (13.5%)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577</a:t>
            </a:r>
            <a:r>
              <a:rPr lang="en">
                <a:solidFill>
                  <a:schemeClr val="dk1"/>
                </a:solidFill>
              </a:rPr>
              <a:t> conversations, </a:t>
            </a:r>
            <a:r>
              <a:rPr b="1" lang="en">
                <a:solidFill>
                  <a:schemeClr val="dk1"/>
                </a:solidFill>
              </a:rPr>
              <a:t>1,086</a:t>
            </a:r>
            <a:r>
              <a:rPr lang="en">
                <a:solidFill>
                  <a:schemeClr val="dk1"/>
                </a:solidFill>
              </a:rPr>
              <a:t> messages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84.6%</a:t>
            </a:r>
            <a:r>
              <a:rPr lang="en">
                <a:solidFill>
                  <a:schemeClr val="dk1"/>
                </a:solidFill>
              </a:rPr>
              <a:t> RAG usage</a:t>
            </a:r>
            <a:endParaRPr i="1"/>
          </a:p>
        </p:txBody>
      </p:sp>
      <p:sp>
        <p:nvSpPr>
          <p:cNvPr id="357" name="Google Shape;357;p52"/>
          <p:cNvSpPr txBox="1"/>
          <p:nvPr>
            <p:ph type="title"/>
          </p:nvPr>
        </p:nvSpPr>
        <p:spPr>
          <a:xfrm>
            <a:off x="262775" y="206825"/>
            <a:ext cx="8569500" cy="46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Pilot &amp; Deployment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3"/>
          <p:cNvSpPr txBox="1"/>
          <p:nvPr>
            <p:ph type="title"/>
          </p:nvPr>
        </p:nvSpPr>
        <p:spPr>
          <a:xfrm>
            <a:off x="796175" y="-3"/>
            <a:ext cx="7475100" cy="461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 &amp; What’s Next</a:t>
            </a:r>
            <a:endParaRPr/>
          </a:p>
        </p:txBody>
      </p:sp>
      <p:sp>
        <p:nvSpPr>
          <p:cNvPr id="363" name="Google Shape;363;p53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4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9" name="Google Shape;369;p54"/>
          <p:cNvSpPr txBox="1"/>
          <p:nvPr>
            <p:ph idx="1" type="body"/>
          </p:nvPr>
        </p:nvSpPr>
        <p:spPr>
          <a:xfrm>
            <a:off x="719975" y="911650"/>
            <a:ext cx="4206600" cy="3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Takeaways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i="1" lang="en">
                <a:solidFill>
                  <a:schemeClr val="dk1"/>
                </a:solidFill>
              </a:rPr>
              <a:t>EVE-Instruct</a:t>
            </a:r>
            <a:r>
              <a:rPr lang="en">
                <a:solidFill>
                  <a:schemeClr val="dk1"/>
                </a:solidFill>
              </a:rPr>
              <a:t>: a specialized 24B LLM for EO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Authentic and synthetic </a:t>
            </a:r>
            <a:r>
              <a:rPr b="1" lang="en">
                <a:solidFill>
                  <a:schemeClr val="dk1"/>
                </a:solidFill>
              </a:rPr>
              <a:t>EO datasets</a:t>
            </a:r>
            <a:r>
              <a:rPr lang="en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>
                <a:solidFill>
                  <a:schemeClr val="dk1"/>
                </a:solidFill>
              </a:rPr>
              <a:t>2.8B token curated corpus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>
                <a:solidFill>
                  <a:schemeClr val="dk1"/>
                </a:solidFill>
              </a:rPr>
              <a:t>10.7B tokens for fine tuning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>
                <a:solidFill>
                  <a:schemeClr val="dk1"/>
                </a:solidFill>
              </a:rPr>
              <a:t>5693 samples for evaluation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Full </a:t>
            </a:r>
            <a:r>
              <a:rPr b="1" lang="en">
                <a:solidFill>
                  <a:schemeClr val="dk1"/>
                </a:solidFill>
              </a:rPr>
              <a:t>open-access codebase</a:t>
            </a:r>
            <a:r>
              <a:rPr lang="en">
                <a:solidFill>
                  <a:schemeClr val="dk1"/>
                </a:solidFill>
              </a:rPr>
              <a:t> (data, evaluation, RAG, etc.)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Fully </a:t>
            </a:r>
            <a:r>
              <a:rPr b="1" lang="en">
                <a:solidFill>
                  <a:schemeClr val="dk1"/>
                </a:solidFill>
              </a:rPr>
              <a:t>open-access pipeline</a:t>
            </a:r>
            <a:r>
              <a:rPr lang="en">
                <a:solidFill>
                  <a:schemeClr val="dk1"/>
                </a:solidFill>
              </a:rPr>
              <a:t> under ESA Φ-lab, with web/API access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○"/>
            </a:pPr>
            <a:r>
              <a:rPr i="1" lang="en">
                <a:solidFill>
                  <a:schemeClr val="dk1"/>
                </a:solidFill>
              </a:rPr>
              <a:t>Coming soon!</a:t>
            </a:r>
            <a:endParaRPr b="1"/>
          </a:p>
        </p:txBody>
      </p:sp>
      <p:sp>
        <p:nvSpPr>
          <p:cNvPr id="370" name="Google Shape;370;p54"/>
          <p:cNvSpPr txBox="1"/>
          <p:nvPr>
            <p:ph idx="1" type="body"/>
          </p:nvPr>
        </p:nvSpPr>
        <p:spPr>
          <a:xfrm>
            <a:off x="4926700" y="911650"/>
            <a:ext cx="3787800" cy="3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Limitations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i="1" lang="en">
                <a:solidFill>
                  <a:schemeClr val="dk1"/>
                </a:solidFill>
              </a:rPr>
              <a:t>No full corpus</a:t>
            </a:r>
            <a:r>
              <a:rPr lang="en">
                <a:solidFill>
                  <a:schemeClr val="dk1"/>
                </a:solidFill>
              </a:rPr>
              <a:t> release due to licensing, affect reproducibility.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Grounded generation depends on </a:t>
            </a:r>
            <a:r>
              <a:rPr i="1" lang="en">
                <a:solidFill>
                  <a:schemeClr val="dk1"/>
                </a:solidFill>
              </a:rPr>
              <a:t>retriever quality</a:t>
            </a:r>
            <a:endParaRPr i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●"/>
            </a:pPr>
            <a:r>
              <a:rPr i="1" lang="en">
                <a:solidFill>
                  <a:schemeClr val="dk1"/>
                </a:solidFill>
              </a:rPr>
              <a:t>Text-only</a:t>
            </a:r>
            <a:r>
              <a:rPr lang="en">
                <a:solidFill>
                  <a:schemeClr val="dk1"/>
                </a:solidFill>
              </a:rPr>
              <a:t>, cannot reason across other data formats.</a:t>
            </a:r>
            <a:endParaRPr b="1"/>
          </a:p>
        </p:txBody>
      </p:sp>
      <p:sp>
        <p:nvSpPr>
          <p:cNvPr id="371" name="Google Shape;371;p54"/>
          <p:cNvSpPr txBox="1"/>
          <p:nvPr>
            <p:ph type="title"/>
          </p:nvPr>
        </p:nvSpPr>
        <p:spPr>
          <a:xfrm>
            <a:off x="262775" y="206825"/>
            <a:ext cx="8569500" cy="46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5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7" name="Google Shape;377;p55"/>
          <p:cNvSpPr txBox="1"/>
          <p:nvPr>
            <p:ph type="title"/>
          </p:nvPr>
        </p:nvSpPr>
        <p:spPr>
          <a:xfrm>
            <a:off x="262775" y="206825"/>
            <a:ext cx="8569500" cy="46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 at EGU26!</a:t>
            </a:r>
            <a:endParaRPr/>
          </a:p>
        </p:txBody>
      </p:sp>
      <p:graphicFrame>
        <p:nvGraphicFramePr>
          <p:cNvPr id="378" name="Google Shape;378;p55"/>
          <p:cNvGraphicFramePr/>
          <p:nvPr/>
        </p:nvGraphicFramePr>
        <p:xfrm>
          <a:off x="1007313" y="1263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{E72ED7EC-7F97-4508-8CEC-D3B5A30BD4CA}</a:tableStyleId>
              </a:tblPr>
              <a:tblGrid>
                <a:gridCol w="2478475"/>
                <a:gridCol w="382850"/>
                <a:gridCol w="2293400"/>
                <a:gridCol w="19746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1"/>
                          </a:solidFill>
                        </a:rPr>
                        <a:t>Tuesday 5 May</a:t>
                      </a:r>
                      <a:endParaRPr b="1"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1"/>
                          </a:solidFill>
                        </a:rPr>
                        <a:t>Thursday 7 May</a:t>
                      </a:r>
                      <a:endParaRPr b="1"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1"/>
                          </a:solidFill>
                        </a:rPr>
                        <a:t>Thursday 7 May</a:t>
                      </a:r>
                      <a:endParaRPr b="1"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Poster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Live Demo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Agentic Demo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16h15 - 18h00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9h30 - 11h00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11h00 - 12h30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Hall X4, board number X4.31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ESA booth, Hall X2, stand X201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6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4" name="Google Shape;384;p56"/>
          <p:cNvSpPr txBox="1"/>
          <p:nvPr>
            <p:ph type="title"/>
          </p:nvPr>
        </p:nvSpPr>
        <p:spPr>
          <a:xfrm>
            <a:off x="262775" y="206825"/>
            <a:ext cx="8569500" cy="46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</a:t>
            </a:r>
            <a:endParaRPr/>
          </a:p>
        </p:txBody>
      </p:sp>
      <p:sp>
        <p:nvSpPr>
          <p:cNvPr id="385" name="Google Shape;385;p56"/>
          <p:cNvSpPr txBox="1"/>
          <p:nvPr>
            <p:ph idx="1" type="body"/>
          </p:nvPr>
        </p:nvSpPr>
        <p:spPr>
          <a:xfrm>
            <a:off x="-42025" y="911650"/>
            <a:ext cx="7687200" cy="3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Public </a:t>
            </a:r>
            <a:r>
              <a:rPr b="1" lang="en">
                <a:solidFill>
                  <a:schemeClr val="dk1"/>
                </a:solidFill>
              </a:rPr>
              <a:t>opening</a:t>
            </a:r>
            <a:r>
              <a:rPr lang="en">
                <a:solidFill>
                  <a:schemeClr val="dk1"/>
                </a:solidFill>
              </a:rPr>
              <a:t> of operational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EVE system (API &amp; web app)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>
                <a:solidFill>
                  <a:schemeClr val="dk1"/>
                </a:solidFill>
              </a:rPr>
              <a:t>Q2 2026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Multimodal expansion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>
                <a:solidFill>
                  <a:schemeClr val="dk1"/>
                </a:solidFill>
              </a:rPr>
              <a:t>re</a:t>
            </a:r>
            <a:r>
              <a:rPr lang="en">
                <a:solidFill>
                  <a:schemeClr val="dk1"/>
                </a:solidFill>
              </a:rPr>
              <a:t>ason and query over both text and images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Evolution towards </a:t>
            </a:r>
            <a:r>
              <a:rPr b="1" lang="en">
                <a:solidFill>
                  <a:schemeClr val="dk1"/>
                </a:solidFill>
              </a:rPr>
              <a:t>agentic EVE</a:t>
            </a:r>
            <a:endParaRPr b="1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>
                <a:solidFill>
                  <a:schemeClr val="dk1"/>
                </a:solidFill>
              </a:rPr>
              <a:t>Tool calling to geospatial resources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>
                <a:solidFill>
                  <a:schemeClr val="dk1"/>
                </a:solidFill>
              </a:rPr>
              <a:t>Orchestrator and sub-agents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>
                <a:solidFill>
                  <a:schemeClr val="dk1"/>
                </a:solidFill>
              </a:rPr>
              <a:t>Open-source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>
                <a:solidFill>
                  <a:schemeClr val="dk1"/>
                </a:solidFill>
              </a:rPr>
              <a:t>Community contributions</a:t>
            </a:r>
            <a:endParaRPr b="1"/>
          </a:p>
        </p:txBody>
      </p:sp>
      <p:pic>
        <p:nvPicPr>
          <p:cNvPr id="386" name="Google Shape;386;p56" title="Screenshot 2026-04-29 at 11.35.03.png"/>
          <p:cNvPicPr preferRelativeResize="0"/>
          <p:nvPr/>
        </p:nvPicPr>
        <p:blipFill rotWithShape="1">
          <a:blip r:embed="rId3">
            <a:alphaModFix/>
          </a:blip>
          <a:srcRect b="1602" l="3624" r="2979" t="1892"/>
          <a:stretch/>
        </p:blipFill>
        <p:spPr>
          <a:xfrm>
            <a:off x="4127600" y="355700"/>
            <a:ext cx="5016402" cy="387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7"/>
          <p:cNvSpPr txBox="1"/>
          <p:nvPr>
            <p:ph type="title"/>
          </p:nvPr>
        </p:nvSpPr>
        <p:spPr>
          <a:xfrm>
            <a:off x="796175" y="572700"/>
            <a:ext cx="7475100" cy="5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/>
              <a:t>Thanks, any questions?</a:t>
            </a:r>
            <a:endParaRPr sz="3000"/>
          </a:p>
        </p:txBody>
      </p:sp>
      <p:sp>
        <p:nvSpPr>
          <p:cNvPr id="392" name="Google Shape;392;p57"/>
          <p:cNvSpPr txBox="1"/>
          <p:nvPr>
            <p:ph idx="12" type="sldNum"/>
          </p:nvPr>
        </p:nvSpPr>
        <p:spPr>
          <a:xfrm>
            <a:off x="8556775" y="41058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3" name="Google Shape;393;p57"/>
          <p:cNvSpPr txBox="1"/>
          <p:nvPr>
            <p:ph idx="12" type="sldNum"/>
          </p:nvPr>
        </p:nvSpPr>
        <p:spPr>
          <a:xfrm>
            <a:off x="8556775" y="41058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4" name="Google Shape;394;p57" title="Screenshot 2026-02-04 at 12.59.1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3773" y="4160300"/>
            <a:ext cx="1308525" cy="38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7" title="Screenshot 2026-02-04 at 12.59.1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0675" y="3927868"/>
            <a:ext cx="1111463" cy="63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7" title="Screenshot 2026-02-04 at 12.59.0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475" y="4122200"/>
            <a:ext cx="1203848" cy="4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0464" y="4231840"/>
            <a:ext cx="854325" cy="2825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8" name="Google Shape;398;p57"/>
          <p:cNvGraphicFramePr/>
          <p:nvPr/>
        </p:nvGraphicFramePr>
        <p:xfrm>
          <a:off x="818820" y="127394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{E72ED7EC-7F97-4508-8CEC-D3B5A30BD4CA}</a:tableStyleId>
              </a:tblPr>
              <a:tblGrid>
                <a:gridCol w="2358200"/>
                <a:gridCol w="1769200"/>
                <a:gridCol w="3543650"/>
              </a:tblGrid>
              <a:tr h="36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Àlex R. Atrio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Pi School, Italy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lt2"/>
                          </a:solidFill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alex.atrio@picampus-school.com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Eva Gmelichmeijling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ESA Φ-lab, Italy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hlink"/>
                          </a:solidFill>
                          <a:hlinkClick r:id="rId8"/>
                        </a:rPr>
                        <a:t>eva.gmelichmeijling@esa.int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99" name="Google Shape;399;p57"/>
          <p:cNvSpPr txBox="1"/>
          <p:nvPr/>
        </p:nvSpPr>
        <p:spPr>
          <a:xfrm>
            <a:off x="5630250" y="3401200"/>
            <a:ext cx="1467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03145"/>
                </a:solidFill>
              </a:rPr>
              <a:t>Follow EVE</a:t>
            </a:r>
            <a:endParaRPr b="1" sz="1700">
              <a:solidFill>
                <a:srgbClr val="003145"/>
              </a:solidFill>
            </a:endParaRPr>
          </a:p>
        </p:txBody>
      </p:sp>
      <p:pic>
        <p:nvPicPr>
          <p:cNvPr id="400" name="Google Shape;400;p57" title="pischool.link.eve-linkedin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87152" y="2289714"/>
            <a:ext cx="1111474" cy="1111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7" title="pischool.link.eve-pilot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65888" y="2289725"/>
            <a:ext cx="1111474" cy="111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7" title="pischool.link.EVE-tech-page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67850" y="2270438"/>
            <a:ext cx="1111474" cy="1111474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7"/>
          <p:cNvSpPr txBox="1"/>
          <p:nvPr/>
        </p:nvSpPr>
        <p:spPr>
          <a:xfrm>
            <a:off x="3607548" y="3341100"/>
            <a:ext cx="1410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003145"/>
                </a:solidFill>
              </a:rPr>
              <a:t>Register </a:t>
            </a:r>
            <a:endParaRPr b="1" sz="1900">
              <a:solidFill>
                <a:srgbClr val="00314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3145"/>
                </a:solidFill>
              </a:rPr>
              <a:t>to the launch</a:t>
            </a:r>
            <a:endParaRPr b="1" sz="1200">
              <a:solidFill>
                <a:srgbClr val="003145"/>
              </a:solidFill>
            </a:endParaRPr>
          </a:p>
        </p:txBody>
      </p:sp>
      <p:sp>
        <p:nvSpPr>
          <p:cNvPr id="404" name="Google Shape;404;p57"/>
          <p:cNvSpPr txBox="1"/>
          <p:nvPr/>
        </p:nvSpPr>
        <p:spPr>
          <a:xfrm>
            <a:off x="1592595" y="3385900"/>
            <a:ext cx="1566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003145"/>
                </a:solidFill>
              </a:rPr>
              <a:t>Resources</a:t>
            </a:r>
            <a:endParaRPr b="1" sz="1800">
              <a:solidFill>
                <a:srgbClr val="003145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3" title="19.01-26_EVE_LANDING PAGE FINAL_2560 × 1440.png"/>
          <p:cNvPicPr preferRelativeResize="0"/>
          <p:nvPr/>
        </p:nvPicPr>
        <p:blipFill rotWithShape="1">
          <a:blip r:embed="rId3">
            <a:alphaModFix/>
          </a:blip>
          <a:srcRect b="0" l="0" r="0" t="10185"/>
          <a:stretch/>
        </p:blipFill>
        <p:spPr>
          <a:xfrm>
            <a:off x="0" y="1398"/>
            <a:ext cx="9143977" cy="46197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460000" dist="19050">
              <a:srgbClr val="000000">
                <a:alpha val="50000"/>
              </a:srgbClr>
            </a:outerShdw>
          </a:effectLst>
        </p:spPr>
      </p:pic>
      <p:sp>
        <p:nvSpPr>
          <p:cNvPr id="205" name="Google Shape;205;p33"/>
          <p:cNvSpPr txBox="1"/>
          <p:nvPr>
            <p:ph type="title"/>
          </p:nvPr>
        </p:nvSpPr>
        <p:spPr>
          <a:xfrm>
            <a:off x="820915" y="-3"/>
            <a:ext cx="7475100" cy="461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Rationale and starting point​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6" name="Google Shape;206;p33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/>
          <p:nvPr>
            <p:ph type="title"/>
          </p:nvPr>
        </p:nvSpPr>
        <p:spPr>
          <a:xfrm>
            <a:off x="673575" y="518678"/>
            <a:ext cx="74751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EO &amp; Earth Science Need AI‑Powered Digital Assistants​</a:t>
            </a:r>
            <a:endParaRPr/>
          </a:p>
        </p:txBody>
      </p:sp>
      <p:sp>
        <p:nvSpPr>
          <p:cNvPr id="212" name="Google Shape;212;p34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3" name="Google Shape;213;p34"/>
          <p:cNvSpPr txBox="1"/>
          <p:nvPr>
            <p:ph idx="1" type="body"/>
          </p:nvPr>
        </p:nvSpPr>
        <p:spPr>
          <a:xfrm>
            <a:off x="719975" y="911650"/>
            <a:ext cx="7675500" cy="3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1445">
                <a:solidFill>
                  <a:schemeClr val="dk1"/>
                </a:solidFill>
              </a:rPr>
              <a:t>The Challenge​</a:t>
            </a:r>
            <a:endParaRPr b="1" sz="1445">
              <a:solidFill>
                <a:schemeClr val="dk1"/>
              </a:solidFill>
            </a:endParaRPr>
          </a:p>
          <a:p>
            <a:pPr indent="-320358" lvl="0" marL="45720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45"/>
              <a:buChar char="●"/>
            </a:pPr>
            <a:r>
              <a:rPr b="1" lang="en" sz="1445">
                <a:solidFill>
                  <a:schemeClr val="dk1"/>
                </a:solidFill>
              </a:rPr>
              <a:t>Knowledge fragmentation</a:t>
            </a:r>
            <a:r>
              <a:rPr lang="en" sz="1445">
                <a:solidFill>
                  <a:schemeClr val="dk1"/>
                </a:solidFill>
              </a:rPr>
              <a:t>: Scientific insights distributed across papers, reports, technical documentation, models, and repositories, often difficult to cross‑query​</a:t>
            </a:r>
            <a:endParaRPr sz="1445">
              <a:solidFill>
                <a:schemeClr val="dk1"/>
              </a:solidFill>
            </a:endParaRPr>
          </a:p>
          <a:p>
            <a:pPr indent="-320358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5"/>
              <a:buChar char="●"/>
            </a:pPr>
            <a:r>
              <a:rPr b="1" lang="en" sz="1445">
                <a:solidFill>
                  <a:schemeClr val="dk1"/>
                </a:solidFill>
              </a:rPr>
              <a:t>High entry barrier</a:t>
            </a:r>
            <a:r>
              <a:rPr lang="en" sz="1445">
                <a:solidFill>
                  <a:schemeClr val="dk1"/>
                </a:solidFill>
              </a:rPr>
              <a:t>: Extracting actionable knowledge requires expert EO, thematic, and technical skills​</a:t>
            </a:r>
            <a:endParaRPr sz="1445">
              <a:solidFill>
                <a:schemeClr val="dk1"/>
              </a:solidFill>
            </a:endParaRPr>
          </a:p>
          <a:p>
            <a:pPr indent="-320358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5"/>
              <a:buChar char="●"/>
            </a:pPr>
            <a:r>
              <a:rPr b="1" lang="en" sz="1445">
                <a:solidFill>
                  <a:schemeClr val="dk1"/>
                </a:solidFill>
              </a:rPr>
              <a:t>Trust &amp; usability gap</a:t>
            </a:r>
            <a:r>
              <a:rPr lang="en" sz="1445">
                <a:solidFill>
                  <a:schemeClr val="dk1"/>
                </a:solidFill>
              </a:rPr>
              <a:t>: Decision‑makers need transparent, and scientifically robust answers​</a:t>
            </a:r>
            <a:endParaRPr sz="1445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rPr b="1" lang="en" sz="1445">
                <a:solidFill>
                  <a:schemeClr val="dk1"/>
                </a:solidFill>
              </a:rPr>
              <a:t>The Opportunity​</a:t>
            </a:r>
            <a:endParaRPr b="1" sz="1445">
              <a:solidFill>
                <a:schemeClr val="dk1"/>
              </a:solidFill>
            </a:endParaRPr>
          </a:p>
          <a:p>
            <a:pPr indent="-320358" lvl="0" marL="45720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45"/>
              <a:buChar char="●"/>
            </a:pPr>
            <a:r>
              <a:rPr lang="en" sz="1445">
                <a:solidFill>
                  <a:schemeClr val="dk1"/>
                </a:solidFill>
              </a:rPr>
              <a:t>LLMs enable </a:t>
            </a:r>
            <a:r>
              <a:rPr b="1" lang="en" sz="1445">
                <a:solidFill>
                  <a:schemeClr val="dk1"/>
                </a:solidFill>
              </a:rPr>
              <a:t>natural language interaction</a:t>
            </a:r>
            <a:r>
              <a:rPr lang="en" sz="1445">
                <a:solidFill>
                  <a:schemeClr val="dk1"/>
                </a:solidFill>
              </a:rPr>
              <a:t> with complex EO and Earth Science knowledge​</a:t>
            </a:r>
            <a:endParaRPr sz="1445">
              <a:solidFill>
                <a:schemeClr val="dk1"/>
              </a:solidFill>
            </a:endParaRPr>
          </a:p>
          <a:p>
            <a:pPr indent="-320358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5"/>
              <a:buChar char="●"/>
            </a:pPr>
            <a:r>
              <a:rPr b="1" lang="en" sz="1445">
                <a:solidFill>
                  <a:schemeClr val="dk1"/>
                </a:solidFill>
              </a:rPr>
              <a:t>Retrieval‑augmented</a:t>
            </a:r>
            <a:r>
              <a:rPr lang="en" sz="1445">
                <a:solidFill>
                  <a:schemeClr val="dk1"/>
                </a:solidFill>
              </a:rPr>
              <a:t> approaches connect LLM reasoning directly to trusted, citable, domain‑specific sources​</a:t>
            </a:r>
            <a:endParaRPr sz="1445">
              <a:solidFill>
                <a:schemeClr val="dk1"/>
              </a:solidFill>
            </a:endParaRPr>
          </a:p>
          <a:p>
            <a:pPr indent="-320358" lvl="0" marL="457200" rtl="0" algn="l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45"/>
              <a:buChar char="●"/>
            </a:pPr>
            <a:r>
              <a:rPr lang="en" sz="1445">
                <a:solidFill>
                  <a:schemeClr val="dk1"/>
                </a:solidFill>
              </a:rPr>
              <a:t>From “</a:t>
            </a:r>
            <a:r>
              <a:rPr b="1" lang="en" sz="1445">
                <a:solidFill>
                  <a:schemeClr val="dk1"/>
                </a:solidFill>
              </a:rPr>
              <a:t>finding</a:t>
            </a:r>
            <a:r>
              <a:rPr lang="en" sz="1445">
                <a:solidFill>
                  <a:schemeClr val="dk1"/>
                </a:solidFill>
              </a:rPr>
              <a:t> data” to “</a:t>
            </a:r>
            <a:r>
              <a:rPr b="1" lang="en" sz="1445">
                <a:solidFill>
                  <a:schemeClr val="dk1"/>
                </a:solidFill>
              </a:rPr>
              <a:t>asking</a:t>
            </a:r>
            <a:r>
              <a:rPr lang="en" sz="1445">
                <a:solidFill>
                  <a:schemeClr val="dk1"/>
                </a:solidFill>
              </a:rPr>
              <a:t> questions and getting </a:t>
            </a:r>
            <a:r>
              <a:rPr b="1" lang="en" sz="1445">
                <a:solidFill>
                  <a:schemeClr val="dk1"/>
                </a:solidFill>
              </a:rPr>
              <a:t>explanations</a:t>
            </a:r>
            <a:r>
              <a:rPr lang="en" sz="1445">
                <a:solidFill>
                  <a:schemeClr val="dk1"/>
                </a:solidFill>
              </a:rPr>
              <a:t>”, across disciplines and expertise levels​</a:t>
            </a:r>
            <a:endParaRPr sz="1445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 txBox="1"/>
          <p:nvPr>
            <p:ph type="title"/>
          </p:nvPr>
        </p:nvSpPr>
        <p:spPr>
          <a:xfrm>
            <a:off x="673575" y="518678"/>
            <a:ext cx="74751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EO &amp; Earth Science Need AI‑Powered Digital Assistants​</a:t>
            </a:r>
            <a:endParaRPr/>
          </a:p>
        </p:txBody>
      </p:sp>
      <p:sp>
        <p:nvSpPr>
          <p:cNvPr id="219" name="Google Shape;219;p35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0" name="Google Shape;220;p35"/>
          <p:cNvSpPr txBox="1"/>
          <p:nvPr>
            <p:ph idx="1" type="body"/>
          </p:nvPr>
        </p:nvSpPr>
        <p:spPr>
          <a:xfrm>
            <a:off x="719975" y="911650"/>
            <a:ext cx="7675500" cy="3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1445">
                <a:solidFill>
                  <a:schemeClr val="dk1"/>
                </a:solidFill>
              </a:rPr>
              <a:t>The Impact​</a:t>
            </a:r>
            <a:endParaRPr b="1" sz="1445">
              <a:solidFill>
                <a:schemeClr val="dk1"/>
              </a:solidFill>
            </a:endParaRPr>
          </a:p>
          <a:p>
            <a:pPr indent="-320358" lvl="0" marL="45720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45"/>
              <a:buChar char="●"/>
            </a:pPr>
            <a:r>
              <a:rPr b="1" lang="en" sz="1445">
                <a:solidFill>
                  <a:schemeClr val="dk1"/>
                </a:solidFill>
              </a:rPr>
              <a:t>Democratisation of EO knowledge</a:t>
            </a:r>
            <a:r>
              <a:rPr lang="en" sz="1445">
                <a:solidFill>
                  <a:schemeClr val="dk1"/>
                </a:solidFill>
              </a:rPr>
              <a:t>: Non‑experts can interrogate EO science using plain language​</a:t>
            </a:r>
            <a:endParaRPr sz="1445">
              <a:solidFill>
                <a:schemeClr val="dk1"/>
              </a:solidFill>
            </a:endParaRPr>
          </a:p>
          <a:p>
            <a:pPr indent="-320358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5"/>
              <a:buChar char="●"/>
            </a:pPr>
            <a:r>
              <a:rPr b="1" lang="en" sz="1445">
                <a:solidFill>
                  <a:schemeClr val="dk1"/>
                </a:solidFill>
              </a:rPr>
              <a:t>Acceleration of science &amp; innovation</a:t>
            </a:r>
            <a:r>
              <a:rPr lang="en" sz="1445">
                <a:solidFill>
                  <a:schemeClr val="dk1"/>
                </a:solidFill>
              </a:rPr>
              <a:t>: Faster literature review, synthesis, and cross‑domain insight generation​</a:t>
            </a:r>
            <a:endParaRPr sz="1445">
              <a:solidFill>
                <a:schemeClr val="dk1"/>
              </a:solidFill>
            </a:endParaRPr>
          </a:p>
          <a:p>
            <a:pPr indent="-320358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5"/>
              <a:buChar char="●"/>
            </a:pPr>
            <a:r>
              <a:rPr b="1" lang="en" sz="1445">
                <a:solidFill>
                  <a:schemeClr val="dk1"/>
                </a:solidFill>
              </a:rPr>
              <a:t>Decision‑ready intelligence</a:t>
            </a:r>
            <a:r>
              <a:rPr lang="en" sz="1445">
                <a:solidFill>
                  <a:schemeClr val="dk1"/>
                </a:solidFill>
              </a:rPr>
              <a:t>: Clear, explainable answers supporting policy, environmental monitoring, and operational services​</a:t>
            </a:r>
            <a:endParaRPr sz="1445">
              <a:solidFill>
                <a:schemeClr val="dk1"/>
              </a:solidFill>
            </a:endParaRPr>
          </a:p>
          <a:p>
            <a:pPr indent="-320358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5"/>
              <a:buChar char="●"/>
            </a:pPr>
            <a:r>
              <a:rPr b="1" lang="en" sz="1445">
                <a:solidFill>
                  <a:schemeClr val="dk1"/>
                </a:solidFill>
              </a:rPr>
              <a:t>Alignment with Open Science</a:t>
            </a:r>
            <a:r>
              <a:rPr lang="en" sz="1445">
                <a:solidFill>
                  <a:schemeClr val="dk1"/>
                </a:solidFill>
              </a:rPr>
              <a:t>: Transparent use of references, traceability to sources, and reproducibility of knowledge​</a:t>
            </a:r>
            <a:endParaRPr sz="1445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rPr b="1" lang="en" sz="1445">
                <a:solidFill>
                  <a:schemeClr val="dk1"/>
                </a:solidFill>
              </a:rPr>
              <a:t>Vision and Future</a:t>
            </a:r>
            <a:r>
              <a:rPr lang="en" sz="1445">
                <a:solidFill>
                  <a:schemeClr val="dk1"/>
                </a:solidFill>
              </a:rPr>
              <a:t>: a trusted EO virtual expert acting as a Digital Assistant to EO and Earth Science​</a:t>
            </a:r>
            <a:endParaRPr sz="1445">
              <a:solidFill>
                <a:schemeClr val="dk1"/>
              </a:solidFill>
            </a:endParaRPr>
          </a:p>
          <a:p>
            <a:pPr indent="-320358" lvl="0" marL="45720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45"/>
              <a:buChar char="●"/>
            </a:pPr>
            <a:r>
              <a:rPr b="1" lang="en" sz="1445">
                <a:solidFill>
                  <a:schemeClr val="dk1"/>
                </a:solidFill>
              </a:rPr>
              <a:t>Now</a:t>
            </a:r>
            <a:r>
              <a:rPr lang="en" sz="1445">
                <a:solidFill>
                  <a:schemeClr val="dk1"/>
                </a:solidFill>
              </a:rPr>
              <a:t>: From textual information &amp; documents to informed human decisions​</a:t>
            </a:r>
            <a:endParaRPr sz="1445">
              <a:solidFill>
                <a:schemeClr val="dk1"/>
              </a:solidFill>
            </a:endParaRPr>
          </a:p>
          <a:p>
            <a:pPr indent="-320358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5"/>
              <a:buChar char="●"/>
            </a:pPr>
            <a:r>
              <a:rPr b="1" lang="en" sz="1445">
                <a:solidFill>
                  <a:schemeClr val="dk1"/>
                </a:solidFill>
              </a:rPr>
              <a:t>Next</a:t>
            </a:r>
            <a:r>
              <a:rPr lang="en" sz="1445">
                <a:solidFill>
                  <a:schemeClr val="dk1"/>
                </a:solidFill>
              </a:rPr>
              <a:t>: Mining petabyte‑scale EO data through reasoning‑driven, agentic AI, leveraging geospatial tools and EO foundation models​​</a:t>
            </a:r>
            <a:endParaRPr sz="1445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 txBox="1"/>
          <p:nvPr>
            <p:ph type="title"/>
          </p:nvPr>
        </p:nvSpPr>
        <p:spPr>
          <a:xfrm>
            <a:off x="796175" y="634675"/>
            <a:ext cx="7475100" cy="72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6"/>
          <p:cNvSpPr txBox="1"/>
          <p:nvPr>
            <p:ph idx="1" type="body"/>
          </p:nvPr>
        </p:nvSpPr>
        <p:spPr>
          <a:xfrm>
            <a:off x="796175" y="1445050"/>
            <a:ext cx="7475100" cy="31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6"/>
          <p:cNvSpPr txBox="1"/>
          <p:nvPr>
            <p:ph idx="12" type="sldNum"/>
          </p:nvPr>
        </p:nvSpPr>
        <p:spPr>
          <a:xfrm>
            <a:off x="4297650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8" name="Google Shape;228;p36"/>
          <p:cNvPicPr preferRelativeResize="0"/>
          <p:nvPr/>
        </p:nvPicPr>
        <p:blipFill rotWithShape="1">
          <a:blip r:embed="rId3">
            <a:alphaModFix/>
          </a:blip>
          <a:srcRect b="0" l="0" r="0" t="8917"/>
          <a:stretch/>
        </p:blipFill>
        <p:spPr>
          <a:xfrm>
            <a:off x="741363" y="628725"/>
            <a:ext cx="7584722" cy="388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6"/>
          <p:cNvSpPr txBox="1"/>
          <p:nvPr>
            <p:ph type="title"/>
          </p:nvPr>
        </p:nvSpPr>
        <p:spPr>
          <a:xfrm>
            <a:off x="311700" y="228599"/>
            <a:ext cx="74751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Towards EO Digital Assistant</a:t>
            </a:r>
            <a:endParaRPr/>
          </a:p>
        </p:txBody>
      </p:sp>
      <p:pic>
        <p:nvPicPr>
          <p:cNvPr id="230" name="Google Shape;230;p36" title="19.01-26_EVE_LANDING PAGE FINAL_2560 × 144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0125" y="478675"/>
            <a:ext cx="2255949" cy="12689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46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7"/>
          <p:cNvSpPr txBox="1"/>
          <p:nvPr>
            <p:ph type="title"/>
          </p:nvPr>
        </p:nvSpPr>
        <p:spPr>
          <a:xfrm>
            <a:off x="311700" y="228603"/>
            <a:ext cx="74751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Earth Virtual Expert (EVE) in a nutshell​</a:t>
            </a:r>
            <a:endParaRPr/>
          </a:p>
        </p:txBody>
      </p:sp>
      <p:sp>
        <p:nvSpPr>
          <p:cNvPr id="236" name="Google Shape;236;p37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" name="Google Shape;237;p37"/>
          <p:cNvSpPr txBox="1"/>
          <p:nvPr>
            <p:ph idx="1" type="body"/>
          </p:nvPr>
        </p:nvSpPr>
        <p:spPr>
          <a:xfrm>
            <a:off x="546800" y="728700"/>
            <a:ext cx="4101600" cy="3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is EVE?​</a:t>
            </a:r>
            <a:endParaRPr b="1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Developed under </a:t>
            </a:r>
            <a:r>
              <a:rPr b="1" lang="en"/>
              <a:t>ESA FutureEO - Φ-lab</a:t>
            </a:r>
            <a:r>
              <a:rPr lang="en"/>
              <a:t>, empowered by Pi School (IT), Imperative Space (UK/IT), Mistral AI (FR), and supported by Wiley (UK)​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Suite</a:t>
            </a:r>
            <a:r>
              <a:rPr lang="en"/>
              <a:t> of </a:t>
            </a:r>
            <a:r>
              <a:rPr b="1" lang="en"/>
              <a:t>open-source</a:t>
            </a:r>
            <a:r>
              <a:rPr lang="en"/>
              <a:t> agentic </a:t>
            </a:r>
            <a:r>
              <a:rPr b="1" lang="en"/>
              <a:t>LLM</a:t>
            </a:r>
            <a:r>
              <a:rPr lang="en"/>
              <a:t> assistant (Mistral 3.2 24B) and specialized datasets for </a:t>
            </a:r>
            <a:r>
              <a:rPr b="1" lang="en"/>
              <a:t>Earth Observation​</a:t>
            </a:r>
            <a:br>
              <a:rPr b="1" lang="en"/>
            </a:br>
            <a:r>
              <a:rPr lang="en"/>
              <a:t>​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Accessible via a </a:t>
            </a:r>
            <a:r>
              <a:rPr b="1" lang="en"/>
              <a:t>web platform</a:t>
            </a:r>
            <a:r>
              <a:rPr lang="en"/>
              <a:t> and </a:t>
            </a:r>
            <a:r>
              <a:rPr b="1" lang="en"/>
              <a:t>API​</a:t>
            </a:r>
            <a:br>
              <a:rPr lang="en"/>
            </a:br>
            <a:r>
              <a:rPr lang="en"/>
              <a:t>​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EO assistant</a:t>
            </a:r>
            <a:r>
              <a:rPr lang="en"/>
              <a:t> that answers natural language queries with trusted insights​</a:t>
            </a:r>
            <a:endParaRPr/>
          </a:p>
        </p:txBody>
      </p:sp>
      <p:sp>
        <p:nvSpPr>
          <p:cNvPr id="238" name="Google Shape;238;p37"/>
          <p:cNvSpPr txBox="1"/>
          <p:nvPr>
            <p:ph idx="1" type="body"/>
          </p:nvPr>
        </p:nvSpPr>
        <p:spPr>
          <a:xfrm>
            <a:off x="4568500" y="728700"/>
            <a:ext cx="4387500" cy="3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Capabilities​</a:t>
            </a:r>
            <a:endParaRPr b="1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Explain</a:t>
            </a:r>
            <a:r>
              <a:rPr lang="en"/>
              <a:t>  EO concepts in natural Question-Answering​</a:t>
            </a:r>
            <a:br>
              <a:rPr lang="en"/>
            </a:br>
            <a:r>
              <a:rPr lang="en"/>
              <a:t>​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Guides users</a:t>
            </a:r>
            <a:r>
              <a:rPr lang="en"/>
              <a:t> to relevant EO trusted sources using Retrieval-Augmented Generation (RAG) via standardized interface (MCP) ​</a:t>
            </a:r>
            <a:br>
              <a:rPr lang="en"/>
            </a:br>
            <a:r>
              <a:rPr lang="en"/>
              <a:t>​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Summarize</a:t>
            </a:r>
            <a:r>
              <a:rPr lang="en"/>
              <a:t> scientific documents​</a:t>
            </a:r>
            <a:br>
              <a:rPr lang="en"/>
            </a:br>
            <a:r>
              <a:rPr lang="en"/>
              <a:t>​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Delivers insights </a:t>
            </a:r>
            <a:r>
              <a:rPr lang="en"/>
              <a:t>on EO trends and applications (web and tool connection)​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8"/>
          <p:cNvSpPr txBox="1"/>
          <p:nvPr>
            <p:ph idx="12" type="sldNum"/>
          </p:nvPr>
        </p:nvSpPr>
        <p:spPr>
          <a:xfrm>
            <a:off x="4297650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4" name="Google Shape;24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425" y="699106"/>
            <a:ext cx="7001649" cy="368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03175">
            <a:off x="215539" y="1566922"/>
            <a:ext cx="2654147" cy="1136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2229809">
            <a:off x="2985477" y="1154497"/>
            <a:ext cx="2654147" cy="1136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868454">
            <a:off x="6555426" y="669772"/>
            <a:ext cx="2654148" cy="1136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9911015">
            <a:off x="1015576" y="3175060"/>
            <a:ext cx="2654147" cy="113629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8"/>
          <p:cNvSpPr txBox="1"/>
          <p:nvPr>
            <p:ph idx="1" type="body"/>
          </p:nvPr>
        </p:nvSpPr>
        <p:spPr>
          <a:xfrm>
            <a:off x="232396" y="2148769"/>
            <a:ext cx="1621500" cy="7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Retrieve information </a:t>
            </a:r>
            <a:r>
              <a:rPr lang="en" sz="1200">
                <a:solidFill>
                  <a:schemeClr val="lt1"/>
                </a:solidFill>
              </a:rPr>
              <a:t>from </a:t>
            </a:r>
            <a:r>
              <a:rPr lang="en" sz="1200"/>
              <a:t>relevant so</a:t>
            </a:r>
            <a:r>
              <a:rPr lang="en" sz="1200">
                <a:solidFill>
                  <a:schemeClr val="lt1"/>
                </a:solidFill>
              </a:rPr>
              <a:t>urces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50" name="Google Shape;250;p38"/>
          <p:cNvSpPr txBox="1"/>
          <p:nvPr>
            <p:ph idx="1" type="body"/>
          </p:nvPr>
        </p:nvSpPr>
        <p:spPr>
          <a:xfrm>
            <a:off x="46155" y="3286740"/>
            <a:ext cx="1621500" cy="7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accent1"/>
                </a:solidFill>
              </a:rPr>
              <a:t>Ask any Earth Observation r</a:t>
            </a:r>
            <a:r>
              <a:rPr lang="en" sz="1200">
                <a:solidFill>
                  <a:schemeClr val="lt1"/>
                </a:solidFill>
              </a:rPr>
              <a:t>elated</a:t>
            </a:r>
            <a:r>
              <a:rPr lang="en" sz="1200">
                <a:solidFill>
                  <a:schemeClr val="accent1"/>
                </a:solidFill>
              </a:rPr>
              <a:t> question</a:t>
            </a:r>
            <a:endParaRPr sz="1200">
              <a:solidFill>
                <a:schemeClr val="accent1"/>
              </a:solidFill>
            </a:endParaRPr>
          </a:p>
        </p:txBody>
      </p:sp>
      <p:sp>
        <p:nvSpPr>
          <p:cNvPr id="251" name="Google Shape;251;p38"/>
          <p:cNvSpPr txBox="1"/>
          <p:nvPr>
            <p:ph type="title"/>
          </p:nvPr>
        </p:nvSpPr>
        <p:spPr>
          <a:xfrm>
            <a:off x="493644" y="288134"/>
            <a:ext cx="7475100" cy="4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 user interface</a:t>
            </a:r>
            <a:endParaRPr/>
          </a:p>
        </p:txBody>
      </p:sp>
      <p:sp>
        <p:nvSpPr>
          <p:cNvPr id="252" name="Google Shape;252;p38"/>
          <p:cNvSpPr txBox="1"/>
          <p:nvPr>
            <p:ph idx="1" type="body"/>
          </p:nvPr>
        </p:nvSpPr>
        <p:spPr>
          <a:xfrm>
            <a:off x="8115000" y="1577969"/>
            <a:ext cx="1029000" cy="10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Control panel allows user to set preferences for document retrieval 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53" name="Google Shape;253;p38"/>
          <p:cNvSpPr txBox="1"/>
          <p:nvPr>
            <p:ph idx="1" type="body"/>
          </p:nvPr>
        </p:nvSpPr>
        <p:spPr>
          <a:xfrm>
            <a:off x="4882069" y="1067275"/>
            <a:ext cx="1678200" cy="6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Able to detect hallucinations of the model and correct itself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 txBox="1"/>
          <p:nvPr>
            <p:ph idx="12" type="sldNum"/>
          </p:nvPr>
        </p:nvSpPr>
        <p:spPr>
          <a:xfrm>
            <a:off x="4259375" y="4639250"/>
            <a:ext cx="548700" cy="5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9" name="Google Shape;259;p39" title="Team slide_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221" y="-1"/>
            <a:ext cx="8247557" cy="463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9"/>
          <p:cNvSpPr/>
          <p:nvPr/>
        </p:nvSpPr>
        <p:spPr>
          <a:xfrm>
            <a:off x="4570425" y="1125125"/>
            <a:ext cx="908400" cy="279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LPS25 EVE">
  <a:themeElements>
    <a:clrScheme name="Simple Light">
      <a:dk1>
        <a:srgbClr val="003145"/>
      </a:dk1>
      <a:lt1>
        <a:srgbClr val="FFFFFF"/>
      </a:lt1>
      <a:dk2>
        <a:srgbClr val="006762"/>
      </a:dk2>
      <a:lt2>
        <a:srgbClr val="008E7A"/>
      </a:lt2>
      <a:accent1>
        <a:srgbClr val="003145"/>
      </a:accent1>
      <a:accent2>
        <a:srgbClr val="006762"/>
      </a:accent2>
      <a:accent3>
        <a:srgbClr val="008E7A"/>
      </a:accent3>
      <a:accent4>
        <a:srgbClr val="00AE9D"/>
      </a:accent4>
      <a:accent5>
        <a:srgbClr val="335E6F"/>
      </a:accent5>
      <a:accent6>
        <a:srgbClr val="980000"/>
      </a:accent6>
      <a:hlink>
        <a:srgbClr val="008E7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