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6" r:id="rId3"/>
    <p:sldId id="274" r:id="rId4"/>
    <p:sldId id="271" r:id="rId5"/>
    <p:sldId id="273" r:id="rId6"/>
    <p:sldId id="267" r:id="rId7"/>
    <p:sldId id="270" r:id="rId8"/>
    <p:sldId id="278" r:id="rId9"/>
    <p:sldId id="277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AD3A35"/>
    <a:srgbClr val="4A752F"/>
    <a:srgbClr val="7FAF4E"/>
    <a:srgbClr val="6A8263"/>
    <a:srgbClr val="F4F7F0"/>
    <a:srgbClr val="D9E2CF"/>
    <a:srgbClr val="AC3B3A"/>
    <a:srgbClr val="E6F0F7"/>
    <a:srgbClr val="F8E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893" autoAdjust="0"/>
  </p:normalViewPr>
  <p:slideViewPr>
    <p:cSldViewPr snapToGrid="0">
      <p:cViewPr varScale="1">
        <p:scale>
          <a:sx n="79" d="100"/>
          <a:sy n="79" d="100"/>
        </p:scale>
        <p:origin x="82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86E5D-51F8-44E9-88DC-38A229F3DAF9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07214-EF82-47F9-9C25-B885F702B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37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07214-EF82-47F9-9C25-B885F702BB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03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07214-EF82-47F9-9C25-B885F702BB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32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07214-EF82-47F9-9C25-B885F702BB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29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07214-EF82-47F9-9C25-B885F702BB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66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07214-EF82-47F9-9C25-B885F702BB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7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07214-EF82-47F9-9C25-B885F702BB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9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AFDD2-7953-4826-9A68-3D34B9E1FE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CE880-06A2-4C3A-8A23-50CC29640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1FA91-9619-4DF2-8D94-E169428E3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F400-6D1F-43D3-90BE-163265ED7A92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486EA-21FB-4737-8739-3F4E6CA2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5086F-ECC5-447B-BAEA-8DFDB9DEE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A6AAD-EF9C-4D87-BF6D-EA4CFE765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79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E1E9D-3D2B-4E88-AA35-E4A2AC8B7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B30C0-7853-4CA1-B88D-EA662249A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C9BDF-0942-4505-9D9B-7F6FE4416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F400-6D1F-43D3-90BE-163265ED7A92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AE4A8-18B3-4935-83C6-54EEF0586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F40B-681B-4B8A-9C7D-4252D8800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A6AAD-EF9C-4D87-BF6D-EA4CFE765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64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7A622-FD8C-4DB9-9EBE-12159D04CB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BB433C-E3D6-4D8D-82E1-D536C4B1A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DAC13-3232-4F2A-9B13-4173811B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F400-6D1F-43D3-90BE-163265ED7A92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8047-F0DF-4B3F-AB5E-8CD1F9A9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54693-05CA-4FF2-B1D0-06891F7BD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A6AAD-EF9C-4D87-BF6D-EA4CFE765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2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D0C9-BB1D-45F2-B42C-F0F915178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60233-DCD7-447B-8E54-FB3EB2286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67F81-102C-4EFD-ABE8-5F465FF6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F400-6D1F-43D3-90BE-163265ED7A92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5FB95-1AE9-4FEE-8FC6-4CE6F03F8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80716-3CF6-471E-A386-215E5BCA3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A6AAD-EF9C-4D87-BF6D-EA4CFE765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8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81C38-2856-4D99-9A6C-ED0B398BA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A7ECB-EEAE-4194-9039-191FAB964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E18E7-8064-4194-9FEC-6BFA8969E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F400-6D1F-43D3-90BE-163265ED7A92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09D89-7315-486C-A747-1C007C3F4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FA6CE-A4E0-446E-A96D-94D2E01D6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A6AAD-EF9C-4D87-BF6D-EA4CFE765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6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3DB34-CF6E-4562-BD1D-EB93D567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4B04B-3EA4-4CCB-B297-A84051747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0E964-ED7C-4858-8394-DFF59BA2C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AF9B0-3C6A-46FB-B26D-7153BBB3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F400-6D1F-43D3-90BE-163265ED7A92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45E8E-983B-4B7B-A7D9-E666BE4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4DAC2-96DF-42E1-BC19-A503CF7E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A6AAD-EF9C-4D87-BF6D-EA4CFE765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2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C938-A1D6-49E3-BA3E-85C5C0295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2D09A-EE3F-4232-B313-57D17EC76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E74EF-491A-4099-B87F-F64EC988B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720CE6-6D4B-4E59-A724-77BB004863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260D6-5BBE-4CB3-AE3B-D2BFFD384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4D917-D4D3-438F-A970-67CEA630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F400-6D1F-43D3-90BE-163265ED7A92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9CA864-B0CD-4537-8CE3-D95AA08D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470F7-E8FB-42B9-8300-8CEAC4A2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A6AAD-EF9C-4D87-BF6D-EA4CFE765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6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1E199-E996-4A96-B0BC-C2697B6AB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91E912-6BD8-4203-A794-4EA432599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F400-6D1F-43D3-90BE-163265ED7A92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5DA88-8D4B-4721-B1C9-8CEB54BF1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E389A-4A48-4F93-B481-BFB8E2A9F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A6AAD-EF9C-4D87-BF6D-EA4CFE765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E31F61-464A-45DA-B0BF-879D71F9D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F400-6D1F-43D3-90BE-163265ED7A92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F226E5-8881-4C44-9951-323A96FFC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9245A-B3BB-4A16-AF30-F8307D93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A6AAD-EF9C-4D87-BF6D-EA4CFE765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6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1529-4643-4222-AC53-BD310DA17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9B3C-87BC-4F50-BC39-69417A68F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BFF1F-ABEC-40AA-BAF2-A1820E3CA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D2884-8F8E-404E-9019-A93A5B518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F400-6D1F-43D3-90BE-163265ED7A92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FDDBB-12C6-455B-ADCC-4E357774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E4E1F-C253-4716-A6BA-86DFA480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A6AAD-EF9C-4D87-BF6D-EA4CFE765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0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B595-061B-4954-9296-3E5A1466F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F0B1FA-C75D-47F9-9BDF-1AF56A9232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24018-2EB9-4454-9103-11535F9D8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71EF1-4FD6-4C04-B8CF-6943747C6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F400-6D1F-43D3-90BE-163265ED7A92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8258A-4BC7-4FC8-935B-70654119F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5BE15-CE79-41A7-A78D-1D767E06C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A6AAD-EF9C-4D87-BF6D-EA4CFE765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14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453FDD-8DB3-408F-A48C-BCBB5084B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F270A-A253-472C-858C-EF1AD1FE8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A5B0C-6295-4E6D-98F2-2270DAA58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DF400-6D1F-43D3-90BE-163265ED7A92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5E6AD-9E8E-4082-B78F-19838A910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EDE23-AE6E-41B0-87C2-50421A46E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A6AAD-EF9C-4D87-BF6D-EA4CFE765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4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jp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image" Target="../media/image16.jp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7.png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3.jp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Relationship Id="rId14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7.png"/><Relationship Id="rId7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3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jpg"/><Relationship Id="rId5" Type="http://schemas.openxmlformats.org/officeDocument/2006/relationships/image" Target="../media/image27.png"/><Relationship Id="rId10" Type="http://schemas.openxmlformats.org/officeDocument/2006/relationships/image" Target="../media/image58.png"/><Relationship Id="rId4" Type="http://schemas.microsoft.com/office/2007/relationships/hdphoto" Target="../media/hdphoto3.wdp"/><Relationship Id="rId9" Type="http://schemas.openxmlformats.org/officeDocument/2006/relationships/image" Target="../media/image57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3.png"/><Relationship Id="rId5" Type="http://schemas.openxmlformats.org/officeDocument/2006/relationships/image" Target="../media/image63.png"/><Relationship Id="rId10" Type="http://schemas.openxmlformats.org/officeDocument/2006/relationships/image" Target="../media/image54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5D5113-68FA-4AED-B821-1C19F509D338}"/>
              </a:ext>
            </a:extLst>
          </p:cNvPr>
          <p:cNvSpPr/>
          <p:nvPr/>
        </p:nvSpPr>
        <p:spPr>
          <a:xfrm>
            <a:off x="0" y="4099805"/>
            <a:ext cx="12192000" cy="1073959"/>
          </a:xfrm>
          <a:prstGeom prst="rect">
            <a:avLst/>
          </a:prstGeom>
          <a:gradFill flip="none" rotWithShape="1">
            <a:gsLst>
              <a:gs pos="0">
                <a:srgbClr val="EED6D4"/>
              </a:gs>
              <a:gs pos="49000">
                <a:srgbClr val="FDFDFB"/>
              </a:gs>
              <a:gs pos="100000">
                <a:srgbClr val="E3EED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51915-9DDB-46A7-9F57-19368026D56A}"/>
              </a:ext>
            </a:extLst>
          </p:cNvPr>
          <p:cNvSpPr txBox="1"/>
          <p:nvPr/>
        </p:nvSpPr>
        <p:spPr>
          <a:xfrm>
            <a:off x="571525" y="1705100"/>
            <a:ext cx="11048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4B8B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Biochar Modulates Leucine Aminopeptidase Hotspots and Kinetics under Salinity Stress in the Wheat Rhizosphere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ABA068-8817-45DD-AFFC-53F37E569C8C}"/>
              </a:ext>
            </a:extLst>
          </p:cNvPr>
          <p:cNvGrpSpPr/>
          <p:nvPr/>
        </p:nvGrpSpPr>
        <p:grpSpPr>
          <a:xfrm>
            <a:off x="596926" y="4099805"/>
            <a:ext cx="10655275" cy="790227"/>
            <a:chOff x="591008" y="4099805"/>
            <a:chExt cx="8172450" cy="79022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B1C09E-BF3F-4DD6-B26D-5D483FF50D01}"/>
                </a:ext>
              </a:extLst>
            </p:cNvPr>
            <p:cNvSpPr txBox="1"/>
            <p:nvPr/>
          </p:nvSpPr>
          <p:spPr>
            <a:xfrm>
              <a:off x="591008" y="4099805"/>
              <a:ext cx="81724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Tahereh Hozhabri, Akram Halajnia, Amir Lakzian, and Seyed Sajjad Hosseini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605E81-D943-405D-B3AD-732AA623F7BB}"/>
                </a:ext>
              </a:extLst>
            </p:cNvPr>
            <p:cNvSpPr txBox="1"/>
            <p:nvPr/>
          </p:nvSpPr>
          <p:spPr>
            <a:xfrm>
              <a:off x="610491" y="4489922"/>
              <a:ext cx="401002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Ferdowsi University of Mashhad, Iran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44EFDDF-340B-42A6-AE36-6E99C44AB9EF}"/>
              </a:ext>
            </a:extLst>
          </p:cNvPr>
          <p:cNvGrpSpPr/>
          <p:nvPr/>
        </p:nvGrpSpPr>
        <p:grpSpPr>
          <a:xfrm>
            <a:off x="0" y="-249862"/>
            <a:ext cx="2091005" cy="2091005"/>
            <a:chOff x="0" y="-2202487"/>
            <a:chExt cx="2091005" cy="20910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CBB5F5-6339-45AF-99E0-E26755421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202487"/>
              <a:ext cx="2091005" cy="20910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061CBD-D58D-4B00-84AD-A975AF237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2" t="80961" r="41416" b="9750"/>
            <a:stretch/>
          </p:blipFill>
          <p:spPr>
            <a:xfrm>
              <a:off x="596926" y="-539023"/>
              <a:ext cx="924071" cy="14580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E2296E-7101-4CAD-ADA7-E5F47ED14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85" t="80961" r="17429" b="9750"/>
            <a:stretch/>
          </p:blipFill>
          <p:spPr>
            <a:xfrm>
              <a:off x="786724" y="-418716"/>
              <a:ext cx="547653" cy="14580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4183A97-A211-496C-8FD7-71CBB4CFA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04" t="26398" r="60976" b="18205"/>
          <a:stretch/>
        </p:blipFill>
        <p:spPr>
          <a:xfrm>
            <a:off x="11532302" y="6499070"/>
            <a:ext cx="654574" cy="39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89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A538321-1FB6-453C-8BB3-4654BC6F69D0}"/>
              </a:ext>
            </a:extLst>
          </p:cNvPr>
          <p:cNvSpPr/>
          <p:nvPr/>
        </p:nvSpPr>
        <p:spPr>
          <a:xfrm>
            <a:off x="0" y="0"/>
            <a:ext cx="12192000" cy="707887"/>
          </a:xfrm>
          <a:prstGeom prst="rect">
            <a:avLst/>
          </a:prstGeom>
          <a:gradFill flip="none" rotWithShape="1">
            <a:gsLst>
              <a:gs pos="0">
                <a:srgbClr val="EED6D4"/>
              </a:gs>
              <a:gs pos="49000">
                <a:srgbClr val="FDFDFB"/>
              </a:gs>
              <a:gs pos="100000">
                <a:srgbClr val="E3EED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6D8C74-63AD-4D47-AACC-63802FA08BDA}"/>
              </a:ext>
            </a:extLst>
          </p:cNvPr>
          <p:cNvSpPr txBox="1"/>
          <p:nvPr/>
        </p:nvSpPr>
        <p:spPr>
          <a:xfrm>
            <a:off x="306081" y="-33862"/>
            <a:ext cx="64090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</a:p>
          <a:p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97C3AA8-79B9-4E64-AB9F-E0780989DC31}"/>
              </a:ext>
            </a:extLst>
          </p:cNvPr>
          <p:cNvGrpSpPr/>
          <p:nvPr/>
        </p:nvGrpSpPr>
        <p:grpSpPr>
          <a:xfrm>
            <a:off x="10100995" y="4562023"/>
            <a:ext cx="2091005" cy="2091005"/>
            <a:chOff x="0" y="-2202487"/>
            <a:chExt cx="2091005" cy="209100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3A5765F-00BF-4BE3-B78C-5E0EF55AA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202487"/>
              <a:ext cx="2091005" cy="20910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9939842-3FC1-457C-9AEF-DF8EC7B06F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2" t="80961" r="41416" b="9750"/>
            <a:stretch/>
          </p:blipFill>
          <p:spPr>
            <a:xfrm>
              <a:off x="596926" y="-539023"/>
              <a:ext cx="924071" cy="14580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C5F4DE7-AA8C-48AA-B621-FA48E2BE7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85" t="80961" r="17429" b="9750"/>
            <a:stretch/>
          </p:blipFill>
          <p:spPr>
            <a:xfrm>
              <a:off x="786724" y="-418716"/>
              <a:ext cx="547653" cy="14580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D57FA70-E8DE-4A8E-A3A4-85EA2EB53F3C}"/>
              </a:ext>
            </a:extLst>
          </p:cNvPr>
          <p:cNvSpPr txBox="1"/>
          <p:nvPr/>
        </p:nvSpPr>
        <p:spPr>
          <a:xfrm>
            <a:off x="432667" y="1289577"/>
            <a:ext cx="11127439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Sincere thanks to my supervisors and professors for their guidance, and to the Copernicus Meetings Team for their coordination. </a:t>
            </a:r>
            <a:endParaRPr lang="fa-I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Special gratitude to the audience for their attention.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E3B244-F18D-4D22-8BC6-713E8F87C478}"/>
              </a:ext>
            </a:extLst>
          </p:cNvPr>
          <p:cNvSpPr txBox="1"/>
          <p:nvPr/>
        </p:nvSpPr>
        <p:spPr>
          <a:xfrm>
            <a:off x="711652" y="3420615"/>
            <a:ext cx="6199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tahereeh.hozhabry@gmail.com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19360B-3736-40A9-A73E-573F3E8137C4}"/>
              </a:ext>
            </a:extLst>
          </p:cNvPr>
          <p:cNvSpPr txBox="1"/>
          <p:nvPr/>
        </p:nvSpPr>
        <p:spPr>
          <a:xfrm>
            <a:off x="432667" y="2952454"/>
            <a:ext cx="6199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Financial support: Ferdowsi University of Mashhad.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8A4AB3-345D-4763-BA94-604DB8E85345}"/>
              </a:ext>
            </a:extLst>
          </p:cNvPr>
          <p:cNvSpPr/>
          <p:nvPr/>
        </p:nvSpPr>
        <p:spPr>
          <a:xfrm>
            <a:off x="306081" y="1020410"/>
            <a:ext cx="11579838" cy="5632618"/>
          </a:xfrm>
          <a:prstGeom prst="roundRect">
            <a:avLst>
              <a:gd name="adj" fmla="val 6712"/>
            </a:avLst>
          </a:prstGeom>
          <a:noFill/>
          <a:ln>
            <a:solidFill>
              <a:srgbClr val="D9D9D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8FDFA3-A0D9-43EE-B08C-C2FE0F9F89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68" t="32854" r="20728" b="33212"/>
          <a:stretch/>
        </p:blipFill>
        <p:spPr>
          <a:xfrm>
            <a:off x="10649684" y="71726"/>
            <a:ext cx="1485322" cy="564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94C8E1-FEDC-4873-A103-C81D2EE8E5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04" t="26398" r="60976" b="18205"/>
          <a:stretch/>
        </p:blipFill>
        <p:spPr>
          <a:xfrm>
            <a:off x="9165771" y="5676453"/>
            <a:ext cx="1437251" cy="87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9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193F21-E90E-494C-9313-8071894535BF}"/>
              </a:ext>
            </a:extLst>
          </p:cNvPr>
          <p:cNvSpPr txBox="1"/>
          <p:nvPr/>
        </p:nvSpPr>
        <p:spPr>
          <a:xfrm>
            <a:off x="572782" y="121640"/>
            <a:ext cx="36690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978B65-6A06-47E0-90FC-ED17D5C69F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12392" r="-1" b="11665"/>
          <a:stretch/>
        </p:blipFill>
        <p:spPr>
          <a:xfrm>
            <a:off x="101600" y="3875315"/>
            <a:ext cx="12090400" cy="2866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AC1F47-E0CF-4A9E-848B-67A078AE5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133"/>
            <a:ext cx="12192000" cy="39917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1BE4CA-8C60-4C96-B597-DB18F9E19B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6" t="13771" r="55139" b="3852"/>
          <a:stretch/>
        </p:blipFill>
        <p:spPr>
          <a:xfrm rot="10800000">
            <a:off x="7695138" y="4626598"/>
            <a:ext cx="1868905" cy="1285167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087AA16-49B1-4F4D-9D3F-FB3190FDD626}"/>
              </a:ext>
            </a:extLst>
          </p:cNvPr>
          <p:cNvGrpSpPr/>
          <p:nvPr/>
        </p:nvGrpSpPr>
        <p:grpSpPr>
          <a:xfrm>
            <a:off x="3838104" y="4036588"/>
            <a:ext cx="3212603" cy="2641523"/>
            <a:chOff x="3838104" y="4036588"/>
            <a:chExt cx="3212603" cy="264152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4391C2A-7817-4C34-91E0-08C317FB32EE}"/>
                </a:ext>
              </a:extLst>
            </p:cNvPr>
            <p:cNvGrpSpPr/>
            <p:nvPr/>
          </p:nvGrpSpPr>
          <p:grpSpPr>
            <a:xfrm>
              <a:off x="5917055" y="4626598"/>
              <a:ext cx="1129965" cy="1002204"/>
              <a:chOff x="1821230" y="4626140"/>
              <a:chExt cx="1015884" cy="832205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63480262-D8A3-4689-9A8D-2BF2CDA6B025}"/>
                  </a:ext>
                </a:extLst>
              </p:cNvPr>
              <p:cNvSpPr/>
              <p:nvPr/>
            </p:nvSpPr>
            <p:spPr>
              <a:xfrm>
                <a:off x="2212552" y="5046098"/>
                <a:ext cx="315434" cy="326171"/>
              </a:xfrm>
              <a:prstGeom prst="rect">
                <a:avLst/>
              </a:prstGeom>
              <a:solidFill>
                <a:srgbClr val="FFEECE"/>
              </a:solidFill>
              <a:ln w="19050">
                <a:solidFill>
                  <a:srgbClr val="6B3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4C8C2F7-1961-4AD1-8E86-55F82EB6999B}"/>
                  </a:ext>
                </a:extLst>
              </p:cNvPr>
              <p:cNvSpPr/>
              <p:nvPr/>
            </p:nvSpPr>
            <p:spPr>
              <a:xfrm>
                <a:off x="2212304" y="5003789"/>
                <a:ext cx="315434" cy="45719"/>
              </a:xfrm>
              <a:prstGeom prst="rect">
                <a:avLst/>
              </a:prstGeom>
              <a:solidFill>
                <a:srgbClr val="F5F5F5"/>
              </a:solidFill>
              <a:ln w="19050">
                <a:solidFill>
                  <a:srgbClr val="F5F5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0870CD1E-058A-4785-B8D4-66FD005BE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514" r="34796"/>
              <a:stretch/>
            </p:blipFill>
            <p:spPr>
              <a:xfrm>
                <a:off x="2217721" y="5049508"/>
                <a:ext cx="222333" cy="304111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62E7FBDD-D34F-40DE-B458-95B2A56CED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797" t="29371" r="3516" b="24721"/>
              <a:stretch/>
            </p:blipFill>
            <p:spPr>
              <a:xfrm>
                <a:off x="2214596" y="4626140"/>
                <a:ext cx="310850" cy="437766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A935F65E-E53B-4AD9-82EC-99821C522A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1" r="57046"/>
              <a:stretch/>
            </p:blipFill>
            <p:spPr>
              <a:xfrm>
                <a:off x="1821230" y="4628118"/>
                <a:ext cx="1015884" cy="830227"/>
              </a:xfrm>
              <a:prstGeom prst="rect">
                <a:avLst/>
              </a:prstGeom>
            </p:spPr>
          </p:pic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C80497E-E590-4D69-9F60-9ABB0B9DB021}"/>
                </a:ext>
              </a:extLst>
            </p:cNvPr>
            <p:cNvSpPr/>
            <p:nvPr/>
          </p:nvSpPr>
          <p:spPr>
            <a:xfrm>
              <a:off x="5302086" y="5132345"/>
              <a:ext cx="350856" cy="392800"/>
            </a:xfrm>
            <a:prstGeom prst="rect">
              <a:avLst/>
            </a:prstGeom>
            <a:solidFill>
              <a:srgbClr val="FFEECE"/>
            </a:solidFill>
            <a:ln w="19050">
              <a:solidFill>
                <a:srgbClr val="6B3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D3ABAB4-F501-4EB6-8FE3-FBF280567983}"/>
                </a:ext>
              </a:extLst>
            </p:cNvPr>
            <p:cNvSpPr/>
            <p:nvPr/>
          </p:nvSpPr>
          <p:spPr>
            <a:xfrm>
              <a:off x="5301811" y="5081393"/>
              <a:ext cx="350856" cy="55058"/>
            </a:xfrm>
            <a:prstGeom prst="rect">
              <a:avLst/>
            </a:prstGeom>
            <a:solidFill>
              <a:srgbClr val="F5F5F5"/>
            </a:solidFill>
            <a:ln w="19050">
              <a:solidFill>
                <a:srgbClr val="F5F5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4E91627-F753-43FB-ADC9-CD810345E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14" r="34796"/>
            <a:stretch/>
          </p:blipFill>
          <p:spPr>
            <a:xfrm>
              <a:off x="5307836" y="5136451"/>
              <a:ext cx="247300" cy="366233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6CD6368C-1D31-42EA-8CF5-57A87D8B6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97" t="29371" r="3516" b="24721"/>
            <a:stretch/>
          </p:blipFill>
          <p:spPr>
            <a:xfrm>
              <a:off x="5304360" y="4626600"/>
              <a:ext cx="345758" cy="527191"/>
            </a:xfrm>
            <a:prstGeom prst="rect">
              <a:avLst/>
            </a:prstGeom>
          </p:spPr>
        </p:pic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D069DAA-F98D-4A56-8702-E8E1B775A828}"/>
                </a:ext>
              </a:extLst>
            </p:cNvPr>
            <p:cNvSpPr/>
            <p:nvPr/>
          </p:nvSpPr>
          <p:spPr>
            <a:xfrm>
              <a:off x="6356008" y="6165693"/>
              <a:ext cx="350856" cy="392800"/>
            </a:xfrm>
            <a:prstGeom prst="rect">
              <a:avLst/>
            </a:prstGeom>
            <a:blipFill>
              <a:blip r:embed="rId9"/>
              <a:tile tx="0" ty="0" sx="100000" sy="100000" flip="none" algn="tl"/>
            </a:blipFill>
            <a:ln w="19050">
              <a:solidFill>
                <a:srgbClr val="6B3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53473FE-2D45-498B-B02D-55406446B6DE}"/>
                </a:ext>
              </a:extLst>
            </p:cNvPr>
            <p:cNvSpPr/>
            <p:nvPr/>
          </p:nvSpPr>
          <p:spPr>
            <a:xfrm>
              <a:off x="6355732" y="6114742"/>
              <a:ext cx="350856" cy="55058"/>
            </a:xfrm>
            <a:prstGeom prst="rect">
              <a:avLst/>
            </a:prstGeom>
            <a:solidFill>
              <a:srgbClr val="F5F5F5"/>
            </a:solidFill>
            <a:ln w="19050">
              <a:solidFill>
                <a:srgbClr val="F5F5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242C0BE4-90EE-467B-8A4E-949B22485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14" r="34796"/>
            <a:stretch/>
          </p:blipFill>
          <p:spPr>
            <a:xfrm>
              <a:off x="6361758" y="6169800"/>
              <a:ext cx="247300" cy="366233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705A1C7-C315-4931-9A8F-6D9607CDF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97" t="29371" r="3516" b="24721"/>
            <a:stretch/>
          </p:blipFill>
          <p:spPr>
            <a:xfrm>
              <a:off x="6358282" y="5659948"/>
              <a:ext cx="345758" cy="527191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2A315027-E9D1-4AB6-B015-F0B92C930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1" r="57046"/>
            <a:stretch/>
          </p:blipFill>
          <p:spPr>
            <a:xfrm>
              <a:off x="5920742" y="5678290"/>
              <a:ext cx="1129965" cy="999821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36E39C7-BDEE-426C-B5A0-999D8E0B491B}"/>
                </a:ext>
              </a:extLst>
            </p:cNvPr>
            <p:cNvSpPr/>
            <p:nvPr/>
          </p:nvSpPr>
          <p:spPr>
            <a:xfrm>
              <a:off x="5305774" y="6169685"/>
              <a:ext cx="350856" cy="392800"/>
            </a:xfrm>
            <a:prstGeom prst="rect">
              <a:avLst/>
            </a:prstGeom>
            <a:blipFill>
              <a:blip r:embed="rId9"/>
              <a:tile tx="0" ty="0" sx="100000" sy="100000" flip="none" algn="tl"/>
            </a:blipFill>
            <a:ln w="19050">
              <a:solidFill>
                <a:srgbClr val="6B3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47075D0-5C93-4412-BEA5-9C64BD027787}"/>
                </a:ext>
              </a:extLst>
            </p:cNvPr>
            <p:cNvSpPr/>
            <p:nvPr/>
          </p:nvSpPr>
          <p:spPr>
            <a:xfrm>
              <a:off x="5305498" y="6118734"/>
              <a:ext cx="350856" cy="55058"/>
            </a:xfrm>
            <a:prstGeom prst="rect">
              <a:avLst/>
            </a:prstGeom>
            <a:solidFill>
              <a:srgbClr val="F5F5F5"/>
            </a:solidFill>
            <a:ln w="19050">
              <a:solidFill>
                <a:srgbClr val="F5F5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069699B8-92C8-4612-9337-A02A6F991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14" r="34796"/>
            <a:stretch/>
          </p:blipFill>
          <p:spPr>
            <a:xfrm>
              <a:off x="5311523" y="6173792"/>
              <a:ext cx="247300" cy="366233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FDB53C3B-7B0A-4D2A-A275-EFC00B5B0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97" t="29371" r="3516" b="24721"/>
            <a:stretch/>
          </p:blipFill>
          <p:spPr>
            <a:xfrm>
              <a:off x="5308047" y="5663941"/>
              <a:ext cx="345758" cy="527191"/>
            </a:xfrm>
            <a:prstGeom prst="rect">
              <a:avLst/>
            </a:prstGeom>
          </p:spPr>
        </p:pic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EEB14F1-CE31-4E25-B8AC-5E1D7425703E}"/>
                </a:ext>
              </a:extLst>
            </p:cNvPr>
            <p:cNvCxnSpPr>
              <a:cxnSpLocks/>
            </p:cNvCxnSpPr>
            <p:nvPr/>
          </p:nvCxnSpPr>
          <p:spPr>
            <a:xfrm>
              <a:off x="4675369" y="4855785"/>
              <a:ext cx="0" cy="1631760"/>
            </a:xfrm>
            <a:prstGeom prst="line">
              <a:avLst/>
            </a:prstGeom>
            <a:ln w="19050">
              <a:solidFill>
                <a:srgbClr val="363938"/>
              </a:solidFill>
            </a:ln>
            <a:effectLst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A9BCC0B-8035-4907-B853-90887758677E}"/>
                </a:ext>
              </a:extLst>
            </p:cNvPr>
            <p:cNvCxnSpPr>
              <a:cxnSpLocks/>
            </p:cNvCxnSpPr>
            <p:nvPr/>
          </p:nvCxnSpPr>
          <p:spPr>
            <a:xfrm>
              <a:off x="5025613" y="5583782"/>
              <a:ext cx="1982454" cy="0"/>
            </a:xfrm>
            <a:prstGeom prst="line">
              <a:avLst/>
            </a:prstGeom>
            <a:ln w="19050">
              <a:solidFill>
                <a:srgbClr val="D4B5AA"/>
              </a:solidFill>
            </a:ln>
            <a:effectLst>
              <a:reflection blurRad="6350" stA="50000" endA="300" endPos="90000" dir="5400000" sy="-100000" algn="bl" rotWithShape="0"/>
            </a:effectLst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54013C6-473B-4BD2-BE94-913B955BEEED}"/>
                </a:ext>
              </a:extLst>
            </p:cNvPr>
            <p:cNvCxnSpPr>
              <a:cxnSpLocks/>
            </p:cNvCxnSpPr>
            <p:nvPr/>
          </p:nvCxnSpPr>
          <p:spPr>
            <a:xfrm>
              <a:off x="5098016" y="4591812"/>
              <a:ext cx="768848" cy="0"/>
            </a:xfrm>
            <a:prstGeom prst="line">
              <a:avLst/>
            </a:prstGeom>
            <a:ln w="19050">
              <a:solidFill>
                <a:srgbClr val="5988BB"/>
              </a:solidFill>
            </a:ln>
            <a:effectLst>
              <a:reflection blurRad="6350" stA="50000" endA="300" endPos="90000" dir="5400000" sy="-100000" algn="bl" rotWithShape="0"/>
            </a:effectLst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32CF620-5B2B-4A25-922A-2D37EC99BC61}"/>
                </a:ext>
              </a:extLst>
            </p:cNvPr>
            <p:cNvCxnSpPr>
              <a:cxnSpLocks/>
            </p:cNvCxnSpPr>
            <p:nvPr/>
          </p:nvCxnSpPr>
          <p:spPr>
            <a:xfrm>
              <a:off x="6140161" y="4591812"/>
              <a:ext cx="785159" cy="0"/>
            </a:xfrm>
            <a:prstGeom prst="line">
              <a:avLst/>
            </a:prstGeom>
            <a:ln w="19050">
              <a:solidFill>
                <a:srgbClr val="BE5253"/>
              </a:solidFill>
            </a:ln>
            <a:effectLst>
              <a:reflection blurRad="6350" stA="50000" endA="300" endPos="90000" dir="5400000" sy="-100000" algn="bl" rotWithShape="0"/>
            </a:effectLst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C91CE1F-4A36-4AA0-93E3-AC2D10BA8265}"/>
                </a:ext>
              </a:extLst>
            </p:cNvPr>
            <p:cNvSpPr txBox="1"/>
            <p:nvPr/>
          </p:nvSpPr>
          <p:spPr>
            <a:xfrm>
              <a:off x="5269376" y="4036588"/>
              <a:ext cx="16869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Salinity (NaCl)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C148EEF-6605-457F-A630-A3F1823473D5}"/>
                </a:ext>
              </a:extLst>
            </p:cNvPr>
            <p:cNvSpPr txBox="1"/>
            <p:nvPr/>
          </p:nvSpPr>
          <p:spPr>
            <a:xfrm>
              <a:off x="3838104" y="5288314"/>
              <a:ext cx="8566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Biochar</a:t>
              </a:r>
            </a:p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(%W/W)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CDEB48-D046-40C9-B726-C96CD343783D}"/>
                </a:ext>
              </a:extLst>
            </p:cNvPr>
            <p:cNvSpPr txBox="1"/>
            <p:nvPr/>
          </p:nvSpPr>
          <p:spPr>
            <a:xfrm>
              <a:off x="4639893" y="5017851"/>
              <a:ext cx="488912" cy="333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F625FAE-7C77-4B35-A4DB-F75EA236672E}"/>
                </a:ext>
              </a:extLst>
            </p:cNvPr>
            <p:cNvSpPr txBox="1"/>
            <p:nvPr/>
          </p:nvSpPr>
          <p:spPr>
            <a:xfrm>
              <a:off x="4642753" y="5976721"/>
              <a:ext cx="488912" cy="333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2%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E6FB46E-A980-4818-A4AD-30463C1BD411}"/>
                </a:ext>
              </a:extLst>
            </p:cNvPr>
            <p:cNvSpPr txBox="1"/>
            <p:nvPr/>
          </p:nvSpPr>
          <p:spPr>
            <a:xfrm>
              <a:off x="5195102" y="4301382"/>
              <a:ext cx="606464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6D96C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0mM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0CD8FD2-821D-45B8-9A5D-7948C783878C}"/>
                </a:ext>
              </a:extLst>
            </p:cNvPr>
            <p:cNvSpPr txBox="1"/>
            <p:nvPr/>
          </p:nvSpPr>
          <p:spPr>
            <a:xfrm>
              <a:off x="6126710" y="4302775"/>
              <a:ext cx="81073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150mM</a:t>
              </a: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5BF75B90-9963-4AA8-A131-4DBBB6849B3B}"/>
              </a:ext>
            </a:extLst>
          </p:cNvPr>
          <p:cNvSpPr txBox="1"/>
          <p:nvPr/>
        </p:nvSpPr>
        <p:spPr>
          <a:xfrm>
            <a:off x="-94451" y="759188"/>
            <a:ext cx="381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Salinity stress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FF51D04-1297-4196-9912-3141A9C5AC1F}"/>
              </a:ext>
            </a:extLst>
          </p:cNvPr>
          <p:cNvSpPr txBox="1"/>
          <p:nvPr/>
        </p:nvSpPr>
        <p:spPr>
          <a:xfrm>
            <a:off x="7858217" y="115745"/>
            <a:ext cx="381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D62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Biochar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D0D587C-1CB2-43A2-B0F2-0030BFE931CE}"/>
              </a:ext>
            </a:extLst>
          </p:cNvPr>
          <p:cNvSpPr txBox="1"/>
          <p:nvPr/>
        </p:nvSpPr>
        <p:spPr>
          <a:xfrm>
            <a:off x="371229" y="2244009"/>
            <a:ext cx="1645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Destroys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microbial cells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42ACADD-350C-424F-87F3-E81BACA46058}"/>
              </a:ext>
            </a:extLst>
          </p:cNvPr>
          <p:cNvSpPr txBox="1"/>
          <p:nvPr/>
        </p:nvSpPr>
        <p:spPr>
          <a:xfrm>
            <a:off x="1904215" y="2280791"/>
            <a:ext cx="1645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Disrupts root exudation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F57C934-C363-4D03-A85D-53FB7FDFB57B}"/>
              </a:ext>
            </a:extLst>
          </p:cNvPr>
          <p:cNvSpPr txBox="1"/>
          <p:nvPr/>
        </p:nvSpPr>
        <p:spPr>
          <a:xfrm>
            <a:off x="8863927" y="1230085"/>
            <a:ext cx="1654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Increases nutrient retention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8E585C6-2E4E-4BC2-9D1C-D12D02B4C127}"/>
              </a:ext>
            </a:extLst>
          </p:cNvPr>
          <p:cNvSpPr txBox="1"/>
          <p:nvPr/>
        </p:nvSpPr>
        <p:spPr>
          <a:xfrm>
            <a:off x="7438301" y="1245658"/>
            <a:ext cx="1645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Improves soil structure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E2BF939-C894-4BC6-9F39-A59390070750}"/>
              </a:ext>
            </a:extLst>
          </p:cNvPr>
          <p:cNvSpPr txBox="1"/>
          <p:nvPr/>
        </p:nvSpPr>
        <p:spPr>
          <a:xfrm>
            <a:off x="10359191" y="1220974"/>
            <a:ext cx="1645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Enhances water holding capacity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F5849E81-938A-4986-B866-EC4454C1520C}"/>
              </a:ext>
            </a:extLst>
          </p:cNvPr>
          <p:cNvSpPr/>
          <p:nvPr/>
        </p:nvSpPr>
        <p:spPr>
          <a:xfrm>
            <a:off x="7867599" y="2862212"/>
            <a:ext cx="3392888" cy="682875"/>
          </a:xfrm>
          <a:prstGeom prst="roundRect">
            <a:avLst/>
          </a:prstGeom>
          <a:solidFill>
            <a:srgbClr val="E6EEDD"/>
          </a:solidFill>
          <a:ln>
            <a:solidFill>
              <a:srgbClr val="6092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7EB789EA-E30D-4F9C-889B-A11C7821550D}"/>
              </a:ext>
            </a:extLst>
          </p:cNvPr>
          <p:cNvSpPr/>
          <p:nvPr/>
        </p:nvSpPr>
        <p:spPr>
          <a:xfrm>
            <a:off x="677333" y="2935925"/>
            <a:ext cx="2453764" cy="646331"/>
          </a:xfrm>
          <a:prstGeom prst="roundRect">
            <a:avLst/>
          </a:prstGeom>
          <a:solidFill>
            <a:srgbClr val="F2DBD7"/>
          </a:solidFill>
          <a:ln>
            <a:solidFill>
              <a:srgbClr val="BE6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642BF4A-8A39-468A-AF1E-44D5F8CA8D36}"/>
              </a:ext>
            </a:extLst>
          </p:cNvPr>
          <p:cNvSpPr txBox="1"/>
          <p:nvPr/>
        </p:nvSpPr>
        <p:spPr>
          <a:xfrm>
            <a:off x="7904345" y="2865335"/>
            <a:ext cx="3392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43B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 of soil physicochemical properties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98940C9-6C64-4438-9C16-7CAA68825A86}"/>
              </a:ext>
            </a:extLst>
          </p:cNvPr>
          <p:cNvSpPr txBox="1"/>
          <p:nvPr/>
        </p:nvSpPr>
        <p:spPr>
          <a:xfrm>
            <a:off x="574958" y="2945649"/>
            <a:ext cx="2715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9D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Impairs microbial activity in soils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F7EEC30-A7B4-4EAA-BC72-94C13D5779D5}"/>
              </a:ext>
            </a:extLst>
          </p:cNvPr>
          <p:cNvSpPr txBox="1"/>
          <p:nvPr/>
        </p:nvSpPr>
        <p:spPr>
          <a:xfrm>
            <a:off x="7844486" y="4487863"/>
            <a:ext cx="1645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Zymography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A0CDA75-836B-45F3-AB5A-C792EBABAD4E}"/>
              </a:ext>
            </a:extLst>
          </p:cNvPr>
          <p:cNvSpPr txBox="1"/>
          <p:nvPr/>
        </p:nvSpPr>
        <p:spPr>
          <a:xfrm>
            <a:off x="9968904" y="4472767"/>
            <a:ext cx="19167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Enzyme kinetics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AE71E661-1268-42B6-8ABC-86A8420799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4" r="13084"/>
          <a:stretch/>
        </p:blipFill>
        <p:spPr>
          <a:xfrm>
            <a:off x="10263025" y="4573941"/>
            <a:ext cx="1526477" cy="1504516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31D2AA65-CDC7-4645-86EB-9FB832FFC030}"/>
              </a:ext>
            </a:extLst>
          </p:cNvPr>
          <p:cNvSpPr txBox="1"/>
          <p:nvPr/>
        </p:nvSpPr>
        <p:spPr>
          <a:xfrm>
            <a:off x="246432" y="4040532"/>
            <a:ext cx="3014197" cy="2540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5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evaluate the combined effects of salinity stress and biochar application on the spatial distribution and kinetics of leucine aminopeptidase activity in the wheat rhizosphere.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311AC0C-92FB-40EA-85A0-636C025DAF4E}"/>
              </a:ext>
            </a:extLst>
          </p:cNvPr>
          <p:cNvSpPr txBox="1"/>
          <p:nvPr/>
        </p:nvSpPr>
        <p:spPr>
          <a:xfrm>
            <a:off x="7319083" y="3995765"/>
            <a:ext cx="4260252" cy="45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>
              <a:lnSpc>
                <a:spcPct val="107000"/>
              </a:lnSpc>
              <a:spcBef>
                <a:spcPts val="200"/>
              </a:spcBef>
            </a:pPr>
            <a:r>
              <a:rPr lang="en-US" sz="2400" b="1" dirty="0">
                <a:solidFill>
                  <a:srgbClr val="1D62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variables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45197CA-2E27-4B7C-B4F4-3D76C2072B0B}"/>
              </a:ext>
            </a:extLst>
          </p:cNvPr>
          <p:cNvSpPr txBox="1"/>
          <p:nvPr/>
        </p:nvSpPr>
        <p:spPr>
          <a:xfrm>
            <a:off x="7814764" y="5903329"/>
            <a:ext cx="17803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Spatial distribution of LAP activity 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CE1BD2C-D224-44AA-A28D-AF26C63C58ED}"/>
              </a:ext>
            </a:extLst>
          </p:cNvPr>
          <p:cNvSpPr txBox="1"/>
          <p:nvPr/>
        </p:nvSpPr>
        <p:spPr>
          <a:xfrm>
            <a:off x="9577600" y="5864950"/>
            <a:ext cx="27641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Kinetic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1919377-1961-40FC-B340-3B3D4869509E}"/>
              </a:ext>
            </a:extLst>
          </p:cNvPr>
          <p:cNvSpPr txBox="1"/>
          <p:nvPr/>
        </p:nvSpPr>
        <p:spPr>
          <a:xfrm>
            <a:off x="13307120" y="6556139"/>
            <a:ext cx="6732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C552D40-BCC3-4BBC-9EA7-9AC4529CF2F1}"/>
              </a:ext>
            </a:extLst>
          </p:cNvPr>
          <p:cNvSpPr txBox="1"/>
          <p:nvPr/>
        </p:nvSpPr>
        <p:spPr>
          <a:xfrm>
            <a:off x="306081" y="-33862"/>
            <a:ext cx="64090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7964283-89B1-4FD8-83C5-EFDD075F9AC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868" t="32854" r="20728" b="33212"/>
          <a:stretch/>
        </p:blipFill>
        <p:spPr>
          <a:xfrm>
            <a:off x="10649684" y="71726"/>
            <a:ext cx="1485322" cy="5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85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A89776D-D27F-4E3E-B9E6-55E8AFE17760}"/>
              </a:ext>
            </a:extLst>
          </p:cNvPr>
          <p:cNvSpPr/>
          <p:nvPr/>
        </p:nvSpPr>
        <p:spPr>
          <a:xfrm>
            <a:off x="7429423" y="3151300"/>
            <a:ext cx="4497136" cy="3487632"/>
          </a:xfrm>
          <a:prstGeom prst="roundRect">
            <a:avLst>
              <a:gd name="adj" fmla="val 4472"/>
            </a:avLst>
          </a:prstGeom>
          <a:solidFill>
            <a:srgbClr val="EAF2E3"/>
          </a:solidFill>
          <a:ln>
            <a:solidFill>
              <a:srgbClr val="BCC9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538321-1FB6-453C-8BB3-4654BC6F69D0}"/>
              </a:ext>
            </a:extLst>
          </p:cNvPr>
          <p:cNvSpPr/>
          <p:nvPr/>
        </p:nvSpPr>
        <p:spPr>
          <a:xfrm>
            <a:off x="0" y="0"/>
            <a:ext cx="12192000" cy="707887"/>
          </a:xfrm>
          <a:prstGeom prst="rect">
            <a:avLst/>
          </a:prstGeom>
          <a:gradFill flip="none" rotWithShape="1">
            <a:gsLst>
              <a:gs pos="0">
                <a:srgbClr val="EED6D4"/>
              </a:gs>
              <a:gs pos="49000">
                <a:srgbClr val="FDFDFB"/>
              </a:gs>
              <a:gs pos="100000">
                <a:srgbClr val="E3EED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6D8C74-63AD-4D47-AACC-63802FA08BDA}"/>
              </a:ext>
            </a:extLst>
          </p:cNvPr>
          <p:cNvSpPr txBox="1"/>
          <p:nvPr/>
        </p:nvSpPr>
        <p:spPr>
          <a:xfrm>
            <a:off x="306081" y="-33862"/>
            <a:ext cx="64090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F85843F-9F8E-41D9-BEBE-8B5C81792546}"/>
              </a:ext>
            </a:extLst>
          </p:cNvPr>
          <p:cNvSpPr/>
          <p:nvPr/>
        </p:nvSpPr>
        <p:spPr>
          <a:xfrm>
            <a:off x="7220350" y="3389490"/>
            <a:ext cx="468086" cy="478972"/>
          </a:xfrm>
          <a:custGeom>
            <a:avLst/>
            <a:gdLst>
              <a:gd name="connsiteX0" fmla="*/ 0 w 468086"/>
              <a:gd name="connsiteY0" fmla="*/ 0 h 478972"/>
              <a:gd name="connsiteX1" fmla="*/ 468086 w 468086"/>
              <a:gd name="connsiteY1" fmla="*/ 0 h 478972"/>
              <a:gd name="connsiteX2" fmla="*/ 468086 w 468086"/>
              <a:gd name="connsiteY2" fmla="*/ 478972 h 478972"/>
              <a:gd name="connsiteX3" fmla="*/ 0 w 468086"/>
              <a:gd name="connsiteY3" fmla="*/ 478972 h 478972"/>
              <a:gd name="connsiteX4" fmla="*/ 0 w 468086"/>
              <a:gd name="connsiteY4" fmla="*/ 0 h 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86" h="478972" fill="none" extrusionOk="0">
                <a:moveTo>
                  <a:pt x="0" y="0"/>
                </a:moveTo>
                <a:cubicBezTo>
                  <a:pt x="115499" y="-3834"/>
                  <a:pt x="250842" y="10415"/>
                  <a:pt x="468086" y="0"/>
                </a:cubicBezTo>
                <a:cubicBezTo>
                  <a:pt x="509352" y="132390"/>
                  <a:pt x="458514" y="326417"/>
                  <a:pt x="468086" y="478972"/>
                </a:cubicBezTo>
                <a:cubicBezTo>
                  <a:pt x="265361" y="533137"/>
                  <a:pt x="205564" y="432422"/>
                  <a:pt x="0" y="478972"/>
                </a:cubicBezTo>
                <a:cubicBezTo>
                  <a:pt x="-217" y="241157"/>
                  <a:pt x="12394" y="177596"/>
                  <a:pt x="0" y="0"/>
                </a:cubicBezTo>
                <a:close/>
              </a:path>
              <a:path w="468086" h="478972" stroke="0" extrusionOk="0">
                <a:moveTo>
                  <a:pt x="0" y="0"/>
                </a:moveTo>
                <a:cubicBezTo>
                  <a:pt x="182165" y="-30425"/>
                  <a:pt x="363261" y="53127"/>
                  <a:pt x="468086" y="0"/>
                </a:cubicBezTo>
                <a:cubicBezTo>
                  <a:pt x="493427" y="218105"/>
                  <a:pt x="451327" y="318365"/>
                  <a:pt x="468086" y="478972"/>
                </a:cubicBezTo>
                <a:cubicBezTo>
                  <a:pt x="310342" y="515010"/>
                  <a:pt x="187716" y="446553"/>
                  <a:pt x="0" y="478972"/>
                </a:cubicBezTo>
                <a:cubicBezTo>
                  <a:pt x="-36948" y="356501"/>
                  <a:pt x="6601" y="171259"/>
                  <a:pt x="0" y="0"/>
                </a:cubicBezTo>
                <a:close/>
              </a:path>
            </a:pathLst>
          </a:custGeom>
          <a:solidFill>
            <a:srgbClr val="7F1A14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4353039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/>
              <a:t>4</a:t>
            </a:r>
            <a:endParaRPr lang="en-US" b="1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E729D56-15DF-4D66-8288-4EAE086FC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0" b="30972"/>
          <a:stretch/>
        </p:blipFill>
        <p:spPr>
          <a:xfrm>
            <a:off x="9896763" y="3293427"/>
            <a:ext cx="1789158" cy="242610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75E86D3-2740-4DF5-B495-A266A7BDD9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7" t="2043" r="40427"/>
          <a:stretch/>
        </p:blipFill>
        <p:spPr>
          <a:xfrm rot="5400000">
            <a:off x="4262855" y="2800511"/>
            <a:ext cx="1858162" cy="3046375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865FB5B-00AC-4E6D-9057-53DABA2D0522}"/>
              </a:ext>
            </a:extLst>
          </p:cNvPr>
          <p:cNvSpPr/>
          <p:nvPr/>
        </p:nvSpPr>
        <p:spPr>
          <a:xfrm>
            <a:off x="306080" y="935080"/>
            <a:ext cx="6767559" cy="2089308"/>
          </a:xfrm>
          <a:prstGeom prst="roundRect">
            <a:avLst>
              <a:gd name="adj" fmla="val 6712"/>
            </a:avLst>
          </a:prstGeom>
          <a:solidFill>
            <a:srgbClr val="F5F5F5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D25DCA-A94B-4E0D-B8F5-A36F2510A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29" y="2048484"/>
            <a:ext cx="2286198" cy="969348"/>
          </a:xfrm>
          <a:prstGeom prst="rect">
            <a:avLst/>
          </a:prstGeom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2D979A0-9794-4595-9993-C5E8912E3262}"/>
              </a:ext>
            </a:extLst>
          </p:cNvPr>
          <p:cNvSpPr/>
          <p:nvPr/>
        </p:nvSpPr>
        <p:spPr>
          <a:xfrm>
            <a:off x="296575" y="3251582"/>
            <a:ext cx="6777064" cy="3390518"/>
          </a:xfrm>
          <a:prstGeom prst="roundRect">
            <a:avLst>
              <a:gd name="adj" fmla="val 6712"/>
            </a:avLst>
          </a:prstGeom>
          <a:noFill/>
          <a:ln>
            <a:solidFill>
              <a:srgbClr val="D9D9D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861FD79-89CF-4B2E-980A-6FB75A06B226}"/>
              </a:ext>
            </a:extLst>
          </p:cNvPr>
          <p:cNvSpPr txBox="1"/>
          <p:nvPr/>
        </p:nvSpPr>
        <p:spPr>
          <a:xfrm>
            <a:off x="581129" y="1711568"/>
            <a:ext cx="1122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No biochar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1D9DFBF-91D5-4CB7-80EA-22BA2C969CF1}"/>
              </a:ext>
            </a:extLst>
          </p:cNvPr>
          <p:cNvSpPr txBox="1"/>
          <p:nvPr/>
        </p:nvSpPr>
        <p:spPr>
          <a:xfrm>
            <a:off x="1831728" y="1716888"/>
            <a:ext cx="1122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biochar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2% (W/W)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6C3F7FF-6AD1-42D9-A99E-086A83A7FAAB}"/>
              </a:ext>
            </a:extLst>
          </p:cNvPr>
          <p:cNvSpPr/>
          <p:nvPr/>
        </p:nvSpPr>
        <p:spPr>
          <a:xfrm>
            <a:off x="387092" y="997748"/>
            <a:ext cx="2840325" cy="548934"/>
          </a:xfrm>
          <a:prstGeom prst="roundRect">
            <a:avLst/>
          </a:prstGeom>
          <a:solidFill>
            <a:srgbClr val="D8D8D8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121F892-850C-4DF0-9250-88177C3A44E2}"/>
              </a:ext>
            </a:extLst>
          </p:cNvPr>
          <p:cNvSpPr txBox="1"/>
          <p:nvPr/>
        </p:nvSpPr>
        <p:spPr>
          <a:xfrm>
            <a:off x="-54975" y="1060557"/>
            <a:ext cx="3773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Biochar treatments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7041CAC-2BAB-44DC-A4E5-BE6368D6F17A}"/>
              </a:ext>
            </a:extLst>
          </p:cNvPr>
          <p:cNvSpPr txBox="1"/>
          <p:nvPr/>
        </p:nvSpPr>
        <p:spPr>
          <a:xfrm>
            <a:off x="265442" y="3508917"/>
            <a:ext cx="3290557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Wheat </a:t>
            </a:r>
            <a:r>
              <a:rPr lang="en-US" sz="1600" b="1" dirty="0">
                <a:solidFill>
                  <a:srgbClr val="205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i="1" dirty="0">
                <a:solidFill>
                  <a:srgbClr val="205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Triticum aestivum L.,Talaei</a:t>
            </a:r>
            <a:r>
              <a:rPr lang="fa-IR" sz="1600" b="1" i="1" dirty="0">
                <a:solidFill>
                  <a:srgbClr val="205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>
                <a:solidFill>
                  <a:srgbClr val="205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genotype</a:t>
            </a:r>
            <a:r>
              <a:rPr lang="en-US" sz="1600" b="1" dirty="0">
                <a:solidFill>
                  <a:srgbClr val="205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grown in rhizoboxes under greenhouse conditions</a:t>
            </a:r>
            <a:r>
              <a:rPr lang="fa-IR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ADDAA2-168E-4100-AE6C-2116C9C29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2827" y="5162022"/>
            <a:ext cx="1290805" cy="1242744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6D208836-7B1B-4C38-AA8C-D3E7FC60F516}"/>
              </a:ext>
            </a:extLst>
          </p:cNvPr>
          <p:cNvGrpSpPr/>
          <p:nvPr/>
        </p:nvGrpSpPr>
        <p:grpSpPr>
          <a:xfrm>
            <a:off x="772656" y="4849477"/>
            <a:ext cx="739472" cy="1465998"/>
            <a:chOff x="3466042" y="-2857966"/>
            <a:chExt cx="1005840" cy="1882801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909B78B-2864-440C-8AA6-D71669940A0B}"/>
                </a:ext>
              </a:extLst>
            </p:cNvPr>
            <p:cNvSpPr/>
            <p:nvPr/>
          </p:nvSpPr>
          <p:spPr>
            <a:xfrm flipV="1">
              <a:off x="3466042" y="-2438205"/>
              <a:ext cx="1005840" cy="1463040"/>
            </a:xfrm>
            <a:prstGeom prst="rect">
              <a:avLst/>
            </a:prstGeom>
            <a:solidFill>
              <a:srgbClr val="977202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perspectiveFront" fov="3300000">
                <a:rot lat="486000" lon="19530000" rev="174000"/>
              </a:camera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9F9F9"/>
                </a:solidFill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5F3DD797-5A29-4E00-8662-8F40A04C79FE}"/>
                </a:ext>
              </a:extLst>
            </p:cNvPr>
            <p:cNvGrpSpPr/>
            <p:nvPr/>
          </p:nvGrpSpPr>
          <p:grpSpPr>
            <a:xfrm rot="21268011">
              <a:off x="3575718" y="-2857966"/>
              <a:ext cx="812120" cy="1071401"/>
              <a:chOff x="4377797" y="-2588317"/>
              <a:chExt cx="1984255" cy="2617757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EA40090B-AC20-4A46-8835-C5A8C7591E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441" r="25775" b="78166"/>
              <a:stretch/>
            </p:blipFill>
            <p:spPr>
              <a:xfrm>
                <a:off x="4477014" y="-2588317"/>
                <a:ext cx="1232884" cy="1267862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22668EB7-9702-42B3-9585-DAFE7D3197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162"/>
              <a:stretch/>
            </p:blipFill>
            <p:spPr>
              <a:xfrm rot="21448977">
                <a:off x="4377797" y="-1360809"/>
                <a:ext cx="1984255" cy="1390249"/>
              </a:xfrm>
              <a:prstGeom prst="rect">
                <a:avLst/>
              </a:prstGeom>
            </p:spPr>
          </p:pic>
        </p:grp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97F74DD1-A383-4C6E-B687-6531771E9EC0}"/>
              </a:ext>
            </a:extLst>
          </p:cNvPr>
          <p:cNvSpPr/>
          <p:nvPr/>
        </p:nvSpPr>
        <p:spPr>
          <a:xfrm>
            <a:off x="113043" y="1771582"/>
            <a:ext cx="468086" cy="478972"/>
          </a:xfrm>
          <a:custGeom>
            <a:avLst/>
            <a:gdLst>
              <a:gd name="connsiteX0" fmla="*/ 0 w 468086"/>
              <a:gd name="connsiteY0" fmla="*/ 0 h 478972"/>
              <a:gd name="connsiteX1" fmla="*/ 468086 w 468086"/>
              <a:gd name="connsiteY1" fmla="*/ 0 h 478972"/>
              <a:gd name="connsiteX2" fmla="*/ 468086 w 468086"/>
              <a:gd name="connsiteY2" fmla="*/ 478972 h 478972"/>
              <a:gd name="connsiteX3" fmla="*/ 0 w 468086"/>
              <a:gd name="connsiteY3" fmla="*/ 478972 h 478972"/>
              <a:gd name="connsiteX4" fmla="*/ 0 w 468086"/>
              <a:gd name="connsiteY4" fmla="*/ 0 h 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86" h="478972" fill="none" extrusionOk="0">
                <a:moveTo>
                  <a:pt x="0" y="0"/>
                </a:moveTo>
                <a:cubicBezTo>
                  <a:pt x="115499" y="-3834"/>
                  <a:pt x="250842" y="10415"/>
                  <a:pt x="468086" y="0"/>
                </a:cubicBezTo>
                <a:cubicBezTo>
                  <a:pt x="509352" y="132390"/>
                  <a:pt x="458514" y="326417"/>
                  <a:pt x="468086" y="478972"/>
                </a:cubicBezTo>
                <a:cubicBezTo>
                  <a:pt x="265361" y="533137"/>
                  <a:pt x="205564" y="432422"/>
                  <a:pt x="0" y="478972"/>
                </a:cubicBezTo>
                <a:cubicBezTo>
                  <a:pt x="-217" y="241157"/>
                  <a:pt x="12394" y="177596"/>
                  <a:pt x="0" y="0"/>
                </a:cubicBezTo>
                <a:close/>
              </a:path>
              <a:path w="468086" h="478972" stroke="0" extrusionOk="0">
                <a:moveTo>
                  <a:pt x="0" y="0"/>
                </a:moveTo>
                <a:cubicBezTo>
                  <a:pt x="182165" y="-30425"/>
                  <a:pt x="363261" y="53127"/>
                  <a:pt x="468086" y="0"/>
                </a:cubicBezTo>
                <a:cubicBezTo>
                  <a:pt x="493427" y="218105"/>
                  <a:pt x="451327" y="318365"/>
                  <a:pt x="468086" y="478972"/>
                </a:cubicBezTo>
                <a:cubicBezTo>
                  <a:pt x="310342" y="515010"/>
                  <a:pt x="187716" y="446553"/>
                  <a:pt x="0" y="478972"/>
                </a:cubicBezTo>
                <a:cubicBezTo>
                  <a:pt x="-36948" y="356501"/>
                  <a:pt x="6601" y="171259"/>
                  <a:pt x="0" y="0"/>
                </a:cubicBezTo>
                <a:close/>
              </a:path>
            </a:pathLst>
          </a:custGeom>
          <a:solidFill>
            <a:srgbClr val="7F1A14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4353039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/>
              <a:t>1</a:t>
            </a:r>
            <a:endParaRPr lang="en-US" b="1" dirty="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78DAFD2D-BF48-406D-B8D9-C8E25B3D50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4" t="17738" r="22761" b="9929"/>
          <a:stretch/>
        </p:blipFill>
        <p:spPr>
          <a:xfrm rot="5400000">
            <a:off x="3344627" y="1214785"/>
            <a:ext cx="1768231" cy="159256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C17374-BE69-458A-A4E0-158AD7057592}"/>
              </a:ext>
            </a:extLst>
          </p:cNvPr>
          <p:cNvCxnSpPr/>
          <p:nvPr/>
        </p:nvCxnSpPr>
        <p:spPr>
          <a:xfrm>
            <a:off x="3329938" y="1085348"/>
            <a:ext cx="0" cy="1797162"/>
          </a:xfrm>
          <a:prstGeom prst="line">
            <a:avLst/>
          </a:prstGeom>
          <a:ln w="28575">
            <a:solidFill>
              <a:srgbClr val="D8D8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E379D104-B29A-4298-B2D0-A5992B021EB8}"/>
              </a:ext>
            </a:extLst>
          </p:cNvPr>
          <p:cNvSpPr txBox="1"/>
          <p:nvPr/>
        </p:nvSpPr>
        <p:spPr>
          <a:xfrm>
            <a:off x="4980438" y="1112016"/>
            <a:ext cx="2098273" cy="1883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Two biochar treatments applied</a:t>
            </a:r>
            <a:r>
              <a:rPr lang="fa-IR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endParaRPr lang="fa-I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Soil processed, and filled into PVC rhizoboxes</a:t>
            </a:r>
            <a:r>
              <a:rPr lang="fa-IR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C32E7C6B-35BD-487A-B2A0-9C73FBC1F23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2698452" y="4412244"/>
            <a:ext cx="1012024" cy="1188823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67608C70-02EF-44BD-B0C6-B52433D95B75}"/>
              </a:ext>
            </a:extLst>
          </p:cNvPr>
          <p:cNvSpPr/>
          <p:nvPr/>
        </p:nvSpPr>
        <p:spPr>
          <a:xfrm>
            <a:off x="113043" y="3389490"/>
            <a:ext cx="468086" cy="478972"/>
          </a:xfrm>
          <a:custGeom>
            <a:avLst/>
            <a:gdLst>
              <a:gd name="connsiteX0" fmla="*/ 0 w 468086"/>
              <a:gd name="connsiteY0" fmla="*/ 0 h 478972"/>
              <a:gd name="connsiteX1" fmla="*/ 468086 w 468086"/>
              <a:gd name="connsiteY1" fmla="*/ 0 h 478972"/>
              <a:gd name="connsiteX2" fmla="*/ 468086 w 468086"/>
              <a:gd name="connsiteY2" fmla="*/ 478972 h 478972"/>
              <a:gd name="connsiteX3" fmla="*/ 0 w 468086"/>
              <a:gd name="connsiteY3" fmla="*/ 478972 h 478972"/>
              <a:gd name="connsiteX4" fmla="*/ 0 w 468086"/>
              <a:gd name="connsiteY4" fmla="*/ 0 h 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86" h="478972" fill="none" extrusionOk="0">
                <a:moveTo>
                  <a:pt x="0" y="0"/>
                </a:moveTo>
                <a:cubicBezTo>
                  <a:pt x="115499" y="-3834"/>
                  <a:pt x="250842" y="10415"/>
                  <a:pt x="468086" y="0"/>
                </a:cubicBezTo>
                <a:cubicBezTo>
                  <a:pt x="509352" y="132390"/>
                  <a:pt x="458514" y="326417"/>
                  <a:pt x="468086" y="478972"/>
                </a:cubicBezTo>
                <a:cubicBezTo>
                  <a:pt x="265361" y="533137"/>
                  <a:pt x="205564" y="432422"/>
                  <a:pt x="0" y="478972"/>
                </a:cubicBezTo>
                <a:cubicBezTo>
                  <a:pt x="-217" y="241157"/>
                  <a:pt x="12394" y="177596"/>
                  <a:pt x="0" y="0"/>
                </a:cubicBezTo>
                <a:close/>
              </a:path>
              <a:path w="468086" h="478972" stroke="0" extrusionOk="0">
                <a:moveTo>
                  <a:pt x="0" y="0"/>
                </a:moveTo>
                <a:cubicBezTo>
                  <a:pt x="182165" y="-30425"/>
                  <a:pt x="363261" y="53127"/>
                  <a:pt x="468086" y="0"/>
                </a:cubicBezTo>
                <a:cubicBezTo>
                  <a:pt x="493427" y="218105"/>
                  <a:pt x="451327" y="318365"/>
                  <a:pt x="468086" y="478972"/>
                </a:cubicBezTo>
                <a:cubicBezTo>
                  <a:pt x="310342" y="515010"/>
                  <a:pt x="187716" y="446553"/>
                  <a:pt x="0" y="478972"/>
                </a:cubicBezTo>
                <a:cubicBezTo>
                  <a:pt x="-36948" y="356501"/>
                  <a:pt x="6601" y="171259"/>
                  <a:pt x="0" y="0"/>
                </a:cubicBezTo>
                <a:close/>
              </a:path>
            </a:pathLst>
          </a:custGeom>
          <a:solidFill>
            <a:srgbClr val="7F1A14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4353039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/>
              <a:t>2</a:t>
            </a:r>
            <a:endParaRPr lang="en-US" b="1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D16E0A9-9D61-4710-A4D5-DDB11399BC15}"/>
              </a:ext>
            </a:extLst>
          </p:cNvPr>
          <p:cNvSpPr txBox="1"/>
          <p:nvPr/>
        </p:nvSpPr>
        <p:spPr>
          <a:xfrm>
            <a:off x="3685107" y="5348981"/>
            <a:ext cx="28425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Growth period: 8 weeks</a:t>
            </a:r>
            <a:r>
              <a:rPr lang="fa-IR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3FC365B-E6D4-4AA3-98ED-0808C428DE77}"/>
              </a:ext>
            </a:extLst>
          </p:cNvPr>
          <p:cNvSpPr txBox="1"/>
          <p:nvPr/>
        </p:nvSpPr>
        <p:spPr>
          <a:xfrm>
            <a:off x="3671592" y="5722409"/>
            <a:ext cx="28425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Rhizoboxes were placed at a 45° angle on special holders</a:t>
            </a:r>
            <a:r>
              <a:rPr lang="fa-IR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A317A01F-BBA7-462D-A4D1-AC98B90A9C49}"/>
              </a:ext>
            </a:extLst>
          </p:cNvPr>
          <p:cNvSpPr/>
          <p:nvPr/>
        </p:nvSpPr>
        <p:spPr>
          <a:xfrm>
            <a:off x="7449321" y="935079"/>
            <a:ext cx="4477237" cy="2060593"/>
          </a:xfrm>
          <a:prstGeom prst="roundRect">
            <a:avLst>
              <a:gd name="adj" fmla="val 4988"/>
            </a:avLst>
          </a:prstGeom>
          <a:solidFill>
            <a:srgbClr val="FCF4F1"/>
          </a:solidFill>
          <a:ln>
            <a:solidFill>
              <a:srgbClr val="CCA8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15FA7376-B77A-456C-AB71-1324BEE2F2D4}"/>
              </a:ext>
            </a:extLst>
          </p:cNvPr>
          <p:cNvSpPr/>
          <p:nvPr/>
        </p:nvSpPr>
        <p:spPr>
          <a:xfrm>
            <a:off x="7528433" y="1017982"/>
            <a:ext cx="2682368" cy="536307"/>
          </a:xfrm>
          <a:prstGeom prst="roundRect">
            <a:avLst/>
          </a:prstGeom>
          <a:solidFill>
            <a:srgbClr val="7F1A14"/>
          </a:solidFill>
          <a:ln>
            <a:solidFill>
              <a:srgbClr val="7F1A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83093A8-3CF0-49A0-AF1C-E4F712E27803}"/>
              </a:ext>
            </a:extLst>
          </p:cNvPr>
          <p:cNvSpPr/>
          <p:nvPr/>
        </p:nvSpPr>
        <p:spPr>
          <a:xfrm>
            <a:off x="7220350" y="1702148"/>
            <a:ext cx="468086" cy="478972"/>
          </a:xfrm>
          <a:custGeom>
            <a:avLst/>
            <a:gdLst>
              <a:gd name="connsiteX0" fmla="*/ 0 w 468086"/>
              <a:gd name="connsiteY0" fmla="*/ 0 h 478972"/>
              <a:gd name="connsiteX1" fmla="*/ 468086 w 468086"/>
              <a:gd name="connsiteY1" fmla="*/ 0 h 478972"/>
              <a:gd name="connsiteX2" fmla="*/ 468086 w 468086"/>
              <a:gd name="connsiteY2" fmla="*/ 478972 h 478972"/>
              <a:gd name="connsiteX3" fmla="*/ 0 w 468086"/>
              <a:gd name="connsiteY3" fmla="*/ 478972 h 478972"/>
              <a:gd name="connsiteX4" fmla="*/ 0 w 468086"/>
              <a:gd name="connsiteY4" fmla="*/ 0 h 47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086" h="478972" fill="none" extrusionOk="0">
                <a:moveTo>
                  <a:pt x="0" y="0"/>
                </a:moveTo>
                <a:cubicBezTo>
                  <a:pt x="115499" y="-3834"/>
                  <a:pt x="250842" y="10415"/>
                  <a:pt x="468086" y="0"/>
                </a:cubicBezTo>
                <a:cubicBezTo>
                  <a:pt x="509352" y="132390"/>
                  <a:pt x="458514" y="326417"/>
                  <a:pt x="468086" y="478972"/>
                </a:cubicBezTo>
                <a:cubicBezTo>
                  <a:pt x="265361" y="533137"/>
                  <a:pt x="205564" y="432422"/>
                  <a:pt x="0" y="478972"/>
                </a:cubicBezTo>
                <a:cubicBezTo>
                  <a:pt x="-217" y="241157"/>
                  <a:pt x="12394" y="177596"/>
                  <a:pt x="0" y="0"/>
                </a:cubicBezTo>
                <a:close/>
              </a:path>
              <a:path w="468086" h="478972" stroke="0" extrusionOk="0">
                <a:moveTo>
                  <a:pt x="0" y="0"/>
                </a:moveTo>
                <a:cubicBezTo>
                  <a:pt x="182165" y="-30425"/>
                  <a:pt x="363261" y="53127"/>
                  <a:pt x="468086" y="0"/>
                </a:cubicBezTo>
                <a:cubicBezTo>
                  <a:pt x="493427" y="218105"/>
                  <a:pt x="451327" y="318365"/>
                  <a:pt x="468086" y="478972"/>
                </a:cubicBezTo>
                <a:cubicBezTo>
                  <a:pt x="310342" y="515010"/>
                  <a:pt x="187716" y="446553"/>
                  <a:pt x="0" y="478972"/>
                </a:cubicBezTo>
                <a:cubicBezTo>
                  <a:pt x="-36948" y="356501"/>
                  <a:pt x="6601" y="171259"/>
                  <a:pt x="0" y="0"/>
                </a:cubicBezTo>
                <a:close/>
              </a:path>
            </a:pathLst>
          </a:custGeom>
          <a:solidFill>
            <a:srgbClr val="7F1A14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4353039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/>
              <a:t>3</a:t>
            </a:r>
            <a:endParaRPr lang="en-US" b="1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3B2D6EA-4944-4CA8-9D38-29016E3A2618}"/>
              </a:ext>
            </a:extLst>
          </p:cNvPr>
          <p:cNvSpPr txBox="1"/>
          <p:nvPr/>
        </p:nvSpPr>
        <p:spPr>
          <a:xfrm>
            <a:off x="7269584" y="1087549"/>
            <a:ext cx="3200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Salinity</a:t>
            </a:r>
            <a:r>
              <a:rPr lang="en-US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treatments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7674CD-CC3A-460A-B456-E86446394AE2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99004" y="1900476"/>
            <a:ext cx="333352" cy="504658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C5338D03-CA34-432C-A872-2E14549D86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3210" y="1912877"/>
            <a:ext cx="333352" cy="504658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57D27DCE-B618-4A95-A786-E65C6F69237F}"/>
              </a:ext>
            </a:extLst>
          </p:cNvPr>
          <p:cNvSpPr txBox="1"/>
          <p:nvPr/>
        </p:nvSpPr>
        <p:spPr>
          <a:xfrm>
            <a:off x="7745315" y="1618292"/>
            <a:ext cx="11225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0 Mm NaCl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490A71D-ECE0-4D2C-8607-F940829A8B07}"/>
              </a:ext>
            </a:extLst>
          </p:cNvPr>
          <p:cNvSpPr txBox="1"/>
          <p:nvPr/>
        </p:nvSpPr>
        <p:spPr>
          <a:xfrm>
            <a:off x="8897670" y="1631852"/>
            <a:ext cx="1314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150 Mm NaCl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105B612-3512-4179-8344-967FB700E6B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 t="5732" r="8960" b="4817"/>
          <a:stretch/>
        </p:blipFill>
        <p:spPr>
          <a:xfrm rot="5400000">
            <a:off x="7513966" y="3606063"/>
            <a:ext cx="2394109" cy="17891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A9F3AC-9269-490D-8BF8-2CF4016AF1D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14844"/>
          <a:stretch/>
        </p:blipFill>
        <p:spPr>
          <a:xfrm rot="5400000">
            <a:off x="10129638" y="1218562"/>
            <a:ext cx="1886543" cy="1519694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916AE0A4-BA9F-4644-9346-13105DA25BDE}"/>
              </a:ext>
            </a:extLst>
          </p:cNvPr>
          <p:cNvSpPr txBox="1"/>
          <p:nvPr/>
        </p:nvSpPr>
        <p:spPr>
          <a:xfrm>
            <a:off x="7681048" y="2300897"/>
            <a:ext cx="2580883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Two salinity treatments imposed (from week 3)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EAFDC02-D706-4F59-A9E7-0C36A0EFBB49}"/>
              </a:ext>
            </a:extLst>
          </p:cNvPr>
          <p:cNvSpPr txBox="1"/>
          <p:nvPr/>
        </p:nvSpPr>
        <p:spPr>
          <a:xfrm>
            <a:off x="7929090" y="5794486"/>
            <a:ext cx="3772007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LAP activity analyzed by zymography &amp; enzyme kinetics (Vmax, Km)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321662C-C8AF-43B6-87DA-14AE9E703A6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1868" t="32854" r="20728" b="33212"/>
          <a:stretch/>
        </p:blipFill>
        <p:spPr>
          <a:xfrm>
            <a:off x="10649684" y="71726"/>
            <a:ext cx="1485322" cy="5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09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DCDD0CB1-B01C-4CF0-A5A0-6DD21710D0AF}"/>
              </a:ext>
            </a:extLst>
          </p:cNvPr>
          <p:cNvSpPr/>
          <p:nvPr/>
        </p:nvSpPr>
        <p:spPr>
          <a:xfrm>
            <a:off x="194774" y="4590443"/>
            <a:ext cx="6594115" cy="2092652"/>
          </a:xfrm>
          <a:prstGeom prst="roundRect">
            <a:avLst>
              <a:gd name="adj" fmla="val 8284"/>
            </a:avLst>
          </a:prstGeom>
          <a:solidFill>
            <a:srgbClr val="F5F5F5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3B697E24-0ED2-46F0-A591-1FBF8CEA6FFA}"/>
              </a:ext>
            </a:extLst>
          </p:cNvPr>
          <p:cNvSpPr/>
          <p:nvPr/>
        </p:nvSpPr>
        <p:spPr>
          <a:xfrm>
            <a:off x="5311709" y="864668"/>
            <a:ext cx="6732719" cy="3508130"/>
          </a:xfrm>
          <a:prstGeom prst="roundRect">
            <a:avLst>
              <a:gd name="adj" fmla="val 4472"/>
            </a:avLst>
          </a:prstGeom>
          <a:solidFill>
            <a:srgbClr val="EAF2E3"/>
          </a:solidFill>
          <a:ln>
            <a:solidFill>
              <a:srgbClr val="BCC9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0CD1B4C-E7CB-4AD5-B520-CE1FF51D0A35}"/>
              </a:ext>
            </a:extLst>
          </p:cNvPr>
          <p:cNvSpPr/>
          <p:nvPr/>
        </p:nvSpPr>
        <p:spPr>
          <a:xfrm>
            <a:off x="194775" y="850801"/>
            <a:ext cx="4967693" cy="3507016"/>
          </a:xfrm>
          <a:prstGeom prst="roundRect">
            <a:avLst>
              <a:gd name="adj" fmla="val 4988"/>
            </a:avLst>
          </a:prstGeom>
          <a:solidFill>
            <a:srgbClr val="FCF4F1"/>
          </a:solidFill>
          <a:ln>
            <a:solidFill>
              <a:srgbClr val="CCA8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538321-1FB6-453C-8BB3-4654BC6F69D0}"/>
              </a:ext>
            </a:extLst>
          </p:cNvPr>
          <p:cNvSpPr/>
          <p:nvPr/>
        </p:nvSpPr>
        <p:spPr>
          <a:xfrm>
            <a:off x="0" y="0"/>
            <a:ext cx="12192000" cy="707887"/>
          </a:xfrm>
          <a:prstGeom prst="rect">
            <a:avLst/>
          </a:prstGeom>
          <a:gradFill flip="none" rotWithShape="1">
            <a:gsLst>
              <a:gs pos="0">
                <a:srgbClr val="EED6D4"/>
              </a:gs>
              <a:gs pos="49000">
                <a:srgbClr val="FDFDFB"/>
              </a:gs>
              <a:gs pos="100000">
                <a:srgbClr val="E3EED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6D8C74-63AD-4D47-AACC-63802FA08BDA}"/>
              </a:ext>
            </a:extLst>
          </p:cNvPr>
          <p:cNvSpPr txBox="1"/>
          <p:nvPr/>
        </p:nvSpPr>
        <p:spPr>
          <a:xfrm>
            <a:off x="306081" y="-33862"/>
            <a:ext cx="64090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Methods-zymography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581B878-9EB8-46FF-8464-BDFD76A279E9}"/>
              </a:ext>
            </a:extLst>
          </p:cNvPr>
          <p:cNvSpPr/>
          <p:nvPr/>
        </p:nvSpPr>
        <p:spPr>
          <a:xfrm>
            <a:off x="814186" y="926096"/>
            <a:ext cx="3813000" cy="398567"/>
          </a:xfrm>
          <a:prstGeom prst="roundRect">
            <a:avLst/>
          </a:prstGeom>
          <a:solidFill>
            <a:srgbClr val="7F1A14"/>
          </a:solidFill>
          <a:ln>
            <a:solidFill>
              <a:srgbClr val="7F1A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AE16E43-780A-427A-A2AD-1421B1C019A6}"/>
              </a:ext>
            </a:extLst>
          </p:cNvPr>
          <p:cNvSpPr txBox="1"/>
          <p:nvPr/>
        </p:nvSpPr>
        <p:spPr>
          <a:xfrm>
            <a:off x="1007630" y="881491"/>
            <a:ext cx="34261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zymography workflow</a:t>
            </a:r>
          </a:p>
          <a:p>
            <a:pPr algn="ctr"/>
            <a:endParaRPr lang="en-US" b="1" dirty="0">
              <a:solidFill>
                <a:srgbClr val="FBF6F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412EC57-ACEC-4403-8DCB-6D7473A40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4" y="1266489"/>
            <a:ext cx="4425561" cy="312896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2FA8D5D-5096-4FB0-85C0-F18FD31D0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43588" y="3943553"/>
            <a:ext cx="396274" cy="670618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8BA6E6D-DEA2-4C7B-9083-74B1EC949E6D}"/>
              </a:ext>
            </a:extLst>
          </p:cNvPr>
          <p:cNvGrpSpPr/>
          <p:nvPr/>
        </p:nvGrpSpPr>
        <p:grpSpPr>
          <a:xfrm>
            <a:off x="1564788" y="4593117"/>
            <a:ext cx="5017306" cy="1991379"/>
            <a:chOff x="1091654" y="4639120"/>
            <a:chExt cx="5175454" cy="199137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6147C70-733A-4174-BAD5-AB79EBFE3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2152" y="4738568"/>
              <a:ext cx="1820182" cy="1837352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4BC88A3-FC50-4F18-8A34-631A37407CD8}"/>
                </a:ext>
              </a:extLst>
            </p:cNvPr>
            <p:cNvSpPr txBox="1"/>
            <p:nvPr/>
          </p:nvSpPr>
          <p:spPr>
            <a:xfrm>
              <a:off x="1091654" y="4639120"/>
              <a:ext cx="3034970" cy="19913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 rtl="0">
                <a:lnSpc>
                  <a:spcPct val="150000"/>
                </a:lnSpc>
                <a:buSzPct val="150000"/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Polyamide membranes</a:t>
              </a:r>
            </a:p>
            <a:p>
              <a:pPr marL="285750" lvl="0" indent="-285750">
                <a:lnSpc>
                  <a:spcPct val="150000"/>
                </a:lnSpc>
                <a:buSzPct val="150000"/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Incubated with 12 mM enzyme-specific substrate solution in Trizma buffer </a:t>
              </a:r>
            </a:p>
            <a:p>
              <a:pPr marL="285750" indent="-285750">
                <a:lnSpc>
                  <a:spcPct val="150000"/>
                </a:lnSpc>
                <a:buSzPct val="150000"/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Image of the results captured using a Canon EOS camera</a:t>
              </a:r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D0C4B2C2-7063-4188-B786-AF0BD05B8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3" t="92759" r="84966" b="5824"/>
            <a:stretch/>
          </p:blipFill>
          <p:spPr>
            <a:xfrm rot="16200000">
              <a:off x="5274296" y="5577857"/>
              <a:ext cx="1837351" cy="148273"/>
            </a:xfrm>
            <a:prstGeom prst="roundRect">
              <a:avLst>
                <a:gd name="adj" fmla="val 21154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0AF7F00-8398-4139-B7BD-C75C64FD0BAE}"/>
              </a:ext>
            </a:extLst>
          </p:cNvPr>
          <p:cNvGrpSpPr/>
          <p:nvPr/>
        </p:nvGrpSpPr>
        <p:grpSpPr>
          <a:xfrm>
            <a:off x="5385729" y="1242409"/>
            <a:ext cx="4239440" cy="2665253"/>
            <a:chOff x="5542304" y="1016941"/>
            <a:chExt cx="4239440" cy="266525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3B19403-5514-4AB7-9A04-CE1F917D1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42304" y="1548409"/>
              <a:ext cx="1499746" cy="213378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63B80B-D9EE-49C3-A090-D761ADA6578D}"/>
                </a:ext>
              </a:extLst>
            </p:cNvPr>
            <p:cNvSpPr/>
            <p:nvPr/>
          </p:nvSpPr>
          <p:spPr>
            <a:xfrm>
              <a:off x="5799274" y="3001875"/>
              <a:ext cx="236669" cy="23308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FFC277A1-073F-4626-B9AC-80EFFBE5E821}"/>
                </a:ext>
              </a:extLst>
            </p:cNvPr>
            <p:cNvSpPr/>
            <p:nvPr/>
          </p:nvSpPr>
          <p:spPr>
            <a:xfrm rot="1703991">
              <a:off x="6428427" y="1558937"/>
              <a:ext cx="944382" cy="1753763"/>
            </a:xfrm>
            <a:prstGeom prst="rtTriangle">
              <a:avLst/>
            </a:prstGeom>
            <a:solidFill>
              <a:srgbClr val="FCF4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9641E04-64BA-4BA6-969A-2718B5D2A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29686" y="1431690"/>
              <a:ext cx="2852058" cy="2002509"/>
            </a:xfrm>
            <a:prstGeom prst="rect">
              <a:avLst/>
            </a:prstGeom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DE722D1-3FFC-4F2D-A053-4A0B2146AF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2262" y="1522407"/>
              <a:ext cx="2677281" cy="1268286"/>
            </a:xfrm>
            <a:prstGeom prst="line">
              <a:avLst/>
            </a:prstGeom>
            <a:ln w="5715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7FBF361-7774-402D-A67A-3FC4AF890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1801" y="2052950"/>
              <a:ext cx="2578396" cy="1238184"/>
            </a:xfrm>
            <a:prstGeom prst="line">
              <a:avLst/>
            </a:prstGeom>
            <a:ln w="5715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152C805-851C-4398-80A6-C4B8D37B2521}"/>
                </a:ext>
              </a:extLst>
            </p:cNvPr>
            <p:cNvSpPr txBox="1"/>
            <p:nvPr/>
          </p:nvSpPr>
          <p:spPr>
            <a:xfrm>
              <a:off x="6536494" y="1016941"/>
              <a:ext cx="21419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Hotspots</a:t>
              </a:r>
            </a:p>
          </p:txBody>
        </p: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316346A8-75FD-4820-A214-586A2C535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95536" y="1038427"/>
              <a:ext cx="1012024" cy="1188823"/>
            </a:xfrm>
            <a:prstGeom prst="rect">
              <a:avLst/>
            </a:prstGeom>
          </p:spPr>
        </p:pic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AAC9B1C-B32A-4AB2-94F9-D09EAABF5775}"/>
              </a:ext>
            </a:extLst>
          </p:cNvPr>
          <p:cNvGrpSpPr/>
          <p:nvPr/>
        </p:nvGrpSpPr>
        <p:grpSpPr>
          <a:xfrm>
            <a:off x="6960546" y="4578111"/>
            <a:ext cx="5185069" cy="2104983"/>
            <a:chOff x="6960546" y="4406661"/>
            <a:chExt cx="5185069" cy="2104983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145BCA00-9143-41A7-8516-80F9EA8B31ED}"/>
                </a:ext>
              </a:extLst>
            </p:cNvPr>
            <p:cNvSpPr/>
            <p:nvPr/>
          </p:nvSpPr>
          <p:spPr>
            <a:xfrm>
              <a:off x="6991074" y="4406661"/>
              <a:ext cx="5053353" cy="2104983"/>
            </a:xfrm>
            <a:prstGeom prst="roundRect">
              <a:avLst>
                <a:gd name="adj" fmla="val 4472"/>
              </a:avLst>
            </a:prstGeom>
            <a:solidFill>
              <a:srgbClr val="FAF5EC"/>
            </a:solidFill>
            <a:ln>
              <a:solidFill>
                <a:srgbClr val="DEC5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8A2DAA6-1A19-4B70-A5BD-0BB72AC5DCE8}"/>
                </a:ext>
              </a:extLst>
            </p:cNvPr>
            <p:cNvSpPr/>
            <p:nvPr/>
          </p:nvSpPr>
          <p:spPr>
            <a:xfrm>
              <a:off x="7848600" y="4475516"/>
              <a:ext cx="3356584" cy="398567"/>
            </a:xfrm>
            <a:prstGeom prst="roundRect">
              <a:avLst/>
            </a:prstGeom>
            <a:solidFill>
              <a:srgbClr val="DEC59D"/>
            </a:solidFill>
            <a:ln>
              <a:solidFill>
                <a:srgbClr val="DEC5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6AE181-5C8C-42AD-AC16-1F7E65B03A05}"/>
                </a:ext>
              </a:extLst>
            </p:cNvPr>
            <p:cNvSpPr txBox="1"/>
            <p:nvPr/>
          </p:nvSpPr>
          <p:spPr>
            <a:xfrm>
              <a:off x="8441963" y="4434519"/>
              <a:ext cx="2070440" cy="45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Bef>
                  <a:spcPts val="200"/>
                </a:spcBef>
              </a:pPr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F5484B-49C8-4A66-A56E-36CA68B62C67}"/>
                </a:ext>
              </a:extLst>
            </p:cNvPr>
            <p:cNvSpPr txBox="1"/>
            <p:nvPr/>
          </p:nvSpPr>
          <p:spPr>
            <a:xfrm>
              <a:off x="9348417" y="5039448"/>
              <a:ext cx="27971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2059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2) rhizosphere extent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A6EA25D-4D23-4D88-A117-6223DD22199C}"/>
                </a:ext>
              </a:extLst>
            </p:cNvPr>
            <p:cNvCxnSpPr>
              <a:cxnSpLocks/>
            </p:cNvCxnSpPr>
            <p:nvPr/>
          </p:nvCxnSpPr>
          <p:spPr>
            <a:xfrm>
              <a:off x="9477183" y="4955235"/>
              <a:ext cx="0" cy="1443984"/>
            </a:xfrm>
            <a:prstGeom prst="line">
              <a:avLst/>
            </a:prstGeom>
            <a:ln w="12700" cap="flat" cmpd="sng" algn="ctr">
              <a:solidFill>
                <a:srgbClr val="C1A988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2C21782-EF44-4EA4-9F34-C115C0C187A7}"/>
                </a:ext>
              </a:extLst>
            </p:cNvPr>
            <p:cNvSpPr txBox="1"/>
            <p:nvPr/>
          </p:nvSpPr>
          <p:spPr>
            <a:xfrm>
              <a:off x="7205341" y="5079617"/>
              <a:ext cx="16956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7F1A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1)  Hotspots </a:t>
              </a:r>
            </a:p>
          </p:txBody>
        </p:sp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D86DDD8-90E4-4358-9B44-C00A734B3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27091" y="4918128"/>
              <a:ext cx="564688" cy="571254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90ECE6D-5A48-46D6-B402-84974EC9B6E1}"/>
                </a:ext>
              </a:extLst>
            </p:cNvPr>
            <p:cNvSpPr txBox="1"/>
            <p:nvPr/>
          </p:nvSpPr>
          <p:spPr>
            <a:xfrm>
              <a:off x="9648840" y="5534619"/>
              <a:ext cx="234969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From root center outward until enzyme activity is</a:t>
              </a:r>
              <a:r>
                <a:rPr lang="en-US" sz="1400" b="1" dirty="0">
                  <a:solidFill>
                    <a:srgbClr val="7F1A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&lt;20%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above bulk soil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5B968FCD-9E54-4184-9CC1-4F5ABE3F346E}"/>
                </a:ext>
              </a:extLst>
            </p:cNvPr>
            <p:cNvSpPr txBox="1"/>
            <p:nvPr/>
          </p:nvSpPr>
          <p:spPr>
            <a:xfrm>
              <a:off x="6960546" y="5546411"/>
              <a:ext cx="242871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Areas where enzyme activity significantly exceeds background</a:t>
              </a: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C00F7F53-2C8D-4F1E-83F1-4708EEB2C87A}"/>
              </a:ext>
            </a:extLst>
          </p:cNvPr>
          <p:cNvGrpSpPr/>
          <p:nvPr/>
        </p:nvGrpSpPr>
        <p:grpSpPr>
          <a:xfrm>
            <a:off x="202011" y="5568027"/>
            <a:ext cx="1315205" cy="1016469"/>
            <a:chOff x="5297274" y="1123895"/>
            <a:chExt cx="1315205" cy="1016469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77643FAB-ABCF-4566-B047-AE6E00F78E40}"/>
                </a:ext>
              </a:extLst>
            </p:cNvPr>
            <p:cNvGrpSpPr/>
            <p:nvPr/>
          </p:nvGrpSpPr>
          <p:grpSpPr>
            <a:xfrm>
              <a:off x="5500318" y="1441558"/>
              <a:ext cx="366107" cy="328571"/>
              <a:chOff x="5500318" y="1441558"/>
              <a:chExt cx="366107" cy="328571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6A4CBC74-AE88-4F68-AA8F-B39063C898F0}"/>
                  </a:ext>
                </a:extLst>
              </p:cNvPr>
              <p:cNvSpPr/>
              <p:nvPr/>
            </p:nvSpPr>
            <p:spPr>
              <a:xfrm>
                <a:off x="5537854" y="1441558"/>
                <a:ext cx="328571" cy="328571"/>
              </a:xfrm>
              <a:prstGeom prst="ellipse">
                <a:avLst/>
              </a:prstGeom>
              <a:solidFill>
                <a:srgbClr val="D5CCC3"/>
              </a:solidFill>
              <a:ln>
                <a:solidFill>
                  <a:srgbClr val="AEA0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62972CB5-D214-4120-BB66-6C854A586063}"/>
                  </a:ext>
                </a:extLst>
              </p:cNvPr>
              <p:cNvSpPr/>
              <p:nvPr/>
            </p:nvSpPr>
            <p:spPr>
              <a:xfrm>
                <a:off x="5500318" y="1461446"/>
                <a:ext cx="271922" cy="2122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5476C771-8816-4493-9CC5-165D970719AF}"/>
                </a:ext>
              </a:extLst>
            </p:cNvPr>
            <p:cNvSpPr txBox="1"/>
            <p:nvPr/>
          </p:nvSpPr>
          <p:spPr>
            <a:xfrm>
              <a:off x="5318343" y="1771032"/>
              <a:ext cx="12941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l-Leucine-7-amino-4-methylcoumarin</a:t>
              </a:r>
            </a:p>
          </p:txBody>
        </p: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8F39C1-BC6B-4D88-8B00-7351AABC5AC4}"/>
                </a:ext>
              </a:extLst>
            </p:cNvPr>
            <p:cNvGrpSpPr/>
            <p:nvPr/>
          </p:nvGrpSpPr>
          <p:grpSpPr>
            <a:xfrm>
              <a:off x="5942969" y="1449465"/>
              <a:ext cx="439724" cy="228189"/>
              <a:chOff x="5998385" y="1454823"/>
              <a:chExt cx="439724" cy="228189"/>
            </a:xfrm>
          </p:grpSpPr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D9007E1-F7AD-487A-98B6-28405360907D}"/>
                  </a:ext>
                </a:extLst>
              </p:cNvPr>
              <p:cNvSpPr/>
              <p:nvPr/>
            </p:nvSpPr>
            <p:spPr>
              <a:xfrm>
                <a:off x="6018987" y="1491182"/>
                <a:ext cx="397592" cy="191830"/>
              </a:xfrm>
              <a:custGeom>
                <a:avLst/>
                <a:gdLst>
                  <a:gd name="connsiteX0" fmla="*/ 198796 w 397592"/>
                  <a:gd name="connsiteY0" fmla="*/ 0 h 191830"/>
                  <a:gd name="connsiteX1" fmla="*/ 397592 w 397592"/>
                  <a:gd name="connsiteY1" fmla="*/ 182367 h 191830"/>
                  <a:gd name="connsiteX2" fmla="*/ 395510 w 397592"/>
                  <a:gd name="connsiteY2" fmla="*/ 191830 h 191830"/>
                  <a:gd name="connsiteX3" fmla="*/ 164599 w 397592"/>
                  <a:gd name="connsiteY3" fmla="*/ 191830 h 191830"/>
                  <a:gd name="connsiteX4" fmla="*/ 160038 w 397592"/>
                  <a:gd name="connsiteY4" fmla="*/ 169237 h 191830"/>
                  <a:gd name="connsiteX5" fmla="*/ 90327 w 397592"/>
                  <a:gd name="connsiteY5" fmla="*/ 123030 h 191830"/>
                  <a:gd name="connsiteX6" fmla="*/ 20617 w 397592"/>
                  <a:gd name="connsiteY6" fmla="*/ 169237 h 191830"/>
                  <a:gd name="connsiteX7" fmla="*/ 16055 w 397592"/>
                  <a:gd name="connsiteY7" fmla="*/ 191830 h 191830"/>
                  <a:gd name="connsiteX8" fmla="*/ 2083 w 397592"/>
                  <a:gd name="connsiteY8" fmla="*/ 191830 h 191830"/>
                  <a:gd name="connsiteX9" fmla="*/ 0 w 397592"/>
                  <a:gd name="connsiteY9" fmla="*/ 182367 h 191830"/>
                  <a:gd name="connsiteX10" fmla="*/ 198796 w 397592"/>
                  <a:gd name="connsiteY10" fmla="*/ 0 h 19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7592" h="191830">
                    <a:moveTo>
                      <a:pt x="198796" y="0"/>
                    </a:moveTo>
                    <a:cubicBezTo>
                      <a:pt x="308588" y="0"/>
                      <a:pt x="397592" y="81648"/>
                      <a:pt x="397592" y="182367"/>
                    </a:cubicBezTo>
                    <a:lnTo>
                      <a:pt x="395510" y="191830"/>
                    </a:lnTo>
                    <a:lnTo>
                      <a:pt x="164599" y="191830"/>
                    </a:lnTo>
                    <a:lnTo>
                      <a:pt x="160038" y="169237"/>
                    </a:lnTo>
                    <a:cubicBezTo>
                      <a:pt x="148553" y="142083"/>
                      <a:pt x="121665" y="123030"/>
                      <a:pt x="90327" y="123030"/>
                    </a:cubicBezTo>
                    <a:cubicBezTo>
                      <a:pt x="58989" y="123030"/>
                      <a:pt x="32102" y="142083"/>
                      <a:pt x="20617" y="169237"/>
                    </a:cubicBezTo>
                    <a:lnTo>
                      <a:pt x="16055" y="191830"/>
                    </a:lnTo>
                    <a:lnTo>
                      <a:pt x="2083" y="191830"/>
                    </a:lnTo>
                    <a:lnTo>
                      <a:pt x="0" y="182367"/>
                    </a:lnTo>
                    <a:cubicBezTo>
                      <a:pt x="0" y="81648"/>
                      <a:pt x="89004" y="0"/>
                      <a:pt x="198796" y="0"/>
                    </a:cubicBezTo>
                    <a:close/>
                  </a:path>
                </a:pathLst>
              </a:custGeom>
              <a:solidFill>
                <a:srgbClr val="D9D8F0"/>
              </a:solidFill>
              <a:ln>
                <a:solidFill>
                  <a:srgbClr val="D8D7E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B166323D-21A3-4C06-A311-F49999BD88EA}"/>
                  </a:ext>
                </a:extLst>
              </p:cNvPr>
              <p:cNvSpPr/>
              <p:nvPr/>
            </p:nvSpPr>
            <p:spPr>
              <a:xfrm>
                <a:off x="5998385" y="1454823"/>
                <a:ext cx="271922" cy="2122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0BAF2299-6D27-4606-A546-3EACB847C8DC}"/>
                  </a:ext>
                </a:extLst>
              </p:cNvPr>
              <p:cNvSpPr txBox="1"/>
              <p:nvPr/>
            </p:nvSpPr>
            <p:spPr>
              <a:xfrm>
                <a:off x="6040517" y="1467075"/>
                <a:ext cx="3975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LAP</a:t>
                </a:r>
                <a:endParaRPr lang="en-US" sz="105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A15723B6-0C4D-4C4C-BF80-1BE66F16002E}"/>
                </a:ext>
              </a:extLst>
            </p:cNvPr>
            <p:cNvSpPr txBox="1"/>
            <p:nvPr/>
          </p:nvSpPr>
          <p:spPr>
            <a:xfrm>
              <a:off x="5297274" y="1123895"/>
              <a:ext cx="129138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substrate</a:t>
              </a:r>
              <a:endParaRPr lang="en-US" dirty="0"/>
            </a:p>
          </p:txBody>
        </p: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862B8E04-1365-4D11-9605-3ABD31620976}"/>
                </a:ext>
              </a:extLst>
            </p:cNvPr>
            <p:cNvCxnSpPr>
              <a:cxnSpLocks/>
            </p:cNvCxnSpPr>
            <p:nvPr/>
          </p:nvCxnSpPr>
          <p:spPr>
            <a:xfrm>
              <a:off x="5921829" y="1710009"/>
              <a:ext cx="538902" cy="0"/>
            </a:xfrm>
            <a:prstGeom prst="straightConnector1">
              <a:avLst/>
            </a:prstGeom>
            <a:ln w="28575">
              <a:solidFill>
                <a:srgbClr val="343E9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F6A669C4-CCCE-413F-BF61-B7C7125B383D}"/>
              </a:ext>
            </a:extLst>
          </p:cNvPr>
          <p:cNvCxnSpPr>
            <a:cxnSpLocks/>
          </p:cNvCxnSpPr>
          <p:nvPr/>
        </p:nvCxnSpPr>
        <p:spPr>
          <a:xfrm>
            <a:off x="1515881" y="4748306"/>
            <a:ext cx="0" cy="1822363"/>
          </a:xfrm>
          <a:prstGeom prst="line">
            <a:avLst/>
          </a:prstGeom>
          <a:ln w="12700" cap="flat" cmpd="sng" algn="ctr">
            <a:solidFill>
              <a:srgbClr val="537E4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4A72AD78-E0C7-4C68-8E3D-78ACC3E74B0F}"/>
              </a:ext>
            </a:extLst>
          </p:cNvPr>
          <p:cNvCxnSpPr>
            <a:cxnSpLocks/>
          </p:cNvCxnSpPr>
          <p:nvPr/>
        </p:nvCxnSpPr>
        <p:spPr>
          <a:xfrm>
            <a:off x="4517903" y="4702303"/>
            <a:ext cx="0" cy="1822363"/>
          </a:xfrm>
          <a:prstGeom prst="line">
            <a:avLst/>
          </a:prstGeom>
          <a:ln w="12700" cap="flat" cmpd="sng" algn="ctr">
            <a:solidFill>
              <a:srgbClr val="537E4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8" name="Picture 207">
            <a:extLst>
              <a:ext uri="{FF2B5EF4-FFF2-40B4-BE49-F238E27FC236}">
                <a16:creationId xmlns:a16="http://schemas.microsoft.com/office/drawing/2014/main" id="{91D3D52B-3177-4EC6-A846-98F1767B51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150" b="80678" l="35351" r="46826">
                        <a14:foregroundMark x1="44052" y1="67360" x2="40731" y2="67063"/>
                        <a14:foregroundMark x1="40731" y1="67063" x2="38251" y2="68847"/>
                        <a14:foregroundMark x1="38251" y1="68847" x2="37327" y2="72592"/>
                        <a14:foregroundMark x1="37327" y1="72592" x2="38882" y2="77527"/>
                        <a14:foregroundMark x1="38882" y1="77527" x2="41950" y2="78894"/>
                        <a14:foregroundMark x1="41950" y1="78894" x2="43422" y2="77705"/>
                        <a14:foregroundMark x1="46448" y1="70511" x2="46868" y2="74078"/>
                        <a14:foregroundMark x1="42413" y1="79964" x2="40059" y2="80678"/>
                        <a14:foregroundMark x1="40059" y1="80678" x2="40017" y2="80618"/>
                        <a14:backgroundMark x1="45313" y1="65279" x2="42287" y2="63199"/>
                        <a14:backgroundMark x1="43506" y1="64388" x2="43211" y2="64804"/>
                        <a14:backgroundMark x1="43296" y1="64507" x2="41530" y2="63912"/>
                        <a14:backgroundMark x1="41530" y1="63912" x2="41530" y2="63912"/>
                        <a14:backgroundMark x1="43464" y1="64863" x2="40858" y2="64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67" t="62276" r="52625" b="18151"/>
          <a:stretch/>
        </p:blipFill>
        <p:spPr>
          <a:xfrm>
            <a:off x="471050" y="4728630"/>
            <a:ext cx="680785" cy="70788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465636-ACF9-4B62-9185-24501BB75F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5103" r="9387" b="3203"/>
          <a:stretch/>
        </p:blipFill>
        <p:spPr>
          <a:xfrm rot="5400000">
            <a:off x="9587701" y="1481089"/>
            <a:ext cx="2476332" cy="171894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107FD1BD-9221-43EC-8684-EABF8B804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835" y="3720207"/>
            <a:ext cx="21543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Wheat in rhizobox, before zymography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C8F58BC-B2AB-4BB3-9DC9-B6D65DC49EA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1868" t="32854" r="20728" b="33212"/>
          <a:stretch/>
        </p:blipFill>
        <p:spPr>
          <a:xfrm>
            <a:off x="10649684" y="71726"/>
            <a:ext cx="1485322" cy="5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34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DCDD0CB1-B01C-4CF0-A5A0-6DD21710D0AF}"/>
              </a:ext>
            </a:extLst>
          </p:cNvPr>
          <p:cNvSpPr/>
          <p:nvPr/>
        </p:nvSpPr>
        <p:spPr>
          <a:xfrm>
            <a:off x="194774" y="4590443"/>
            <a:ext cx="4967693" cy="2092652"/>
          </a:xfrm>
          <a:prstGeom prst="roundRect">
            <a:avLst>
              <a:gd name="adj" fmla="val 8284"/>
            </a:avLst>
          </a:prstGeom>
          <a:solidFill>
            <a:srgbClr val="F5F5F5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3B697E24-0ED2-46F0-A591-1FBF8CEA6FFA}"/>
              </a:ext>
            </a:extLst>
          </p:cNvPr>
          <p:cNvSpPr/>
          <p:nvPr/>
        </p:nvSpPr>
        <p:spPr>
          <a:xfrm>
            <a:off x="5613383" y="864668"/>
            <a:ext cx="6431045" cy="3508130"/>
          </a:xfrm>
          <a:prstGeom prst="roundRect">
            <a:avLst>
              <a:gd name="adj" fmla="val 4472"/>
            </a:avLst>
          </a:prstGeom>
          <a:solidFill>
            <a:srgbClr val="EAF2E3"/>
          </a:solidFill>
          <a:ln>
            <a:solidFill>
              <a:srgbClr val="BCC9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0CD1B4C-E7CB-4AD5-B520-CE1FF51D0A35}"/>
              </a:ext>
            </a:extLst>
          </p:cNvPr>
          <p:cNvSpPr/>
          <p:nvPr/>
        </p:nvSpPr>
        <p:spPr>
          <a:xfrm>
            <a:off x="194775" y="850801"/>
            <a:ext cx="4967693" cy="3507016"/>
          </a:xfrm>
          <a:prstGeom prst="roundRect">
            <a:avLst>
              <a:gd name="adj" fmla="val 4988"/>
            </a:avLst>
          </a:prstGeom>
          <a:solidFill>
            <a:srgbClr val="FCF4F1"/>
          </a:solidFill>
          <a:ln>
            <a:solidFill>
              <a:srgbClr val="CCA8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538321-1FB6-453C-8BB3-4654BC6F69D0}"/>
              </a:ext>
            </a:extLst>
          </p:cNvPr>
          <p:cNvSpPr/>
          <p:nvPr/>
        </p:nvSpPr>
        <p:spPr>
          <a:xfrm>
            <a:off x="0" y="0"/>
            <a:ext cx="12192000" cy="707887"/>
          </a:xfrm>
          <a:prstGeom prst="rect">
            <a:avLst/>
          </a:prstGeom>
          <a:gradFill flip="none" rotWithShape="1">
            <a:gsLst>
              <a:gs pos="0">
                <a:srgbClr val="EED6D4"/>
              </a:gs>
              <a:gs pos="49000">
                <a:srgbClr val="FDFDFB"/>
              </a:gs>
              <a:gs pos="100000">
                <a:srgbClr val="E3EED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6D8C74-63AD-4D47-AACC-63802FA08BDA}"/>
              </a:ext>
            </a:extLst>
          </p:cNvPr>
          <p:cNvSpPr txBox="1"/>
          <p:nvPr/>
        </p:nvSpPr>
        <p:spPr>
          <a:xfrm>
            <a:off x="306081" y="-33862"/>
            <a:ext cx="64090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Methods-enzyme</a:t>
            </a: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145BCA00-9143-41A7-8516-80F9EA8B31ED}"/>
              </a:ext>
            </a:extLst>
          </p:cNvPr>
          <p:cNvSpPr/>
          <p:nvPr/>
        </p:nvSpPr>
        <p:spPr>
          <a:xfrm>
            <a:off x="5353776" y="4578111"/>
            <a:ext cx="6690652" cy="2104983"/>
          </a:xfrm>
          <a:prstGeom prst="roundRect">
            <a:avLst>
              <a:gd name="adj" fmla="val 4472"/>
            </a:avLst>
          </a:prstGeom>
          <a:solidFill>
            <a:srgbClr val="FAF5EC"/>
          </a:solidFill>
          <a:ln>
            <a:solidFill>
              <a:srgbClr val="DEC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8A2DAA6-1A19-4B70-A5BD-0BB72AC5DCE8}"/>
              </a:ext>
            </a:extLst>
          </p:cNvPr>
          <p:cNvSpPr/>
          <p:nvPr/>
        </p:nvSpPr>
        <p:spPr>
          <a:xfrm>
            <a:off x="6489143" y="4646966"/>
            <a:ext cx="4444126" cy="398567"/>
          </a:xfrm>
          <a:prstGeom prst="roundRect">
            <a:avLst/>
          </a:prstGeom>
          <a:solidFill>
            <a:srgbClr val="DEC59D"/>
          </a:solidFill>
          <a:ln>
            <a:solidFill>
              <a:srgbClr val="DEC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A6EA25D-4D23-4D88-A117-6223DD22199C}"/>
              </a:ext>
            </a:extLst>
          </p:cNvPr>
          <p:cNvCxnSpPr>
            <a:cxnSpLocks/>
          </p:cNvCxnSpPr>
          <p:nvPr/>
        </p:nvCxnSpPr>
        <p:spPr>
          <a:xfrm>
            <a:off x="9121236" y="1023257"/>
            <a:ext cx="0" cy="3168798"/>
          </a:xfrm>
          <a:prstGeom prst="line">
            <a:avLst/>
          </a:prstGeom>
          <a:ln w="12700" cap="flat" cmpd="sng" algn="ctr">
            <a:solidFill>
              <a:srgbClr val="537E4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F6A669C4-CCCE-413F-BF61-B7C7125B383D}"/>
              </a:ext>
            </a:extLst>
          </p:cNvPr>
          <p:cNvCxnSpPr>
            <a:cxnSpLocks/>
          </p:cNvCxnSpPr>
          <p:nvPr/>
        </p:nvCxnSpPr>
        <p:spPr>
          <a:xfrm>
            <a:off x="1415011" y="5112372"/>
            <a:ext cx="0" cy="1395657"/>
          </a:xfrm>
          <a:prstGeom prst="line">
            <a:avLst/>
          </a:prstGeom>
          <a:ln w="12700" cap="flat" cmpd="sng" algn="ctr">
            <a:solidFill>
              <a:srgbClr val="537E4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4A72AD78-E0C7-4C68-8E3D-78ACC3E74B0F}"/>
              </a:ext>
            </a:extLst>
          </p:cNvPr>
          <p:cNvCxnSpPr>
            <a:cxnSpLocks/>
          </p:cNvCxnSpPr>
          <p:nvPr/>
        </p:nvCxnSpPr>
        <p:spPr>
          <a:xfrm>
            <a:off x="2532016" y="5125862"/>
            <a:ext cx="0" cy="1420254"/>
          </a:xfrm>
          <a:prstGeom prst="line">
            <a:avLst/>
          </a:prstGeom>
          <a:ln w="12700" cap="flat" cmpd="sng" algn="ctr">
            <a:solidFill>
              <a:srgbClr val="537E4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581B878-9EB8-46FF-8464-BDFD76A279E9}"/>
              </a:ext>
            </a:extLst>
          </p:cNvPr>
          <p:cNvSpPr/>
          <p:nvPr/>
        </p:nvSpPr>
        <p:spPr>
          <a:xfrm>
            <a:off x="814186" y="926096"/>
            <a:ext cx="3813000" cy="398567"/>
          </a:xfrm>
          <a:prstGeom prst="roundRect">
            <a:avLst/>
          </a:prstGeom>
          <a:solidFill>
            <a:srgbClr val="7F1A14"/>
          </a:solidFill>
          <a:ln>
            <a:solidFill>
              <a:srgbClr val="7F1A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AE16E43-780A-427A-A2AD-1421B1C019A6}"/>
              </a:ext>
            </a:extLst>
          </p:cNvPr>
          <p:cNvSpPr txBox="1"/>
          <p:nvPr/>
        </p:nvSpPr>
        <p:spPr>
          <a:xfrm>
            <a:off x="1007630" y="881491"/>
            <a:ext cx="34261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Microplate</a:t>
            </a:r>
            <a:r>
              <a:rPr lang="en-US" sz="2400" b="0" i="0" dirty="0">
                <a:solidFill>
                  <a:srgbClr val="FFFFFF"/>
                </a:solidFill>
                <a:effectLst/>
                <a:latin typeface="quote-cjk-patch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F9EA381-B346-450C-A999-A5043AFEB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22" y="1174272"/>
            <a:ext cx="4163989" cy="3151643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CD4614B3-1379-48DA-BE46-93833F78B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130" y="2307690"/>
            <a:ext cx="396274" cy="670618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8C50004F-396E-44A0-8437-98A26E497CB6}"/>
              </a:ext>
            </a:extLst>
          </p:cNvPr>
          <p:cNvSpPr txBox="1"/>
          <p:nvPr/>
        </p:nvSpPr>
        <p:spPr>
          <a:xfrm>
            <a:off x="7159863" y="4590443"/>
            <a:ext cx="30364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C865312D-81AC-4FEE-92EE-A3937BCB56A9}"/>
              </a:ext>
            </a:extLst>
          </p:cNvPr>
          <p:cNvSpPr txBox="1"/>
          <p:nvPr/>
        </p:nvSpPr>
        <p:spPr>
          <a:xfrm>
            <a:off x="9794291" y="5204368"/>
            <a:ext cx="1209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solidFill>
                  <a:srgbClr val="20591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20591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2) K</a:t>
            </a:r>
            <a:r>
              <a:rPr lang="en-US" sz="2400" b="1" baseline="-25000" dirty="0">
                <a:solidFill>
                  <a:srgbClr val="20591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</a:t>
            </a:r>
            <a:endParaRPr lang="en-US" sz="2400" dirty="0">
              <a:solidFill>
                <a:srgbClr val="20591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E68A76F-34D6-4F94-9CA0-BA339A91E83D}"/>
              </a:ext>
            </a:extLst>
          </p:cNvPr>
          <p:cNvSpPr txBox="1"/>
          <p:nvPr/>
        </p:nvSpPr>
        <p:spPr>
          <a:xfrm>
            <a:off x="6440861" y="5208887"/>
            <a:ext cx="1266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7F1A14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1) </a:t>
            </a:r>
            <a:r>
              <a:rPr lang="en-US" sz="2400" b="1" dirty="0">
                <a:solidFill>
                  <a:srgbClr val="7F1A1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2400" b="1" baseline="-25000" dirty="0">
                <a:solidFill>
                  <a:srgbClr val="7F1A1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max</a:t>
            </a:r>
            <a:endParaRPr lang="en-US" sz="2400" dirty="0">
              <a:solidFill>
                <a:srgbClr val="7F1A14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298C643B-E84E-408E-9E0A-EEC2DF04DF63}"/>
              </a:ext>
            </a:extLst>
          </p:cNvPr>
          <p:cNvSpPr txBox="1"/>
          <p:nvPr/>
        </p:nvSpPr>
        <p:spPr>
          <a:xfrm>
            <a:off x="8843974" y="5848676"/>
            <a:ext cx="31244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Substrate concentration at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</a:t>
            </a:r>
            <a:r>
              <a:rPr lang="en-US" sz="1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1400" b="1" baseline="-25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max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a-IR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1F826029-C1D1-4306-85E6-00DC8FC9604D}"/>
              </a:ext>
            </a:extLst>
          </p:cNvPr>
          <p:cNvCxnSpPr>
            <a:cxnSpLocks/>
          </p:cNvCxnSpPr>
          <p:nvPr/>
        </p:nvCxnSpPr>
        <p:spPr>
          <a:xfrm>
            <a:off x="8753283" y="5126685"/>
            <a:ext cx="0" cy="1443984"/>
          </a:xfrm>
          <a:prstGeom prst="line">
            <a:avLst/>
          </a:prstGeom>
          <a:ln w="12700" cap="flat" cmpd="sng" algn="ctr">
            <a:solidFill>
              <a:srgbClr val="C1A98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327439EA-9E44-4CC6-A4CF-80DFBFDD362F}"/>
              </a:ext>
            </a:extLst>
          </p:cNvPr>
          <p:cNvSpPr txBox="1"/>
          <p:nvPr/>
        </p:nvSpPr>
        <p:spPr>
          <a:xfrm>
            <a:off x="8060468" y="6231030"/>
            <a:ext cx="46767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(indicator of enzyme–substrate affinity</a:t>
            </a:r>
            <a:r>
              <a:rPr lang="fa-IR" sz="1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DA2CDE0E-27B1-40D5-9FF5-B498D2BE3B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207"/>
          <a:stretch/>
        </p:blipFill>
        <p:spPr>
          <a:xfrm>
            <a:off x="10797115" y="5177401"/>
            <a:ext cx="996926" cy="587925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398F26D4-CDA6-468B-9552-84CFE3D3B23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62023" y="4910787"/>
            <a:ext cx="576733" cy="755246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792AD78E-AB3F-412B-A7F4-416157495E39}"/>
              </a:ext>
            </a:extLst>
          </p:cNvPr>
          <p:cNvSpPr txBox="1"/>
          <p:nvPr/>
        </p:nvSpPr>
        <p:spPr>
          <a:xfrm>
            <a:off x="5670940" y="5720981"/>
            <a:ext cx="2841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Maximum reaction rate at substrate saturation</a:t>
            </a:r>
            <a:endParaRPr lang="en-US" dirty="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734B989-9514-40C1-8087-457E74F74216}"/>
              </a:ext>
            </a:extLst>
          </p:cNvPr>
          <p:cNvSpPr txBox="1"/>
          <p:nvPr/>
        </p:nvSpPr>
        <p:spPr>
          <a:xfrm>
            <a:off x="6099941" y="6269130"/>
            <a:ext cx="1962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(total catalytic capacity)</a:t>
            </a:r>
          </a:p>
        </p:txBody>
      </p: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8F2CFCAF-0A91-4487-8284-52139474DA71}"/>
              </a:ext>
            </a:extLst>
          </p:cNvPr>
          <p:cNvCxnSpPr>
            <a:cxnSpLocks/>
          </p:cNvCxnSpPr>
          <p:nvPr/>
        </p:nvCxnSpPr>
        <p:spPr>
          <a:xfrm>
            <a:off x="3915493" y="5150415"/>
            <a:ext cx="0" cy="1420253"/>
          </a:xfrm>
          <a:prstGeom prst="line">
            <a:avLst/>
          </a:prstGeom>
          <a:ln w="12700" cap="flat" cmpd="sng" algn="ctr">
            <a:solidFill>
              <a:srgbClr val="537E4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74DDDDE6-A457-4223-BCF8-DAB776F61CD3}"/>
              </a:ext>
            </a:extLst>
          </p:cNvPr>
          <p:cNvSpPr txBox="1"/>
          <p:nvPr/>
        </p:nvSpPr>
        <p:spPr>
          <a:xfrm>
            <a:off x="5777117" y="3462689"/>
            <a:ext cx="32386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Measurements were performed using a VICTOR X5 Multilabel Plate Reader (PerkinElmer, USA).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47437DCF-26C2-4B21-A65A-0ACFC1D2CC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9" b="2061"/>
          <a:stretch/>
        </p:blipFill>
        <p:spPr>
          <a:xfrm>
            <a:off x="5777117" y="1572598"/>
            <a:ext cx="3210024" cy="1793520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8B765386-FE87-49F2-B760-CCAF1BB807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21" b="1"/>
          <a:stretch/>
        </p:blipFill>
        <p:spPr>
          <a:xfrm>
            <a:off x="2687319" y="5167058"/>
            <a:ext cx="791631" cy="1046097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1DE57B1A-0782-49ED-A057-10DE2709C7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644" y="5613875"/>
            <a:ext cx="511144" cy="589691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7130FE88-4B7B-4964-BB8B-9EF957CB07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339" y="4717123"/>
            <a:ext cx="708272" cy="1060848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32CFE4C7-00B2-4FE9-B28B-42F3C85985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1"/>
          <a:stretch/>
        </p:blipFill>
        <p:spPr>
          <a:xfrm>
            <a:off x="3046607" y="5642166"/>
            <a:ext cx="732504" cy="718623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25E258B2-22F0-4C43-BAAC-C5F4EDDA06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3211" y="5118371"/>
            <a:ext cx="841321" cy="1048603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3E31296D-AD7B-47ED-AA43-7550AAD8B7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1132" y="5087115"/>
            <a:ext cx="932769" cy="1127858"/>
          </a:xfrm>
          <a:prstGeom prst="rect">
            <a:avLst/>
          </a:prstGeom>
        </p:spPr>
      </p:pic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1931AFE0-1712-4181-AE0B-581C05061D99}"/>
              </a:ext>
            </a:extLst>
          </p:cNvPr>
          <p:cNvSpPr/>
          <p:nvPr/>
        </p:nvSpPr>
        <p:spPr>
          <a:xfrm>
            <a:off x="411654" y="4655562"/>
            <a:ext cx="4444126" cy="398567"/>
          </a:xfrm>
          <a:prstGeom prst="roundRect">
            <a:avLst/>
          </a:prstGeom>
          <a:solidFill>
            <a:srgbClr val="D8D8D8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C86CAEBB-B84E-4DAF-B5CA-DC1CB5846F1B}"/>
              </a:ext>
            </a:extLst>
          </p:cNvPr>
          <p:cNvSpPr txBox="1"/>
          <p:nvPr/>
        </p:nvSpPr>
        <p:spPr>
          <a:xfrm>
            <a:off x="689083" y="4625673"/>
            <a:ext cx="3773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Rhizosphere Sampling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BCCF76A4-2598-4956-B6EF-6D91884CFE13}"/>
              </a:ext>
            </a:extLst>
          </p:cNvPr>
          <p:cNvSpPr txBox="1"/>
          <p:nvPr/>
        </p:nvSpPr>
        <p:spPr>
          <a:xfrm>
            <a:off x="263353" y="6144515"/>
            <a:ext cx="114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Harvest wheat plants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2A5A419E-F005-4295-BF68-0ADD7E487806}"/>
              </a:ext>
            </a:extLst>
          </p:cNvPr>
          <p:cNvSpPr txBox="1"/>
          <p:nvPr/>
        </p:nvSpPr>
        <p:spPr>
          <a:xfrm>
            <a:off x="1464376" y="6144515"/>
            <a:ext cx="1067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Remove bulk soil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D395C612-4F29-48CB-9D85-5F9B6D04F42E}"/>
              </a:ext>
            </a:extLst>
          </p:cNvPr>
          <p:cNvSpPr txBox="1"/>
          <p:nvPr/>
        </p:nvSpPr>
        <p:spPr>
          <a:xfrm>
            <a:off x="2535479" y="6132787"/>
            <a:ext cx="1380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Collect rhizosphere soil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DEB57CDC-9D19-44F1-AA03-38F9B8FDA898}"/>
              </a:ext>
            </a:extLst>
          </p:cNvPr>
          <p:cNvSpPr txBox="1"/>
          <p:nvPr/>
        </p:nvSpPr>
        <p:spPr>
          <a:xfrm>
            <a:off x="3797119" y="6157446"/>
            <a:ext cx="138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Store at 4 C until analysis</a:t>
            </a:r>
          </a:p>
        </p:txBody>
      </p:sp>
      <p:pic>
        <p:nvPicPr>
          <p:cNvPr id="224" name="Picture 223">
            <a:extLst>
              <a:ext uri="{FF2B5EF4-FFF2-40B4-BE49-F238E27FC236}">
                <a16:creationId xmlns:a16="http://schemas.microsoft.com/office/drawing/2014/main" id="{1FEDF284-09CB-4510-AFD1-B8063F5E1F9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5" t="124" r="13225" b="-124"/>
          <a:stretch/>
        </p:blipFill>
        <p:spPr>
          <a:xfrm rot="5400000">
            <a:off x="9283456" y="1141910"/>
            <a:ext cx="2546001" cy="2201290"/>
          </a:xfrm>
          <a:prstGeom prst="rect">
            <a:avLst/>
          </a:prstGeom>
        </p:spPr>
      </p:pic>
      <p:sp>
        <p:nvSpPr>
          <p:cNvPr id="225" name="Rectangle 1">
            <a:extLst>
              <a:ext uri="{FF2B5EF4-FFF2-40B4-BE49-F238E27FC236}">
                <a16:creationId xmlns:a16="http://schemas.microsoft.com/office/drawing/2014/main" id="{FE6AEA64-9A7B-4A7F-BB8C-91522C49B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6151" y="3608107"/>
            <a:ext cx="270222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Fluorescence: </a:t>
            </a:r>
            <a:endParaRPr kumimoji="0" lang="fa-IR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355 nm (ex) / 460 nm (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2ACD0D3-1A6E-444D-A2BB-7D454F67D24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1868" t="32854" r="20728" b="33212"/>
          <a:stretch/>
        </p:blipFill>
        <p:spPr>
          <a:xfrm>
            <a:off x="10649684" y="71726"/>
            <a:ext cx="1485322" cy="5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10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A538321-1FB6-453C-8BB3-4654BC6F69D0}"/>
              </a:ext>
            </a:extLst>
          </p:cNvPr>
          <p:cNvSpPr/>
          <p:nvPr/>
        </p:nvSpPr>
        <p:spPr>
          <a:xfrm>
            <a:off x="0" y="0"/>
            <a:ext cx="12192000" cy="707887"/>
          </a:xfrm>
          <a:prstGeom prst="rect">
            <a:avLst/>
          </a:prstGeom>
          <a:gradFill flip="none" rotWithShape="1">
            <a:gsLst>
              <a:gs pos="0">
                <a:srgbClr val="EED6D4"/>
              </a:gs>
              <a:gs pos="49000">
                <a:srgbClr val="FDFDFB"/>
              </a:gs>
              <a:gs pos="100000">
                <a:srgbClr val="E3EED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6D8C74-63AD-4D47-AACC-63802FA08BDA}"/>
              </a:ext>
            </a:extLst>
          </p:cNvPr>
          <p:cNvSpPr txBox="1"/>
          <p:nvPr/>
        </p:nvSpPr>
        <p:spPr>
          <a:xfrm>
            <a:off x="306081" y="-33862"/>
            <a:ext cx="64090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886B86F-7D35-4C8D-8C42-6E655B3C5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44360" y="4680356"/>
            <a:ext cx="396274" cy="670618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43B9E042-A377-4FF2-9F44-0D5B99F5968A}"/>
              </a:ext>
            </a:extLst>
          </p:cNvPr>
          <p:cNvGrpSpPr/>
          <p:nvPr/>
        </p:nvGrpSpPr>
        <p:grpSpPr>
          <a:xfrm>
            <a:off x="5259199" y="871793"/>
            <a:ext cx="6742301" cy="3860646"/>
            <a:chOff x="5282960" y="1274125"/>
            <a:chExt cx="6742301" cy="386064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0DE68BC8-2F17-45E9-8549-CE5E1991CFE0}"/>
                </a:ext>
              </a:extLst>
            </p:cNvPr>
            <p:cNvSpPr/>
            <p:nvPr/>
          </p:nvSpPr>
          <p:spPr>
            <a:xfrm>
              <a:off x="5292542" y="3297634"/>
              <a:ext cx="6732719" cy="1837137"/>
            </a:xfrm>
            <a:prstGeom prst="roundRect">
              <a:avLst>
                <a:gd name="adj" fmla="val 4472"/>
              </a:avLst>
            </a:prstGeom>
            <a:solidFill>
              <a:srgbClr val="EAF2E3"/>
            </a:solidFill>
            <a:ln>
              <a:solidFill>
                <a:srgbClr val="BCC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145BCA00-9143-41A7-8516-80F9EA8B31ED}"/>
                </a:ext>
              </a:extLst>
            </p:cNvPr>
            <p:cNvSpPr/>
            <p:nvPr/>
          </p:nvSpPr>
          <p:spPr>
            <a:xfrm>
              <a:off x="5282960" y="1274125"/>
              <a:ext cx="6738026" cy="1878057"/>
            </a:xfrm>
            <a:prstGeom prst="roundRect">
              <a:avLst>
                <a:gd name="adj" fmla="val 4472"/>
              </a:avLst>
            </a:prstGeom>
            <a:solidFill>
              <a:srgbClr val="FCF4F1"/>
            </a:solidFill>
            <a:ln>
              <a:solidFill>
                <a:srgbClr val="C49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C2976A8-F4D2-48A0-96D3-716DA6AE3A5B}"/>
                </a:ext>
              </a:extLst>
            </p:cNvPr>
            <p:cNvSpPr/>
            <p:nvPr/>
          </p:nvSpPr>
          <p:spPr>
            <a:xfrm>
              <a:off x="6667629" y="3348707"/>
              <a:ext cx="3813000" cy="355600"/>
            </a:xfrm>
            <a:prstGeom prst="roundRect">
              <a:avLst/>
            </a:prstGeom>
            <a:solidFill>
              <a:srgbClr val="205919"/>
            </a:solidFill>
            <a:ln>
              <a:solidFill>
                <a:srgbClr val="205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8A2DAA6-1A19-4B70-A5BD-0BB72AC5DCE8}"/>
                </a:ext>
              </a:extLst>
            </p:cNvPr>
            <p:cNvSpPr/>
            <p:nvPr/>
          </p:nvSpPr>
          <p:spPr>
            <a:xfrm>
              <a:off x="6637013" y="1335557"/>
              <a:ext cx="3813000" cy="355600"/>
            </a:xfrm>
            <a:prstGeom prst="roundRect">
              <a:avLst/>
            </a:prstGeom>
            <a:solidFill>
              <a:srgbClr val="7F1A14"/>
            </a:solidFill>
            <a:ln>
              <a:solidFill>
                <a:srgbClr val="7F1A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6AE181-5C8C-42AD-AC16-1F7E65B03A05}"/>
                </a:ext>
              </a:extLst>
            </p:cNvPr>
            <p:cNvSpPr txBox="1"/>
            <p:nvPr/>
          </p:nvSpPr>
          <p:spPr>
            <a:xfrm>
              <a:off x="6901221" y="1318027"/>
              <a:ext cx="34261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Effect of salinity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DE4FBB-8694-40D6-9496-6D92B37A3B9A}"/>
                </a:ext>
              </a:extLst>
            </p:cNvPr>
            <p:cNvSpPr txBox="1"/>
            <p:nvPr/>
          </p:nvSpPr>
          <p:spPr>
            <a:xfrm>
              <a:off x="6948140" y="3334388"/>
              <a:ext cx="34261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Effect of biochar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E9CE20-9B05-4DBE-A9B2-77503D59E26A}"/>
                </a:ext>
              </a:extLst>
            </p:cNvPr>
            <p:cNvSpPr txBox="1"/>
            <p:nvPr/>
          </p:nvSpPr>
          <p:spPr>
            <a:xfrm>
              <a:off x="6370851" y="2330591"/>
              <a:ext cx="249280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7F1A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15.8%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without biochar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CCE748-670C-4198-97C0-CF2ACBC9AFF5}"/>
                </a:ext>
              </a:extLst>
            </p:cNvPr>
            <p:cNvSpPr txBox="1"/>
            <p:nvPr/>
          </p:nvSpPr>
          <p:spPr>
            <a:xfrm>
              <a:off x="6398468" y="1797184"/>
              <a:ext cx="225350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Salinity reduced the hotspots of LAP activity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F5484B-49C8-4A66-A56E-36CA68B62C67}"/>
                </a:ext>
              </a:extLst>
            </p:cNvPr>
            <p:cNvSpPr txBox="1"/>
            <p:nvPr/>
          </p:nvSpPr>
          <p:spPr>
            <a:xfrm>
              <a:off x="9780479" y="1917884"/>
              <a:ext cx="191835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Salinity increased the rhizosphere extent of LAP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3F0B268-F8DC-4731-BCD6-78C0665FB394}"/>
                </a:ext>
              </a:extLst>
            </p:cNvPr>
            <p:cNvSpPr txBox="1"/>
            <p:nvPr/>
          </p:nvSpPr>
          <p:spPr>
            <a:xfrm>
              <a:off x="6370851" y="2584173"/>
              <a:ext cx="249280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7F1A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15.7%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with biochar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D475DB4-AE0C-4348-9449-B786F617E957}"/>
                </a:ext>
              </a:extLst>
            </p:cNvPr>
            <p:cNvSpPr txBox="1"/>
            <p:nvPr/>
          </p:nvSpPr>
          <p:spPr>
            <a:xfrm>
              <a:off x="6416363" y="3930391"/>
              <a:ext cx="204470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Biochar nearly doubled the hotspots of LAP activity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5D8962-A947-40D6-8492-2BC83470094A}"/>
                </a:ext>
              </a:extLst>
            </p:cNvPr>
            <p:cNvSpPr txBox="1"/>
            <p:nvPr/>
          </p:nvSpPr>
          <p:spPr>
            <a:xfrm>
              <a:off x="9935447" y="3959705"/>
              <a:ext cx="179373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Biochar reduced the rhizosphere extent of LAP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B22A8A-68B9-4767-885E-A42A91A36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3787" y="1998123"/>
              <a:ext cx="646232" cy="6584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F2D04A6-2297-47D1-BCBF-A6A8B65F6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6114" y="2061528"/>
              <a:ext cx="201185" cy="51210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23FF7C-D2D5-473B-91E3-D0223FE44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35643" y="1930263"/>
              <a:ext cx="682811" cy="7011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EFC360C-7042-44A1-B009-3581B70FC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6250370" y="4091764"/>
              <a:ext cx="207282" cy="51210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DAB925E-ECA5-4631-96F3-043040011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9522564" y="1998123"/>
              <a:ext cx="207282" cy="51210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6C9BE32-7E36-43CD-8A71-0EC66DAF4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89281" y="3997268"/>
              <a:ext cx="640135" cy="70110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540C8B7-B1E2-436A-97EA-B7A37FE26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37565" y="4149873"/>
              <a:ext cx="201185" cy="51210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BBBE541-B1A3-4A15-8DF2-33F105032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09072" y="3904406"/>
              <a:ext cx="748867" cy="757575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A6EA25D-4D23-4D88-A117-6223DD22199C}"/>
                </a:ext>
              </a:extLst>
            </p:cNvPr>
            <p:cNvCxnSpPr>
              <a:cxnSpLocks/>
            </p:cNvCxnSpPr>
            <p:nvPr/>
          </p:nvCxnSpPr>
          <p:spPr>
            <a:xfrm>
              <a:off x="8666258" y="1716644"/>
              <a:ext cx="0" cy="1288317"/>
            </a:xfrm>
            <a:prstGeom prst="line">
              <a:avLst/>
            </a:prstGeom>
            <a:ln w="12700" cap="flat" cmpd="sng" algn="ctr">
              <a:solidFill>
                <a:srgbClr val="C1A988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BBA8521-DCDA-4A0F-B318-A3CD95844694}"/>
                </a:ext>
              </a:extLst>
            </p:cNvPr>
            <p:cNvCxnSpPr>
              <a:cxnSpLocks/>
            </p:cNvCxnSpPr>
            <p:nvPr/>
          </p:nvCxnSpPr>
          <p:spPr>
            <a:xfrm>
              <a:off x="8655352" y="3724694"/>
              <a:ext cx="0" cy="1288317"/>
            </a:xfrm>
            <a:prstGeom prst="line">
              <a:avLst/>
            </a:prstGeom>
            <a:ln w="12700" cap="flat" cmpd="sng" algn="ctr">
              <a:solidFill>
                <a:srgbClr val="AEC2A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1FF75DD-69E2-4848-9325-9356EF0D6043}"/>
              </a:ext>
            </a:extLst>
          </p:cNvPr>
          <p:cNvGrpSpPr/>
          <p:nvPr/>
        </p:nvGrpSpPr>
        <p:grpSpPr>
          <a:xfrm>
            <a:off x="5224155" y="5209251"/>
            <a:ext cx="6777345" cy="1345162"/>
            <a:chOff x="5224155" y="5209251"/>
            <a:chExt cx="6777345" cy="134516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236828E-EC41-4552-932A-515215E7D7E8}"/>
                </a:ext>
              </a:extLst>
            </p:cNvPr>
            <p:cNvSpPr/>
            <p:nvPr/>
          </p:nvSpPr>
          <p:spPr>
            <a:xfrm>
              <a:off x="5268781" y="5209251"/>
              <a:ext cx="6732719" cy="1345162"/>
            </a:xfrm>
            <a:prstGeom prst="roundRect">
              <a:avLst>
                <a:gd name="adj" fmla="val 8284"/>
              </a:avLst>
            </a:prstGeom>
            <a:solidFill>
              <a:srgbClr val="FAF5EC"/>
            </a:solidFill>
            <a:ln>
              <a:solidFill>
                <a:srgbClr val="DEC5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F7FC420-9FCB-4B57-8E05-647BAF3A0465}"/>
                </a:ext>
              </a:extLst>
            </p:cNvPr>
            <p:cNvSpPr txBox="1"/>
            <p:nvPr/>
          </p:nvSpPr>
          <p:spPr>
            <a:xfrm>
              <a:off x="5224155" y="5540836"/>
              <a:ext cx="673271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the highest LAP activity hotspots and the lowest rhizosphere extent were observed in the </a:t>
              </a:r>
              <a:r>
                <a:rPr lang="en-US" b="1" dirty="0">
                  <a:solidFill>
                    <a:srgbClr val="2A71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b="1" dirty="0">
                  <a:solidFill>
                    <a:srgbClr val="1F5B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b="1" dirty="0">
                  <a:solidFill>
                    <a:srgbClr val="2059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biochar treatment under non saline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condition</a:t>
              </a:r>
              <a:r>
                <a:rPr lang="fa-IR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2BB3DAC5-7F49-40DE-9A0A-727F9BC3A5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1842" y="702127"/>
            <a:ext cx="4526880" cy="3067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2EA292E-F719-4FA8-A816-8065BAC43B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359" y="3753117"/>
            <a:ext cx="4548581" cy="307259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B8075E6-D39C-46A5-891E-174339BDF7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46385" y="4857667"/>
            <a:ext cx="762529" cy="11268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B2C1199-526C-4870-9D93-3F3CD7A55FF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868" t="32854" r="20728" b="33212"/>
          <a:stretch/>
        </p:blipFill>
        <p:spPr>
          <a:xfrm>
            <a:off x="10649684" y="71726"/>
            <a:ext cx="1485322" cy="5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78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A538321-1FB6-453C-8BB3-4654BC6F69D0}"/>
              </a:ext>
            </a:extLst>
          </p:cNvPr>
          <p:cNvSpPr/>
          <p:nvPr/>
        </p:nvSpPr>
        <p:spPr>
          <a:xfrm>
            <a:off x="0" y="0"/>
            <a:ext cx="12192000" cy="707887"/>
          </a:xfrm>
          <a:prstGeom prst="rect">
            <a:avLst/>
          </a:prstGeom>
          <a:gradFill flip="none" rotWithShape="1">
            <a:gsLst>
              <a:gs pos="0">
                <a:srgbClr val="EED6D4"/>
              </a:gs>
              <a:gs pos="49000">
                <a:srgbClr val="FDFDFB"/>
              </a:gs>
              <a:gs pos="100000">
                <a:srgbClr val="E3EED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6D8C74-63AD-4D47-AACC-63802FA08BDA}"/>
              </a:ext>
            </a:extLst>
          </p:cNvPr>
          <p:cNvSpPr txBox="1"/>
          <p:nvPr/>
        </p:nvSpPr>
        <p:spPr>
          <a:xfrm>
            <a:off x="306081" y="-33862"/>
            <a:ext cx="64090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886B86F-7D35-4C8D-8C42-6E655B3C5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44360" y="4680356"/>
            <a:ext cx="396274" cy="670618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43B9E042-A377-4FF2-9F44-0D5B99F5968A}"/>
              </a:ext>
            </a:extLst>
          </p:cNvPr>
          <p:cNvGrpSpPr/>
          <p:nvPr/>
        </p:nvGrpSpPr>
        <p:grpSpPr>
          <a:xfrm>
            <a:off x="5259199" y="871793"/>
            <a:ext cx="6742301" cy="3960042"/>
            <a:chOff x="5282960" y="1274125"/>
            <a:chExt cx="6742301" cy="3960042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0DE68BC8-2F17-45E9-8549-CE5E1991CFE0}"/>
                </a:ext>
              </a:extLst>
            </p:cNvPr>
            <p:cNvSpPr/>
            <p:nvPr/>
          </p:nvSpPr>
          <p:spPr>
            <a:xfrm>
              <a:off x="5292542" y="3297634"/>
              <a:ext cx="6732719" cy="1837137"/>
            </a:xfrm>
            <a:prstGeom prst="roundRect">
              <a:avLst>
                <a:gd name="adj" fmla="val 4472"/>
              </a:avLst>
            </a:prstGeom>
            <a:solidFill>
              <a:srgbClr val="EAF2E3"/>
            </a:solidFill>
            <a:ln>
              <a:solidFill>
                <a:srgbClr val="BCC9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145BCA00-9143-41A7-8516-80F9EA8B31ED}"/>
                </a:ext>
              </a:extLst>
            </p:cNvPr>
            <p:cNvSpPr/>
            <p:nvPr/>
          </p:nvSpPr>
          <p:spPr>
            <a:xfrm>
              <a:off x="5282960" y="1274125"/>
              <a:ext cx="6738026" cy="1878057"/>
            </a:xfrm>
            <a:prstGeom prst="roundRect">
              <a:avLst>
                <a:gd name="adj" fmla="val 4472"/>
              </a:avLst>
            </a:prstGeom>
            <a:solidFill>
              <a:srgbClr val="FCF4F1"/>
            </a:solidFill>
            <a:ln>
              <a:solidFill>
                <a:srgbClr val="C49B9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C2976A8-F4D2-48A0-96D3-716DA6AE3A5B}"/>
                </a:ext>
              </a:extLst>
            </p:cNvPr>
            <p:cNvSpPr/>
            <p:nvPr/>
          </p:nvSpPr>
          <p:spPr>
            <a:xfrm>
              <a:off x="6667629" y="3348707"/>
              <a:ext cx="3813000" cy="355600"/>
            </a:xfrm>
            <a:prstGeom prst="roundRect">
              <a:avLst/>
            </a:prstGeom>
            <a:solidFill>
              <a:srgbClr val="205919"/>
            </a:solidFill>
            <a:ln>
              <a:solidFill>
                <a:srgbClr val="2059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8A2DAA6-1A19-4B70-A5BD-0BB72AC5DCE8}"/>
                </a:ext>
              </a:extLst>
            </p:cNvPr>
            <p:cNvSpPr/>
            <p:nvPr/>
          </p:nvSpPr>
          <p:spPr>
            <a:xfrm>
              <a:off x="6637013" y="1335557"/>
              <a:ext cx="3813000" cy="355600"/>
            </a:xfrm>
            <a:prstGeom prst="roundRect">
              <a:avLst/>
            </a:prstGeom>
            <a:solidFill>
              <a:srgbClr val="7F1A14"/>
            </a:solidFill>
            <a:ln>
              <a:solidFill>
                <a:srgbClr val="7F1A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6AE181-5C8C-42AD-AC16-1F7E65B03A05}"/>
                </a:ext>
              </a:extLst>
            </p:cNvPr>
            <p:cNvSpPr txBox="1"/>
            <p:nvPr/>
          </p:nvSpPr>
          <p:spPr>
            <a:xfrm>
              <a:off x="6901221" y="1318027"/>
              <a:ext cx="34261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Effect of salinity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DE4FBB-8694-40D6-9496-6D92B37A3B9A}"/>
                </a:ext>
              </a:extLst>
            </p:cNvPr>
            <p:cNvSpPr txBox="1"/>
            <p:nvPr/>
          </p:nvSpPr>
          <p:spPr>
            <a:xfrm>
              <a:off x="6948140" y="3334388"/>
              <a:ext cx="34261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Effect of biochar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E9CE20-9B05-4DBE-A9B2-77503D59E26A}"/>
                </a:ext>
              </a:extLst>
            </p:cNvPr>
            <p:cNvSpPr txBox="1"/>
            <p:nvPr/>
          </p:nvSpPr>
          <p:spPr>
            <a:xfrm>
              <a:off x="6790851" y="2465504"/>
              <a:ext cx="169768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K</a:t>
              </a:r>
              <a:r>
                <a:rPr lang="en-US" sz="1200" b="1" baseline="-2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decreased by </a:t>
              </a:r>
              <a:r>
                <a:rPr lang="en-US" sz="1200" b="1" dirty="0">
                  <a:solidFill>
                    <a:srgbClr val="7F1A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37.9% to 49.7%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CCE748-670C-4198-97C0-CF2ACBC9AFF5}"/>
                </a:ext>
              </a:extLst>
            </p:cNvPr>
            <p:cNvSpPr txBox="1"/>
            <p:nvPr/>
          </p:nvSpPr>
          <p:spPr>
            <a:xfrm>
              <a:off x="6398468" y="1738432"/>
              <a:ext cx="225350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Salinity</a:t>
              </a:r>
              <a:r>
                <a:rPr lang="en-US" sz="1400" b="1" i="0" dirty="0">
                  <a:solidFill>
                    <a:srgbClr val="F9FAFB"/>
                  </a:solidFill>
                  <a:effectLst/>
                  <a:latin typeface="quote-cjk-patch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increased</a:t>
              </a:r>
              <a:r>
                <a:rPr lang="en-US" sz="1400" b="1" i="0" dirty="0">
                  <a:solidFill>
                    <a:srgbClr val="F9FAFB"/>
                  </a:solidFill>
                  <a:effectLst/>
                  <a:latin typeface="quote-cjk-patch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enzyme</a:t>
              </a:r>
              <a:r>
                <a:rPr lang="en-US" sz="1400" b="1" i="0" dirty="0">
                  <a:solidFill>
                    <a:srgbClr val="F9FAFB"/>
                  </a:solidFill>
                  <a:effectLst/>
                  <a:latin typeface="quote-cjk-patch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affinity</a:t>
              </a:r>
              <a:r>
                <a:rPr lang="en-US" sz="1400" b="1" i="0" dirty="0">
                  <a:solidFill>
                    <a:srgbClr val="F9FAFB"/>
                  </a:solidFill>
                  <a:effectLst/>
                  <a:latin typeface="quote-cjk-patch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lang="en-US" sz="1400" b="1" i="0" dirty="0">
                  <a:solidFill>
                    <a:srgbClr val="F9FAFB"/>
                  </a:solidFill>
                  <a:effectLst/>
                  <a:latin typeface="quote-cjk-patch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substrate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F5484B-49C8-4A66-A56E-36CA68B62C67}"/>
                </a:ext>
              </a:extLst>
            </p:cNvPr>
            <p:cNvSpPr txBox="1"/>
            <p:nvPr/>
          </p:nvSpPr>
          <p:spPr>
            <a:xfrm>
              <a:off x="9780479" y="1917884"/>
              <a:ext cx="191835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Salinity decreased potential</a:t>
              </a:r>
              <a:r>
                <a:rPr lang="en-US" sz="1400" dirty="0"/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enzymatic</a:t>
              </a:r>
              <a:r>
                <a:rPr lang="en-US" sz="1400" dirty="0"/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D475DB4-AE0C-4348-9449-B786F617E957}"/>
                </a:ext>
              </a:extLst>
            </p:cNvPr>
            <p:cNvSpPr txBox="1"/>
            <p:nvPr/>
          </p:nvSpPr>
          <p:spPr>
            <a:xfrm>
              <a:off x="6556552" y="3849172"/>
              <a:ext cx="204470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Biochar decreased</a:t>
              </a:r>
              <a:r>
                <a:rPr lang="en-US" sz="1400" b="1" i="0" dirty="0">
                  <a:solidFill>
                    <a:srgbClr val="F9FAFB"/>
                  </a:solidFill>
                  <a:effectLst/>
                  <a:latin typeface="quote-cjk-patch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enzyme</a:t>
              </a:r>
              <a:r>
                <a:rPr lang="en-US" sz="1400" b="1" i="0" dirty="0">
                  <a:solidFill>
                    <a:srgbClr val="F9FAFB"/>
                  </a:solidFill>
                  <a:effectLst/>
                  <a:latin typeface="quote-cjk-patch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affinity</a:t>
              </a:r>
              <a:r>
                <a:rPr lang="en-US" sz="1400" b="1" i="0" dirty="0">
                  <a:solidFill>
                    <a:srgbClr val="F9FAFB"/>
                  </a:solidFill>
                  <a:effectLst/>
                  <a:latin typeface="quote-cjk-patch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lang="en-US" sz="1400" b="1" i="0" dirty="0">
                  <a:solidFill>
                    <a:srgbClr val="F9FAFB"/>
                  </a:solidFill>
                  <a:effectLst/>
                  <a:latin typeface="quote-cjk-patch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substrate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5D8962-A947-40D6-8492-2BC83470094A}"/>
                </a:ext>
              </a:extLst>
            </p:cNvPr>
            <p:cNvSpPr txBox="1"/>
            <p:nvPr/>
          </p:nvSpPr>
          <p:spPr>
            <a:xfrm>
              <a:off x="9895335" y="3831332"/>
              <a:ext cx="195607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Biochar</a:t>
              </a:r>
              <a:r>
                <a:rPr lang="en-US" sz="1400" dirty="0"/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increased</a:t>
              </a:r>
              <a:r>
                <a:rPr lang="en-US" sz="1400" dirty="0"/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potential</a:t>
              </a:r>
              <a:r>
                <a:rPr lang="en-US" sz="1400" dirty="0"/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enzymatic</a:t>
              </a:r>
              <a:r>
                <a:rPr lang="en-US" sz="1400" dirty="0"/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activity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A6EA25D-4D23-4D88-A117-6223DD22199C}"/>
                </a:ext>
              </a:extLst>
            </p:cNvPr>
            <p:cNvCxnSpPr>
              <a:cxnSpLocks/>
            </p:cNvCxnSpPr>
            <p:nvPr/>
          </p:nvCxnSpPr>
          <p:spPr>
            <a:xfrm>
              <a:off x="8666258" y="1716644"/>
              <a:ext cx="0" cy="1288317"/>
            </a:xfrm>
            <a:prstGeom prst="line">
              <a:avLst/>
            </a:prstGeom>
            <a:ln w="12700" cap="flat" cmpd="sng" algn="ctr">
              <a:solidFill>
                <a:srgbClr val="C1A988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BBA8521-DCDA-4A0F-B318-A3CD95844694}"/>
                </a:ext>
              </a:extLst>
            </p:cNvPr>
            <p:cNvCxnSpPr>
              <a:cxnSpLocks/>
            </p:cNvCxnSpPr>
            <p:nvPr/>
          </p:nvCxnSpPr>
          <p:spPr>
            <a:xfrm>
              <a:off x="8655352" y="3724694"/>
              <a:ext cx="0" cy="1288317"/>
            </a:xfrm>
            <a:prstGeom prst="line">
              <a:avLst/>
            </a:prstGeom>
            <a:ln w="12700" cap="flat" cmpd="sng" algn="ctr">
              <a:solidFill>
                <a:srgbClr val="AEC2A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3BB7608-3857-428F-9E5E-9B1BB623F157}"/>
                </a:ext>
              </a:extLst>
            </p:cNvPr>
            <p:cNvSpPr txBox="1"/>
            <p:nvPr/>
          </p:nvSpPr>
          <p:spPr>
            <a:xfrm>
              <a:off x="6710354" y="4587836"/>
              <a:ext cx="18257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A71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a 1.8- to 2.2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-fold increase in </a:t>
              </a:r>
              <a:r>
                <a:rPr lang="en-US" sz="1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K</a:t>
              </a:r>
              <a:r>
                <a:rPr lang="en-US" sz="1200" b="1" baseline="-2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1AD02A7-1839-4763-B2C2-CEB1CE4391DE}"/>
                </a:ext>
              </a:extLst>
            </p:cNvPr>
            <p:cNvSpPr txBox="1"/>
            <p:nvPr/>
          </p:nvSpPr>
          <p:spPr>
            <a:xfrm>
              <a:off x="9923862" y="4609360"/>
              <a:ext cx="18257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A71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1.9</a:t>
              </a:r>
              <a:r>
                <a:rPr lang="en-US" sz="1200" dirty="0"/>
                <a:t> 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times higher than without biochar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1FF75DD-69E2-4848-9325-9356EF0D6043}"/>
              </a:ext>
            </a:extLst>
          </p:cNvPr>
          <p:cNvGrpSpPr/>
          <p:nvPr/>
        </p:nvGrpSpPr>
        <p:grpSpPr>
          <a:xfrm>
            <a:off x="5268781" y="4857667"/>
            <a:ext cx="6940133" cy="1696746"/>
            <a:chOff x="5268781" y="4857667"/>
            <a:chExt cx="6940133" cy="169674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236828E-EC41-4552-932A-515215E7D7E8}"/>
                </a:ext>
              </a:extLst>
            </p:cNvPr>
            <p:cNvSpPr/>
            <p:nvPr/>
          </p:nvSpPr>
          <p:spPr>
            <a:xfrm>
              <a:off x="5268781" y="5209251"/>
              <a:ext cx="6732719" cy="1345162"/>
            </a:xfrm>
            <a:prstGeom prst="roundRect">
              <a:avLst>
                <a:gd name="adj" fmla="val 8284"/>
              </a:avLst>
            </a:prstGeom>
            <a:solidFill>
              <a:srgbClr val="FAF5EC"/>
            </a:solidFill>
            <a:ln>
              <a:solidFill>
                <a:srgbClr val="DEC5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F7FC420-9FCB-4B57-8E05-647BAF3A0465}"/>
                </a:ext>
              </a:extLst>
            </p:cNvPr>
            <p:cNvSpPr txBox="1"/>
            <p:nvPr/>
          </p:nvSpPr>
          <p:spPr>
            <a:xfrm>
              <a:off x="5347395" y="5521900"/>
              <a:ext cx="640594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b="1" dirty="0">
                  <a:solidFill>
                    <a:srgbClr val="2059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2% biochar treatment under non-saline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condition showed the highest Vmax and Km, while the </a:t>
              </a:r>
              <a:r>
                <a:rPr lang="en-US" b="1" dirty="0">
                  <a:solidFill>
                    <a:srgbClr val="7F1A1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non-biochar treatment under saline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condition showed the lowest.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6FECAE3F-74BF-4713-A91A-3CD7E93D1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46385" y="4857667"/>
              <a:ext cx="762529" cy="1126847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F6CA6627-0B5C-4E95-9E21-B8AE6708C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634" y="3719178"/>
            <a:ext cx="4670048" cy="30341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734E75-6965-4AA1-8C26-6F6B104AE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6" y="713886"/>
            <a:ext cx="4467636" cy="3013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C95DD-74EF-4D40-A90D-88F7B311D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633" y="1345821"/>
            <a:ext cx="743776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D03AB6-0775-4BE7-BF1E-AEDED3F60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1457" y="3128597"/>
            <a:ext cx="882114" cy="13764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98F4C-4CFC-4D7F-8A19-B8DA3F3DD89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38871" y="3505619"/>
            <a:ext cx="576733" cy="755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F420B1-B4F2-43DE-84BA-ECD91E39268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97944" y="1452731"/>
            <a:ext cx="703413" cy="98308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43BD627-BD80-4435-9BCF-EC630C3D64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868" t="32854" r="20728" b="33212"/>
          <a:stretch/>
        </p:blipFill>
        <p:spPr>
          <a:xfrm>
            <a:off x="10649684" y="71726"/>
            <a:ext cx="1485322" cy="5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60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89647D7-5E2D-4E13-BC1E-FA6D8FACEAF7}"/>
              </a:ext>
            </a:extLst>
          </p:cNvPr>
          <p:cNvGrpSpPr/>
          <p:nvPr/>
        </p:nvGrpSpPr>
        <p:grpSpPr>
          <a:xfrm>
            <a:off x="158045" y="5623559"/>
            <a:ext cx="11864622" cy="1068013"/>
            <a:chOff x="5268781" y="5209251"/>
            <a:chExt cx="6732719" cy="134516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05AE720-35C5-41E5-83A2-C61276A78689}"/>
                </a:ext>
              </a:extLst>
            </p:cNvPr>
            <p:cNvSpPr/>
            <p:nvPr/>
          </p:nvSpPr>
          <p:spPr>
            <a:xfrm>
              <a:off x="5268781" y="5209251"/>
              <a:ext cx="6732719" cy="1345162"/>
            </a:xfrm>
            <a:prstGeom prst="roundRect">
              <a:avLst>
                <a:gd name="adj" fmla="val 8284"/>
              </a:avLst>
            </a:prstGeom>
            <a:solidFill>
              <a:srgbClr val="EFF2F5"/>
            </a:solidFill>
            <a:ln>
              <a:solidFill>
                <a:srgbClr val="D9E1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9B810D-69A7-4E3C-ADFC-67618CA7A916}"/>
                </a:ext>
              </a:extLst>
            </p:cNvPr>
            <p:cNvSpPr txBox="1"/>
            <p:nvPr/>
          </p:nvSpPr>
          <p:spPr>
            <a:xfrm>
              <a:off x="5347395" y="5521900"/>
              <a:ext cx="64059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F5D3C26-214C-4CE4-9862-49833ABDC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315" y="5879875"/>
            <a:ext cx="294450" cy="136461"/>
          </a:xfrm>
          <a:prstGeom prst="ellipse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2807060-734B-422A-9CBB-5CD520E2F3A2}"/>
              </a:ext>
            </a:extLst>
          </p:cNvPr>
          <p:cNvGrpSpPr/>
          <p:nvPr/>
        </p:nvGrpSpPr>
        <p:grpSpPr>
          <a:xfrm>
            <a:off x="10568403" y="5879875"/>
            <a:ext cx="624986" cy="301732"/>
            <a:chOff x="6734586" y="2015888"/>
            <a:chExt cx="924731" cy="44644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E4985C-2CE1-4EF2-8E07-951BD189D60C}"/>
                </a:ext>
              </a:extLst>
            </p:cNvPr>
            <p:cNvSpPr/>
            <p:nvPr/>
          </p:nvSpPr>
          <p:spPr>
            <a:xfrm>
              <a:off x="6876661" y="2164702"/>
              <a:ext cx="289249" cy="289249"/>
            </a:xfrm>
            <a:prstGeom prst="ellipse">
              <a:avLst/>
            </a:prstGeom>
            <a:solidFill>
              <a:srgbClr val="EFEAEA"/>
            </a:solidFill>
            <a:ln>
              <a:solidFill>
                <a:srgbClr val="DEDA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DAFF5A0-AD0C-4864-90D8-019016076DF1}"/>
                </a:ext>
              </a:extLst>
            </p:cNvPr>
            <p:cNvSpPr/>
            <p:nvPr/>
          </p:nvSpPr>
          <p:spPr>
            <a:xfrm>
              <a:off x="7165910" y="2020077"/>
              <a:ext cx="289249" cy="289249"/>
            </a:xfrm>
            <a:prstGeom prst="ellipse">
              <a:avLst/>
            </a:prstGeom>
            <a:solidFill>
              <a:srgbClr val="F2D2D1"/>
            </a:solidFill>
            <a:ln>
              <a:solidFill>
                <a:srgbClr val="DC9F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6648FD-82AA-4BEF-8986-E182032A02F3}"/>
                </a:ext>
              </a:extLst>
            </p:cNvPr>
            <p:cNvSpPr txBox="1"/>
            <p:nvPr/>
          </p:nvSpPr>
          <p:spPr>
            <a:xfrm>
              <a:off x="7094872" y="2015888"/>
              <a:ext cx="564445" cy="296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8D2222"/>
                  </a:solidFill>
                </a:rPr>
                <a:t>Na</a:t>
              </a:r>
              <a:r>
                <a:rPr lang="en-US" sz="700" b="1" baseline="30000" dirty="0">
                  <a:solidFill>
                    <a:srgbClr val="8D2222"/>
                  </a:solidFill>
                </a:rPr>
                <a:t>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0215C8-9003-476F-9DE5-BEA8CC109FDC}"/>
                </a:ext>
              </a:extLst>
            </p:cNvPr>
            <p:cNvSpPr txBox="1"/>
            <p:nvPr/>
          </p:nvSpPr>
          <p:spPr>
            <a:xfrm>
              <a:off x="6734586" y="2166330"/>
              <a:ext cx="564445" cy="296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rgbClr val="474546"/>
                  </a:solidFill>
                </a:rPr>
                <a:t>Cl</a:t>
              </a:r>
              <a:r>
                <a:rPr lang="en-US" sz="700" b="1" baseline="30000" dirty="0">
                  <a:solidFill>
                    <a:srgbClr val="474546"/>
                  </a:solidFill>
                </a:rPr>
                <a:t>-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A43990-E27F-4708-B072-57E692FDE396}"/>
              </a:ext>
            </a:extLst>
          </p:cNvPr>
          <p:cNvSpPr txBox="1"/>
          <p:nvPr/>
        </p:nvSpPr>
        <p:spPr>
          <a:xfrm>
            <a:off x="1242113" y="5852777"/>
            <a:ext cx="92907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43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Biochar strengthens rhizosphere functioning but cannot fully offset </a:t>
            </a:r>
          </a:p>
          <a:p>
            <a:pPr algn="ctr"/>
            <a:r>
              <a:rPr lang="en-US" b="1" dirty="0">
                <a:solidFill>
                  <a:srgbClr val="0439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inhibitory effects of salinity on microbial metabolism and enzymatic efficiency.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32BD17-A9A4-446E-8227-1FAD55A96D5D}"/>
              </a:ext>
            </a:extLst>
          </p:cNvPr>
          <p:cNvSpPr txBox="1"/>
          <p:nvPr/>
        </p:nvSpPr>
        <p:spPr>
          <a:xfrm>
            <a:off x="11199610" y="6099208"/>
            <a:ext cx="10423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93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Biochar</a:t>
            </a:r>
            <a:endParaRPr lang="en-US" sz="1200" dirty="0">
              <a:solidFill>
                <a:srgbClr val="09310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A4BE49-966E-4E45-8429-16C06D5D7873}"/>
              </a:ext>
            </a:extLst>
          </p:cNvPr>
          <p:cNvSpPr txBox="1"/>
          <p:nvPr/>
        </p:nvSpPr>
        <p:spPr>
          <a:xfrm>
            <a:off x="10357494" y="6230868"/>
            <a:ext cx="10314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solidFill>
                  <a:srgbClr val="9E3B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Salinity</a:t>
            </a:r>
            <a:endParaRPr lang="en-US" dirty="0">
              <a:solidFill>
                <a:srgbClr val="9E3B1E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28C9FCA-CEC8-491A-8F9C-E23EB5B7D36D}"/>
              </a:ext>
            </a:extLst>
          </p:cNvPr>
          <p:cNvSpPr/>
          <p:nvPr/>
        </p:nvSpPr>
        <p:spPr>
          <a:xfrm>
            <a:off x="158045" y="2414959"/>
            <a:ext cx="11864622" cy="3093991"/>
          </a:xfrm>
          <a:prstGeom prst="roundRect">
            <a:avLst>
              <a:gd name="adj" fmla="val 7946"/>
            </a:avLst>
          </a:prstGeom>
          <a:gradFill>
            <a:gsLst>
              <a:gs pos="0">
                <a:srgbClr val="F8EDEA"/>
              </a:gs>
              <a:gs pos="50000">
                <a:srgbClr val="FFFDFE"/>
              </a:gs>
              <a:gs pos="100000">
                <a:srgbClr val="EEF2E8"/>
              </a:gs>
            </a:gsLst>
            <a:lin ang="0" scaled="1"/>
          </a:gradFill>
          <a:ln>
            <a:gradFill flip="none" rotWithShape="1">
              <a:gsLst>
                <a:gs pos="0">
                  <a:srgbClr val="CA8283"/>
                </a:gs>
                <a:gs pos="50000">
                  <a:schemeClr val="bg1"/>
                </a:gs>
                <a:gs pos="100000">
                  <a:srgbClr val="AEC2A6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DACF5-3A4B-47E2-9F7C-17B638CE6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76574" l="35677" r="62292">
                        <a14:foregroundMark x1="50469" y1="76574" x2="50469" y2="7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80" t="18603" r="34370" b="18731"/>
          <a:stretch/>
        </p:blipFill>
        <p:spPr>
          <a:xfrm>
            <a:off x="10568403" y="5354616"/>
            <a:ext cx="1248350" cy="13234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9FBCAB-5F69-4CB4-8DAC-4487B6A53C6C}"/>
              </a:ext>
            </a:extLst>
          </p:cNvPr>
          <p:cNvSpPr txBox="1"/>
          <p:nvPr/>
        </p:nvSpPr>
        <p:spPr>
          <a:xfrm>
            <a:off x="1391478" y="2635292"/>
            <a:ext cx="4144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Salinity imposes stress and reduces substrate supply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706DB9-8ADB-4398-8F61-1FB0FCF93EE4}"/>
              </a:ext>
            </a:extLst>
          </p:cNvPr>
          <p:cNvSpPr txBox="1"/>
          <p:nvPr/>
        </p:nvSpPr>
        <p:spPr>
          <a:xfrm>
            <a:off x="1377567" y="3582287"/>
            <a:ext cx="3781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Drives dispersed activity and high-affinity enzymes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E4D44C-EDB2-48C6-9C1C-AAC7097EE8EA}"/>
              </a:ext>
            </a:extLst>
          </p:cNvPr>
          <p:cNvSpPr txBox="1"/>
          <p:nvPr/>
        </p:nvSpPr>
        <p:spPr>
          <a:xfrm>
            <a:off x="1391478" y="4519427"/>
            <a:ext cx="4406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Overall inhibition of microbial metabolism and enzymatic efficiency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0F7458-CCDB-4F92-9FBC-40EB9830FEFD}"/>
              </a:ext>
            </a:extLst>
          </p:cNvPr>
          <p:cNvSpPr txBox="1"/>
          <p:nvPr/>
        </p:nvSpPr>
        <p:spPr>
          <a:xfrm>
            <a:off x="7846055" y="2697520"/>
            <a:ext cx="3874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Biochar enhances microhabitat quality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9ABC3B-11D1-42C1-B05C-94CE6E011D82}"/>
              </a:ext>
            </a:extLst>
          </p:cNvPr>
          <p:cNvSpPr txBox="1"/>
          <p:nvPr/>
        </p:nvSpPr>
        <p:spPr>
          <a:xfrm>
            <a:off x="7873630" y="3555041"/>
            <a:ext cx="4178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Stimulates activity and catalytic capacity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13A148-0643-42A5-A464-2937060ADCFA}"/>
              </a:ext>
            </a:extLst>
          </p:cNvPr>
          <p:cNvSpPr txBox="1"/>
          <p:nvPr/>
        </p:nvSpPr>
        <p:spPr>
          <a:xfrm>
            <a:off x="7846055" y="4329530"/>
            <a:ext cx="4406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Overall improvement of rhizosphere functioning, but cannot fully counteract salinity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BF6280F-C23A-4511-949A-85A29B2BB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188" y="3423501"/>
            <a:ext cx="794199" cy="8034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1A29545-5AEE-4DB4-8972-E148638961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91" t="48444" b="2011"/>
          <a:stretch/>
        </p:blipFill>
        <p:spPr>
          <a:xfrm>
            <a:off x="591844" y="2618888"/>
            <a:ext cx="799634" cy="63730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1023BD-0E10-45C0-A900-42D4220AA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167" y="3545761"/>
            <a:ext cx="810944" cy="80343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5AF352-5851-47D8-B365-93A38EB72B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3188" y="2608776"/>
            <a:ext cx="755443" cy="8487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E324A2C-D7E4-4248-A5F8-7CAF031B3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0008" y="3505546"/>
            <a:ext cx="370118" cy="64058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C0E95A4-84AB-4010-AE09-EADB394156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059" r="70787"/>
          <a:stretch/>
        </p:blipFill>
        <p:spPr>
          <a:xfrm>
            <a:off x="434410" y="2697520"/>
            <a:ext cx="345515" cy="55235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BD76062-0D8C-4CDD-A93D-7A759920E7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4233" y="4466025"/>
            <a:ext cx="803154" cy="71558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0A2EABA-B30B-4DCD-86F9-D5B6E7DBCFCA}"/>
              </a:ext>
            </a:extLst>
          </p:cNvPr>
          <p:cNvSpPr txBox="1"/>
          <p:nvPr/>
        </p:nvSpPr>
        <p:spPr>
          <a:xfrm>
            <a:off x="5667300" y="3577261"/>
            <a:ext cx="846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304398A-D084-4E29-A4C8-FDB66F9CF0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7" y="71726"/>
            <a:ext cx="11976960" cy="224548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F2D319A-9AE8-4FEF-BAB5-870A7A04D679}"/>
              </a:ext>
            </a:extLst>
          </p:cNvPr>
          <p:cNvSpPr txBox="1"/>
          <p:nvPr/>
        </p:nvSpPr>
        <p:spPr>
          <a:xfrm>
            <a:off x="306081" y="-33862"/>
            <a:ext cx="64090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DAF4640-1A2C-4CEE-88D4-5E4C7A1B4B4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1868" t="32854" r="20728" b="33212"/>
          <a:stretch/>
        </p:blipFill>
        <p:spPr>
          <a:xfrm>
            <a:off x="10649684" y="71726"/>
            <a:ext cx="1485322" cy="56444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D2E8EB2-A6B5-4A53-8DDF-439702EB204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233" b="58333" l="3363" r="13388">
                        <a14:foregroundMark x1="11675" y1="43411" x2="11675" y2="43411"/>
                        <a14:foregroundMark x1="12627" y1="50581" x2="12627" y2="50581"/>
                        <a14:foregroundMark x1="11104" y1="56783" x2="11104" y2="56783"/>
                        <a14:foregroundMark x1="10596" y1="46124" x2="10596" y2="46124"/>
                        <a14:foregroundMark x1="10533" y1="50775" x2="10533" y2="50775"/>
                        <a14:foregroundMark x1="3744" y1="53101" x2="3744" y2="53101"/>
                        <a14:foregroundMark x1="6218" y1="57364" x2="6218" y2="57364"/>
                        <a14:foregroundMark x1="3426" y1="46899" x2="3426" y2="46899"/>
                        <a14:foregroundMark x1="12500" y1="40504" x2="12500" y2="40504"/>
                        <a14:foregroundMark x1="10977" y1="38760" x2="10977" y2="38760"/>
                        <a14:foregroundMark x1="10089" y1="40698" x2="10089" y2="40698"/>
                        <a14:foregroundMark x1="13388" y1="43992" x2="13388" y2="43992"/>
                        <a14:foregroundMark x1="12119" y1="53488" x2="12119" y2="53488"/>
                        <a14:foregroundMark x1="4315" y1="57752" x2="4315" y2="57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1" t="26743" r="85788" b="37875"/>
          <a:stretch/>
        </p:blipFill>
        <p:spPr>
          <a:xfrm>
            <a:off x="618477" y="4343227"/>
            <a:ext cx="799634" cy="7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28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>
            <a:extLst>
              <a:ext uri="{FF2B5EF4-FFF2-40B4-BE49-F238E27FC236}">
                <a16:creationId xmlns:a16="http://schemas.microsoft.com/office/drawing/2014/main" id="{425B0A1A-4D09-4231-B3B8-ACFA5FE5A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072"/>
            <a:ext cx="12192000" cy="411540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26D8C74-63AD-4D47-AACC-63802FA08BDA}"/>
              </a:ext>
            </a:extLst>
          </p:cNvPr>
          <p:cNvSpPr txBox="1"/>
          <p:nvPr/>
        </p:nvSpPr>
        <p:spPr>
          <a:xfrm>
            <a:off x="306081" y="-33862"/>
            <a:ext cx="64090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28BE04B-A4A0-42B1-A5B9-97DC65B11194}"/>
              </a:ext>
            </a:extLst>
          </p:cNvPr>
          <p:cNvGrpSpPr/>
          <p:nvPr/>
        </p:nvGrpSpPr>
        <p:grpSpPr>
          <a:xfrm>
            <a:off x="220009" y="5389015"/>
            <a:ext cx="11795207" cy="1302558"/>
            <a:chOff x="5268781" y="5209251"/>
            <a:chExt cx="6732719" cy="1345162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6587F50D-12D6-4372-8D50-D40B48E93EB6}"/>
                </a:ext>
              </a:extLst>
            </p:cNvPr>
            <p:cNvSpPr/>
            <p:nvPr/>
          </p:nvSpPr>
          <p:spPr>
            <a:xfrm>
              <a:off x="5268781" y="5209251"/>
              <a:ext cx="6732719" cy="1345162"/>
            </a:xfrm>
            <a:prstGeom prst="roundRect">
              <a:avLst>
                <a:gd name="adj" fmla="val 8284"/>
              </a:avLst>
            </a:prstGeom>
            <a:solidFill>
              <a:srgbClr val="F4F7F0"/>
            </a:solidFill>
            <a:ln>
              <a:solidFill>
                <a:srgbClr val="D9E2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B4DD02F-C3E0-48C1-B21E-3C6E1623255F}"/>
                </a:ext>
              </a:extLst>
            </p:cNvPr>
            <p:cNvSpPr txBox="1"/>
            <p:nvPr/>
          </p:nvSpPr>
          <p:spPr>
            <a:xfrm>
              <a:off x="5347395" y="5521900"/>
              <a:ext cx="64059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568D415B-A469-484C-940B-7E443A7EF69D}"/>
              </a:ext>
            </a:extLst>
          </p:cNvPr>
          <p:cNvSpPr txBox="1"/>
          <p:nvPr/>
        </p:nvSpPr>
        <p:spPr>
          <a:xfrm>
            <a:off x="122473" y="5860531"/>
            <a:ext cx="8862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2% biochar under non-saline (optimal) condition</a:t>
            </a:r>
            <a:r>
              <a:rPr lang="fa-IR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7264AAD-70A8-4337-A9E2-E4244E787170}"/>
              </a:ext>
            </a:extLst>
          </p:cNvPr>
          <p:cNvGrpSpPr/>
          <p:nvPr/>
        </p:nvGrpSpPr>
        <p:grpSpPr>
          <a:xfrm>
            <a:off x="204128" y="4149476"/>
            <a:ext cx="11795207" cy="1068013"/>
            <a:chOff x="5268781" y="5209251"/>
            <a:chExt cx="6732719" cy="1345162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E6E056B7-7063-4AD5-87ED-76F98FE9FD31}"/>
                </a:ext>
              </a:extLst>
            </p:cNvPr>
            <p:cNvSpPr/>
            <p:nvPr/>
          </p:nvSpPr>
          <p:spPr>
            <a:xfrm>
              <a:off x="5268781" y="5209251"/>
              <a:ext cx="6732719" cy="1345162"/>
            </a:xfrm>
            <a:prstGeom prst="roundRect">
              <a:avLst>
                <a:gd name="adj" fmla="val 8284"/>
              </a:avLst>
            </a:prstGeom>
            <a:solidFill>
              <a:srgbClr val="EFF2F5"/>
            </a:solidFill>
            <a:ln>
              <a:solidFill>
                <a:srgbClr val="D9E1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73C154C-0421-49CE-BC57-E2B4BE920EC8}"/>
                </a:ext>
              </a:extLst>
            </p:cNvPr>
            <p:cNvSpPr txBox="1"/>
            <p:nvPr/>
          </p:nvSpPr>
          <p:spPr>
            <a:xfrm>
              <a:off x="5347395" y="5521900"/>
              <a:ext cx="64059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848978E-C6F5-488D-BE47-845037B33F81}"/>
              </a:ext>
            </a:extLst>
          </p:cNvPr>
          <p:cNvGrpSpPr/>
          <p:nvPr/>
        </p:nvGrpSpPr>
        <p:grpSpPr>
          <a:xfrm>
            <a:off x="7916471" y="5448185"/>
            <a:ext cx="3364122" cy="1338544"/>
            <a:chOff x="7916471" y="5365061"/>
            <a:chExt cx="3364122" cy="133854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FEF2FCD-565A-4293-82C4-8F0F27FF4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7991" y="5365061"/>
              <a:ext cx="1039324" cy="118779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66EE1E97-255A-4E1B-A78C-6FF5F0F79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5005" y="5421090"/>
              <a:ext cx="1352986" cy="1070132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A1C0AB1-7F5E-4710-BE80-3DE98A1F7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07423" y="5704752"/>
              <a:ext cx="573170" cy="559523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158020FD-999E-4CD7-9DF0-D02C46B4C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602700">
              <a:off x="8001822" y="5331887"/>
              <a:ext cx="1286367" cy="1457070"/>
            </a:xfrm>
            <a:prstGeom prst="rect">
              <a:avLst/>
            </a:prstGeom>
          </p:spPr>
        </p:pic>
      </p:grpSp>
      <p:pic>
        <p:nvPicPr>
          <p:cNvPr id="97" name="Picture 96">
            <a:extLst>
              <a:ext uri="{FF2B5EF4-FFF2-40B4-BE49-F238E27FC236}">
                <a16:creationId xmlns:a16="http://schemas.microsoft.com/office/drawing/2014/main" id="{B90D5616-3FC5-4E59-ADD6-1ADE5B7BF3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8379" y="5120011"/>
            <a:ext cx="762529" cy="1126847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889EE43B-22FA-48B3-A69F-6989FC237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17157" y="4217725"/>
            <a:ext cx="859611" cy="902286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B9823AAB-786E-4CCA-9325-D38B13DDC2A4}"/>
              </a:ext>
            </a:extLst>
          </p:cNvPr>
          <p:cNvSpPr txBox="1"/>
          <p:nvPr/>
        </p:nvSpPr>
        <p:spPr>
          <a:xfrm>
            <a:off x="102900" y="4435345"/>
            <a:ext cx="100185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Biochar partially alleviates but does not fully overcome salinity stress</a:t>
            </a:r>
            <a:r>
              <a:rPr lang="fa-IR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A35B04D-9ECD-4FC1-BA75-9742F09726C6}"/>
              </a:ext>
            </a:extLst>
          </p:cNvPr>
          <p:cNvSpPr txBox="1"/>
          <p:nvPr/>
        </p:nvSpPr>
        <p:spPr>
          <a:xfrm>
            <a:off x="1845512" y="721460"/>
            <a:ext cx="3291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D3A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Salinity</a:t>
            </a:r>
            <a:endParaRPr lang="en-US" sz="1600" b="1" dirty="0">
              <a:solidFill>
                <a:srgbClr val="AD3A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37A379F6-D20A-4843-9274-3EEE5A07DAB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7059" r="70787"/>
          <a:stretch/>
        </p:blipFill>
        <p:spPr>
          <a:xfrm>
            <a:off x="4431630" y="1251110"/>
            <a:ext cx="243997" cy="390067"/>
          </a:xfrm>
          <a:prstGeom prst="rect">
            <a:avLst/>
          </a:prstGeom>
        </p:spPr>
      </p:pic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730630CB-2589-444D-829A-5F28DBC32246}"/>
              </a:ext>
            </a:extLst>
          </p:cNvPr>
          <p:cNvSpPr/>
          <p:nvPr/>
        </p:nvSpPr>
        <p:spPr>
          <a:xfrm>
            <a:off x="7607972" y="3128247"/>
            <a:ext cx="3392888" cy="682875"/>
          </a:xfrm>
          <a:prstGeom prst="roundRect">
            <a:avLst/>
          </a:prstGeom>
          <a:solidFill>
            <a:srgbClr val="E6EEDD"/>
          </a:solidFill>
          <a:ln>
            <a:solidFill>
              <a:srgbClr val="6092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E33D5068-3C44-4741-AF39-3AB8E01DB073}"/>
              </a:ext>
            </a:extLst>
          </p:cNvPr>
          <p:cNvSpPr/>
          <p:nvPr/>
        </p:nvSpPr>
        <p:spPr>
          <a:xfrm>
            <a:off x="1979624" y="3218672"/>
            <a:ext cx="2945944" cy="585434"/>
          </a:xfrm>
          <a:prstGeom prst="roundRect">
            <a:avLst/>
          </a:prstGeom>
          <a:solidFill>
            <a:srgbClr val="F2DBD7"/>
          </a:solidFill>
          <a:ln>
            <a:solidFill>
              <a:srgbClr val="BE63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33E7216-49B1-4882-A194-CA96470F611F}"/>
              </a:ext>
            </a:extLst>
          </p:cNvPr>
          <p:cNvSpPr txBox="1"/>
          <p:nvPr/>
        </p:nvSpPr>
        <p:spPr>
          <a:xfrm>
            <a:off x="7714868" y="557981"/>
            <a:ext cx="32910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4A7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Biochar</a:t>
            </a:r>
            <a:endParaRPr lang="en-US" sz="1600" b="1" dirty="0">
              <a:solidFill>
                <a:srgbClr val="4A75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51839B2-0B46-4EE8-B00A-F63996BA3827}"/>
              </a:ext>
            </a:extLst>
          </p:cNvPr>
          <p:cNvSpPr txBox="1"/>
          <p:nvPr/>
        </p:nvSpPr>
        <p:spPr>
          <a:xfrm>
            <a:off x="1823177" y="3218672"/>
            <a:ext cx="3291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AD3A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rhizosphere enzyme activity and microbial functioning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036A81B-1A23-4A86-80D0-AB0FD2EE3CCF}"/>
              </a:ext>
            </a:extLst>
          </p:cNvPr>
          <p:cNvSpPr txBox="1"/>
          <p:nvPr/>
        </p:nvSpPr>
        <p:spPr>
          <a:xfrm>
            <a:off x="7651588" y="3188710"/>
            <a:ext cx="32910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4A75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rhizosphere enzyme activity and microbial functioning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C8EAB5C7-DCFB-4A44-9D4E-35158141078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868" t="32854" r="20728" b="33212"/>
          <a:stretch/>
        </p:blipFill>
        <p:spPr>
          <a:xfrm>
            <a:off x="10649684" y="71726"/>
            <a:ext cx="1485322" cy="5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5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3170</TotalTime>
  <Words>669</Words>
  <Application>Microsoft Office PowerPoint</Application>
  <PresentationFormat>Widescreen</PresentationFormat>
  <Paragraphs>136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quote-cjk-patch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Tahereh</dc:creator>
  <cp:lastModifiedBy>Tahereh</cp:lastModifiedBy>
  <cp:revision>217</cp:revision>
  <dcterms:created xsi:type="dcterms:W3CDTF">2026-04-28T14:35:57Z</dcterms:created>
  <dcterms:modified xsi:type="dcterms:W3CDTF">2026-05-02T17:50:26Z</dcterms:modified>
</cp:coreProperties>
</file>