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4" r:id="rId3"/>
  </p:sldMasterIdLst>
  <p:notesMasterIdLst>
    <p:notesMasterId r:id="rId22"/>
  </p:notesMasterIdLst>
  <p:sldIdLst>
    <p:sldId id="257" r:id="rId4"/>
    <p:sldId id="268" r:id="rId5"/>
    <p:sldId id="269" r:id="rId6"/>
    <p:sldId id="262" r:id="rId7"/>
    <p:sldId id="272" r:id="rId8"/>
    <p:sldId id="274" r:id="rId9"/>
    <p:sldId id="276" r:id="rId10"/>
    <p:sldId id="275" r:id="rId11"/>
    <p:sldId id="277" r:id="rId12"/>
    <p:sldId id="280" r:id="rId13"/>
    <p:sldId id="281" r:id="rId14"/>
    <p:sldId id="264" r:id="rId15"/>
    <p:sldId id="273" r:id="rId16"/>
    <p:sldId id="265" r:id="rId17"/>
    <p:sldId id="267" r:id="rId18"/>
    <p:sldId id="266" r:id="rId19"/>
    <p:sldId id="282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54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C693-A212-47C1-844D-29130987C861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72D51-6E54-4DFE-88B2-CDF44246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TROPOMI provides horizontal and temporal context not available with </a:t>
            </a:r>
            <a:r>
              <a:rPr lang="en-GB" dirty="0" err="1"/>
              <a:t>EarthCARE</a:t>
            </a:r>
            <a:r>
              <a:rPr lang="en-GB" dirty="0"/>
              <a:t> only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33536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I wan</a:t>
            </a:r>
            <a:r>
              <a:rPr lang="en-US" baseline="0" dirty="0" smtClean="0"/>
              <a:t>t to tell you about the Aerosol Index, a well-known data product useful for mapping and tracking UV absorbing aerosol, I don’t just want to show you nice plots including comparisons with OMI, but I want to show you how you can use tools and information to use and analyze the data yourself.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97498-EAB2-4927-8462-55C178CD49A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3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ATLID separates ice cloud from absorbing aerosol</a:t>
            </a:r>
          </a:p>
          <a:p>
            <a:pPr marL="171450" indent="-171450">
              <a:buFontTx/>
              <a:buChar char="-"/>
            </a:pPr>
            <a:r>
              <a:rPr lang="en-GB" dirty="0"/>
              <a:t>Both AAI and ATLID can see aerosol below thin cloud- unavailable from a conventional </a:t>
            </a:r>
            <a:r>
              <a:rPr lang="en-GB" dirty="0" err="1"/>
              <a:t>aod</a:t>
            </a:r>
            <a:r>
              <a:rPr lang="en-GB" dirty="0"/>
              <a:t> </a:t>
            </a:r>
            <a:r>
              <a:rPr lang="en-GB" dirty="0" err="1"/>
              <a:t>retreival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17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41874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1093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7070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0659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350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3958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0301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TROPOMI shows interesting ‘tails’ to the plume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lidar ratio differentiates absorbing smoke from less absorbing sea salt layer below</a:t>
            </a:r>
          </a:p>
          <a:p>
            <a:pPr marL="171450" indent="-171450">
              <a:buFontTx/>
              <a:buChar char="-"/>
            </a:pPr>
            <a:r>
              <a:rPr lang="en-GB" dirty="0"/>
              <a:t>ATLID aerosol target classification based on lidar ratio and depolarisation ratio</a:t>
            </a:r>
          </a:p>
          <a:p>
            <a:pPr marL="171450" indent="-171450">
              <a:buFontTx/>
              <a:buChar char="-"/>
            </a:pPr>
            <a:r>
              <a:rPr lang="en-GB" dirty="0"/>
              <a:t>TROPOMI ALH gives information about aerosol in area where ATLID is attenuated (greyed out in the target classification)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639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ATLID separates ice cloud from absorbing aerosol</a:t>
            </a:r>
          </a:p>
          <a:p>
            <a:pPr marL="171450" indent="-171450">
              <a:buFontTx/>
              <a:buChar char="-"/>
            </a:pPr>
            <a:r>
              <a:rPr lang="en-GB" dirty="0"/>
              <a:t>Both AAI and ATLID can see aerosol below thin cloud- unavailable from a conventional </a:t>
            </a:r>
            <a:r>
              <a:rPr lang="en-GB" dirty="0" err="1"/>
              <a:t>aod</a:t>
            </a:r>
            <a:r>
              <a:rPr lang="en-GB" dirty="0"/>
              <a:t> </a:t>
            </a:r>
            <a:r>
              <a:rPr lang="en-GB" dirty="0" err="1"/>
              <a:t>retreival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70E20-C8FE-4A30-9E15-062C90BA9FB6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841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tif"/><Relationship Id="rId4" Type="http://schemas.openxmlformats.org/officeDocument/2006/relationships/image" Target="../media/image29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4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el/grafi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5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76475"/>
            <a:ext cx="10923589" cy="3944938"/>
          </a:xfrm>
          <a:prstGeom prst="rect">
            <a:avLst/>
          </a:prstGeom>
          <a:ln w="12700"/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09929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00930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6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iteltekst"/>
          <p:cNvSpPr txBox="1">
            <a:spLocks noGrp="1"/>
          </p:cNvSpPr>
          <p:nvPr>
            <p:ph type="title"/>
          </p:nvPr>
        </p:nvSpPr>
        <p:spPr>
          <a:xfrm>
            <a:off x="239185" y="260350"/>
            <a:ext cx="11713634" cy="70643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7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5" y="1125537"/>
            <a:ext cx="11713634" cy="5111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715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00100" indent="-342900"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7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500450" y="6543161"/>
            <a:ext cx="452368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66143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8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39089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51005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9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26849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7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89287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eltekst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2" cy="1144801"/>
          </a:xfrm>
          <a:prstGeom prst="rect">
            <a:avLst/>
          </a:prstGeom>
        </p:spPr>
        <p:txBody>
          <a:bodyPr lIns="0" tIns="0" rIns="0" bIns="0"/>
          <a:lstStyle>
            <a:lvl1pPr algn="l" defTabSz="1219200">
              <a:defRPr sz="2900" spc="-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1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322" cy="3977281"/>
          </a:xfrm>
          <a:prstGeom prst="rect">
            <a:avLst/>
          </a:prstGeom>
        </p:spPr>
        <p:txBody>
          <a:bodyPr lIns="0" tIns="0" rIns="0" bIns="0" anchor="ctr"/>
          <a:lstStyle>
            <a:lvl1pPr marL="479250" indent="-425250" defTabSz="1219200">
              <a:spcBef>
                <a:spcPts val="1850"/>
              </a:spcBef>
              <a:buClr>
                <a:srgbClr val="000000"/>
              </a:buClr>
              <a:buSzPct val="45000"/>
              <a:buFontTx/>
              <a:buChar char="●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94586" indent="-424840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1140" indent="-377642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38473" indent="-283196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97619" indent="-226556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8031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05145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6330" y="6147018"/>
            <a:ext cx="2717195" cy="5463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28"/>
          <p:cNvGrpSpPr/>
          <p:nvPr/>
        </p:nvGrpSpPr>
        <p:grpSpPr>
          <a:xfrm>
            <a:off x="-187239" y="-61483"/>
            <a:ext cx="3064645" cy="7042877"/>
            <a:chOff x="0" y="0"/>
            <a:chExt cx="6129288" cy="14085752"/>
          </a:xfrm>
        </p:grpSpPr>
        <p:pic>
          <p:nvPicPr>
            <p:cNvPr id="725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2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72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</p:grpSp>
      </p:grpSp>
      <p:sp>
        <p:nvSpPr>
          <p:cNvPr id="730" name="Titeltekst"/>
          <p:cNvSpPr txBox="1">
            <a:spLocks noGrp="1"/>
          </p:cNvSpPr>
          <p:nvPr>
            <p:ph type="title"/>
          </p:nvPr>
        </p:nvSpPr>
        <p:spPr>
          <a:xfrm>
            <a:off x="1156938" y="328381"/>
            <a:ext cx="10425463" cy="384043"/>
          </a:xfrm>
          <a:prstGeom prst="rect">
            <a:avLst/>
          </a:prstGeom>
          <a:solidFill>
            <a:srgbClr val="5AC4DD"/>
          </a:solidFill>
          <a:ln w="12700"/>
        </p:spPr>
        <p:txBody>
          <a:bodyPr lIns="121919" tIns="121919" rIns="121919" bIns="121919"/>
          <a:lstStyle>
            <a:lvl1pPr algn="l" defTabSz="1219200">
              <a:defRPr sz="2400" spc="933"/>
            </a:lvl1pPr>
          </a:lstStyle>
          <a:p>
            <a:r>
              <a:t>Titeltekst</a:t>
            </a:r>
          </a:p>
        </p:txBody>
      </p:sp>
      <p:sp>
        <p:nvSpPr>
          <p:cNvPr id="731" name="Straight Connector 18"/>
          <p:cNvSpPr/>
          <p:nvPr/>
        </p:nvSpPr>
        <p:spPr>
          <a:xfrm flipH="1">
            <a:off x="628720" y="1416025"/>
            <a:ext cx="1" cy="5184577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60960" tIns="60960" rIns="60960" bIns="60960"/>
          <a:lstStyle/>
          <a:p>
            <a:pPr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32" name="TextBox 19"/>
          <p:cNvSpPr txBox="1"/>
          <p:nvPr/>
        </p:nvSpPr>
        <p:spPr>
          <a:xfrm>
            <a:off x="108288" y="819778"/>
            <a:ext cx="1145604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/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Atmosphere</a:t>
            </a:r>
          </a:p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Monitoring</a:t>
            </a:r>
          </a:p>
        </p:txBody>
      </p:sp>
      <p:pic>
        <p:nvPicPr>
          <p:cNvPr id="73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37" y="56314"/>
            <a:ext cx="924154" cy="86979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Rectangle 13"/>
          <p:cNvSpPr/>
          <p:nvPr/>
        </p:nvSpPr>
        <p:spPr>
          <a:xfrm>
            <a:off x="7920203" y="6147701"/>
            <a:ext cx="1201522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35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401" y="6328236"/>
            <a:ext cx="1098001" cy="188667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731" y="6513909"/>
            <a:ext cx="48667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97595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056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050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  <a:endParaRPr dirty="0"/>
          </a:p>
        </p:txBody>
      </p:sp>
      <p:sp>
        <p:nvSpPr>
          <p:cNvPr id="7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51861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/>
          <a:lstStyle/>
          <a:p>
            <a:fld id="{5C7BF670-A970-49C3-A01C-9906A8EA14DF}" type="datetime4"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225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D5870-647E-47C9-9DBE-56F672B81189}" type="datetime4"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May 6,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6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42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23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2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>
                <a:solidFill>
                  <a:srgbClr val="000000"/>
                </a:solidFill>
              </a:rPr>
              <a:pPr/>
              <a:t>6 mei 2026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srgbClr val="000000"/>
                </a:solidFill>
              </a:rPr>
              <a:t>Koninklijk Nederlands Meteorologisch Instituut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4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8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8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500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0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0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6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2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5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4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30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13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48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14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0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6 mei 2026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 smtClean="0"/>
              <a:t>Koninklijk Nederlands Meteorologisch Instituut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512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4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7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56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2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9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78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0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14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82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02" y="1321816"/>
            <a:ext cx="2341037" cy="243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387" y="593316"/>
            <a:ext cx="10363200" cy="11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84700"/>
            <a:ext cx="8534400" cy="812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53232-7C33-7843-9FBE-04BE6BA123E3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95EF-AFE8-4D48-9C3A-4DE99005658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76096"/>
            <a:ext cx="463296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5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69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5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E1BAF-9C5F-D843-B5CE-03F3C13324BB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C2B7-2C2B-9F43-83EF-D90FB080BA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89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AF4D1-934E-6349-A7AC-6086E50516A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D24D13-1DF6-1341-B5C3-65B13F4CC1F6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1F505-C528-A749-87F3-8593D9197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72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7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059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2054-28E1-CF41-84AB-262FE8E1B518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5523B-B223-8B49-B8B1-EC6CEC7160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2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7F98F-3F97-C145-8C97-B7A551730F63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D7A7-C45F-6B4E-8E80-BF91917224A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F9D050-FD71-A940-A399-B2C279E06F29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2B4A-9D16-3B4B-9BE2-8C2BD650F0C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57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A5A97E-FB5D-C741-8640-F18ED7F02490}" type="datetimeFigureOut">
              <a:rPr lang="en-US" altLang="en-US"/>
              <a:pPr/>
              <a:t>5/6/2026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060B5-960F-9B4E-8CF0-020ADFB83A8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460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793915"/>
          </a:xfrm>
        </p:spPr>
        <p:txBody>
          <a:bodyPr anchor="t">
            <a:normAutofit/>
          </a:bodyPr>
          <a:lstStyle>
            <a:lvl1pPr algn="l">
              <a:defRPr sz="3733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10" name="Picture 9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61409"/>
            <a:ext cx="2739432" cy="2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34" indent="-179334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879" indent="-251922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584" indent="-143958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July 2016</a:t>
            </a:r>
            <a:endParaRPr lang="nl-NL"/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Bert van den Oord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D247-DD3D-A843-8DF5-3512D2FF043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665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9691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/>
          <a:lstStyle/>
          <a:p>
            <a:fld id="{5C7BF670-A970-49C3-A01C-9906A8EA14DF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2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882" y="157165"/>
            <a:ext cx="2760718" cy="287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558" y="5532438"/>
            <a:ext cx="8008884" cy="68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tekst"/>
          <p:cNvSpPr txBox="1">
            <a:spLocks noGrp="1"/>
          </p:cNvSpPr>
          <p:nvPr>
            <p:ph type="title"/>
          </p:nvPr>
        </p:nvSpPr>
        <p:spPr>
          <a:xfrm>
            <a:off x="914400" y="3248026"/>
            <a:ext cx="10363200" cy="117157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828800" y="4584700"/>
            <a:ext cx="8534400" cy="812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228600" algn="ctr">
              <a:buSzTx/>
              <a:buFontTx/>
              <a:buNone/>
            </a:lvl2pPr>
            <a:lvl3pPr marL="0" indent="457200" algn="ctr">
              <a:buSzTx/>
              <a:buFontTx/>
              <a:buNone/>
            </a:lvl3pPr>
            <a:lvl4pPr marL="0" indent="685800" algn="ctr">
              <a:buSzTx/>
              <a:buFontTx/>
              <a:buNone/>
            </a:lvl4pPr>
            <a:lvl5pPr marL="0" indent="914400" algn="ctr">
              <a:buSzTx/>
              <a:buFontTx/>
              <a:buNone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69283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24488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Titeltekst</a:t>
            </a:r>
          </a:p>
        </p:txBody>
      </p:sp>
      <p:sp>
        <p:nvSpPr>
          <p:cNvPr id="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50"/>
              </a:spcBef>
              <a:buSzTx/>
              <a:buFontTx/>
              <a:buNone/>
              <a:defRPr sz="2000"/>
            </a:lvl1pPr>
            <a:lvl2pPr marL="0" indent="228600">
              <a:spcBef>
                <a:spcPts val="450"/>
              </a:spcBef>
              <a:buSzTx/>
              <a:buFontTx/>
              <a:buNone/>
              <a:defRPr sz="2000"/>
            </a:lvl2pPr>
            <a:lvl3pPr marL="0" indent="457200">
              <a:spcBef>
                <a:spcPts val="450"/>
              </a:spcBef>
              <a:buSzTx/>
              <a:buFontTx/>
              <a:buNone/>
              <a:defRPr sz="2000"/>
            </a:lvl3pPr>
            <a:lvl4pPr marL="0" indent="685800">
              <a:spcBef>
                <a:spcPts val="450"/>
              </a:spcBef>
              <a:buSzTx/>
              <a:buFontTx/>
              <a:buNone/>
              <a:defRPr sz="2000"/>
            </a:lvl4pPr>
            <a:lvl5pPr marL="0" indent="914400">
              <a:spcBef>
                <a:spcPts val="450"/>
              </a:spcBef>
              <a:buSzTx/>
              <a:buFontTx/>
              <a:buNone/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867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50"/>
              </a:spcBef>
              <a:defRPr sz="2800"/>
            </a:lvl1pPr>
            <a:lvl2pPr marL="561975" indent="-333375">
              <a:spcBef>
                <a:spcPts val="650"/>
              </a:spcBef>
              <a:defRPr sz="2800"/>
            </a:lvl2pPr>
            <a:lvl3pPr marL="777240" indent="-320040">
              <a:spcBef>
                <a:spcPts val="650"/>
              </a:spcBef>
              <a:defRPr sz="2800"/>
            </a:lvl3pPr>
            <a:lvl4pPr marL="1041400" indent="-355600">
              <a:spcBef>
                <a:spcPts val="650"/>
              </a:spcBef>
              <a:defRPr sz="2800"/>
            </a:lvl4pPr>
            <a:lvl5pPr marL="1270000" indent="-355600">
              <a:spcBef>
                <a:spcPts val="65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22254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2400" b="1"/>
            </a:lvl1pPr>
            <a:lvl2pPr marL="0" indent="228600">
              <a:spcBef>
                <a:spcPts val="550"/>
              </a:spcBef>
              <a:buSzTx/>
              <a:buFontTx/>
              <a:buNone/>
              <a:defRPr sz="2400" b="1"/>
            </a:lvl2pPr>
            <a:lvl3pPr marL="0" indent="457200">
              <a:spcBef>
                <a:spcPts val="550"/>
              </a:spcBef>
              <a:buSzTx/>
              <a:buFontTx/>
              <a:buNone/>
              <a:defRPr sz="2400" b="1"/>
            </a:lvl3pPr>
            <a:lvl4pPr marL="0" indent="685800">
              <a:spcBef>
                <a:spcPts val="550"/>
              </a:spcBef>
              <a:buSzTx/>
              <a:buFontTx/>
              <a:buNone/>
              <a:defRPr sz="2400" b="1"/>
            </a:lvl4pPr>
            <a:lvl5pPr marL="0" indent="914400">
              <a:spcBef>
                <a:spcPts val="550"/>
              </a:spcBef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4800" b="1"/>
            </a:lvl1pPr>
          </a:lstStyle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6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57262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8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2800"/>
            </a:lvl1pPr>
          </a:lstStyle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/>
          </a:p>
        </p:txBody>
      </p:sp>
      <p:pic>
        <p:nvPicPr>
          <p:cNvPr id="9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11315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teks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1" cy="41148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228600">
              <a:spcBef>
                <a:spcPts val="300"/>
              </a:spcBef>
              <a:buSzTx/>
              <a:buFontTx/>
              <a:buNone/>
              <a:defRPr sz="1400"/>
            </a:lvl2pPr>
            <a:lvl3pPr marL="0" indent="457200">
              <a:spcBef>
                <a:spcPts val="300"/>
              </a:spcBef>
              <a:buSzTx/>
              <a:buFontTx/>
              <a:buNone/>
              <a:defRPr sz="1400"/>
            </a:lvl3pPr>
            <a:lvl4pPr marL="0" indent="685800">
              <a:spcBef>
                <a:spcPts val="300"/>
              </a:spcBef>
              <a:buSzTx/>
              <a:buFontTx/>
              <a:buNone/>
              <a:defRPr sz="1400"/>
            </a:lvl4pPr>
            <a:lvl5pPr marL="0" indent="9144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89543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</a:t>
            </a:r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Nederlands</a:t>
            </a:r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Meteorologisch</a:t>
            </a:r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286424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1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40826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teks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2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51857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dia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005" y="-3979"/>
            <a:ext cx="6883016" cy="686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11" descr="Afbeelding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Afbeelding 13" descr="Afbeelding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0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41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42" name="Afbeelding 2" descr="Afbeelding 2"/>
          <p:cNvPicPr>
            <a:picLocks noChangeAspect="1"/>
          </p:cNvPicPr>
          <p:nvPr/>
        </p:nvPicPr>
        <p:blipFill>
          <a:blip r:embed="rId4">
            <a:extLst/>
          </a:blip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2351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fbeelding 11" descr="Afbeelding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244" y="0"/>
            <a:ext cx="61775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Afbeelding 13" descr="Afbeelding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8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59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60" name="Afbeelding 2" descr="Afbeelding 2"/>
          <p:cNvPicPr>
            <a:picLocks noChangeAspect="1"/>
          </p:cNvPicPr>
          <p:nvPr/>
        </p:nvPicPr>
        <p:blipFill>
          <a:blip r:embed="rId4">
            <a:extLst/>
          </a:blip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24951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tekst"/>
          <p:cNvSpPr txBox="1">
            <a:spLocks noGrp="1"/>
          </p:cNvSpPr>
          <p:nvPr>
            <p:ph type="title"/>
          </p:nvPr>
        </p:nvSpPr>
        <p:spPr>
          <a:xfrm>
            <a:off x="6554588" y="1882800"/>
            <a:ext cx="5004001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1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4215600"/>
            <a:ext cx="5004001" cy="133920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0" name="Rechthoek 9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0243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afbeelding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Tijdelijke aanduiding voor afbeelding 31"/>
          <p:cNvSpPr>
            <a:spLocks noGrp="1"/>
          </p:cNvSpPr>
          <p:nvPr>
            <p:ph type="pic" idx="13"/>
          </p:nvPr>
        </p:nvSpPr>
        <p:spPr>
          <a:xfrm>
            <a:off x="-3175" y="0"/>
            <a:ext cx="6099175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2" name="Rechthoek 1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Afbeelding 12" descr="Afbeelding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38200" indent="-281600">
              <a:lnSpc>
                <a:spcPct val="90000"/>
              </a:lnSpc>
              <a:spcBef>
                <a:spcPts val="1200"/>
              </a:spcBef>
              <a:buFontTx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96600" indent="-281600">
              <a:lnSpc>
                <a:spcPct val="90000"/>
              </a:lnSpc>
              <a:spcBef>
                <a:spcPts val="1200"/>
              </a:spcBef>
              <a:buFontTx/>
              <a:buChar char="▪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53200" indent="-281600">
              <a:lnSpc>
                <a:spcPct val="90000"/>
              </a:lnSpc>
              <a:spcBef>
                <a:spcPts val="1200"/>
              </a:spcBef>
              <a:buFontTx/>
              <a:buChar char="•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11600" indent="-281600">
              <a:lnSpc>
                <a:spcPct val="90000"/>
              </a:lnSpc>
              <a:spcBef>
                <a:spcPts val="1200"/>
              </a:spcBef>
              <a:buFontTx/>
              <a:buChar char="–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86" name="Afbeelding 13" descr="Afbeelding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hthoek 18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9" name="Titeltekst"/>
          <p:cNvSpPr txBox="1">
            <a:spLocks noGrp="1"/>
          </p:cNvSpPr>
          <p:nvPr>
            <p:ph type="title"/>
          </p:nvPr>
        </p:nvSpPr>
        <p:spPr>
          <a:xfrm>
            <a:off x="6553200" y="1885467"/>
            <a:ext cx="5004000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305518868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Titeltekst"/>
          <p:cNvSpPr txBox="1">
            <a:spLocks noGrp="1"/>
          </p:cNvSpPr>
          <p:nvPr>
            <p:ph type="title"/>
          </p:nvPr>
        </p:nvSpPr>
        <p:spPr>
          <a:xfrm>
            <a:off x="634999" y="2636838"/>
            <a:ext cx="5003802" cy="158432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0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791732" y="916926"/>
            <a:ext cx="3766857" cy="8175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791732" y="2061911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2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91732" y="3211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43524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5497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05" name="Afbeelding 18" descr="Afbeelding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8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6418727" y="998445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6418727" y="2143674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0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6418727" y="3288903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6418727" y="4434132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18727" y="5579361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11472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 met afbeel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200" y="2289600"/>
            <a:ext cx="5004000" cy="393181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Tx/>
              <a:buAutoNum type="arabicPeriod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93200" indent="-259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23" name="Afbeelding 12" descr="Afbeelding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6553200" y="1051200"/>
            <a:ext cx="50040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Tijdelijke aanduiding voor afbeelding 21"/>
          <p:cNvSpPr>
            <a:spLocks noGrp="1"/>
          </p:cNvSpPr>
          <p:nvPr>
            <p:ph type="pic" idx="13"/>
          </p:nvPr>
        </p:nvSpPr>
        <p:spPr>
          <a:xfrm>
            <a:off x="-1" y="0"/>
            <a:ext cx="6098243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2058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Titeltekst"/>
          <p:cNvSpPr txBox="1">
            <a:spLocks noGrp="1"/>
          </p:cNvSpPr>
          <p:nvPr>
            <p:ph type="title"/>
          </p:nvPr>
        </p:nvSpPr>
        <p:spPr>
          <a:xfrm>
            <a:off x="634999" y="2636837"/>
            <a:ext cx="5003802" cy="158432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4999" y="4221162"/>
            <a:ext cx="5003802" cy="20002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2" cy="1463675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40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hthoek 1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64865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ee object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7746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97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1" y="2306037"/>
            <a:ext cx="5004001" cy="648001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3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553200" y="2306037"/>
            <a:ext cx="5004000" cy="647229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6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7995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95205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37506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0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5"/>
            <a:ext cx="5461000" cy="1144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EDF7F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64933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1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4"/>
            <a:ext cx="5461000" cy="1144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7185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Rechthoek 6"/>
          <p:cNvSpPr/>
          <p:nvPr/>
        </p:nvSpPr>
        <p:spPr>
          <a:xfrm>
            <a:off x="6096000" y="-1588"/>
            <a:ext cx="6096000" cy="6859586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/>
          <a:lstStyle/>
          <a:p>
            <a:pPr hangingPunct="0"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0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Titeltekst"/>
          <p:cNvSpPr txBox="1">
            <a:spLocks noGrp="1"/>
          </p:cNvSpPr>
          <p:nvPr>
            <p:ph type="title"/>
          </p:nvPr>
        </p:nvSpPr>
        <p:spPr>
          <a:xfrm>
            <a:off x="635000" y="2636838"/>
            <a:ext cx="5003799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328" name="Afbeelding 13" descr="Afbeelding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4588" y="1066800"/>
            <a:ext cx="5004001" cy="5154613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187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Titeltekst"/>
          <p:cNvSpPr txBox="1">
            <a:spLocks noGrp="1"/>
          </p:cNvSpPr>
          <p:nvPr>
            <p:ph type="title"/>
          </p:nvPr>
        </p:nvSpPr>
        <p:spPr>
          <a:xfrm>
            <a:off x="634999" y="2636839"/>
            <a:ext cx="5004001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4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199" y="1052513"/>
            <a:ext cx="5004001" cy="5168901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43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hthoek 9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32950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5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56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18425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kle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5388" cy="3935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68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hthoek 13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5004595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71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78839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3800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2" name="Titeltekst"/>
          <p:cNvSpPr txBox="1">
            <a:spLocks noGrp="1"/>
          </p:cNvSpPr>
          <p:nvPr>
            <p:ph type="title"/>
          </p:nvPr>
        </p:nvSpPr>
        <p:spPr>
          <a:xfrm>
            <a:off x="635000" y="1051200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83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80539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 smtClean="0"/>
              <a:t>#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85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9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96" name="Afbeelding 8" descr="Afbeelding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71951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0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0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156865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0" name="Titeltekst"/>
          <p:cNvSpPr txBox="1">
            <a:spLocks noGrp="1"/>
          </p:cNvSpPr>
          <p:nvPr>
            <p:ph type="title"/>
          </p:nvPr>
        </p:nvSpPr>
        <p:spPr>
          <a:xfrm>
            <a:off x="634205" y="3888000"/>
            <a:ext cx="5004596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2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21304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1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199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3" name="Titeltekst"/>
          <p:cNvSpPr txBox="1">
            <a:spLocks noGrp="1"/>
          </p:cNvSpPr>
          <p:nvPr>
            <p:ph type="title"/>
          </p:nvPr>
        </p:nvSpPr>
        <p:spPr>
          <a:xfrm>
            <a:off x="634206" y="3888000"/>
            <a:ext cx="5004595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32592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kleur zonde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4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28517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wit zonde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4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3879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66" name="Titeltekst"/>
          <p:cNvSpPr txBox="1">
            <a:spLocks noGrp="1"/>
          </p:cNvSpPr>
          <p:nvPr>
            <p:ph type="title"/>
          </p:nvPr>
        </p:nvSpPr>
        <p:spPr>
          <a:xfrm>
            <a:off x="633600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39061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7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7224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Afbeelding 11" descr="Afbeelding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70875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eltekst"/>
          <p:cNvSpPr txBox="1">
            <a:spLocks noGrp="1"/>
          </p:cNvSpPr>
          <p:nvPr>
            <p:ph type="title"/>
          </p:nvPr>
        </p:nvSpPr>
        <p:spPr>
          <a:xfrm>
            <a:off x="0" y="5153776"/>
            <a:ext cx="12192000" cy="576001"/>
          </a:xfrm>
          <a:prstGeom prst="rect">
            <a:avLst/>
          </a:prstGeom>
          <a:solidFill>
            <a:srgbClr val="8EC9E7"/>
          </a:solidFill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9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0" y="5825413"/>
            <a:ext cx="12192000" cy="396001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96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43929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06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958859" y="2276475"/>
            <a:ext cx="3600001" cy="393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60820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8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0024" y="2289599"/>
            <a:ext cx="5004001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30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Titeltekst"/>
          <p:cNvSpPr txBox="1">
            <a:spLocks noGrp="1"/>
          </p:cNvSpPr>
          <p:nvPr>
            <p:ph type="title"/>
          </p:nvPr>
        </p:nvSpPr>
        <p:spPr>
          <a:xfrm>
            <a:off x="6550024" y="1051200"/>
            <a:ext cx="5004001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07350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1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515675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515675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5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544781" y="3921366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6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544781" y="470738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7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4544781" y="548087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590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8" name="Titeltekst"/>
          <p:cNvSpPr txBox="1"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5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76285" y="2286000"/>
            <a:ext cx="4382304" cy="69188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60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85" y="3079487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1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7176285" y="3845506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2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564313" y="2361344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3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6564313" y="3147360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6564313" y="3920849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5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6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13083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C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7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22431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7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422431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9" name="Afbeelding 10" descr="Afbeelding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3421850" y="3926077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1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3421850" y="471209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2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421850" y="548558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1917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89485"/>
            <a:ext cx="10923589" cy="393192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28801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elteks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sz="4400">
                <a:solidFill>
                  <a:srgbClr val="000000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6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  <a:lvl2pPr defTabSz="457200">
              <a:defRPr>
                <a:solidFill>
                  <a:srgbClr val="000000"/>
                </a:solidFill>
              </a:defRPr>
            </a:lvl2pPr>
            <a:lvl3pPr defTabSz="457200">
              <a:defRPr>
                <a:solidFill>
                  <a:srgbClr val="000000"/>
                </a:solidFill>
              </a:defRPr>
            </a:lvl3pPr>
            <a:lvl4pPr defTabSz="457200">
              <a:defRPr>
                <a:solidFill>
                  <a:srgbClr val="000000"/>
                </a:solidFill>
              </a:defRPr>
            </a:lvl4pPr>
            <a:lvl5pPr defTabSz="457200">
              <a:defRPr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843391" y="6354249"/>
            <a:ext cx="367409" cy="36933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00830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60933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"/>
          <p:cNvGrpSpPr/>
          <p:nvPr/>
        </p:nvGrpSpPr>
        <p:grpSpPr>
          <a:xfrm>
            <a:off x="2113" y="6618676"/>
            <a:ext cx="12189892" cy="253842"/>
            <a:chOff x="-1" y="-2"/>
            <a:chExt cx="24379781" cy="507681"/>
          </a:xfrm>
        </p:grpSpPr>
        <p:sp>
          <p:nvSpPr>
            <p:cNvPr id="629" name="Rectangle 7"/>
            <p:cNvSpPr/>
            <p:nvPr/>
          </p:nvSpPr>
          <p:spPr>
            <a:xfrm>
              <a:off x="-2" y="-3"/>
              <a:ext cx="24379783" cy="507683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30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972802" y="-1"/>
              <a:ext cx="2429939" cy="469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3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 lIns="91436" tIns="91436" rIns="91436" bIns="91436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19" indent="-274319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92" y="6551325"/>
            <a:ext cx="372210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52153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6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947754" y="6540500"/>
            <a:ext cx="290144" cy="2872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988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Relationship Id="rId63" Type="http://schemas.openxmlformats.org/officeDocument/2006/relationships/image" Target="../media/image12.png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6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08.xml"/><Relationship Id="rId64" Type="http://schemas.openxmlformats.org/officeDocument/2006/relationships/image" Target="../media/image20.png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</a:t>
            </a:r>
            <a:r>
              <a:rPr lang="nl-NL" dirty="0" smtClean="0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6 mei 2026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 smtClean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4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nknown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5" b="14336"/>
          <a:stretch>
            <a:fillRect/>
          </a:stretch>
        </p:blipFill>
        <p:spPr bwMode="auto">
          <a:xfrm>
            <a:off x="16933" y="-12700"/>
            <a:ext cx="1217506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43001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6810FA-3F69-AA41-B19D-9C0DBC100286}" type="datetimeFigureOut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5/6/2026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14A4A0-0A9E-AE45-B4BB-6303C0BAFE10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683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63">
            <a:extLst/>
          </a:blip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64">
            <a:extLst/>
          </a:blip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14992" y="6354250"/>
            <a:ext cx="36740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7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72" r:id="rId58"/>
    <p:sldLayoutId id="2147483773" r:id="rId59"/>
    <p:sldLayoutId id="2147483774" r:id="rId60"/>
    <p:sldLayoutId id="2147483775" r:id="rId6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555171" marR="0" indent="-326571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762000" marR="0" indent="-3048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051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12801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15087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17373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19659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2194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6684474" y="3778450"/>
            <a:ext cx="5004000" cy="1183015"/>
          </a:xfrm>
        </p:spPr>
        <p:txBody>
          <a:bodyPr>
            <a:normAutofit/>
          </a:bodyPr>
          <a:lstStyle/>
          <a:p>
            <a:r>
              <a:rPr lang="nl-NL" sz="2000" dirty="0"/>
              <a:t>6</a:t>
            </a:r>
            <a:r>
              <a:rPr lang="nl-NL" sz="2000" dirty="0" smtClean="0"/>
              <a:t> May </a:t>
            </a:r>
            <a:r>
              <a:rPr lang="nl-NL" sz="2000" dirty="0" smtClean="0"/>
              <a:t>2026, EGU </a:t>
            </a:r>
            <a:r>
              <a:rPr lang="nl-NL" sz="2000" dirty="0" smtClean="0"/>
              <a:t>Session AS3.14</a:t>
            </a:r>
            <a:endParaRPr lang="nl-NL" sz="2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48742" y="6329823"/>
            <a:ext cx="5564433" cy="389360"/>
          </a:xfrm>
        </p:spPr>
        <p:txBody>
          <a:bodyPr/>
          <a:lstStyle/>
          <a:p>
            <a:r>
              <a:rPr lang="nl-NL" sz="2000" b="1" u="sng" dirty="0" smtClean="0">
                <a:solidFill>
                  <a:schemeClr val="accent1">
                    <a:lumMod val="75000"/>
                  </a:schemeClr>
                </a:solidFill>
              </a:rPr>
              <a:t>KNMI</a:t>
            </a:r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nl-NL" sz="2000" b="1" dirty="0" smtClean="0">
                <a:solidFill>
                  <a:srgbClr val="002060"/>
                </a:solidFill>
              </a:rPr>
              <a:t>Deborah C Stein Zweers*, Annabel Chantry, Martin de Graaf, Maarten Sneep, Gerd-Jan van Zadelhoff &amp; Emiel van der Plas</a:t>
            </a:r>
            <a:endParaRPr lang="nl-NL" sz="2000" b="1" dirty="0">
              <a:solidFill>
                <a:srgbClr val="002060"/>
              </a:solidFill>
            </a:endParaRPr>
          </a:p>
          <a:p>
            <a:pPr algn="ctr"/>
            <a:r>
              <a:rPr lang="nl-NL" sz="2000" b="1" dirty="0" smtClean="0">
                <a:solidFill>
                  <a:srgbClr val="002060"/>
                </a:solidFill>
              </a:rPr>
              <a:t>stein@knmi.nl </a:t>
            </a:r>
            <a:endParaRPr lang="nl-NL" sz="2000" b="1" dirty="0" smtClean="0">
              <a:solidFill>
                <a:srgbClr val="002060"/>
              </a:solidFill>
            </a:endParaRPr>
          </a:p>
          <a:p>
            <a:pPr algn="ctr"/>
            <a:r>
              <a:rPr lang="nl-NL" sz="2000" b="1" dirty="0" smtClean="0"/>
              <a:t>Royal Netherlands Meterological Institute, R&amp;D Satellite Observations</a:t>
            </a:r>
            <a:endParaRPr lang="nl-NL" sz="2000" b="1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359772" y="1148999"/>
            <a:ext cx="5653403" cy="255900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TROPOMI + </a:t>
            </a:r>
            <a:r>
              <a:rPr lang="en-US" b="1" dirty="0" err="1" smtClean="0"/>
              <a:t>EarthCARE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Horizontal meets </a:t>
            </a:r>
            <a:r>
              <a:rPr lang="en-US" sz="3100" b="1" dirty="0" smtClean="0"/>
              <a:t>vertical 	</a:t>
            </a:r>
            <a:r>
              <a:rPr lang="en-US" sz="3100" dirty="0" smtClean="0"/>
              <a:t>to characterize 	</a:t>
            </a:r>
            <a:r>
              <a:rPr lang="en-US" sz="3100" dirty="0"/>
              <a:t> </a:t>
            </a:r>
            <a:r>
              <a:rPr lang="en-US" sz="3100" dirty="0" smtClean="0"/>
              <a:t> </a:t>
            </a:r>
            <a:r>
              <a:rPr lang="en-US" sz="3100" b="1" dirty="0" smtClean="0"/>
              <a:t>UV-absorbing </a:t>
            </a:r>
            <a:r>
              <a:rPr lang="en-US" sz="3100" b="1" dirty="0" smtClean="0"/>
              <a:t>aerosols</a:t>
            </a:r>
            <a:endParaRPr lang="nl-NL" sz="3100" b="1" dirty="0"/>
          </a:p>
        </p:txBody>
      </p:sp>
    </p:spTree>
    <p:extLst>
      <p:ext uri="{BB962C8B-B14F-4D97-AF65-F5344CB8AC3E}">
        <p14:creationId xmlns:p14="http://schemas.microsoft.com/office/powerpoint/2010/main" val="41791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C70A5D-A702-D9B9-42F1-EE2758FB4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b="3818"/>
          <a:stretch/>
        </p:blipFill>
        <p:spPr>
          <a:xfrm>
            <a:off x="3809689" y="1018727"/>
            <a:ext cx="8355573" cy="5811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5" y="332509"/>
            <a:ext cx="2854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ATLID</a:t>
            </a: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Extinction to backscatter ratio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at 355 nm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18220" r="53763" b="42476"/>
          <a:stretch/>
        </p:blipFill>
        <p:spPr>
          <a:xfrm>
            <a:off x="122738" y="3639189"/>
            <a:ext cx="2497724" cy="310527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429658" y="4134338"/>
            <a:ext cx="492927" cy="21503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921804" y="2927307"/>
            <a:ext cx="2706379" cy="27904"/>
            <a:chOff x="4921804" y="2927307"/>
            <a:chExt cx="2706379" cy="27904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5817793" y="2927307"/>
              <a:ext cx="1810390" cy="18411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921804" y="2949074"/>
              <a:ext cx="975769" cy="6137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5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231A4E-0EE5-7047-5345-F7AAB527F0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t="2477" r="14055" b="5806"/>
          <a:stretch/>
        </p:blipFill>
        <p:spPr>
          <a:xfrm>
            <a:off x="4013541" y="73643"/>
            <a:ext cx="8139666" cy="6586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02513" y="228182"/>
            <a:ext cx="3509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ATLID</a:t>
            </a: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Target Classification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TROPOMI ALH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mid-height captures info where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is saturated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Second layer at ~ 4-5km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18220" r="53763" b="42476"/>
          <a:stretch/>
        </p:blipFill>
        <p:spPr>
          <a:xfrm>
            <a:off x="122738" y="3639189"/>
            <a:ext cx="2497724" cy="310527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429658" y="4134338"/>
            <a:ext cx="492927" cy="21503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921804" y="2927307"/>
            <a:ext cx="2706379" cy="27904"/>
            <a:chOff x="4921804" y="2927307"/>
            <a:chExt cx="2706379" cy="27904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5817793" y="2927307"/>
              <a:ext cx="1810390" cy="18411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921804" y="2949074"/>
              <a:ext cx="975769" cy="6137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3CA7345-6EB5-1305-80BB-6E76A719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1" t="30248" r="1231" b="22683"/>
          <a:stretch/>
        </p:blipFill>
        <p:spPr bwMode="auto">
          <a:xfrm>
            <a:off x="8325841" y="286079"/>
            <a:ext cx="3827366" cy="54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2D9D2F-8C4E-6685-0812-F71DDD59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23808" r="2549" b="3725"/>
          <a:stretch/>
        </p:blipFill>
        <p:spPr>
          <a:xfrm>
            <a:off x="877579" y="3490556"/>
            <a:ext cx="6456031" cy="3295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7FB25C-23B5-CE51-9AE3-666E762E6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576" r="8330" b="3795"/>
          <a:stretch/>
        </p:blipFill>
        <p:spPr>
          <a:xfrm>
            <a:off x="4113860" y="60800"/>
            <a:ext cx="7822434" cy="36643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3CA7345-6EB5-1305-80BB-6E76A719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-3" r="3014" b="6527"/>
          <a:stretch/>
        </p:blipFill>
        <p:spPr bwMode="auto">
          <a:xfrm>
            <a:off x="7392934" y="3787927"/>
            <a:ext cx="4799066" cy="29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41706" y="135791"/>
            <a:ext cx="361408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14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TROPOMI AER AI + </a:t>
            </a: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ATLID</a:t>
            </a: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Day 7 of event; </a:t>
            </a:r>
            <a:r>
              <a:rPr lang="en-US" sz="2400" b="1" dirty="0" smtClean="0">
                <a:solidFill>
                  <a:srgbClr val="FFFFCC"/>
                </a:solidFill>
                <a:sym typeface="Calibri"/>
              </a:rPr>
              <a:t>slice through seemingly diffuse part of plume, detailed vertical structure remains!</a:t>
            </a:r>
            <a:endParaRPr lang="en-US" sz="2400" dirty="0" smtClean="0">
              <a:solidFill>
                <a:srgbClr val="FFFFCC"/>
              </a:solidFill>
              <a:sym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53865" y="1159584"/>
            <a:ext cx="446935" cy="17249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240805" y="1563596"/>
            <a:ext cx="1387965" cy="1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240805" y="5068434"/>
            <a:ext cx="1387965" cy="1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57709" y="3919808"/>
            <a:ext cx="2008863" cy="139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00" y="253828"/>
            <a:ext cx="10972800" cy="8683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Recap:  Take Home Messages 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634" y="1122191"/>
            <a:ext cx="10785041" cy="63341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CC"/>
                </a:solidFill>
              </a:rPr>
              <a:t>TROPOMI (+OMI) can establish the case-</a:t>
            </a:r>
            <a:r>
              <a:rPr lang="en-US" sz="2800" b="1" dirty="0" smtClean="0">
                <a:solidFill>
                  <a:srgbClr val="FFFFCC"/>
                </a:solidFill>
              </a:rPr>
              <a:t>based and </a:t>
            </a:r>
            <a:r>
              <a:rPr lang="en-US" sz="2800" b="1" dirty="0" smtClean="0">
                <a:solidFill>
                  <a:srgbClr val="FFFFCC"/>
                </a:solidFill>
              </a:rPr>
              <a:t>climatological context </a:t>
            </a:r>
            <a:r>
              <a:rPr lang="en-US" sz="2800" dirty="0" smtClean="0"/>
              <a:t>for </a:t>
            </a:r>
            <a:r>
              <a:rPr lang="en-US" sz="2800" dirty="0" err="1" smtClean="0"/>
              <a:t>radiatively</a:t>
            </a:r>
            <a:r>
              <a:rPr lang="en-US" sz="2800" dirty="0" smtClean="0"/>
              <a:t> important dust and smoke aerosol transport </a:t>
            </a:r>
            <a:r>
              <a:rPr lang="en-US" sz="2800" dirty="0" smtClean="0"/>
              <a:t>episodes and is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greatly enhanced by </a:t>
            </a: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vertical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Modeling studies show that the afternoon orbit time is vital for capturing plumes at peak fire activity, Sentinel 5 and 5P can work together to get </a:t>
            </a:r>
            <a:r>
              <a:rPr lang="en-US" sz="2800" b="1" dirty="0" smtClean="0"/>
              <a:t>global, diurnal </a:t>
            </a:r>
            <a:r>
              <a:rPr lang="en-US" sz="2800" dirty="0" smtClean="0"/>
              <a:t>information</a:t>
            </a:r>
            <a:r>
              <a:rPr lang="en-US" sz="2800" b="1" dirty="0" smtClean="0"/>
              <a:t> </a:t>
            </a:r>
            <a:r>
              <a:rPr lang="en-US" sz="2800" dirty="0" smtClean="0"/>
              <a:t>for better plume tracking</a:t>
            </a:r>
            <a:endParaRPr lang="en-US" sz="28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TROPOMI - </a:t>
            </a:r>
            <a:r>
              <a:rPr lang="en-US" sz="24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Sentinel 5-P</a:t>
            </a:r>
            <a:r>
              <a:rPr lang="en-US" sz="24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  + </a:t>
            </a:r>
            <a:r>
              <a:rPr lang="en-US" sz="24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Sentinel 5-A</a:t>
            </a:r>
            <a:r>
              <a:rPr lang="en-US" sz="24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 </a:t>
            </a:r>
            <a:endParaRPr lang="en-US" sz="2400" u="sng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We are building up a </a:t>
            </a:r>
            <a:r>
              <a:rPr lang="en-US" sz="2800" b="1" dirty="0" smtClean="0">
                <a:solidFill>
                  <a:srgbClr val="FFFFCC"/>
                </a:solidFill>
              </a:rPr>
              <a:t>catalog of TROPOMI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+ </a:t>
            </a: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intersections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focusing on ATLID data </a:t>
            </a:r>
            <a:r>
              <a:rPr lang="en-US" sz="2800" dirty="0" smtClean="0"/>
              <a:t>to systematically evaluate height and optical properties for target regions of persistent emission (smoke vs dust)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Examine the relationship of aerosol index to SSA and height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Better describe TROPOMI ALH dependencies</a:t>
            </a:r>
            <a:r>
              <a:rPr lang="en-US" sz="2800" dirty="0" smtClean="0"/>
              <a:t> </a:t>
            </a:r>
            <a:r>
              <a:rPr lang="en-US" sz="2800" dirty="0" smtClean="0"/>
              <a:t>  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28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28" y="2777922"/>
            <a:ext cx="6120117" cy="408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1" y="2777922"/>
            <a:ext cx="5333413" cy="408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69" y="-5848"/>
            <a:ext cx="10972800" cy="868362"/>
          </a:xfrm>
        </p:spPr>
        <p:txBody>
          <a:bodyPr/>
          <a:lstStyle/>
          <a:p>
            <a:r>
              <a:rPr lang="en-US" b="1" dirty="0" smtClean="0"/>
              <a:t>Thank you for your attention!   Any 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57" y="739775"/>
            <a:ext cx="11043139" cy="4822948"/>
          </a:xfrm>
        </p:spPr>
        <p:txBody>
          <a:bodyPr/>
          <a:lstStyle/>
          <a:p>
            <a:r>
              <a:rPr lang="en-US" sz="2400" dirty="0" smtClean="0"/>
              <a:t>Visualize the combined </a:t>
            </a:r>
            <a:r>
              <a:rPr lang="en-US" sz="2400" dirty="0" smtClean="0"/>
              <a:t>perspective of </a:t>
            </a:r>
            <a:r>
              <a:rPr lang="en-US" sz="2400" dirty="0" smtClean="0"/>
              <a:t>aerosol measurement from multiple missions! Try it out yourself …. 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://portal.maap.eo.esa.int/ini/earthcare/timelineviewer/viewer/ 	https://maps.s5p-pal.com	 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://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dataspace.copernicus.eu</a:t>
            </a:r>
            <a:endParaRPr lang="en-US" b="1" dirty="0" smtClean="0"/>
          </a:p>
          <a:p>
            <a:r>
              <a:rPr lang="en-US" dirty="0" smtClean="0"/>
              <a:t>Feel free to contact me: 	</a:t>
            </a:r>
            <a:r>
              <a:rPr lang="en-US" b="1" dirty="0" smtClean="0"/>
              <a:t>stein@knmi.nl</a:t>
            </a:r>
            <a:r>
              <a:rPr lang="en-US" dirty="0" smtClean="0"/>
              <a:t>    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/>
              <a:t>www.tropomi.eu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Open Data Links for Visualization &amp; Download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portal for S5P Operational data products</a:t>
            </a:r>
          </a:p>
          <a:p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maps.s5p-pal.com</a:t>
            </a:r>
            <a:endParaRPr lang="en-US" b="1" dirty="0" smtClean="0"/>
          </a:p>
          <a:p>
            <a:r>
              <a:rPr lang="en-US" dirty="0" smtClean="0"/>
              <a:t>Data (download) portal for L2 and L3 S5P operational and research data products</a:t>
            </a:r>
          </a:p>
          <a:p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data-portal.s5p-pal.com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Copernicus Dataspace Ecosystem – the official source for all TROPOMI Level 1 (radiances) and Level 2 (trace gases </a:t>
            </a:r>
            <a:r>
              <a:rPr lang="en-US" dirty="0" err="1" smtClean="0"/>
              <a:t>etc</a:t>
            </a:r>
            <a:r>
              <a:rPr lang="en-US" dirty="0" smtClean="0"/>
              <a:t>) data</a:t>
            </a:r>
          </a:p>
          <a:p>
            <a:r>
              <a:rPr lang="en-US" dirty="0" smtClean="0"/>
              <a:t>Includes browsing, visualization and download options </a:t>
            </a:r>
          </a:p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dataspace.copernicus.eu/explore-data/data-collections/sentinel-data/sentinel-5p </a:t>
            </a:r>
            <a:endParaRPr lang="en-US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37C862-7C68-A249-820E-EF639C00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0" y="341006"/>
            <a:ext cx="10972800" cy="868362"/>
          </a:xfrm>
        </p:spPr>
        <p:txBody>
          <a:bodyPr/>
          <a:lstStyle/>
          <a:p>
            <a:pPr algn="l"/>
            <a:r>
              <a:rPr lang="en-GB" b="1" dirty="0" smtClean="0">
                <a:latin typeface="Lucida Sans" panose="020B0602030504020204" pitchFamily="34" charset="0"/>
              </a:rPr>
              <a:t>Acknowledgements</a:t>
            </a:r>
            <a:endParaRPr lang="en-GB" b="1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9B1FB4-1821-5747-B016-2D183631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TROPOMI efforts funded by:</a:t>
            </a:r>
          </a:p>
          <a:p>
            <a:pPr lvl="1"/>
            <a:r>
              <a:rPr lang="en-GB" dirty="0" smtClean="0"/>
              <a:t>Netherlands Space Office (NSO)</a:t>
            </a:r>
          </a:p>
          <a:p>
            <a:pPr lvl="1"/>
            <a:r>
              <a:rPr lang="en-GB" dirty="0" smtClean="0"/>
              <a:t>European Space Agency (ESA)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https://www.tropomi.eu 	</a:t>
            </a:r>
          </a:p>
          <a:p>
            <a:r>
              <a:rPr lang="en-GB" b="1" dirty="0" smtClean="0"/>
              <a:t>Instagram</a:t>
            </a:r>
            <a:r>
              <a:rPr lang="en-GB" dirty="0" smtClean="0"/>
              <a:t>:  </a:t>
            </a:r>
            <a:r>
              <a:rPr lang="en-GB" dirty="0" err="1" smtClean="0"/>
              <a:t>knmi_nl</a:t>
            </a:r>
            <a:r>
              <a:rPr lang="en-GB" dirty="0"/>
              <a:t>	</a:t>
            </a:r>
            <a:endParaRPr lang="en-GB" dirty="0" smtClean="0"/>
          </a:p>
          <a:p>
            <a:r>
              <a:rPr lang="en-GB" b="1" dirty="0" smtClean="0"/>
              <a:t>Twitter</a:t>
            </a:r>
            <a:r>
              <a:rPr lang="en-GB" dirty="0" smtClean="0"/>
              <a:t>: @</a:t>
            </a:r>
            <a:r>
              <a:rPr lang="en-GB" dirty="0" err="1" smtClean="0"/>
              <a:t>tropomi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0211D0-F4E8-4244-B863-3FFA94E4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9" r="1204" b="8292"/>
          <a:stretch/>
        </p:blipFill>
        <p:spPr>
          <a:xfrm>
            <a:off x="2689662" y="5475921"/>
            <a:ext cx="6564630" cy="7086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2415E84-945E-6F45-8C47-ADEF014A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8" y="4866272"/>
            <a:ext cx="2410574" cy="170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r="27875" b="23989"/>
          <a:stretch/>
        </p:blipFill>
        <p:spPr>
          <a:xfrm>
            <a:off x="9707880" y="5265470"/>
            <a:ext cx="2423160" cy="11295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591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7FB25C-23B5-CE51-9AE3-666E762E6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576" r="8330" b="3795"/>
          <a:stretch/>
        </p:blipFill>
        <p:spPr>
          <a:xfrm>
            <a:off x="4113860" y="60800"/>
            <a:ext cx="7822434" cy="36643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3CA7345-6EB5-1305-80BB-6E76A719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6952" r="3323" b="2556"/>
          <a:stretch/>
        </p:blipFill>
        <p:spPr bwMode="auto">
          <a:xfrm>
            <a:off x="0" y="3195715"/>
            <a:ext cx="9388039" cy="36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41706" y="135791"/>
            <a:ext cx="361408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14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TROPOMI AER AI + </a:t>
            </a:r>
            <a:r>
              <a:rPr lang="en-US" sz="2800" b="1" dirty="0" err="1" smtClean="0">
                <a:solidFill>
                  <a:srgbClr val="FFFFCC"/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ATLID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Day 7 of event; </a:t>
            </a:r>
            <a:r>
              <a:rPr lang="en-US" sz="2400" b="1" dirty="0" smtClean="0">
                <a:solidFill>
                  <a:srgbClr val="FFFFCC"/>
                </a:solidFill>
                <a:sym typeface="Calibri"/>
              </a:rPr>
              <a:t>slice through seemingly diffuse part of plume, detailed vertical structure remains!</a:t>
            </a:r>
            <a:endParaRPr lang="en-US" sz="2400" dirty="0" smtClean="0">
              <a:solidFill>
                <a:srgbClr val="FFFFCC"/>
              </a:solidFill>
              <a:sym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53865" y="1159584"/>
            <a:ext cx="446935" cy="17249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240805" y="1655650"/>
            <a:ext cx="1387965" cy="1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2D9D2F-8C4E-6685-0812-F71DDD599E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-779" r="2549" b="3724"/>
          <a:stretch/>
        </p:blipFill>
        <p:spPr>
          <a:xfrm>
            <a:off x="7063587" y="3399171"/>
            <a:ext cx="5059317" cy="34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"/>
          <a:stretch/>
        </p:blipFill>
        <p:spPr>
          <a:xfrm>
            <a:off x="1026216" y="0"/>
            <a:ext cx="9915355" cy="6858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A2DDE7-1438-40ED-B68B-53AAB3039CDC}"/>
              </a:ext>
            </a:extLst>
          </p:cNvPr>
          <p:cNvSpPr txBox="1"/>
          <p:nvPr/>
        </p:nvSpPr>
        <p:spPr>
          <a:xfrm>
            <a:off x="81963" y="0"/>
            <a:ext cx="12110037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hangingPunct="0"/>
            <a:r>
              <a:rPr lang="en-US" sz="2400" b="1" kern="0" dirty="0">
                <a:solidFill>
                  <a:srgbClr val="FFFFFF"/>
                </a:solidFill>
                <a:sym typeface="Calibri"/>
              </a:rPr>
              <a:t>KNMI – Royal Netherlands Meteorological Institute:  R&amp;D Satellite Observations Department</a:t>
            </a:r>
            <a:endParaRPr lang="nl-NL" sz="2400" b="1" kern="0" dirty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82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22" y="149648"/>
            <a:ext cx="10972800" cy="8683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Take Home Messages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908" y="907400"/>
            <a:ext cx="10993696" cy="59506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CC"/>
                </a:solidFill>
              </a:rPr>
              <a:t>Sentinel-5P/TROPOMI</a:t>
            </a:r>
            <a:r>
              <a:rPr lang="en-US" sz="2800" dirty="0" smtClean="0"/>
              <a:t> </a:t>
            </a:r>
            <a:r>
              <a:rPr lang="en-US" sz="2800" dirty="0" smtClean="0"/>
              <a:t>provides 8+ years of </a:t>
            </a:r>
            <a:r>
              <a:rPr lang="en-US" sz="2800" b="1" dirty="0" smtClean="0"/>
              <a:t>UV</a:t>
            </a:r>
            <a:r>
              <a:rPr lang="en-US" sz="2800" dirty="0" smtClean="0"/>
              <a:t> Aerosol Index data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smtClean="0"/>
              <a:t>Can be readily </a:t>
            </a:r>
            <a:r>
              <a:rPr lang="en-US" sz="2400" dirty="0" smtClean="0">
                <a:solidFill>
                  <a:srgbClr val="FFFFCC"/>
                </a:solidFill>
              </a:rPr>
              <a:t>combined with </a:t>
            </a:r>
            <a:r>
              <a:rPr lang="en-US" sz="2400" dirty="0" smtClean="0">
                <a:solidFill>
                  <a:srgbClr val="FFFFCC"/>
                </a:solidFill>
              </a:rPr>
              <a:t>OMI, 20</a:t>
            </a:r>
            <a:r>
              <a:rPr lang="en-US" sz="2400" dirty="0" smtClean="0">
                <a:solidFill>
                  <a:srgbClr val="FFFFCC"/>
                </a:solidFill>
              </a:rPr>
              <a:t>+ </a:t>
            </a:r>
            <a:r>
              <a:rPr lang="en-US" sz="2400" dirty="0" smtClean="0">
                <a:solidFill>
                  <a:srgbClr val="FFFFCC"/>
                </a:solidFill>
              </a:rPr>
              <a:t>years (2004-present)</a:t>
            </a:r>
            <a:endParaRPr lang="en-US" sz="2400" dirty="0" smtClean="0">
              <a:solidFill>
                <a:srgbClr val="FFFFC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Daily global coverage, captures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areal variability </a:t>
            </a:r>
            <a:r>
              <a:rPr lang="en-US" sz="2800" dirty="0" smtClean="0"/>
              <a:t>over time of regions of persistent and episodic aerosol emission due to: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CC"/>
                </a:solidFill>
              </a:rPr>
              <a:t>Smoke, desert </a:t>
            </a:r>
            <a:r>
              <a:rPr lang="en-US" sz="2400" b="1" dirty="0" smtClean="0">
                <a:solidFill>
                  <a:srgbClr val="FFFFCC"/>
                </a:solidFill>
              </a:rPr>
              <a:t>dust, </a:t>
            </a:r>
            <a:r>
              <a:rPr lang="en-US" sz="2400" dirty="0" smtClean="0">
                <a:solidFill>
                  <a:srgbClr val="FFFFCC"/>
                </a:solidFill>
              </a:rPr>
              <a:t>and</a:t>
            </a:r>
            <a:r>
              <a:rPr lang="en-US" sz="2400" b="1" dirty="0" smtClean="0">
                <a:solidFill>
                  <a:srgbClr val="FFFFCC"/>
                </a:solidFill>
              </a:rPr>
              <a:t> volcanic </a:t>
            </a:r>
            <a:r>
              <a:rPr lang="en-US" sz="2400" b="1" dirty="0" smtClean="0">
                <a:solidFill>
                  <a:srgbClr val="FFFFCC"/>
                </a:solidFill>
              </a:rPr>
              <a:t>ash</a:t>
            </a:r>
            <a:r>
              <a:rPr lang="en-US" sz="2400" dirty="0" smtClean="0">
                <a:solidFill>
                  <a:srgbClr val="FFFFCC"/>
                </a:solidFill>
              </a:rPr>
              <a:t>, </a:t>
            </a:r>
            <a:r>
              <a:rPr lang="en-US" sz="2600" dirty="0"/>
              <a:t>insensitive to presence of cloud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TROPOMI also provides a </a:t>
            </a:r>
            <a:r>
              <a:rPr lang="en-US" sz="2800" b="1" dirty="0" smtClean="0"/>
              <a:t>NIR</a:t>
            </a:r>
            <a:r>
              <a:rPr lang="en-US" sz="2800" dirty="0" smtClean="0"/>
              <a:t> Aerosol mid-height Layer product (</a:t>
            </a:r>
            <a:r>
              <a:rPr lang="en-US" sz="2800" b="1" dirty="0" smtClean="0"/>
              <a:t>ALH</a:t>
            </a:r>
            <a:r>
              <a:rPr lang="en-US" sz="2800" dirty="0" smtClean="0"/>
              <a:t>) 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 provides high vertical resolution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/>
              <a:t>detailing </a:t>
            </a:r>
            <a:r>
              <a:rPr lang="en-US" sz="2800" dirty="0" smtClean="0"/>
              <a:t>aerosol and cloud </a:t>
            </a:r>
            <a:r>
              <a:rPr lang="en-US" sz="2800" dirty="0" smtClean="0"/>
              <a:t>optical </a:t>
            </a:r>
            <a:r>
              <a:rPr lang="en-US" sz="2800" dirty="0" smtClean="0"/>
              <a:t>properties for a narrow swath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Identify </a:t>
            </a:r>
            <a:r>
              <a:rPr lang="en-US" sz="2800" dirty="0" smtClean="0"/>
              <a:t>composition (aerosol type, properties) </a:t>
            </a:r>
            <a:r>
              <a:rPr lang="en-US" sz="2800" dirty="0" smtClean="0"/>
              <a:t>of </a:t>
            </a:r>
            <a:r>
              <a:rPr lang="en-US" sz="2800" dirty="0" smtClean="0"/>
              <a:t>complex, </a:t>
            </a:r>
            <a:r>
              <a:rPr lang="en-US" sz="2800" dirty="0" smtClean="0"/>
              <a:t>multi-layered aerosol plume </a:t>
            </a:r>
            <a:r>
              <a:rPr lang="en-US" sz="2800" dirty="0" smtClean="0"/>
              <a:t>&amp; cloud </a:t>
            </a:r>
            <a:r>
              <a:rPr lang="en-US" sz="2800" dirty="0" smtClean="0"/>
              <a:t>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TROPOMI gives horizontal context (plume origins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 + complementary aerosol layer height information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 highly resolved vertical slices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by </a:t>
            </a: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EarthCARE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</a:p>
          <a:p>
            <a:pPr marL="0" indent="0">
              <a:buNone/>
            </a:pPr>
            <a:r>
              <a:rPr lang="en-US" sz="2800" b="1" dirty="0" smtClean="0"/>
              <a:t>https</a:t>
            </a:r>
            <a:r>
              <a:rPr lang="en-US" sz="2800" b="1" dirty="0"/>
              <a:t>://</a:t>
            </a:r>
            <a:r>
              <a:rPr lang="en-US" sz="2800" b="1" dirty="0" smtClean="0"/>
              <a:t>portal.maap.eo.esa.int/ini/earthcare/timelineviewer/viewer/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https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://</a:t>
            </a:r>
            <a:r>
              <a:rPr lang="en-US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maps.s5p-pal.com	   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dataspace.copernicus.eu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85303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22" y="149648"/>
            <a:ext cx="10972800" cy="8683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 of Case Study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908" y="907400"/>
            <a:ext cx="10723672" cy="571499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Australian Wildfires : January 8-16, 2026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Transport and plume evolution over NZ and the Pacific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FFCC"/>
                </a:solidFill>
              </a:rPr>
              <a:t>Which data?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TROPOMI Aerosol Index 340/380 nm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TROPOMI Aerosol Mid-Layer Height, a centroid pressure (O2-A band)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smtClean="0"/>
              <a:t>AS3.33, talk </a:t>
            </a:r>
            <a:r>
              <a:rPr lang="en-US" sz="2400" b="1" i="1" dirty="0" smtClean="0"/>
              <a:t>Martin de </a:t>
            </a:r>
            <a:r>
              <a:rPr lang="en-US" sz="2400" b="1" i="1" dirty="0" err="1" smtClean="0"/>
              <a:t>Graaf</a:t>
            </a:r>
            <a:r>
              <a:rPr lang="en-US" sz="2400" b="1" i="1" dirty="0" smtClean="0"/>
              <a:t> on Thursday morning </a:t>
            </a:r>
            <a:r>
              <a:rPr lang="en-US" sz="2400" dirty="0" smtClean="0"/>
              <a:t>detailing dust cases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/>
              <a:t>SPEXone</a:t>
            </a:r>
            <a:r>
              <a:rPr lang="en-US" sz="2800" dirty="0" smtClean="0"/>
              <a:t> Aerosol Optical Thickness at 500nm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/>
              <a:t>EarthCARE</a:t>
            </a:r>
            <a:r>
              <a:rPr lang="en-US" sz="2800" dirty="0" smtClean="0"/>
              <a:t> vertical slices from 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ATLID – </a:t>
            </a: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Atmosperhic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Lidar (ATL_EBD</a:t>
            </a:r>
            <a:r>
              <a:rPr lang="en-US" sz="28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Derived extinction at 355 nm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Extinction to backscatter ratio at 355 nm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Target classification </a:t>
            </a:r>
            <a:r>
              <a:rPr lang="en-US" sz="2800" dirty="0" smtClean="0">
                <a:sym typeface="Wingdings" panose="05000000000000000000" pitchFamily="2" charset="2"/>
              </a:rPr>
              <a:t> more than 15 key (tropospheric) types</a:t>
            </a:r>
            <a:endParaRPr lang="en-US" sz="28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CA7345-6EB5-1305-80BB-6E76A719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1" t="30248" r="1231" b="22683"/>
          <a:stretch/>
        </p:blipFill>
        <p:spPr bwMode="auto">
          <a:xfrm>
            <a:off x="7645754" y="352233"/>
            <a:ext cx="4290541" cy="61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68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put">
            <a:hlinkClick r:id="" action="ppaction://media"/>
            <a:extLst>
              <a:ext uri="{FF2B5EF4-FFF2-40B4-BE49-F238E27FC236}">
                <a16:creationId xmlns="" xmlns:a16="http://schemas.microsoft.com/office/drawing/2014/main" id="{65379965-EDC4-0185-6907-F19D1C90A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7383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en-US" b="1" dirty="0" smtClean="0">
                <a:solidFill>
                  <a:srgbClr val="FFFFCC"/>
                </a:solidFill>
              </a:rPr>
              <a:t>TROPOMI aerosol index:  Jan 8-16 2026, Australian wildfires 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5" y="332509"/>
            <a:ext cx="28540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S5P/TROPOMI Aerosol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shows 2 distinct regions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Day 5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Aged smoke;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slice through thickest part of plume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FFCC"/>
                </a:solidFill>
                <a:sym typeface="Calibri"/>
              </a:rPr>
              <a:t>SPEXone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gives AOD</a:t>
            </a:r>
            <a:r>
              <a:rPr lang="en-US" sz="2800" b="1" baseline="-25000" dirty="0" smtClean="0">
                <a:solidFill>
                  <a:srgbClr val="FFFFCC"/>
                </a:solidFill>
                <a:sym typeface="Calibri"/>
              </a:rPr>
              <a:t>500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= 1.0-2.0</a:t>
            </a:r>
            <a:endParaRPr lang="aa-ET" sz="2800" b="1" dirty="0">
              <a:solidFill>
                <a:srgbClr val="FFFFCC"/>
              </a:solidFill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5930" r="4494" b="7183"/>
          <a:stretch/>
        </p:blipFill>
        <p:spPr>
          <a:xfrm>
            <a:off x="3120536" y="0"/>
            <a:ext cx="858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5930" r="4494" b="7183"/>
          <a:stretch/>
        </p:blipFill>
        <p:spPr>
          <a:xfrm>
            <a:off x="3120536" y="0"/>
            <a:ext cx="85825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231A4E-0EE5-7047-5345-F7AAB527F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8050" r="57764" b="10434"/>
          <a:stretch/>
        </p:blipFill>
        <p:spPr>
          <a:xfrm>
            <a:off x="3132810" y="0"/>
            <a:ext cx="8706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5" y="332509"/>
            <a:ext cx="28540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S5P/TROPOMI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Layer Height 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Cloud Fraction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ALH indicates two distinct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~ 8 km &amp; 4 km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 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slice appears to transect both regimes</a:t>
            </a:r>
            <a:endParaRPr lang="aa-ET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8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5930" r="4494" b="7183"/>
          <a:stretch/>
        </p:blipFill>
        <p:spPr>
          <a:xfrm>
            <a:off x="3120536" y="0"/>
            <a:ext cx="85825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231A4E-0EE5-7047-5345-F7AAB527F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8050" r="57764" b="10434"/>
          <a:stretch/>
        </p:blipFill>
        <p:spPr>
          <a:xfrm>
            <a:off x="3132810" y="0"/>
            <a:ext cx="8706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4" y="332509"/>
            <a:ext cx="29542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S5P/TROPOMI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Layer Height (ALH) &amp;  Cloud Fraction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ALH indicates two distinct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~ 8 km &amp; 4 km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 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lvl="0" defTabSz="457200">
              <a:defRPr/>
            </a:pP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EarthCARE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Calibri"/>
              </a:rPr>
              <a:t> slice appears to transect both regimes</a:t>
            </a:r>
            <a:endParaRPr lang="aa-ET" sz="2800" b="1" dirty="0">
              <a:solidFill>
                <a:schemeClr val="accent1">
                  <a:lumMod val="20000"/>
                  <a:lumOff val="80000"/>
                </a:schemeClr>
              </a:solidFill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32358" r="56311" b="42475"/>
          <a:stretch/>
        </p:blipFill>
        <p:spPr>
          <a:xfrm>
            <a:off x="4246743" y="2111097"/>
            <a:ext cx="2246111" cy="19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5930" r="4494" b="7183"/>
          <a:stretch/>
        </p:blipFill>
        <p:spPr>
          <a:xfrm>
            <a:off x="3120536" y="0"/>
            <a:ext cx="85825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231A4E-0EE5-7047-5345-F7AAB527F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8050" r="57764" b="10434"/>
          <a:stretch/>
        </p:blipFill>
        <p:spPr>
          <a:xfrm>
            <a:off x="3132810" y="0"/>
            <a:ext cx="8706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5" y="332509"/>
            <a:ext cx="28540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S5P/TROPOMI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Layer Height 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Cloud Fraction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ALH indicates possible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~ 8 km &amp; 4 km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CC"/>
                </a:solidFill>
                <a:sym typeface="Calibri"/>
              </a:rPr>
              <a:t> 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Lowest values of ALH correspond to contamination from optically thin cloud</a:t>
            </a:r>
            <a:endParaRPr lang="aa-ET" sz="2800" b="1" dirty="0">
              <a:solidFill>
                <a:srgbClr val="FFFFCC"/>
              </a:solidFill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32358" r="56311" b="42475"/>
          <a:stretch/>
        </p:blipFill>
        <p:spPr>
          <a:xfrm>
            <a:off x="4246743" y="2111097"/>
            <a:ext cx="2246111" cy="19883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63195" y="4246744"/>
            <a:ext cx="2141782" cy="2129508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26892" y="3126154"/>
            <a:ext cx="2805723" cy="139895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19DF1-4FC4-5DAC-983A-70D537DE3E6A}"/>
              </a:ext>
            </a:extLst>
          </p:cNvPr>
          <p:cNvSpPr txBox="1"/>
          <p:nvPr/>
        </p:nvSpPr>
        <p:spPr>
          <a:xfrm>
            <a:off x="166255" y="332509"/>
            <a:ext cx="33272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12 </a:t>
            </a:r>
            <a:r>
              <a:rPr lang="en-US" sz="2800" b="1" dirty="0">
                <a:solidFill>
                  <a:srgbClr val="FFFFCC"/>
                </a:solidFill>
                <a:sym typeface="Calibri"/>
              </a:rPr>
              <a:t>Jan 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2026,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FFCC"/>
                </a:solidFill>
                <a:sym typeface="Calibri"/>
              </a:rPr>
              <a:t>EarthCARE</a:t>
            </a: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 ATLID</a:t>
            </a: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CC"/>
              </a:solidFill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Extinction at 355 nm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Thickest part has two distinct layer,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CC"/>
                </a:solidFill>
                <a:sym typeface="Calibri"/>
              </a:rPr>
              <a:t>Upper at 8-9 km</a:t>
            </a:r>
            <a:endParaRPr lang="aa-ET" sz="2800" b="1" dirty="0">
              <a:solidFill>
                <a:srgbClr val="FFFFCC"/>
              </a:solidFill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275AE1-A8CE-1468-8948-3F089A1EA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18220" r="53763" b="42476"/>
          <a:stretch/>
        </p:blipFill>
        <p:spPr>
          <a:xfrm>
            <a:off x="122738" y="3639189"/>
            <a:ext cx="2497724" cy="3105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D6C2CEC-3B93-D52C-B00C-11F47EC83C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6" t="1963" r="8800" b="3313"/>
          <a:stretch/>
        </p:blipFill>
        <p:spPr>
          <a:xfrm>
            <a:off x="3882014" y="56"/>
            <a:ext cx="8213841" cy="685794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429658" y="4134338"/>
            <a:ext cx="492927" cy="21503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921804" y="2927307"/>
            <a:ext cx="2706379" cy="27904"/>
            <a:chOff x="4921804" y="2927307"/>
            <a:chExt cx="2706379" cy="27904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817793" y="2927307"/>
              <a:ext cx="1810390" cy="18411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21804" y="2949074"/>
              <a:ext cx="975769" cy="6137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26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1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omi_mpc_partners" id="{DD8958FB-9FE2-144F-8663-87674F283C3C}" vid="{155CC0D9-2CE7-ED4D-8874-EC0AB430B54A}"/>
    </a:ext>
  </a:extLst>
</a:theme>
</file>

<file path=ppt/theme/theme3.xml><?xml version="1.0" encoding="utf-8"?>
<a:theme xmlns:a="http://schemas.openxmlformats.org/drawingml/2006/main" name=" Black ">
  <a:themeElements>
    <a:clrScheme name=" Black 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 Black 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 Black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1267</Words>
  <Application>Microsoft Office PowerPoint</Application>
  <PresentationFormat>Widescreen</PresentationFormat>
  <Paragraphs>157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Helvetica Neue</vt:lpstr>
      <vt:lpstr>Helvetica Neue Light</vt:lpstr>
      <vt:lpstr>Helvetica Neue Medium</vt:lpstr>
      <vt:lpstr>Lucida Sans</vt:lpstr>
      <vt:lpstr>Verdana</vt:lpstr>
      <vt:lpstr>Wingdings</vt:lpstr>
      <vt:lpstr>KNMI sjabloon voor Powerpoint NL breedbeeld</vt:lpstr>
      <vt:lpstr>1_ Black </vt:lpstr>
      <vt:lpstr> Black </vt:lpstr>
      <vt:lpstr>TROPOMI + EarthCARE   Horizontal meets vertical  to characterize    UV-absorbing aerosols</vt:lpstr>
      <vt:lpstr>Take Home Messages</vt:lpstr>
      <vt:lpstr>Overview of Case Study</vt:lpstr>
      <vt:lpstr>  TROPOMI aerosol index:  Jan 8-16 2026, Australian wildfires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 Take Home Messages </vt:lpstr>
      <vt:lpstr>Thank you for your attention!   Any Questions?</vt:lpstr>
      <vt:lpstr>Open Data Links for Visualization &amp; Download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a column?   Using TROPOMI satellite data for air quality monitoring</dc:title>
  <dc:creator>Deborah C S Z</dc:creator>
  <cp:lastModifiedBy>Deborah C S Z</cp:lastModifiedBy>
  <cp:revision>33</cp:revision>
  <dcterms:created xsi:type="dcterms:W3CDTF">2026-05-04T18:42:34Z</dcterms:created>
  <dcterms:modified xsi:type="dcterms:W3CDTF">2026-05-06T09:54:46Z</dcterms:modified>
</cp:coreProperties>
</file>