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F3D667-F0CC-B875-D5B3-C0023AB419BC}" v="4" dt="2026-05-01T13:30:57.750"/>
    <p1510:client id="{EAFB3153-404D-E00F-08DD-4E4604988B40}" v="19" dt="2026-05-01T00:56:42.469"/>
  </p1510:revLst>
</p1510:revInfo>
</file>

<file path=ppt/tableStyles.xml><?xml version="1.0" encoding="utf-8"?>
<a:tblStyleLst xmlns:a="http://schemas.openxmlformats.org/drawingml/2006/main" def="{F7931A1C-11B1-4822-B0CB-43C47D8C743B}">
  <a:tblStyle styleId="{F7931A1C-11B1-4822-B0CB-43C47D8C74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K_RAYAN" userId="S::malik_rayan@smc.edu::8bfc4e9f-f5a9-42ad-8d99-75f03a1a8319" providerId="AD" clId="Web-{EAFB3153-404D-E00F-08DD-4E4604988B40}"/>
    <pc:docChg chg="modSld">
      <pc:chgData name="MALIK_RAYAN" userId="S::malik_rayan@smc.edu::8bfc4e9f-f5a9-42ad-8d99-75f03a1a8319" providerId="AD" clId="Web-{EAFB3153-404D-E00F-08DD-4E4604988B40}" dt="2026-05-01T00:56:42.469" v="18" actId="1076"/>
      <pc:docMkLst>
        <pc:docMk/>
      </pc:docMkLst>
      <pc:sldChg chg="addSp delSp modSp addAnim delAnim modAnim">
        <pc:chgData name="MALIK_RAYAN" userId="S::malik_rayan@smc.edu::8bfc4e9f-f5a9-42ad-8d99-75f03a1a8319" providerId="AD" clId="Web-{EAFB3153-404D-E00F-08DD-4E4604988B40}" dt="2026-05-01T00:56:42.469" v="18" actId="1076"/>
        <pc:sldMkLst>
          <pc:docMk/>
          <pc:sldMk cId="0" sldId="257"/>
        </pc:sldMkLst>
        <pc:picChg chg="add mod">
          <ac:chgData name="MALIK_RAYAN" userId="S::malik_rayan@smc.edu::8bfc4e9f-f5a9-42ad-8d99-75f03a1a8319" providerId="AD" clId="Web-{EAFB3153-404D-E00F-08DD-4E4604988B40}" dt="2026-05-01T00:56:42.469" v="18" actId="1076"/>
          <ac:picMkLst>
            <pc:docMk/>
            <pc:sldMk cId="0" sldId="257"/>
            <ac:picMk id="2" creationId="{CC184E05-E7B2-C172-8DFA-A5BB5484485D}"/>
          </ac:picMkLst>
        </pc:picChg>
        <pc:picChg chg="add del">
          <ac:chgData name="MALIK_RAYAN" userId="S::malik_rayan@smc.edu::8bfc4e9f-f5a9-42ad-8d99-75f03a1a8319" providerId="AD" clId="Web-{EAFB3153-404D-E00F-08DD-4E4604988B40}" dt="2026-05-01T00:56:22.046" v="14"/>
          <ac:picMkLst>
            <pc:docMk/>
            <pc:sldMk cId="0" sldId="257"/>
            <ac:picMk id="29" creationId="{00000000-0000-0000-0000-000000000000}"/>
          </ac:picMkLst>
        </pc:picChg>
      </pc:sldChg>
    </pc:docChg>
  </pc:docChgLst>
  <pc:docChgLst>
    <pc:chgData name="MALIK_RAYAN" userId="S::malik_rayan@smc.edu::8bfc4e9f-f5a9-42ad-8d99-75f03a1a8319" providerId="AD" clId="Web-{93F3D667-F0CC-B875-D5B3-C0023AB419BC}"/>
    <pc:docChg chg="modSld">
      <pc:chgData name="MALIK_RAYAN" userId="S::malik_rayan@smc.edu::8bfc4e9f-f5a9-42ad-8d99-75f03a1a8319" providerId="AD" clId="Web-{93F3D667-F0CC-B875-D5B3-C0023AB419BC}" dt="2026-05-01T13:30:57.750" v="3" actId="1076"/>
      <pc:docMkLst>
        <pc:docMk/>
      </pc:docMkLst>
      <pc:sldChg chg="delSp modSp delAnim">
        <pc:chgData name="MALIK_RAYAN" userId="S::malik_rayan@smc.edu::8bfc4e9f-f5a9-42ad-8d99-75f03a1a8319" providerId="AD" clId="Web-{93F3D667-F0CC-B875-D5B3-C0023AB419BC}" dt="2026-05-01T13:30:57.750" v="3" actId="1076"/>
        <pc:sldMkLst>
          <pc:docMk/>
          <pc:sldMk cId="0" sldId="257"/>
        </pc:sldMkLst>
        <pc:picChg chg="mod">
          <ac:chgData name="MALIK_RAYAN" userId="S::malik_rayan@smc.edu::8bfc4e9f-f5a9-42ad-8d99-75f03a1a8319" providerId="AD" clId="Web-{93F3D667-F0CC-B875-D5B3-C0023AB419BC}" dt="2026-05-01T13:30:57.750" v="3" actId="1076"/>
          <ac:picMkLst>
            <pc:docMk/>
            <pc:sldMk cId="0" sldId="257"/>
            <ac:picMk id="2" creationId="{CC184E05-E7B2-C172-8DFA-A5BB5484485D}"/>
          </ac:picMkLst>
        </pc:picChg>
        <pc:picChg chg="del">
          <ac:chgData name="MALIK_RAYAN" userId="S::malik_rayan@smc.edu::8bfc4e9f-f5a9-42ad-8d99-75f03a1a8319" providerId="AD" clId="Web-{93F3D667-F0CC-B875-D5B3-C0023AB419BC}" dt="2026-05-01T13:30:52.844" v="2"/>
          <ac:picMkLst>
            <pc:docMk/>
            <pc:sldMk cId="0" sldId="257"/>
            <ac:picMk id="2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d9c46a94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g3d9c46a94c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g3d9c46a94c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d9c46a94c6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3d9c46a94c6_0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solidFill>
                  <a:srgbClr val="7A8899"/>
                </a:solidFill>
              </a:rPr>
              <a:t>Two N-wave families from the literature — each tests a different physical regime</a:t>
            </a:r>
            <a:endParaRPr>
              <a:solidFill>
                <a:srgbClr val="7A88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>
              <a:solidFill>
                <a:srgbClr val="7A88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C0CCDA"/>
                </a:solidFill>
              </a:rPr>
              <a:t>Family 1 compresses the polarity asymmetry because the width is locked to amplitude. When you increase ε, the wave gets narrower at the same time — the two effects partially cancel. The 7.6× polarity ratio only appears when width and amplitude are free to vary independently (Family 2).</a:t>
            </a:r>
            <a:endParaRPr sz="1100">
              <a:solidFill>
                <a:srgbClr val="C0CCD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solidFill>
                <a:srgbClr val="C0CCD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i="1">
                <a:solidFill>
                  <a:srgbClr val="7A8899"/>
                </a:solidFill>
              </a:rPr>
              <a:t>This means the coupled family underestimates the importance of polarity. If Glimsdal had tested with decoupled waveforms, he might have discovered the asymmetry.</a:t>
            </a:r>
            <a:endParaRPr sz="1100" i="1">
              <a:solidFill>
                <a:srgbClr val="7A88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i="1">
              <a:solidFill>
                <a:srgbClr val="7A88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>
                <a:solidFill>
                  <a:srgbClr val="C9A84C"/>
                </a:solidFill>
              </a:rPr>
              <a:t>If our ML model works on both, it's more likely to generalize to the messy, non-idealized waves that real earthquakes produce.</a:t>
            </a:r>
            <a:endParaRPr sz="1100">
              <a:solidFill>
                <a:srgbClr val="C9A8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endParaRPr sz="1100">
              <a:solidFill>
                <a:srgbClr val="C9A8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>
                <a:solidFill>
                  <a:srgbClr val="C0CCDA"/>
                </a:solidFill>
              </a:rPr>
              <a:t>Two soliton-shaped pulses placed side by side. The width parameter γ is locked to the amplitude ε — taller waves are automatically narrower. </a:t>
            </a:r>
            <a:endParaRPr sz="1100">
              <a:solidFill>
                <a:srgbClr val="C9A8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200"/>
              <a:buFont typeface="Calibri"/>
              <a:buNone/>
            </a:pPr>
            <a:endParaRPr>
              <a:solidFill>
                <a:srgbClr val="7A88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>
                <a:solidFill>
                  <a:srgbClr val="C0CCDA"/>
                </a:solidFill>
              </a:rPr>
              <a:t>Width and height are independent. This matches real tsunamis: wavelength is set by fault geometry, amplitude by seafloor displacement. </a:t>
            </a:r>
            <a:endParaRPr>
              <a:solidFill>
                <a:srgbClr val="7A8899"/>
              </a:solidFill>
            </a:endParaRPr>
          </a:p>
        </p:txBody>
      </p:sp>
      <p:sp>
        <p:nvSpPr>
          <p:cNvPr id="194" name="Google Shape;194;g3d9c46a94c6_0_1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d9c46a94c6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3d9c46a94c6_0_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Glimsdal’s</a:t>
            </a:r>
            <a:r>
              <a:rPr lang="en-US" sz="1600"/>
              <a:t> </a:t>
            </a:r>
            <a:r>
              <a:rPr lang="en-US" sz="1300"/>
              <a:t>τ is a single number from linear theory. It doesn't track evolution — it predicts a threshold. Disp-metric watches the wave evolve in real time and measures the actual energy redistribution.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1300"/>
              <a:t>Why spectral, not spatial? : We tested 5 spatial detection methods (windowed amplitude tracking). All were wave-type-dependent — "where to look" changes between LDN and LEN. Spectral detection uses the full domain FFT and works identically for all wave types.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r>
              <a:rPr lang="en-US" sz="1600" b="1">
                <a:latin typeface="Georgia"/>
                <a:ea typeface="Georgia"/>
                <a:cs typeface="Georgia"/>
                <a:sym typeface="Georgia"/>
              </a:rPr>
              <a:t>What disp-metric measures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300"/>
              <a:t>We take the full-domain FFT of the waveform at each diagnostic time step. The power spectrum is split at k_split into low-k (original wave structure) and high-k (dispersive components). The disp-metric is the ratio of high-k energy to total energy.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100"/>
              <a:buFont typeface="Calibri"/>
              <a:buNone/>
            </a:pPr>
            <a:r>
              <a:rPr lang="en-US" sz="1300"/>
              <a:t>When energy moves from low-k to high-k → the wave is breaking apart into shorter wavelengths → dispersion is happening.</a:t>
            </a:r>
            <a:endParaRPr sz="1300"/>
          </a:p>
        </p:txBody>
      </p:sp>
      <p:sp>
        <p:nvSpPr>
          <p:cNvPr id="215" name="Google Shape;215;g3d9c46a94c6_0_1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d9c46a94c6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3d9c46a94c6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3d9c46a94c6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d9c46a94c6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3d9c46a94c6_0_2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None/>
            </a:pPr>
            <a:r>
              <a:rPr lang="en-US" sz="1000">
                <a:solidFill>
                  <a:srgbClr val="C0CCDA"/>
                </a:solidFill>
              </a:rPr>
              <a:t>The gap widens because these are opposite directions — LDN accelerates while LEN slows down.</a:t>
            </a:r>
            <a:endParaRPr/>
          </a:p>
        </p:txBody>
      </p:sp>
      <p:sp>
        <p:nvSpPr>
          <p:cNvPr id="262" name="Google Shape;262;g3d9c46a94c6_0_2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d9c46a94c6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3d9c46a94c6_0_2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>
                <a:solidFill>
                  <a:srgbClr val="3D1510"/>
                </a:solidFill>
              </a:rPr>
              <a:t>These 5 parameters are all you need because the KdV equation is deterministic — the wave's entire future is set by its initial shape. The ML model learns the mapping from shape to outcome without solving the PDE.</a:t>
            </a:r>
            <a:endParaRPr>
              <a:solidFill>
                <a:srgbClr val="3D1510"/>
              </a:solidFill>
            </a:endParaRPr>
          </a:p>
        </p:txBody>
      </p:sp>
      <p:sp>
        <p:nvSpPr>
          <p:cNvPr id="274" name="Google Shape;274;g3d9c46a94c6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d9c46a94c6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3d9c46a94c6_0_3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33201E"/>
                </a:solidFill>
              </a:rPr>
              <a:t>The 5-feature model captures 99.75% of classifications — nearly identical to the full 24-feature model. Adding 19 more spectral descriptors buys almost nothing. The physics is controlled by just a few parameters.</a:t>
            </a:r>
            <a:endParaRPr sz="1100">
              <a:solidFill>
                <a:srgbClr val="33201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solidFill>
                <a:srgbClr val="33201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100"/>
              <a:buFont typeface="Calibri"/>
              <a:buNone/>
            </a:pPr>
            <a:r>
              <a:rPr lang="en-US" sz="1100">
                <a:solidFill>
                  <a:srgbClr val="C9A84C"/>
                </a:solidFill>
              </a:rPr>
              <a:t>Compare to best-fit linear formulas (ε + sep only): R² = 0.21–0.64 for onset time. Our ML model: R² = 0.997. The gap is nonlinear physics that linear scaling cannot capture.</a:t>
            </a:r>
            <a:endParaRPr sz="1100">
              <a:solidFill>
                <a:srgbClr val="33201E"/>
              </a:solidFill>
            </a:endParaRPr>
          </a:p>
        </p:txBody>
      </p:sp>
      <p:sp>
        <p:nvSpPr>
          <p:cNvPr id="312" name="Google Shape;312;g3d9c46a94c6_0_3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d9c46a94c6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3d9c46a94c6_0_3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3d9c46a94c6_0_3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d9c46a94c6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3d9c46a94c6_0_3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900"/>
              <a:buFont typeface="Calibri"/>
              <a:buNone/>
            </a:pPr>
            <a:r>
              <a:rPr lang="en-US" sz="1800"/>
              <a:t>Mw 8.3 outer-rise normal fault. Steep dip (45°) produced a narrow 31 km lobe — compact LDN wave in 4,000 m water.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1800"/>
              <a:t>Baba et al. (2021): dispersive modeling gave 10% higher inundation than non-dispersive. Dispersion concentrated energy at the coast.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1800"/>
              <a:t>Our model correctly predicts this event as dispersive.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rgbClr val="C9A84C"/>
                </a:solidFill>
              </a:rPr>
              <a:t>The steep fault dip (45° vs 12–14°) is what makes 1933 Sanriku different. It produces a narrow source → compact wave → fast dispersion. Our pipeline captures this through the sep parameter.</a:t>
            </a:r>
            <a:endParaRPr sz="1800">
              <a:solidFill>
                <a:srgbClr val="C9A8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>
              <a:solidFill>
                <a:srgbClr val="C9A8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rgbClr val="C9A84C"/>
                </a:solidFill>
              </a:rPr>
              <a:t>Great Mw 8.5+ megathrust earthquakes in deep water produce ε ≈ 0.0001–0.001 — below the dispersion threshold. MOST is sufficient for the main wave. The screening tool's value is for moderate events in shallower water, outer-rise normal faults, and near-trench slip — where ε reaches levels that trigger dispersion.</a:t>
            </a:r>
            <a:endParaRPr sz="1800">
              <a:solidFill>
                <a:srgbClr val="C9A8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>
              <a:solidFill>
                <a:srgbClr val="C9A8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rgbClr val="C9A84C"/>
                </a:solidFill>
              </a:rPr>
              <a:t>*2025 Kamchatka: main wave non-dispersive. But SWOT satellite detected dispersive trailing waves from near-trench slip — a secondary source our tool could flag in future extensions.</a:t>
            </a:r>
            <a:endParaRPr sz="1800">
              <a:solidFill>
                <a:srgbClr val="C9A8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100"/>
              <a:buFont typeface="Calibri"/>
              <a:buNone/>
            </a:pPr>
            <a:endParaRPr sz="1800">
              <a:solidFill>
                <a:srgbClr val="C9A84C"/>
              </a:solidFill>
            </a:endParaRPr>
          </a:p>
        </p:txBody>
      </p:sp>
      <p:sp>
        <p:nvSpPr>
          <p:cNvPr id="374" name="Google Shape;374;g3d9c46a94c6_0_3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dafa1a014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3dafa1a0146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3dafa1a0146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>
                <a:solidFill>
                  <a:srgbClr val="C0CCDA"/>
                </a:solidFill>
              </a:rPr>
              <a:t>The same physics applies to tsunamis crossing the ocean. A single pulse of water from an earthquake contains many wavelengths bundled together. Over thousands of kilometers, they separate — what started as one wave becomes a train of many.</a:t>
            </a:r>
            <a:endParaRPr/>
          </a:p>
        </p:txBody>
      </p:sp>
      <p:sp>
        <p:nvSpPr>
          <p:cNvPr id="24" name="Google Shape;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200"/>
              <a:buFont typeface="Calibri"/>
              <a:buNone/>
            </a:pPr>
            <a:r>
              <a:rPr lang="en-US">
                <a:solidFill>
                  <a:srgbClr val="C9A84C"/>
                </a:solidFill>
              </a:rPr>
              <a:t>Dispersion changes what arrives at the coast — and standard forecasting tools can't see it.</a:t>
            </a:r>
            <a:endParaRPr/>
          </a:p>
        </p:txBody>
      </p:sp>
      <p:sp>
        <p:nvSpPr>
          <p:cNvPr id="34" name="Google Shape;3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9c46a94c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3d9c46a94c6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>
                <a:solidFill>
                  <a:srgbClr val="7A8899"/>
                </a:solidFill>
              </a:rPr>
              <a:t>As we showed in slide 4, a tsunami propagates as an N-wave — one side leads with a trough (LDN), the other with a crest (LEN). These behave completely differently. </a:t>
            </a:r>
            <a:r>
              <a:rPr lang="en-US" sz="1000" b="1">
                <a:solidFill>
                  <a:srgbClr val="C9A84C"/>
                </a:solidFill>
              </a:rPr>
              <a:t>Our finding: LDN disperses up to 7.6× faster than LEN.</a:t>
            </a:r>
            <a:endParaRPr sz="1000" b="1">
              <a:solidFill>
                <a:srgbClr val="C9A8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 b="1">
              <a:solidFill>
                <a:srgbClr val="C9A8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 b="1">
                <a:solidFill>
                  <a:srgbClr val="C9A84C"/>
                </a:solidFill>
              </a:rPr>
              <a:t>We resolved this with a new method: characteristic wavelength (λ_c) . The KdV equation captures these nonlinear effects.</a:t>
            </a:r>
            <a:endParaRPr sz="1000" b="1">
              <a:solidFill>
                <a:srgbClr val="C9A8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 b="1">
              <a:solidFill>
                <a:srgbClr val="C9A8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>
                <a:solidFill>
                  <a:srgbClr val="7A8899"/>
                </a:solidFill>
              </a:rPr>
              <a:t>Different reasonable methods (crest half-width, full span, spectral peak) give answers that differ by 2–3×. Since τ scales as L⁻³, that means 8–27× error in the screening result.</a:t>
            </a:r>
            <a:endParaRPr sz="1000">
              <a:solidFill>
                <a:srgbClr val="7A88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rgbClr val="7A88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>
                <a:solidFill>
                  <a:srgbClr val="7A8899"/>
                </a:solidFill>
              </a:rPr>
              <a:t>Nonlinear effects drive soliton formation, the polarity asymmetry, and the consolidation-reversal. None of this appears in a linear model.</a:t>
            </a:r>
            <a:endParaRPr sz="1000">
              <a:solidFill>
                <a:srgbClr val="7A88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000"/>
              <a:buFont typeface="Calibri"/>
              <a:buNone/>
            </a:pPr>
            <a:endParaRPr sz="1000" b="1">
              <a:solidFill>
                <a:srgbClr val="C9A84C"/>
              </a:solidFill>
            </a:endParaRPr>
          </a:p>
        </p:txBody>
      </p:sp>
      <p:sp>
        <p:nvSpPr>
          <p:cNvPr id="88" name="Google Shape;88;g3d9c46a94c6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9c46a94c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3d9c46a94c6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900" i="1"/>
              <a:t>10% threshold: high enough to ignore dispersive tails that have already formed, low enough to capture the full energy footprint of the pulse. Similar decay-threshold approaches exist in radar and laser physics — this application to tsunami N-waves is new.</a:t>
            </a:r>
            <a:endParaRPr sz="9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9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Defines k_split = 2π/λ_c — cleanly divides the spectrum into "original wave" vs "dispersive components."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100">
                <a:solidFill>
                  <a:srgbClr val="7A8899"/>
                </a:solidFill>
              </a:rPr>
              <a:t>Reasonable measurement methods give different answers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None/>
            </a:pPr>
            <a:endParaRPr sz="1000"/>
          </a:p>
        </p:txBody>
      </p:sp>
      <p:sp>
        <p:nvSpPr>
          <p:cNvPr id="116" name="Google Shape;116;g3d9c46a94c6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d9c46a94c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3d9c46a94c6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>
                <a:solidFill>
                  <a:srgbClr val="7A8899"/>
                </a:solidFill>
              </a:rPr>
              <a:t>This builds a comprehensive dataset of how N-waves evolve under nonlinear dispersive physics.</a:t>
            </a:r>
            <a:endParaRPr sz="1000">
              <a:solidFill>
                <a:srgbClr val="7A88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rgbClr val="7A88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>
                <a:solidFill>
                  <a:srgbClr val="7A8899"/>
                </a:solidFill>
              </a:rPr>
              <a:t>Run 4,000 KdV wave simulations covering two initial condition families, two polarities (LDN and LEN), and a wide parameter range across ε and sep.</a:t>
            </a:r>
            <a:endParaRPr sz="1000">
              <a:solidFill>
                <a:srgbClr val="7A88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>
                <a:solidFill>
                  <a:srgbClr val="7A8899"/>
                </a:solidFill>
              </a:rPr>
              <a:t>We define a new metric — disp-metric — that measures what fraction of the wave's energy has shifted to short wavelengths. When this fraction grows past a threshold, dispersion has started.</a:t>
            </a:r>
            <a:endParaRPr sz="1000">
              <a:solidFill>
                <a:srgbClr val="7A8899"/>
              </a:solidFill>
            </a:endParaRPr>
          </a:p>
        </p:txBody>
      </p:sp>
      <p:sp>
        <p:nvSpPr>
          <p:cNvPr id="145" name="Google Shape;145;g3d9c46a94c6_0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d9c46a94c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3d9c46a94c6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>
                <a:solidFill>
                  <a:srgbClr val="7A8899"/>
                </a:solidFill>
              </a:rPr>
              <a:t>Below ε ≈ 0.002, nonlinearity is too weak — the wave propagates unchanged. Above that, the wave's fate depends on its shape.</a:t>
            </a:r>
            <a:endParaRPr/>
          </a:p>
        </p:txBody>
      </p:sp>
      <p:sp>
        <p:nvSpPr>
          <p:cNvPr id="168" name="Google Shape;168;g3d9c46a94c6_0_1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8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descr="/mnt/user-data/uploads/1776735227809_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>
            <a:off x="0" y="3124975"/>
            <a:ext cx="9144000" cy="2018400"/>
          </a:xfrm>
          <a:prstGeom prst="rect">
            <a:avLst/>
          </a:prstGeom>
          <a:solidFill>
            <a:srgbClr val="080C18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3097670"/>
            <a:ext cx="9144000" cy="27300"/>
          </a:xfrm>
          <a:prstGeom prst="rect">
            <a:avLst/>
          </a:prstGeom>
          <a:solidFill>
            <a:srgbClr val="C9A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655195" y="3328300"/>
            <a:ext cx="76809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Fast Screening of Dispersion-Sensitive Tsunami Waves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55195" y="4556330"/>
            <a:ext cx="7680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For Early Warning and Hazard Mapping</a:t>
            </a:r>
            <a:r>
              <a:rPr lang="en-US" sz="1500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Rayan Malik and Costas Synolakis</a:t>
            </a:r>
            <a:endParaRPr sz="1500">
              <a:solidFill>
                <a:srgbClr val="C9A8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3C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/>
          <p:nvPr/>
        </p:nvSpPr>
        <p:spPr>
          <a:xfrm>
            <a:off x="502795" y="23918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Initial </a:t>
            </a:r>
            <a:r>
              <a:rPr lang="en-US" sz="27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</a:t>
            </a:r>
            <a:r>
              <a:rPr lang="en-US" sz="2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ave </a:t>
            </a:r>
            <a:r>
              <a:rPr lang="en-US" sz="27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</a:t>
            </a:r>
            <a:r>
              <a:rPr lang="en-US" sz="2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onditions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2"/>
          <p:cNvSpPr/>
          <p:nvPr/>
        </p:nvSpPr>
        <p:spPr>
          <a:xfrm>
            <a:off x="731520" y="897488"/>
            <a:ext cx="2743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400"/>
              <a:buFont typeface="Georgia"/>
              <a:buNone/>
            </a:pPr>
            <a:r>
              <a:rPr lang="en-US" sz="18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Family 1: Coupled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2"/>
          <p:cNvSpPr/>
          <p:nvPr/>
        </p:nvSpPr>
        <p:spPr>
          <a:xfrm>
            <a:off x="3657600" y="897488"/>
            <a:ext cx="2743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Hammack &amp; Segur (1974)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548650" y="1217544"/>
            <a:ext cx="8046600" cy="502800"/>
          </a:xfrm>
          <a:prstGeom prst="rect">
            <a:avLst/>
          </a:prstGeom>
          <a:solidFill>
            <a:srgbClr val="080C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"/>
          <p:cNvSpPr/>
          <p:nvPr/>
        </p:nvSpPr>
        <p:spPr>
          <a:xfrm>
            <a:off x="731525" y="1217543"/>
            <a:ext cx="76809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200"/>
              <a:buFont typeface="Consolas"/>
              <a:buNone/>
            </a:pPr>
            <a:r>
              <a:rPr lang="en-US" sz="1600" b="0" i="0" u="none" strike="noStrike" cap="none">
                <a:solidFill>
                  <a:srgbClr val="5DADE2"/>
                </a:solidFill>
                <a:latin typeface="Consolas"/>
                <a:ea typeface="Consolas"/>
                <a:cs typeface="Consolas"/>
                <a:sym typeface="Consolas"/>
              </a:rPr>
              <a:t>u₀ = ±A·sech²(γ·x₁) ∓ A·sech²(γ·x₂)     where  γ = √(3ε/4)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731525" y="1811704"/>
            <a:ext cx="76809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The width parameter γ is locked to the amplitude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457200" y="2251568"/>
            <a:ext cx="8229600" cy="2730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"/>
          <p:cNvSpPr/>
          <p:nvPr/>
        </p:nvSpPr>
        <p:spPr>
          <a:xfrm>
            <a:off x="731520" y="2406248"/>
            <a:ext cx="2743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83280"/>
              </a:buClr>
              <a:buSzPts val="1400"/>
              <a:buFont typeface="Georgia"/>
              <a:buNone/>
            </a:pPr>
            <a:r>
              <a:rPr lang="en-US" sz="18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Family 2: Decoupled</a:t>
            </a:r>
            <a:endParaRPr sz="1800" b="0" i="0" u="none" strike="noStrike" cap="none">
              <a:solidFill>
                <a:srgbClr val="5DAD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3657600" y="2406248"/>
            <a:ext cx="3657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Tadepalli &amp; Synolakis (1994), modified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548650" y="2726287"/>
            <a:ext cx="8046600" cy="502800"/>
          </a:xfrm>
          <a:prstGeom prst="rect">
            <a:avLst/>
          </a:prstGeom>
          <a:solidFill>
            <a:srgbClr val="080C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2"/>
          <p:cNvSpPr/>
          <p:nvPr/>
        </p:nvSpPr>
        <p:spPr>
          <a:xfrm>
            <a:off x="731525" y="2726287"/>
            <a:ext cx="76809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83280"/>
              </a:buClr>
              <a:buSzPts val="1200"/>
              <a:buFont typeface="Consolas"/>
              <a:buNone/>
            </a:pPr>
            <a:r>
              <a:rPr lang="en-US" sz="1600" b="0" i="0" u="none" strike="noStrike" cap="none">
                <a:solidFill>
                  <a:srgbClr val="5DADE2"/>
                </a:solidFill>
                <a:latin typeface="Consolas"/>
                <a:ea typeface="Consolas"/>
                <a:cs typeface="Consolas"/>
                <a:sym typeface="Consolas"/>
              </a:rPr>
              <a:t>η = ±C·sech²(γ·x)·tanh(γ·x)     where  γ = 1.5/sep,  C = ε/0.4</a:t>
            </a:r>
            <a:endParaRPr sz="1600" b="0" i="0" u="none" strike="noStrike" cap="none">
              <a:solidFill>
                <a:srgbClr val="5DAD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731525" y="3320474"/>
            <a:ext cx="76809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Width and height are independent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457200" y="3686074"/>
            <a:ext cx="8229600" cy="877800"/>
          </a:xfrm>
          <a:prstGeom prst="rect">
            <a:avLst/>
          </a:prstGeom>
          <a:solidFill>
            <a:srgbClr val="080C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"/>
          <p:cNvSpPr/>
          <p:nvPr/>
        </p:nvSpPr>
        <p:spPr>
          <a:xfrm>
            <a:off x="457200" y="3686074"/>
            <a:ext cx="45600" cy="877800"/>
          </a:xfrm>
          <a:prstGeom prst="rect">
            <a:avLst/>
          </a:prstGeom>
          <a:solidFill>
            <a:srgbClr val="C9A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2"/>
          <p:cNvSpPr/>
          <p:nvPr/>
        </p:nvSpPr>
        <p:spPr>
          <a:xfrm>
            <a:off x="640080" y="3731801"/>
            <a:ext cx="78639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300"/>
              <a:buFont typeface="Georgia"/>
              <a:buNone/>
            </a:pPr>
            <a:r>
              <a:rPr lang="en-US" sz="1600" b="1" i="0" u="none" strike="noStrike" cap="none">
                <a:solidFill>
                  <a:srgbClr val="C9A84C"/>
                </a:solidFill>
                <a:latin typeface="Georgia"/>
                <a:ea typeface="Georgia"/>
                <a:cs typeface="Georgia"/>
                <a:sym typeface="Georgia"/>
              </a:rPr>
              <a:t>Why use both?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2"/>
          <p:cNvSpPr/>
          <p:nvPr/>
        </p:nvSpPr>
        <p:spPr>
          <a:xfrm>
            <a:off x="640080" y="3999769"/>
            <a:ext cx="7863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ML training purposes. </a:t>
            </a: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Family 1 is theoretically clean but unrealistic</a:t>
            </a:r>
            <a:r>
              <a:rPr lang="en-US" sz="11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real tsunamis don't couple width to amplitude. Family 2 matches the physics of real earthquake sources.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3C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/>
          <p:nvPr/>
        </p:nvSpPr>
        <p:spPr>
          <a:xfrm>
            <a:off x="731520" y="18288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Detecting </a:t>
            </a:r>
            <a:r>
              <a:rPr lang="en-US" sz="2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</a:t>
            </a:r>
            <a:r>
              <a:rPr lang="en-US" sz="2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ispersion </a:t>
            </a:r>
            <a:r>
              <a:rPr lang="en-US" sz="2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</a:t>
            </a:r>
            <a:r>
              <a:rPr lang="en-US" sz="2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nset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/>
          <p:nvPr/>
        </p:nvSpPr>
        <p:spPr>
          <a:xfrm>
            <a:off x="731520" y="621792"/>
            <a:ext cx="822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How do we know when a wave has started to disperse?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3"/>
          <p:cNvSpPr/>
          <p:nvPr/>
        </p:nvSpPr>
        <p:spPr>
          <a:xfrm>
            <a:off x="365788" y="3875679"/>
            <a:ext cx="1965900" cy="10482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438940" y="3948837"/>
            <a:ext cx="274200" cy="274200"/>
          </a:xfrm>
          <a:prstGeom prst="rect">
            <a:avLst/>
          </a:prstGeom>
          <a:solidFill>
            <a:srgbClr val="5DADE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C18"/>
              </a:buClr>
              <a:buSzPts val="1300"/>
              <a:buFont typeface="Georgia"/>
              <a:buNone/>
            </a:pPr>
            <a:r>
              <a:rPr lang="en-US" sz="1300" b="1" i="0" u="none" strike="noStrike" cap="none">
                <a:solidFill>
                  <a:srgbClr val="080C18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3"/>
          <p:cNvSpPr/>
          <p:nvPr/>
        </p:nvSpPr>
        <p:spPr>
          <a:xfrm>
            <a:off x="777267" y="3948837"/>
            <a:ext cx="1463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100"/>
              <a:buFont typeface="Georgia"/>
              <a:buNone/>
            </a:pPr>
            <a:r>
              <a:rPr lang="en-US" sz="11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Measure λ_c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3"/>
          <p:cNvSpPr/>
          <p:nvPr/>
        </p:nvSpPr>
        <p:spPr>
          <a:xfrm>
            <a:off x="457238" y="4287169"/>
            <a:ext cx="17832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900"/>
              <a:buFont typeface="Calibri"/>
              <a:buNone/>
            </a:pPr>
            <a:r>
              <a:rPr lang="en-US" sz="900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Find </a:t>
            </a:r>
            <a:r>
              <a:rPr lang="en-US" sz="9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the characteristic wavelength</a:t>
            </a:r>
            <a:r>
              <a:rPr lang="en-US" sz="900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of the leading pulse.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2240308" y="4332885"/>
            <a:ext cx="36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2514638" y="3875678"/>
            <a:ext cx="1965900" cy="10482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2587780" y="3948837"/>
            <a:ext cx="274200" cy="274200"/>
          </a:xfrm>
          <a:prstGeom prst="rect">
            <a:avLst/>
          </a:prstGeom>
          <a:solidFill>
            <a:srgbClr val="5DADE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C18"/>
              </a:buClr>
              <a:buSzPts val="1300"/>
              <a:buFont typeface="Georgia"/>
              <a:buNone/>
            </a:pPr>
            <a:r>
              <a:rPr lang="en-US" sz="1300" b="1" i="0" u="none" strike="noStrike" cap="none">
                <a:solidFill>
                  <a:srgbClr val="080C18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2926107" y="3948837"/>
            <a:ext cx="1463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100"/>
              <a:buFont typeface="Georgia"/>
              <a:buNone/>
            </a:pPr>
            <a:r>
              <a:rPr lang="en-US" sz="11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Set k_split = 2π / λ_c</a:t>
            </a:r>
            <a:endParaRPr sz="1100" b="0" i="0" u="none" strike="noStrike" cap="none">
              <a:solidFill>
                <a:srgbClr val="5DAD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2606063" y="4287170"/>
            <a:ext cx="17832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900"/>
              <a:buFont typeface="Calibri"/>
              <a:buNone/>
            </a:pPr>
            <a:r>
              <a:rPr lang="en-US" sz="900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9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elow k_split is the "original wave," above is "dispersive components."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4389148" y="4332885"/>
            <a:ext cx="36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4663463" y="3875678"/>
            <a:ext cx="1965900" cy="10482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4736620" y="3948837"/>
            <a:ext cx="274200" cy="274200"/>
          </a:xfrm>
          <a:prstGeom prst="rect">
            <a:avLst/>
          </a:prstGeom>
          <a:solidFill>
            <a:srgbClr val="5DADE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C18"/>
              </a:buClr>
              <a:buSzPts val="1300"/>
              <a:buFont typeface="Georgia"/>
              <a:buNone/>
            </a:pPr>
            <a:r>
              <a:rPr lang="en-US" sz="1300" b="1" i="0" u="none" strike="noStrike" cap="none">
                <a:solidFill>
                  <a:srgbClr val="080C18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"/>
          <p:cNvSpPr/>
          <p:nvPr/>
        </p:nvSpPr>
        <p:spPr>
          <a:xfrm>
            <a:off x="5074948" y="3948837"/>
            <a:ext cx="1463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83280"/>
              </a:buClr>
              <a:buSzPts val="1100"/>
              <a:buFont typeface="Georgia"/>
              <a:buNone/>
            </a:pPr>
            <a:r>
              <a:rPr lang="en-US" sz="11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Track disp-metric</a:t>
            </a:r>
            <a:endParaRPr sz="1100" b="0" i="0" u="none" strike="noStrike" cap="none">
              <a:solidFill>
                <a:srgbClr val="5DAD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4754813" y="4287169"/>
            <a:ext cx="1783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900"/>
              <a:buFont typeface="Calibri"/>
              <a:buNone/>
            </a:pPr>
            <a:r>
              <a:rPr lang="en-US" sz="900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9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ompute what fraction of total spectral energy sits above k_split. 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6537988" y="4332885"/>
            <a:ext cx="36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6812313" y="3875678"/>
            <a:ext cx="1965900" cy="10482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6885460" y="3948837"/>
            <a:ext cx="274200" cy="274200"/>
          </a:xfrm>
          <a:prstGeom prst="rect">
            <a:avLst/>
          </a:prstGeom>
          <a:solidFill>
            <a:srgbClr val="5DADE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C18"/>
              </a:buClr>
              <a:buSzPts val="1300"/>
              <a:buFont typeface="Georgia"/>
              <a:buNone/>
            </a:pPr>
            <a:r>
              <a:rPr lang="en-US" sz="1300" b="1" i="0" u="none" strike="noStrike" cap="none">
                <a:solidFill>
                  <a:srgbClr val="080C18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7223788" y="3948837"/>
            <a:ext cx="1463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4668A"/>
              </a:buClr>
              <a:buSzPts val="1100"/>
              <a:buFont typeface="Georgia"/>
              <a:buNone/>
            </a:pPr>
            <a:r>
              <a:rPr lang="en-US" sz="11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Δ(d</a:t>
            </a:r>
            <a:r>
              <a:rPr lang="en-US" sz="1100" b="1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-m</a:t>
            </a:r>
            <a:r>
              <a:rPr lang="en-US" sz="11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) ≥ 0.05 triggers</a:t>
            </a:r>
            <a:endParaRPr sz="1100" b="0" i="0" u="none" strike="noStrike" cap="none">
              <a:solidFill>
                <a:srgbClr val="5DAD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6903738" y="4287169"/>
            <a:ext cx="17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When ≥ 0.05 from its initial value, dispersion is significant. 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3" title="Screenshot 2026-04-30 at 12.34.14 PM.png"/>
          <p:cNvPicPr preferRelativeResize="0"/>
          <p:nvPr/>
        </p:nvPicPr>
        <p:blipFill rotWithShape="1">
          <a:blip r:embed="rId3">
            <a:alphaModFix/>
          </a:blip>
          <a:srcRect l="2895" t="83073" r="3410" b="6555"/>
          <a:stretch/>
        </p:blipFill>
        <p:spPr>
          <a:xfrm>
            <a:off x="1523352" y="3325958"/>
            <a:ext cx="6031630" cy="309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3" title="Screenshot 2026-04-30 at 1.08.09 PM.png"/>
          <p:cNvPicPr preferRelativeResize="0"/>
          <p:nvPr/>
        </p:nvPicPr>
        <p:blipFill rotWithShape="1">
          <a:blip r:embed="rId4">
            <a:alphaModFix/>
          </a:blip>
          <a:srcRect t="1854" b="-454"/>
          <a:stretch/>
        </p:blipFill>
        <p:spPr>
          <a:xfrm>
            <a:off x="1422750" y="879925"/>
            <a:ext cx="6232850" cy="244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3C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/>
          <p:nvPr/>
        </p:nvSpPr>
        <p:spPr>
          <a:xfrm>
            <a:off x="731520" y="278329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US" sz="2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lang="en-US" sz="2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imulation </a:t>
            </a:r>
            <a:r>
              <a:rPr lang="en-US" sz="2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</a:t>
            </a:r>
            <a:r>
              <a:rPr lang="en-US" sz="2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ataset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6" name="Google Shape;246;p14"/>
          <p:cNvGraphicFramePr/>
          <p:nvPr/>
        </p:nvGraphicFramePr>
        <p:xfrm>
          <a:off x="1508745" y="975365"/>
          <a:ext cx="6126500" cy="1432600"/>
        </p:xfrm>
        <a:graphic>
          <a:graphicData uri="http://schemas.openxmlformats.org/drawingml/2006/table">
            <a:tbl>
              <a:tblPr>
                <a:noFill/>
                <a:tableStyleId>{F7931A1C-11B1-4822-B0CB-43C47D8C743B}</a:tableStyleId>
              </a:tblPr>
              <a:tblGrid>
                <a:gridCol w="82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Georgia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IC Family</a:t>
                      </a: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Georgia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Wave Classes</a:t>
                      </a: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Georgia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ε Range</a:t>
                      </a: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Georgia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sep Range</a:t>
                      </a: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Georgia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Cases</a:t>
                      </a: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Batch 1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Coupled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(Hammack &amp; Segur)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LDN, LEN,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Symmetric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0.005 – 0.025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– 60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1,500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Batch 2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Decoupled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(Tadepalli &amp; Synolakis)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S-LDN,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S-LEN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 – 0.025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– 300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2,500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Combined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Both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classes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 – 0.025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– 300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ADE2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5DADE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4,000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7" name="Google Shape;247;p14"/>
          <p:cNvSpPr/>
          <p:nvPr/>
        </p:nvSpPr>
        <p:spPr>
          <a:xfrm>
            <a:off x="1440203" y="2666950"/>
            <a:ext cx="1965900" cy="10059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"/>
          <p:cNvSpPr/>
          <p:nvPr/>
        </p:nvSpPr>
        <p:spPr>
          <a:xfrm>
            <a:off x="1440203" y="2685238"/>
            <a:ext cx="19659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ECC71"/>
              </a:buClr>
              <a:buSzPts val="2600"/>
              <a:buFont typeface="Georgia"/>
              <a:buNone/>
            </a:pPr>
            <a:r>
              <a:rPr lang="en-US" sz="2600" b="1" i="0" u="none" strike="noStrike" cap="none">
                <a:solidFill>
                  <a:srgbClr val="2ECC71"/>
                </a:solidFill>
                <a:latin typeface="Georgia"/>
                <a:ea typeface="Georgia"/>
                <a:cs typeface="Georgia"/>
                <a:sym typeface="Georgia"/>
              </a:rPr>
              <a:t>10⁻⁷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1440203" y="3215590"/>
            <a:ext cx="1965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energy conservation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3589043" y="2666950"/>
            <a:ext cx="1965900" cy="10059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4"/>
          <p:cNvSpPr/>
          <p:nvPr/>
        </p:nvSpPr>
        <p:spPr>
          <a:xfrm>
            <a:off x="3589043" y="2685238"/>
            <a:ext cx="19659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2600"/>
              <a:buFont typeface="Georgia"/>
              <a:buNone/>
            </a:pPr>
            <a:r>
              <a:rPr lang="en-US" sz="2600" b="1" i="0" u="none" strike="noStrike" cap="none">
                <a:solidFill>
                  <a:srgbClr val="C9A84C"/>
                </a:solidFill>
                <a:latin typeface="Georgia"/>
                <a:ea typeface="Georgia"/>
                <a:cs typeface="Georgia"/>
                <a:sym typeface="Georgia"/>
              </a:rPr>
              <a:t>97%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/>
          <p:nvPr/>
        </p:nvSpPr>
        <p:spPr>
          <a:xfrm>
            <a:off x="3589043" y="3215590"/>
            <a:ext cx="1965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S-LDN dispersion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trigger rate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4"/>
          <p:cNvSpPr/>
          <p:nvPr/>
        </p:nvSpPr>
        <p:spPr>
          <a:xfrm>
            <a:off x="5737883" y="2666950"/>
            <a:ext cx="1965900" cy="10059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"/>
          <p:cNvSpPr/>
          <p:nvPr/>
        </p:nvSpPr>
        <p:spPr>
          <a:xfrm>
            <a:off x="5737883" y="2685238"/>
            <a:ext cx="19659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4668A"/>
              </a:buClr>
              <a:buSzPts val="2600"/>
              <a:buFont typeface="Georgia"/>
              <a:buNone/>
            </a:pPr>
            <a:r>
              <a:rPr lang="en-US" sz="2600" b="1" i="0" u="none" strike="noStrike" cap="none">
                <a:solidFill>
                  <a:srgbClr val="D4668A"/>
                </a:solidFill>
                <a:latin typeface="Georgia"/>
                <a:ea typeface="Georgia"/>
                <a:cs typeface="Georgia"/>
                <a:sym typeface="Georgia"/>
              </a:rPr>
              <a:t>7.6×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4"/>
          <p:cNvSpPr/>
          <p:nvPr/>
        </p:nvSpPr>
        <p:spPr>
          <a:xfrm>
            <a:off x="5737883" y="3215590"/>
            <a:ext cx="1965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max polarity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asymmetry ratio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4"/>
          <p:cNvSpPr/>
          <p:nvPr/>
        </p:nvSpPr>
        <p:spPr>
          <a:xfrm>
            <a:off x="731520" y="3771447"/>
            <a:ext cx="76809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Sampling: maximin Latin Hypercube design. Full spectral snapshots at t = 0, 250, 500, 1000, 1500, 2000, 3000, 4000, 5000.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731520" y="4190205"/>
            <a:ext cx="822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Georgia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Dispersion trigger rates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731520" y="4464525"/>
            <a:ext cx="7680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5DADE2"/>
                </a:solidFill>
                <a:latin typeface="Calibri"/>
                <a:ea typeface="Calibri"/>
                <a:cs typeface="Calibri"/>
                <a:sym typeface="Calibri"/>
              </a:rPr>
              <a:t>S-LDN: 97% trigger</a:t>
            </a: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 — nearly every trough-first decoupled wave disperses. </a:t>
            </a:r>
            <a:r>
              <a:rPr lang="en-US" sz="1100" b="1" i="0" u="none" strike="noStrike" cap="none">
                <a:solidFill>
                  <a:srgbClr val="D4668A"/>
                </a:solidFill>
                <a:latin typeface="Calibri"/>
                <a:ea typeface="Calibri"/>
                <a:cs typeface="Calibri"/>
                <a:sym typeface="Calibri"/>
              </a:rPr>
              <a:t>S-LEN: 48% trigger</a:t>
            </a: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 — many crest-first waves consolidate instead of dispersing.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8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/>
          <p:nvPr/>
        </p:nvSpPr>
        <p:spPr>
          <a:xfrm>
            <a:off x="731520" y="26011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Key </a:t>
            </a:r>
            <a:r>
              <a:rPr lang="en-US" sz="2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</a:t>
            </a:r>
            <a:r>
              <a:rPr lang="en-US" sz="2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inding: </a:t>
            </a:r>
            <a:r>
              <a:rPr lang="en-US" sz="2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en-US" sz="2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he </a:t>
            </a:r>
            <a:r>
              <a:rPr lang="en-US" sz="2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</a:t>
            </a:r>
            <a:r>
              <a:rPr lang="en-US" sz="2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olarity </a:t>
            </a:r>
            <a:r>
              <a:rPr lang="en-US" sz="2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en-US" sz="2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symmetry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731520" y="699022"/>
            <a:ext cx="822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Trough-first (LDN) waves disperse dramatically faster than crest-first (LEN)</a:t>
            </a:r>
            <a:endParaRPr sz="1200" b="0" i="0" u="none" strike="noStrike" cap="none">
              <a:solidFill>
                <a:srgbClr val="7A88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5577725" y="1121795"/>
            <a:ext cx="3383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300"/>
              <a:buFont typeface="Georgia"/>
              <a:buNone/>
            </a:pPr>
            <a:r>
              <a:rPr lang="en-US" sz="13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Why the asymmetry grows with ε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/>
          <p:nvPr/>
        </p:nvSpPr>
        <p:spPr>
          <a:xfrm>
            <a:off x="5577725" y="1533215"/>
            <a:ext cx="3383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At low ε</a:t>
            </a:r>
            <a:endParaRPr sz="1000" b="0" i="0" u="none" strike="noStrike" cap="none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Char char="-"/>
            </a:pP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nonlinear effects are weak</a:t>
            </a:r>
            <a:endParaRPr sz="1000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Char char="-"/>
            </a:pP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both polarities behave similarly (linear regime)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As ε increases</a:t>
            </a:r>
            <a:endParaRPr sz="1000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Char char="-"/>
            </a:pP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the nonlinear term (3/4)(u²)_x grows</a:t>
            </a:r>
            <a:endParaRPr sz="1000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Char char="-"/>
            </a:pP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For LDN, it drives energy to higher frequencies</a:t>
            </a:r>
            <a:endParaRPr sz="1000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Char char="-"/>
            </a:pP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For LEN, it drives energy to lower frequencies (consolidation)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5"/>
          <p:cNvSpPr/>
          <p:nvPr/>
        </p:nvSpPr>
        <p:spPr>
          <a:xfrm>
            <a:off x="5577725" y="2996315"/>
            <a:ext cx="3383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300"/>
              <a:buFont typeface="Georgia"/>
              <a:buNone/>
            </a:pPr>
            <a:r>
              <a:rPr lang="en-US" sz="1300" b="1" i="0" u="none" strike="noStrike" cap="none">
                <a:solidFill>
                  <a:srgbClr val="C9A84C"/>
                </a:solidFill>
                <a:latin typeface="Georgia"/>
                <a:ea typeface="Georgia"/>
                <a:cs typeface="Georgia"/>
                <a:sym typeface="Georgia"/>
              </a:rPr>
              <a:t>Why this matters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5577725" y="3270635"/>
            <a:ext cx="33834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None/>
            </a:pPr>
            <a:r>
              <a:rPr lang="en-US" sz="10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oupled initial conditions underestimate the polarity effect by 2–7× at high amplitude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Glimsdal's τ is completely blind to it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Any screening tool that ignores polarity will misclassify LDN events as safe 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5" title="Screenshot 2026-04-29 at 2.58.3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675" y="1183575"/>
            <a:ext cx="4957864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8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/>
          <p:nvPr/>
        </p:nvSpPr>
        <p:spPr>
          <a:xfrm>
            <a:off x="457145" y="30793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US" sz="2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</a:t>
            </a:r>
            <a:r>
              <a:rPr lang="en-US" sz="2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achine </a:t>
            </a:r>
            <a:r>
              <a:rPr lang="en-US" sz="2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</a:t>
            </a:r>
            <a:r>
              <a:rPr lang="en-US" sz="2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earning </a:t>
            </a:r>
            <a:r>
              <a:rPr lang="en-US" sz="2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lang="en-US" sz="2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creening </a:t>
            </a:r>
            <a:r>
              <a:rPr lang="en-US" sz="2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</a:t>
            </a:r>
            <a:r>
              <a:rPr lang="en-US" sz="2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odel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731495" y="905405"/>
            <a:ext cx="7680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Trained on 4,000 KdV simulations. Gradient boosting (XGBoost) — builds hundreds of small decision trees, each correcting mistakes of the previous.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6"/>
          <p:cNvSpPr/>
          <p:nvPr/>
        </p:nvSpPr>
        <p:spPr>
          <a:xfrm>
            <a:off x="411425" y="1620854"/>
            <a:ext cx="2926200" cy="27432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6"/>
          <p:cNvSpPr/>
          <p:nvPr/>
        </p:nvSpPr>
        <p:spPr>
          <a:xfrm>
            <a:off x="411425" y="1620854"/>
            <a:ext cx="2926200" cy="320100"/>
          </a:xfrm>
          <a:prstGeom prst="rect">
            <a:avLst/>
          </a:prstGeom>
          <a:solidFill>
            <a:srgbClr val="5DADE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C18"/>
              </a:buClr>
              <a:buSzPts val="1400"/>
              <a:buFont typeface="Georgia"/>
              <a:buNone/>
            </a:pPr>
            <a:r>
              <a:rPr lang="en-US" sz="1400" b="1" i="0" u="none" strike="noStrike" cap="none">
                <a:solidFill>
                  <a:srgbClr val="080C18"/>
                </a:solidFill>
                <a:latin typeface="Georgia"/>
                <a:ea typeface="Georgia"/>
                <a:cs typeface="Georgia"/>
                <a:sym typeface="Georgia"/>
              </a:rPr>
              <a:t>5 Inputs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6"/>
          <p:cNvSpPr/>
          <p:nvPr/>
        </p:nvSpPr>
        <p:spPr>
          <a:xfrm>
            <a:off x="594305" y="2032334"/>
            <a:ext cx="914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200"/>
              <a:buFont typeface="Georgia"/>
              <a:buNone/>
            </a:pPr>
            <a:r>
              <a:rPr lang="en-US" sz="12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ε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6"/>
          <p:cNvSpPr/>
          <p:nvPr/>
        </p:nvSpPr>
        <p:spPr>
          <a:xfrm>
            <a:off x="1508705" y="2032334"/>
            <a:ext cx="1645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wave amplitude ÷ water depth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594305" y="2471246"/>
            <a:ext cx="914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200"/>
              <a:buFont typeface="Georgia"/>
              <a:buNone/>
            </a:pPr>
            <a:r>
              <a:rPr lang="en-US" sz="12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sep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1508705" y="2471246"/>
            <a:ext cx="1645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crest-to-trough distance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594305" y="2910158"/>
            <a:ext cx="914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200"/>
              <a:buFont typeface="Georgia"/>
              <a:buNone/>
            </a:pPr>
            <a:r>
              <a:rPr lang="en-US" sz="12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Polarity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1508705" y="2910158"/>
            <a:ext cx="1645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LDN (trough first) or LEN (crest first)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594305" y="3349070"/>
            <a:ext cx="914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200"/>
              <a:buFont typeface="Georgia"/>
              <a:buNone/>
            </a:pPr>
            <a:r>
              <a:rPr lang="en-US" sz="12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IC type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1508705" y="3349070"/>
            <a:ext cx="1645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coupled or decoupled family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594305" y="3787982"/>
            <a:ext cx="914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200"/>
              <a:buFont typeface="Georgia"/>
              <a:buNone/>
            </a:pPr>
            <a:r>
              <a:rPr lang="en-US" sz="12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Steepness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1508705" y="3787982"/>
            <a:ext cx="1645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amplitude ÷ lobe width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3383225" y="2718134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3886145" y="2260934"/>
            <a:ext cx="1371600" cy="1371600"/>
          </a:xfrm>
          <a:prstGeom prst="rect">
            <a:avLst/>
          </a:prstGeom>
          <a:solidFill>
            <a:srgbClr val="0D1F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6"/>
          <p:cNvSpPr/>
          <p:nvPr/>
        </p:nvSpPr>
        <p:spPr>
          <a:xfrm>
            <a:off x="3886145" y="2306654"/>
            <a:ext cx="1371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eorgia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ML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eorgia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Model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3886145" y="3038174"/>
            <a:ext cx="137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&lt; 1 second</a:t>
            </a:r>
            <a:endParaRPr sz="1000" b="0" i="0" u="none" strike="noStrike" cap="none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6"/>
          <p:cNvSpPr/>
          <p:nvPr/>
        </p:nvSpPr>
        <p:spPr>
          <a:xfrm>
            <a:off x="5303465" y="2718134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/>
          <p:nvPr/>
        </p:nvSpPr>
        <p:spPr>
          <a:xfrm>
            <a:off x="5806385" y="1620854"/>
            <a:ext cx="2926200" cy="27432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"/>
          <p:cNvSpPr/>
          <p:nvPr/>
        </p:nvSpPr>
        <p:spPr>
          <a:xfrm>
            <a:off x="5806385" y="1620854"/>
            <a:ext cx="2926200" cy="320100"/>
          </a:xfrm>
          <a:prstGeom prst="rect">
            <a:avLst/>
          </a:prstGeom>
          <a:solidFill>
            <a:srgbClr val="C9A84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C18"/>
              </a:buClr>
              <a:buSzPts val="1400"/>
              <a:buFont typeface="Georgia"/>
              <a:buNone/>
            </a:pPr>
            <a:r>
              <a:rPr lang="en-US" sz="1400" b="1" i="0" u="none" strike="noStrike" cap="none">
                <a:solidFill>
                  <a:srgbClr val="080C18"/>
                </a:solidFill>
                <a:latin typeface="Georgia"/>
                <a:ea typeface="Georgia"/>
                <a:cs typeface="Georgia"/>
                <a:sym typeface="Georgia"/>
              </a:rPr>
              <a:t>3 Outputs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5989265" y="2078054"/>
            <a:ext cx="2560200" cy="594300"/>
          </a:xfrm>
          <a:prstGeom prst="rect">
            <a:avLst/>
          </a:prstGeom>
          <a:solidFill>
            <a:srgbClr val="080C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6"/>
          <p:cNvSpPr/>
          <p:nvPr/>
        </p:nvSpPr>
        <p:spPr>
          <a:xfrm>
            <a:off x="5989265" y="2078054"/>
            <a:ext cx="36600" cy="594300"/>
          </a:xfrm>
          <a:prstGeom prst="rect">
            <a:avLst/>
          </a:prstGeom>
          <a:solidFill>
            <a:srgbClr val="C9A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6"/>
          <p:cNvSpPr/>
          <p:nvPr/>
        </p:nvSpPr>
        <p:spPr>
          <a:xfrm>
            <a:off x="6172145" y="2105486"/>
            <a:ext cx="2194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Will it disperse?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6"/>
          <p:cNvSpPr/>
          <p:nvPr/>
        </p:nvSpPr>
        <p:spPr>
          <a:xfrm>
            <a:off x="6172145" y="2370662"/>
            <a:ext cx="2194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Classification: yes or no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6"/>
          <p:cNvSpPr/>
          <p:nvPr/>
        </p:nvSpPr>
        <p:spPr>
          <a:xfrm>
            <a:off x="5989265" y="2809574"/>
            <a:ext cx="2560200" cy="594300"/>
          </a:xfrm>
          <a:prstGeom prst="rect">
            <a:avLst/>
          </a:prstGeom>
          <a:solidFill>
            <a:srgbClr val="080C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"/>
          <p:cNvSpPr/>
          <p:nvPr/>
        </p:nvSpPr>
        <p:spPr>
          <a:xfrm>
            <a:off x="5989265" y="2809574"/>
            <a:ext cx="36600" cy="594300"/>
          </a:xfrm>
          <a:prstGeom prst="rect">
            <a:avLst/>
          </a:prstGeom>
          <a:solidFill>
            <a:srgbClr val="C9A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6"/>
          <p:cNvSpPr/>
          <p:nvPr/>
        </p:nvSpPr>
        <p:spPr>
          <a:xfrm>
            <a:off x="6172145" y="2837006"/>
            <a:ext cx="2194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When does onset occur?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6"/>
          <p:cNvSpPr/>
          <p:nvPr/>
        </p:nvSpPr>
        <p:spPr>
          <a:xfrm>
            <a:off x="6172145" y="3102182"/>
            <a:ext cx="2194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Dispersion time (regression)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6"/>
          <p:cNvSpPr/>
          <p:nvPr/>
        </p:nvSpPr>
        <p:spPr>
          <a:xfrm>
            <a:off x="5989265" y="3541094"/>
            <a:ext cx="2560200" cy="594300"/>
          </a:xfrm>
          <a:prstGeom prst="rect">
            <a:avLst/>
          </a:prstGeom>
          <a:solidFill>
            <a:srgbClr val="080C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6"/>
          <p:cNvSpPr/>
          <p:nvPr/>
        </p:nvSpPr>
        <p:spPr>
          <a:xfrm>
            <a:off x="5989265" y="3541094"/>
            <a:ext cx="36600" cy="594300"/>
          </a:xfrm>
          <a:prstGeom prst="rect">
            <a:avLst/>
          </a:prstGeom>
          <a:solidFill>
            <a:srgbClr val="C9A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6"/>
          <p:cNvSpPr/>
          <p:nvPr/>
        </p:nvSpPr>
        <p:spPr>
          <a:xfrm>
            <a:off x="6172145" y="3568526"/>
            <a:ext cx="2194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How much energy transfers?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6"/>
          <p:cNvSpPr/>
          <p:nvPr/>
        </p:nvSpPr>
        <p:spPr>
          <a:xfrm>
            <a:off x="6172145" y="3833702"/>
            <a:ext cx="2194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Spectral energy shift Δ(disp-metric)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3C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"/>
          <p:cNvSpPr/>
          <p:nvPr/>
        </p:nvSpPr>
        <p:spPr>
          <a:xfrm>
            <a:off x="647920" y="454605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How </a:t>
            </a:r>
            <a:r>
              <a:rPr lang="en-US" sz="2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en-US" sz="2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ccurate is the </a:t>
            </a:r>
            <a:r>
              <a:rPr lang="en-US" sz="2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</a:t>
            </a:r>
            <a:r>
              <a:rPr lang="en-US" sz="2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odel?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647920" y="893517"/>
            <a:ext cx="822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Tested on cases the model never saw during training (5-fold cross-validation)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457250" y="1398815"/>
            <a:ext cx="2560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3800"/>
              <a:buFont typeface="Georgia"/>
              <a:buNone/>
            </a:pPr>
            <a:r>
              <a:rPr lang="en-US" sz="38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99.75%</a:t>
            </a:r>
            <a:endParaRPr sz="3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457250" y="2038895"/>
            <a:ext cx="2560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classification accuracy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10 wrong out of 4,000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3291890" y="1398815"/>
            <a:ext cx="2560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3800"/>
              <a:buFont typeface="Georgia"/>
              <a:buNone/>
            </a:pPr>
            <a:r>
              <a:rPr lang="en-US" sz="3800" b="1" i="0" u="none" strike="noStrike" cap="none">
                <a:solidFill>
                  <a:srgbClr val="C9A84C"/>
                </a:solidFill>
                <a:latin typeface="Georgia"/>
                <a:ea typeface="Georgia"/>
                <a:cs typeface="Georgia"/>
                <a:sym typeface="Georgia"/>
              </a:rPr>
              <a:t>0.997</a:t>
            </a:r>
            <a:endParaRPr sz="3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3291890" y="2038895"/>
            <a:ext cx="2560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onset time R²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explains 99.7% of variation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7"/>
          <p:cNvSpPr/>
          <p:nvPr/>
        </p:nvSpPr>
        <p:spPr>
          <a:xfrm>
            <a:off x="6126530" y="1398815"/>
            <a:ext cx="2560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3280"/>
              </a:buClr>
              <a:buSzPts val="3800"/>
              <a:buFont typeface="Georgia"/>
              <a:buNone/>
            </a:pPr>
            <a:r>
              <a:rPr lang="en-US" sz="3800" b="1" i="0" u="none" strike="noStrike" cap="none">
                <a:solidFill>
                  <a:srgbClr val="B83280"/>
                </a:solidFill>
                <a:latin typeface="Georgia"/>
                <a:ea typeface="Georgia"/>
                <a:cs typeface="Georgia"/>
                <a:sym typeface="Georgia"/>
              </a:rPr>
              <a:t>0.999</a:t>
            </a:r>
            <a:endParaRPr sz="3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6126530" y="2038895"/>
            <a:ext cx="2560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energy transfer R²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near-perfect prediction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7"/>
          <p:cNvSpPr/>
          <p:nvPr/>
        </p:nvSpPr>
        <p:spPr>
          <a:xfrm>
            <a:off x="1051588" y="2874800"/>
            <a:ext cx="7223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Does adding more features help?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3" name="Google Shape;323;p17"/>
          <p:cNvGraphicFramePr/>
          <p:nvPr/>
        </p:nvGraphicFramePr>
        <p:xfrm>
          <a:off x="1051585" y="3210515"/>
          <a:ext cx="7223750" cy="975400"/>
        </p:xfrm>
        <a:graphic>
          <a:graphicData uri="http://schemas.openxmlformats.org/drawingml/2006/table">
            <a:tbl>
              <a:tblPr>
                <a:noFill/>
                <a:tableStyleId>{F7931A1C-11B1-4822-B0CB-43C47D8C743B}</a:tableStyleId>
              </a:tblPr>
              <a:tblGrid>
                <a:gridCol w="109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Georgia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Features</a:t>
                      </a: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Georgia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Count</a:t>
                      </a: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Georgia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What's included</a:t>
                      </a: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Georgia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Classification</a:t>
                      </a: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Georgia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Onset R²</a:t>
                      </a: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Georgia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Energy R²</a:t>
                      </a: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Minimal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ε, sep, polarity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98.9%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0.984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0.995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Operational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ADE2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5DADE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ADE2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5DADE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ε, sep, polarity, IC type, steepness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ADE2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5DADE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99.75%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ADE2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5DADE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0.997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ADE2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5DADE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0.999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 spectral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spectral + shape descriptors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99.80%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0.998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0.999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8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"/>
          <p:cNvSpPr/>
          <p:nvPr/>
        </p:nvSpPr>
        <p:spPr>
          <a:xfrm>
            <a:off x="731520" y="18288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From </a:t>
            </a:r>
            <a:r>
              <a:rPr lang="en-US" sz="2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</a:t>
            </a:r>
            <a:r>
              <a:rPr lang="en-US" sz="2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arthquake to </a:t>
            </a:r>
            <a:r>
              <a:rPr lang="en-US" sz="2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Model Choice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182880" y="822960"/>
            <a:ext cx="1600200" cy="11886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8"/>
          <p:cNvSpPr/>
          <p:nvPr/>
        </p:nvSpPr>
        <p:spPr>
          <a:xfrm>
            <a:off x="182880" y="822960"/>
            <a:ext cx="1600200" cy="36600"/>
          </a:xfrm>
          <a:prstGeom prst="rect">
            <a:avLst/>
          </a:prstGeom>
          <a:solidFill>
            <a:srgbClr val="7A88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8"/>
          <p:cNvSpPr/>
          <p:nvPr/>
        </p:nvSpPr>
        <p:spPr>
          <a:xfrm>
            <a:off x="182880" y="896112"/>
            <a:ext cx="16002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Earthquake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occurs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182880" y="146304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Mw, depth,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fault dip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1691640" y="1097280"/>
            <a:ext cx="36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1965960" y="822960"/>
            <a:ext cx="1600200" cy="11886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8"/>
          <p:cNvSpPr/>
          <p:nvPr/>
        </p:nvSpPr>
        <p:spPr>
          <a:xfrm>
            <a:off x="1965960" y="822960"/>
            <a:ext cx="1600200" cy="36600"/>
          </a:xfrm>
          <a:prstGeom prst="rect">
            <a:avLst/>
          </a:prstGeom>
          <a:solidFill>
            <a:srgbClr val="7A88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8"/>
          <p:cNvSpPr/>
          <p:nvPr/>
        </p:nvSpPr>
        <p:spPr>
          <a:xfrm>
            <a:off x="1965960" y="896112"/>
            <a:ext cx="16002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Estimate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fault size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1965960" y="146304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Length, width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(Wells &amp; Coppersmith)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3474720" y="1097280"/>
            <a:ext cx="36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3749040" y="822960"/>
            <a:ext cx="1600200" cy="11886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8"/>
          <p:cNvSpPr/>
          <p:nvPr/>
        </p:nvSpPr>
        <p:spPr>
          <a:xfrm>
            <a:off x="3749040" y="822960"/>
            <a:ext cx="1600200" cy="36600"/>
          </a:xfrm>
          <a:prstGeom prst="rect">
            <a:avLst/>
          </a:prstGeom>
          <a:solidFill>
            <a:srgbClr val="7A88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8"/>
          <p:cNvSpPr/>
          <p:nvPr/>
        </p:nvSpPr>
        <p:spPr>
          <a:xfrm>
            <a:off x="3749040" y="896112"/>
            <a:ext cx="16002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Seafloor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motion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3749040" y="146304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Okada (1985)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uplift &amp; subsidence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8"/>
          <p:cNvSpPr/>
          <p:nvPr/>
        </p:nvSpPr>
        <p:spPr>
          <a:xfrm>
            <a:off x="5257800" y="1097280"/>
            <a:ext cx="36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8"/>
          <p:cNvSpPr/>
          <p:nvPr/>
        </p:nvSpPr>
        <p:spPr>
          <a:xfrm>
            <a:off x="5532120" y="822960"/>
            <a:ext cx="1600200" cy="11886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8"/>
          <p:cNvSpPr/>
          <p:nvPr/>
        </p:nvSpPr>
        <p:spPr>
          <a:xfrm>
            <a:off x="5532120" y="822960"/>
            <a:ext cx="1600200" cy="36600"/>
          </a:xfrm>
          <a:prstGeom prst="rect">
            <a:avLst/>
          </a:prstGeom>
          <a:solidFill>
            <a:srgbClr val="7A88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8"/>
          <p:cNvSpPr/>
          <p:nvPr/>
        </p:nvSpPr>
        <p:spPr>
          <a:xfrm>
            <a:off x="5532120" y="896112"/>
            <a:ext cx="16002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Extract wave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parameters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8"/>
          <p:cNvSpPr/>
          <p:nvPr/>
        </p:nvSpPr>
        <p:spPr>
          <a:xfrm>
            <a:off x="5532120" y="146304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ε, sep, polarity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from Kajiura filter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8"/>
          <p:cNvSpPr/>
          <p:nvPr/>
        </p:nvSpPr>
        <p:spPr>
          <a:xfrm>
            <a:off x="7040880" y="1097280"/>
            <a:ext cx="36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8"/>
          <p:cNvSpPr/>
          <p:nvPr/>
        </p:nvSpPr>
        <p:spPr>
          <a:xfrm>
            <a:off x="7315200" y="822960"/>
            <a:ext cx="1600200" cy="11886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8"/>
          <p:cNvSpPr/>
          <p:nvPr/>
        </p:nvSpPr>
        <p:spPr>
          <a:xfrm>
            <a:off x="7315200" y="822960"/>
            <a:ext cx="1600200" cy="36600"/>
          </a:xfrm>
          <a:prstGeom prst="rect">
            <a:avLst/>
          </a:prstGeom>
          <a:solidFill>
            <a:srgbClr val="7A88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8"/>
          <p:cNvSpPr/>
          <p:nvPr/>
        </p:nvSpPr>
        <p:spPr>
          <a:xfrm>
            <a:off x="7315200" y="896112"/>
            <a:ext cx="16002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screening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8"/>
          <p:cNvSpPr/>
          <p:nvPr/>
        </p:nvSpPr>
        <p:spPr>
          <a:xfrm>
            <a:off x="7315200" y="146304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5-feature model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&lt; 1 second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8"/>
          <p:cNvSpPr/>
          <p:nvPr/>
        </p:nvSpPr>
        <p:spPr>
          <a:xfrm>
            <a:off x="457200" y="2286000"/>
            <a:ext cx="8229600" cy="36600"/>
          </a:xfrm>
          <a:prstGeom prst="rect">
            <a:avLst/>
          </a:prstGeom>
          <a:solidFill>
            <a:srgbClr val="C9A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8"/>
          <p:cNvSpPr/>
          <p:nvPr/>
        </p:nvSpPr>
        <p:spPr>
          <a:xfrm>
            <a:off x="457200" y="2377440"/>
            <a:ext cx="822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Routing decision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8"/>
          <p:cNvSpPr/>
          <p:nvPr/>
        </p:nvSpPr>
        <p:spPr>
          <a:xfrm>
            <a:off x="457200" y="2788920"/>
            <a:ext cx="2560200" cy="19203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8"/>
          <p:cNvSpPr/>
          <p:nvPr/>
        </p:nvSpPr>
        <p:spPr>
          <a:xfrm>
            <a:off x="457200" y="2788920"/>
            <a:ext cx="2560200" cy="27420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8"/>
          <p:cNvSpPr/>
          <p:nvPr/>
        </p:nvSpPr>
        <p:spPr>
          <a:xfrm>
            <a:off x="457200" y="2788920"/>
            <a:ext cx="2560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eorgia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Non-dispersive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457200" y="3108960"/>
            <a:ext cx="2560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Run MOST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594360" y="3520440"/>
            <a:ext cx="22860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Standard shallow water model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Used by NOAA/PTWC operationally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Runs in minutes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3291840" y="2788920"/>
            <a:ext cx="2560200" cy="19203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8"/>
          <p:cNvSpPr/>
          <p:nvPr/>
        </p:nvSpPr>
        <p:spPr>
          <a:xfrm>
            <a:off x="3291840" y="2788920"/>
            <a:ext cx="2560200" cy="274200"/>
          </a:xfrm>
          <a:prstGeom prst="rect">
            <a:avLst/>
          </a:prstGeom>
          <a:solidFill>
            <a:srgbClr val="C9A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8"/>
          <p:cNvSpPr/>
          <p:nvPr/>
        </p:nvSpPr>
        <p:spPr>
          <a:xfrm>
            <a:off x="3291840" y="2788920"/>
            <a:ext cx="2560200" cy="274200"/>
          </a:xfrm>
          <a:prstGeom prst="rect">
            <a:avLst/>
          </a:prstGeom>
          <a:solidFill>
            <a:srgbClr val="5DADE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C18"/>
              </a:buClr>
              <a:buSzPts val="1000"/>
              <a:buFont typeface="Georgia"/>
              <a:buNone/>
            </a:pPr>
            <a:r>
              <a:rPr lang="en-US" sz="1000" b="1" i="0" u="none" strike="noStrike" cap="none">
                <a:solidFill>
                  <a:srgbClr val="080C18"/>
                </a:solidFill>
                <a:latin typeface="Georgia"/>
                <a:ea typeface="Georgia"/>
                <a:cs typeface="Georgia"/>
                <a:sym typeface="Georgia"/>
              </a:rPr>
              <a:t>Slow onset (&gt; 60 min)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3291840" y="3108960"/>
            <a:ext cx="2560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MOST → Boussinesq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8"/>
          <p:cNvSpPr/>
          <p:nvPr/>
        </p:nvSpPr>
        <p:spPr>
          <a:xfrm>
            <a:off x="3429000" y="3520440"/>
            <a:ext cx="22860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Start with MOST for near-field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Switch to COULWAVE or FUNWAVE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for far-field where dispersion develops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6126480" y="2788920"/>
            <a:ext cx="2560200" cy="19203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8"/>
          <p:cNvSpPr/>
          <p:nvPr/>
        </p:nvSpPr>
        <p:spPr>
          <a:xfrm>
            <a:off x="6126480" y="2788920"/>
            <a:ext cx="2560200" cy="274200"/>
          </a:xfrm>
          <a:prstGeom prst="rect">
            <a:avLst/>
          </a:prstGeom>
          <a:solidFill>
            <a:srgbClr val="D466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8"/>
          <p:cNvSpPr/>
          <p:nvPr/>
        </p:nvSpPr>
        <p:spPr>
          <a:xfrm>
            <a:off x="6126480" y="2788920"/>
            <a:ext cx="2560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Georgia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Fast onset (&lt; 10 min)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6126480" y="3108960"/>
            <a:ext cx="2560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Run Boussinesq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6263640" y="3520440"/>
            <a:ext cx="22860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COULWAVE or FUNWAVE from the start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Dispersion matters immediately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Can't afford to use MOST at all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3C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9"/>
          <p:cNvSpPr/>
          <p:nvPr/>
        </p:nvSpPr>
        <p:spPr>
          <a:xfrm>
            <a:off x="731520" y="40943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Real </a:t>
            </a:r>
            <a:r>
              <a:rPr lang="en-US" sz="2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</a:t>
            </a:r>
            <a:r>
              <a:rPr lang="en-US" sz="2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arthquake </a:t>
            </a:r>
            <a:r>
              <a:rPr lang="en-US" sz="2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lang="en-US" sz="2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cenarios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9"/>
          <p:cNvSpPr/>
          <p:nvPr/>
        </p:nvSpPr>
        <p:spPr>
          <a:xfrm>
            <a:off x="731520" y="848342"/>
            <a:ext cx="822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What does our pipeline predict for past and future events?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8" name="Google Shape;378;p19"/>
          <p:cNvGraphicFramePr/>
          <p:nvPr/>
        </p:nvGraphicFramePr>
        <p:xfrm>
          <a:off x="921570" y="1358525"/>
          <a:ext cx="7300850" cy="2188900"/>
        </p:xfrm>
        <a:graphic>
          <a:graphicData uri="http://schemas.openxmlformats.org/drawingml/2006/table">
            <a:tbl>
              <a:tblPr>
                <a:noFill/>
                <a:tableStyleId>{F7931A1C-11B1-4822-B0CB-43C47D8C743B}</a:tableStyleId>
              </a:tblPr>
              <a:tblGrid>
                <a:gridCol w="155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3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5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7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Georgia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Scenario</a:t>
                      </a: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Georgia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Mw</a:t>
                      </a: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Georgia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Fault type</a:t>
                      </a: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Georgia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Depth</a:t>
                      </a: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Georgia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ε 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(x 10^3)</a:t>
                      </a: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Georgia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Disperses?</a:t>
                      </a: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Georgia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Route to</a:t>
                      </a:r>
                      <a:endParaRPr sz="1000" u="none" strike="noStrike" cap="non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0C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2004 Sumatra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9.1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Megathrust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4,000 m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0.43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CC7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2ECC7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CC7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2ECC7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2011 Tohoku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9.0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Megathrust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3,000 m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0.98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CC7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2ECC7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CC7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2ECC7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 Kamchatka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8.8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Megathrust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5,000 m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0.14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CC7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2ECC7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No*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CC7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2ECC7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Cascadia (future)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9.0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Megathrust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2,500 m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CCD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>
                          <a:solidFill>
                            <a:srgbClr val="C0CCD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0.48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CC7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2ECC7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CC7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2ECC7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668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D466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1933 Sanriku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668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D466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8.3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668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D466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Normal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668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D466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(outer-rise)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668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D466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4,000 m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668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D466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0.86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668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D466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668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D466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COULWAVE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668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D466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Mw 7.0 shallow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668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D466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668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>
                          <a:solidFill>
                            <a:srgbClr val="D466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Stress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668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D466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 m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668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D466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1.17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668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D466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668A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D466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COULWAVE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A3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9" name="Google Shape;379;p19"/>
          <p:cNvSpPr/>
          <p:nvPr/>
        </p:nvSpPr>
        <p:spPr>
          <a:xfrm flipH="1">
            <a:off x="921621" y="4076900"/>
            <a:ext cx="73008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671"/>
              <a:buFont typeface="Calibri"/>
              <a:buNone/>
            </a:pPr>
            <a:r>
              <a:rPr lang="en-US" sz="1071" b="0" i="1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*2025 Kamchatka: main wave non-dispersive. But SWOT satellite detected dispersive trailing waves from near-trench slip</a:t>
            </a:r>
            <a:r>
              <a:rPr lang="en-US" sz="1071" i="1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. A </a:t>
            </a:r>
            <a:r>
              <a:rPr lang="en-US" sz="1071" b="0" i="1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secondary source our tool could flag in future extensions.</a:t>
            </a:r>
            <a:endParaRPr sz="107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8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0" descr="/mnt/user-data/uploads/1776735227809_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0"/>
          <p:cNvSpPr/>
          <p:nvPr/>
        </p:nvSpPr>
        <p:spPr>
          <a:xfrm>
            <a:off x="0" y="3124975"/>
            <a:ext cx="9144000" cy="2018400"/>
          </a:xfrm>
          <a:prstGeom prst="rect">
            <a:avLst/>
          </a:prstGeom>
          <a:solidFill>
            <a:srgbClr val="080C18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0" y="3097670"/>
            <a:ext cx="9144000" cy="27300"/>
          </a:xfrm>
          <a:prstGeom prst="rect">
            <a:avLst/>
          </a:prstGeom>
          <a:solidFill>
            <a:srgbClr val="C9A8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655195" y="3328300"/>
            <a:ext cx="76809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Fast Screening of Dispersion-Sensitive Tsunami Waves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0"/>
          <p:cNvSpPr/>
          <p:nvPr/>
        </p:nvSpPr>
        <p:spPr>
          <a:xfrm>
            <a:off x="655195" y="4556330"/>
            <a:ext cx="7680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500"/>
              <a:buFont typeface="Calibri"/>
              <a:buNone/>
            </a:pPr>
            <a:r>
              <a:rPr lang="en-US" sz="1500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Thank You, Questions?                                                                            Rayan Malik and Costas Synolakis</a:t>
            </a:r>
            <a:endParaRPr sz="1500">
              <a:solidFill>
                <a:srgbClr val="C9A8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3C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727122" y="364225"/>
            <a:ext cx="394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What is </a:t>
            </a:r>
            <a:r>
              <a:rPr lang="en-US" sz="2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</a:t>
            </a:r>
            <a:r>
              <a:rPr lang="en-US" sz="2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ispersion?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79635" y="1031585"/>
            <a:ext cx="3840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200"/>
              <a:buFont typeface="Calibri"/>
              <a:buNone/>
            </a:pPr>
            <a:r>
              <a:rPr lang="en-US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b="0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ifferent wavelengths traveling at different speeds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779635" y="1653313"/>
            <a:ext cx="3840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31115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300"/>
              <a:buFont typeface="Calibri"/>
              <a:buChar char="●"/>
            </a:pPr>
            <a:r>
              <a:rPr lang="en-US" sz="13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The same physics applies to tsunamis crossing the ocean </a:t>
            </a:r>
            <a:endParaRPr sz="1300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115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300"/>
              <a:buFont typeface="Calibri"/>
              <a:buChar char="●"/>
            </a:pPr>
            <a:r>
              <a:rPr lang="en-US" sz="13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Over thousands of kilometers, they separate</a:t>
            </a:r>
            <a:endParaRPr sz="1300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115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300"/>
              <a:buFont typeface="Calibri"/>
              <a:buChar char="●"/>
            </a:pPr>
            <a:r>
              <a:rPr lang="en-US" sz="13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3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hat started as one wave becomes a train of many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4" title="Evolution_2D_NWav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126" y="3055281"/>
            <a:ext cx="7689748" cy="192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CC184E05-E7B2-C172-8DFA-A5BB548448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50971" y="73648"/>
            <a:ext cx="3709988" cy="285781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050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436401" y="18288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Why </a:t>
            </a:r>
            <a:r>
              <a:rPr lang="en-US" sz="27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</a:t>
            </a:r>
            <a:r>
              <a:rPr lang="en-US" sz="2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ispersion </a:t>
            </a:r>
            <a:r>
              <a:rPr lang="en-US" sz="27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</a:t>
            </a:r>
            <a:r>
              <a:rPr lang="en-US" sz="2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atters for </a:t>
            </a:r>
            <a:r>
              <a:rPr lang="en-US" sz="27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en-US" sz="2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sunami</a:t>
            </a:r>
            <a:r>
              <a:rPr lang="en-US" sz="27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320218" y="930200"/>
            <a:ext cx="4755000" cy="7314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503098" y="975920"/>
            <a:ext cx="43890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200"/>
              <a:buFont typeface="Georgia"/>
              <a:buNone/>
            </a:pPr>
            <a:r>
              <a:rPr lang="en-US" sz="16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Arrival times shift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503098" y="1204520"/>
            <a:ext cx="4389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None/>
            </a:pPr>
            <a:r>
              <a:rPr lang="en-US" sz="10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eading waves may arrive earlier, dangerous waves keep coming hours after the forecast window closes.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320218" y="2640005"/>
            <a:ext cx="4755000" cy="7314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503098" y="2685725"/>
            <a:ext cx="43890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4668A"/>
              </a:buClr>
              <a:buSzPts val="1200"/>
              <a:buFont typeface="Georgia"/>
              <a:buNone/>
            </a:pPr>
            <a:r>
              <a:rPr lang="en-US" sz="16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Wave heights change </a:t>
            </a:r>
            <a:endParaRPr sz="1600" b="0" i="0" u="none" strike="noStrike" cap="none">
              <a:solidFill>
                <a:srgbClr val="5DAD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503098" y="2914325"/>
            <a:ext cx="4389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Sometimes dispersion reduces peaks. </a:t>
            </a:r>
            <a:r>
              <a:rPr lang="en-US" sz="10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Or, it can c</a:t>
            </a: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oncentrate</a:t>
            </a:r>
            <a:r>
              <a:rPr lang="en-US" sz="10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energy and increas</a:t>
            </a:r>
            <a:r>
              <a:rPr lang="en-US" sz="10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flooding</a:t>
            </a:r>
            <a:r>
              <a:rPr lang="en-US" sz="10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320093" y="1811510"/>
            <a:ext cx="4755000" cy="7314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502973" y="1857230"/>
            <a:ext cx="43890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83280"/>
              </a:buClr>
              <a:buSzPts val="1200"/>
              <a:buFont typeface="Georgia"/>
              <a:buNone/>
            </a:pPr>
            <a:r>
              <a:rPr lang="en-US" sz="16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Multiple waves instead of one</a:t>
            </a:r>
            <a:endParaRPr sz="1600" b="0" i="0" u="none" strike="noStrike" cap="none">
              <a:solidFill>
                <a:srgbClr val="5DAD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502975" y="2085826"/>
            <a:ext cx="43890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None/>
            </a:pPr>
            <a:r>
              <a:rPr lang="en-US" sz="10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La</a:t>
            </a: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ter waves after the </a:t>
            </a:r>
            <a:r>
              <a:rPr lang="en-US" sz="10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“first wave” </a:t>
            </a: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can be just as dangerous.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320218" y="3483540"/>
            <a:ext cx="4755000" cy="7314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503098" y="3529260"/>
            <a:ext cx="43890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200"/>
              <a:buFont typeface="Georgia"/>
              <a:buNone/>
            </a:pPr>
            <a:r>
              <a:rPr lang="en-US" sz="16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Harbor resonance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503098" y="3757860"/>
            <a:ext cx="4389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A dispersed wave train contains many frequencies. </a:t>
            </a:r>
            <a:r>
              <a:rPr lang="en-US" sz="10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ater amplifies dramatically in locations predicted as safe.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383456" y="4355646"/>
            <a:ext cx="4755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100"/>
              <a:buFont typeface="Calibri"/>
              <a:buNone/>
            </a:pPr>
            <a:r>
              <a:rPr lang="en-US" sz="1100" b="0" i="1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Non-dispersive models assume the wave keeps its shape from source to coast. When that assumption is wrong, the forecast is wrong.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2675" y="835350"/>
            <a:ext cx="3292525" cy="21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2675" y="3213750"/>
            <a:ext cx="3342699" cy="17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3C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/>
          <p:nvPr/>
        </p:nvSpPr>
        <p:spPr>
          <a:xfrm>
            <a:off x="172902" y="18288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What is an N-wave?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222207" y="909738"/>
            <a:ext cx="38643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278"/>
              <a:buFont typeface="Georgia"/>
              <a:buNone/>
            </a:pPr>
            <a:r>
              <a:rPr lang="en-US" sz="1278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How a fault creates an N-wave</a:t>
            </a:r>
            <a:endParaRPr sz="1278" b="0" i="0" u="none" strike="noStrike" cap="none">
              <a:solidFill>
                <a:srgbClr val="5DAD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233724" y="1347725"/>
            <a:ext cx="29925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81"/>
              <a:buFont typeface="Calibri"/>
              <a:buNone/>
            </a:pPr>
            <a:r>
              <a:rPr lang="en-US" sz="1081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1081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it </a:t>
            </a:r>
            <a:r>
              <a:rPr lang="en-US" sz="1081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ruptures, one side of the seafloor rises and the other drops.</a:t>
            </a:r>
            <a:endParaRPr sz="108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222202" y="1872125"/>
            <a:ext cx="29925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81"/>
              <a:buFont typeface="Calibri"/>
              <a:buNone/>
            </a:pPr>
            <a:r>
              <a:rPr lang="en-US" sz="1081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This creates two lobes of water displacement</a:t>
            </a:r>
            <a:r>
              <a:rPr lang="en-US" sz="1081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. P</a:t>
            </a:r>
            <a:r>
              <a:rPr lang="en-US" sz="1081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aired shape propagates outward as an N-wave.</a:t>
            </a:r>
            <a:endParaRPr sz="108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3874250" y="-2145397"/>
            <a:ext cx="3749100" cy="2011800"/>
          </a:xfrm>
          <a:prstGeom prst="rect">
            <a:avLst/>
          </a:prstGeom>
          <a:solidFill>
            <a:srgbClr val="080C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4018955" y="-2055150"/>
            <a:ext cx="3383400" cy="1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[ Insert fault diagram ]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Showing seafloor uplift on one side,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subsidence on the other,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water displaced into N-shape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NOAA or USGS public domain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264351" y="2993350"/>
            <a:ext cx="21705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arameters defin</a:t>
            </a:r>
            <a:r>
              <a:rPr lang="en-U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ing</a:t>
            </a:r>
            <a:r>
              <a:rPr lang="en-US"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the wave:  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>
            <a:off x="264350" y="3161925"/>
            <a:ext cx="2307300" cy="15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CC71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2ECC71"/>
                </a:solidFill>
                <a:latin typeface="Calibri"/>
                <a:ea typeface="Calibri"/>
                <a:cs typeface="Calibri"/>
                <a:sym typeface="Calibri"/>
              </a:rPr>
              <a:t>ε = amplitude ÷ water depth</a:t>
            </a:r>
            <a:r>
              <a:rPr lang="en-US" sz="11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  (how tall)     </a:t>
            </a:r>
            <a:endParaRPr sz="1100" b="0" i="0" u="none" strike="noStrike" cap="none">
              <a:solidFill>
                <a:srgbClr val="7A88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CC71"/>
              </a:buClr>
              <a:buSzPts val="1100"/>
              <a:buFont typeface="Calibri"/>
              <a:buNone/>
            </a:pPr>
            <a:endParaRPr sz="1100">
              <a:solidFill>
                <a:srgbClr val="7A88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CC71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sep = crest-to-trough distance</a:t>
            </a:r>
            <a:r>
              <a:rPr lang="en-US" sz="11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  (how wide)     </a:t>
            </a:r>
            <a:endParaRPr sz="1100" b="0" i="0" u="none" strike="noStrike" cap="none">
              <a:solidFill>
                <a:srgbClr val="7A88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CC71"/>
              </a:buClr>
              <a:buSzPts val="1100"/>
              <a:buFont typeface="Calibri"/>
              <a:buNone/>
            </a:pPr>
            <a:endParaRPr sz="1100" b="1">
              <a:solidFill>
                <a:srgbClr val="D4668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CC71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D4668A"/>
                </a:solidFill>
                <a:latin typeface="Calibri"/>
                <a:ea typeface="Calibri"/>
                <a:cs typeface="Calibri"/>
                <a:sym typeface="Calibri"/>
              </a:rPr>
              <a:t>polarity = which side leads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6" title="Screenshot 2026-04-28 at 10.32.56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2500" y="640075"/>
            <a:ext cx="5312150" cy="2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6" title="LDN_LEN_Polarity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4285" y="2851025"/>
            <a:ext cx="6214606" cy="2071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6"/>
          <p:cNvCxnSpPr/>
          <p:nvPr/>
        </p:nvCxnSpPr>
        <p:spPr>
          <a:xfrm>
            <a:off x="222200" y="2792484"/>
            <a:ext cx="3172500" cy="10500"/>
          </a:xfrm>
          <a:prstGeom prst="straightConnector1">
            <a:avLst/>
          </a:prstGeom>
          <a:noFill/>
          <a:ln w="28575" cap="flat" cmpd="sng">
            <a:solidFill>
              <a:srgbClr val="1B5E8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3C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>
            <a:off x="457195" y="347955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How </a:t>
            </a:r>
            <a:r>
              <a:rPr lang="en-US" sz="27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</a:t>
            </a:r>
            <a:r>
              <a:rPr lang="en-US" sz="2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 </a:t>
            </a:r>
            <a:r>
              <a:rPr lang="en-US" sz="27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</a:t>
            </a:r>
            <a:r>
              <a:rPr lang="en-US" sz="2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7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</a:t>
            </a:r>
            <a:r>
              <a:rPr lang="en-US" sz="2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odel </a:t>
            </a:r>
            <a:r>
              <a:rPr lang="en-US" sz="27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en-US" sz="2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sunami</a:t>
            </a:r>
            <a:r>
              <a:rPr lang="en-US" sz="27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lang="en-US" sz="2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? 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7"/>
          <p:cNvSpPr/>
          <p:nvPr/>
        </p:nvSpPr>
        <p:spPr>
          <a:xfrm>
            <a:off x="457200" y="1194520"/>
            <a:ext cx="4023300" cy="21945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7"/>
          <p:cNvSpPr/>
          <p:nvPr/>
        </p:nvSpPr>
        <p:spPr>
          <a:xfrm>
            <a:off x="457200" y="1194520"/>
            <a:ext cx="4023300" cy="320100"/>
          </a:xfrm>
          <a:prstGeom prst="rect">
            <a:avLst/>
          </a:prstGeom>
          <a:solidFill>
            <a:srgbClr val="5DA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457200" y="1194520"/>
            <a:ext cx="4023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C18"/>
              </a:buClr>
              <a:buSzPts val="1200"/>
              <a:buFont typeface="Georgia"/>
              <a:buNone/>
            </a:pPr>
            <a:r>
              <a:rPr lang="en-US" sz="1200" b="1" i="0" u="none" strike="noStrike" cap="none">
                <a:solidFill>
                  <a:srgbClr val="080C18"/>
                </a:solidFill>
                <a:latin typeface="Georgia"/>
                <a:ea typeface="Georgia"/>
                <a:cs typeface="Georgia"/>
                <a:sym typeface="Georgia"/>
              </a:rPr>
              <a:t>Shallow Water Equations (MOST)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>
            <a:off x="640080" y="1606000"/>
            <a:ext cx="36576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Assumes all wavelengths travel at the same speed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Fast — runs in minutes</a:t>
            </a:r>
            <a:endParaRPr sz="1100" b="0" i="0" u="none" strike="noStrike" cap="none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endParaRPr sz="1100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Accurate when waves are long relative to ocean depth</a:t>
            </a:r>
            <a:endParaRPr sz="1100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endParaRPr sz="1100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Used by NOAA for operational tsunami forecasting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7"/>
          <p:cNvSpPr/>
          <p:nvPr/>
        </p:nvSpPr>
        <p:spPr>
          <a:xfrm>
            <a:off x="4663440" y="1194520"/>
            <a:ext cx="4023300" cy="21945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4663440" y="1194520"/>
            <a:ext cx="4023300" cy="320100"/>
          </a:xfrm>
          <a:prstGeom prst="rect">
            <a:avLst/>
          </a:prstGeom>
          <a:solidFill>
            <a:srgbClr val="B832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4663440" y="1194520"/>
            <a:ext cx="4023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Boussinesq Equations (COULWAVE)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4846320" y="1606000"/>
            <a:ext cx="36576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Includes wavelength-dependent speed differences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Slow — runs in hours</a:t>
            </a:r>
            <a:endParaRPr sz="1100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endParaRPr sz="1100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Captures wave break-up, trailing oscillations, energy redistribution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Needed when short-wavelength components carry significant energy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457200" y="3679985"/>
            <a:ext cx="8229600" cy="731400"/>
          </a:xfrm>
          <a:prstGeom prst="rect">
            <a:avLst/>
          </a:prstGeom>
          <a:solidFill>
            <a:srgbClr val="0D1F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640080" y="3725705"/>
            <a:ext cx="78639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300"/>
              <a:buFont typeface="Georgia"/>
              <a:buNone/>
            </a:pPr>
            <a:r>
              <a:rPr lang="en-US" sz="1300" b="1" i="0" u="none" strike="noStrike" cap="none">
                <a:solidFill>
                  <a:srgbClr val="C9A84C"/>
                </a:solidFill>
                <a:latin typeface="Georgia"/>
                <a:ea typeface="Georgia"/>
                <a:cs typeface="Georgia"/>
                <a:sym typeface="Georgia"/>
              </a:rPr>
              <a:t>The operational problem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0080" y="4000025"/>
            <a:ext cx="7863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Forecasters</a:t>
            </a:r>
            <a:r>
              <a:rPr lang="en-US" sz="12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 have minutes to decide which model to run. COULWAVE is more accurate when dispersion matters</a:t>
            </a:r>
            <a:r>
              <a:rPr lang="en-US" sz="12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 but </a:t>
            </a:r>
            <a:r>
              <a:rPr lang="en-US" sz="12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computationally expensive. </a:t>
            </a:r>
            <a:r>
              <a:rPr lang="en-US" sz="12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How do you know which one to use before running either?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3C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/>
          <p:nvPr/>
        </p:nvSpPr>
        <p:spPr>
          <a:xfrm>
            <a:off x="457195" y="227555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Previous </a:t>
            </a:r>
            <a:r>
              <a:rPr lang="en-US" sz="27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</a:t>
            </a:r>
            <a:r>
              <a:rPr lang="en-US" sz="2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ork on </a:t>
            </a:r>
            <a:r>
              <a:rPr lang="en-US" sz="27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en-US" sz="2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sunami </a:t>
            </a:r>
            <a:r>
              <a:rPr lang="en-US" sz="27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</a:t>
            </a:r>
            <a:r>
              <a:rPr lang="en-US" sz="27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ispersion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8"/>
          <p:cNvSpPr/>
          <p:nvPr/>
        </p:nvSpPr>
        <p:spPr>
          <a:xfrm>
            <a:off x="457200" y="977515"/>
            <a:ext cx="8229600" cy="14631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/>
          <p:nvPr/>
        </p:nvSpPr>
        <p:spPr>
          <a:xfrm>
            <a:off x="640080" y="1023235"/>
            <a:ext cx="36576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400"/>
              <a:buFont typeface="Georgia"/>
              <a:buNone/>
            </a:pPr>
            <a:r>
              <a:rPr lang="en-US" sz="14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Glimsdal et al. (2013)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>
            <a:off x="4297680" y="1023235"/>
            <a:ext cx="42063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100"/>
              <a:buFont typeface="Calibri"/>
              <a:buNone/>
            </a:pPr>
            <a:r>
              <a:rPr lang="en-US" sz="1100" b="0" i="1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"Dispersion of tsunamis: does it really matter?"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>
            <a:off x="640080" y="1343275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They proposed a single screening metric: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640080" y="1617595"/>
            <a:ext cx="3200400" cy="411600"/>
          </a:xfrm>
          <a:prstGeom prst="rect">
            <a:avLst/>
          </a:prstGeom>
          <a:solidFill>
            <a:srgbClr val="080C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"/>
          <p:cNvSpPr/>
          <p:nvPr/>
        </p:nvSpPr>
        <p:spPr>
          <a:xfrm>
            <a:off x="640080" y="1617595"/>
            <a:ext cx="3200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600"/>
              <a:buFont typeface="Consolas"/>
              <a:buNone/>
            </a:pPr>
            <a:r>
              <a:rPr lang="en-US" sz="1600" b="0" i="0" u="none" strike="noStrike" cap="none">
                <a:solidFill>
                  <a:srgbClr val="5DADE2"/>
                </a:solidFill>
                <a:latin typeface="Consolas"/>
                <a:ea typeface="Consolas"/>
                <a:cs typeface="Consolas"/>
                <a:sym typeface="Consolas"/>
              </a:rPr>
              <a:t>τ = h₀²t / (6L³)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8"/>
          <p:cNvSpPr/>
          <p:nvPr/>
        </p:nvSpPr>
        <p:spPr>
          <a:xfrm>
            <a:off x="640080" y="2074795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h₀ = water depth     t = travel time     L = wavelength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4572000" y="1388995"/>
            <a:ext cx="3931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Their main finding: short-wavelength sources (landslides, volcanic collapses) disperse significantly. Great Mw 9+ earthquake tsunamis generally do not.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4572000" y="2029075"/>
            <a:ext cx="3931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CC71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2ECC71"/>
                </a:solidFill>
                <a:latin typeface="Calibri"/>
                <a:ea typeface="Calibri"/>
                <a:cs typeface="Calibri"/>
                <a:sym typeface="Calibri"/>
              </a:rPr>
              <a:t>This insight is correct — our 4,000 simulations confirm it.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640080" y="2623435"/>
            <a:ext cx="822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4668A"/>
              </a:buClr>
              <a:buSzPts val="1600"/>
              <a:buFont typeface="Georgia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What's missing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/>
          <p:nvPr/>
        </p:nvSpPr>
        <p:spPr>
          <a:xfrm>
            <a:off x="457200" y="2989199"/>
            <a:ext cx="2743200" cy="1463100"/>
          </a:xfrm>
          <a:prstGeom prst="rect">
            <a:avLst/>
          </a:prstGeom>
          <a:solidFill>
            <a:srgbClr val="080C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"/>
          <p:cNvSpPr/>
          <p:nvPr/>
        </p:nvSpPr>
        <p:spPr>
          <a:xfrm>
            <a:off x="457200" y="2989195"/>
            <a:ext cx="2743200" cy="27300"/>
          </a:xfrm>
          <a:prstGeom prst="rect">
            <a:avLst/>
          </a:prstGeom>
          <a:solidFill>
            <a:srgbClr val="D466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"/>
          <p:cNvSpPr/>
          <p:nvPr/>
        </p:nvSpPr>
        <p:spPr>
          <a:xfrm>
            <a:off x="640080" y="3080635"/>
            <a:ext cx="2377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4668A"/>
              </a:buClr>
              <a:buSzPts val="1300"/>
              <a:buFont typeface="Georgia"/>
              <a:buNone/>
            </a:pPr>
            <a:r>
              <a:rPr lang="en-US" sz="1300" b="1" i="0" u="none" strike="noStrike" cap="none">
                <a:solidFill>
                  <a:srgbClr val="D4668A"/>
                </a:solidFill>
                <a:latin typeface="Georgia"/>
                <a:ea typeface="Georgia"/>
                <a:cs typeface="Georgia"/>
                <a:sym typeface="Georgia"/>
              </a:rPr>
              <a:t>Polarity ignored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640005" y="3471150"/>
            <a:ext cx="237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τ gives the same answer whether the trough or crest arrives first.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8"/>
          <p:cNvSpPr/>
          <p:nvPr/>
        </p:nvSpPr>
        <p:spPr>
          <a:xfrm>
            <a:off x="3383275" y="2989198"/>
            <a:ext cx="2743200" cy="1463100"/>
          </a:xfrm>
          <a:prstGeom prst="rect">
            <a:avLst/>
          </a:prstGeom>
          <a:solidFill>
            <a:srgbClr val="080C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/>
          <p:cNvSpPr/>
          <p:nvPr/>
        </p:nvSpPr>
        <p:spPr>
          <a:xfrm>
            <a:off x="3383280" y="2989195"/>
            <a:ext cx="2743200" cy="27300"/>
          </a:xfrm>
          <a:prstGeom prst="rect">
            <a:avLst/>
          </a:prstGeom>
          <a:solidFill>
            <a:srgbClr val="D466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8"/>
          <p:cNvSpPr/>
          <p:nvPr/>
        </p:nvSpPr>
        <p:spPr>
          <a:xfrm>
            <a:off x="3566160" y="3080635"/>
            <a:ext cx="2377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300"/>
              <a:buFont typeface="Georgia"/>
              <a:buNone/>
            </a:pPr>
            <a:r>
              <a:rPr lang="en-US" sz="1300" b="1" i="0" u="none" strike="noStrike" cap="none">
                <a:solidFill>
                  <a:srgbClr val="D4668A"/>
                </a:solidFill>
                <a:latin typeface="Georgia"/>
                <a:ea typeface="Georgia"/>
                <a:cs typeface="Georgia"/>
                <a:sym typeface="Georgia"/>
              </a:rPr>
              <a:t>Wavelength ambiguous</a:t>
            </a:r>
            <a:endParaRPr sz="1300" b="0" i="0" u="none" strike="noStrike" cap="none">
              <a:solidFill>
                <a:srgbClr val="D466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566135" y="3471150"/>
            <a:ext cx="237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ow do you measure the "wavelength" of an N-wave?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6309350" y="2989198"/>
            <a:ext cx="2469000" cy="1463100"/>
          </a:xfrm>
          <a:prstGeom prst="rect">
            <a:avLst/>
          </a:prstGeom>
          <a:solidFill>
            <a:srgbClr val="080C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6309360" y="2989195"/>
            <a:ext cx="2469000" cy="27300"/>
          </a:xfrm>
          <a:prstGeom prst="rect">
            <a:avLst/>
          </a:prstGeom>
          <a:solidFill>
            <a:srgbClr val="D466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/>
          <p:nvPr/>
        </p:nvSpPr>
        <p:spPr>
          <a:xfrm>
            <a:off x="6492240" y="3080635"/>
            <a:ext cx="2103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83280"/>
              </a:buClr>
              <a:buSzPts val="1300"/>
              <a:buFont typeface="Georgia"/>
              <a:buNone/>
            </a:pPr>
            <a:r>
              <a:rPr lang="en-US" sz="1300" b="1" i="0" u="none" strike="noStrike" cap="none">
                <a:solidFill>
                  <a:srgbClr val="D4668A"/>
                </a:solidFill>
                <a:latin typeface="Georgia"/>
                <a:ea typeface="Georgia"/>
                <a:cs typeface="Georgia"/>
                <a:sym typeface="Georgia"/>
              </a:rPr>
              <a:t>Linear theory only</a:t>
            </a:r>
            <a:endParaRPr sz="1300" b="0" i="0" u="none" strike="noStrike" cap="none">
              <a:solidFill>
                <a:srgbClr val="D466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492240" y="3492230"/>
            <a:ext cx="2103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Glimsdal's τ is derived from linear wave theory — it ignores how wave amplitude affects dispersion.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8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/>
          <p:nvPr/>
        </p:nvSpPr>
        <p:spPr>
          <a:xfrm>
            <a:off x="478870" y="270260"/>
            <a:ext cx="8229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Characteristic </a:t>
            </a:r>
            <a:r>
              <a:rPr lang="en-US" sz="2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</a:t>
            </a:r>
            <a:r>
              <a:rPr lang="en-US" sz="2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avelength (λ_c)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9" descr="/home/claude/lambda_eff_diagr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20" y="1069145"/>
            <a:ext cx="5486397" cy="1965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9"/>
          <p:cNvSpPr/>
          <p:nvPr/>
        </p:nvSpPr>
        <p:spPr>
          <a:xfrm>
            <a:off x="5965275" y="1069160"/>
            <a:ext cx="2926200" cy="5304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"/>
          <p:cNvSpPr/>
          <p:nvPr/>
        </p:nvSpPr>
        <p:spPr>
          <a:xfrm>
            <a:off x="6056715" y="1178888"/>
            <a:ext cx="292500" cy="292500"/>
          </a:xfrm>
          <a:prstGeom prst="rect">
            <a:avLst/>
          </a:prstGeom>
          <a:solidFill>
            <a:srgbClr val="D4668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C18"/>
              </a:buClr>
              <a:buSzPts val="1300"/>
              <a:buFont typeface="Georgia"/>
              <a:buNone/>
            </a:pPr>
            <a:r>
              <a:rPr lang="en-US" sz="1300" b="1" i="0" u="none" strike="noStrike" cap="none">
                <a:solidFill>
                  <a:srgbClr val="080C18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6440763" y="1096592"/>
            <a:ext cx="22860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4668A"/>
              </a:buClr>
              <a:buSzPts val="1100"/>
              <a:buFont typeface="Georgia"/>
              <a:buNone/>
            </a:pPr>
            <a:r>
              <a:rPr lang="en-US" sz="1100" b="1" i="0" u="none" strike="noStrike" cap="none">
                <a:solidFill>
                  <a:srgbClr val="D4668A"/>
                </a:solidFill>
                <a:latin typeface="Georgia"/>
                <a:ea typeface="Georgia"/>
                <a:cs typeface="Georgia"/>
                <a:sym typeface="Georgia"/>
              </a:rPr>
              <a:t>Find the leading peak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6440763" y="1325192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Locate the highest point of the wave's leading feature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5965275" y="1713502"/>
            <a:ext cx="2926200" cy="5304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"/>
          <p:cNvSpPr/>
          <p:nvPr/>
        </p:nvSpPr>
        <p:spPr>
          <a:xfrm>
            <a:off x="6056715" y="1823230"/>
            <a:ext cx="292500" cy="292500"/>
          </a:xfrm>
          <a:prstGeom prst="rect">
            <a:avLst/>
          </a:prstGeom>
          <a:solidFill>
            <a:srgbClr val="C9A84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C18"/>
              </a:buClr>
              <a:buSzPts val="1300"/>
              <a:buFont typeface="Georgia"/>
              <a:buNone/>
            </a:pPr>
            <a:r>
              <a:rPr lang="en-US" sz="1300" b="1" i="0" u="none" strike="noStrike" cap="none">
                <a:solidFill>
                  <a:srgbClr val="080C18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6440763" y="1740934"/>
            <a:ext cx="22860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100"/>
              <a:buFont typeface="Georgia"/>
              <a:buNone/>
            </a:pPr>
            <a:r>
              <a:rPr lang="en-US" sz="1100" b="1" i="0" u="none" strike="noStrike" cap="none">
                <a:solidFill>
                  <a:srgbClr val="C9A84C"/>
                </a:solidFill>
                <a:latin typeface="Georgia"/>
                <a:ea typeface="Georgia"/>
                <a:cs typeface="Georgia"/>
                <a:sym typeface="Georgia"/>
              </a:rPr>
              <a:t>Walk forward to 10% decay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6440763" y="1969534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Move in propagation direction until amplitude drops to 10% of peak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5965275" y="2353582"/>
            <a:ext cx="2926200" cy="5304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>
            <a:off x="6056715" y="2463310"/>
            <a:ext cx="292500" cy="292500"/>
          </a:xfrm>
          <a:prstGeom prst="rect">
            <a:avLst/>
          </a:prstGeom>
          <a:solidFill>
            <a:srgbClr val="5DADE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C18"/>
              </a:buClr>
              <a:buSzPts val="1300"/>
              <a:buFont typeface="Georgia"/>
              <a:buNone/>
            </a:pPr>
            <a:r>
              <a:rPr lang="en-US" sz="1300" b="1" i="0" u="none" strike="noStrike" cap="none">
                <a:solidFill>
                  <a:srgbClr val="080C18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6440763" y="2381014"/>
            <a:ext cx="22860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100"/>
              <a:buFont typeface="Georgia"/>
              <a:buNone/>
            </a:pPr>
            <a:r>
              <a:rPr lang="en-US" sz="11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Double the distance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6440763" y="2609614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This gives λ_c — the characteristic wavelength of the leading pulse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478875" y="3167665"/>
            <a:ext cx="822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Why this matters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478875" y="3460540"/>
            <a:ext cx="4023300" cy="11226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478875" y="3460540"/>
            <a:ext cx="45600" cy="1122600"/>
          </a:xfrm>
          <a:prstGeom prst="rect">
            <a:avLst/>
          </a:prstGeom>
          <a:solidFill>
            <a:srgbClr val="D466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>
            <a:off x="661755" y="3496756"/>
            <a:ext cx="36576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4668A"/>
              </a:buClr>
              <a:buSzPts val="1200"/>
              <a:buFont typeface="Georgia"/>
              <a:buNone/>
            </a:pPr>
            <a:r>
              <a:rPr lang="en-US" sz="1200" b="1" i="0" u="none" strike="noStrike" cap="none">
                <a:solidFill>
                  <a:srgbClr val="D4668A"/>
                </a:solidFill>
                <a:latin typeface="Georgia"/>
                <a:ea typeface="Georgia"/>
                <a:cs typeface="Georgia"/>
                <a:sym typeface="Georgia"/>
              </a:rPr>
              <a:t>The problem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9"/>
          <p:cNvSpPr/>
          <p:nvPr/>
        </p:nvSpPr>
        <p:spPr>
          <a:xfrm>
            <a:off x="661755" y="3779052"/>
            <a:ext cx="36576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An N-wave doesn't have a single clean wavelength like a sine wave. It's a bipolar pulse with asymmetric lobes.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4685120" y="3460540"/>
            <a:ext cx="4114800" cy="11226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4685120" y="3460540"/>
            <a:ext cx="45600" cy="1122600"/>
          </a:xfrm>
          <a:prstGeom prst="rect">
            <a:avLst/>
          </a:prstGeom>
          <a:solidFill>
            <a:srgbClr val="5DA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4868000" y="3496756"/>
            <a:ext cx="3749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200"/>
              <a:buFont typeface="Georgia"/>
              <a:buNone/>
            </a:pPr>
            <a:r>
              <a:rPr lang="en-US" sz="12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What λ_c gives us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4867975" y="3830642"/>
            <a:ext cx="3749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None/>
            </a:pPr>
            <a:r>
              <a:rPr lang="en-US" sz="1100" b="0" i="0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Works for both initial condition families.</a:t>
            </a:r>
            <a:endParaRPr sz="1100" b="0" i="0" strike="noStrike" cap="none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None/>
            </a:pPr>
            <a:r>
              <a:rPr lang="en-US" sz="1100" b="0" i="0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Tracks the actual spectral content of the leading pulse.</a:t>
            </a:r>
            <a:endParaRPr sz="1100" b="0" i="0" strike="noStrike" cap="none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4867975" y="4191562"/>
            <a:ext cx="3749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5DADE2"/>
                </a:solidFill>
                <a:latin typeface="Calibri"/>
                <a:ea typeface="Calibri"/>
                <a:cs typeface="Calibri"/>
                <a:sym typeface="Calibri"/>
              </a:rPr>
              <a:t>Eliminates the sensitivity in Glimsdal's </a:t>
            </a:r>
            <a:r>
              <a:rPr lang="en-US" sz="1100" b="1">
                <a:solidFill>
                  <a:srgbClr val="5DADE2"/>
                </a:solidFill>
                <a:latin typeface="Calibri"/>
                <a:ea typeface="Calibri"/>
                <a:cs typeface="Calibri"/>
                <a:sym typeface="Calibri"/>
              </a:rPr>
              <a:t>wavelength</a:t>
            </a: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F3C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548670" y="37258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Our </a:t>
            </a:r>
            <a:r>
              <a:rPr lang="en-US" sz="2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en-US" sz="2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pproach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0"/>
          <p:cNvSpPr/>
          <p:nvPr/>
        </p:nvSpPr>
        <p:spPr>
          <a:xfrm>
            <a:off x="411500" y="1174350"/>
            <a:ext cx="2651700" cy="25674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"/>
          <p:cNvSpPr/>
          <p:nvPr/>
        </p:nvSpPr>
        <p:spPr>
          <a:xfrm>
            <a:off x="1455940" y="1265795"/>
            <a:ext cx="548700" cy="548700"/>
          </a:xfrm>
          <a:prstGeom prst="rect">
            <a:avLst/>
          </a:prstGeom>
          <a:solidFill>
            <a:srgbClr val="5DADE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C18"/>
              </a:buClr>
              <a:buSzPts val="2400"/>
              <a:buFont typeface="Georgia"/>
              <a:buNone/>
            </a:pPr>
            <a:r>
              <a:rPr lang="en-US" sz="2400" b="1" i="0" u="none" strike="noStrike" cap="none">
                <a:solidFill>
                  <a:srgbClr val="080C18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0"/>
          <p:cNvSpPr/>
          <p:nvPr/>
        </p:nvSpPr>
        <p:spPr>
          <a:xfrm>
            <a:off x="548660" y="1905875"/>
            <a:ext cx="237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Simulate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0"/>
          <p:cNvSpPr/>
          <p:nvPr/>
        </p:nvSpPr>
        <p:spPr>
          <a:xfrm>
            <a:off x="548650" y="2317351"/>
            <a:ext cx="2377500" cy="14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Build</a:t>
            </a: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 a comprehensive dataset of how N-waves evolve under nonlinear dispersive physics.</a:t>
            </a:r>
            <a:endParaRPr sz="1000" b="0" i="0" u="none" strike="noStrike" cap="none">
              <a:solidFill>
                <a:srgbClr val="7A88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endParaRPr sz="1000">
              <a:solidFill>
                <a:srgbClr val="7A88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4000 simulations, 2 ICs, 2 polarities, wide parameter range</a:t>
            </a:r>
            <a:endParaRPr sz="1000">
              <a:solidFill>
                <a:srgbClr val="7A88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endParaRPr sz="1000">
              <a:solidFill>
                <a:srgbClr val="7A88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0"/>
          <p:cNvSpPr/>
          <p:nvPr/>
        </p:nvSpPr>
        <p:spPr>
          <a:xfrm>
            <a:off x="2971820" y="2134475"/>
            <a:ext cx="365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2200"/>
              <a:buFont typeface="Calibri"/>
              <a:buNone/>
            </a:pPr>
            <a:r>
              <a:rPr lang="en-US" sz="22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0"/>
          <p:cNvSpPr/>
          <p:nvPr/>
        </p:nvSpPr>
        <p:spPr>
          <a:xfrm>
            <a:off x="3246150" y="1174350"/>
            <a:ext cx="2651700" cy="25674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"/>
          <p:cNvSpPr/>
          <p:nvPr/>
        </p:nvSpPr>
        <p:spPr>
          <a:xfrm>
            <a:off x="4269500" y="1265795"/>
            <a:ext cx="548700" cy="548700"/>
          </a:xfrm>
          <a:prstGeom prst="rect">
            <a:avLst/>
          </a:prstGeom>
          <a:solidFill>
            <a:srgbClr val="C9A84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C18"/>
              </a:buClr>
              <a:buSzPts val="2400"/>
              <a:buFont typeface="Georgia"/>
              <a:buNone/>
            </a:pPr>
            <a:r>
              <a:rPr lang="en-US" sz="2400" b="1" i="0" u="none" strike="noStrike" cap="none">
                <a:solidFill>
                  <a:srgbClr val="080C18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0"/>
          <p:cNvSpPr/>
          <p:nvPr/>
        </p:nvSpPr>
        <p:spPr>
          <a:xfrm>
            <a:off x="3383300" y="1905875"/>
            <a:ext cx="237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Detect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0"/>
          <p:cNvSpPr/>
          <p:nvPr/>
        </p:nvSpPr>
        <p:spPr>
          <a:xfrm>
            <a:off x="3383300" y="2317351"/>
            <a:ext cx="2377500" cy="14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Track how spectral energy moves from low frequencies to high frequencies over time.</a:t>
            </a:r>
            <a:endParaRPr sz="1000" b="0" i="0" u="none" strike="noStrike" cap="none">
              <a:solidFill>
                <a:srgbClr val="7A88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endParaRPr sz="1000">
              <a:solidFill>
                <a:srgbClr val="7A88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“Disp-metric”: measures what fraction of the wave’s energy has shifted to short wavelengths</a:t>
            </a:r>
            <a:endParaRPr sz="1000">
              <a:solidFill>
                <a:srgbClr val="7A88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5806460" y="2134475"/>
            <a:ext cx="365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2200"/>
              <a:buFont typeface="Calibri"/>
              <a:buNone/>
            </a:pPr>
            <a:r>
              <a:rPr lang="en-US" sz="2200" b="0" i="0" u="none" strike="noStrike" cap="none">
                <a:solidFill>
                  <a:srgbClr val="4A5A6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6080775" y="1174351"/>
            <a:ext cx="2651700" cy="25674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>
            <a:off x="7093600" y="1265795"/>
            <a:ext cx="548700" cy="548700"/>
          </a:xfrm>
          <a:prstGeom prst="rect">
            <a:avLst/>
          </a:prstGeom>
          <a:solidFill>
            <a:srgbClr val="B8328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0C18"/>
              </a:buClr>
              <a:buSzPts val="2400"/>
              <a:buFont typeface="Georgia"/>
              <a:buNone/>
            </a:pPr>
            <a:r>
              <a:rPr lang="en-US" sz="2400" b="1">
                <a:solidFill>
                  <a:srgbClr val="080C18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0"/>
          <p:cNvSpPr/>
          <p:nvPr/>
        </p:nvSpPr>
        <p:spPr>
          <a:xfrm>
            <a:off x="6217940" y="1905875"/>
            <a:ext cx="237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Learn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0"/>
          <p:cNvSpPr/>
          <p:nvPr/>
        </p:nvSpPr>
        <p:spPr>
          <a:xfrm>
            <a:off x="6217950" y="2317351"/>
            <a:ext cx="2377500" cy="14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Train a gradient boosting model on the simulation results.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The model learns to predict</a:t>
            </a:r>
            <a:r>
              <a:rPr lang="en-US" sz="1000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from 5 initial wave parameters</a:t>
            </a:r>
            <a:r>
              <a:rPr lang="en-US" sz="1000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whether dispersion </a:t>
            </a:r>
            <a:endParaRPr sz="1000" b="0" i="0" u="none" strike="noStrike" cap="none">
              <a:solidFill>
                <a:srgbClr val="7A88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Char char="-"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will occur</a:t>
            </a:r>
            <a:endParaRPr sz="1000">
              <a:solidFill>
                <a:srgbClr val="7A88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Char char="-"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when it starts</a:t>
            </a:r>
            <a:endParaRPr sz="1000">
              <a:solidFill>
                <a:srgbClr val="7A88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Char char="-"/>
            </a:pPr>
            <a:r>
              <a:rPr lang="en-US" sz="10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how much energy transfers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0"/>
          <p:cNvSpPr/>
          <p:nvPr/>
        </p:nvSpPr>
        <p:spPr>
          <a:xfrm>
            <a:off x="411500" y="3970360"/>
            <a:ext cx="8229600" cy="502800"/>
          </a:xfrm>
          <a:prstGeom prst="rect">
            <a:avLst/>
          </a:prstGeom>
          <a:solidFill>
            <a:srgbClr val="080C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/>
          <p:nvPr/>
        </p:nvSpPr>
        <p:spPr>
          <a:xfrm>
            <a:off x="411500" y="3970360"/>
            <a:ext cx="45600" cy="502800"/>
          </a:xfrm>
          <a:prstGeom prst="rect">
            <a:avLst/>
          </a:prstGeom>
          <a:solidFill>
            <a:srgbClr val="C0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4" name="Google Shape;164;p10"/>
          <p:cNvSpPr/>
          <p:nvPr/>
        </p:nvSpPr>
        <p:spPr>
          <a:xfrm>
            <a:off x="594380" y="4016080"/>
            <a:ext cx="7863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Earthquake parameters in → routing decision out, in under one second.</a:t>
            </a:r>
            <a:endParaRPr sz="1400" b="0" i="0" u="none" strike="noStrike" cap="none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8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/>
          <p:nvPr/>
        </p:nvSpPr>
        <p:spPr>
          <a:xfrm>
            <a:off x="640070" y="172355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KdV </a:t>
            </a:r>
            <a:r>
              <a:rPr lang="en-US" sz="2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</a:t>
            </a:r>
            <a:r>
              <a:rPr lang="en-US" sz="2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quation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640080" y="798905"/>
            <a:ext cx="822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200"/>
              <a:buFont typeface="Calibri"/>
              <a:buNone/>
            </a:pPr>
            <a:r>
              <a:rPr lang="en-US" sz="1200" b="0" i="0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The PDE that governs how the wave evolves over time</a:t>
            </a:r>
            <a:r>
              <a:rPr lang="en-US" sz="12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1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First derived by Boussinesq (1877), rediscovered by Korteweg &amp; de Vries (KdV) (1895)</a:t>
            </a:r>
            <a:endParaRPr sz="1200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548715" y="1196865"/>
            <a:ext cx="8046600" cy="5487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548715" y="1196865"/>
            <a:ext cx="8046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u_t  +  u_x  +  (3/4)(u²)_x  +  (1/6)u_xxx  =  0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731500" y="1857575"/>
            <a:ext cx="7680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Emerges from the full Euler equations under two assumptions: weak nonlinearity (ε = A/h₀ ≪ 1) and weak dispersion (μ = (h₀/λ)² ≪ 1)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"/>
          <p:cNvSpPr/>
          <p:nvPr/>
        </p:nvSpPr>
        <p:spPr>
          <a:xfrm>
            <a:off x="457150" y="2301070"/>
            <a:ext cx="2560200" cy="15546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640030" y="2346790"/>
            <a:ext cx="2194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400"/>
              <a:buFont typeface="Consolas"/>
              <a:buNone/>
            </a:pPr>
            <a:r>
              <a:rPr lang="en-US" sz="1400" b="0" i="0" u="none" strike="noStrike" cap="none">
                <a:solidFill>
                  <a:srgbClr val="C0CCDA"/>
                </a:solidFill>
                <a:latin typeface="Consolas"/>
                <a:ea typeface="Consolas"/>
                <a:cs typeface="Consolas"/>
                <a:sym typeface="Consolas"/>
              </a:rPr>
              <a:t>u_x</a:t>
            </a:r>
            <a:endParaRPr sz="1400" b="0" i="0" u="none" strike="noStrike" cap="none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1"/>
          <p:cNvSpPr/>
          <p:nvPr/>
        </p:nvSpPr>
        <p:spPr>
          <a:xfrm>
            <a:off x="640030" y="2593678"/>
            <a:ext cx="21945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200"/>
              <a:buFont typeface="Georgia"/>
              <a:buNone/>
            </a:pPr>
            <a:r>
              <a:rPr lang="en-US" sz="1200" b="1" i="0" u="none" strike="noStrike" cap="none">
                <a:solidFill>
                  <a:srgbClr val="C0CCDA"/>
                </a:solidFill>
                <a:latin typeface="Georgia"/>
                <a:ea typeface="Georgia"/>
                <a:cs typeface="Georgia"/>
                <a:sym typeface="Georgia"/>
              </a:rPr>
              <a:t>Linear advection</a:t>
            </a:r>
            <a:endParaRPr sz="1200" b="0" i="0" u="none" strike="noStrike" cap="none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640030" y="2797010"/>
            <a:ext cx="21945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A5A6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The wave moves forward at a </a:t>
            </a:r>
            <a:r>
              <a:rPr lang="en-US" sz="10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constant</a:t>
            </a: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 speed.</a:t>
            </a:r>
            <a:r>
              <a:rPr lang="en-US" sz="10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No shape change.</a:t>
            </a:r>
            <a:endParaRPr sz="1000" b="0" i="0" u="none" strike="noStrike" cap="none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3291790" y="2301070"/>
            <a:ext cx="2560200" cy="15546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3474670" y="2346790"/>
            <a:ext cx="2194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400"/>
              <a:buFont typeface="Consolas"/>
              <a:buNone/>
            </a:pPr>
            <a:r>
              <a:rPr lang="en-US" sz="1400" b="0" i="0" u="none" strike="noStrike" cap="none">
                <a:solidFill>
                  <a:srgbClr val="5DADE2"/>
                </a:solidFill>
                <a:latin typeface="Consolas"/>
                <a:ea typeface="Consolas"/>
                <a:cs typeface="Consolas"/>
                <a:sym typeface="Consolas"/>
              </a:rPr>
              <a:t>(3/4)(u²)_x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1"/>
          <p:cNvSpPr/>
          <p:nvPr/>
        </p:nvSpPr>
        <p:spPr>
          <a:xfrm>
            <a:off x="3474670" y="2593678"/>
            <a:ext cx="21945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ADE2"/>
              </a:buClr>
              <a:buSzPts val="1200"/>
              <a:buFont typeface="Georgia"/>
              <a:buNone/>
            </a:pPr>
            <a:r>
              <a:rPr lang="en-US" sz="1200" b="1" i="0" u="none" strike="noStrike" cap="none">
                <a:solidFill>
                  <a:srgbClr val="5DADE2"/>
                </a:solidFill>
                <a:latin typeface="Georgia"/>
                <a:ea typeface="Georgia"/>
                <a:cs typeface="Georgia"/>
                <a:sym typeface="Georgia"/>
              </a:rPr>
              <a:t>Nonlinear steepening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3474670" y="2849710"/>
            <a:ext cx="21945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Taller parts of the wave travel faster. Wave fronts steepen. This drives spectral energy transfer</a:t>
            </a:r>
            <a:r>
              <a:rPr lang="en-US" sz="1000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6126430" y="2301070"/>
            <a:ext cx="2560200" cy="1554600"/>
          </a:xfrm>
          <a:prstGeom prst="rect">
            <a:avLst/>
          </a:prstGeom>
          <a:solidFill>
            <a:srgbClr val="1A3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6309310" y="2346790"/>
            <a:ext cx="2194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83280"/>
              </a:buClr>
              <a:buSzPts val="1400"/>
              <a:buFont typeface="Consolas"/>
              <a:buNone/>
            </a:pPr>
            <a:r>
              <a:rPr lang="en-US" sz="1400" b="0" i="0" u="none" strike="noStrike" cap="none">
                <a:solidFill>
                  <a:srgbClr val="B83280"/>
                </a:solidFill>
                <a:latin typeface="Consolas"/>
                <a:ea typeface="Consolas"/>
                <a:cs typeface="Consolas"/>
                <a:sym typeface="Consolas"/>
              </a:rPr>
              <a:t>(1/6)u_xxx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6309310" y="2593678"/>
            <a:ext cx="21945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83280"/>
              </a:buClr>
              <a:buSzPts val="1200"/>
              <a:buFont typeface="Georgia"/>
              <a:buNone/>
            </a:pPr>
            <a:r>
              <a:rPr lang="en-US" sz="1200" b="1" i="0" u="none" strike="noStrike" cap="none">
                <a:solidFill>
                  <a:srgbClr val="B83280"/>
                </a:solidFill>
                <a:latin typeface="Georgia"/>
                <a:ea typeface="Georgia"/>
                <a:cs typeface="Georgia"/>
                <a:sym typeface="Georgia"/>
              </a:rPr>
              <a:t>Frequency dispersion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6309310" y="2849710"/>
            <a:ext cx="21945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Shorter wavelengths travel slower. Dispersive tails form behind the main pulse. 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2350400" y="4024975"/>
            <a:ext cx="4384500" cy="594300"/>
          </a:xfrm>
          <a:prstGeom prst="rect">
            <a:avLst/>
          </a:prstGeom>
          <a:solidFill>
            <a:srgbClr val="0D1F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2716861" y="4043275"/>
            <a:ext cx="1372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ECC71"/>
              </a:buClr>
              <a:buSzPts val="1600"/>
              <a:buFont typeface="Consolas"/>
              <a:buNone/>
            </a:pPr>
            <a:r>
              <a:rPr lang="en-US" sz="1600" b="0" i="0" u="none" strike="noStrike" cap="none">
                <a:solidFill>
                  <a:srgbClr val="2ECC71"/>
                </a:solidFill>
                <a:latin typeface="Consolas"/>
                <a:ea typeface="Consolas"/>
                <a:cs typeface="Consolas"/>
                <a:sym typeface="Consolas"/>
              </a:rPr>
              <a:t>ε = A / h₀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1"/>
          <p:cNvSpPr/>
          <p:nvPr/>
        </p:nvSpPr>
        <p:spPr>
          <a:xfrm>
            <a:off x="3983951" y="4043275"/>
            <a:ext cx="2488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CCDA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200" b="0" i="0" u="none" strike="noStrike" cap="none">
                <a:solidFill>
                  <a:srgbClr val="7A8899"/>
                </a:solidFill>
                <a:latin typeface="Calibri"/>
                <a:ea typeface="Calibri"/>
                <a:cs typeface="Calibri"/>
                <a:sym typeface="Calibri"/>
              </a:rPr>
              <a:t>wave amplitude ÷ water depth)</a:t>
            </a:r>
            <a:endParaRPr sz="1200" b="0" i="0" u="none" strike="noStrike" cap="none">
              <a:solidFill>
                <a:srgbClr val="7A88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1522176" y="4323935"/>
            <a:ext cx="609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A8899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C0CCDA"/>
                </a:solidFill>
                <a:latin typeface="Calibri"/>
                <a:ea typeface="Calibri"/>
                <a:cs typeface="Calibri"/>
                <a:sym typeface="Calibri"/>
              </a:rPr>
              <a:t>This ratio controls the balance between steepening and dispersion. </a:t>
            </a:r>
            <a:endParaRPr sz="1000" b="0" i="0" u="none" strike="noStrike" cap="none">
              <a:solidFill>
                <a:srgbClr val="C0CCD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18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17</cp:revision>
  <dcterms:modified xsi:type="dcterms:W3CDTF">2026-05-01T13:31:01Z</dcterms:modified>
</cp:coreProperties>
</file>