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359" r:id="rId4"/>
    <p:sldId id="360" r:id="rId5"/>
    <p:sldId id="361" r:id="rId6"/>
    <p:sldId id="263" r:id="rId7"/>
    <p:sldId id="362" r:id="rId8"/>
    <p:sldId id="368" r:id="rId9"/>
    <p:sldId id="369" r:id="rId10"/>
    <p:sldId id="364" r:id="rId11"/>
    <p:sldId id="363" r:id="rId12"/>
    <p:sldId id="366" r:id="rId13"/>
    <p:sldId id="367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19"/>
    <p:restoredTop sz="94694"/>
  </p:normalViewPr>
  <p:slideViewPr>
    <p:cSldViewPr snapToGrid="0">
      <p:cViewPr varScale="1">
        <p:scale>
          <a:sx n="111" d="100"/>
          <a:sy n="111" d="100"/>
        </p:scale>
        <p:origin x="24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132EE-4E44-E146-B3E5-E20E948165AE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805EE-554A-594C-8911-0957638ACABB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15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805EE-554A-594C-8911-0957638ACAB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795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805EE-554A-594C-8911-0957638ACAB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56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67301-4A8A-B850-F0A2-E3AD6F193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2AA12D-2113-4617-1E76-F555FBA59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88B971-CD0B-123B-FF38-948E393C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53473-F6D2-B986-432E-049DFAD6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2DE5DB-2FA9-7FD5-398B-F0A1B606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513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83A3B-C983-0AEF-36F2-E7DAF05E7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59E01B-FAEA-0099-A218-CDB299C93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3CBBE5-8EFC-F8C8-7CB0-31D3F545E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F3B69A-DF53-D225-C4CB-EACD1D54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703F37-A05B-0022-F59B-3C29654E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06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3CB2AB-CF5F-7F70-2534-98A01F54D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837E22-8E6D-5132-48B2-08CB1BFE0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6E08C5-C275-A09B-3003-D82D381FB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58BF82-DDD9-17FF-6EF2-5AC363D6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D32610-5702-7924-C2B8-CD1689F8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109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B58B4-EC24-3810-2521-017CDF3C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A24C16-E83B-EFAB-6689-B488CD983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283836-1C05-9D55-E332-CB04DD2B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726278-F051-1BF6-9AA7-318DEC22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53884D-6B0C-AA28-ABAB-B4BE8B0A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7850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F880A-ED81-F04E-EEEA-C1887EF8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7E5E34-D88F-08B9-909B-4D19EE59F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763041-9BDF-2CDB-9637-E947394E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E1B09C-75B4-7068-72E2-2C3034C9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6AD8E0-75F7-B80E-8EB0-7EA1A066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03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F29F4-D4BE-0203-23D2-B0B561A8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7CE073-96E9-8E3A-A3AD-7078B9C78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1AAF21-EE45-FBD4-C23D-0D456FAA7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0183FC-D39E-0914-0512-2331A61F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CE3DE6-3DAB-5A2A-2363-282365CB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216A8B-B9DE-EBDA-AFC1-C65285CC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522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3AEED-E7D4-FF74-9A33-B6E56CFD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D941BF-7306-6C56-B3D5-44527F9D7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7BB766-45FB-09DD-9457-91E16A217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0C54D7-C1F4-5B8F-497C-92229B73D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84D9E3-7923-4CAD-7612-90A714E29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F29F2DC-AAF7-A489-9F85-E81080F5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94B6EB-298C-EA0B-C358-0248DAC8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8FC0FC-B51D-8D5F-2962-6BCE579C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72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43846-BA83-0227-7D7D-FD4606D5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1837E3-DDBB-3CC2-DD20-1B890420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84A26B-91C9-A0CC-1C6C-9762FFFC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2F79BC-3A85-D33A-65B3-19099D1C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726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DCF8432-8C9E-53AD-E84B-7727CE35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193FED8-EAE2-483A-A2D9-799D032B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EE4D82-55EE-5304-A224-1AAEEEC4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5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3B945-89E8-B71F-83F8-5C4E5041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18BC37-C9FD-15A2-CFD1-4599182E1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AAD83D-E914-6054-1C06-572AA3D46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05B6AD-D246-C807-E8B6-98446818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5838BC-D6B2-B32C-8C23-D3BA7EBA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7A2389-085D-61F0-9B64-0147E91F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297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9DA9B-85B7-479B-2FD9-7EF259C0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9EBCBF-4F08-8B4E-3630-87097FA1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1D4231-9376-4BA9-70B4-EAAB3CF11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710AD9-C724-E849-F3F2-8877A540F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CF7D49-7776-3B81-7BEC-C93E39A3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1A9593-30CC-7F43-6E7D-902E1C67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418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D6028B-06A0-9F69-7693-64346793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C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0F4480-EC60-8E81-120A-254DB7A11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C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CCA8-9345-A8D1-9E5E-F31BB88F9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9655EA-7FAF-8443-BB24-A290E575C719}" type="datetimeFigureOut">
              <a:rPr lang="en-CA" smtClean="0"/>
              <a:t>2026-04-29</a:t>
            </a:fld>
            <a:endParaRPr lang="en-C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D9D5F2-9304-2539-D309-9D7B993BE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DA76B4-2E3D-B28A-E1BB-E74DCA55C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6D047-C942-4040-AB85-FC75BEB1ACDA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388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lemental.medium.com/the-germ-cleaning-power-of-an-open-window-a0ea832934c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C0BD9-F113-FF5D-A47E-ADB3848CBC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CA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000" dirty="0">
                <a:latin typeface="Calibri" panose="020F0502020204030204" pitchFamily="34" charset="0"/>
                <a:cs typeface="Calibri" panose="020F0502020204030204" pitchFamily="34" charset="0"/>
              </a:rPr>
              <a:t>Understanding the behaviour of indoor radon to prevent health issues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225D9D-51FA-CF97-BC52-0E2C85DFD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938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Lola Pereira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Universidad de Salamanca (SPAIN)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Secretary General of the International Medical Geology Association (IMGA)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A2C8C2D0-E4DF-0178-1435-2C07F60CE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19" y="599133"/>
            <a:ext cx="2572957" cy="7920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62A10E-DD32-345D-B396-C4336B95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5981700"/>
            <a:ext cx="10381431" cy="766966"/>
          </a:xfrm>
          <a:prstGeom prst="rect">
            <a:avLst/>
          </a:prstGeom>
        </p:spPr>
      </p:pic>
      <p:pic>
        <p:nvPicPr>
          <p:cNvPr id="10" name="Imagen 9" descr="Forma, Flecha, Círculo&#10;&#10;El contenido generado por IA puede ser incorrecto.">
            <a:extLst>
              <a:ext uri="{FF2B5EF4-FFF2-40B4-BE49-F238E27FC236}">
                <a16:creationId xmlns:a16="http://schemas.microsoft.com/office/drawing/2014/main" id="{FF79AAA8-EB28-F8B7-C6FB-E454EED24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651" y="109334"/>
            <a:ext cx="1594884" cy="15948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3D42179-A539-92B6-7E42-D969C2324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0" y="233363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42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C22DE-A928-5298-1B80-C7E986D0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 discuss: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52D401-7184-B29C-9D83-0A8F05FD5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Rn is one possible cause of lung cancer?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0293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6E627-DAE7-0188-B8E7-23A524AB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42" y="164524"/>
            <a:ext cx="10515600" cy="1325563"/>
          </a:xfrm>
        </p:spPr>
        <p:txBody>
          <a:bodyPr>
            <a:normAutofit/>
          </a:bodyPr>
          <a:lstStyle/>
          <a:p>
            <a:r>
              <a:rPr lang="en-CA" sz="3200" b="1" dirty="0">
                <a:latin typeface="Calibri" panose="020F0502020204030204" pitchFamily="34" charset="0"/>
                <a:cs typeface="Calibri" panose="020F0502020204030204" pitchFamily="34" charset="0"/>
              </a:rPr>
              <a:t>Lung cancer. Relative Risk (2003-2012)</a:t>
            </a:r>
          </a:p>
        </p:txBody>
      </p:sp>
      <p:pic>
        <p:nvPicPr>
          <p:cNvPr id="5" name="Imagen 4" descr="Mapa&#10;&#10;El contenido generado por IA puede ser incorrecto.">
            <a:extLst>
              <a:ext uri="{FF2B5EF4-FFF2-40B4-BE49-F238E27FC236}">
                <a16:creationId xmlns:a16="http://schemas.microsoft.com/office/drawing/2014/main" id="{EDA08E8C-C20B-FC3C-D50B-48FAA09F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42" y="1424874"/>
            <a:ext cx="2829236" cy="4702544"/>
          </a:xfrm>
          <a:prstGeom prst="rect">
            <a:avLst/>
          </a:prstGeom>
        </p:spPr>
      </p:pic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0868AA97-21C7-3E3E-A0A2-D8B6E32B0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40" y="1570666"/>
            <a:ext cx="6521107" cy="47025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552986-1882-FD49-D868-91A4D264E503}"/>
              </a:ext>
            </a:extLst>
          </p:cNvPr>
          <p:cNvSpPr txBox="1"/>
          <p:nvPr/>
        </p:nvSpPr>
        <p:spPr>
          <a:xfrm>
            <a:off x="4702840" y="6396297"/>
            <a:ext cx="516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Source: https://medea3.shinyapps.io/</a:t>
            </a:r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atlas_nacional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017BB4-D042-442E-D013-6925B917DD11}"/>
              </a:ext>
            </a:extLst>
          </p:cNvPr>
          <p:cNvSpPr txBox="1"/>
          <p:nvPr/>
        </p:nvSpPr>
        <p:spPr>
          <a:xfrm>
            <a:off x="0" y="6288575"/>
            <a:ext cx="448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Source: Project “Atlas of Cancer Mortality in Portugal and Spain (2003–2012)”, AMOCAPE</a:t>
            </a:r>
          </a:p>
        </p:txBody>
      </p:sp>
      <p:sp>
        <p:nvSpPr>
          <p:cNvPr id="10" name="Anillo 9">
            <a:extLst>
              <a:ext uri="{FF2B5EF4-FFF2-40B4-BE49-F238E27FC236}">
                <a16:creationId xmlns:a16="http://schemas.microsoft.com/office/drawing/2014/main" id="{3CDE3109-078A-B48A-6686-8660155800D7}"/>
              </a:ext>
            </a:extLst>
          </p:cNvPr>
          <p:cNvSpPr/>
          <p:nvPr/>
        </p:nvSpPr>
        <p:spPr>
          <a:xfrm>
            <a:off x="6198782" y="3298389"/>
            <a:ext cx="361507" cy="340242"/>
          </a:xfrm>
          <a:prstGeom prst="donu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Anillo 10">
            <a:extLst>
              <a:ext uri="{FF2B5EF4-FFF2-40B4-BE49-F238E27FC236}">
                <a16:creationId xmlns:a16="http://schemas.microsoft.com/office/drawing/2014/main" id="{CA74BDD0-8B9B-F482-222B-6D524FB759B9}"/>
              </a:ext>
            </a:extLst>
          </p:cNvPr>
          <p:cNvSpPr/>
          <p:nvPr/>
        </p:nvSpPr>
        <p:spPr>
          <a:xfrm>
            <a:off x="946788" y="4567279"/>
            <a:ext cx="361507" cy="340242"/>
          </a:xfrm>
          <a:prstGeom prst="donu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2" name="Anillo 11">
            <a:extLst>
              <a:ext uri="{FF2B5EF4-FFF2-40B4-BE49-F238E27FC236}">
                <a16:creationId xmlns:a16="http://schemas.microsoft.com/office/drawing/2014/main" id="{E570368D-D466-AF9D-ABBF-02C32382AF27}"/>
              </a:ext>
            </a:extLst>
          </p:cNvPr>
          <p:cNvSpPr/>
          <p:nvPr/>
        </p:nvSpPr>
        <p:spPr>
          <a:xfrm>
            <a:off x="968053" y="2176131"/>
            <a:ext cx="361507" cy="340242"/>
          </a:xfrm>
          <a:prstGeom prst="donu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5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F8BD4-C8B6-D29B-BCB5-910C50E3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 discuss: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5B6E35-D985-21D1-32AA-1D60F9979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Ventilation is the cheapest and easiest way of getting rid of Rn indoors.</a:t>
            </a:r>
          </a:p>
          <a:p>
            <a:endParaRPr lang="en-CA" dirty="0"/>
          </a:p>
        </p:txBody>
      </p:sp>
      <p:pic>
        <p:nvPicPr>
          <p:cNvPr id="11" name="Imagen 10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14A2655-F67C-EE92-C540-55E2CAB0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63" y="2749080"/>
            <a:ext cx="7672174" cy="5322571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E5BBA74-249C-FFF9-5209-03FA9B9CFE73}"/>
              </a:ext>
            </a:extLst>
          </p:cNvPr>
          <p:cNvCxnSpPr/>
          <p:nvPr/>
        </p:nvCxnSpPr>
        <p:spPr>
          <a:xfrm>
            <a:off x="2791326" y="3429000"/>
            <a:ext cx="4106779" cy="2073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1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9AF17-CE3F-62BB-B4B0-B0DF3F01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83" y="-108475"/>
            <a:ext cx="10515600" cy="1325563"/>
          </a:xfrm>
        </p:spPr>
        <p:txBody>
          <a:bodyPr/>
          <a:lstStyle/>
          <a:p>
            <a:r>
              <a:rPr lang="en-CA" dirty="0"/>
              <a:t>Preliminary conclusions: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63324B-E973-836E-E172-7A9857DC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83" y="1185004"/>
            <a:ext cx="10515600" cy="4351338"/>
          </a:xfrm>
        </p:spPr>
        <p:txBody>
          <a:bodyPr>
            <a:normAutofit/>
          </a:bodyPr>
          <a:lstStyle/>
          <a:p>
            <a:r>
              <a:rPr lang="en-CA" sz="2400" dirty="0"/>
              <a:t>Most of the assumed facts must be reviewed.</a:t>
            </a:r>
          </a:p>
          <a:p>
            <a:r>
              <a:rPr lang="en-CA" sz="2400" dirty="0"/>
              <a:t>There are more questions than answers!</a:t>
            </a:r>
          </a:p>
          <a:p>
            <a:r>
              <a:rPr lang="en-CA" sz="2400" dirty="0"/>
              <a:t>It is important to know the risk perception by society (in Spain, only few papers have dealt with Rn risk perception).</a:t>
            </a:r>
          </a:p>
          <a:p>
            <a:r>
              <a:rPr lang="en-CA" sz="2400" dirty="0"/>
              <a:t>It is important to involve the society in the testing. Controversial results of this pilot project must be verified through more data.</a:t>
            </a:r>
          </a:p>
          <a:p>
            <a:r>
              <a:rPr lang="en-CA" sz="2400" dirty="0"/>
              <a:t>Transfer of knowledge to the society is the best prevention measure.</a:t>
            </a:r>
          </a:p>
          <a:p>
            <a:r>
              <a:rPr lang="en-CA" sz="2400" dirty="0"/>
              <a:t>To help to reach a comfortable environment, natural ventilation must be promoted.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50CB51-5F0B-FF3F-6482-44A5AB2CC209}"/>
              </a:ext>
            </a:extLst>
          </p:cNvPr>
          <p:cNvSpPr txBox="1"/>
          <p:nvPr/>
        </p:nvSpPr>
        <p:spPr>
          <a:xfrm>
            <a:off x="3810000" y="6322877"/>
            <a:ext cx="6777789" cy="479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https://elemental.medium.com/the-germ-cleaning-power-of-an-open-window-a0ea832934ce</a:t>
            </a:r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Kieran Blakey : "The Germ-Cleaning Power of an Open Window"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28CC3C-FDF8-9625-FEF9-C0BE2B0A4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156" y="4634269"/>
            <a:ext cx="2077453" cy="20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5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0902E-8956-122C-01D1-F743347B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Facts: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412345-5E19-1827-35B9-DA9DC19EC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Rn derives from disintegration of U. Therefore, geological materials with U will exhale Rn. 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Granite can exhale Rn.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Rn is one cause of lung cancer.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Low atmospheric pressures increase Rn indoor.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Ventilation is the cheapest and easiest way of getting rid of Rn indoors*.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BCEB14-BBA6-4E42-7879-7FC0CB5575CF}"/>
              </a:ext>
            </a:extLst>
          </p:cNvPr>
          <p:cNvSpPr txBox="1"/>
          <p:nvPr/>
        </p:nvSpPr>
        <p:spPr>
          <a:xfrm>
            <a:off x="838200" y="5727125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facts to be reviewed…</a:t>
            </a:r>
          </a:p>
        </p:txBody>
      </p:sp>
    </p:spTree>
    <p:extLst>
      <p:ext uri="{BB962C8B-B14F-4D97-AF65-F5344CB8AC3E}">
        <p14:creationId xmlns:p14="http://schemas.microsoft.com/office/powerpoint/2010/main" val="39062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C2AC89B-D77E-4CED-2125-DB96BA4B7B93}"/>
              </a:ext>
            </a:extLst>
          </p:cNvPr>
          <p:cNvGrpSpPr/>
          <p:nvPr/>
        </p:nvGrpSpPr>
        <p:grpSpPr>
          <a:xfrm>
            <a:off x="-310531" y="2582781"/>
            <a:ext cx="7821330" cy="4259597"/>
            <a:chOff x="1876363" y="7567"/>
            <a:chExt cx="8767825" cy="4932417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0888109-A4E5-BD70-C80C-61295612D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6363" y="7567"/>
              <a:ext cx="8767825" cy="4932417"/>
            </a:xfrm>
            <a:prstGeom prst="rect">
              <a:avLst/>
            </a:prstGeom>
          </p:spPr>
        </p:pic>
        <p:pic>
          <p:nvPicPr>
            <p:cNvPr id="5" name="Imagen 4" descr="Imagen que contiene interior, tabla, hecho de madera, café&#10;&#10;Descripción generada automáticamente">
              <a:extLst>
                <a:ext uri="{FF2B5EF4-FFF2-40B4-BE49-F238E27FC236}">
                  <a16:creationId xmlns:a16="http://schemas.microsoft.com/office/drawing/2014/main" id="{86E36E8D-B90B-1F3A-C82E-E6A9E374A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0216" y="1909843"/>
              <a:ext cx="550009" cy="733346"/>
            </a:xfrm>
            <a:prstGeom prst="rect">
              <a:avLst/>
            </a:prstGeom>
          </p:spPr>
        </p:pic>
        <p:pic>
          <p:nvPicPr>
            <p:cNvPr id="3" name="Imagen 2" descr="Imagen que contiene interior, tabla, hecho de madera, café&#10;&#10;Descripción generada automáticamente">
              <a:extLst>
                <a:ext uri="{FF2B5EF4-FFF2-40B4-BE49-F238E27FC236}">
                  <a16:creationId xmlns:a16="http://schemas.microsoft.com/office/drawing/2014/main" id="{52AE32BB-0D82-4320-1CB1-02DEB9CB2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4729" y="604918"/>
              <a:ext cx="550009" cy="733346"/>
            </a:xfrm>
            <a:prstGeom prst="rect">
              <a:avLst/>
            </a:prstGeom>
          </p:spPr>
        </p:pic>
        <p:pic>
          <p:nvPicPr>
            <p:cNvPr id="4" name="Imagen 3" descr="Imagen que contiene interior, tabla, hecho de madera, café&#10;&#10;Descripción generada automáticamente">
              <a:extLst>
                <a:ext uri="{FF2B5EF4-FFF2-40B4-BE49-F238E27FC236}">
                  <a16:creationId xmlns:a16="http://schemas.microsoft.com/office/drawing/2014/main" id="{C5CF23BC-8D6C-E16C-4B37-8F7FB65C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5211" y="3263111"/>
              <a:ext cx="550009" cy="733346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ED0E949A-2B85-E3B3-07B2-F6896A225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886" y="-97296"/>
            <a:ext cx="4711700" cy="31781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12F048C-56B3-0C91-0E1D-182585970733}"/>
              </a:ext>
            </a:extLst>
          </p:cNvPr>
          <p:cNvSpPr txBox="1"/>
          <p:nvPr/>
        </p:nvSpPr>
        <p:spPr>
          <a:xfrm>
            <a:off x="319555" y="6310610"/>
            <a:ext cx="407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Geology: opal-cemented conglomerate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7E478E2-C05F-3FD9-0537-D924E807778D}"/>
              </a:ext>
            </a:extLst>
          </p:cNvPr>
          <p:cNvCxnSpPr/>
          <p:nvPr/>
        </p:nvCxnSpPr>
        <p:spPr>
          <a:xfrm flipV="1">
            <a:off x="4392145" y="6310610"/>
            <a:ext cx="1365718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96EF6C-8BB5-5CB6-FA35-D1669ECAB9ED}"/>
              </a:ext>
            </a:extLst>
          </p:cNvPr>
          <p:cNvSpPr txBox="1"/>
          <p:nvPr/>
        </p:nvSpPr>
        <p:spPr>
          <a:xfrm>
            <a:off x="2419264" y="801852"/>
            <a:ext cx="1876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study:</a:t>
            </a:r>
          </a:p>
        </p:txBody>
      </p:sp>
      <p:sp>
        <p:nvSpPr>
          <p:cNvPr id="13" name="Flecha izquierda 12">
            <a:extLst>
              <a:ext uri="{FF2B5EF4-FFF2-40B4-BE49-F238E27FC236}">
                <a16:creationId xmlns:a16="http://schemas.microsoft.com/office/drawing/2014/main" id="{4B0997E6-13C9-7791-66AE-9CD3CF1197A1}"/>
              </a:ext>
            </a:extLst>
          </p:cNvPr>
          <p:cNvSpPr/>
          <p:nvPr/>
        </p:nvSpPr>
        <p:spPr>
          <a:xfrm rot="21012807">
            <a:off x="6915105" y="5856351"/>
            <a:ext cx="2573079" cy="80660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25713E-2FC6-F667-D543-9DE38C4171CA}"/>
              </a:ext>
            </a:extLst>
          </p:cNvPr>
          <p:cNvSpPr txBox="1"/>
          <p:nvPr/>
        </p:nvSpPr>
        <p:spPr>
          <a:xfrm>
            <a:off x="9656531" y="4833282"/>
            <a:ext cx="23401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Watering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Drainage failures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Is humidity a problem?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87A3EE5-7C34-D5E8-7B37-3698A14E358B}"/>
              </a:ext>
            </a:extLst>
          </p:cNvPr>
          <p:cNvSpPr txBox="1"/>
          <p:nvPr/>
        </p:nvSpPr>
        <p:spPr>
          <a:xfrm>
            <a:off x="7609094" y="3114271"/>
            <a:ext cx="32193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Modified</a:t>
            </a:r>
            <a:r>
              <a:rPr lang="es-ES" sz="1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sz="1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from</a:t>
            </a:r>
            <a:r>
              <a:rPr lang="es-ES" sz="1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</a:t>
            </a:r>
            <a:r>
              <a:rPr lang="es-ES" sz="1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Locutura</a:t>
            </a:r>
            <a:r>
              <a:rPr lang="es-ES" sz="1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Rupérez et al., (2012)</a:t>
            </a:r>
            <a:r>
              <a:rPr lang="es-ES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A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9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21FA389C-A830-4021-37EB-1A60DF0C152F}"/>
              </a:ext>
            </a:extLst>
          </p:cNvPr>
          <p:cNvGrpSpPr/>
          <p:nvPr/>
        </p:nvGrpSpPr>
        <p:grpSpPr>
          <a:xfrm>
            <a:off x="674333" y="137222"/>
            <a:ext cx="7969937" cy="5444871"/>
            <a:chOff x="940147" y="339240"/>
            <a:chExt cx="8892480" cy="6179520"/>
          </a:xfrm>
        </p:grpSpPr>
        <p:pic>
          <p:nvPicPr>
            <p:cNvPr id="4" name="Imagen 3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D9B6B4F3-7E57-D445-7ACA-81056A22D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147" y="339240"/>
              <a:ext cx="8892480" cy="6179520"/>
            </a:xfrm>
            <a:prstGeom prst="rect">
              <a:avLst/>
            </a:prstGeom>
          </p:spPr>
        </p:pic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BA1C791C-DB23-A0FF-9E23-11ED0A53B3C5}"/>
                </a:ext>
              </a:extLst>
            </p:cNvPr>
            <p:cNvCxnSpPr/>
            <p:nvPr/>
          </p:nvCxnSpPr>
          <p:spPr>
            <a:xfrm>
              <a:off x="1265274" y="3200400"/>
              <a:ext cx="8548577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068BD841-16AD-6039-CD1D-489E6220FCFC}"/>
                </a:ext>
              </a:extLst>
            </p:cNvPr>
            <p:cNvCxnSpPr/>
            <p:nvPr/>
          </p:nvCxnSpPr>
          <p:spPr>
            <a:xfrm>
              <a:off x="1265273" y="2725479"/>
              <a:ext cx="8548577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F6A78E07-621B-2A8F-228A-9332B688EDE0}"/>
                </a:ext>
              </a:extLst>
            </p:cNvPr>
            <p:cNvCxnSpPr/>
            <p:nvPr/>
          </p:nvCxnSpPr>
          <p:spPr>
            <a:xfrm>
              <a:off x="1284050" y="3711243"/>
              <a:ext cx="8548577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AD0C7F6C-3EDA-48DF-76B0-FA61C5760297}"/>
              </a:ext>
            </a:extLst>
          </p:cNvPr>
          <p:cNvSpPr txBox="1"/>
          <p:nvPr/>
        </p:nvSpPr>
        <p:spPr>
          <a:xfrm>
            <a:off x="6365796" y="4760787"/>
            <a:ext cx="22616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Recommended limits: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USA: 148 Bq/m</a:t>
            </a:r>
            <a:r>
              <a:rPr lang="en-CA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UK: 200 Bq/m</a:t>
            </a:r>
            <a:r>
              <a:rPr lang="en-CA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Europe: 300 Bq/m</a:t>
            </a:r>
            <a:r>
              <a:rPr lang="en-CA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WHO: 100 Bq/m</a:t>
            </a:r>
            <a:r>
              <a:rPr lang="en-CA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C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8F5462A-FFD5-8A38-9158-F0D97D467A7F}"/>
              </a:ext>
            </a:extLst>
          </p:cNvPr>
          <p:cNvCxnSpPr/>
          <p:nvPr/>
        </p:nvCxnSpPr>
        <p:spPr>
          <a:xfrm>
            <a:off x="1095153" y="5879805"/>
            <a:ext cx="3487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73ED23B-E51A-2505-CE20-91858191CCF6}"/>
              </a:ext>
            </a:extLst>
          </p:cNvPr>
          <p:cNvGrpSpPr/>
          <p:nvPr/>
        </p:nvGrpSpPr>
        <p:grpSpPr>
          <a:xfrm>
            <a:off x="8484781" y="2124358"/>
            <a:ext cx="2741490" cy="1193000"/>
            <a:chOff x="8484781" y="2124358"/>
            <a:chExt cx="2741490" cy="1193000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D09FDFE-8096-1C56-D720-D3572B4BE803}"/>
                </a:ext>
              </a:extLst>
            </p:cNvPr>
            <p:cNvSpPr txBox="1"/>
            <p:nvPr/>
          </p:nvSpPr>
          <p:spPr>
            <a:xfrm>
              <a:off x="9381086" y="2124358"/>
              <a:ext cx="1845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Storm Kristin</a:t>
              </a:r>
            </a:p>
          </p:txBody>
        </p: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DEAC2A11-BB11-4A82-C425-C5F6BDA5319C}"/>
                </a:ext>
              </a:extLst>
            </p:cNvPr>
            <p:cNvCxnSpPr/>
            <p:nvPr/>
          </p:nvCxnSpPr>
          <p:spPr>
            <a:xfrm flipH="1">
              <a:off x="8484781" y="2470606"/>
              <a:ext cx="1275907" cy="8467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43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207D0-239A-5F30-614A-4DD9F56F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94" y="1648047"/>
            <a:ext cx="10439400" cy="3384328"/>
          </a:xfrm>
        </p:spPr>
        <p:txBody>
          <a:bodyPr/>
          <a:lstStyle/>
          <a:p>
            <a:r>
              <a:rPr lang="en-CA" dirty="0"/>
              <a:t>Are all granites radioactive?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Can other geological materials exhale Rn?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8EC0555-783E-70F1-4B0A-FA716164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94" y="185746"/>
            <a:ext cx="10515600" cy="1325563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To discuss:</a:t>
            </a:r>
          </a:p>
        </p:txBody>
      </p:sp>
      <p:pic>
        <p:nvPicPr>
          <p:cNvPr id="5" name="Imagen 4" descr="Imagen que contiene exterior, pequeño, tablero&#10;&#10;Descripción generada automáticamente">
            <a:extLst>
              <a:ext uri="{FF2B5EF4-FFF2-40B4-BE49-F238E27FC236}">
                <a16:creationId xmlns:a16="http://schemas.microsoft.com/office/drawing/2014/main" id="{89236D0B-0D93-6038-2779-BBA8B227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95052" y="760754"/>
            <a:ext cx="2099604" cy="157470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2484B93-6F99-2D46-9EB9-28C5CE05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97" y="1407060"/>
            <a:ext cx="1587796" cy="119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BE2C873D-5B3B-C793-18BF-C2B87E9EA82D}"/>
              </a:ext>
            </a:extLst>
          </p:cNvPr>
          <p:cNvGrpSpPr/>
          <p:nvPr/>
        </p:nvGrpSpPr>
        <p:grpSpPr>
          <a:xfrm>
            <a:off x="150973" y="4471702"/>
            <a:ext cx="5583521" cy="2099605"/>
            <a:chOff x="2732568" y="4221126"/>
            <a:chExt cx="5815885" cy="255181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D48FC23-51A4-33E7-7CA4-650BF96B5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4592" y="4221126"/>
              <a:ext cx="1913861" cy="2551814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7C0D4C6B-8C8D-A33A-3A8B-5F5FAE6BE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568" y="4329055"/>
              <a:ext cx="3535547" cy="244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0BBF4D-AE80-19B4-89F3-4CDE5F681A5C}"/>
              </a:ext>
            </a:extLst>
          </p:cNvPr>
          <p:cNvSpPr txBox="1"/>
          <p:nvPr/>
        </p:nvSpPr>
        <p:spPr>
          <a:xfrm>
            <a:off x="304869" y="6571307"/>
            <a:ext cx="2423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Pereira (</a:t>
            </a:r>
            <a:r>
              <a:rPr lang="en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Geoheritage</a:t>
            </a:r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, under review)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C84C47-AB7A-52BC-7F67-D7D77A3BEAA1}"/>
              </a:ext>
            </a:extLst>
          </p:cNvPr>
          <p:cNvSpPr txBox="1"/>
          <p:nvPr/>
        </p:nvSpPr>
        <p:spPr>
          <a:xfrm>
            <a:off x="5457502" y="282904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Pereira, A., Pereira, D., Neves, L., Peinado, M., Armenteros, I., 2013. Nat. Hazards Earth Syst. Sci., 13, 3493–3501, https://</a:t>
            </a:r>
            <a:r>
              <a:rPr lang="en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CA" sz="1200" dirty="0">
                <a:latin typeface="Calibri" panose="020F0502020204030204" pitchFamily="34" charset="0"/>
                <a:cs typeface="Calibri" panose="020F0502020204030204" pitchFamily="34" charset="0"/>
              </a:rPr>
              <a:t>/10.5194/nhess-13-3493-2013.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4C2550-8190-E527-570D-DCFFE54A3EF8}"/>
              </a:ext>
            </a:extLst>
          </p:cNvPr>
          <p:cNvGrpSpPr/>
          <p:nvPr/>
        </p:nvGrpSpPr>
        <p:grpSpPr>
          <a:xfrm>
            <a:off x="7912447" y="3640578"/>
            <a:ext cx="3890168" cy="3238143"/>
            <a:chOff x="7912447" y="3640578"/>
            <a:chExt cx="3890168" cy="323814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AC81DFD-2693-B9B9-3929-3C5C96A26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2447" y="3640578"/>
              <a:ext cx="3355482" cy="294236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8656B75-9D0C-01BC-5A83-8281DD68653F}"/>
                </a:ext>
              </a:extLst>
            </p:cNvPr>
            <p:cNvSpPr txBox="1"/>
            <p:nvPr/>
          </p:nvSpPr>
          <p:spPr>
            <a:xfrm>
              <a:off x="7912447" y="6601722"/>
              <a:ext cx="3890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Pereira (Social Sciences &amp; Humanities Open, under review)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3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3034F-FEE4-A9C4-3633-826F8948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86528"/>
            <a:ext cx="10515600" cy="1325563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To discuss: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BBCBC-EFDC-99B2-A787-9D878E9C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20" y="1549765"/>
            <a:ext cx="10387012" cy="2833135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Low atmospheric pressure induces an increment of Rn indoors??.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3D1C7A1-8C52-4F57-F183-9396392588B8}"/>
              </a:ext>
            </a:extLst>
          </p:cNvPr>
          <p:cNvGrpSpPr/>
          <p:nvPr/>
        </p:nvGrpSpPr>
        <p:grpSpPr>
          <a:xfrm>
            <a:off x="2244187" y="3237811"/>
            <a:ext cx="6890673" cy="3092852"/>
            <a:chOff x="1987513" y="1585474"/>
            <a:chExt cx="6890673" cy="309285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F6CB21D-87EB-356F-D1EA-3445F5D7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7513" y="1585474"/>
              <a:ext cx="6789265" cy="3092852"/>
            </a:xfrm>
            <a:prstGeom prst="rect">
              <a:avLst/>
            </a:prstGeom>
          </p:spPr>
        </p:pic>
        <p:sp>
          <p:nvSpPr>
            <p:cNvPr id="6" name="Anillo 5">
              <a:extLst>
                <a:ext uri="{FF2B5EF4-FFF2-40B4-BE49-F238E27FC236}">
                  <a16:creationId xmlns:a16="http://schemas.microsoft.com/office/drawing/2014/main" id="{6EC8C22A-AF38-0BF8-B950-C271A450CAFD}"/>
                </a:ext>
              </a:extLst>
            </p:cNvPr>
            <p:cNvSpPr/>
            <p:nvPr/>
          </p:nvSpPr>
          <p:spPr>
            <a:xfrm>
              <a:off x="8442251" y="3643423"/>
              <a:ext cx="435935" cy="414670"/>
            </a:xfrm>
            <a:prstGeom prst="don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7" name="Anillo 6">
              <a:extLst>
                <a:ext uri="{FF2B5EF4-FFF2-40B4-BE49-F238E27FC236}">
                  <a16:creationId xmlns:a16="http://schemas.microsoft.com/office/drawing/2014/main" id="{C40D4D64-3166-612A-DAA5-133917477369}"/>
                </a:ext>
              </a:extLst>
            </p:cNvPr>
            <p:cNvSpPr/>
            <p:nvPr/>
          </p:nvSpPr>
          <p:spPr>
            <a:xfrm>
              <a:off x="5449485" y="3643423"/>
              <a:ext cx="435935" cy="414670"/>
            </a:xfrm>
            <a:prstGeom prst="don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" name="Anillo 7">
              <a:extLst>
                <a:ext uri="{FF2B5EF4-FFF2-40B4-BE49-F238E27FC236}">
                  <a16:creationId xmlns:a16="http://schemas.microsoft.com/office/drawing/2014/main" id="{C526F85D-6D85-940F-F389-52450764685F}"/>
                </a:ext>
              </a:extLst>
            </p:cNvPr>
            <p:cNvSpPr/>
            <p:nvPr/>
          </p:nvSpPr>
          <p:spPr>
            <a:xfrm>
              <a:off x="3803948" y="3643423"/>
              <a:ext cx="435935" cy="414670"/>
            </a:xfrm>
            <a:prstGeom prst="don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16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F496A-091F-8815-785B-3886FB591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865" y="-165958"/>
            <a:ext cx="10515600" cy="1325563"/>
          </a:xfrm>
        </p:spPr>
        <p:txBody>
          <a:bodyPr/>
          <a:lstStyle/>
          <a:p>
            <a:r>
              <a:rPr lang="en-CA" dirty="0"/>
              <a:t>Impact storms in 2025: studied time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F7535C3-E2A6-8C49-E577-48A990112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91247"/>
              </p:ext>
            </p:extLst>
          </p:nvPr>
        </p:nvGraphicFramePr>
        <p:xfrm>
          <a:off x="328535" y="1159605"/>
          <a:ext cx="5757472" cy="5162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599">
                  <a:extLst>
                    <a:ext uri="{9D8B030D-6E8A-4147-A177-3AD203B41FA5}">
                      <a16:colId xmlns:a16="http://schemas.microsoft.com/office/drawing/2014/main" val="2301891865"/>
                    </a:ext>
                  </a:extLst>
                </a:gridCol>
                <a:gridCol w="1331599">
                  <a:extLst>
                    <a:ext uri="{9D8B030D-6E8A-4147-A177-3AD203B41FA5}">
                      <a16:colId xmlns:a16="http://schemas.microsoft.com/office/drawing/2014/main" val="2709397841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926199978"/>
                    </a:ext>
                  </a:extLst>
                </a:gridCol>
                <a:gridCol w="1057944">
                  <a:extLst>
                    <a:ext uri="{9D8B030D-6E8A-4147-A177-3AD203B41FA5}">
                      <a16:colId xmlns:a16="http://schemas.microsoft.com/office/drawing/2014/main" val="14158740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843380407"/>
                    </a:ext>
                  </a:extLst>
                </a:gridCol>
                <a:gridCol w="1711210">
                  <a:extLst>
                    <a:ext uri="{9D8B030D-6E8A-4147-A177-3AD203B41FA5}">
                      <a16:colId xmlns:a16="http://schemas.microsoft.com/office/drawing/2014/main" val="1466226867"/>
                    </a:ext>
                  </a:extLst>
                </a:gridCol>
              </a:tblGrid>
              <a:tr h="770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Storm name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Pressure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2000" kern="100" dirty="0" err="1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hPa</a:t>
                      </a: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Radon (Bq/m</a:t>
                      </a:r>
                      <a:r>
                        <a:rPr lang="en-GB" sz="2000" kern="100" baseline="300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5839656"/>
                  </a:ext>
                </a:extLst>
              </a:tr>
              <a:tr h="770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24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January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Herminia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1016</a:t>
                      </a: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6108246"/>
                  </a:ext>
                </a:extLst>
              </a:tr>
              <a:tr h="7701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27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January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Ivo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1017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7109272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March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Jana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1015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5879197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March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Konrad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1015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0834011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March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Laurance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1020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1006310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March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Martinho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1010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8146635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April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Nuria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1020</a:t>
                      </a: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206711"/>
                  </a:ext>
                </a:extLst>
              </a:tr>
              <a:tr h="365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GB" sz="2000" kern="100" baseline="300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 April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Olivier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1020</a:t>
                      </a:r>
                      <a:endParaRPr lang="es-ES" sz="20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s-ES" sz="2000" kern="10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948248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120236E-1B3C-7D83-7FA7-76024AE6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716" y="1281017"/>
            <a:ext cx="5400040" cy="2459990"/>
          </a:xfrm>
          <a:prstGeom prst="rect">
            <a:avLst/>
          </a:prstGeom>
        </p:spPr>
      </p:pic>
      <p:sp>
        <p:nvSpPr>
          <p:cNvPr id="5" name="Flecha arriba 4">
            <a:extLst>
              <a:ext uri="{FF2B5EF4-FFF2-40B4-BE49-F238E27FC236}">
                <a16:creationId xmlns:a16="http://schemas.microsoft.com/office/drawing/2014/main" id="{21A94A87-A8A5-35E3-9225-82322BDC30B4}"/>
              </a:ext>
            </a:extLst>
          </p:cNvPr>
          <p:cNvSpPr/>
          <p:nvPr/>
        </p:nvSpPr>
        <p:spPr>
          <a:xfrm>
            <a:off x="7668126" y="3726563"/>
            <a:ext cx="352926" cy="203415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lecha arriba 5">
            <a:extLst>
              <a:ext uri="{FF2B5EF4-FFF2-40B4-BE49-F238E27FC236}">
                <a16:creationId xmlns:a16="http://schemas.microsoft.com/office/drawing/2014/main" id="{47032D33-FDF4-3FA4-B831-BFE94A978E56}"/>
              </a:ext>
            </a:extLst>
          </p:cNvPr>
          <p:cNvSpPr/>
          <p:nvPr/>
        </p:nvSpPr>
        <p:spPr>
          <a:xfrm>
            <a:off x="11321830" y="3726563"/>
            <a:ext cx="352926" cy="203415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lecha arriba 6">
            <a:extLst>
              <a:ext uri="{FF2B5EF4-FFF2-40B4-BE49-F238E27FC236}">
                <a16:creationId xmlns:a16="http://schemas.microsoft.com/office/drawing/2014/main" id="{7F58AAB4-FD42-207D-57AD-19DCFC04F7B9}"/>
              </a:ext>
            </a:extLst>
          </p:cNvPr>
          <p:cNvSpPr/>
          <p:nvPr/>
        </p:nvSpPr>
        <p:spPr>
          <a:xfrm>
            <a:off x="9494978" y="3726563"/>
            <a:ext cx="352926" cy="203415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19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C2A68-A02E-1B31-7B8C-836FB5B2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Low pressure (storm)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DB542-91C9-FF24-84B4-DF1A55C0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5978"/>
            <a:ext cx="7772400" cy="5401159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18C279-4A2F-4BAF-E270-706C999D3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05600" y="0"/>
            <a:ext cx="5049253" cy="2608581"/>
          </a:xfr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1E69FEB-440D-EE0B-AA8C-7335B81A515F}"/>
              </a:ext>
            </a:extLst>
          </p:cNvPr>
          <p:cNvCxnSpPr/>
          <p:nvPr/>
        </p:nvCxnSpPr>
        <p:spPr>
          <a:xfrm flipH="1">
            <a:off x="7772400" y="2053389"/>
            <a:ext cx="3328737" cy="399448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16E9E8-72CF-0B97-7492-D47C8F50476A}"/>
              </a:ext>
            </a:extLst>
          </p:cNvPr>
          <p:cNvSpPr txBox="1"/>
          <p:nvPr/>
        </p:nvSpPr>
        <p:spPr>
          <a:xfrm>
            <a:off x="9897979" y="365125"/>
            <a:ext cx="10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21</a:t>
            </a:r>
            <a:r>
              <a:rPr lang="en-CA" baseline="30000" dirty="0"/>
              <a:t>st</a:t>
            </a:r>
            <a:r>
              <a:rPr lang="en-CA" dirty="0"/>
              <a:t> April</a:t>
            </a:r>
          </a:p>
        </p:txBody>
      </p:sp>
    </p:spTree>
    <p:extLst>
      <p:ext uri="{BB962C8B-B14F-4D97-AF65-F5344CB8AC3E}">
        <p14:creationId xmlns:p14="http://schemas.microsoft.com/office/powerpoint/2010/main" val="201176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445D0-C9F9-6B1A-FCF3-D4F93E870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FFE4F0-BF4E-8676-8B6D-8738B725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 discuss: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7AC3D1-CFB1-07BC-DF03-8F669BC67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High humidity correlated to high levels of Rn indoor??</a:t>
            </a:r>
          </a:p>
          <a:p>
            <a:pPr marL="0" indent="0">
              <a:buNone/>
            </a:pPr>
            <a:r>
              <a:rPr lang="en-CA" dirty="0"/>
              <a:t>	Impermeabilization of walls may help?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Imagen 4" descr="La mano de una persona&#10;&#10;El contenido generado por IA puede ser incorrecto.">
            <a:extLst>
              <a:ext uri="{FF2B5EF4-FFF2-40B4-BE49-F238E27FC236}">
                <a16:creationId xmlns:a16="http://schemas.microsoft.com/office/drawing/2014/main" id="{F2B545A3-E11F-C72E-ADBD-96748321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313" y="3930651"/>
            <a:ext cx="2195512" cy="2927349"/>
          </a:xfrm>
          <a:prstGeom prst="rect">
            <a:avLst/>
          </a:prstGeom>
        </p:spPr>
      </p:pic>
      <p:pic>
        <p:nvPicPr>
          <p:cNvPr id="7" name="Imagen 6" descr="La mano de una persona&#10;&#10;El contenido generado por IA puede ser incorrecto.">
            <a:extLst>
              <a:ext uri="{FF2B5EF4-FFF2-40B4-BE49-F238E27FC236}">
                <a16:creationId xmlns:a16="http://schemas.microsoft.com/office/drawing/2014/main" id="{91922A36-6A65-A42E-28B2-EB1483950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" y="3930651"/>
            <a:ext cx="2195512" cy="292734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C30995F-DC8E-1544-C853-D0C4DC4C0E1E}"/>
              </a:ext>
            </a:extLst>
          </p:cNvPr>
          <p:cNvSpPr txBox="1"/>
          <p:nvPr/>
        </p:nvSpPr>
        <p:spPr>
          <a:xfrm>
            <a:off x="2210683" y="3930651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Capillary </a:t>
            </a:r>
          </a:p>
          <a:p>
            <a:r>
              <a:rPr lang="en-CA" dirty="0"/>
              <a:t>absorption </a:t>
            </a:r>
          </a:p>
          <a:p>
            <a:r>
              <a:rPr lang="en-CA" dirty="0"/>
              <a:t>in a wall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3FEFAB-9671-44EF-A7C8-FACC9AB17179}"/>
              </a:ext>
            </a:extLst>
          </p:cNvPr>
          <p:cNvSpPr txBox="1"/>
          <p:nvPr/>
        </p:nvSpPr>
        <p:spPr>
          <a:xfrm>
            <a:off x="5869159" y="5858198"/>
            <a:ext cx="1803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Ten months </a:t>
            </a:r>
          </a:p>
          <a:p>
            <a:r>
              <a:rPr lang="en-CA" dirty="0"/>
              <a:t>after </a:t>
            </a:r>
          </a:p>
          <a:p>
            <a:r>
              <a:rPr lang="en-CA" dirty="0"/>
              <a:t>epoxy treatment</a:t>
            </a:r>
          </a:p>
        </p:txBody>
      </p:sp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1326FE8A-EAE9-24A6-B56E-1B2970AEA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811" y="4614673"/>
            <a:ext cx="4427619" cy="3071661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D1A3519-9B7F-5DE1-8230-0CA6529B13FA}"/>
              </a:ext>
            </a:extLst>
          </p:cNvPr>
          <p:cNvCxnSpPr>
            <a:cxnSpLocks/>
          </p:cNvCxnSpPr>
          <p:nvPr/>
        </p:nvCxnSpPr>
        <p:spPr>
          <a:xfrm>
            <a:off x="8424045" y="5735185"/>
            <a:ext cx="3807828" cy="123013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47815</TotalTime>
  <Words>519</Words>
  <Application>Microsoft Macintosh PowerPoint</Application>
  <PresentationFormat>Panorámica</PresentationFormat>
  <Paragraphs>103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Tema de Office</vt:lpstr>
      <vt:lpstr>  Understanding the behaviour of indoor radon to prevent health issues</vt:lpstr>
      <vt:lpstr>Facts:</vt:lpstr>
      <vt:lpstr>Presentación de PowerPoint</vt:lpstr>
      <vt:lpstr>Presentación de PowerPoint</vt:lpstr>
      <vt:lpstr>To discuss:</vt:lpstr>
      <vt:lpstr>To discuss:</vt:lpstr>
      <vt:lpstr>Impact storms in 2025: studied time</vt:lpstr>
      <vt:lpstr>Low pressure (storm)</vt:lpstr>
      <vt:lpstr>To discuss:</vt:lpstr>
      <vt:lpstr>To discuss:</vt:lpstr>
      <vt:lpstr>Lung cancer. Relative Risk (2003-2012)</vt:lpstr>
      <vt:lpstr>To discuss:</vt:lpstr>
      <vt:lpstr>Preliminary conclusions: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Understanding the behaviour of indoor radon to prevent health issues</dc:title>
  <dc:creator>Dolores  Pereira</dc:creator>
  <cp:lastModifiedBy>Dolores  Pereira</cp:lastModifiedBy>
  <cp:revision>15</cp:revision>
  <dcterms:created xsi:type="dcterms:W3CDTF">2026-03-14T12:59:22Z</dcterms:created>
  <dcterms:modified xsi:type="dcterms:W3CDTF">2026-04-29T13:26:30Z</dcterms:modified>
</cp:coreProperties>
</file>