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9" r:id="rId2"/>
    <p:sldId id="273" r:id="rId3"/>
    <p:sldId id="274" r:id="rId4"/>
    <p:sldId id="289" r:id="rId5"/>
    <p:sldId id="290" r:id="rId6"/>
    <p:sldId id="264" r:id="rId7"/>
    <p:sldId id="288" r:id="rId8"/>
    <p:sldId id="272" r:id="rId9"/>
    <p:sldId id="282" r:id="rId10"/>
    <p:sldId id="28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2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3T08:24:07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 24575,'47'49'0,"-59"-86"0,8 22 0,3 13 0,1-1 0,-1 1 0,1 0 0,-1 0 0,0 0 0,0 0 0,0 0 0,0 0 0,-2-3 0,2 5 0,1-1 0,-1 1 0,0-1 0,0 1 0,0 0 0,1 0 0,-1-1 0,0 1 0,0 0 0,0 0 0,0 0 0,1 0 0,-1 0 0,0 0 0,0 0 0,0 0 0,0 1 0,1-1 0,-1 0 0,0 0 0,0 1 0,0-1 0,1 0 0,-1 1 0,0-1 0,1 1 0,-1-1 0,0 1 0,1-1 0,-1 1 0,0 0 0,0 1 0,-3 4 0,1 1 0,0 0 0,0 0 0,1 1 0,-3 11 0,5-18 4,0 0-1,-1 0 1,1 0-1,0 0 0,1 0 1,-1 0-1,0-1 1,0 1-1,0 0 0,0 0 1,1 0-1,-1 0 1,1 0-1,-1 0 1,0 0-1,1-1 0,-1 1 1,1 0-1,0 0 1,-1-1-1,1 1 1,0 0-1,-1-1 0,1 1 1,0-1-1,-1 1 1,1-1-1,0 1 0,0-1 1,0 1-1,0-1 1,0 0-1,0 0 1,1 1-1,1-1-138,0 1 0,-1-1 0,1 0 0,0 0 0,0 0 0,-1 0 0,1 0 0,0-1 0,-1 0 0,6-1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21:21:49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2196 24575,'0'-2'0,"1"0"0,0 0 0,0 0 0,-1 0 0,1 0 0,0 0 0,1 1 0,-1-1 0,0 0 0,0 1 0,1-1 0,-1 1 0,3-3 0,8-9 0,-8 6 0,11-18 0,1 0 0,1 0 0,2 2 0,0 0 0,24-21 0,-28 29 0,0 0 0,13-18 0,18-20 0,151-167 0,-153 166 0,61-86 0,-76 99 0,38-69 0,-48 74 0,2 1 0,1 2 0,39-47 0,-53 70 0,-1-1 0,0 0 0,-1 0 0,0 0 0,-1 0 0,6-19 0,10-21 0,-12 34 0,6-14 0,2 0 0,1 1 0,25-32 0,-22 34 0,-2 0 0,29-58 0,-7 11 0,-28 50 0,-1-1 0,-2 0 0,16-54 0,-3 5 0,-12 52 0,1 1 0,0 0 0,2 1 0,1 1 0,1 0 0,21-20 0,-34 36 0,13-15 0,4-5 0,2 2 0,40-36 0,-51 51 0,1 0 0,0 1 0,1 0 0,-1 1 0,1 0 0,0 1 0,0 0 0,1 1 0,20-2 0,13 1 0,63 2 0,-109 2 0,10 1 0,1 0 0,-1 0 0,0 1 0,0 1 0,0 0 0,19 7 0,-1 4 0,28 17 0,19 9 0,-69-36 0,1 0 0,-1 1 0,0 0 0,0 0 0,0 0 0,-1 1 0,1 0 0,5 8 0,5 8 0,18 30 0,-24-34 0,1 0 0,29 33 0,26 28 0,-8-8 0,-16-26 0,0-2 0,45 61 0,-37-31 0,-23-32 0,2 0 0,41 43 0,-38-50 0,-9-9 0,39 33 0,23 23 0,-30-28 0,-47-42 0,1-1 0,0 0 0,1-1 0,0 0 0,23 14 0,-12-10 0,1-2 0,0-1 0,1-1 0,-1-1 0,2-1 0,-1-1 0,1-1 0,0-1 0,49 1 0,-30-3 0,-29-1 0,0-1 0,1 0 0,-1 0 0,0-2 0,0 0 0,19-5 0,-29 5 0,1-1 0,-1 1 0,0-2 0,0 1 0,0 0 0,0-1 0,-1 0 0,7-7 0,32-42 0,-9 10 0,-2 6 0,-20 21 0,1 1 0,26-22 0,-15 17 0,51-31 0,-66 46 0,1 0 0,1 0 0,-1 1 0,1 1 0,-1 0 0,1 0 0,0 1 0,20-2 0,-11 4 0,0 1 0,0 0 0,0 2 0,0 0 0,-1 2 0,0 0 0,1 1 0,-2 1 0,30 14 0,9 10 0,84 61 0,-131-85 0,89 69 0,-72-53 0,1-1 0,1-1 0,0-2 0,2-1 0,44 20 0,-25-18 0,-32-12 0,1 0 0,0-1 0,0-1 0,0-1 0,1-1 0,30 3 0,-13-5 0,0-2 0,48-7 0,-73 5 0,1 0 0,0-1 0,-1-1 0,1 0 0,-1-1 0,0 0 0,-1 0 0,1-2 0,-1 1 0,12-11 0,62-44 0,-49 36 0,56-49 0,-71 57 0,0 2 0,0 1 0,2 1 0,0 0 0,42-16 0,-58 26 0,6-2 0,0 1 0,0 0 0,1 1 0,-1 0 0,1 1 0,-1 0 0,1 1 0,0 1 0,0 0 0,-1 1 0,1 0 0,19 5 0,-16-2 0,1 2 0,-1 0 0,0 0 0,0 2 0,0 0 0,-1 1 0,-1 0 0,26 21 0,-12-8 0,35 20 0,-36-25 0,43 34 0,-63-44 0,0-1 0,1 0 0,0-1 0,0 0 0,0 0 0,0-1 0,15 4 0,4 0 0,37 4 0,-13-2 0,72 26 0,-94-26 0,0 0 0,0-2 0,0-2 0,45 5 0,7-8 0,95-8 0,-162 3 0,-1-2 0,1 1 0,-1-2 0,27-11 0,-24 8 0,1 1 0,23-5 0,-7 5 0,-2-1 0,1 2 0,46-4 0,-69 10 0,1 0 0,-1 1 0,0 0 0,1 0 0,-1 1 0,0 0 0,0 1 0,0 0 0,0 1 0,-1 0 0,18 10 0,-1 5 0,-1 1 0,0 1 0,-2 1 0,39 48 0,5 4 0,-56-64 0,1-1 0,0 0 0,0-1 0,1 0 0,-1-1 0,2 0 0,-1-1 0,17 5 0,32 15 0,-48-19 0,-4-1 0,0-1 0,1 0 0,-1 0 0,1-2 0,0 1 0,1-1 0,-1-1 0,18 2 0,2-3 0,-1-1 0,0-2 0,0-2 0,0 0 0,0-2 0,50-17 0,-56 16 0,0 2 0,1 0 0,0 2 0,26-1 0,104 6 0,-55 0 0,-84-2 0,0 1 0,0 1 0,0 0 0,0 1 0,0 0 0,-1 2 0,1 0 0,-1 0 0,0 2 0,-1-1 0,17 12 0,21 10 0,1-3 0,81 27 0,-85-34 0,125 40 0,-139-45 0,1-2 0,1-2 0,0-1 0,53 5 0,-54-9 0,69 19 0,-12-1 0,-43-16 0,0-2 0,94-6 0,-49-1 0,-16 2 0,101 3 0,-163 0 0,1 1 0,0 1 0,-1 0 0,0 2 0,0 0 0,0 0 0,-1 2 0,0 0 0,-1 0 0,1 2 0,-2 0 0,26 23 0,-29-25 0,-1-1 0,1 0 0,0-1 0,0 0 0,1 0 0,0-1 0,16 4 0,-16-4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21:23:13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1278 342 24575,'27'-6'0,"-2"1"0,148-23 0,-150 24 0,-5 1 0,0-1 0,0 0 0,22-9 0,13-6 0,60-14 0,9-2 0,51-35 0,-150 61 0,1 1 0,0 1 0,1 2 0,47-6 0,-16 3 0,7 0 0,-30 4 0,-1-2 0,49-13 0,-52 10 0,1 2 0,1 1 0,-1 1 0,38-1 0,127 7 0,-76 2 0,475-3 0,-561 2 0,-1 1 0,37 8 0,4 2 0,87 20 0,-61-10 0,54 13 0,-130-30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21:23:00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24575,'14'0'0,"1"1"0,-1 1 0,0 0 0,1 1 0,-1 0 0,0 1 0,-1 1 0,1 0 0,-1 1 0,17 11 0,172 80 0,-187-91 0,3 2 0,1-2 0,36 8 0,-40-11 0,0 0 0,-1 1 0,0 0 0,0 1 0,0 1 0,20 11 0,-21-9 0,1-1 0,0-1 0,1 0 0,-1 0 0,31 5 0,-29-7 0,-1 0 0,0 0 0,0 2 0,0 0 0,19 11 0,-3 0 0,51 23 0,-54-29 0,-1 2 0,49 32 0,-54-29 0,2-1 0,0 0 0,0-2 0,45 17 0,0-2 0,87 50 0,-69-38 0,-63-26 0,2-1 0,29 10 0,-10-4 0,-12-3 0,36 24 0,-33-21 0,38 16 0,18 9 0,-71-34 0,40 14 0,-40-17 0,-2 1 0,29 15 0,46 41 0,28 18 0,-35-21 0,-48-35 0,38 32 0,-49-34 0,-2 1 0,0 1 0,40 55 0,-16-14 0,-25-34 0,-1 2 0,-1 0 0,-2 1 0,17 40 0,-20-31 0,69 162 0,-63-167 0,6 16 0,25 56 0,-44-88 0,1-1 0,1 0 0,1-1 0,-2-6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21:22:51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24296,'1835'225'0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21:23:36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592 367 24285,'-591'-367'0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21:23:55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3320 201 24575,'-2'5'0,"0"-1"0,0 1 0,-1-1 0,0 0 0,1 0 0,-1 0 0,-1-1 0,1 1 0,-1-1 0,-6 5 0,4-2 0,-16 12 0,0 0 0,-1-2 0,-1-1 0,-39 19 0,35-20 0,1 1 0,0 1 0,-33 28 0,40-28 0,-2 0 0,-28 14 0,28-17 0,1 0 0,-34 29 0,32-22 0,0-2 0,-1-1 0,-1-1 0,-27 13 0,-2-4 0,-56 19 0,51-22 0,-2-3 0,-79 14 0,36-24 0,-19 4 0,59-5 0,-2-3 0,-114-5 0,67-2 0,70 0 0,0-1 0,1-1 0,0-3 0,0-2 0,-80-27 0,-33-33 0,139 63 0,-8-1 0,1-2 0,0 0 0,0-2 0,1 0 0,-27-20 0,-5-6 0,36 26 0,0-2 0,-20-17 0,17 13 0,-38-26 0,42 33 0,1-1 0,1-1 0,0 0 0,-25-28 0,25 23 0,-5-9 0,-1 1 0,-1 1 0,-42-35 0,55 54 0,1 1 0,0 0 0,-1 0 0,0 1 0,1 0 0,-15-2 0,-31-12 0,-54-38 0,48 26 0,45 20 0,-1 1 0,-20-8 0,29 13-105,1-1 0,0 0 0,0 0 0,0 0 0,1-1 0,0 0 0,-1 0 0,2-1 0,-1 1 0,1-1 0,-1 0 0,-3-7 0,-2-4-6721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21:23:58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 24575,'454'0'0,"-430"-1"0,1-2 0,43-10 0,-16 2 0,14-8-1365,-47 14-5461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21:24:45.527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0 24526,'9963'28'0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21:24:55.845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 0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21:25:06.513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0 24444,'2793'28'0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3T08:24:11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1 156 24575,'1'0'0,"1"-1"0,0 0 0,0 1 0,0-1 0,0 0 0,-1 0 0,1 0 0,0 0 0,-1 0 0,1 0 0,0 0 0,-1-1 0,0 1 0,1-1 0,-1 1 0,0-1 0,0 1 0,0-1 0,0 0 0,0 0 0,0 1 0,1-3 0,-2 2 0,1 0 0,0 0 0,0 0 0,1 0 0,-1 0 0,0 0 0,1 0 0,-1 0 0,1 1 0,-1-1 0,1 0 0,0 1 0,0 0 0,-1-1 0,1 1 0,0 0 0,0 0 0,0 0 0,1 0 0,-1 0 0,0 1 0,3-1 0,1 1 0,2 0 0,0 0 0,-1-1 0,1 1 0,0-1 0,0-1 0,-1 1 0,1-2 0,-1 1 0,11-5 0,8-6 0,-1 0 0,25-19 0,-12 18 0,-36 14 0,-1-1 0,0 1 0,0-1 0,1 1 0,-1 0 0,0 0 0,1-1 0,-1 1 0,0 0 0,1 0 0,-1 0 0,0 1 0,1-1 0,-1 0 0,0 0 0,1 1 0,-1-1 0,0 1 0,0-1 0,1 1 0,-1-1 0,0 1 0,0 0 0,0 0 0,0-1 0,2 3 0,-3-2 0,0 1 0,0-1 0,0 0 0,0 1 0,0-1 0,0 1 0,-1-1 0,1 0 0,0 1 0,-1-1 0,1 1 0,-1-1 0,1 0 0,-1 0 0,0 1 0,0-1 0,1 0 0,-1 0 0,0 0 0,0 0 0,0 0 0,0 0 0,0 0 0,-1 0 0,1 0 0,0 0 0,0-1 0,-2 2 0,-1 0 0,1 0 0,-1 0 0,0 0 0,1 0 0,-1-1 0,0 1 0,0-1 0,0 0 0,-4 0 0,3 0 0,0 0 0,0 0 0,-1 0 0,1 1 0,1 0 0,-1 0 0,0 0 0,0 1 0,-7 4 0,-27 13 0,26-16 0,-6 1 0,1 0 0,-21 2 0,24-6-109,12-1 54,1-1 0,-1 1 1,1 0-1,-1 1 1,1-1-1,0 0 0,-1 1 1,1-1-1,0 1 1,-1 0-1,1-1 0,0 1 1,0 0-1,0 1 1,0-1-1,-1 0 1,2 1-1,-1-1 0,0 1 1,0-1-1,0 1 1,-2 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21:25:20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24575,'0'1'0,"1"1"0,0-1 0,0 0 0,0 1 0,0-1 0,1 0 0,-1 0 0,0 1 0,0-1 0,1 0 0,-1 0 0,1-1 0,-1 1 0,1 0 0,-1 0 0,4 0 0,-1 2 0,194 84 0,-26-13 0,-106-42 0,-8-5 0,-1 3 0,58 40 0,-69-40 0,51 24 0,-3-2 0,27 8 0,-107-53 0,210 108 0,-94-68 0,-92-35 0,287 79 0,-186-55 0,157 31 0,-101-26 0,-19-7 0,24 6 0,84 11 0,-85-19 0,-50-10 0,15 2 0,-95-11 0,138 5 0,73-19 0,-109-1 0,41-15 0,-109 6 0,70-15 0,30-2 0,108-8 0,-120 12 0,-156 18 0,-1-1 0,41-14 0,11-3 0,156-43 0,265-58 0,-153 38 0,-97 19 0,-22 22 0,43-10 0,-167 23 0,-67 19 0,0 2 0,0 2 0,63-7 0,-79 14 0,0-2 0,-1-1 0,35-11 0,20-5 0,2-4 0,-62 18 0,0 1 0,0 1 0,27-4 0,25-4 0,-50 8 0,48-4 0,-50 8 0,0-2 0,0-1 0,0-1 0,26-10 0,6-1 0,120-24 0,111-34 0,-272 71 0,-1 0 0,0-2 0,20-10 0,13-6 0,-27 14 0,-1 2 0,1 0 0,0 1 0,0 1 0,0 0 0,1 2 0,21-1 0,-20 2 40,0 0 0,22-4 0,-36 4-164,-1 0 0,1-1 1,0 0-1,0 0 0,-1 0 0,1 0 1,-1-1-1,0 0 0,0 0 0,0 0 1,6-6-1,1-5-6702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21:25:24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0 328 24575,'40'2'0,"1"1"0,-1 2 0,0 2 0,49 15 0,150 61 0,-144-40 0,-61-26 0,42 15 0,3-3 0,-37-13 0,0-1 0,0-2 0,49 7 0,-61-15 0,54 19 0,-61-16 0,1-1 0,0-1 0,44 4 0,93-10 0,18 0 0,-85 13 0,20 1 0,397-11 0,-259-5 0,636 2 0,-861 1 0,0 2 0,0 2 0,0 0 0,28 10 0,-25-7 0,-1-1 0,59 7 0,48 3 0,-81-8 0,-35-5 0,0 1 0,36 14 0,-39-13 0,0 0 0,1 0 0,-1-2 0,26 4 0,10-5 0,-28-3 0,0 2 0,-1 1 0,1 1 0,-1 1 0,43 14 0,-52-14 0,1 0 0,-1-1 0,1-1 0,0 0 0,23 1 0,83-5 0,-52-1 0,3 1 0,0-3 0,111-20 0,90-39 0,-220 51 0,58-5 0,26-4 0,111-42 0,-114 35 0,65-17 0,-132 27 0,1 4 0,80-7 0,-90 15 0,-20 3 0,0-2 0,75-19 0,-72 12 0,67-8 0,-67 14 0,71-21 0,-75 17 0,63-10 0,-66 15 0,0-2 0,46-15 0,50-16 0,-88 27 0,78-29 0,-80 25 0,1 1 0,1 3 0,0 2 0,52-5 0,-78 10 0,1-1 0,-1 0 0,0-1 0,22-11 0,13-6 0,-5 7 0,0 2 0,54-9 0,-70 15 0,0-1 0,-1-2 0,-1-1 0,31-17 0,13-4 0,-56 24-455,0 0 0,29-20 0,-32 19-6371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21:25:26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0 371 24575,'97'2'0,"124"21"0,93 33 0,-15-3 0,32-16 0,-112-10 0,-132-14 0,129 4 0,35-2 0,-119-6 0,-37-5 0,-4 8 0,20 2 0,95 7 0,-191-19 0,76 5 0,146-6 0,-101-4 0,1211 3 0,-1306-2 0,76-14 0,-54 6 0,-27 3 0,37-11 0,29-6 0,-32 9 0,134-45 0,-97 25 0,162-47 0,45-41 0,-137 48 0,-1-3 0,53-19 0,-176 72-1365,-31 12-5461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21:25:28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0 241 24575,'416'-13'0,"-95"0"0,457 27 0,-764-13 0,50 2 0,-1 3 0,0 3 0,107 29 0,-129-26 0,0-3 0,1-1 0,1-1 0,-1-3 0,1-1 0,48-4 0,15 1 0,69-3 0,-96-12 0,-14 1 0,-48 12 0,29-3 0,0-3 0,-1-1 0,0-3 0,48-18 0,-37 9 0,0 2 0,80-15 0,53-16 0,12-17 0,-142 40-1365,-35 16-5461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21:25:30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0 123 24575,'14'1'0,"-1"0"0,1 1 0,22 7 0,25 3 0,259-7 0,-177-7 0,-36 4 0,118-5 0,-179-3 0,56-15 0,-67 12 0,0 2 0,0 1 0,51-2 0,-34 6 0,51-9 0,38-3 0,-44 15 0,44-2 0,-125-2-126,0 0 0,0-1 0,0-1 0,0-1 0,-1 0-1,0-1 1,17-10 0,-26 13-230,14-6-6470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21:25:33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24575,'53'2'0,"-1"4"0,76 16 0,-24-3 0,94 22 0,-139-25 0,1-3 0,0-3 0,106 4 0,677-16 0,-812 0 1,58-10-1,-42 4-1366,-21 5-5460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21:25:34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24575,'962'0'0,"-926"1"0,60 12 0,-57-7 0,43 2 0,267-7 87,-166-2-1539,-156 1-5374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21:25:36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24575,'18'2'0,"0"1"0,1 0 0,-1 1 0,-1 1 0,24 9 0,24 7 0,248 45 0,-184-20 0,-119-43 0,15 5 0,1-1 0,0-1 0,0-2 0,42 3 0,637-8-1365,-681 1-5461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21:25:38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24575,'15'1'0,"0"1"0,0 1 0,0 0 0,-1 1 0,1 0 0,21 11 0,5 1 0,5 1 0,77 45 0,-82-40 0,1-1 0,49 17 0,-71-31 0,0 1 0,0 1 0,23 14 0,-14-8 0,2-1 0,0-2 0,1-1 0,46 9 0,155 37 0,-194-51 0,1-1 0,0-3 0,72-4 0,53 2 0,-79 14 0,-58-8 0,56 3 0,188-8 95,-122-2-1555,-126 1-5366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21:26:49.001"/>
    </inkml:context>
    <inkml:brush xml:id="br0">
      <inkml:brushProperty name="width" value="0.35" units="cm"/>
      <inkml:brushProperty name="height" value="0.35" units="cm"/>
      <inkml:brushProperty name="color" value="#FF3300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3T08:24:20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21:26:51.730"/>
    </inkml:context>
    <inkml:brush xml:id="br0">
      <inkml:brushProperty name="width" value="0.35" units="cm"/>
      <inkml:brushProperty name="height" value="0.35" units="cm"/>
      <inkml:brushProperty name="color" value="#FF3300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3T08:24:23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3T08:24:26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3T08:24:21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3T08:24:22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3T08:24:28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21:21:49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24575,'1'6'0,"0"0"0,0 0 0,0-1 0,1 1 0,-1 0 0,1-1 0,1 1 0,2 5 0,7 19 0,42 170 0,-44-164 0,-1 0 0,-3 0 0,5 74 0,-7-81 0,1 0 0,10 34 0,7 33 0,15 144 0,-30-198 0,3-1 0,14 41 0,13 52 0,-26-89 0,2-1 0,25 58 0,-18-53 0,17 66 0,28 110 0,14 65 0,35 123 0,-106-389 0,31 128 0,-30-116 0,20 112 0,57 166 0,-77-278 0,1 0 0,1-1 0,28 58 0,-18-47 0,-2 2 0,20 75 0,21 53 0,205 434 0,-62-95 0,-177-430 0,13 32 0,1-16 0,32 73 0,-17-54 0,113 213 0,326 488-1652,-380-636 1490,313 427 1976,-377-551-1814,3-3 0,2-2 0,2-2 0,3-3 0,102 67 0,409 222 0,-501-301 0,-33-17 0,2-2 0,56 21 0,476 125 0,-512-153 0,174 35 0,-192-39 0,-1 2 0,0 2 0,48 22 0,-35-14 0,3 2 0,128 46 0,-125-49 0,-7-1 0,63 13 0,343 74 0,-377-92 0,-57-11 0,1 2 0,35 10 0,-25-5 0,1-1 0,0-1 0,0-2 0,44 2 0,150-8 0,-106-2 0,230-15 0,-250 7 0,-21 3 0,91-20 0,17-14 0,306-81 0,-275 40 0,4-1 0,-130 52 0,101-48 0,-125 40 0,-55 29 0,0 0 0,0 1 0,1 1 0,0 0 0,0 2 0,1 0 0,28-5 0,285-15 0,130-34 0,-398 46 0,-45 9 0,1 1 0,31-2 0,-18 2 0,-1-1 0,0-2 0,0-1 0,50-20 0,-6 3 0,-31 7 0,0-1 0,56-34 0,-59 28 0,73-59 0,-73 51 0,-28 21 0,0-1 0,22-27 0,-25 26 0,2 1 0,-1 0 0,17-12 0,75-53 0,4 4 0,169-86 0,-134 87 0,265-182 0,-191 92 0,-192 147 0,0 1 0,26-12 0,30-18 0,-70 39 0,0 0 0,0 1 0,1 0 0,-1 1 0,1 0 0,0 1 0,19-3 0,90-4 0,-30 5 0,510-42 0,-273 7 0,-128 12 0,-79 16 0,-33 4 0,132-29 0,-196 32 0,1 1 0,0 0 0,0 2 0,34 1 0,99 16 0,-152-14 0,339 50 0,-275-42 0,1-3 0,86-3 0,-17-1 0,81 26 0,-158-16 0,1-4 0,70 1 0,-62-9 0,130 16 0,-31 1 0,-27-4 0,148 33 0,-229-36 0,99 2 0,-93-9 0,135 23 0,-175-23 0,41 9 0,-43-7 0,-1 0 0,29 0 0,162-4 0,158 8 0,595 11 0,-651-22 0,-84-13 0,-36 2 0,175-18 0,-372 31 0,12-2 0,28-2 0,65 0 0,-9 10 0,104 21 0,96 34 0,-291-60 0,73 13 0,143 5 0,30 5 0,-133-7 0,135 0 0,123-17 0,-165-2 0,155 11 0</inkml:trace>
  <inkml:trace contextRef="#ctx0" brushRef="#br0" timeOffset="83336.5">26909 7695 24575,'126'11'0,"124"19"0,-82-6 0,-51-15 0,37 6 0,-95-9 0,64-1 0,53 6 0,16 2 0,-24-3 0,-42 13 0,-81-13 0,54 6 0,-45-10 0,73 20 0,-53-9 0,28-3 0,-68-11 0,-1 1 0,40 11 0,117 29 0,257 27 0,-346-58 0,216 11 0,-312-23 0,34 3 0,0 2 0,-1 1 0,48 16 0,-42-10 0,-1-3 0,46 6 0,-40-11 0,-1 2 0,41 13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F0FDD-2260-4864-8B00-521CF9B77AEC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10A06-BC85-48A1-AB3D-90DD7313D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159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10A06-BC85-48A1-AB3D-90DD7313D3E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957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57E93-E0B4-1DD6-698D-34A7574107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2259F-62A7-FA65-A9C8-AAB84EC878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B2B34-C19C-C253-2D70-96F4B1521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0510-B540-4E3E-8E99-029574587D55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1EB69-62D4-87CE-E7A2-1B52BB984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EDD8F-0FEA-C8BA-04E1-80AD1F532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4389-4E9E-4B95-9BDC-427C9215A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45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0B7F1-A5E4-1DA4-6ACB-9568879AD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9ADD23-2C59-8FE3-B8B8-872EF7184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6FF9D-501E-E1E5-BEA7-D47885943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0510-B540-4E3E-8E99-029574587D55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D59F9-AD88-E85A-4791-0CF5863DD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88692-EFFF-4872-BE52-334A32550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4389-4E9E-4B95-9BDC-427C9215A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478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7BE24A-A8E4-BEB5-3150-A53AE2F816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614C30-E18F-D1E8-D9A9-4DD6FD6F1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50443-7B15-8C75-6FB1-32C941A7F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0510-B540-4E3E-8E99-029574587D55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F20E6-8CE6-E3B7-F70F-92E9A6C55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07964-75C3-9842-E22D-020CEE362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4389-4E9E-4B95-9BDC-427C9215A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933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8E7CA-56C3-58A4-5064-381EA89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60C2E-139B-8A47-1988-7DF9832C1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48709-BCD3-F535-50F5-45625ECA5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0510-B540-4E3E-8E99-029574587D55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371CC-4713-4D8D-2637-C67474D18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E569D-1B82-BA9D-6A3A-5DAEC467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4389-4E9E-4B95-9BDC-427C9215A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822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7448A-46BA-D5AA-43DB-116AE6536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38616-520B-7D98-3967-8082CD908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3A472-49B3-08BC-E9E1-8D46F53B2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0510-B540-4E3E-8E99-029574587D55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C760B-715E-128A-C65B-88FF7A92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BECC9-CDD4-01E1-EEE4-2B2868E92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4389-4E9E-4B95-9BDC-427C9215A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155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265E4-D7AA-D7E0-2A0E-0860E3732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41F04-A7B0-388B-B942-1742066002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A798A1-95B5-84BB-9C29-5BE4C719F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60489-B4CC-D6C5-CD51-293812681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0510-B540-4E3E-8E99-029574587D55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5F56E-E55C-7FE9-3544-C5D8A6459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730D58-44D1-78FA-22F6-DFB3C6500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4389-4E9E-4B95-9BDC-427C9215A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07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0513E-8AED-DF5E-CB8F-DB5D494EB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088BD-ACDB-D644-D95C-414C102E4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B5E68-6535-9F67-0207-8F9D1ACFE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F8D867-60F9-98FF-B3B4-84BCFD03D1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15C66D-60A8-C662-B512-95930D02FA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9087A3-3718-90D0-2ACF-4943AB027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0510-B540-4E3E-8E99-029574587D55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819777-76C4-51E2-785C-C88A90620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3169E-058F-12ED-3C39-291573115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4389-4E9E-4B95-9BDC-427C9215A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236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1324B-A895-EEF8-9BDA-D74A8FDBE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C15672-A224-23F5-61B3-24E882534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0510-B540-4E3E-8E99-029574587D55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B7C76B-EA6A-A8B7-6C01-AEAAE19DE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46CAF7-5C37-D00F-A66B-CADD56CCD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4389-4E9E-4B95-9BDC-427C9215A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565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5F7311-E526-2CB6-BB59-39022107B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0510-B540-4E3E-8E99-029574587D55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E3B226-A670-9D42-A0AB-26165F1A2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5D441-EA82-A272-CD9F-CFD58B40E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4389-4E9E-4B95-9BDC-427C9215A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860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8DB5E-DF62-D688-EFA7-7F7743D79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C3643-A177-555C-CC40-71EDF7087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05B72-745E-2502-9173-30A08EAF5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C48972-1973-55ED-76A9-8C64D75DC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0510-B540-4E3E-8E99-029574587D55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7BA37-B8C1-1B6C-D25D-5ECDE7E66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0016C3-D1FA-069E-7EE5-C40813C96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4389-4E9E-4B95-9BDC-427C9215A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115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9C1A-9452-0F39-E366-ACE2BC3E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F8FDC9-083C-F836-F277-65E4A717BF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3E49B-6A4F-6F0A-BC24-951D71AC6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7B527-733B-8EA7-446E-B30C50AEB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0510-B540-4E3E-8E99-029574587D55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031C5-1FF1-029B-D1CC-6A2A757E4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DE30B-0259-0C42-FD12-C0EF4CCB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4389-4E9E-4B95-9BDC-427C9215A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621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665157-373F-3382-56B1-057703FDA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08C15-75CE-28A1-1894-5C17C03C0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35486-7859-F4F6-8E5A-F2B190835B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DC0510-B540-4E3E-8E99-029574587D55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63838-42AF-D304-F224-DF4EABD6E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A20F7-DE59-7864-AA8A-1F5BCDB96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084389-4E9E-4B95-9BDC-427C9215A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70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customXml" Target="../ink/ink7.xml"/><Relationship Id="rId3" Type="http://schemas.openxmlformats.org/officeDocument/2006/relationships/image" Target="../media/image13.jpg"/><Relationship Id="rId7" Type="http://schemas.openxmlformats.org/officeDocument/2006/relationships/image" Target="../media/image15.png"/><Relationship Id="rId12" Type="http://schemas.openxmlformats.org/officeDocument/2006/relationships/customXml" Target="../ink/ink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customXml" Target="../ink/ink5.xml"/><Relationship Id="rId5" Type="http://schemas.openxmlformats.org/officeDocument/2006/relationships/image" Target="../media/image14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6.png"/><Relationship Id="rId14" Type="http://schemas.openxmlformats.org/officeDocument/2006/relationships/customXml" Target="../ink/ink8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0.png"/><Relationship Id="rId18" Type="http://schemas.openxmlformats.org/officeDocument/2006/relationships/customXml" Target="../ink/ink17.xml"/><Relationship Id="rId26" Type="http://schemas.openxmlformats.org/officeDocument/2006/relationships/customXml" Target="../ink/ink21.xml"/><Relationship Id="rId39" Type="http://schemas.openxmlformats.org/officeDocument/2006/relationships/image" Target="../media/image26.png"/><Relationship Id="rId21" Type="http://schemas.openxmlformats.org/officeDocument/2006/relationships/image" Target="../media/image170.png"/><Relationship Id="rId34" Type="http://schemas.openxmlformats.org/officeDocument/2006/relationships/customXml" Target="../ink/ink25.xml"/><Relationship Id="rId42" Type="http://schemas.openxmlformats.org/officeDocument/2006/relationships/customXml" Target="../ink/ink29.xml"/><Relationship Id="rId7" Type="http://schemas.openxmlformats.org/officeDocument/2006/relationships/image" Target="../media/image100.png"/><Relationship Id="rId2" Type="http://schemas.openxmlformats.org/officeDocument/2006/relationships/customXml" Target="../ink/ink9.xml"/><Relationship Id="rId16" Type="http://schemas.openxmlformats.org/officeDocument/2006/relationships/customXml" Target="../ink/ink16.xml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11" Type="http://schemas.openxmlformats.org/officeDocument/2006/relationships/image" Target="../media/image120.png"/><Relationship Id="rId24" Type="http://schemas.openxmlformats.org/officeDocument/2006/relationships/customXml" Target="../ink/ink20.xml"/><Relationship Id="rId32" Type="http://schemas.openxmlformats.org/officeDocument/2006/relationships/customXml" Target="../ink/ink24.xml"/><Relationship Id="rId37" Type="http://schemas.openxmlformats.org/officeDocument/2006/relationships/image" Target="../media/image25.png"/><Relationship Id="rId40" Type="http://schemas.openxmlformats.org/officeDocument/2006/relationships/customXml" Target="../ink/ink28.xml"/><Relationship Id="rId45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140.png"/><Relationship Id="rId23" Type="http://schemas.openxmlformats.org/officeDocument/2006/relationships/image" Target="../media/image18.png"/><Relationship Id="rId28" Type="http://schemas.openxmlformats.org/officeDocument/2006/relationships/customXml" Target="../ink/ink22.xml"/><Relationship Id="rId36" Type="http://schemas.openxmlformats.org/officeDocument/2006/relationships/customXml" Target="../ink/ink26.xml"/><Relationship Id="rId10" Type="http://schemas.openxmlformats.org/officeDocument/2006/relationships/customXml" Target="../ink/ink13.xml"/><Relationship Id="rId19" Type="http://schemas.openxmlformats.org/officeDocument/2006/relationships/image" Target="../media/image160.png"/><Relationship Id="rId31" Type="http://schemas.openxmlformats.org/officeDocument/2006/relationships/image" Target="../media/image22.png"/><Relationship Id="rId44" Type="http://schemas.openxmlformats.org/officeDocument/2006/relationships/customXml" Target="../ink/ink30.xml"/><Relationship Id="rId4" Type="http://schemas.openxmlformats.org/officeDocument/2006/relationships/customXml" Target="../ink/ink10.xml"/><Relationship Id="rId9" Type="http://schemas.openxmlformats.org/officeDocument/2006/relationships/image" Target="../media/image11.png"/><Relationship Id="rId14" Type="http://schemas.openxmlformats.org/officeDocument/2006/relationships/customXml" Target="../ink/ink15.xml"/><Relationship Id="rId22" Type="http://schemas.openxmlformats.org/officeDocument/2006/relationships/customXml" Target="../ink/ink19.xml"/><Relationship Id="rId27" Type="http://schemas.openxmlformats.org/officeDocument/2006/relationships/image" Target="../media/image20.png"/><Relationship Id="rId30" Type="http://schemas.openxmlformats.org/officeDocument/2006/relationships/customXml" Target="../ink/ink23.xml"/><Relationship Id="rId35" Type="http://schemas.openxmlformats.org/officeDocument/2006/relationships/image" Target="../media/image24.png"/><Relationship Id="rId43" Type="http://schemas.openxmlformats.org/officeDocument/2006/relationships/image" Target="../media/image28.png"/><Relationship Id="rId8" Type="http://schemas.openxmlformats.org/officeDocument/2006/relationships/customXml" Target="../ink/ink12.xml"/><Relationship Id="rId3" Type="http://schemas.openxmlformats.org/officeDocument/2006/relationships/image" Target="../media/image8.png"/><Relationship Id="rId12" Type="http://schemas.openxmlformats.org/officeDocument/2006/relationships/customXml" Target="../ink/ink14.xml"/><Relationship Id="rId17" Type="http://schemas.openxmlformats.org/officeDocument/2006/relationships/image" Target="../media/image150.png"/><Relationship Id="rId25" Type="http://schemas.openxmlformats.org/officeDocument/2006/relationships/image" Target="../media/image19.png"/><Relationship Id="rId33" Type="http://schemas.openxmlformats.org/officeDocument/2006/relationships/image" Target="../media/image23.png"/><Relationship Id="rId38" Type="http://schemas.openxmlformats.org/officeDocument/2006/relationships/customXml" Target="../ink/ink27.xml"/><Relationship Id="rId46" Type="http://schemas.openxmlformats.org/officeDocument/2006/relationships/image" Target="../media/image29.png"/><Relationship Id="rId20" Type="http://schemas.openxmlformats.org/officeDocument/2006/relationships/customXml" Target="../ink/ink18.xml"/><Relationship Id="rId41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27CE0D0-8D83-3377-AE17-43DF992BEC39}"/>
              </a:ext>
            </a:extLst>
          </p:cNvPr>
          <p:cNvSpPr txBox="1">
            <a:spLocks/>
          </p:cNvSpPr>
          <p:nvPr/>
        </p:nvSpPr>
        <p:spPr>
          <a:xfrm>
            <a:off x="3048001" y="30502"/>
            <a:ext cx="902087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Examining the nature and timing of deglaciation in Britain</a:t>
            </a:r>
          </a:p>
          <a:p>
            <a:endParaRPr lang="en-GB" b="1" dirty="0"/>
          </a:p>
          <a:p>
            <a:r>
              <a:rPr lang="en-GB" sz="4100" b="1" dirty="0"/>
              <a:t>New evidence from the </a:t>
            </a:r>
            <a:r>
              <a:rPr lang="en-GB" sz="4100" b="1" dirty="0" err="1"/>
              <a:t>Arenigs</a:t>
            </a:r>
            <a:r>
              <a:rPr lang="en-GB" sz="4100" b="1" dirty="0"/>
              <a:t>, Brecon Beacons and South Wales Valleys (and other areas)</a:t>
            </a:r>
            <a:br>
              <a:rPr lang="en-GB" dirty="0"/>
            </a:b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381F584-6FFF-0F93-4784-0BC76239EEF1}"/>
              </a:ext>
            </a:extLst>
          </p:cNvPr>
          <p:cNvSpPr txBox="1">
            <a:spLocks/>
          </p:cNvSpPr>
          <p:nvPr/>
        </p:nvSpPr>
        <p:spPr>
          <a:xfrm>
            <a:off x="55879" y="2923064"/>
            <a:ext cx="2936241" cy="164433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8000" b="1" dirty="0"/>
              <a:t>Philip Hughes</a:t>
            </a:r>
            <a:r>
              <a:rPr lang="en-GB" sz="8000" b="1" baseline="30000" dirty="0"/>
              <a:t>1</a:t>
            </a:r>
            <a:r>
              <a:rPr lang="en-GB" sz="8000" b="1" dirty="0"/>
              <a:t>,</a:t>
            </a:r>
          </a:p>
          <a:p>
            <a:pPr>
              <a:spcBef>
                <a:spcPts val="0"/>
              </a:spcBef>
            </a:pPr>
            <a:r>
              <a:rPr lang="en-GB" sz="8000" b="1" dirty="0">
                <a:solidFill>
                  <a:srgbClr val="FF0000"/>
                </a:solidFill>
              </a:rPr>
              <a:t>Oliver Thomas</a:t>
            </a:r>
            <a:r>
              <a:rPr lang="en-GB" sz="8000" b="1" baseline="30000" dirty="0">
                <a:solidFill>
                  <a:srgbClr val="FF0000"/>
                </a:solidFill>
              </a:rPr>
              <a:t>1</a:t>
            </a:r>
            <a:r>
              <a:rPr lang="en-GB" sz="8000" b="1" dirty="0">
                <a:solidFill>
                  <a:srgbClr val="FF0000"/>
                </a:solidFill>
              </a:rPr>
              <a:t>, </a:t>
            </a:r>
            <a:r>
              <a:rPr lang="en-GB" sz="8000" b="1" dirty="0"/>
              <a:t>Christopher Darvill</a:t>
            </a:r>
            <a:r>
              <a:rPr lang="en-GB" sz="8000" b="1" baseline="30000" dirty="0"/>
              <a:t>1 </a:t>
            </a:r>
            <a:r>
              <a:rPr lang="en-GB" sz="8000" b="1" dirty="0"/>
              <a:t>Peter Ryan</a:t>
            </a:r>
            <a:r>
              <a:rPr lang="en-GB" sz="8000" b="1" baseline="30000" dirty="0"/>
              <a:t>1</a:t>
            </a:r>
            <a:r>
              <a:rPr lang="en-GB" sz="8000" b="1" dirty="0"/>
              <a:t>, </a:t>
            </a:r>
          </a:p>
          <a:p>
            <a:pPr>
              <a:spcBef>
                <a:spcPts val="0"/>
              </a:spcBef>
            </a:pPr>
            <a:r>
              <a:rPr lang="en-GB" sz="8000" b="1" dirty="0"/>
              <a:t>David Fink</a:t>
            </a:r>
            <a:r>
              <a:rPr lang="en-GB" sz="8000" b="1" baseline="30000" dirty="0"/>
              <a:t>2</a:t>
            </a:r>
            <a:endParaRPr lang="en-GB" sz="8000" b="1" dirty="0"/>
          </a:p>
          <a:p>
            <a:r>
              <a:rPr lang="en-GB" sz="6400" baseline="30000" dirty="0"/>
              <a:t>1</a:t>
            </a:r>
            <a:r>
              <a:rPr lang="en-GB" sz="6400" dirty="0"/>
              <a:t>Department of Geography, The University of Manchester, Manchester, United Kingdom</a:t>
            </a:r>
          </a:p>
          <a:p>
            <a:r>
              <a:rPr lang="en-GB" sz="6400" baseline="30000" dirty="0"/>
              <a:t>2</a:t>
            </a:r>
            <a:r>
              <a:rPr lang="en-GB" sz="6400" dirty="0"/>
              <a:t>Australian Nuclear Science and Technology Organisation, PMB1, Menai, NSW 2234, Australia</a:t>
            </a:r>
          </a:p>
          <a:p>
            <a:endParaRPr lang="en-GB" dirty="0"/>
          </a:p>
        </p:txBody>
      </p:sp>
      <p:pic>
        <p:nvPicPr>
          <p:cNvPr id="11" name="Picture 4" descr="ANSTO (@ANSTO) / Twitter">
            <a:extLst>
              <a:ext uri="{FF2B5EF4-FFF2-40B4-BE49-F238E27FC236}">
                <a16:creationId xmlns:a16="http://schemas.microsoft.com/office/drawing/2014/main" id="{6107966F-142D-39C9-4ED0-7AB1C33BD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3" b="12406"/>
          <a:stretch/>
        </p:blipFill>
        <p:spPr bwMode="auto">
          <a:xfrm>
            <a:off x="785578" y="1362509"/>
            <a:ext cx="1544094" cy="122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University logo | University brand | StaffNet | The University of Manchester">
            <a:extLst>
              <a:ext uri="{FF2B5EF4-FFF2-40B4-BE49-F238E27FC236}">
                <a16:creationId xmlns:a16="http://schemas.microsoft.com/office/drawing/2014/main" id="{D173907A-56FF-52CA-2E2F-083BBDF96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02"/>
            <a:ext cx="3048001" cy="138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A3AC153-E679-5C56-5AD9-10D842429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173" y="2729181"/>
            <a:ext cx="5221045" cy="412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597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5324D-6D2B-DC6D-DBAF-25E5B40A5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80" y="76517"/>
            <a:ext cx="10703560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C471A-D6B0-FC03-D94B-82250B060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60" y="1158240"/>
            <a:ext cx="11541760" cy="5262880"/>
          </a:xfrm>
        </p:spPr>
        <p:txBody>
          <a:bodyPr>
            <a:noAutofit/>
          </a:bodyPr>
          <a:lstStyle/>
          <a:p>
            <a:r>
              <a:rPr lang="en-GB" sz="2000" dirty="0"/>
              <a:t>The Welsh Ice Cap completely collapsed and almost disappeared entirely within 3,000-2,000 years from 21-18 ka. Terrestrial ice cap. Irish Sea ice stream preceded this</a:t>
            </a:r>
          </a:p>
          <a:p>
            <a:r>
              <a:rPr lang="en-GB" sz="2000" dirty="0"/>
              <a:t>The centre of the ice cap had thinned revealing the Arenig summits by 21 ka</a:t>
            </a:r>
          </a:p>
          <a:p>
            <a:r>
              <a:rPr lang="en-GB" sz="2000" dirty="0"/>
              <a:t>Ice had retreated to the cirques by 18-19 ka</a:t>
            </a:r>
          </a:p>
          <a:p>
            <a:r>
              <a:rPr lang="en-GB" sz="2000" dirty="0"/>
              <a:t>Whilst most of Wales was ice-free by 18 ka, ice persisted in some cirques</a:t>
            </a:r>
          </a:p>
          <a:p>
            <a:pPr fontAlgn="base"/>
            <a:r>
              <a:rPr lang="en-GB" sz="2000" dirty="0"/>
              <a:t>A succession of moraines reveal the presence of ice in the Oldest Dryas, the Bolling </a:t>
            </a:r>
            <a:r>
              <a:rPr lang="en-GB" sz="2000" dirty="0" err="1"/>
              <a:t>Allerod</a:t>
            </a:r>
            <a:r>
              <a:rPr lang="en-GB" sz="2000" dirty="0"/>
              <a:t> and the Younger Dryas</a:t>
            </a:r>
          </a:p>
          <a:p>
            <a:r>
              <a:rPr lang="en-GB" sz="2000" dirty="0"/>
              <a:t>Significant moraine-building occurred in the Oldest Dryas and Younger Dryas</a:t>
            </a:r>
          </a:p>
          <a:p>
            <a:pPr fontAlgn="base"/>
            <a:r>
              <a:rPr lang="en-GB" sz="2000" dirty="0"/>
              <a:t>Moraines dating to the Bolling </a:t>
            </a:r>
            <a:r>
              <a:rPr lang="en-GB" sz="2000" dirty="0" err="1"/>
              <a:t>Allerod</a:t>
            </a:r>
            <a:r>
              <a:rPr lang="en-GB" sz="2000" dirty="0"/>
              <a:t> are subdued and are interpreted here as recessional, though questions remain</a:t>
            </a:r>
          </a:p>
          <a:p>
            <a:pPr fontAlgn="base"/>
            <a:r>
              <a:rPr lang="en-GB" sz="2000" dirty="0"/>
              <a:t>The last cirque moraines in South Wales Valleys are lower than elsewhere in Wales. This raises questions regarding their age and/or climate differences that characterised the deglaciation of Wales</a:t>
            </a:r>
          </a:p>
          <a:p>
            <a:r>
              <a:rPr lang="en-GB" sz="2000" dirty="0"/>
              <a:t>Cosmogenic exposure dating, whilst powerful and providing insights previously beyond reach, has limited capacity to help resolve some Late-glacial questions. Nevertheless, combined with geomorphological context and the help of sediment sequences from inter-morainal basins, the Late-glacial questions may be eventually resolved</a:t>
            </a:r>
          </a:p>
        </p:txBody>
      </p:sp>
    </p:spTree>
    <p:extLst>
      <p:ext uri="{BB962C8B-B14F-4D97-AF65-F5344CB8AC3E}">
        <p14:creationId xmlns:p14="http://schemas.microsoft.com/office/powerpoint/2010/main" val="2158431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40F92-B831-7E15-FC0A-23FA2EDAE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" y="0"/>
            <a:ext cx="11948160" cy="2149158"/>
          </a:xfrm>
        </p:spPr>
        <p:txBody>
          <a:bodyPr>
            <a:normAutofit/>
          </a:bodyPr>
          <a:lstStyle/>
          <a:p>
            <a:r>
              <a:rPr lang="en-GB" sz="4400" dirty="0"/>
              <a:t>Timing of deglaciation in Wales from summits to cirques</a:t>
            </a:r>
            <a:br>
              <a:rPr lang="en-GB" sz="4400" dirty="0"/>
            </a:b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14C129-40D1-7A44-04A3-77BDC13B7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360" y="1722438"/>
            <a:ext cx="11856720" cy="1935162"/>
          </a:xfrm>
        </p:spPr>
        <p:txBody>
          <a:bodyPr>
            <a:noAutofit/>
          </a:bodyPr>
          <a:lstStyle/>
          <a:p>
            <a:pPr marL="457200" indent="-457200" algn="l">
              <a:buAutoNum type="arabicPeriod"/>
            </a:pPr>
            <a:r>
              <a:rPr lang="en-GB" dirty="0"/>
              <a:t>What was the timing of ice cap thinning and summit exposure ages?</a:t>
            </a:r>
          </a:p>
          <a:p>
            <a:pPr marL="457200" indent="-457200" algn="l">
              <a:buAutoNum type="arabicPeriod"/>
            </a:pPr>
            <a:r>
              <a:rPr lang="en-GB" dirty="0"/>
              <a:t>What was the timing of the last valley and cirque glaciers in Wales? </a:t>
            </a:r>
          </a:p>
          <a:p>
            <a:pPr marL="457200" indent="-457200" algn="l">
              <a:buAutoNum type="arabicPeriod"/>
            </a:pPr>
            <a:r>
              <a:rPr lang="en-GB" dirty="0"/>
              <a:t>Were there differences in the timing of the last cirque glaciers across Wales?</a:t>
            </a:r>
          </a:p>
          <a:p>
            <a:pPr algn="l"/>
            <a:r>
              <a:rPr lang="en-GB" sz="2000" b="1" dirty="0"/>
              <a:t>Geochronological control: &gt;100 </a:t>
            </a:r>
            <a:r>
              <a:rPr lang="en-GB" sz="2000" b="1" baseline="30000" dirty="0"/>
              <a:t>10</a:t>
            </a:r>
            <a:r>
              <a:rPr lang="en-GB" sz="2000" b="1" dirty="0"/>
              <a:t>Be/</a:t>
            </a:r>
            <a:r>
              <a:rPr lang="en-GB" sz="2000" b="1" baseline="30000" dirty="0"/>
              <a:t>26</a:t>
            </a:r>
            <a:r>
              <a:rPr lang="en-GB" sz="2000" b="1" dirty="0"/>
              <a:t> Al ages, 30 </a:t>
            </a:r>
            <a:r>
              <a:rPr lang="en-GB" sz="2000" b="1" baseline="30000" dirty="0"/>
              <a:t>36</a:t>
            </a:r>
            <a:r>
              <a:rPr lang="en-GB" sz="2000" b="1" dirty="0"/>
              <a:t>Cl ages combined with </a:t>
            </a:r>
            <a:r>
              <a:rPr lang="en-GB" sz="2000" b="1" baseline="30000" dirty="0"/>
              <a:t>14</a:t>
            </a:r>
            <a:r>
              <a:rPr lang="en-GB" sz="2000" b="1" dirty="0"/>
              <a:t>C and pollen stratigraphy 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DCBAD1A-1655-5D8E-2229-F6169C2FF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120" y="3845559"/>
            <a:ext cx="4135120" cy="310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32A117C9-3BB4-5373-94CF-DBF02AE76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5559"/>
            <a:ext cx="4135120" cy="310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7F37BDE-11A4-3B4C-41BF-6F4CF5A9B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240" y="3845559"/>
            <a:ext cx="3921760" cy="310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118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7DFF17E-D243-F298-CC63-133B6DE71980}"/>
              </a:ext>
            </a:extLst>
          </p:cNvPr>
          <p:cNvSpPr txBox="1"/>
          <p:nvPr/>
        </p:nvSpPr>
        <p:spPr>
          <a:xfrm>
            <a:off x="2123440" y="6308725"/>
            <a:ext cx="51866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Wales map, source: </a:t>
            </a:r>
            <a:r>
              <a:rPr lang="en-GB" sz="1200" b="1" dirty="0"/>
              <a:t>M. F. Howells 2008. </a:t>
            </a:r>
            <a:r>
              <a:rPr lang="en-GB" sz="1200" b="1" i="1" dirty="0"/>
              <a:t>Wales. British Regional Geology</a:t>
            </a:r>
            <a:r>
              <a:rPr lang="en-GB" sz="1200" b="1" dirty="0"/>
              <a:t>. x + 230 pp. + map in folder. Keyworth: British Geological Survey.</a:t>
            </a:r>
          </a:p>
          <a:p>
            <a:endParaRPr lang="en-GB" dirty="0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16284BE-0977-855F-E5EC-E71A1FF89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13" y="71120"/>
            <a:ext cx="9439066" cy="5943600"/>
          </a:xfrm>
          <a:prstGeom prst="rect">
            <a:avLst/>
          </a:prstGeom>
        </p:spPr>
      </p:pic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1D7C814E-A1AA-F92E-FC2D-BC721693A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37" y="4160527"/>
            <a:ext cx="3037268" cy="2697473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F313AE66-7DE2-A7EB-B87D-0C78356D5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1861FB-8693-4B3B-0D2D-771387338646}"/>
              </a:ext>
            </a:extLst>
          </p:cNvPr>
          <p:cNvSpPr/>
          <p:nvPr/>
        </p:nvSpPr>
        <p:spPr>
          <a:xfrm>
            <a:off x="7467600" y="2580640"/>
            <a:ext cx="177800" cy="239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590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5CC9B-C365-0685-D6A6-BF2D71331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6" y="280374"/>
            <a:ext cx="67056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dirty="0"/>
              <a:t>Summit exposure</a:t>
            </a:r>
            <a:br>
              <a:rPr lang="en-GB" dirty="0"/>
            </a:br>
            <a:r>
              <a:rPr lang="en-GB" sz="2700" dirty="0" err="1"/>
              <a:t>Determing</a:t>
            </a:r>
            <a:r>
              <a:rPr lang="en-GB" sz="2700" dirty="0"/>
              <a:t> the timing of Ice cap thinning</a:t>
            </a:r>
            <a:br>
              <a:rPr lang="en-GB" dirty="0"/>
            </a:br>
            <a:r>
              <a:rPr lang="en-GB" sz="2700" dirty="0"/>
              <a:t>Nunataks v ice-abraded summits</a:t>
            </a:r>
          </a:p>
        </p:txBody>
      </p:sp>
      <p:pic>
        <p:nvPicPr>
          <p:cNvPr id="4" name="Picture 9" descr="glyder20014a">
            <a:extLst>
              <a:ext uri="{FF2B5EF4-FFF2-40B4-BE49-F238E27FC236}">
                <a16:creationId xmlns:a16="http://schemas.microsoft.com/office/drawing/2014/main" id="{194F936D-0B44-D9AA-B1DF-3062335D0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6" y="2491403"/>
            <a:ext cx="3060932" cy="204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9B57EA-027F-B4C9-B812-E62A8ACE8E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7" y="4649629"/>
            <a:ext cx="3057861" cy="210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126E25-A55E-7BB6-F01C-17C5804C8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19" y="2491403"/>
            <a:ext cx="2745582" cy="20591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E412B4-D104-0959-E4D7-7F6DC5F30C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540" y="4705755"/>
            <a:ext cx="2731540" cy="2048655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58153121-9D80-B4C6-778B-360D1078D2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960" y="0"/>
            <a:ext cx="4973868" cy="333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3BF56790-4F91-3ADD-EAF4-3474254922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960" y="3221299"/>
            <a:ext cx="4973867" cy="37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C0D5AB-A320-17E9-20E2-E1EB650C1307}"/>
              </a:ext>
            </a:extLst>
          </p:cNvPr>
          <p:cNvSpPr txBox="1"/>
          <p:nvPr/>
        </p:nvSpPr>
        <p:spPr>
          <a:xfrm>
            <a:off x="126946" y="2197166"/>
            <a:ext cx="2511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60-80 ka exposure ages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53E43D-FAAC-6C03-631A-0E74A02439AF}"/>
              </a:ext>
            </a:extLst>
          </p:cNvPr>
          <p:cNvSpPr txBox="1"/>
          <p:nvPr/>
        </p:nvSpPr>
        <p:spPr>
          <a:xfrm>
            <a:off x="8265106" y="3331064"/>
            <a:ext cx="2493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21-18 ka exposure ages</a:t>
            </a:r>
          </a:p>
        </p:txBody>
      </p:sp>
    </p:spTree>
    <p:extLst>
      <p:ext uri="{BB962C8B-B14F-4D97-AF65-F5344CB8AC3E}">
        <p14:creationId xmlns:p14="http://schemas.microsoft.com/office/powerpoint/2010/main" val="990480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1FBD1-E07C-E3C8-1A30-BA235D110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97D3F5-9CDB-99B0-B487-396F9144C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A7B7A7-E007-814C-0110-F2C9977C9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0" y="1027906"/>
            <a:ext cx="11964720" cy="54441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4135499-66CE-6F2D-CE2C-EB38A801F1DF}"/>
                  </a:ext>
                </a:extLst>
              </p14:cNvPr>
              <p14:cNvContentPartPr/>
              <p14:nvPr/>
            </p14:nvContentPartPr>
            <p14:xfrm>
              <a:off x="9427920" y="5317470"/>
              <a:ext cx="26640" cy="32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4135499-66CE-6F2D-CE2C-EB38A801F1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18920" y="5308470"/>
                <a:ext cx="4428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19D2FE3-6D65-2580-C4BA-8BC9D32F4390}"/>
                  </a:ext>
                </a:extLst>
              </p14:cNvPr>
              <p14:cNvContentPartPr/>
              <p14:nvPr/>
            </p14:nvContentPartPr>
            <p14:xfrm>
              <a:off x="9458160" y="5291190"/>
              <a:ext cx="123840" cy="56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19D2FE3-6D65-2580-C4BA-8BC9D32F43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49160" y="5282190"/>
                <a:ext cx="14148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D4ECB98-10EF-8C81-F2C9-1A06BF02F019}"/>
                  </a:ext>
                </a:extLst>
              </p14:cNvPr>
              <p14:cNvContentPartPr/>
              <p14:nvPr/>
            </p14:nvContentPartPr>
            <p14:xfrm>
              <a:off x="9469680" y="5326110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D4ECB98-10EF-8C81-F2C9-1A06BF02F01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60680" y="531747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D1B04E2-73C0-0967-E9A1-892A1F13D4F7}"/>
                  </a:ext>
                </a:extLst>
              </p14:cNvPr>
              <p14:cNvContentPartPr/>
              <p14:nvPr/>
            </p14:nvContentPartPr>
            <p14:xfrm>
              <a:off x="9465720" y="532611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D1B04E2-73C0-0967-E9A1-892A1F13D4F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57080" y="531747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844C089-D8B6-3B5B-BC84-FCE1642C5468}"/>
                  </a:ext>
                </a:extLst>
              </p14:cNvPr>
              <p14:cNvContentPartPr/>
              <p14:nvPr/>
            </p14:nvContentPartPr>
            <p14:xfrm>
              <a:off x="9583800" y="5299470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844C089-D8B6-3B5B-BC84-FCE1642C546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575160" y="529083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92117D2A-A2CF-BEA9-05CF-5159A320C564}"/>
              </a:ext>
            </a:extLst>
          </p:cNvPr>
          <p:cNvGrpSpPr/>
          <p:nvPr/>
        </p:nvGrpSpPr>
        <p:grpSpPr>
          <a:xfrm>
            <a:off x="9439080" y="5354910"/>
            <a:ext cx="13680" cy="2160"/>
            <a:chOff x="9439080" y="5354910"/>
            <a:chExt cx="13680" cy="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DDB6DA9-ED95-75B5-881D-55D73978D765}"/>
                    </a:ext>
                  </a:extLst>
                </p14:cNvPr>
                <p14:cNvContentPartPr/>
                <p14:nvPr/>
              </p14:nvContentPartPr>
              <p14:xfrm>
                <a:off x="9452400" y="5356710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DDB6DA9-ED95-75B5-881D-55D73978D76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443400" y="534771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460E768-7FDF-B8EA-A98C-C0992AE525BE}"/>
                    </a:ext>
                  </a:extLst>
                </p14:cNvPr>
                <p14:cNvContentPartPr/>
                <p14:nvPr/>
              </p14:nvContentPartPr>
              <p14:xfrm>
                <a:off x="9452400" y="5356710"/>
                <a:ext cx="36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460E768-7FDF-B8EA-A98C-C0992AE525B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443400" y="534771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8E85C88-6BB5-233E-9251-92980F3ED665}"/>
                    </a:ext>
                  </a:extLst>
                </p14:cNvPr>
                <p14:cNvContentPartPr/>
                <p14:nvPr/>
              </p14:nvContentPartPr>
              <p14:xfrm>
                <a:off x="9439080" y="5354910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8E85C88-6BB5-233E-9251-92980F3ED66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430080" y="534591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EE02971-6822-26F8-50E9-788A69A79637}"/>
              </a:ext>
            </a:extLst>
          </p:cNvPr>
          <p:cNvSpPr txBox="1"/>
          <p:nvPr/>
        </p:nvSpPr>
        <p:spPr>
          <a:xfrm>
            <a:off x="717550" y="5975548"/>
            <a:ext cx="322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25C1D4-7849-EA6D-AD3B-9BB0A78FA1D8}"/>
              </a:ext>
            </a:extLst>
          </p:cNvPr>
          <p:cNvSpPr txBox="1"/>
          <p:nvPr/>
        </p:nvSpPr>
        <p:spPr>
          <a:xfrm>
            <a:off x="1220470" y="5975547"/>
            <a:ext cx="322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81C7C8-1A97-BE2A-055D-5A6A7942B011}"/>
              </a:ext>
            </a:extLst>
          </p:cNvPr>
          <p:cNvSpPr txBox="1"/>
          <p:nvPr/>
        </p:nvSpPr>
        <p:spPr>
          <a:xfrm>
            <a:off x="1723390" y="5975546"/>
            <a:ext cx="5441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30 km</a:t>
            </a:r>
          </a:p>
        </p:txBody>
      </p:sp>
    </p:spTree>
    <p:extLst>
      <p:ext uri="{BB962C8B-B14F-4D97-AF65-F5344CB8AC3E}">
        <p14:creationId xmlns:p14="http://schemas.microsoft.com/office/powerpoint/2010/main" val="498494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86D56DD-E163-FDD7-DE4F-97C46E3F235B}"/>
                  </a:ext>
                </a:extLst>
              </p14:cNvPr>
              <p14:cNvContentPartPr/>
              <p14:nvPr/>
            </p14:nvContentPartPr>
            <p14:xfrm>
              <a:off x="218475" y="2233915"/>
              <a:ext cx="11100240" cy="32432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86D56DD-E163-FDD7-DE4F-97C46E3F235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9475" y="2225275"/>
                <a:ext cx="11117880" cy="326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1662EE1-08CD-C64F-3A38-55FF3222EACA}"/>
                  </a:ext>
                </a:extLst>
              </p14:cNvPr>
              <p14:cNvContentPartPr/>
              <p14:nvPr/>
            </p14:nvContentPartPr>
            <p14:xfrm>
              <a:off x="4624155" y="4010155"/>
              <a:ext cx="3869640" cy="798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1662EE1-08CD-C64F-3A38-55FF3222EAC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15515" y="4001155"/>
                <a:ext cx="3887280" cy="81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2451E25-4785-4E23-7B7E-3A7191FC69F2}"/>
                  </a:ext>
                </a:extLst>
              </p14:cNvPr>
              <p14:cNvContentPartPr/>
              <p14:nvPr/>
            </p14:nvContentPartPr>
            <p14:xfrm>
              <a:off x="9905355" y="4736995"/>
              <a:ext cx="1071000" cy="123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2451E25-4785-4E23-7B7E-3A7191FC69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96715" y="4727995"/>
                <a:ext cx="10886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F5ABE2A-AB61-78EB-2B2A-12D4E3D8B245}"/>
                  </a:ext>
                </a:extLst>
              </p14:cNvPr>
              <p14:cNvContentPartPr/>
              <p14:nvPr/>
            </p14:nvContentPartPr>
            <p14:xfrm>
              <a:off x="10982960" y="4785040"/>
              <a:ext cx="1148400" cy="8139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F5ABE2A-AB61-78EB-2B2A-12D4E3D8B24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974320" y="4776400"/>
                <a:ext cx="1166040" cy="83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1733742-B9E2-8E69-9B8E-5CFF78CCE55B}"/>
                  </a:ext>
                </a:extLst>
              </p14:cNvPr>
              <p14:cNvContentPartPr/>
              <p14:nvPr/>
            </p14:nvContentPartPr>
            <p14:xfrm>
              <a:off x="11297600" y="5201920"/>
              <a:ext cx="660960" cy="81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1733742-B9E2-8E69-9B8E-5CFF78CCE55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288960" y="5192920"/>
                <a:ext cx="67860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7F88D05-6D7C-FDB1-97F9-4130DB7D3F5B}"/>
                  </a:ext>
                </a:extLst>
              </p14:cNvPr>
              <p14:cNvContentPartPr/>
              <p14:nvPr/>
            </p14:nvContentPartPr>
            <p14:xfrm>
              <a:off x="9712880" y="4876840"/>
              <a:ext cx="213480" cy="132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7F88D05-6D7C-FDB1-97F9-4130DB7D3F5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704240" y="4867840"/>
                <a:ext cx="23112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C453794-7D9C-7322-5480-C7B04930B282}"/>
                  </a:ext>
                </a:extLst>
              </p14:cNvPr>
              <p14:cNvContentPartPr/>
              <p14:nvPr/>
            </p14:nvContentPartPr>
            <p14:xfrm>
              <a:off x="8487080" y="4814560"/>
              <a:ext cx="1195200" cy="3070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C453794-7D9C-7322-5480-C7B04930B28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478440" y="4805920"/>
                <a:ext cx="1212840" cy="3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C8EE543-1DDA-ED1D-32C0-AAB7FC04EEBE}"/>
                  </a:ext>
                </a:extLst>
              </p14:cNvPr>
              <p14:cNvContentPartPr/>
              <p14:nvPr/>
            </p14:nvContentPartPr>
            <p14:xfrm>
              <a:off x="9692360" y="4858120"/>
              <a:ext cx="255240" cy="190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C8EE543-1DDA-ED1D-32C0-AAB7FC04EEB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683360" y="4849120"/>
                <a:ext cx="27288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DD7E0259-5AE0-5C73-D998-9705E50509E3}"/>
                  </a:ext>
                </a:extLst>
              </p14:cNvPr>
              <p14:cNvContentPartPr/>
              <p14:nvPr/>
            </p14:nvContentPartPr>
            <p14:xfrm>
              <a:off x="1117520" y="4633120"/>
              <a:ext cx="3586680" cy="104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DD7E0259-5AE0-5C73-D998-9705E50509E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54520" y="4570120"/>
                <a:ext cx="37123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9CC7FDC-6E0E-C485-2A7B-719E93998135}"/>
                  </a:ext>
                </a:extLst>
              </p14:cNvPr>
              <p14:cNvContentPartPr/>
              <p14:nvPr/>
            </p14:nvContentPartPr>
            <p14:xfrm>
              <a:off x="8655920" y="4866760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9CC7FDC-6E0E-C485-2A7B-719E9399813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593280" y="48037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CE38ABC-57BA-3464-FC6B-A90845ABE723}"/>
                  </a:ext>
                </a:extLst>
              </p14:cNvPr>
              <p14:cNvContentPartPr/>
              <p14:nvPr/>
            </p14:nvContentPartPr>
            <p14:xfrm>
              <a:off x="8666720" y="4846240"/>
              <a:ext cx="1005840" cy="104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CE38ABC-57BA-3464-FC6B-A90845ABE72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603720" y="4783240"/>
                <a:ext cx="11314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70D8E112-615D-E1A5-A50F-41FA57A0D83A}"/>
                  </a:ext>
                </a:extLst>
              </p14:cNvPr>
              <p14:cNvContentPartPr/>
              <p14:nvPr/>
            </p14:nvContentPartPr>
            <p14:xfrm>
              <a:off x="1157840" y="4774960"/>
              <a:ext cx="3474000" cy="4284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70D8E112-615D-E1A5-A50F-41FA57A0D83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49200" y="4766320"/>
                <a:ext cx="3491640" cy="44604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5822D0CC-0DA9-2564-ADB9-367593925515}"/>
              </a:ext>
            </a:extLst>
          </p:cNvPr>
          <p:cNvGrpSpPr/>
          <p:nvPr/>
        </p:nvGrpSpPr>
        <p:grpSpPr>
          <a:xfrm>
            <a:off x="1381760" y="4900960"/>
            <a:ext cx="3092760" cy="505080"/>
            <a:chOff x="1381760" y="4900960"/>
            <a:chExt cx="3092760" cy="50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62D0040-C652-5938-06ED-26341441EDCE}"/>
                    </a:ext>
                  </a:extLst>
                </p14:cNvPr>
                <p14:cNvContentPartPr/>
                <p14:nvPr/>
              </p14:nvContentPartPr>
              <p14:xfrm>
                <a:off x="1381760" y="4900960"/>
                <a:ext cx="3092760" cy="3330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62D0040-C652-5938-06ED-26341441EDC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372760" y="4891960"/>
                  <a:ext cx="311040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50AC46F-40F4-A631-7A0F-8D9AFD8B0004}"/>
                    </a:ext>
                  </a:extLst>
                </p14:cNvPr>
                <p14:cNvContentPartPr/>
                <p14:nvPr/>
              </p14:nvContentPartPr>
              <p14:xfrm>
                <a:off x="1625480" y="5027680"/>
                <a:ext cx="2358000" cy="246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50AC46F-40F4-A631-7A0F-8D9AFD8B000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616480" y="5019040"/>
                  <a:ext cx="237564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708AFF2-5D46-BBA2-5138-1834CBC7563A}"/>
                    </a:ext>
                  </a:extLst>
                </p14:cNvPr>
                <p14:cNvContentPartPr/>
                <p14:nvPr/>
              </p14:nvContentPartPr>
              <p14:xfrm>
                <a:off x="2194280" y="5237200"/>
                <a:ext cx="1321560" cy="118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708AFF2-5D46-BBA2-5138-1834CBC7563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185280" y="5228560"/>
                  <a:ext cx="133920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93932307-96DE-CE33-25B6-2659FDDC6857}"/>
                    </a:ext>
                  </a:extLst>
                </p14:cNvPr>
                <p14:cNvContentPartPr/>
                <p14:nvPr/>
              </p14:nvContentPartPr>
              <p14:xfrm>
                <a:off x="2479040" y="5350600"/>
                <a:ext cx="711000" cy="554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93932307-96DE-CE33-25B6-2659FDDC685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470040" y="5341960"/>
                  <a:ext cx="728640" cy="7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B2811C7-EF4B-7565-2562-E8BF1D39D681}"/>
              </a:ext>
            </a:extLst>
          </p:cNvPr>
          <p:cNvGrpSpPr/>
          <p:nvPr/>
        </p:nvGrpSpPr>
        <p:grpSpPr>
          <a:xfrm>
            <a:off x="8707040" y="4957840"/>
            <a:ext cx="812160" cy="163800"/>
            <a:chOff x="8707040" y="4957840"/>
            <a:chExt cx="812160" cy="16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194E5DF-9A99-3D12-0B6A-C88DC5931581}"/>
                    </a:ext>
                  </a:extLst>
                </p14:cNvPr>
                <p14:cNvContentPartPr/>
                <p14:nvPr/>
              </p14:nvContentPartPr>
              <p14:xfrm>
                <a:off x="8828720" y="4978000"/>
                <a:ext cx="690480" cy="522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194E5DF-9A99-3D12-0B6A-C88DC593158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820080" y="4969360"/>
                  <a:ext cx="70812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6618E6B-3B49-73C7-C6E1-3DF99CC0ECB9}"/>
                    </a:ext>
                  </a:extLst>
                </p14:cNvPr>
                <p14:cNvContentPartPr/>
                <p14:nvPr/>
              </p14:nvContentPartPr>
              <p14:xfrm>
                <a:off x="8808560" y="4957840"/>
                <a:ext cx="639000" cy="10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6618E6B-3B49-73C7-C6E1-3DF99CC0ECB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799920" y="4949200"/>
                  <a:ext cx="65664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CBAEF6B-7270-F214-C95B-29BFA107B2C5}"/>
                    </a:ext>
                  </a:extLst>
                </p14:cNvPr>
                <p14:cNvContentPartPr/>
                <p14:nvPr/>
              </p14:nvContentPartPr>
              <p14:xfrm>
                <a:off x="8798480" y="5049640"/>
                <a:ext cx="558000" cy="720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CBAEF6B-7270-F214-C95B-29BFA107B2C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789840" y="5040640"/>
                  <a:ext cx="57564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981E4CA-169B-5AAB-A521-D68C7D720B54}"/>
                    </a:ext>
                  </a:extLst>
                </p14:cNvPr>
                <p14:cNvContentPartPr/>
                <p14:nvPr/>
              </p14:nvContentPartPr>
              <p14:xfrm>
                <a:off x="8707040" y="4957840"/>
                <a:ext cx="751320" cy="153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981E4CA-169B-5AAB-A521-D68C7D720B5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698040" y="4949200"/>
                  <a:ext cx="768960" cy="171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B81FC253-E22D-8584-034E-371E41FB0277}"/>
              </a:ext>
            </a:extLst>
          </p:cNvPr>
          <p:cNvSpPr txBox="1"/>
          <p:nvPr/>
        </p:nvSpPr>
        <p:spPr>
          <a:xfrm>
            <a:off x="4704200" y="3635258"/>
            <a:ext cx="145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9-11 ka (min)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3B35EF9-F277-C010-7587-1E1CA325A1E2}"/>
              </a:ext>
            </a:extLst>
          </p:cNvPr>
          <p:cNvSpPr txBox="1"/>
          <p:nvPr/>
        </p:nvSpPr>
        <p:spPr>
          <a:xfrm>
            <a:off x="6167120" y="3900020"/>
            <a:ext cx="101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13-14 ka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8EE9B16-D7CB-7BFC-6F18-634F59FCE39E}"/>
              </a:ext>
            </a:extLst>
          </p:cNvPr>
          <p:cNvSpPr txBox="1"/>
          <p:nvPr/>
        </p:nvSpPr>
        <p:spPr>
          <a:xfrm>
            <a:off x="10322560" y="4269352"/>
            <a:ext cx="101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18-19 ka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5B0CFC5-E794-2E6F-2DD0-81E00F6214CD}"/>
                  </a:ext>
                </a:extLst>
              </p14:cNvPr>
              <p14:cNvContentPartPr/>
              <p14:nvPr/>
            </p14:nvContentPartPr>
            <p14:xfrm>
              <a:off x="2742920" y="5455720"/>
              <a:ext cx="3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5B0CFC5-E794-2E6F-2DD0-81E00F6214C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679920" y="53927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B926441F-53B4-5FDB-C7DF-1958CA2D1695}"/>
                  </a:ext>
                </a:extLst>
              </p14:cNvPr>
              <p14:cNvContentPartPr/>
              <p14:nvPr/>
            </p14:nvContentPartPr>
            <p14:xfrm>
              <a:off x="9235520" y="5110480"/>
              <a:ext cx="360" cy="3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B926441F-53B4-5FDB-C7DF-1958CA2D169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172520" y="5047840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B146A6FD-6F43-A8F6-4E00-951DA2187105}"/>
              </a:ext>
            </a:extLst>
          </p:cNvPr>
          <p:cNvSpPr txBox="1"/>
          <p:nvPr/>
        </p:nvSpPr>
        <p:spPr>
          <a:xfrm>
            <a:off x="2539294" y="5553835"/>
            <a:ext cx="350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11-12 ka (pollen </a:t>
            </a:r>
            <a:r>
              <a:rPr lang="en-GB" dirty="0" err="1"/>
              <a:t>strat</a:t>
            </a:r>
            <a:r>
              <a:rPr lang="en-GB" dirty="0"/>
              <a:t>, Lowe 1994)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53B7B8B-8F06-A53E-79BF-1F094D70D07B}"/>
              </a:ext>
            </a:extLst>
          </p:cNvPr>
          <p:cNvSpPr txBox="1"/>
          <p:nvPr/>
        </p:nvSpPr>
        <p:spPr>
          <a:xfrm>
            <a:off x="8908431" y="5301972"/>
            <a:ext cx="1838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13.5 </a:t>
            </a:r>
            <a:r>
              <a:rPr lang="en-GB" dirty="0" err="1"/>
              <a:t>cal</a:t>
            </a:r>
            <a:r>
              <a:rPr lang="en-GB" dirty="0"/>
              <a:t> ka (14C)</a:t>
            </a:r>
          </a:p>
          <a:p>
            <a:r>
              <a:rPr lang="en-GB" dirty="0"/>
              <a:t>Minimum age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559A4A6-30FB-C3FA-9169-EE31A7799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95" y="55185"/>
            <a:ext cx="3792805" cy="340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6DF12899-882F-4BA1-1635-513B057A0A30}"/>
              </a:ext>
            </a:extLst>
          </p:cNvPr>
          <p:cNvSpPr txBox="1"/>
          <p:nvPr/>
        </p:nvSpPr>
        <p:spPr>
          <a:xfrm>
            <a:off x="4632767" y="3109015"/>
            <a:ext cx="156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Inner moraine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B65296E-9D61-0766-F428-E60E3B84A7FC}"/>
              </a:ext>
            </a:extLst>
          </p:cNvPr>
          <p:cNvSpPr txBox="1"/>
          <p:nvPr/>
        </p:nvSpPr>
        <p:spPr>
          <a:xfrm>
            <a:off x="6122506" y="3580163"/>
            <a:ext cx="609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Outer moraine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0B9F64A-5516-781C-8A9B-C1E5B553DAC9}"/>
              </a:ext>
            </a:extLst>
          </p:cNvPr>
          <p:cNvSpPr txBox="1"/>
          <p:nvPr/>
        </p:nvSpPr>
        <p:spPr>
          <a:xfrm>
            <a:off x="9084680" y="3542021"/>
            <a:ext cx="350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Outermost </a:t>
            </a:r>
          </a:p>
          <a:p>
            <a:pPr algn="ctr"/>
            <a:r>
              <a:rPr lang="en-GB" dirty="0"/>
              <a:t>moraine/boulder limit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1C38030-FEF7-A42E-AE6D-2648E80F8958}"/>
              </a:ext>
            </a:extLst>
          </p:cNvPr>
          <p:cNvSpPr txBox="1"/>
          <p:nvPr/>
        </p:nvSpPr>
        <p:spPr>
          <a:xfrm>
            <a:off x="560921" y="6128737"/>
            <a:ext cx="269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Llyn Arenig Fach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98BCC17-250F-AF7C-F76B-E85D5E91E10E}"/>
              </a:ext>
            </a:extLst>
          </p:cNvPr>
          <p:cNvSpPr txBox="1"/>
          <p:nvPr/>
        </p:nvSpPr>
        <p:spPr>
          <a:xfrm>
            <a:off x="4889152" y="2642683"/>
            <a:ext cx="141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YD advance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253C154-2654-29CC-36FC-72C988EFF7C3}"/>
              </a:ext>
            </a:extLst>
          </p:cNvPr>
          <p:cNvSpPr txBox="1"/>
          <p:nvPr/>
        </p:nvSpPr>
        <p:spPr>
          <a:xfrm>
            <a:off x="6543696" y="2642683"/>
            <a:ext cx="122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BA retreat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C9D3BC6-8BBF-BC50-74A6-860A9234F2B3}"/>
              </a:ext>
            </a:extLst>
          </p:cNvPr>
          <p:cNvSpPr txBox="1"/>
          <p:nvPr/>
        </p:nvSpPr>
        <p:spPr>
          <a:xfrm>
            <a:off x="9799018" y="2392649"/>
            <a:ext cx="2332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Retreat to outer cirque position </a:t>
            </a:r>
          </a:p>
          <a:p>
            <a:r>
              <a:rPr lang="en-GB" b="1" dirty="0"/>
              <a:t>by OD/H1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4EDB75-57C9-39CA-2511-CEF7D715E68E}"/>
              </a:ext>
            </a:extLst>
          </p:cNvPr>
          <p:cNvSpPr txBox="1"/>
          <p:nvPr/>
        </p:nvSpPr>
        <p:spPr>
          <a:xfrm>
            <a:off x="6507408" y="855408"/>
            <a:ext cx="4297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[lateral boulders date to 15-16 ka]  </a:t>
            </a:r>
          </a:p>
          <a:p>
            <a:r>
              <a:rPr lang="en-GB" sz="2000" dirty="0"/>
              <a:t>Glacier likely present 14-18 ka in OD/HS1 but moraines in front of lake sequence date to retreat in BA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2734AD2-75AD-693D-186B-7E0F43938E60}"/>
              </a:ext>
            </a:extLst>
          </p:cNvPr>
          <p:cNvCxnSpPr/>
          <p:nvPr/>
        </p:nvCxnSpPr>
        <p:spPr>
          <a:xfrm flipH="1">
            <a:off x="6942089" y="2264395"/>
            <a:ext cx="3005511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BE0E8E-DA47-8A4E-2C7F-636C135F8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781ACC1-92FC-A55A-1739-2BA71FC1B71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95"/>
          <a:stretch>
            <a:fillRect/>
          </a:stretch>
        </p:blipFill>
        <p:spPr>
          <a:xfrm>
            <a:off x="4670582" y="0"/>
            <a:ext cx="6846840" cy="684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3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FD1566-2005-4FE0-856E-50A98109D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314"/>
            <a:ext cx="5523807" cy="2626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37917E-0E2D-70A5-73F9-5ABF9B811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52685" cy="4505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50BAEF-4A9E-64F5-1573-C80221B9F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3"/>
          <a:stretch>
            <a:fillRect/>
          </a:stretch>
        </p:blipFill>
        <p:spPr>
          <a:xfrm>
            <a:off x="5223946" y="0"/>
            <a:ext cx="7039406" cy="6784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C53FF9-BF95-D433-CC7A-31B44F6FA2F2}"/>
              </a:ext>
            </a:extLst>
          </p:cNvPr>
          <p:cNvSpPr txBox="1"/>
          <p:nvPr/>
        </p:nvSpPr>
        <p:spPr>
          <a:xfrm>
            <a:off x="5523807" y="6517470"/>
            <a:ext cx="5291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credit: Tom Bishop, University of Manchester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6D5188-1237-47E6-4A36-BC784B0EA97E}"/>
              </a:ext>
            </a:extLst>
          </p:cNvPr>
          <p:cNvSpPr txBox="1"/>
          <p:nvPr/>
        </p:nvSpPr>
        <p:spPr>
          <a:xfrm>
            <a:off x="7040880" y="2164080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YD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16C846-325A-32E5-0F9D-3416D02B04F0}"/>
              </a:ext>
            </a:extLst>
          </p:cNvPr>
          <p:cNvSpPr txBox="1"/>
          <p:nvPr/>
        </p:nvSpPr>
        <p:spPr>
          <a:xfrm>
            <a:off x="3302000" y="2164080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B-A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4B044F-3F67-C357-EE54-3F4CC1C830A6}"/>
              </a:ext>
            </a:extLst>
          </p:cNvPr>
          <p:cNvSpPr txBox="1"/>
          <p:nvPr/>
        </p:nvSpPr>
        <p:spPr>
          <a:xfrm>
            <a:off x="7126083" y="4360501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B-A</a:t>
            </a:r>
          </a:p>
        </p:txBody>
      </p:sp>
    </p:spTree>
    <p:extLst>
      <p:ext uri="{BB962C8B-B14F-4D97-AF65-F5344CB8AC3E}">
        <p14:creationId xmlns:p14="http://schemas.microsoft.com/office/powerpoint/2010/main" val="3674254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D2FE7-6A00-0D1D-38F7-8A68987B8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92" y="487045"/>
            <a:ext cx="7096760" cy="1325563"/>
          </a:xfrm>
        </p:spPr>
        <p:txBody>
          <a:bodyPr>
            <a:normAutofit fontScale="90000"/>
          </a:bodyPr>
          <a:lstStyle/>
          <a:p>
            <a:br>
              <a:rPr lang="en-GB" sz="2400" dirty="0">
                <a:latin typeface="+mn-lt"/>
              </a:rPr>
            </a:br>
            <a:br>
              <a:rPr lang="en-GB" sz="2400" dirty="0">
                <a:latin typeface="+mn-lt"/>
              </a:rPr>
            </a:br>
            <a:r>
              <a:rPr lang="en-GB" sz="2400" dirty="0">
                <a:latin typeface="+mn-lt"/>
              </a:rPr>
              <a:t>Ice had thinned exposing the ridges by 18 ka</a:t>
            </a:r>
            <a:br>
              <a:rPr lang="en-GB" sz="2400" dirty="0">
                <a:latin typeface="+mn-lt"/>
              </a:rPr>
            </a:br>
            <a:br>
              <a:rPr lang="en-GB" sz="2400" dirty="0">
                <a:latin typeface="+mn-lt"/>
              </a:rPr>
            </a:br>
            <a:r>
              <a:rPr lang="en-GB" sz="2400" dirty="0">
                <a:latin typeface="+mn-lt"/>
              </a:rPr>
              <a:t>Oldest Dryas outer lateral moraines</a:t>
            </a:r>
            <a:br>
              <a:rPr lang="en-GB" sz="2400" dirty="0">
                <a:latin typeface="+mn-lt"/>
              </a:rPr>
            </a:br>
            <a:br>
              <a:rPr lang="en-GB" sz="2400" dirty="0">
                <a:latin typeface="+mn-lt"/>
              </a:rPr>
            </a:br>
            <a:r>
              <a:rPr lang="en-GB" sz="2400" dirty="0">
                <a:latin typeface="+mn-lt"/>
              </a:rPr>
              <a:t>Bolling-</a:t>
            </a:r>
            <a:r>
              <a:rPr lang="en-GB" sz="2400" dirty="0" err="1">
                <a:latin typeface="+mn-lt"/>
              </a:rPr>
              <a:t>Allerod</a:t>
            </a:r>
            <a:r>
              <a:rPr lang="en-GB" sz="2400" dirty="0">
                <a:latin typeface="+mn-lt"/>
              </a:rPr>
              <a:t> boulders (retreat)</a:t>
            </a:r>
            <a:br>
              <a:rPr lang="en-GB" sz="2400" dirty="0">
                <a:latin typeface="+mn-lt"/>
              </a:rPr>
            </a:br>
            <a:br>
              <a:rPr lang="en-GB" sz="2400" dirty="0">
                <a:latin typeface="+mn-lt"/>
              </a:rPr>
            </a:br>
            <a:r>
              <a:rPr lang="en-GB" sz="2400" dirty="0">
                <a:latin typeface="+mn-lt"/>
              </a:rPr>
              <a:t>Younger Dryas – pollen stratigraphy from Llyn Cau lake (S. Lowe 1994) and Early Holocene min ages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E2DF01-7D90-9190-7371-79981EDB9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559" y="2966721"/>
            <a:ext cx="6516105" cy="38912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354704-A5BB-F152-DC54-8E9097AF5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040" y="0"/>
            <a:ext cx="4632960" cy="3474977"/>
          </a:xfrm>
          <a:prstGeom prst="rect">
            <a:avLst/>
          </a:prstGeom>
        </p:spPr>
      </p:pic>
      <p:pic>
        <p:nvPicPr>
          <p:cNvPr id="7" name="Picture 6" descr="cirque">
            <a:extLst>
              <a:ext uri="{FF2B5EF4-FFF2-40B4-BE49-F238E27FC236}">
                <a16:creationId xmlns:a16="http://schemas.microsoft.com/office/drawing/2014/main" id="{89B26830-D295-21D2-18B5-4D245E636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40" y="3474977"/>
            <a:ext cx="4632960" cy="341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62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C17EB-CDAC-D915-E11A-956611612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Brecon Beacons and the South Wales Valleys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62FD4C-6E83-BAD6-7AF8-0F74A0302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83" y="1690688"/>
            <a:ext cx="5852217" cy="4328202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DE39049C-2980-7385-795B-F59C06E53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926" y="1667552"/>
            <a:ext cx="5019667" cy="4351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1495AC-9506-3D3A-FD3D-478A9099E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492" y="0"/>
            <a:ext cx="6313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8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2245</TotalTime>
  <Words>541</Words>
  <Application>Microsoft Office PowerPoint</Application>
  <PresentationFormat>Widescreen</PresentationFormat>
  <Paragraphs>54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PowerPoint Presentation</vt:lpstr>
      <vt:lpstr>Timing of deglaciation in Wales from summits to cirques </vt:lpstr>
      <vt:lpstr>PowerPoint Presentation</vt:lpstr>
      <vt:lpstr>Summit exposure Determing the timing of Ice cap thinning Nunataks v ice-abraded summits</vt:lpstr>
      <vt:lpstr>PowerPoint Presentation</vt:lpstr>
      <vt:lpstr>PowerPoint Presentation</vt:lpstr>
      <vt:lpstr>PowerPoint Presentation</vt:lpstr>
      <vt:lpstr>  Ice had thinned exposing the ridges by 18 ka  Oldest Dryas outer lateral moraines  Bolling-Allerod boulders (retreat)  Younger Dryas – pollen stratigraphy from Llyn Cau lake (S. Lowe 1994) and Early Holocene min ages</vt:lpstr>
      <vt:lpstr>Brecon Beacons and the South Wales Valleys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Philip Hughes</dc:creator>
  <cp:lastModifiedBy>Philip Hughes</cp:lastModifiedBy>
  <cp:revision>60</cp:revision>
  <dcterms:created xsi:type="dcterms:W3CDTF">2026-04-25T00:21:46Z</dcterms:created>
  <dcterms:modified xsi:type="dcterms:W3CDTF">2026-05-03T19:35:00Z</dcterms:modified>
</cp:coreProperties>
</file>