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0" r:id="rId5"/>
    <p:sldId id="268" r:id="rId6"/>
    <p:sldId id="271" r:id="rId7"/>
    <p:sldId id="274" r:id="rId8"/>
    <p:sldId id="278" r:id="rId9"/>
    <p:sldId id="275" r:id="rId10"/>
    <p:sldId id="272" r:id="rId11"/>
    <p:sldId id="276" r:id="rId12"/>
    <p:sldId id="277" r:id="rId13"/>
    <p:sldId id="279" r:id="rId14"/>
    <p:sldId id="280" r:id="rId15"/>
    <p:sldId id="266" r:id="rId16"/>
  </p:sldIdLst>
  <p:sldSz cx="18288000" cy="10287000"/>
  <p:notesSz cx="6858000" cy="9144000"/>
  <p:embeddedFontLst>
    <p:embeddedFont>
      <p:font typeface="Aileron Heavy" panose="020B0604020202020204" charset="0"/>
      <p:regular r:id="rId19"/>
      <p:bold r:id="rId20"/>
    </p:embeddedFont>
    <p:embeddedFont>
      <p:font typeface="Cambria Math" panose="02040503050406030204" pitchFamily="18" charset="0"/>
      <p:regular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564"/>
    <a:srgbClr val="F8E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>
      <p:cViewPr varScale="1">
        <p:scale>
          <a:sx n="52" d="100"/>
          <a:sy n="52" d="100"/>
        </p:scale>
        <p:origin x="7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es, K. (Kevin)" userId="8ff18aeb-fcc2-452b-9258-601f2be3953a" providerId="ADAL" clId="{33CDB482-5761-4E4F-B013-BE201F13D1A4}"/>
    <pc:docChg chg="delSld">
      <pc:chgData name="Goes, K. (Kevin)" userId="8ff18aeb-fcc2-452b-9258-601f2be3953a" providerId="ADAL" clId="{33CDB482-5761-4E4F-B013-BE201F13D1A4}" dt="2026-05-03T21:40:31.929" v="0" actId="47"/>
      <pc:docMkLst>
        <pc:docMk/>
      </pc:docMkLst>
      <pc:sldChg chg="del">
        <pc:chgData name="Goes, K. (Kevin)" userId="8ff18aeb-fcc2-452b-9258-601f2be3953a" providerId="ADAL" clId="{33CDB482-5761-4E4F-B013-BE201F13D1A4}" dt="2026-05-03T21:40:31.929" v="0" actId="47"/>
        <pc:sldMkLst>
          <pc:docMk/>
          <pc:sldMk cId="0" sldId="256"/>
        </pc:sldMkLst>
      </pc:sldChg>
      <pc:sldChg chg="del">
        <pc:chgData name="Goes, K. (Kevin)" userId="8ff18aeb-fcc2-452b-9258-601f2be3953a" providerId="ADAL" clId="{33CDB482-5761-4E4F-B013-BE201F13D1A4}" dt="2026-05-03T21:40:31.929" v="0" actId="47"/>
        <pc:sldMkLst>
          <pc:docMk/>
          <pc:sldMk cId="213455648" sldId="267"/>
        </pc:sldMkLst>
      </pc:sldChg>
      <pc:sldChg chg="del">
        <pc:chgData name="Goes, K. (Kevin)" userId="8ff18aeb-fcc2-452b-9258-601f2be3953a" providerId="ADAL" clId="{33CDB482-5761-4E4F-B013-BE201F13D1A4}" dt="2026-05-03T21:40:31.929" v="0" actId="47"/>
        <pc:sldMkLst>
          <pc:docMk/>
          <pc:sldMk cId="86416001" sldId="269"/>
        </pc:sldMkLst>
      </pc:sldChg>
      <pc:sldChg chg="del">
        <pc:chgData name="Goes, K. (Kevin)" userId="8ff18aeb-fcc2-452b-9258-601f2be3953a" providerId="ADAL" clId="{33CDB482-5761-4E4F-B013-BE201F13D1A4}" dt="2026-05-03T21:40:31.929" v="0" actId="47"/>
        <pc:sldMkLst>
          <pc:docMk/>
          <pc:sldMk cId="1846996658" sldId="27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3E9FC5-00BB-F64D-3178-9ED2BFB78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196488-CACD-631D-D2ED-E4B4495E40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48333-D9DB-4B72-8CD8-DE3BCCDC3E8C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A4945-233C-0EBB-9750-7327BA3384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3721D-520E-C6D7-2BF5-AA4EFF03C7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25836-A0DD-4EC4-A645-5CB990E97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58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F3143-D2DF-AF4D-B52E-967ED92393FE}" type="datetimeFigureOut">
              <a:rPr lang="nl-NL" smtClean="0"/>
              <a:t>3-5-2026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EF565-07DD-DE4B-A552-053D666CA99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43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700" y="1370013"/>
            <a:ext cx="1394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8174" y="288051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5652F73-74FC-2CF8-E6A7-E4D01D3579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23865" r="61546" b="23757"/>
          <a:stretch/>
        </p:blipFill>
        <p:spPr>
          <a:xfrm>
            <a:off x="16002000" y="8269693"/>
            <a:ext cx="1894163" cy="1935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algn="l" defTabSz="914400" rtl="0" eaLnBrk="1" latinLnBrk="0" hangingPunct="1">
        <a:lnSpc>
          <a:spcPts val="8640"/>
        </a:lnSpc>
        <a:spcBef>
          <a:spcPct val="0"/>
        </a:spcBef>
        <a:buNone/>
        <a:defRPr lang="en-US" sz="7200" kern="1200" dirty="0">
          <a:solidFill>
            <a:srgbClr val="60B565"/>
          </a:solidFill>
          <a:latin typeface="Aileron Heavy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lign4energy@vu.nl" TargetMode="External"/><Relationship Id="rId2" Type="http://schemas.openxmlformats.org/officeDocument/2006/relationships/hyperlink" Target="http://www.align4energy.n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F179E-A885-9B9E-D47E-3851E5493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Supplementary materials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D5C4E-95F9-804F-D35A-97EC8A588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82262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C90A-CD79-F3AC-D9F1-5FB13FB8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Honest Causal Forest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C6673-CF4D-D39C-AEF2-E42E9E29C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F1A9B10-766A-9D48-0D5A-4F26CD007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74" y="2808772"/>
            <a:ext cx="686101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>
            <a:extLst>
              <a:ext uri="{FF2B5EF4-FFF2-40B4-BE49-F238E27FC236}">
                <a16:creationId xmlns:a16="http://schemas.microsoft.com/office/drawing/2014/main" id="{AE503C2A-3FD5-5229-5498-964BA7678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617" y="4178510"/>
            <a:ext cx="6861011" cy="473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C6C208-CC19-B381-0EF8-640B3F5BE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1863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endParaRPr kumimoji="0" lang="en-US" altLang="en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6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FB9ED-2CE4-BA79-008B-32BEFF51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HCF - </a:t>
            </a:r>
            <a:r>
              <a:rPr lang="en-US" dirty="0" err="1"/>
              <a:t>sociodemo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B8696-501A-A270-2ED2-1FAD42289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pic>
        <p:nvPicPr>
          <p:cNvPr id="4" name="Picture 3" descr="A graph of a graph showing the age of a person&#10;&#10;AI-generated content may be incorrect.">
            <a:extLst>
              <a:ext uri="{FF2B5EF4-FFF2-40B4-BE49-F238E27FC236}">
                <a16:creationId xmlns:a16="http://schemas.microsoft.com/office/drawing/2014/main" id="{E6D21A2A-7BF8-8A18-2B8B-434F7EDAE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29" y="3309878"/>
            <a:ext cx="8895430" cy="5488439"/>
          </a:xfrm>
          <a:prstGeom prst="rect">
            <a:avLst/>
          </a:prstGeom>
        </p:spPr>
      </p:pic>
      <p:pic>
        <p:nvPicPr>
          <p:cNvPr id="5" name="Picture 4" descr="A graph of a graph showing a curve&#10;&#10;AI-generated content may be incorrect.">
            <a:extLst>
              <a:ext uri="{FF2B5EF4-FFF2-40B4-BE49-F238E27FC236}">
                <a16:creationId xmlns:a16="http://schemas.microsoft.com/office/drawing/2014/main" id="{FF5C20DC-F595-73EE-0F0A-3C5D8581D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713" y="573148"/>
            <a:ext cx="8608587" cy="531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7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04121" y="5402553"/>
            <a:ext cx="15088872" cy="92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nl-NL" sz="3200" u="sng">
                <a:solidFill>
                  <a:srgbClr val="60B5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www.align4energy.nl</a:t>
            </a:r>
            <a:r>
              <a:rPr lang="nl-NL" sz="3200">
                <a:solidFill>
                  <a:srgbClr val="60B5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 </a:t>
            </a:r>
            <a:r>
              <a:rPr lang="nl-NL" sz="3200" u="sng">
                <a:solidFill>
                  <a:srgbClr val="60B5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align4energy@vu.nl</a:t>
            </a:r>
            <a:endParaRPr lang="en-US" sz="3200">
              <a:solidFill>
                <a:srgbClr val="60B56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7B64B31-73C9-C331-55F8-0CE1CE3802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52957" y="1798721"/>
            <a:ext cx="5791200" cy="4343401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C8B113C7-3AF6-7C6C-7A68-754E3A25CB8C}"/>
              </a:ext>
            </a:extLst>
          </p:cNvPr>
          <p:cNvSpPr txBox="1"/>
          <p:nvPr/>
        </p:nvSpPr>
        <p:spPr>
          <a:xfrm>
            <a:off x="1641667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164A5E8-CCC7-20AA-C76D-59EBF7A44ECC}"/>
              </a:ext>
            </a:extLst>
          </p:cNvPr>
          <p:cNvSpPr txBox="1"/>
          <p:nvPr/>
        </p:nvSpPr>
        <p:spPr>
          <a:xfrm>
            <a:off x="10823944" y="71876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E2F8726-C979-2368-5790-8E4FC8E30F16}"/>
              </a:ext>
            </a:extLst>
          </p:cNvPr>
          <p:cNvSpPr txBox="1"/>
          <p:nvPr/>
        </p:nvSpPr>
        <p:spPr>
          <a:xfrm>
            <a:off x="10037135" y="87824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D1C0-EBC4-705E-34C6-035F7E01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CD9C87-8DDC-17D0-6EEC-3A33D1B76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" y="0"/>
            <a:ext cx="18209790" cy="809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4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B30D8-3B88-6CB7-265D-5643DF5B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treatments</a:t>
            </a:r>
            <a:endParaRPr lang="en-NL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599546-BE74-B0A7-1B92-8FD8D10D15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425354"/>
              </p:ext>
            </p:extLst>
          </p:nvPr>
        </p:nvGraphicFramePr>
        <p:xfrm>
          <a:off x="647700" y="3156750"/>
          <a:ext cx="7502218" cy="39735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889074">
                  <a:extLst>
                    <a:ext uri="{9D8B030D-6E8A-4147-A177-3AD203B41FA5}">
                      <a16:colId xmlns:a16="http://schemas.microsoft.com/office/drawing/2014/main" val="1488952940"/>
                    </a:ext>
                  </a:extLst>
                </a:gridCol>
                <a:gridCol w="1937653">
                  <a:extLst>
                    <a:ext uri="{9D8B030D-6E8A-4147-A177-3AD203B41FA5}">
                      <a16:colId xmlns:a16="http://schemas.microsoft.com/office/drawing/2014/main" val="629147590"/>
                    </a:ext>
                  </a:extLst>
                </a:gridCol>
                <a:gridCol w="1849661">
                  <a:extLst>
                    <a:ext uri="{9D8B030D-6E8A-4147-A177-3AD203B41FA5}">
                      <a16:colId xmlns:a16="http://schemas.microsoft.com/office/drawing/2014/main" val="3267148314"/>
                    </a:ext>
                  </a:extLst>
                </a:gridCol>
                <a:gridCol w="1825830">
                  <a:extLst>
                    <a:ext uri="{9D8B030D-6E8A-4147-A177-3AD203B41FA5}">
                      <a16:colId xmlns:a16="http://schemas.microsoft.com/office/drawing/2014/main" val="3635718850"/>
                    </a:ext>
                  </a:extLst>
                </a:gridCol>
              </a:tblGrid>
              <a:tr h="1324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NL" sz="2000">
                          <a:effectLst/>
                        </a:rPr>
                        <a:t> 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effectLst/>
                        </a:rPr>
                        <a:t>Environmental framing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effectLst/>
                        </a:rPr>
                        <a:t>Financial framing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effectLst/>
                        </a:rPr>
                        <a:t>Stability framing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017915"/>
                  </a:ext>
                </a:extLst>
              </a:tr>
              <a:tr h="1324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effectLst/>
                        </a:rPr>
                        <a:t>Local Government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effectLst/>
                        </a:rPr>
                        <a:t>T1: LocalEnviron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effectLst/>
                        </a:rPr>
                        <a:t>T3: LocalFinan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effectLst/>
                        </a:rPr>
                        <a:t>T5: LocalStab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6085566"/>
                  </a:ext>
                </a:extLst>
              </a:tr>
              <a:tr h="1324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effectLst/>
                        </a:rPr>
                        <a:t>National Government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effectLst/>
                        </a:rPr>
                        <a:t>T2: NatEnviron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effectLst/>
                        </a:rPr>
                        <a:t>T4: NatFinan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2000" dirty="0">
                          <a:effectLst/>
                        </a:rPr>
                        <a:t>T6: </a:t>
                      </a:r>
                      <a:r>
                        <a:rPr lang="en-US" sz="2000" dirty="0" err="1">
                          <a:effectLst/>
                        </a:rPr>
                        <a:t>NatStab</a:t>
                      </a:r>
                      <a:endParaRPr lang="en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183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09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01BA3-ABCD-05C3-B607-DB70C740C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questions</a:t>
            </a:r>
            <a:endParaRPr lang="en-NL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01BEB4-8807-C8C9-D171-9499B54D1C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310727"/>
              </p:ext>
            </p:extLst>
          </p:nvPr>
        </p:nvGraphicFramePr>
        <p:xfrm>
          <a:off x="7742903" y="0"/>
          <a:ext cx="10545096" cy="1028700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412527">
                  <a:extLst>
                    <a:ext uri="{9D8B030D-6E8A-4147-A177-3AD203B41FA5}">
                      <a16:colId xmlns:a16="http://schemas.microsoft.com/office/drawing/2014/main" val="1566283709"/>
                    </a:ext>
                  </a:extLst>
                </a:gridCol>
                <a:gridCol w="5132569">
                  <a:extLst>
                    <a:ext uri="{9D8B030D-6E8A-4147-A177-3AD203B41FA5}">
                      <a16:colId xmlns:a16="http://schemas.microsoft.com/office/drawing/2014/main" val="3632231115"/>
                    </a:ext>
                  </a:extLst>
                </a:gridCol>
              </a:tblGrid>
              <a:tr h="3943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Item by </a:t>
                      </a:r>
                      <a:r>
                        <a:rPr lang="en-US" sz="1600" dirty="0" err="1">
                          <a:effectLst/>
                        </a:rPr>
                        <a:t>Grimmelikhuisen</a:t>
                      </a:r>
                      <a:r>
                        <a:rPr lang="en-US" sz="1600" dirty="0">
                          <a:effectLst/>
                        </a:rPr>
                        <a:t> and Knies (2017)</a:t>
                      </a:r>
                      <a:endParaRPr lang="en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Translated and applied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extLst>
                  <a:ext uri="{0D108BD9-81ED-4DB2-BD59-A6C34878D82A}">
                    <a16:rowId xmlns:a16="http://schemas.microsoft.com/office/drawing/2014/main" val="1399339423"/>
                  </a:ext>
                </a:extLst>
              </a:tr>
              <a:tr h="7909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ADDED PREFIX: When it concerns energy policy (…)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nl-NL" sz="1600" dirty="0">
                          <a:effectLst/>
                        </a:rPr>
                        <a:t>Als het gaat om energiebeleid, (…)</a:t>
                      </a:r>
                      <a:endParaRPr lang="en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extLst>
                  <a:ext uri="{0D108BD9-81ED-4DB2-BD59-A6C34878D82A}">
                    <a16:rowId xmlns:a16="http://schemas.microsoft.com/office/drawing/2014/main" val="2575793990"/>
                  </a:ext>
                </a:extLst>
              </a:tr>
              <a:tr h="7909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COMP1: [The municipality of XX] is capable.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(…) is de </a:t>
                      </a:r>
                      <a:r>
                        <a:rPr lang="en-US" sz="1600" dirty="0" err="1">
                          <a:effectLst/>
                        </a:rPr>
                        <a:t>overheid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bekwaam</a:t>
                      </a:r>
                      <a:endParaRPr lang="en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extLst>
                  <a:ext uri="{0D108BD9-81ED-4DB2-BD59-A6C34878D82A}">
                    <a16:rowId xmlns:a16="http://schemas.microsoft.com/office/drawing/2014/main" val="2686134846"/>
                  </a:ext>
                </a:extLst>
              </a:tr>
              <a:tr h="7909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COMP2: [The municipality of XX] is effective.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(…) is de overheid effectief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extLst>
                  <a:ext uri="{0D108BD9-81ED-4DB2-BD59-A6C34878D82A}">
                    <a16:rowId xmlns:a16="http://schemas.microsoft.com/office/drawing/2014/main" val="1745429786"/>
                  </a:ext>
                </a:extLst>
              </a:tr>
              <a:tr h="4090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COMP3: [The municipality of XX] is skilful.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(…) is de overheid vaardig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extLst>
                  <a:ext uri="{0D108BD9-81ED-4DB2-BD59-A6C34878D82A}">
                    <a16:rowId xmlns:a16="http://schemas.microsoft.com/office/drawing/2014/main" val="72325931"/>
                  </a:ext>
                </a:extLst>
              </a:tr>
              <a:tr h="3943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COMP4: [The municipality of XX] is expert.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nl-NL" sz="1600">
                          <a:effectLst/>
                        </a:rPr>
                        <a:t>(…) is de overheid een expert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extLst>
                  <a:ext uri="{0D108BD9-81ED-4DB2-BD59-A6C34878D82A}">
                    <a16:rowId xmlns:a16="http://schemas.microsoft.com/office/drawing/2014/main" val="3039873866"/>
                  </a:ext>
                </a:extLst>
              </a:tr>
              <a:tr h="7909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COMP5: [The municipality of XX] carries out its duty very well.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nl-NL" sz="1600">
                          <a:effectLst/>
                        </a:rPr>
                        <a:t>(…) voert de overheid zijn taak goed uit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extLst>
                  <a:ext uri="{0D108BD9-81ED-4DB2-BD59-A6C34878D82A}">
                    <a16:rowId xmlns:a16="http://schemas.microsoft.com/office/drawing/2014/main" val="3723331421"/>
                  </a:ext>
                </a:extLst>
              </a:tr>
              <a:tr h="7909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BEN1: If citizens need help, [the municipality of XX] will do its best to help them.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nl-NL" sz="1600">
                          <a:effectLst/>
                        </a:rPr>
                        <a:t>(…) zal de overheid zijn best doen burgers te helpen, als zij hulp nodig hebben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extLst>
                  <a:ext uri="{0D108BD9-81ED-4DB2-BD59-A6C34878D82A}">
                    <a16:rowId xmlns:a16="http://schemas.microsoft.com/office/drawing/2014/main" val="137925832"/>
                  </a:ext>
                </a:extLst>
              </a:tr>
              <a:tr h="7909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BEN2: [The municipality of XX] acts in the interest of citizens.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nl-NL" sz="1600">
                          <a:effectLst/>
                        </a:rPr>
                        <a:t>(…) handelt de overheid in het belang van inwoners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extLst>
                  <a:ext uri="{0D108BD9-81ED-4DB2-BD59-A6C34878D82A}">
                    <a16:rowId xmlns:a16="http://schemas.microsoft.com/office/drawing/2014/main" val="1421381329"/>
                  </a:ext>
                </a:extLst>
              </a:tr>
              <a:tr h="7909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BEN3: [The municipality of XX] is genuinely interested in the well-being of citizens.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nl-NL" sz="1600">
                          <a:effectLst/>
                        </a:rPr>
                        <a:t>(…) is de overheid werkelijk geïnteresseerd in het welzijn van inwoners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extLst>
                  <a:ext uri="{0D108BD9-81ED-4DB2-BD59-A6C34878D82A}">
                    <a16:rowId xmlns:a16="http://schemas.microsoft.com/office/drawing/2014/main" val="70968041"/>
                  </a:ext>
                </a:extLst>
              </a:tr>
              <a:tr h="7909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INT1: [The municipality of XX] approaches citizens in a sincere way.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nl-NL" sz="1600">
                          <a:effectLst/>
                        </a:rPr>
                        <a:t>(…) benadert de overheid inwoners op een oprechte manier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extLst>
                  <a:ext uri="{0D108BD9-81ED-4DB2-BD59-A6C34878D82A}">
                    <a16:rowId xmlns:a16="http://schemas.microsoft.com/office/drawing/2014/main" val="2623511355"/>
                  </a:ext>
                </a:extLst>
              </a:tr>
              <a:tr h="1020959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buNone/>
                      </a:pPr>
                      <a:r>
                        <a:rPr lang="nl-NL" sz="1600">
                          <a:effectLst/>
                        </a:rPr>
                        <a:t> </a:t>
                      </a:r>
                      <a:endParaRPr lang="en-NL" sz="1600">
                        <a:effectLst/>
                      </a:endParaRPr>
                    </a:p>
                    <a:p>
                      <a:pPr algn="just">
                        <a:lnSpc>
                          <a:spcPct val="116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INT2: [The municipality of XX] is sincere.*</a:t>
                      </a:r>
                      <a:endParaRPr lang="en-NL" sz="16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 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(…) is de overheid oprecht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extLst>
                  <a:ext uri="{0D108BD9-81ED-4DB2-BD59-A6C34878D82A}">
                    <a16:rowId xmlns:a16="http://schemas.microsoft.com/office/drawing/2014/main" val="327483400"/>
                  </a:ext>
                </a:extLst>
              </a:tr>
              <a:tr h="1346314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NL" sz="1600">
                        <a:effectLst/>
                      </a:endParaRPr>
                    </a:p>
                    <a:p>
                      <a:pPr algn="just">
                        <a:lnSpc>
                          <a:spcPct val="116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INT3: [The municipality of XX] keeps its commitments.</a:t>
                      </a:r>
                      <a:endParaRPr lang="en-NL" sz="16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 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buNone/>
                      </a:pPr>
                      <a:r>
                        <a:rPr lang="nl-NL" sz="1600">
                          <a:effectLst/>
                        </a:rPr>
                        <a:t>(…) houdt de overheid zich aan zijn afspraken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extLst>
                  <a:ext uri="{0D108BD9-81ED-4DB2-BD59-A6C34878D82A}">
                    <a16:rowId xmlns:a16="http://schemas.microsoft.com/office/drawing/2014/main" val="4276544787"/>
                  </a:ext>
                </a:extLst>
              </a:tr>
              <a:tr h="3943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INT4: [The municipality of XX] is honest.*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600" dirty="0">
                          <a:effectLst/>
                        </a:rPr>
                        <a:t>(…) is de </a:t>
                      </a:r>
                      <a:r>
                        <a:rPr lang="en-US" sz="1600" dirty="0" err="1">
                          <a:effectLst/>
                        </a:rPr>
                        <a:t>overheid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eerlijk</a:t>
                      </a:r>
                      <a:endParaRPr lang="en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273" marR="46273" marT="0" marB="0"/>
                </a:tc>
                <a:extLst>
                  <a:ext uri="{0D108BD9-81ED-4DB2-BD59-A6C34878D82A}">
                    <a16:rowId xmlns:a16="http://schemas.microsoft.com/office/drawing/2014/main" val="1595791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59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3AC0-492D-9F60-E5AA-55F068A68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B52364-CF1A-D164-DBCC-32DC004E9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28" y="617537"/>
            <a:ext cx="14408000" cy="96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78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8E0C3-3EF5-7AD0-F53B-047AD3567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9F99-6F7A-BC8C-6444-C298B8AE9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39DE89-9BFD-ED79-0095-0F3DD1CDFE3E}"/>
                  </a:ext>
                </a:extLst>
              </p:cNvPr>
              <p:cNvSpPr txBox="1"/>
              <p:nvPr/>
            </p:nvSpPr>
            <p:spPr>
              <a:xfrm>
                <a:off x="0" y="8030089"/>
                <a:ext cx="14756524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600" dirty="0"/>
                  <a:t>Difference in Difference: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NL" sz="26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NL" sz="2600" i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NL" sz="26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NL" sz="2600" i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N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NL" sz="26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N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NL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NL" sz="2600" i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NL" sz="2600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N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NL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NL" sz="2600" i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NL" sz="26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NL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L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NL" sz="2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NL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NL" sz="2600" i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NL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NL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NL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NL" sz="260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N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NL" sz="2600" i="1">
                            <a:latin typeface="Cambria Math" panose="02040503050406030204" pitchFamily="18" charset="0"/>
                          </a:rPr>
                          <m:t>𝑐𝑜𝑣</m:t>
                        </m:r>
                      </m:sub>
                    </m:sSub>
                    <m:r>
                      <a:rPr lang="en-NL" sz="2600" i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N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L" sz="26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NL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NL" sz="2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39DE89-9BFD-ED79-0095-0F3DD1CDF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30089"/>
                <a:ext cx="14756524" cy="492443"/>
              </a:xfrm>
              <a:prstGeom prst="rect">
                <a:avLst/>
              </a:prstGeom>
              <a:blipFill>
                <a:blip r:embed="rId2"/>
                <a:stretch>
                  <a:fillRect l="-743" t="-9877" b="-3209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Introduction to Difference-in-Differences Estimation | Aptech">
            <a:extLst>
              <a:ext uri="{FF2B5EF4-FFF2-40B4-BE49-F238E27FC236}">
                <a16:creationId xmlns:a16="http://schemas.microsoft.com/office/drawing/2014/main" id="{8A9546F2-A2F5-2EF7-BFD4-963FDA1A3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98356"/>
            <a:ext cx="11115675" cy="741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4C15A3-9061-1D00-B248-C9C6844358E0}"/>
                  </a:ext>
                </a:extLst>
              </p:cNvPr>
              <p:cNvSpPr txBox="1"/>
              <p:nvPr/>
            </p:nvSpPr>
            <p:spPr>
              <a:xfrm>
                <a:off x="0" y="8522532"/>
                <a:ext cx="14756524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600" dirty="0"/>
                  <a:t>Triple Difference: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N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N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N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NL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L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NL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N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N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N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NL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L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NL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N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N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N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)+ </m:t>
                    </m:r>
                    <m:sSub>
                      <m:sSubPr>
                        <m:ctrlPr>
                          <a:rPr lang="en-N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N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∗ </m:t>
                    </m:r>
                    <m:d>
                      <m:dPr>
                        <m:ctrlPr>
                          <a:rPr lang="en-NL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NL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NL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NL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𝑐𝑜𝑣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NL" sz="2600" dirty="0"/>
              </a:p>
              <a:p>
                <a:endParaRPr lang="en-NL" sz="2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4C15A3-9061-1D00-B248-C9C684435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522532"/>
                <a:ext cx="14756524" cy="1292662"/>
              </a:xfrm>
              <a:prstGeom prst="rect">
                <a:avLst/>
              </a:prstGeom>
              <a:blipFill>
                <a:blip r:embed="rId4"/>
                <a:stretch>
                  <a:fillRect l="-743" t="-3774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49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9C13-9494-07E8-7FB7-386F80448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LPA</a:t>
            </a:r>
            <a:endParaRPr lang="en-NL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B160DC-F765-68A1-9E12-958CBF394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008503"/>
              </p:ext>
            </p:extLst>
          </p:nvPr>
        </p:nvGraphicFramePr>
        <p:xfrm>
          <a:off x="647700" y="3154623"/>
          <a:ext cx="9627143" cy="478000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86711">
                  <a:extLst>
                    <a:ext uri="{9D8B030D-6E8A-4147-A177-3AD203B41FA5}">
                      <a16:colId xmlns:a16="http://schemas.microsoft.com/office/drawing/2014/main" val="1705385475"/>
                    </a:ext>
                  </a:extLst>
                </a:gridCol>
                <a:gridCol w="1375869">
                  <a:extLst>
                    <a:ext uri="{9D8B030D-6E8A-4147-A177-3AD203B41FA5}">
                      <a16:colId xmlns:a16="http://schemas.microsoft.com/office/drawing/2014/main" val="1786507256"/>
                    </a:ext>
                  </a:extLst>
                </a:gridCol>
                <a:gridCol w="1281254">
                  <a:extLst>
                    <a:ext uri="{9D8B030D-6E8A-4147-A177-3AD203B41FA5}">
                      <a16:colId xmlns:a16="http://schemas.microsoft.com/office/drawing/2014/main" val="2565101180"/>
                    </a:ext>
                  </a:extLst>
                </a:gridCol>
                <a:gridCol w="1515821">
                  <a:extLst>
                    <a:ext uri="{9D8B030D-6E8A-4147-A177-3AD203B41FA5}">
                      <a16:colId xmlns:a16="http://schemas.microsoft.com/office/drawing/2014/main" val="4004059239"/>
                    </a:ext>
                  </a:extLst>
                </a:gridCol>
                <a:gridCol w="1599596">
                  <a:extLst>
                    <a:ext uri="{9D8B030D-6E8A-4147-A177-3AD203B41FA5}">
                      <a16:colId xmlns:a16="http://schemas.microsoft.com/office/drawing/2014/main" val="3296660852"/>
                    </a:ext>
                  </a:extLst>
                </a:gridCol>
                <a:gridCol w="1281254">
                  <a:extLst>
                    <a:ext uri="{9D8B030D-6E8A-4147-A177-3AD203B41FA5}">
                      <a16:colId xmlns:a16="http://schemas.microsoft.com/office/drawing/2014/main" val="99340215"/>
                    </a:ext>
                  </a:extLst>
                </a:gridCol>
                <a:gridCol w="1186638">
                  <a:extLst>
                    <a:ext uri="{9D8B030D-6E8A-4147-A177-3AD203B41FA5}">
                      <a16:colId xmlns:a16="http://schemas.microsoft.com/office/drawing/2014/main" val="3688785769"/>
                    </a:ext>
                  </a:extLst>
                </a:gridCol>
              </a:tblGrid>
              <a:tr h="6828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cap="all">
                          <a:effectLst/>
                        </a:rPr>
                        <a:t>Trust class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cap="all">
                          <a:effectLst/>
                        </a:rPr>
                        <a:t>n (pre)   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cap="all">
                          <a:effectLst/>
                        </a:rPr>
                        <a:t>Mean pre 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cap="all">
                          <a:effectLst/>
                        </a:rPr>
                        <a:t>95% CI pre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cap="all">
                          <a:effectLst/>
                        </a:rPr>
                        <a:t>n (post)   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cap="all">
                          <a:effectLst/>
                        </a:rPr>
                        <a:t>Mean post 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cap="all">
                          <a:effectLst/>
                        </a:rPr>
                        <a:t>95% CI post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4529500"/>
                  </a:ext>
                </a:extLst>
              </a:tr>
              <a:tr h="6828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cap="all">
                          <a:effectLst/>
                        </a:rPr>
                        <a:t>1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428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1.16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[1.14; 1.17]      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428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1.26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[1.22; 1.30]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246009"/>
                  </a:ext>
                </a:extLst>
              </a:tr>
              <a:tr h="6828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cap="all">
                          <a:effectLst/>
                        </a:rPr>
                        <a:t>2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1019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2.04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[2.03; 2.06]     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1014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2.12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[2.09; 2.15]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1377395"/>
                  </a:ext>
                </a:extLst>
              </a:tr>
              <a:tr h="6828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cap="all">
                          <a:effectLst/>
                        </a:rPr>
                        <a:t>3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86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2.44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[2.44; 2.44]     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86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2.55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[2.45; 2.66]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4749705"/>
                  </a:ext>
                </a:extLst>
              </a:tr>
              <a:tr h="6828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cap="all">
                          <a:effectLst/>
                        </a:rPr>
                        <a:t>4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895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2.90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[2.88; 2.91]     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887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2.91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[2.88; 2.95]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72848"/>
                  </a:ext>
                </a:extLst>
              </a:tr>
              <a:tr h="6828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cap="all">
                          <a:effectLst/>
                        </a:rPr>
                        <a:t>5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465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3.73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[3.71; 3.76]     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463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3.61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[3.57; 3.66]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2111550"/>
                  </a:ext>
                </a:extLst>
              </a:tr>
              <a:tr h="6828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cap="all">
                          <a:effectLst/>
                        </a:rPr>
                        <a:t>6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103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4.62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[4.58; 4.67]     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103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effectLst/>
                        </a:rPr>
                        <a:t>4.34</a:t>
                      </a:r>
                      <a:endParaRPr lang="en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effectLst/>
                        </a:rPr>
                        <a:t>[4.21; 4.46]</a:t>
                      </a:r>
                      <a:endParaRPr lang="en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4912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469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1E056-5016-FB52-6FBD-848BAE096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DiD</a:t>
            </a:r>
            <a:r>
              <a:rPr lang="en-US" dirty="0"/>
              <a:t> results</a:t>
            </a:r>
            <a:endParaRPr lang="en-NL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8ADEED-A5BA-7662-B002-0671970F1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969475"/>
              </p:ext>
            </p:extLst>
          </p:nvPr>
        </p:nvGraphicFramePr>
        <p:xfrm>
          <a:off x="6075942" y="280331"/>
          <a:ext cx="8864175" cy="97200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72835">
                  <a:extLst>
                    <a:ext uri="{9D8B030D-6E8A-4147-A177-3AD203B41FA5}">
                      <a16:colId xmlns:a16="http://schemas.microsoft.com/office/drawing/2014/main" val="1031671882"/>
                    </a:ext>
                  </a:extLst>
                </a:gridCol>
                <a:gridCol w="1772835">
                  <a:extLst>
                    <a:ext uri="{9D8B030D-6E8A-4147-A177-3AD203B41FA5}">
                      <a16:colId xmlns:a16="http://schemas.microsoft.com/office/drawing/2014/main" val="1495046112"/>
                    </a:ext>
                  </a:extLst>
                </a:gridCol>
                <a:gridCol w="1772835">
                  <a:extLst>
                    <a:ext uri="{9D8B030D-6E8A-4147-A177-3AD203B41FA5}">
                      <a16:colId xmlns:a16="http://schemas.microsoft.com/office/drawing/2014/main" val="597171766"/>
                    </a:ext>
                  </a:extLst>
                </a:gridCol>
                <a:gridCol w="1772835">
                  <a:extLst>
                    <a:ext uri="{9D8B030D-6E8A-4147-A177-3AD203B41FA5}">
                      <a16:colId xmlns:a16="http://schemas.microsoft.com/office/drawing/2014/main" val="4258911407"/>
                    </a:ext>
                  </a:extLst>
                </a:gridCol>
                <a:gridCol w="1772835">
                  <a:extLst>
                    <a:ext uri="{9D8B030D-6E8A-4147-A177-3AD203B41FA5}">
                      <a16:colId xmlns:a16="http://schemas.microsoft.com/office/drawing/2014/main" val="314940725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i="1" dirty="0">
                          <a:effectLst/>
                        </a:rPr>
                        <a:t>Variable</a:t>
                      </a:r>
                      <a:endParaRPr lang="en-NL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 err="1">
                          <a:effectLst/>
                        </a:rPr>
                        <a:t>DiD</a:t>
                      </a:r>
                      <a:endParaRPr lang="en-N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effectLst/>
                        </a:rPr>
                        <a:t>DDD</a:t>
                      </a:r>
                      <a:endParaRPr lang="en-N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 err="1">
                          <a:effectLst/>
                        </a:rPr>
                        <a:t>DiD</a:t>
                      </a:r>
                      <a:r>
                        <a:rPr lang="en-US" sz="1600" b="1" dirty="0">
                          <a:effectLst/>
                        </a:rPr>
                        <a:t> + Demo</a:t>
                      </a:r>
                      <a:endParaRPr lang="en-N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effectLst/>
                        </a:rPr>
                        <a:t>DDD + Demo</a:t>
                      </a:r>
                      <a:endParaRPr lang="en-N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61156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600" i="1">
                          <a:effectLst/>
                        </a:rPr>
                        <a:t>Post</a:t>
                      </a:r>
                      <a:endParaRPr lang="en-NL" sz="16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0.054**</a:t>
                      </a:r>
                      <a:endParaRPr lang="en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0,048</a:t>
                      </a:r>
                      <a:endParaRPr lang="en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0.049*</a:t>
                      </a:r>
                      <a:endParaRPr lang="en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0,048</a:t>
                      </a:r>
                      <a:endParaRPr lang="en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575056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NL" sz="1600" i="1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(0.025)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(0.048)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(0.025)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(0.048)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5752626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600" i="1" dirty="0" err="1">
                          <a:effectLst/>
                        </a:rPr>
                        <a:t>LocalEnviron</a:t>
                      </a:r>
                      <a:endParaRPr lang="en-NL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-0,019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0,000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-0,013</a:t>
                      </a:r>
                      <a:endParaRPr lang="en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0,001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35933449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NL" sz="1600" i="1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(0.014)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(0.029)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(0.015)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(0.030)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37819419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600" i="1">
                          <a:effectLst/>
                        </a:rPr>
                        <a:t>NatEnviron</a:t>
                      </a:r>
                      <a:endParaRPr lang="en-NL" sz="16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-0,007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0,024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-0,002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0,024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3901515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NL" sz="1600" i="1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(0.015)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(0.029)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(0.016)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(0.030)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281268518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600" i="1" dirty="0" err="1">
                          <a:effectLst/>
                        </a:rPr>
                        <a:t>LocalFinan</a:t>
                      </a:r>
                      <a:endParaRPr lang="en-NL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-0,018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0,006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-0,019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-0.000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424280844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NL" sz="1600" i="1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(0.015)</a:t>
                      </a:r>
                      <a:endParaRPr lang="en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(0.030)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(0.015)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(0.030)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373852544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600" i="1">
                          <a:effectLst/>
                        </a:rPr>
                        <a:t>NatFinan</a:t>
                      </a:r>
                      <a:endParaRPr lang="en-NL" sz="16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0,008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0,04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0,019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0,044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379779308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NL" sz="1600" i="1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(0.014)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(0.029)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(0.015)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(0.030)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12170757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600" i="1">
                          <a:effectLst/>
                        </a:rPr>
                        <a:t>LocalStab</a:t>
                      </a:r>
                      <a:endParaRPr lang="en-NL" sz="16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0,006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0.052*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0,014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0.054*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198081223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NL" sz="1600" i="1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(0.015)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(0.030)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(0.015)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(0.031)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31714159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600" i="1" dirty="0" err="1">
                          <a:effectLst/>
                        </a:rPr>
                        <a:t>NatStab</a:t>
                      </a:r>
                      <a:endParaRPr lang="en-NL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-0.010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0,02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-0,001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0,026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88068102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NL" sz="1600" i="1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(0.015)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(0.029)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(0.016)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(0.030)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125412196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600" i="1" dirty="0">
                          <a:effectLst/>
                        </a:rPr>
                        <a:t>Post × </a:t>
                      </a:r>
                      <a:r>
                        <a:rPr lang="en-US" sz="1600" i="1" dirty="0" err="1">
                          <a:effectLst/>
                        </a:rPr>
                        <a:t>LocalEnviron</a:t>
                      </a:r>
                      <a:endParaRPr lang="en-NL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-0,054</a:t>
                      </a:r>
                      <a:endParaRPr lang="en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-0,072</a:t>
                      </a:r>
                      <a:endParaRPr lang="en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-0,048</a:t>
                      </a:r>
                      <a:endParaRPr lang="en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-0,072</a:t>
                      </a:r>
                      <a:endParaRPr lang="en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87464826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NL" sz="1600" i="1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(0.034)</a:t>
                      </a:r>
                      <a:endParaRPr lang="en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(0.065)</a:t>
                      </a:r>
                      <a:endParaRPr lang="en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(0.035)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(0.066)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12483209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600" i="1">
                          <a:effectLst/>
                        </a:rPr>
                        <a:t>Post × NatEnviron</a:t>
                      </a:r>
                      <a:endParaRPr lang="en-NL" sz="16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-0,001</a:t>
                      </a:r>
                      <a:endParaRPr lang="en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0,052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0,004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0,054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16282105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NL" sz="1600" i="1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(0.034)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(0.062)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(0.035)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(0.062)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27471332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600" i="1">
                          <a:effectLst/>
                        </a:rPr>
                        <a:t>Post × LocalFinan</a:t>
                      </a:r>
                      <a:endParaRPr lang="en-NL" sz="16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-0.066**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-0.113*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-0.064*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-0.113*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32081954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NL" sz="1600" i="1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(0.033)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(0.061)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(0.033)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(0.061)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399792717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600" i="1">
                          <a:effectLst/>
                        </a:rPr>
                        <a:t>Post × NatFinan</a:t>
                      </a:r>
                      <a:endParaRPr lang="en-NL" sz="16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-0,022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0,032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-0,017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0,036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39614692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NL" sz="1600" i="1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(0.034)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(0.063)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(0.034)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(0.064)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5233732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600" i="1" dirty="0">
                          <a:effectLst/>
                        </a:rPr>
                        <a:t>Post × </a:t>
                      </a:r>
                      <a:r>
                        <a:rPr lang="en-US" sz="1600" i="1" dirty="0" err="1">
                          <a:effectLst/>
                        </a:rPr>
                        <a:t>LocalStab</a:t>
                      </a:r>
                      <a:endParaRPr lang="en-NL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-0.059*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-0,065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-0.055*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-0,065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18344652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NL" sz="1600" i="1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(0.033)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(0.062)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(0.033)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(0.063)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251056183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600" i="1">
                          <a:effectLst/>
                        </a:rPr>
                        <a:t>Post × NatStab</a:t>
                      </a:r>
                      <a:endParaRPr lang="en-NL" sz="16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-0.020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-0,045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-0,015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-0,045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34021305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NL" sz="1600" i="1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(0.033)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(0.061)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(0.033)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(0.061)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98718833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600" i="1">
                          <a:effectLst/>
                        </a:rPr>
                        <a:t>Controls (Demo)</a:t>
                      </a:r>
                      <a:endParaRPr lang="en-NL" sz="16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NO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NO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YES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YES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11086002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600" i="1">
                          <a:effectLst/>
                        </a:rPr>
                        <a:t>N</a:t>
                      </a:r>
                      <a:endParaRPr lang="en-NL" sz="16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5962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5962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5936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5936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62249576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sz="1600" i="1" dirty="0">
                          <a:effectLst/>
                        </a:rPr>
                        <a:t>R²</a:t>
                      </a:r>
                      <a:endParaRPr lang="en-NL" sz="16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0.824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0.828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effectLst/>
                        </a:rPr>
                        <a:t>0.829</a:t>
                      </a:r>
                      <a:endParaRPr lang="en-N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effectLst/>
                        </a:rPr>
                        <a:t>0.833</a:t>
                      </a:r>
                      <a:endParaRPr lang="en-NL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291" marR="64291" marT="0" marB="0"/>
                </a:tc>
                <a:extLst>
                  <a:ext uri="{0D108BD9-81ED-4DB2-BD59-A6C34878D82A}">
                    <a16:rowId xmlns:a16="http://schemas.microsoft.com/office/drawing/2014/main" val="4157713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565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25C8-7243-C604-7574-E856C70A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57A9C-B81C-D2AB-33A6-A49E79ABA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9FD0C7-EE02-AE55-0E99-10B74612D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904"/>
            <a:ext cx="15664017" cy="88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368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9.0.7022"/>
  <p:tag name="SLIDO_EVENT_SECTION_UUID" val="6fdb48c4-3574-43f0-af70-5cdbf9ae6891"/>
  <p:tag name="SLIDO_EVENT_UUID" val="52ab51a2-1c54-4376-ba28-a9b455203c06"/>
  <p:tag name="SLIDO_PRESENTATION_ID" val="c287ca94-e00e-475a-b07d-393d12ef9bf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41BE4555C8474584D3B68FB95E0F60" ma:contentTypeVersion="16" ma:contentTypeDescription="Create a new document." ma:contentTypeScope="" ma:versionID="d9e166b727072d3d33e460ef9543bce0">
  <xsd:schema xmlns:xsd="http://www.w3.org/2001/XMLSchema" xmlns:xs="http://www.w3.org/2001/XMLSchema" xmlns:p="http://schemas.microsoft.com/office/2006/metadata/properties" xmlns:ns2="57ec14fc-df64-48f0-97b7-0b52df9f5dc8" xmlns:ns3="faf5935d-c883-419e-be69-44891c8287d3" targetNamespace="http://schemas.microsoft.com/office/2006/metadata/properties" ma:root="true" ma:fieldsID="01e837e14a731f6de232cbc9fc3b472a" ns2:_="" ns3:_="">
    <xsd:import namespace="57ec14fc-df64-48f0-97b7-0b52df9f5dc8"/>
    <xsd:import namespace="faf5935d-c883-419e-be69-44891c8287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c14fc-df64-48f0-97b7-0b52df9f5d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95a2ead-fb08-4f89-b991-c2b7785951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5935d-c883-419e-be69-44891c8287d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86e8634-2e03-40c8-9687-75d8439c90f6}" ma:internalName="TaxCatchAll" ma:showField="CatchAllData" ma:web="faf5935d-c883-419e-be69-44891c828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ec14fc-df64-48f0-97b7-0b52df9f5dc8">
      <Terms xmlns="http://schemas.microsoft.com/office/infopath/2007/PartnerControls"/>
    </lcf76f155ced4ddcb4097134ff3c332f>
    <TaxCatchAll xmlns="faf5935d-c883-419e-be69-44891c8287d3" xsi:nil="true"/>
  </documentManagement>
</p:properties>
</file>

<file path=customXml/itemProps1.xml><?xml version="1.0" encoding="utf-8"?>
<ds:datastoreItem xmlns:ds="http://schemas.openxmlformats.org/officeDocument/2006/customXml" ds:itemID="{3E1C378F-6A06-44A5-9C46-BE10F73B3B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1A8650-9EA9-4A40-9A15-208C7432CCA8}">
  <ds:schemaRefs>
    <ds:schemaRef ds:uri="57ec14fc-df64-48f0-97b7-0b52df9f5dc8"/>
    <ds:schemaRef ds:uri="faf5935d-c883-419e-be69-44891c8287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6AFE77A-E410-435B-8800-5BE6A431D5C2}">
  <ds:schemaRefs>
    <ds:schemaRef ds:uri="http://purl.org/dc/elements/1.1/"/>
    <ds:schemaRef ds:uri="57ec14fc-df64-48f0-97b7-0b52df9f5dc8"/>
    <ds:schemaRef ds:uri="http://purl.org/dc/terms/"/>
    <ds:schemaRef ds:uri="http://schemas.microsoft.com/office/infopath/2007/PartnerControls"/>
    <ds:schemaRef ds:uri="faf5935d-c883-419e-be69-44891c8287d3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809</Words>
  <Application>Microsoft Office PowerPoint</Application>
  <PresentationFormat>Custom</PresentationFormat>
  <Paragraphs>242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Roboto</vt:lpstr>
      <vt:lpstr>Times New Roman</vt:lpstr>
      <vt:lpstr>Cambria Math</vt:lpstr>
      <vt:lpstr>Aileron Heavy</vt:lpstr>
      <vt:lpstr>Calibri</vt:lpstr>
      <vt:lpstr>Arial</vt:lpstr>
      <vt:lpstr>Office Theme</vt:lpstr>
      <vt:lpstr>Supplementary materials</vt:lpstr>
      <vt:lpstr>PowerPoint Presentation</vt:lpstr>
      <vt:lpstr>Framing treatments</vt:lpstr>
      <vt:lpstr>Trust questions</vt:lpstr>
      <vt:lpstr>PowerPoint Presentation</vt:lpstr>
      <vt:lpstr>Model</vt:lpstr>
      <vt:lpstr>LPA</vt:lpstr>
      <vt:lpstr>DiD results</vt:lpstr>
      <vt:lpstr>PowerPoint Presentation</vt:lpstr>
      <vt:lpstr>Honest Causal Forest</vt:lpstr>
      <vt:lpstr>HCF - sociodemo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Proposal Business Presentation in White Green Simple Corporate (Light) Style</dc:title>
  <dc:creator>Camps, J. (Jolien)</dc:creator>
  <cp:lastModifiedBy>Goes, K. (Kevin)</cp:lastModifiedBy>
  <cp:revision>5</cp:revision>
  <dcterms:created xsi:type="dcterms:W3CDTF">2006-08-16T00:00:00Z</dcterms:created>
  <dcterms:modified xsi:type="dcterms:W3CDTF">2026-05-03T21:40:34Z</dcterms:modified>
  <dc:identifier>DAFZ_bOM2B4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0x0101001141BE4555C8474584D3B68FB95E0F60</vt:lpwstr>
  </property>
  <property fmtid="{D5CDD505-2E9C-101B-9397-08002B2CF9AE}" pid="3" name="MediaServiceImageTags">
    <vt:lpwstr/>
  </property>
</Properties>
</file>