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9" r:id="rId4"/>
    <p:sldId id="263" r:id="rId5"/>
    <p:sldId id="264" r:id="rId6"/>
    <p:sldId id="265" r:id="rId7"/>
    <p:sldId id="266" r:id="rId8"/>
    <p:sldId id="267" r:id="rId9"/>
    <p:sldId id="268" r:id="rId10"/>
    <p:sldId id="269" r:id="rId11"/>
    <p:sldId id="270" r:id="rId12"/>
    <p:sldId id="271" r:id="rId13"/>
    <p:sldId id="272" r:id="rId14"/>
    <p:sldId id="261" r:id="rId15"/>
    <p:sldId id="273" r:id="rId16"/>
    <p:sldId id="262" r:id="rId17"/>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87" d="100"/>
          <a:sy n="87" d="100"/>
        </p:scale>
        <p:origin x="52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p:cNvSpPr>
            <a:spLocks noGrp="1"/>
          </p:cNvSpPr>
          <p:nvPr>
            <p:ph type="dt" sz="half" idx="10"/>
          </p:nvPr>
        </p:nvSpPr>
        <p:spPr/>
        <p:txBody>
          <a:bodyPr/>
          <a:lstStyle/>
          <a:p>
            <a:fld id="{9E23D438-AB0A-4EFB-BB31-D0CAD5EC6043}" type="datetimeFigureOut">
              <a:rPr lang="ro-RO" smtClean="0"/>
              <a:t>02.05.2026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1629673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9E23D438-AB0A-4EFB-BB31-D0CAD5EC6043}" type="datetimeFigureOut">
              <a:rPr lang="ro-RO" smtClean="0"/>
              <a:t>02.05.2026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138139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9E23D438-AB0A-4EFB-BB31-D0CAD5EC6043}" type="datetimeFigureOut">
              <a:rPr lang="ro-RO" smtClean="0"/>
              <a:t>02.05.2026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350391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10"/>
          </p:nvPr>
        </p:nvSpPr>
        <p:spPr/>
        <p:txBody>
          <a:bodyPr/>
          <a:lstStyle/>
          <a:p>
            <a:fld id="{9E23D438-AB0A-4EFB-BB31-D0CAD5EC6043}" type="datetimeFigureOut">
              <a:rPr lang="ro-RO" smtClean="0"/>
              <a:t>02.05.2026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347085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E23D438-AB0A-4EFB-BB31-D0CAD5EC6043}" type="datetimeFigureOut">
              <a:rPr lang="ro-RO" smtClean="0"/>
              <a:t>02.05.2026</a:t>
            </a:fld>
            <a:endParaRPr lang="ro-RO"/>
          </a:p>
        </p:txBody>
      </p:sp>
      <p:sp>
        <p:nvSpPr>
          <p:cNvPr id="5" name="Footer Placeholder 4"/>
          <p:cNvSpPr>
            <a:spLocks noGrp="1"/>
          </p:cNvSpPr>
          <p:nvPr>
            <p:ph type="ftr" sz="quarter" idx="11"/>
          </p:nvPr>
        </p:nvSpPr>
        <p:spPr/>
        <p:txBody>
          <a:bodyPr/>
          <a:lstStyle/>
          <a:p>
            <a:endParaRPr lang="ro-RO"/>
          </a:p>
        </p:txBody>
      </p:sp>
      <p:sp>
        <p:nvSpPr>
          <p:cNvPr id="6" name="Slide Number Placeholder 5"/>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312628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p:cNvSpPr>
            <a:spLocks noGrp="1"/>
          </p:cNvSpPr>
          <p:nvPr>
            <p:ph type="dt" sz="half" idx="10"/>
          </p:nvPr>
        </p:nvSpPr>
        <p:spPr/>
        <p:txBody>
          <a:bodyPr/>
          <a:lstStyle/>
          <a:p>
            <a:fld id="{9E23D438-AB0A-4EFB-BB31-D0CAD5EC6043}" type="datetimeFigureOut">
              <a:rPr lang="ro-RO" smtClean="0"/>
              <a:t>02.05.2026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195330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p:cNvSpPr>
            <a:spLocks noGrp="1"/>
          </p:cNvSpPr>
          <p:nvPr>
            <p:ph type="dt" sz="half" idx="10"/>
          </p:nvPr>
        </p:nvSpPr>
        <p:spPr/>
        <p:txBody>
          <a:bodyPr/>
          <a:lstStyle/>
          <a:p>
            <a:fld id="{9E23D438-AB0A-4EFB-BB31-D0CAD5EC6043}" type="datetimeFigureOut">
              <a:rPr lang="ro-RO" smtClean="0"/>
              <a:t>02.05.2026</a:t>
            </a:fld>
            <a:endParaRPr lang="ro-RO"/>
          </a:p>
        </p:txBody>
      </p:sp>
      <p:sp>
        <p:nvSpPr>
          <p:cNvPr id="8" name="Footer Placeholder 7"/>
          <p:cNvSpPr>
            <a:spLocks noGrp="1"/>
          </p:cNvSpPr>
          <p:nvPr>
            <p:ph type="ftr" sz="quarter" idx="11"/>
          </p:nvPr>
        </p:nvSpPr>
        <p:spPr/>
        <p:txBody>
          <a:bodyPr/>
          <a:lstStyle/>
          <a:p>
            <a:endParaRPr lang="ro-RO"/>
          </a:p>
        </p:txBody>
      </p:sp>
      <p:sp>
        <p:nvSpPr>
          <p:cNvPr id="9" name="Slide Number Placeholder 8"/>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1162669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o-RO"/>
          </a:p>
        </p:txBody>
      </p:sp>
      <p:sp>
        <p:nvSpPr>
          <p:cNvPr id="3" name="Date Placeholder 2"/>
          <p:cNvSpPr>
            <a:spLocks noGrp="1"/>
          </p:cNvSpPr>
          <p:nvPr>
            <p:ph type="dt" sz="half" idx="10"/>
          </p:nvPr>
        </p:nvSpPr>
        <p:spPr/>
        <p:txBody>
          <a:bodyPr/>
          <a:lstStyle/>
          <a:p>
            <a:fld id="{9E23D438-AB0A-4EFB-BB31-D0CAD5EC6043}" type="datetimeFigureOut">
              <a:rPr lang="ro-RO" smtClean="0"/>
              <a:t>02.05.2026</a:t>
            </a:fld>
            <a:endParaRPr lang="ro-RO"/>
          </a:p>
        </p:txBody>
      </p:sp>
      <p:sp>
        <p:nvSpPr>
          <p:cNvPr id="4" name="Footer Placeholder 3"/>
          <p:cNvSpPr>
            <a:spLocks noGrp="1"/>
          </p:cNvSpPr>
          <p:nvPr>
            <p:ph type="ftr" sz="quarter" idx="11"/>
          </p:nvPr>
        </p:nvSpPr>
        <p:spPr/>
        <p:txBody>
          <a:bodyPr/>
          <a:lstStyle/>
          <a:p>
            <a:endParaRPr lang="ro-RO"/>
          </a:p>
        </p:txBody>
      </p:sp>
      <p:sp>
        <p:nvSpPr>
          <p:cNvPr id="5" name="Slide Number Placeholder 4"/>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846797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3D438-AB0A-4EFB-BB31-D0CAD5EC6043}" type="datetimeFigureOut">
              <a:rPr lang="ro-RO" smtClean="0"/>
              <a:t>02.05.2026</a:t>
            </a:fld>
            <a:endParaRPr lang="ro-RO"/>
          </a:p>
        </p:txBody>
      </p:sp>
      <p:sp>
        <p:nvSpPr>
          <p:cNvPr id="3" name="Footer Placeholder 2"/>
          <p:cNvSpPr>
            <a:spLocks noGrp="1"/>
          </p:cNvSpPr>
          <p:nvPr>
            <p:ph type="ftr" sz="quarter" idx="11"/>
          </p:nvPr>
        </p:nvSpPr>
        <p:spPr/>
        <p:txBody>
          <a:bodyPr/>
          <a:lstStyle/>
          <a:p>
            <a:endParaRPr lang="ro-RO"/>
          </a:p>
        </p:txBody>
      </p:sp>
      <p:sp>
        <p:nvSpPr>
          <p:cNvPr id="4" name="Slide Number Placeholder 3"/>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4143535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23D438-AB0A-4EFB-BB31-D0CAD5EC6043}" type="datetimeFigureOut">
              <a:rPr lang="ro-RO" smtClean="0"/>
              <a:t>02.05.2026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1156776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E23D438-AB0A-4EFB-BB31-D0CAD5EC6043}" type="datetimeFigureOut">
              <a:rPr lang="ro-RO" smtClean="0"/>
              <a:t>02.05.2026</a:t>
            </a:fld>
            <a:endParaRPr lang="ro-RO"/>
          </a:p>
        </p:txBody>
      </p:sp>
      <p:sp>
        <p:nvSpPr>
          <p:cNvPr id="6" name="Footer Placeholder 5"/>
          <p:cNvSpPr>
            <a:spLocks noGrp="1"/>
          </p:cNvSpPr>
          <p:nvPr>
            <p:ph type="ftr" sz="quarter" idx="11"/>
          </p:nvPr>
        </p:nvSpPr>
        <p:spPr/>
        <p:txBody>
          <a:bodyPr/>
          <a:lstStyle/>
          <a:p>
            <a:endParaRPr lang="ro-RO"/>
          </a:p>
        </p:txBody>
      </p:sp>
      <p:sp>
        <p:nvSpPr>
          <p:cNvPr id="7" name="Slide Number Placeholder 6"/>
          <p:cNvSpPr>
            <a:spLocks noGrp="1"/>
          </p:cNvSpPr>
          <p:nvPr>
            <p:ph type="sldNum" sz="quarter" idx="12"/>
          </p:nvPr>
        </p:nvSpPr>
        <p:spPr/>
        <p:txBody>
          <a:bodyPr/>
          <a:lstStyle/>
          <a:p>
            <a:fld id="{E5931753-35FA-40FC-84EE-32287F246354}" type="slidenum">
              <a:rPr lang="ro-RO" smtClean="0"/>
              <a:t>‹#›</a:t>
            </a:fld>
            <a:endParaRPr lang="ro-RO"/>
          </a:p>
        </p:txBody>
      </p:sp>
    </p:spTree>
    <p:extLst>
      <p:ext uri="{BB962C8B-B14F-4D97-AF65-F5344CB8AC3E}">
        <p14:creationId xmlns:p14="http://schemas.microsoft.com/office/powerpoint/2010/main" val="1947382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3D438-AB0A-4EFB-BB31-D0CAD5EC6043}" type="datetimeFigureOut">
              <a:rPr lang="ro-RO" smtClean="0"/>
              <a:t>02.05.2026</a:t>
            </a:fld>
            <a:endParaRPr lang="ro-R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931753-35FA-40FC-84EE-32287F246354}" type="slidenum">
              <a:rPr lang="ro-RO" smtClean="0"/>
              <a:t>‹#›</a:t>
            </a:fld>
            <a:endParaRPr lang="ro-RO"/>
          </a:p>
        </p:txBody>
      </p:sp>
    </p:spTree>
    <p:extLst>
      <p:ext uri="{BB962C8B-B14F-4D97-AF65-F5344CB8AC3E}">
        <p14:creationId xmlns:p14="http://schemas.microsoft.com/office/powerpoint/2010/main" val="926222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8731" y="1783862"/>
            <a:ext cx="10920046" cy="1933604"/>
          </a:xfrm>
          <a:ln>
            <a:noFill/>
          </a:ln>
        </p:spPr>
        <p:txBody>
          <a:bodyPr>
            <a:normAutofit fontScale="90000"/>
          </a:bodyPr>
          <a:lstStyle/>
          <a:p>
            <a:r>
              <a:rPr lang="en-US" sz="4400" b="1" dirty="0">
                <a:solidFill>
                  <a:srgbClr val="212529"/>
                </a:solidFill>
                <a:latin typeface="Times New Roman" panose="02020603050405020304" pitchFamily="18" charset="0"/>
                <a:cs typeface="Times New Roman" panose="02020603050405020304" pitchFamily="18" charset="0"/>
              </a:rPr>
              <a:t>Safeguarding </a:t>
            </a:r>
            <a:r>
              <a:rPr lang="en-US" sz="4400" b="1" dirty="0" err="1">
                <a:solidFill>
                  <a:srgbClr val="212529"/>
                </a:solidFill>
                <a:latin typeface="Times New Roman" panose="02020603050405020304" pitchFamily="18" charset="0"/>
                <a:cs typeface="Times New Roman" panose="02020603050405020304" pitchFamily="18" charset="0"/>
              </a:rPr>
              <a:t>Geoheritage</a:t>
            </a:r>
            <a:r>
              <a:rPr lang="en-US" sz="4400" b="1" dirty="0">
                <a:solidFill>
                  <a:srgbClr val="212529"/>
                </a:solidFill>
                <a:latin typeface="Times New Roman" panose="02020603050405020304" pitchFamily="18" charset="0"/>
                <a:cs typeface="Times New Roman" panose="02020603050405020304" pitchFamily="18" charset="0"/>
              </a:rPr>
              <a:t> in a Changing World: An interdisciplinary assessment of the value and vulnerability for </a:t>
            </a:r>
            <a:r>
              <a:rPr lang="en-US" sz="4400" b="1" dirty="0" err="1">
                <a:solidFill>
                  <a:srgbClr val="212529"/>
                </a:solidFill>
                <a:latin typeface="Times New Roman" panose="02020603050405020304" pitchFamily="18" charset="0"/>
                <a:cs typeface="Times New Roman" panose="02020603050405020304" pitchFamily="18" charset="0"/>
              </a:rPr>
              <a:t>Neamț</a:t>
            </a:r>
            <a:r>
              <a:rPr lang="en-US" sz="4400" b="1" dirty="0">
                <a:solidFill>
                  <a:srgbClr val="212529"/>
                </a:solidFill>
                <a:latin typeface="Times New Roman" panose="02020603050405020304" pitchFamily="18" charset="0"/>
                <a:cs typeface="Times New Roman" panose="02020603050405020304" pitchFamily="18" charset="0"/>
              </a:rPr>
              <a:t> County's </a:t>
            </a:r>
            <a:r>
              <a:rPr lang="en-US" sz="4400" b="1" dirty="0" err="1">
                <a:solidFill>
                  <a:srgbClr val="212529"/>
                </a:solidFill>
                <a:latin typeface="Times New Roman" panose="02020603050405020304" pitchFamily="18" charset="0"/>
                <a:cs typeface="Times New Roman" panose="02020603050405020304" pitchFamily="18" charset="0"/>
              </a:rPr>
              <a:t>geosites</a:t>
            </a:r>
            <a:endParaRPr lang="ro-RO"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4316320"/>
            <a:ext cx="12045462" cy="1815882"/>
          </a:xfrm>
          <a:prstGeom prst="rect">
            <a:avLst/>
          </a:prstGeom>
        </p:spPr>
        <p:txBody>
          <a:bodyPr wrap="square">
            <a:spAutoFit/>
          </a:bodyPr>
          <a:lstStyle/>
          <a:p>
            <a:pPr algn="ctr"/>
            <a:r>
              <a:rPr lang="ro-RO"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Maria Cristina CIMPOEȘU</a:t>
            </a:r>
            <a:r>
              <a:rPr lang="ro-RO"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ro-RO"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Nicușor NECULA</a:t>
            </a:r>
            <a:r>
              <a:rPr lang="ro-RO"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1,2</a:t>
            </a:r>
            <a:r>
              <a:rPr lang="ro-RO"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ro-RO" sz="2400" dirty="0">
                <a:solidFill>
                  <a:srgbClr val="212529"/>
                </a:solidFill>
                <a:latin typeface="Times New Roman" panose="02020603050405020304" pitchFamily="18" charset="0"/>
                <a:cs typeface="Times New Roman" panose="02020603050405020304" pitchFamily="18" charset="0"/>
              </a:rPr>
              <a:t> Ionuț GRĂDIANU</a:t>
            </a:r>
            <a:r>
              <a:rPr lang="ro-RO"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o-RO"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Adrian GROZAVU</a:t>
            </a:r>
            <a:r>
              <a:rPr lang="ro-RO"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endParaRPr lang="en-US" sz="2400"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400" baseline="30000" dirty="0">
              <a:solidFill>
                <a:srgbClr val="000000"/>
              </a:solidFill>
              <a:latin typeface="Times New Roman" panose="02020603050405020304" pitchFamily="18" charset="0"/>
              <a:ea typeface="Calibri" panose="020F0502020204030204" pitchFamily="34" charset="0"/>
            </a:endParaRPr>
          </a:p>
          <a:p>
            <a:r>
              <a:rPr lang="en-US"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o-RO"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1</a:t>
            </a:r>
            <a:r>
              <a:rPr lang="en-US"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Alexandru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Ioan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Cuza</a:t>
            </a:r>
            <a:r>
              <a:rPr lang="en-US" dirty="0">
                <a:latin typeface="Times New Roman" panose="02020603050405020304" pitchFamily="18" charset="0"/>
                <a:cs typeface="Times New Roman" panose="02020603050405020304" pitchFamily="18" charset="0"/>
              </a:rPr>
              <a:t>” University of </a:t>
            </a:r>
            <a:r>
              <a:rPr lang="en-US" dirty="0" err="1">
                <a:latin typeface="Times New Roman" panose="02020603050405020304" pitchFamily="18" charset="0"/>
                <a:cs typeface="Times New Roman" panose="02020603050405020304" pitchFamily="18" charset="0"/>
              </a:rPr>
              <a:t>Iaşi</a:t>
            </a:r>
            <a:r>
              <a:rPr lang="en-US" dirty="0">
                <a:latin typeface="Times New Roman" panose="02020603050405020304" pitchFamily="18" charset="0"/>
                <a:cs typeface="Times New Roman" panose="02020603050405020304" pitchFamily="18" charset="0"/>
              </a:rPr>
              <a:t>, Faculty of Geography and Geology, Geography, Iasi, Romania</a:t>
            </a:r>
          </a:p>
          <a:p>
            <a:r>
              <a:rPr lang="en-US" dirty="0">
                <a:latin typeface="Times New Roman" panose="02020603050405020304" pitchFamily="18" charset="0"/>
                <a:cs typeface="Times New Roman" panose="02020603050405020304" pitchFamily="18" charset="0"/>
              </a:rPr>
              <a:t> </a:t>
            </a:r>
            <a:r>
              <a:rPr lang="en-US"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ro-RO"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„Alexandru Ioan Cuza” University of Iaşi, Tulnici Research Centre, Bd Carol I 11, 700506</a:t>
            </a:r>
            <a:endParaRPr lang="en-US" dirty="0">
              <a:latin typeface="Times New Roman" panose="02020603050405020304" pitchFamily="18" charset="0"/>
              <a:cs typeface="Times New Roman" panose="02020603050405020304" pitchFamily="18" charset="0"/>
            </a:endParaRPr>
          </a:p>
          <a:p>
            <a:r>
              <a:rPr lang="en-US" dirty="0">
                <a:solidFill>
                  <a:prstClr val="black"/>
                </a:solidFill>
                <a:latin typeface="Times New Roman" panose="02020603050405020304" pitchFamily="18" charset="0"/>
                <a:cs typeface="Times New Roman" panose="02020603050405020304" pitchFamily="18" charset="0"/>
              </a:rPr>
              <a:t> </a:t>
            </a:r>
            <a:r>
              <a:rPr lang="en-US" baseline="30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 </a:t>
            </a:r>
            <a:r>
              <a:rPr lang="ro-RO" dirty="0">
                <a:latin typeface="Times New Roman" panose="02020603050405020304" pitchFamily="18" charset="0"/>
                <a:cs typeface="Times New Roman" panose="02020603050405020304" pitchFamily="18" charset="0"/>
              </a:rPr>
              <a:t>Natural Sciences Museum of Piatra-Neamț, Petru Rareș 26A, 610119, Neamț, Romania </a:t>
            </a:r>
            <a:endParaRPr lang="en-US" dirty="0">
              <a:latin typeface="Times New Roman" panose="02020603050405020304" pitchFamily="18" charset="0"/>
              <a:cs typeface="Times New Roman" panose="02020603050405020304" pitchFamily="18" charset="0"/>
            </a:endParaRPr>
          </a:p>
          <a:p>
            <a:endParaRPr lang="ro-RO"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flipV="1">
            <a:off x="319454" y="4289943"/>
            <a:ext cx="11658600" cy="26377"/>
          </a:xfrm>
          <a:prstGeom prst="line">
            <a:avLst/>
          </a:prstGeom>
          <a:ln>
            <a:solidFill>
              <a:schemeClr val="accent4">
                <a:lumMod val="75000"/>
              </a:schemeClr>
            </a:solidFill>
          </a:ln>
        </p:spPr>
        <p:style>
          <a:lnRef idx="1">
            <a:schemeClr val="accent5"/>
          </a:lnRef>
          <a:fillRef idx="0">
            <a:schemeClr val="accent5"/>
          </a:fillRef>
          <a:effectRef idx="0">
            <a:schemeClr val="accent5"/>
          </a:effectRef>
          <a:fontRef idx="minor">
            <a:schemeClr val="tx1"/>
          </a:fontRef>
        </p:style>
      </p:cxnSp>
      <p:pic>
        <p:nvPicPr>
          <p:cNvPr id="7" name="Picture 6">
            <a:extLst>
              <a:ext uri="{FF2B5EF4-FFF2-40B4-BE49-F238E27FC236}">
                <a16:creationId xmlns:a16="http://schemas.microsoft.com/office/drawing/2014/main" id="{A51EE63F-6343-95CA-CAD0-95574E4CE3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43" y="-79871"/>
            <a:ext cx="1212540" cy="1291256"/>
          </a:xfrm>
          <a:prstGeom prst="rect">
            <a:avLst/>
          </a:prstGeom>
        </p:spPr>
      </p:pic>
      <p:pic>
        <p:nvPicPr>
          <p:cNvPr id="9" name="Picture 8" descr="1200px-Stema_UAIC.svg.png">
            <a:extLst>
              <a:ext uri="{FF2B5EF4-FFF2-40B4-BE49-F238E27FC236}">
                <a16:creationId xmlns:a16="http://schemas.microsoft.com/office/drawing/2014/main" id="{E5BD86C8-86E5-45B8-AA0F-A6D99C37C98E}"/>
              </a:ext>
            </a:extLst>
          </p:cNvPr>
          <p:cNvPicPr>
            <a:picLocks noChangeAspect="1"/>
          </p:cNvPicPr>
          <p:nvPr/>
        </p:nvPicPr>
        <p:blipFill>
          <a:blip r:embed="rId3" cstate="print"/>
          <a:stretch>
            <a:fillRect/>
          </a:stretch>
        </p:blipFill>
        <p:spPr>
          <a:xfrm flipH="1">
            <a:off x="11108290" y="-32020"/>
            <a:ext cx="1083710" cy="1125248"/>
          </a:xfrm>
          <a:prstGeom prst="rect">
            <a:avLst/>
          </a:prstGeom>
        </p:spPr>
      </p:pic>
      <p:sp>
        <p:nvSpPr>
          <p:cNvPr id="18" name="Rectangle 17"/>
          <p:cNvSpPr/>
          <p:nvPr/>
        </p:nvSpPr>
        <p:spPr>
          <a:xfrm>
            <a:off x="4005116" y="1027691"/>
            <a:ext cx="4241354" cy="369332"/>
          </a:xfrm>
          <a:prstGeom prst="rect">
            <a:avLst/>
          </a:prstGeom>
        </p:spPr>
        <p:txBody>
          <a:bodyPr wrap="none">
            <a:spAutoFit/>
          </a:bodyPr>
          <a:lstStyle/>
          <a:p>
            <a:r>
              <a:rPr lang="ro-RO" b="1" dirty="0">
                <a:solidFill>
                  <a:srgbClr val="0072BC"/>
                </a:solidFill>
                <a:latin typeface="Times New Roman" panose="02020603050405020304" pitchFamily="18" charset="0"/>
                <a:cs typeface="Times New Roman" panose="02020603050405020304" pitchFamily="18" charset="0"/>
              </a:rPr>
              <a:t>Vienna, Austria &amp; Online | 3–8 May 2026</a:t>
            </a:r>
            <a:endParaRPr lang="ro-RO" dirty="0">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114" y="0"/>
            <a:ext cx="2947355" cy="1035130"/>
          </a:xfrm>
          <a:prstGeom prst="rect">
            <a:avLst/>
          </a:prstGeom>
        </p:spPr>
      </p:pic>
    </p:spTree>
    <p:extLst>
      <p:ext uri="{BB962C8B-B14F-4D97-AF65-F5344CB8AC3E}">
        <p14:creationId xmlns:p14="http://schemas.microsoft.com/office/powerpoint/2010/main" val="2796123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2384" y="137516"/>
            <a:ext cx="4833374" cy="388696"/>
          </a:xfrm>
          <a:prstGeom prst="rect">
            <a:avLst/>
          </a:prstGeom>
        </p:spPr>
        <p:txBody>
          <a:bodyPr wrap="none">
            <a:spAutoFit/>
          </a:bodyPr>
          <a:lstStyle/>
          <a:p>
            <a:pPr lvl="0" algn="ctr">
              <a:lnSpc>
                <a:spcPct val="107000"/>
              </a:lnSpc>
            </a:pPr>
            <a:r>
              <a:rPr lang="en-US" b="1" dirty="0">
                <a:solidFill>
                  <a:prstClr val="black"/>
                </a:solidFill>
                <a:latin typeface="Times New Roman" panose="02020603050405020304" pitchFamily="18" charset="0"/>
                <a:cs typeface="Times New Roman" panose="02020603050405020304" pitchFamily="18" charset="0"/>
              </a:rPr>
              <a:t>Quantitative assessment of scientific value (SV)</a:t>
            </a:r>
            <a:endParaRPr lang="ro-RO"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50102" y="6105216"/>
            <a:ext cx="737702" cy="307777"/>
          </a:xfrm>
          <a:prstGeom prst="rect">
            <a:avLst/>
          </a:prstGeom>
        </p:spPr>
        <p:txBody>
          <a:bodyPr wrap="none">
            <a:spAutoFit/>
          </a:bodyPr>
          <a:lstStyle/>
          <a:p>
            <a:r>
              <a:rPr lang="en-US" sz="1400" dirty="0">
                <a:solidFill>
                  <a:prstClr val="black"/>
                </a:solidFill>
                <a:latin typeface="Times New Roman" panose="02020603050405020304" pitchFamily="18" charset="0"/>
                <a:cs typeface="Times New Roman" panose="02020603050405020304" pitchFamily="18" charset="0"/>
              </a:rPr>
              <a:t>Fig.</a:t>
            </a:r>
            <a:r>
              <a:rPr lang="ro-RO" sz="1400" dirty="0">
                <a:solidFill>
                  <a:prstClr val="black"/>
                </a:solidFill>
                <a:latin typeface="Times New Roman" panose="02020603050405020304" pitchFamily="18" charset="0"/>
                <a:cs typeface="Times New Roman" panose="02020603050405020304" pitchFamily="18" charset="0"/>
              </a:rPr>
              <a:t> 1</a:t>
            </a:r>
            <a:r>
              <a:rPr lang="en-US" sz="1400" dirty="0">
                <a:solidFill>
                  <a:prstClr val="black"/>
                </a:solidFill>
                <a:latin typeface="Times New Roman" panose="02020603050405020304" pitchFamily="18" charset="0"/>
                <a:cs typeface="Times New Roman" panose="02020603050405020304" pitchFamily="18" charset="0"/>
              </a:rPr>
              <a:t>6.</a:t>
            </a:r>
            <a:endParaRPr lang="ro-RO" dirty="0"/>
          </a:p>
        </p:txBody>
      </p:sp>
      <p:graphicFrame>
        <p:nvGraphicFramePr>
          <p:cNvPr id="7" name="Table 6"/>
          <p:cNvGraphicFramePr>
            <a:graphicFrameLocks noGrp="1"/>
          </p:cNvGraphicFramePr>
          <p:nvPr>
            <p:extLst>
              <p:ext uri="{D42A27DB-BD31-4B8C-83A1-F6EECF244321}">
                <p14:modId xmlns:p14="http://schemas.microsoft.com/office/powerpoint/2010/main" val="2247934961"/>
              </p:ext>
            </p:extLst>
          </p:nvPr>
        </p:nvGraphicFramePr>
        <p:xfrm>
          <a:off x="7640515" y="3192928"/>
          <a:ext cx="3824654" cy="1897380"/>
        </p:xfrm>
        <a:graphic>
          <a:graphicData uri="http://schemas.openxmlformats.org/drawingml/2006/table">
            <a:tbl>
              <a:tblPr>
                <a:tableStyleId>{BC89EF96-8CEA-46FF-86C4-4CE0E7609802}</a:tableStyleId>
              </a:tblPr>
              <a:tblGrid>
                <a:gridCol w="2713759">
                  <a:extLst>
                    <a:ext uri="{9D8B030D-6E8A-4147-A177-3AD203B41FA5}">
                      <a16:colId xmlns:a16="http://schemas.microsoft.com/office/drawing/2014/main" val="863420723"/>
                    </a:ext>
                  </a:extLst>
                </a:gridCol>
                <a:gridCol w="1110895">
                  <a:extLst>
                    <a:ext uri="{9D8B030D-6E8A-4147-A177-3AD203B41FA5}">
                      <a16:colId xmlns:a16="http://schemas.microsoft.com/office/drawing/2014/main" val="1279821418"/>
                    </a:ext>
                  </a:extLst>
                </a:gridCol>
              </a:tblGrid>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SCIENTIFIC VALUE (SV)</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722203572"/>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Criteria</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ro-RO" sz="1200" u="none" strike="noStrike" dirty="0">
                          <a:effectLst/>
                          <a:latin typeface="Times New Roman" panose="02020603050405020304" pitchFamily="18" charset="0"/>
                          <a:cs typeface="Times New Roman" panose="02020603050405020304" pitchFamily="18" charset="0"/>
                        </a:rPr>
                        <a:t>Weight  </a:t>
                      </a:r>
                    </a:p>
                    <a:p>
                      <a:pPr algn="ctr" fontAlgn="b"/>
                      <a:r>
                        <a:rPr lang="ro-RO" sz="1200" u="none" strike="noStrike" dirty="0">
                          <a:effectLst/>
                          <a:latin typeface="Times New Roman" panose="02020603050405020304" pitchFamily="18" charset="0"/>
                          <a:cs typeface="Times New Roman" panose="02020603050405020304" pitchFamily="18" charset="0"/>
                        </a:rPr>
                        <a:t>(%)</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85367719"/>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A. Representativity </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30</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808849233"/>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B. Key locality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20</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405566955"/>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 Scientific knowledge</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481714382"/>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D. Integrity </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15</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166335644"/>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E. Geological diversity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930696565"/>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F. Rarity </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15</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531312855"/>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G. Use restrictions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866911547"/>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476025618"/>
              </p:ext>
            </p:extLst>
          </p:nvPr>
        </p:nvGraphicFramePr>
        <p:xfrm>
          <a:off x="158263" y="848100"/>
          <a:ext cx="11860822" cy="1714500"/>
        </p:xfrm>
        <a:graphic>
          <a:graphicData uri="http://schemas.openxmlformats.org/drawingml/2006/table">
            <a:tbl>
              <a:tblPr>
                <a:tableStyleId>{3B4B98B0-60AC-42C2-AFA5-B58CD77FA1E5}</a:tableStyleId>
              </a:tblPr>
              <a:tblGrid>
                <a:gridCol w="2325297">
                  <a:extLst>
                    <a:ext uri="{9D8B030D-6E8A-4147-A177-3AD203B41FA5}">
                      <a16:colId xmlns:a16="http://schemas.microsoft.com/office/drawing/2014/main" val="291799922"/>
                    </a:ext>
                  </a:extLst>
                </a:gridCol>
                <a:gridCol w="1369942">
                  <a:extLst>
                    <a:ext uri="{9D8B030D-6E8A-4147-A177-3AD203B41FA5}">
                      <a16:colId xmlns:a16="http://schemas.microsoft.com/office/drawing/2014/main" val="1534664813"/>
                    </a:ext>
                  </a:extLst>
                </a:gridCol>
                <a:gridCol w="1108573">
                  <a:extLst>
                    <a:ext uri="{9D8B030D-6E8A-4147-A177-3AD203B41FA5}">
                      <a16:colId xmlns:a16="http://schemas.microsoft.com/office/drawing/2014/main" val="1797974607"/>
                    </a:ext>
                  </a:extLst>
                </a:gridCol>
                <a:gridCol w="1631315">
                  <a:extLst>
                    <a:ext uri="{9D8B030D-6E8A-4147-A177-3AD203B41FA5}">
                      <a16:colId xmlns:a16="http://schemas.microsoft.com/office/drawing/2014/main" val="2101161433"/>
                    </a:ext>
                  </a:extLst>
                </a:gridCol>
                <a:gridCol w="1324879">
                  <a:extLst>
                    <a:ext uri="{9D8B030D-6E8A-4147-A177-3AD203B41FA5}">
                      <a16:colId xmlns:a16="http://schemas.microsoft.com/office/drawing/2014/main" val="992310916"/>
                    </a:ext>
                  </a:extLst>
                </a:gridCol>
                <a:gridCol w="1532174">
                  <a:extLst>
                    <a:ext uri="{9D8B030D-6E8A-4147-A177-3AD203B41FA5}">
                      <a16:colId xmlns:a16="http://schemas.microsoft.com/office/drawing/2014/main" val="1615342288"/>
                    </a:ext>
                  </a:extLst>
                </a:gridCol>
                <a:gridCol w="1128529">
                  <a:extLst>
                    <a:ext uri="{9D8B030D-6E8A-4147-A177-3AD203B41FA5}">
                      <a16:colId xmlns:a16="http://schemas.microsoft.com/office/drawing/2014/main" val="4134127128"/>
                    </a:ext>
                  </a:extLst>
                </a:gridCol>
                <a:gridCol w="1440113">
                  <a:extLst>
                    <a:ext uri="{9D8B030D-6E8A-4147-A177-3AD203B41FA5}">
                      <a16:colId xmlns:a16="http://schemas.microsoft.com/office/drawing/2014/main" val="2833098882"/>
                    </a:ext>
                  </a:extLst>
                </a:gridCol>
              </a:tblGrid>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Geosites/Criteria</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A. Representativity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B. Key locality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 Scientific knowledge</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D. Integrity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E. Geological diversity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F. Rarity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G. Use restrictions</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977445646"/>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Munticelu Cave</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1</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1</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82736371"/>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Toșorog Cave</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055241610"/>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Piatra Teiului </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6660892"/>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Stânca Șerbești</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711926137"/>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Paleontological reserve Cozla</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533830675"/>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Paleontological reserve Pietricica</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3</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3</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574670979"/>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Paleontological reserve Cernegura</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491548670"/>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Paleontological reserve Agârcia</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60881749"/>
                  </a:ext>
                </a:extLst>
              </a:tr>
            </a:tbl>
          </a:graphicData>
        </a:graphic>
      </p:graphicFrame>
      <p:sp>
        <p:nvSpPr>
          <p:cNvPr id="9" name="TextBox 8"/>
          <p:cNvSpPr txBox="1"/>
          <p:nvPr/>
        </p:nvSpPr>
        <p:spPr>
          <a:xfrm>
            <a:off x="7517421" y="2870377"/>
            <a:ext cx="3947748"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Table 6. Weighting of the scientific value criteria</a:t>
            </a:r>
            <a:endParaRPr lang="ro-RO" sz="1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158263" y="540323"/>
            <a:ext cx="4468787" cy="307777"/>
          </a:xfrm>
          <a:prstGeom prst="rect">
            <a:avLst/>
          </a:prstGeom>
        </p:spPr>
        <p:txBody>
          <a:bodyPr wrap="none">
            <a:spAutoFit/>
          </a:bodyPr>
          <a:lstStyle/>
          <a:p>
            <a:r>
              <a:rPr lang="en-US" sz="1400" b="1" dirty="0">
                <a:latin typeface="Times New Roman" panose="02020603050405020304" pitchFamily="18" charset="0"/>
                <a:cs typeface="Times New Roman" panose="02020603050405020304" pitchFamily="18" charset="0"/>
              </a:rPr>
              <a:t>Table 5. Assessment of the scientific value of the </a:t>
            </a:r>
            <a:r>
              <a:rPr lang="en-US" sz="1400" b="1" dirty="0" err="1">
                <a:latin typeface="Times New Roman" panose="02020603050405020304" pitchFamily="18" charset="0"/>
                <a:cs typeface="Times New Roman" panose="02020603050405020304" pitchFamily="18" charset="0"/>
              </a:rPr>
              <a:t>geosites</a:t>
            </a:r>
            <a:endParaRPr lang="ro-RO" sz="1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58263" y="2754432"/>
            <a:ext cx="7095391" cy="3272568"/>
          </a:xfrm>
          <a:prstGeom prst="rect">
            <a:avLst/>
          </a:prstGeom>
          <a:ln>
            <a:solidFill>
              <a:schemeClr val="tx1"/>
            </a:solidFill>
          </a:ln>
        </p:spPr>
      </p:pic>
      <p:sp>
        <p:nvSpPr>
          <p:cNvPr id="5" name="Rectangle 4"/>
          <p:cNvSpPr/>
          <p:nvPr/>
        </p:nvSpPr>
        <p:spPr>
          <a:xfrm>
            <a:off x="2885964" y="3192928"/>
            <a:ext cx="3736920" cy="230832"/>
          </a:xfrm>
          <a:prstGeom prst="rect">
            <a:avLst/>
          </a:prstGeom>
        </p:spPr>
        <p:txBody>
          <a:bodyPr wrap="none">
            <a:spAutoFit/>
          </a:bodyPr>
          <a:lstStyle/>
          <a:p>
            <a:r>
              <a:rPr lang="ro-RO" sz="900" b="1" dirty="0">
                <a:solidFill>
                  <a:srgbClr val="0F1115"/>
                </a:solidFill>
                <a:latin typeface="Times New Roman" panose="02020603050405020304" pitchFamily="18" charset="0"/>
                <a:cs typeface="Times New Roman" panose="02020603050405020304" pitchFamily="18" charset="0"/>
              </a:rPr>
              <a:t>Very low</a:t>
            </a:r>
            <a:r>
              <a:rPr lang="en-US" sz="900" b="1" dirty="0">
                <a:solidFill>
                  <a:srgbClr val="0F1115"/>
                </a:solidFill>
                <a:latin typeface="Times New Roman" panose="02020603050405020304" pitchFamily="18" charset="0"/>
                <a:cs typeface="Times New Roman" panose="02020603050405020304" pitchFamily="18" charset="0"/>
              </a:rPr>
              <a:t>                          Low                   </a:t>
            </a:r>
            <a:r>
              <a:rPr lang="ro-RO" sz="900" b="1" dirty="0">
                <a:solidFill>
                  <a:srgbClr val="0F1115"/>
                </a:solidFill>
                <a:latin typeface="Times New Roman" panose="02020603050405020304" pitchFamily="18" charset="0"/>
                <a:cs typeface="Times New Roman" panose="02020603050405020304" pitchFamily="18" charset="0"/>
              </a:rPr>
              <a:t>Moderate</a:t>
            </a:r>
            <a:r>
              <a:rPr lang="en-US" sz="900" b="1" dirty="0">
                <a:solidFill>
                  <a:srgbClr val="0F1115"/>
                </a:solidFill>
                <a:latin typeface="Times New Roman" panose="02020603050405020304" pitchFamily="18" charset="0"/>
                <a:cs typeface="Times New Roman" panose="02020603050405020304" pitchFamily="18" charset="0"/>
              </a:rPr>
              <a:t>                           High   </a:t>
            </a:r>
            <a:endParaRPr lang="ro-RO" sz="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210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01391"/>
            <a:ext cx="6330462" cy="619208"/>
          </a:xfrm>
          <a:prstGeom prst="rect">
            <a:avLst/>
          </a:prstGeom>
        </p:spPr>
        <p:txBody>
          <a:bodyPr wrap="square">
            <a:spAutoFit/>
          </a:bodyPr>
          <a:lstStyle/>
          <a:p>
            <a:pPr lvl="0">
              <a:lnSpc>
                <a:spcPct val="107000"/>
              </a:lnSpc>
            </a:pPr>
            <a:r>
              <a:rPr lang="en-US" b="1" dirty="0">
                <a:solidFill>
                  <a:prstClr val="black"/>
                </a:solidFill>
                <a:latin typeface="Times New Roman" panose="02020603050405020304" pitchFamily="18" charset="0"/>
                <a:cs typeface="Times New Roman" panose="02020603050405020304" pitchFamily="18" charset="0"/>
              </a:rPr>
              <a:t>Quantitative assessment of the educational potential</a:t>
            </a:r>
            <a:r>
              <a:rPr lang="ro-RO" b="1" dirty="0">
                <a:solidFill>
                  <a:prstClr val="black"/>
                </a:solidFill>
                <a:latin typeface="Times New Roman" panose="02020603050405020304" pitchFamily="18" charset="0"/>
                <a:cs typeface="Times New Roman" panose="02020603050405020304" pitchFamily="18" charset="0"/>
              </a:rPr>
              <a:t> (PEU)</a:t>
            </a:r>
            <a:endParaRPr lang="ro-RO"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nSpc>
                <a:spcPct val="107000"/>
              </a:lnSpc>
            </a:pPr>
            <a:endParaRPr lang="ro-RO" sz="1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00585260"/>
              </p:ext>
            </p:extLst>
          </p:nvPr>
        </p:nvGraphicFramePr>
        <p:xfrm>
          <a:off x="123093" y="940778"/>
          <a:ext cx="11922371" cy="1793044"/>
        </p:xfrm>
        <a:graphic>
          <a:graphicData uri="http://schemas.openxmlformats.org/drawingml/2006/table">
            <a:tbl>
              <a:tblPr>
                <a:tableStyleId>{0E3FDE45-AF77-4B5C-9715-49D594BDF05E}</a:tableStyleId>
              </a:tblPr>
              <a:tblGrid>
                <a:gridCol w="1705707">
                  <a:extLst>
                    <a:ext uri="{9D8B030D-6E8A-4147-A177-3AD203B41FA5}">
                      <a16:colId xmlns:a16="http://schemas.microsoft.com/office/drawing/2014/main" val="201682115"/>
                    </a:ext>
                  </a:extLst>
                </a:gridCol>
                <a:gridCol w="852854">
                  <a:extLst>
                    <a:ext uri="{9D8B030D-6E8A-4147-A177-3AD203B41FA5}">
                      <a16:colId xmlns:a16="http://schemas.microsoft.com/office/drawing/2014/main" val="4210698621"/>
                    </a:ext>
                  </a:extLst>
                </a:gridCol>
                <a:gridCol w="791307">
                  <a:extLst>
                    <a:ext uri="{9D8B030D-6E8A-4147-A177-3AD203B41FA5}">
                      <a16:colId xmlns:a16="http://schemas.microsoft.com/office/drawing/2014/main" val="1248232546"/>
                    </a:ext>
                  </a:extLst>
                </a:gridCol>
                <a:gridCol w="1099039">
                  <a:extLst>
                    <a:ext uri="{9D8B030D-6E8A-4147-A177-3AD203B41FA5}">
                      <a16:colId xmlns:a16="http://schemas.microsoft.com/office/drawing/2014/main" val="3976203528"/>
                    </a:ext>
                  </a:extLst>
                </a:gridCol>
                <a:gridCol w="641838">
                  <a:extLst>
                    <a:ext uri="{9D8B030D-6E8A-4147-A177-3AD203B41FA5}">
                      <a16:colId xmlns:a16="http://schemas.microsoft.com/office/drawing/2014/main" val="1789043472"/>
                    </a:ext>
                  </a:extLst>
                </a:gridCol>
                <a:gridCol w="606669">
                  <a:extLst>
                    <a:ext uri="{9D8B030D-6E8A-4147-A177-3AD203B41FA5}">
                      <a16:colId xmlns:a16="http://schemas.microsoft.com/office/drawing/2014/main" val="2073850842"/>
                    </a:ext>
                  </a:extLst>
                </a:gridCol>
                <a:gridCol w="896816">
                  <a:extLst>
                    <a:ext uri="{9D8B030D-6E8A-4147-A177-3AD203B41FA5}">
                      <a16:colId xmlns:a16="http://schemas.microsoft.com/office/drawing/2014/main" val="4223152726"/>
                    </a:ext>
                  </a:extLst>
                </a:gridCol>
                <a:gridCol w="1099039">
                  <a:extLst>
                    <a:ext uri="{9D8B030D-6E8A-4147-A177-3AD203B41FA5}">
                      <a16:colId xmlns:a16="http://schemas.microsoft.com/office/drawing/2014/main" val="3609865696"/>
                    </a:ext>
                  </a:extLst>
                </a:gridCol>
                <a:gridCol w="729761">
                  <a:extLst>
                    <a:ext uri="{9D8B030D-6E8A-4147-A177-3AD203B41FA5}">
                      <a16:colId xmlns:a16="http://schemas.microsoft.com/office/drawing/2014/main" val="4007363661"/>
                    </a:ext>
                  </a:extLst>
                </a:gridCol>
                <a:gridCol w="720708">
                  <a:extLst>
                    <a:ext uri="{9D8B030D-6E8A-4147-A177-3AD203B41FA5}">
                      <a16:colId xmlns:a16="http://schemas.microsoft.com/office/drawing/2014/main" val="2028313097"/>
                    </a:ext>
                  </a:extLst>
                </a:gridCol>
                <a:gridCol w="1116884">
                  <a:extLst>
                    <a:ext uri="{9D8B030D-6E8A-4147-A177-3AD203B41FA5}">
                      <a16:colId xmlns:a16="http://schemas.microsoft.com/office/drawing/2014/main" val="2088542047"/>
                    </a:ext>
                  </a:extLst>
                </a:gridCol>
                <a:gridCol w="885258">
                  <a:extLst>
                    <a:ext uri="{9D8B030D-6E8A-4147-A177-3AD203B41FA5}">
                      <a16:colId xmlns:a16="http://schemas.microsoft.com/office/drawing/2014/main" val="4199943164"/>
                    </a:ext>
                  </a:extLst>
                </a:gridCol>
                <a:gridCol w="776491">
                  <a:extLst>
                    <a:ext uri="{9D8B030D-6E8A-4147-A177-3AD203B41FA5}">
                      <a16:colId xmlns:a16="http://schemas.microsoft.com/office/drawing/2014/main" val="4192224141"/>
                    </a:ext>
                  </a:extLst>
                </a:gridCol>
              </a:tblGrid>
              <a:tr h="278045">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Geosites/Criteria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A. Vulnerabily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B. Accesibility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C. Use restrictions</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D. Safety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E. Logistics</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F. Population density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it-IT" sz="900" u="none" strike="noStrike" dirty="0">
                          <a:effectLst/>
                          <a:latin typeface="Times New Roman" panose="02020603050405020304" pitchFamily="18" charset="0"/>
                          <a:cs typeface="Times New Roman" panose="02020603050405020304" pitchFamily="18" charset="0"/>
                        </a:rPr>
                        <a:t>G. Association with other assets</a:t>
                      </a:r>
                      <a:endParaRPr lang="it-IT"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H. Landscape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I. Uniqueness</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J. Observation conditions</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K. Didactic potential</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L. Geological diversity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2610568613"/>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Munticelu Cave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1</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2208323312"/>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Toșorog Cave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1</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1</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3268616814"/>
                  </a:ext>
                </a:extLst>
              </a:tr>
              <a:tr h="234839">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Piatra Teiului </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4000475205"/>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Stânca Șerbești</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1</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700099510"/>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Paleontological reserve Cozla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1122719381"/>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Paleontological reserve Pietricica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1138838866"/>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Paleontological reserve Cernegura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3913544023"/>
                  </a:ext>
                </a:extLst>
              </a:tr>
              <a:tr h="182880">
                <a:tc>
                  <a:txBody>
                    <a:bodyPr/>
                    <a:lstStyle/>
                    <a:p>
                      <a:pPr algn="just" fontAlgn="b"/>
                      <a:r>
                        <a:rPr lang="ro-RO" sz="900" u="none" strike="noStrike" dirty="0">
                          <a:effectLst/>
                          <a:latin typeface="Times New Roman" panose="02020603050405020304" pitchFamily="18" charset="0"/>
                          <a:cs typeface="Times New Roman" panose="02020603050405020304" pitchFamily="18" charset="0"/>
                        </a:rPr>
                        <a:t>Paleontological reserve Agârcia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3</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2</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4</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a:effectLst/>
                          <a:latin typeface="Times New Roman" panose="02020603050405020304" pitchFamily="18" charset="0"/>
                          <a:cs typeface="Times New Roman" panose="02020603050405020304" pitchFamily="18" charset="0"/>
                        </a:rPr>
                        <a:t>1</a:t>
                      </a:r>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4</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nchor="b"/>
                </a:tc>
                <a:extLst>
                  <a:ext uri="{0D108BD9-81ED-4DB2-BD59-A6C34878D82A}">
                    <a16:rowId xmlns:a16="http://schemas.microsoft.com/office/drawing/2014/main" val="548824593"/>
                  </a:ext>
                </a:extLst>
              </a:tr>
            </a:tbl>
          </a:graphicData>
        </a:graphic>
      </p:graphicFrame>
      <p:sp>
        <p:nvSpPr>
          <p:cNvPr id="6" name="Rectangle 5"/>
          <p:cNvSpPr/>
          <p:nvPr/>
        </p:nvSpPr>
        <p:spPr>
          <a:xfrm>
            <a:off x="123093" y="633001"/>
            <a:ext cx="5025030" cy="307777"/>
          </a:xfrm>
          <a:prstGeom prst="rect">
            <a:avLst/>
          </a:prstGeom>
        </p:spPr>
        <p:txBody>
          <a:bodyPr wrap="none">
            <a:spAutoFit/>
          </a:bodyPr>
          <a:lstStyle/>
          <a:p>
            <a:pPr lvl="0"/>
            <a:r>
              <a:rPr lang="ro-RO" sz="1400" b="1" dirty="0">
                <a:solidFill>
                  <a:prstClr val="black"/>
                </a:solidFill>
                <a:latin typeface="Times New Roman" panose="02020603050405020304" pitchFamily="18" charset="0"/>
                <a:cs typeface="Times New Roman" panose="02020603050405020304" pitchFamily="18" charset="0"/>
              </a:rPr>
              <a:t>Table </a:t>
            </a:r>
            <a:r>
              <a:rPr lang="en-US" sz="1400" b="1" dirty="0">
                <a:solidFill>
                  <a:prstClr val="black"/>
                </a:solidFill>
                <a:latin typeface="Times New Roman" panose="02020603050405020304" pitchFamily="18" charset="0"/>
                <a:cs typeface="Times New Roman" panose="02020603050405020304" pitchFamily="18" charset="0"/>
              </a:rPr>
              <a:t>7</a:t>
            </a:r>
            <a:r>
              <a:rPr lang="ro-RO" sz="1400" b="1" dirty="0">
                <a:solidFill>
                  <a:prstClr val="black"/>
                </a:solidFill>
                <a:latin typeface="Times New Roman" panose="02020603050405020304" pitchFamily="18" charset="0"/>
                <a:cs typeface="Times New Roman" panose="02020603050405020304" pitchFamily="18" charset="0"/>
              </a:rPr>
              <a:t>. </a:t>
            </a:r>
            <a:r>
              <a:rPr lang="en-US" sz="1400" b="1" dirty="0">
                <a:solidFill>
                  <a:prstClr val="black"/>
                </a:solidFill>
                <a:latin typeface="Times New Roman" panose="02020603050405020304" pitchFamily="18" charset="0"/>
                <a:cs typeface="Times New Roman" panose="02020603050405020304" pitchFamily="18" charset="0"/>
              </a:rPr>
              <a:t>Assessment of the educational potential of the </a:t>
            </a:r>
            <a:r>
              <a:rPr lang="en-US" sz="1400" b="1" dirty="0" err="1">
                <a:solidFill>
                  <a:prstClr val="black"/>
                </a:solidFill>
                <a:latin typeface="Times New Roman" panose="02020603050405020304" pitchFamily="18" charset="0"/>
                <a:cs typeface="Times New Roman" panose="02020603050405020304" pitchFamily="18" charset="0"/>
              </a:rPr>
              <a:t>geosites</a:t>
            </a:r>
            <a:endParaRPr lang="ro-RO" sz="1400" b="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505618" y="6417410"/>
            <a:ext cx="737702" cy="307777"/>
          </a:xfrm>
          <a:prstGeom prst="rect">
            <a:avLst/>
          </a:prstGeom>
        </p:spPr>
        <p:txBody>
          <a:bodyPr wrap="none">
            <a:spAutoFit/>
          </a:bodyPr>
          <a:lstStyle/>
          <a:p>
            <a:pPr lvl="0"/>
            <a:r>
              <a:rPr lang="en-US" sz="1400" dirty="0">
                <a:solidFill>
                  <a:prstClr val="black"/>
                </a:solidFill>
                <a:latin typeface="Times New Roman" panose="02020603050405020304" pitchFamily="18" charset="0"/>
                <a:cs typeface="Times New Roman" panose="02020603050405020304" pitchFamily="18" charset="0"/>
              </a:rPr>
              <a:t>Fig.</a:t>
            </a:r>
            <a:r>
              <a:rPr lang="ro-RO" sz="1400" dirty="0">
                <a:solidFill>
                  <a:prstClr val="black"/>
                </a:solidFill>
                <a:latin typeface="Times New Roman" panose="02020603050405020304" pitchFamily="18" charset="0"/>
                <a:cs typeface="Times New Roman" panose="02020603050405020304" pitchFamily="18" charset="0"/>
              </a:rPr>
              <a:t> 1</a:t>
            </a:r>
            <a:r>
              <a:rPr lang="en-US" sz="1400" dirty="0">
                <a:solidFill>
                  <a:prstClr val="black"/>
                </a:solidFill>
                <a:latin typeface="Times New Roman" panose="02020603050405020304" pitchFamily="18" charset="0"/>
                <a:cs typeface="Times New Roman" panose="02020603050405020304" pitchFamily="18" charset="0"/>
              </a:rPr>
              <a:t>7 </a:t>
            </a:r>
            <a:endParaRPr lang="ro-RO" dirty="0">
              <a:solidFill>
                <a:prstClr val="black"/>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866878041"/>
              </p:ext>
            </p:extLst>
          </p:nvPr>
        </p:nvGraphicFramePr>
        <p:xfrm>
          <a:off x="6858001" y="3229117"/>
          <a:ext cx="4167554" cy="2667000"/>
        </p:xfrm>
        <a:graphic>
          <a:graphicData uri="http://schemas.openxmlformats.org/drawingml/2006/table">
            <a:tbl>
              <a:tblPr>
                <a:tableStyleId>{5DA37D80-6434-44D0-A028-1B22A696006F}</a:tableStyleId>
              </a:tblPr>
              <a:tblGrid>
                <a:gridCol w="3210412">
                  <a:extLst>
                    <a:ext uri="{9D8B030D-6E8A-4147-A177-3AD203B41FA5}">
                      <a16:colId xmlns:a16="http://schemas.microsoft.com/office/drawing/2014/main" val="2751226127"/>
                    </a:ext>
                  </a:extLst>
                </a:gridCol>
                <a:gridCol w="957142">
                  <a:extLst>
                    <a:ext uri="{9D8B030D-6E8A-4147-A177-3AD203B41FA5}">
                      <a16:colId xmlns:a16="http://schemas.microsoft.com/office/drawing/2014/main" val="4187073940"/>
                    </a:ext>
                  </a:extLst>
                </a:gridCol>
              </a:tblGrid>
              <a:tr h="182880">
                <a:tc>
                  <a:txBody>
                    <a:bodyPr/>
                    <a:lstStyle/>
                    <a:p>
                      <a:pPr algn="l" fontAlgn="b"/>
                      <a:r>
                        <a:rPr lang="ro-RO" sz="1200" b="0" u="none" strike="noStrike" dirty="0">
                          <a:effectLst/>
                          <a:latin typeface="Times New Roman" panose="02020603050405020304" pitchFamily="18" charset="0"/>
                          <a:cs typeface="Times New Roman" panose="02020603050405020304" pitchFamily="18" charset="0"/>
                        </a:rPr>
                        <a:t>EDUCATIONAL POTENTIAL </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l" fontAlgn="b"/>
                      <a:endParaRPr lang="ro-RO" sz="1200" b="0" i="0" u="none" strike="noStrike">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421489632"/>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Criteria</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Weight  %</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06550721"/>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A. Vulnerabily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587185875"/>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B. Accesibility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649095412"/>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 Use restrictions</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960772943"/>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D. Safety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523375324"/>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E. Logistics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420702339"/>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F. Population density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731077002"/>
                  </a:ext>
                </a:extLst>
              </a:tr>
              <a:tr h="182880">
                <a:tc>
                  <a:txBody>
                    <a:bodyPr/>
                    <a:lstStyle/>
                    <a:p>
                      <a:pPr algn="l" fontAlgn="b"/>
                      <a:r>
                        <a:rPr lang="it-IT" sz="1200" u="none" strike="noStrike" dirty="0">
                          <a:effectLst/>
                          <a:latin typeface="Times New Roman" panose="02020603050405020304" pitchFamily="18" charset="0"/>
                          <a:cs typeface="Times New Roman" panose="02020603050405020304" pitchFamily="18" charset="0"/>
                        </a:rPr>
                        <a:t>G. Association with other assets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760582357"/>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H. Landscape</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4067987936"/>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I. Uniqueness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93346184"/>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J. Observation conditions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2393185080"/>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K. Didactic potential</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1813262584"/>
                  </a:ext>
                </a:extLst>
              </a:tr>
              <a:tr h="182880">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L.</a:t>
                      </a:r>
                      <a:r>
                        <a:rPr lang="ro-RO" sz="1200" u="none" strike="noStrike" baseline="0" dirty="0">
                          <a:effectLst/>
                          <a:latin typeface="Times New Roman" panose="02020603050405020304" pitchFamily="18" charset="0"/>
                          <a:cs typeface="Times New Roman" panose="02020603050405020304" pitchFamily="18" charset="0"/>
                        </a:rPr>
                        <a:t> </a:t>
                      </a:r>
                      <a:r>
                        <a:rPr lang="ro-RO" sz="1200" u="none" strike="noStrike" dirty="0">
                          <a:effectLst/>
                          <a:latin typeface="Times New Roman" panose="02020603050405020304" pitchFamily="18" charset="0"/>
                          <a:cs typeface="Times New Roman" panose="02020603050405020304" pitchFamily="18" charset="0"/>
                        </a:rPr>
                        <a:t>Geological diversity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616140740"/>
                  </a:ext>
                </a:extLst>
              </a:tr>
            </a:tbl>
          </a:graphicData>
        </a:graphic>
      </p:graphicFrame>
      <p:sp>
        <p:nvSpPr>
          <p:cNvPr id="11" name="Rectangle 10"/>
          <p:cNvSpPr/>
          <p:nvPr/>
        </p:nvSpPr>
        <p:spPr>
          <a:xfrm>
            <a:off x="6755815" y="2921340"/>
            <a:ext cx="4359720" cy="307777"/>
          </a:xfrm>
          <a:prstGeom prst="rect">
            <a:avLst/>
          </a:prstGeom>
        </p:spPr>
        <p:txBody>
          <a:bodyPr wrap="none">
            <a:spAutoFit/>
          </a:bodyPr>
          <a:lstStyle/>
          <a:p>
            <a:pPr lvl="0"/>
            <a:r>
              <a:rPr lang="en-US" sz="1400" b="1" dirty="0">
                <a:solidFill>
                  <a:prstClr val="black"/>
                </a:solidFill>
                <a:latin typeface="Times New Roman" panose="02020603050405020304" pitchFamily="18" charset="0"/>
                <a:cs typeface="Times New Roman" panose="02020603050405020304" pitchFamily="18" charset="0"/>
              </a:rPr>
              <a:t>Table 8. Weighting of the educational potential criteria</a:t>
            </a:r>
            <a:endParaRPr lang="ro-RO" sz="14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23093" y="2853313"/>
            <a:ext cx="6137030" cy="3471762"/>
          </a:xfrm>
          <a:prstGeom prst="rect">
            <a:avLst/>
          </a:prstGeom>
          <a:ln>
            <a:solidFill>
              <a:schemeClr val="tx1"/>
            </a:solidFill>
          </a:ln>
        </p:spPr>
      </p:pic>
      <p:sp>
        <p:nvSpPr>
          <p:cNvPr id="7" name="Rectangle 6"/>
          <p:cNvSpPr/>
          <p:nvPr/>
        </p:nvSpPr>
        <p:spPr>
          <a:xfrm>
            <a:off x="2822142" y="3280610"/>
            <a:ext cx="3159839" cy="230832"/>
          </a:xfrm>
          <a:prstGeom prst="rect">
            <a:avLst/>
          </a:prstGeom>
        </p:spPr>
        <p:txBody>
          <a:bodyPr wrap="none">
            <a:spAutoFit/>
          </a:bodyPr>
          <a:lstStyle/>
          <a:p>
            <a:pPr lvl="0"/>
            <a:r>
              <a:rPr lang="ro-RO" sz="900" b="1" dirty="0">
                <a:solidFill>
                  <a:srgbClr val="0F1115"/>
                </a:solidFill>
                <a:latin typeface="Times New Roman" panose="02020603050405020304" pitchFamily="18" charset="0"/>
                <a:cs typeface="Times New Roman" panose="02020603050405020304" pitchFamily="18" charset="0"/>
              </a:rPr>
              <a:t>Very low</a:t>
            </a:r>
            <a:r>
              <a:rPr lang="en-US" sz="900" b="1" dirty="0">
                <a:solidFill>
                  <a:srgbClr val="0F1115"/>
                </a:solidFill>
                <a:latin typeface="Times New Roman" panose="02020603050405020304" pitchFamily="18" charset="0"/>
                <a:cs typeface="Times New Roman" panose="02020603050405020304" pitchFamily="18" charset="0"/>
              </a:rPr>
              <a:t>               Low                </a:t>
            </a:r>
            <a:r>
              <a:rPr lang="ro-RO" sz="900" b="1" dirty="0">
                <a:solidFill>
                  <a:srgbClr val="0F1115"/>
                </a:solidFill>
                <a:latin typeface="Times New Roman" panose="02020603050405020304" pitchFamily="18" charset="0"/>
                <a:cs typeface="Times New Roman" panose="02020603050405020304" pitchFamily="18" charset="0"/>
              </a:rPr>
              <a:t>Moderate</a:t>
            </a:r>
            <a:r>
              <a:rPr lang="en-US" sz="900" b="1" dirty="0">
                <a:solidFill>
                  <a:srgbClr val="0F1115"/>
                </a:solidFill>
                <a:latin typeface="Times New Roman" panose="02020603050405020304" pitchFamily="18" charset="0"/>
                <a:cs typeface="Times New Roman" panose="02020603050405020304" pitchFamily="18" charset="0"/>
              </a:rPr>
              <a:t>                   High   </a:t>
            </a:r>
            <a:endParaRPr lang="ro-RO" sz="9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1234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547" y="224484"/>
            <a:ext cx="6137031" cy="388696"/>
          </a:xfrm>
          <a:prstGeom prst="rect">
            <a:avLst/>
          </a:prstGeom>
        </p:spPr>
        <p:txBody>
          <a:bodyPr wrap="square">
            <a:spAutoFit/>
          </a:bodyPr>
          <a:lstStyle/>
          <a:p>
            <a:pPr lvl="0" algn="ctr">
              <a:lnSpc>
                <a:spcPct val="107000"/>
              </a:lnSpc>
            </a:pPr>
            <a:r>
              <a:rPr lang="en-US" b="1" dirty="0">
                <a:solidFill>
                  <a:prstClr val="black"/>
                </a:solidFill>
                <a:latin typeface="Times New Roman" panose="02020603050405020304" pitchFamily="18" charset="0"/>
                <a:cs typeface="Times New Roman" panose="02020603050405020304" pitchFamily="18" charset="0"/>
              </a:rPr>
              <a:t>Quantitative assessment of tourism potential</a:t>
            </a:r>
            <a:r>
              <a:rPr lang="ro-RO" b="1" dirty="0">
                <a:solidFill>
                  <a:prstClr val="black"/>
                </a:solidFill>
                <a:latin typeface="Times New Roman" panose="02020603050405020304" pitchFamily="18" charset="0"/>
                <a:cs typeface="Times New Roman" panose="02020603050405020304" pitchFamily="18" charset="0"/>
              </a:rPr>
              <a:t> (PTU)</a:t>
            </a:r>
            <a:endParaRPr lang="ro-RO"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351919084"/>
              </p:ext>
            </p:extLst>
          </p:nvPr>
        </p:nvGraphicFramePr>
        <p:xfrm>
          <a:off x="109900" y="971495"/>
          <a:ext cx="11931167" cy="1651677"/>
        </p:xfrm>
        <a:graphic>
          <a:graphicData uri="http://schemas.openxmlformats.org/drawingml/2006/table">
            <a:tbl>
              <a:tblPr>
                <a:tableStyleId>{68D230F3-CF80-4859-8CE7-A43EE81993B5}</a:tableStyleId>
              </a:tblPr>
              <a:tblGrid>
                <a:gridCol w="1776050">
                  <a:extLst>
                    <a:ext uri="{9D8B030D-6E8A-4147-A177-3AD203B41FA5}">
                      <a16:colId xmlns:a16="http://schemas.microsoft.com/office/drawing/2014/main" val="300142394"/>
                    </a:ext>
                  </a:extLst>
                </a:gridCol>
                <a:gridCol w="764931">
                  <a:extLst>
                    <a:ext uri="{9D8B030D-6E8A-4147-A177-3AD203B41FA5}">
                      <a16:colId xmlns:a16="http://schemas.microsoft.com/office/drawing/2014/main" val="762694497"/>
                    </a:ext>
                  </a:extLst>
                </a:gridCol>
                <a:gridCol w="712177">
                  <a:extLst>
                    <a:ext uri="{9D8B030D-6E8A-4147-A177-3AD203B41FA5}">
                      <a16:colId xmlns:a16="http://schemas.microsoft.com/office/drawing/2014/main" val="1652582442"/>
                    </a:ext>
                  </a:extLst>
                </a:gridCol>
                <a:gridCol w="852854">
                  <a:extLst>
                    <a:ext uri="{9D8B030D-6E8A-4147-A177-3AD203B41FA5}">
                      <a16:colId xmlns:a16="http://schemas.microsoft.com/office/drawing/2014/main" val="3723093173"/>
                    </a:ext>
                  </a:extLst>
                </a:gridCol>
                <a:gridCol w="791307">
                  <a:extLst>
                    <a:ext uri="{9D8B030D-6E8A-4147-A177-3AD203B41FA5}">
                      <a16:colId xmlns:a16="http://schemas.microsoft.com/office/drawing/2014/main" val="3160130657"/>
                    </a:ext>
                  </a:extLst>
                </a:gridCol>
                <a:gridCol w="703385">
                  <a:extLst>
                    <a:ext uri="{9D8B030D-6E8A-4147-A177-3AD203B41FA5}">
                      <a16:colId xmlns:a16="http://schemas.microsoft.com/office/drawing/2014/main" val="3721193624"/>
                    </a:ext>
                  </a:extLst>
                </a:gridCol>
                <a:gridCol w="817685">
                  <a:extLst>
                    <a:ext uri="{9D8B030D-6E8A-4147-A177-3AD203B41FA5}">
                      <a16:colId xmlns:a16="http://schemas.microsoft.com/office/drawing/2014/main" val="3320217153"/>
                    </a:ext>
                  </a:extLst>
                </a:gridCol>
                <a:gridCol w="822080">
                  <a:extLst>
                    <a:ext uri="{9D8B030D-6E8A-4147-A177-3AD203B41FA5}">
                      <a16:colId xmlns:a16="http://schemas.microsoft.com/office/drawing/2014/main" val="2194152810"/>
                    </a:ext>
                  </a:extLst>
                </a:gridCol>
                <a:gridCol w="720969">
                  <a:extLst>
                    <a:ext uri="{9D8B030D-6E8A-4147-A177-3AD203B41FA5}">
                      <a16:colId xmlns:a16="http://schemas.microsoft.com/office/drawing/2014/main" val="3899520826"/>
                    </a:ext>
                  </a:extLst>
                </a:gridCol>
                <a:gridCol w="716574">
                  <a:extLst>
                    <a:ext uri="{9D8B030D-6E8A-4147-A177-3AD203B41FA5}">
                      <a16:colId xmlns:a16="http://schemas.microsoft.com/office/drawing/2014/main" val="914559959"/>
                    </a:ext>
                  </a:extLst>
                </a:gridCol>
                <a:gridCol w="720969">
                  <a:extLst>
                    <a:ext uri="{9D8B030D-6E8A-4147-A177-3AD203B41FA5}">
                      <a16:colId xmlns:a16="http://schemas.microsoft.com/office/drawing/2014/main" val="3359574818"/>
                    </a:ext>
                  </a:extLst>
                </a:gridCol>
                <a:gridCol w="747346">
                  <a:extLst>
                    <a:ext uri="{9D8B030D-6E8A-4147-A177-3AD203B41FA5}">
                      <a16:colId xmlns:a16="http://schemas.microsoft.com/office/drawing/2014/main" val="1265369570"/>
                    </a:ext>
                  </a:extLst>
                </a:gridCol>
                <a:gridCol w="773723">
                  <a:extLst>
                    <a:ext uri="{9D8B030D-6E8A-4147-A177-3AD203B41FA5}">
                      <a16:colId xmlns:a16="http://schemas.microsoft.com/office/drawing/2014/main" val="3733706590"/>
                    </a:ext>
                  </a:extLst>
                </a:gridCol>
                <a:gridCol w="1011117">
                  <a:extLst>
                    <a:ext uri="{9D8B030D-6E8A-4147-A177-3AD203B41FA5}">
                      <a16:colId xmlns:a16="http://schemas.microsoft.com/office/drawing/2014/main" val="3213888364"/>
                    </a:ext>
                  </a:extLst>
                </a:gridCol>
              </a:tblGrid>
              <a:tr h="365656">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Geosites/Criteria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A. Vulnerabily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B. Accesibilty</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C. Use restrictions</a:t>
                      </a: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D. . Safety</a:t>
                      </a: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E. Logistics</a:t>
                      </a: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F. Population density</a:t>
                      </a:r>
                    </a:p>
                  </a:txBody>
                  <a:tcPr marL="0" marR="0" marT="0" marB="0"/>
                </a:tc>
                <a:tc>
                  <a:txBody>
                    <a:bodyPr/>
                    <a:lstStyle/>
                    <a:p>
                      <a:pPr algn="ctr" fontAlgn="b"/>
                      <a:r>
                        <a:rPr lang="it-IT" sz="900" u="none" strike="noStrike" dirty="0">
                          <a:effectLst/>
                          <a:latin typeface="Times New Roman" panose="02020603050405020304" pitchFamily="18" charset="0"/>
                          <a:cs typeface="Times New Roman" panose="02020603050405020304" pitchFamily="18" charset="0"/>
                        </a:rPr>
                        <a:t>G. Association with other assets</a:t>
                      </a:r>
                    </a:p>
                    <a:p>
                      <a:pPr algn="ctr" fontAlgn="b"/>
                      <a:endParaRPr lang="it-IT"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H. . Landscape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I. Uniqueness</a:t>
                      </a: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J. Observation conditions</a:t>
                      </a: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K. Interpretive potential</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b"/>
                      <a:r>
                        <a:rPr lang="ro-RO" sz="900" u="none" strike="noStrike" dirty="0">
                          <a:effectLst/>
                          <a:latin typeface="Times New Roman" panose="02020603050405020304" pitchFamily="18" charset="0"/>
                          <a:cs typeface="Times New Roman" panose="02020603050405020304" pitchFamily="18" charset="0"/>
                        </a:rPr>
                        <a:t>L. Economic level</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ctr" fontAlgn="b"/>
                      <a:r>
                        <a:rPr lang="es-ES" sz="900" u="none" strike="noStrike" dirty="0">
                          <a:effectLst/>
                          <a:latin typeface="Times New Roman" panose="02020603050405020304" pitchFamily="18" charset="0"/>
                          <a:cs typeface="Times New Roman" panose="02020603050405020304" pitchFamily="18" charset="0"/>
                        </a:rPr>
                        <a:t>M</a:t>
                      </a:r>
                      <a:r>
                        <a:rPr lang="ro-RO" sz="900" u="none" strike="noStrike" dirty="0">
                          <a:effectLst/>
                          <a:latin typeface="Times New Roman" panose="02020603050405020304" pitchFamily="18" charset="0"/>
                          <a:cs typeface="Times New Roman" panose="02020603050405020304" pitchFamily="18" charset="0"/>
                        </a:rPr>
                        <a:t>. </a:t>
                      </a:r>
                      <a:r>
                        <a:rPr lang="es-ES" sz="900" u="none" strike="noStrike" dirty="0" err="1">
                          <a:effectLst/>
                          <a:latin typeface="Times New Roman" panose="02020603050405020304" pitchFamily="18" charset="0"/>
                          <a:cs typeface="Times New Roman" panose="02020603050405020304" pitchFamily="18" charset="0"/>
                        </a:rPr>
                        <a:t>Proximity</a:t>
                      </a:r>
                      <a:r>
                        <a:rPr lang="es-ES" sz="900" u="none" strike="noStrike" dirty="0">
                          <a:effectLst/>
                          <a:latin typeface="Times New Roman" panose="02020603050405020304" pitchFamily="18" charset="0"/>
                          <a:cs typeface="Times New Roman" panose="02020603050405020304" pitchFamily="18" charset="0"/>
                        </a:rPr>
                        <a:t> to </a:t>
                      </a:r>
                      <a:r>
                        <a:rPr lang="es-ES" sz="900" u="none" strike="noStrike" dirty="0" err="1">
                          <a:effectLst/>
                          <a:latin typeface="Times New Roman" panose="02020603050405020304" pitchFamily="18" charset="0"/>
                          <a:cs typeface="Times New Roman" panose="02020603050405020304" pitchFamily="18" charset="0"/>
                        </a:rPr>
                        <a:t>recreational</a:t>
                      </a:r>
                      <a:r>
                        <a:rPr lang="es-ES" sz="900" u="none" strike="noStrike" dirty="0">
                          <a:effectLst/>
                          <a:latin typeface="Times New Roman" panose="02020603050405020304" pitchFamily="18" charset="0"/>
                          <a:cs typeface="Times New Roman" panose="02020603050405020304" pitchFamily="18" charset="0"/>
                        </a:rPr>
                        <a:t> </a:t>
                      </a:r>
                      <a:r>
                        <a:rPr lang="es-ES" sz="900" u="none" strike="noStrike" dirty="0" err="1">
                          <a:effectLst/>
                          <a:latin typeface="Times New Roman" panose="02020603050405020304" pitchFamily="18" charset="0"/>
                          <a:cs typeface="Times New Roman" panose="02020603050405020304" pitchFamily="18" charset="0"/>
                        </a:rPr>
                        <a:t>areas</a:t>
                      </a:r>
                      <a:endParaRPr lang="es-ES"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81684416"/>
                  </a:ext>
                </a:extLst>
              </a:tr>
              <a:tr h="152142">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Munticelu Cave</a:t>
                      </a:r>
                    </a:p>
                  </a:txBody>
                  <a:tcPr marL="7620" marR="7620" marT="7620" marB="0" anchor="b"/>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15470598"/>
                  </a:ext>
                </a:extLst>
              </a:tr>
              <a:tr h="146262">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Toșorog Cave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3</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724580732"/>
                  </a:ext>
                </a:extLst>
              </a:tr>
              <a:tr h="146262">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Piatra Teiului </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1</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1</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76057036"/>
                  </a:ext>
                </a:extLst>
              </a:tr>
              <a:tr h="146262">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Stânca Șerbești</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1</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128334408"/>
                  </a:ext>
                </a:extLst>
              </a:tr>
              <a:tr h="175071">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Cozla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1</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35332126"/>
                  </a:ext>
                </a:extLst>
              </a:tr>
              <a:tr h="184638">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Pietricica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3329954595"/>
                  </a:ext>
                </a:extLst>
              </a:tr>
              <a:tr h="131885">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Cernegura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3</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4</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3</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a:effectLst/>
                          <a:latin typeface="Times New Roman" panose="02020603050405020304" pitchFamily="18" charset="0"/>
                          <a:cs typeface="Times New Roman" panose="02020603050405020304" pitchFamily="18" charset="0"/>
                        </a:rPr>
                        <a:t>2</a:t>
                      </a:r>
                      <a:endParaRPr lang="ro-RO" sz="900" b="1" i="0" u="none" strike="noStrike">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3</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23565885"/>
                  </a:ext>
                </a:extLst>
              </a:tr>
              <a:tr h="101405">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Agârcia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3</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1</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3</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3</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2</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1</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tc>
                  <a:txBody>
                    <a:bodyPr/>
                    <a:lstStyle/>
                    <a:p>
                      <a:pPr algn="r" fontAlgn="b"/>
                      <a:r>
                        <a:rPr lang="ro-RO" sz="900" u="none" strike="noStrike" dirty="0">
                          <a:effectLst/>
                          <a:latin typeface="Times New Roman" panose="02020603050405020304" pitchFamily="18" charset="0"/>
                          <a:cs typeface="Times New Roman" panose="02020603050405020304" pitchFamily="18" charset="0"/>
                        </a:rPr>
                        <a:t>4</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0" marR="0" marT="0" marB="0"/>
                </a:tc>
                <a:extLst>
                  <a:ext uri="{0D108BD9-81ED-4DB2-BD59-A6C34878D82A}">
                    <a16:rowId xmlns:a16="http://schemas.microsoft.com/office/drawing/2014/main" val="2139059188"/>
                  </a:ext>
                </a:extLst>
              </a:tr>
            </a:tbl>
          </a:graphicData>
        </a:graphic>
      </p:graphicFrame>
      <p:sp>
        <p:nvSpPr>
          <p:cNvPr id="8" name="Rectangle 7"/>
          <p:cNvSpPr/>
          <p:nvPr/>
        </p:nvSpPr>
        <p:spPr>
          <a:xfrm>
            <a:off x="393114" y="582799"/>
            <a:ext cx="4656339" cy="307777"/>
          </a:xfrm>
          <a:prstGeom prst="rect">
            <a:avLst/>
          </a:prstGeom>
        </p:spPr>
        <p:txBody>
          <a:bodyPr wrap="none">
            <a:spAutoFit/>
          </a:bodyPr>
          <a:lstStyle/>
          <a:p>
            <a:pPr lvl="0"/>
            <a:r>
              <a:rPr lang="en-US" sz="1400" b="1" dirty="0">
                <a:solidFill>
                  <a:prstClr val="black"/>
                </a:solidFill>
                <a:latin typeface="Times New Roman" panose="02020603050405020304" pitchFamily="18" charset="0"/>
                <a:cs typeface="Times New Roman" panose="02020603050405020304" pitchFamily="18" charset="0"/>
              </a:rPr>
              <a:t>Table 9. Assessment of the tourism potential of the </a:t>
            </a:r>
            <a:r>
              <a:rPr lang="en-US" sz="1400" b="1" dirty="0" err="1">
                <a:solidFill>
                  <a:prstClr val="black"/>
                </a:solidFill>
                <a:latin typeface="Times New Roman" panose="02020603050405020304" pitchFamily="18" charset="0"/>
                <a:cs typeface="Times New Roman" panose="02020603050405020304" pitchFamily="18" charset="0"/>
              </a:rPr>
              <a:t>geosites</a:t>
            </a:r>
            <a:endParaRPr lang="ro-RO" sz="1400" b="1" dirty="0">
              <a:solidFill>
                <a:prstClr val="black"/>
              </a:solidFill>
              <a:latin typeface="Times New Roman" panose="02020603050405020304" pitchFamily="18" charset="0"/>
              <a:cs typeface="Times New Roman" panose="02020603050405020304" pitchFamily="18" charset="0"/>
            </a:endParaRPr>
          </a:p>
        </p:txBody>
      </p:sp>
      <p:sp>
        <p:nvSpPr>
          <p:cNvPr id="9" name="Rectangle 8"/>
          <p:cNvSpPr/>
          <p:nvPr/>
        </p:nvSpPr>
        <p:spPr>
          <a:xfrm>
            <a:off x="287947" y="6382909"/>
            <a:ext cx="737702" cy="307777"/>
          </a:xfrm>
          <a:prstGeom prst="rect">
            <a:avLst/>
          </a:prstGeom>
        </p:spPr>
        <p:txBody>
          <a:bodyPr wrap="none">
            <a:spAutoFit/>
          </a:bodyPr>
          <a:lstStyle/>
          <a:p>
            <a:pPr lvl="0"/>
            <a:r>
              <a:rPr lang="en-US" sz="1400" dirty="0">
                <a:solidFill>
                  <a:prstClr val="black"/>
                </a:solidFill>
                <a:latin typeface="Times New Roman" panose="02020603050405020304" pitchFamily="18" charset="0"/>
                <a:cs typeface="Times New Roman" panose="02020603050405020304" pitchFamily="18" charset="0"/>
              </a:rPr>
              <a:t>Fig.</a:t>
            </a:r>
            <a:r>
              <a:rPr lang="ro-RO" sz="1400" dirty="0">
                <a:solidFill>
                  <a:prstClr val="black"/>
                </a:solidFill>
                <a:latin typeface="Times New Roman" panose="02020603050405020304" pitchFamily="18" charset="0"/>
                <a:cs typeface="Times New Roman" panose="02020603050405020304" pitchFamily="18" charset="0"/>
              </a:rPr>
              <a:t> 1</a:t>
            </a:r>
            <a:r>
              <a:rPr lang="en-US" sz="1400" dirty="0">
                <a:solidFill>
                  <a:prstClr val="black"/>
                </a:solidFill>
                <a:latin typeface="Times New Roman" panose="02020603050405020304" pitchFamily="18" charset="0"/>
                <a:cs typeface="Times New Roman" panose="02020603050405020304" pitchFamily="18" charset="0"/>
              </a:rPr>
              <a:t>8 </a:t>
            </a:r>
            <a:endParaRPr lang="ro-RO" sz="1400" dirty="0">
              <a:solidFill>
                <a:prstClr val="black"/>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1298828791"/>
              </p:ext>
            </p:extLst>
          </p:nvPr>
        </p:nvGraphicFramePr>
        <p:xfrm>
          <a:off x="6919542" y="3155008"/>
          <a:ext cx="3947750" cy="3314141"/>
        </p:xfrm>
        <a:graphic>
          <a:graphicData uri="http://schemas.openxmlformats.org/drawingml/2006/table">
            <a:tbl>
              <a:tblPr>
                <a:tableStyleId>{E8B1032C-EA38-4F05-BA0D-38AFFFC7BED3}</a:tableStyleId>
              </a:tblPr>
              <a:tblGrid>
                <a:gridCol w="2497019">
                  <a:extLst>
                    <a:ext uri="{9D8B030D-6E8A-4147-A177-3AD203B41FA5}">
                      <a16:colId xmlns:a16="http://schemas.microsoft.com/office/drawing/2014/main" val="919474487"/>
                    </a:ext>
                  </a:extLst>
                </a:gridCol>
                <a:gridCol w="1450731">
                  <a:extLst>
                    <a:ext uri="{9D8B030D-6E8A-4147-A177-3AD203B41FA5}">
                      <a16:colId xmlns:a16="http://schemas.microsoft.com/office/drawing/2014/main" val="1959076286"/>
                    </a:ext>
                  </a:extLst>
                </a:gridCol>
              </a:tblGrid>
              <a:tr h="99302">
                <a:tc gridSpan="2">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TOURISM POTENTIAL </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tc hMerge="1">
                  <a:txBody>
                    <a:bodyPr/>
                    <a:lstStyle/>
                    <a:p>
                      <a:endParaRPr lang="ro-RO"/>
                    </a:p>
                  </a:txBody>
                  <a:tcPr/>
                </a:tc>
                <a:extLst>
                  <a:ext uri="{0D108BD9-81ED-4DB2-BD59-A6C34878D82A}">
                    <a16:rowId xmlns:a16="http://schemas.microsoft.com/office/drawing/2014/main" val="3364823771"/>
                  </a:ext>
                </a:extLst>
              </a:tr>
              <a:tr h="13591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Criteria</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Weight  %</a:t>
                      </a:r>
                    </a:p>
                  </a:txBody>
                  <a:tcPr marL="4735" marR="4735" marT="4735" marB="0" anchor="b"/>
                </a:tc>
                <a:extLst>
                  <a:ext uri="{0D108BD9-81ED-4DB2-BD59-A6C34878D82A}">
                    <a16:rowId xmlns:a16="http://schemas.microsoft.com/office/drawing/2014/main" val="3934638555"/>
                  </a:ext>
                </a:extLst>
              </a:tr>
              <a:tr h="202367">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A. Vulnerabily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1999010111"/>
                  </a:ext>
                </a:extLst>
              </a:tr>
              <a:tr h="202367">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B. Accesibility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2274580902"/>
                  </a:ext>
                </a:extLst>
              </a:tr>
              <a:tr h="202367">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 Use restrictions</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3295081767"/>
                  </a:ext>
                </a:extLst>
              </a:tr>
              <a:tr h="13591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D. Safety</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2353653828"/>
                  </a:ext>
                </a:extLst>
              </a:tr>
              <a:tr h="13591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E. Logistics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696918374"/>
                  </a:ext>
                </a:extLst>
              </a:tr>
              <a:tr h="268816">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F. Population density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4092066420"/>
                  </a:ext>
                </a:extLst>
              </a:tr>
              <a:tr h="268816">
                <a:tc>
                  <a:txBody>
                    <a:bodyPr/>
                    <a:lstStyle/>
                    <a:p>
                      <a:pPr algn="l" fontAlgn="b"/>
                      <a:r>
                        <a:rPr lang="it-IT" sz="1200" u="none" strike="noStrike" dirty="0">
                          <a:effectLst/>
                          <a:latin typeface="Times New Roman" panose="02020603050405020304" pitchFamily="18" charset="0"/>
                          <a:cs typeface="Times New Roman" panose="02020603050405020304" pitchFamily="18" charset="0"/>
                        </a:rPr>
                        <a:t>G. Association with other assets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143546809"/>
                  </a:ext>
                </a:extLst>
              </a:tr>
              <a:tr h="99302">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H. Landscape</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359608605"/>
                  </a:ext>
                </a:extLst>
              </a:tr>
              <a:tr h="13591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I. Uniqueness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2406192685"/>
                  </a:ext>
                </a:extLst>
              </a:tr>
              <a:tr h="202367">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J. Observation conditions</a:t>
                      </a: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3707508562"/>
                  </a:ext>
                </a:extLst>
              </a:tr>
              <a:tr h="268816">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K. Interpretive potential</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ctr"/>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3598168436"/>
                  </a:ext>
                </a:extLst>
              </a:tr>
              <a:tr h="13591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L. Economic level</a:t>
                      </a:r>
                    </a:p>
                  </a:txBody>
                  <a:tcPr marL="4735" marR="4735" marT="4735"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2019115695"/>
                  </a:ext>
                </a:extLst>
              </a:tr>
              <a:tr h="335265">
                <a:tc>
                  <a:txBody>
                    <a:bodyPr/>
                    <a:lstStyle/>
                    <a:p>
                      <a:pPr algn="l" fontAlgn="b"/>
                      <a:r>
                        <a:rPr lang="es-ES" sz="1200" u="none" strike="noStrike" dirty="0">
                          <a:effectLst/>
                          <a:latin typeface="Times New Roman" panose="02020603050405020304" pitchFamily="18" charset="0"/>
                          <a:cs typeface="Times New Roman" panose="02020603050405020304" pitchFamily="18" charset="0"/>
                        </a:rPr>
                        <a:t>M</a:t>
                      </a:r>
                      <a:r>
                        <a:rPr lang="en-US" sz="1200" u="none" strike="noStrike" dirty="0">
                          <a:effectLst/>
                          <a:latin typeface="Times New Roman" panose="02020603050405020304" pitchFamily="18" charset="0"/>
                          <a:cs typeface="Times New Roman" panose="02020603050405020304" pitchFamily="18" charset="0"/>
                        </a:rPr>
                        <a:t>.Proximity to recreational areas</a:t>
                      </a:r>
                    </a:p>
                    <a:p>
                      <a:pPr algn="l" fontAlgn="b"/>
                      <a:endParaRPr lang="es-ES"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ctr"/>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35" marR="4735" marT="4735" marB="0" anchor="b"/>
                </a:tc>
                <a:extLst>
                  <a:ext uri="{0D108BD9-81ED-4DB2-BD59-A6C34878D82A}">
                    <a16:rowId xmlns:a16="http://schemas.microsoft.com/office/drawing/2014/main" val="3957725281"/>
                  </a:ext>
                </a:extLst>
              </a:tr>
            </a:tbl>
          </a:graphicData>
        </a:graphic>
      </p:graphicFrame>
      <p:sp>
        <p:nvSpPr>
          <p:cNvPr id="12" name="Rectangle 11"/>
          <p:cNvSpPr/>
          <p:nvPr/>
        </p:nvSpPr>
        <p:spPr>
          <a:xfrm>
            <a:off x="6794412" y="2852451"/>
            <a:ext cx="4160947" cy="307777"/>
          </a:xfrm>
          <a:prstGeom prst="rect">
            <a:avLst/>
          </a:prstGeom>
        </p:spPr>
        <p:txBody>
          <a:bodyPr wrap="none">
            <a:spAutoFit/>
          </a:bodyPr>
          <a:lstStyle/>
          <a:p>
            <a:pPr lvl="0"/>
            <a:r>
              <a:rPr lang="ro-RO" sz="1400" b="1" dirty="0">
                <a:solidFill>
                  <a:prstClr val="black"/>
                </a:solidFill>
                <a:latin typeface="Times New Roman" panose="02020603050405020304" pitchFamily="18" charset="0"/>
                <a:cs typeface="Times New Roman" panose="02020603050405020304" pitchFamily="18" charset="0"/>
              </a:rPr>
              <a:t>T</a:t>
            </a:r>
            <a:r>
              <a:rPr lang="en-US" sz="1400" b="1" dirty="0">
                <a:solidFill>
                  <a:prstClr val="black"/>
                </a:solidFill>
                <a:latin typeface="Times New Roman" panose="02020603050405020304" pitchFamily="18" charset="0"/>
                <a:cs typeface="Times New Roman" panose="02020603050405020304" pitchFamily="18" charset="0"/>
              </a:rPr>
              <a:t>able 10. Weighting of the tourism potential criteria</a:t>
            </a:r>
            <a:endParaRPr lang="ro-RO" sz="1400" b="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09900" y="2704091"/>
            <a:ext cx="5965584" cy="3585697"/>
          </a:xfrm>
          <a:prstGeom prst="rect">
            <a:avLst/>
          </a:prstGeom>
        </p:spPr>
      </p:pic>
      <p:sp>
        <p:nvSpPr>
          <p:cNvPr id="5" name="Rectangle 4"/>
          <p:cNvSpPr/>
          <p:nvPr/>
        </p:nvSpPr>
        <p:spPr>
          <a:xfrm>
            <a:off x="2760593" y="3234453"/>
            <a:ext cx="3015569" cy="230832"/>
          </a:xfrm>
          <a:prstGeom prst="rect">
            <a:avLst/>
          </a:prstGeom>
        </p:spPr>
        <p:txBody>
          <a:bodyPr wrap="none">
            <a:spAutoFit/>
          </a:bodyPr>
          <a:lstStyle/>
          <a:p>
            <a:pPr lvl="0"/>
            <a:r>
              <a:rPr lang="ro-RO" sz="900" b="1" dirty="0">
                <a:solidFill>
                  <a:srgbClr val="0F1115"/>
                </a:solidFill>
                <a:latin typeface="Times New Roman" panose="02020603050405020304" pitchFamily="18" charset="0"/>
                <a:cs typeface="Times New Roman" panose="02020603050405020304" pitchFamily="18" charset="0"/>
              </a:rPr>
              <a:t>Very low</a:t>
            </a:r>
            <a:r>
              <a:rPr lang="en-US" sz="900" b="1" dirty="0">
                <a:solidFill>
                  <a:srgbClr val="0F1115"/>
                </a:solidFill>
                <a:latin typeface="Times New Roman" panose="02020603050405020304" pitchFamily="18" charset="0"/>
                <a:cs typeface="Times New Roman" panose="02020603050405020304" pitchFamily="18" charset="0"/>
              </a:rPr>
              <a:t>                   Low               </a:t>
            </a:r>
            <a:r>
              <a:rPr lang="ro-RO" sz="900" b="1" dirty="0">
                <a:solidFill>
                  <a:srgbClr val="0F1115"/>
                </a:solidFill>
                <a:latin typeface="Times New Roman" panose="02020603050405020304" pitchFamily="18" charset="0"/>
                <a:cs typeface="Times New Roman" panose="02020603050405020304" pitchFamily="18" charset="0"/>
              </a:rPr>
              <a:t>Moderate</a:t>
            </a:r>
            <a:r>
              <a:rPr lang="en-US" sz="900" b="1" dirty="0">
                <a:solidFill>
                  <a:srgbClr val="0F1115"/>
                </a:solidFill>
                <a:latin typeface="Times New Roman" panose="02020603050405020304" pitchFamily="18" charset="0"/>
                <a:cs typeface="Times New Roman" panose="02020603050405020304" pitchFamily="18" charset="0"/>
              </a:rPr>
              <a:t>          High   </a:t>
            </a:r>
            <a:endParaRPr lang="ro-RO" sz="9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1340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2760" y="277098"/>
            <a:ext cx="4506362" cy="368755"/>
          </a:xfrm>
          <a:prstGeom prst="rect">
            <a:avLst/>
          </a:prstGeom>
        </p:spPr>
        <p:txBody>
          <a:bodyPr wrap="none">
            <a:spAutoFit/>
          </a:bodyPr>
          <a:lstStyle/>
          <a:p>
            <a:pPr lvl="0" algn="ctr">
              <a:lnSpc>
                <a:spcPct val="107000"/>
              </a:lnSpc>
            </a:pPr>
            <a:r>
              <a:rPr lang="en-US" b="1" dirty="0">
                <a:solidFill>
                  <a:prstClr val="black"/>
                </a:solidFill>
                <a:latin typeface="Times New Roman" panose="02020603050405020304" pitchFamily="18" charset="0"/>
                <a:cs typeface="Times New Roman" panose="02020603050405020304" pitchFamily="18" charset="0"/>
              </a:rPr>
              <a:t>Quantitative assessment of degradation risk</a:t>
            </a:r>
            <a:endParaRPr lang="ro-RO"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62746992"/>
              </p:ext>
            </p:extLst>
          </p:nvPr>
        </p:nvGraphicFramePr>
        <p:xfrm>
          <a:off x="139364" y="1014030"/>
          <a:ext cx="11659913" cy="2031264"/>
        </p:xfrm>
        <a:graphic>
          <a:graphicData uri="http://schemas.openxmlformats.org/drawingml/2006/table">
            <a:tbl>
              <a:tblPr>
                <a:tableStyleId>{D27102A9-8310-4765-A935-A1911B00CA55}</a:tableStyleId>
              </a:tblPr>
              <a:tblGrid>
                <a:gridCol w="2333980">
                  <a:extLst>
                    <a:ext uri="{9D8B030D-6E8A-4147-A177-3AD203B41FA5}">
                      <a16:colId xmlns:a16="http://schemas.microsoft.com/office/drawing/2014/main" val="3270574019"/>
                    </a:ext>
                  </a:extLst>
                </a:gridCol>
                <a:gridCol w="2089655">
                  <a:extLst>
                    <a:ext uri="{9D8B030D-6E8A-4147-A177-3AD203B41FA5}">
                      <a16:colId xmlns:a16="http://schemas.microsoft.com/office/drawing/2014/main" val="409306498"/>
                    </a:ext>
                  </a:extLst>
                </a:gridCol>
                <a:gridCol w="2990903">
                  <a:extLst>
                    <a:ext uri="{9D8B030D-6E8A-4147-A177-3AD203B41FA5}">
                      <a16:colId xmlns:a16="http://schemas.microsoft.com/office/drawing/2014/main" val="3271833071"/>
                    </a:ext>
                  </a:extLst>
                </a:gridCol>
                <a:gridCol w="1235525">
                  <a:extLst>
                    <a:ext uri="{9D8B030D-6E8A-4147-A177-3AD203B41FA5}">
                      <a16:colId xmlns:a16="http://schemas.microsoft.com/office/drawing/2014/main" val="3841989462"/>
                    </a:ext>
                  </a:extLst>
                </a:gridCol>
                <a:gridCol w="1356291">
                  <a:extLst>
                    <a:ext uri="{9D8B030D-6E8A-4147-A177-3AD203B41FA5}">
                      <a16:colId xmlns:a16="http://schemas.microsoft.com/office/drawing/2014/main" val="2019943890"/>
                    </a:ext>
                  </a:extLst>
                </a:gridCol>
                <a:gridCol w="1653559">
                  <a:extLst>
                    <a:ext uri="{9D8B030D-6E8A-4147-A177-3AD203B41FA5}">
                      <a16:colId xmlns:a16="http://schemas.microsoft.com/office/drawing/2014/main" val="3959361115"/>
                    </a:ext>
                  </a:extLst>
                </a:gridCol>
              </a:tblGrid>
              <a:tr h="520864">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Geosites/Criteria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A. Deterioration of geological elements</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ctr"/>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B. P</a:t>
                      </a:r>
                      <a:r>
                        <a:rPr lang="en-US" sz="1200" u="none" strike="noStrike" dirty="0" err="1">
                          <a:effectLst/>
                          <a:latin typeface="Times New Roman" panose="02020603050405020304" pitchFamily="18" charset="0"/>
                          <a:cs typeface="Times New Roman" panose="02020603050405020304" pitchFamily="18" charset="0"/>
                        </a:rPr>
                        <a:t>roximity</a:t>
                      </a:r>
                      <a:r>
                        <a:rPr lang="en-US" sz="1200" u="none" strike="noStrike" dirty="0">
                          <a:effectLst/>
                          <a:latin typeface="Times New Roman" panose="02020603050405020304" pitchFamily="18" charset="0"/>
                          <a:cs typeface="Times New Roman" panose="02020603050405020304" pitchFamily="18" charset="0"/>
                        </a:rPr>
                        <a:t> to areas/activities with degradation potential</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ctr"/>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C. Judicial protection</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ctr"/>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D. Accesibility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ctr"/>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E. Population density</a:t>
                      </a:r>
                    </a:p>
                    <a:p>
                      <a:pPr algn="ctr" fontAlgn="b"/>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ctr"/>
                </a:tc>
                <a:extLst>
                  <a:ext uri="{0D108BD9-81ED-4DB2-BD59-A6C34878D82A}">
                    <a16:rowId xmlns:a16="http://schemas.microsoft.com/office/drawing/2014/main" val="3746435485"/>
                  </a:ext>
                </a:extLst>
              </a:tr>
              <a:tr h="132423">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Munticelu Cave</a:t>
                      </a: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2395063230"/>
                  </a:ext>
                </a:extLst>
              </a:tr>
              <a:tr h="132423">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Toșorog Cave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3</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1960358346"/>
                  </a:ext>
                </a:extLst>
              </a:tr>
              <a:tr h="132423">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Piatra Teiului </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3</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440017893"/>
                  </a:ext>
                </a:extLst>
              </a:tr>
              <a:tr h="132423">
                <a:tc>
                  <a:txBody>
                    <a:bodyPr/>
                    <a:lstStyle/>
                    <a:p>
                      <a:pPr algn="l" fontAlgn="b"/>
                      <a:r>
                        <a:rPr lang="ro-RO" sz="900" u="none" strike="noStrike" dirty="0">
                          <a:effectLst/>
                          <a:latin typeface="Times New Roman" panose="02020603050405020304" pitchFamily="18" charset="0"/>
                          <a:cs typeface="Times New Roman" panose="02020603050405020304" pitchFamily="18" charset="0"/>
                        </a:rPr>
                        <a:t>Stânca Șerbești</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2</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2158277851"/>
                  </a:ext>
                </a:extLst>
              </a:tr>
              <a:tr h="55694">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Cozla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4238318570"/>
                  </a:ext>
                </a:extLst>
              </a:tr>
              <a:tr h="123092">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Pietricica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3</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1778822080"/>
                  </a:ext>
                </a:extLst>
              </a:tr>
              <a:tr h="87384">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Cernegura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1</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1</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4</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4120514597"/>
                  </a:ext>
                </a:extLst>
              </a:tr>
              <a:tr h="91909">
                <a:tc>
                  <a:txBody>
                    <a:bodyPr/>
                    <a:lstStyle/>
                    <a:p>
                      <a:pPr marL="0" lvl="0" algn="l" fontAlgn="b">
                        <a:lnSpc>
                          <a:spcPct val="100000"/>
                        </a:lnSpc>
                      </a:pPr>
                      <a:r>
                        <a:rPr lang="ro-RO" sz="900" u="none" strike="noStrike" dirty="0">
                          <a:effectLst/>
                          <a:latin typeface="Times New Roman" panose="02020603050405020304" pitchFamily="18" charset="0"/>
                          <a:cs typeface="Times New Roman" panose="02020603050405020304" pitchFamily="18" charset="0"/>
                        </a:rPr>
                        <a:t>Paleontological reserve Agârcia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r" fontAlgn="b"/>
                      <a:r>
                        <a:rPr lang="ro-RO" sz="1200" u="none" strike="noStrike">
                          <a:effectLst/>
                          <a:latin typeface="Times New Roman" panose="02020603050405020304" pitchFamily="18" charset="0"/>
                          <a:cs typeface="Times New Roman" panose="02020603050405020304" pitchFamily="18" charset="0"/>
                        </a:rPr>
                        <a:t>1</a:t>
                      </a:r>
                      <a:endParaRPr lang="ro-RO" sz="1200" b="1" i="0" u="none" strike="noStrike">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2</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1</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4</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tc>
                  <a:txBody>
                    <a:bodyPr/>
                    <a:lstStyle/>
                    <a:p>
                      <a:pPr algn="r" fontAlgn="b"/>
                      <a:r>
                        <a:rPr lang="ro-RO" sz="1200" u="none" strike="noStrike" dirty="0">
                          <a:effectLst/>
                          <a:latin typeface="Times New Roman" panose="02020603050405020304" pitchFamily="18" charset="0"/>
                          <a:cs typeface="Times New Roman" panose="02020603050405020304" pitchFamily="18" charset="0"/>
                        </a:rPr>
                        <a:t>1</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5920" marR="5920" marT="5920" marB="0" anchor="b"/>
                </a:tc>
                <a:extLst>
                  <a:ext uri="{0D108BD9-81ED-4DB2-BD59-A6C34878D82A}">
                    <a16:rowId xmlns:a16="http://schemas.microsoft.com/office/drawing/2014/main" val="3917763754"/>
                  </a:ext>
                </a:extLst>
              </a:tr>
            </a:tbl>
          </a:graphicData>
        </a:graphic>
      </p:graphicFrame>
      <p:sp>
        <p:nvSpPr>
          <p:cNvPr id="6" name="Rectangle 5"/>
          <p:cNvSpPr/>
          <p:nvPr/>
        </p:nvSpPr>
        <p:spPr>
          <a:xfrm>
            <a:off x="139364" y="706253"/>
            <a:ext cx="4698017" cy="307777"/>
          </a:xfrm>
          <a:prstGeom prst="rect">
            <a:avLst/>
          </a:prstGeom>
        </p:spPr>
        <p:txBody>
          <a:bodyPr wrap="none">
            <a:spAutoFit/>
          </a:bodyPr>
          <a:lstStyle/>
          <a:p>
            <a:pPr lvl="0"/>
            <a:r>
              <a:rPr lang="en-US" sz="1400" b="1" dirty="0">
                <a:solidFill>
                  <a:prstClr val="black"/>
                </a:solidFill>
                <a:latin typeface="Times New Roman" panose="02020603050405020304" pitchFamily="18" charset="0"/>
                <a:cs typeface="Times New Roman" panose="02020603050405020304" pitchFamily="18" charset="0"/>
              </a:rPr>
              <a:t>Table 11. Assessment of the degradation risk of the </a:t>
            </a:r>
            <a:r>
              <a:rPr lang="en-US" sz="1400" b="1" dirty="0" err="1">
                <a:solidFill>
                  <a:prstClr val="black"/>
                </a:solidFill>
                <a:latin typeface="Times New Roman" panose="02020603050405020304" pitchFamily="18" charset="0"/>
                <a:cs typeface="Times New Roman" panose="02020603050405020304" pitchFamily="18" charset="0"/>
              </a:rPr>
              <a:t>geosites</a:t>
            </a:r>
            <a:endParaRPr lang="ro-RO" sz="1400" b="1" dirty="0">
              <a:solidFill>
                <a:prstClr val="black"/>
              </a:solidFill>
              <a:latin typeface="Times New Roman" panose="02020603050405020304" pitchFamily="18" charset="0"/>
              <a:cs typeface="Times New Roman" panose="02020603050405020304"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val="4123591121"/>
              </p:ext>
            </p:extLst>
          </p:nvPr>
        </p:nvGraphicFramePr>
        <p:xfrm>
          <a:off x="6646984" y="3535833"/>
          <a:ext cx="4659923" cy="2910869"/>
        </p:xfrm>
        <a:graphic>
          <a:graphicData uri="http://schemas.openxmlformats.org/drawingml/2006/table">
            <a:tbl>
              <a:tblPr>
                <a:tableStyleId>{ED083AE6-46FA-4A59-8FB0-9F97EB10719F}</a:tableStyleId>
              </a:tblPr>
              <a:tblGrid>
                <a:gridCol w="3408124">
                  <a:extLst>
                    <a:ext uri="{9D8B030D-6E8A-4147-A177-3AD203B41FA5}">
                      <a16:colId xmlns:a16="http://schemas.microsoft.com/office/drawing/2014/main" val="2804436528"/>
                    </a:ext>
                  </a:extLst>
                </a:gridCol>
                <a:gridCol w="1251799">
                  <a:extLst>
                    <a:ext uri="{9D8B030D-6E8A-4147-A177-3AD203B41FA5}">
                      <a16:colId xmlns:a16="http://schemas.microsoft.com/office/drawing/2014/main" val="1619809680"/>
                    </a:ext>
                  </a:extLst>
                </a:gridCol>
              </a:tblGrid>
              <a:tr h="123185">
                <a:tc gridSpan="2">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DEGRADATION RISK </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nchor="ctr"/>
                </a:tc>
                <a:tc hMerge="1">
                  <a:txBody>
                    <a:bodyPr/>
                    <a:lstStyle/>
                    <a:p>
                      <a:endParaRPr lang="ro-RO"/>
                    </a:p>
                  </a:txBody>
                  <a:tcPr/>
                </a:tc>
                <a:extLst>
                  <a:ext uri="{0D108BD9-81ED-4DB2-BD59-A6C34878D82A}">
                    <a16:rowId xmlns:a16="http://schemas.microsoft.com/office/drawing/2014/main" val="2427653291"/>
                  </a:ext>
                </a:extLst>
              </a:tr>
              <a:tr h="150832">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Criteria</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Ponderea %</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extLst>
                  <a:ext uri="{0D108BD9-81ED-4DB2-BD59-A6C34878D82A}">
                    <a16:rowId xmlns:a16="http://schemas.microsoft.com/office/drawing/2014/main" val="1006051279"/>
                  </a:ext>
                </a:extLst>
              </a:tr>
              <a:tr h="692609">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A. Deterioration of geological elements</a:t>
                      </a:r>
                    </a:p>
                  </a:txBody>
                  <a:tcPr marL="7489" marR="7489" marT="7489" marB="0"/>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35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extLst>
                  <a:ext uri="{0D108BD9-81ED-4DB2-BD59-A6C34878D82A}">
                    <a16:rowId xmlns:a16="http://schemas.microsoft.com/office/drawing/2014/main" val="3622824232"/>
                  </a:ext>
                </a:extLst>
              </a:tr>
              <a:tr h="623569">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B. </a:t>
                      </a:r>
                      <a:r>
                        <a:rPr lang="en-US" sz="1200" u="none" strike="noStrike" dirty="0">
                          <a:effectLst/>
                          <a:latin typeface="Times New Roman" panose="02020603050405020304" pitchFamily="18" charset="0"/>
                          <a:cs typeface="Times New Roman" panose="02020603050405020304" pitchFamily="18" charset="0"/>
                        </a:rPr>
                        <a:t>Proximity to areas/activities with degradation potential</a:t>
                      </a:r>
                    </a:p>
                    <a:p>
                      <a:pPr algn="l" fontAlgn="b"/>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extLst>
                  <a:ext uri="{0D108BD9-81ED-4DB2-BD59-A6C34878D82A}">
                    <a16:rowId xmlns:a16="http://schemas.microsoft.com/office/drawing/2014/main" val="862042210"/>
                  </a:ext>
                </a:extLst>
              </a:tr>
              <a:tr h="34890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C. Judicial protection</a:t>
                      </a:r>
                    </a:p>
                    <a:p>
                      <a:pPr algn="l" fontAlgn="b"/>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20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extLst>
                  <a:ext uri="{0D108BD9-81ED-4DB2-BD59-A6C34878D82A}">
                    <a16:rowId xmlns:a16="http://schemas.microsoft.com/office/drawing/2014/main" val="1657266372"/>
                  </a:ext>
                </a:extLst>
              </a:tr>
              <a:tr h="377228">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D. Accesibility</a:t>
                      </a:r>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15</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extLst>
                  <a:ext uri="{0D108BD9-81ED-4DB2-BD59-A6C34878D82A}">
                    <a16:rowId xmlns:a16="http://schemas.microsoft.com/office/drawing/2014/main" val="1850053014"/>
                  </a:ext>
                </a:extLst>
              </a:tr>
              <a:tr h="463476">
                <a:tc>
                  <a:txBody>
                    <a:bodyPr/>
                    <a:lstStyle/>
                    <a:p>
                      <a:pPr algn="l" fontAlgn="b"/>
                      <a:r>
                        <a:rPr lang="ro-RO" sz="1200" u="none" strike="noStrike" dirty="0">
                          <a:effectLst/>
                          <a:latin typeface="Times New Roman" panose="02020603050405020304" pitchFamily="18" charset="0"/>
                          <a:cs typeface="Times New Roman" panose="02020603050405020304" pitchFamily="18" charset="0"/>
                        </a:rPr>
                        <a:t>E. Population density</a:t>
                      </a:r>
                    </a:p>
                    <a:p>
                      <a:pPr algn="l" fontAlgn="b"/>
                      <a:endParaRPr lang="ro-RO"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tc>
                  <a:txBody>
                    <a:bodyPr/>
                    <a:lstStyle/>
                    <a:p>
                      <a:pPr algn="ctr" fontAlgn="b"/>
                      <a:r>
                        <a:rPr lang="ro-RO" sz="1200" u="none" strike="noStrike" dirty="0">
                          <a:effectLst/>
                          <a:latin typeface="Times New Roman" panose="02020603050405020304" pitchFamily="18" charset="0"/>
                          <a:cs typeface="Times New Roman" panose="02020603050405020304" pitchFamily="18" charset="0"/>
                        </a:rPr>
                        <a:t>10</a:t>
                      </a:r>
                      <a:endParaRPr lang="ro-RO"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489" marR="7489" marT="7489" marB="0"/>
                </a:tc>
                <a:extLst>
                  <a:ext uri="{0D108BD9-81ED-4DB2-BD59-A6C34878D82A}">
                    <a16:rowId xmlns:a16="http://schemas.microsoft.com/office/drawing/2014/main" val="376141955"/>
                  </a:ext>
                </a:extLst>
              </a:tr>
            </a:tbl>
          </a:graphicData>
        </a:graphic>
      </p:graphicFrame>
      <p:sp>
        <p:nvSpPr>
          <p:cNvPr id="9" name="Rectangle 8"/>
          <p:cNvSpPr/>
          <p:nvPr/>
        </p:nvSpPr>
        <p:spPr>
          <a:xfrm>
            <a:off x="343909" y="6427013"/>
            <a:ext cx="737702" cy="307777"/>
          </a:xfrm>
          <a:prstGeom prst="rect">
            <a:avLst/>
          </a:prstGeom>
        </p:spPr>
        <p:txBody>
          <a:bodyPr wrap="none">
            <a:spAutoFit/>
          </a:bodyPr>
          <a:lstStyle/>
          <a:p>
            <a:pPr lvl="0"/>
            <a:r>
              <a:rPr lang="en-US" sz="1400" dirty="0">
                <a:solidFill>
                  <a:prstClr val="black"/>
                </a:solidFill>
                <a:latin typeface="Times New Roman" panose="02020603050405020304" pitchFamily="18" charset="0"/>
                <a:cs typeface="Times New Roman" panose="02020603050405020304" pitchFamily="18" charset="0"/>
              </a:rPr>
              <a:t>Fig.</a:t>
            </a:r>
            <a:r>
              <a:rPr lang="ro-RO" sz="1400" dirty="0">
                <a:solidFill>
                  <a:prstClr val="black"/>
                </a:solidFill>
                <a:latin typeface="Times New Roman" panose="02020603050405020304" pitchFamily="18" charset="0"/>
                <a:cs typeface="Times New Roman" panose="02020603050405020304" pitchFamily="18" charset="0"/>
              </a:rPr>
              <a:t> 1</a:t>
            </a:r>
            <a:r>
              <a:rPr lang="en-US" sz="1400" dirty="0">
                <a:solidFill>
                  <a:prstClr val="black"/>
                </a:solidFill>
                <a:latin typeface="Times New Roman" panose="02020603050405020304" pitchFamily="18" charset="0"/>
                <a:cs typeface="Times New Roman" panose="02020603050405020304" pitchFamily="18" charset="0"/>
              </a:rPr>
              <a:t>9 </a:t>
            </a:r>
            <a:endParaRPr lang="ro-RO" sz="1400" dirty="0">
              <a:solidFill>
                <a:prstClr val="black"/>
              </a:solidFill>
            </a:endParaRPr>
          </a:p>
        </p:txBody>
      </p:sp>
      <p:sp>
        <p:nvSpPr>
          <p:cNvPr id="10" name="Rectangle 9"/>
          <p:cNvSpPr/>
          <p:nvPr/>
        </p:nvSpPr>
        <p:spPr>
          <a:xfrm>
            <a:off x="6570347" y="3166254"/>
            <a:ext cx="3710246" cy="307777"/>
          </a:xfrm>
          <a:prstGeom prst="rect">
            <a:avLst/>
          </a:prstGeom>
        </p:spPr>
        <p:txBody>
          <a:bodyPr wrap="none">
            <a:spAutoFit/>
          </a:bodyPr>
          <a:lstStyle/>
          <a:p>
            <a:r>
              <a:rPr lang="en-US" sz="1400" b="1" dirty="0">
                <a:solidFill>
                  <a:srgbClr val="0F1115"/>
                </a:solidFill>
                <a:latin typeface="Times New Roman" panose="02020603050405020304" pitchFamily="18" charset="0"/>
                <a:cs typeface="Times New Roman" panose="02020603050405020304" pitchFamily="18" charset="0"/>
              </a:rPr>
              <a:t>Table 12. Weight of Degradation Risk Criteria</a:t>
            </a:r>
            <a:endParaRPr lang="en-US" sz="1400" b="1" dirty="0">
              <a:solidFill>
                <a:srgbClr val="0F1115"/>
              </a:solidFill>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9363" y="3353071"/>
            <a:ext cx="5883367" cy="3056646"/>
          </a:xfrm>
          <a:prstGeom prst="rect">
            <a:avLst/>
          </a:prstGeom>
        </p:spPr>
      </p:pic>
      <p:sp>
        <p:nvSpPr>
          <p:cNvPr id="3" name="Rectangle 2"/>
          <p:cNvSpPr/>
          <p:nvPr/>
        </p:nvSpPr>
        <p:spPr>
          <a:xfrm>
            <a:off x="2597937" y="3753199"/>
            <a:ext cx="3015569" cy="230832"/>
          </a:xfrm>
          <a:prstGeom prst="rect">
            <a:avLst/>
          </a:prstGeom>
        </p:spPr>
        <p:txBody>
          <a:bodyPr wrap="none">
            <a:spAutoFit/>
          </a:bodyPr>
          <a:lstStyle/>
          <a:p>
            <a:pPr lvl="0"/>
            <a:r>
              <a:rPr lang="ro-RO" sz="900" b="1" dirty="0">
                <a:solidFill>
                  <a:srgbClr val="0F1115"/>
                </a:solidFill>
                <a:latin typeface="Times New Roman" panose="02020603050405020304" pitchFamily="18" charset="0"/>
                <a:cs typeface="Times New Roman" panose="02020603050405020304" pitchFamily="18" charset="0"/>
              </a:rPr>
              <a:t>Very low</a:t>
            </a:r>
            <a:r>
              <a:rPr lang="en-US" sz="900" b="1" dirty="0">
                <a:solidFill>
                  <a:srgbClr val="0F1115"/>
                </a:solidFill>
                <a:latin typeface="Times New Roman" panose="02020603050405020304" pitchFamily="18" charset="0"/>
                <a:cs typeface="Times New Roman" panose="02020603050405020304" pitchFamily="18" charset="0"/>
              </a:rPr>
              <a:t>                   Low               </a:t>
            </a:r>
            <a:r>
              <a:rPr lang="ro-RO" sz="900" b="1" dirty="0">
                <a:solidFill>
                  <a:srgbClr val="0F1115"/>
                </a:solidFill>
                <a:latin typeface="Times New Roman" panose="02020603050405020304" pitchFamily="18" charset="0"/>
                <a:cs typeface="Times New Roman" panose="02020603050405020304" pitchFamily="18" charset="0"/>
              </a:rPr>
              <a:t>Moderate</a:t>
            </a:r>
            <a:r>
              <a:rPr lang="en-US" sz="900" b="1" dirty="0">
                <a:solidFill>
                  <a:srgbClr val="0F1115"/>
                </a:solidFill>
                <a:latin typeface="Times New Roman" panose="02020603050405020304" pitchFamily="18" charset="0"/>
                <a:cs typeface="Times New Roman" panose="02020603050405020304" pitchFamily="18" charset="0"/>
              </a:rPr>
              <a:t>            High   </a:t>
            </a:r>
            <a:endParaRPr lang="ro-RO" sz="9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268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259" y="746467"/>
            <a:ext cx="11827933" cy="5909310"/>
          </a:xfrm>
          <a:prstGeom prst="rect">
            <a:avLst/>
          </a:prstGeom>
        </p:spPr>
        <p:txBody>
          <a:bodyPr wrap="square">
            <a:spAutoFit/>
          </a:bodyPr>
          <a:lstStyle/>
          <a:p>
            <a:r>
              <a:rPr lang="en-US" b="1" dirty="0">
                <a:solidFill>
                  <a:srgbClr val="000000"/>
                </a:solidFill>
                <a:latin typeface="Times New Roman" panose="02020603050405020304" pitchFamily="18" charset="0"/>
                <a:cs typeface="Times New Roman" panose="02020603050405020304" pitchFamily="18" charset="0"/>
              </a:rPr>
              <a:t>Scientific value:</a:t>
            </a:r>
          </a:p>
          <a:p>
            <a:pPr marL="342900" indent="-342900">
              <a:buFont typeface="+mj-lt"/>
              <a:buAutoNum type="arabicParenR"/>
            </a:pPr>
            <a:r>
              <a:rPr lang="en-US" dirty="0">
                <a:solidFill>
                  <a:srgbClr val="000000"/>
                </a:solidFill>
                <a:latin typeface="Times New Roman" panose="02020603050405020304" pitchFamily="18" charset="0"/>
                <a:cs typeface="Times New Roman" panose="02020603050405020304" pitchFamily="18" charset="0"/>
              </a:rPr>
              <a:t>The </a:t>
            </a:r>
            <a:r>
              <a:rPr lang="en-US" dirty="0" err="1">
                <a:solidFill>
                  <a:srgbClr val="000000"/>
                </a:solidFill>
                <a:latin typeface="Times New Roman" panose="02020603050405020304" pitchFamily="18" charset="0"/>
                <a:cs typeface="Times New Roman" panose="02020603050405020304" pitchFamily="18" charset="0"/>
              </a:rPr>
              <a:t>Cozla</a:t>
            </a:r>
            <a:r>
              <a:rPr lang="en-US" dirty="0">
                <a:solidFill>
                  <a:srgbClr val="000000"/>
                </a:solidFill>
                <a:latin typeface="Times New Roman" panose="02020603050405020304" pitchFamily="18" charset="0"/>
                <a:cs typeface="Times New Roman" panose="02020603050405020304" pitchFamily="18" charset="0"/>
              </a:rPr>
              <a:t> Fossil Reserve and </a:t>
            </a:r>
            <a:r>
              <a:rPr lang="en-US" dirty="0" err="1">
                <a:solidFill>
                  <a:srgbClr val="000000"/>
                </a:solidFill>
                <a:latin typeface="Times New Roman" panose="02020603050405020304" pitchFamily="18" charset="0"/>
                <a:cs typeface="Times New Roman" panose="02020603050405020304" pitchFamily="18" charset="0"/>
              </a:rPr>
              <a:t>Toșorog</a:t>
            </a:r>
            <a:r>
              <a:rPr lang="en-US" dirty="0">
                <a:solidFill>
                  <a:srgbClr val="000000"/>
                </a:solidFill>
                <a:latin typeface="Times New Roman" panose="02020603050405020304" pitchFamily="18" charset="0"/>
                <a:cs typeface="Times New Roman" panose="02020603050405020304" pitchFamily="18" charset="0"/>
              </a:rPr>
              <a:t> Cave have the highest scientific value, being key elements of the </a:t>
            </a:r>
            <a:r>
              <a:rPr lang="en-US" dirty="0" err="1">
                <a:solidFill>
                  <a:srgbClr val="000000"/>
                </a:solidFill>
                <a:latin typeface="Times New Roman" panose="02020603050405020304" pitchFamily="18" charset="0"/>
                <a:cs typeface="Times New Roman" panose="02020603050405020304" pitchFamily="18" charset="0"/>
              </a:rPr>
              <a:t>geoheritage</a:t>
            </a:r>
            <a:r>
              <a:rPr lang="en-US" dirty="0">
                <a:solidFill>
                  <a:srgbClr val="000000"/>
                </a:solidFill>
                <a:latin typeface="Times New Roman" panose="02020603050405020304" pitchFamily="18" charset="0"/>
                <a:cs typeface="Times New Roman" panose="02020603050405020304" pitchFamily="18" charset="0"/>
              </a:rPr>
              <a:t> of </a:t>
            </a:r>
            <a:r>
              <a:rPr lang="en-US" dirty="0" err="1">
                <a:solidFill>
                  <a:srgbClr val="000000"/>
                </a:solidFill>
                <a:latin typeface="Times New Roman" panose="02020603050405020304" pitchFamily="18" charset="0"/>
                <a:cs typeface="Times New Roman" panose="02020603050405020304" pitchFamily="18" charset="0"/>
              </a:rPr>
              <a:t>Neamț</a:t>
            </a:r>
            <a:r>
              <a:rPr lang="en-US" dirty="0">
                <a:solidFill>
                  <a:srgbClr val="000000"/>
                </a:solidFill>
                <a:latin typeface="Times New Roman" panose="02020603050405020304" pitchFamily="18" charset="0"/>
                <a:cs typeface="Times New Roman" panose="02020603050405020304" pitchFamily="18" charset="0"/>
              </a:rPr>
              <a:t> County.</a:t>
            </a:r>
          </a:p>
          <a:p>
            <a:pPr marL="342900" indent="-342900">
              <a:buFont typeface="+mj-lt"/>
              <a:buAutoNum type="arabicParenR"/>
            </a:pPr>
            <a:r>
              <a:rPr lang="en-US" dirty="0">
                <a:solidFill>
                  <a:srgbClr val="000000"/>
                </a:solidFill>
                <a:latin typeface="Times New Roman" panose="02020603050405020304" pitchFamily="18" charset="0"/>
                <a:cs typeface="Times New Roman" panose="02020603050405020304" pitchFamily="18" charset="0"/>
              </a:rPr>
              <a:t>The other </a:t>
            </a:r>
            <a:r>
              <a:rPr lang="en-US" dirty="0" err="1">
                <a:solidFill>
                  <a:srgbClr val="000000"/>
                </a:solidFill>
                <a:latin typeface="Times New Roman" panose="02020603050405020304" pitchFamily="18" charset="0"/>
                <a:cs typeface="Times New Roman" panose="02020603050405020304" pitchFamily="18" charset="0"/>
              </a:rPr>
              <a:t>geosites</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Munticelu</a:t>
            </a:r>
            <a:r>
              <a:rPr lang="en-US" dirty="0">
                <a:solidFill>
                  <a:srgbClr val="000000"/>
                </a:solidFill>
                <a:latin typeface="Times New Roman" panose="02020603050405020304" pitchFamily="18" charset="0"/>
                <a:cs typeface="Times New Roman" panose="02020603050405020304" pitchFamily="18" charset="0"/>
              </a:rPr>
              <a:t> Cave, Piatra </a:t>
            </a:r>
            <a:r>
              <a:rPr lang="en-US" dirty="0" err="1">
                <a:solidFill>
                  <a:srgbClr val="000000"/>
                </a:solidFill>
                <a:latin typeface="Times New Roman" panose="02020603050405020304" pitchFamily="18" charset="0"/>
                <a:cs typeface="Times New Roman" panose="02020603050405020304" pitchFamily="18" charset="0"/>
              </a:rPr>
              <a:t>Teiului</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Șerbești</a:t>
            </a:r>
            <a:r>
              <a:rPr lang="en-US" dirty="0">
                <a:solidFill>
                  <a:srgbClr val="000000"/>
                </a:solidFill>
                <a:latin typeface="Times New Roman" panose="02020603050405020304" pitchFamily="18" charset="0"/>
                <a:cs typeface="Times New Roman" panose="02020603050405020304" pitchFamily="18" charset="0"/>
              </a:rPr>
              <a:t> Rock, </a:t>
            </a:r>
            <a:r>
              <a:rPr lang="en-US" dirty="0" err="1">
                <a:solidFill>
                  <a:srgbClr val="000000"/>
                </a:solidFill>
                <a:latin typeface="Times New Roman" panose="02020603050405020304" pitchFamily="18" charset="0"/>
                <a:cs typeface="Times New Roman" panose="02020603050405020304" pitchFamily="18" charset="0"/>
              </a:rPr>
              <a:t>Cernegura</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Pietricica</a:t>
            </a:r>
            <a:r>
              <a:rPr lang="en-US" dirty="0">
                <a:solidFill>
                  <a:srgbClr val="000000"/>
                </a:solidFill>
                <a:latin typeface="Times New Roman" panose="02020603050405020304" pitchFamily="18" charset="0"/>
                <a:cs typeface="Times New Roman" panose="02020603050405020304" pitchFamily="18" charset="0"/>
              </a:rPr>
              <a:t>, and </a:t>
            </a:r>
            <a:r>
              <a:rPr lang="en-US" dirty="0" err="1">
                <a:solidFill>
                  <a:srgbClr val="000000"/>
                </a:solidFill>
                <a:latin typeface="Times New Roman" panose="02020603050405020304" pitchFamily="18" charset="0"/>
                <a:cs typeface="Times New Roman" panose="02020603050405020304" pitchFamily="18" charset="0"/>
              </a:rPr>
              <a:t>Agârcia</a:t>
            </a:r>
            <a:r>
              <a:rPr lang="en-US" dirty="0">
                <a:solidFill>
                  <a:srgbClr val="000000"/>
                </a:solidFill>
                <a:latin typeface="Times New Roman" panose="02020603050405020304" pitchFamily="18" charset="0"/>
                <a:cs typeface="Times New Roman" panose="02020603050405020304" pitchFamily="18" charset="0"/>
              </a:rPr>
              <a:t> reserves) have high scientific value but relatively lower importance in the context of geological research.</a:t>
            </a:r>
          </a:p>
          <a:p>
            <a:endParaRPr lang="en-US" dirty="0">
              <a:solidFill>
                <a:srgbClr val="000000"/>
              </a:solidFill>
              <a:latin typeface="Times New Roman" panose="02020603050405020304" pitchFamily="18" charset="0"/>
              <a:cs typeface="Times New Roman" panose="02020603050405020304" pitchFamily="18" charset="0"/>
            </a:endParaRPr>
          </a:p>
          <a:p>
            <a:r>
              <a:rPr lang="en-US" b="1" dirty="0">
                <a:solidFill>
                  <a:srgbClr val="000000"/>
                </a:solidFill>
                <a:latin typeface="Times New Roman" panose="02020603050405020304" pitchFamily="18" charset="0"/>
                <a:cs typeface="Times New Roman" panose="02020603050405020304" pitchFamily="18" charset="0"/>
              </a:rPr>
              <a:t>Educational potential:</a:t>
            </a:r>
          </a:p>
          <a:p>
            <a:pPr marL="342900" indent="-342900">
              <a:buFont typeface="+mj-lt"/>
              <a:buAutoNum type="arabicParenR"/>
            </a:pPr>
            <a:r>
              <a:rPr lang="en-US" dirty="0">
                <a:solidFill>
                  <a:srgbClr val="000000"/>
                </a:solidFill>
                <a:latin typeface="Times New Roman" panose="02020603050405020304" pitchFamily="18" charset="0"/>
                <a:cs typeface="Times New Roman" panose="02020603050405020304" pitchFamily="18" charset="0"/>
              </a:rPr>
              <a:t>Piatra </a:t>
            </a:r>
            <a:r>
              <a:rPr lang="en-US" dirty="0" err="1">
                <a:solidFill>
                  <a:srgbClr val="000000"/>
                </a:solidFill>
                <a:latin typeface="Times New Roman" panose="02020603050405020304" pitchFamily="18" charset="0"/>
                <a:cs typeface="Times New Roman" panose="02020603050405020304" pitchFamily="18" charset="0"/>
              </a:rPr>
              <a:t>Teiului</a:t>
            </a:r>
            <a:r>
              <a:rPr lang="en-US" dirty="0">
                <a:solidFill>
                  <a:srgbClr val="000000"/>
                </a:solidFill>
                <a:latin typeface="Times New Roman" panose="02020603050405020304" pitchFamily="18" charset="0"/>
                <a:cs typeface="Times New Roman" panose="02020603050405020304" pitchFamily="18" charset="0"/>
              </a:rPr>
              <a:t> and the fossiliferous reserves (</a:t>
            </a:r>
            <a:r>
              <a:rPr lang="en-US" dirty="0" err="1">
                <a:solidFill>
                  <a:srgbClr val="000000"/>
                </a:solidFill>
                <a:latin typeface="Times New Roman" panose="02020603050405020304" pitchFamily="18" charset="0"/>
                <a:cs typeface="Times New Roman" panose="02020603050405020304" pitchFamily="18" charset="0"/>
              </a:rPr>
              <a:t>Cozla</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Pietricica</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Cernegura</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Agârcia</a:t>
            </a:r>
            <a:r>
              <a:rPr lang="en-US" dirty="0">
                <a:solidFill>
                  <a:srgbClr val="000000"/>
                </a:solidFill>
                <a:latin typeface="Times New Roman" panose="02020603050405020304" pitchFamily="18" charset="0"/>
                <a:cs typeface="Times New Roman" panose="02020603050405020304" pitchFamily="18" charset="0"/>
              </a:rPr>
              <a:t>) present high educational potential, being valuable resources for didactic activities and public awareness.</a:t>
            </a:r>
          </a:p>
          <a:p>
            <a:pPr marL="342900" indent="-342900">
              <a:buFont typeface="+mj-lt"/>
              <a:buAutoNum type="arabicParenR"/>
            </a:pPr>
            <a:r>
              <a:rPr lang="en-US" dirty="0">
                <a:solidFill>
                  <a:srgbClr val="000000"/>
                </a:solidFill>
                <a:latin typeface="Times New Roman" panose="02020603050405020304" pitchFamily="18" charset="0"/>
                <a:cs typeface="Times New Roman" panose="02020603050405020304" pitchFamily="18" charset="0"/>
              </a:rPr>
              <a:t>The other </a:t>
            </a:r>
            <a:r>
              <a:rPr lang="en-US" dirty="0" err="1">
                <a:solidFill>
                  <a:srgbClr val="000000"/>
                </a:solidFill>
                <a:latin typeface="Times New Roman" panose="02020603050405020304" pitchFamily="18" charset="0"/>
                <a:cs typeface="Times New Roman" panose="02020603050405020304" pitchFamily="18" charset="0"/>
              </a:rPr>
              <a:t>geosites</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Munticelu</a:t>
            </a:r>
            <a:r>
              <a:rPr lang="en-US" dirty="0">
                <a:solidFill>
                  <a:srgbClr val="000000"/>
                </a:solidFill>
                <a:latin typeface="Times New Roman" panose="02020603050405020304" pitchFamily="18" charset="0"/>
                <a:cs typeface="Times New Roman" panose="02020603050405020304" pitchFamily="18" charset="0"/>
              </a:rPr>
              <a:t> Cave, </a:t>
            </a:r>
            <a:r>
              <a:rPr lang="en-US" dirty="0" err="1">
                <a:solidFill>
                  <a:srgbClr val="000000"/>
                </a:solidFill>
                <a:latin typeface="Times New Roman" panose="02020603050405020304" pitchFamily="18" charset="0"/>
                <a:cs typeface="Times New Roman" panose="02020603050405020304" pitchFamily="18" charset="0"/>
              </a:rPr>
              <a:t>Toșorog</a:t>
            </a:r>
            <a:r>
              <a:rPr lang="en-US" dirty="0">
                <a:solidFill>
                  <a:srgbClr val="000000"/>
                </a:solidFill>
                <a:latin typeface="Times New Roman" panose="02020603050405020304" pitchFamily="18" charset="0"/>
                <a:cs typeface="Times New Roman" panose="02020603050405020304" pitchFamily="18" charset="0"/>
              </a:rPr>
              <a:t> Cave, </a:t>
            </a:r>
            <a:r>
              <a:rPr lang="en-US" dirty="0" err="1">
                <a:solidFill>
                  <a:srgbClr val="000000"/>
                </a:solidFill>
                <a:latin typeface="Times New Roman" panose="02020603050405020304" pitchFamily="18" charset="0"/>
                <a:cs typeface="Times New Roman" panose="02020603050405020304" pitchFamily="18" charset="0"/>
              </a:rPr>
              <a:t>Șerbești</a:t>
            </a:r>
            <a:r>
              <a:rPr lang="en-US" dirty="0">
                <a:solidFill>
                  <a:srgbClr val="000000"/>
                </a:solidFill>
                <a:latin typeface="Times New Roman" panose="02020603050405020304" pitchFamily="18" charset="0"/>
                <a:cs typeface="Times New Roman" panose="02020603050405020304" pitchFamily="18" charset="0"/>
              </a:rPr>
              <a:t> Rock) have moderate educational potential, suggesting more limited opportunities for formal or informal education.</a:t>
            </a:r>
          </a:p>
          <a:p>
            <a:endParaRPr lang="en-US" dirty="0">
              <a:solidFill>
                <a:srgbClr val="000000"/>
              </a:solidFill>
              <a:latin typeface="Times New Roman" panose="02020603050405020304" pitchFamily="18" charset="0"/>
              <a:cs typeface="Times New Roman" panose="02020603050405020304" pitchFamily="18" charset="0"/>
            </a:endParaRPr>
          </a:p>
          <a:p>
            <a:r>
              <a:rPr lang="en-US" b="1" dirty="0">
                <a:solidFill>
                  <a:srgbClr val="000000"/>
                </a:solidFill>
                <a:latin typeface="Times New Roman" panose="02020603050405020304" pitchFamily="18" charset="0"/>
                <a:cs typeface="Times New Roman" panose="02020603050405020304" pitchFamily="18" charset="0"/>
              </a:rPr>
              <a:t>Tourism potential:</a:t>
            </a:r>
          </a:p>
          <a:p>
            <a:pPr marL="342900" indent="-342900">
              <a:buFont typeface="+mj-lt"/>
              <a:buAutoNum type="arabicParenR"/>
            </a:pPr>
            <a:r>
              <a:rPr lang="en-US" dirty="0">
                <a:solidFill>
                  <a:srgbClr val="000000"/>
                </a:solidFill>
                <a:latin typeface="Times New Roman" panose="02020603050405020304" pitchFamily="18" charset="0"/>
                <a:cs typeface="Times New Roman" panose="02020603050405020304" pitchFamily="18" charset="0"/>
              </a:rPr>
              <a:t>All </a:t>
            </a:r>
            <a:r>
              <a:rPr lang="en-US" dirty="0" err="1">
                <a:solidFill>
                  <a:srgbClr val="000000"/>
                </a:solidFill>
                <a:latin typeface="Times New Roman" panose="02020603050405020304" pitchFamily="18" charset="0"/>
                <a:cs typeface="Times New Roman" panose="02020603050405020304" pitchFamily="18" charset="0"/>
              </a:rPr>
              <a:t>analysed</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geosites</a:t>
            </a:r>
            <a:r>
              <a:rPr lang="en-US" dirty="0">
                <a:solidFill>
                  <a:srgbClr val="000000"/>
                </a:solidFill>
                <a:latin typeface="Times New Roman" panose="02020603050405020304" pitchFamily="18" charset="0"/>
                <a:cs typeface="Times New Roman" panose="02020603050405020304" pitchFamily="18" charset="0"/>
              </a:rPr>
              <a:t> have moderate tourism potential, indicating that, although attractive, they require promotion, infrastructure, or other investments to become top tourist destinations.</a:t>
            </a:r>
          </a:p>
          <a:p>
            <a:endParaRPr lang="en-US" dirty="0">
              <a:solidFill>
                <a:srgbClr val="000000"/>
              </a:solidFill>
              <a:latin typeface="Times New Roman" panose="02020603050405020304" pitchFamily="18" charset="0"/>
              <a:cs typeface="Times New Roman" panose="02020603050405020304" pitchFamily="18" charset="0"/>
            </a:endParaRPr>
          </a:p>
          <a:p>
            <a:r>
              <a:rPr lang="en-US" b="1" dirty="0">
                <a:solidFill>
                  <a:srgbClr val="000000"/>
                </a:solidFill>
                <a:latin typeface="Times New Roman" panose="02020603050405020304" pitchFamily="18" charset="0"/>
                <a:cs typeface="Times New Roman" panose="02020603050405020304" pitchFamily="18" charset="0"/>
              </a:rPr>
              <a:t>Degradation risk:</a:t>
            </a:r>
          </a:p>
          <a:p>
            <a:pPr marL="342900" indent="-342900">
              <a:buFont typeface="+mj-lt"/>
              <a:buAutoNum type="arabicParenR"/>
            </a:pPr>
            <a:r>
              <a:rPr lang="en-US" dirty="0">
                <a:solidFill>
                  <a:srgbClr val="000000"/>
                </a:solidFill>
                <a:latin typeface="Times New Roman" panose="02020603050405020304" pitchFamily="18" charset="0"/>
                <a:cs typeface="Times New Roman" panose="02020603050405020304" pitchFamily="18" charset="0"/>
              </a:rPr>
              <a:t>The </a:t>
            </a:r>
            <a:r>
              <a:rPr lang="en-US" dirty="0" err="1">
                <a:solidFill>
                  <a:srgbClr val="000000"/>
                </a:solidFill>
                <a:latin typeface="Times New Roman" panose="02020603050405020304" pitchFamily="18" charset="0"/>
                <a:cs typeface="Times New Roman" panose="02020603050405020304" pitchFamily="18" charset="0"/>
              </a:rPr>
              <a:t>Cozla</a:t>
            </a:r>
            <a:r>
              <a:rPr lang="en-US" dirty="0">
                <a:solidFill>
                  <a:srgbClr val="000000"/>
                </a:solidFill>
                <a:latin typeface="Times New Roman" panose="02020603050405020304" pitchFamily="18" charset="0"/>
                <a:cs typeface="Times New Roman" panose="02020603050405020304" pitchFamily="18" charset="0"/>
              </a:rPr>
              <a:t> Fossil Reserve presents the highest degradation risk, requiring urgent conservation and monitoring measures.</a:t>
            </a:r>
          </a:p>
          <a:p>
            <a:r>
              <a:rPr lang="en-US" dirty="0">
                <a:solidFill>
                  <a:srgbClr val="000000"/>
                </a:solidFill>
                <a:latin typeface="Times New Roman" panose="02020603050405020304" pitchFamily="18" charset="0"/>
                <a:cs typeface="Times New Roman" panose="02020603050405020304" pitchFamily="18" charset="0"/>
              </a:rPr>
              <a:t>2)   Piatra </a:t>
            </a:r>
            <a:r>
              <a:rPr lang="en-US" dirty="0" err="1">
                <a:solidFill>
                  <a:srgbClr val="000000"/>
                </a:solidFill>
                <a:latin typeface="Times New Roman" panose="02020603050405020304" pitchFamily="18" charset="0"/>
                <a:cs typeface="Times New Roman" panose="02020603050405020304" pitchFamily="18" charset="0"/>
              </a:rPr>
              <a:t>Teiului</a:t>
            </a:r>
            <a:r>
              <a:rPr lang="en-US" dirty="0">
                <a:solidFill>
                  <a:srgbClr val="000000"/>
                </a:solidFill>
                <a:latin typeface="Times New Roman" panose="02020603050405020304" pitchFamily="18" charset="0"/>
                <a:cs typeface="Times New Roman" panose="02020603050405020304" pitchFamily="18" charset="0"/>
              </a:rPr>
              <a:t> and the </a:t>
            </a:r>
            <a:r>
              <a:rPr lang="en-US" dirty="0" err="1">
                <a:solidFill>
                  <a:srgbClr val="000000"/>
                </a:solidFill>
                <a:latin typeface="Times New Roman" panose="02020603050405020304" pitchFamily="18" charset="0"/>
                <a:cs typeface="Times New Roman" panose="02020603050405020304" pitchFamily="18" charset="0"/>
              </a:rPr>
              <a:t>Pietricica</a:t>
            </a:r>
            <a:r>
              <a:rPr lang="en-US" dirty="0">
                <a:solidFill>
                  <a:srgbClr val="000000"/>
                </a:solidFill>
                <a:latin typeface="Times New Roman" panose="02020603050405020304" pitchFamily="18" charset="0"/>
                <a:cs typeface="Times New Roman" panose="02020603050405020304" pitchFamily="18" charset="0"/>
              </a:rPr>
              <a:t> Fossil Reserve follow in terms of risk level, being also vulnerable, but to a lesser extent.</a:t>
            </a:r>
            <a:endParaRPr lang="ro-RO" dirty="0">
              <a:solidFill>
                <a:srgbClr val="000000"/>
              </a:solidFill>
              <a:latin typeface="Times New Roman" panose="02020603050405020304" pitchFamily="18" charset="0"/>
              <a:cs typeface="Times New Roman" panose="02020603050405020304" pitchFamily="18" charset="0"/>
            </a:endParaRPr>
          </a:p>
          <a:p>
            <a:r>
              <a:rPr lang="en-US" dirty="0">
                <a:solidFill>
                  <a:srgbClr val="000000"/>
                </a:solidFill>
                <a:latin typeface="Times New Roman" panose="02020603050405020304" pitchFamily="18" charset="0"/>
                <a:cs typeface="Times New Roman" panose="02020603050405020304" pitchFamily="18" charset="0"/>
              </a:rPr>
              <a:t>3</a:t>
            </a:r>
            <a:r>
              <a:rPr lang="ro-RO" dirty="0">
                <a:solidFill>
                  <a:srgbClr val="000000"/>
                </a:solidFill>
                <a:latin typeface="Times New Roman" panose="02020603050405020304" pitchFamily="18" charset="0"/>
                <a:cs typeface="Times New Roman" panose="02020603050405020304" pitchFamily="18" charset="0"/>
              </a:rPr>
              <a:t>)   </a:t>
            </a:r>
            <a:r>
              <a:rPr lang="en-US" dirty="0">
                <a:solidFill>
                  <a:srgbClr val="000000"/>
                </a:solidFill>
                <a:latin typeface="Times New Roman" panose="02020603050405020304" pitchFamily="18" charset="0"/>
                <a:cs typeface="Times New Roman" panose="02020603050405020304" pitchFamily="18" charset="0"/>
              </a:rPr>
              <a:t>The other </a:t>
            </a:r>
            <a:r>
              <a:rPr lang="en-US" dirty="0" err="1">
                <a:solidFill>
                  <a:srgbClr val="000000"/>
                </a:solidFill>
                <a:latin typeface="Times New Roman" panose="02020603050405020304" pitchFamily="18" charset="0"/>
                <a:cs typeface="Times New Roman" panose="02020603050405020304" pitchFamily="18" charset="0"/>
              </a:rPr>
              <a:t>geosites</a:t>
            </a:r>
            <a:r>
              <a:rPr lang="en-US" dirty="0">
                <a:solidFill>
                  <a:srgbClr val="000000"/>
                </a:solidFill>
                <a:latin typeface="Times New Roman" panose="02020603050405020304" pitchFamily="18" charset="0"/>
                <a:cs typeface="Times New Roman" panose="02020603050405020304" pitchFamily="18" charset="0"/>
              </a:rPr>
              <a:t> (</a:t>
            </a:r>
            <a:r>
              <a:rPr lang="en-US" dirty="0" err="1">
                <a:solidFill>
                  <a:srgbClr val="000000"/>
                </a:solidFill>
                <a:latin typeface="Times New Roman" panose="02020603050405020304" pitchFamily="18" charset="0"/>
                <a:cs typeface="Times New Roman" panose="02020603050405020304" pitchFamily="18" charset="0"/>
              </a:rPr>
              <a:t>Munticelu</a:t>
            </a:r>
            <a:r>
              <a:rPr lang="en-US" dirty="0">
                <a:solidFill>
                  <a:srgbClr val="000000"/>
                </a:solidFill>
                <a:latin typeface="Times New Roman" panose="02020603050405020304" pitchFamily="18" charset="0"/>
                <a:cs typeface="Times New Roman" panose="02020603050405020304" pitchFamily="18" charset="0"/>
              </a:rPr>
              <a:t> Cave, </a:t>
            </a:r>
            <a:r>
              <a:rPr lang="en-US" dirty="0" err="1">
                <a:solidFill>
                  <a:srgbClr val="000000"/>
                </a:solidFill>
                <a:latin typeface="Times New Roman" panose="02020603050405020304" pitchFamily="18" charset="0"/>
                <a:cs typeface="Times New Roman" panose="02020603050405020304" pitchFamily="18" charset="0"/>
              </a:rPr>
              <a:t>Toșorog</a:t>
            </a:r>
            <a:r>
              <a:rPr lang="en-US" dirty="0">
                <a:solidFill>
                  <a:srgbClr val="000000"/>
                </a:solidFill>
                <a:latin typeface="Times New Roman" panose="02020603050405020304" pitchFamily="18" charset="0"/>
                <a:cs typeface="Times New Roman" panose="02020603050405020304" pitchFamily="18" charset="0"/>
              </a:rPr>
              <a:t> Cave, </a:t>
            </a:r>
            <a:r>
              <a:rPr lang="en-US" dirty="0" err="1">
                <a:solidFill>
                  <a:srgbClr val="000000"/>
                </a:solidFill>
                <a:latin typeface="Times New Roman" panose="02020603050405020304" pitchFamily="18" charset="0"/>
                <a:cs typeface="Times New Roman" panose="02020603050405020304" pitchFamily="18" charset="0"/>
              </a:rPr>
              <a:t>Șerbești</a:t>
            </a:r>
            <a:r>
              <a:rPr lang="en-US" dirty="0">
                <a:solidFill>
                  <a:srgbClr val="000000"/>
                </a:solidFill>
                <a:latin typeface="Times New Roman" panose="02020603050405020304" pitchFamily="18" charset="0"/>
                <a:cs typeface="Times New Roman" panose="02020603050405020304" pitchFamily="18" charset="0"/>
              </a:rPr>
              <a:t> Rock, </a:t>
            </a:r>
            <a:r>
              <a:rPr lang="en-US" dirty="0" err="1">
                <a:solidFill>
                  <a:srgbClr val="000000"/>
                </a:solidFill>
                <a:latin typeface="Times New Roman" panose="02020603050405020304" pitchFamily="18" charset="0"/>
                <a:cs typeface="Times New Roman" panose="02020603050405020304" pitchFamily="18" charset="0"/>
              </a:rPr>
              <a:t>Cernegura</a:t>
            </a:r>
            <a:r>
              <a:rPr lang="en-US" dirty="0">
                <a:solidFill>
                  <a:srgbClr val="000000"/>
                </a:solidFill>
                <a:latin typeface="Times New Roman" panose="02020603050405020304" pitchFamily="18" charset="0"/>
                <a:cs typeface="Times New Roman" panose="02020603050405020304" pitchFamily="18" charset="0"/>
              </a:rPr>
              <a:t> and </a:t>
            </a:r>
            <a:r>
              <a:rPr lang="en-US" dirty="0" err="1">
                <a:solidFill>
                  <a:srgbClr val="000000"/>
                </a:solidFill>
                <a:latin typeface="Times New Roman" panose="02020603050405020304" pitchFamily="18" charset="0"/>
                <a:cs typeface="Times New Roman" panose="02020603050405020304" pitchFamily="18" charset="0"/>
              </a:rPr>
              <a:t>Agârcia</a:t>
            </a:r>
            <a:r>
              <a:rPr lang="en-US" dirty="0">
                <a:solidFill>
                  <a:srgbClr val="000000"/>
                </a:solidFill>
                <a:latin typeface="Times New Roman" panose="02020603050405020304" pitchFamily="18" charset="0"/>
                <a:cs typeface="Times New Roman" panose="02020603050405020304" pitchFamily="18" charset="0"/>
              </a:rPr>
              <a:t> reserves) have a lower degradation risk, but must be monitored to prevent deterioration.</a:t>
            </a:r>
            <a:endParaRPr lang="ro-RO" dirty="0">
              <a:solidFill>
                <a:srgbClr val="000000"/>
              </a:solidFill>
              <a:effectLst/>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F66DD5BE-E3EE-A844-1953-A1CE171DC6E9}"/>
              </a:ext>
            </a:extLst>
          </p:cNvPr>
          <p:cNvSpPr txBox="1">
            <a:spLocks/>
          </p:cNvSpPr>
          <p:nvPr/>
        </p:nvSpPr>
        <p:spPr>
          <a:xfrm>
            <a:off x="101927" y="0"/>
            <a:ext cx="11945814" cy="8707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ro-RO"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Conclusions</a:t>
            </a: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9131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 name="Rectangle 1"/>
          <p:cNvSpPr/>
          <p:nvPr/>
        </p:nvSpPr>
        <p:spPr>
          <a:xfrm>
            <a:off x="923192" y="2183221"/>
            <a:ext cx="11148646" cy="2308324"/>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General recommendations:</a:t>
            </a:r>
          </a:p>
          <a:p>
            <a:endParaRPr lang="en-US" b="1"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Prioritising</a:t>
            </a:r>
            <a:r>
              <a:rPr lang="en-US" dirty="0">
                <a:latin typeface="Times New Roman" panose="02020603050405020304" pitchFamily="18" charset="0"/>
                <a:cs typeface="Times New Roman" panose="02020603050405020304" pitchFamily="18" charset="0"/>
              </a:rPr>
              <a:t> the conservation of the </a:t>
            </a:r>
            <a:r>
              <a:rPr lang="en-US" dirty="0" err="1">
                <a:latin typeface="Times New Roman" panose="02020603050405020304" pitchFamily="18" charset="0"/>
                <a:cs typeface="Times New Roman" panose="02020603050405020304" pitchFamily="18" charset="0"/>
              </a:rPr>
              <a:t>Cozla</a:t>
            </a:r>
            <a:r>
              <a:rPr lang="en-US" dirty="0">
                <a:latin typeface="Times New Roman" panose="02020603050405020304" pitchFamily="18" charset="0"/>
                <a:cs typeface="Times New Roman" panose="02020603050405020304" pitchFamily="18" charset="0"/>
              </a:rPr>
              <a:t> Fossil Reserve, due to its high scientific value and high degradation risk.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Developing educational and tourism programs </a:t>
            </a:r>
            <a:r>
              <a:rPr lang="en-US" dirty="0" err="1">
                <a:latin typeface="Times New Roman" panose="02020603050405020304" pitchFamily="18" charset="0"/>
                <a:cs typeface="Times New Roman" panose="02020603050405020304" pitchFamily="18" charset="0"/>
              </a:rPr>
              <a:t>centred</a:t>
            </a:r>
            <a:r>
              <a:rPr lang="en-US" dirty="0">
                <a:latin typeface="Times New Roman" panose="02020603050405020304" pitchFamily="18" charset="0"/>
                <a:cs typeface="Times New Roman" panose="02020603050405020304" pitchFamily="18" charset="0"/>
              </a:rPr>
              <a:t> on Piatra </a:t>
            </a:r>
            <a:r>
              <a:rPr lang="en-US" dirty="0" err="1">
                <a:latin typeface="Times New Roman" panose="02020603050405020304" pitchFamily="18" charset="0"/>
                <a:cs typeface="Times New Roman" panose="02020603050405020304" pitchFamily="18" charset="0"/>
              </a:rPr>
              <a:t>Teiului</a:t>
            </a:r>
            <a:r>
              <a:rPr lang="en-US" dirty="0">
                <a:latin typeface="Times New Roman" panose="02020603050405020304" pitchFamily="18" charset="0"/>
                <a:cs typeface="Times New Roman" panose="02020603050405020304" pitchFamily="18" charset="0"/>
              </a:rPr>
              <a:t> and the fossiliferous reserves, in order to </a:t>
            </a:r>
            <a:r>
              <a:rPr lang="en-US" dirty="0" err="1">
                <a:latin typeface="Times New Roman" panose="02020603050405020304" pitchFamily="18" charset="0"/>
                <a:cs typeface="Times New Roman" panose="02020603050405020304" pitchFamily="18" charset="0"/>
              </a:rPr>
              <a:t>capitalise</a:t>
            </a:r>
            <a:r>
              <a:rPr lang="en-US" dirty="0">
                <a:latin typeface="Times New Roman" panose="02020603050405020304" pitchFamily="18" charset="0"/>
                <a:cs typeface="Times New Roman" panose="02020603050405020304" pitchFamily="18" charset="0"/>
              </a:rPr>
              <a:t> on their high educational potential.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Implementing a monitoring and protection plan for all </a:t>
            </a:r>
            <a:r>
              <a:rPr lang="en-US" dirty="0" err="1">
                <a:latin typeface="Times New Roman" panose="02020603050405020304" pitchFamily="18" charset="0"/>
                <a:cs typeface="Times New Roman" panose="02020603050405020304" pitchFamily="18" charset="0"/>
              </a:rPr>
              <a:t>geosites</a:t>
            </a:r>
            <a:r>
              <a:rPr lang="en-US" dirty="0">
                <a:latin typeface="Times New Roman" panose="02020603050405020304" pitchFamily="18" charset="0"/>
                <a:cs typeface="Times New Roman" panose="02020603050405020304" pitchFamily="18" charset="0"/>
              </a:rPr>
              <a:t>, with emphasis on those with high degradation risk.</a:t>
            </a: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8158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ACA2EA0-FFD3-42EC-9406-B595015ED9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D5288BCE-665C-472A-8C43-664BCFA31E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solidFill>
            <a:schemeClr val="bg1"/>
          </a:solidFill>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 name="Rectangle: Rounded Corners 10">
            <a:extLst>
              <a:ext uri="{FF2B5EF4-FFF2-40B4-BE49-F238E27FC236}">
                <a16:creationId xmlns:a16="http://schemas.microsoft.com/office/drawing/2014/main" id="{46C57131-53A7-4C1A-BEA8-25F06A06AD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0338" y="2289962"/>
            <a:ext cx="1715090" cy="200054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1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Thank you for your attention</a:t>
            </a:r>
            <a:r>
              <a:rPr kumimoji="0" lang="ro-RO" sz="3100" b="0" i="0" u="none" strike="noStrike" kern="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endParaRPr kumimoji="0" lang="ro-RO" sz="3100" b="0"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1F657CE-4E7B-4B69-A27C-BD3244F01054}"/>
              </a:ext>
            </a:extLst>
          </p:cNvPr>
          <p:cNvPicPr>
            <a:picLocks noChangeAspect="1"/>
          </p:cNvPicPr>
          <p:nvPr/>
        </p:nvPicPr>
        <p:blipFill>
          <a:blip r:embed="rId2"/>
          <a:stretch>
            <a:fillRect/>
          </a:stretch>
        </p:blipFill>
        <p:spPr>
          <a:xfrm>
            <a:off x="1528762" y="411792"/>
            <a:ext cx="9405984" cy="5262672"/>
          </a:xfrm>
          <a:prstGeom prst="rect">
            <a:avLst/>
          </a:prstGeom>
          <a:effectLst>
            <a:outerShdw blurRad="50800" dist="38100" dir="5400000" algn="t" rotWithShape="0">
              <a:prstClr val="black">
                <a:alpha val="40000"/>
              </a:prstClr>
            </a:outerShdw>
          </a:effectLst>
        </p:spPr>
      </p:pic>
      <p:sp>
        <p:nvSpPr>
          <p:cNvPr id="5" name="Rectangle 4"/>
          <p:cNvSpPr/>
          <p:nvPr/>
        </p:nvSpPr>
        <p:spPr>
          <a:xfrm>
            <a:off x="1762416" y="5743012"/>
            <a:ext cx="9172330" cy="523220"/>
          </a:xfrm>
          <a:prstGeom prst="rect">
            <a:avLst/>
          </a:prstGeom>
        </p:spPr>
        <p:txBody>
          <a:bodyPr wrap="square">
            <a:spAutoFit/>
          </a:bodyPr>
          <a:lstStyle/>
          <a:p>
            <a:pPr lvl="0" algn="ctr">
              <a:buClr>
                <a:srgbClr val="000000"/>
              </a:buClr>
              <a:defRPr/>
            </a:pPr>
            <a:r>
              <a:rPr lang="ro-RO" sz="1400" kern="0" dirty="0">
                <a:solidFill>
                  <a:srgbClr val="000000"/>
                </a:solidFill>
                <a:latin typeface="Times New Roman" panose="02020603050405020304" pitchFamily="18" charset="0"/>
                <a:cs typeface="Times New Roman" panose="02020603050405020304" pitchFamily="18" charset="0"/>
                <a:sym typeface="Arial"/>
              </a:rPr>
              <a:t>Fig.</a:t>
            </a:r>
            <a:r>
              <a:rPr lang="en-US" sz="1400" kern="0" dirty="0">
                <a:solidFill>
                  <a:srgbClr val="000000"/>
                </a:solidFill>
                <a:latin typeface="Times New Roman" panose="02020603050405020304" pitchFamily="18" charset="0"/>
                <a:cs typeface="Times New Roman" panose="02020603050405020304" pitchFamily="18" charset="0"/>
                <a:sym typeface="Arial"/>
              </a:rPr>
              <a:t> </a:t>
            </a:r>
            <a:r>
              <a:rPr lang="ro-RO" sz="1400" kern="0" dirty="0">
                <a:solidFill>
                  <a:srgbClr val="000000"/>
                </a:solidFill>
                <a:latin typeface="Times New Roman" panose="02020603050405020304" pitchFamily="18" charset="0"/>
                <a:cs typeface="Times New Roman" panose="02020603050405020304" pitchFamily="18" charset="0"/>
                <a:sym typeface="Arial"/>
              </a:rPr>
              <a:t>20</a:t>
            </a:r>
            <a:r>
              <a:rPr lang="en-US" sz="1400" kern="0" dirty="0">
                <a:solidFill>
                  <a:srgbClr val="000000"/>
                </a:solidFill>
                <a:latin typeface="Times New Roman" panose="02020603050405020304" pitchFamily="18" charset="0"/>
                <a:cs typeface="Times New Roman" panose="02020603050405020304" pitchFamily="18" charset="0"/>
                <a:sym typeface="Arial"/>
              </a:rPr>
              <a:t>.  </a:t>
            </a:r>
            <a:r>
              <a:rPr lang="ro-RO" sz="1400" kern="0" dirty="0">
                <a:solidFill>
                  <a:srgbClr val="000000"/>
                </a:solidFill>
                <a:latin typeface="Times New Roman" panose="02020603050405020304" pitchFamily="18" charset="0"/>
                <a:cs typeface="Times New Roman" panose="02020603050405020304" pitchFamily="18" charset="0"/>
                <a:sym typeface="Arial"/>
              </a:rPr>
              <a:t>†</a:t>
            </a:r>
            <a:r>
              <a:rPr lang="ro-RO" sz="1400" i="1" kern="0" dirty="0">
                <a:solidFill>
                  <a:srgbClr val="000000"/>
                </a:solidFill>
                <a:latin typeface="Times New Roman" panose="02020603050405020304" pitchFamily="18" charset="0"/>
                <a:cs typeface="Times New Roman" panose="02020603050405020304" pitchFamily="18" charset="0"/>
                <a:sym typeface="Arial"/>
              </a:rPr>
              <a:t>Gymno</a:t>
            </a:r>
            <a:r>
              <a:rPr lang="ro-RO" sz="1400" kern="0" dirty="0">
                <a:solidFill>
                  <a:srgbClr val="000000"/>
                </a:solidFill>
                <a:latin typeface="Times New Roman" panose="02020603050405020304" pitchFamily="18" charset="0"/>
                <a:cs typeface="Times New Roman" panose="02020603050405020304" pitchFamily="18" charset="0"/>
                <a:sym typeface="Arial"/>
              </a:rPr>
              <a:t>s</a:t>
            </a:r>
            <a:r>
              <a:rPr lang="ro-RO" sz="1400" i="1" dirty="0">
                <a:latin typeface="Times New Roman" panose="02020603050405020304" pitchFamily="18" charset="0"/>
                <a:cs typeface="Times New Roman" panose="02020603050405020304" pitchFamily="18" charset="0"/>
              </a:rPr>
              <a:t>arda</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disodilica</a:t>
            </a:r>
            <a:r>
              <a:rPr lang="en-US" sz="1400" i="1"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a:t>
            </a:r>
            <a:r>
              <a:rPr lang="en-US" sz="1400" kern="0" dirty="0" err="1">
                <a:solidFill>
                  <a:srgbClr val="000000"/>
                </a:solidFill>
                <a:latin typeface="Times New Roman" panose="02020603050405020304" pitchFamily="18" charset="0"/>
                <a:cs typeface="Times New Roman" panose="02020603050405020304" pitchFamily="18" charset="0"/>
                <a:sym typeface="Arial"/>
              </a:rPr>
              <a:t>iobanu</a:t>
            </a:r>
            <a:r>
              <a:rPr lang="en-US" sz="1400" kern="0" dirty="0">
                <a:solidFill>
                  <a:srgbClr val="000000"/>
                </a:solidFill>
                <a:latin typeface="Times New Roman" panose="02020603050405020304" pitchFamily="18" charset="0"/>
                <a:cs typeface="Times New Roman" panose="02020603050405020304" pitchFamily="18" charset="0"/>
                <a:sym typeface="Arial"/>
              </a:rPr>
              <a:t>, 1977, </a:t>
            </a:r>
            <a:r>
              <a:rPr lang="ro-RO" sz="1400" kern="0" dirty="0">
                <a:solidFill>
                  <a:srgbClr val="000000"/>
                </a:solidFill>
                <a:latin typeface="Times New Roman" panose="02020603050405020304" pitchFamily="18" charset="0"/>
                <a:cs typeface="Times New Roman" panose="02020603050405020304" pitchFamily="18" charset="0"/>
                <a:sym typeface="Arial"/>
              </a:rPr>
              <a:t>MSNPN</a:t>
            </a:r>
            <a:r>
              <a:rPr lang="en-US" sz="1400" kern="0" dirty="0">
                <a:solidFill>
                  <a:srgbClr val="000000"/>
                </a:solidFill>
                <a:latin typeface="Times New Roman" panose="02020603050405020304" pitchFamily="18" charset="0"/>
                <a:cs typeface="Times New Roman" panose="02020603050405020304" pitchFamily="18" charset="0"/>
                <a:sym typeface="Arial"/>
              </a:rPr>
              <a:t>-PC</a:t>
            </a:r>
            <a:r>
              <a:rPr lang="ro-RO" sz="1400" kern="0" dirty="0">
                <a:solidFill>
                  <a:srgbClr val="000000"/>
                </a:solidFill>
                <a:latin typeface="Times New Roman" panose="02020603050405020304" pitchFamily="18" charset="0"/>
                <a:cs typeface="Times New Roman" panose="02020603050405020304" pitchFamily="18" charset="0"/>
                <a:sym typeface="Arial"/>
              </a:rPr>
              <a:t> n</a:t>
            </a:r>
            <a:r>
              <a:rPr lang="en-US" sz="1400" kern="0" dirty="0">
                <a:solidFill>
                  <a:srgbClr val="000000"/>
                </a:solidFill>
                <a:latin typeface="Times New Roman" panose="02020603050405020304" pitchFamily="18" charset="0"/>
                <a:cs typeface="Times New Roman" panose="02020603050405020304" pitchFamily="18" charset="0"/>
                <a:sym typeface="Arial"/>
              </a:rPr>
              <a:t>o</a:t>
            </a:r>
            <a:r>
              <a:rPr lang="ro-RO" sz="1400" kern="0" dirty="0">
                <a:solidFill>
                  <a:srgbClr val="000000"/>
                </a:solidFill>
                <a:latin typeface="Times New Roman" panose="02020603050405020304" pitchFamily="18" charset="0"/>
                <a:cs typeface="Times New Roman" panose="02020603050405020304" pitchFamily="18" charset="0"/>
                <a:sym typeface="Arial"/>
              </a:rPr>
              <a:t>. </a:t>
            </a:r>
            <a:r>
              <a:rPr lang="en-US" sz="1400" kern="0" dirty="0">
                <a:solidFill>
                  <a:srgbClr val="000000"/>
                </a:solidFill>
                <a:latin typeface="Times New Roman" panose="02020603050405020304" pitchFamily="18" charset="0"/>
                <a:cs typeface="Times New Roman" panose="02020603050405020304" pitchFamily="18" charset="0"/>
                <a:sym typeface="Arial"/>
              </a:rPr>
              <a:t>156</a:t>
            </a:r>
            <a:r>
              <a:rPr lang="ro-RO" sz="1400" kern="0" dirty="0">
                <a:solidFill>
                  <a:srgbClr val="000000"/>
                </a:solidFill>
                <a:latin typeface="Times New Roman" panose="02020603050405020304" pitchFamily="18" charset="0"/>
                <a:cs typeface="Times New Roman" panose="02020603050405020304" pitchFamily="18" charset="0"/>
                <a:sym typeface="Arial"/>
              </a:rPr>
              <a:t>, Lower </a:t>
            </a:r>
            <a:r>
              <a:rPr lang="ro-RO" sz="1400" kern="0" dirty="0">
                <a:solidFill>
                  <a:srgbClr val="231F20"/>
                </a:solidFill>
                <a:latin typeface="Times New Roman" panose="02020603050405020304" pitchFamily="18" charset="0"/>
                <a:cs typeface="Times New Roman" panose="02020603050405020304" pitchFamily="18" charset="0"/>
                <a:sym typeface="Arial"/>
              </a:rPr>
              <a:t>Dysodilic Shales Formation</a:t>
            </a:r>
            <a:r>
              <a:rPr lang="ro-RO" sz="1400" kern="0" dirty="0">
                <a:solidFill>
                  <a:srgbClr val="000000"/>
                </a:solidFill>
                <a:latin typeface="Times New Roman" panose="02020603050405020304" pitchFamily="18" charset="0"/>
                <a:cs typeface="Times New Roman" panose="02020603050405020304" pitchFamily="18" charset="0"/>
                <a:sym typeface="Arial"/>
              </a:rPr>
              <a:t>, </a:t>
            </a:r>
            <a:endParaRPr lang="en-US" sz="1400" kern="0" dirty="0">
              <a:solidFill>
                <a:srgbClr val="000000"/>
              </a:solidFill>
              <a:latin typeface="Times New Roman" panose="02020603050405020304" pitchFamily="18" charset="0"/>
              <a:cs typeface="Times New Roman" panose="02020603050405020304" pitchFamily="18" charset="0"/>
              <a:sym typeface="Arial"/>
            </a:endParaRPr>
          </a:p>
          <a:p>
            <a:pPr lvl="0" algn="ctr">
              <a:buClr>
                <a:srgbClr val="000000"/>
              </a:buClr>
              <a:defRPr/>
            </a:pPr>
            <a:r>
              <a:rPr lang="ro-RO" sz="1400" kern="0" dirty="0">
                <a:solidFill>
                  <a:srgbClr val="000000"/>
                </a:solidFill>
                <a:latin typeface="Times New Roman" panose="02020603050405020304" pitchFamily="18" charset="0"/>
                <a:cs typeface="Times New Roman" panose="02020603050405020304" pitchFamily="18" charset="0"/>
                <a:sym typeface="Arial"/>
              </a:rPr>
              <a:t>Cozla Mountain, Piatra</a:t>
            </a:r>
            <a:r>
              <a:rPr lang="en-US" sz="1400" kern="0" dirty="0">
                <a:solidFill>
                  <a:srgbClr val="000000"/>
                </a:solidFill>
                <a:latin typeface="Times New Roman" panose="02020603050405020304" pitchFamily="18" charset="0"/>
                <a:cs typeface="Times New Roman" panose="02020603050405020304" pitchFamily="18" charset="0"/>
                <a:sym typeface="Arial"/>
              </a:rPr>
              <a:t>-</a:t>
            </a:r>
            <a:r>
              <a:rPr lang="ro-RO" sz="1400" kern="0" dirty="0">
                <a:solidFill>
                  <a:srgbClr val="000000"/>
                </a:solidFill>
                <a:latin typeface="Times New Roman" panose="02020603050405020304" pitchFamily="18" charset="0"/>
                <a:cs typeface="Times New Roman" panose="02020603050405020304" pitchFamily="18" charset="0"/>
                <a:sym typeface="Arial"/>
              </a:rPr>
              <a:t>Neamț</a:t>
            </a:r>
            <a:endParaRPr lang="en-US" sz="1400"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622441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9803" y="629883"/>
            <a:ext cx="11962845" cy="646331"/>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As a modern concept with deep historical roots, </a:t>
            </a:r>
            <a:r>
              <a:rPr lang="en-US" b="1" dirty="0">
                <a:solidFill>
                  <a:srgbClr val="FF0000"/>
                </a:solidFill>
                <a:latin typeface="Times New Roman" panose="02020603050405020304" pitchFamily="18" charset="0"/>
                <a:cs typeface="Times New Roman" panose="02020603050405020304" pitchFamily="18" charset="0"/>
              </a:rPr>
              <a:t>geological heritage </a:t>
            </a:r>
            <a:r>
              <a:rPr lang="en-US" b="1" dirty="0">
                <a:latin typeface="Times New Roman" panose="02020603050405020304" pitchFamily="18" charset="0"/>
                <a:cs typeface="Times New Roman" panose="02020603050405020304" pitchFamily="18" charset="0"/>
              </a:rPr>
              <a:t>requires the systematic identification and evaluation of sites as a basis for effective management.</a:t>
            </a:r>
            <a:endParaRPr lang="ro-RO" b="1" dirty="0">
              <a:latin typeface="Times New Roman" panose="02020603050405020304" pitchFamily="18" charset="0"/>
              <a:cs typeface="Times New Roman" panose="02020603050405020304" pitchFamily="18" charset="0"/>
            </a:endParaRPr>
          </a:p>
        </p:txBody>
      </p:sp>
      <p:sp>
        <p:nvSpPr>
          <p:cNvPr id="3" name="Rectangle 2"/>
          <p:cNvSpPr/>
          <p:nvPr/>
        </p:nvSpPr>
        <p:spPr>
          <a:xfrm>
            <a:off x="8956727" y="4633546"/>
            <a:ext cx="2510624" cy="307777"/>
          </a:xfrm>
          <a:prstGeom prst="rect">
            <a:avLst/>
          </a:prstGeom>
        </p:spPr>
        <p:txBody>
          <a:bodyPr wrap="none">
            <a:spAutoFit/>
          </a:bodyPr>
          <a:lstStyle/>
          <a:p>
            <a:pPr lvl="0"/>
            <a:r>
              <a:rPr lang="ro-RO" sz="1400" dirty="0">
                <a:solidFill>
                  <a:prstClr val="black"/>
                </a:solidFill>
                <a:latin typeface="Times New Roman" panose="02020603050405020304" pitchFamily="18" charset="0"/>
                <a:cs typeface="Times New Roman" panose="02020603050405020304" pitchFamily="18" charset="0"/>
              </a:rPr>
              <a:t>Fig. </a:t>
            </a:r>
            <a:r>
              <a:rPr lang="en-US" sz="1400" dirty="0">
                <a:solidFill>
                  <a:prstClr val="black"/>
                </a:solidFill>
                <a:latin typeface="Times New Roman" panose="02020603050405020304" pitchFamily="18" charset="0"/>
                <a:cs typeface="Times New Roman" panose="02020603050405020304" pitchFamily="18" charset="0"/>
              </a:rPr>
              <a:t>1. </a:t>
            </a:r>
            <a:r>
              <a:rPr lang="ro-RO" sz="1400" dirty="0">
                <a:solidFill>
                  <a:prstClr val="black"/>
                </a:solidFill>
                <a:latin typeface="Times New Roman" panose="02020603050405020304" pitchFamily="18" charset="0"/>
                <a:cs typeface="Times New Roman" panose="02020603050405020304" pitchFamily="18" charset="0"/>
              </a:rPr>
              <a:t>Map of geosite locations </a:t>
            </a:r>
            <a:endParaRPr lang="ro-RO" dirty="0">
              <a:solidFill>
                <a:prstClr val="black"/>
              </a:solidFill>
            </a:endParaRPr>
          </a:p>
        </p:txBody>
      </p:sp>
      <p:sp>
        <p:nvSpPr>
          <p:cNvPr id="5" name="Rectangle 4"/>
          <p:cNvSpPr/>
          <p:nvPr/>
        </p:nvSpPr>
        <p:spPr>
          <a:xfrm>
            <a:off x="298937" y="1313978"/>
            <a:ext cx="6769375" cy="3293209"/>
          </a:xfrm>
          <a:prstGeom prst="rect">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path path="circle">
              <a:fillToRect l="100000" b="100000"/>
            </a:path>
            <a:tileRect t="-100000" r="-100000"/>
          </a:gradFill>
        </p:spPr>
        <p:style>
          <a:lnRef idx="2">
            <a:schemeClr val="accent3"/>
          </a:lnRef>
          <a:fillRef idx="1">
            <a:schemeClr val="lt1"/>
          </a:fillRef>
          <a:effectRef idx="0">
            <a:schemeClr val="accent3"/>
          </a:effectRef>
          <a:fontRef idx="minor">
            <a:schemeClr val="dk1"/>
          </a:fontRef>
        </p:style>
        <p:txBody>
          <a:bodyPr wrap="square">
            <a:spAutoFit/>
          </a:bodyPr>
          <a:lstStyle/>
          <a:p>
            <a:r>
              <a:rPr lang="ro-RO" sz="1600" dirty="0">
                <a:latin typeface="Times New Roman" panose="02020603050405020304" pitchFamily="18" charset="0"/>
                <a:cs typeface="Times New Roman" panose="02020603050405020304" pitchFamily="18" charset="0"/>
              </a:rPr>
              <a:t>In Neamț County, Romania, a remarkable geological heritage awaits protection, including</a:t>
            </a:r>
            <a:r>
              <a:rPr lang="en-US" sz="1600" dirty="0">
                <a:latin typeface="Times New Roman" panose="02020603050405020304" pitchFamily="18" charset="0"/>
                <a:cs typeface="Times New Roman" panose="02020603050405020304" pitchFamily="18" charset="0"/>
              </a:rPr>
              <a:t>:</a:t>
            </a:r>
          </a:p>
          <a:p>
            <a:r>
              <a:rPr lang="ro-RO" sz="1600" b="1" dirty="0">
                <a:latin typeface="Times New Roman" panose="02020603050405020304" pitchFamily="18" charset="0"/>
                <a:cs typeface="Times New Roman" panose="02020603050405020304" pitchFamily="18" charset="0"/>
              </a:rPr>
              <a:t>LANDMARKS </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1600" dirty="0">
                <a:latin typeface="Times New Roman" panose="02020603050405020304" pitchFamily="18" charset="0"/>
                <a:cs typeface="Times New Roman" panose="02020603050405020304" pitchFamily="18" charset="0"/>
              </a:rPr>
              <a:t>Munticelu</a:t>
            </a:r>
            <a:r>
              <a:rPr lang="en-US" sz="1600" dirty="0">
                <a:latin typeface="Times New Roman" panose="02020603050405020304" pitchFamily="18" charset="0"/>
                <a:cs typeface="Times New Roman" panose="02020603050405020304" pitchFamily="18" charset="0"/>
              </a:rPr>
              <a:t> </a:t>
            </a:r>
            <a:r>
              <a:rPr lang="ro-RO" sz="1600" dirty="0">
                <a:solidFill>
                  <a:prstClr val="black"/>
                </a:solidFill>
                <a:latin typeface="Times New Roman" panose="02020603050405020304" pitchFamily="18" charset="0"/>
                <a:cs typeface="Times New Roman" panose="02020603050405020304" pitchFamily="18" charset="0"/>
              </a:rPr>
              <a:t>Cave</a:t>
            </a:r>
            <a:r>
              <a:rPr lang="en-US" sz="1600" dirty="0">
                <a:latin typeface="Times New Roman" panose="02020603050405020304" pitchFamily="18" charset="0"/>
                <a:cs typeface="Times New Roman" panose="02020603050405020304" pitchFamily="18" charset="0"/>
              </a:rPr>
              <a:t> </a:t>
            </a:r>
          </a:p>
          <a:p>
            <a:pPr marL="285750" indent="-285750">
              <a:buFont typeface="Wingdings" panose="05000000000000000000" pitchFamily="2" charset="2"/>
              <a:buChar char="§"/>
            </a:pPr>
            <a:r>
              <a:rPr lang="ro-RO" sz="1600" dirty="0">
                <a:latin typeface="Times New Roman" panose="02020603050405020304" pitchFamily="18" charset="0"/>
                <a:cs typeface="Times New Roman" panose="02020603050405020304" pitchFamily="18" charset="0"/>
              </a:rPr>
              <a:t>Toșorog Cave</a:t>
            </a:r>
            <a:endParaRPr lang="en-US" sz="1600" dirty="0">
              <a:latin typeface="Times New Roman" panose="02020603050405020304" pitchFamily="18" charset="0"/>
              <a:cs typeface="Times New Roman" panose="02020603050405020304" pitchFamily="18" charset="0"/>
            </a:endParaRPr>
          </a:p>
          <a:p>
            <a:r>
              <a:rPr lang="ro-RO" sz="1600" b="1" dirty="0">
                <a:latin typeface="Times New Roman" panose="02020603050405020304" pitchFamily="18" charset="0"/>
                <a:cs typeface="Times New Roman" panose="02020603050405020304" pitchFamily="18" charset="0"/>
              </a:rPr>
              <a:t>NATURAL MONUMENTS </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1600" dirty="0">
                <a:latin typeface="Times New Roman" panose="02020603050405020304" pitchFamily="18" charset="0"/>
                <a:cs typeface="Times New Roman" panose="02020603050405020304" pitchFamily="18" charset="0"/>
              </a:rPr>
              <a:t> Piatra Teiului</a:t>
            </a:r>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1600" dirty="0">
                <a:latin typeface="Times New Roman" panose="02020603050405020304" pitchFamily="18" charset="0"/>
                <a:cs typeface="Times New Roman" panose="02020603050405020304" pitchFamily="18" charset="0"/>
              </a:rPr>
              <a:t> Stânca Șerbești</a:t>
            </a:r>
            <a:endParaRPr lang="en-US" sz="1600" dirty="0">
              <a:latin typeface="Times New Roman" panose="02020603050405020304" pitchFamily="18" charset="0"/>
              <a:cs typeface="Times New Roman" panose="02020603050405020304" pitchFamily="18" charset="0"/>
            </a:endParaRPr>
          </a:p>
          <a:p>
            <a:r>
              <a:rPr lang="ro-RO" sz="1600" b="1" dirty="0">
                <a:latin typeface="Times New Roman" panose="02020603050405020304" pitchFamily="18" charset="0"/>
                <a:cs typeface="Times New Roman" panose="02020603050405020304" pitchFamily="18" charset="0"/>
              </a:rPr>
              <a:t>PALEONTOLOGICAL RESERVES </a:t>
            </a:r>
            <a:endParaRPr lang="en-US" sz="1600" b="1"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1600" dirty="0">
                <a:latin typeface="Times New Roman" panose="02020603050405020304" pitchFamily="18" charset="0"/>
                <a:cs typeface="Times New Roman" panose="02020603050405020304" pitchFamily="18" charset="0"/>
              </a:rPr>
              <a:t>Cozla </a:t>
            </a:r>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ro-RO" sz="1600" dirty="0">
                <a:latin typeface="Times New Roman" panose="02020603050405020304" pitchFamily="18" charset="0"/>
                <a:cs typeface="Times New Roman" panose="02020603050405020304" pitchFamily="18" charset="0"/>
              </a:rPr>
              <a:t>Pietricica</a:t>
            </a:r>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err="1">
                <a:latin typeface="Times New Roman" panose="02020603050405020304" pitchFamily="18" charset="0"/>
                <a:cs typeface="Times New Roman" panose="02020603050405020304" pitchFamily="18" charset="0"/>
              </a:rPr>
              <a:t>Cernegura</a:t>
            </a:r>
            <a:endParaRPr lang="en-US" sz="16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
            </a:pPr>
            <a:r>
              <a:rPr lang="en-US" sz="1600" dirty="0">
                <a:latin typeface="Times New Roman" panose="02020603050405020304" pitchFamily="18" charset="0"/>
                <a:cs typeface="Times New Roman" panose="02020603050405020304" pitchFamily="18" charset="0"/>
              </a:rPr>
              <a:t>Ag</a:t>
            </a:r>
            <a:r>
              <a:rPr lang="ro-RO" sz="1600" dirty="0">
                <a:latin typeface="Times New Roman" panose="02020603050405020304" pitchFamily="18" charset="0"/>
                <a:cs typeface="Times New Roman" panose="02020603050405020304" pitchFamily="18" charset="0"/>
              </a:rPr>
              <a:t>ârcia </a:t>
            </a:r>
          </a:p>
        </p:txBody>
      </p:sp>
      <p:sp>
        <p:nvSpPr>
          <p:cNvPr id="6" name="Rectangle 5"/>
          <p:cNvSpPr/>
          <p:nvPr/>
        </p:nvSpPr>
        <p:spPr>
          <a:xfrm>
            <a:off x="155449" y="96440"/>
            <a:ext cx="2212465"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Introduction</a:t>
            </a:r>
            <a:endParaRPr lang="ro-RO"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817332" y="4644951"/>
            <a:ext cx="2639715"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o-RO" b="1" dirty="0">
                <a:latin typeface="Times New Roman" panose="02020603050405020304" pitchFamily="18" charset="0"/>
                <a:cs typeface="Times New Roman" panose="02020603050405020304" pitchFamily="18" charset="0"/>
              </a:rPr>
              <a:t>Context and Objective</a:t>
            </a:r>
          </a:p>
        </p:txBody>
      </p:sp>
      <p:sp>
        <p:nvSpPr>
          <p:cNvPr id="8" name="Rectangle 7"/>
          <p:cNvSpPr/>
          <p:nvPr/>
        </p:nvSpPr>
        <p:spPr>
          <a:xfrm>
            <a:off x="79803" y="5072960"/>
            <a:ext cx="1662339" cy="496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dirty="0">
                <a:solidFill>
                  <a:srgbClr val="0F1115"/>
                </a:solidFill>
                <a:latin typeface="Times New Roman" panose="02020603050405020304" pitchFamily="18" charset="0"/>
                <a:cs typeface="Times New Roman" panose="02020603050405020304" pitchFamily="18" charset="0"/>
              </a:rPr>
              <a:t>The </a:t>
            </a:r>
            <a:r>
              <a:rPr lang="ro-RO" b="1" dirty="0">
                <a:solidFill>
                  <a:srgbClr val="0F1115"/>
                </a:solidFill>
                <a:latin typeface="Times New Roman" panose="02020603050405020304" pitchFamily="18" charset="0"/>
                <a:cs typeface="Times New Roman" panose="02020603050405020304" pitchFamily="18" charset="0"/>
              </a:rPr>
              <a:t>Problem</a:t>
            </a:r>
            <a:endParaRPr lang="ro-RO" dirty="0">
              <a:latin typeface="Times New Roman" panose="02020603050405020304" pitchFamily="18" charset="0"/>
              <a:cs typeface="Times New Roman" panose="02020603050405020304" pitchFamily="18" charset="0"/>
            </a:endParaRPr>
          </a:p>
        </p:txBody>
      </p:sp>
      <p:sp>
        <p:nvSpPr>
          <p:cNvPr id="10" name="Right Arrow 9"/>
          <p:cNvSpPr/>
          <p:nvPr/>
        </p:nvSpPr>
        <p:spPr>
          <a:xfrm>
            <a:off x="1797940" y="5207772"/>
            <a:ext cx="490180" cy="278508"/>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o-RO"/>
          </a:p>
        </p:txBody>
      </p:sp>
      <p:sp>
        <p:nvSpPr>
          <p:cNvPr id="4" name="Rectangle 3"/>
          <p:cNvSpPr/>
          <p:nvPr/>
        </p:nvSpPr>
        <p:spPr>
          <a:xfrm>
            <a:off x="2343919" y="5103271"/>
            <a:ext cx="9796763" cy="646331"/>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Lack of coordinated conservation - Despite their importance, these sites are vulnerable </a:t>
            </a:r>
            <a:r>
              <a:rPr lang="en-US" b="1" dirty="0">
                <a:latin typeface="Times New Roman" panose="02020603050405020304" pitchFamily="18" charset="0"/>
                <a:cs typeface="Times New Roman" panose="02020603050405020304" pitchFamily="18" charset="0"/>
              </a:rPr>
              <a:t>to natural degradation and human activities. </a:t>
            </a:r>
          </a:p>
        </p:txBody>
      </p:sp>
      <p:sp>
        <p:nvSpPr>
          <p:cNvPr id="11" name="Rectangle 10"/>
          <p:cNvSpPr/>
          <p:nvPr/>
        </p:nvSpPr>
        <p:spPr>
          <a:xfrm>
            <a:off x="79804" y="5978005"/>
            <a:ext cx="1662338" cy="49622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r>
              <a:rPr lang="ro-RO" b="1" dirty="0">
                <a:solidFill>
                  <a:srgbClr val="0F1115"/>
                </a:solidFill>
                <a:latin typeface="Times New Roman" panose="02020603050405020304" pitchFamily="18" charset="0"/>
                <a:cs typeface="Times New Roman" panose="02020603050405020304" pitchFamily="18" charset="0"/>
              </a:rPr>
              <a:t>Our Approach</a:t>
            </a:r>
            <a:endParaRPr lang="ro-RO" dirty="0">
              <a:latin typeface="Times New Roman" panose="02020603050405020304" pitchFamily="18" charset="0"/>
              <a:cs typeface="Times New Roman" panose="02020603050405020304" pitchFamily="18" charset="0"/>
            </a:endParaRPr>
          </a:p>
        </p:txBody>
      </p:sp>
      <p:sp>
        <p:nvSpPr>
          <p:cNvPr id="12" name="Right Arrow 11"/>
          <p:cNvSpPr/>
          <p:nvPr/>
        </p:nvSpPr>
        <p:spPr>
          <a:xfrm>
            <a:off x="1797940" y="6086865"/>
            <a:ext cx="490180" cy="278508"/>
          </a:xfrm>
          <a:prstGeom prst="rightArrow">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o-RO"/>
          </a:p>
        </p:txBody>
      </p:sp>
      <p:sp>
        <p:nvSpPr>
          <p:cNvPr id="13" name="Rectangle 12"/>
          <p:cNvSpPr/>
          <p:nvPr/>
        </p:nvSpPr>
        <p:spPr>
          <a:xfrm>
            <a:off x="2343919" y="5902954"/>
            <a:ext cx="9698729" cy="646331"/>
          </a:xfrm>
          <a:prstGeom prst="rect">
            <a:avLst/>
          </a:prstGeom>
        </p:spPr>
        <p:txBody>
          <a:bodyPr wrap="square">
            <a:spAutoFit/>
          </a:bodyPr>
          <a:lstStyle/>
          <a:p>
            <a:pPr algn="just"/>
            <a:r>
              <a:rPr lang="en-US" b="1" dirty="0">
                <a:latin typeface="Times New Roman" panose="02020603050405020304" pitchFamily="18" charset="0"/>
                <a:cs typeface="Times New Roman" panose="02020603050405020304" pitchFamily="18" charset="0"/>
              </a:rPr>
              <a:t>Quantify </a:t>
            </a:r>
            <a:r>
              <a:rPr lang="en-US" b="1" dirty="0">
                <a:solidFill>
                  <a:srgbClr val="212529"/>
                </a:solidFill>
                <a:latin typeface="Times New Roman" panose="02020603050405020304" pitchFamily="18" charset="0"/>
                <a:ea typeface="+mj-ea"/>
                <a:cs typeface="Times New Roman" panose="02020603050405020304" pitchFamily="18" charset="0"/>
              </a:rPr>
              <a:t>value of </a:t>
            </a:r>
            <a:r>
              <a:rPr lang="en-US" b="1" dirty="0" err="1">
                <a:solidFill>
                  <a:srgbClr val="212529"/>
                </a:solidFill>
                <a:latin typeface="Times New Roman" panose="02020603050405020304" pitchFamily="18" charset="0"/>
                <a:ea typeface="+mj-ea"/>
                <a:cs typeface="Times New Roman" panose="02020603050405020304" pitchFamily="18" charset="0"/>
              </a:rPr>
              <a:t>geosites</a:t>
            </a:r>
            <a:r>
              <a:rPr lang="en-US" b="1" dirty="0">
                <a:solidFill>
                  <a:srgbClr val="212529"/>
                </a:solidFill>
                <a:latin typeface="Times New Roman" panose="02020603050405020304" pitchFamily="18" charset="0"/>
                <a:ea typeface="+mj-ea"/>
                <a:cs typeface="Times New Roman" panose="02020603050405020304" pitchFamily="18" charset="0"/>
              </a:rPr>
              <a:t> and </a:t>
            </a:r>
            <a:r>
              <a:rPr lang="en-US" b="1" dirty="0">
                <a:latin typeface="Times New Roman" panose="02020603050405020304" pitchFamily="18" charset="0"/>
                <a:cs typeface="Times New Roman" panose="02020603050405020304" pitchFamily="18" charset="0"/>
              </a:rPr>
              <a:t>vulnerability </a:t>
            </a:r>
            <a:r>
              <a:rPr lang="en-US" dirty="0">
                <a:latin typeface="Times New Roman" panose="02020603050405020304" pitchFamily="18" charset="0"/>
                <a:cs typeface="Times New Roman" panose="02020603050405020304" pitchFamily="18" charset="0"/>
              </a:rPr>
              <a:t>to geomorphological processes, weathering, and anthropogenic impact. Assess tourist accessibility using GIS and terrain modelling.</a:t>
            </a:r>
            <a:endParaRPr lang="ro-RO" dirty="0">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DFE8047A-92B8-9D70-C1F8-E99FAE878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4136" y="1296374"/>
            <a:ext cx="4858512" cy="3328416"/>
          </a:xfrm>
          <a:prstGeom prst="rect">
            <a:avLst/>
          </a:prstGeom>
        </p:spPr>
      </p:pic>
    </p:spTree>
    <p:extLst>
      <p:ext uri="{BB962C8B-B14F-4D97-AF65-F5344CB8AC3E}">
        <p14:creationId xmlns:p14="http://schemas.microsoft.com/office/powerpoint/2010/main" val="1798979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3" name="Table 72"/>
          <p:cNvGraphicFramePr>
            <a:graphicFrameLocks noGrp="1"/>
          </p:cNvGraphicFramePr>
          <p:nvPr>
            <p:extLst>
              <p:ext uri="{D42A27DB-BD31-4B8C-83A1-F6EECF244321}">
                <p14:modId xmlns:p14="http://schemas.microsoft.com/office/powerpoint/2010/main" val="3133096692"/>
              </p:ext>
            </p:extLst>
          </p:nvPr>
        </p:nvGraphicFramePr>
        <p:xfrm>
          <a:off x="7254748" y="572977"/>
          <a:ext cx="4824046" cy="5837878"/>
        </p:xfrm>
        <a:graphic>
          <a:graphicData uri="http://schemas.openxmlformats.org/drawingml/2006/table">
            <a:tbl>
              <a:tblPr firstRow="1" firstCol="1" bandRow="1">
                <a:tableStyleId>{72833802-FEF1-4C79-8D5D-14CF1EAF98D9}</a:tableStyleId>
              </a:tblPr>
              <a:tblGrid>
                <a:gridCol w="2412023">
                  <a:extLst>
                    <a:ext uri="{9D8B030D-6E8A-4147-A177-3AD203B41FA5}">
                      <a16:colId xmlns:a16="http://schemas.microsoft.com/office/drawing/2014/main" val="945970663"/>
                    </a:ext>
                  </a:extLst>
                </a:gridCol>
                <a:gridCol w="2412023">
                  <a:extLst>
                    <a:ext uri="{9D8B030D-6E8A-4147-A177-3AD203B41FA5}">
                      <a16:colId xmlns:a16="http://schemas.microsoft.com/office/drawing/2014/main" val="1565973970"/>
                    </a:ext>
                  </a:extLst>
                </a:gridCol>
              </a:tblGrid>
              <a:tr h="230862">
                <a:tc gridSpan="2">
                  <a:txBody>
                    <a:bodyPr/>
                    <a:lstStyle/>
                    <a:p>
                      <a:pPr algn="ctr">
                        <a:lnSpc>
                          <a:spcPct val="107000"/>
                        </a:lnSpc>
                        <a:spcAft>
                          <a:spcPts val="0"/>
                        </a:spcAft>
                      </a:pPr>
                      <a:r>
                        <a:rPr lang="ro-RO" sz="1400" dirty="0">
                          <a:effectLst/>
                          <a:latin typeface="Times New Roman" panose="02020603050405020304" pitchFamily="18" charset="0"/>
                          <a:cs typeface="Times New Roman" panose="02020603050405020304" pitchFamily="18" charset="0"/>
                        </a:rPr>
                        <a:t>GEOSITES</a:t>
                      </a:r>
                      <a:endParaRPr lang="ro-RO"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tc hMerge="1">
                  <a:txBody>
                    <a:bodyPr/>
                    <a:lstStyle/>
                    <a:p>
                      <a:endParaRPr lang="ro-RO"/>
                    </a:p>
                  </a:txBody>
                  <a:tcPr/>
                </a:tc>
                <a:extLst>
                  <a:ext uri="{0D108BD9-81ED-4DB2-BD59-A6C34878D82A}">
                    <a16:rowId xmlns:a16="http://schemas.microsoft.com/office/drawing/2014/main" val="2893948328"/>
                  </a:ext>
                </a:extLst>
              </a:tr>
              <a:tr h="230862">
                <a:tc>
                  <a:txBody>
                    <a:bodyPr/>
                    <a:lstStyle/>
                    <a:p>
                      <a:pPr algn="ctr">
                        <a:lnSpc>
                          <a:spcPct val="107000"/>
                        </a:lnSpc>
                        <a:spcAft>
                          <a:spcPts val="0"/>
                        </a:spcAft>
                      </a:pPr>
                      <a:r>
                        <a:rPr lang="ro-RO" sz="1400" dirty="0">
                          <a:effectLst/>
                          <a:latin typeface="Times New Roman" panose="02020603050405020304" pitchFamily="18" charset="0"/>
                          <a:cs typeface="Times New Roman" panose="02020603050405020304" pitchFamily="18" charset="0"/>
                        </a:rPr>
                        <a:t>Inventory of restricted areas</a:t>
                      </a:r>
                    </a:p>
                  </a:txBody>
                  <a:tcPr marL="52289" marR="52289" marT="0" marB="0"/>
                </a:tc>
                <a:tc>
                  <a:txBody>
                    <a:bodyPr/>
                    <a:lstStyle/>
                    <a:p>
                      <a:pPr algn="ctr">
                        <a:lnSpc>
                          <a:spcPct val="107000"/>
                        </a:lnSpc>
                        <a:spcAft>
                          <a:spcPts val="0"/>
                        </a:spcAft>
                      </a:pPr>
                      <a:r>
                        <a:rPr lang="ro-RO" sz="1400" dirty="0">
                          <a:effectLst/>
                          <a:latin typeface="Times New Roman" panose="02020603050405020304" pitchFamily="18" charset="0"/>
                          <a:cs typeface="Times New Roman" panose="02020603050405020304" pitchFamily="18" charset="0"/>
                        </a:rPr>
                        <a:t>Inventory of extended areas</a:t>
                      </a:r>
                      <a:endParaRPr lang="ro-RO" sz="1400" b="1" dirty="0">
                        <a:effectLst/>
                        <a:latin typeface="Times New Roman" panose="02020603050405020304" pitchFamily="18" charset="0"/>
                        <a:cs typeface="Times New Roman" panose="02020603050405020304" pitchFamily="18" charset="0"/>
                      </a:endParaRPr>
                    </a:p>
                  </a:txBody>
                  <a:tcPr marL="52289" marR="52289" marT="0" marB="0"/>
                </a:tc>
                <a:extLst>
                  <a:ext uri="{0D108BD9-81ED-4DB2-BD59-A6C34878D82A}">
                    <a16:rowId xmlns:a16="http://schemas.microsoft.com/office/drawing/2014/main" val="2255410900"/>
                  </a:ext>
                </a:extLst>
              </a:tr>
              <a:tr h="461723">
                <a:tc gridSpan="2">
                  <a:txBody>
                    <a:bodyPr/>
                    <a:lstStyle/>
                    <a:p>
                      <a:pPr algn="ctr">
                        <a:lnSpc>
                          <a:spcPct val="107000"/>
                        </a:lnSpc>
                        <a:spcAft>
                          <a:spcPts val="0"/>
                        </a:spcAft>
                      </a:pPr>
                      <a:r>
                        <a:rPr lang="ro-RO" sz="1400" dirty="0">
                          <a:effectLst/>
                          <a:latin typeface="Times New Roman" panose="02020603050405020304" pitchFamily="18" charset="0"/>
                          <a:cs typeface="Times New Roman" panose="02020603050405020304" pitchFamily="18" charset="0"/>
                        </a:rPr>
                        <a:t>Literature review  </a:t>
                      </a:r>
                    </a:p>
                    <a:p>
                      <a:pPr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Consultation with experts who have worked in the area</a:t>
                      </a:r>
                    </a:p>
                  </a:txBody>
                  <a:tcPr marL="52289" marR="52289" marT="0" marB="0"/>
                </a:tc>
                <a:tc hMerge="1">
                  <a:txBody>
                    <a:bodyPr/>
                    <a:lstStyle/>
                    <a:p>
                      <a:endParaRPr lang="ro-RO"/>
                    </a:p>
                  </a:txBody>
                  <a:tcPr/>
                </a:tc>
                <a:extLst>
                  <a:ext uri="{0D108BD9-81ED-4DB2-BD59-A6C34878D82A}">
                    <a16:rowId xmlns:a16="http://schemas.microsoft.com/office/drawing/2014/main" val="3146223641"/>
                  </a:ext>
                </a:extLst>
              </a:tr>
              <a:tr h="1385169">
                <a:tc>
                  <a:txBody>
                    <a:bodyPr/>
                    <a:lstStyle/>
                    <a:p>
                      <a:pPr>
                        <a:lnSpc>
                          <a:spcPct val="107000"/>
                        </a:lnSpc>
                        <a:spcAft>
                          <a:spcPts val="0"/>
                        </a:spcAft>
                      </a:pPr>
                      <a:r>
                        <a:rPr lang="ro-RO" sz="1400" dirty="0">
                          <a:effectLst/>
                          <a:latin typeface="Times New Roman" panose="02020603050405020304" pitchFamily="18" charset="0"/>
                          <a:cs typeface="Times New Roman" panose="02020603050405020304" pitchFamily="18" charset="0"/>
                        </a:rPr>
                        <a:t> </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tc>
                  <a:txBody>
                    <a:bodyPr/>
                    <a:lstStyle/>
                    <a:p>
                      <a:pPr algn="just">
                        <a:lnSpc>
                          <a:spcPct val="107000"/>
                        </a:lnSpc>
                        <a:spcAft>
                          <a:spcPts val="0"/>
                        </a:spcAft>
                      </a:pPr>
                      <a:r>
                        <a:rPr lang="en-US" sz="1400" dirty="0">
                          <a:effectLst/>
                          <a:latin typeface="Times New Roman" panose="02020603050405020304" pitchFamily="18" charset="0"/>
                          <a:cs typeface="Times New Roman" panose="02020603050405020304" pitchFamily="18" charset="0"/>
                        </a:rPr>
                        <a:t>Identification of representative </a:t>
                      </a:r>
                      <a:r>
                        <a:rPr lang="en-US" sz="1400" dirty="0" err="1">
                          <a:effectLst/>
                          <a:latin typeface="Times New Roman" panose="02020603050405020304" pitchFamily="18" charset="0"/>
                          <a:cs typeface="Times New Roman" panose="02020603050405020304" pitchFamily="18" charset="0"/>
                        </a:rPr>
                        <a:t>geosites</a:t>
                      </a:r>
                      <a:r>
                        <a:rPr lang="en-US" sz="1400" dirty="0">
                          <a:effectLst/>
                          <a:latin typeface="Times New Roman" panose="02020603050405020304" pitchFamily="18" charset="0"/>
                          <a:cs typeface="Times New Roman" panose="02020603050405020304" pitchFamily="18" charset="0"/>
                        </a:rPr>
                        <a:t> for each geological framework</a:t>
                      </a:r>
                      <a:r>
                        <a:rPr lang="ro-RO" sz="1400" dirty="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1400" dirty="0">
                          <a:effectLst/>
                          <a:latin typeface="Times New Roman" panose="02020603050405020304" pitchFamily="18" charset="0"/>
                          <a:cs typeface="Times New Roman" panose="02020603050405020304" pitchFamily="18" charset="0"/>
                        </a:rPr>
                        <a:t>Identification of representative </a:t>
                      </a:r>
                      <a:r>
                        <a:rPr lang="en-US" sz="1400" dirty="0" err="1">
                          <a:effectLst/>
                          <a:latin typeface="Times New Roman" panose="02020603050405020304" pitchFamily="18" charset="0"/>
                          <a:cs typeface="Times New Roman" panose="02020603050405020304" pitchFamily="18" charset="0"/>
                        </a:rPr>
                        <a:t>geosites</a:t>
                      </a:r>
                      <a:r>
                        <a:rPr lang="en-US" sz="1400" dirty="0">
                          <a:effectLst/>
                          <a:latin typeface="Times New Roman" panose="02020603050405020304" pitchFamily="18" charset="0"/>
                          <a:cs typeface="Times New Roman" panose="02020603050405020304" pitchFamily="18" charset="0"/>
                        </a:rPr>
                        <a:t> for each geological setting</a:t>
                      </a:r>
                      <a:r>
                        <a:rPr lang="ro-RO" sz="1400" dirty="0">
                          <a:effectLst/>
                          <a:latin typeface="Times New Roman" panose="02020603050405020304" pitchFamily="18" charset="0"/>
                          <a:cs typeface="Times New Roman" panose="02020603050405020304" pitchFamily="18" charset="0"/>
                        </a:rPr>
                        <a:t>.</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extLst>
                  <a:ext uri="{0D108BD9-81ED-4DB2-BD59-A6C34878D82A}">
                    <a16:rowId xmlns:a16="http://schemas.microsoft.com/office/drawing/2014/main" val="748899436"/>
                  </a:ext>
                </a:extLst>
              </a:tr>
              <a:tr h="230862">
                <a:tc gridSpan="2">
                  <a:txBody>
                    <a:bodyPr/>
                    <a:lstStyle/>
                    <a:p>
                      <a:pPr algn="ctr">
                        <a:lnSpc>
                          <a:spcPct val="107000"/>
                        </a:lnSpc>
                        <a:spcAft>
                          <a:spcPts val="0"/>
                        </a:spcAft>
                      </a:pPr>
                      <a:r>
                        <a:rPr lang="ro-RO" sz="1400" dirty="0">
                          <a:effectLst/>
                          <a:latin typeface="Times New Roman" panose="02020603050405020304" pitchFamily="18" charset="0"/>
                          <a:cs typeface="Times New Roman" panose="02020603050405020304" pitchFamily="18" charset="0"/>
                        </a:rPr>
                        <a:t>List of geosites</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tc hMerge="1">
                  <a:txBody>
                    <a:bodyPr/>
                    <a:lstStyle/>
                    <a:p>
                      <a:endParaRPr lang="ro-RO"/>
                    </a:p>
                  </a:txBody>
                  <a:tcPr/>
                </a:tc>
                <a:extLst>
                  <a:ext uri="{0D108BD9-81ED-4DB2-BD59-A6C34878D82A}">
                    <a16:rowId xmlns:a16="http://schemas.microsoft.com/office/drawing/2014/main" val="2834211119"/>
                  </a:ext>
                </a:extLst>
              </a:tr>
              <a:tr h="1616031">
                <a:tc gridSpan="2">
                  <a:txBody>
                    <a:bodyPr/>
                    <a:lstStyle/>
                    <a:p>
                      <a:pPr algn="just">
                        <a:lnSpc>
                          <a:spcPct val="107000"/>
                        </a:lnSpc>
                        <a:spcAft>
                          <a:spcPts val="0"/>
                        </a:spcAft>
                      </a:pPr>
                      <a:r>
                        <a:rPr lang="en-US" sz="1400" dirty="0">
                          <a:effectLst/>
                          <a:latin typeface="Times New Roman" panose="02020603050405020304" pitchFamily="18" charset="0"/>
                          <a:cs typeface="Times New Roman" panose="02020603050405020304" pitchFamily="18" charset="0"/>
                        </a:rPr>
                        <a:t>Fieldwork for the identification of </a:t>
                      </a:r>
                      <a:r>
                        <a:rPr lang="en-US" sz="1400" dirty="0" err="1">
                          <a:effectLst/>
                          <a:latin typeface="Times New Roman" panose="02020603050405020304" pitchFamily="18" charset="0"/>
                          <a:cs typeface="Times New Roman" panose="02020603050405020304" pitchFamily="18" charset="0"/>
                        </a:rPr>
                        <a:t>geosites</a:t>
                      </a:r>
                      <a:r>
                        <a:rPr lang="en-US" sz="1400" dirty="0">
                          <a:effectLst/>
                          <a:latin typeface="Times New Roman" panose="02020603050405020304" pitchFamily="18" charset="0"/>
                          <a:cs typeface="Times New Roman" panose="02020603050405020304" pitchFamily="18" charset="0"/>
                        </a:rPr>
                        <a:t> and for the qualitative evaluation of each </a:t>
                      </a:r>
                      <a:r>
                        <a:rPr lang="en-US" sz="1400" dirty="0" err="1">
                          <a:effectLst/>
                          <a:latin typeface="Times New Roman" panose="02020603050405020304" pitchFamily="18" charset="0"/>
                          <a:cs typeface="Times New Roman" panose="02020603050405020304" pitchFamily="18" charset="0"/>
                        </a:rPr>
                        <a:t>geosite</a:t>
                      </a:r>
                      <a:r>
                        <a:rPr lang="en-US" sz="1400" dirty="0">
                          <a:effectLst/>
                          <a:latin typeface="Times New Roman" panose="02020603050405020304" pitchFamily="18" charset="0"/>
                          <a:cs typeface="Times New Roman" panose="02020603050405020304" pitchFamily="18" charset="0"/>
                        </a:rPr>
                        <a:t> from the list of potential </a:t>
                      </a:r>
                      <a:r>
                        <a:rPr lang="en-US" sz="1400" dirty="0" err="1">
                          <a:effectLst/>
                          <a:latin typeface="Times New Roman" panose="02020603050405020304" pitchFamily="18" charset="0"/>
                          <a:cs typeface="Times New Roman" panose="02020603050405020304" pitchFamily="18" charset="0"/>
                        </a:rPr>
                        <a:t>geosites</a:t>
                      </a:r>
                      <a:r>
                        <a:rPr lang="en-US" sz="1400" dirty="0">
                          <a:effectLst/>
                          <a:latin typeface="Times New Roman" panose="02020603050405020304" pitchFamily="18" charset="0"/>
                          <a:cs typeface="Times New Roman" panose="02020603050405020304" pitchFamily="18" charset="0"/>
                        </a:rPr>
                        <a:t>, based on the following four criteria:</a:t>
                      </a:r>
                    </a:p>
                    <a:p>
                      <a:pPr marL="285750" indent="-285750" algn="just">
                        <a:lnSpc>
                          <a:spcPct val="107000"/>
                        </a:lnSpc>
                        <a:spcAft>
                          <a:spcPts val="0"/>
                        </a:spcAft>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representativeness,</a:t>
                      </a:r>
                    </a:p>
                    <a:p>
                      <a:pPr marL="285750" indent="-285750" algn="just">
                        <a:lnSpc>
                          <a:spcPct val="107000"/>
                        </a:lnSpc>
                        <a:spcAft>
                          <a:spcPts val="0"/>
                        </a:spcAft>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integrity,</a:t>
                      </a:r>
                    </a:p>
                    <a:p>
                      <a:pPr marL="285750" indent="-285750" algn="just">
                        <a:lnSpc>
                          <a:spcPct val="107000"/>
                        </a:lnSpc>
                        <a:spcAft>
                          <a:spcPts val="0"/>
                        </a:spcAft>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rarity,</a:t>
                      </a:r>
                    </a:p>
                    <a:p>
                      <a:pPr marL="285750" indent="-285750" algn="just">
                        <a:lnSpc>
                          <a:spcPct val="107000"/>
                        </a:lnSpc>
                        <a:spcAft>
                          <a:spcPts val="0"/>
                        </a:spcAft>
                        <a:buFont typeface="Arial" panose="020B0604020202020204" pitchFamily="34" charset="0"/>
                        <a:buChar char="•"/>
                      </a:pPr>
                      <a:r>
                        <a:rPr lang="en-US" sz="1400" dirty="0">
                          <a:effectLst/>
                          <a:latin typeface="Times New Roman" panose="02020603050405020304" pitchFamily="18" charset="0"/>
                          <a:cs typeface="Times New Roman" panose="02020603050405020304" pitchFamily="18" charset="0"/>
                        </a:rPr>
                        <a:t>scientific knowledge.</a:t>
                      </a:r>
                      <a:endParaRPr lang="en-US" sz="1400" b="0" dirty="0">
                        <a:effectLst/>
                        <a:latin typeface="Times New Roman" panose="02020603050405020304" pitchFamily="18" charset="0"/>
                        <a:cs typeface="Times New Roman" panose="02020603050405020304" pitchFamily="18" charset="0"/>
                      </a:endParaRPr>
                    </a:p>
                  </a:txBody>
                  <a:tcPr marL="52289" marR="52289" marT="0" marB="0"/>
                </a:tc>
                <a:tc hMerge="1">
                  <a:txBody>
                    <a:bodyPr/>
                    <a:lstStyle/>
                    <a:p>
                      <a:endParaRPr lang="ro-RO"/>
                    </a:p>
                  </a:txBody>
                  <a:tcPr/>
                </a:tc>
                <a:extLst>
                  <a:ext uri="{0D108BD9-81ED-4DB2-BD59-A6C34878D82A}">
                    <a16:rowId xmlns:a16="http://schemas.microsoft.com/office/drawing/2014/main" val="2154848885"/>
                  </a:ext>
                </a:extLst>
              </a:tr>
              <a:tr h="230862">
                <a:tc gridSpan="2">
                  <a:txBody>
                    <a:bodyPr/>
                    <a:lstStyle/>
                    <a:p>
                      <a:pPr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Final list of </a:t>
                      </a:r>
                      <a:r>
                        <a:rPr lang="en-US" sz="1400" dirty="0" err="1">
                          <a:effectLst/>
                          <a:latin typeface="Times New Roman" panose="02020603050405020304" pitchFamily="18" charset="0"/>
                          <a:cs typeface="Times New Roman" panose="02020603050405020304" pitchFamily="18" charset="0"/>
                        </a:rPr>
                        <a:t>geosites</a:t>
                      </a:r>
                      <a:r>
                        <a:rPr lang="en-US" sz="1400" dirty="0">
                          <a:effectLst/>
                          <a:latin typeface="Times New Roman" panose="02020603050405020304" pitchFamily="18" charset="0"/>
                          <a:cs typeface="Times New Roman" panose="02020603050405020304" pitchFamily="18" charset="0"/>
                        </a:rPr>
                        <a:t> with complete characterization</a:t>
                      </a:r>
                    </a:p>
                  </a:txBody>
                  <a:tcPr marL="52289" marR="52289" marT="0" marB="0"/>
                </a:tc>
                <a:tc hMerge="1">
                  <a:txBody>
                    <a:bodyPr/>
                    <a:lstStyle/>
                    <a:p>
                      <a:endParaRPr lang="ro-RO"/>
                    </a:p>
                  </a:txBody>
                  <a:tcPr/>
                </a:tc>
                <a:extLst>
                  <a:ext uri="{0D108BD9-81ED-4DB2-BD59-A6C34878D82A}">
                    <a16:rowId xmlns:a16="http://schemas.microsoft.com/office/drawing/2014/main" val="1360290181"/>
                  </a:ext>
                </a:extLst>
              </a:tr>
              <a:tr h="461723">
                <a:tc gridSpan="2">
                  <a:txBody>
                    <a:bodyPr/>
                    <a:lstStyle/>
                    <a:p>
                      <a:pPr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Final list of </a:t>
                      </a:r>
                      <a:r>
                        <a:rPr lang="en-US" sz="1400" dirty="0" err="1">
                          <a:effectLst/>
                          <a:latin typeface="Times New Roman" panose="02020603050405020304" pitchFamily="18" charset="0"/>
                          <a:cs typeface="Times New Roman" panose="02020603050405020304" pitchFamily="18" charset="0"/>
                        </a:rPr>
                        <a:t>geosites</a:t>
                      </a:r>
                      <a:r>
                        <a:rPr lang="en-US" sz="1400" dirty="0">
                          <a:effectLst/>
                          <a:latin typeface="Times New Roman" panose="02020603050405020304" pitchFamily="18" charset="0"/>
                          <a:cs typeface="Times New Roman" panose="02020603050405020304" pitchFamily="18" charset="0"/>
                        </a:rPr>
                        <a:t> in the area, sorted by scientific value (SV) and risk of degradation</a:t>
                      </a:r>
                    </a:p>
                  </a:txBody>
                  <a:tcPr marL="52289" marR="52289" marT="0" marB="0"/>
                </a:tc>
                <a:tc hMerge="1">
                  <a:txBody>
                    <a:bodyPr/>
                    <a:lstStyle/>
                    <a:p>
                      <a:endParaRPr lang="ro-RO"/>
                    </a:p>
                  </a:txBody>
                  <a:tcPr/>
                </a:tc>
                <a:extLst>
                  <a:ext uri="{0D108BD9-81ED-4DB2-BD59-A6C34878D82A}">
                    <a16:rowId xmlns:a16="http://schemas.microsoft.com/office/drawing/2014/main" val="3141079164"/>
                  </a:ext>
                </a:extLst>
              </a:tr>
              <a:tr h="230862">
                <a:tc gridSpan="2">
                  <a:txBody>
                    <a:bodyPr/>
                    <a:lstStyle/>
                    <a:p>
                      <a:pPr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Quantitative assessment of scientific value (SV)</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tc hMerge="1">
                  <a:txBody>
                    <a:bodyPr/>
                    <a:lstStyle/>
                    <a:p>
                      <a:endParaRPr lang="ro-RO"/>
                    </a:p>
                  </a:txBody>
                  <a:tcPr/>
                </a:tc>
                <a:extLst>
                  <a:ext uri="{0D108BD9-81ED-4DB2-BD59-A6C34878D82A}">
                    <a16:rowId xmlns:a16="http://schemas.microsoft.com/office/drawing/2014/main" val="3525122628"/>
                  </a:ext>
                </a:extLst>
              </a:tr>
              <a:tr h="528060">
                <a:tc>
                  <a:txBody>
                    <a:bodyPr/>
                    <a:lstStyle/>
                    <a:p>
                      <a:pPr algn="ctr">
                        <a:lnSpc>
                          <a:spcPct val="107000"/>
                        </a:lnSpc>
                        <a:spcAft>
                          <a:spcPts val="0"/>
                        </a:spcAft>
                      </a:pPr>
                      <a:r>
                        <a:rPr lang="ro-RO" sz="1400" b="0" dirty="0">
                          <a:effectLst/>
                          <a:latin typeface="Times New Roman" panose="02020603050405020304" pitchFamily="18" charset="0"/>
                          <a:cs typeface="Times New Roman" panose="02020603050405020304" pitchFamily="18" charset="0"/>
                        </a:rPr>
                        <a:t>Quantitative assessment of educational potential (PEU</a:t>
                      </a:r>
                      <a:r>
                        <a:rPr lang="en-US" sz="1400" b="0" dirty="0">
                          <a:effectLst/>
                          <a:latin typeface="Times New Roman" panose="02020603050405020304" pitchFamily="18" charset="0"/>
                          <a:cs typeface="Times New Roman" panose="02020603050405020304" pitchFamily="18" charset="0"/>
                        </a:rPr>
                        <a:t>)</a:t>
                      </a:r>
                      <a:endParaRPr lang="ro-RO"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tc>
                  <a:txBody>
                    <a:bodyPr/>
                    <a:lstStyle/>
                    <a:p>
                      <a:pPr algn="ctr">
                        <a:lnSpc>
                          <a:spcPct val="107000"/>
                        </a:lnSpc>
                        <a:spcAft>
                          <a:spcPts val="0"/>
                        </a:spcAft>
                      </a:pPr>
                      <a:r>
                        <a:rPr lang="en-US" sz="1400" b="0" dirty="0">
                          <a:effectLst/>
                          <a:latin typeface="Times New Roman" panose="02020603050405020304" pitchFamily="18" charset="0"/>
                          <a:cs typeface="Times New Roman" panose="02020603050405020304" pitchFamily="18" charset="0"/>
                        </a:rPr>
                        <a:t>Quantitative assessment of tourism potential </a:t>
                      </a:r>
                      <a:r>
                        <a:rPr lang="ro-RO" sz="1400" b="0" dirty="0">
                          <a:effectLst/>
                          <a:latin typeface="Times New Roman" panose="02020603050405020304" pitchFamily="18" charset="0"/>
                          <a:cs typeface="Times New Roman" panose="02020603050405020304" pitchFamily="18" charset="0"/>
                        </a:rPr>
                        <a:t>(PTU)</a:t>
                      </a:r>
                      <a:endParaRPr lang="ro-RO"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extLst>
                  <a:ext uri="{0D108BD9-81ED-4DB2-BD59-A6C34878D82A}">
                    <a16:rowId xmlns:a16="http://schemas.microsoft.com/office/drawing/2014/main" val="1417020651"/>
                  </a:ext>
                </a:extLst>
              </a:tr>
              <a:tr h="230862">
                <a:tc gridSpan="2">
                  <a:txBody>
                    <a:bodyPr/>
                    <a:lstStyle/>
                    <a:p>
                      <a:pPr algn="ctr">
                        <a:lnSpc>
                          <a:spcPct val="107000"/>
                        </a:lnSpc>
                        <a:spcAft>
                          <a:spcPts val="0"/>
                        </a:spcAft>
                      </a:pPr>
                      <a:r>
                        <a:rPr lang="en-US" sz="1400" dirty="0">
                          <a:effectLst/>
                          <a:latin typeface="Times New Roman" panose="02020603050405020304" pitchFamily="18" charset="0"/>
                          <a:cs typeface="Times New Roman" panose="02020603050405020304" pitchFamily="18" charset="0"/>
                        </a:rPr>
                        <a:t>Quantitative assessment of the risk of degradation</a:t>
                      </a:r>
                      <a:endParaRPr lang="ro-RO"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2289" marR="52289" marT="0" marB="0"/>
                </a:tc>
                <a:tc hMerge="1">
                  <a:txBody>
                    <a:bodyPr/>
                    <a:lstStyle/>
                    <a:p>
                      <a:endParaRPr lang="ro-RO"/>
                    </a:p>
                  </a:txBody>
                  <a:tcPr/>
                </a:tc>
                <a:extLst>
                  <a:ext uri="{0D108BD9-81ED-4DB2-BD59-A6C34878D82A}">
                    <a16:rowId xmlns:a16="http://schemas.microsoft.com/office/drawing/2014/main" val="3846951865"/>
                  </a:ext>
                </a:extLst>
              </a:tr>
            </a:tbl>
          </a:graphicData>
        </a:graphic>
      </p:graphicFrame>
      <p:sp>
        <p:nvSpPr>
          <p:cNvPr id="74" name="Rectangle 73"/>
          <p:cNvSpPr/>
          <p:nvPr/>
        </p:nvSpPr>
        <p:spPr>
          <a:xfrm>
            <a:off x="7174523" y="61518"/>
            <a:ext cx="4904271" cy="523220"/>
          </a:xfrm>
          <a:prstGeom prst="rect">
            <a:avLst/>
          </a:prstGeom>
        </p:spPr>
        <p:txBody>
          <a:bodyPr wrap="square">
            <a:spAutoFit/>
          </a:bodyPr>
          <a:lstStyle/>
          <a:p>
            <a:pPr algn="ctr"/>
            <a:r>
              <a:rPr lang="en-US" sz="1400" b="1" dirty="0">
                <a:latin typeface="Times New Roman" panose="02020603050405020304" pitchFamily="18" charset="0"/>
                <a:cs typeface="Times New Roman" panose="02020603050405020304" pitchFamily="18" charset="0"/>
              </a:rPr>
              <a:t>Table 1. Conceptual framework for the </a:t>
            </a:r>
            <a:r>
              <a:rPr lang="en-US" sz="1400" b="1" dirty="0" err="1">
                <a:latin typeface="Times New Roman" panose="02020603050405020304" pitchFamily="18" charset="0"/>
                <a:cs typeface="Times New Roman" panose="02020603050405020304" pitchFamily="18" charset="0"/>
              </a:rPr>
              <a:t>geosite</a:t>
            </a:r>
            <a:r>
              <a:rPr lang="en-US" sz="1400" b="1" dirty="0">
                <a:latin typeface="Times New Roman" panose="02020603050405020304" pitchFamily="18" charset="0"/>
                <a:cs typeface="Times New Roman" panose="02020603050405020304" pitchFamily="18" charset="0"/>
              </a:rPr>
              <a:t> assessment according to </a:t>
            </a:r>
            <a:r>
              <a:rPr lang="en-US" sz="1400" b="1" dirty="0" err="1">
                <a:latin typeface="Times New Roman" panose="02020603050405020304" pitchFamily="18" charset="0"/>
                <a:cs typeface="Times New Roman" panose="02020603050405020304" pitchFamily="18" charset="0"/>
              </a:rPr>
              <a:t>Brilha</a:t>
            </a:r>
            <a:r>
              <a:rPr lang="en-US" sz="1400" b="1" dirty="0">
                <a:latin typeface="Times New Roman" panose="02020603050405020304" pitchFamily="18" charset="0"/>
                <a:cs typeface="Times New Roman" panose="02020603050405020304" pitchFamily="18" charset="0"/>
              </a:rPr>
              <a:t> (2016), with modifications</a:t>
            </a:r>
            <a:endParaRPr lang="ro-RO" sz="1400" b="1" dirty="0">
              <a:latin typeface="Times New Roman" panose="02020603050405020304" pitchFamily="18" charset="0"/>
              <a:cs typeface="Times New Roman" panose="02020603050405020304" pitchFamily="18" charset="0"/>
            </a:endParaRPr>
          </a:p>
        </p:txBody>
      </p:sp>
      <p:sp>
        <p:nvSpPr>
          <p:cNvPr id="2" name="Rectangle 1"/>
          <p:cNvSpPr/>
          <p:nvPr/>
        </p:nvSpPr>
        <p:spPr>
          <a:xfrm>
            <a:off x="49992" y="28627"/>
            <a:ext cx="5086649" cy="584775"/>
          </a:xfrm>
          <a:prstGeom prst="rect">
            <a:avLst/>
          </a:prstGeom>
        </p:spPr>
        <p:txBody>
          <a:bodyPr wrap="none">
            <a:spAutoFit/>
          </a:bodyPr>
          <a:lstStyle/>
          <a:p>
            <a:r>
              <a:rPr lang="ro-RO" sz="3200" dirty="0">
                <a:latin typeface="Times New Roman" panose="02020603050405020304" pitchFamily="18" charset="0"/>
                <a:cs typeface="Times New Roman" panose="02020603050405020304" pitchFamily="18" charset="0"/>
              </a:rPr>
              <a:t>Framework </a:t>
            </a:r>
            <a:r>
              <a:rPr lang="en-US" sz="3200" dirty="0">
                <a:latin typeface="Times New Roman" panose="02020603050405020304" pitchFamily="18" charset="0"/>
                <a:cs typeface="Times New Roman" panose="02020603050405020304" pitchFamily="18" charset="0"/>
              </a:rPr>
              <a:t>and</a:t>
            </a:r>
            <a:r>
              <a:rPr lang="ro-RO" sz="3200" dirty="0">
                <a:latin typeface="Times New Roman" panose="02020603050405020304" pitchFamily="18" charset="0"/>
                <a:cs typeface="Times New Roman" panose="02020603050405020304" pitchFamily="18" charset="0"/>
              </a:rPr>
              <a:t> Methodology</a:t>
            </a:r>
          </a:p>
        </p:txBody>
      </p:sp>
      <p:sp>
        <p:nvSpPr>
          <p:cNvPr id="13" name="Rectangle 12"/>
          <p:cNvSpPr/>
          <p:nvPr/>
        </p:nvSpPr>
        <p:spPr>
          <a:xfrm>
            <a:off x="88595" y="490292"/>
            <a:ext cx="7056309" cy="307777"/>
          </a:xfrm>
          <a:prstGeom prst="rect">
            <a:avLst/>
          </a:prstGeom>
        </p:spPr>
        <p:txBody>
          <a:bodyPr wrap="square">
            <a:spAutoFit/>
          </a:bodyPr>
          <a:lstStyle/>
          <a:p>
            <a:pPr lvl="0"/>
            <a:r>
              <a:rPr lang="en-US" sz="1400" b="1" dirty="0">
                <a:solidFill>
                  <a:prstClr val="black"/>
                </a:solidFill>
                <a:latin typeface="Times New Roman" panose="02020603050405020304" pitchFamily="18" charset="0"/>
                <a:cs typeface="Times New Roman" panose="02020603050405020304" pitchFamily="18" charset="0"/>
              </a:rPr>
              <a:t>Table 2. </a:t>
            </a:r>
            <a:r>
              <a:rPr lang="ro-RO" sz="1400" b="1" dirty="0">
                <a:solidFill>
                  <a:srgbClr val="0F1115"/>
                </a:solidFill>
                <a:latin typeface="Times New Roman" panose="02020603050405020304" pitchFamily="18" charset="0"/>
                <a:cs typeface="Times New Roman" panose="02020603050405020304" pitchFamily="18" charset="0"/>
              </a:rPr>
              <a:t>Assessment Method</a:t>
            </a:r>
            <a:r>
              <a:rPr lang="en-US" sz="1400" b="1" dirty="0">
                <a:solidFill>
                  <a:srgbClr val="0F1115"/>
                </a:solidFill>
                <a:latin typeface="Times New Roman" panose="02020603050405020304" pitchFamily="18" charset="0"/>
                <a:cs typeface="Times New Roman" panose="02020603050405020304" pitchFamily="18" charset="0"/>
              </a:rPr>
              <a:t>  </a:t>
            </a:r>
            <a:r>
              <a:rPr lang="ro-RO" sz="1400" b="1" dirty="0">
                <a:solidFill>
                  <a:srgbClr val="0F1115"/>
                </a:solidFill>
                <a:latin typeface="Times New Roman" panose="02020603050405020304" pitchFamily="18" charset="0"/>
                <a:cs typeface="Times New Roman" panose="02020603050405020304" pitchFamily="18" charset="0"/>
              </a:rPr>
              <a:t>(</a:t>
            </a:r>
            <a:r>
              <a:rPr lang="en-US" sz="1400" b="1" dirty="0">
                <a:solidFill>
                  <a:srgbClr val="0F1115"/>
                </a:solidFill>
                <a:latin typeface="Times New Roman" panose="02020603050405020304" pitchFamily="18" charset="0"/>
                <a:cs typeface="Times New Roman" panose="02020603050405020304" pitchFamily="18" charset="0"/>
              </a:rPr>
              <a:t>after </a:t>
            </a:r>
            <a:r>
              <a:rPr lang="ro-RO" sz="1400" b="1" dirty="0">
                <a:solidFill>
                  <a:srgbClr val="0F1115"/>
                </a:solidFill>
                <a:latin typeface="Times New Roman" panose="02020603050405020304" pitchFamily="18" charset="0"/>
                <a:cs typeface="Times New Roman" panose="02020603050405020304" pitchFamily="18" charset="0"/>
              </a:rPr>
              <a:t>Brilha, 2016)</a:t>
            </a:r>
            <a:r>
              <a:rPr lang="en-US" sz="1400" b="1" dirty="0">
                <a:solidFill>
                  <a:prstClr val="black"/>
                </a:solidFill>
                <a:latin typeface="Times New Roman" panose="02020603050405020304" pitchFamily="18" charset="0"/>
                <a:cs typeface="Times New Roman" panose="02020603050405020304" pitchFamily="18" charset="0"/>
              </a:rPr>
              <a:t>-</a:t>
            </a:r>
            <a:r>
              <a:rPr lang="en-US" sz="1400" b="1" dirty="0">
                <a:solidFill>
                  <a:srgbClr val="0F1115"/>
                </a:solidFill>
                <a:latin typeface="Times New Roman" panose="02020603050405020304" pitchFamily="18" charset="0"/>
                <a:cs typeface="Times New Roman" panose="02020603050405020304" pitchFamily="18" charset="0"/>
              </a:rPr>
              <a:t>27 criteria</a:t>
            </a:r>
            <a:r>
              <a:rPr lang="en-US" sz="1400" dirty="0">
                <a:solidFill>
                  <a:srgbClr val="0F1115"/>
                </a:solidFill>
                <a:latin typeface="Times New Roman" panose="02020603050405020304" pitchFamily="18" charset="0"/>
                <a:cs typeface="Times New Roman" panose="02020603050405020304" pitchFamily="18" charset="0"/>
              </a:rPr>
              <a:t> applied across four categories</a:t>
            </a:r>
            <a:endParaRPr lang="ro-RO" sz="1400" dirty="0">
              <a:latin typeface="Times New Roman" panose="02020603050405020304" pitchFamily="18" charset="0"/>
              <a:cs typeface="Times New Roman" panose="02020603050405020304" pitchFamily="18"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4294004047"/>
              </p:ext>
            </p:extLst>
          </p:nvPr>
        </p:nvGraphicFramePr>
        <p:xfrm>
          <a:off x="0" y="782675"/>
          <a:ext cx="7115546" cy="1809854"/>
        </p:xfrm>
        <a:graphic>
          <a:graphicData uri="http://schemas.openxmlformats.org/drawingml/2006/table">
            <a:tbl>
              <a:tblPr>
                <a:tableStyleId>{EB9631B5-78F2-41C9-869B-9F39066F8104}</a:tableStyleId>
              </a:tblPr>
              <a:tblGrid>
                <a:gridCol w="2814819">
                  <a:extLst>
                    <a:ext uri="{9D8B030D-6E8A-4147-A177-3AD203B41FA5}">
                      <a16:colId xmlns:a16="http://schemas.microsoft.com/office/drawing/2014/main" val="2528631743"/>
                    </a:ext>
                  </a:extLst>
                </a:gridCol>
                <a:gridCol w="2023519">
                  <a:extLst>
                    <a:ext uri="{9D8B030D-6E8A-4147-A177-3AD203B41FA5}">
                      <a16:colId xmlns:a16="http://schemas.microsoft.com/office/drawing/2014/main" val="1928834162"/>
                    </a:ext>
                  </a:extLst>
                </a:gridCol>
                <a:gridCol w="2277208">
                  <a:extLst>
                    <a:ext uri="{9D8B030D-6E8A-4147-A177-3AD203B41FA5}">
                      <a16:colId xmlns:a16="http://schemas.microsoft.com/office/drawing/2014/main" val="831693377"/>
                    </a:ext>
                  </a:extLst>
                </a:gridCol>
              </a:tblGrid>
              <a:tr h="258550">
                <a:tc>
                  <a:txBody>
                    <a:bodyPr/>
                    <a:lstStyle/>
                    <a:p>
                      <a:pPr algn="l"/>
                      <a:r>
                        <a:rPr lang="ro-RO" sz="1400" b="1" dirty="0">
                          <a:effectLst/>
                          <a:latin typeface="Times New Roman" panose="02020603050405020304" pitchFamily="18" charset="0"/>
                          <a:cs typeface="Times New Roman" panose="02020603050405020304" pitchFamily="18" charset="0"/>
                        </a:rPr>
                        <a:t>Category</a:t>
                      </a:r>
                    </a:p>
                  </a:txBody>
                  <a:tcPr marR="121920" marT="0" marB="0" anchor="ctr"/>
                </a:tc>
                <a:tc>
                  <a:txBody>
                    <a:bodyPr/>
                    <a:lstStyle/>
                    <a:p>
                      <a:pPr algn="l"/>
                      <a:r>
                        <a:rPr lang="ro-RO" sz="1400" b="1">
                          <a:effectLst/>
                          <a:latin typeface="Times New Roman" panose="02020603050405020304" pitchFamily="18" charset="0"/>
                          <a:cs typeface="Times New Roman" panose="02020603050405020304" pitchFamily="18" charset="0"/>
                        </a:rPr>
                        <a:t>Criteria</a:t>
                      </a:r>
                    </a:p>
                  </a:txBody>
                  <a:tcPr marL="121920" marR="121920" marT="0" marB="0" anchor="ctr"/>
                </a:tc>
                <a:tc>
                  <a:txBody>
                    <a:bodyPr/>
                    <a:lstStyle/>
                    <a:p>
                      <a:pPr algn="l"/>
                      <a:r>
                        <a:rPr lang="ro-RO" sz="1400" b="1" dirty="0">
                          <a:effectLst/>
                          <a:latin typeface="Times New Roman" panose="02020603050405020304" pitchFamily="18" charset="0"/>
                          <a:cs typeface="Times New Roman" panose="02020603050405020304" pitchFamily="18" charset="0"/>
                        </a:rPr>
                        <a:t>Score Range</a:t>
                      </a:r>
                    </a:p>
                  </a:txBody>
                  <a:tcPr marL="121920" marR="121920" marT="0" marB="0" anchor="ctr"/>
                </a:tc>
                <a:extLst>
                  <a:ext uri="{0D108BD9-81ED-4DB2-BD59-A6C34878D82A}">
                    <a16:rowId xmlns:a16="http://schemas.microsoft.com/office/drawing/2014/main" val="791520912"/>
                  </a:ext>
                </a:extLst>
              </a:tr>
              <a:tr h="517102">
                <a:tc>
                  <a:txBody>
                    <a:bodyPr/>
                    <a:lstStyle/>
                    <a:p>
                      <a:r>
                        <a:rPr lang="ro-RO" sz="1400" b="1" dirty="0">
                          <a:effectLst/>
                          <a:latin typeface="Times New Roman" panose="02020603050405020304" pitchFamily="18" charset="0"/>
                          <a:cs typeface="Times New Roman" panose="02020603050405020304" pitchFamily="18" charset="0"/>
                        </a:rPr>
                        <a:t>Scientific Value</a:t>
                      </a:r>
                    </a:p>
                  </a:txBody>
                  <a:tcPr marR="121920" marT="0" marB="0" anchor="ctr"/>
                </a:tc>
                <a:tc>
                  <a:txBody>
                    <a:bodyPr/>
                    <a:lstStyle/>
                    <a:p>
                      <a:r>
                        <a:rPr lang="ro-RO" sz="1400" b="0" dirty="0">
                          <a:effectLst/>
                          <a:latin typeface="Times New Roman" panose="02020603050405020304" pitchFamily="18" charset="0"/>
                          <a:cs typeface="Times New Roman" panose="02020603050405020304" pitchFamily="18" charset="0"/>
                        </a:rPr>
                        <a:t>7 criteria</a:t>
                      </a:r>
                    </a:p>
                  </a:txBody>
                  <a:tcPr marL="121920" marR="121920" marT="0" marB="0" anchor="ctr"/>
                </a:tc>
                <a:tc>
                  <a:txBody>
                    <a:bodyPr/>
                    <a:lstStyle/>
                    <a:p>
                      <a:r>
                        <a:rPr lang="en-US" sz="1400" b="0" dirty="0">
                          <a:effectLst/>
                          <a:latin typeface="Times New Roman" panose="02020603050405020304" pitchFamily="18" charset="0"/>
                          <a:cs typeface="Times New Roman" panose="02020603050405020304" pitchFamily="18" charset="0"/>
                        </a:rPr>
                        <a:t>1, 2,</a:t>
                      </a:r>
                      <a:r>
                        <a:rPr lang="en-US" sz="1400" b="0" baseline="0" dirty="0">
                          <a:effectLst/>
                          <a:latin typeface="Times New Roman" panose="02020603050405020304" pitchFamily="18" charset="0"/>
                          <a:cs typeface="Times New Roman" panose="02020603050405020304" pitchFamily="18" charset="0"/>
                        </a:rPr>
                        <a:t> </a:t>
                      </a:r>
                      <a:r>
                        <a:rPr lang="en-US" sz="1400" b="0" dirty="0">
                          <a:effectLst/>
                          <a:latin typeface="Times New Roman" panose="02020603050405020304" pitchFamily="18" charset="0"/>
                          <a:cs typeface="Times New Roman" panose="02020603050405020304" pitchFamily="18" charset="0"/>
                        </a:rPr>
                        <a:t>4 (scientific value did not include a score of 3)</a:t>
                      </a:r>
                      <a:endParaRPr lang="ro-RO" sz="1400" b="0" dirty="0">
                        <a:effectLst/>
                        <a:latin typeface="Times New Roman" panose="02020603050405020304" pitchFamily="18" charset="0"/>
                        <a:cs typeface="Times New Roman" panose="02020603050405020304" pitchFamily="18" charset="0"/>
                      </a:endParaRPr>
                    </a:p>
                  </a:txBody>
                  <a:tcPr marL="121920" marT="0" marB="0" anchor="ctr"/>
                </a:tc>
                <a:extLst>
                  <a:ext uri="{0D108BD9-81ED-4DB2-BD59-A6C34878D82A}">
                    <a16:rowId xmlns:a16="http://schemas.microsoft.com/office/drawing/2014/main" val="4087836945"/>
                  </a:ext>
                </a:extLst>
              </a:tr>
              <a:tr h="258550">
                <a:tc>
                  <a:txBody>
                    <a:bodyPr/>
                    <a:lstStyle/>
                    <a:p>
                      <a:r>
                        <a:rPr lang="ro-RO" sz="1400" b="1" dirty="0">
                          <a:effectLst/>
                          <a:latin typeface="Times New Roman" panose="02020603050405020304" pitchFamily="18" charset="0"/>
                          <a:cs typeface="Times New Roman" panose="02020603050405020304" pitchFamily="18" charset="0"/>
                        </a:rPr>
                        <a:t>Educational Value</a:t>
                      </a:r>
                    </a:p>
                  </a:txBody>
                  <a:tcPr marR="121920" marT="0" marB="0" anchor="ctr"/>
                </a:tc>
                <a:tc>
                  <a:txBody>
                    <a:bodyPr/>
                    <a:lstStyle/>
                    <a:p>
                      <a:r>
                        <a:rPr lang="ro-RO" sz="1400" b="0" dirty="0">
                          <a:effectLst/>
                          <a:latin typeface="Times New Roman" panose="02020603050405020304" pitchFamily="18" charset="0"/>
                          <a:cs typeface="Times New Roman" panose="02020603050405020304" pitchFamily="18" charset="0"/>
                        </a:rPr>
                        <a:t>10 common + 2 separate</a:t>
                      </a:r>
                    </a:p>
                  </a:txBody>
                  <a:tcPr marL="121920" marR="121920" marT="0" marB="0" anchor="ctr"/>
                </a:tc>
                <a:tc>
                  <a:txBody>
                    <a:bodyPr/>
                    <a:lstStyle/>
                    <a:p>
                      <a:r>
                        <a:rPr lang="ro-RO" sz="1400" b="0">
                          <a:effectLst/>
                          <a:latin typeface="Times New Roman" panose="02020603050405020304" pitchFamily="18" charset="0"/>
                          <a:cs typeface="Times New Roman" panose="02020603050405020304" pitchFamily="18" charset="0"/>
                        </a:rPr>
                        <a:t>1 – 4</a:t>
                      </a:r>
                    </a:p>
                  </a:txBody>
                  <a:tcPr marL="121920" marT="0" marB="0" anchor="ctr"/>
                </a:tc>
                <a:extLst>
                  <a:ext uri="{0D108BD9-81ED-4DB2-BD59-A6C34878D82A}">
                    <a16:rowId xmlns:a16="http://schemas.microsoft.com/office/drawing/2014/main" val="3121758249"/>
                  </a:ext>
                </a:extLst>
              </a:tr>
              <a:tr h="517102">
                <a:tc>
                  <a:txBody>
                    <a:bodyPr/>
                    <a:lstStyle/>
                    <a:p>
                      <a:r>
                        <a:rPr lang="ro-RO" sz="1400" b="1" dirty="0">
                          <a:effectLst/>
                          <a:latin typeface="Times New Roman" panose="02020603050405020304" pitchFamily="18" charset="0"/>
                          <a:cs typeface="Times New Roman" panose="02020603050405020304" pitchFamily="18" charset="0"/>
                        </a:rPr>
                        <a:t>TourismValue (accessibility </a:t>
                      </a:r>
                      <a:r>
                        <a:rPr lang="en-US" sz="1400" b="1" dirty="0">
                          <a:effectLst/>
                          <a:latin typeface="Times New Roman" panose="02020603050405020304" pitchFamily="18" charset="0"/>
                          <a:cs typeface="Times New Roman" panose="02020603050405020304" pitchFamily="18" charset="0"/>
                        </a:rPr>
                        <a:t>and</a:t>
                      </a:r>
                      <a:r>
                        <a:rPr lang="en-US" sz="1400" b="1" baseline="0" dirty="0">
                          <a:effectLst/>
                          <a:latin typeface="Times New Roman" panose="02020603050405020304" pitchFamily="18" charset="0"/>
                          <a:cs typeface="Times New Roman" panose="02020603050405020304" pitchFamily="18" charset="0"/>
                        </a:rPr>
                        <a:t> </a:t>
                      </a:r>
                      <a:r>
                        <a:rPr lang="ro-RO" sz="1400" b="1" dirty="0">
                          <a:effectLst/>
                          <a:latin typeface="Times New Roman" panose="02020603050405020304" pitchFamily="18" charset="0"/>
                          <a:cs typeface="Times New Roman" panose="02020603050405020304" pitchFamily="18" charset="0"/>
                        </a:rPr>
                        <a:t> value)</a:t>
                      </a:r>
                    </a:p>
                  </a:txBody>
                  <a:tcPr marR="121920" marT="0" marB="0" anchor="ctr"/>
                </a:tc>
                <a:tc>
                  <a:txBody>
                    <a:bodyPr/>
                    <a:lstStyle/>
                    <a:p>
                      <a:r>
                        <a:rPr lang="ro-RO" sz="1400" b="0" dirty="0">
                          <a:effectLst/>
                          <a:latin typeface="Times New Roman" panose="02020603050405020304" pitchFamily="18" charset="0"/>
                          <a:cs typeface="Times New Roman" panose="02020603050405020304" pitchFamily="18" charset="0"/>
                        </a:rPr>
                        <a:t>10 common + 3 separate</a:t>
                      </a:r>
                    </a:p>
                  </a:txBody>
                  <a:tcPr marL="121920" marR="121920" marT="0" marB="0" anchor="ctr"/>
                </a:tc>
                <a:tc>
                  <a:txBody>
                    <a:bodyPr/>
                    <a:lstStyle/>
                    <a:p>
                      <a:r>
                        <a:rPr lang="ro-RO" sz="1400" b="0" dirty="0">
                          <a:effectLst/>
                          <a:latin typeface="Times New Roman" panose="02020603050405020304" pitchFamily="18" charset="0"/>
                          <a:cs typeface="Times New Roman" panose="02020603050405020304" pitchFamily="18" charset="0"/>
                        </a:rPr>
                        <a:t>1 – 4</a:t>
                      </a:r>
                    </a:p>
                  </a:txBody>
                  <a:tcPr marL="121920" marT="0" marB="0" anchor="ctr"/>
                </a:tc>
                <a:extLst>
                  <a:ext uri="{0D108BD9-81ED-4DB2-BD59-A6C34878D82A}">
                    <a16:rowId xmlns:a16="http://schemas.microsoft.com/office/drawing/2014/main" val="3742644842"/>
                  </a:ext>
                </a:extLst>
              </a:tr>
              <a:tr h="258550">
                <a:tc>
                  <a:txBody>
                    <a:bodyPr/>
                    <a:lstStyle/>
                    <a:p>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Degradation Risk </a:t>
                      </a:r>
                      <a:endParaRPr lang="ro-RO" sz="1400" b="1" dirty="0">
                        <a:effectLst/>
                        <a:latin typeface="Times New Roman" panose="02020603050405020304" pitchFamily="18" charset="0"/>
                        <a:cs typeface="Times New Roman" panose="02020603050405020304" pitchFamily="18" charset="0"/>
                      </a:endParaRPr>
                    </a:p>
                  </a:txBody>
                  <a:tcPr marR="121920" marT="0" marB="0" anchor="ctr"/>
                </a:tc>
                <a:tc>
                  <a:txBody>
                    <a:bodyPr/>
                    <a:lstStyle/>
                    <a:p>
                      <a:r>
                        <a:rPr lang="ro-RO" sz="1400" b="0" dirty="0">
                          <a:effectLst/>
                          <a:latin typeface="Times New Roman" panose="02020603050405020304" pitchFamily="18" charset="0"/>
                          <a:cs typeface="Times New Roman" panose="02020603050405020304" pitchFamily="18" charset="0"/>
                        </a:rPr>
                        <a:t>5 criteria</a:t>
                      </a:r>
                    </a:p>
                  </a:txBody>
                  <a:tcPr marL="121920" marR="121920" marT="0" marB="0" anchor="ctr"/>
                </a:tc>
                <a:tc>
                  <a:txBody>
                    <a:bodyPr/>
                    <a:lstStyle/>
                    <a:p>
                      <a:r>
                        <a:rPr lang="ro-RO" sz="1400" b="0" dirty="0">
                          <a:effectLst/>
                          <a:latin typeface="Times New Roman" panose="02020603050405020304" pitchFamily="18" charset="0"/>
                          <a:cs typeface="Times New Roman" panose="02020603050405020304" pitchFamily="18" charset="0"/>
                        </a:rPr>
                        <a:t>1 – 4</a:t>
                      </a:r>
                    </a:p>
                  </a:txBody>
                  <a:tcPr marL="121920" marT="0" marB="0" anchor="ctr"/>
                </a:tc>
                <a:extLst>
                  <a:ext uri="{0D108BD9-81ED-4DB2-BD59-A6C34878D82A}">
                    <a16:rowId xmlns:a16="http://schemas.microsoft.com/office/drawing/2014/main" val="1062545725"/>
                  </a:ext>
                </a:extLst>
              </a:tr>
            </a:tbl>
          </a:graphicData>
        </a:graphic>
      </p:graphicFrame>
      <p:sp>
        <p:nvSpPr>
          <p:cNvPr id="18" name="Rectangle 17"/>
          <p:cNvSpPr/>
          <p:nvPr/>
        </p:nvSpPr>
        <p:spPr>
          <a:xfrm>
            <a:off x="88595" y="2566064"/>
            <a:ext cx="1394934" cy="584775"/>
          </a:xfrm>
          <a:prstGeom prst="rect">
            <a:avLst/>
          </a:prstGeom>
        </p:spPr>
        <p:txBody>
          <a:bodyPr wrap="none">
            <a:spAutoFit/>
          </a:bodyPr>
          <a:lstStyle/>
          <a:p>
            <a:r>
              <a:rPr lang="en-US" sz="3200" dirty="0">
                <a:latin typeface="Times New Roman" panose="02020603050405020304" pitchFamily="18" charset="0"/>
                <a:cs typeface="Times New Roman" panose="02020603050405020304" pitchFamily="18" charset="0"/>
              </a:rPr>
              <a:t>Results</a:t>
            </a:r>
            <a:endParaRPr lang="ro-RO" sz="3200" dirty="0">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1454616382"/>
              </p:ext>
            </p:extLst>
          </p:nvPr>
        </p:nvGraphicFramePr>
        <p:xfrm>
          <a:off x="49992" y="3304727"/>
          <a:ext cx="7033237" cy="3361738"/>
        </p:xfrm>
        <a:graphic>
          <a:graphicData uri="http://schemas.openxmlformats.org/drawingml/2006/table">
            <a:tbl>
              <a:tblPr>
                <a:tableStyleId>{74C1A8A3-306A-4EB7-A6B1-4F7E0EB9C5D6}</a:tableStyleId>
              </a:tblPr>
              <a:tblGrid>
                <a:gridCol w="1620592">
                  <a:extLst>
                    <a:ext uri="{9D8B030D-6E8A-4147-A177-3AD203B41FA5}">
                      <a16:colId xmlns:a16="http://schemas.microsoft.com/office/drawing/2014/main" val="2989186451"/>
                    </a:ext>
                  </a:extLst>
                </a:gridCol>
                <a:gridCol w="1292469">
                  <a:extLst>
                    <a:ext uri="{9D8B030D-6E8A-4147-A177-3AD203B41FA5}">
                      <a16:colId xmlns:a16="http://schemas.microsoft.com/office/drawing/2014/main" val="3548512185"/>
                    </a:ext>
                  </a:extLst>
                </a:gridCol>
                <a:gridCol w="1485900">
                  <a:extLst>
                    <a:ext uri="{9D8B030D-6E8A-4147-A177-3AD203B41FA5}">
                      <a16:colId xmlns:a16="http://schemas.microsoft.com/office/drawing/2014/main" val="2682054586"/>
                    </a:ext>
                  </a:extLst>
                </a:gridCol>
                <a:gridCol w="1274885">
                  <a:extLst>
                    <a:ext uri="{9D8B030D-6E8A-4147-A177-3AD203B41FA5}">
                      <a16:colId xmlns:a16="http://schemas.microsoft.com/office/drawing/2014/main" val="3079112523"/>
                    </a:ext>
                  </a:extLst>
                </a:gridCol>
                <a:gridCol w="1359391">
                  <a:extLst>
                    <a:ext uri="{9D8B030D-6E8A-4147-A177-3AD203B41FA5}">
                      <a16:colId xmlns:a16="http://schemas.microsoft.com/office/drawing/2014/main" val="2741349407"/>
                    </a:ext>
                  </a:extLst>
                </a:gridCol>
              </a:tblGrid>
              <a:tr h="389337">
                <a:tc>
                  <a:txBody>
                    <a:bodyPr/>
                    <a:lstStyle/>
                    <a:p>
                      <a:pPr algn="l" fontAlgn="b"/>
                      <a:r>
                        <a:rPr lang="ro-RO" sz="900" b="1" u="none" strike="noStrike" dirty="0">
                          <a:effectLst/>
                          <a:latin typeface="Times New Roman" panose="02020603050405020304" pitchFamily="18" charset="0"/>
                          <a:cs typeface="Times New Roman" panose="02020603050405020304" pitchFamily="18" charset="0"/>
                        </a:rPr>
                        <a:t>GEOSITES/CRITERIA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a:r>
                        <a:rPr lang="ro-RO" sz="900" b="1" dirty="0">
                          <a:effectLst/>
                          <a:latin typeface="Times New Roman" panose="02020603050405020304" pitchFamily="18" charset="0"/>
                          <a:cs typeface="Times New Roman" panose="02020603050405020304" pitchFamily="18" charset="0"/>
                        </a:rPr>
                        <a:t>SCIENTIFIC VALUE </a:t>
                      </a:r>
                    </a:p>
                  </a:txBody>
                  <a:tcPr marL="87906" marR="87906" marT="54941" marB="54941" anchor="ctr"/>
                </a:tc>
                <a:tc>
                  <a:txBody>
                    <a:bodyPr/>
                    <a:lstStyle/>
                    <a:p>
                      <a:pPr algn="ctr"/>
                      <a:r>
                        <a:rPr lang="ro-RO" sz="900" b="1" dirty="0">
                          <a:effectLst/>
                          <a:latin typeface="Times New Roman" panose="02020603050405020304" pitchFamily="18" charset="0"/>
                          <a:cs typeface="Times New Roman" panose="02020603050405020304" pitchFamily="18" charset="0"/>
                        </a:rPr>
                        <a:t>EDUCATIONAL VALUE </a:t>
                      </a:r>
                    </a:p>
                  </a:txBody>
                  <a:tcPr marL="87906" marR="87906" marT="54941" marB="54941" anchor="ctr"/>
                </a:tc>
                <a:tc>
                  <a:txBody>
                    <a:bodyPr/>
                    <a:lstStyle/>
                    <a:p>
                      <a:pPr algn="ctr"/>
                      <a:r>
                        <a:rPr lang="ro-RO" sz="900" b="1" dirty="0">
                          <a:effectLst/>
                          <a:latin typeface="Times New Roman" panose="02020603050405020304" pitchFamily="18" charset="0"/>
                          <a:cs typeface="Times New Roman" panose="02020603050405020304" pitchFamily="18" charset="0"/>
                        </a:rPr>
                        <a:t>TOURISM VALUE </a:t>
                      </a:r>
                    </a:p>
                  </a:txBody>
                  <a:tcPr marL="87906" marR="87906" marT="54941" marB="54941" anchor="ctr"/>
                </a:tc>
                <a:tc>
                  <a:txBody>
                    <a:bodyPr/>
                    <a:lstStyle/>
                    <a:p>
                      <a:pPr algn="ctr"/>
                      <a:r>
                        <a:rPr lang="ro-RO" sz="900" b="1" dirty="0">
                          <a:effectLst/>
                          <a:latin typeface="Times New Roman" panose="02020603050405020304" pitchFamily="18" charset="0"/>
                          <a:cs typeface="Times New Roman" panose="02020603050405020304" pitchFamily="18" charset="0"/>
                        </a:rPr>
                        <a:t>DEGRADATION </a:t>
                      </a:r>
                      <a:r>
                        <a:rPr lang="en-US" sz="900" b="1" dirty="0">
                          <a:effectLst/>
                          <a:latin typeface="Times New Roman" panose="02020603050405020304" pitchFamily="18" charset="0"/>
                          <a:cs typeface="Times New Roman" panose="02020603050405020304" pitchFamily="18" charset="0"/>
                        </a:rPr>
                        <a:t>RISK</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tc>
                <a:extLst>
                  <a:ext uri="{0D108BD9-81ED-4DB2-BD59-A6C34878D82A}">
                    <a16:rowId xmlns:a16="http://schemas.microsoft.com/office/drawing/2014/main" val="3502417928"/>
                  </a:ext>
                </a:extLst>
              </a:tr>
              <a:tr h="236932">
                <a:tc>
                  <a:txBody>
                    <a:bodyPr/>
                    <a:lstStyle/>
                    <a:p>
                      <a:pPr algn="just" fontAlgn="b"/>
                      <a:r>
                        <a:rPr lang="ro-RO" sz="900" b="1" u="none" strike="noStrike" dirty="0">
                          <a:effectLst/>
                          <a:latin typeface="Times New Roman" panose="02020603050405020304" pitchFamily="18" charset="0"/>
                          <a:cs typeface="Times New Roman" panose="02020603050405020304" pitchFamily="18" charset="0"/>
                        </a:rPr>
                        <a:t>Munticelu Cave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255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290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235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2">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205</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40000"/>
                        <a:lumOff val="60000"/>
                      </a:schemeClr>
                    </a:solidFill>
                  </a:tcPr>
                </a:tc>
                <a:extLst>
                  <a:ext uri="{0D108BD9-81ED-4DB2-BD59-A6C34878D82A}">
                    <a16:rowId xmlns:a16="http://schemas.microsoft.com/office/drawing/2014/main" val="959693419"/>
                  </a:ext>
                </a:extLst>
              </a:tr>
              <a:tr h="389337">
                <a:tc>
                  <a:txBody>
                    <a:bodyPr/>
                    <a:lstStyle/>
                    <a:p>
                      <a:pPr algn="just" fontAlgn="b"/>
                      <a:r>
                        <a:rPr lang="ro-RO" sz="900" b="1" u="none" strike="noStrike" dirty="0">
                          <a:effectLst/>
                          <a:latin typeface="Times New Roman" panose="02020603050405020304" pitchFamily="18" charset="0"/>
                          <a:cs typeface="Times New Roman" panose="02020603050405020304" pitchFamily="18" charset="0"/>
                        </a:rPr>
                        <a:t>Toșorog Cave</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310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40000"/>
                        <a:lumOff val="6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265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280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165</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20000"/>
                        <a:lumOff val="80000"/>
                      </a:schemeClr>
                    </a:solidFill>
                  </a:tcPr>
                </a:tc>
                <a:extLst>
                  <a:ext uri="{0D108BD9-81ED-4DB2-BD59-A6C34878D82A}">
                    <a16:rowId xmlns:a16="http://schemas.microsoft.com/office/drawing/2014/main" val="3576037453"/>
                  </a:ext>
                </a:extLst>
              </a:tr>
              <a:tr h="389337">
                <a:tc>
                  <a:txBody>
                    <a:bodyPr/>
                    <a:lstStyle/>
                    <a:p>
                      <a:pPr algn="just" fontAlgn="b"/>
                      <a:r>
                        <a:rPr lang="ro-RO" sz="900" b="1" u="none" strike="noStrike" dirty="0">
                          <a:effectLst/>
                          <a:latin typeface="Times New Roman" panose="02020603050405020304" pitchFamily="18" charset="0"/>
                          <a:cs typeface="Times New Roman" panose="02020603050405020304" pitchFamily="18" charset="0"/>
                        </a:rPr>
                        <a:t>Piatra Teiului </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270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335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280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275</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40000"/>
                        <a:lumOff val="60000"/>
                      </a:schemeClr>
                    </a:solidFill>
                  </a:tcPr>
                </a:tc>
                <a:extLst>
                  <a:ext uri="{0D108BD9-81ED-4DB2-BD59-A6C34878D82A}">
                    <a16:rowId xmlns:a16="http://schemas.microsoft.com/office/drawing/2014/main" val="153551079"/>
                  </a:ext>
                </a:extLst>
              </a:tr>
              <a:tr h="389337">
                <a:tc>
                  <a:txBody>
                    <a:bodyPr/>
                    <a:lstStyle/>
                    <a:p>
                      <a:pPr algn="just" fontAlgn="b"/>
                      <a:r>
                        <a:rPr lang="ro-RO" sz="900" b="1" u="none" strike="noStrike" dirty="0">
                          <a:effectLst/>
                          <a:latin typeface="Times New Roman" panose="02020603050405020304" pitchFamily="18" charset="0"/>
                          <a:cs typeface="Times New Roman" panose="02020603050405020304" pitchFamily="18" charset="0"/>
                        </a:rPr>
                        <a:t>Stânca Șerbești</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280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255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270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170</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20000"/>
                        <a:lumOff val="80000"/>
                      </a:schemeClr>
                    </a:solidFill>
                  </a:tcPr>
                </a:tc>
                <a:extLst>
                  <a:ext uri="{0D108BD9-81ED-4DB2-BD59-A6C34878D82A}">
                    <a16:rowId xmlns:a16="http://schemas.microsoft.com/office/drawing/2014/main" val="516829711"/>
                  </a:ext>
                </a:extLst>
              </a:tr>
              <a:tr h="389337">
                <a:tc>
                  <a:txBody>
                    <a:bodyPr/>
                    <a:lstStyle/>
                    <a:p>
                      <a:pPr algn="just" fontAlgn="b"/>
                      <a:r>
                        <a:rPr lang="ro-RO" sz="900" b="1" u="none" strike="noStrike" dirty="0">
                          <a:effectLst/>
                          <a:latin typeface="Times New Roman" panose="02020603050405020304" pitchFamily="18" charset="0"/>
                          <a:cs typeface="Times New Roman" panose="02020603050405020304" pitchFamily="18" charset="0"/>
                        </a:rPr>
                        <a:t>Paleontological reserve Cozla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335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349</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rgbClr val="00B050"/>
                    </a:solidFill>
                  </a:tcPr>
                </a:tc>
                <a:tc>
                  <a:txBody>
                    <a:bodyPr/>
                    <a:lstStyle/>
                    <a:p>
                      <a:r>
                        <a:rPr lang="en-US" sz="900" b="1" dirty="0">
                          <a:effectLst/>
                          <a:latin typeface="Times New Roman" panose="02020603050405020304" pitchFamily="18" charset="0"/>
                          <a:cs typeface="Times New Roman" panose="02020603050405020304" pitchFamily="18" charset="0"/>
                        </a:rPr>
                        <a:t>290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340</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solidFill>
                  </a:tcPr>
                </a:tc>
                <a:extLst>
                  <a:ext uri="{0D108BD9-81ED-4DB2-BD59-A6C34878D82A}">
                    <a16:rowId xmlns:a16="http://schemas.microsoft.com/office/drawing/2014/main" val="3209718903"/>
                  </a:ext>
                </a:extLst>
              </a:tr>
              <a:tr h="389337">
                <a:tc>
                  <a:txBody>
                    <a:bodyPr/>
                    <a:lstStyle/>
                    <a:p>
                      <a:pPr algn="l" fontAlgn="b"/>
                      <a:r>
                        <a:rPr lang="ro-RO" sz="900" b="1" u="none" strike="noStrike" dirty="0">
                          <a:effectLst/>
                          <a:latin typeface="Times New Roman" panose="02020603050405020304" pitchFamily="18" charset="0"/>
                          <a:cs typeface="Times New Roman" panose="02020603050405020304" pitchFamily="18" charset="0"/>
                        </a:rPr>
                        <a:t>Paleontological reserve Pietricica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250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325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285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250</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40000"/>
                        <a:lumOff val="60000"/>
                      </a:schemeClr>
                    </a:solidFill>
                  </a:tcPr>
                </a:tc>
                <a:extLst>
                  <a:ext uri="{0D108BD9-81ED-4DB2-BD59-A6C34878D82A}">
                    <a16:rowId xmlns:a16="http://schemas.microsoft.com/office/drawing/2014/main" val="1519857280"/>
                  </a:ext>
                </a:extLst>
              </a:tr>
              <a:tr h="389337">
                <a:tc>
                  <a:txBody>
                    <a:bodyPr/>
                    <a:lstStyle/>
                    <a:p>
                      <a:pPr algn="l" fontAlgn="b"/>
                      <a:r>
                        <a:rPr lang="ro-RO" sz="900" b="1" u="none" strike="noStrike" dirty="0">
                          <a:effectLst/>
                          <a:latin typeface="Times New Roman" panose="02020603050405020304" pitchFamily="18" charset="0"/>
                          <a:cs typeface="Times New Roman" panose="02020603050405020304" pitchFamily="18" charset="0"/>
                        </a:rPr>
                        <a:t>Paleontological reserve Cernegura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240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2">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325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285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195</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20000"/>
                        <a:lumOff val="80000"/>
                      </a:schemeClr>
                    </a:solidFill>
                  </a:tcPr>
                </a:tc>
                <a:extLst>
                  <a:ext uri="{0D108BD9-81ED-4DB2-BD59-A6C34878D82A}">
                    <a16:rowId xmlns:a16="http://schemas.microsoft.com/office/drawing/2014/main" val="3413287409"/>
                  </a:ext>
                </a:extLst>
              </a:tr>
              <a:tr h="389337">
                <a:tc>
                  <a:txBody>
                    <a:bodyPr/>
                    <a:lstStyle/>
                    <a:p>
                      <a:pPr algn="just" fontAlgn="b"/>
                      <a:r>
                        <a:rPr lang="ro-RO" sz="900" b="1" u="none" strike="noStrike" dirty="0">
                          <a:effectLst/>
                          <a:latin typeface="Times New Roman" panose="02020603050405020304" pitchFamily="18" charset="0"/>
                          <a:cs typeface="Times New Roman" panose="02020603050405020304" pitchFamily="18" charset="0"/>
                        </a:rPr>
                        <a:t>Paleontological reserve Agârcia</a:t>
                      </a:r>
                      <a:endParaRPr lang="ro-RO" sz="9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tc>
                <a:tc>
                  <a:txBody>
                    <a:bodyPr/>
                    <a:lstStyle/>
                    <a:p>
                      <a:r>
                        <a:rPr lang="en-US" sz="900" b="1" dirty="0">
                          <a:effectLst/>
                          <a:latin typeface="Times New Roman" panose="02020603050405020304" pitchFamily="18" charset="0"/>
                          <a:cs typeface="Times New Roman" panose="02020603050405020304" pitchFamily="18" charset="0"/>
                        </a:rPr>
                        <a:t>240</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2">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329</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6">
                        <a:lumMod val="60000"/>
                        <a:lumOff val="4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275</a:t>
                      </a:r>
                      <a:endParaRPr lang="ro-RO" sz="900" b="1" dirty="0">
                        <a:effectLst/>
                        <a:latin typeface="Times New Roman" panose="02020603050405020304" pitchFamily="18" charset="0"/>
                        <a:cs typeface="Times New Roman" panose="02020603050405020304" pitchFamily="18" charset="0"/>
                      </a:endParaRPr>
                    </a:p>
                  </a:txBody>
                  <a:tcPr marL="87906" marR="87906" marT="54941" marB="54941" anchor="ctr">
                    <a:solidFill>
                      <a:schemeClr val="accent4">
                        <a:lumMod val="20000"/>
                        <a:lumOff val="80000"/>
                      </a:schemeClr>
                    </a:solidFill>
                  </a:tcPr>
                </a:tc>
                <a:tc>
                  <a:txBody>
                    <a:bodyPr/>
                    <a:lstStyle/>
                    <a:p>
                      <a:r>
                        <a:rPr lang="en-US" sz="900" b="1" dirty="0">
                          <a:effectLst/>
                          <a:latin typeface="Times New Roman" panose="02020603050405020304" pitchFamily="18" charset="0"/>
                          <a:cs typeface="Times New Roman" panose="02020603050405020304" pitchFamily="18" charset="0"/>
                        </a:rPr>
                        <a:t>165</a:t>
                      </a:r>
                      <a:endParaRPr lang="ro-RO" sz="900" b="1" dirty="0">
                        <a:effectLst/>
                        <a:latin typeface="Times New Roman" panose="02020603050405020304" pitchFamily="18" charset="0"/>
                        <a:cs typeface="Times New Roman" panose="02020603050405020304" pitchFamily="18" charset="0"/>
                      </a:endParaRPr>
                    </a:p>
                  </a:txBody>
                  <a:tcPr marL="87906" marR="65929" marT="54941" marB="54941" anchor="ctr">
                    <a:solidFill>
                      <a:schemeClr val="accent5">
                        <a:lumMod val="20000"/>
                        <a:lumOff val="80000"/>
                      </a:schemeClr>
                    </a:solidFill>
                  </a:tcPr>
                </a:tc>
                <a:extLst>
                  <a:ext uri="{0D108BD9-81ED-4DB2-BD59-A6C34878D82A}">
                    <a16:rowId xmlns:a16="http://schemas.microsoft.com/office/drawing/2014/main" val="998694936"/>
                  </a:ext>
                </a:extLst>
              </a:tr>
            </a:tbl>
          </a:graphicData>
        </a:graphic>
      </p:graphicFrame>
      <p:sp>
        <p:nvSpPr>
          <p:cNvPr id="4" name="Rectangle 3"/>
          <p:cNvSpPr/>
          <p:nvPr/>
        </p:nvSpPr>
        <p:spPr>
          <a:xfrm>
            <a:off x="0" y="2996950"/>
            <a:ext cx="7056309" cy="307777"/>
          </a:xfrm>
          <a:prstGeom prst="rect">
            <a:avLst/>
          </a:prstGeom>
        </p:spPr>
        <p:txBody>
          <a:bodyPr wrap="square">
            <a:spAutoFit/>
          </a:bodyPr>
          <a:lstStyle/>
          <a:p>
            <a:r>
              <a:rPr lang="en-US" sz="1400" b="1" dirty="0">
                <a:solidFill>
                  <a:srgbClr val="0F1115"/>
                </a:solidFill>
                <a:latin typeface="Times New Roman" panose="02020603050405020304" pitchFamily="18" charset="0"/>
                <a:cs typeface="Times New Roman" panose="02020603050405020304" pitchFamily="18" charset="0"/>
              </a:rPr>
              <a:t>Table 3.  Quantitative assessment results for the eight </a:t>
            </a:r>
            <a:r>
              <a:rPr lang="en-US" sz="1400" b="1" dirty="0" err="1">
                <a:solidFill>
                  <a:srgbClr val="0F1115"/>
                </a:solidFill>
                <a:latin typeface="Times New Roman" panose="02020603050405020304" pitchFamily="18" charset="0"/>
                <a:cs typeface="Times New Roman" panose="02020603050405020304" pitchFamily="18" charset="0"/>
              </a:rPr>
              <a:t>geosites</a:t>
            </a:r>
            <a:r>
              <a:rPr lang="en-US" sz="1400" b="1" dirty="0">
                <a:solidFill>
                  <a:srgbClr val="0F1115"/>
                </a:solidFill>
                <a:latin typeface="Times New Roman" panose="02020603050405020304" pitchFamily="18" charset="0"/>
                <a:cs typeface="Times New Roman" panose="02020603050405020304" pitchFamily="18" charset="0"/>
              </a:rPr>
              <a:t> in </a:t>
            </a:r>
            <a:r>
              <a:rPr lang="en-US" sz="1400" b="1" dirty="0" err="1">
                <a:solidFill>
                  <a:srgbClr val="0F1115"/>
                </a:solidFill>
                <a:latin typeface="Times New Roman" panose="02020603050405020304" pitchFamily="18" charset="0"/>
                <a:cs typeface="Times New Roman" panose="02020603050405020304" pitchFamily="18" charset="0"/>
              </a:rPr>
              <a:t>Neamț</a:t>
            </a:r>
            <a:r>
              <a:rPr lang="en-US" sz="1400" b="1" dirty="0">
                <a:solidFill>
                  <a:srgbClr val="0F1115"/>
                </a:solidFill>
                <a:latin typeface="Times New Roman" panose="02020603050405020304" pitchFamily="18" charset="0"/>
                <a:cs typeface="Times New Roman" panose="02020603050405020304" pitchFamily="18" charset="0"/>
              </a:rPr>
              <a:t> County</a:t>
            </a:r>
            <a:endParaRPr lang="en-US" sz="1400" b="1" dirty="0">
              <a:solidFill>
                <a:srgbClr val="0F1115"/>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8476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4339"/>
            <a:ext cx="11939954" cy="369332"/>
          </a:xfrm>
          <a:prstGeom prst="rect">
            <a:avLst/>
          </a:prstGeom>
        </p:spPr>
        <p:txBody>
          <a:bodyPr wrap="square">
            <a:spAutoFit/>
          </a:bodyPr>
          <a:lstStyle/>
          <a:p>
            <a:pPr lvl="0" algn="ctr">
              <a:defRPr/>
            </a:pPr>
            <a:r>
              <a:rPr lang="en-US" sz="1400" b="1" dirty="0">
                <a:solidFill>
                  <a:srgbClr val="1F1F1F"/>
                </a:solidFill>
                <a:latin typeface="Times New Roman" panose="02020603050405020304" pitchFamily="18" charset="0"/>
                <a:cs typeface="Times New Roman" panose="02020603050405020304" pitchFamily="18" charset="0"/>
              </a:rPr>
              <a:t>Table 4. Brief description of the eight </a:t>
            </a:r>
            <a:r>
              <a:rPr lang="en-US" sz="1400" b="1" dirty="0" err="1">
                <a:solidFill>
                  <a:srgbClr val="1F1F1F"/>
                </a:solidFill>
                <a:latin typeface="Times New Roman" panose="02020603050405020304" pitchFamily="18" charset="0"/>
                <a:cs typeface="Times New Roman" panose="02020603050405020304" pitchFamily="18" charset="0"/>
              </a:rPr>
              <a:t>geosites</a:t>
            </a:r>
            <a:r>
              <a:rPr lang="en-US" sz="1400" b="1" dirty="0">
                <a:solidFill>
                  <a:srgbClr val="1F1F1F"/>
                </a:solidFill>
                <a:latin typeface="Times New Roman" panose="02020603050405020304" pitchFamily="18" charset="0"/>
                <a:cs typeface="Times New Roman" panose="02020603050405020304" pitchFamily="18" charset="0"/>
              </a:rPr>
              <a:t> inventoried in </a:t>
            </a:r>
            <a:r>
              <a:rPr lang="en-US" sz="1400" b="1" dirty="0" err="1">
                <a:solidFill>
                  <a:srgbClr val="1F1F1F"/>
                </a:solidFill>
                <a:latin typeface="Times New Roman" panose="02020603050405020304" pitchFamily="18" charset="0"/>
                <a:cs typeface="Times New Roman" panose="02020603050405020304" pitchFamily="18" charset="0"/>
              </a:rPr>
              <a:t>Neamț</a:t>
            </a:r>
            <a:r>
              <a:rPr lang="en-US" sz="1400" b="1" dirty="0">
                <a:solidFill>
                  <a:srgbClr val="1F1F1F"/>
                </a:solidFill>
                <a:latin typeface="Times New Roman" panose="02020603050405020304" pitchFamily="18" charset="0"/>
                <a:cs typeface="Times New Roman" panose="02020603050405020304" pitchFamily="18" charset="0"/>
              </a:rPr>
              <a:t> County</a:t>
            </a:r>
            <a:r>
              <a:rPr kumimoji="0" lang="it-IT" sz="1800" b="0" i="0" u="none" strike="noStrike" kern="1200" cap="none" spc="0" normalizeH="0" baseline="0" noProof="0" dirty="0">
                <a:ln>
                  <a:noFill/>
                </a:ln>
                <a:solidFill>
                  <a:srgbClr val="1F1F1F"/>
                </a:solidFill>
                <a:effectLst/>
                <a:uLnTx/>
                <a:uFillTx/>
                <a:latin typeface="Times New Roman" panose="02020603050405020304" pitchFamily="18" charset="0"/>
                <a:ea typeface="+mn-ea"/>
                <a:cs typeface="Times New Roman" panose="02020603050405020304" pitchFamily="18" charset="0"/>
              </a:rPr>
              <a:t> </a:t>
            </a:r>
            <a:endParaRPr kumimoji="0" lang="ro-RO"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43609643"/>
              </p:ext>
            </p:extLst>
          </p:nvPr>
        </p:nvGraphicFramePr>
        <p:xfrm>
          <a:off x="-1" y="463671"/>
          <a:ext cx="12192001" cy="6262446"/>
        </p:xfrm>
        <a:graphic>
          <a:graphicData uri="http://schemas.openxmlformats.org/drawingml/2006/table">
            <a:tbl>
              <a:tblPr firstRow="1" bandRow="1">
                <a:tableStyleId>{0E3FDE45-AF77-4B5C-9715-49D594BDF05E}</a:tableStyleId>
              </a:tblPr>
              <a:tblGrid>
                <a:gridCol w="504245">
                  <a:extLst>
                    <a:ext uri="{9D8B030D-6E8A-4147-A177-3AD203B41FA5}">
                      <a16:colId xmlns:a16="http://schemas.microsoft.com/office/drawing/2014/main" val="474962492"/>
                    </a:ext>
                  </a:extLst>
                </a:gridCol>
                <a:gridCol w="1890785">
                  <a:extLst>
                    <a:ext uri="{9D8B030D-6E8A-4147-A177-3AD203B41FA5}">
                      <a16:colId xmlns:a16="http://schemas.microsoft.com/office/drawing/2014/main" val="241959221"/>
                    </a:ext>
                  </a:extLst>
                </a:gridCol>
                <a:gridCol w="1675378">
                  <a:extLst>
                    <a:ext uri="{9D8B030D-6E8A-4147-A177-3AD203B41FA5}">
                      <a16:colId xmlns:a16="http://schemas.microsoft.com/office/drawing/2014/main" val="4074909206"/>
                    </a:ext>
                  </a:extLst>
                </a:gridCol>
                <a:gridCol w="1518847">
                  <a:extLst>
                    <a:ext uri="{9D8B030D-6E8A-4147-A177-3AD203B41FA5}">
                      <a16:colId xmlns:a16="http://schemas.microsoft.com/office/drawing/2014/main" val="1215497642"/>
                    </a:ext>
                  </a:extLst>
                </a:gridCol>
                <a:gridCol w="3782739">
                  <a:extLst>
                    <a:ext uri="{9D8B030D-6E8A-4147-A177-3AD203B41FA5}">
                      <a16:colId xmlns:a16="http://schemas.microsoft.com/office/drawing/2014/main" val="3060281713"/>
                    </a:ext>
                  </a:extLst>
                </a:gridCol>
                <a:gridCol w="1602559">
                  <a:extLst>
                    <a:ext uri="{9D8B030D-6E8A-4147-A177-3AD203B41FA5}">
                      <a16:colId xmlns:a16="http://schemas.microsoft.com/office/drawing/2014/main" val="79455430"/>
                    </a:ext>
                  </a:extLst>
                </a:gridCol>
                <a:gridCol w="1217448">
                  <a:extLst>
                    <a:ext uri="{9D8B030D-6E8A-4147-A177-3AD203B41FA5}">
                      <a16:colId xmlns:a16="http://schemas.microsoft.com/office/drawing/2014/main" val="1301549291"/>
                    </a:ext>
                  </a:extLst>
                </a:gridCol>
              </a:tblGrid>
              <a:tr h="551096">
                <a:tc>
                  <a:txBody>
                    <a:bodyPr/>
                    <a:lstStyle/>
                    <a:p>
                      <a:pPr algn="ctr"/>
                      <a:r>
                        <a:rPr lang="ro-RO" sz="1400" b="1" dirty="0">
                          <a:effectLst/>
                          <a:latin typeface="Times New Roman" panose="02020603050405020304" pitchFamily="18" charset="0"/>
                          <a:cs typeface="Times New Roman" panose="02020603050405020304" pitchFamily="18" charset="0"/>
                        </a:rPr>
                        <a:t>Nr.</a:t>
                      </a:r>
                    </a:p>
                  </a:txBody>
                  <a:tcPr marL="38100" marR="38100" marT="38100" marB="38100"/>
                </a:tc>
                <a:tc>
                  <a:txBody>
                    <a:bodyPr/>
                    <a:lstStyle/>
                    <a:p>
                      <a:pPr algn="ctr"/>
                      <a:r>
                        <a:rPr lang="ro-RO" sz="1400" b="1" dirty="0">
                          <a:effectLst/>
                          <a:latin typeface="Times New Roman" panose="02020603050405020304" pitchFamily="18" charset="0"/>
                          <a:cs typeface="Times New Roman" panose="02020603050405020304" pitchFamily="18" charset="0"/>
                        </a:rPr>
                        <a:t>Geosites</a:t>
                      </a:r>
                    </a:p>
                  </a:txBody>
                  <a:tcPr marL="38100" marR="38100" marT="38100" marB="38100"/>
                </a:tc>
                <a:tc>
                  <a:txBody>
                    <a:bodyPr/>
                    <a:lstStyle/>
                    <a:p>
                      <a:pPr algn="ctr"/>
                      <a:r>
                        <a:rPr lang="ro-RO" sz="1400" b="1" dirty="0">
                          <a:effectLst/>
                          <a:latin typeface="Times New Roman" panose="02020603050405020304" pitchFamily="18" charset="0"/>
                          <a:cs typeface="Times New Roman" panose="02020603050405020304" pitchFamily="18" charset="0"/>
                        </a:rPr>
                        <a:t>Geographic coordinates</a:t>
                      </a:r>
                    </a:p>
                  </a:txBody>
                  <a:tcPr marL="38100" marR="38100" marT="38100" marB="38100"/>
                </a:tc>
                <a:tc>
                  <a:txBody>
                    <a:bodyPr/>
                    <a:lstStyle/>
                    <a:p>
                      <a:pPr algn="ctr"/>
                      <a:r>
                        <a:rPr lang="ro-RO" sz="1400" b="1" dirty="0">
                          <a:effectLst/>
                          <a:latin typeface="Times New Roman" panose="02020603050405020304" pitchFamily="18" charset="0"/>
                          <a:cs typeface="Times New Roman" panose="02020603050405020304" pitchFamily="18" charset="0"/>
                        </a:rPr>
                        <a:t>Surface area / Elevation (m)</a:t>
                      </a:r>
                    </a:p>
                  </a:txBody>
                  <a:tcPr marL="38100" marR="38100" marT="38100" marB="38100"/>
                </a:tc>
                <a:tc>
                  <a:txBody>
                    <a:bodyPr/>
                    <a:lstStyle/>
                    <a:p>
                      <a:pPr algn="ctr"/>
                      <a:r>
                        <a:rPr lang="ro-RO" sz="1400" b="1" dirty="0">
                          <a:effectLst/>
                          <a:latin typeface="Times New Roman" panose="02020603050405020304" pitchFamily="18" charset="0"/>
                          <a:cs typeface="Times New Roman" panose="02020603050405020304" pitchFamily="18" charset="0"/>
                        </a:rPr>
                        <a:t>Main characteristics</a:t>
                      </a:r>
                    </a:p>
                  </a:txBody>
                  <a:tcPr marL="38100" marR="38100" marT="38100" marB="38100"/>
                </a:tc>
                <a:tc>
                  <a:txBody>
                    <a:bodyPr/>
                    <a:lstStyle/>
                    <a:p>
                      <a:pPr algn="ctr"/>
                      <a:r>
                        <a:rPr lang="ro-RO" sz="1400" b="1" dirty="0">
                          <a:effectLst/>
                          <a:latin typeface="Times New Roman" panose="02020603050405020304" pitchFamily="18" charset="0"/>
                          <a:cs typeface="Times New Roman" panose="02020603050405020304" pitchFamily="18" charset="0"/>
                        </a:rPr>
                        <a:t>Geodiversity type</a:t>
                      </a:r>
                    </a:p>
                  </a:txBody>
                  <a:tcPr marL="38100" marR="38100" marT="38100" marB="38100"/>
                </a:tc>
                <a:tc>
                  <a:txBody>
                    <a:bodyPr/>
                    <a:lstStyle/>
                    <a:p>
                      <a:pPr algn="ctr"/>
                      <a:r>
                        <a:rPr lang="ro-RO" sz="1400" b="1" dirty="0">
                          <a:effectLst/>
                          <a:latin typeface="Times New Roman" panose="02020603050405020304" pitchFamily="18" charset="0"/>
                          <a:cs typeface="Times New Roman" panose="02020603050405020304" pitchFamily="18" charset="0"/>
                        </a:rPr>
                        <a:t>Integrity</a:t>
                      </a:r>
                    </a:p>
                  </a:txBody>
                  <a:tcPr marL="38100" marR="38100" marT="38100" marB="38100"/>
                </a:tc>
                <a:extLst>
                  <a:ext uri="{0D108BD9-81ED-4DB2-BD59-A6C34878D82A}">
                    <a16:rowId xmlns:a16="http://schemas.microsoft.com/office/drawing/2014/main" val="815343438"/>
                  </a:ext>
                </a:extLst>
              </a:tr>
              <a:tr h="1035391">
                <a:tc>
                  <a:txBody>
                    <a:bodyPr/>
                    <a:lstStyle/>
                    <a:p>
                      <a:r>
                        <a:rPr lang="en-US" sz="1400" dirty="0">
                          <a:latin typeface="Times New Roman" panose="02020603050405020304" pitchFamily="18" charset="0"/>
                          <a:cs typeface="Times New Roman" panose="02020603050405020304" pitchFamily="18" charset="0"/>
                        </a:rPr>
                        <a:t>1</a:t>
                      </a:r>
                      <a:endParaRPr lang="ro-RO" sz="1400" dirty="0">
                        <a:latin typeface="Times New Roman" panose="02020603050405020304" pitchFamily="18" charset="0"/>
                        <a:cs typeface="Times New Roman" panose="02020603050405020304" pitchFamily="18" charset="0"/>
                      </a:endParaRPr>
                    </a:p>
                  </a:txBody>
                  <a:tcPr/>
                </a:tc>
                <a:tc>
                  <a:txBody>
                    <a:bodyPr/>
                    <a:lstStyle/>
                    <a:p>
                      <a:pPr algn="l"/>
                      <a:r>
                        <a:rPr lang="en-US" sz="1400" dirty="0" err="1">
                          <a:latin typeface="Times New Roman" panose="02020603050405020304" pitchFamily="18" charset="0"/>
                          <a:cs typeface="Times New Roman" panose="02020603050405020304" pitchFamily="18" charset="0"/>
                        </a:rPr>
                        <a:t>Munticelu</a:t>
                      </a:r>
                      <a:r>
                        <a:rPr lang="en-US" sz="1400" dirty="0">
                          <a:latin typeface="Times New Roman" panose="02020603050405020304" pitchFamily="18" charset="0"/>
                          <a:cs typeface="Times New Roman" panose="02020603050405020304" pitchFamily="18" charset="0"/>
                        </a:rPr>
                        <a:t> Cave</a:t>
                      </a:r>
                      <a:endParaRPr lang="ro-RO" sz="1400" dirty="0">
                        <a:latin typeface="Times New Roman" panose="02020603050405020304" pitchFamily="18" charset="0"/>
                        <a:cs typeface="Times New Roman" panose="02020603050405020304" pitchFamily="18" charset="0"/>
                      </a:endParaRPr>
                    </a:p>
                  </a:txBody>
                  <a:tcPr/>
                </a:tc>
                <a:tc>
                  <a:txBody>
                    <a:bodyPr/>
                    <a:lstStyle/>
                    <a:p>
                      <a:pPr algn="ctr"/>
                      <a:r>
                        <a:rPr lang="ro-RO" sz="1400" dirty="0">
                          <a:latin typeface="Times New Roman" panose="02020603050405020304" pitchFamily="18" charset="0"/>
                          <a:cs typeface="Times New Roman" panose="02020603050405020304" pitchFamily="18" charset="0"/>
                        </a:rPr>
                        <a:t>46°50′03″N 25°51′08″E</a:t>
                      </a:r>
                    </a:p>
                  </a:txBody>
                  <a:tcPr/>
                </a:tc>
                <a:tc>
                  <a:txBody>
                    <a:bodyPr/>
                    <a:lstStyle/>
                    <a:p>
                      <a:pPr algn="ctr"/>
                      <a:r>
                        <a:rPr lang="ro-RO" sz="1400" dirty="0">
                          <a:latin typeface="Times New Roman" panose="02020603050405020304" pitchFamily="18" charset="0"/>
                          <a:cs typeface="Times New Roman" panose="02020603050405020304" pitchFamily="18" charset="0"/>
                        </a:rPr>
                        <a:t>1 ha/300 m</a:t>
                      </a:r>
                    </a:p>
                  </a:txBody>
                  <a:tcPr/>
                </a:tc>
                <a:tc>
                  <a:txBody>
                    <a:bodyPr/>
                    <a:lstStyle/>
                    <a:p>
                      <a:pPr algn="l"/>
                      <a:r>
                        <a:rPr lang="en-US" sz="1400" dirty="0">
                          <a:latin typeface="Times New Roman" panose="02020603050405020304" pitchFamily="18" charset="0"/>
                          <a:cs typeface="Times New Roman" panose="02020603050405020304" pitchFamily="18" charset="0"/>
                        </a:rPr>
                        <a:t>Stalactites, stalagmites, draperies, tubular stalactites, transparent stalactites. Fossils of</a:t>
                      </a:r>
                      <a:r>
                        <a:rPr lang="en-US" sz="1400" baseline="0" dirty="0">
                          <a:latin typeface="Times New Roman" panose="02020603050405020304" pitchFamily="18" charset="0"/>
                          <a:cs typeface="Times New Roman" panose="02020603050405020304" pitchFamily="18" charset="0"/>
                        </a:rPr>
                        <a:t> </a:t>
                      </a:r>
                      <a:r>
                        <a:rPr lang="ro-RO" sz="1400" i="1" dirty="0">
                          <a:latin typeface="Times New Roman" panose="02020603050405020304" pitchFamily="18" charset="0"/>
                          <a:cs typeface="Times New Roman" panose="02020603050405020304" pitchFamily="18" charset="0"/>
                        </a:rPr>
                        <a:t>Ursus spelaeus </a:t>
                      </a:r>
                      <a:r>
                        <a:rPr lang="en-US" sz="1400" b="0" i="0" kern="1200" dirty="0" err="1">
                          <a:solidFill>
                            <a:schemeClr val="tx1"/>
                          </a:solidFill>
                          <a:effectLst/>
                          <a:latin typeface="Times New Roman" panose="02020603050405020304" pitchFamily="18" charset="0"/>
                          <a:ea typeface="+mn-ea"/>
                          <a:cs typeface="Times New Roman" panose="02020603050405020304" pitchFamily="18" charset="0"/>
                        </a:rPr>
                        <a:t>Rosenmüler</a:t>
                      </a:r>
                      <a:r>
                        <a:rPr lang="en-US" sz="1400" b="0" i="0" kern="1200" dirty="0">
                          <a:solidFill>
                            <a:schemeClr val="tx1"/>
                          </a:solidFill>
                          <a:effectLst/>
                          <a:latin typeface="Times New Roman" panose="02020603050405020304" pitchFamily="18" charset="0"/>
                          <a:ea typeface="+mn-ea"/>
                          <a:cs typeface="Times New Roman" panose="02020603050405020304" pitchFamily="18" charset="0"/>
                        </a:rPr>
                        <a:t> </a:t>
                      </a:r>
                      <a:r>
                        <a:rPr lang="ro-RO" sz="1400" b="0" i="0" kern="1200" dirty="0">
                          <a:solidFill>
                            <a:schemeClr val="tx1"/>
                          </a:solidFill>
                          <a:effectLst/>
                          <a:latin typeface="Times New Roman" panose="02020603050405020304" pitchFamily="18" charset="0"/>
                          <a:ea typeface="+mn-ea"/>
                          <a:cs typeface="Times New Roman" panose="02020603050405020304" pitchFamily="18" charset="0"/>
                        </a:rPr>
                        <a:t>&amp;</a:t>
                      </a:r>
                      <a:r>
                        <a:rPr lang="en-US" sz="14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1400" b="0" i="0" kern="1200" dirty="0" err="1">
                          <a:solidFill>
                            <a:schemeClr val="tx1"/>
                          </a:solidFill>
                          <a:effectLst/>
                          <a:latin typeface="Times New Roman" panose="02020603050405020304" pitchFamily="18" charset="0"/>
                          <a:ea typeface="+mn-ea"/>
                          <a:cs typeface="Times New Roman" panose="02020603050405020304" pitchFamily="18" charset="0"/>
                        </a:rPr>
                        <a:t>Heinroth</a:t>
                      </a:r>
                      <a:r>
                        <a:rPr lang="en-US" sz="1400" b="0" i="0" kern="1200" dirty="0">
                          <a:solidFill>
                            <a:schemeClr val="tx1"/>
                          </a:solidFill>
                          <a:effectLst/>
                          <a:latin typeface="Times New Roman" panose="02020603050405020304" pitchFamily="18" charset="0"/>
                          <a:ea typeface="+mn-ea"/>
                          <a:cs typeface="Times New Roman" panose="02020603050405020304" pitchFamily="18" charset="0"/>
                        </a:rPr>
                        <a:t>, 1794.</a:t>
                      </a:r>
                      <a:endParaRPr lang="ro-RO" sz="1400" i="1" dirty="0">
                        <a:latin typeface="Times New Roman" panose="02020603050405020304" pitchFamily="18" charset="0"/>
                        <a:cs typeface="Times New Roman" panose="02020603050405020304" pitchFamily="18" charset="0"/>
                      </a:endParaRPr>
                    </a:p>
                  </a:txBody>
                  <a:tcPr/>
                </a:tc>
                <a:tc>
                  <a:txBody>
                    <a:bodyPr/>
                    <a:lstStyle/>
                    <a:p>
                      <a:pPr algn="ctr"/>
                      <a:r>
                        <a:rPr lang="ro-RO" sz="1400" dirty="0">
                          <a:latin typeface="Times New Roman" panose="02020603050405020304" pitchFamily="18" charset="0"/>
                          <a:cs typeface="Times New Roman" panose="02020603050405020304" pitchFamily="18" charset="0"/>
                        </a:rPr>
                        <a:t>Natural monument</a:t>
                      </a:r>
                    </a:p>
                  </a:txBody>
                  <a:tcPr/>
                </a:tc>
                <a:tc>
                  <a:txBody>
                    <a:bodyPr/>
                    <a:lstStyle/>
                    <a:p>
                      <a:pPr algn="ctr"/>
                      <a:r>
                        <a:rPr lang="en-US" sz="1400" dirty="0">
                          <a:latin typeface="Times New Roman" panose="02020603050405020304" pitchFamily="18" charset="0"/>
                          <a:cs typeface="Times New Roman" panose="02020603050405020304" pitchFamily="18" charset="0"/>
                        </a:rPr>
                        <a:t>Average</a:t>
                      </a:r>
                      <a:endParaRPr lang="ro-RO"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46529392"/>
                  </a:ext>
                </a:extLst>
              </a:tr>
              <a:tr h="801593">
                <a:tc>
                  <a:txBody>
                    <a:bodyPr/>
                    <a:lstStyle/>
                    <a:p>
                      <a:r>
                        <a:rPr lang="en-US" sz="1400" dirty="0">
                          <a:latin typeface="Times New Roman" panose="02020603050405020304" pitchFamily="18" charset="0"/>
                          <a:cs typeface="Times New Roman" panose="02020603050405020304" pitchFamily="18" charset="0"/>
                        </a:rPr>
                        <a:t>2</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Toșorog</a:t>
                      </a:r>
                      <a:r>
                        <a:rPr lang="en-US" sz="1400" dirty="0">
                          <a:latin typeface="Times New Roman" panose="02020603050405020304" pitchFamily="18" charset="0"/>
                          <a:cs typeface="Times New Roman" panose="02020603050405020304" pitchFamily="18" charset="0"/>
                        </a:rPr>
                        <a:t> Cave</a:t>
                      </a:r>
                    </a:p>
                    <a:p>
                      <a:endParaRPr lang="ro-RO" sz="1400" dirty="0">
                        <a:latin typeface="Times New Roman" panose="02020603050405020304" pitchFamily="18" charset="0"/>
                        <a:cs typeface="Times New Roman" panose="02020603050405020304" pitchFamily="18" charset="0"/>
                      </a:endParaRPr>
                    </a:p>
                  </a:txBody>
                  <a:tcPr/>
                </a:tc>
                <a:tc>
                  <a:txBody>
                    <a:bodyPr/>
                    <a:lstStyle/>
                    <a:p>
                      <a:r>
                        <a:rPr lang="pt-BR" sz="1400" dirty="0">
                          <a:latin typeface="Times New Roman" panose="02020603050405020304" pitchFamily="18" charset="0"/>
                          <a:cs typeface="Times New Roman" panose="02020603050405020304" pitchFamily="18" charset="0"/>
                        </a:rPr>
                        <a:t>46°53′19″N 25°50′03″E</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0,1 ha/965 m</a:t>
                      </a:r>
                    </a:p>
                  </a:txBody>
                  <a:tcPr/>
                </a:tc>
                <a:tc>
                  <a:txBody>
                    <a:bodyPr/>
                    <a:lstStyle/>
                    <a:p>
                      <a:pPr algn="l"/>
                      <a:r>
                        <a:rPr lang="en-US" sz="1400" dirty="0">
                          <a:latin typeface="Times New Roman" panose="02020603050405020304" pitchFamily="18" charset="0"/>
                          <a:cs typeface="Times New Roman" panose="02020603050405020304" pitchFamily="18" charset="0"/>
                        </a:rPr>
                        <a:t>The largest cave in the country, developed in Cretaceous conglomerates.</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Natural monument</a:t>
                      </a:r>
                    </a:p>
                  </a:txBody>
                  <a:tcPr/>
                </a:tc>
                <a:tc>
                  <a:txBody>
                    <a:bodyPr/>
                    <a:lstStyle/>
                    <a:p>
                      <a:pPr algn="ctr"/>
                      <a:r>
                        <a:rPr lang="ro-RO" sz="1400" dirty="0">
                          <a:latin typeface="Times New Roman" panose="02020603050405020304" pitchFamily="18" charset="0"/>
                          <a:cs typeface="Times New Roman" panose="02020603050405020304" pitchFamily="18" charset="0"/>
                        </a:rPr>
                        <a:t> High</a:t>
                      </a:r>
                    </a:p>
                  </a:txBody>
                  <a:tcPr/>
                </a:tc>
                <a:extLst>
                  <a:ext uri="{0D108BD9-81ED-4DB2-BD59-A6C34878D82A}">
                    <a16:rowId xmlns:a16="http://schemas.microsoft.com/office/drawing/2014/main" val="926437682"/>
                  </a:ext>
                </a:extLst>
              </a:tr>
              <a:tr h="567795">
                <a:tc>
                  <a:txBody>
                    <a:bodyPr/>
                    <a:lstStyle/>
                    <a:p>
                      <a:r>
                        <a:rPr lang="ro-RO" sz="1400" dirty="0">
                          <a:latin typeface="Times New Roman" panose="02020603050405020304" pitchFamily="18" charset="0"/>
                          <a:cs typeface="Times New Roman" panose="02020603050405020304" pitchFamily="18" charset="0"/>
                        </a:rPr>
                        <a:t>3</a:t>
                      </a:r>
                    </a:p>
                  </a:txBody>
                  <a:tcPr/>
                </a:tc>
                <a:tc>
                  <a:txBody>
                    <a:bodyPr/>
                    <a:lstStyle/>
                    <a:p>
                      <a:r>
                        <a:rPr lang="ro-RO" sz="1400" dirty="0">
                          <a:latin typeface="Times New Roman" panose="02020603050405020304" pitchFamily="18" charset="0"/>
                          <a:cs typeface="Times New Roman" panose="02020603050405020304" pitchFamily="18" charset="0"/>
                        </a:rPr>
                        <a:t>Piatra Teiului</a:t>
                      </a:r>
                    </a:p>
                  </a:txBody>
                  <a:tcPr/>
                </a:tc>
                <a:tc>
                  <a:txBody>
                    <a:bodyPr/>
                    <a:lstStyle/>
                    <a:p>
                      <a:r>
                        <a:rPr lang="ro-RO" sz="1400" dirty="0">
                          <a:latin typeface="Times New Roman" panose="02020603050405020304" pitchFamily="18" charset="0"/>
                          <a:cs typeface="Times New Roman" panose="02020603050405020304" pitchFamily="18" charset="0"/>
                        </a:rPr>
                        <a:t>47°5′27.89″N 25°57′39.30″E</a:t>
                      </a:r>
                    </a:p>
                  </a:txBody>
                  <a:tcPr/>
                </a:tc>
                <a:tc>
                  <a:txBody>
                    <a:bodyPr/>
                    <a:lstStyle/>
                    <a:p>
                      <a:r>
                        <a:rPr lang="ro-RO" sz="1400" dirty="0">
                          <a:latin typeface="Times New Roman" panose="02020603050405020304" pitchFamily="18" charset="0"/>
                          <a:cs typeface="Times New Roman" panose="02020603050405020304" pitchFamily="18" charset="0"/>
                        </a:rPr>
                        <a:t>0,2 ha/508m</a:t>
                      </a:r>
                    </a:p>
                  </a:txBody>
                  <a:tcPr/>
                </a:tc>
                <a:tc>
                  <a:txBody>
                    <a:bodyPr/>
                    <a:lstStyle/>
                    <a:p>
                      <a:r>
                        <a:rPr lang="ro-RO" sz="1400" dirty="0">
                          <a:latin typeface="Times New Roman" panose="02020603050405020304" pitchFamily="18" charset="0"/>
                          <a:cs typeface="Times New Roman" panose="02020603050405020304" pitchFamily="18" charset="0"/>
                        </a:rPr>
                        <a:t>Cretaceous calcareous reef</a:t>
                      </a:r>
                      <a:r>
                        <a:rPr lang="en-US" sz="1400" dirty="0">
                          <a:latin typeface="Times New Roman" panose="02020603050405020304" pitchFamily="18" charset="0"/>
                          <a:cs typeface="Times New Roman" panose="02020603050405020304" pitchFamily="18" charset="0"/>
                        </a:rPr>
                        <a:t>.</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Natural monument</a:t>
                      </a:r>
                    </a:p>
                  </a:txBody>
                  <a:tcPr/>
                </a:tc>
                <a:tc>
                  <a:txBody>
                    <a:bodyPr/>
                    <a:lstStyle/>
                    <a:p>
                      <a:pPr algn="ctr"/>
                      <a:r>
                        <a:rPr lang="ro-RO" sz="1400" dirty="0">
                          <a:latin typeface="Times New Roman" panose="02020603050405020304" pitchFamily="18" charset="0"/>
                          <a:cs typeface="Times New Roman" panose="02020603050405020304" pitchFamily="18" charset="0"/>
                        </a:rPr>
                        <a:t>Average</a:t>
                      </a:r>
                    </a:p>
                  </a:txBody>
                  <a:tcPr/>
                </a:tc>
                <a:extLst>
                  <a:ext uri="{0D108BD9-81ED-4DB2-BD59-A6C34878D82A}">
                    <a16:rowId xmlns:a16="http://schemas.microsoft.com/office/drawing/2014/main" val="1281346854"/>
                  </a:ext>
                </a:extLst>
              </a:tr>
              <a:tr h="801593">
                <a:tc>
                  <a:txBody>
                    <a:bodyPr/>
                    <a:lstStyle/>
                    <a:p>
                      <a:r>
                        <a:rPr lang="ro-RO" sz="1400" b="0" dirty="0">
                          <a:latin typeface="Times New Roman" panose="02020603050405020304" pitchFamily="18" charset="0"/>
                          <a:cs typeface="Times New Roman" panose="02020603050405020304" pitchFamily="18" charset="0"/>
                        </a:rPr>
                        <a:t>4</a:t>
                      </a:r>
                    </a:p>
                  </a:txBody>
                  <a:tcPr/>
                </a:tc>
                <a:tc>
                  <a:txBody>
                    <a:bodyPr/>
                    <a:lstStyle/>
                    <a:p>
                      <a:r>
                        <a:rPr lang="ro-RO" sz="1400" b="0" dirty="0">
                          <a:latin typeface="Times New Roman" panose="02020603050405020304" pitchFamily="18" charset="0"/>
                          <a:cs typeface="Times New Roman" panose="02020603050405020304" pitchFamily="18" charset="0"/>
                        </a:rPr>
                        <a:t>Stânca Șerbești</a:t>
                      </a:r>
                    </a:p>
                  </a:txBody>
                  <a:tcPr/>
                </a:tc>
                <a:tc>
                  <a:txBody>
                    <a:bodyPr/>
                    <a:lstStyle/>
                    <a:p>
                      <a:r>
                        <a:rPr lang="ro-RO" sz="1400" b="0" dirty="0">
                          <a:latin typeface="Times New Roman" panose="02020603050405020304" pitchFamily="18" charset="0"/>
                          <a:cs typeface="Times New Roman" panose="02020603050405020304" pitchFamily="18" charset="0"/>
                        </a:rPr>
                        <a:t>46°58′37.78″N 26°31′56.72″E</a:t>
                      </a:r>
                    </a:p>
                  </a:txBody>
                  <a:tcPr/>
                </a:tc>
                <a:tc>
                  <a:txBody>
                    <a:bodyPr/>
                    <a:lstStyle/>
                    <a:p>
                      <a:r>
                        <a:rPr lang="ro-RO" sz="1400" b="0" dirty="0">
                          <a:latin typeface="Times New Roman" panose="02020603050405020304" pitchFamily="18" charset="0"/>
                          <a:cs typeface="Times New Roman" panose="02020603050405020304" pitchFamily="18" charset="0"/>
                        </a:rPr>
                        <a:t>5 ha/512 m</a:t>
                      </a:r>
                    </a:p>
                  </a:txBody>
                  <a:tcPr/>
                </a:tc>
                <a:tc>
                  <a:txBody>
                    <a:bodyPr/>
                    <a:lstStyle/>
                    <a:p>
                      <a:r>
                        <a:rPr lang="en-US" sz="1400" b="0" dirty="0">
                          <a:latin typeface="Times New Roman" panose="02020603050405020304" pitchFamily="18" charset="0"/>
                          <a:cs typeface="Times New Roman" panose="02020603050405020304" pitchFamily="18" charset="0"/>
                        </a:rPr>
                        <a:t>Fossil site: fossil bivalve and gastropod remains, of Miocene age (</a:t>
                      </a:r>
                      <a:r>
                        <a:rPr lang="en-US" sz="1400" b="0" dirty="0" err="1">
                          <a:latin typeface="Times New Roman" panose="02020603050405020304" pitchFamily="18" charset="0"/>
                          <a:cs typeface="Times New Roman" panose="02020603050405020304" pitchFamily="18" charset="0"/>
                        </a:rPr>
                        <a:t>Sarma</a:t>
                      </a:r>
                      <a:r>
                        <a:rPr lang="ro-RO" sz="1400" b="0" dirty="0">
                          <a:latin typeface="Times New Roman" panose="02020603050405020304" pitchFamily="18" charset="0"/>
                          <a:cs typeface="Times New Roman" panose="02020603050405020304" pitchFamily="18" charset="0"/>
                        </a:rPr>
                        <a:t>ț</a:t>
                      </a:r>
                      <a:r>
                        <a:rPr lang="en-US" sz="1400" b="0" dirty="0" err="1">
                          <a:latin typeface="Times New Roman" panose="02020603050405020304" pitchFamily="18" charset="0"/>
                          <a:cs typeface="Times New Roman" panose="02020603050405020304" pitchFamily="18" charset="0"/>
                        </a:rPr>
                        <a:t>ian</a:t>
                      </a:r>
                      <a:r>
                        <a:rPr lang="en-US" sz="1400" b="0" dirty="0">
                          <a:latin typeface="Times New Roman" panose="02020603050405020304" pitchFamily="18" charset="0"/>
                          <a:cs typeface="Times New Roman" panose="02020603050405020304" pitchFamily="18" charset="0"/>
                        </a:rPr>
                        <a:t>).</a:t>
                      </a:r>
                      <a:endParaRPr lang="ro-RO" sz="1400" b="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1400" dirty="0">
                          <a:latin typeface="Times New Roman" panose="02020603050405020304" pitchFamily="18" charset="0"/>
                          <a:cs typeface="Times New Roman" panose="02020603050405020304" pitchFamily="18" charset="0"/>
                        </a:rPr>
                        <a:t>Natural monument</a:t>
                      </a:r>
                    </a:p>
                  </a:txBody>
                  <a:tcPr/>
                </a:tc>
                <a:tc>
                  <a:txBody>
                    <a:bodyPr/>
                    <a:lstStyle/>
                    <a:p>
                      <a:pPr algn="ctr"/>
                      <a:r>
                        <a:rPr lang="ro-RO" sz="1400" dirty="0">
                          <a:latin typeface="Times New Roman" panose="02020603050405020304" pitchFamily="18" charset="0"/>
                          <a:cs typeface="Times New Roman" panose="02020603050405020304" pitchFamily="18" charset="0"/>
                        </a:rPr>
                        <a:t>High</a:t>
                      </a:r>
                    </a:p>
                  </a:txBody>
                  <a:tcPr/>
                </a:tc>
                <a:extLst>
                  <a:ext uri="{0D108BD9-81ED-4DB2-BD59-A6C34878D82A}">
                    <a16:rowId xmlns:a16="http://schemas.microsoft.com/office/drawing/2014/main" val="304129079"/>
                  </a:ext>
                </a:extLst>
              </a:tr>
              <a:tr h="567795">
                <a:tc>
                  <a:txBody>
                    <a:bodyPr/>
                    <a:lstStyle/>
                    <a:p>
                      <a:r>
                        <a:rPr lang="ro-RO" sz="1400" dirty="0">
                          <a:latin typeface="Times New Roman" panose="02020603050405020304" pitchFamily="18" charset="0"/>
                          <a:cs typeface="Times New Roman" panose="02020603050405020304" pitchFamily="18" charset="0"/>
                        </a:rPr>
                        <a:t>5</a:t>
                      </a:r>
                    </a:p>
                  </a:txBody>
                  <a:tcPr/>
                </a:tc>
                <a:tc>
                  <a:txBody>
                    <a:bodyPr/>
                    <a:lstStyle/>
                    <a:p>
                      <a:r>
                        <a:rPr lang="ro-RO" sz="1400" dirty="0">
                          <a:latin typeface="Times New Roman" panose="02020603050405020304" pitchFamily="18" charset="0"/>
                          <a:cs typeface="Times New Roman" panose="02020603050405020304" pitchFamily="18" charset="0"/>
                        </a:rPr>
                        <a:t>Cozla Fossil Site</a:t>
                      </a:r>
                    </a:p>
                  </a:txBody>
                  <a:tcPr/>
                </a:tc>
                <a:tc>
                  <a:txBody>
                    <a:bodyPr/>
                    <a:lstStyle/>
                    <a:p>
                      <a:r>
                        <a:rPr lang="pt-BR" sz="1400" dirty="0">
                          <a:latin typeface="Times New Roman" panose="02020603050405020304" pitchFamily="18" charset="0"/>
                          <a:cs typeface="Times New Roman" panose="02020603050405020304" pitchFamily="18" charset="0"/>
                        </a:rPr>
                        <a:t>46°56′39″N 26°21′58″E</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10 ha/</a:t>
                      </a:r>
                    </a:p>
                    <a:p>
                      <a:r>
                        <a:rPr lang="ro-RO" sz="1400" dirty="0">
                          <a:latin typeface="Times New Roman" panose="02020603050405020304" pitchFamily="18" charset="0"/>
                          <a:cs typeface="Times New Roman" panose="02020603050405020304" pitchFamily="18" charset="0"/>
                        </a:rPr>
                        <a:t>657m</a:t>
                      </a:r>
                    </a:p>
                  </a:txBody>
                  <a:tcPr/>
                </a:tc>
                <a:tc>
                  <a:txBody>
                    <a:bodyPr/>
                    <a:lstStyle/>
                    <a:p>
                      <a:r>
                        <a:rPr lang="ro-RO" sz="1400" dirty="0">
                          <a:latin typeface="Times New Roman" panose="02020603050405020304" pitchFamily="18" charset="0"/>
                          <a:cs typeface="Times New Roman" panose="02020603050405020304" pitchFamily="18" charset="0"/>
                        </a:rPr>
                        <a:t>Fossil site: fossil isopods, fish skeletons of Oligocene age (34 M.Y.)</a:t>
                      </a:r>
                      <a:r>
                        <a:rPr lang="en-US" sz="1400" dirty="0">
                          <a:latin typeface="Times New Roman" panose="02020603050405020304" pitchFamily="18" charset="0"/>
                          <a:cs typeface="Times New Roman" panose="02020603050405020304" pitchFamily="18" charset="0"/>
                        </a:rPr>
                        <a:t>.</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Nature reserve</a:t>
                      </a:r>
                    </a:p>
                  </a:txBody>
                  <a:tcPr/>
                </a:tc>
                <a:tc>
                  <a:txBody>
                    <a:bodyPr/>
                    <a:lstStyle/>
                    <a:p>
                      <a:pPr algn="ctr"/>
                      <a:r>
                        <a:rPr lang="ro-RO" sz="1400" dirty="0">
                          <a:latin typeface="Times New Roman" panose="02020603050405020304" pitchFamily="18" charset="0"/>
                          <a:cs typeface="Times New Roman" panose="02020603050405020304" pitchFamily="18" charset="0"/>
                        </a:rPr>
                        <a:t>Low</a:t>
                      </a:r>
                    </a:p>
                  </a:txBody>
                  <a:tcPr/>
                </a:tc>
                <a:extLst>
                  <a:ext uri="{0D108BD9-81ED-4DB2-BD59-A6C34878D82A}">
                    <a16:rowId xmlns:a16="http://schemas.microsoft.com/office/drawing/2014/main" val="139190361"/>
                  </a:ext>
                </a:extLst>
              </a:tr>
              <a:tr h="567795">
                <a:tc>
                  <a:txBody>
                    <a:bodyPr/>
                    <a:lstStyle/>
                    <a:p>
                      <a:r>
                        <a:rPr lang="ro-RO" sz="1400" dirty="0">
                          <a:latin typeface="Times New Roman" panose="02020603050405020304" pitchFamily="18" charset="0"/>
                          <a:cs typeface="Times New Roman" panose="02020603050405020304" pitchFamily="18" charset="0"/>
                        </a:rPr>
                        <a:t>6</a:t>
                      </a:r>
                    </a:p>
                  </a:txBody>
                  <a:tcPr/>
                </a:tc>
                <a:tc>
                  <a:txBody>
                    <a:bodyPr/>
                    <a:lstStyle/>
                    <a:p>
                      <a:r>
                        <a:rPr lang="ro-RO" sz="1400" dirty="0">
                          <a:latin typeface="Times New Roman" panose="02020603050405020304" pitchFamily="18" charset="0"/>
                          <a:cs typeface="Times New Roman" panose="02020603050405020304" pitchFamily="18" charset="0"/>
                        </a:rPr>
                        <a:t>Pietricica</a:t>
                      </a:r>
                      <a:r>
                        <a:rPr lang="en-US" sz="1400" dirty="0">
                          <a:latin typeface="Times New Roman" panose="02020603050405020304" pitchFamily="18" charset="0"/>
                          <a:cs typeface="Times New Roman" panose="02020603050405020304" pitchFamily="18" charset="0"/>
                        </a:rPr>
                        <a:t> Fossil Site</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46°55′43″N 26°22′49″E</a:t>
                      </a:r>
                    </a:p>
                  </a:txBody>
                  <a:tcPr/>
                </a:tc>
                <a:tc>
                  <a:txBody>
                    <a:bodyPr/>
                    <a:lstStyle/>
                    <a:p>
                      <a:r>
                        <a:rPr lang="ro-RO" sz="1400" dirty="0">
                          <a:latin typeface="Times New Roman" panose="02020603050405020304" pitchFamily="18" charset="0"/>
                          <a:cs typeface="Times New Roman" panose="02020603050405020304" pitchFamily="18" charset="0"/>
                        </a:rPr>
                        <a:t>39,50 ha/ </a:t>
                      </a:r>
                      <a:r>
                        <a:rPr lang="ro-RO" sz="1400" b="0" i="0" kern="1200" dirty="0">
                          <a:solidFill>
                            <a:schemeClr val="tx1"/>
                          </a:solidFill>
                          <a:effectLst/>
                          <a:latin typeface="Times New Roman" panose="02020603050405020304" pitchFamily="18" charset="0"/>
                          <a:ea typeface="+mn-ea"/>
                          <a:cs typeface="Times New Roman" panose="02020603050405020304" pitchFamily="18" charset="0"/>
                        </a:rPr>
                        <a:t>532 m</a:t>
                      </a:r>
                      <a:endParaRPr lang="ro-RO" sz="1400" dirty="0">
                        <a:latin typeface="Times New Roman" panose="02020603050405020304" pitchFamily="18" charset="0"/>
                        <a:cs typeface="Times New Roman" panose="02020603050405020304" pitchFamily="18" charset="0"/>
                      </a:endParaRPr>
                    </a:p>
                  </a:txBody>
                  <a:tcPr/>
                </a:tc>
                <a:tc>
                  <a:txBody>
                    <a:bodyPr/>
                    <a:lstStyle/>
                    <a:p>
                      <a:r>
                        <a:rPr lang="en-US" sz="1400" dirty="0">
                          <a:latin typeface="Times New Roman" panose="02020603050405020304" pitchFamily="18" charset="0"/>
                          <a:cs typeface="Times New Roman" panose="02020603050405020304" pitchFamily="18" charset="0"/>
                        </a:rPr>
                        <a:t>Fossil site: bivalves, fish skeletons of Oligocene age (34 M.Y.).</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Nature reserve</a:t>
                      </a:r>
                    </a:p>
                  </a:txBody>
                  <a:tcPr/>
                </a:tc>
                <a:tc>
                  <a:txBody>
                    <a:bodyPr/>
                    <a:lstStyle/>
                    <a:p>
                      <a:pPr algn="ctr"/>
                      <a:r>
                        <a:rPr lang="ro-RO" sz="1400" dirty="0">
                          <a:latin typeface="Times New Roman" panose="02020603050405020304" pitchFamily="18" charset="0"/>
                          <a:cs typeface="Times New Roman" panose="02020603050405020304" pitchFamily="18" charset="0"/>
                        </a:rPr>
                        <a:t>High</a:t>
                      </a:r>
                    </a:p>
                  </a:txBody>
                  <a:tcPr/>
                </a:tc>
                <a:extLst>
                  <a:ext uri="{0D108BD9-81ED-4DB2-BD59-A6C34878D82A}">
                    <a16:rowId xmlns:a16="http://schemas.microsoft.com/office/drawing/2014/main" val="4262473871"/>
                  </a:ext>
                </a:extLst>
              </a:tr>
              <a:tr h="567795">
                <a:tc>
                  <a:txBody>
                    <a:bodyPr/>
                    <a:lstStyle/>
                    <a:p>
                      <a:r>
                        <a:rPr lang="ro-RO" sz="1400" dirty="0">
                          <a:latin typeface="Times New Roman" panose="02020603050405020304" pitchFamily="18" charset="0"/>
                          <a:cs typeface="Times New Roman" panose="02020603050405020304" pitchFamily="18" charset="0"/>
                        </a:rPr>
                        <a:t>7</a:t>
                      </a:r>
                    </a:p>
                  </a:txBody>
                  <a:tcPr/>
                </a:tc>
                <a:tc>
                  <a:txBody>
                    <a:bodyPr/>
                    <a:lstStyle/>
                    <a:p>
                      <a:r>
                        <a:rPr lang="ro-RO" sz="1400" dirty="0">
                          <a:latin typeface="Times New Roman" panose="02020603050405020304" pitchFamily="18" charset="0"/>
                          <a:cs typeface="Times New Roman" panose="02020603050405020304" pitchFamily="18" charset="0"/>
                        </a:rPr>
                        <a:t>Cernegura</a:t>
                      </a:r>
                      <a:r>
                        <a:rPr lang="en-US" sz="1400" dirty="0">
                          <a:latin typeface="Times New Roman" panose="02020603050405020304" pitchFamily="18" charset="0"/>
                          <a:cs typeface="Times New Roman" panose="02020603050405020304" pitchFamily="18" charset="0"/>
                        </a:rPr>
                        <a:t> Fossil Site</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46°54′42″N 26°21′57″E</a:t>
                      </a:r>
                    </a:p>
                  </a:txBody>
                  <a:tcPr/>
                </a:tc>
                <a:tc>
                  <a:txBody>
                    <a:bodyPr/>
                    <a:lstStyle/>
                    <a:p>
                      <a:r>
                        <a:rPr lang="ro-RO" sz="1400" dirty="0">
                          <a:latin typeface="Times New Roman" panose="02020603050405020304" pitchFamily="18" charset="0"/>
                          <a:cs typeface="Times New Roman" panose="02020603050405020304" pitchFamily="18" charset="0"/>
                        </a:rPr>
                        <a:t>198,2 ha/</a:t>
                      </a:r>
                    </a:p>
                    <a:p>
                      <a:r>
                        <a:rPr lang="ro-RO" sz="1400" dirty="0">
                          <a:latin typeface="Times New Roman" panose="02020603050405020304" pitchFamily="18" charset="0"/>
                          <a:cs typeface="Times New Roman" panose="02020603050405020304" pitchFamily="18" charset="0"/>
                        </a:rPr>
                        <a:t>852m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Fossil site: bivalves, fish skeletons of Oligocene age (34 M.Y.).</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Nature reserve</a:t>
                      </a:r>
                    </a:p>
                  </a:txBody>
                  <a:tcPr/>
                </a:tc>
                <a:tc>
                  <a:txBody>
                    <a:bodyPr/>
                    <a:lstStyle/>
                    <a:p>
                      <a:pPr algn="ctr"/>
                      <a:r>
                        <a:rPr lang="ro-RO" sz="1400" dirty="0">
                          <a:latin typeface="Times New Roman" panose="02020603050405020304" pitchFamily="18" charset="0"/>
                          <a:cs typeface="Times New Roman" panose="02020603050405020304" pitchFamily="18" charset="0"/>
                        </a:rPr>
                        <a:t>High</a:t>
                      </a:r>
                    </a:p>
                  </a:txBody>
                  <a:tcPr/>
                </a:tc>
                <a:extLst>
                  <a:ext uri="{0D108BD9-81ED-4DB2-BD59-A6C34878D82A}">
                    <a16:rowId xmlns:a16="http://schemas.microsoft.com/office/drawing/2014/main" val="2164105206"/>
                  </a:ext>
                </a:extLst>
              </a:tr>
              <a:tr h="801593">
                <a:tc>
                  <a:txBody>
                    <a:bodyPr/>
                    <a:lstStyle/>
                    <a:p>
                      <a:r>
                        <a:rPr lang="ro-RO" sz="1400" dirty="0">
                          <a:latin typeface="Times New Roman" panose="02020603050405020304" pitchFamily="18" charset="0"/>
                          <a:cs typeface="Times New Roman" panose="02020603050405020304" pitchFamily="18" charset="0"/>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Agârcia</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Fossil Site</a:t>
                      </a:r>
                      <a:endPar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46°55′29″N 26°19′52″E</a:t>
                      </a:r>
                    </a:p>
                  </a:txBody>
                  <a:tcPr/>
                </a:tc>
                <a:tc>
                  <a:txBody>
                    <a:bodyPr/>
                    <a:lstStyle/>
                    <a:p>
                      <a:r>
                        <a:rPr lang="ro-RO" sz="1400" dirty="0">
                          <a:latin typeface="Times New Roman" panose="02020603050405020304" pitchFamily="18" charset="0"/>
                          <a:cs typeface="Times New Roman" panose="02020603050405020304" pitchFamily="18" charset="0"/>
                        </a:rPr>
                        <a:t>1 ha/</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400 m</a:t>
                      </a:r>
                      <a:endParaRPr lang="ro-RO" sz="1400" dirty="0">
                        <a:latin typeface="Times New Roman" panose="02020603050405020304" pitchFamily="18" charset="0"/>
                        <a:cs typeface="Times New Roman" panose="02020603050405020304" pitchFamily="18" charset="0"/>
                      </a:endParaRPr>
                    </a:p>
                  </a:txBody>
                  <a:tcPr/>
                </a:tc>
                <a:tc>
                  <a:txBody>
                    <a:bodyPr/>
                    <a:lstStyle/>
                    <a:p>
                      <a:r>
                        <a:rPr lang="en-US" sz="1400" dirty="0">
                          <a:latin typeface="Times New Roman" panose="02020603050405020304" pitchFamily="18" charset="0"/>
                          <a:cs typeface="Times New Roman" panose="02020603050405020304" pitchFamily="18" charset="0"/>
                        </a:rPr>
                        <a:t>Fossil site: fish skeletons of Oligocene </a:t>
                      </a:r>
                      <a:endParaRPr lang="ro-RO"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age (34 M.Y.).</a:t>
                      </a:r>
                      <a:endParaRPr lang="ro-RO" sz="1400" dirty="0">
                        <a:latin typeface="Times New Roman" panose="02020603050405020304" pitchFamily="18" charset="0"/>
                        <a:cs typeface="Times New Roman" panose="02020603050405020304" pitchFamily="18" charset="0"/>
                      </a:endParaRPr>
                    </a:p>
                  </a:txBody>
                  <a:tcPr/>
                </a:tc>
                <a:tc>
                  <a:txBody>
                    <a:bodyPr/>
                    <a:lstStyle/>
                    <a:p>
                      <a:r>
                        <a:rPr lang="ro-RO" sz="1400" dirty="0">
                          <a:latin typeface="Times New Roman" panose="02020603050405020304" pitchFamily="18" charset="0"/>
                          <a:cs typeface="Times New Roman" panose="02020603050405020304" pitchFamily="18" charset="0"/>
                        </a:rPr>
                        <a:t>Nature reserve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o-RO" sz="1400" dirty="0">
                          <a:latin typeface="Times New Roman" panose="02020603050405020304" pitchFamily="18" charset="0"/>
                          <a:cs typeface="Times New Roman" panose="02020603050405020304" pitchFamily="18" charset="0"/>
                        </a:rPr>
                        <a:t>High</a:t>
                      </a:r>
                    </a:p>
                    <a:p>
                      <a:pPr algn="ctr"/>
                      <a:endParaRPr lang="ro-RO"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8276044"/>
                  </a:ext>
                </a:extLst>
              </a:tr>
            </a:tbl>
          </a:graphicData>
        </a:graphic>
      </p:graphicFrame>
    </p:spTree>
    <p:extLst>
      <p:ext uri="{BB962C8B-B14F-4D97-AF65-F5344CB8AC3E}">
        <p14:creationId xmlns:p14="http://schemas.microsoft.com/office/powerpoint/2010/main" val="15590387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CAEA5A9-AD49-4774-B3D5-80DE3221DB24}"/>
              </a:ext>
            </a:extLst>
          </p:cNvPr>
          <p:cNvSpPr txBox="1"/>
          <p:nvPr/>
        </p:nvSpPr>
        <p:spPr>
          <a:xfrm>
            <a:off x="151622" y="447870"/>
            <a:ext cx="8728495" cy="1754326"/>
          </a:xfrm>
          <a:prstGeom prst="rect">
            <a:avLst/>
          </a:prstGeom>
          <a:noFill/>
        </p:spPr>
        <p:txBody>
          <a:bodyPr wrap="square">
            <a:spAutoFit/>
          </a:bodyPr>
          <a:lstStyle/>
          <a:p>
            <a:pPr lvl="0" algn="just">
              <a:defRPr/>
            </a:pPr>
            <a:r>
              <a:rPr lang="ro-RO" b="1" dirty="0">
                <a:solidFill>
                  <a:prstClr val="black"/>
                </a:solidFill>
                <a:latin typeface="Times New Roman" panose="02020603050405020304" pitchFamily="18" charset="0"/>
                <a:cs typeface="Times New Roman" panose="02020603050405020304" pitchFamily="18" charset="0"/>
              </a:rPr>
              <a:t>Legal status: </a:t>
            </a:r>
            <a:r>
              <a:rPr lang="ro-RO" dirty="0">
                <a:solidFill>
                  <a:prstClr val="black"/>
                </a:solidFill>
                <a:latin typeface="Times New Roman" panose="02020603050405020304" pitchFamily="18" charset="0"/>
                <a:cs typeface="Times New Roman" panose="02020603050405020304" pitchFamily="18" charset="0"/>
              </a:rPr>
              <a:t>Law no. 5/2000; HCJ no. 15/1994</a:t>
            </a:r>
          </a:p>
          <a:p>
            <a:pPr lvl="0" algn="just">
              <a:defRPr/>
            </a:pPr>
            <a:r>
              <a:rPr lang="ro-RO" b="1" dirty="0">
                <a:solidFill>
                  <a:prstClr val="black"/>
                </a:solidFill>
                <a:latin typeface="Times New Roman" panose="02020603050405020304" pitchFamily="18" charset="0"/>
                <a:cs typeface="Times New Roman" panose="02020603050405020304" pitchFamily="18" charset="0"/>
              </a:rPr>
              <a:t>Location: </a:t>
            </a:r>
            <a:r>
              <a:rPr lang="ro-RO" dirty="0">
                <a:solidFill>
                  <a:prstClr val="black"/>
                </a:solidFill>
                <a:latin typeface="Times New Roman" panose="02020603050405020304" pitchFamily="18" charset="0"/>
                <a:cs typeface="Times New Roman" panose="02020603050405020304" pitchFamily="18" charset="0"/>
              </a:rPr>
              <a:t>Bicazu Ardelean commune, Neamț County</a:t>
            </a:r>
          </a:p>
          <a:p>
            <a:pPr lvl="0" algn="just">
              <a:defRPr/>
            </a:pPr>
            <a:r>
              <a:rPr lang="ro-RO" b="1" dirty="0">
                <a:solidFill>
                  <a:prstClr val="black"/>
                </a:solidFill>
                <a:latin typeface="Times New Roman" panose="02020603050405020304" pitchFamily="18" charset="0"/>
                <a:cs typeface="Times New Roman" panose="02020603050405020304" pitchFamily="18" charset="0"/>
              </a:rPr>
              <a:t>Category: </a:t>
            </a:r>
            <a:r>
              <a:rPr lang="ro-RO" dirty="0">
                <a:solidFill>
                  <a:prstClr val="black"/>
                </a:solidFill>
                <a:latin typeface="Times New Roman" panose="02020603050405020304" pitchFamily="18" charset="0"/>
                <a:cs typeface="Times New Roman" panose="02020603050405020304" pitchFamily="18" charset="0"/>
              </a:rPr>
              <a:t>Natural Monument, speleological reserve (IUCN category III), part of the karst complex of the Bicaz Gorges</a:t>
            </a:r>
          </a:p>
          <a:p>
            <a:pPr lvl="0" algn="just">
              <a:defRPr/>
            </a:pPr>
            <a:r>
              <a:rPr lang="ro-RO" b="1" dirty="0">
                <a:solidFill>
                  <a:prstClr val="black"/>
                </a:solidFill>
                <a:latin typeface="Times New Roman" panose="02020603050405020304" pitchFamily="18" charset="0"/>
                <a:cs typeface="Times New Roman" panose="02020603050405020304" pitchFamily="18" charset="0"/>
              </a:rPr>
              <a:t>Significance/Importance: </a:t>
            </a:r>
            <a:r>
              <a:rPr lang="ro-RO" dirty="0">
                <a:solidFill>
                  <a:prstClr val="black"/>
                </a:solidFill>
                <a:latin typeface="Times New Roman" panose="02020603050405020304" pitchFamily="18" charset="0"/>
                <a:cs typeface="Times New Roman" panose="02020603050405020304" pitchFamily="18" charset="0"/>
              </a:rPr>
              <a:t>Stalactites, stalagmites, draperies, tubular stalactites</a:t>
            </a:r>
            <a:r>
              <a:rPr lang="ro-RO" b="1" dirty="0">
                <a:solidFill>
                  <a:prstClr val="black"/>
                </a:solidFill>
                <a:latin typeface="Times New Roman" panose="02020603050405020304" pitchFamily="18" charset="0"/>
                <a:cs typeface="Times New Roman" panose="02020603050405020304" pitchFamily="18" charset="0"/>
              </a:rPr>
              <a:t>, </a:t>
            </a:r>
            <a:r>
              <a:rPr lang="ro-RO" dirty="0">
                <a:solidFill>
                  <a:prstClr val="black"/>
                </a:solidFill>
                <a:latin typeface="Times New Roman" panose="02020603050405020304" pitchFamily="18" charset="0"/>
                <a:cs typeface="Times New Roman" panose="02020603050405020304" pitchFamily="18" charset="0"/>
              </a:rPr>
              <a:t>transparent stalactites, fossils of </a:t>
            </a:r>
            <a:r>
              <a:rPr kumimoji="0" lang="ro-RO"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Ursus spelaeus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Rosenmüler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o-RO"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Heinroth</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1794</a:t>
            </a:r>
            <a:r>
              <a:rPr kumimoji="0" lang="ro-RO"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(Bleahu et al. 1976).</a:t>
            </a:r>
            <a:endParaRPr kumimoji="0" lang="ro-RO" sz="1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6C6A8128-620D-F18C-A4A1-0FC8BB894E8D}"/>
              </a:ext>
            </a:extLst>
          </p:cNvPr>
          <p:cNvSpPr txBox="1"/>
          <p:nvPr/>
        </p:nvSpPr>
        <p:spPr>
          <a:xfrm>
            <a:off x="185834" y="6323541"/>
            <a:ext cx="3160260" cy="523220"/>
          </a:xfrm>
          <a:prstGeom prst="rect">
            <a:avLst/>
          </a:prstGeom>
          <a:noFill/>
        </p:spPr>
        <p:txBody>
          <a:bodyPr wrap="square" rtlCol="0">
            <a:spAutoFit/>
          </a:bodyPr>
          <a:lstStyle/>
          <a:p>
            <a:pPr lvl="0" algn="ctr">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a:t>
            </a:r>
            <a:r>
              <a:rPr kumimoji="0" lang="ro-RO"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3.</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ro-RO" sz="1400" dirty="0">
                <a:solidFill>
                  <a:prstClr val="black"/>
                </a:solidFill>
                <a:latin typeface="Times New Roman" panose="02020603050405020304" pitchFamily="18" charset="0"/>
                <a:cs typeface="Times New Roman" panose="02020603050405020304" pitchFamily="18" charset="0"/>
              </a:rPr>
              <a:t>Fistulous stalactites (soda straws), stalagmites, columns, Munticelu Cave</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637B7763-649A-387D-627A-F8D51DCA96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4214" y="164068"/>
            <a:ext cx="2862119" cy="2139552"/>
          </a:xfrm>
          <a:prstGeom prst="rect">
            <a:avLst/>
          </a:prstGeom>
        </p:spPr>
      </p:pic>
      <p:pic>
        <p:nvPicPr>
          <p:cNvPr id="13" name="Picture 12">
            <a:extLst>
              <a:ext uri="{FF2B5EF4-FFF2-40B4-BE49-F238E27FC236}">
                <a16:creationId xmlns:a16="http://schemas.microsoft.com/office/drawing/2014/main" id="{F4F48410-93EC-31AA-EAB6-38BE41522911}"/>
              </a:ext>
            </a:extLst>
          </p:cNvPr>
          <p:cNvPicPr>
            <a:picLocks noChangeAspect="1"/>
          </p:cNvPicPr>
          <p:nvPr/>
        </p:nvPicPr>
        <p:blipFill>
          <a:blip r:embed="rId3"/>
          <a:stretch>
            <a:fillRect/>
          </a:stretch>
        </p:blipFill>
        <p:spPr>
          <a:xfrm>
            <a:off x="220045" y="2202196"/>
            <a:ext cx="3091838" cy="4122451"/>
          </a:xfrm>
          <a:prstGeom prst="rect">
            <a:avLst/>
          </a:prstGeom>
        </p:spPr>
      </p:pic>
      <p:sp>
        <p:nvSpPr>
          <p:cNvPr id="15" name="TextBox 14">
            <a:extLst>
              <a:ext uri="{FF2B5EF4-FFF2-40B4-BE49-F238E27FC236}">
                <a16:creationId xmlns:a16="http://schemas.microsoft.com/office/drawing/2014/main" id="{DEB6FECC-54DB-7BC5-B4D3-E76CA93DAAF7}"/>
              </a:ext>
            </a:extLst>
          </p:cNvPr>
          <p:cNvSpPr txBox="1"/>
          <p:nvPr/>
        </p:nvSpPr>
        <p:spPr>
          <a:xfrm>
            <a:off x="8880118" y="2370117"/>
            <a:ext cx="3311882" cy="523220"/>
          </a:xfrm>
          <a:prstGeom prst="rect">
            <a:avLst/>
          </a:prstGeom>
          <a:noFill/>
        </p:spPr>
        <p:txBody>
          <a:bodyPr wrap="square">
            <a:spAutoFit/>
          </a:bodyPr>
          <a:lstStyle/>
          <a:p>
            <a:pPr lvl="0" algn="ctr">
              <a:defRPr/>
            </a:pP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 </a:t>
            </a: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Sketch of </a:t>
            </a:r>
            <a:r>
              <a:rPr lang="en-US" sz="1400" dirty="0" err="1">
                <a:solidFill>
                  <a:prstClr val="black"/>
                </a:solidFill>
                <a:latin typeface="Times New Roman" panose="02020603050405020304" pitchFamily="18" charset="0"/>
                <a:cs typeface="Times New Roman" panose="02020603050405020304" pitchFamily="18" charset="0"/>
              </a:rPr>
              <a:t>Munticelu</a:t>
            </a:r>
            <a:r>
              <a:rPr lang="en-US" sz="1400" dirty="0">
                <a:solidFill>
                  <a:prstClr val="black"/>
                </a:solidFill>
                <a:latin typeface="Times New Roman" panose="02020603050405020304" pitchFamily="18" charset="0"/>
                <a:cs typeface="Times New Roman" panose="02020603050405020304" pitchFamily="18" charset="0"/>
              </a:rPr>
              <a:t> Cave (after </a:t>
            </a:r>
            <a:r>
              <a:rPr kumimoji="0" lang="ro-RO"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Bleahu et al. 1976) </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B878B95C-1F41-F2FD-6ADB-7DFBFAEF32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5149" y="2570141"/>
            <a:ext cx="4227076" cy="3028220"/>
          </a:xfrm>
          <a:prstGeom prst="rect">
            <a:avLst/>
          </a:prstGeom>
        </p:spPr>
      </p:pic>
      <p:pic>
        <p:nvPicPr>
          <p:cNvPr id="6" name="Picture 5">
            <a:extLst>
              <a:ext uri="{FF2B5EF4-FFF2-40B4-BE49-F238E27FC236}">
                <a16:creationId xmlns:a16="http://schemas.microsoft.com/office/drawing/2014/main" id="{8F9749B4-7030-8754-53B7-BF8D911937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272" y="3092214"/>
            <a:ext cx="4046105" cy="3032449"/>
          </a:xfrm>
          <a:prstGeom prst="rect">
            <a:avLst/>
          </a:prstGeom>
        </p:spPr>
      </p:pic>
      <p:sp>
        <p:nvSpPr>
          <p:cNvPr id="7" name="TextBox 6">
            <a:extLst>
              <a:ext uri="{FF2B5EF4-FFF2-40B4-BE49-F238E27FC236}">
                <a16:creationId xmlns:a16="http://schemas.microsoft.com/office/drawing/2014/main" id="{E9DB0952-E583-340A-70D4-87F5694DCE14}"/>
              </a:ext>
            </a:extLst>
          </p:cNvPr>
          <p:cNvSpPr txBox="1"/>
          <p:nvPr/>
        </p:nvSpPr>
        <p:spPr>
          <a:xfrm>
            <a:off x="3455149" y="5704696"/>
            <a:ext cx="4227076" cy="738664"/>
          </a:xfrm>
          <a:prstGeom prst="rect">
            <a:avLst/>
          </a:prstGeom>
          <a:noFill/>
        </p:spPr>
        <p:txBody>
          <a:bodyPr wrap="square" rtlCol="0">
            <a:spAutoFit/>
          </a:bodyPr>
          <a:lstStyle/>
          <a:p>
            <a:pPr lvl="0" algn="ctr">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a:t>
            </a:r>
            <a:r>
              <a:rPr kumimoji="0" lang="ro-RO"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r>
              <a:rPr kumimoji="0" lang="ro-RO"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Skull of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Ursus </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spelaeus</a:t>
            </a:r>
            <a:r>
              <a:rPr lang="en-US" sz="1400" dirty="0">
                <a:solidFill>
                  <a:prstClr val="black"/>
                </a:solidFill>
                <a:latin typeface="Times New Roman" panose="02020603050405020304" pitchFamily="18" charset="0"/>
                <a:cs typeface="Times New Roman" panose="02020603050405020304" pitchFamily="18" charset="0"/>
              </a:rPr>
              <a:t>, </a:t>
            </a:r>
            <a:r>
              <a:rPr lang="en-US" sz="1400" dirty="0" err="1">
                <a:solidFill>
                  <a:prstClr val="black"/>
                </a:solidFill>
                <a:latin typeface="Times New Roman" panose="02020603050405020304" pitchFamily="18" charset="0"/>
                <a:cs typeface="Times New Roman" panose="02020603050405020304" pitchFamily="18" charset="0"/>
              </a:rPr>
              <a:t>Munticelu</a:t>
            </a:r>
            <a:r>
              <a:rPr lang="en-US" sz="1400" dirty="0">
                <a:solidFill>
                  <a:prstClr val="black"/>
                </a:solidFill>
                <a:latin typeface="Times New Roman" panose="02020603050405020304" pitchFamily="18" charset="0"/>
                <a:cs typeface="Times New Roman" panose="02020603050405020304" pitchFamily="18" charset="0"/>
              </a:rPr>
              <a:t> Cave. Paleontological collection of the Piatra-</a:t>
            </a:r>
            <a:r>
              <a:rPr lang="en-US" sz="1400" dirty="0" err="1">
                <a:solidFill>
                  <a:prstClr val="black"/>
                </a:solidFill>
                <a:latin typeface="Times New Roman" panose="02020603050405020304" pitchFamily="18" charset="0"/>
                <a:cs typeface="Times New Roman" panose="02020603050405020304" pitchFamily="18" charset="0"/>
              </a:rPr>
              <a:t>Neamț</a:t>
            </a:r>
            <a:r>
              <a:rPr lang="en-US" sz="1400" dirty="0">
                <a:solidFill>
                  <a:prstClr val="black"/>
                </a:solidFill>
                <a:latin typeface="Times New Roman" panose="02020603050405020304" pitchFamily="18" charset="0"/>
                <a:cs typeface="Times New Roman" panose="02020603050405020304" pitchFamily="18" charset="0"/>
              </a:rPr>
              <a:t> Museum of Natural Sciences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F9EA60F9-563E-F36F-3E33-E78420672936}"/>
              </a:ext>
            </a:extLst>
          </p:cNvPr>
          <p:cNvSpPr txBox="1"/>
          <p:nvPr/>
        </p:nvSpPr>
        <p:spPr>
          <a:xfrm>
            <a:off x="7994272" y="6124663"/>
            <a:ext cx="4046105" cy="738664"/>
          </a:xfrm>
          <a:prstGeom prst="rect">
            <a:avLst/>
          </a:prstGeom>
          <a:noFill/>
        </p:spPr>
        <p:txBody>
          <a:bodyPr wrap="square">
            <a:spAutoFit/>
          </a:bodyPr>
          <a:lstStyle/>
          <a:p>
            <a:pPr lvl="0" algn="ctr">
              <a:defRPr/>
            </a:pPr>
            <a:r>
              <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Fig.</a:t>
            </a:r>
            <a:r>
              <a:rPr kumimoji="0" lang="ro-RO"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r>
              <a:rPr kumimoji="0" lang="ro-RO" sz="1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1400" dirty="0">
                <a:solidFill>
                  <a:prstClr val="black"/>
                </a:solidFill>
                <a:latin typeface="Times New Roman" panose="02020603050405020304" pitchFamily="18" charset="0"/>
                <a:cs typeface="Times New Roman" panose="02020603050405020304" pitchFamily="18" charset="0"/>
              </a:rPr>
              <a:t>Canine of </a:t>
            </a:r>
            <a:r>
              <a:rPr kumimoji="0" lang="en-US" sz="1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Ursus </a:t>
            </a:r>
            <a:r>
              <a:rPr kumimoji="0" lang="en-US" sz="1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spelaeus</a:t>
            </a:r>
            <a:r>
              <a:rPr lang="en-US" sz="1400" dirty="0">
                <a:solidFill>
                  <a:prstClr val="black"/>
                </a:solidFill>
                <a:latin typeface="Times New Roman" panose="02020603050405020304" pitchFamily="18" charset="0"/>
                <a:cs typeface="Times New Roman" panose="02020603050405020304" pitchFamily="18" charset="0"/>
              </a:rPr>
              <a:t>, </a:t>
            </a:r>
            <a:r>
              <a:rPr lang="en-US" sz="1400" dirty="0" err="1">
                <a:solidFill>
                  <a:prstClr val="black"/>
                </a:solidFill>
                <a:latin typeface="Times New Roman" panose="02020603050405020304" pitchFamily="18" charset="0"/>
                <a:cs typeface="Times New Roman" panose="02020603050405020304" pitchFamily="18" charset="0"/>
              </a:rPr>
              <a:t>Munticelu</a:t>
            </a:r>
            <a:r>
              <a:rPr lang="en-US" sz="1400" dirty="0">
                <a:solidFill>
                  <a:prstClr val="black"/>
                </a:solidFill>
                <a:latin typeface="Times New Roman" panose="02020603050405020304" pitchFamily="18" charset="0"/>
                <a:cs typeface="Times New Roman" panose="02020603050405020304" pitchFamily="18" charset="0"/>
              </a:rPr>
              <a:t> Cave. Paleontological collection of the Piatra-</a:t>
            </a:r>
            <a:r>
              <a:rPr lang="en-US" sz="1400" dirty="0" err="1">
                <a:solidFill>
                  <a:prstClr val="black"/>
                </a:solidFill>
                <a:latin typeface="Times New Roman" panose="02020603050405020304" pitchFamily="18" charset="0"/>
                <a:cs typeface="Times New Roman" panose="02020603050405020304" pitchFamily="18" charset="0"/>
              </a:rPr>
              <a:t>Neamț</a:t>
            </a:r>
            <a:r>
              <a:rPr lang="en-US" sz="1400" dirty="0">
                <a:solidFill>
                  <a:prstClr val="black"/>
                </a:solidFill>
                <a:latin typeface="Times New Roman" panose="02020603050405020304" pitchFamily="18" charset="0"/>
                <a:cs typeface="Times New Roman" panose="02020603050405020304" pitchFamily="18" charset="0"/>
              </a:rPr>
              <a:t> Museum of Natural Sciences.</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220045" y="79925"/>
            <a:ext cx="1755609" cy="369332"/>
          </a:xfrm>
          <a:prstGeom prst="rect">
            <a:avLst/>
          </a:prstGeom>
        </p:spPr>
        <p:txBody>
          <a:bodyPr wrap="none">
            <a:spAutoFit/>
          </a:bodyPr>
          <a:lstStyle/>
          <a:p>
            <a:r>
              <a:rPr lang="ro-RO" b="1" dirty="0">
                <a:latin typeface="Times New Roman" panose="02020603050405020304" pitchFamily="18" charset="0"/>
                <a:cs typeface="Times New Roman" panose="02020603050405020304" pitchFamily="18" charset="0"/>
              </a:rPr>
              <a:t>Munticelu Cave</a:t>
            </a:r>
          </a:p>
        </p:txBody>
      </p:sp>
    </p:spTree>
    <p:extLst>
      <p:ext uri="{BB962C8B-B14F-4D97-AF65-F5344CB8AC3E}">
        <p14:creationId xmlns:p14="http://schemas.microsoft.com/office/powerpoint/2010/main" val="1303200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3654EB-DC9D-82A7-CA3A-B5950E0C526C}"/>
              </a:ext>
            </a:extLst>
          </p:cNvPr>
          <p:cNvSpPr txBox="1"/>
          <p:nvPr/>
        </p:nvSpPr>
        <p:spPr>
          <a:xfrm>
            <a:off x="314909" y="155901"/>
            <a:ext cx="6097554" cy="369332"/>
          </a:xfrm>
          <a:prstGeom prst="rect">
            <a:avLst/>
          </a:prstGeom>
          <a:noFill/>
        </p:spPr>
        <p:txBody>
          <a:bodyPr wrap="square">
            <a:spAutoFit/>
          </a:bodyPr>
          <a:lstStyle/>
          <a:p>
            <a:r>
              <a:rPr lang="ro-RO" sz="1800" b="1" dirty="0">
                <a:latin typeface="Times New Roman" panose="02020603050405020304" pitchFamily="18" charset="0"/>
                <a:cs typeface="Times New Roman" panose="02020603050405020304" pitchFamily="18" charset="0"/>
              </a:rPr>
              <a:t>Toșorog</a:t>
            </a:r>
            <a:r>
              <a:rPr lang="en-US" sz="1800" b="1" dirty="0">
                <a:latin typeface="Times New Roman" panose="02020603050405020304" pitchFamily="18" charset="0"/>
                <a:cs typeface="Times New Roman" panose="02020603050405020304" pitchFamily="18" charset="0"/>
              </a:rPr>
              <a:t> Cave</a:t>
            </a:r>
            <a:endParaRPr lang="ro-RO" sz="1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C28FE1C-E8DD-564F-DDAA-FBC50C5207CA}"/>
              </a:ext>
            </a:extLst>
          </p:cNvPr>
          <p:cNvSpPr txBox="1"/>
          <p:nvPr/>
        </p:nvSpPr>
        <p:spPr>
          <a:xfrm>
            <a:off x="314908" y="525233"/>
            <a:ext cx="9220978" cy="2308324"/>
          </a:xfrm>
          <a:prstGeom prst="rect">
            <a:avLst/>
          </a:prstGeom>
          <a:noFill/>
        </p:spPr>
        <p:txBody>
          <a:bodyPr wrap="square">
            <a:spAutoFit/>
          </a:bodyPr>
          <a:lstStyle/>
          <a:p>
            <a:pPr algn="just"/>
            <a:r>
              <a:rPr lang="en-US" b="1" dirty="0">
                <a:latin typeface="Times New Roman" panose="02020603050405020304" pitchFamily="18" charset="0"/>
                <a:cs typeface="Times New Roman" panose="02020603050405020304" pitchFamily="18" charset="0"/>
              </a:rPr>
              <a:t>Legal status: </a:t>
            </a:r>
            <a:r>
              <a:rPr lang="en-US" dirty="0">
                <a:latin typeface="Times New Roman" panose="02020603050405020304" pitchFamily="18" charset="0"/>
                <a:cs typeface="Times New Roman" panose="02020603050405020304" pitchFamily="18" charset="0"/>
              </a:rPr>
              <a:t>Law no. 5/2000; HCJ no. 15/1994</a:t>
            </a:r>
          </a:p>
          <a:p>
            <a:pPr algn="just"/>
            <a:r>
              <a:rPr lang="en-US" b="1" dirty="0">
                <a:latin typeface="Times New Roman" panose="02020603050405020304" pitchFamily="18" charset="0"/>
                <a:cs typeface="Times New Roman" panose="02020603050405020304" pitchFamily="18" charset="0"/>
              </a:rPr>
              <a:t>Location: </a:t>
            </a:r>
            <a:r>
              <a:rPr lang="en-US" dirty="0" err="1">
                <a:latin typeface="Times New Roman" panose="02020603050405020304" pitchFamily="18" charset="0"/>
                <a:cs typeface="Times New Roman" panose="02020603050405020304" pitchFamily="18" charset="0"/>
              </a:rPr>
              <a:t>Bicazu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Ardelean</a:t>
            </a:r>
            <a:r>
              <a:rPr lang="en-US" dirty="0">
                <a:latin typeface="Times New Roman" panose="02020603050405020304" pitchFamily="18" charset="0"/>
                <a:cs typeface="Times New Roman" panose="02020603050405020304" pitchFamily="18" charset="0"/>
              </a:rPr>
              <a:t> commune, </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County</a:t>
            </a:r>
          </a:p>
          <a:p>
            <a:pPr algn="just"/>
            <a:r>
              <a:rPr lang="en-US" b="1" dirty="0">
                <a:latin typeface="Times New Roman" panose="02020603050405020304" pitchFamily="18" charset="0"/>
                <a:cs typeface="Times New Roman" panose="02020603050405020304" pitchFamily="18" charset="0"/>
              </a:rPr>
              <a:t>Category: </a:t>
            </a:r>
            <a:r>
              <a:rPr lang="en-US" dirty="0">
                <a:latin typeface="Times New Roman" panose="02020603050405020304" pitchFamily="18" charset="0"/>
                <a:cs typeface="Times New Roman" panose="02020603050405020304" pitchFamily="18" charset="0"/>
              </a:rPr>
              <a:t>Natural Monument, speleological reserve (IUCN category III), part of the </a:t>
            </a:r>
            <a:r>
              <a:rPr lang="en-US" dirty="0" err="1">
                <a:latin typeface="Times New Roman" panose="02020603050405020304" pitchFamily="18" charset="0"/>
                <a:cs typeface="Times New Roman" panose="02020603050405020304" pitchFamily="18" charset="0"/>
              </a:rPr>
              <a:t>Hășmaș</a:t>
            </a:r>
            <a:r>
              <a:rPr lang="en-US" dirty="0">
                <a:latin typeface="Times New Roman" panose="02020603050405020304" pitchFamily="18" charset="0"/>
                <a:cs typeface="Times New Roman" panose="02020603050405020304" pitchFamily="18" charset="0"/>
              </a:rPr>
              <a:t> Mountains</a:t>
            </a:r>
          </a:p>
          <a:p>
            <a:pPr algn="just"/>
            <a:r>
              <a:rPr lang="en-US" b="1" dirty="0">
                <a:latin typeface="Times New Roman" panose="02020603050405020304" pitchFamily="18" charset="0"/>
                <a:cs typeface="Times New Roman" panose="02020603050405020304" pitchFamily="18" charset="0"/>
              </a:rPr>
              <a:t>Significance/Importance: </a:t>
            </a:r>
            <a:r>
              <a:rPr lang="en-US" dirty="0">
                <a:latin typeface="Times New Roman" panose="02020603050405020304" pitchFamily="18" charset="0"/>
                <a:cs typeface="Times New Roman" panose="02020603050405020304" pitchFamily="18" charset="0"/>
              </a:rPr>
              <a:t>The cave formed as a result of tectonic processes, developing in Cretaceous conglomerates. This origin makes it a unique case in the Eastern Carpathians, as karst in this area developed on conglomerates rather than limestones. It is the longest cave in Romania with this specific genesis</a:t>
            </a:r>
            <a:r>
              <a:rPr lang="ro-RO" dirty="0">
                <a:latin typeface="Times New Roman" panose="02020603050405020304" pitchFamily="18" charset="0"/>
                <a:cs typeface="Times New Roman" panose="02020603050405020304" pitchFamily="18" charset="0"/>
              </a:rPr>
              <a:t> (Ciobanu et al. 1971).</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9750DA55-5A55-0589-8462-B1211AC3B6CD}"/>
              </a:ext>
            </a:extLst>
          </p:cNvPr>
          <p:cNvPicPr>
            <a:picLocks noChangeAspect="1"/>
          </p:cNvPicPr>
          <p:nvPr/>
        </p:nvPicPr>
        <p:blipFill>
          <a:blip r:embed="rId2"/>
          <a:stretch>
            <a:fillRect/>
          </a:stretch>
        </p:blipFill>
        <p:spPr>
          <a:xfrm>
            <a:off x="9506520" y="155901"/>
            <a:ext cx="2646180" cy="3613994"/>
          </a:xfrm>
          <a:prstGeom prst="rect">
            <a:avLst/>
          </a:prstGeom>
        </p:spPr>
      </p:pic>
      <p:pic>
        <p:nvPicPr>
          <p:cNvPr id="10" name="Picture 9">
            <a:extLst>
              <a:ext uri="{FF2B5EF4-FFF2-40B4-BE49-F238E27FC236}">
                <a16:creationId xmlns:a16="http://schemas.microsoft.com/office/drawing/2014/main" id="{7215DE36-6F2E-8051-6115-C1FA2A50E8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980" y="2981033"/>
            <a:ext cx="4354418" cy="3265813"/>
          </a:xfrm>
          <a:prstGeom prst="rect">
            <a:avLst/>
          </a:prstGeom>
        </p:spPr>
      </p:pic>
      <p:pic>
        <p:nvPicPr>
          <p:cNvPr id="16" name="Picture 15">
            <a:extLst>
              <a:ext uri="{FF2B5EF4-FFF2-40B4-BE49-F238E27FC236}">
                <a16:creationId xmlns:a16="http://schemas.microsoft.com/office/drawing/2014/main" id="{1F5ECDB3-EEB8-7D05-C678-876AD4CD8C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649" y="2981033"/>
            <a:ext cx="4354417" cy="3265813"/>
          </a:xfrm>
          <a:prstGeom prst="rect">
            <a:avLst/>
          </a:prstGeom>
        </p:spPr>
      </p:pic>
      <p:sp>
        <p:nvSpPr>
          <p:cNvPr id="18" name="TextBox 17">
            <a:extLst>
              <a:ext uri="{FF2B5EF4-FFF2-40B4-BE49-F238E27FC236}">
                <a16:creationId xmlns:a16="http://schemas.microsoft.com/office/drawing/2014/main" id="{13A88371-2030-6EF4-3F48-D401FF6D42DE}"/>
              </a:ext>
            </a:extLst>
          </p:cNvPr>
          <p:cNvSpPr txBox="1"/>
          <p:nvPr/>
        </p:nvSpPr>
        <p:spPr>
          <a:xfrm>
            <a:off x="3811555" y="6394322"/>
            <a:ext cx="2869163"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Fig</a:t>
            </a:r>
            <a:r>
              <a:rPr lang="ro-RO" sz="1400" dirty="0">
                <a:latin typeface="Times New Roman" panose="02020603050405020304" pitchFamily="18" charset="0"/>
                <a:cs typeface="Times New Roman" panose="02020603050405020304" pitchFamily="18" charset="0"/>
              </a:rPr>
              <a:t>. 7</a:t>
            </a:r>
            <a:r>
              <a:rPr lang="en-US" sz="1400" dirty="0">
                <a:latin typeface="Times New Roman" panose="02020603050405020304" pitchFamily="18" charset="0"/>
                <a:cs typeface="Times New Roman" panose="02020603050405020304" pitchFamily="18" charset="0"/>
              </a:rPr>
              <a:t>, 8</a:t>
            </a:r>
            <a:r>
              <a:rPr lang="ro-RO"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cs typeface="Times New Roman" panose="02020603050405020304" pitchFamily="18" charset="0"/>
              </a:rPr>
              <a:t> </a:t>
            </a:r>
            <a:r>
              <a:rPr lang="ro-RO" sz="1400" dirty="0">
                <a:latin typeface="Times New Roman" panose="02020603050405020304" pitchFamily="18" charset="0"/>
                <a:cs typeface="Times New Roman" panose="02020603050405020304" pitchFamily="18" charset="0"/>
              </a:rPr>
              <a:t>Entrance of Toșorog Cave</a:t>
            </a:r>
            <a:endParaRPr lang="en-US" sz="1400" dirty="0">
              <a:latin typeface="Times New Roman" panose="02020603050405020304" pitchFamily="18" charset="0"/>
              <a:cs typeface="Times New Roman" panose="02020603050405020304" pitchFamily="18" charset="0"/>
            </a:endParaRPr>
          </a:p>
        </p:txBody>
      </p:sp>
      <p:sp>
        <p:nvSpPr>
          <p:cNvPr id="2" name="Rectangle 1"/>
          <p:cNvSpPr/>
          <p:nvPr/>
        </p:nvSpPr>
        <p:spPr>
          <a:xfrm>
            <a:off x="9774159" y="3769895"/>
            <a:ext cx="2417841" cy="738664"/>
          </a:xfrm>
          <a:prstGeom prst="rect">
            <a:avLst/>
          </a:prstGeom>
        </p:spPr>
        <p:txBody>
          <a:bodyPr wrap="none">
            <a:spAutoFit/>
          </a:bodyPr>
          <a:lstStyle/>
          <a:p>
            <a:pPr algn="ctr"/>
            <a:r>
              <a:rPr lang="ro-RO" sz="1400" dirty="0">
                <a:solidFill>
                  <a:prstClr val="black"/>
                </a:solidFill>
                <a:latin typeface="Times New Roman" panose="02020603050405020304" pitchFamily="18" charset="0"/>
                <a:cs typeface="Times New Roman" panose="02020603050405020304" pitchFamily="18" charset="0"/>
              </a:rPr>
              <a:t>Fig.</a:t>
            </a:r>
            <a:r>
              <a:rPr lang="en-US" sz="1400" dirty="0">
                <a:solidFill>
                  <a:prstClr val="black"/>
                </a:solidFill>
                <a:latin typeface="Times New Roman" panose="02020603050405020304" pitchFamily="18" charset="0"/>
                <a:cs typeface="Times New Roman" panose="02020603050405020304" pitchFamily="18" charset="0"/>
              </a:rPr>
              <a:t> 6.</a:t>
            </a:r>
            <a:r>
              <a:rPr lang="ro-RO" sz="1400" dirty="0">
                <a:solidFill>
                  <a:prstClr val="black"/>
                </a:solidFill>
                <a:latin typeface="Times New Roman" panose="02020603050405020304" pitchFamily="18" charset="0"/>
                <a:cs typeface="Times New Roman" panose="02020603050405020304" pitchFamily="18" charset="0"/>
              </a:rPr>
              <a:t> Sketch of Toșorog</a:t>
            </a:r>
            <a:r>
              <a:rPr lang="en-US" sz="1400" dirty="0">
                <a:solidFill>
                  <a:prstClr val="black"/>
                </a:solidFill>
                <a:latin typeface="Times New Roman" panose="02020603050405020304" pitchFamily="18" charset="0"/>
                <a:cs typeface="Times New Roman" panose="02020603050405020304" pitchFamily="18" charset="0"/>
              </a:rPr>
              <a:t> Cave</a:t>
            </a:r>
            <a:endParaRPr lang="ro-RO" sz="1400" dirty="0">
              <a:solidFill>
                <a:prstClr val="black"/>
              </a:solidFill>
              <a:latin typeface="Times New Roman" panose="02020603050405020304" pitchFamily="18" charset="0"/>
              <a:cs typeface="Times New Roman" panose="02020603050405020304" pitchFamily="18" charset="0"/>
            </a:endParaRPr>
          </a:p>
          <a:p>
            <a:pPr algn="ctr"/>
            <a:r>
              <a:rPr lang="ro-RO" sz="1400" dirty="0">
                <a:solidFill>
                  <a:prstClr val="black"/>
                </a:solidFill>
                <a:latin typeface="Times New Roman" panose="02020603050405020304" pitchFamily="18" charset="0"/>
                <a:cs typeface="Times New Roman" panose="02020603050405020304" pitchFamily="18" charset="0"/>
              </a:rPr>
              <a:t>(</a:t>
            </a:r>
            <a:r>
              <a:rPr lang="en-US" sz="1400" dirty="0">
                <a:solidFill>
                  <a:prstClr val="black"/>
                </a:solidFill>
                <a:latin typeface="Times New Roman" panose="02020603050405020304" pitchFamily="18" charset="0"/>
                <a:cs typeface="Times New Roman" panose="02020603050405020304" pitchFamily="18" charset="0"/>
              </a:rPr>
              <a:t>after</a:t>
            </a:r>
            <a:r>
              <a:rPr lang="ro-RO" sz="1400" dirty="0">
                <a:solidFill>
                  <a:prstClr val="black"/>
                </a:solidFill>
                <a:latin typeface="Times New Roman" panose="02020603050405020304" pitchFamily="18" charset="0"/>
                <a:cs typeface="Times New Roman" panose="02020603050405020304" pitchFamily="18" charset="0"/>
              </a:rPr>
              <a:t> Ciobanu et al. 1971)</a:t>
            </a:r>
          </a:p>
          <a:p>
            <a:pPr algn="ctr"/>
            <a:r>
              <a:rPr lang="ro-RO" sz="1400" dirty="0">
                <a:solidFill>
                  <a:prstClr val="black"/>
                </a:solidFill>
                <a:latin typeface="Times New Roman" panose="02020603050405020304" pitchFamily="18" charset="0"/>
                <a:cs typeface="Times New Roman" panose="02020603050405020304" pitchFamily="18" charset="0"/>
              </a:rPr>
              <a:t> </a:t>
            </a:r>
            <a:endParaRPr lang="ro-RO" dirty="0"/>
          </a:p>
        </p:txBody>
      </p:sp>
    </p:spTree>
    <p:extLst>
      <p:ext uri="{BB962C8B-B14F-4D97-AF65-F5344CB8AC3E}">
        <p14:creationId xmlns:p14="http://schemas.microsoft.com/office/powerpoint/2010/main" val="271391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AC4820-7CCB-BB6F-8BB3-A0A3BBF50286}"/>
              </a:ext>
            </a:extLst>
          </p:cNvPr>
          <p:cNvSpPr txBox="1"/>
          <p:nvPr/>
        </p:nvSpPr>
        <p:spPr>
          <a:xfrm>
            <a:off x="314908" y="121639"/>
            <a:ext cx="2577581" cy="366613"/>
          </a:xfrm>
          <a:prstGeom prst="rect">
            <a:avLst/>
          </a:prstGeom>
          <a:noFill/>
        </p:spPr>
        <p:txBody>
          <a:bodyPr wrap="square">
            <a:spAutoFit/>
          </a:bodyPr>
          <a:lstStyle/>
          <a:p>
            <a:r>
              <a:rPr lang="ro-RO" sz="1800" b="1" dirty="0">
                <a:latin typeface="Times New Roman" panose="02020603050405020304" pitchFamily="18" charset="0"/>
                <a:cs typeface="Times New Roman" panose="02020603050405020304" pitchFamily="18" charset="0"/>
              </a:rPr>
              <a:t>Piatra Teiului</a:t>
            </a:r>
          </a:p>
        </p:txBody>
      </p:sp>
      <p:sp>
        <p:nvSpPr>
          <p:cNvPr id="6" name="TextBox 5">
            <a:extLst>
              <a:ext uri="{FF2B5EF4-FFF2-40B4-BE49-F238E27FC236}">
                <a16:creationId xmlns:a16="http://schemas.microsoft.com/office/drawing/2014/main" id="{C8F400FA-439E-5091-6FC8-5D3A8EACB375}"/>
              </a:ext>
            </a:extLst>
          </p:cNvPr>
          <p:cNvSpPr txBox="1"/>
          <p:nvPr/>
        </p:nvSpPr>
        <p:spPr>
          <a:xfrm>
            <a:off x="314908" y="488252"/>
            <a:ext cx="11152413" cy="2031325"/>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Legal status: </a:t>
            </a:r>
            <a:r>
              <a:rPr lang="en-US" dirty="0">
                <a:latin typeface="Times New Roman" panose="02020603050405020304" pitchFamily="18" charset="0"/>
                <a:cs typeface="Times New Roman" panose="02020603050405020304" pitchFamily="18" charset="0"/>
              </a:rPr>
              <a:t>Law no. 5/2000; HCJ no. 15/1994</a:t>
            </a:r>
          </a:p>
          <a:p>
            <a:r>
              <a:rPr lang="en-US" b="1" dirty="0">
                <a:latin typeface="Times New Roman" panose="02020603050405020304" pitchFamily="18" charset="0"/>
                <a:cs typeface="Times New Roman" panose="02020603050405020304" pitchFamily="18" charset="0"/>
              </a:rPr>
              <a:t>Location: </a:t>
            </a:r>
            <a:r>
              <a:rPr lang="en-US" dirty="0">
                <a:latin typeface="Times New Roman" panose="02020603050405020304" pitchFamily="18" charset="0"/>
                <a:cs typeface="Times New Roman" panose="02020603050405020304" pitchFamily="18" charset="0"/>
              </a:rPr>
              <a:t>Poiana </a:t>
            </a:r>
            <a:r>
              <a:rPr lang="en-US" dirty="0" err="1">
                <a:latin typeface="Times New Roman" panose="02020603050405020304" pitchFamily="18" charset="0"/>
                <a:cs typeface="Times New Roman" panose="02020603050405020304" pitchFamily="18" charset="0"/>
              </a:rPr>
              <a:t>Teiului</a:t>
            </a:r>
            <a:r>
              <a:rPr lang="en-US" dirty="0">
                <a:latin typeface="Times New Roman" panose="02020603050405020304" pitchFamily="18" charset="0"/>
                <a:cs typeface="Times New Roman" panose="02020603050405020304" pitchFamily="18" charset="0"/>
              </a:rPr>
              <a:t> commune, </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County</a:t>
            </a:r>
          </a:p>
          <a:p>
            <a:r>
              <a:rPr lang="en-US" b="1" dirty="0">
                <a:latin typeface="Times New Roman" panose="02020603050405020304" pitchFamily="18" charset="0"/>
                <a:cs typeface="Times New Roman" panose="02020603050405020304" pitchFamily="18" charset="0"/>
              </a:rPr>
              <a:t>Category: </a:t>
            </a:r>
            <a:r>
              <a:rPr lang="en-US" dirty="0">
                <a:latin typeface="Times New Roman" panose="02020603050405020304" pitchFamily="18" charset="0"/>
                <a:cs typeface="Times New Roman" panose="02020603050405020304" pitchFamily="18" charset="0"/>
              </a:rPr>
              <a:t>Natural Monument, geological reserve (IUCN category III)</a:t>
            </a:r>
          </a:p>
          <a:p>
            <a:r>
              <a:rPr lang="en-US" b="1" dirty="0">
                <a:latin typeface="Times New Roman" panose="02020603050405020304" pitchFamily="18" charset="0"/>
                <a:cs typeface="Times New Roman" panose="02020603050405020304" pitchFamily="18" charset="0"/>
              </a:rPr>
              <a:t>Significance/Importance: </a:t>
            </a:r>
            <a:r>
              <a:rPr lang="en-US" dirty="0">
                <a:latin typeface="Times New Roman" panose="02020603050405020304" pitchFamily="18" charset="0"/>
                <a:cs typeface="Times New Roman" panose="02020603050405020304" pitchFamily="18" charset="0"/>
              </a:rPr>
              <a:t>From a geological perspective, it formed during the Cretaceous and constitutes a limestone reef, currently preserved in the internal flysch. Paleontologically, it contains the remains of marine organisms, including foraminifera and echinoderms. The presence of foraminifera with thick tests indicates an abundance of calcium carbonate, conditions encountered today in the littoral zones of tropical seas (</a:t>
            </a:r>
            <a:r>
              <a:rPr lang="en-US" dirty="0" err="1">
                <a:latin typeface="Times New Roman" panose="02020603050405020304" pitchFamily="18" charset="0"/>
                <a:cs typeface="Times New Roman" panose="02020603050405020304" pitchFamily="18" charset="0"/>
              </a:rPr>
              <a:t>Ciobanu</a:t>
            </a:r>
            <a:r>
              <a:rPr lang="en-US" dirty="0">
                <a:latin typeface="Times New Roman" panose="02020603050405020304" pitchFamily="18" charset="0"/>
                <a:cs typeface="Times New Roman" panose="02020603050405020304" pitchFamily="18" charset="0"/>
              </a:rPr>
              <a:t> et al. 1971).</a:t>
            </a:r>
            <a:r>
              <a:rPr lang="ro-RO"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8452F90B-764E-30DF-32DA-2D25186BAB22}"/>
              </a:ext>
            </a:extLst>
          </p:cNvPr>
          <p:cNvPicPr>
            <a:picLocks noChangeAspect="1"/>
          </p:cNvPicPr>
          <p:nvPr/>
        </p:nvPicPr>
        <p:blipFill>
          <a:blip r:embed="rId2"/>
          <a:stretch>
            <a:fillRect/>
          </a:stretch>
        </p:blipFill>
        <p:spPr>
          <a:xfrm>
            <a:off x="6814458" y="2573540"/>
            <a:ext cx="4970108" cy="3727581"/>
          </a:xfrm>
          <a:prstGeom prst="rect">
            <a:avLst/>
          </a:prstGeom>
        </p:spPr>
      </p:pic>
      <p:pic>
        <p:nvPicPr>
          <p:cNvPr id="9" name="Picture 8">
            <a:extLst>
              <a:ext uri="{FF2B5EF4-FFF2-40B4-BE49-F238E27FC236}">
                <a16:creationId xmlns:a16="http://schemas.microsoft.com/office/drawing/2014/main" id="{1BF37851-E7A7-E90E-8D86-3F999B81C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7437" y="2580872"/>
            <a:ext cx="4970107" cy="3727580"/>
          </a:xfrm>
          <a:prstGeom prst="rect">
            <a:avLst/>
          </a:prstGeom>
        </p:spPr>
      </p:pic>
      <p:sp>
        <p:nvSpPr>
          <p:cNvPr id="11" name="TextBox 10">
            <a:extLst>
              <a:ext uri="{FF2B5EF4-FFF2-40B4-BE49-F238E27FC236}">
                <a16:creationId xmlns:a16="http://schemas.microsoft.com/office/drawing/2014/main" id="{560F2C46-B8CA-410C-5881-847A3BC119B6}"/>
              </a:ext>
            </a:extLst>
          </p:cNvPr>
          <p:cNvSpPr txBox="1"/>
          <p:nvPr/>
        </p:nvSpPr>
        <p:spPr>
          <a:xfrm>
            <a:off x="407437" y="6369747"/>
            <a:ext cx="3242142"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Fig.</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9. </a:t>
            </a:r>
            <a:r>
              <a:rPr lang="ro-RO" sz="1400" dirty="0">
                <a:latin typeface="Times New Roman" panose="02020603050405020304" pitchFamily="18" charset="0"/>
                <a:cs typeface="Times New Roman" panose="02020603050405020304" pitchFamily="18" charset="0"/>
              </a:rPr>
              <a:t>Piatra Teiului</a:t>
            </a:r>
            <a:r>
              <a:rPr lang="en-US" sz="1400" dirty="0">
                <a:latin typeface="Times New Roman" panose="02020603050405020304" pitchFamily="18" charset="0"/>
                <a:cs typeface="Times New Roman" panose="02020603050405020304" pitchFamily="18" charset="0"/>
              </a:rPr>
              <a:t> natural monument</a:t>
            </a:r>
          </a:p>
        </p:txBody>
      </p:sp>
      <p:sp>
        <p:nvSpPr>
          <p:cNvPr id="12" name="TextBox 11">
            <a:extLst>
              <a:ext uri="{FF2B5EF4-FFF2-40B4-BE49-F238E27FC236}">
                <a16:creationId xmlns:a16="http://schemas.microsoft.com/office/drawing/2014/main" id="{8AFA5B11-6FF7-612B-12D7-C860340ADEA1}"/>
              </a:ext>
            </a:extLst>
          </p:cNvPr>
          <p:cNvSpPr txBox="1"/>
          <p:nvPr/>
        </p:nvSpPr>
        <p:spPr>
          <a:xfrm>
            <a:off x="6814458" y="6376016"/>
            <a:ext cx="3155710"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Fig.</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10. Piatra</a:t>
            </a:r>
            <a:r>
              <a:rPr lang="ro-RO" sz="1400" dirty="0">
                <a:latin typeface="Times New Roman" panose="02020603050405020304" pitchFamily="18" charset="0"/>
                <a:cs typeface="Times New Roman" panose="02020603050405020304" pitchFamily="18" charset="0"/>
              </a:rPr>
              <a:t> Teiului</a:t>
            </a:r>
            <a:r>
              <a:rPr lang="en-US" sz="1400" dirty="0">
                <a:latin typeface="Times New Roman" panose="02020603050405020304" pitchFamily="18" charset="0"/>
                <a:cs typeface="Times New Roman" panose="02020603050405020304" pitchFamily="18" charset="0"/>
              </a:rPr>
              <a:t> natural monument</a:t>
            </a:r>
          </a:p>
        </p:txBody>
      </p:sp>
    </p:spTree>
    <p:extLst>
      <p:ext uri="{BB962C8B-B14F-4D97-AF65-F5344CB8AC3E}">
        <p14:creationId xmlns:p14="http://schemas.microsoft.com/office/powerpoint/2010/main" val="3343348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9DED15-C146-C1CC-DEEA-474E2B874D1A}"/>
              </a:ext>
            </a:extLst>
          </p:cNvPr>
          <p:cNvSpPr txBox="1"/>
          <p:nvPr/>
        </p:nvSpPr>
        <p:spPr>
          <a:xfrm>
            <a:off x="314909" y="488252"/>
            <a:ext cx="11562184" cy="2308324"/>
          </a:xfrm>
          <a:prstGeom prst="rect">
            <a:avLst/>
          </a:prstGeom>
          <a:noFill/>
        </p:spPr>
        <p:txBody>
          <a:bodyPr wrap="square">
            <a:spAutoFit/>
          </a:bodyPr>
          <a:lstStyle/>
          <a:p>
            <a:r>
              <a:rPr lang="en-US" b="1" dirty="0">
                <a:latin typeface="Times New Roman" panose="02020603050405020304" pitchFamily="18" charset="0"/>
                <a:cs typeface="Times New Roman" panose="02020603050405020304" pitchFamily="18" charset="0"/>
              </a:rPr>
              <a:t>Legal status: </a:t>
            </a:r>
            <a:r>
              <a:rPr lang="en-US" dirty="0">
                <a:latin typeface="Times New Roman" panose="02020603050405020304" pitchFamily="18" charset="0"/>
                <a:cs typeface="Times New Roman" panose="02020603050405020304" pitchFamily="18" charset="0"/>
              </a:rPr>
              <a:t>Law no. 5/2000; HCJ no. 15/1994</a:t>
            </a:r>
          </a:p>
          <a:p>
            <a:r>
              <a:rPr lang="en-US" b="1" dirty="0">
                <a:latin typeface="Times New Roman" panose="02020603050405020304" pitchFamily="18" charset="0"/>
                <a:cs typeface="Times New Roman" panose="02020603050405020304" pitchFamily="18" charset="0"/>
              </a:rPr>
              <a:t>Location: </a:t>
            </a:r>
            <a:r>
              <a:rPr lang="en-US" dirty="0" err="1">
                <a:latin typeface="Times New Roman" panose="02020603050405020304" pitchFamily="18" charset="0"/>
                <a:cs typeface="Times New Roman" panose="02020603050405020304" pitchFamily="18" charset="0"/>
              </a:rPr>
              <a:t>Ștefan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cel</a:t>
            </a:r>
            <a:r>
              <a:rPr lang="en-US" dirty="0">
                <a:latin typeface="Times New Roman" panose="02020603050405020304" pitchFamily="18" charset="0"/>
                <a:cs typeface="Times New Roman" panose="02020603050405020304" pitchFamily="18" charset="0"/>
              </a:rPr>
              <a:t> Mare commune, </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County</a:t>
            </a:r>
          </a:p>
          <a:p>
            <a:r>
              <a:rPr lang="en-US" b="1" dirty="0">
                <a:latin typeface="Times New Roman" panose="02020603050405020304" pitchFamily="18" charset="0"/>
                <a:cs typeface="Times New Roman" panose="02020603050405020304" pitchFamily="18" charset="0"/>
              </a:rPr>
              <a:t>Category: </a:t>
            </a:r>
            <a:r>
              <a:rPr lang="en-US" dirty="0">
                <a:latin typeface="Times New Roman" panose="02020603050405020304" pitchFamily="18" charset="0"/>
                <a:cs typeface="Times New Roman" panose="02020603050405020304" pitchFamily="18" charset="0"/>
              </a:rPr>
              <a:t>Natural Monument, geological and landscape reserve (IUCN category III)</a:t>
            </a:r>
          </a:p>
          <a:p>
            <a:r>
              <a:rPr lang="en-US" b="1" dirty="0">
                <a:latin typeface="Times New Roman" panose="02020603050405020304" pitchFamily="18" charset="0"/>
                <a:cs typeface="Times New Roman" panose="02020603050405020304" pitchFamily="18" charset="0"/>
              </a:rPr>
              <a:t>Significance/Importance: </a:t>
            </a:r>
            <a:r>
              <a:rPr lang="en-US" dirty="0">
                <a:latin typeface="Times New Roman" panose="02020603050405020304" pitchFamily="18" charset="0"/>
                <a:cs typeface="Times New Roman" panose="02020603050405020304" pitchFamily="18" charset="0"/>
              </a:rPr>
              <a:t>represents a key site for understanding the complexity of geological phenomena in the contact zone between the Eastern Carpathians </a:t>
            </a:r>
            <a:r>
              <a:rPr lang="en-US" dirty="0" err="1">
                <a:latin typeface="Times New Roman" panose="02020603050405020304" pitchFamily="18" charset="0"/>
                <a:cs typeface="Times New Roman" panose="02020603050405020304" pitchFamily="18" charset="0"/>
              </a:rPr>
              <a:t>orogen</a:t>
            </a:r>
            <a:r>
              <a:rPr lang="en-US" dirty="0">
                <a:latin typeface="Times New Roman" panose="02020603050405020304" pitchFamily="18" charset="0"/>
                <a:cs typeface="Times New Roman" panose="02020603050405020304" pitchFamily="18" charset="0"/>
              </a:rPr>
              <a:t> and the platform unit. The rarity of areas where deposits of the Moldavian Platform are strongly tectonically deformed at the contact with the </a:t>
            </a:r>
            <a:r>
              <a:rPr lang="en-US" dirty="0" err="1">
                <a:latin typeface="Times New Roman" panose="02020603050405020304" pitchFamily="18" charset="0"/>
                <a:cs typeface="Times New Roman" panose="02020603050405020304" pitchFamily="18" charset="0"/>
              </a:rPr>
              <a:t>Subcarpathians</a:t>
            </a:r>
            <a:r>
              <a:rPr lang="en-US" dirty="0">
                <a:latin typeface="Times New Roman" panose="02020603050405020304" pitchFamily="18" charset="0"/>
                <a:cs typeface="Times New Roman" panose="02020603050405020304" pitchFamily="18" charset="0"/>
              </a:rPr>
              <a:t>, together with the fossiliferous character of the sandstones containing </a:t>
            </a:r>
            <a:r>
              <a:rPr lang="en-US" dirty="0" err="1">
                <a:latin typeface="Times New Roman" panose="02020603050405020304" pitchFamily="18" charset="0"/>
                <a:cs typeface="Times New Roman" panose="02020603050405020304" pitchFamily="18" charset="0"/>
              </a:rPr>
              <a:t>molluscs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Mactra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vitaliana</a:t>
            </a:r>
            <a:r>
              <a:rPr lang="en-US" dirty="0">
                <a:latin typeface="Times New Roman" panose="02020603050405020304" pitchFamily="18" charset="0"/>
                <a:cs typeface="Times New Roman" panose="02020603050405020304" pitchFamily="18" charset="0"/>
              </a:rPr>
              <a:t>) and plant impressions, makes St</a:t>
            </a:r>
            <a:r>
              <a:rPr lang="ro-RO" dirty="0" err="1">
                <a:latin typeface="Times New Roman" panose="02020603050405020304" pitchFamily="18" charset="0"/>
                <a:cs typeface="Times New Roman" panose="02020603050405020304" pitchFamily="18" charset="0"/>
              </a:rPr>
              <a:t>ânca</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Șerbești</a:t>
            </a:r>
            <a:r>
              <a:rPr lang="en-US" dirty="0">
                <a:latin typeface="Times New Roman" panose="02020603050405020304" pitchFamily="18" charset="0"/>
                <a:cs typeface="Times New Roman" panose="02020603050405020304" pitchFamily="18" charset="0"/>
              </a:rPr>
              <a:t> an important geological landmark</a:t>
            </a:r>
            <a:r>
              <a:rPr lang="ro-RO"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(Ciobanu et al. 1971</a:t>
            </a:r>
            <a:r>
              <a:rPr lang="ro-RO"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Miclăuş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Grasu</a:t>
            </a:r>
            <a:r>
              <a:rPr lang="en-US" dirty="0">
                <a:latin typeface="Times New Roman" panose="02020603050405020304" pitchFamily="18" charset="0"/>
                <a:cs typeface="Times New Roman" panose="02020603050405020304" pitchFamily="18" charset="0"/>
              </a:rPr>
              <a:t>, 200</a:t>
            </a:r>
            <a:r>
              <a:rPr lang="ro-RO"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8E0496B-77AE-9BB9-F79A-8DA55D81114B}"/>
              </a:ext>
            </a:extLst>
          </p:cNvPr>
          <p:cNvSpPr txBox="1"/>
          <p:nvPr/>
        </p:nvSpPr>
        <p:spPr>
          <a:xfrm>
            <a:off x="314908" y="121639"/>
            <a:ext cx="2577581" cy="366613"/>
          </a:xfrm>
          <a:prstGeom prst="rect">
            <a:avLst/>
          </a:prstGeom>
          <a:noFill/>
        </p:spPr>
        <p:txBody>
          <a:bodyPr wrap="square">
            <a:spAutoFit/>
          </a:bodyPr>
          <a:lstStyle/>
          <a:p>
            <a:r>
              <a:rPr lang="ro-RO" sz="1800" b="1" dirty="0">
                <a:latin typeface="Times New Roman" panose="02020603050405020304" pitchFamily="18" charset="0"/>
                <a:cs typeface="Times New Roman" panose="02020603050405020304" pitchFamily="18" charset="0"/>
              </a:rPr>
              <a:t>Stânca Șerbești</a:t>
            </a:r>
          </a:p>
        </p:txBody>
      </p:sp>
      <p:pic>
        <p:nvPicPr>
          <p:cNvPr id="6" name="Picture 5">
            <a:extLst>
              <a:ext uri="{FF2B5EF4-FFF2-40B4-BE49-F238E27FC236}">
                <a16:creationId xmlns:a16="http://schemas.microsoft.com/office/drawing/2014/main" id="{CCF55444-ED5E-16FE-BFB9-A1B8E0BFD690}"/>
              </a:ext>
            </a:extLst>
          </p:cNvPr>
          <p:cNvPicPr>
            <a:picLocks noChangeAspect="1"/>
          </p:cNvPicPr>
          <p:nvPr/>
        </p:nvPicPr>
        <p:blipFill>
          <a:blip r:embed="rId2"/>
          <a:stretch>
            <a:fillRect/>
          </a:stretch>
        </p:blipFill>
        <p:spPr>
          <a:xfrm>
            <a:off x="4266033" y="3076623"/>
            <a:ext cx="3659933" cy="2744950"/>
          </a:xfrm>
          <a:prstGeom prst="rect">
            <a:avLst/>
          </a:prstGeom>
        </p:spPr>
      </p:pic>
      <p:pic>
        <p:nvPicPr>
          <p:cNvPr id="7" name="Picture 6">
            <a:extLst>
              <a:ext uri="{FF2B5EF4-FFF2-40B4-BE49-F238E27FC236}">
                <a16:creationId xmlns:a16="http://schemas.microsoft.com/office/drawing/2014/main" id="{50A64129-58B5-8A80-C84A-65CE6AA6B75E}"/>
              </a:ext>
            </a:extLst>
          </p:cNvPr>
          <p:cNvPicPr>
            <a:picLocks noChangeAspect="1"/>
          </p:cNvPicPr>
          <p:nvPr/>
        </p:nvPicPr>
        <p:blipFill>
          <a:blip r:embed="rId3"/>
          <a:stretch>
            <a:fillRect/>
          </a:stretch>
        </p:blipFill>
        <p:spPr>
          <a:xfrm>
            <a:off x="314908" y="3076623"/>
            <a:ext cx="3659933" cy="2744950"/>
          </a:xfrm>
          <a:prstGeom prst="rect">
            <a:avLst/>
          </a:prstGeom>
        </p:spPr>
      </p:pic>
      <p:pic>
        <p:nvPicPr>
          <p:cNvPr id="10" name="Picture 9">
            <a:extLst>
              <a:ext uri="{FF2B5EF4-FFF2-40B4-BE49-F238E27FC236}">
                <a16:creationId xmlns:a16="http://schemas.microsoft.com/office/drawing/2014/main" id="{07CD5AC0-34DB-4EE9-7C06-B092B5D199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7159" y="3076623"/>
            <a:ext cx="3659933" cy="2744950"/>
          </a:xfrm>
          <a:prstGeom prst="rect">
            <a:avLst/>
          </a:prstGeom>
        </p:spPr>
      </p:pic>
      <p:sp>
        <p:nvSpPr>
          <p:cNvPr id="11" name="TextBox 10">
            <a:extLst>
              <a:ext uri="{FF2B5EF4-FFF2-40B4-BE49-F238E27FC236}">
                <a16:creationId xmlns:a16="http://schemas.microsoft.com/office/drawing/2014/main" id="{B94287F7-92DC-32C5-D71E-1D62844AD46C}"/>
              </a:ext>
            </a:extLst>
          </p:cNvPr>
          <p:cNvSpPr txBox="1"/>
          <p:nvPr/>
        </p:nvSpPr>
        <p:spPr>
          <a:xfrm>
            <a:off x="314907" y="6000416"/>
            <a:ext cx="3951125" cy="307777"/>
          </a:xfrm>
          <a:prstGeom prst="rect">
            <a:avLst/>
          </a:prstGeom>
          <a:noFill/>
        </p:spPr>
        <p:txBody>
          <a:bodyPr wrap="square">
            <a:spAutoFit/>
          </a:bodyPr>
          <a:lstStyle/>
          <a:p>
            <a:r>
              <a:rPr lang="en-US" sz="1400" dirty="0">
                <a:latin typeface="Times New Roman" panose="02020603050405020304" pitchFamily="18" charset="0"/>
                <a:cs typeface="Times New Roman" panose="02020603050405020304" pitchFamily="18" charset="0"/>
              </a:rPr>
              <a:t>Fig.</a:t>
            </a:r>
            <a:r>
              <a:rPr lang="ro-RO" sz="1400" dirty="0">
                <a:latin typeface="Times New Roman" panose="02020603050405020304" pitchFamily="18" charset="0"/>
                <a:cs typeface="Times New Roman" panose="02020603050405020304" pitchFamily="18" charset="0"/>
              </a:rPr>
              <a:t> 1</a:t>
            </a:r>
            <a:r>
              <a:rPr lang="en-US" sz="1400" dirty="0">
                <a:latin typeface="Times New Roman" panose="02020603050405020304" pitchFamily="18" charset="0"/>
                <a:cs typeface="Times New Roman" panose="02020603050405020304" pitchFamily="18" charset="0"/>
              </a:rPr>
              <a:t>1</a:t>
            </a:r>
            <a:r>
              <a:rPr lang="ro-RO" sz="1400" dirty="0">
                <a:latin typeface="Times New Roman" panose="02020603050405020304" pitchFamily="18" charset="0"/>
                <a:cs typeface="Times New Roman" panose="02020603050405020304" pitchFamily="18" charset="0"/>
              </a:rPr>
              <a:t>, 1</a:t>
            </a:r>
            <a:r>
              <a:rPr lang="en-US" sz="1400" dirty="0">
                <a:latin typeface="Times New Roman" panose="02020603050405020304" pitchFamily="18" charset="0"/>
                <a:cs typeface="Times New Roman" panose="02020603050405020304" pitchFamily="18" charset="0"/>
              </a:rPr>
              <a:t>2</a:t>
            </a:r>
            <a:r>
              <a:rPr lang="ro-RO" sz="1400" dirty="0">
                <a:latin typeface="Times New Roman" panose="02020603050405020304" pitchFamily="18" charset="0"/>
                <a:cs typeface="Times New Roman" panose="02020603050405020304" pitchFamily="18" charset="0"/>
              </a:rPr>
              <a:t>, 1</a:t>
            </a:r>
            <a:r>
              <a:rPr lang="en-US" sz="1400" dirty="0">
                <a:latin typeface="Times New Roman" panose="02020603050405020304" pitchFamily="18" charset="0"/>
                <a:cs typeface="Times New Roman" panose="02020603050405020304" pitchFamily="18" charset="0"/>
              </a:rPr>
              <a:t>3. </a:t>
            </a:r>
            <a:r>
              <a:rPr lang="ro-RO" sz="1400" dirty="0">
                <a:latin typeface="Times New Roman" panose="02020603050405020304" pitchFamily="18" charset="0"/>
                <a:cs typeface="Times New Roman" panose="02020603050405020304" pitchFamily="18" charset="0"/>
              </a:rPr>
              <a:t>Stânca Șerbești</a:t>
            </a:r>
            <a:r>
              <a:rPr lang="en-US" sz="1400" dirty="0">
                <a:latin typeface="Times New Roman" panose="02020603050405020304" pitchFamily="18" charset="0"/>
                <a:cs typeface="Times New Roman" panose="02020603050405020304" pitchFamily="18" charset="0"/>
              </a:rPr>
              <a:t> natural monument</a:t>
            </a:r>
          </a:p>
        </p:txBody>
      </p:sp>
    </p:spTree>
    <p:extLst>
      <p:ext uri="{BB962C8B-B14F-4D97-AF65-F5344CB8AC3E}">
        <p14:creationId xmlns:p14="http://schemas.microsoft.com/office/powerpoint/2010/main" val="133668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74EC24-7A64-D1D2-F90F-E18B41AC4413}"/>
              </a:ext>
            </a:extLst>
          </p:cNvPr>
          <p:cNvSpPr txBox="1"/>
          <p:nvPr/>
        </p:nvSpPr>
        <p:spPr>
          <a:xfrm>
            <a:off x="314909" y="488252"/>
            <a:ext cx="11562184" cy="3139321"/>
          </a:xfrm>
          <a:prstGeom prst="rect">
            <a:avLst/>
          </a:prstGeom>
          <a:noFill/>
        </p:spPr>
        <p:txBody>
          <a:bodyPr wrap="square">
            <a:spAutoFit/>
          </a:bodyPr>
          <a:lstStyle/>
          <a:p>
            <a:r>
              <a:rPr lang="en-US" b="1" dirty="0" err="1">
                <a:latin typeface="Times New Roman" panose="02020603050405020304" pitchFamily="18" charset="0"/>
                <a:cs typeface="Times New Roman" panose="02020603050405020304" pitchFamily="18" charset="0"/>
              </a:rPr>
              <a:t>Statut</a:t>
            </a:r>
            <a:r>
              <a:rPr lang="en-US" b="1" dirty="0">
                <a:latin typeface="Times New Roman" panose="02020603050405020304" pitchFamily="18" charset="0"/>
                <a:cs typeface="Times New Roman" panose="02020603050405020304" pitchFamily="18" charset="0"/>
              </a:rPr>
              <a:t> Legal status: </a:t>
            </a:r>
            <a:r>
              <a:rPr lang="en-US" dirty="0">
                <a:latin typeface="Times New Roman" panose="02020603050405020304" pitchFamily="18" charset="0"/>
                <a:cs typeface="Times New Roman" panose="02020603050405020304" pitchFamily="18" charset="0"/>
              </a:rPr>
              <a:t>Law no. 5/2000; HCJ no. 15/1994</a:t>
            </a:r>
          </a:p>
          <a:p>
            <a:r>
              <a:rPr lang="en-US" b="1" dirty="0">
                <a:latin typeface="Times New Roman" panose="02020603050405020304" pitchFamily="18" charset="0"/>
                <a:cs typeface="Times New Roman" panose="02020603050405020304" pitchFamily="18" charset="0"/>
              </a:rPr>
              <a:t>Location: </a:t>
            </a:r>
            <a:r>
              <a:rPr lang="en-US" dirty="0">
                <a:latin typeface="Times New Roman" panose="02020603050405020304" pitchFamily="18" charset="0"/>
                <a:cs typeface="Times New Roman" panose="02020603050405020304" pitchFamily="18" charset="0"/>
              </a:rPr>
              <a:t>Piatra-</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County</a:t>
            </a:r>
          </a:p>
          <a:p>
            <a:r>
              <a:rPr lang="en-US" b="1" dirty="0">
                <a:latin typeface="Times New Roman" panose="02020603050405020304" pitchFamily="18" charset="0"/>
                <a:cs typeface="Times New Roman" panose="02020603050405020304" pitchFamily="18" charset="0"/>
              </a:rPr>
              <a:t>Category: </a:t>
            </a:r>
            <a:r>
              <a:rPr lang="en-US" dirty="0">
                <a:latin typeface="Times New Roman" panose="02020603050405020304" pitchFamily="18" charset="0"/>
                <a:cs typeface="Times New Roman" panose="02020603050405020304" pitchFamily="18" charset="0"/>
              </a:rPr>
              <a:t>Paleontological nature reserve (IUCN category IV)</a:t>
            </a:r>
          </a:p>
          <a:p>
            <a:r>
              <a:rPr lang="en-US" b="1" dirty="0">
                <a:latin typeface="Times New Roman" panose="02020603050405020304" pitchFamily="18" charset="0"/>
                <a:cs typeface="Times New Roman" panose="02020603050405020304" pitchFamily="18" charset="0"/>
              </a:rPr>
              <a:t>Significance/Importance: </a:t>
            </a:r>
            <a:r>
              <a:rPr lang="en-US" dirty="0">
                <a:latin typeface="Times New Roman" panose="02020603050405020304" pitchFamily="18" charset="0"/>
                <a:cs typeface="Times New Roman" panose="02020603050405020304" pitchFamily="18" charset="0"/>
              </a:rPr>
              <a:t>The beginnings of research on fossil fishes in the external flysch of the Eastern Carpathians date back to the 19th century, specifically 1883, when Leon C. </a:t>
            </a:r>
            <a:r>
              <a:rPr lang="en-US" dirty="0" err="1">
                <a:latin typeface="Times New Roman" panose="02020603050405020304" pitchFamily="18" charset="0"/>
                <a:cs typeface="Times New Roman" panose="02020603050405020304" pitchFamily="18" charset="0"/>
              </a:rPr>
              <a:t>Cosmovici</a:t>
            </a:r>
            <a:r>
              <a:rPr lang="en-US" dirty="0">
                <a:latin typeface="Times New Roman" panose="02020603050405020304" pitchFamily="18" charset="0"/>
                <a:cs typeface="Times New Roman" panose="02020603050405020304" pitchFamily="18" charset="0"/>
              </a:rPr>
              <a:t> (1857–1921) collected the first fossil fishes from </a:t>
            </a:r>
            <a:r>
              <a:rPr lang="en-US" dirty="0" err="1">
                <a:latin typeface="Times New Roman" panose="02020603050405020304" pitchFamily="18" charset="0"/>
                <a:cs typeface="Times New Roman" panose="02020603050405020304" pitchFamily="18" charset="0"/>
              </a:rPr>
              <a:t>Cozla</a:t>
            </a:r>
            <a:r>
              <a:rPr lang="en-US" dirty="0">
                <a:latin typeface="Times New Roman" panose="02020603050405020304" pitchFamily="18" charset="0"/>
                <a:cs typeface="Times New Roman" panose="02020603050405020304" pitchFamily="18" charset="0"/>
              </a:rPr>
              <a:t> Mountain (Piatra-</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region) (</a:t>
            </a:r>
            <a:r>
              <a:rPr lang="en-US" dirty="0" err="1">
                <a:latin typeface="Times New Roman" panose="02020603050405020304" pitchFamily="18" charset="0"/>
                <a:cs typeface="Times New Roman" panose="02020603050405020304" pitchFamily="18" charset="0"/>
              </a:rPr>
              <a:t>Cosmovici</a:t>
            </a:r>
            <a:r>
              <a:rPr lang="en-US" dirty="0">
                <a:latin typeface="Times New Roman" panose="02020603050405020304" pitchFamily="18" charset="0"/>
                <a:cs typeface="Times New Roman" panose="02020603050405020304" pitchFamily="18" charset="0"/>
              </a:rPr>
              <a:t>, 1887).</a:t>
            </a:r>
          </a:p>
          <a:p>
            <a:r>
              <a:rPr lang="en-US" dirty="0">
                <a:latin typeface="Times New Roman" panose="02020603050405020304" pitchFamily="18" charset="0"/>
                <a:cs typeface="Times New Roman" panose="02020603050405020304" pitchFamily="18" charset="0"/>
              </a:rPr>
              <a:t>Due to the uniqueness and diversity of the fossiliferous deposits (</a:t>
            </a:r>
            <a:r>
              <a:rPr lang="en-US" dirty="0" err="1">
                <a:latin typeface="Times New Roman" panose="02020603050405020304" pitchFamily="18" charset="0"/>
                <a:cs typeface="Times New Roman" panose="02020603050405020304" pitchFamily="18" charset="0"/>
              </a:rPr>
              <a:t>Cozla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Pietricica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Cernegura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Agârcia</a:t>
            </a:r>
            <a:r>
              <a:rPr lang="en-US" dirty="0">
                <a:latin typeface="Times New Roman" panose="02020603050405020304" pitchFamily="18" charset="0"/>
                <a:cs typeface="Times New Roman" panose="02020603050405020304" pitchFamily="18" charset="0"/>
              </a:rPr>
              <a:t>), the Piatra-</a:t>
            </a:r>
            <a:r>
              <a:rPr lang="en-US" dirty="0" err="1">
                <a:latin typeface="Times New Roman" panose="02020603050405020304" pitchFamily="18" charset="0"/>
                <a:cs typeface="Times New Roman" panose="02020603050405020304" pitchFamily="18" charset="0"/>
              </a:rPr>
              <a:t>Neamț</a:t>
            </a:r>
            <a:r>
              <a:rPr lang="en-US" dirty="0">
                <a:latin typeface="Times New Roman" panose="02020603050405020304" pitchFamily="18" charset="0"/>
                <a:cs typeface="Times New Roman" panose="02020603050405020304" pitchFamily="18" charset="0"/>
              </a:rPr>
              <a:t> region is a reference point in European </a:t>
            </a:r>
            <a:r>
              <a:rPr lang="en-US" dirty="0" err="1">
                <a:latin typeface="Times New Roman" panose="02020603050405020304" pitchFamily="18" charset="0"/>
                <a:cs typeface="Times New Roman" panose="02020603050405020304" pitchFamily="18" charset="0"/>
              </a:rPr>
              <a:t>paleoichthyology</a:t>
            </a:r>
            <a:r>
              <a:rPr lang="en-US" dirty="0">
                <a:latin typeface="Times New Roman" panose="02020603050405020304" pitchFamily="18" charset="0"/>
                <a:cs typeface="Times New Roman" panose="02020603050405020304" pitchFamily="18" charset="0"/>
              </a:rPr>
              <a:t>. The study and correlation of Oligocene fossil fishes (34 Ma) with similar fauna from the entire </a:t>
            </a:r>
            <a:r>
              <a:rPr lang="en-US" dirty="0" err="1">
                <a:latin typeface="Times New Roman" panose="02020603050405020304" pitchFamily="18" charset="0"/>
                <a:cs typeface="Times New Roman" panose="02020603050405020304" pitchFamily="18" charset="0"/>
              </a:rPr>
              <a:t>Paratethys</a:t>
            </a:r>
            <a:r>
              <a:rPr lang="en-US" dirty="0">
                <a:latin typeface="Times New Roman" panose="02020603050405020304" pitchFamily="18" charset="0"/>
                <a:cs typeface="Times New Roman" panose="02020603050405020304" pitchFamily="18" charset="0"/>
              </a:rPr>
              <a:t> (from Iran to Central Europe) make an essential contribution to understanding the biogeographic relationships and the origin of the current fish fauna of the Atlantic, Mediterranean, and Indo-Pacific, thus consolidating the primary scientific importance of these sites</a:t>
            </a:r>
            <a:r>
              <a:rPr lang="en-US" b="1" dirty="0">
                <a:latin typeface="Times New Roman" panose="02020603050405020304" pitchFamily="18" charset="0"/>
                <a:cs typeface="Times New Roman" panose="02020603050405020304" pitchFamily="18" charset="0"/>
              </a:rPr>
              <a:t> </a:t>
            </a:r>
            <a:r>
              <a:rPr lang="ro-RO" dirty="0">
                <a:latin typeface="Times New Roman" panose="02020603050405020304" pitchFamily="18" charset="0"/>
                <a:cs typeface="Times New Roman" panose="02020603050405020304" pitchFamily="18" charset="0"/>
              </a:rPr>
              <a:t>(Ciobanu 1977, Baciu 2001).</a:t>
            </a:r>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DB1F012-1D3A-AA0E-6FD3-1E37FC2DEA1F}"/>
              </a:ext>
            </a:extLst>
          </p:cNvPr>
          <p:cNvSpPr txBox="1"/>
          <p:nvPr/>
        </p:nvSpPr>
        <p:spPr>
          <a:xfrm>
            <a:off x="314906" y="121639"/>
            <a:ext cx="9339047" cy="369332"/>
          </a:xfrm>
          <a:prstGeom prst="rect">
            <a:avLst/>
          </a:prstGeom>
          <a:noFill/>
        </p:spPr>
        <p:txBody>
          <a:bodyPr wrap="square">
            <a:spAutoFit/>
          </a:bodyPr>
          <a:lstStyle/>
          <a:p>
            <a:r>
              <a:rPr lang="ro-RO" b="1" dirty="0">
                <a:latin typeface="Times New Roman" panose="02020603050405020304" pitchFamily="18" charset="0"/>
                <a:cs typeface="Times New Roman" panose="02020603050405020304" pitchFamily="18" charset="0"/>
              </a:rPr>
              <a:t>Paleontological reserves Cozla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Pietricica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Cernegura</a:t>
            </a:r>
            <a:r>
              <a:rPr lang="en-US" b="1" dirty="0">
                <a:latin typeface="Times New Roman" panose="02020603050405020304" pitchFamily="18" charset="0"/>
                <a:cs typeface="Times New Roman" panose="02020603050405020304" pitchFamily="18" charset="0"/>
              </a:rPr>
              <a:t>, A</a:t>
            </a:r>
            <a:r>
              <a:rPr lang="ro-RO" b="1" dirty="0" err="1">
                <a:latin typeface="Times New Roman" panose="02020603050405020304" pitchFamily="18" charset="0"/>
                <a:cs typeface="Times New Roman" panose="02020603050405020304" pitchFamily="18" charset="0"/>
              </a:rPr>
              <a:t>gâ</a:t>
            </a:r>
            <a:r>
              <a:rPr lang="en-US" b="1" dirty="0" err="1">
                <a:latin typeface="Times New Roman" panose="02020603050405020304" pitchFamily="18" charset="0"/>
                <a:cs typeface="Times New Roman" panose="02020603050405020304" pitchFamily="18" charset="0"/>
              </a:rPr>
              <a:t>rcia</a:t>
            </a:r>
            <a:endParaRPr lang="ro-RO" sz="1800" b="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36E1109-F8F5-A825-2836-0020D4303A6A}"/>
              </a:ext>
            </a:extLst>
          </p:cNvPr>
          <p:cNvPicPr>
            <a:picLocks noChangeAspect="1"/>
          </p:cNvPicPr>
          <p:nvPr/>
        </p:nvPicPr>
        <p:blipFill>
          <a:blip r:embed="rId2"/>
          <a:stretch>
            <a:fillRect/>
          </a:stretch>
        </p:blipFill>
        <p:spPr>
          <a:xfrm>
            <a:off x="240855" y="3062529"/>
            <a:ext cx="4073563" cy="3053483"/>
          </a:xfrm>
          <a:prstGeom prst="rect">
            <a:avLst/>
          </a:prstGeom>
        </p:spPr>
      </p:pic>
      <p:sp>
        <p:nvSpPr>
          <p:cNvPr id="9" name="TextBox 8">
            <a:extLst>
              <a:ext uri="{FF2B5EF4-FFF2-40B4-BE49-F238E27FC236}">
                <a16:creationId xmlns:a16="http://schemas.microsoft.com/office/drawing/2014/main" id="{E41CB211-4692-242F-C828-B4E4DCDE7218}"/>
              </a:ext>
            </a:extLst>
          </p:cNvPr>
          <p:cNvSpPr txBox="1"/>
          <p:nvPr/>
        </p:nvSpPr>
        <p:spPr>
          <a:xfrm>
            <a:off x="123092" y="5782254"/>
            <a:ext cx="4191326" cy="954107"/>
          </a:xfrm>
          <a:prstGeom prst="rect">
            <a:avLst/>
          </a:prstGeom>
          <a:noFill/>
        </p:spPr>
        <p:txBody>
          <a:bodyPr wrap="square" rtlCol="0">
            <a:spAutoFit/>
          </a:bodyPr>
          <a:lstStyle/>
          <a:p>
            <a:pPr algn="ctr"/>
            <a:r>
              <a:rPr lang="en-US" sz="1400" dirty="0">
                <a:latin typeface="Times New Roman" panose="02020603050405020304" pitchFamily="18" charset="0"/>
                <a:cs typeface="Times New Roman" panose="02020603050405020304" pitchFamily="18" charset="0"/>
              </a:rPr>
              <a:t>Fig.</a:t>
            </a:r>
            <a:r>
              <a:rPr lang="ro-RO" sz="1400" dirty="0">
                <a:latin typeface="Times New Roman" panose="02020603050405020304" pitchFamily="18" charset="0"/>
                <a:cs typeface="Times New Roman" panose="02020603050405020304" pitchFamily="18" charset="0"/>
              </a:rPr>
              <a:t> 1</a:t>
            </a:r>
            <a:r>
              <a:rPr lang="en-US" sz="1400" dirty="0">
                <a:latin typeface="Times New Roman" panose="02020603050405020304" pitchFamily="18" charset="0"/>
                <a:cs typeface="Times New Roman" panose="02020603050405020304" pitchFamily="18" charset="0"/>
              </a:rPr>
              <a:t>4.  </a:t>
            </a:r>
            <a:r>
              <a:rPr lang="en-US" sz="1400" i="1" dirty="0" err="1">
                <a:latin typeface="Times New Roman" panose="02020603050405020304" pitchFamily="18" charset="0"/>
                <a:cs typeface="Times New Roman" panose="02020603050405020304" pitchFamily="18" charset="0"/>
              </a:rPr>
              <a:t>Syngnathus</a:t>
            </a:r>
            <a:r>
              <a:rPr lang="en-US" sz="1400" i="1" dirty="0">
                <a:latin typeface="Times New Roman" panose="02020603050405020304" pitchFamily="18" charset="0"/>
                <a:cs typeface="Times New Roman" panose="02020603050405020304" pitchFamily="18" charset="0"/>
              </a:rPr>
              <a:t> </a:t>
            </a:r>
            <a:r>
              <a:rPr lang="en-US" sz="1400" i="1" dirty="0" err="1">
                <a:latin typeface="Times New Roman" panose="02020603050405020304" pitchFamily="18" charset="0"/>
                <a:cs typeface="Times New Roman" panose="02020603050405020304" pitchFamily="18" charset="0"/>
              </a:rPr>
              <a:t>incompletus</a:t>
            </a:r>
            <a:r>
              <a:rPr lang="en-US" sz="1400" i="1"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Cosmovici</a:t>
            </a:r>
            <a:r>
              <a:rPr lang="en-US" sz="1400" dirty="0">
                <a:latin typeface="Times New Roman" panose="02020603050405020304" pitchFamily="18" charset="0"/>
                <a:cs typeface="Times New Roman" panose="02020603050405020304" pitchFamily="18" charset="0"/>
              </a:rPr>
              <a:t>, 1887, </a:t>
            </a:r>
            <a:r>
              <a:rPr lang="en-US" sz="1400" dirty="0" err="1">
                <a:latin typeface="Times New Roman" panose="02020603050405020304" pitchFamily="18" charset="0"/>
                <a:cs typeface="Times New Roman" panose="02020603050405020304" pitchFamily="18" charset="0"/>
              </a:rPr>
              <a:t>holot</a:t>
            </a:r>
            <a:r>
              <a:rPr lang="ro-RO" sz="1400" dirty="0">
                <a:latin typeface="Times New Roman" panose="02020603050405020304" pitchFamily="18" charset="0"/>
                <a:cs typeface="Times New Roman" panose="02020603050405020304" pitchFamily="18" charset="0"/>
              </a:rPr>
              <a:t>y</a:t>
            </a:r>
            <a:r>
              <a:rPr lang="en-US" sz="1400" dirty="0">
                <a:latin typeface="Times New Roman" panose="02020603050405020304" pitchFamily="18" charset="0"/>
                <a:cs typeface="Times New Roman" panose="02020603050405020304" pitchFamily="18" charset="0"/>
              </a:rPr>
              <a:t>p</a:t>
            </a:r>
            <a:r>
              <a:rPr lang="ro-RO" sz="1400" dirty="0">
                <a:latin typeface="Times New Roman" panose="02020603050405020304" pitchFamily="18" charset="0"/>
                <a:cs typeface="Times New Roman" panose="02020603050405020304" pitchFamily="18" charset="0"/>
              </a:rPr>
              <a:t>e</a:t>
            </a:r>
            <a:r>
              <a:rPr lang="en-US" sz="1400" dirty="0">
                <a:latin typeface="Times New Roman" panose="02020603050405020304" pitchFamily="18" charset="0"/>
                <a:cs typeface="Times New Roman" panose="02020603050405020304" pitchFamily="18" charset="0"/>
              </a:rPr>
              <a:t>,</a:t>
            </a:r>
            <a:r>
              <a:rPr lang="ro-RO" sz="1400" dirty="0">
                <a:latin typeface="Times New Roman" panose="02020603050405020304" pitchFamily="18" charset="0"/>
                <a:cs typeface="Times New Roman" panose="02020603050405020304" pitchFamily="18" charset="0"/>
              </a:rPr>
              <a:t>  nr. 130, </a:t>
            </a:r>
            <a:r>
              <a:rPr lang="en-US" sz="1400" dirty="0" err="1">
                <a:latin typeface="Times New Roman" panose="02020603050405020304" pitchFamily="18" charset="0"/>
                <a:cs typeface="Times New Roman" panose="02020603050405020304" pitchFamily="18" charset="0"/>
              </a:rPr>
              <a:t>Cozla</a:t>
            </a:r>
            <a:r>
              <a:rPr lang="en-US" sz="1400" dirty="0">
                <a:latin typeface="Times New Roman" panose="02020603050405020304" pitchFamily="18" charset="0"/>
                <a:cs typeface="Times New Roman" panose="02020603050405020304" pitchFamily="18" charset="0"/>
              </a:rPr>
              <a:t> Mountain. Paleontological Collection, Department of Geology, Faculty of Geography and Geology, 'Al. I. </a:t>
            </a:r>
            <a:r>
              <a:rPr lang="en-US" sz="1400" dirty="0" err="1">
                <a:latin typeface="Times New Roman" panose="02020603050405020304" pitchFamily="18" charset="0"/>
                <a:cs typeface="Times New Roman" panose="02020603050405020304" pitchFamily="18" charset="0"/>
              </a:rPr>
              <a:t>Cuza</a:t>
            </a:r>
            <a:r>
              <a:rPr lang="en-US" sz="1400" dirty="0">
                <a:latin typeface="Times New Roman" panose="02020603050405020304" pitchFamily="18" charset="0"/>
                <a:cs typeface="Times New Roman" panose="02020603050405020304" pitchFamily="18" charset="0"/>
              </a:rPr>
              <a:t>' University of </a:t>
            </a:r>
            <a:r>
              <a:rPr lang="en-US" sz="1400" dirty="0" err="1">
                <a:latin typeface="Times New Roman" panose="02020603050405020304" pitchFamily="18" charset="0"/>
                <a:cs typeface="Times New Roman" panose="02020603050405020304" pitchFamily="18" charset="0"/>
              </a:rPr>
              <a:t>Iași</a:t>
            </a:r>
            <a:endParaRPr lang="ro-RO" sz="1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FFD9628-DA9A-015C-C378-764018774D7C}"/>
              </a:ext>
            </a:extLst>
          </p:cNvPr>
          <p:cNvSpPr txBox="1"/>
          <p:nvPr/>
        </p:nvSpPr>
        <p:spPr>
          <a:xfrm>
            <a:off x="6747275" y="6411713"/>
            <a:ext cx="4028603"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Fig.</a:t>
            </a:r>
            <a:r>
              <a:rPr lang="ro-RO" sz="1400" dirty="0">
                <a:latin typeface="Times New Roman" panose="02020603050405020304" pitchFamily="18" charset="0"/>
                <a:cs typeface="Times New Roman" panose="02020603050405020304" pitchFamily="18" charset="0"/>
              </a:rPr>
              <a:t> 15</a:t>
            </a:r>
            <a:r>
              <a:rPr lang="en-US" sz="1400" dirty="0">
                <a:latin typeface="Times New Roman" panose="02020603050405020304" pitchFamily="18" charset="0"/>
                <a:cs typeface="Times New Roman" panose="02020603050405020304" pitchFamily="18" charset="0"/>
              </a:rPr>
              <a:t>.</a:t>
            </a:r>
            <a:r>
              <a:rPr lang="ro-RO" sz="1400"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The fossiliferous deposits of </a:t>
            </a:r>
            <a:r>
              <a:rPr lang="en-US" sz="1400" dirty="0" err="1">
                <a:latin typeface="Times New Roman" panose="02020603050405020304" pitchFamily="18" charset="0"/>
                <a:cs typeface="Times New Roman" panose="02020603050405020304" pitchFamily="18" charset="0"/>
              </a:rPr>
              <a:t>Cozla</a:t>
            </a:r>
            <a:r>
              <a:rPr lang="en-US" sz="1400" dirty="0">
                <a:latin typeface="Times New Roman" panose="02020603050405020304" pitchFamily="18" charset="0"/>
                <a:cs typeface="Times New Roman" panose="02020603050405020304" pitchFamily="18" charset="0"/>
              </a:rPr>
              <a:t> Mountain</a:t>
            </a:r>
          </a:p>
        </p:txBody>
      </p:sp>
      <p:pic>
        <p:nvPicPr>
          <p:cNvPr id="16" name="Picture 15">
            <a:extLst>
              <a:ext uri="{FF2B5EF4-FFF2-40B4-BE49-F238E27FC236}">
                <a16:creationId xmlns:a16="http://schemas.microsoft.com/office/drawing/2014/main" id="{4A7BDBC4-5840-B2C3-75A9-829425B80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6604" y="3747823"/>
            <a:ext cx="3551853" cy="2663890"/>
          </a:xfrm>
          <a:prstGeom prst="rect">
            <a:avLst/>
          </a:prstGeom>
        </p:spPr>
      </p:pic>
      <p:pic>
        <p:nvPicPr>
          <p:cNvPr id="17" name="Picture 16">
            <a:extLst>
              <a:ext uri="{FF2B5EF4-FFF2-40B4-BE49-F238E27FC236}">
                <a16:creationId xmlns:a16="http://schemas.microsoft.com/office/drawing/2014/main" id="{CD64B10B-1ABF-068F-44CE-10605D2DBE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4505" y="3747823"/>
            <a:ext cx="3551853" cy="2663890"/>
          </a:xfrm>
          <a:prstGeom prst="rect">
            <a:avLst/>
          </a:prstGeom>
        </p:spPr>
      </p:pic>
    </p:spTree>
    <p:extLst>
      <p:ext uri="{BB962C8B-B14F-4D97-AF65-F5344CB8AC3E}">
        <p14:creationId xmlns:p14="http://schemas.microsoft.com/office/powerpoint/2010/main" val="10580248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1201</TotalTime>
  <Words>2760</Words>
  <Application>Microsoft Office PowerPoint</Application>
  <PresentationFormat>Widescreen</PresentationFormat>
  <Paragraphs>720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Times New Roman</vt:lpstr>
      <vt:lpstr>Wingdings</vt:lpstr>
      <vt:lpstr>Office Theme</vt:lpstr>
      <vt:lpstr>Safeguarding Geoheritage in a Changing World: An interdisciplinary assessment of the value and vulnerability for Neamț County's geosites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Perspective asupra evaluării patrimoniului și a potențialului turistic al siturilor geologice din județul Neamț</dc:title>
  <dc:creator>Cimpoesu Cristina</dc:creator>
  <cp:lastModifiedBy>Cimpoesu Cristina</cp:lastModifiedBy>
  <cp:revision>120</cp:revision>
  <dcterms:created xsi:type="dcterms:W3CDTF">2025-10-22T08:56:00Z</dcterms:created>
  <dcterms:modified xsi:type="dcterms:W3CDTF">2026-05-02T15:06:42Z</dcterms:modified>
</cp:coreProperties>
</file>