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5" r:id="rId2"/>
    <p:sldMasterId id="2147483777" r:id="rId3"/>
    <p:sldMasterId id="2147483789" r:id="rId4"/>
    <p:sldMasterId id="2147483801" r:id="rId5"/>
    <p:sldMasterId id="2147483813" r:id="rId6"/>
    <p:sldMasterId id="2147483825" r:id="rId7"/>
    <p:sldMasterId id="2147483837" r:id="rId8"/>
    <p:sldMasterId id="2147483849" r:id="rId9"/>
  </p:sldMasterIdLst>
  <p:notesMasterIdLst>
    <p:notesMasterId r:id="rId40"/>
  </p:notesMasterIdLst>
  <p:handoutMasterIdLst>
    <p:handoutMasterId r:id="rId41"/>
  </p:handoutMasterIdLst>
  <p:sldIdLst>
    <p:sldId id="753" r:id="rId10"/>
    <p:sldId id="710" r:id="rId11"/>
    <p:sldId id="733" r:id="rId12"/>
    <p:sldId id="734" r:id="rId13"/>
    <p:sldId id="735" r:id="rId14"/>
    <p:sldId id="736" r:id="rId15"/>
    <p:sldId id="740" r:id="rId16"/>
    <p:sldId id="739" r:id="rId17"/>
    <p:sldId id="683" r:id="rId18"/>
    <p:sldId id="745" r:id="rId19"/>
    <p:sldId id="720" r:id="rId20"/>
    <p:sldId id="628" r:id="rId21"/>
    <p:sldId id="725" r:id="rId22"/>
    <p:sldId id="741" r:id="rId23"/>
    <p:sldId id="724" r:id="rId24"/>
    <p:sldId id="742" r:id="rId25"/>
    <p:sldId id="707" r:id="rId26"/>
    <p:sldId id="704" r:id="rId27"/>
    <p:sldId id="706" r:id="rId28"/>
    <p:sldId id="685" r:id="rId29"/>
    <p:sldId id="686" r:id="rId30"/>
    <p:sldId id="701" r:id="rId31"/>
    <p:sldId id="752" r:id="rId32"/>
    <p:sldId id="722" r:id="rId33"/>
    <p:sldId id="647" r:id="rId34"/>
    <p:sldId id="754" r:id="rId35"/>
    <p:sldId id="751" r:id="rId36"/>
    <p:sldId id="749" r:id="rId37"/>
    <p:sldId id="744" r:id="rId38"/>
    <p:sldId id="746" r:id="rId39"/>
  </p:sldIdLst>
  <p:sldSz cx="12187238"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482">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D8F71-F310-4824-B60C-95DC023F2EA6}" v="15" dt="2026-05-08T09:03:41.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8" autoAdjust="0"/>
    <p:restoredTop sz="75556" autoAdjust="0"/>
  </p:normalViewPr>
  <p:slideViewPr>
    <p:cSldViewPr snapToObjects="1">
      <p:cViewPr>
        <p:scale>
          <a:sx n="66" d="100"/>
          <a:sy n="66" d="100"/>
        </p:scale>
        <p:origin x="514" y="197"/>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482"/>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49" d="100"/>
          <a:sy n="49" d="100"/>
        </p:scale>
        <p:origin x="-2958" y="-11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 THIERY" userId="d772bc80-69cf-4adb-9719-00e6f5281743" providerId="ADAL" clId="{96AD916A-A575-4FA0-8E2B-3AA89F91E4A4}"/>
    <pc:docChg chg="undo custSel addSld delSld modSld sldOrd">
      <pc:chgData name="Wim THIERY" userId="d772bc80-69cf-4adb-9719-00e6f5281743" providerId="ADAL" clId="{96AD916A-A575-4FA0-8E2B-3AA89F91E4A4}" dt="2026-05-08T09:03:41.982" v="447"/>
      <pc:docMkLst>
        <pc:docMk/>
      </pc:docMkLst>
      <pc:sldChg chg="modSp del mod">
        <pc:chgData name="Wim THIERY" userId="d772bc80-69cf-4adb-9719-00e6f5281743" providerId="ADAL" clId="{96AD916A-A575-4FA0-8E2B-3AA89F91E4A4}" dt="2026-05-08T08:41:27.254" v="317" actId="47"/>
        <pc:sldMkLst>
          <pc:docMk/>
          <pc:sldMk cId="1653616926" sldId="534"/>
        </pc:sldMkLst>
      </pc:sldChg>
      <pc:sldChg chg="del">
        <pc:chgData name="Wim THIERY" userId="d772bc80-69cf-4adb-9719-00e6f5281743" providerId="ADAL" clId="{96AD916A-A575-4FA0-8E2B-3AA89F91E4A4}" dt="2026-05-08T08:42:07.138" v="319" actId="47"/>
        <pc:sldMkLst>
          <pc:docMk/>
          <pc:sldMk cId="283596264" sldId="620"/>
        </pc:sldMkLst>
      </pc:sldChg>
      <pc:sldChg chg="del">
        <pc:chgData name="Wim THIERY" userId="d772bc80-69cf-4adb-9719-00e6f5281743" providerId="ADAL" clId="{96AD916A-A575-4FA0-8E2B-3AA89F91E4A4}" dt="2026-05-08T08:42:07.138" v="319" actId="47"/>
        <pc:sldMkLst>
          <pc:docMk/>
          <pc:sldMk cId="3246570639" sldId="621"/>
        </pc:sldMkLst>
      </pc:sldChg>
      <pc:sldChg chg="del">
        <pc:chgData name="Wim THIERY" userId="d772bc80-69cf-4adb-9719-00e6f5281743" providerId="ADAL" clId="{96AD916A-A575-4FA0-8E2B-3AA89F91E4A4}" dt="2026-05-08T08:43:02.580" v="323" actId="47"/>
        <pc:sldMkLst>
          <pc:docMk/>
          <pc:sldMk cId="1344751068" sldId="623"/>
        </pc:sldMkLst>
      </pc:sldChg>
      <pc:sldChg chg="addSp delSp modSp add mod delAnim modAnim">
        <pc:chgData name="Wim THIERY" userId="d772bc80-69cf-4adb-9719-00e6f5281743" providerId="ADAL" clId="{96AD916A-A575-4FA0-8E2B-3AA89F91E4A4}" dt="2026-05-08T08:58:16.603" v="430" actId="1076"/>
        <pc:sldMkLst>
          <pc:docMk/>
          <pc:sldMk cId="1500643620" sldId="628"/>
        </pc:sldMkLst>
        <pc:spChg chg="mod">
          <ac:chgData name="Wim THIERY" userId="d772bc80-69cf-4adb-9719-00e6f5281743" providerId="ADAL" clId="{96AD916A-A575-4FA0-8E2B-3AA89F91E4A4}" dt="2026-05-08T08:58:16.603" v="430" actId="1076"/>
          <ac:spMkLst>
            <pc:docMk/>
            <pc:sldMk cId="1500643620" sldId="628"/>
            <ac:spMk id="18" creationId="{743EFB9D-D6C8-42CB-83A7-4D98A498EF9A}"/>
          </ac:spMkLst>
        </pc:spChg>
        <pc:picChg chg="add del mod">
          <ac:chgData name="Wim THIERY" userId="d772bc80-69cf-4adb-9719-00e6f5281743" providerId="ADAL" clId="{96AD916A-A575-4FA0-8E2B-3AA89F91E4A4}" dt="2026-05-08T08:47:19.233" v="336" actId="478"/>
          <ac:picMkLst>
            <pc:docMk/>
            <pc:sldMk cId="1500643620" sldId="628"/>
            <ac:picMk id="2" creationId="{71E09F8E-1A73-5A2C-BB35-91C7928339B7}"/>
          </ac:picMkLst>
        </pc:picChg>
      </pc:sldChg>
      <pc:sldChg chg="del">
        <pc:chgData name="Wim THIERY" userId="d772bc80-69cf-4adb-9719-00e6f5281743" providerId="ADAL" clId="{96AD916A-A575-4FA0-8E2B-3AA89F91E4A4}" dt="2026-05-08T08:44:51.721" v="327" actId="2696"/>
        <pc:sldMkLst>
          <pc:docMk/>
          <pc:sldMk cId="2367024667" sldId="628"/>
        </pc:sldMkLst>
      </pc:sldChg>
      <pc:sldChg chg="addSp modSp del">
        <pc:chgData name="Wim THIERY" userId="d772bc80-69cf-4adb-9719-00e6f5281743" providerId="ADAL" clId="{96AD916A-A575-4FA0-8E2B-3AA89F91E4A4}" dt="2026-05-08T08:51:32.244" v="417" actId="47"/>
        <pc:sldMkLst>
          <pc:docMk/>
          <pc:sldMk cId="263707459" sldId="629"/>
        </pc:sldMkLst>
        <pc:spChg chg="add mod">
          <ac:chgData name="Wim THIERY" userId="d772bc80-69cf-4adb-9719-00e6f5281743" providerId="ADAL" clId="{96AD916A-A575-4FA0-8E2B-3AA89F91E4A4}" dt="2026-05-08T08:43:43.005" v="326"/>
          <ac:spMkLst>
            <pc:docMk/>
            <pc:sldMk cId="263707459" sldId="629"/>
            <ac:spMk id="2" creationId="{09DD6231-7BF5-8117-34EE-A24CD401A535}"/>
          </ac:spMkLst>
        </pc:spChg>
      </pc:sldChg>
      <pc:sldChg chg="del">
        <pc:chgData name="Wim THIERY" userId="d772bc80-69cf-4adb-9719-00e6f5281743" providerId="ADAL" clId="{96AD916A-A575-4FA0-8E2B-3AA89F91E4A4}" dt="2026-05-08T08:42:44.039" v="320" actId="2696"/>
        <pc:sldMkLst>
          <pc:docMk/>
          <pc:sldMk cId="418360871" sldId="631"/>
        </pc:sldMkLst>
      </pc:sldChg>
      <pc:sldChg chg="add del">
        <pc:chgData name="Wim THIERY" userId="d772bc80-69cf-4adb-9719-00e6f5281743" providerId="ADAL" clId="{96AD916A-A575-4FA0-8E2B-3AA89F91E4A4}" dt="2026-05-08T08:42:58.469" v="322" actId="47"/>
        <pc:sldMkLst>
          <pc:docMk/>
          <pc:sldMk cId="924732606" sldId="631"/>
        </pc:sldMkLst>
      </pc:sldChg>
      <pc:sldChg chg="del">
        <pc:chgData name="Wim THIERY" userId="d772bc80-69cf-4adb-9719-00e6f5281743" providerId="ADAL" clId="{96AD916A-A575-4FA0-8E2B-3AA89F91E4A4}" dt="2026-05-08T08:42:44.039" v="320" actId="2696"/>
        <pc:sldMkLst>
          <pc:docMk/>
          <pc:sldMk cId="298539466" sldId="632"/>
        </pc:sldMkLst>
      </pc:sldChg>
      <pc:sldChg chg="add del">
        <pc:chgData name="Wim THIERY" userId="d772bc80-69cf-4adb-9719-00e6f5281743" providerId="ADAL" clId="{96AD916A-A575-4FA0-8E2B-3AA89F91E4A4}" dt="2026-05-08T08:42:58.469" v="322" actId="47"/>
        <pc:sldMkLst>
          <pc:docMk/>
          <pc:sldMk cId="2187226715" sldId="632"/>
        </pc:sldMkLst>
      </pc:sldChg>
      <pc:sldChg chg="add del">
        <pc:chgData name="Wim THIERY" userId="d772bc80-69cf-4adb-9719-00e6f5281743" providerId="ADAL" clId="{96AD916A-A575-4FA0-8E2B-3AA89F91E4A4}" dt="2026-05-08T08:42:58.469" v="322" actId="47"/>
        <pc:sldMkLst>
          <pc:docMk/>
          <pc:sldMk cId="221474256" sldId="639"/>
        </pc:sldMkLst>
      </pc:sldChg>
      <pc:sldChg chg="del">
        <pc:chgData name="Wim THIERY" userId="d772bc80-69cf-4adb-9719-00e6f5281743" providerId="ADAL" clId="{96AD916A-A575-4FA0-8E2B-3AA89F91E4A4}" dt="2026-05-08T08:42:44.039" v="320" actId="2696"/>
        <pc:sldMkLst>
          <pc:docMk/>
          <pc:sldMk cId="2414090165" sldId="639"/>
        </pc:sldMkLst>
      </pc:sldChg>
      <pc:sldChg chg="addSp modSp del">
        <pc:chgData name="Wim THIERY" userId="d772bc80-69cf-4adb-9719-00e6f5281743" providerId="ADAL" clId="{96AD916A-A575-4FA0-8E2B-3AA89F91E4A4}" dt="2026-05-08T08:51:32.244" v="417" actId="47"/>
        <pc:sldMkLst>
          <pc:docMk/>
          <pc:sldMk cId="2927354633" sldId="640"/>
        </pc:sldMkLst>
        <pc:spChg chg="add mod">
          <ac:chgData name="Wim THIERY" userId="d772bc80-69cf-4adb-9719-00e6f5281743" providerId="ADAL" clId="{96AD916A-A575-4FA0-8E2B-3AA89F91E4A4}" dt="2026-05-08T08:43:39.569" v="325"/>
          <ac:spMkLst>
            <pc:docMk/>
            <pc:sldMk cId="2927354633" sldId="640"/>
            <ac:spMk id="2" creationId="{8BC06E8D-2079-D653-20F0-4A858843304D}"/>
          </ac:spMkLst>
        </pc:spChg>
      </pc:sldChg>
      <pc:sldChg chg="add">
        <pc:chgData name="Wim THIERY" userId="d772bc80-69cf-4adb-9719-00e6f5281743" providerId="ADAL" clId="{96AD916A-A575-4FA0-8E2B-3AA89F91E4A4}" dt="2026-05-08T09:03:41.982" v="447"/>
        <pc:sldMkLst>
          <pc:docMk/>
          <pc:sldMk cId="1058833150" sldId="647"/>
        </pc:sldMkLst>
      </pc:sldChg>
      <pc:sldChg chg="addSp modSp del">
        <pc:chgData name="Wim THIERY" userId="d772bc80-69cf-4adb-9719-00e6f5281743" providerId="ADAL" clId="{96AD916A-A575-4FA0-8E2B-3AA89F91E4A4}" dt="2026-05-08T09:03:38.757" v="446" actId="2696"/>
        <pc:sldMkLst>
          <pc:docMk/>
          <pc:sldMk cId="1679551186" sldId="647"/>
        </pc:sldMkLst>
        <pc:spChg chg="add mod">
          <ac:chgData name="Wim THIERY" userId="d772bc80-69cf-4adb-9719-00e6f5281743" providerId="ADAL" clId="{96AD916A-A575-4FA0-8E2B-3AA89F91E4A4}" dt="2026-05-08T08:43:32.374" v="324"/>
          <ac:spMkLst>
            <pc:docMk/>
            <pc:sldMk cId="1679551186" sldId="647"/>
            <ac:spMk id="3" creationId="{5ACD4E1E-3C56-863E-CE12-7351621D649B}"/>
          </ac:spMkLst>
        </pc:spChg>
      </pc:sldChg>
      <pc:sldChg chg="add del">
        <pc:chgData name="Wim THIERY" userId="d772bc80-69cf-4adb-9719-00e6f5281743" providerId="ADAL" clId="{96AD916A-A575-4FA0-8E2B-3AA89F91E4A4}" dt="2026-05-08T08:42:58.469" v="322" actId="47"/>
        <pc:sldMkLst>
          <pc:docMk/>
          <pc:sldMk cId="2851127229" sldId="648"/>
        </pc:sldMkLst>
      </pc:sldChg>
      <pc:sldChg chg="del">
        <pc:chgData name="Wim THIERY" userId="d772bc80-69cf-4adb-9719-00e6f5281743" providerId="ADAL" clId="{96AD916A-A575-4FA0-8E2B-3AA89F91E4A4}" dt="2026-05-08T08:42:44.039" v="320" actId="2696"/>
        <pc:sldMkLst>
          <pc:docMk/>
          <pc:sldMk cId="3185469397" sldId="648"/>
        </pc:sldMkLst>
      </pc:sldChg>
      <pc:sldChg chg="del">
        <pc:chgData name="Wim THIERY" userId="d772bc80-69cf-4adb-9719-00e6f5281743" providerId="ADAL" clId="{96AD916A-A575-4FA0-8E2B-3AA89F91E4A4}" dt="2026-05-08T08:42:44.039" v="320" actId="2696"/>
        <pc:sldMkLst>
          <pc:docMk/>
          <pc:sldMk cId="2140795623" sldId="649"/>
        </pc:sldMkLst>
      </pc:sldChg>
      <pc:sldChg chg="add del">
        <pc:chgData name="Wim THIERY" userId="d772bc80-69cf-4adb-9719-00e6f5281743" providerId="ADAL" clId="{96AD916A-A575-4FA0-8E2B-3AA89F91E4A4}" dt="2026-05-08T08:42:58.469" v="322" actId="47"/>
        <pc:sldMkLst>
          <pc:docMk/>
          <pc:sldMk cId="3145595557" sldId="649"/>
        </pc:sldMkLst>
      </pc:sldChg>
      <pc:sldChg chg="del">
        <pc:chgData name="Wim THIERY" userId="d772bc80-69cf-4adb-9719-00e6f5281743" providerId="ADAL" clId="{96AD916A-A575-4FA0-8E2B-3AA89F91E4A4}" dt="2026-05-08T08:42:07.138" v="319" actId="47"/>
        <pc:sldMkLst>
          <pc:docMk/>
          <pc:sldMk cId="2234913425" sldId="650"/>
        </pc:sldMkLst>
      </pc:sldChg>
      <pc:sldChg chg="del">
        <pc:chgData name="Wim THIERY" userId="d772bc80-69cf-4adb-9719-00e6f5281743" providerId="ADAL" clId="{96AD916A-A575-4FA0-8E2B-3AA89F91E4A4}" dt="2026-05-08T08:42:44.039" v="320" actId="2696"/>
        <pc:sldMkLst>
          <pc:docMk/>
          <pc:sldMk cId="2176864846" sldId="651"/>
        </pc:sldMkLst>
      </pc:sldChg>
      <pc:sldChg chg="add del">
        <pc:chgData name="Wim THIERY" userId="d772bc80-69cf-4adb-9719-00e6f5281743" providerId="ADAL" clId="{96AD916A-A575-4FA0-8E2B-3AA89F91E4A4}" dt="2026-05-08T08:42:58.469" v="322" actId="47"/>
        <pc:sldMkLst>
          <pc:docMk/>
          <pc:sldMk cId="4206167619" sldId="651"/>
        </pc:sldMkLst>
      </pc:sldChg>
      <pc:sldChg chg="del">
        <pc:chgData name="Wim THIERY" userId="d772bc80-69cf-4adb-9719-00e6f5281743" providerId="ADAL" clId="{96AD916A-A575-4FA0-8E2B-3AA89F91E4A4}" dt="2026-05-08T08:42:44.039" v="320" actId="2696"/>
        <pc:sldMkLst>
          <pc:docMk/>
          <pc:sldMk cId="2075408702" sldId="653"/>
        </pc:sldMkLst>
      </pc:sldChg>
      <pc:sldChg chg="add del">
        <pc:chgData name="Wim THIERY" userId="d772bc80-69cf-4adb-9719-00e6f5281743" providerId="ADAL" clId="{96AD916A-A575-4FA0-8E2B-3AA89F91E4A4}" dt="2026-05-08T08:42:58.469" v="322" actId="47"/>
        <pc:sldMkLst>
          <pc:docMk/>
          <pc:sldMk cId="3409376864" sldId="653"/>
        </pc:sldMkLst>
      </pc:sldChg>
      <pc:sldChg chg="del">
        <pc:chgData name="Wim THIERY" userId="d772bc80-69cf-4adb-9719-00e6f5281743" providerId="ADAL" clId="{96AD916A-A575-4FA0-8E2B-3AA89F91E4A4}" dt="2026-05-08T08:42:44.039" v="320" actId="2696"/>
        <pc:sldMkLst>
          <pc:docMk/>
          <pc:sldMk cId="339007131" sldId="655"/>
        </pc:sldMkLst>
      </pc:sldChg>
      <pc:sldChg chg="add del">
        <pc:chgData name="Wim THIERY" userId="d772bc80-69cf-4adb-9719-00e6f5281743" providerId="ADAL" clId="{96AD916A-A575-4FA0-8E2B-3AA89F91E4A4}" dt="2026-05-08T08:42:58.469" v="322" actId="47"/>
        <pc:sldMkLst>
          <pc:docMk/>
          <pc:sldMk cId="1988983485" sldId="655"/>
        </pc:sldMkLst>
      </pc:sldChg>
      <pc:sldChg chg="del">
        <pc:chgData name="Wim THIERY" userId="d772bc80-69cf-4adb-9719-00e6f5281743" providerId="ADAL" clId="{96AD916A-A575-4FA0-8E2B-3AA89F91E4A4}" dt="2026-05-08T08:42:44.039" v="320" actId="2696"/>
        <pc:sldMkLst>
          <pc:docMk/>
          <pc:sldMk cId="1273206759" sldId="656"/>
        </pc:sldMkLst>
      </pc:sldChg>
      <pc:sldChg chg="add del">
        <pc:chgData name="Wim THIERY" userId="d772bc80-69cf-4adb-9719-00e6f5281743" providerId="ADAL" clId="{96AD916A-A575-4FA0-8E2B-3AA89F91E4A4}" dt="2026-05-08T08:42:58.469" v="322" actId="47"/>
        <pc:sldMkLst>
          <pc:docMk/>
          <pc:sldMk cId="2726890996" sldId="656"/>
        </pc:sldMkLst>
      </pc:sldChg>
      <pc:sldChg chg="del">
        <pc:chgData name="Wim THIERY" userId="d772bc80-69cf-4adb-9719-00e6f5281743" providerId="ADAL" clId="{96AD916A-A575-4FA0-8E2B-3AA89F91E4A4}" dt="2026-05-08T08:41:56.154" v="318" actId="47"/>
        <pc:sldMkLst>
          <pc:docMk/>
          <pc:sldMk cId="2676690512" sldId="659"/>
        </pc:sldMkLst>
      </pc:sldChg>
      <pc:sldChg chg="del">
        <pc:chgData name="Wim THIERY" userId="d772bc80-69cf-4adb-9719-00e6f5281743" providerId="ADAL" clId="{96AD916A-A575-4FA0-8E2B-3AA89F91E4A4}" dt="2026-05-08T08:42:07.138" v="319" actId="47"/>
        <pc:sldMkLst>
          <pc:docMk/>
          <pc:sldMk cId="2762043172" sldId="663"/>
        </pc:sldMkLst>
      </pc:sldChg>
      <pc:sldChg chg="del">
        <pc:chgData name="Wim THIERY" userId="d772bc80-69cf-4adb-9719-00e6f5281743" providerId="ADAL" clId="{96AD916A-A575-4FA0-8E2B-3AA89F91E4A4}" dt="2026-05-08T08:41:56.154" v="318" actId="47"/>
        <pc:sldMkLst>
          <pc:docMk/>
          <pc:sldMk cId="1786989847" sldId="668"/>
        </pc:sldMkLst>
      </pc:sldChg>
      <pc:sldChg chg="delSp mod">
        <pc:chgData name="Wim THIERY" userId="d772bc80-69cf-4adb-9719-00e6f5281743" providerId="ADAL" clId="{96AD916A-A575-4FA0-8E2B-3AA89F91E4A4}" dt="2026-05-08T08:58:05.576" v="428" actId="478"/>
        <pc:sldMkLst>
          <pc:docMk/>
          <pc:sldMk cId="752456347" sldId="683"/>
        </pc:sldMkLst>
        <pc:spChg chg="del">
          <ac:chgData name="Wim THIERY" userId="d772bc80-69cf-4adb-9719-00e6f5281743" providerId="ADAL" clId="{96AD916A-A575-4FA0-8E2B-3AA89F91E4A4}" dt="2026-05-08T08:58:05.576" v="428" actId="478"/>
          <ac:spMkLst>
            <pc:docMk/>
            <pc:sldMk cId="752456347" sldId="683"/>
            <ac:spMk id="2" creationId="{006A5B23-60DB-6FB8-A2A4-818B59D4480F}"/>
          </ac:spMkLst>
        </pc:spChg>
      </pc:sldChg>
      <pc:sldChg chg="del">
        <pc:chgData name="Wim THIERY" userId="d772bc80-69cf-4adb-9719-00e6f5281743" providerId="ADAL" clId="{96AD916A-A575-4FA0-8E2B-3AA89F91E4A4}" dt="2026-05-08T08:41:56.154" v="318" actId="47"/>
        <pc:sldMkLst>
          <pc:docMk/>
          <pc:sldMk cId="610118047" sldId="705"/>
        </pc:sldMkLst>
      </pc:sldChg>
      <pc:sldChg chg="modSp mod">
        <pc:chgData name="Wim THIERY" userId="d772bc80-69cf-4adb-9719-00e6f5281743" providerId="ADAL" clId="{96AD916A-A575-4FA0-8E2B-3AA89F91E4A4}" dt="2026-05-08T09:02:30.324" v="445" actId="20577"/>
        <pc:sldMkLst>
          <pc:docMk/>
          <pc:sldMk cId="2811896808" sldId="706"/>
        </pc:sldMkLst>
        <pc:spChg chg="mod">
          <ac:chgData name="Wim THIERY" userId="d772bc80-69cf-4adb-9719-00e6f5281743" providerId="ADAL" clId="{96AD916A-A575-4FA0-8E2B-3AA89F91E4A4}" dt="2026-05-08T09:02:30.324" v="445" actId="20577"/>
          <ac:spMkLst>
            <pc:docMk/>
            <pc:sldMk cId="2811896808" sldId="706"/>
            <ac:spMk id="15" creationId="{DD6B4DF3-5C9D-FBA6-B58B-A06FF840D76E}"/>
          </ac:spMkLst>
        </pc:spChg>
      </pc:sldChg>
      <pc:sldChg chg="delSp add del mod">
        <pc:chgData name="Wim THIERY" userId="d772bc80-69cf-4adb-9719-00e6f5281743" providerId="ADAL" clId="{96AD916A-A575-4FA0-8E2B-3AA89F91E4A4}" dt="2026-05-08T08:57:44.176" v="421" actId="478"/>
        <pc:sldMkLst>
          <pc:docMk/>
          <pc:sldMk cId="1474572316" sldId="710"/>
        </pc:sldMkLst>
        <pc:spChg chg="del">
          <ac:chgData name="Wim THIERY" userId="d772bc80-69cf-4adb-9719-00e6f5281743" providerId="ADAL" clId="{96AD916A-A575-4FA0-8E2B-3AA89F91E4A4}" dt="2026-05-08T08:57:44.176" v="421" actId="478"/>
          <ac:spMkLst>
            <pc:docMk/>
            <pc:sldMk cId="1474572316" sldId="710"/>
            <ac:spMk id="2" creationId="{3D706B9F-95F2-196B-8BC3-AA820EFED4E7}"/>
          </ac:spMkLst>
        </pc:spChg>
      </pc:sldChg>
      <pc:sldChg chg="delSp mod">
        <pc:chgData name="Wim THIERY" userId="d772bc80-69cf-4adb-9719-00e6f5281743" providerId="ADAL" clId="{96AD916A-A575-4FA0-8E2B-3AA89F91E4A4}" dt="2026-05-08T08:58:08.911" v="429" actId="478"/>
        <pc:sldMkLst>
          <pc:docMk/>
          <pc:sldMk cId="800564028" sldId="720"/>
        </pc:sldMkLst>
        <pc:spChg chg="del">
          <ac:chgData name="Wim THIERY" userId="d772bc80-69cf-4adb-9719-00e6f5281743" providerId="ADAL" clId="{96AD916A-A575-4FA0-8E2B-3AA89F91E4A4}" dt="2026-05-08T08:58:08.911" v="429" actId="478"/>
          <ac:spMkLst>
            <pc:docMk/>
            <pc:sldMk cId="800564028" sldId="720"/>
            <ac:spMk id="17" creationId="{8908CA68-9EFA-2D57-E022-5173F1D72724}"/>
          </ac:spMkLst>
        </pc:spChg>
      </pc:sldChg>
      <pc:sldChg chg="del">
        <pc:chgData name="Wim THIERY" userId="d772bc80-69cf-4adb-9719-00e6f5281743" providerId="ADAL" clId="{96AD916A-A575-4FA0-8E2B-3AA89F91E4A4}" dt="2026-05-08T09:03:38.757" v="446" actId="2696"/>
        <pc:sldMkLst>
          <pc:docMk/>
          <pc:sldMk cId="1984982242" sldId="722"/>
        </pc:sldMkLst>
      </pc:sldChg>
      <pc:sldChg chg="add">
        <pc:chgData name="Wim THIERY" userId="d772bc80-69cf-4adb-9719-00e6f5281743" providerId="ADAL" clId="{96AD916A-A575-4FA0-8E2B-3AA89F91E4A4}" dt="2026-05-08T09:03:41.982" v="447"/>
        <pc:sldMkLst>
          <pc:docMk/>
          <pc:sldMk cId="2980319942" sldId="722"/>
        </pc:sldMkLst>
      </pc:sldChg>
      <pc:sldChg chg="delSp mod">
        <pc:chgData name="Wim THIERY" userId="d772bc80-69cf-4adb-9719-00e6f5281743" providerId="ADAL" clId="{96AD916A-A575-4FA0-8E2B-3AA89F91E4A4}" dt="2026-05-08T08:58:28.559" v="434" actId="478"/>
        <pc:sldMkLst>
          <pc:docMk/>
          <pc:sldMk cId="3253430326" sldId="724"/>
        </pc:sldMkLst>
        <pc:spChg chg="del">
          <ac:chgData name="Wim THIERY" userId="d772bc80-69cf-4adb-9719-00e6f5281743" providerId="ADAL" clId="{96AD916A-A575-4FA0-8E2B-3AA89F91E4A4}" dt="2026-05-08T08:58:28.559" v="434" actId="478"/>
          <ac:spMkLst>
            <pc:docMk/>
            <pc:sldMk cId="3253430326" sldId="724"/>
            <ac:spMk id="17" creationId="{280430F5-3342-72A0-2D6A-EA918A04A346}"/>
          </ac:spMkLst>
        </pc:spChg>
      </pc:sldChg>
      <pc:sldChg chg="addSp delSp modSp add del mod modAnim">
        <pc:chgData name="Wim THIERY" userId="d772bc80-69cf-4adb-9719-00e6f5281743" providerId="ADAL" clId="{96AD916A-A575-4FA0-8E2B-3AA89F91E4A4}" dt="2026-05-08T08:58:24.805" v="433" actId="478"/>
        <pc:sldMkLst>
          <pc:docMk/>
          <pc:sldMk cId="3462605626" sldId="725"/>
        </pc:sldMkLst>
        <pc:spChg chg="mod">
          <ac:chgData name="Wim THIERY" userId="d772bc80-69cf-4adb-9719-00e6f5281743" providerId="ADAL" clId="{96AD916A-A575-4FA0-8E2B-3AA89F91E4A4}" dt="2026-05-08T08:50:07.936" v="415" actId="1037"/>
          <ac:spMkLst>
            <pc:docMk/>
            <pc:sldMk cId="3462605626" sldId="725"/>
            <ac:spMk id="3" creationId="{6B60A9A2-09D2-DEC7-85EB-C78D8F5504C6}"/>
          </ac:spMkLst>
        </pc:spChg>
        <pc:spChg chg="mod">
          <ac:chgData name="Wim THIERY" userId="d772bc80-69cf-4adb-9719-00e6f5281743" providerId="ADAL" clId="{96AD916A-A575-4FA0-8E2B-3AA89F91E4A4}" dt="2026-05-08T08:50:07.936" v="415" actId="1037"/>
          <ac:spMkLst>
            <pc:docMk/>
            <pc:sldMk cId="3462605626" sldId="725"/>
            <ac:spMk id="4" creationId="{3BC77A1C-DA9B-0E1B-C473-ABC48B4BCAE9}"/>
          </ac:spMkLst>
        </pc:spChg>
        <pc:spChg chg="add del mod">
          <ac:chgData name="Wim THIERY" userId="d772bc80-69cf-4adb-9719-00e6f5281743" providerId="ADAL" clId="{96AD916A-A575-4FA0-8E2B-3AA89F91E4A4}" dt="2026-05-08T08:58:24.805" v="433" actId="478"/>
          <ac:spMkLst>
            <pc:docMk/>
            <pc:sldMk cId="3462605626" sldId="725"/>
            <ac:spMk id="8" creationId="{EE27C797-1734-A732-6A70-D3E30159D69A}"/>
          </ac:spMkLst>
        </pc:spChg>
        <pc:spChg chg="del">
          <ac:chgData name="Wim THIERY" userId="d772bc80-69cf-4adb-9719-00e6f5281743" providerId="ADAL" clId="{96AD916A-A575-4FA0-8E2B-3AA89F91E4A4}" dt="2026-05-08T08:47:04.213" v="334" actId="478"/>
          <ac:spMkLst>
            <pc:docMk/>
            <pc:sldMk cId="3462605626" sldId="725"/>
            <ac:spMk id="17" creationId="{89BD4485-9D72-1F72-18C1-718C76FC93CF}"/>
          </ac:spMkLst>
        </pc:spChg>
        <pc:grpChg chg="mod">
          <ac:chgData name="Wim THIERY" userId="d772bc80-69cf-4adb-9719-00e6f5281743" providerId="ADAL" clId="{96AD916A-A575-4FA0-8E2B-3AA89F91E4A4}" dt="2026-05-08T08:50:07.936" v="415" actId="1037"/>
          <ac:grpSpMkLst>
            <pc:docMk/>
            <pc:sldMk cId="3462605626" sldId="725"/>
            <ac:grpSpMk id="14" creationId="{A561B3F8-967D-CA83-1B61-D91CEB75F0B2}"/>
          </ac:grpSpMkLst>
        </pc:grpChg>
        <pc:grpChg chg="mod">
          <ac:chgData name="Wim THIERY" userId="d772bc80-69cf-4adb-9719-00e6f5281743" providerId="ADAL" clId="{96AD916A-A575-4FA0-8E2B-3AA89F91E4A4}" dt="2026-05-08T08:50:07.936" v="415" actId="1037"/>
          <ac:grpSpMkLst>
            <pc:docMk/>
            <pc:sldMk cId="3462605626" sldId="725"/>
            <ac:grpSpMk id="15" creationId="{3E6F0027-6EC7-C811-45F0-46D53C9E28CF}"/>
          </ac:grpSpMkLst>
        </pc:grpChg>
        <pc:picChg chg="mod">
          <ac:chgData name="Wim THIERY" userId="d772bc80-69cf-4adb-9719-00e6f5281743" providerId="ADAL" clId="{96AD916A-A575-4FA0-8E2B-3AA89F91E4A4}" dt="2026-05-08T08:50:07.936" v="415" actId="1037"/>
          <ac:picMkLst>
            <pc:docMk/>
            <pc:sldMk cId="3462605626" sldId="725"/>
            <ac:picMk id="2" creationId="{A966F7F1-DACA-336C-775B-029B92911997}"/>
          </ac:picMkLst>
        </pc:picChg>
        <pc:picChg chg="add mod ord">
          <ac:chgData name="Wim THIERY" userId="d772bc80-69cf-4adb-9719-00e6f5281743" providerId="ADAL" clId="{96AD916A-A575-4FA0-8E2B-3AA89F91E4A4}" dt="2026-05-08T08:47:38.432" v="338" actId="167"/>
          <ac:picMkLst>
            <pc:docMk/>
            <pc:sldMk cId="3462605626" sldId="725"/>
            <ac:picMk id="10" creationId="{B358A39C-9D85-0B9B-DF73-0BCC4B8D04FD}"/>
          </ac:picMkLst>
        </pc:picChg>
        <pc:picChg chg="add mod ord">
          <ac:chgData name="Wim THIERY" userId="d772bc80-69cf-4adb-9719-00e6f5281743" providerId="ADAL" clId="{96AD916A-A575-4FA0-8E2B-3AA89F91E4A4}" dt="2026-05-08T08:47:38.432" v="338" actId="167"/>
          <ac:picMkLst>
            <pc:docMk/>
            <pc:sldMk cId="3462605626" sldId="725"/>
            <ac:picMk id="16" creationId="{7CCD801B-C440-8C84-866B-5630911D4153}"/>
          </ac:picMkLst>
        </pc:picChg>
        <pc:picChg chg="add mod ord">
          <ac:chgData name="Wim THIERY" userId="d772bc80-69cf-4adb-9719-00e6f5281743" providerId="ADAL" clId="{96AD916A-A575-4FA0-8E2B-3AA89F91E4A4}" dt="2026-05-08T08:47:38.432" v="338" actId="167"/>
          <ac:picMkLst>
            <pc:docMk/>
            <pc:sldMk cId="3462605626" sldId="725"/>
            <ac:picMk id="21" creationId="{72E312B1-5B71-8FBE-EFD2-91610B5FC6F9}"/>
          </ac:picMkLst>
        </pc:picChg>
        <pc:picChg chg="add mod ord">
          <ac:chgData name="Wim THIERY" userId="d772bc80-69cf-4adb-9719-00e6f5281743" providerId="ADAL" clId="{96AD916A-A575-4FA0-8E2B-3AA89F91E4A4}" dt="2026-05-08T08:47:38.432" v="338" actId="167"/>
          <ac:picMkLst>
            <pc:docMk/>
            <pc:sldMk cId="3462605626" sldId="725"/>
            <ac:picMk id="22" creationId="{0750C7A1-FBC1-2185-1701-F09C5749168A}"/>
          </ac:picMkLst>
        </pc:picChg>
        <pc:picChg chg="add mod ord">
          <ac:chgData name="Wim THIERY" userId="d772bc80-69cf-4adb-9719-00e6f5281743" providerId="ADAL" clId="{96AD916A-A575-4FA0-8E2B-3AA89F91E4A4}" dt="2026-05-08T08:47:38.432" v="338" actId="167"/>
          <ac:picMkLst>
            <pc:docMk/>
            <pc:sldMk cId="3462605626" sldId="725"/>
            <ac:picMk id="23" creationId="{535FB89F-C91B-5D86-E0BC-34918E7BEBC6}"/>
          </ac:picMkLst>
        </pc:picChg>
      </pc:sldChg>
      <pc:sldChg chg="delSp mod">
        <pc:chgData name="Wim THIERY" userId="d772bc80-69cf-4adb-9719-00e6f5281743" providerId="ADAL" clId="{96AD916A-A575-4FA0-8E2B-3AA89F91E4A4}" dt="2026-05-08T08:57:49.361" v="422" actId="478"/>
        <pc:sldMkLst>
          <pc:docMk/>
          <pc:sldMk cId="1611076349" sldId="733"/>
        </pc:sldMkLst>
        <pc:spChg chg="del">
          <ac:chgData name="Wim THIERY" userId="d772bc80-69cf-4adb-9719-00e6f5281743" providerId="ADAL" clId="{96AD916A-A575-4FA0-8E2B-3AA89F91E4A4}" dt="2026-05-08T08:57:49.361" v="422" actId="478"/>
          <ac:spMkLst>
            <pc:docMk/>
            <pc:sldMk cId="1611076349" sldId="733"/>
            <ac:spMk id="3" creationId="{E29FD267-64BD-993F-7431-A084EE1EAF5E}"/>
          </ac:spMkLst>
        </pc:spChg>
      </pc:sldChg>
      <pc:sldChg chg="delSp mod">
        <pc:chgData name="Wim THIERY" userId="d772bc80-69cf-4adb-9719-00e6f5281743" providerId="ADAL" clId="{96AD916A-A575-4FA0-8E2B-3AA89F91E4A4}" dt="2026-05-08T08:57:51.722" v="423" actId="478"/>
        <pc:sldMkLst>
          <pc:docMk/>
          <pc:sldMk cId="550957811" sldId="734"/>
        </pc:sldMkLst>
        <pc:spChg chg="del">
          <ac:chgData name="Wim THIERY" userId="d772bc80-69cf-4adb-9719-00e6f5281743" providerId="ADAL" clId="{96AD916A-A575-4FA0-8E2B-3AA89F91E4A4}" dt="2026-05-08T08:57:51.722" v="423" actId="478"/>
          <ac:spMkLst>
            <pc:docMk/>
            <pc:sldMk cId="550957811" sldId="734"/>
            <ac:spMk id="3" creationId="{8971E508-66A2-3C20-C3EE-0DC5658EDE05}"/>
          </ac:spMkLst>
        </pc:spChg>
      </pc:sldChg>
      <pc:sldChg chg="delSp mod">
        <pc:chgData name="Wim THIERY" userId="d772bc80-69cf-4adb-9719-00e6f5281743" providerId="ADAL" clId="{96AD916A-A575-4FA0-8E2B-3AA89F91E4A4}" dt="2026-05-08T08:57:54.943" v="424" actId="478"/>
        <pc:sldMkLst>
          <pc:docMk/>
          <pc:sldMk cId="2568622677" sldId="735"/>
        </pc:sldMkLst>
        <pc:spChg chg="del">
          <ac:chgData name="Wim THIERY" userId="d772bc80-69cf-4adb-9719-00e6f5281743" providerId="ADAL" clId="{96AD916A-A575-4FA0-8E2B-3AA89F91E4A4}" dt="2026-05-08T08:57:54.943" v="424" actId="478"/>
          <ac:spMkLst>
            <pc:docMk/>
            <pc:sldMk cId="2568622677" sldId="735"/>
            <ac:spMk id="2" creationId="{CDD21543-5146-B93E-9713-833C3E0332BC}"/>
          </ac:spMkLst>
        </pc:spChg>
      </pc:sldChg>
      <pc:sldChg chg="delSp mod">
        <pc:chgData name="Wim THIERY" userId="d772bc80-69cf-4adb-9719-00e6f5281743" providerId="ADAL" clId="{96AD916A-A575-4FA0-8E2B-3AA89F91E4A4}" dt="2026-05-08T08:57:57.629" v="425" actId="478"/>
        <pc:sldMkLst>
          <pc:docMk/>
          <pc:sldMk cId="2951810122" sldId="736"/>
        </pc:sldMkLst>
        <pc:spChg chg="del">
          <ac:chgData name="Wim THIERY" userId="d772bc80-69cf-4adb-9719-00e6f5281743" providerId="ADAL" clId="{96AD916A-A575-4FA0-8E2B-3AA89F91E4A4}" dt="2026-05-08T08:57:57.629" v="425" actId="478"/>
          <ac:spMkLst>
            <pc:docMk/>
            <pc:sldMk cId="2951810122" sldId="736"/>
            <ac:spMk id="3" creationId="{B4121488-0013-568B-A837-B854FF55F0C7}"/>
          </ac:spMkLst>
        </pc:spChg>
      </pc:sldChg>
      <pc:sldChg chg="delSp mod">
        <pc:chgData name="Wim THIERY" userId="d772bc80-69cf-4adb-9719-00e6f5281743" providerId="ADAL" clId="{96AD916A-A575-4FA0-8E2B-3AA89F91E4A4}" dt="2026-05-08T08:58:03.241" v="427" actId="478"/>
        <pc:sldMkLst>
          <pc:docMk/>
          <pc:sldMk cId="2889287101" sldId="739"/>
        </pc:sldMkLst>
        <pc:spChg chg="del">
          <ac:chgData name="Wim THIERY" userId="d772bc80-69cf-4adb-9719-00e6f5281743" providerId="ADAL" clId="{96AD916A-A575-4FA0-8E2B-3AA89F91E4A4}" dt="2026-05-08T08:58:03.241" v="427" actId="478"/>
          <ac:spMkLst>
            <pc:docMk/>
            <pc:sldMk cId="2889287101" sldId="739"/>
            <ac:spMk id="11" creationId="{FC40671A-13D9-2DC4-5AE8-12C8979F9DAE}"/>
          </ac:spMkLst>
        </pc:spChg>
      </pc:sldChg>
      <pc:sldChg chg="delSp mod">
        <pc:chgData name="Wim THIERY" userId="d772bc80-69cf-4adb-9719-00e6f5281743" providerId="ADAL" clId="{96AD916A-A575-4FA0-8E2B-3AA89F91E4A4}" dt="2026-05-08T08:58:01.142" v="426" actId="478"/>
        <pc:sldMkLst>
          <pc:docMk/>
          <pc:sldMk cId="2384226998" sldId="740"/>
        </pc:sldMkLst>
        <pc:spChg chg="del">
          <ac:chgData name="Wim THIERY" userId="d772bc80-69cf-4adb-9719-00e6f5281743" providerId="ADAL" clId="{96AD916A-A575-4FA0-8E2B-3AA89F91E4A4}" dt="2026-05-08T08:58:01.142" v="426" actId="478"/>
          <ac:spMkLst>
            <pc:docMk/>
            <pc:sldMk cId="2384226998" sldId="740"/>
            <ac:spMk id="3" creationId="{3CEC09A8-BBF9-C55A-68D4-50280894F80A}"/>
          </ac:spMkLst>
        </pc:spChg>
      </pc:sldChg>
      <pc:sldChg chg="modSp mod">
        <pc:chgData name="Wim THIERY" userId="d772bc80-69cf-4adb-9719-00e6f5281743" providerId="ADAL" clId="{96AD916A-A575-4FA0-8E2B-3AA89F91E4A4}" dt="2026-05-08T08:58:33.838" v="435" actId="1076"/>
        <pc:sldMkLst>
          <pc:docMk/>
          <pc:sldMk cId="4108454240" sldId="741"/>
        </pc:sldMkLst>
        <pc:spChg chg="mod">
          <ac:chgData name="Wim THIERY" userId="d772bc80-69cf-4adb-9719-00e6f5281743" providerId="ADAL" clId="{96AD916A-A575-4FA0-8E2B-3AA89F91E4A4}" dt="2026-05-08T08:58:33.838" v="435" actId="1076"/>
          <ac:spMkLst>
            <pc:docMk/>
            <pc:sldMk cId="4108454240" sldId="741"/>
            <ac:spMk id="17" creationId="{8908CA68-9EFA-2D57-E022-5173F1D72724}"/>
          </ac:spMkLst>
        </pc:spChg>
      </pc:sldChg>
      <pc:sldChg chg="add">
        <pc:chgData name="Wim THIERY" userId="d772bc80-69cf-4adb-9719-00e6f5281743" providerId="ADAL" clId="{96AD916A-A575-4FA0-8E2B-3AA89F91E4A4}" dt="2026-05-08T09:00:03.149" v="437"/>
        <pc:sldMkLst>
          <pc:docMk/>
          <pc:sldMk cId="385652117" sldId="751"/>
        </pc:sldMkLst>
      </pc:sldChg>
      <pc:sldChg chg="del">
        <pc:chgData name="Wim THIERY" userId="d772bc80-69cf-4adb-9719-00e6f5281743" providerId="ADAL" clId="{96AD916A-A575-4FA0-8E2B-3AA89F91E4A4}" dt="2026-05-08T08:59:55.759" v="436" actId="2696"/>
        <pc:sldMkLst>
          <pc:docMk/>
          <pc:sldMk cId="855537488" sldId="751"/>
        </pc:sldMkLst>
      </pc:sldChg>
      <pc:sldChg chg="add">
        <pc:chgData name="Wim THIERY" userId="d772bc80-69cf-4adb-9719-00e6f5281743" providerId="ADAL" clId="{96AD916A-A575-4FA0-8E2B-3AA89F91E4A4}" dt="2026-05-08T08:41:25.272" v="316"/>
        <pc:sldMkLst>
          <pc:docMk/>
          <pc:sldMk cId="439739652" sldId="753"/>
        </pc:sldMkLst>
      </pc:sldChg>
      <pc:sldChg chg="add">
        <pc:chgData name="Wim THIERY" userId="d772bc80-69cf-4adb-9719-00e6f5281743" providerId="ADAL" clId="{96AD916A-A575-4FA0-8E2B-3AA89F91E4A4}" dt="2026-05-08T08:57:37.558" v="420"/>
        <pc:sldMkLst>
          <pc:docMk/>
          <pc:sldMk cId="3481929022" sldId="754"/>
        </pc:sldMkLst>
      </pc:sldChg>
      <pc:sldChg chg="add del">
        <pc:chgData name="Wim THIERY" userId="d772bc80-69cf-4adb-9719-00e6f5281743" providerId="ADAL" clId="{96AD916A-A575-4FA0-8E2B-3AA89F91E4A4}" dt="2026-05-08T08:46:32.943" v="333" actId="47"/>
        <pc:sldMkLst>
          <pc:docMk/>
          <pc:sldMk cId="3800981002" sldId="7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endParaRPr>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pPr/>
              <a:t>08.05.2026</a:t>
            </a:fld>
            <a:endParaRPr lang="de-DE" dirty="0">
              <a:latin typeface="Arial" panose="020B0604020202020204" pitchFamily="34" charset="0"/>
            </a:endParaRPr>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dirty="0">
              <a:latin typeface="Arial" panose="020B0604020202020204" pitchFamily="34" charset="0"/>
            </a:endParaRPr>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pPr/>
              <a:t>‹#›</a:t>
            </a:fld>
            <a:endParaRPr lang="de-DE" dirty="0">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dirty="0"/>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08.05.2026</a:t>
            </a:fld>
            <a:endParaRPr lang="de-CH" dirty="0"/>
          </a:p>
        </p:txBody>
      </p:sp>
      <p:sp>
        <p:nvSpPr>
          <p:cNvPr id="4" name="Folienbildplatzhalt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0" tIns="49520" rIns="99040" bIns="49520" rtlCol="0" anchor="ctr"/>
          <a:lstStyle/>
          <a:p>
            <a:endParaRPr lang="de-CH" dirty="0"/>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dirty="0"/>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a:t>
            </a:fld>
            <a:endParaRPr lang="de-CH" dirty="0"/>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a:t>
            </a:fld>
            <a:endParaRPr lang="de-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2F6B-0187-F6EE-2B85-B17817E4A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CD511-F096-9E92-D305-D0B47E5F4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12A37-2AC8-86E3-A248-E216C15B993B}"/>
              </a:ext>
            </a:extLst>
          </p:cNvPr>
          <p:cNvSpPr>
            <a:spLocks noGrp="1"/>
          </p:cNvSpPr>
          <p:nvPr>
            <p:ph type="body" idx="1"/>
          </p:nvPr>
        </p:nvSpPr>
        <p:spPr/>
        <p:txBody>
          <a:bodyPr/>
          <a:lstStyle/>
          <a:p>
            <a:r>
              <a:rPr lang="en-US" dirty="0"/>
              <a:t>Now that’s a pessimistic message, but one can also turn this around. If we take a 2,7°C warming pathway, which roughly corresponds to current policies according to the latest UNEP Gap report, and compare that to a 1,5°C-compatible warming pathway, we can compute the difference in </a:t>
            </a:r>
          </a:p>
          <a:p>
            <a:endParaRPr lang="en-US" dirty="0"/>
          </a:p>
          <a:p>
            <a:r>
              <a:rPr lang="en-US" dirty="0"/>
              <a:t>We find that 31% of children born in 2020 can be spared from facing unprecedented lifetime exposure if global warming is limited to 1,5°C instead of current pledges. It’s even 40% if you compare that to a high warming scenario.</a:t>
            </a:r>
          </a:p>
          <a:p>
            <a:endParaRPr lang="en-US" dirty="0"/>
          </a:p>
          <a:p>
            <a:r>
              <a:rPr lang="en-US" dirty="0"/>
              <a:t>This shows that </a:t>
            </a:r>
            <a:r>
              <a:rPr lang="en-US" dirty="0" err="1"/>
              <a:t>limitating</a:t>
            </a:r>
            <a:r>
              <a:rPr lang="en-US" dirty="0"/>
              <a:t> global warming to 1,5°C, or close to it, would protect a large share of current young generations. </a:t>
            </a:r>
          </a:p>
        </p:txBody>
      </p:sp>
      <p:sp>
        <p:nvSpPr>
          <p:cNvPr id="4" name="Slide Number Placeholder 3">
            <a:extLst>
              <a:ext uri="{FF2B5EF4-FFF2-40B4-BE49-F238E27FC236}">
                <a16:creationId xmlns:a16="http://schemas.microsoft.com/office/drawing/2014/main" id="{8DB42D2A-2FFD-B186-39A5-91B7567C069B}"/>
              </a:ext>
            </a:extLst>
          </p:cNvPr>
          <p:cNvSpPr>
            <a:spLocks noGrp="1"/>
          </p:cNvSpPr>
          <p:nvPr>
            <p:ph type="sldNum" sz="quarter" idx="5"/>
          </p:nvPr>
        </p:nvSpPr>
        <p:spPr/>
        <p:txBody>
          <a:bodyPr/>
          <a:lstStyle/>
          <a:p>
            <a:fld id="{A51C0C35-A9A2-4EFD-9BAF-1E52E29E03D1}" type="slidenum">
              <a:rPr lang="de-CH" smtClean="0"/>
              <a:pPr/>
              <a:t>10</a:t>
            </a:fld>
            <a:endParaRPr lang="de-CH" dirty="0"/>
          </a:p>
        </p:txBody>
      </p:sp>
    </p:spTree>
    <p:extLst>
      <p:ext uri="{BB962C8B-B14F-4D97-AF65-F5344CB8AC3E}">
        <p14:creationId xmlns:p14="http://schemas.microsoft.com/office/powerpoint/2010/main" val="415891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this spatially, the exposed fraction for the 2020 birth cohort is highest in the tropics at low GMT pathways, </a:t>
            </a:r>
          </a:p>
          <a:p>
            <a:endParaRPr lang="en-US" dirty="0"/>
          </a:p>
          <a:p>
            <a:r>
              <a:rPr lang="en-US" dirty="0"/>
              <a:t>yet this spatial pattern disappears under the higher warming scenarios as the maps saturate, implying that nearly all children everywhere around the world start facing unprecedented lifetime exposure to heatwaves</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11</a:t>
            </a:fld>
            <a:endParaRPr lang="de-CH" dirty="0"/>
          </a:p>
        </p:txBody>
      </p:sp>
    </p:spTree>
    <p:extLst>
      <p:ext uri="{BB962C8B-B14F-4D97-AF65-F5344CB8AC3E}">
        <p14:creationId xmlns:p14="http://schemas.microsoft.com/office/powerpoint/2010/main" val="285502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Thanks</a:t>
            </a:r>
            <a:r>
              <a:rPr lang="nl-BE" dirty="0"/>
              <a:t> </a:t>
            </a:r>
            <a:r>
              <a:rPr lang="nl-BE" dirty="0" err="1"/>
              <a:t>to</a:t>
            </a:r>
            <a:r>
              <a:rPr lang="nl-BE" dirty="0"/>
              <a:t> </a:t>
            </a:r>
            <a:r>
              <a:rPr lang="nl-BE" dirty="0" err="1"/>
              <a:t>the</a:t>
            </a:r>
            <a:r>
              <a:rPr lang="nl-BE" dirty="0"/>
              <a:t> ISIMIP impact model data base, we </a:t>
            </a:r>
            <a:r>
              <a:rPr lang="nl-BE" dirty="0" err="1"/>
              <a:t>can</a:t>
            </a:r>
            <a:r>
              <a:rPr lang="nl-BE" dirty="0"/>
              <a:t> </a:t>
            </a:r>
            <a:r>
              <a:rPr lang="nl-BE" dirty="0" err="1"/>
              <a:t>now</a:t>
            </a:r>
            <a:r>
              <a:rPr lang="nl-BE" dirty="0"/>
              <a:t> do </a:t>
            </a:r>
            <a:r>
              <a:rPr lang="nl-BE" dirty="0" err="1"/>
              <a:t>this</a:t>
            </a:r>
            <a:r>
              <a:rPr lang="nl-BE" dirty="0"/>
              <a:t> analysis </a:t>
            </a:r>
            <a:r>
              <a:rPr lang="nl-BE" dirty="0" err="1"/>
              <a:t>for</a:t>
            </a:r>
            <a:r>
              <a:rPr lang="nl-BE" dirty="0"/>
              <a:t> 6 extreme event </a:t>
            </a:r>
            <a:r>
              <a:rPr lang="nl-BE" dirty="0" err="1"/>
              <a:t>categories</a:t>
            </a:r>
            <a:endParaRPr lang="nl-BE" dirty="0"/>
          </a:p>
          <a:p>
            <a:endParaRPr lang="nl-BE" dirty="0"/>
          </a:p>
          <a:p>
            <a:r>
              <a:rPr lang="nl-BE" dirty="0" err="1"/>
              <a:t>So</a:t>
            </a:r>
            <a:r>
              <a:rPr lang="nl-BE" dirty="0"/>
              <a:t> far we </a:t>
            </a:r>
            <a:r>
              <a:rPr lang="nl-BE" dirty="0" err="1"/>
              <a:t>focused</a:t>
            </a:r>
            <a:r>
              <a:rPr lang="nl-BE" dirty="0"/>
              <a:t> </a:t>
            </a:r>
            <a:r>
              <a:rPr lang="nl-BE" dirty="0" err="1"/>
              <a:t>only</a:t>
            </a:r>
            <a:r>
              <a:rPr lang="nl-BE" dirty="0"/>
              <a:t> on heatwaves, but in </a:t>
            </a:r>
            <a:r>
              <a:rPr lang="nl-BE" dirty="0" err="1"/>
              <a:t>our</a:t>
            </a:r>
            <a:r>
              <a:rPr lang="nl-BE" dirty="0"/>
              <a:t> </a:t>
            </a:r>
            <a:r>
              <a:rPr lang="nl-BE" dirty="0" err="1"/>
              <a:t>study</a:t>
            </a:r>
            <a:r>
              <a:rPr lang="nl-BE" dirty="0"/>
              <a:t>, we </a:t>
            </a:r>
            <a:r>
              <a:rPr lang="nl-BE" dirty="0" err="1"/>
              <a:t>performed</a:t>
            </a:r>
            <a:r>
              <a:rPr lang="nl-BE" dirty="0"/>
              <a:t> these </a:t>
            </a:r>
            <a:r>
              <a:rPr lang="nl-BE" dirty="0" err="1"/>
              <a:t>calculations</a:t>
            </a:r>
            <a:r>
              <a:rPr lang="nl-BE" dirty="0"/>
              <a:t> for </a:t>
            </a:r>
            <a:r>
              <a:rPr lang="nl-BE" dirty="0" err="1"/>
              <a:t>wildfires</a:t>
            </a:r>
            <a:r>
              <a:rPr lang="nl-BE" dirty="0"/>
              <a:t>, </a:t>
            </a:r>
            <a:r>
              <a:rPr lang="nl-BE" dirty="0" err="1"/>
              <a:t>crop</a:t>
            </a:r>
            <a:r>
              <a:rPr lang="nl-BE" dirty="0"/>
              <a:t> </a:t>
            </a:r>
            <a:r>
              <a:rPr lang="nl-BE" dirty="0" err="1"/>
              <a:t>failures</a:t>
            </a:r>
            <a:r>
              <a:rPr lang="nl-BE" dirty="0"/>
              <a:t>, </a:t>
            </a:r>
            <a:r>
              <a:rPr lang="nl-BE" dirty="0" err="1"/>
              <a:t>droughts</a:t>
            </a:r>
            <a:r>
              <a:rPr lang="nl-BE" dirty="0"/>
              <a:t>, </a:t>
            </a:r>
            <a:r>
              <a:rPr lang="nl-BE" dirty="0" err="1"/>
              <a:t>river</a:t>
            </a:r>
            <a:r>
              <a:rPr lang="nl-BE" dirty="0"/>
              <a:t> </a:t>
            </a:r>
            <a:r>
              <a:rPr lang="nl-BE" dirty="0" err="1"/>
              <a:t>floods</a:t>
            </a:r>
            <a:r>
              <a:rPr lang="nl-BE" dirty="0"/>
              <a:t>, heatwaves, and </a:t>
            </a:r>
            <a:r>
              <a:rPr lang="nl-BE" dirty="0" err="1"/>
              <a:t>tropical</a:t>
            </a:r>
            <a:r>
              <a:rPr lang="nl-BE" dirty="0"/>
              <a:t> </a:t>
            </a:r>
            <a:r>
              <a:rPr lang="nl-BE" dirty="0" err="1"/>
              <a:t>cyclones</a:t>
            </a:r>
            <a:r>
              <a:rPr lang="nl-BE" dirty="0"/>
              <a:t>.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we expand this analysis from 3 to 21 warming pathways that span the full range of possible warming levels by 2100.</a:t>
            </a:r>
          </a:p>
          <a:p>
            <a:endParaRPr lang="nl-BE" dirty="0"/>
          </a:p>
          <a:p>
            <a:r>
              <a:rPr lang="nl-BE" dirty="0" err="1"/>
              <a:t>Our</a:t>
            </a:r>
            <a:r>
              <a:rPr lang="nl-BE" dirty="0"/>
              <a:t> consistent approach </a:t>
            </a:r>
            <a:r>
              <a:rPr lang="nl-BE" dirty="0" err="1"/>
              <a:t>across</a:t>
            </a:r>
            <a:r>
              <a:rPr lang="nl-BE" dirty="0"/>
              <a:t> these different </a:t>
            </a:r>
            <a:r>
              <a:rPr lang="nl-BE" dirty="0" err="1"/>
              <a:t>climate</a:t>
            </a:r>
            <a:r>
              <a:rPr lang="nl-BE" dirty="0"/>
              <a:t> </a:t>
            </a:r>
            <a:r>
              <a:rPr lang="nl-BE" dirty="0" err="1"/>
              <a:t>extremes</a:t>
            </a:r>
            <a:r>
              <a:rPr lang="nl-BE" dirty="0"/>
              <a:t> </a:t>
            </a:r>
            <a:r>
              <a:rPr lang="nl-BE" dirty="0" err="1"/>
              <a:t>allows</a:t>
            </a:r>
            <a:r>
              <a:rPr lang="nl-BE" dirty="0"/>
              <a:t> </a:t>
            </a:r>
            <a:r>
              <a:rPr lang="nl-BE" dirty="0" err="1"/>
              <a:t>us</a:t>
            </a:r>
            <a:r>
              <a:rPr lang="nl-BE" dirty="0"/>
              <a:t> </a:t>
            </a:r>
            <a:r>
              <a:rPr lang="nl-BE" dirty="0" err="1"/>
              <a:t>to</a:t>
            </a:r>
            <a:r>
              <a:rPr lang="nl-BE" dirty="0"/>
              <a:t> </a:t>
            </a:r>
            <a:r>
              <a:rPr lang="nl-BE" dirty="0" err="1"/>
              <a:t>develop</a:t>
            </a:r>
            <a:r>
              <a:rPr lang="nl-BE" dirty="0"/>
              <a:t> </a:t>
            </a:r>
            <a:r>
              <a:rPr lang="nl-BE" dirty="0" err="1"/>
              <a:t>the</a:t>
            </a:r>
            <a:r>
              <a:rPr lang="nl-BE" dirty="0"/>
              <a:t> </a:t>
            </a:r>
            <a:r>
              <a:rPr lang="nl-BE" dirty="0" err="1"/>
              <a:t>same</a:t>
            </a:r>
            <a:r>
              <a:rPr lang="nl-BE" dirty="0"/>
              <a:t> type of </a:t>
            </a:r>
            <a:r>
              <a:rPr lang="nl-BE" dirty="0" err="1"/>
              <a:t>figure</a:t>
            </a:r>
            <a:r>
              <a:rPr lang="nl-BE" dirty="0"/>
              <a:t> </a:t>
            </a:r>
            <a:r>
              <a:rPr lang="nl-BE" dirty="0" err="1"/>
              <a:t>for</a:t>
            </a:r>
            <a:r>
              <a:rPr lang="nl-BE" dirty="0"/>
              <a:t> </a:t>
            </a:r>
            <a:r>
              <a:rPr lang="nl-BE" dirty="0" err="1"/>
              <a:t>each</a:t>
            </a:r>
            <a:r>
              <a:rPr lang="nl-BE" dirty="0"/>
              <a:t> of these </a:t>
            </a:r>
            <a:r>
              <a:rPr lang="nl-BE" dirty="0" err="1"/>
              <a:t>six</a:t>
            </a:r>
            <a:r>
              <a:rPr lang="nl-BE" dirty="0"/>
              <a:t> </a:t>
            </a:r>
            <a:r>
              <a:rPr lang="nl-BE" dirty="0" err="1"/>
              <a:t>categories</a:t>
            </a:r>
            <a:endParaRPr lang="nl-BE" dirty="0"/>
          </a:p>
          <a:p>
            <a:endParaRPr lang="nl-BE" dirty="0"/>
          </a:p>
          <a:p>
            <a:r>
              <a:rPr lang="nl-BE" dirty="0"/>
              <a:t>In </a:t>
            </a:r>
            <a:r>
              <a:rPr lang="nl-BE" dirty="0" err="1"/>
              <a:t>total</a:t>
            </a:r>
            <a:r>
              <a:rPr lang="nl-BE" dirty="0"/>
              <a:t> 273 </a:t>
            </a:r>
            <a:r>
              <a:rPr lang="nl-BE" dirty="0" err="1"/>
              <a:t>global-scale</a:t>
            </a:r>
            <a:r>
              <a:rPr lang="nl-BE" dirty="0"/>
              <a:t> impact </a:t>
            </a:r>
            <a:r>
              <a:rPr lang="nl-BE" dirty="0" err="1"/>
              <a:t>projections</a:t>
            </a:r>
            <a:r>
              <a:rPr lang="nl-BE" dirty="0"/>
              <a:t> </a:t>
            </a:r>
            <a:r>
              <a:rPr lang="nl-BE" dirty="0" err="1"/>
              <a:t>considered</a:t>
            </a:r>
            <a:r>
              <a:rPr lang="nl-BE" dirty="0"/>
              <a:t>.</a:t>
            </a:r>
          </a:p>
          <a:p>
            <a:endParaRPr lang="nl-BE" dirty="0"/>
          </a:p>
          <a:p>
            <a:r>
              <a:rPr lang="nl-BE" dirty="0" err="1"/>
              <a:t>Those</a:t>
            </a:r>
            <a:r>
              <a:rPr lang="nl-BE" dirty="0"/>
              <a:t> </a:t>
            </a:r>
            <a:r>
              <a:rPr lang="nl-BE" dirty="0" err="1"/>
              <a:t>projections</a:t>
            </a:r>
            <a:r>
              <a:rPr lang="nl-BE" dirty="0"/>
              <a:t> </a:t>
            </a:r>
            <a:r>
              <a:rPr lang="nl-BE" dirty="0" err="1"/>
              <a:t>were</a:t>
            </a:r>
            <a:r>
              <a:rPr lang="nl-BE" dirty="0"/>
              <a:t> </a:t>
            </a:r>
            <a:r>
              <a:rPr lang="nl-BE" dirty="0" err="1"/>
              <a:t>derived</a:t>
            </a:r>
            <a:r>
              <a:rPr lang="nl-BE" dirty="0"/>
              <a:t> </a:t>
            </a:r>
            <a:r>
              <a:rPr lang="nl-BE" dirty="0" err="1"/>
              <a:t>with</a:t>
            </a:r>
            <a:r>
              <a:rPr lang="nl-BE" dirty="0"/>
              <a:t> 15 </a:t>
            </a:r>
            <a:r>
              <a:rPr lang="nl-BE" dirty="0" err="1"/>
              <a:t>models</a:t>
            </a:r>
            <a:r>
              <a:rPr lang="nl-BE" dirty="0"/>
              <a:t> </a:t>
            </a:r>
            <a:r>
              <a:rPr lang="nl-BE" dirty="0" err="1"/>
              <a:t>which</a:t>
            </a:r>
            <a:r>
              <a:rPr lang="nl-BE" dirty="0"/>
              <a:t> </a:t>
            </a:r>
            <a:r>
              <a:rPr lang="nl-BE" dirty="0" err="1"/>
              <a:t>you</a:t>
            </a:r>
            <a:r>
              <a:rPr lang="nl-BE" dirty="0"/>
              <a:t> </a:t>
            </a:r>
            <a:r>
              <a:rPr lang="nl-BE" dirty="0" err="1"/>
              <a:t>might</a:t>
            </a:r>
            <a:r>
              <a:rPr lang="nl-BE" dirty="0"/>
              <a:t> have </a:t>
            </a:r>
            <a:r>
              <a:rPr lang="nl-BE" dirty="0" err="1"/>
              <a:t>heard</a:t>
            </a:r>
            <a:r>
              <a:rPr lang="nl-BE" dirty="0"/>
              <a:t> </a:t>
            </a:r>
            <a:r>
              <a:rPr lang="nl-BE" dirty="0" err="1"/>
              <a:t>from</a:t>
            </a:r>
            <a:r>
              <a:rPr lang="nl-BE" dirty="0"/>
              <a:t>: </a:t>
            </a:r>
            <a:r>
              <a:rPr lang="nl-BE" dirty="0" err="1"/>
              <a:t>WaterGap</a:t>
            </a:r>
            <a:r>
              <a:rPr lang="nl-BE" dirty="0"/>
              <a:t>, CLM, Orchidee, JULES, PCRGLOB, </a:t>
            </a:r>
            <a:r>
              <a:rPr lang="nl-BE" dirty="0" err="1"/>
              <a:t>LPJmL</a:t>
            </a:r>
            <a:r>
              <a:rPr lang="nl-BE" dirty="0"/>
              <a:t>, LPJ-GUESS,… </a:t>
            </a:r>
            <a:r>
              <a:rPr lang="nl-BE" dirty="0" err="1"/>
              <a:t>All</a:t>
            </a:r>
            <a:r>
              <a:rPr lang="nl-BE" dirty="0"/>
              <a:t> these </a:t>
            </a:r>
            <a:r>
              <a:rPr lang="nl-BE" dirty="0" err="1"/>
              <a:t>simulations</a:t>
            </a:r>
            <a:r>
              <a:rPr lang="nl-BE" dirty="0"/>
              <a:t> are </a:t>
            </a:r>
            <a:r>
              <a:rPr lang="nl-BE" dirty="0" err="1"/>
              <a:t>publicly</a:t>
            </a:r>
            <a:r>
              <a:rPr lang="nl-BE" dirty="0"/>
              <a:t> </a:t>
            </a:r>
            <a:r>
              <a:rPr lang="nl-BE" dirty="0" err="1"/>
              <a:t>available</a:t>
            </a:r>
            <a:r>
              <a:rPr lang="nl-BE" dirty="0"/>
              <a:t> </a:t>
            </a:r>
            <a:r>
              <a:rPr lang="nl-BE" dirty="0" err="1"/>
              <a:t>through</a:t>
            </a:r>
            <a:r>
              <a:rPr lang="nl-BE" dirty="0"/>
              <a:t> </a:t>
            </a:r>
            <a:r>
              <a:rPr lang="nl-BE" dirty="0" err="1"/>
              <a:t>the</a:t>
            </a:r>
            <a:r>
              <a:rPr lang="nl-BE" dirty="0"/>
              <a:t> Earth System </a:t>
            </a:r>
            <a:r>
              <a:rPr lang="nl-BE" dirty="0" err="1"/>
              <a:t>Grid</a:t>
            </a:r>
            <a:r>
              <a:rPr lang="nl-BE" dirty="0"/>
              <a:t> </a:t>
            </a:r>
            <a:r>
              <a:rPr lang="nl-BE" dirty="0" err="1"/>
              <a:t>Federation</a:t>
            </a:r>
            <a:endParaRPr lang="nl-BE" dirty="0"/>
          </a:p>
          <a:p>
            <a:endParaRPr lang="nl-BE" dirty="0"/>
          </a:p>
          <a:p>
            <a:r>
              <a:rPr lang="nl-BE" dirty="0" err="1"/>
              <a:t>Categories</a:t>
            </a:r>
            <a:r>
              <a:rPr lang="nl-BE" dirty="0"/>
              <a:t> have been </a:t>
            </a:r>
            <a:r>
              <a:rPr lang="nl-BE" dirty="0" err="1"/>
              <a:t>defined</a:t>
            </a:r>
            <a:r>
              <a:rPr lang="nl-BE" dirty="0"/>
              <a:t> </a:t>
            </a:r>
            <a:r>
              <a:rPr lang="nl-BE" dirty="0" err="1"/>
              <a:t>by</a:t>
            </a:r>
            <a:r>
              <a:rPr lang="nl-BE" dirty="0"/>
              <a:t> Stefan Lange, output </a:t>
            </a:r>
            <a:r>
              <a:rPr lang="nl-BE" dirty="0" err="1"/>
              <a:t>from</a:t>
            </a:r>
            <a:r>
              <a:rPr lang="nl-BE" dirty="0"/>
              <a:t> ISIMIP2b </a:t>
            </a:r>
            <a:r>
              <a:rPr lang="nl-BE" dirty="0" err="1"/>
              <a:t>models</a:t>
            </a:r>
            <a:r>
              <a:rPr lang="nl-BE" dirty="0"/>
              <a:t> have been </a:t>
            </a:r>
            <a:r>
              <a:rPr lang="nl-BE" dirty="0" err="1"/>
              <a:t>harmonised</a:t>
            </a:r>
            <a:r>
              <a:rPr lang="nl-BE" dirty="0"/>
              <a:t>, </a:t>
            </a:r>
            <a:r>
              <a:rPr lang="nl-BE" dirty="0" err="1"/>
              <a:t>to</a:t>
            </a:r>
            <a:r>
              <a:rPr lang="nl-BE" dirty="0"/>
              <a:t> form </a:t>
            </a:r>
            <a:r>
              <a:rPr lang="nl-BE" dirty="0" err="1"/>
              <a:t>one</a:t>
            </a:r>
            <a:r>
              <a:rPr lang="nl-BE" dirty="0"/>
              <a:t> </a:t>
            </a:r>
            <a:r>
              <a:rPr lang="nl-BE" dirty="0" err="1"/>
              <a:t>gridded</a:t>
            </a:r>
            <a:r>
              <a:rPr lang="nl-BE" dirty="0"/>
              <a:t> </a:t>
            </a:r>
            <a:r>
              <a:rPr lang="nl-BE" dirty="0" err="1"/>
              <a:t>variable</a:t>
            </a:r>
            <a:r>
              <a:rPr lang="nl-BE" dirty="0"/>
              <a:t>: land </a:t>
            </a:r>
            <a:r>
              <a:rPr lang="nl-BE" dirty="0" err="1"/>
              <a:t>Fraction</a:t>
            </a:r>
            <a:r>
              <a:rPr lang="nl-BE" dirty="0"/>
              <a:t> </a:t>
            </a:r>
            <a:r>
              <a:rPr lang="nl-BE" dirty="0" err="1"/>
              <a:t>Affected</a:t>
            </a:r>
            <a:r>
              <a:rPr lang="nl-BE" dirty="0"/>
              <a:t> </a:t>
            </a:r>
            <a:r>
              <a:rPr lang="nl-BE" dirty="0" err="1"/>
              <a:t>by</a:t>
            </a:r>
            <a:r>
              <a:rPr lang="nl-BE" dirty="0"/>
              <a:t> extreme event. </a:t>
            </a:r>
            <a:r>
              <a:rPr lang="nl-BE" dirty="0" err="1"/>
              <a:t>This</a:t>
            </a:r>
            <a:r>
              <a:rPr lang="nl-BE" dirty="0"/>
              <a:t> </a:t>
            </a:r>
            <a:r>
              <a:rPr lang="nl-BE" dirty="0" err="1"/>
              <a:t>variable</a:t>
            </a:r>
            <a:r>
              <a:rPr lang="nl-BE" dirty="0"/>
              <a:t> is </a:t>
            </a:r>
            <a:r>
              <a:rPr lang="nl-BE" dirty="0" err="1"/>
              <a:t>available</a:t>
            </a:r>
            <a:r>
              <a:rPr lang="nl-BE" dirty="0"/>
              <a:t> on </a:t>
            </a:r>
            <a:r>
              <a:rPr lang="nl-BE" dirty="0" err="1"/>
              <a:t>annual</a:t>
            </a:r>
            <a:r>
              <a:rPr lang="nl-BE" dirty="0"/>
              <a:t> time </a:t>
            </a:r>
            <a:r>
              <a:rPr lang="nl-BE" dirty="0" err="1"/>
              <a:t>scales</a:t>
            </a:r>
            <a:endParaRPr lang="nl-BE" dirty="0"/>
          </a:p>
          <a:p>
            <a:endParaRPr lang="nl-BE" dirty="0"/>
          </a:p>
          <a:p>
            <a:r>
              <a:rPr lang="nl-BE" dirty="0" err="1"/>
              <a:t>This</a:t>
            </a:r>
            <a:r>
              <a:rPr lang="nl-BE" dirty="0"/>
              <a:t> </a:t>
            </a:r>
            <a:r>
              <a:rPr lang="nl-BE" dirty="0" err="1"/>
              <a:t>allows</a:t>
            </a:r>
            <a:r>
              <a:rPr lang="nl-BE" dirty="0"/>
              <a:t> </a:t>
            </a:r>
            <a:r>
              <a:rPr lang="nl-BE" dirty="0" err="1"/>
              <a:t>us</a:t>
            </a:r>
            <a:r>
              <a:rPr lang="nl-BE" dirty="0"/>
              <a:t> </a:t>
            </a:r>
            <a:r>
              <a:rPr lang="nl-BE" dirty="0" err="1"/>
              <a:t>to</a:t>
            </a:r>
            <a:r>
              <a:rPr lang="nl-BE" dirty="0"/>
              <a:t> </a:t>
            </a:r>
            <a:r>
              <a:rPr lang="nl-BE" dirty="0" err="1"/>
              <a:t>develop</a:t>
            </a:r>
            <a:r>
              <a:rPr lang="nl-BE" dirty="0"/>
              <a:t> </a:t>
            </a:r>
            <a:r>
              <a:rPr lang="nl-BE" dirty="0" err="1"/>
              <a:t>the</a:t>
            </a:r>
            <a:r>
              <a:rPr lang="nl-BE" dirty="0"/>
              <a:t> </a:t>
            </a:r>
            <a:r>
              <a:rPr lang="nl-BE" dirty="0" err="1"/>
              <a:t>burning</a:t>
            </a:r>
            <a:r>
              <a:rPr lang="nl-BE" dirty="0"/>
              <a:t> </a:t>
            </a:r>
            <a:r>
              <a:rPr lang="nl-BE" dirty="0" err="1"/>
              <a:t>ember</a:t>
            </a:r>
            <a:r>
              <a:rPr lang="nl-BE" dirty="0"/>
              <a:t> </a:t>
            </a:r>
            <a:r>
              <a:rPr lang="nl-BE" dirty="0" err="1"/>
              <a:t>figure</a:t>
            </a:r>
            <a:r>
              <a:rPr lang="nl-BE" dirty="0"/>
              <a:t> </a:t>
            </a:r>
            <a:r>
              <a:rPr lang="nl-BE" dirty="0" err="1"/>
              <a:t>for</a:t>
            </a:r>
            <a:r>
              <a:rPr lang="nl-BE" dirty="0"/>
              <a:t> </a:t>
            </a:r>
            <a:r>
              <a:rPr lang="nl-BE" dirty="0" err="1"/>
              <a:t>each</a:t>
            </a:r>
            <a:r>
              <a:rPr lang="nl-BE" dirty="0"/>
              <a:t> of these </a:t>
            </a:r>
            <a:r>
              <a:rPr lang="nl-BE" dirty="0" err="1"/>
              <a:t>categories</a:t>
            </a:r>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12</a:t>
            </a:fld>
            <a:endParaRPr lang="de-CH" dirty="0"/>
          </a:p>
        </p:txBody>
      </p:sp>
    </p:spTree>
    <p:extLst>
      <p:ext uri="{BB962C8B-B14F-4D97-AF65-F5344CB8AC3E}">
        <p14:creationId xmlns:p14="http://schemas.microsoft.com/office/powerpoint/2010/main" val="322904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7A123-4F27-27D4-3DAC-36E256994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CE7C3-0AC3-83C8-42C2-ACFDB7AF6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EB987-C5B7-76DC-4FBE-724735D3278E}"/>
              </a:ext>
            </a:extLst>
          </p:cNvPr>
          <p:cNvSpPr>
            <a:spLocks noGrp="1"/>
          </p:cNvSpPr>
          <p:nvPr>
            <p:ph type="body" idx="1"/>
          </p:nvPr>
        </p:nvSpPr>
        <p:spPr/>
        <p:txBody>
          <a:bodyPr/>
          <a:lstStyle/>
          <a:p>
            <a:r>
              <a:rPr lang="en-US" dirty="0"/>
              <a:t>Now, for each combination of birth year and 2100 global warming level, we can assess the cohort fraction, or CF, that will experience unprecedented lifetime exposure to heatwaves. </a:t>
            </a:r>
          </a:p>
          <a:p>
            <a:endParaRPr lang="en-US" dirty="0"/>
          </a:p>
          <a:p>
            <a:r>
              <a:rPr lang="en-US" dirty="0"/>
              <a:t>Thanks to the ISIMIP global-scale impact projections, we can now repeat this assessment for 5 additional climate extremes.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result. The color bar ranges differ, but they all highlight that the younger you are and the higher the warming, the higher the fraction of your generation that will live an unprecedented life.</a:t>
            </a:r>
          </a:p>
          <a:p>
            <a:endParaRPr lang="en-US" dirty="0"/>
          </a:p>
          <a:p>
            <a:r>
              <a:rPr lang="en-US" dirty="0"/>
              <a:t>Crop failures are the second worst hazard in this calculation, with around 30 % (29%) of the 2020 birth cohort in a 3.5-degree world. This is followed by river floods, for which around 15% (14%) faces unprecedented lifetime exposure.</a:t>
            </a:r>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rest of the hazards are geographically limited, heatwave emergence exceeds all other hazards in this population fraction.</a:t>
            </a:r>
          </a:p>
          <a:p>
            <a:endParaRPr lang="en-US" dirty="0"/>
          </a:p>
          <a:p>
            <a:r>
              <a:rPr lang="en-US" dirty="0"/>
              <a:t>For example, Tropical cyclones are constrained by circulation patterns. Floods are river-oriented, but we build cities around rivers. It is therefore worthwhile to visualize where emergence occurs.</a:t>
            </a:r>
          </a:p>
          <a:p>
            <a:endParaRPr lang="en-US" dirty="0"/>
          </a:p>
        </p:txBody>
      </p:sp>
      <p:sp>
        <p:nvSpPr>
          <p:cNvPr id="4" name="Slide Number Placeholder 3">
            <a:extLst>
              <a:ext uri="{FF2B5EF4-FFF2-40B4-BE49-F238E27FC236}">
                <a16:creationId xmlns:a16="http://schemas.microsoft.com/office/drawing/2014/main" id="{8B39800E-AE07-26AA-AA30-BFBC72702384}"/>
              </a:ext>
            </a:extLst>
          </p:cNvPr>
          <p:cNvSpPr>
            <a:spLocks noGrp="1"/>
          </p:cNvSpPr>
          <p:nvPr>
            <p:ph type="sldNum" sz="quarter" idx="5"/>
          </p:nvPr>
        </p:nvSpPr>
        <p:spPr/>
        <p:txBody>
          <a:bodyPr/>
          <a:lstStyle/>
          <a:p>
            <a:fld id="{A51C0C35-A9A2-4EFD-9BAF-1E52E29E03D1}" type="slidenum">
              <a:rPr lang="de-CH" smtClean="0"/>
              <a:pPr/>
              <a:t>13</a:t>
            </a:fld>
            <a:endParaRPr lang="de-CH" dirty="0"/>
          </a:p>
        </p:txBody>
      </p:sp>
    </p:spTree>
    <p:extLst>
      <p:ext uri="{BB962C8B-B14F-4D97-AF65-F5344CB8AC3E}">
        <p14:creationId xmlns:p14="http://schemas.microsoft.com/office/powerpoint/2010/main" val="135536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remember this graph from high school. This is the age pyramid, with the fraction of the total population by age group, with male on the </a:t>
            </a:r>
            <a:r>
              <a:rPr lang="en-US" dirty="0" err="1"/>
              <a:t>keft</a:t>
            </a:r>
            <a:r>
              <a:rPr lang="en-US" dirty="0"/>
              <a:t> and female on the right.</a:t>
            </a:r>
          </a:p>
          <a:p>
            <a:endParaRPr lang="en-US" dirty="0"/>
          </a:p>
          <a:p>
            <a:r>
              <a:rPr lang="en-US" dirty="0"/>
              <a:t>However, the issue with current population projections is that they are blind for climate change.</a:t>
            </a:r>
          </a:p>
        </p:txBody>
      </p:sp>
      <p:sp>
        <p:nvSpPr>
          <p:cNvPr id="4" name="Slide Number Placeholder 3"/>
          <p:cNvSpPr>
            <a:spLocks noGrp="1"/>
          </p:cNvSpPr>
          <p:nvPr>
            <p:ph type="sldNum" sz="quarter" idx="5"/>
          </p:nvPr>
        </p:nvSpPr>
        <p:spPr/>
        <p:txBody>
          <a:bodyPr/>
          <a:lstStyle/>
          <a:p>
            <a:fld id="{A51C0C35-A9A2-4EFD-9BAF-1E52E29E03D1}" type="slidenum">
              <a:rPr lang="de-CH" smtClean="0"/>
              <a:pPr/>
              <a:t>14</a:t>
            </a:fld>
            <a:endParaRPr lang="de-CH" dirty="0"/>
          </a:p>
        </p:txBody>
      </p:sp>
    </p:spTree>
    <p:extLst>
      <p:ext uri="{BB962C8B-B14F-4D97-AF65-F5344CB8AC3E}">
        <p14:creationId xmlns:p14="http://schemas.microsoft.com/office/powerpoint/2010/main" val="183218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2954-64D6-9EBE-D9CE-3F974E05C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EAFB-10E2-B9E5-9D23-5D9FF3725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C2D9D-7220-B122-CE68-E2E431308C71}"/>
              </a:ext>
            </a:extLst>
          </p:cNvPr>
          <p:cNvSpPr>
            <a:spLocks noGrp="1"/>
          </p:cNvSpPr>
          <p:nvPr>
            <p:ph type="body" idx="1"/>
          </p:nvPr>
        </p:nvSpPr>
        <p:spPr/>
        <p:txBody>
          <a:bodyPr/>
          <a:lstStyle/>
          <a:p>
            <a:r>
              <a:rPr lang="en-US" dirty="0"/>
              <a:t>We bring in climate change into the picture and construct the unprecedented lifetime age pyramid.</a:t>
            </a:r>
          </a:p>
          <a:p>
            <a:endParaRPr lang="en-US" dirty="0"/>
          </a:p>
          <a:p>
            <a:r>
              <a:rPr lang="en-US" dirty="0"/>
              <a:t>And we go one step further by considering vulnerability</a:t>
            </a:r>
          </a:p>
          <a:p>
            <a:endParaRPr lang="en-US" dirty="0"/>
          </a:p>
          <a:p>
            <a:r>
              <a:rPr lang="en-US" dirty="0"/>
              <a:t>We identify the 20% of each birth cohort that are socioeconomically most vulnerable, and least vulnerable, building on the Global gridded relative deprivation index. </a:t>
            </a:r>
          </a:p>
          <a:p>
            <a:endParaRPr lang="en-US" dirty="0"/>
          </a:p>
          <a:p>
            <a:r>
              <a:rPr lang="en-US" dirty="0"/>
              <a:t>We then visualize the fraction, of each group expected to face unprecedented lifetime exposure to heatwaves under a pathway leading to 2,7°C, roughly aligned with currently policies.</a:t>
            </a:r>
          </a:p>
          <a:p>
            <a:endParaRPr lang="en-US" dirty="0"/>
          </a:p>
          <a:p>
            <a:r>
              <a:rPr lang="en-US" dirty="0"/>
              <a:t>The results confirm that younger generations have a higher chance of living an unprecedented life in terms of heatwave exposure . </a:t>
            </a:r>
          </a:p>
          <a:p>
            <a:endParaRPr lang="en-US" dirty="0"/>
          </a:p>
          <a:p>
            <a:r>
              <a:rPr lang="en-US" dirty="0"/>
              <a:t>But we also find that for each birth cohort, the most vulnerable have a consistently higher chance of being in that situation compared to the least vulnerable.</a:t>
            </a:r>
          </a:p>
          <a:p>
            <a:endParaRPr lang="en-US" dirty="0"/>
          </a:p>
        </p:txBody>
      </p:sp>
      <p:sp>
        <p:nvSpPr>
          <p:cNvPr id="4" name="Slide Number Placeholder 3">
            <a:extLst>
              <a:ext uri="{FF2B5EF4-FFF2-40B4-BE49-F238E27FC236}">
                <a16:creationId xmlns:a16="http://schemas.microsoft.com/office/drawing/2014/main" id="{9FD58D28-8E18-0973-67D7-FE62A0ADAB52}"/>
              </a:ext>
            </a:extLst>
          </p:cNvPr>
          <p:cNvSpPr>
            <a:spLocks noGrp="1"/>
          </p:cNvSpPr>
          <p:nvPr>
            <p:ph type="sldNum" sz="quarter" idx="5"/>
          </p:nvPr>
        </p:nvSpPr>
        <p:spPr/>
        <p:txBody>
          <a:bodyPr/>
          <a:lstStyle/>
          <a:p>
            <a:fld id="{A51C0C35-A9A2-4EFD-9BAF-1E52E29E03D1}" type="slidenum">
              <a:rPr lang="de-CH" smtClean="0"/>
              <a:pPr/>
              <a:t>15</a:t>
            </a:fld>
            <a:endParaRPr lang="de-CH" dirty="0"/>
          </a:p>
        </p:txBody>
      </p:sp>
    </p:spTree>
    <p:extLst>
      <p:ext uri="{BB962C8B-B14F-4D97-AF65-F5344CB8AC3E}">
        <p14:creationId xmlns:p14="http://schemas.microsoft.com/office/powerpoint/2010/main" val="80026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article appeared last year, on the same day Save the Children launched a report detailing our findings and linking it with testimonies from children living the most hard-hit regions and concrete policy advice.</a:t>
            </a:r>
            <a:endParaRPr lang="en-GB" u="non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16</a:t>
            </a:fld>
            <a:endParaRPr lang="de-CH" dirty="0"/>
          </a:p>
        </p:txBody>
      </p:sp>
    </p:spTree>
    <p:extLst>
      <p:ext uri="{BB962C8B-B14F-4D97-AF65-F5344CB8AC3E}">
        <p14:creationId xmlns:p14="http://schemas.microsoft.com/office/powerpoint/2010/main" val="62356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part of my talk, I would like to illustrate how this type of information can be used</a:t>
            </a:r>
          </a:p>
          <a:p>
            <a:endParaRPr lang="en-GB" dirty="0"/>
          </a:p>
          <a:p>
            <a:r>
              <a:rPr lang="en-GB" dirty="0"/>
              <a:t>For this, let me take you to Norway, and more specifically to Nordic Mythology</a:t>
            </a:r>
          </a:p>
          <a:p>
            <a:endParaRPr lang="en-US" dirty="0"/>
          </a:p>
          <a:p>
            <a:r>
              <a:rPr lang="en-US" dirty="0"/>
              <a:t>This is Yggdrasil. Yggdrasil is one of the foundations of Nordic mythology. It was the mighty world tree whose trunk rose at the geographical center of the cosmos. The rest of that cosmos was built around it and held together by its branches and roots. The well-being of the cosmos depended on the well-being of that tree of life.</a:t>
            </a:r>
            <a:br>
              <a:rPr lang="en-US" dirty="0"/>
            </a:br>
            <a:endParaRPr lang="en-US" dirty="0"/>
          </a:p>
          <a:p>
            <a:r>
              <a:rPr lang="en-US" dirty="0"/>
              <a:t>The descendants of the Norsemen today seem to take a slightly more creative approach to that symbolism.</a:t>
            </a:r>
          </a:p>
          <a:p>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17</a:t>
            </a:fld>
            <a:endParaRPr lang="de-CH" dirty="0"/>
          </a:p>
        </p:txBody>
      </p:sp>
    </p:spTree>
    <p:extLst>
      <p:ext uri="{BB962C8B-B14F-4D97-AF65-F5344CB8AC3E}">
        <p14:creationId xmlns:p14="http://schemas.microsoft.com/office/powerpoint/2010/main" val="824799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Yggdrasil is also the name of one of three oil and gas fields that were recently discovered in the North Sea.</a:t>
            </a:r>
          </a:p>
          <a:p>
            <a:endParaRPr lang="en-US" dirty="0"/>
          </a:p>
          <a:p>
            <a:r>
              <a:rPr lang="en-US" dirty="0"/>
              <a:t>In recent years, the Norwegian government had granted exploitation licenses to these three fields.</a:t>
            </a:r>
          </a:p>
          <a:p>
            <a:endParaRPr lang="en-US" dirty="0"/>
          </a:p>
          <a:p>
            <a:r>
              <a:rPr lang="en-US" dirty="0"/>
              <a:t>Yet Greenpeace did not agree with this decision and sued the state of Norway. The main argument of Greenpeace is that Norway did not perform a proper environmental risk assessment in which they calculate the impacts from burning these fossil fuels. According to previous court rulings, Norway is obliged to perform such a risk assessment.</a:t>
            </a:r>
          </a:p>
          <a:p>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18</a:t>
            </a:fld>
            <a:endParaRPr lang="de-CH" dirty="0"/>
          </a:p>
        </p:txBody>
      </p:sp>
    </p:spTree>
    <p:extLst>
      <p:ext uri="{BB962C8B-B14F-4D97-AF65-F5344CB8AC3E}">
        <p14:creationId xmlns:p14="http://schemas.microsoft.com/office/powerpoint/2010/main" val="1880548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testimony I had to give in front of the Court in Oslo, I presented the following calculation:</a:t>
            </a:r>
          </a:p>
          <a:p>
            <a:endParaRPr lang="en-US" dirty="0"/>
          </a:p>
          <a:p>
            <a:r>
              <a:rPr lang="en-US" dirty="0"/>
              <a:t>We start off with emission values. This are the estimated emissions from the 3 oil and gas fields combined. I did not calculate this number; I received it and use it as input in my calculation.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step is to translate these emissions to global warming levels. For this, I rely on one of the latest IPCC reports. IPCC reports represent the gold standard of scientific knowledge about climate change. Hundreds of leading climate scientists from around the world work for years on these reports, and they are critically reviewed by the scientific community. The summaries of these reports are unanimously approved sentence per sentence by all governments of the world, including the Norwegian.</a:t>
            </a:r>
          </a:p>
          <a:p>
            <a:endParaRPr lang="en-US" dirty="0"/>
          </a:p>
          <a:p>
            <a:r>
              <a:rPr lang="en-US" dirty="0"/>
              <a:t>Th IPCC Report from 2021 reaffirms with high confidence that there is near-linear relationship between cumulative anthropogenic CO2 emissions and the global warming they cause. Each 1000 GtCO2 of cumulative CO2 emissions is assessed to cause a best estimate of 0,45°C increase in global surface temperature. This quantity is referred to as the transient climate response to cumulative CO2 emissions (TCRE). </a:t>
            </a:r>
          </a:p>
          <a:p>
            <a:endParaRPr lang="en-US" dirty="0"/>
          </a:p>
          <a:p>
            <a:r>
              <a:rPr lang="en-US" dirty="0"/>
              <a:t>The third step is to calculate what this amount of global warming implies for an average member of a particular generation. For this I rely on my own study presented to you in the previous slides. By computing the linear slope of lifetime exposure as a function of global mean temperature, Per degree of additional global warming, children born in 2020 will experience on average around 10,4 additional heatwaves across their lifetime (Thiery et al., 2021 Science)</a:t>
            </a:r>
          </a:p>
          <a:p>
            <a:endParaRPr lang="en-US" dirty="0"/>
          </a:p>
          <a:p>
            <a:r>
              <a:rPr lang="en-US" dirty="0"/>
              <a:t>Finally, I extracted the number of children born in 2020 from a UN database, finding that </a:t>
            </a:r>
            <a:r>
              <a:rPr lang="en-BE" dirty="0"/>
              <a:t>131</a:t>
            </a:r>
            <a:r>
              <a:rPr lang="en-US" dirty="0"/>
              <a:t> </a:t>
            </a:r>
            <a:r>
              <a:rPr lang="en-BE" dirty="0"/>
              <a:t>702</a:t>
            </a:r>
            <a:r>
              <a:rPr lang="en-US" dirty="0"/>
              <a:t> </a:t>
            </a:r>
            <a:r>
              <a:rPr lang="en-BE" dirty="0"/>
              <a:t>400</a:t>
            </a:r>
            <a:r>
              <a:rPr lang="en-US" dirty="0"/>
              <a:t> Children were born in 2020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 obtained these numbers, I multiply them. When you do that, you can see that the units cancel out, notably GtCO2eq and the global warming level. We are left with the units heatwaves and children. We find </a:t>
            </a:r>
            <a:r>
              <a:rPr lang="en-US" b="0" dirty="0"/>
              <a:t>that o</a:t>
            </a:r>
            <a:r>
              <a:rPr lang="en-US" b="0" dirty="0">
                <a:sym typeface="Wingdings" panose="05000000000000000000" pitchFamily="2" charset="2"/>
              </a:rPr>
              <a:t>n average, 285 397 Children born in 2020 will experience one extra heatwave if the emissions of the three oil and gas fields were to be generated as reported.</a:t>
            </a:r>
            <a:endParaRPr lang="en-US" b="0" dirty="0"/>
          </a:p>
          <a:p>
            <a:endParaRPr lang="en-US" dirty="0"/>
          </a:p>
          <a:p>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19</a:t>
            </a:fld>
            <a:endParaRPr lang="de-CH" dirty="0"/>
          </a:p>
        </p:txBody>
      </p:sp>
    </p:spTree>
    <p:extLst>
      <p:ext uri="{BB962C8B-B14F-4D97-AF65-F5344CB8AC3E}">
        <p14:creationId xmlns:p14="http://schemas.microsoft.com/office/powerpoint/2010/main" val="260541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A2DB4-E0ED-00C0-5270-B76DFE55B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950C1-315C-9CDF-BA52-71C0B9B96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74D4F-AD59-A937-CA96-92E6522CFFC2}"/>
              </a:ext>
            </a:extLst>
          </p:cNvPr>
          <p:cNvSpPr>
            <a:spLocks noGrp="1"/>
          </p:cNvSpPr>
          <p:nvPr>
            <p:ph type="body" idx="1"/>
          </p:nvPr>
        </p:nvSpPr>
        <p:spPr/>
        <p:txBody>
          <a:bodyPr/>
          <a:lstStyle/>
          <a:p>
            <a:r>
              <a:rPr lang="en-US" dirty="0"/>
              <a:t>These chocolates are from Brussels, as is my family.  Who of you was born in or around Brussels or has children born there?</a:t>
            </a:r>
          </a:p>
          <a:p>
            <a:endParaRPr lang="en-US" dirty="0"/>
          </a:p>
          <a:p>
            <a:r>
              <a:rPr lang="en-US" dirty="0"/>
              <a:t>My mother was born in 1960 in the ISIMIP pixel containing Brussel. </a:t>
            </a:r>
          </a:p>
          <a:p>
            <a:endParaRPr lang="en-US" dirty="0"/>
          </a:p>
          <a:p>
            <a:r>
              <a:rPr lang="en-US" dirty="0"/>
              <a:t>Here we plot the cumulative heatwave exposure since birth for people born in Brussels in 1960. The blue line shows that, in a world which warms to 1.5 degrees in 2100, this group will experience 3 heatwaves in their lifetimes.</a:t>
            </a:r>
          </a:p>
          <a:p>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2A8A30D4-357F-97A3-5528-80241AC21D06}"/>
              </a:ext>
            </a:extLst>
          </p:cNvPr>
          <p:cNvSpPr>
            <a:spLocks noGrp="1"/>
          </p:cNvSpPr>
          <p:nvPr>
            <p:ph type="sldNum" sz="quarter" idx="5"/>
          </p:nvPr>
        </p:nvSpPr>
        <p:spPr/>
        <p:txBody>
          <a:bodyPr/>
          <a:lstStyle/>
          <a:p>
            <a:fld id="{A51C0C35-A9A2-4EFD-9BAF-1E52E29E03D1}" type="slidenum">
              <a:rPr lang="de-CH" smtClean="0"/>
              <a:pPr/>
              <a:t>2</a:t>
            </a:fld>
            <a:endParaRPr lang="de-CH" dirty="0"/>
          </a:p>
        </p:txBody>
      </p:sp>
    </p:spTree>
    <p:extLst>
      <p:ext uri="{BB962C8B-B14F-4D97-AF65-F5344CB8AC3E}">
        <p14:creationId xmlns:p14="http://schemas.microsoft.com/office/powerpoint/2010/main" val="356888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results: for every combination of birth year and oil and gas field, I computed the number of children that will face one extra heatwave across their lifetime; The results are shown in this table.</a:t>
            </a:r>
          </a:p>
          <a:p>
            <a:endParaRPr lang="en-US" dirty="0"/>
          </a:p>
          <a:p>
            <a:r>
              <a:rPr lang="en-US" dirty="0"/>
              <a:t>And then we have one table for each climate extreme. All of these are provided in the report that I wrote and that was submitted to court.</a:t>
            </a:r>
          </a:p>
          <a:p>
            <a:endParaRPr lang="en-US"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(Note that these numbers slightly differ from the numbers communicated during my intervention as expert witness in first instance, because (i) the emission estimates I received as input were updated following new information about production, and (ii) I now use a more accurate number for the Transient Climate Response to Cumulative Emissions (TCRE): 0.45°C per 1000 Gt CO</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eq instead of 0.5°C per 1000 Gt CO</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eq (the latter number was used in first instance and is a rounding of the former).)</a:t>
            </a:r>
            <a:endParaRPr lang="en-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20</a:t>
            </a:fld>
            <a:endParaRPr lang="de-CH" dirty="0"/>
          </a:p>
        </p:txBody>
      </p:sp>
    </p:spTree>
    <p:extLst>
      <p:ext uri="{BB962C8B-B14F-4D97-AF65-F5344CB8AC3E}">
        <p14:creationId xmlns:p14="http://schemas.microsoft.com/office/powerpoint/2010/main" val="337671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going over every number, I hereby present some key summary statistics. These are for me the main results from this analysis.</a:t>
            </a:r>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21</a:t>
            </a:fld>
            <a:endParaRPr lang="de-CH" dirty="0"/>
          </a:p>
        </p:txBody>
      </p:sp>
    </p:spTree>
    <p:extLst>
      <p:ext uri="{BB962C8B-B14F-4D97-AF65-F5344CB8AC3E}">
        <p14:creationId xmlns:p14="http://schemas.microsoft.com/office/powerpoint/2010/main" val="333872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just going to leave this one here</a:t>
            </a:r>
          </a:p>
          <a:p>
            <a:endParaRPr lang="en-US" dirty="0"/>
          </a:p>
          <a:p>
            <a:r>
              <a:rPr lang="en-US" dirty="0"/>
              <a:t>I think we are just at the beginning of a wave of lawsuits, whereby from now on every new fossil fuel project will be litigated. As climate scientists, we will have to think our role in this, both collectively and individually. </a:t>
            </a:r>
          </a:p>
          <a:p>
            <a:endParaRPr lang="en-US" dirty="0"/>
          </a:p>
          <a:p>
            <a:r>
              <a:rPr lang="en-US" dirty="0"/>
              <a:t>But if anything is emerging from the first series of court cases, is that the engagement of experts is important to provide courts with the right scientific information. </a:t>
            </a:r>
            <a:endParaRPr lang="en-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22</a:t>
            </a:fld>
            <a:endParaRPr lang="de-CH" dirty="0"/>
          </a:p>
        </p:txBody>
      </p:sp>
    </p:spTree>
    <p:extLst>
      <p:ext uri="{BB962C8B-B14F-4D97-AF65-F5344CB8AC3E}">
        <p14:creationId xmlns:p14="http://schemas.microsoft.com/office/powerpoint/2010/main" val="405659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I </a:t>
            </a:r>
            <a:r>
              <a:rPr lang="nl-BE" dirty="0" err="1"/>
              <a:t>thank</a:t>
            </a:r>
            <a:r>
              <a:rPr lang="nl-BE" dirty="0"/>
              <a:t> </a:t>
            </a:r>
            <a:r>
              <a:rPr lang="nl-BE" dirty="0" err="1"/>
              <a:t>you</a:t>
            </a:r>
            <a:r>
              <a:rPr lang="nl-BE" dirty="0"/>
              <a:t> for </a:t>
            </a:r>
            <a:r>
              <a:rPr lang="nl-BE" dirty="0" err="1"/>
              <a:t>your</a:t>
            </a:r>
            <a:r>
              <a:rPr lang="nl-BE" dirty="0"/>
              <a:t> attention</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(https://www.bailiwickexpress.com/jsy/news/artist-teases-new-look-vandalised-climate-change-mural/)</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23</a:t>
            </a:fld>
            <a:endParaRPr lang="de-CH" dirty="0"/>
          </a:p>
        </p:txBody>
      </p:sp>
    </p:spTree>
    <p:extLst>
      <p:ext uri="{BB962C8B-B14F-4D97-AF65-F5344CB8AC3E}">
        <p14:creationId xmlns:p14="http://schemas.microsoft.com/office/powerpoint/2010/main" val="1971493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This example shows how we climate scientists typically </a:t>
            </a:r>
            <a:r>
              <a:rPr lang="en-US" sz="1200" kern="1200" dirty="0">
                <a:solidFill>
                  <a:schemeClr val="tx1"/>
                </a:solidFill>
                <a:effectLst/>
                <a:latin typeface="Arial" panose="020B0604020202020204" pitchFamily="34" charset="0"/>
                <a:ea typeface="+mn-ea"/>
                <a:cs typeface="+mn-cs"/>
              </a:rPr>
              <a:t>study the effects of climate change: you have a diagram, with time on the x-axis, and land area annually exposed to an extreme heatwave on the y-axis. In recent decades, the land area exposed to heatwaves has been gradually increasing.</a:t>
            </a:r>
          </a:p>
          <a:p>
            <a:endParaRPr lang="en-BE"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As climate scientists, we then usually </a:t>
            </a:r>
            <a:r>
              <a:rPr lang="en-US" sz="1200" b="1" kern="1200" dirty="0">
                <a:solidFill>
                  <a:schemeClr val="tx1"/>
                </a:solidFill>
                <a:effectLst/>
                <a:latin typeface="Arial" panose="020B0604020202020204" pitchFamily="34" charset="0"/>
                <a:ea typeface="+mn-ea"/>
                <a:cs typeface="+mn-cs"/>
              </a:rPr>
              <a:t>project</a:t>
            </a:r>
            <a:r>
              <a:rPr lang="en-US" sz="1200" kern="1200" dirty="0">
                <a:solidFill>
                  <a:schemeClr val="tx1"/>
                </a:solidFill>
                <a:effectLst/>
                <a:latin typeface="Arial" panose="020B0604020202020204" pitchFamily="34" charset="0"/>
                <a:ea typeface="+mn-ea"/>
                <a:cs typeface="+mn-cs"/>
              </a:rPr>
              <a:t> how this variable evolves under different climate change scenarios: under a 1.5°C global warming pathway, around 20% of the land area will annually experience such heatwave by 2100. Under 2.0°C, this increases to around 30%, and under current pledges, we end up above 40%.</a:t>
            </a:r>
            <a:endParaRPr lang="en-BE" sz="1200" kern="1200" dirty="0">
              <a:solidFill>
                <a:schemeClr val="tx1"/>
              </a:solidFill>
              <a:effectLst/>
              <a:latin typeface="Arial" panose="020B0604020202020204" pitchFamily="34" charset="0"/>
              <a:ea typeface="+mn-ea"/>
              <a:cs typeface="+mn-cs"/>
            </a:endParaRPr>
          </a:p>
          <a:p>
            <a:endParaRPr lang="en-US" dirty="0"/>
          </a:p>
          <a:p>
            <a:r>
              <a:rPr lang="en-US" dirty="0"/>
              <a:t>However, this approach does not allow us to quantify what climate change means </a:t>
            </a:r>
            <a:r>
              <a:rPr lang="en-US" b="1" dirty="0"/>
              <a:t>today</a:t>
            </a:r>
            <a:r>
              <a:rPr lang="en-US" dirty="0"/>
              <a:t> for a real person living in a real location. For a </a:t>
            </a:r>
            <a:r>
              <a:rPr lang="en-US" b="1" dirty="0"/>
              <a:t>60-year-old</a:t>
            </a:r>
            <a:r>
              <a:rPr lang="en-US" dirty="0"/>
              <a:t>, who</a:t>
            </a:r>
            <a:r>
              <a:rPr lang="en-US" sz="1200" kern="1200" dirty="0">
                <a:solidFill>
                  <a:schemeClr val="tx1"/>
                </a:solidFill>
                <a:effectLst/>
                <a:latin typeface="Arial" panose="020B0604020202020204" pitchFamily="34" charset="0"/>
                <a:ea typeface="+mn-ea"/>
                <a:cs typeface="+mn-cs"/>
              </a:rPr>
              <a:t> will on average live until the 2030s, or for </a:t>
            </a:r>
            <a:r>
              <a:rPr lang="en-US" sz="1200" b="1" kern="1200" dirty="0">
                <a:solidFill>
                  <a:schemeClr val="tx1"/>
                </a:solidFill>
                <a:effectLst/>
                <a:latin typeface="Arial" panose="020B0604020202020204" pitchFamily="34" charset="0"/>
                <a:ea typeface="+mn-ea"/>
                <a:cs typeface="+mn-cs"/>
              </a:rPr>
              <a:t>newborns</a:t>
            </a:r>
            <a:r>
              <a:rPr lang="en-US" sz="1200" kern="1200" dirty="0">
                <a:solidFill>
                  <a:schemeClr val="tx1"/>
                </a:solidFill>
                <a:effectLst/>
                <a:latin typeface="Arial" panose="020B0604020202020204" pitchFamily="34" charset="0"/>
                <a:ea typeface="+mn-ea"/>
                <a:cs typeface="+mn-cs"/>
              </a:rPr>
              <a:t>, who will be around when one of these future scenarios become the reality.</a:t>
            </a:r>
            <a:endParaRPr lang="en-BE" sz="1200" kern="1200" dirty="0">
              <a:solidFill>
                <a:schemeClr val="tx1"/>
              </a:solidFill>
              <a:effectLst/>
              <a:latin typeface="Arial" panose="020B0604020202020204" pitchFamily="34" charset="0"/>
              <a:ea typeface="+mn-ea"/>
              <a:cs typeface="+mn-cs"/>
            </a:endParaRPr>
          </a:p>
          <a:p>
            <a:endParaRPr lang="nl-BE" dirty="0"/>
          </a:p>
          <a:p>
            <a:r>
              <a:rPr lang="en-US" sz="1200" kern="1200" dirty="0">
                <a:solidFill>
                  <a:schemeClr val="tx1"/>
                </a:solidFill>
                <a:effectLst/>
                <a:latin typeface="Arial" panose="020B0604020202020204" pitchFamily="34" charset="0"/>
                <a:ea typeface="+mn-ea"/>
                <a:cs typeface="+mn-cs"/>
              </a:rPr>
              <a:t>In this study, we calculated the total number of heatwaves that a person will experience across their lifetime</a:t>
            </a:r>
            <a:r>
              <a:rPr lang="nl-BE" dirty="0"/>
              <a:t>. </a:t>
            </a:r>
            <a:r>
              <a:rPr lang="nl-BE" dirty="0" err="1"/>
              <a:t>This</a:t>
            </a:r>
            <a:r>
              <a:rPr lang="nl-BE" dirty="0"/>
              <a:t> </a:t>
            </a:r>
            <a:r>
              <a:rPr lang="nl-BE" dirty="0" err="1"/>
              <a:t>gives</a:t>
            </a:r>
            <a:r>
              <a:rPr lang="nl-BE" dirty="0"/>
              <a:t> </a:t>
            </a:r>
            <a:r>
              <a:rPr lang="nl-BE" dirty="0" err="1"/>
              <a:t>us</a:t>
            </a:r>
            <a:r>
              <a:rPr lang="nl-BE" dirty="0"/>
              <a:t> </a:t>
            </a:r>
            <a:r>
              <a:rPr lang="nl-BE" dirty="0" err="1"/>
              <a:t>this</a:t>
            </a:r>
            <a:r>
              <a:rPr lang="nl-BE" dirty="0"/>
              <a:t> second panel</a:t>
            </a:r>
          </a:p>
          <a:p>
            <a:endParaRPr lang="nl-BE" dirty="0"/>
          </a:p>
          <a:p>
            <a:r>
              <a:rPr lang="nl-BE" dirty="0"/>
              <a:t>The </a:t>
            </a:r>
            <a:r>
              <a:rPr lang="nl-BE" dirty="0" err="1"/>
              <a:t>results</a:t>
            </a:r>
            <a:r>
              <a:rPr lang="nl-BE" dirty="0"/>
              <a:t> show </a:t>
            </a:r>
            <a:r>
              <a:rPr lang="nl-BE" dirty="0" err="1"/>
              <a:t>that</a:t>
            </a:r>
            <a:r>
              <a:rPr lang="nl-BE" dirty="0"/>
              <a:t> a 60-year-old wil </a:t>
            </a:r>
            <a:r>
              <a:rPr lang="nl-BE" dirty="0" err="1"/>
              <a:t>experience</a:t>
            </a:r>
            <a:r>
              <a:rPr lang="nl-BE" dirty="0"/>
              <a:t> </a:t>
            </a:r>
            <a:r>
              <a:rPr lang="nl-BE" dirty="0" err="1"/>
              <a:t>around</a:t>
            </a:r>
            <a:r>
              <a:rPr lang="nl-BE" dirty="0"/>
              <a:t> 4 extreme heatwaves </a:t>
            </a:r>
            <a:r>
              <a:rPr lang="nl-BE" dirty="0" err="1"/>
              <a:t>across</a:t>
            </a:r>
            <a:r>
              <a:rPr lang="nl-BE" dirty="0"/>
              <a:t> </a:t>
            </a:r>
            <a:r>
              <a:rPr lang="nl-BE" dirty="0" err="1"/>
              <a:t>their</a:t>
            </a:r>
            <a:r>
              <a:rPr lang="nl-BE" dirty="0"/>
              <a:t> </a:t>
            </a:r>
            <a:r>
              <a:rPr lang="nl-BE" dirty="0" err="1"/>
              <a:t>lifetime</a:t>
            </a:r>
            <a:r>
              <a:rPr lang="nl-BE" dirty="0"/>
              <a:t>, and </a:t>
            </a:r>
            <a:r>
              <a:rPr lang="nl-BE" dirty="0" err="1"/>
              <a:t>that</a:t>
            </a:r>
            <a:r>
              <a:rPr lang="nl-BE" dirty="0"/>
              <a:t> </a:t>
            </a:r>
            <a:r>
              <a:rPr lang="nl-BE" dirty="0" err="1"/>
              <a:t>this</a:t>
            </a:r>
            <a:r>
              <a:rPr lang="nl-BE" dirty="0"/>
              <a:t> </a:t>
            </a:r>
            <a:r>
              <a:rPr lang="nl-BE" dirty="0" err="1"/>
              <a:t>largely</a:t>
            </a:r>
            <a:r>
              <a:rPr lang="nl-BE" dirty="0"/>
              <a:t> exposure is independent of </a:t>
            </a:r>
            <a:r>
              <a:rPr lang="nl-BE" dirty="0" err="1"/>
              <a:t>the</a:t>
            </a:r>
            <a:r>
              <a:rPr lang="nl-BE" dirty="0"/>
              <a:t> </a:t>
            </a:r>
            <a:r>
              <a:rPr lang="nl-BE" dirty="0" err="1"/>
              <a:t>future</a:t>
            </a:r>
            <a:r>
              <a:rPr lang="nl-BE" dirty="0"/>
              <a:t> warming scenario we </a:t>
            </a:r>
            <a:r>
              <a:rPr lang="nl-BE" dirty="0" err="1"/>
              <a:t>will</a:t>
            </a:r>
            <a:r>
              <a:rPr lang="nl-BE" dirty="0"/>
              <a:t> follow. </a:t>
            </a:r>
          </a:p>
          <a:p>
            <a:endParaRPr lang="nl-BE" dirty="0"/>
          </a:p>
          <a:p>
            <a:r>
              <a:rPr lang="nl-BE" dirty="0"/>
              <a:t>A </a:t>
            </a:r>
            <a:r>
              <a:rPr lang="nl-BE" dirty="0" err="1"/>
              <a:t>newborn</a:t>
            </a:r>
            <a:r>
              <a:rPr lang="nl-BE" dirty="0"/>
              <a:t>, in contrast, </a:t>
            </a:r>
            <a:r>
              <a:rPr lang="nl-BE" dirty="0" err="1"/>
              <a:t>will</a:t>
            </a:r>
            <a:r>
              <a:rPr lang="nl-BE" dirty="0"/>
              <a:t> </a:t>
            </a:r>
            <a:r>
              <a:rPr lang="nl-BE" dirty="0" err="1"/>
              <a:t>experience</a:t>
            </a:r>
            <a:r>
              <a:rPr lang="nl-BE" dirty="0"/>
              <a:t> 17 extreme heatwaves </a:t>
            </a:r>
            <a:r>
              <a:rPr lang="nl-BE" dirty="0" err="1"/>
              <a:t>under</a:t>
            </a:r>
            <a:r>
              <a:rPr lang="nl-BE" dirty="0"/>
              <a:t> a 1.5°C warming </a:t>
            </a:r>
            <a:r>
              <a:rPr lang="nl-BE" dirty="0" err="1"/>
              <a:t>pathway</a:t>
            </a:r>
            <a:r>
              <a:rPr lang="nl-BE" dirty="0"/>
              <a:t> and </a:t>
            </a:r>
            <a:r>
              <a:rPr lang="nl-BE" dirty="0" err="1"/>
              <a:t>almost</a:t>
            </a:r>
            <a:r>
              <a:rPr lang="nl-BE" dirty="0"/>
              <a:t> 30 extreme heatwaves </a:t>
            </a:r>
            <a:r>
              <a:rPr lang="nl-BE" dirty="0" err="1"/>
              <a:t>under</a:t>
            </a:r>
            <a:r>
              <a:rPr lang="nl-BE" dirty="0"/>
              <a:t> </a:t>
            </a:r>
            <a:r>
              <a:rPr lang="nl-BE" dirty="0" err="1"/>
              <a:t>current</a:t>
            </a:r>
            <a:r>
              <a:rPr lang="nl-BE" dirty="0"/>
              <a:t> policy </a:t>
            </a:r>
            <a:r>
              <a:rPr lang="nl-BE" dirty="0" err="1"/>
              <a:t>pledges</a:t>
            </a:r>
            <a:r>
              <a:rPr lang="nl-BE" dirty="0"/>
              <a:t>. In contrast </a:t>
            </a:r>
            <a:r>
              <a:rPr lang="nl-BE" dirty="0" err="1"/>
              <a:t>to</a:t>
            </a:r>
            <a:r>
              <a:rPr lang="nl-BE" dirty="0"/>
              <a:t> </a:t>
            </a:r>
            <a:r>
              <a:rPr lang="nl-BE" dirty="0" err="1"/>
              <a:t>the</a:t>
            </a:r>
            <a:r>
              <a:rPr lang="nl-BE" dirty="0"/>
              <a:t> </a:t>
            </a:r>
            <a:r>
              <a:rPr lang="nl-BE" dirty="0" err="1"/>
              <a:t>lifetime</a:t>
            </a:r>
            <a:r>
              <a:rPr lang="nl-BE" dirty="0"/>
              <a:t> exposure of </a:t>
            </a:r>
            <a:r>
              <a:rPr lang="nl-BE" dirty="0" err="1"/>
              <a:t>the</a:t>
            </a:r>
            <a:r>
              <a:rPr lang="nl-BE" dirty="0"/>
              <a:t> 60-year </a:t>
            </a:r>
            <a:r>
              <a:rPr lang="nl-BE" dirty="0" err="1"/>
              <a:t>old</a:t>
            </a:r>
            <a:r>
              <a:rPr lang="nl-BE" dirty="0"/>
              <a:t>, </a:t>
            </a:r>
            <a:r>
              <a:rPr lang="nl-BE" dirty="0" err="1"/>
              <a:t>the</a:t>
            </a:r>
            <a:r>
              <a:rPr lang="nl-BE" dirty="0"/>
              <a:t> exposure of a </a:t>
            </a:r>
            <a:r>
              <a:rPr lang="nl-BE" dirty="0" err="1"/>
              <a:t>newborn</a:t>
            </a:r>
            <a:r>
              <a:rPr lang="nl-BE" dirty="0"/>
              <a:t> is </a:t>
            </a:r>
            <a:r>
              <a:rPr lang="nl-BE" dirty="0" err="1"/>
              <a:t>strongly</a:t>
            </a:r>
            <a:r>
              <a:rPr lang="nl-BE" dirty="0"/>
              <a:t> </a:t>
            </a:r>
            <a:r>
              <a:rPr lang="nl-BE" dirty="0" err="1"/>
              <a:t>dependent</a:t>
            </a:r>
            <a:r>
              <a:rPr lang="nl-BE" dirty="0"/>
              <a:t> on </a:t>
            </a:r>
            <a:r>
              <a:rPr lang="nl-BE" dirty="0" err="1"/>
              <a:t>the</a:t>
            </a:r>
            <a:r>
              <a:rPr lang="nl-BE" dirty="0"/>
              <a:t> scenario. </a:t>
            </a:r>
          </a:p>
          <a:p>
            <a:endParaRPr lang="nl-BE" dirty="0"/>
          </a:p>
          <a:p>
            <a:r>
              <a:rPr lang="nl-BE" dirty="0" err="1"/>
              <a:t>However</a:t>
            </a:r>
            <a:r>
              <a:rPr lang="nl-BE" dirty="0"/>
              <a:t>, </a:t>
            </a:r>
            <a:r>
              <a:rPr lang="nl-BE" dirty="0" err="1"/>
              <a:t>the</a:t>
            </a:r>
            <a:r>
              <a:rPr lang="nl-BE" dirty="0"/>
              <a:t> absolute </a:t>
            </a:r>
            <a:r>
              <a:rPr lang="nl-BE" dirty="0" err="1"/>
              <a:t>values</a:t>
            </a:r>
            <a:r>
              <a:rPr lang="nl-BE" dirty="0"/>
              <a:t> are </a:t>
            </a:r>
            <a:r>
              <a:rPr lang="nl-BE" dirty="0" err="1"/>
              <a:t>subjective</a:t>
            </a:r>
            <a:r>
              <a:rPr lang="nl-BE" dirty="0"/>
              <a:t> </a:t>
            </a:r>
            <a:r>
              <a:rPr lang="nl-BE" dirty="0" err="1"/>
              <a:t>to</a:t>
            </a:r>
            <a:r>
              <a:rPr lang="nl-BE" dirty="0"/>
              <a:t> </a:t>
            </a:r>
            <a:r>
              <a:rPr lang="nl-BE" dirty="0" err="1"/>
              <a:t>the</a:t>
            </a:r>
            <a:r>
              <a:rPr lang="nl-BE" dirty="0"/>
              <a:t> extreme event </a:t>
            </a:r>
            <a:r>
              <a:rPr lang="nl-BE" dirty="0" err="1"/>
              <a:t>definition</a:t>
            </a:r>
            <a:r>
              <a:rPr lang="nl-BE" dirty="0"/>
              <a:t> (</a:t>
            </a:r>
            <a:r>
              <a:rPr lang="nl-BE" dirty="0" err="1"/>
              <a:t>if</a:t>
            </a:r>
            <a:r>
              <a:rPr lang="nl-BE" dirty="0"/>
              <a:t> we </a:t>
            </a:r>
            <a:r>
              <a:rPr lang="nl-BE" dirty="0" err="1"/>
              <a:t>would</a:t>
            </a:r>
            <a:r>
              <a:rPr lang="nl-BE" dirty="0"/>
              <a:t> have taken a </a:t>
            </a:r>
            <a:r>
              <a:rPr lang="nl-BE" dirty="0" err="1"/>
              <a:t>one</a:t>
            </a:r>
            <a:r>
              <a:rPr lang="nl-BE" dirty="0"/>
              <a:t> in 10 </a:t>
            </a:r>
            <a:r>
              <a:rPr lang="nl-BE" dirty="0" err="1"/>
              <a:t>year</a:t>
            </a:r>
            <a:r>
              <a:rPr lang="nl-BE" dirty="0"/>
              <a:t> </a:t>
            </a:r>
            <a:r>
              <a:rPr lang="nl-BE" dirty="0" err="1"/>
              <a:t>instead</a:t>
            </a:r>
            <a:r>
              <a:rPr lang="nl-BE" dirty="0"/>
              <a:t> of a </a:t>
            </a:r>
            <a:r>
              <a:rPr lang="nl-BE" dirty="0" err="1"/>
              <a:t>one</a:t>
            </a:r>
            <a:r>
              <a:rPr lang="nl-BE" dirty="0"/>
              <a:t> in 100 </a:t>
            </a:r>
            <a:r>
              <a:rPr lang="nl-BE" dirty="0" err="1"/>
              <a:t>year</a:t>
            </a:r>
            <a:r>
              <a:rPr lang="nl-BE" dirty="0"/>
              <a:t> heatwave as </a:t>
            </a:r>
            <a:r>
              <a:rPr lang="nl-BE" dirty="0" err="1"/>
              <a:t>our</a:t>
            </a:r>
            <a:r>
              <a:rPr lang="nl-BE" dirty="0"/>
              <a:t> </a:t>
            </a:r>
            <a:r>
              <a:rPr lang="nl-BE" dirty="0" err="1"/>
              <a:t>definition</a:t>
            </a:r>
            <a:r>
              <a:rPr lang="nl-BE" dirty="0"/>
              <a:t>, these </a:t>
            </a:r>
            <a:r>
              <a:rPr lang="nl-BE" dirty="0" err="1"/>
              <a:t>results</a:t>
            </a:r>
            <a:r>
              <a:rPr lang="nl-BE" dirty="0"/>
              <a:t> </a:t>
            </a:r>
            <a:r>
              <a:rPr lang="nl-BE" dirty="0" err="1"/>
              <a:t>would</a:t>
            </a:r>
            <a:r>
              <a:rPr lang="nl-BE" dirty="0"/>
              <a:t> have been different). </a:t>
            </a:r>
            <a:r>
              <a:rPr lang="nl-BE" dirty="0" err="1"/>
              <a:t>Therefore</a:t>
            </a:r>
            <a:r>
              <a:rPr lang="nl-BE" dirty="0"/>
              <a:t>, </a:t>
            </a:r>
            <a:r>
              <a:rPr lang="nl-BE" dirty="0" err="1"/>
              <a:t>it</a:t>
            </a:r>
            <a:r>
              <a:rPr lang="nl-BE" dirty="0"/>
              <a:t> is </a:t>
            </a:r>
            <a:r>
              <a:rPr lang="nl-BE" dirty="0" err="1"/>
              <a:t>preferable</a:t>
            </a:r>
            <a:r>
              <a:rPr lang="nl-BE" dirty="0"/>
              <a:t> </a:t>
            </a:r>
            <a:r>
              <a:rPr lang="nl-BE" dirty="0" err="1"/>
              <a:t>to</a:t>
            </a:r>
            <a:r>
              <a:rPr lang="nl-BE" dirty="0"/>
              <a:t> </a:t>
            </a:r>
            <a:r>
              <a:rPr lang="nl-BE" dirty="0" err="1"/>
              <a:t>analyze</a:t>
            </a:r>
            <a:r>
              <a:rPr lang="nl-BE" dirty="0"/>
              <a:t> </a:t>
            </a:r>
            <a:r>
              <a:rPr lang="nl-BE" dirty="0" err="1"/>
              <a:t>the</a:t>
            </a:r>
            <a:r>
              <a:rPr lang="nl-BE" dirty="0"/>
              <a:t> </a:t>
            </a:r>
            <a:r>
              <a:rPr lang="nl-BE" dirty="0" err="1"/>
              <a:t>relative</a:t>
            </a:r>
            <a:r>
              <a:rPr lang="nl-BE" dirty="0"/>
              <a:t> change, </a:t>
            </a:r>
            <a:r>
              <a:rPr lang="nl-BE" dirty="0" err="1"/>
              <a:t>by</a:t>
            </a:r>
            <a:r>
              <a:rPr lang="nl-BE" dirty="0"/>
              <a:t> computing </a:t>
            </a:r>
            <a:r>
              <a:rPr lang="nl-BE" dirty="0" err="1"/>
              <a:t>the</a:t>
            </a:r>
            <a:r>
              <a:rPr lang="nl-BE" dirty="0"/>
              <a:t> exposure </a:t>
            </a:r>
            <a:r>
              <a:rPr lang="nl-BE" dirty="0" err="1"/>
              <a:t>multiplication</a:t>
            </a:r>
            <a:r>
              <a:rPr lang="nl-BE" dirty="0"/>
              <a:t> factors: How </a:t>
            </a:r>
            <a:r>
              <a:rPr lang="nl-BE" dirty="0" err="1"/>
              <a:t>much</a:t>
            </a:r>
            <a:r>
              <a:rPr lang="nl-BE" dirty="0"/>
              <a:t> more extreme events </a:t>
            </a:r>
            <a:r>
              <a:rPr lang="nl-BE" dirty="0" err="1"/>
              <a:t>will</a:t>
            </a:r>
            <a:r>
              <a:rPr lang="nl-BE" dirty="0"/>
              <a:t> a </a:t>
            </a:r>
            <a:r>
              <a:rPr lang="nl-BE" dirty="0" err="1"/>
              <a:t>newborn</a:t>
            </a:r>
            <a:r>
              <a:rPr lang="nl-BE" dirty="0"/>
              <a:t> </a:t>
            </a:r>
            <a:r>
              <a:rPr lang="nl-BE" dirty="0" err="1"/>
              <a:t>experience</a:t>
            </a:r>
            <a:r>
              <a:rPr lang="nl-BE" dirty="0"/>
              <a:t> </a:t>
            </a:r>
            <a:r>
              <a:rPr lang="nl-BE" dirty="0" err="1"/>
              <a:t>compared</a:t>
            </a:r>
            <a:r>
              <a:rPr lang="nl-BE" dirty="0"/>
              <a:t> </a:t>
            </a:r>
            <a:r>
              <a:rPr lang="nl-BE" dirty="0" err="1"/>
              <a:t>to</a:t>
            </a:r>
            <a:r>
              <a:rPr lang="nl-BE" dirty="0"/>
              <a:t> a 60-year-old?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Thanks</a:t>
            </a:r>
            <a:r>
              <a:rPr lang="nl-BE" dirty="0"/>
              <a:t> </a:t>
            </a:r>
            <a:r>
              <a:rPr lang="nl-BE" dirty="0" err="1"/>
              <a:t>to</a:t>
            </a:r>
            <a:r>
              <a:rPr lang="nl-BE" dirty="0"/>
              <a:t> </a:t>
            </a:r>
            <a:r>
              <a:rPr lang="nl-BE" dirty="0" err="1"/>
              <a:t>this</a:t>
            </a:r>
            <a:r>
              <a:rPr lang="nl-BE" dirty="0"/>
              <a:t> approach we </a:t>
            </a:r>
            <a:r>
              <a:rPr lang="nl-BE" dirty="0" err="1"/>
              <a:t>can</a:t>
            </a:r>
            <a:r>
              <a:rPr lang="nl-BE" dirty="0"/>
              <a:t> </a:t>
            </a:r>
            <a:r>
              <a:rPr lang="nl-BE" dirty="0" err="1"/>
              <a:t>directly</a:t>
            </a:r>
            <a:r>
              <a:rPr lang="nl-BE" dirty="0"/>
              <a:t> </a:t>
            </a:r>
            <a:r>
              <a:rPr lang="nl-BE" dirty="0" err="1"/>
              <a:t>compare</a:t>
            </a:r>
            <a:r>
              <a:rPr lang="nl-BE" dirty="0"/>
              <a:t> </a:t>
            </a:r>
            <a:r>
              <a:rPr lang="nl-BE" dirty="0" err="1"/>
              <a:t>generations</a:t>
            </a:r>
            <a:r>
              <a:rPr lang="nl-BE" dirty="0"/>
              <a:t> </a:t>
            </a:r>
            <a:r>
              <a:rPr lang="nl-BE" dirty="0" err="1"/>
              <a:t>to</a:t>
            </a:r>
            <a:r>
              <a:rPr lang="nl-BE" dirty="0"/>
              <a:t> </a:t>
            </a:r>
            <a:r>
              <a:rPr lang="nl-BE" dirty="0" err="1"/>
              <a:t>each</a:t>
            </a:r>
            <a:r>
              <a:rPr lang="nl-BE" dirty="0"/>
              <a:t> </a:t>
            </a:r>
            <a:r>
              <a:rPr lang="nl-BE" dirty="0" err="1"/>
              <a:t>other</a:t>
            </a:r>
            <a:r>
              <a:rPr lang="nl-BE" dirty="0"/>
              <a:t>: </a:t>
            </a:r>
            <a:r>
              <a:rPr lang="nl-BE" dirty="0" err="1"/>
              <a:t>under</a:t>
            </a:r>
            <a:r>
              <a:rPr lang="nl-BE" dirty="0"/>
              <a:t> 1,5°C </a:t>
            </a:r>
            <a:r>
              <a:rPr lang="nl-BE" dirty="0" err="1"/>
              <a:t>global</a:t>
            </a:r>
            <a:r>
              <a:rPr lang="nl-BE" dirty="0"/>
              <a:t> warming, </a:t>
            </a:r>
            <a:r>
              <a:rPr lang="nl-BE" dirty="0" err="1"/>
              <a:t>the</a:t>
            </a:r>
            <a:r>
              <a:rPr lang="nl-BE" dirty="0"/>
              <a:t> 2020 </a:t>
            </a:r>
            <a:r>
              <a:rPr lang="nl-BE" dirty="0" err="1"/>
              <a:t>birth</a:t>
            </a:r>
            <a:r>
              <a:rPr lang="nl-BE" dirty="0"/>
              <a:t> cohort </a:t>
            </a:r>
            <a:r>
              <a:rPr lang="nl-BE" dirty="0" err="1"/>
              <a:t>will</a:t>
            </a:r>
            <a:r>
              <a:rPr lang="nl-BE" dirty="0"/>
              <a:t> face 4 </a:t>
            </a:r>
            <a:r>
              <a:rPr lang="nl-BE" dirty="0" err="1"/>
              <a:t>times</a:t>
            </a:r>
            <a:r>
              <a:rPr lang="nl-BE" dirty="0"/>
              <a:t> more heatwaves </a:t>
            </a:r>
            <a:r>
              <a:rPr lang="nl-BE" dirty="0" err="1"/>
              <a:t>compared</a:t>
            </a:r>
            <a:r>
              <a:rPr lang="nl-BE" dirty="0"/>
              <a:t> </a:t>
            </a:r>
            <a:r>
              <a:rPr lang="nl-BE" dirty="0" err="1"/>
              <a:t>to</a:t>
            </a:r>
            <a:r>
              <a:rPr lang="nl-BE" dirty="0"/>
              <a:t> </a:t>
            </a:r>
            <a:r>
              <a:rPr lang="nl-BE" dirty="0" err="1"/>
              <a:t>the</a:t>
            </a:r>
            <a:r>
              <a:rPr lang="nl-BE" dirty="0"/>
              <a:t> 1960 </a:t>
            </a:r>
            <a:r>
              <a:rPr lang="nl-BE" dirty="0" err="1"/>
              <a:t>birth</a:t>
            </a:r>
            <a:r>
              <a:rPr lang="nl-BE" dirty="0"/>
              <a:t> cohort. Under 2,0°C </a:t>
            </a:r>
            <a:r>
              <a:rPr lang="nl-BE" dirty="0" err="1"/>
              <a:t>global</a:t>
            </a:r>
            <a:r>
              <a:rPr lang="nl-BE" dirty="0"/>
              <a:t> warming, </a:t>
            </a:r>
            <a:r>
              <a:rPr lang="nl-BE" dirty="0" err="1"/>
              <a:t>this</a:t>
            </a:r>
            <a:r>
              <a:rPr lang="nl-BE" dirty="0"/>
              <a:t> is 6 </a:t>
            </a:r>
            <a:r>
              <a:rPr lang="nl-BE" dirty="0" err="1"/>
              <a:t>times</a:t>
            </a:r>
            <a:r>
              <a:rPr lang="nl-BE" dirty="0"/>
              <a:t> more, and </a:t>
            </a:r>
            <a:r>
              <a:rPr lang="nl-BE" dirty="0" err="1"/>
              <a:t>under</a:t>
            </a:r>
            <a:r>
              <a:rPr lang="nl-BE" dirty="0"/>
              <a:t> </a:t>
            </a:r>
            <a:r>
              <a:rPr lang="nl-BE" dirty="0" err="1"/>
              <a:t>current</a:t>
            </a:r>
            <a:r>
              <a:rPr lang="nl-BE" dirty="0"/>
              <a:t> </a:t>
            </a:r>
            <a:r>
              <a:rPr lang="nl-BE" dirty="0" err="1"/>
              <a:t>pledges</a:t>
            </a:r>
            <a:r>
              <a:rPr lang="nl-BE" dirty="0"/>
              <a:t>, </a:t>
            </a:r>
            <a:r>
              <a:rPr lang="nl-BE" dirty="0" err="1"/>
              <a:t>grandchildren</a:t>
            </a:r>
            <a:r>
              <a:rPr lang="nl-BE" dirty="0"/>
              <a:t> </a:t>
            </a:r>
            <a:r>
              <a:rPr lang="nl-BE" dirty="0" err="1"/>
              <a:t>will</a:t>
            </a:r>
            <a:r>
              <a:rPr lang="nl-BE" dirty="0"/>
              <a:t> face 7 </a:t>
            </a:r>
            <a:r>
              <a:rPr lang="nl-BE" dirty="0" err="1"/>
              <a:t>times</a:t>
            </a:r>
            <a:r>
              <a:rPr lang="nl-BE" dirty="0"/>
              <a:t> more heatwaves </a:t>
            </a:r>
            <a:r>
              <a:rPr lang="nl-BE" dirty="0" err="1"/>
              <a:t>compared</a:t>
            </a:r>
            <a:r>
              <a:rPr lang="nl-BE" dirty="0"/>
              <a:t> </a:t>
            </a:r>
            <a:r>
              <a:rPr lang="nl-BE" dirty="0" err="1"/>
              <a:t>to</a:t>
            </a:r>
            <a:r>
              <a:rPr lang="nl-BE" dirty="0"/>
              <a:t> </a:t>
            </a:r>
            <a:r>
              <a:rPr lang="nl-BE" dirty="0" err="1"/>
              <a:t>their</a:t>
            </a:r>
            <a:r>
              <a:rPr lang="nl-BE" dirty="0"/>
              <a:t> </a:t>
            </a:r>
            <a:r>
              <a:rPr lang="nl-BE" dirty="0" err="1"/>
              <a:t>grandparents</a:t>
            </a:r>
            <a:r>
              <a:rPr lang="nl-BE" dirty="0"/>
              <a:t>. We call these </a:t>
            </a:r>
            <a:r>
              <a:rPr lang="nl-BE" dirty="0" err="1"/>
              <a:t>numbers</a:t>
            </a:r>
            <a:r>
              <a:rPr lang="nl-BE" dirty="0"/>
              <a:t> </a:t>
            </a:r>
            <a:r>
              <a:rPr lang="nl-BE" dirty="0" err="1"/>
              <a:t>the</a:t>
            </a:r>
            <a:r>
              <a:rPr lang="nl-BE" dirty="0"/>
              <a:t> exposure </a:t>
            </a:r>
            <a:r>
              <a:rPr lang="nl-BE" dirty="0" err="1"/>
              <a:t>multiplication</a:t>
            </a:r>
            <a:r>
              <a:rPr lang="nl-BE" dirty="0"/>
              <a:t> factors.</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In this study, we perform this analysis for every generation born between 1960 and 2020, for every country in the world. This way, we can plot the exposure multiplication factor as a function of age. </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These </a:t>
            </a:r>
            <a:r>
              <a:rPr lang="nl-BE" dirty="0" err="1"/>
              <a:t>results</a:t>
            </a:r>
            <a:r>
              <a:rPr lang="nl-BE" dirty="0"/>
              <a:t> </a:t>
            </a:r>
            <a:r>
              <a:rPr lang="nl-BE" dirty="0" err="1"/>
              <a:t>emerge</a:t>
            </a:r>
            <a:r>
              <a:rPr lang="nl-BE" dirty="0"/>
              <a:t> </a:t>
            </a:r>
            <a:r>
              <a:rPr lang="nl-BE" dirty="0" err="1"/>
              <a:t>from</a:t>
            </a:r>
            <a:r>
              <a:rPr lang="nl-BE" dirty="0"/>
              <a:t> </a:t>
            </a:r>
            <a:r>
              <a:rPr lang="nl-BE" dirty="0" err="1"/>
              <a:t>combining</a:t>
            </a:r>
            <a:r>
              <a:rPr lang="nl-BE" dirty="0"/>
              <a:t> 5 sources of data.</a:t>
            </a:r>
          </a:p>
        </p:txBody>
      </p:sp>
      <p:sp>
        <p:nvSpPr>
          <p:cNvPr id="4" name="Slide Number Placeholder 3"/>
          <p:cNvSpPr>
            <a:spLocks noGrp="1"/>
          </p:cNvSpPr>
          <p:nvPr>
            <p:ph type="sldNum" sz="quarter" idx="5"/>
          </p:nvPr>
        </p:nvSpPr>
        <p:spPr/>
        <p:txBody>
          <a:bodyPr/>
          <a:lstStyle/>
          <a:p>
            <a:fld id="{A51C0C35-A9A2-4EFD-9BAF-1E52E29E03D1}" type="slidenum">
              <a:rPr lang="de-CH" smtClean="0"/>
              <a:pPr/>
              <a:t>24</a:t>
            </a:fld>
            <a:endParaRPr lang="de-CH" dirty="0"/>
          </a:p>
        </p:txBody>
      </p:sp>
    </p:spTree>
    <p:extLst>
      <p:ext uri="{BB962C8B-B14F-4D97-AF65-F5344CB8AC3E}">
        <p14:creationId xmlns:p14="http://schemas.microsoft.com/office/powerpoint/2010/main" val="2150095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then we get a plot with age on the x-axis, and the global warming level on the y-axis</a:t>
            </a:r>
          </a:p>
          <a:p>
            <a:endParaRPr lang="en-GB" dirty="0"/>
          </a:p>
          <a:p>
            <a:r>
              <a:rPr lang="en-GB" dirty="0"/>
              <a:t>We can fill up this space with our exposure multiplication factor values, and then we get this result: for every combination of age and global warming level, we get a </a:t>
            </a:r>
            <a:r>
              <a:rPr lang="en-GB" dirty="0" err="1"/>
              <a:t>color</a:t>
            </a:r>
            <a:r>
              <a:rPr lang="en-GB" dirty="0"/>
              <a:t> that represent how many more heatwaves you’ll face relative to a person living in a world without climate change.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a:t>
            </a:r>
            <a:r>
              <a:rPr lang="nl-BE" dirty="0" err="1"/>
              <a:t>this</a:t>
            </a:r>
            <a:r>
              <a:rPr lang="nl-BE" dirty="0"/>
              <a:t> panel </a:t>
            </a:r>
            <a:r>
              <a:rPr lang="nl-BE" dirty="0" err="1"/>
              <a:t>you</a:t>
            </a:r>
            <a:r>
              <a:rPr lang="nl-BE" dirty="0"/>
              <a:t> </a:t>
            </a:r>
            <a:r>
              <a:rPr lang="nl-BE" dirty="0" err="1"/>
              <a:t>can</a:t>
            </a:r>
            <a:r>
              <a:rPr lang="nl-BE" dirty="0"/>
              <a:t> </a:t>
            </a:r>
            <a:r>
              <a:rPr lang="nl-BE" dirty="0" err="1"/>
              <a:t>now</a:t>
            </a:r>
            <a:r>
              <a:rPr lang="nl-BE" dirty="0"/>
              <a:t> look up </a:t>
            </a:r>
            <a:r>
              <a:rPr lang="nl-BE" dirty="0" err="1"/>
              <a:t>your</a:t>
            </a:r>
            <a:r>
              <a:rPr lang="nl-BE" dirty="0"/>
              <a:t> </a:t>
            </a:r>
            <a:r>
              <a:rPr lang="nl-BE" dirty="0" err="1"/>
              <a:t>own</a:t>
            </a:r>
            <a:r>
              <a:rPr lang="nl-BE" dirty="0"/>
              <a:t> </a:t>
            </a:r>
            <a:r>
              <a:rPr lang="nl-BE" dirty="0" err="1"/>
              <a:t>age</a:t>
            </a:r>
            <a:r>
              <a:rPr lang="nl-BE" dirty="0"/>
              <a:t> of </a:t>
            </a:r>
            <a:r>
              <a:rPr lang="nl-BE" dirty="0" err="1"/>
              <a:t>that</a:t>
            </a:r>
            <a:r>
              <a:rPr lang="nl-BE" dirty="0"/>
              <a:t> of </a:t>
            </a:r>
            <a:r>
              <a:rPr lang="nl-BE" dirty="0" err="1"/>
              <a:t>your</a:t>
            </a:r>
            <a:r>
              <a:rPr lang="nl-BE" dirty="0"/>
              <a:t> </a:t>
            </a:r>
            <a:r>
              <a:rPr lang="nl-BE" dirty="0" err="1"/>
              <a:t>beloved</a:t>
            </a:r>
            <a:r>
              <a:rPr lang="nl-BE" dirty="0"/>
              <a:t> </a:t>
            </a:r>
            <a:r>
              <a:rPr lang="nl-BE" dirty="0" err="1"/>
              <a:t>ones</a:t>
            </a:r>
            <a:r>
              <a:rPr lang="nl-BE" dirty="0"/>
              <a:t>, </a:t>
            </a:r>
            <a:r>
              <a:rPr lang="nl-BE" dirty="0" err="1"/>
              <a:t>to</a:t>
            </a:r>
            <a:r>
              <a:rPr lang="nl-BE" dirty="0"/>
              <a:t> </a:t>
            </a:r>
            <a:r>
              <a:rPr lang="nl-BE" dirty="0" err="1"/>
              <a:t>find</a:t>
            </a:r>
            <a:r>
              <a:rPr lang="nl-BE" dirty="0"/>
              <a:t> out </a:t>
            </a:r>
            <a:r>
              <a:rPr lang="nl-BE" dirty="0" err="1"/>
              <a:t>how</a:t>
            </a:r>
            <a:r>
              <a:rPr lang="nl-BE" dirty="0"/>
              <a:t> </a:t>
            </a:r>
            <a:r>
              <a:rPr lang="nl-BE" dirty="0" err="1"/>
              <a:t>many</a:t>
            </a:r>
            <a:r>
              <a:rPr lang="nl-BE" dirty="0"/>
              <a:t> more heatwaves </a:t>
            </a:r>
            <a:r>
              <a:rPr lang="nl-BE" dirty="0" err="1"/>
              <a:t>you</a:t>
            </a:r>
            <a:r>
              <a:rPr lang="nl-BE" dirty="0"/>
              <a:t> and </a:t>
            </a:r>
            <a:r>
              <a:rPr lang="nl-BE" dirty="0" err="1"/>
              <a:t>your</a:t>
            </a:r>
            <a:r>
              <a:rPr lang="nl-BE" dirty="0"/>
              <a:t> </a:t>
            </a:r>
            <a:r>
              <a:rPr lang="nl-BE" dirty="0" err="1"/>
              <a:t>relatives</a:t>
            </a:r>
            <a:r>
              <a:rPr lang="nl-BE" dirty="0"/>
              <a:t> </a:t>
            </a:r>
            <a:r>
              <a:rPr lang="nl-BE" dirty="0" err="1"/>
              <a:t>will</a:t>
            </a:r>
            <a:r>
              <a:rPr lang="nl-BE" dirty="0"/>
              <a:t> </a:t>
            </a:r>
            <a:r>
              <a:rPr lang="nl-BE" dirty="0" err="1"/>
              <a:t>experience</a:t>
            </a:r>
            <a:r>
              <a:rPr lang="nl-BE" dirty="0"/>
              <a:t>. </a:t>
            </a:r>
          </a:p>
          <a:p>
            <a:endParaRPr lang="en-GB" dirty="0"/>
          </a:p>
          <a:p>
            <a:r>
              <a:rPr lang="en-GB" dirty="0"/>
              <a:t>Reference for the exposure multiplication factor is now person with year-1960 life expectancy living under picontrol climate. </a:t>
            </a:r>
            <a:endParaRPr lang="en-US" dirty="0"/>
          </a:p>
          <a:p>
            <a:endParaRPr lang="en-US" dirty="0"/>
          </a:p>
          <a:p>
            <a:r>
              <a:rPr lang="en-US" dirty="0"/>
              <a:t>Let’s take one example: under 3.5°C of global warming,</a:t>
            </a:r>
            <a:r>
              <a:rPr lang="en-GB" dirty="0"/>
              <a:t> Newborns will face </a:t>
            </a:r>
            <a:r>
              <a:rPr lang="en-US" dirty="0"/>
              <a:t>44 times more heatwaves </a:t>
            </a:r>
            <a:r>
              <a:rPr lang="en-GB" dirty="0"/>
              <a:t>which is far beyond the scale shown here.</a:t>
            </a:r>
          </a:p>
          <a:p>
            <a:endParaRPr lang="en-GB" dirty="0"/>
          </a:p>
          <a:p>
            <a:r>
              <a:rPr lang="en-GB" dirty="0"/>
              <a:t>(Not a real Burning Embers since we do not include vulnerability (or at least only indirectly by considering different income categories as a proxy for vulnerability).)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(Same colours as real burning ember but had to make choices regarding the transitions: a linear colour scale, in this case between x1 (white) and x30 (purple).)</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25</a:t>
            </a:fld>
            <a:endParaRPr lang="de-CH" dirty="0"/>
          </a:p>
        </p:txBody>
      </p:sp>
    </p:spTree>
    <p:extLst>
      <p:ext uri="{BB962C8B-B14F-4D97-AF65-F5344CB8AC3E}">
        <p14:creationId xmlns:p14="http://schemas.microsoft.com/office/powerpoint/2010/main" val="28143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06AC5-DA46-F427-1979-3807E3A42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F2943-0E57-1D01-B34A-3E41F6634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4E3B1-BC3E-9CC0-65EE-60B7DA82B4B2}"/>
              </a:ext>
            </a:extLst>
          </p:cNvPr>
          <p:cNvSpPr>
            <a:spLocks noGrp="1"/>
          </p:cNvSpPr>
          <p:nvPr>
            <p:ph type="body" idx="1"/>
          </p:nvPr>
        </p:nvSpPr>
        <p:spPr/>
        <p:txBody>
          <a:bodyPr/>
          <a:lstStyle/>
          <a:p>
            <a:endParaRPr lang="en-US" dirty="0"/>
          </a:p>
          <a:p>
            <a:r>
              <a:rPr lang="en-US" dirty="0"/>
              <a:t>Here we plot the cumulative heatwave exposure since birth for people born in Brussels in 1960. The blue line shows that, in a world which warms to 1.5 degrees in 2100, this group will experience 3 heatwaves in their lifetimes.</a:t>
            </a:r>
          </a:p>
          <a:p>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30ECFAC0-0288-DEFD-64F1-25A8766FCF40}"/>
              </a:ext>
            </a:extLst>
          </p:cNvPr>
          <p:cNvSpPr>
            <a:spLocks noGrp="1"/>
          </p:cNvSpPr>
          <p:nvPr>
            <p:ph type="sldNum" sz="quarter" idx="5"/>
          </p:nvPr>
        </p:nvSpPr>
        <p:spPr/>
        <p:txBody>
          <a:bodyPr/>
          <a:lstStyle/>
          <a:p>
            <a:fld id="{A51C0C35-A9A2-4EFD-9BAF-1E52E29E03D1}" type="slidenum">
              <a:rPr lang="de-CH" smtClean="0"/>
              <a:pPr/>
              <a:t>26</a:t>
            </a:fld>
            <a:endParaRPr lang="de-CH" dirty="0"/>
          </a:p>
        </p:txBody>
      </p:sp>
    </p:spTree>
    <p:extLst>
      <p:ext uri="{BB962C8B-B14F-4D97-AF65-F5344CB8AC3E}">
        <p14:creationId xmlns:p14="http://schemas.microsoft.com/office/powerpoint/2010/main" val="2431836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449D4-0E95-9B45-1EEC-6FDE72954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642CD-188D-12A4-0117-1EE520FF3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00D12-3EF4-B680-5FBA-B11EC1890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734B38-C3A3-FB32-AEC7-F53E13EF4364}"/>
              </a:ext>
            </a:extLst>
          </p:cNvPr>
          <p:cNvSpPr>
            <a:spLocks noGrp="1"/>
          </p:cNvSpPr>
          <p:nvPr>
            <p:ph type="sldNum" sz="quarter" idx="5"/>
          </p:nvPr>
        </p:nvSpPr>
        <p:spPr/>
        <p:txBody>
          <a:bodyPr/>
          <a:lstStyle/>
          <a:p>
            <a:fld id="{A51C0C35-A9A2-4EFD-9BAF-1E52E29E03D1}" type="slidenum">
              <a:rPr lang="de-CH" smtClean="0"/>
              <a:pPr/>
              <a:t>27</a:t>
            </a:fld>
            <a:endParaRPr lang="de-CH" dirty="0"/>
          </a:p>
        </p:txBody>
      </p:sp>
    </p:spTree>
    <p:extLst>
      <p:ext uri="{BB962C8B-B14F-4D97-AF65-F5344CB8AC3E}">
        <p14:creationId xmlns:p14="http://schemas.microsoft.com/office/powerpoint/2010/main" val="322462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FD74-32E6-4E57-7C8F-CA570C4B7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BB247-4EE5-7B24-9547-9CC2770F0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2BD04-2063-59EC-9ABA-D63D113139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293E9-5C57-5FFC-70EF-0CAF8D425ECC}"/>
              </a:ext>
            </a:extLst>
          </p:cNvPr>
          <p:cNvSpPr>
            <a:spLocks noGrp="1"/>
          </p:cNvSpPr>
          <p:nvPr>
            <p:ph type="sldNum" sz="quarter" idx="5"/>
          </p:nvPr>
        </p:nvSpPr>
        <p:spPr/>
        <p:txBody>
          <a:bodyPr/>
          <a:lstStyle/>
          <a:p>
            <a:fld id="{A51C0C35-A9A2-4EFD-9BAF-1E52E29E03D1}" type="slidenum">
              <a:rPr lang="de-CH" smtClean="0"/>
              <a:pPr/>
              <a:t>28</a:t>
            </a:fld>
            <a:endParaRPr lang="de-CH" dirty="0"/>
          </a:p>
        </p:txBody>
      </p:sp>
    </p:spTree>
    <p:extLst>
      <p:ext uri="{BB962C8B-B14F-4D97-AF65-F5344CB8AC3E}">
        <p14:creationId xmlns:p14="http://schemas.microsoft.com/office/powerpoint/2010/main" val="4221556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CD975-91B0-3283-6E4B-6A3A816E1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990FC-07BE-37EC-4C91-636664F0F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4D176-7752-F7BA-15EA-1278BD728C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2902CE-F737-5BD8-15F6-1AAB973A005D}"/>
              </a:ext>
            </a:extLst>
          </p:cNvPr>
          <p:cNvSpPr>
            <a:spLocks noGrp="1"/>
          </p:cNvSpPr>
          <p:nvPr>
            <p:ph type="sldNum" sz="quarter" idx="5"/>
          </p:nvPr>
        </p:nvSpPr>
        <p:spPr/>
        <p:txBody>
          <a:bodyPr/>
          <a:lstStyle/>
          <a:p>
            <a:fld id="{A51C0C35-A9A2-4EFD-9BAF-1E52E29E03D1}" type="slidenum">
              <a:rPr lang="de-CH" smtClean="0"/>
              <a:pPr/>
              <a:t>29</a:t>
            </a:fld>
            <a:endParaRPr lang="de-CH" dirty="0"/>
          </a:p>
        </p:txBody>
      </p:sp>
    </p:spTree>
    <p:extLst>
      <p:ext uri="{BB962C8B-B14F-4D97-AF65-F5344CB8AC3E}">
        <p14:creationId xmlns:p14="http://schemas.microsoft.com/office/powerpoint/2010/main" val="7652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289CF-0332-F343-43C3-8612F2992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BC80F-2F22-22BE-4333-FEB791CFD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3AB56-275D-569C-1DAF-6329ABDAF5F7}"/>
              </a:ext>
            </a:extLst>
          </p:cNvPr>
          <p:cNvSpPr>
            <a:spLocks noGrp="1"/>
          </p:cNvSpPr>
          <p:nvPr>
            <p:ph type="body" idx="1"/>
          </p:nvPr>
        </p:nvSpPr>
        <p:spPr/>
        <p:txBody>
          <a:bodyPr/>
          <a:lstStyle/>
          <a:p>
            <a:r>
              <a:rPr lang="en-GB" dirty="0"/>
              <a:t>We can repeat this for a 2,5°C warming pathway</a:t>
            </a:r>
          </a:p>
        </p:txBody>
      </p:sp>
      <p:sp>
        <p:nvSpPr>
          <p:cNvPr id="4" name="Slide Number Placeholder 3">
            <a:extLst>
              <a:ext uri="{FF2B5EF4-FFF2-40B4-BE49-F238E27FC236}">
                <a16:creationId xmlns:a16="http://schemas.microsoft.com/office/drawing/2014/main" id="{54EF5C18-7729-6FE1-A60A-F53DB983F2A8}"/>
              </a:ext>
            </a:extLst>
          </p:cNvPr>
          <p:cNvSpPr>
            <a:spLocks noGrp="1"/>
          </p:cNvSpPr>
          <p:nvPr>
            <p:ph type="sldNum" sz="quarter" idx="5"/>
          </p:nvPr>
        </p:nvSpPr>
        <p:spPr/>
        <p:txBody>
          <a:bodyPr/>
          <a:lstStyle/>
          <a:p>
            <a:fld id="{A51C0C35-A9A2-4EFD-9BAF-1E52E29E03D1}" type="slidenum">
              <a:rPr lang="de-CH" smtClean="0"/>
              <a:pPr/>
              <a:t>3</a:t>
            </a:fld>
            <a:endParaRPr lang="de-CH" dirty="0"/>
          </a:p>
        </p:txBody>
      </p:sp>
    </p:spTree>
    <p:extLst>
      <p:ext uri="{BB962C8B-B14F-4D97-AF65-F5344CB8AC3E}">
        <p14:creationId xmlns:p14="http://schemas.microsoft.com/office/powerpoint/2010/main" val="3690068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C73F-0286-4340-19CA-2BED3E353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DA710-0626-EEFC-E037-62CAF89D2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E0281-5A43-7773-0E92-BDF74DA204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67DB65-4A75-E832-46CD-AEC7529246EC}"/>
              </a:ext>
            </a:extLst>
          </p:cNvPr>
          <p:cNvSpPr>
            <a:spLocks noGrp="1"/>
          </p:cNvSpPr>
          <p:nvPr>
            <p:ph type="sldNum" sz="quarter" idx="5"/>
          </p:nvPr>
        </p:nvSpPr>
        <p:spPr/>
        <p:txBody>
          <a:bodyPr/>
          <a:lstStyle/>
          <a:p>
            <a:fld id="{A51C0C35-A9A2-4EFD-9BAF-1E52E29E03D1}" type="slidenum">
              <a:rPr lang="de-CH" smtClean="0"/>
              <a:pPr/>
              <a:t>30</a:t>
            </a:fld>
            <a:endParaRPr lang="de-CH" dirty="0"/>
          </a:p>
        </p:txBody>
      </p:sp>
    </p:spTree>
    <p:extLst>
      <p:ext uri="{BB962C8B-B14F-4D97-AF65-F5344CB8AC3E}">
        <p14:creationId xmlns:p14="http://schemas.microsoft.com/office/powerpoint/2010/main" val="170292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BF28D-F5A6-AAA9-F7A1-085346BB0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C7AA4-C98A-EF26-27A4-B5568F068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47E64-45FF-A52B-1C77-F3012FA2BDAB}"/>
              </a:ext>
            </a:extLst>
          </p:cNvPr>
          <p:cNvSpPr>
            <a:spLocks noGrp="1"/>
          </p:cNvSpPr>
          <p:nvPr>
            <p:ph type="body" idx="1"/>
          </p:nvPr>
        </p:nvSpPr>
        <p:spPr/>
        <p:txBody>
          <a:bodyPr/>
          <a:lstStyle/>
          <a:p>
            <a:r>
              <a:rPr lang="en-US" dirty="0"/>
              <a:t>And a scenario leading to 3,5°C of warming by 2100</a:t>
            </a:r>
          </a:p>
          <a:p>
            <a:endParaRPr lang="en-US" dirty="0"/>
          </a:p>
          <a:p>
            <a:r>
              <a:rPr lang="en-US" dirty="0"/>
              <a:t>The lifetime exposure to heatwaves is hardly different between those three scenarios.</a:t>
            </a:r>
          </a:p>
          <a:p>
            <a:endParaRPr lang="en-GB" dirty="0"/>
          </a:p>
        </p:txBody>
      </p:sp>
      <p:sp>
        <p:nvSpPr>
          <p:cNvPr id="4" name="Slide Number Placeholder 3">
            <a:extLst>
              <a:ext uri="{FF2B5EF4-FFF2-40B4-BE49-F238E27FC236}">
                <a16:creationId xmlns:a16="http://schemas.microsoft.com/office/drawing/2014/main" id="{971DE9B6-41AA-281E-117C-9281B5E5B434}"/>
              </a:ext>
            </a:extLst>
          </p:cNvPr>
          <p:cNvSpPr>
            <a:spLocks noGrp="1"/>
          </p:cNvSpPr>
          <p:nvPr>
            <p:ph type="sldNum" sz="quarter" idx="5"/>
          </p:nvPr>
        </p:nvSpPr>
        <p:spPr/>
        <p:txBody>
          <a:bodyPr/>
          <a:lstStyle/>
          <a:p>
            <a:fld id="{A51C0C35-A9A2-4EFD-9BAF-1E52E29E03D1}" type="slidenum">
              <a:rPr lang="de-CH" smtClean="0"/>
              <a:pPr/>
              <a:t>4</a:t>
            </a:fld>
            <a:endParaRPr lang="de-CH" dirty="0"/>
          </a:p>
        </p:txBody>
      </p:sp>
    </p:spTree>
    <p:extLst>
      <p:ext uri="{BB962C8B-B14F-4D97-AF65-F5344CB8AC3E}">
        <p14:creationId xmlns:p14="http://schemas.microsoft.com/office/powerpoint/2010/main" val="224295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98D05-5B1B-BA1E-EBBC-43EF402DF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0690F-A13E-178A-CC77-87EDFA753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97AA7-6678-EC77-EF53-EA8C513D2745}"/>
              </a:ext>
            </a:extLst>
          </p:cNvPr>
          <p:cNvSpPr>
            <a:spLocks noGrp="1"/>
          </p:cNvSpPr>
          <p:nvPr>
            <p:ph type="body" idx="1"/>
          </p:nvPr>
        </p:nvSpPr>
        <p:spPr/>
        <p:txBody>
          <a:bodyPr/>
          <a:lstStyle/>
          <a:p>
            <a:r>
              <a:rPr lang="en-US" dirty="0"/>
              <a:t>We then compare this projected lifetime exposure to the distribution expected under pre-industrial climate conditions.</a:t>
            </a:r>
          </a:p>
          <a:p>
            <a:endParaRPr lang="en-US" dirty="0"/>
          </a:p>
          <a:p>
            <a:r>
              <a:rPr lang="en-US" dirty="0"/>
              <a:t>On this graph, you can see that the lifetime exposure for people that are today 65 years old, still falls within that distribution.</a:t>
            </a:r>
          </a:p>
          <a:p>
            <a:endParaRPr lang="en-US" dirty="0"/>
          </a:p>
          <a:p>
            <a:endParaRPr lang="en-GB" dirty="0"/>
          </a:p>
          <a:p>
            <a:endParaRPr lang="en-GB" dirty="0"/>
          </a:p>
        </p:txBody>
      </p:sp>
      <p:sp>
        <p:nvSpPr>
          <p:cNvPr id="4" name="Slide Number Placeholder 3">
            <a:extLst>
              <a:ext uri="{FF2B5EF4-FFF2-40B4-BE49-F238E27FC236}">
                <a16:creationId xmlns:a16="http://schemas.microsoft.com/office/drawing/2014/main" id="{90975CF1-C535-C9E7-2544-3FE26CBF7F51}"/>
              </a:ext>
            </a:extLst>
          </p:cNvPr>
          <p:cNvSpPr>
            <a:spLocks noGrp="1"/>
          </p:cNvSpPr>
          <p:nvPr>
            <p:ph type="sldNum" sz="quarter" idx="5"/>
          </p:nvPr>
        </p:nvSpPr>
        <p:spPr/>
        <p:txBody>
          <a:bodyPr/>
          <a:lstStyle/>
          <a:p>
            <a:fld id="{A51C0C35-A9A2-4EFD-9BAF-1E52E29E03D1}" type="slidenum">
              <a:rPr lang="de-CH" smtClean="0"/>
              <a:pPr/>
              <a:t>5</a:t>
            </a:fld>
            <a:endParaRPr lang="de-CH" dirty="0"/>
          </a:p>
        </p:txBody>
      </p:sp>
    </p:spTree>
    <p:extLst>
      <p:ext uri="{BB962C8B-B14F-4D97-AF65-F5344CB8AC3E}">
        <p14:creationId xmlns:p14="http://schemas.microsoft.com/office/powerpoint/2010/main" val="214230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0E5EB-44C9-04A4-FDC8-C896AE522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3176C-43DF-9229-32D4-0FD81D632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0EAAC-F257-F8DC-CE71-03AF44E221C3}"/>
              </a:ext>
            </a:extLst>
          </p:cNvPr>
          <p:cNvSpPr>
            <a:spLocks noGrp="1"/>
          </p:cNvSpPr>
          <p:nvPr>
            <p:ph type="body" idx="1"/>
          </p:nvPr>
        </p:nvSpPr>
        <p:spPr/>
        <p:txBody>
          <a:bodyPr/>
          <a:lstStyle/>
          <a:p>
            <a:r>
              <a:rPr lang="en-GB" dirty="0"/>
              <a:t>In a next step, we calculate the 99,99</a:t>
            </a:r>
            <a:r>
              <a:rPr lang="en-GB" baseline="30000" dirty="0"/>
              <a:t>th</a:t>
            </a:r>
            <a:r>
              <a:rPr lang="en-GB" dirty="0"/>
              <a:t> percentile from the pre-industrial control distribution. In the case of Brussels, this is 6 heatwaves across a lifetime.</a:t>
            </a:r>
          </a:p>
          <a:p>
            <a:endParaRPr lang="en-GB" dirty="0"/>
          </a:p>
          <a:p>
            <a:r>
              <a:rPr lang="en-GB" dirty="0"/>
              <a:t>Exceeding that threshold implies that you have less than 1 in 10 000 chance of experiencing that many heatwaves across your lifetime in a world without climate change.</a:t>
            </a:r>
          </a:p>
          <a:p>
            <a:endParaRPr lang="en-GB" dirty="0"/>
          </a:p>
          <a:p>
            <a:r>
              <a:rPr lang="en-GB" dirty="0"/>
              <a:t>This threshold is not exceeded for the 1960 birth cohort in Brussels.</a:t>
            </a:r>
          </a:p>
        </p:txBody>
      </p:sp>
      <p:sp>
        <p:nvSpPr>
          <p:cNvPr id="4" name="Slide Number Placeholder 3">
            <a:extLst>
              <a:ext uri="{FF2B5EF4-FFF2-40B4-BE49-F238E27FC236}">
                <a16:creationId xmlns:a16="http://schemas.microsoft.com/office/drawing/2014/main" id="{03FDF191-E506-7C20-08A0-332F15404E86}"/>
              </a:ext>
            </a:extLst>
          </p:cNvPr>
          <p:cNvSpPr>
            <a:spLocks noGrp="1"/>
          </p:cNvSpPr>
          <p:nvPr>
            <p:ph type="sldNum" sz="quarter" idx="5"/>
          </p:nvPr>
        </p:nvSpPr>
        <p:spPr/>
        <p:txBody>
          <a:bodyPr/>
          <a:lstStyle/>
          <a:p>
            <a:fld id="{A51C0C35-A9A2-4EFD-9BAF-1E52E29E03D1}" type="slidenum">
              <a:rPr lang="de-CH" smtClean="0"/>
              <a:pPr/>
              <a:t>6</a:t>
            </a:fld>
            <a:endParaRPr lang="de-CH" dirty="0"/>
          </a:p>
        </p:txBody>
      </p:sp>
    </p:spTree>
    <p:extLst>
      <p:ext uri="{BB962C8B-B14F-4D97-AF65-F5344CB8AC3E}">
        <p14:creationId xmlns:p14="http://schemas.microsoft.com/office/powerpoint/2010/main" val="180921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6A23-048C-99DE-96C2-2860237C8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058-E1BC-D20F-A3B7-CD581A0AE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ED4D9-5E97-21BB-2F1C-14762A8A07DA}"/>
              </a:ext>
            </a:extLst>
          </p:cNvPr>
          <p:cNvSpPr>
            <a:spLocks noGrp="1"/>
          </p:cNvSpPr>
          <p:nvPr>
            <p:ph type="body" idx="1"/>
          </p:nvPr>
        </p:nvSpPr>
        <p:spPr/>
        <p:txBody>
          <a:bodyPr/>
          <a:lstStyle/>
          <a:p>
            <a:r>
              <a:rPr lang="en-GB" dirty="0"/>
              <a:t>Let’s now look at the people born in 1990, roughly the year when my younger brother was born</a:t>
            </a:r>
          </a:p>
          <a:p>
            <a:endParaRPr lang="en-GB" dirty="0"/>
          </a:p>
          <a:p>
            <a:r>
              <a:rPr lang="en-GB" dirty="0"/>
              <a:t>If we look at this generation, things start to change: This time, the threshold is exceeded in 2 out of the 3 warming pathways.</a:t>
            </a:r>
          </a:p>
          <a:p>
            <a:endParaRPr lang="en-GB" dirty="0"/>
          </a:p>
          <a:p>
            <a:r>
              <a:rPr lang="en-GB" dirty="0"/>
              <a:t>We call this living an unprecedented life. It means that your lifetime exposure emerges from natural variability and beyond doubt bears the mark of climate change.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spot that I then left some space above here, for the birth cohort of my youngest son. However, it’s not enough space.</a:t>
            </a:r>
          </a:p>
          <a:p>
            <a:endParaRPr lang="en-GB" dirty="0"/>
          </a:p>
        </p:txBody>
      </p:sp>
      <p:sp>
        <p:nvSpPr>
          <p:cNvPr id="4" name="Slide Number Placeholder 3">
            <a:extLst>
              <a:ext uri="{FF2B5EF4-FFF2-40B4-BE49-F238E27FC236}">
                <a16:creationId xmlns:a16="http://schemas.microsoft.com/office/drawing/2014/main" id="{D9F6BA6E-367C-33B7-8BBC-C3D5666BF06B}"/>
              </a:ext>
            </a:extLst>
          </p:cNvPr>
          <p:cNvSpPr>
            <a:spLocks noGrp="1"/>
          </p:cNvSpPr>
          <p:nvPr>
            <p:ph type="sldNum" sz="quarter" idx="5"/>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37669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97DA7-2D0D-EC10-4C59-782A2199F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905EA-3C39-D812-51E6-7573BCACE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6EEDF-946C-D5B1-3AA7-95E6286429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look at the children born in 2020, I feel like Al Gore who climbs a lift to get to the top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numbers largely exceed the threshold (go through the roof) and Children born in 2020 in Brussels will live an unprecedented life in terms of heatwave exposure regardless of the scenario.</a:t>
            </a:r>
          </a:p>
          <a:p>
            <a:endParaRPr lang="en-GB" dirty="0"/>
          </a:p>
          <a:p>
            <a:r>
              <a:rPr lang="en-GB" dirty="0"/>
              <a:t>We then count the number of people per birth cohort that reach this status. For example, In this location, 21,000 people born in1990 will live an unprecedented life under the two high warming pathways, and 24 000 children born in 2020 will live an unprecedented life in each of the scenarios.</a:t>
            </a:r>
          </a:p>
          <a:p>
            <a:endParaRPr lang="en-GB" dirty="0"/>
          </a:p>
          <a:p>
            <a:r>
              <a:rPr lang="en-GB" dirty="0"/>
              <a:t>For this generation, we also find that the age of emergence can be as young as 40 years of 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In the 1.5 °C pathway, the 2020 birth cohort is projected to experience nearly 11 heatwaves, yet this increases to 18 and 26 heatwaves in pathways reaching 2.5 °C and 3.5 °C, respectively, by the end of the Century)</a:t>
            </a:r>
          </a:p>
          <a:p>
            <a:endParaRPr lang="en-GB" dirty="0"/>
          </a:p>
        </p:txBody>
      </p:sp>
      <p:sp>
        <p:nvSpPr>
          <p:cNvPr id="4" name="Slide Number Placeholder 3">
            <a:extLst>
              <a:ext uri="{FF2B5EF4-FFF2-40B4-BE49-F238E27FC236}">
                <a16:creationId xmlns:a16="http://schemas.microsoft.com/office/drawing/2014/main" id="{B1F3A30A-D111-220B-ADA7-534C14170304}"/>
              </a:ext>
            </a:extLst>
          </p:cNvPr>
          <p:cNvSpPr>
            <a:spLocks noGrp="1"/>
          </p:cNvSpPr>
          <p:nvPr>
            <p:ph type="sldNum" sz="quarter" idx="5"/>
          </p:nvPr>
        </p:nvSpPr>
        <p:spPr/>
        <p:txBody>
          <a:bodyPr/>
          <a:lstStyle/>
          <a:p>
            <a:fld id="{A51C0C35-A9A2-4EFD-9BAF-1E52E29E03D1}" type="slidenum">
              <a:rPr lang="de-CH" smtClean="0"/>
              <a:pPr/>
              <a:t>8</a:t>
            </a:fld>
            <a:endParaRPr lang="de-CH" dirty="0"/>
          </a:p>
        </p:txBody>
      </p:sp>
    </p:spTree>
    <p:extLst>
      <p:ext uri="{BB962C8B-B14F-4D97-AF65-F5344CB8AC3E}">
        <p14:creationId xmlns:p14="http://schemas.microsoft.com/office/powerpoint/2010/main" val="4373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next step, we repeat this analysis for every generation and grid cell and project the population fraction of each birth cohort experiencing unprecedented exposure to heatwaves across the globe. </a:t>
            </a:r>
          </a:p>
          <a:p>
            <a:endParaRPr lang="en-US" dirty="0"/>
          </a:p>
          <a:p>
            <a:r>
              <a:rPr lang="en-US" dirty="0"/>
              <a:t>In a 1.5 °C pathway, the fraction of the population living an unprecedented life in terms of heatwave exposure stabilizes for younger birth cohorts, reaching 52% for the 2020 birth cohort</a:t>
            </a:r>
          </a:p>
          <a:p>
            <a:endParaRPr lang="en-US" dirty="0"/>
          </a:p>
          <a:p>
            <a:r>
              <a:rPr lang="en-US" dirty="0"/>
              <a:t>The fraction increases under the 2,5°C warming pathway, leading up to 78% of all children born in 2020 to face an unprecedented lifetime status.</a:t>
            </a:r>
          </a:p>
          <a:p>
            <a:endParaRPr lang="en-US" dirty="0"/>
          </a:p>
          <a:p>
            <a:r>
              <a:rPr lang="en-US" dirty="0"/>
              <a:t>Finally, under 3,5°C warming, nearly all children born today will face unprecedented lifetime exposure to heatwaves.</a:t>
            </a:r>
          </a:p>
          <a:p>
            <a:endParaRPr lang="en-US" dirty="0"/>
          </a:p>
          <a:p>
            <a:r>
              <a:rPr lang="en-US" dirty="0"/>
              <a:t>92%, that is 111 million children out of the 120 million children born 2020. This is for one single birth year.</a:t>
            </a:r>
          </a:p>
          <a:p>
            <a:endParaRPr lang="en-US"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9</a:t>
            </a:fld>
            <a:endParaRPr lang="de-CH" dirty="0"/>
          </a:p>
        </p:txBody>
      </p:sp>
    </p:spTree>
    <p:extLst>
      <p:ext uri="{BB962C8B-B14F-4D97-AF65-F5344CB8AC3E}">
        <p14:creationId xmlns:p14="http://schemas.microsoft.com/office/powerpoint/2010/main" val="73200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9" name="Bildplatzhalter 8"/>
          <p:cNvSpPr>
            <a:spLocks noGrp="1"/>
          </p:cNvSpPr>
          <p:nvPr>
            <p:ph type="pic" sz="quarter" idx="14"/>
          </p:nvPr>
        </p:nvSpPr>
        <p:spPr>
          <a:xfrm>
            <a:off x="323850" y="619200"/>
            <a:ext cx="11537950" cy="2809800"/>
          </a:xfrm>
        </p:spPr>
        <p:txBody>
          <a:bodyPr/>
          <a:lstStyle/>
          <a:p>
            <a:r>
              <a:rPr lang="en-US"/>
              <a:t>Click icon to add picture</a:t>
            </a:r>
            <a:endParaRPr lang="en-GB" dirty="0"/>
          </a:p>
        </p:txBody>
      </p:sp>
    </p:spTree>
    <p:extLst>
      <p:ext uri="{BB962C8B-B14F-4D97-AF65-F5344CB8AC3E}">
        <p14:creationId xmlns:p14="http://schemas.microsoft.com/office/powerpoint/2010/main" val="8260099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7534BD4-5E58-42CE-95BB-679256B90237}"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3656661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AC6FF60-FE8B-4B35-ABB0-F117FAFA056C}"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1180998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FCDFF30E-C440-4B30-964D-2E0F750F4FC9}"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2507007"/>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2688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965FD63F-9AC5-4817-A87F-7E38A534C1BC}"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028826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711DAA0A-6532-4F01-B5E3-91A5490A6C29}"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597727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6A6CC51-9D47-4D2F-95E1-18625B56B1BC}"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6834570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5DD44B4-40DC-4E3E-B198-683EDAFAEB2D}"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0715051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EFFBD2CB-12F1-47ED-ACFD-C5B028165D84}"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4194728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8BD3A1AE-205B-4570-8C53-CC6A309C542F}"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97493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82600996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0D780643-57FF-435A-8945-D57064FB9E0D}"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25086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B5E9DDF-D79A-4FE5-84E2-950289CA390C}"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28792304"/>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68707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85C7FEB4-A9D1-44AC-B627-17E4E3EC99D8}"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6845960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C458CDEF-4931-48B1-B58F-9FB95FCCFB76}"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8974153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2C17EBD-8A65-4FA3-9D88-1B9569F3D0AA}"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1897078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4D9E9B-655D-4136-B4DC-AFC32F73CB1A}"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5688739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B6016CC0-518F-47C3-8001-C5C686A84246}"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8756125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283FE5B5-73F3-4946-8BA8-E3C6E84EB854}"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6061081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48FF6E50-DF45-44B9-BE81-10395E154232}"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5715966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rgbClr val="1F407A"/>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rgbClr val="1F40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490291718"/>
      </p:ext>
    </p:extLst>
  </p:cSld>
  <p:clrMapOvr>
    <a:masterClrMapping/>
  </p:clrMapOvr>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9422BB3-383A-4675-B2B1-5DB69329E3ED}"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92855932"/>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384381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AEEBF623-3A5B-4CA0-A9D7-1C2F91D08B09}"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8078454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71B4428F-4115-470C-8F46-3AECD1ACC8F4}"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1478703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AB31D87-0642-4C86-BDCF-1B7C99E91A5D}"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3551971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1DED58-C5B3-40A0-87F0-D5FE81711FDF}"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264635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B3D64C23-5DD4-442F-819E-FE05DC54CEC2}"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3685692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C33E9E4-F61D-409E-A01A-CDA8A4B9BF43}"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82341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E7A4DCE-6463-4D5B-B9B2-A6293F8B3A42}"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63800854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4AC1645-DDD5-4171-85FC-1AC2678F6E51}"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96920033"/>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rgbClr val="1F40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07231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14206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44F54FC1-AD2C-4A4C-AEF0-618673F7400A}"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8180193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FCCDF0ED-829B-40BC-B5F5-314978527F13}"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834304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FD4646D-21C1-40EB-9601-6742FBE32582}"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621783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D949FB9-2BBF-418A-9F49-B8876877C2F1}"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9427755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00695235-AE48-41FA-BE40-334887B09D84}"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9284574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77D63E22-346E-4A39-B39E-F1877D3DEB9B}"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193924177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46DF6F57-51A1-4601-B8B1-2AD3BC4A6F83}"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1545528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71C936E-C1FF-4C59-BC53-0D295C994C39}"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72998158"/>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130791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B4A8578F-E6AC-451D-B8F6-518448018350}"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2851137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2E61C925-B72B-4C0C-AB45-DD0CCDC0DA43}"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7869484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A6A84-4D33-4487-8B98-E3F732C7F849}"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02413516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99FC763-9017-4ED9-A853-1C9BEA214682}"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30382286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5DCAEF78-7ADA-4DF7-B0B6-1010D6FB37DC}"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6335792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91614F61-467F-42D4-AD32-AB538BF4591C}"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792712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3AF90CA-A847-444E-AAF8-105414EB4BAD}"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1201938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15B9CD7-ADE5-42BC-A157-FC1767658FB8}"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87535939"/>
      </p:ext>
    </p:extLst>
  </p:cSld>
  <p:clrMapOvr>
    <a:masterClrMapping/>
  </p:clrMapOvr>
  <p:transition>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602382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0FC111DC-1ED4-4C65-A3FC-E509BC4925C5}"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7060516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2C4E31E0-82DB-4984-B1C0-0F91BF30EA33}"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1502816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5AFECAB-4A33-4FB0-8559-96B071ECCF81}"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95414164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3FD36ED-6D60-4394-9391-13E93295AFA3}"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53229146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813BBB77-80D5-414C-9B55-757D32DC93E1}"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07514662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D8091C01-062E-43AA-AEB4-A238984FA91E}"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373609004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6A55DC1B-F412-4691-B4C3-2D75BAD0C465}"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9617826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C52792E-C97C-49AE-878F-73EC83D6C9F3}"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14668999"/>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492542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055010EC-6AD6-4611-A8EB-B91F91D98A9C}"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5480681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B0987671-D969-4097-BA1A-1A12C0994C5B}"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6522106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85526AE-CADC-4349-B37C-EFD62C634312}"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2130013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BB43AB7-71E7-4A82-8768-9FC9F27203F1}"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58747538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6A4D5072-D682-4777-B22A-B4DAFAB9095F}"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43000278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D631B413-74E1-4E64-8A9E-FAFE1257C5D1}" type="datetime1">
              <a:rPr lang="en-GB" smtClean="0"/>
              <a:pPr/>
              <a:t>08/05/2026</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1429836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F0375C1B-2C0B-4D2C-93CF-9619A7F73C51}"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49158913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6724422C-DAB1-4FE3-B040-38F4ADB53F53}"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80605271"/>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79181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22713EFC-A432-4A2A-BE0A-26CDD46C5B9F}"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02938037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D4C577B4-23A3-4AD2-BF18-45FAC0B15F7E}" type="datetime1">
              <a:rPr lang="en-GB" smtClean="0"/>
              <a:pPr/>
              <a:t>08/05/2026</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40574464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E83DA9C-88F9-428F-B366-F88ACDA86548}"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442680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3538962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2C1EF42-0AF0-49B2-8D79-D7913F18D329}" type="datetime1">
              <a:rPr lang="en-GB" smtClean="0"/>
              <a:pPr/>
              <a:t>08/05/2026</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97254576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688C3467-30AC-47F1-8FFD-684734B0B710}" type="datetime1">
              <a:rPr lang="en-GB" smtClean="0"/>
              <a:pPr/>
              <a:t>08/05/2026</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2587271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Tree>
    <p:extLst>
      <p:ext uri="{BB962C8B-B14F-4D97-AF65-F5344CB8AC3E}">
        <p14:creationId xmlns:p14="http://schemas.microsoft.com/office/powerpoint/2010/main" val="15063859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em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emf"/><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emf"/><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emf"/><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2.emf"/><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2.emf"/><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2.emf"/><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rgbClr val="1F407A"/>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platzhalter 1"/>
          <p:cNvSpPr>
            <a:spLocks noGrp="1"/>
          </p:cNvSpPr>
          <p:nvPr>
            <p:ph type="title"/>
          </p:nvPr>
        </p:nvSpPr>
        <p:spPr bwMode="gray">
          <a:xfrm>
            <a:off x="323850" y="548680"/>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800" baseline="0" dirty="0">
              <a:solidFill>
                <a:srgbClr val="1F407A"/>
              </a:solidFill>
            </a:endParaRPr>
          </a:p>
        </p:txBody>
      </p:sp>
      <p:pic>
        <p:nvPicPr>
          <p:cNvPr id="5" name="Picture 4" descr="A blue and white logo&#10;&#10;Description automatically generated">
            <a:extLst>
              <a:ext uri="{FF2B5EF4-FFF2-40B4-BE49-F238E27FC236}">
                <a16:creationId xmlns:a16="http://schemas.microsoft.com/office/drawing/2014/main" id="{83DA77CE-F7F7-CD06-A31B-0D8F786D77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643" y="6373243"/>
            <a:ext cx="887424" cy="39525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6" r:id="rId4"/>
    <p:sldLayoutId id="2147483650" r:id="rId5"/>
    <p:sldLayoutId id="2147483652" r:id="rId6"/>
    <p:sldLayoutId id="2147483655" r:id="rId7"/>
    <p:sldLayoutId id="2147483665" r:id="rId8"/>
    <p:sldLayoutId id="2147483668" r:id="rId9"/>
  </p:sldLayoutIdLst>
  <p:transition/>
  <p:hf hdr="0"/>
  <p:txStyles>
    <p:titleStyle>
      <a:lvl1pPr algn="l" defTabSz="914400" rtl="0" eaLnBrk="1" latinLnBrk="0" hangingPunct="1">
        <a:lnSpc>
          <a:spcPct val="100000"/>
        </a:lnSpc>
        <a:spcBef>
          <a:spcPct val="0"/>
        </a:spcBef>
        <a:buNone/>
        <a:defRPr sz="2800" b="1" kern="1200">
          <a:solidFill>
            <a:srgbClr val="1F407A"/>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rgbClr val="1F407A"/>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rgbClr val="1F407A"/>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rgbClr val="1F407A"/>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rgbClr val="1F407A"/>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rgbClr val="1F40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4363AE48-F196-42C9-91CE-A1ECB3EE7E14}"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04950438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6"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421BF733-25F9-4AE9-AD4C-FBC2D418AA1A}"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27652887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29A4E2F9-5C5D-4895-A60F-56C88BEB3927}"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151447769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80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ED12A559-B4DA-41CF-897B-693BF27A1BF2}"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01492542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2"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36C3E206-1FDC-4C90-86EC-2A9B53BB97D1}"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316887259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4"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ABEFDDB8-960E-4DA5-B840-0B6DDC4BD350}"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10079726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6"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A44CD554-C317-4490-98F3-26C5770DA4D7}"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65645987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DB91882F-3615-4795-843D-5865B467726C}" type="datetime1">
              <a:rPr lang="en-GB" smtClean="0"/>
              <a:pPr/>
              <a:t>08/05/2026</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3005079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6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37.jpeg"/><Relationship Id="rId7" Type="http://schemas.openxmlformats.org/officeDocument/2006/relationships/image" Target="../media/image49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830.png"/><Relationship Id="rId4" Type="http://schemas.openxmlformats.org/officeDocument/2006/relationships/image" Target="../media/image38.png"/><Relationship Id="rId9" Type="http://schemas.openxmlformats.org/officeDocument/2006/relationships/image" Target="../media/image8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14">
            <a:extLst>
              <a:ext uri="{FF2B5EF4-FFF2-40B4-BE49-F238E27FC236}">
                <a16:creationId xmlns:a16="http://schemas.microsoft.com/office/drawing/2014/main" id="{194C6A7E-D25A-13B9-96EE-C795785710AC}"/>
              </a:ext>
            </a:extLst>
          </p:cNvPr>
          <p:cNvPicPr>
            <a:picLocks noChangeAspect="1"/>
          </p:cNvPicPr>
          <p:nvPr/>
        </p:nvPicPr>
        <p:blipFill rotWithShape="1">
          <a:blip r:embed="rId3">
            <a:extLst>
              <a:ext uri="{28A0092B-C50C-407E-A947-70E740481C1C}">
                <a14:useLocalDpi xmlns:a14="http://schemas.microsoft.com/office/drawing/2010/main" val="0"/>
              </a:ext>
            </a:extLst>
          </a:blip>
          <a:srcRect t="546" r="6438" b="19434"/>
          <a:stretch/>
        </p:blipFill>
        <p:spPr>
          <a:xfrm>
            <a:off x="1" y="-87812"/>
            <a:ext cx="12187238" cy="6948956"/>
          </a:xfrm>
          <a:prstGeom prst="rect">
            <a:avLst/>
          </a:prstGeom>
        </p:spPr>
      </p:pic>
      <p:sp>
        <p:nvSpPr>
          <p:cNvPr id="3" name="Title 5">
            <a:extLst>
              <a:ext uri="{FF2B5EF4-FFF2-40B4-BE49-F238E27FC236}">
                <a16:creationId xmlns:a16="http://schemas.microsoft.com/office/drawing/2014/main" id="{9C33181D-FFAE-278D-076A-2CE0BFDE0EDD}"/>
              </a:ext>
            </a:extLst>
          </p:cNvPr>
          <p:cNvSpPr txBox="1">
            <a:spLocks/>
          </p:cNvSpPr>
          <p:nvPr/>
        </p:nvSpPr>
        <p:spPr bwMode="gray">
          <a:xfrm>
            <a:off x="9647039" y="5302113"/>
            <a:ext cx="2452128" cy="1114922"/>
          </a:xfrm>
          <a:prstGeom prst="rect">
            <a:avLst/>
          </a:prstGeom>
          <a:solidFill>
            <a:schemeClr val="bg1">
              <a:alpha val="64000"/>
            </a:schemeClr>
          </a:solidFill>
        </p:spPr>
        <p:txBody>
          <a:bodyPr vert="horz" wrap="square" lIns="144000" tIns="0" rIns="144000" bIns="0" rtlCol="0" anchor="t" anchorCtr="0">
            <a:noAutofit/>
          </a:bodyPr>
          <a:lstStyle>
            <a:lvl1pPr algn="l" defTabSz="914400" rtl="0" eaLnBrk="1" latinLnBrk="0" hangingPunct="1">
              <a:lnSpc>
                <a:spcPct val="100000"/>
              </a:lnSpc>
              <a:spcBef>
                <a:spcPts val="0"/>
              </a:spcBef>
              <a:buNone/>
              <a:defRPr sz="2800" b="1" kern="1200">
                <a:solidFill>
                  <a:srgbClr val="1F407A"/>
                </a:solidFill>
                <a:latin typeface="+mj-lt"/>
                <a:ea typeface="+mj-ea"/>
                <a:cs typeface="+mj-cs"/>
              </a:defRPr>
            </a:lvl1pPr>
          </a:lstStyle>
          <a:p>
            <a:pPr>
              <a:lnSpc>
                <a:spcPct val="150000"/>
              </a:lnSpc>
            </a:pPr>
            <a:endParaRPr lang="en-GB" sz="1600" dirty="0"/>
          </a:p>
        </p:txBody>
      </p:sp>
      <p:sp>
        <p:nvSpPr>
          <p:cNvPr id="7" name="Untertitel 18">
            <a:extLst>
              <a:ext uri="{FF2B5EF4-FFF2-40B4-BE49-F238E27FC236}">
                <a16:creationId xmlns:a16="http://schemas.microsoft.com/office/drawing/2014/main" id="{323383FD-9F1B-3C46-CC4C-41EE39AE0DAB}"/>
              </a:ext>
            </a:extLst>
          </p:cNvPr>
          <p:cNvSpPr>
            <a:spLocks noGrp="1"/>
          </p:cNvSpPr>
          <p:nvPr>
            <p:ph type="subTitle" idx="1"/>
          </p:nvPr>
        </p:nvSpPr>
        <p:spPr>
          <a:xfrm>
            <a:off x="314318" y="5805264"/>
            <a:ext cx="11715680" cy="552418"/>
          </a:xfrm>
          <a:noFill/>
        </p:spPr>
        <p:txBody>
          <a:bodyPr/>
          <a:lstStyle/>
          <a:p>
            <a:r>
              <a:rPr lang="en-GB" sz="2000" dirty="0"/>
              <a:t>Luke Grant, </a:t>
            </a:r>
            <a:r>
              <a:rPr lang="en-GB" sz="2000" b="1" dirty="0"/>
              <a:t>Wim Thiery</a:t>
            </a:r>
            <a:r>
              <a:rPr lang="en-GB" sz="2000" dirty="0"/>
              <a:t>, Inne Vanderkelen, </a:t>
            </a:r>
          </a:p>
          <a:p>
            <a:r>
              <a:rPr lang="en-GB" sz="2000" dirty="0"/>
              <a:t>Lukas Gudmundsson, Erich Fischer &amp; Sonia Seneviratne</a:t>
            </a:r>
          </a:p>
          <a:p>
            <a:endParaRPr lang="en-GB" sz="2000" dirty="0"/>
          </a:p>
        </p:txBody>
      </p:sp>
      <p:pic>
        <p:nvPicPr>
          <p:cNvPr id="8" name="Picture 7" descr="VUB SPONSOR LOGO GADGETS-RGB.png">
            <a:extLst>
              <a:ext uri="{FF2B5EF4-FFF2-40B4-BE49-F238E27FC236}">
                <a16:creationId xmlns:a16="http://schemas.microsoft.com/office/drawing/2014/main" id="{48856B63-3413-7A13-9C84-62CAA1F52581}"/>
              </a:ext>
            </a:extLst>
          </p:cNvPr>
          <p:cNvPicPr>
            <a:picLocks noChangeAspect="1"/>
          </p:cNvPicPr>
          <p:nvPr/>
        </p:nvPicPr>
        <p:blipFill>
          <a:blip r:embed="rId4" cstate="print"/>
          <a:stretch>
            <a:fillRect/>
          </a:stretch>
        </p:blipFill>
        <p:spPr>
          <a:xfrm>
            <a:off x="15852" y="23540"/>
            <a:ext cx="1842812" cy="820815"/>
          </a:xfrm>
          <a:prstGeom prst="rect">
            <a:avLst/>
          </a:prstGeom>
        </p:spPr>
      </p:pic>
      <p:sp>
        <p:nvSpPr>
          <p:cNvPr id="5" name="Foliennummernplatzhalter 4"/>
          <p:cNvSpPr>
            <a:spLocks noGrp="1"/>
          </p:cNvSpPr>
          <p:nvPr>
            <p:ph type="sldNum" sz="quarter" idx="12"/>
          </p:nvPr>
        </p:nvSpPr>
        <p:spPr/>
        <p:txBody>
          <a:bodyPr/>
          <a:lstStyle/>
          <a:p>
            <a:fld id="{6C6AE60A-B69C-4790-82F7-3882EDF23186}" type="slidenum">
              <a:rPr lang="en-GB" smtClean="0"/>
              <a:pPr/>
              <a:t>1</a:t>
            </a:fld>
            <a:endParaRPr lang="en-GB" dirty="0"/>
          </a:p>
        </p:txBody>
      </p:sp>
      <p:sp>
        <p:nvSpPr>
          <p:cNvPr id="10" name="Title 5"/>
          <p:cNvSpPr txBox="1">
            <a:spLocks/>
          </p:cNvSpPr>
          <p:nvPr/>
        </p:nvSpPr>
        <p:spPr bwMode="gray">
          <a:xfrm>
            <a:off x="10054059" y="6525344"/>
            <a:ext cx="2123429" cy="314473"/>
          </a:xfrm>
          <a:prstGeom prst="rect">
            <a:avLst/>
          </a:prstGeom>
          <a:noFill/>
        </p:spPr>
        <p:txBody>
          <a:bodyPr vert="horz" wrap="square" lIns="144000" tIns="0" rIns="144000" bIns="0" rtlCol="0" anchor="t" anchorCtr="0">
            <a:noAutofit/>
          </a:bodyPr>
          <a:lstStyle/>
          <a:p>
            <a:pPr lvl="0"/>
            <a:r>
              <a:rPr lang="en-GB" sz="1000" b="1" dirty="0">
                <a:solidFill>
                  <a:schemeClr val="bg1">
                    <a:lumMod val="75000"/>
                  </a:schemeClr>
                </a:solidFill>
                <a:latin typeface="+mj-lt"/>
                <a:ea typeface="+mj-ea"/>
                <a:cs typeface="+mj-cs"/>
              </a:rPr>
              <a:t>(Photo: Alexander Radtke)</a:t>
            </a:r>
          </a:p>
        </p:txBody>
      </p:sp>
      <p:sp>
        <p:nvSpPr>
          <p:cNvPr id="18" name="Titel 17"/>
          <p:cNvSpPr>
            <a:spLocks noGrp="1"/>
          </p:cNvSpPr>
          <p:nvPr>
            <p:ph type="ctrTitle"/>
          </p:nvPr>
        </p:nvSpPr>
        <p:spPr>
          <a:xfrm>
            <a:off x="5013499" y="404664"/>
            <a:ext cx="7268549" cy="864096"/>
          </a:xfrm>
          <a:noFill/>
        </p:spPr>
        <p:txBody>
          <a:bodyPr/>
          <a:lstStyle/>
          <a:p>
            <a:r>
              <a:rPr lang="en-GB" dirty="0"/>
              <a:t>Will you live an unprecedented life?</a:t>
            </a:r>
            <a:br>
              <a:rPr lang="en-GB" dirty="0"/>
            </a:br>
            <a:endParaRPr lang="en-GB" sz="2000" dirty="0"/>
          </a:p>
        </p:txBody>
      </p:sp>
      <p:pic>
        <p:nvPicPr>
          <p:cNvPr id="2" name="Picture 1" descr="A close-up of a logo&#10;&#10;Description automatically generated">
            <a:extLst>
              <a:ext uri="{FF2B5EF4-FFF2-40B4-BE49-F238E27FC236}">
                <a16:creationId xmlns:a16="http://schemas.microsoft.com/office/drawing/2014/main" id="{6DEF24DE-902C-0E12-D214-374A27CEE9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9" t="24775" r="7493" b="21864"/>
          <a:stretch/>
        </p:blipFill>
        <p:spPr>
          <a:xfrm>
            <a:off x="9647039" y="5332593"/>
            <a:ext cx="2430363" cy="1084442"/>
          </a:xfrm>
          <a:prstGeom prst="rect">
            <a:avLst/>
          </a:prstGeom>
        </p:spPr>
      </p:pic>
    </p:spTree>
    <p:extLst>
      <p:ext uri="{BB962C8B-B14F-4D97-AF65-F5344CB8AC3E}">
        <p14:creationId xmlns:p14="http://schemas.microsoft.com/office/powerpoint/2010/main" val="4397396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8EF93-4F3B-391B-751D-32C3BDE3352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4C0CFD-9ACA-2231-A681-7C01C192F3B0}"/>
              </a:ext>
            </a:extLst>
          </p:cNvPr>
          <p:cNvSpPr>
            <a:spLocks noGrp="1"/>
          </p:cNvSpPr>
          <p:nvPr>
            <p:ph type="sldNum" sz="quarter" idx="12"/>
          </p:nvPr>
        </p:nvSpPr>
        <p:spPr/>
        <p:txBody>
          <a:bodyPr/>
          <a:lstStyle/>
          <a:p>
            <a:fld id="{6C6AE60A-B69C-4790-82F7-3882EDF23186}" type="slidenum">
              <a:rPr lang="en-GB" smtClean="0"/>
              <a:pPr/>
              <a:t>10</a:t>
            </a:fld>
            <a:endParaRPr lang="en-GB" dirty="0"/>
          </a:p>
        </p:txBody>
      </p:sp>
      <p:sp>
        <p:nvSpPr>
          <p:cNvPr id="18" name="Rectangle 17">
            <a:extLst>
              <a:ext uri="{FF2B5EF4-FFF2-40B4-BE49-F238E27FC236}">
                <a16:creationId xmlns:a16="http://schemas.microsoft.com/office/drawing/2014/main" id="{238D96B7-A247-1CC4-BCE8-21C2C30A5B51}"/>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E1A35F55-F5B3-1EC6-ABC1-16CBCFF5C976}"/>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F1366FA9-AE4F-20B1-A212-6F9C6C3CAF5D}"/>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descr="A chart of people in different colors&#10;&#10;AI-generated content may be incorrect.">
            <a:extLst>
              <a:ext uri="{FF2B5EF4-FFF2-40B4-BE49-F238E27FC236}">
                <a16:creationId xmlns:a16="http://schemas.microsoft.com/office/drawing/2014/main" id="{41C9006A-F4CF-1283-AB99-0966B43C5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478" y="0"/>
            <a:ext cx="8050281" cy="6858000"/>
          </a:xfrm>
          <a:prstGeom prst="rect">
            <a:avLst/>
          </a:prstGeom>
        </p:spPr>
      </p:pic>
      <p:sp>
        <p:nvSpPr>
          <p:cNvPr id="17" name="TextBox 16">
            <a:extLst>
              <a:ext uri="{FF2B5EF4-FFF2-40B4-BE49-F238E27FC236}">
                <a16:creationId xmlns:a16="http://schemas.microsoft.com/office/drawing/2014/main" id="{9DBF7B01-6D1B-F13C-5EDB-ADE345D2D885}"/>
              </a:ext>
            </a:extLst>
          </p:cNvPr>
          <p:cNvSpPr txBox="1"/>
          <p:nvPr/>
        </p:nvSpPr>
        <p:spPr>
          <a:xfrm>
            <a:off x="9694019" y="6404382"/>
            <a:ext cx="2013693" cy="276999"/>
          </a:xfrm>
          <a:prstGeom prst="rect">
            <a:avLst/>
          </a:prstGeom>
          <a:noFill/>
        </p:spPr>
        <p:txBody>
          <a:bodyPr wrap="none" rtlCol="0">
            <a:spAutoFit/>
          </a:bodyPr>
          <a:lstStyle/>
          <a:p>
            <a:r>
              <a:rPr lang="en-GB" sz="1200" b="1" dirty="0">
                <a:solidFill>
                  <a:srgbClr val="1F407A"/>
                </a:solidFill>
              </a:rPr>
              <a:t>(Save the Children, 2025)</a:t>
            </a:r>
          </a:p>
        </p:txBody>
      </p:sp>
    </p:spTree>
    <p:extLst>
      <p:ext uri="{BB962C8B-B14F-4D97-AF65-F5344CB8AC3E}">
        <p14:creationId xmlns:p14="http://schemas.microsoft.com/office/powerpoint/2010/main" val="26803743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BC9B4-406E-FE83-43AC-EC387F68E316}"/>
              </a:ext>
            </a:extLst>
          </p:cNvPr>
          <p:cNvPicPr>
            <a:picLocks noChangeAspect="1"/>
          </p:cNvPicPr>
          <p:nvPr/>
        </p:nvPicPr>
        <p:blipFill>
          <a:blip r:embed="rId3"/>
          <a:srcRect/>
          <a:stretch/>
        </p:blipFill>
        <p:spPr>
          <a:xfrm>
            <a:off x="2775703" y="2162998"/>
            <a:ext cx="6593833" cy="3426242"/>
          </a:xfrm>
          <a:prstGeom prst="rect">
            <a:avLst/>
          </a:prstGeom>
        </p:spPr>
      </p:pic>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11</a:t>
            </a:fld>
            <a:endParaRPr lang="en-GB" dirty="0"/>
          </a:p>
        </p:txBody>
      </p:sp>
      <p:sp>
        <p:nvSpPr>
          <p:cNvPr id="18" name="Rectangle 17">
            <a:extLst>
              <a:ext uri="{FF2B5EF4-FFF2-40B4-BE49-F238E27FC236}">
                <a16:creationId xmlns:a16="http://schemas.microsoft.com/office/drawing/2014/main" id="{BA9E9620-0ED9-43A9-C2BD-694EFE608EF8}"/>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8D619B4-0FEF-82D7-C363-EDDF3CC9B42A}"/>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CAFAB9C-4BE9-8B7C-1C12-9F83114BC2D2}"/>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12" name="Group 11">
            <a:extLst>
              <a:ext uri="{FF2B5EF4-FFF2-40B4-BE49-F238E27FC236}">
                <a16:creationId xmlns:a16="http://schemas.microsoft.com/office/drawing/2014/main" id="{78788100-CDB3-5C42-5AB8-A62FDBDB3872}"/>
              </a:ext>
            </a:extLst>
          </p:cNvPr>
          <p:cNvGrpSpPr/>
          <p:nvPr/>
        </p:nvGrpSpPr>
        <p:grpSpPr>
          <a:xfrm>
            <a:off x="8848165" y="3818965"/>
            <a:ext cx="3294126" cy="2446798"/>
            <a:chOff x="8848165" y="3818965"/>
            <a:chExt cx="3294126" cy="2446798"/>
          </a:xfrm>
        </p:grpSpPr>
        <p:pic>
          <p:nvPicPr>
            <p:cNvPr id="3" name="Picture 2">
              <a:extLst>
                <a:ext uri="{FF2B5EF4-FFF2-40B4-BE49-F238E27FC236}">
                  <a16:creationId xmlns:a16="http://schemas.microsoft.com/office/drawing/2014/main" id="{48C2FDA5-EA08-9B5F-3832-57B6D7536C25}"/>
                </a:ext>
              </a:extLst>
            </p:cNvPr>
            <p:cNvPicPr>
              <a:picLocks noChangeAspect="1"/>
            </p:cNvPicPr>
            <p:nvPr/>
          </p:nvPicPr>
          <p:blipFill>
            <a:blip r:embed="rId4"/>
            <a:srcRect t="68079"/>
            <a:stretch/>
          </p:blipFill>
          <p:spPr>
            <a:xfrm>
              <a:off x="9558812" y="4207647"/>
              <a:ext cx="2583479" cy="1445514"/>
            </a:xfrm>
            <a:prstGeom prst="rect">
              <a:avLst/>
            </a:prstGeom>
          </p:spPr>
        </p:pic>
        <p:pic>
          <p:nvPicPr>
            <p:cNvPr id="8" name="Picture 7">
              <a:extLst>
                <a:ext uri="{FF2B5EF4-FFF2-40B4-BE49-F238E27FC236}">
                  <a16:creationId xmlns:a16="http://schemas.microsoft.com/office/drawing/2014/main" id="{99EE5C0E-B2AA-51D6-03D0-A71B3D08154C}"/>
                </a:ext>
              </a:extLst>
            </p:cNvPr>
            <p:cNvPicPr>
              <a:picLocks noChangeAspect="1"/>
            </p:cNvPicPr>
            <p:nvPr/>
          </p:nvPicPr>
          <p:blipFill>
            <a:blip r:embed="rId5"/>
            <a:stretch>
              <a:fillRect/>
            </a:stretch>
          </p:blipFill>
          <p:spPr>
            <a:xfrm>
              <a:off x="9258095" y="5653205"/>
              <a:ext cx="2852852" cy="612558"/>
            </a:xfrm>
            <a:prstGeom prst="rect">
              <a:avLst/>
            </a:prstGeom>
          </p:spPr>
        </p:pic>
        <p:sp>
          <p:nvSpPr>
            <p:cNvPr id="24" name="Freeform: Shape 23">
              <a:extLst>
                <a:ext uri="{FF2B5EF4-FFF2-40B4-BE49-F238E27FC236}">
                  <a16:creationId xmlns:a16="http://schemas.microsoft.com/office/drawing/2014/main" id="{99D2D9E7-7247-392E-05CD-A92931286FAC}"/>
                </a:ext>
              </a:extLst>
            </p:cNvPr>
            <p:cNvSpPr/>
            <p:nvPr/>
          </p:nvSpPr>
          <p:spPr>
            <a:xfrm>
              <a:off x="8848165" y="3818965"/>
              <a:ext cx="746311" cy="1748117"/>
            </a:xfrm>
            <a:custGeom>
              <a:avLst/>
              <a:gdLst>
                <a:gd name="connsiteX0" fmla="*/ 20170 w 746311"/>
                <a:gd name="connsiteY0" fmla="*/ 53788 h 1748117"/>
                <a:gd name="connsiteX1" fmla="*/ 739588 w 746311"/>
                <a:gd name="connsiteY1" fmla="*/ 645459 h 1748117"/>
                <a:gd name="connsiteX2" fmla="*/ 746311 w 746311"/>
                <a:gd name="connsiteY2" fmla="*/ 1748117 h 1748117"/>
                <a:gd name="connsiteX3" fmla="*/ 0 w 746311"/>
                <a:gd name="connsiteY3" fmla="*/ 0 h 1748117"/>
              </a:gdLst>
              <a:ahLst/>
              <a:cxnLst>
                <a:cxn ang="0">
                  <a:pos x="connsiteX0" y="connsiteY0"/>
                </a:cxn>
                <a:cxn ang="0">
                  <a:pos x="connsiteX1" y="connsiteY1"/>
                </a:cxn>
                <a:cxn ang="0">
                  <a:pos x="connsiteX2" y="connsiteY2"/>
                </a:cxn>
                <a:cxn ang="0">
                  <a:pos x="connsiteX3" y="connsiteY3"/>
                </a:cxn>
              </a:cxnLst>
              <a:rect l="l" t="t" r="r" b="b"/>
              <a:pathLst>
                <a:path w="746311" h="1748117">
                  <a:moveTo>
                    <a:pt x="20170" y="53788"/>
                  </a:moveTo>
                  <a:lnTo>
                    <a:pt x="739588" y="645459"/>
                  </a:lnTo>
                  <a:lnTo>
                    <a:pt x="746311" y="1748117"/>
                  </a:lnTo>
                  <a:lnTo>
                    <a:pt x="0" y="0"/>
                  </a:lnTo>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itle 5">
            <a:extLst>
              <a:ext uri="{FF2B5EF4-FFF2-40B4-BE49-F238E27FC236}">
                <a16:creationId xmlns:a16="http://schemas.microsoft.com/office/drawing/2014/main" id="{4BD7F13B-7330-53AA-B77D-009EA6597EB4}"/>
              </a:ext>
            </a:extLst>
          </p:cNvPr>
          <p:cNvSpPr>
            <a:spLocks noGrp="1"/>
          </p:cNvSpPr>
          <p:nvPr>
            <p:ph type="title"/>
          </p:nvPr>
        </p:nvSpPr>
        <p:spPr>
          <a:xfrm>
            <a:off x="323850" y="404664"/>
            <a:ext cx="11537950" cy="972000"/>
          </a:xfrm>
        </p:spPr>
        <p:txBody>
          <a:bodyPr/>
          <a:lstStyle/>
          <a:p>
            <a:r>
              <a:rPr lang="en-GB" dirty="0"/>
              <a:t>Fraction of global population </a:t>
            </a:r>
            <a:br>
              <a:rPr lang="en-GB" dirty="0"/>
            </a:br>
            <a:r>
              <a:rPr lang="en-GB" sz="1600" dirty="0"/>
              <a:t>facing unprecedented heatwave exposure</a:t>
            </a:r>
          </a:p>
        </p:txBody>
      </p:sp>
      <p:grpSp>
        <p:nvGrpSpPr>
          <p:cNvPr id="11" name="Group 10">
            <a:extLst>
              <a:ext uri="{FF2B5EF4-FFF2-40B4-BE49-F238E27FC236}">
                <a16:creationId xmlns:a16="http://schemas.microsoft.com/office/drawing/2014/main" id="{F67F47F7-0463-84E1-77BE-42C35BB73A47}"/>
              </a:ext>
            </a:extLst>
          </p:cNvPr>
          <p:cNvGrpSpPr/>
          <p:nvPr/>
        </p:nvGrpSpPr>
        <p:grpSpPr>
          <a:xfrm>
            <a:off x="9045949" y="1124745"/>
            <a:ext cx="3096342" cy="2944284"/>
            <a:chOff x="9045949" y="1124745"/>
            <a:chExt cx="3096342" cy="2944284"/>
          </a:xfrm>
        </p:grpSpPr>
        <p:sp>
          <p:nvSpPr>
            <p:cNvPr id="21" name="Isosceles Triangle 20">
              <a:extLst>
                <a:ext uri="{FF2B5EF4-FFF2-40B4-BE49-F238E27FC236}">
                  <a16:creationId xmlns:a16="http://schemas.microsoft.com/office/drawing/2014/main" id="{AFC3645D-6EED-3913-73FF-5690538E2AA3}"/>
                </a:ext>
              </a:extLst>
            </p:cNvPr>
            <p:cNvSpPr/>
            <p:nvPr/>
          </p:nvSpPr>
          <p:spPr>
            <a:xfrm rot="16200000">
              <a:off x="8858905" y="1772814"/>
              <a:ext cx="1152127" cy="288033"/>
            </a:xfrm>
            <a:prstGeom prst="triangle">
              <a:avLst>
                <a:gd name="adj"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Isosceles Triangle 21">
              <a:extLst>
                <a:ext uri="{FF2B5EF4-FFF2-40B4-BE49-F238E27FC236}">
                  <a16:creationId xmlns:a16="http://schemas.microsoft.com/office/drawing/2014/main" id="{E59F2C27-D3BA-5160-2841-0B4D2187EB79}"/>
                </a:ext>
              </a:extLst>
            </p:cNvPr>
            <p:cNvSpPr/>
            <p:nvPr/>
          </p:nvSpPr>
          <p:spPr>
            <a:xfrm rot="16200000">
              <a:off x="8739822" y="3223028"/>
              <a:ext cx="1152127" cy="539873"/>
            </a:xfrm>
            <a:prstGeom prst="triangle">
              <a:avLst>
                <a:gd name="adj" fmla="val 10000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a:extLst>
                <a:ext uri="{FF2B5EF4-FFF2-40B4-BE49-F238E27FC236}">
                  <a16:creationId xmlns:a16="http://schemas.microsoft.com/office/drawing/2014/main" id="{A9B64253-D5D0-7BA9-73C9-3F338ACCBFB8}"/>
                </a:ext>
              </a:extLst>
            </p:cNvPr>
            <p:cNvPicPr>
              <a:picLocks noChangeAspect="1"/>
            </p:cNvPicPr>
            <p:nvPr/>
          </p:nvPicPr>
          <p:blipFill>
            <a:blip r:embed="rId4"/>
            <a:srcRect b="34982"/>
            <a:stretch/>
          </p:blipFill>
          <p:spPr>
            <a:xfrm>
              <a:off x="9558812" y="1124745"/>
              <a:ext cx="2583479" cy="2944284"/>
            </a:xfrm>
            <a:prstGeom prst="rect">
              <a:avLst/>
            </a:prstGeom>
          </p:spPr>
        </p:pic>
      </p:grpSp>
      <p:sp>
        <p:nvSpPr>
          <p:cNvPr id="2" name="Rectangle 1">
            <a:extLst>
              <a:ext uri="{FF2B5EF4-FFF2-40B4-BE49-F238E27FC236}">
                <a16:creationId xmlns:a16="http://schemas.microsoft.com/office/drawing/2014/main" id="{6383A704-16A7-0EAE-FE40-7B9494994233}"/>
              </a:ext>
            </a:extLst>
          </p:cNvPr>
          <p:cNvSpPr/>
          <p:nvPr/>
        </p:nvSpPr>
        <p:spPr>
          <a:xfrm>
            <a:off x="9526237" y="1124745"/>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56A9EC23-EE05-FE02-AB0A-CAD525E7DC60}"/>
              </a:ext>
            </a:extLst>
          </p:cNvPr>
          <p:cNvSpPr/>
          <p:nvPr/>
        </p:nvSpPr>
        <p:spPr>
          <a:xfrm>
            <a:off x="9526237" y="2645386"/>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7172F78C-DDDF-2016-583E-385BB1021C2D}"/>
              </a:ext>
            </a:extLst>
          </p:cNvPr>
          <p:cNvSpPr/>
          <p:nvPr/>
        </p:nvSpPr>
        <p:spPr>
          <a:xfrm>
            <a:off x="9574479" y="4150741"/>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800564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12</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a:xfrm>
            <a:off x="323850" y="404664"/>
            <a:ext cx="11537950" cy="972000"/>
          </a:xfrm>
        </p:spPr>
        <p:txBody>
          <a:bodyPr/>
          <a:lstStyle/>
          <a:p>
            <a:r>
              <a:rPr lang="nl-BE" dirty="0"/>
              <a:t>Six impact </a:t>
            </a:r>
            <a:r>
              <a:rPr lang="nl-BE" dirty="0" err="1"/>
              <a:t>categories</a:t>
            </a:r>
            <a:br>
              <a:rPr lang="nl-BE" dirty="0"/>
            </a:br>
            <a:r>
              <a:rPr lang="nl-BE" sz="2000" dirty="0"/>
              <a:t>15 ISIMIP2b </a:t>
            </a:r>
            <a:r>
              <a:rPr lang="nl-BE" sz="2000" dirty="0" err="1"/>
              <a:t>models</a:t>
            </a:r>
            <a:r>
              <a:rPr lang="nl-BE" sz="2000" dirty="0"/>
              <a:t>, 273 </a:t>
            </a:r>
            <a:r>
              <a:rPr lang="nl-BE" sz="2000" dirty="0" err="1"/>
              <a:t>global-scale</a:t>
            </a:r>
            <a:r>
              <a:rPr lang="nl-BE" sz="2000" dirty="0"/>
              <a:t> </a:t>
            </a:r>
            <a:r>
              <a:rPr lang="nl-BE" sz="2000" dirty="0" err="1"/>
              <a:t>projections</a:t>
            </a:r>
            <a:endParaRPr lang="nl-BE" sz="2000" dirty="0"/>
          </a:p>
        </p:txBody>
      </p:sp>
      <p:sp>
        <p:nvSpPr>
          <p:cNvPr id="18" name="TextBox 17">
            <a:extLst>
              <a:ext uri="{FF2B5EF4-FFF2-40B4-BE49-F238E27FC236}">
                <a16:creationId xmlns:a16="http://schemas.microsoft.com/office/drawing/2014/main" id="{743EFB9D-D6C8-42CB-83A7-4D98A498EF9A}"/>
              </a:ext>
            </a:extLst>
          </p:cNvPr>
          <p:cNvSpPr txBox="1"/>
          <p:nvPr/>
        </p:nvSpPr>
        <p:spPr>
          <a:xfrm>
            <a:off x="9822809" y="6404382"/>
            <a:ext cx="1802096" cy="276999"/>
          </a:xfrm>
          <a:prstGeom prst="rect">
            <a:avLst/>
          </a:prstGeom>
          <a:noFill/>
        </p:spPr>
        <p:txBody>
          <a:bodyPr wrap="none" rtlCol="0">
            <a:spAutoFit/>
          </a:bodyPr>
          <a:lstStyle/>
          <a:p>
            <a:r>
              <a:rPr lang="en-GB" sz="1200" b="1" dirty="0">
                <a:solidFill>
                  <a:srgbClr val="1F407A"/>
                </a:solidFill>
              </a:rPr>
              <a:t>(Lange et al., 2020 EF)</a:t>
            </a:r>
          </a:p>
        </p:txBody>
      </p:sp>
      <p:pic>
        <p:nvPicPr>
          <p:cNvPr id="19" name="Picture 18">
            <a:extLst>
              <a:ext uri="{FF2B5EF4-FFF2-40B4-BE49-F238E27FC236}">
                <a16:creationId xmlns:a16="http://schemas.microsoft.com/office/drawing/2014/main" id="{4FC30145-44A8-4EA7-986C-834450C64AB9}"/>
              </a:ext>
            </a:extLst>
          </p:cNvPr>
          <p:cNvPicPr>
            <a:picLocks noChangeAspect="1"/>
          </p:cNvPicPr>
          <p:nvPr/>
        </p:nvPicPr>
        <p:blipFill rotWithShape="1">
          <a:blip r:embed="rId3">
            <a:extLst>
              <a:ext uri="{28A0092B-C50C-407E-A947-70E740481C1C}">
                <a14:useLocalDpi xmlns:a14="http://schemas.microsoft.com/office/drawing/2010/main" val="0"/>
              </a:ext>
            </a:extLst>
          </a:blip>
          <a:srcRect l="6468" t="47906" r="73730" b="26124"/>
          <a:stretch/>
        </p:blipFill>
        <p:spPr>
          <a:xfrm>
            <a:off x="5301531" y="4437111"/>
            <a:ext cx="1763774" cy="1337409"/>
          </a:xfrm>
          <a:prstGeom prst="rect">
            <a:avLst/>
          </a:prstGeom>
        </p:spPr>
      </p:pic>
      <p:pic>
        <p:nvPicPr>
          <p:cNvPr id="20" name="Picture 19">
            <a:extLst>
              <a:ext uri="{FF2B5EF4-FFF2-40B4-BE49-F238E27FC236}">
                <a16:creationId xmlns:a16="http://schemas.microsoft.com/office/drawing/2014/main" id="{3A83B96D-B5A3-4714-8C6E-8C3FB7D79EAB}"/>
              </a:ext>
            </a:extLst>
          </p:cNvPr>
          <p:cNvPicPr>
            <a:picLocks noChangeAspect="1"/>
          </p:cNvPicPr>
          <p:nvPr/>
        </p:nvPicPr>
        <p:blipFill rotWithShape="1">
          <a:blip r:embed="rId4">
            <a:extLst>
              <a:ext uri="{28A0092B-C50C-407E-A947-70E740481C1C}">
                <a14:useLocalDpi xmlns:a14="http://schemas.microsoft.com/office/drawing/2010/main" val="0"/>
              </a:ext>
            </a:extLst>
          </a:blip>
          <a:srcRect l="6299" t="48124" r="73587" b="26125"/>
          <a:stretch/>
        </p:blipFill>
        <p:spPr>
          <a:xfrm>
            <a:off x="1701131" y="4296450"/>
            <a:ext cx="1905678" cy="1418368"/>
          </a:xfrm>
          <a:prstGeom prst="rect">
            <a:avLst/>
          </a:prstGeom>
        </p:spPr>
      </p:pic>
      <p:pic>
        <p:nvPicPr>
          <p:cNvPr id="21" name="Picture 20">
            <a:extLst>
              <a:ext uri="{FF2B5EF4-FFF2-40B4-BE49-F238E27FC236}">
                <a16:creationId xmlns:a16="http://schemas.microsoft.com/office/drawing/2014/main" id="{A0AB6923-122B-4FB3-87C3-84E631F112B3}"/>
              </a:ext>
            </a:extLst>
          </p:cNvPr>
          <p:cNvPicPr>
            <a:picLocks noChangeAspect="1"/>
          </p:cNvPicPr>
          <p:nvPr/>
        </p:nvPicPr>
        <p:blipFill rotWithShape="1">
          <a:blip r:embed="rId5">
            <a:extLst>
              <a:ext uri="{28A0092B-C50C-407E-A947-70E740481C1C}">
                <a14:useLocalDpi xmlns:a14="http://schemas.microsoft.com/office/drawing/2010/main" val="0"/>
              </a:ext>
            </a:extLst>
          </a:blip>
          <a:srcRect l="6858" t="48565" r="77508" b="26125"/>
          <a:stretch/>
        </p:blipFill>
        <p:spPr>
          <a:xfrm>
            <a:off x="8757915" y="4581128"/>
            <a:ext cx="1224135" cy="1152129"/>
          </a:xfrm>
          <a:prstGeom prst="rect">
            <a:avLst/>
          </a:prstGeom>
        </p:spPr>
      </p:pic>
      <p:pic>
        <p:nvPicPr>
          <p:cNvPr id="22" name="Picture 21">
            <a:extLst>
              <a:ext uri="{FF2B5EF4-FFF2-40B4-BE49-F238E27FC236}">
                <a16:creationId xmlns:a16="http://schemas.microsoft.com/office/drawing/2014/main" id="{998E7856-A031-4A32-B1CE-C7DFB500C10E}"/>
              </a:ext>
            </a:extLst>
          </p:cNvPr>
          <p:cNvPicPr>
            <a:picLocks noChangeAspect="1"/>
          </p:cNvPicPr>
          <p:nvPr/>
        </p:nvPicPr>
        <p:blipFill rotWithShape="1">
          <a:blip r:embed="rId6">
            <a:extLst>
              <a:ext uri="{28A0092B-C50C-407E-A947-70E740481C1C}">
                <a14:useLocalDpi xmlns:a14="http://schemas.microsoft.com/office/drawing/2010/main" val="0"/>
              </a:ext>
            </a:extLst>
          </a:blip>
          <a:srcRect l="6243" t="47089" r="77630" b="25605"/>
          <a:stretch/>
        </p:blipFill>
        <p:spPr>
          <a:xfrm>
            <a:off x="8757915" y="2204863"/>
            <a:ext cx="1440159" cy="1409933"/>
          </a:xfrm>
          <a:prstGeom prst="rect">
            <a:avLst/>
          </a:prstGeom>
        </p:spPr>
      </p:pic>
      <p:pic>
        <p:nvPicPr>
          <p:cNvPr id="23" name="Picture 22">
            <a:extLst>
              <a:ext uri="{FF2B5EF4-FFF2-40B4-BE49-F238E27FC236}">
                <a16:creationId xmlns:a16="http://schemas.microsoft.com/office/drawing/2014/main" id="{EF52884F-E56C-4D27-9A45-CE318024F5FD}"/>
              </a:ext>
            </a:extLst>
          </p:cNvPr>
          <p:cNvPicPr>
            <a:picLocks noChangeAspect="1"/>
          </p:cNvPicPr>
          <p:nvPr/>
        </p:nvPicPr>
        <p:blipFill rotWithShape="1">
          <a:blip r:embed="rId7">
            <a:extLst>
              <a:ext uri="{28A0092B-C50C-407E-A947-70E740481C1C}">
                <a14:useLocalDpi xmlns:a14="http://schemas.microsoft.com/office/drawing/2010/main" val="0"/>
              </a:ext>
            </a:extLst>
          </a:blip>
          <a:srcRect l="4402" t="49008" r="77508" b="25605"/>
          <a:stretch/>
        </p:blipFill>
        <p:spPr>
          <a:xfrm>
            <a:off x="5139609" y="1984997"/>
            <a:ext cx="1997705" cy="1629800"/>
          </a:xfrm>
          <a:prstGeom prst="rect">
            <a:avLst/>
          </a:prstGeom>
        </p:spPr>
      </p:pic>
      <p:pic>
        <p:nvPicPr>
          <p:cNvPr id="24" name="Picture 23">
            <a:extLst>
              <a:ext uri="{FF2B5EF4-FFF2-40B4-BE49-F238E27FC236}">
                <a16:creationId xmlns:a16="http://schemas.microsoft.com/office/drawing/2014/main" id="{B3B4C394-DCA7-4222-AFBC-95C7D5CFF9BA}"/>
              </a:ext>
            </a:extLst>
          </p:cNvPr>
          <p:cNvPicPr>
            <a:picLocks noChangeAspect="1"/>
          </p:cNvPicPr>
          <p:nvPr/>
        </p:nvPicPr>
        <p:blipFill rotWithShape="1">
          <a:blip r:embed="rId8">
            <a:extLst>
              <a:ext uri="{28A0092B-C50C-407E-A947-70E740481C1C}">
                <a14:useLocalDpi xmlns:a14="http://schemas.microsoft.com/office/drawing/2010/main" val="0"/>
              </a:ext>
            </a:extLst>
          </a:blip>
          <a:srcRect l="5678" t="48593" r="77630" b="25605"/>
          <a:stretch/>
        </p:blipFill>
        <p:spPr>
          <a:xfrm>
            <a:off x="1845147" y="2204864"/>
            <a:ext cx="1546955" cy="1382542"/>
          </a:xfrm>
          <a:prstGeom prst="rect">
            <a:avLst/>
          </a:prstGeom>
        </p:spPr>
      </p:pic>
    </p:spTree>
    <p:extLst>
      <p:ext uri="{BB962C8B-B14F-4D97-AF65-F5344CB8AC3E}">
        <p14:creationId xmlns:p14="http://schemas.microsoft.com/office/powerpoint/2010/main" val="15006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4D22-A4D8-0F61-791B-E833676EE3A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358A39C-9D85-0B9B-DF73-0BCC4B8D04FD}"/>
              </a:ext>
            </a:extLst>
          </p:cNvPr>
          <p:cNvPicPr>
            <a:picLocks noChangeAspect="1"/>
          </p:cNvPicPr>
          <p:nvPr/>
        </p:nvPicPr>
        <p:blipFill rotWithShape="1">
          <a:blip r:embed="rId3">
            <a:extLst>
              <a:ext uri="{28A0092B-C50C-407E-A947-70E740481C1C}">
                <a14:useLocalDpi xmlns:a14="http://schemas.microsoft.com/office/drawing/2010/main" val="0"/>
              </a:ext>
            </a:extLst>
          </a:blip>
          <a:srcRect l="6299" t="48124" r="73587" b="26125"/>
          <a:stretch/>
        </p:blipFill>
        <p:spPr>
          <a:xfrm>
            <a:off x="1701131" y="4296450"/>
            <a:ext cx="1905678" cy="1418368"/>
          </a:xfrm>
          <a:prstGeom prst="rect">
            <a:avLst/>
          </a:prstGeom>
        </p:spPr>
      </p:pic>
      <p:pic>
        <p:nvPicPr>
          <p:cNvPr id="16" name="Picture 15">
            <a:extLst>
              <a:ext uri="{FF2B5EF4-FFF2-40B4-BE49-F238E27FC236}">
                <a16:creationId xmlns:a16="http://schemas.microsoft.com/office/drawing/2014/main" id="{7CCD801B-C440-8C84-866B-5630911D4153}"/>
              </a:ext>
            </a:extLst>
          </p:cNvPr>
          <p:cNvPicPr>
            <a:picLocks noChangeAspect="1"/>
          </p:cNvPicPr>
          <p:nvPr/>
        </p:nvPicPr>
        <p:blipFill rotWithShape="1">
          <a:blip r:embed="rId4">
            <a:extLst>
              <a:ext uri="{28A0092B-C50C-407E-A947-70E740481C1C}">
                <a14:useLocalDpi xmlns:a14="http://schemas.microsoft.com/office/drawing/2010/main" val="0"/>
              </a:ext>
            </a:extLst>
          </a:blip>
          <a:srcRect l="6858" t="48565" r="77508" b="26125"/>
          <a:stretch/>
        </p:blipFill>
        <p:spPr>
          <a:xfrm>
            <a:off x="8757915" y="4581128"/>
            <a:ext cx="1224135" cy="1152129"/>
          </a:xfrm>
          <a:prstGeom prst="rect">
            <a:avLst/>
          </a:prstGeom>
        </p:spPr>
      </p:pic>
      <p:pic>
        <p:nvPicPr>
          <p:cNvPr id="21" name="Picture 20">
            <a:extLst>
              <a:ext uri="{FF2B5EF4-FFF2-40B4-BE49-F238E27FC236}">
                <a16:creationId xmlns:a16="http://schemas.microsoft.com/office/drawing/2014/main" id="{72E312B1-5B71-8FBE-EFD2-91610B5FC6F9}"/>
              </a:ext>
            </a:extLst>
          </p:cNvPr>
          <p:cNvPicPr>
            <a:picLocks noChangeAspect="1"/>
          </p:cNvPicPr>
          <p:nvPr/>
        </p:nvPicPr>
        <p:blipFill rotWithShape="1">
          <a:blip r:embed="rId5">
            <a:extLst>
              <a:ext uri="{28A0092B-C50C-407E-A947-70E740481C1C}">
                <a14:useLocalDpi xmlns:a14="http://schemas.microsoft.com/office/drawing/2010/main" val="0"/>
              </a:ext>
            </a:extLst>
          </a:blip>
          <a:srcRect l="6243" t="47089" r="77630" b="25605"/>
          <a:stretch/>
        </p:blipFill>
        <p:spPr>
          <a:xfrm>
            <a:off x="8757915" y="2204863"/>
            <a:ext cx="1440159" cy="1409933"/>
          </a:xfrm>
          <a:prstGeom prst="rect">
            <a:avLst/>
          </a:prstGeom>
        </p:spPr>
      </p:pic>
      <p:pic>
        <p:nvPicPr>
          <p:cNvPr id="22" name="Picture 21">
            <a:extLst>
              <a:ext uri="{FF2B5EF4-FFF2-40B4-BE49-F238E27FC236}">
                <a16:creationId xmlns:a16="http://schemas.microsoft.com/office/drawing/2014/main" id="{0750C7A1-FBC1-2185-1701-F09C5749168A}"/>
              </a:ext>
            </a:extLst>
          </p:cNvPr>
          <p:cNvPicPr>
            <a:picLocks noChangeAspect="1"/>
          </p:cNvPicPr>
          <p:nvPr/>
        </p:nvPicPr>
        <p:blipFill rotWithShape="1">
          <a:blip r:embed="rId6">
            <a:extLst>
              <a:ext uri="{28A0092B-C50C-407E-A947-70E740481C1C}">
                <a14:useLocalDpi xmlns:a14="http://schemas.microsoft.com/office/drawing/2010/main" val="0"/>
              </a:ext>
            </a:extLst>
          </a:blip>
          <a:srcRect l="4402" t="49008" r="77508" b="25605"/>
          <a:stretch/>
        </p:blipFill>
        <p:spPr>
          <a:xfrm>
            <a:off x="5139609" y="1984997"/>
            <a:ext cx="1997705" cy="1629800"/>
          </a:xfrm>
          <a:prstGeom prst="rect">
            <a:avLst/>
          </a:prstGeom>
        </p:spPr>
      </p:pic>
      <p:pic>
        <p:nvPicPr>
          <p:cNvPr id="23" name="Picture 22">
            <a:extLst>
              <a:ext uri="{FF2B5EF4-FFF2-40B4-BE49-F238E27FC236}">
                <a16:creationId xmlns:a16="http://schemas.microsoft.com/office/drawing/2014/main" id="{535FB89F-C91B-5D86-E0BC-34918E7BEBC6}"/>
              </a:ext>
            </a:extLst>
          </p:cNvPr>
          <p:cNvPicPr>
            <a:picLocks noChangeAspect="1"/>
          </p:cNvPicPr>
          <p:nvPr/>
        </p:nvPicPr>
        <p:blipFill rotWithShape="1">
          <a:blip r:embed="rId7">
            <a:extLst>
              <a:ext uri="{28A0092B-C50C-407E-A947-70E740481C1C}">
                <a14:useLocalDpi xmlns:a14="http://schemas.microsoft.com/office/drawing/2010/main" val="0"/>
              </a:ext>
            </a:extLst>
          </a:blip>
          <a:srcRect l="5678" t="48593" r="77630" b="25605"/>
          <a:stretch/>
        </p:blipFill>
        <p:spPr>
          <a:xfrm>
            <a:off x="1845147" y="2204864"/>
            <a:ext cx="1546955" cy="1382542"/>
          </a:xfrm>
          <a:prstGeom prst="rect">
            <a:avLst/>
          </a:prstGeom>
        </p:spPr>
      </p:pic>
      <p:sp>
        <p:nvSpPr>
          <p:cNvPr id="5" name="Slide Number Placeholder 4">
            <a:extLst>
              <a:ext uri="{FF2B5EF4-FFF2-40B4-BE49-F238E27FC236}">
                <a16:creationId xmlns:a16="http://schemas.microsoft.com/office/drawing/2014/main" id="{033299A6-8F5A-EE6B-4957-1396B7FFAC01}"/>
              </a:ext>
            </a:extLst>
          </p:cNvPr>
          <p:cNvSpPr>
            <a:spLocks noGrp="1"/>
          </p:cNvSpPr>
          <p:nvPr>
            <p:ph type="sldNum" sz="quarter" idx="12"/>
          </p:nvPr>
        </p:nvSpPr>
        <p:spPr/>
        <p:txBody>
          <a:bodyPr/>
          <a:lstStyle/>
          <a:p>
            <a:fld id="{6C6AE60A-B69C-4790-82F7-3882EDF23186}" type="slidenum">
              <a:rPr lang="en-GB" smtClean="0"/>
              <a:pPr/>
              <a:t>13</a:t>
            </a:fld>
            <a:endParaRPr lang="en-GB" dirty="0"/>
          </a:p>
        </p:txBody>
      </p:sp>
      <p:sp>
        <p:nvSpPr>
          <p:cNvPr id="6" name="Title 5">
            <a:extLst>
              <a:ext uri="{FF2B5EF4-FFF2-40B4-BE49-F238E27FC236}">
                <a16:creationId xmlns:a16="http://schemas.microsoft.com/office/drawing/2014/main" id="{F81EC23C-7855-1ED0-C047-2FBF47790B9C}"/>
              </a:ext>
            </a:extLst>
          </p:cNvPr>
          <p:cNvSpPr>
            <a:spLocks noGrp="1"/>
          </p:cNvSpPr>
          <p:nvPr>
            <p:ph type="title"/>
          </p:nvPr>
        </p:nvSpPr>
        <p:spPr>
          <a:xfrm>
            <a:off x="323850" y="404664"/>
            <a:ext cx="11537950" cy="972000"/>
          </a:xfrm>
        </p:spPr>
        <p:txBody>
          <a:bodyPr/>
          <a:lstStyle/>
          <a:p>
            <a:r>
              <a:rPr lang="en-GB" dirty="0"/>
              <a:t>Fraction of global population </a:t>
            </a:r>
            <a:br>
              <a:rPr lang="en-GB" dirty="0"/>
            </a:br>
            <a:r>
              <a:rPr lang="en-GB" sz="1600" dirty="0"/>
              <a:t>facing unprecedented exposure to climate extremes</a:t>
            </a:r>
          </a:p>
        </p:txBody>
      </p:sp>
      <p:sp>
        <p:nvSpPr>
          <p:cNvPr id="18" name="Rectangle 17">
            <a:extLst>
              <a:ext uri="{FF2B5EF4-FFF2-40B4-BE49-F238E27FC236}">
                <a16:creationId xmlns:a16="http://schemas.microsoft.com/office/drawing/2014/main" id="{91A0F103-9DA5-5EA7-0306-FC9C239EBD4A}"/>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0991DE0F-5132-B7A8-374A-51F1A06CEA0A}"/>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848FF143-3575-02D2-23CC-6ABBD1978EED}"/>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 name="Picture 1">
            <a:extLst>
              <a:ext uri="{FF2B5EF4-FFF2-40B4-BE49-F238E27FC236}">
                <a16:creationId xmlns:a16="http://schemas.microsoft.com/office/drawing/2014/main" id="{A966F7F1-DACA-336C-775B-029B92911997}"/>
              </a:ext>
            </a:extLst>
          </p:cNvPr>
          <p:cNvPicPr>
            <a:picLocks noChangeAspect="1"/>
          </p:cNvPicPr>
          <p:nvPr/>
        </p:nvPicPr>
        <p:blipFill rotWithShape="1">
          <a:blip r:embed="rId8"/>
          <a:srcRect l="36798" t="47368" r="32139"/>
          <a:stretch/>
        </p:blipFill>
        <p:spPr>
          <a:xfrm>
            <a:off x="4506772" y="3715877"/>
            <a:ext cx="2880320" cy="2546493"/>
          </a:xfrm>
          <a:prstGeom prst="rect">
            <a:avLst/>
          </a:prstGeom>
        </p:spPr>
      </p:pic>
      <p:grpSp>
        <p:nvGrpSpPr>
          <p:cNvPr id="15" name="Group 14">
            <a:extLst>
              <a:ext uri="{FF2B5EF4-FFF2-40B4-BE49-F238E27FC236}">
                <a16:creationId xmlns:a16="http://schemas.microsoft.com/office/drawing/2014/main" id="{3E6F0027-6EC7-C811-45F0-46D53C9E28CF}"/>
              </a:ext>
            </a:extLst>
          </p:cNvPr>
          <p:cNvGrpSpPr/>
          <p:nvPr/>
        </p:nvGrpSpPr>
        <p:grpSpPr>
          <a:xfrm>
            <a:off x="1094587" y="1340768"/>
            <a:ext cx="9272640" cy="4921604"/>
            <a:chOff x="1457298" y="1243700"/>
            <a:chExt cx="9272640" cy="4921604"/>
          </a:xfrm>
        </p:grpSpPr>
        <p:pic>
          <p:nvPicPr>
            <p:cNvPr id="7" name="Picture 6">
              <a:extLst>
                <a:ext uri="{FF2B5EF4-FFF2-40B4-BE49-F238E27FC236}">
                  <a16:creationId xmlns:a16="http://schemas.microsoft.com/office/drawing/2014/main" id="{553E646C-46FA-3B0A-1F8D-77F62CD7CBCB}"/>
                </a:ext>
              </a:extLst>
            </p:cNvPr>
            <p:cNvPicPr>
              <a:picLocks noChangeAspect="1"/>
            </p:cNvPicPr>
            <p:nvPr/>
          </p:nvPicPr>
          <p:blipFill rotWithShape="1">
            <a:blip r:embed="rId8"/>
            <a:srcRect l="70459" t="47368"/>
            <a:stretch/>
          </p:blipFill>
          <p:spPr>
            <a:xfrm>
              <a:off x="7990674" y="3618809"/>
              <a:ext cx="2739263" cy="2546493"/>
            </a:xfrm>
            <a:prstGeom prst="rect">
              <a:avLst/>
            </a:prstGeom>
          </p:spPr>
        </p:pic>
        <p:pic>
          <p:nvPicPr>
            <p:cNvPr id="9" name="Picture 8">
              <a:extLst>
                <a:ext uri="{FF2B5EF4-FFF2-40B4-BE49-F238E27FC236}">
                  <a16:creationId xmlns:a16="http://schemas.microsoft.com/office/drawing/2014/main" id="{4D58D8EC-CF66-7454-5DBA-CF787E9CB7B7}"/>
                </a:ext>
              </a:extLst>
            </p:cNvPr>
            <p:cNvPicPr>
              <a:picLocks noChangeAspect="1"/>
            </p:cNvPicPr>
            <p:nvPr/>
          </p:nvPicPr>
          <p:blipFill rotWithShape="1">
            <a:blip r:embed="rId8"/>
            <a:srcRect t="47368" r="64415"/>
            <a:stretch/>
          </p:blipFill>
          <p:spPr>
            <a:xfrm>
              <a:off x="1457298" y="3618810"/>
              <a:ext cx="3299656" cy="2546494"/>
            </a:xfrm>
            <a:prstGeom prst="rect">
              <a:avLst/>
            </a:prstGeom>
          </p:spPr>
        </p:pic>
        <p:pic>
          <p:nvPicPr>
            <p:cNvPr id="11" name="Picture 10">
              <a:extLst>
                <a:ext uri="{FF2B5EF4-FFF2-40B4-BE49-F238E27FC236}">
                  <a16:creationId xmlns:a16="http://schemas.microsoft.com/office/drawing/2014/main" id="{83D1CF8D-4D11-0FC6-2297-21C969DA3361}"/>
                </a:ext>
              </a:extLst>
            </p:cNvPr>
            <p:cNvPicPr>
              <a:picLocks noChangeAspect="1"/>
            </p:cNvPicPr>
            <p:nvPr/>
          </p:nvPicPr>
          <p:blipFill rotWithShape="1">
            <a:blip r:embed="rId8"/>
            <a:srcRect b="52632"/>
            <a:stretch/>
          </p:blipFill>
          <p:spPr>
            <a:xfrm>
              <a:off x="1457298" y="1243700"/>
              <a:ext cx="9272640" cy="2291817"/>
            </a:xfrm>
            <a:prstGeom prst="rect">
              <a:avLst/>
            </a:prstGeom>
          </p:spPr>
        </p:pic>
      </p:grpSp>
      <p:grpSp>
        <p:nvGrpSpPr>
          <p:cNvPr id="14" name="Group 13">
            <a:extLst>
              <a:ext uri="{FF2B5EF4-FFF2-40B4-BE49-F238E27FC236}">
                <a16:creationId xmlns:a16="http://schemas.microsoft.com/office/drawing/2014/main" id="{A561B3F8-967D-CA83-1B61-D91CEB75F0B2}"/>
              </a:ext>
            </a:extLst>
          </p:cNvPr>
          <p:cNvGrpSpPr/>
          <p:nvPr/>
        </p:nvGrpSpPr>
        <p:grpSpPr>
          <a:xfrm>
            <a:off x="4229884" y="3714440"/>
            <a:ext cx="557595" cy="2546494"/>
            <a:chOff x="4584596" y="3618808"/>
            <a:chExt cx="557595" cy="2546494"/>
          </a:xfrm>
        </p:grpSpPr>
        <p:pic>
          <p:nvPicPr>
            <p:cNvPr id="12" name="Picture 11">
              <a:extLst>
                <a:ext uri="{FF2B5EF4-FFF2-40B4-BE49-F238E27FC236}">
                  <a16:creationId xmlns:a16="http://schemas.microsoft.com/office/drawing/2014/main" id="{E92A2218-F47F-AAE0-B444-8225A6FC2BE1}"/>
                </a:ext>
              </a:extLst>
            </p:cNvPr>
            <p:cNvPicPr>
              <a:picLocks noChangeAspect="1"/>
            </p:cNvPicPr>
            <p:nvPr/>
          </p:nvPicPr>
          <p:blipFill rotWithShape="1">
            <a:blip r:embed="rId8"/>
            <a:srcRect l="3481" t="47368" r="92802"/>
            <a:stretch/>
          </p:blipFill>
          <p:spPr>
            <a:xfrm>
              <a:off x="4797475" y="3618808"/>
              <a:ext cx="344716" cy="2546494"/>
            </a:xfrm>
            <a:prstGeom prst="rect">
              <a:avLst/>
            </a:prstGeom>
          </p:spPr>
        </p:pic>
        <p:pic>
          <p:nvPicPr>
            <p:cNvPr id="13" name="Picture 12">
              <a:extLst>
                <a:ext uri="{FF2B5EF4-FFF2-40B4-BE49-F238E27FC236}">
                  <a16:creationId xmlns:a16="http://schemas.microsoft.com/office/drawing/2014/main" id="{72C239F4-542D-51D6-9918-18AD908F26AF}"/>
                </a:ext>
              </a:extLst>
            </p:cNvPr>
            <p:cNvPicPr>
              <a:picLocks noChangeAspect="1"/>
            </p:cNvPicPr>
            <p:nvPr/>
          </p:nvPicPr>
          <p:blipFill rotWithShape="1">
            <a:blip r:embed="rId8"/>
            <a:srcRect t="25827" r="96282" b="27494"/>
            <a:stretch/>
          </p:blipFill>
          <p:spPr>
            <a:xfrm>
              <a:off x="4584596" y="3789144"/>
              <a:ext cx="344716" cy="2258464"/>
            </a:xfrm>
            <a:prstGeom prst="rect">
              <a:avLst/>
            </a:prstGeom>
          </p:spPr>
        </p:pic>
      </p:grpSp>
      <p:sp>
        <p:nvSpPr>
          <p:cNvPr id="3" name="Rectangle 2">
            <a:extLst>
              <a:ext uri="{FF2B5EF4-FFF2-40B4-BE49-F238E27FC236}">
                <a16:creationId xmlns:a16="http://schemas.microsoft.com/office/drawing/2014/main" id="{6B60A9A2-09D2-DEC7-85EB-C78D8F5504C6}"/>
              </a:ext>
            </a:extLst>
          </p:cNvPr>
          <p:cNvSpPr/>
          <p:nvPr/>
        </p:nvSpPr>
        <p:spPr>
          <a:xfrm>
            <a:off x="6450988" y="1473732"/>
            <a:ext cx="936104" cy="540168"/>
          </a:xfrm>
          <a:prstGeom prst="rect">
            <a:avLst/>
          </a:prstGeom>
          <a:noFill/>
          <a:ln>
            <a:solidFill>
              <a:srgbClr val="1F4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3BC77A1C-DA9B-0E1B-C473-ABC48B4BCAE9}"/>
              </a:ext>
            </a:extLst>
          </p:cNvPr>
          <p:cNvSpPr/>
          <p:nvPr/>
        </p:nvSpPr>
        <p:spPr>
          <a:xfrm>
            <a:off x="3357789" y="3850196"/>
            <a:ext cx="936104" cy="585409"/>
          </a:xfrm>
          <a:prstGeom prst="rect">
            <a:avLst/>
          </a:prstGeom>
          <a:noFill/>
          <a:ln>
            <a:solidFill>
              <a:srgbClr val="1F4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84071E9-9F4C-05C3-398A-967E07FAF3C3}"/>
              </a:ext>
            </a:extLst>
          </p:cNvPr>
          <p:cNvSpPr/>
          <p:nvPr/>
        </p:nvSpPr>
        <p:spPr>
          <a:xfrm>
            <a:off x="1754021" y="1300413"/>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EFD4CBC8-E1F3-F57F-0B76-2D8FF9D1FF0D}"/>
              </a:ext>
            </a:extLst>
          </p:cNvPr>
          <p:cNvSpPr/>
          <p:nvPr/>
        </p:nvSpPr>
        <p:spPr>
          <a:xfrm>
            <a:off x="4716625" y="1344802"/>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23">
            <a:extLst>
              <a:ext uri="{FF2B5EF4-FFF2-40B4-BE49-F238E27FC236}">
                <a16:creationId xmlns:a16="http://schemas.microsoft.com/office/drawing/2014/main" id="{E4B2D2D9-29EC-1961-1394-11D6170E0502}"/>
              </a:ext>
            </a:extLst>
          </p:cNvPr>
          <p:cNvSpPr/>
          <p:nvPr/>
        </p:nvSpPr>
        <p:spPr>
          <a:xfrm>
            <a:off x="7679229" y="1389191"/>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ectangle 24">
            <a:extLst>
              <a:ext uri="{FF2B5EF4-FFF2-40B4-BE49-F238E27FC236}">
                <a16:creationId xmlns:a16="http://schemas.microsoft.com/office/drawing/2014/main" id="{62EF7BE8-EA3B-188E-FC62-D4A670F1363A}"/>
              </a:ext>
            </a:extLst>
          </p:cNvPr>
          <p:cNvSpPr/>
          <p:nvPr/>
        </p:nvSpPr>
        <p:spPr>
          <a:xfrm>
            <a:off x="1674964" y="3690340"/>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25">
            <a:extLst>
              <a:ext uri="{FF2B5EF4-FFF2-40B4-BE49-F238E27FC236}">
                <a16:creationId xmlns:a16="http://schemas.microsoft.com/office/drawing/2014/main" id="{B5410454-B845-7375-8C97-B21A2CE70A9A}"/>
              </a:ext>
            </a:extLst>
          </p:cNvPr>
          <p:cNvSpPr/>
          <p:nvPr/>
        </p:nvSpPr>
        <p:spPr>
          <a:xfrm>
            <a:off x="4677178" y="3690340"/>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E4DDF652-4CA9-0DEE-8A71-7A5088F7B27D}"/>
              </a:ext>
            </a:extLst>
          </p:cNvPr>
          <p:cNvSpPr/>
          <p:nvPr/>
        </p:nvSpPr>
        <p:spPr>
          <a:xfrm>
            <a:off x="7679392" y="3690340"/>
            <a:ext cx="239790" cy="216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462605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14</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You know this one from high school </a:t>
            </a:r>
            <a:br>
              <a:rPr lang="en-GB" dirty="0"/>
            </a:br>
            <a:r>
              <a:rPr lang="en-GB" sz="1600" dirty="0"/>
              <a:t>the age pyramid</a:t>
            </a:r>
          </a:p>
        </p:txBody>
      </p:sp>
      <p:sp>
        <p:nvSpPr>
          <p:cNvPr id="17" name="TextBox 16">
            <a:extLst>
              <a:ext uri="{FF2B5EF4-FFF2-40B4-BE49-F238E27FC236}">
                <a16:creationId xmlns:a16="http://schemas.microsoft.com/office/drawing/2014/main" id="{8908CA68-9EFA-2D57-E022-5173F1D72724}"/>
              </a:ext>
            </a:extLst>
          </p:cNvPr>
          <p:cNvSpPr txBox="1"/>
          <p:nvPr/>
        </p:nvSpPr>
        <p:spPr>
          <a:xfrm>
            <a:off x="8732801" y="6375785"/>
            <a:ext cx="2905667" cy="276999"/>
          </a:xfrm>
          <a:prstGeom prst="rect">
            <a:avLst/>
          </a:prstGeom>
          <a:noFill/>
        </p:spPr>
        <p:txBody>
          <a:bodyPr wrap="none" rtlCol="0">
            <a:spAutoFit/>
          </a:bodyPr>
          <a:lstStyle/>
          <a:p>
            <a:r>
              <a:rPr lang="en-GB" sz="1200" b="1" dirty="0">
                <a:solidFill>
                  <a:srgbClr val="1F407A"/>
                </a:solidFill>
              </a:rPr>
              <a:t>(https://www.populationpyramid.net/)</a:t>
            </a:r>
          </a:p>
        </p:txBody>
      </p:sp>
      <p:pic>
        <p:nvPicPr>
          <p:cNvPr id="3" name="Picture 2" descr="A graph of a pyramid&#10;&#10;Description automatically generated">
            <a:extLst>
              <a:ext uri="{FF2B5EF4-FFF2-40B4-BE49-F238E27FC236}">
                <a16:creationId xmlns:a16="http://schemas.microsoft.com/office/drawing/2014/main" id="{71322785-8F96-1D6E-1F66-7343E84F04B1}"/>
              </a:ext>
            </a:extLst>
          </p:cNvPr>
          <p:cNvPicPr>
            <a:picLocks noChangeAspect="1"/>
          </p:cNvPicPr>
          <p:nvPr/>
        </p:nvPicPr>
        <p:blipFill>
          <a:blip r:embed="rId3">
            <a:extLst>
              <a:ext uri="{28A0092B-C50C-407E-A947-70E740481C1C}">
                <a14:useLocalDpi xmlns:a14="http://schemas.microsoft.com/office/drawing/2010/main" val="0"/>
              </a:ext>
            </a:extLst>
          </a:blip>
          <a:srcRect b="13468"/>
          <a:stretch/>
        </p:blipFill>
        <p:spPr>
          <a:xfrm>
            <a:off x="3357315" y="1570171"/>
            <a:ext cx="5337805" cy="4667141"/>
          </a:xfrm>
          <a:prstGeom prst="rect">
            <a:avLst/>
          </a:prstGeom>
        </p:spPr>
      </p:pic>
    </p:spTree>
    <p:extLst>
      <p:ext uri="{BB962C8B-B14F-4D97-AF65-F5344CB8AC3E}">
        <p14:creationId xmlns:p14="http://schemas.microsoft.com/office/powerpoint/2010/main" val="41084542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B0AD-B412-238B-5294-85EC3FE6B66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8842B4-AF06-628F-6313-EC8CF004378C}"/>
              </a:ext>
            </a:extLst>
          </p:cNvPr>
          <p:cNvSpPr>
            <a:spLocks noGrp="1"/>
          </p:cNvSpPr>
          <p:nvPr>
            <p:ph type="sldNum" sz="quarter" idx="12"/>
          </p:nvPr>
        </p:nvSpPr>
        <p:spPr/>
        <p:txBody>
          <a:bodyPr/>
          <a:lstStyle/>
          <a:p>
            <a:fld id="{6C6AE60A-B69C-4790-82F7-3882EDF23186}" type="slidenum">
              <a:rPr lang="en-GB" smtClean="0"/>
              <a:pPr/>
              <a:t>15</a:t>
            </a:fld>
            <a:endParaRPr lang="en-GB" dirty="0"/>
          </a:p>
        </p:txBody>
      </p:sp>
      <p:sp>
        <p:nvSpPr>
          <p:cNvPr id="6" name="Title 5">
            <a:extLst>
              <a:ext uri="{FF2B5EF4-FFF2-40B4-BE49-F238E27FC236}">
                <a16:creationId xmlns:a16="http://schemas.microsoft.com/office/drawing/2014/main" id="{C707B1FC-9E8C-3DBC-76E5-1E00DD4FABAF}"/>
              </a:ext>
            </a:extLst>
          </p:cNvPr>
          <p:cNvSpPr>
            <a:spLocks noGrp="1"/>
          </p:cNvSpPr>
          <p:nvPr>
            <p:ph type="title"/>
          </p:nvPr>
        </p:nvSpPr>
        <p:spPr/>
        <p:txBody>
          <a:bodyPr/>
          <a:lstStyle/>
          <a:p>
            <a:r>
              <a:rPr lang="en-GB" dirty="0"/>
              <a:t>You normally don’t know this one from high school </a:t>
            </a:r>
            <a:br>
              <a:rPr lang="en-GB" dirty="0"/>
            </a:br>
            <a:r>
              <a:rPr lang="en-GB" sz="1600" dirty="0"/>
              <a:t>the unprecedented life pyramid</a:t>
            </a:r>
          </a:p>
        </p:txBody>
      </p:sp>
      <p:grpSp>
        <p:nvGrpSpPr>
          <p:cNvPr id="15" name="Group 14">
            <a:extLst>
              <a:ext uri="{FF2B5EF4-FFF2-40B4-BE49-F238E27FC236}">
                <a16:creationId xmlns:a16="http://schemas.microsoft.com/office/drawing/2014/main" id="{987E538D-8133-4C1F-C61B-BF46DB4AA55A}"/>
              </a:ext>
            </a:extLst>
          </p:cNvPr>
          <p:cNvGrpSpPr/>
          <p:nvPr/>
        </p:nvGrpSpPr>
        <p:grpSpPr>
          <a:xfrm>
            <a:off x="3501331" y="1645592"/>
            <a:ext cx="5472608" cy="342652"/>
            <a:chOff x="981267" y="1557978"/>
            <a:chExt cx="5472608" cy="342652"/>
          </a:xfrm>
        </p:grpSpPr>
        <p:sp>
          <p:nvSpPr>
            <p:cNvPr id="2" name="TextBox 1">
              <a:extLst>
                <a:ext uri="{FF2B5EF4-FFF2-40B4-BE49-F238E27FC236}">
                  <a16:creationId xmlns:a16="http://schemas.microsoft.com/office/drawing/2014/main" id="{56DEF601-EBB7-E6B9-1034-68AF48CAA447}"/>
                </a:ext>
              </a:extLst>
            </p:cNvPr>
            <p:cNvSpPr txBox="1"/>
            <p:nvPr/>
          </p:nvSpPr>
          <p:spPr>
            <a:xfrm>
              <a:off x="981267" y="1557978"/>
              <a:ext cx="2736088" cy="338554"/>
            </a:xfrm>
            <a:prstGeom prst="rect">
              <a:avLst/>
            </a:prstGeom>
            <a:noFill/>
          </p:spPr>
          <p:txBody>
            <a:bodyPr wrap="square" rtlCol="0">
              <a:spAutoFit/>
            </a:bodyPr>
            <a:lstStyle/>
            <a:p>
              <a:pPr algn="r"/>
              <a:r>
                <a:rPr lang="en-US" sz="1600" b="1" dirty="0">
                  <a:solidFill>
                    <a:srgbClr val="1F407A"/>
                  </a:solidFill>
                </a:rPr>
                <a:t>20% highest deprivation</a:t>
              </a:r>
            </a:p>
          </p:txBody>
        </p:sp>
        <p:sp>
          <p:nvSpPr>
            <p:cNvPr id="3" name="TextBox 2">
              <a:extLst>
                <a:ext uri="{FF2B5EF4-FFF2-40B4-BE49-F238E27FC236}">
                  <a16:creationId xmlns:a16="http://schemas.microsoft.com/office/drawing/2014/main" id="{380337B9-6BC0-5F25-7F44-F2024BD887FB}"/>
                </a:ext>
              </a:extLst>
            </p:cNvPr>
            <p:cNvSpPr txBox="1"/>
            <p:nvPr/>
          </p:nvSpPr>
          <p:spPr>
            <a:xfrm>
              <a:off x="3964835" y="1562076"/>
              <a:ext cx="2489040" cy="338554"/>
            </a:xfrm>
            <a:prstGeom prst="rect">
              <a:avLst/>
            </a:prstGeom>
            <a:noFill/>
          </p:spPr>
          <p:txBody>
            <a:bodyPr wrap="square" rtlCol="0">
              <a:spAutoFit/>
            </a:bodyPr>
            <a:lstStyle/>
            <a:p>
              <a:r>
                <a:rPr lang="en-US" sz="1600" b="1" dirty="0">
                  <a:solidFill>
                    <a:srgbClr val="1F407A"/>
                  </a:solidFill>
                </a:rPr>
                <a:t>20% lowest deprivation</a:t>
              </a:r>
            </a:p>
          </p:txBody>
        </p:sp>
      </p:grpSp>
      <p:pic>
        <p:nvPicPr>
          <p:cNvPr id="7" name="Picture 6">
            <a:extLst>
              <a:ext uri="{FF2B5EF4-FFF2-40B4-BE49-F238E27FC236}">
                <a16:creationId xmlns:a16="http://schemas.microsoft.com/office/drawing/2014/main" id="{228D008A-700A-A100-4F1F-299F7595F6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8338" y="1984606"/>
            <a:ext cx="6521625" cy="4537838"/>
          </a:xfrm>
          <a:prstGeom prst="rect">
            <a:avLst/>
          </a:prstGeom>
        </p:spPr>
      </p:pic>
      <p:sp>
        <p:nvSpPr>
          <p:cNvPr id="8" name="Rectangle: Rounded Corners 7">
            <a:extLst>
              <a:ext uri="{FF2B5EF4-FFF2-40B4-BE49-F238E27FC236}">
                <a16:creationId xmlns:a16="http://schemas.microsoft.com/office/drawing/2014/main" id="{06FA74D3-6C73-CF2A-5D47-06B0AEE7ECE4}"/>
              </a:ext>
            </a:extLst>
          </p:cNvPr>
          <p:cNvSpPr/>
          <p:nvPr/>
        </p:nvSpPr>
        <p:spPr>
          <a:xfrm>
            <a:off x="2668338" y="1953369"/>
            <a:ext cx="328937" cy="3077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1" name="Connector: Curved 10">
            <a:extLst>
              <a:ext uri="{FF2B5EF4-FFF2-40B4-BE49-F238E27FC236}">
                <a16:creationId xmlns:a16="http://schemas.microsoft.com/office/drawing/2014/main" id="{C147885E-492A-5113-C121-51B3B74E0272}"/>
              </a:ext>
            </a:extLst>
          </p:cNvPr>
          <p:cNvCxnSpPr/>
          <p:nvPr/>
        </p:nvCxnSpPr>
        <p:spPr>
          <a:xfrm rot="10800000" flipV="1">
            <a:off x="8860403" y="4509120"/>
            <a:ext cx="432048" cy="216024"/>
          </a:xfrm>
          <a:prstGeom prst="curvedConnector3">
            <a:avLst/>
          </a:prstGeom>
          <a:ln w="28575" cap="sq">
            <a:solidFill>
              <a:srgbClr val="1F407A"/>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EEEE57E8-C3CB-CDBE-AB6E-2D783FC5C86E}"/>
              </a:ext>
            </a:extLst>
          </p:cNvPr>
          <p:cNvCxnSpPr>
            <a:cxnSpLocks/>
          </p:cNvCxnSpPr>
          <p:nvPr/>
        </p:nvCxnSpPr>
        <p:spPr>
          <a:xfrm rot="10800000">
            <a:off x="8217855" y="4870113"/>
            <a:ext cx="1116124" cy="216025"/>
          </a:xfrm>
          <a:prstGeom prst="curvedConnector3">
            <a:avLst/>
          </a:prstGeom>
          <a:ln w="28575" cap="sq">
            <a:solidFill>
              <a:srgbClr val="1F407A"/>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E012CC2-A40F-7771-1E8E-F7DF889BE982}"/>
              </a:ext>
            </a:extLst>
          </p:cNvPr>
          <p:cNvSpPr txBox="1"/>
          <p:nvPr/>
        </p:nvSpPr>
        <p:spPr>
          <a:xfrm>
            <a:off x="9285044" y="4340133"/>
            <a:ext cx="510076" cy="276999"/>
          </a:xfrm>
          <a:prstGeom prst="rect">
            <a:avLst/>
          </a:prstGeom>
          <a:noFill/>
        </p:spPr>
        <p:txBody>
          <a:bodyPr wrap="none" rtlCol="0">
            <a:spAutoFit/>
          </a:bodyPr>
          <a:lstStyle/>
          <a:p>
            <a:r>
              <a:rPr lang="en-GB" sz="1200" b="1" dirty="0">
                <a:solidFill>
                  <a:srgbClr val="1F407A"/>
                </a:solidFill>
              </a:rPr>
              <a:t>total</a:t>
            </a:r>
          </a:p>
        </p:txBody>
      </p:sp>
      <p:sp>
        <p:nvSpPr>
          <p:cNvPr id="18" name="TextBox 17">
            <a:extLst>
              <a:ext uri="{FF2B5EF4-FFF2-40B4-BE49-F238E27FC236}">
                <a16:creationId xmlns:a16="http://schemas.microsoft.com/office/drawing/2014/main" id="{92669FC4-4B21-2B22-E13B-DFFB3F48F6A5}"/>
              </a:ext>
            </a:extLst>
          </p:cNvPr>
          <p:cNvSpPr txBox="1"/>
          <p:nvPr/>
        </p:nvSpPr>
        <p:spPr>
          <a:xfrm>
            <a:off x="9292451" y="4943454"/>
            <a:ext cx="1287532" cy="276999"/>
          </a:xfrm>
          <a:prstGeom prst="rect">
            <a:avLst/>
          </a:prstGeom>
          <a:noFill/>
        </p:spPr>
        <p:txBody>
          <a:bodyPr wrap="none" rtlCol="0">
            <a:spAutoFit/>
          </a:bodyPr>
          <a:lstStyle/>
          <a:p>
            <a:r>
              <a:rPr lang="en-GB" sz="1200" b="1" dirty="0">
                <a:solidFill>
                  <a:srgbClr val="1F407A"/>
                </a:solidFill>
              </a:rPr>
              <a:t>unprecedented</a:t>
            </a:r>
          </a:p>
        </p:txBody>
      </p:sp>
    </p:spTree>
    <p:extLst>
      <p:ext uri="{BB962C8B-B14F-4D97-AF65-F5344CB8AC3E}">
        <p14:creationId xmlns:p14="http://schemas.microsoft.com/office/powerpoint/2010/main" val="32534303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1B4066-D20A-4E97-8346-AF59C4EB797C}"/>
              </a:ext>
            </a:extLst>
          </p:cNvPr>
          <p:cNvSpPr>
            <a:spLocks noGrp="1"/>
          </p:cNvSpPr>
          <p:nvPr>
            <p:ph type="sldNum" sz="quarter" idx="12"/>
          </p:nvPr>
        </p:nvSpPr>
        <p:spPr/>
        <p:txBody>
          <a:bodyPr/>
          <a:lstStyle/>
          <a:p>
            <a:fld id="{6C6AE60A-B69C-4790-82F7-3882EDF23186}" type="slidenum">
              <a:rPr lang="en-GB" smtClean="0"/>
              <a:pPr/>
              <a:t>16</a:t>
            </a:fld>
            <a:endParaRPr lang="en-GB" dirty="0"/>
          </a:p>
        </p:txBody>
      </p:sp>
      <p:sp>
        <p:nvSpPr>
          <p:cNvPr id="6" name="Title 5">
            <a:extLst>
              <a:ext uri="{FF2B5EF4-FFF2-40B4-BE49-F238E27FC236}">
                <a16:creationId xmlns:a16="http://schemas.microsoft.com/office/drawing/2014/main" id="{3565BD77-8DAC-4366-8374-4659B635ACA8}"/>
              </a:ext>
            </a:extLst>
          </p:cNvPr>
          <p:cNvSpPr>
            <a:spLocks noGrp="1"/>
          </p:cNvSpPr>
          <p:nvPr>
            <p:ph type="title"/>
          </p:nvPr>
        </p:nvSpPr>
        <p:spPr/>
        <p:txBody>
          <a:bodyPr/>
          <a:lstStyle/>
          <a:p>
            <a:r>
              <a:rPr lang="nl-BE" dirty="0" err="1"/>
              <a:t>outcomes</a:t>
            </a:r>
            <a:endParaRPr lang="nl-BE" dirty="0"/>
          </a:p>
        </p:txBody>
      </p:sp>
      <p:pic>
        <p:nvPicPr>
          <p:cNvPr id="12" name="Picture 11">
            <a:extLst>
              <a:ext uri="{FF2B5EF4-FFF2-40B4-BE49-F238E27FC236}">
                <a16:creationId xmlns:a16="http://schemas.microsoft.com/office/drawing/2014/main" id="{9345DDE1-1217-4EEC-8ABC-E22FC2F9E3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01264" y="1594661"/>
            <a:ext cx="3035027" cy="4293096"/>
          </a:xfrm>
          <a:prstGeom prst="rect">
            <a:avLst/>
          </a:prstGeom>
        </p:spPr>
      </p:pic>
      <p:grpSp>
        <p:nvGrpSpPr>
          <p:cNvPr id="2" name="Group 1">
            <a:extLst>
              <a:ext uri="{FF2B5EF4-FFF2-40B4-BE49-F238E27FC236}">
                <a16:creationId xmlns:a16="http://schemas.microsoft.com/office/drawing/2014/main" id="{526C8B71-45EE-4358-81B9-17064AEA1A70}"/>
              </a:ext>
            </a:extLst>
          </p:cNvPr>
          <p:cNvGrpSpPr/>
          <p:nvPr/>
        </p:nvGrpSpPr>
        <p:grpSpPr>
          <a:xfrm>
            <a:off x="1422011" y="1900121"/>
            <a:ext cx="4311568" cy="3706224"/>
            <a:chOff x="965754" y="1944581"/>
            <a:chExt cx="4311568" cy="3706224"/>
          </a:xfrm>
        </p:grpSpPr>
        <p:pic>
          <p:nvPicPr>
            <p:cNvPr id="10" name="Picture 9">
              <a:extLst>
                <a:ext uri="{FF2B5EF4-FFF2-40B4-BE49-F238E27FC236}">
                  <a16:creationId xmlns:a16="http://schemas.microsoft.com/office/drawing/2014/main" id="{456A6DDC-8ED6-4FCF-B8AD-103A616B9C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5754" y="2043742"/>
              <a:ext cx="4311568" cy="3607063"/>
            </a:xfrm>
            <a:prstGeom prst="rect">
              <a:avLst/>
            </a:prstGeom>
          </p:spPr>
        </p:pic>
        <p:pic>
          <p:nvPicPr>
            <p:cNvPr id="8" name="Picture 7">
              <a:extLst>
                <a:ext uri="{FF2B5EF4-FFF2-40B4-BE49-F238E27FC236}">
                  <a16:creationId xmlns:a16="http://schemas.microsoft.com/office/drawing/2014/main" id="{31F476E2-3583-4668-9F84-32BBAE7EC03D}"/>
                </a:ext>
              </a:extLst>
            </p:cNvPr>
            <p:cNvPicPr>
              <a:picLocks noChangeAspect="1"/>
            </p:cNvPicPr>
            <p:nvPr/>
          </p:nvPicPr>
          <p:blipFill rotWithShape="1">
            <a:blip r:embed="rId5">
              <a:extLst>
                <a:ext uri="{28A0092B-C50C-407E-A947-70E740481C1C}">
                  <a14:useLocalDpi xmlns:a14="http://schemas.microsoft.com/office/drawing/2010/main" val="0"/>
                </a:ext>
              </a:extLst>
            </a:blip>
            <a:srcRect t="2993" b="2993"/>
            <a:stretch/>
          </p:blipFill>
          <p:spPr>
            <a:xfrm>
              <a:off x="4345532" y="1944581"/>
              <a:ext cx="806459" cy="185204"/>
            </a:xfrm>
            <a:prstGeom prst="rect">
              <a:avLst/>
            </a:prstGeom>
          </p:spPr>
        </p:pic>
      </p:grpSp>
    </p:spTree>
    <p:extLst>
      <p:ext uri="{BB962C8B-B14F-4D97-AF65-F5344CB8AC3E}">
        <p14:creationId xmlns:p14="http://schemas.microsoft.com/office/powerpoint/2010/main" val="183423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B4BDD9-7273-3448-460E-6ADA6763ADD9}"/>
              </a:ext>
            </a:extLst>
          </p:cNvPr>
          <p:cNvSpPr>
            <a:spLocks noGrp="1"/>
          </p:cNvSpPr>
          <p:nvPr>
            <p:ph type="sldNum" sz="quarter" idx="12"/>
          </p:nvPr>
        </p:nvSpPr>
        <p:spPr/>
        <p:txBody>
          <a:bodyPr/>
          <a:lstStyle/>
          <a:p>
            <a:fld id="{6C6AE60A-B69C-4790-82F7-3882EDF23186}" type="slidenum">
              <a:rPr lang="en-GB" smtClean="0"/>
              <a:pPr/>
              <a:t>17</a:t>
            </a:fld>
            <a:endParaRPr lang="en-GB" dirty="0"/>
          </a:p>
        </p:txBody>
      </p:sp>
      <p:pic>
        <p:nvPicPr>
          <p:cNvPr id="3" name="Picture 2">
            <a:extLst>
              <a:ext uri="{FF2B5EF4-FFF2-40B4-BE49-F238E27FC236}">
                <a16:creationId xmlns:a16="http://schemas.microsoft.com/office/drawing/2014/main" id="{3507519C-7572-EFDE-50C6-515EB1A19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333" y="0"/>
            <a:ext cx="12187238" cy="6964136"/>
          </a:xfrm>
          <a:prstGeom prst="rect">
            <a:avLst/>
          </a:prstGeom>
        </p:spPr>
      </p:pic>
      <p:sp>
        <p:nvSpPr>
          <p:cNvPr id="2" name="TextBox 1">
            <a:extLst>
              <a:ext uri="{FF2B5EF4-FFF2-40B4-BE49-F238E27FC236}">
                <a16:creationId xmlns:a16="http://schemas.microsoft.com/office/drawing/2014/main" id="{147F6C6A-F849-415A-3AB7-4326D5BE1C9A}"/>
              </a:ext>
            </a:extLst>
          </p:cNvPr>
          <p:cNvSpPr txBox="1"/>
          <p:nvPr/>
        </p:nvSpPr>
        <p:spPr>
          <a:xfrm>
            <a:off x="7965827" y="6559438"/>
            <a:ext cx="4176464" cy="307777"/>
          </a:xfrm>
          <a:prstGeom prst="rect">
            <a:avLst/>
          </a:prstGeom>
          <a:noFill/>
        </p:spPr>
        <p:txBody>
          <a:bodyPr wrap="square">
            <a:spAutoFit/>
          </a:bodyPr>
          <a:lstStyle/>
          <a:p>
            <a:pPr algn="r"/>
            <a:r>
              <a:rPr lang="en-GB" sz="1400" b="1" dirty="0">
                <a:solidFill>
                  <a:schemeClr val="bg1"/>
                </a:solidFill>
              </a:rPr>
              <a:t>(source: </a:t>
            </a:r>
            <a:r>
              <a:rPr lang="en-GB" sz="1400" b="1" dirty="0" err="1">
                <a:solidFill>
                  <a:schemeClr val="bg1"/>
                </a:solidFill>
              </a:rPr>
              <a:t>Patrika</a:t>
            </a:r>
            <a:r>
              <a:rPr lang="en-GB" sz="1400" b="1" dirty="0">
                <a:solidFill>
                  <a:schemeClr val="bg1"/>
                </a:solidFill>
              </a:rPr>
              <a:t>; alphacoders.com)</a:t>
            </a:r>
            <a:endParaRPr lang="en-BE" sz="1400" b="1" dirty="0">
              <a:solidFill>
                <a:schemeClr val="bg1"/>
              </a:solidFill>
            </a:endParaRPr>
          </a:p>
        </p:txBody>
      </p:sp>
      <p:sp>
        <p:nvSpPr>
          <p:cNvPr id="5" name="TextBox 4">
            <a:extLst>
              <a:ext uri="{FF2B5EF4-FFF2-40B4-BE49-F238E27FC236}">
                <a16:creationId xmlns:a16="http://schemas.microsoft.com/office/drawing/2014/main" id="{A507A10F-3AB4-9D93-925C-5C3C15254E5E}"/>
              </a:ext>
            </a:extLst>
          </p:cNvPr>
          <p:cNvSpPr txBox="1"/>
          <p:nvPr/>
        </p:nvSpPr>
        <p:spPr>
          <a:xfrm>
            <a:off x="13358" y="6623149"/>
            <a:ext cx="1080120" cy="307777"/>
          </a:xfrm>
          <a:prstGeom prst="rect">
            <a:avLst/>
          </a:prstGeom>
          <a:noFill/>
        </p:spPr>
        <p:txBody>
          <a:bodyPr wrap="square">
            <a:spAutoFit/>
          </a:bodyPr>
          <a:lstStyle/>
          <a:p>
            <a:r>
              <a:rPr lang="en-GB" sz="1400" b="1" dirty="0">
                <a:solidFill>
                  <a:schemeClr val="bg1"/>
                </a:solidFill>
              </a:rPr>
              <a:t>Yggdrasil</a:t>
            </a:r>
            <a:endParaRPr lang="en-BE" sz="1400" b="1" dirty="0">
              <a:solidFill>
                <a:schemeClr val="bg1"/>
              </a:solidFill>
            </a:endParaRPr>
          </a:p>
        </p:txBody>
      </p:sp>
    </p:spTree>
    <p:extLst>
      <p:ext uri="{BB962C8B-B14F-4D97-AF65-F5344CB8AC3E}">
        <p14:creationId xmlns:p14="http://schemas.microsoft.com/office/powerpoint/2010/main" val="3321567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B4BDD9-7273-3448-460E-6ADA6763ADD9}"/>
              </a:ext>
            </a:extLst>
          </p:cNvPr>
          <p:cNvSpPr>
            <a:spLocks noGrp="1"/>
          </p:cNvSpPr>
          <p:nvPr>
            <p:ph type="sldNum" sz="quarter" idx="12"/>
          </p:nvPr>
        </p:nvSpPr>
        <p:spPr/>
        <p:txBody>
          <a:bodyPr/>
          <a:lstStyle/>
          <a:p>
            <a:fld id="{6C6AE60A-B69C-4790-82F7-3882EDF23186}" type="slidenum">
              <a:rPr lang="en-GB" smtClean="0"/>
              <a:pPr/>
              <a:t>18</a:t>
            </a:fld>
            <a:endParaRPr lang="en-GB" dirty="0"/>
          </a:p>
        </p:txBody>
      </p:sp>
      <p:pic>
        <p:nvPicPr>
          <p:cNvPr id="3" name="Picture 2" descr="A large platform in the water&#10;&#10;Description automatically generated">
            <a:extLst>
              <a:ext uri="{FF2B5EF4-FFF2-40B4-BE49-F238E27FC236}">
                <a16:creationId xmlns:a16="http://schemas.microsoft.com/office/drawing/2014/main" id="{A68311CF-1099-47F1-DF7F-37B8A7D45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25" b="3943"/>
          <a:stretch/>
        </p:blipFill>
        <p:spPr>
          <a:xfrm>
            <a:off x="-13531" y="10696"/>
            <a:ext cx="12214299" cy="6946696"/>
          </a:xfrm>
          <a:prstGeom prst="rect">
            <a:avLst/>
          </a:prstGeom>
        </p:spPr>
      </p:pic>
      <p:sp>
        <p:nvSpPr>
          <p:cNvPr id="5" name="TextBox 4">
            <a:extLst>
              <a:ext uri="{FF2B5EF4-FFF2-40B4-BE49-F238E27FC236}">
                <a16:creationId xmlns:a16="http://schemas.microsoft.com/office/drawing/2014/main" id="{6C4B46D7-12FF-9B34-AE95-6731263FC20C}"/>
              </a:ext>
            </a:extLst>
          </p:cNvPr>
          <p:cNvSpPr txBox="1"/>
          <p:nvPr/>
        </p:nvSpPr>
        <p:spPr>
          <a:xfrm>
            <a:off x="8109843" y="6597352"/>
            <a:ext cx="184731" cy="369332"/>
          </a:xfrm>
          <a:prstGeom prst="rect">
            <a:avLst/>
          </a:prstGeom>
          <a:noFill/>
        </p:spPr>
        <p:txBody>
          <a:bodyPr wrap="none" rtlCol="0">
            <a:spAutoFit/>
          </a:bodyPr>
          <a:lstStyle/>
          <a:p>
            <a:endParaRPr lang="en-BE" dirty="0"/>
          </a:p>
        </p:txBody>
      </p:sp>
      <p:sp>
        <p:nvSpPr>
          <p:cNvPr id="8" name="TextBox 7">
            <a:extLst>
              <a:ext uri="{FF2B5EF4-FFF2-40B4-BE49-F238E27FC236}">
                <a16:creationId xmlns:a16="http://schemas.microsoft.com/office/drawing/2014/main" id="{E95DA3E9-46F1-6338-BB1E-D76871198575}"/>
              </a:ext>
            </a:extLst>
          </p:cNvPr>
          <p:cNvSpPr txBox="1"/>
          <p:nvPr/>
        </p:nvSpPr>
        <p:spPr>
          <a:xfrm>
            <a:off x="7965827" y="6559438"/>
            <a:ext cx="4176464" cy="307777"/>
          </a:xfrm>
          <a:prstGeom prst="rect">
            <a:avLst/>
          </a:prstGeom>
          <a:noFill/>
        </p:spPr>
        <p:txBody>
          <a:bodyPr wrap="square">
            <a:spAutoFit/>
          </a:bodyPr>
          <a:lstStyle/>
          <a:p>
            <a:r>
              <a:rPr lang="en-GB" sz="1400" b="1" dirty="0">
                <a:solidFill>
                  <a:schemeClr val="bg1"/>
                </a:solidFill>
              </a:rPr>
              <a:t>(source: Jan-Rune </a:t>
            </a:r>
            <a:r>
              <a:rPr lang="en-GB" sz="1400" b="1" dirty="0" err="1">
                <a:solidFill>
                  <a:schemeClr val="bg1"/>
                </a:solidFill>
              </a:rPr>
              <a:t>Smenes</a:t>
            </a:r>
            <a:r>
              <a:rPr lang="en-GB" sz="1400" b="1" dirty="0">
                <a:solidFill>
                  <a:schemeClr val="bg1"/>
                </a:solidFill>
              </a:rPr>
              <a:t> </a:t>
            </a:r>
            <a:r>
              <a:rPr lang="en-GB" sz="1400" b="1" dirty="0" err="1">
                <a:solidFill>
                  <a:schemeClr val="bg1"/>
                </a:solidFill>
              </a:rPr>
              <a:t>Reite</a:t>
            </a:r>
            <a:r>
              <a:rPr lang="en-GB" sz="1400" b="1" dirty="0">
                <a:solidFill>
                  <a:schemeClr val="bg1"/>
                </a:solidFill>
              </a:rPr>
              <a:t>; Pexels.com)</a:t>
            </a:r>
            <a:endParaRPr lang="en-BE" sz="1400" b="1" dirty="0">
              <a:solidFill>
                <a:schemeClr val="bg1"/>
              </a:solidFill>
            </a:endParaRPr>
          </a:p>
        </p:txBody>
      </p:sp>
    </p:spTree>
    <p:extLst>
      <p:ext uri="{BB962C8B-B14F-4D97-AF65-F5344CB8AC3E}">
        <p14:creationId xmlns:p14="http://schemas.microsoft.com/office/powerpoint/2010/main" val="25369026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4">
            <a:extLst>
              <a:ext uri="{FF2B5EF4-FFF2-40B4-BE49-F238E27FC236}">
                <a16:creationId xmlns:a16="http://schemas.microsoft.com/office/drawing/2014/main" id="{03CA1099-B81A-A0C1-14D7-BFB29982CCA5}"/>
              </a:ext>
            </a:extLst>
          </p:cNvPr>
          <p:cNvSpPr>
            <a:spLocks noGrp="1"/>
          </p:cNvSpPr>
          <p:nvPr>
            <p:ph type="title"/>
          </p:nvPr>
        </p:nvSpPr>
        <p:spPr>
          <a:xfrm>
            <a:off x="323850" y="620714"/>
            <a:ext cx="11537950" cy="972000"/>
          </a:xfrm>
        </p:spPr>
        <p:txBody>
          <a:bodyPr/>
          <a:lstStyle/>
          <a:p>
            <a:r>
              <a:rPr lang="en-US" dirty="0"/>
              <a:t>Results applied to this situation</a:t>
            </a:r>
            <a:endParaRPr lang="en-BE" dirty="0"/>
          </a:p>
        </p:txBody>
      </p:sp>
      <p:sp>
        <p:nvSpPr>
          <p:cNvPr id="4" name="Slide Number Placeholder 3">
            <a:extLst>
              <a:ext uri="{FF2B5EF4-FFF2-40B4-BE49-F238E27FC236}">
                <a16:creationId xmlns:a16="http://schemas.microsoft.com/office/drawing/2014/main" id="{03B4BDD9-7273-3448-460E-6ADA6763ADD9}"/>
              </a:ext>
            </a:extLst>
          </p:cNvPr>
          <p:cNvSpPr>
            <a:spLocks noGrp="1"/>
          </p:cNvSpPr>
          <p:nvPr>
            <p:ph type="sldNum" sz="quarter" idx="12"/>
          </p:nvPr>
        </p:nvSpPr>
        <p:spPr/>
        <p:txBody>
          <a:bodyPr/>
          <a:lstStyle/>
          <a:p>
            <a:fld id="{6C6AE60A-B69C-4790-82F7-3882EDF23186}" type="slidenum">
              <a:rPr lang="en-GB" smtClean="0"/>
              <a:pPr/>
              <a:t>19</a:t>
            </a:fld>
            <a:endParaRPr lang="en-GB" dirty="0"/>
          </a:p>
        </p:txBody>
      </p:sp>
      <p:sp>
        <p:nvSpPr>
          <p:cNvPr id="5" name="TextBox 4">
            <a:extLst>
              <a:ext uri="{FF2B5EF4-FFF2-40B4-BE49-F238E27FC236}">
                <a16:creationId xmlns:a16="http://schemas.microsoft.com/office/drawing/2014/main" id="{6C4B46D7-12FF-9B34-AE95-6731263FC20C}"/>
              </a:ext>
            </a:extLst>
          </p:cNvPr>
          <p:cNvSpPr txBox="1"/>
          <p:nvPr/>
        </p:nvSpPr>
        <p:spPr>
          <a:xfrm>
            <a:off x="8109843" y="6597352"/>
            <a:ext cx="184731" cy="369332"/>
          </a:xfrm>
          <a:prstGeom prst="rect">
            <a:avLst/>
          </a:prstGeom>
          <a:noFill/>
        </p:spPr>
        <p:txBody>
          <a:bodyPr wrap="none" rtlCol="0">
            <a:spAutoFit/>
          </a:bodyPr>
          <a:lstStyle/>
          <a:p>
            <a:endParaRPr lang="en-BE" dirty="0"/>
          </a:p>
        </p:txBody>
      </p:sp>
      <p:grpSp>
        <p:nvGrpSpPr>
          <p:cNvPr id="28" name="Group 27">
            <a:extLst>
              <a:ext uri="{FF2B5EF4-FFF2-40B4-BE49-F238E27FC236}">
                <a16:creationId xmlns:a16="http://schemas.microsoft.com/office/drawing/2014/main" id="{E0FE04BE-8F30-39E5-B3F4-1EB621F07D09}"/>
              </a:ext>
            </a:extLst>
          </p:cNvPr>
          <p:cNvGrpSpPr/>
          <p:nvPr/>
        </p:nvGrpSpPr>
        <p:grpSpPr>
          <a:xfrm>
            <a:off x="476995" y="1818928"/>
            <a:ext cx="2532218" cy="1840229"/>
            <a:chOff x="476995" y="1268760"/>
            <a:chExt cx="2532218" cy="1840229"/>
          </a:xfrm>
        </p:grpSpPr>
        <p:pic>
          <p:nvPicPr>
            <p:cNvPr id="2" name="Picture 1" descr="A large platform in the water&#10;&#10;Description automatically generated">
              <a:extLst>
                <a:ext uri="{FF2B5EF4-FFF2-40B4-BE49-F238E27FC236}">
                  <a16:creationId xmlns:a16="http://schemas.microsoft.com/office/drawing/2014/main" id="{EBD62910-7B22-EE4B-F4AA-7B6A3CF560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25" b="3943"/>
            <a:stretch/>
          </p:blipFill>
          <p:spPr>
            <a:xfrm>
              <a:off x="476995" y="1268760"/>
              <a:ext cx="2532218" cy="1440160"/>
            </a:xfrm>
            <a:prstGeom prst="rect">
              <a:avLst/>
            </a:prstGeom>
          </p:spPr>
        </p:pic>
        <p:sp>
          <p:nvSpPr>
            <p:cNvPr id="6" name="Google Shape;222;p10">
              <a:extLst>
                <a:ext uri="{FF2B5EF4-FFF2-40B4-BE49-F238E27FC236}">
                  <a16:creationId xmlns:a16="http://schemas.microsoft.com/office/drawing/2014/main" id="{E364BFE2-94B6-6D1A-8CAB-27287AA9CF1B}"/>
                </a:ext>
              </a:extLst>
            </p:cNvPr>
            <p:cNvSpPr txBox="1"/>
            <p:nvPr/>
          </p:nvSpPr>
          <p:spPr>
            <a:xfrm>
              <a:off x="590976" y="2708920"/>
              <a:ext cx="230425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2000" b="0" i="0" u="none" strike="noStrike" cap="none" dirty="0">
                  <a:solidFill>
                    <a:srgbClr val="1F407A"/>
                  </a:solidFill>
                  <a:latin typeface="Arial"/>
                  <a:ea typeface="Arial"/>
                  <a:cs typeface="Arial"/>
                  <a:sym typeface="Arial"/>
                </a:rPr>
                <a:t>emissions</a:t>
              </a:r>
            </a:p>
          </p:txBody>
        </p:sp>
      </p:grpSp>
      <p:grpSp>
        <p:nvGrpSpPr>
          <p:cNvPr id="30" name="Group 29">
            <a:extLst>
              <a:ext uri="{FF2B5EF4-FFF2-40B4-BE49-F238E27FC236}">
                <a16:creationId xmlns:a16="http://schemas.microsoft.com/office/drawing/2014/main" id="{DF74F09A-AC2A-A25F-07D8-C89BF516A1C6}"/>
              </a:ext>
            </a:extLst>
          </p:cNvPr>
          <p:cNvGrpSpPr/>
          <p:nvPr/>
        </p:nvGrpSpPr>
        <p:grpSpPr>
          <a:xfrm>
            <a:off x="6386954" y="1530896"/>
            <a:ext cx="2586985" cy="2285300"/>
            <a:chOff x="6275161" y="980728"/>
            <a:chExt cx="2586985" cy="2285300"/>
          </a:xfrm>
        </p:grpSpPr>
        <p:sp>
          <p:nvSpPr>
            <p:cNvPr id="15" name="Google Shape;222;p10">
              <a:extLst>
                <a:ext uri="{FF2B5EF4-FFF2-40B4-BE49-F238E27FC236}">
                  <a16:creationId xmlns:a16="http://schemas.microsoft.com/office/drawing/2014/main" id="{DD6B4DF3-5C9D-FBA6-B58B-A06FF840D76E}"/>
                </a:ext>
              </a:extLst>
            </p:cNvPr>
            <p:cNvSpPr txBox="1"/>
            <p:nvPr/>
          </p:nvSpPr>
          <p:spPr>
            <a:xfrm>
              <a:off x="6495632" y="2704376"/>
              <a:ext cx="2304256" cy="561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2000" b="0" i="0" u="none" strike="noStrike" cap="none" dirty="0">
                  <a:solidFill>
                    <a:srgbClr val="1F407A"/>
                  </a:solidFill>
                  <a:latin typeface="Arial"/>
                  <a:ea typeface="Arial"/>
                  <a:cs typeface="Arial"/>
                  <a:sym typeface="Arial"/>
                </a:rPr>
                <a:t>exposure slope</a:t>
              </a:r>
            </a:p>
            <a:p>
              <a:pPr marL="0" marR="0" lvl="0" indent="0" algn="ctr" rtl="0">
                <a:lnSpc>
                  <a:spcPct val="100000"/>
                </a:lnSpc>
                <a:spcBef>
                  <a:spcPts val="0"/>
                </a:spcBef>
                <a:spcAft>
                  <a:spcPts val="0"/>
                </a:spcAft>
                <a:buNone/>
              </a:pPr>
              <a:r>
                <a:rPr lang="pt-BR" sz="1000" dirty="0">
                  <a:solidFill>
                    <a:srgbClr val="1F407A"/>
                  </a:solidFill>
                  <a:latin typeface="Arial"/>
                  <a:ea typeface="Arial"/>
                  <a:cs typeface="Arial"/>
                  <a:sym typeface="Arial"/>
                </a:rPr>
                <a:t>(Thiery et al., 2021 Science)</a:t>
              </a:r>
              <a:endParaRPr lang="pt-BR" sz="2000" b="0" i="0" u="none" strike="noStrike" cap="none" dirty="0">
                <a:solidFill>
                  <a:srgbClr val="1F407A"/>
                </a:solidFill>
                <a:latin typeface="Arial"/>
                <a:ea typeface="Arial"/>
                <a:cs typeface="Arial"/>
                <a:sym typeface="Arial"/>
              </a:endParaRPr>
            </a:p>
          </p:txBody>
        </p:sp>
        <p:grpSp>
          <p:nvGrpSpPr>
            <p:cNvPr id="22" name="Group 21">
              <a:extLst>
                <a:ext uri="{FF2B5EF4-FFF2-40B4-BE49-F238E27FC236}">
                  <a16:creationId xmlns:a16="http://schemas.microsoft.com/office/drawing/2014/main" id="{9217F1AF-0C36-91A1-CF40-615ACFD80BDC}"/>
                </a:ext>
              </a:extLst>
            </p:cNvPr>
            <p:cNvGrpSpPr/>
            <p:nvPr/>
          </p:nvGrpSpPr>
          <p:grpSpPr>
            <a:xfrm>
              <a:off x="6275161" y="980728"/>
              <a:ext cx="2586985" cy="1843763"/>
              <a:chOff x="6275161" y="980728"/>
              <a:chExt cx="2586985" cy="1843763"/>
            </a:xfrm>
          </p:grpSpPr>
          <p:pic>
            <p:nvPicPr>
              <p:cNvPr id="20" name="Picture 19">
                <a:extLst>
                  <a:ext uri="{FF2B5EF4-FFF2-40B4-BE49-F238E27FC236}">
                    <a16:creationId xmlns:a16="http://schemas.microsoft.com/office/drawing/2014/main" id="{B34DF638-6BB9-2454-062B-855B74C6B679}"/>
                  </a:ext>
                </a:extLst>
              </p:cNvPr>
              <p:cNvPicPr>
                <a:picLocks noChangeAspect="1"/>
              </p:cNvPicPr>
              <p:nvPr/>
            </p:nvPicPr>
            <p:blipFill rotWithShape="1">
              <a:blip r:embed="rId4">
                <a:extLst>
                  <a:ext uri="{28A0092B-C50C-407E-A947-70E740481C1C}">
                    <a14:useLocalDpi xmlns:a14="http://schemas.microsoft.com/office/drawing/2010/main" val="0"/>
                  </a:ext>
                </a:extLst>
              </a:blip>
              <a:srcRect l="32143" t="51076" r="33571"/>
              <a:stretch/>
            </p:blipFill>
            <p:spPr>
              <a:xfrm>
                <a:off x="6275161" y="980728"/>
                <a:ext cx="2586985" cy="1843763"/>
              </a:xfrm>
              <a:prstGeom prst="rect">
                <a:avLst/>
              </a:prstGeom>
            </p:spPr>
          </p:pic>
          <p:sp>
            <p:nvSpPr>
              <p:cNvPr id="21" name="Rectangle 20">
                <a:extLst>
                  <a:ext uri="{FF2B5EF4-FFF2-40B4-BE49-F238E27FC236}">
                    <a16:creationId xmlns:a16="http://schemas.microsoft.com/office/drawing/2014/main" id="{405C533F-B860-DD85-094B-850886F65B0E}"/>
                  </a:ext>
                </a:extLst>
              </p:cNvPr>
              <p:cNvSpPr/>
              <p:nvPr/>
            </p:nvSpPr>
            <p:spPr>
              <a:xfrm>
                <a:off x="8294574" y="1196752"/>
                <a:ext cx="103301" cy="1440160"/>
              </a:xfrm>
              <a:prstGeom prst="rect">
                <a:avLst/>
              </a:prstGeom>
              <a:noFill/>
              <a:ln>
                <a:solidFill>
                  <a:srgbClr val="1F4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grpSp>
        <p:nvGrpSpPr>
          <p:cNvPr id="29" name="Group 28">
            <a:extLst>
              <a:ext uri="{FF2B5EF4-FFF2-40B4-BE49-F238E27FC236}">
                <a16:creationId xmlns:a16="http://schemas.microsoft.com/office/drawing/2014/main" id="{C7234C28-2BAF-8A32-512B-B5C407C1E460}"/>
              </a:ext>
            </a:extLst>
          </p:cNvPr>
          <p:cNvGrpSpPr/>
          <p:nvPr/>
        </p:nvGrpSpPr>
        <p:grpSpPr>
          <a:xfrm>
            <a:off x="3450066" y="1729388"/>
            <a:ext cx="2643553" cy="2089080"/>
            <a:chOff x="3450066" y="1179220"/>
            <a:chExt cx="2643553" cy="2089080"/>
          </a:xfrm>
        </p:grpSpPr>
        <p:sp>
          <p:nvSpPr>
            <p:cNvPr id="12" name="Google Shape;222;p10">
              <a:extLst>
                <a:ext uri="{FF2B5EF4-FFF2-40B4-BE49-F238E27FC236}">
                  <a16:creationId xmlns:a16="http://schemas.microsoft.com/office/drawing/2014/main" id="{E60AA9A0-DF4D-99F9-916A-94AD5E3BB212}"/>
                </a:ext>
              </a:extLst>
            </p:cNvPr>
            <p:cNvSpPr txBox="1"/>
            <p:nvPr/>
          </p:nvSpPr>
          <p:spPr>
            <a:xfrm>
              <a:off x="3543304" y="2706648"/>
              <a:ext cx="2304256" cy="561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2000" b="0" i="0" u="none" strike="noStrike" cap="none" dirty="0">
                  <a:solidFill>
                    <a:srgbClr val="1F407A"/>
                  </a:solidFill>
                  <a:latin typeface="Arial"/>
                  <a:ea typeface="Arial"/>
                  <a:cs typeface="Arial"/>
                  <a:sym typeface="Arial"/>
                </a:rPr>
                <a:t>TCRE </a:t>
              </a:r>
            </a:p>
            <a:p>
              <a:pPr marL="0" marR="0" lvl="0" indent="0" algn="ctr" rtl="0">
                <a:lnSpc>
                  <a:spcPct val="100000"/>
                </a:lnSpc>
                <a:spcBef>
                  <a:spcPts val="0"/>
                </a:spcBef>
                <a:spcAft>
                  <a:spcPts val="0"/>
                </a:spcAft>
                <a:buNone/>
              </a:pPr>
              <a:r>
                <a:rPr lang="pt-BR" sz="1000" b="0" i="0" u="none" strike="noStrike" cap="none" dirty="0">
                  <a:solidFill>
                    <a:srgbClr val="1F407A"/>
                  </a:solidFill>
                  <a:latin typeface="Arial"/>
                  <a:ea typeface="Arial"/>
                  <a:cs typeface="Arial"/>
                  <a:sym typeface="Arial"/>
                </a:rPr>
                <a:t>(IPCC, 2021)</a:t>
              </a:r>
            </a:p>
          </p:txBody>
        </p:sp>
        <p:pic>
          <p:nvPicPr>
            <p:cNvPr id="24" name="Picture 23" descr="A graph of global warming&#10;&#10;Description automatically generated">
              <a:extLst>
                <a:ext uri="{FF2B5EF4-FFF2-40B4-BE49-F238E27FC236}">
                  <a16:creationId xmlns:a16="http://schemas.microsoft.com/office/drawing/2014/main" id="{915EA97F-92CE-4A48-87C9-ADFE2FAF00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42" t="11151" r="20598" b="29000"/>
            <a:stretch/>
          </p:blipFill>
          <p:spPr>
            <a:xfrm>
              <a:off x="3450066" y="1179220"/>
              <a:ext cx="2643553" cy="1560137"/>
            </a:xfrm>
            <a:prstGeom prst="rect">
              <a:avLst/>
            </a:prstGeom>
          </p:spPr>
        </p:pic>
      </p:grpSp>
      <p:sp>
        <p:nvSpPr>
          <p:cNvPr id="25" name="Content Placeholder 1">
            <a:extLst>
              <a:ext uri="{FF2B5EF4-FFF2-40B4-BE49-F238E27FC236}">
                <a16:creationId xmlns:a16="http://schemas.microsoft.com/office/drawing/2014/main" id="{8686EB74-A359-B2D4-07B1-7EF389E2331E}"/>
              </a:ext>
            </a:extLst>
          </p:cNvPr>
          <p:cNvSpPr txBox="1">
            <a:spLocks/>
          </p:cNvSpPr>
          <p:nvPr/>
        </p:nvSpPr>
        <p:spPr>
          <a:xfrm>
            <a:off x="323850" y="5289762"/>
            <a:ext cx="11537950" cy="575850"/>
          </a:xfrm>
          <a:prstGeom prst="rect">
            <a:avLst/>
          </a:prstGeom>
        </p:spPr>
        <p:txBody>
          <a:bodyPr/>
          <a:lst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rgbClr val="1F407A"/>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rgbClr val="1F407A"/>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rgbClr val="1F407A"/>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rgbClr val="1F407A"/>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rgbClr val="1F40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ym typeface="Wingdings" panose="05000000000000000000" pitchFamily="2" charset="2"/>
              </a:rPr>
              <a:t>285 397 children born in 2020 will experience one extra heatwave</a:t>
            </a:r>
            <a:endParaRPr lang="en-US" b="1" dirty="0"/>
          </a:p>
          <a:p>
            <a:endParaRPr lang="en-US" b="1" dirty="0"/>
          </a:p>
        </p:txBody>
      </p:sp>
      <p:grpSp>
        <p:nvGrpSpPr>
          <p:cNvPr id="31" name="Group 30">
            <a:extLst>
              <a:ext uri="{FF2B5EF4-FFF2-40B4-BE49-F238E27FC236}">
                <a16:creationId xmlns:a16="http://schemas.microsoft.com/office/drawing/2014/main" id="{5D2B068F-4185-8FA3-99BD-B63401C8F1C0}"/>
              </a:ext>
            </a:extLst>
          </p:cNvPr>
          <p:cNvGrpSpPr/>
          <p:nvPr/>
        </p:nvGrpSpPr>
        <p:grpSpPr>
          <a:xfrm>
            <a:off x="9447960" y="1680082"/>
            <a:ext cx="2304256" cy="2126147"/>
            <a:chOff x="9447960" y="1129914"/>
            <a:chExt cx="2304256" cy="2126147"/>
          </a:xfrm>
        </p:grpSpPr>
        <p:sp>
          <p:nvSpPr>
            <p:cNvPr id="18" name="Google Shape;222;p10">
              <a:extLst>
                <a:ext uri="{FF2B5EF4-FFF2-40B4-BE49-F238E27FC236}">
                  <a16:creationId xmlns:a16="http://schemas.microsoft.com/office/drawing/2014/main" id="{6C65C960-F583-B14F-C0E5-D4D298FD7DDF}"/>
                </a:ext>
              </a:extLst>
            </p:cNvPr>
            <p:cNvSpPr txBox="1"/>
            <p:nvPr/>
          </p:nvSpPr>
          <p:spPr>
            <a:xfrm>
              <a:off x="9447960" y="2702104"/>
              <a:ext cx="2304256"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2000" b="0" i="0" u="none" strike="noStrike" cap="none" dirty="0">
                  <a:solidFill>
                    <a:srgbClr val="1F407A"/>
                  </a:solidFill>
                  <a:latin typeface="Arial"/>
                  <a:ea typeface="Arial"/>
                  <a:cs typeface="Arial"/>
                  <a:sym typeface="Arial"/>
                </a:rPr>
                <a:t>cohort size</a:t>
              </a:r>
            </a:p>
            <a:p>
              <a:pPr marL="0" marR="0" lvl="0" indent="0" algn="ctr" rtl="0">
                <a:lnSpc>
                  <a:spcPct val="100000"/>
                </a:lnSpc>
                <a:spcBef>
                  <a:spcPts val="0"/>
                </a:spcBef>
                <a:spcAft>
                  <a:spcPts val="0"/>
                </a:spcAft>
                <a:buNone/>
              </a:pPr>
              <a:r>
                <a:rPr lang="pt-BR" sz="1000" dirty="0">
                  <a:solidFill>
                    <a:srgbClr val="1F407A"/>
                  </a:solidFill>
                  <a:latin typeface="Arial"/>
                  <a:ea typeface="Arial"/>
                  <a:cs typeface="Arial"/>
                  <a:sym typeface="Arial"/>
                </a:rPr>
                <a:t>(UN WPP)</a:t>
              </a:r>
              <a:endParaRPr lang="pt-BR" sz="1000" b="0" i="0" u="none" strike="noStrike" cap="none" dirty="0">
                <a:solidFill>
                  <a:srgbClr val="1F407A"/>
                </a:solidFill>
                <a:latin typeface="Arial"/>
                <a:ea typeface="Arial"/>
                <a:cs typeface="Arial"/>
                <a:sym typeface="Arial"/>
              </a:endParaRPr>
            </a:p>
          </p:txBody>
        </p:sp>
        <p:pic>
          <p:nvPicPr>
            <p:cNvPr id="27" name="Picture 26" descr="A graph of a pyramid&#10;&#10;Description automatically generated">
              <a:extLst>
                <a:ext uri="{FF2B5EF4-FFF2-40B4-BE49-F238E27FC236}">
                  <a16:creationId xmlns:a16="http://schemas.microsoft.com/office/drawing/2014/main" id="{D4D71DC4-4337-7AFD-4329-1510B239F4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250"/>
            <a:stretch/>
          </p:blipFill>
          <p:spPr>
            <a:xfrm>
              <a:off x="9682029" y="1129914"/>
              <a:ext cx="1836117" cy="1609443"/>
            </a:xfrm>
            <a:prstGeom prst="rect">
              <a:avLst/>
            </a:prstGeom>
          </p:spPr>
        </p:pic>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C189B33-64D8-12D0-29ED-4F5BBFCF69E3}"/>
                  </a:ext>
                </a:extLst>
              </p:cNvPr>
              <p:cNvSpPr txBox="1"/>
              <p:nvPr/>
            </p:nvSpPr>
            <p:spPr>
              <a:xfrm>
                <a:off x="3573339" y="4051688"/>
                <a:ext cx="2501198" cy="529440"/>
              </a:xfrm>
              <a:prstGeom prst="rect">
                <a:avLst/>
              </a:prstGeom>
              <a:noFill/>
            </p:spPr>
            <p:txBody>
              <a:bodyPr wrap="none" lIns="0" tIns="0" rIns="0" bIns="0" rtlCol="0">
                <a:spAutoFit/>
              </a:bodyPr>
              <a:lstStyle/>
              <a:p>
                <a14:m>
                  <m:oMath xmlns:m="http://schemas.openxmlformats.org/officeDocument/2006/math">
                    <m:r>
                      <a:rPr lang="en-US" sz="2200" b="0" i="1" smtClean="0">
                        <a:solidFill>
                          <a:srgbClr val="1F407A"/>
                        </a:solidFill>
                        <a:latin typeface="Cambria Math" panose="02040503050406030204" pitchFamily="18" charset="0"/>
                      </a:rPr>
                      <m:t>0.45 </m:t>
                    </m:r>
                    <m:r>
                      <a:rPr lang="en-US" sz="2200" b="0" i="1" smtClean="0">
                        <a:solidFill>
                          <a:srgbClr val="1F407A"/>
                        </a:solidFill>
                        <a:latin typeface="Cambria Math" panose="02040503050406030204" pitchFamily="18" charset="0"/>
                      </a:rPr>
                      <m:t>𝑥</m:t>
                    </m:r>
                    <m:r>
                      <a:rPr lang="en-US" sz="2200" b="0" i="1" smtClean="0">
                        <a:solidFill>
                          <a:srgbClr val="1F407A"/>
                        </a:solidFill>
                        <a:latin typeface="Cambria Math" panose="02040503050406030204" pitchFamily="18" charset="0"/>
                      </a:rPr>
                      <m:t> </m:t>
                    </m:r>
                    <m:sSup>
                      <m:sSupPr>
                        <m:ctrlPr>
                          <a:rPr lang="en-US" sz="2200" b="0" i="1" smtClean="0">
                            <a:solidFill>
                              <a:srgbClr val="1F407A"/>
                            </a:solidFill>
                            <a:latin typeface="Cambria Math" panose="02040503050406030204" pitchFamily="18" charset="0"/>
                          </a:rPr>
                        </m:ctrlPr>
                      </m:sSupPr>
                      <m:e>
                        <m:r>
                          <a:rPr lang="en-US" sz="2200" b="0" i="1" smtClean="0">
                            <a:solidFill>
                              <a:srgbClr val="1F407A"/>
                            </a:solidFill>
                            <a:latin typeface="Cambria Math" panose="02040503050406030204" pitchFamily="18" charset="0"/>
                          </a:rPr>
                          <m:t>10</m:t>
                        </m:r>
                      </m:e>
                      <m:sup>
                        <m:r>
                          <a:rPr lang="en-US" sz="2200" b="0" i="1" smtClean="0">
                            <a:solidFill>
                              <a:srgbClr val="1F407A"/>
                            </a:solidFill>
                            <a:latin typeface="Cambria Math" panose="02040503050406030204" pitchFamily="18" charset="0"/>
                          </a:rPr>
                          <m:t>−3  </m:t>
                        </m:r>
                      </m:sup>
                    </m:sSup>
                    <m:f>
                      <m:fPr>
                        <m:ctrlPr>
                          <a:rPr lang="en-US" sz="2200" b="0" i="1" smtClean="0">
                            <a:solidFill>
                              <a:srgbClr val="1F407A"/>
                            </a:solidFill>
                            <a:latin typeface="Cambria Math" panose="02040503050406030204" pitchFamily="18" charset="0"/>
                          </a:rPr>
                        </m:ctrlPr>
                      </m:fPr>
                      <m:num>
                        <m:r>
                          <a:rPr lang="en-US" sz="2200" b="0" i="1" smtClean="0">
                            <a:solidFill>
                              <a:srgbClr val="1F407A"/>
                            </a:solidFill>
                            <a:latin typeface="Cambria Math" panose="02040503050406030204" pitchFamily="18" charset="0"/>
                            <a:ea typeface="Cambria Math" panose="02040503050406030204" pitchFamily="18" charset="0"/>
                          </a:rPr>
                          <m:t>℃</m:t>
                        </m:r>
                      </m:num>
                      <m:den>
                        <m:sSub>
                          <m:sSubPr>
                            <m:ctrlPr>
                              <a:rPr lang="en-US" sz="2200" b="0" i="1" smtClean="0">
                                <a:solidFill>
                                  <a:srgbClr val="1F407A"/>
                                </a:solidFill>
                                <a:latin typeface="Cambria Math" panose="02040503050406030204" pitchFamily="18" charset="0"/>
                              </a:rPr>
                            </m:ctrlPr>
                          </m:sSubPr>
                          <m:e>
                            <m:r>
                              <a:rPr lang="en-US" sz="2200" b="0" i="1" smtClean="0">
                                <a:solidFill>
                                  <a:srgbClr val="1F407A"/>
                                </a:solidFill>
                                <a:latin typeface="Cambria Math" panose="02040503050406030204" pitchFamily="18" charset="0"/>
                              </a:rPr>
                              <m:t>𝐺𝑡</m:t>
                            </m:r>
                            <m:r>
                              <a:rPr lang="en-US" sz="2200" b="0" i="1" smtClean="0">
                                <a:solidFill>
                                  <a:srgbClr val="1F407A"/>
                                </a:solidFill>
                                <a:latin typeface="Cambria Math" panose="02040503050406030204" pitchFamily="18" charset="0"/>
                              </a:rPr>
                              <m:t> </m:t>
                            </m:r>
                            <m:r>
                              <a:rPr lang="en-US" sz="2200" b="0" i="1" smtClean="0">
                                <a:solidFill>
                                  <a:srgbClr val="1F407A"/>
                                </a:solidFill>
                                <a:latin typeface="Cambria Math" panose="02040503050406030204" pitchFamily="18" charset="0"/>
                              </a:rPr>
                              <m:t>𝐶𝑂</m:t>
                            </m:r>
                          </m:e>
                          <m:sub>
                            <m:r>
                              <a:rPr lang="en-US" sz="2200" b="0" i="1" smtClean="0">
                                <a:solidFill>
                                  <a:srgbClr val="1F407A"/>
                                </a:solidFill>
                                <a:latin typeface="Cambria Math" panose="02040503050406030204" pitchFamily="18" charset="0"/>
                              </a:rPr>
                              <m:t>2</m:t>
                            </m:r>
                          </m:sub>
                        </m:sSub>
                        <m:r>
                          <a:rPr lang="en-US" sz="2200" b="0" i="1" smtClean="0">
                            <a:solidFill>
                              <a:srgbClr val="1F407A"/>
                            </a:solidFill>
                            <a:latin typeface="Cambria Math" panose="02040503050406030204" pitchFamily="18" charset="0"/>
                          </a:rPr>
                          <m:t>𝑒𝑞</m:t>
                        </m:r>
                      </m:den>
                    </m:f>
                  </m:oMath>
                </a14:m>
                <a:r>
                  <a:rPr lang="en-US" sz="2200" dirty="0">
                    <a:solidFill>
                      <a:srgbClr val="1F407A"/>
                    </a:solidFill>
                  </a:rPr>
                  <a:t> </a:t>
                </a:r>
                <a:endParaRPr lang="en-BE" sz="2200" dirty="0">
                  <a:solidFill>
                    <a:srgbClr val="1F407A"/>
                  </a:solidFill>
                </a:endParaRPr>
              </a:p>
            </p:txBody>
          </p:sp>
        </mc:Choice>
        <mc:Fallback xmlns="">
          <p:sp>
            <p:nvSpPr>
              <p:cNvPr id="32" name="TextBox 31">
                <a:extLst>
                  <a:ext uri="{FF2B5EF4-FFF2-40B4-BE49-F238E27FC236}">
                    <a16:creationId xmlns:a16="http://schemas.microsoft.com/office/drawing/2014/main" id="{5C189B33-64D8-12D0-29ED-4F5BBFCF69E3}"/>
                  </a:ext>
                </a:extLst>
              </p:cNvPr>
              <p:cNvSpPr txBox="1">
                <a:spLocks noRot="1" noChangeAspect="1" noMove="1" noResize="1" noEditPoints="1" noAdjustHandles="1" noChangeArrowheads="1" noChangeShapeType="1" noTextEdit="1"/>
              </p:cNvSpPr>
              <p:nvPr/>
            </p:nvSpPr>
            <p:spPr>
              <a:xfrm>
                <a:off x="3573339" y="4051688"/>
                <a:ext cx="2501198" cy="529440"/>
              </a:xfrm>
              <a:prstGeom prst="rect">
                <a:avLst/>
              </a:prstGeom>
              <a:blipFill>
                <a:blip r:embed="rId7"/>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56E08E3-7238-4B90-1067-8B64DE6951C2}"/>
                  </a:ext>
                </a:extLst>
              </p:cNvPr>
              <p:cNvSpPr txBox="1"/>
              <p:nvPr/>
            </p:nvSpPr>
            <p:spPr>
              <a:xfrm>
                <a:off x="762314" y="4147131"/>
                <a:ext cx="195598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1F407A"/>
                          </a:solidFill>
                          <a:latin typeface="Cambria Math" panose="02040503050406030204" pitchFamily="18" charset="0"/>
                        </a:rPr>
                        <m:t>0.464 </m:t>
                      </m:r>
                      <m:sSub>
                        <m:sSubPr>
                          <m:ctrlPr>
                            <a:rPr lang="en-US" sz="2200" i="1">
                              <a:solidFill>
                                <a:srgbClr val="1F407A"/>
                              </a:solidFill>
                              <a:latin typeface="Cambria Math" panose="02040503050406030204" pitchFamily="18" charset="0"/>
                            </a:rPr>
                          </m:ctrlPr>
                        </m:sSubPr>
                        <m:e>
                          <m:r>
                            <a:rPr lang="en-US" sz="2200" i="1">
                              <a:solidFill>
                                <a:srgbClr val="1F407A"/>
                              </a:solidFill>
                              <a:latin typeface="Cambria Math" panose="02040503050406030204" pitchFamily="18" charset="0"/>
                            </a:rPr>
                            <m:t>𝐺𝑡</m:t>
                          </m:r>
                          <m:r>
                            <a:rPr lang="en-US" sz="2200" i="1">
                              <a:solidFill>
                                <a:srgbClr val="1F407A"/>
                              </a:solidFill>
                              <a:latin typeface="Cambria Math" panose="02040503050406030204" pitchFamily="18" charset="0"/>
                            </a:rPr>
                            <m:t> </m:t>
                          </m:r>
                          <m:r>
                            <a:rPr lang="en-US" sz="2200" i="1">
                              <a:solidFill>
                                <a:srgbClr val="1F407A"/>
                              </a:solidFill>
                              <a:latin typeface="Cambria Math" panose="02040503050406030204" pitchFamily="18" charset="0"/>
                            </a:rPr>
                            <m:t>𝐶𝑂</m:t>
                          </m:r>
                        </m:e>
                        <m:sub>
                          <m:r>
                            <a:rPr lang="en-US" sz="2200" i="1">
                              <a:solidFill>
                                <a:srgbClr val="1F407A"/>
                              </a:solidFill>
                              <a:latin typeface="Cambria Math" panose="02040503050406030204" pitchFamily="18" charset="0"/>
                            </a:rPr>
                            <m:t>2</m:t>
                          </m:r>
                        </m:sub>
                      </m:sSub>
                      <m:r>
                        <a:rPr lang="en-US" sz="2200" i="1">
                          <a:solidFill>
                            <a:srgbClr val="1F407A"/>
                          </a:solidFill>
                          <a:latin typeface="Cambria Math" panose="02040503050406030204" pitchFamily="18" charset="0"/>
                        </a:rPr>
                        <m:t>𝑒𝑞</m:t>
                      </m:r>
                    </m:oMath>
                  </m:oMathPara>
                </a14:m>
                <a:endParaRPr lang="en-BE" sz="2200" dirty="0">
                  <a:solidFill>
                    <a:srgbClr val="1F407A"/>
                  </a:solidFill>
                </a:endParaRPr>
              </a:p>
            </p:txBody>
          </p:sp>
        </mc:Choice>
        <mc:Fallback xmlns="">
          <p:sp>
            <p:nvSpPr>
              <p:cNvPr id="33" name="TextBox 32">
                <a:extLst>
                  <a:ext uri="{FF2B5EF4-FFF2-40B4-BE49-F238E27FC236}">
                    <a16:creationId xmlns:a16="http://schemas.microsoft.com/office/drawing/2014/main" id="{B56E08E3-7238-4B90-1067-8B64DE6951C2}"/>
                  </a:ext>
                </a:extLst>
              </p:cNvPr>
              <p:cNvSpPr txBox="1">
                <a:spLocks noRot="1" noChangeAspect="1" noMove="1" noResize="1" noEditPoints="1" noAdjustHandles="1" noChangeArrowheads="1" noChangeShapeType="1" noTextEdit="1"/>
              </p:cNvSpPr>
              <p:nvPr/>
            </p:nvSpPr>
            <p:spPr>
              <a:xfrm>
                <a:off x="762314" y="4147131"/>
                <a:ext cx="1955985" cy="338554"/>
              </a:xfrm>
              <a:prstGeom prst="rect">
                <a:avLst/>
              </a:prstGeom>
              <a:blipFill>
                <a:blip r:embed="rId8"/>
                <a:stretch>
                  <a:fillRect l="-2492" r="-2804" b="-285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A2B9BC4-87A4-94FF-2893-97D40B105A9C}"/>
                  </a:ext>
                </a:extLst>
              </p:cNvPr>
              <p:cNvSpPr txBox="1"/>
              <p:nvPr/>
            </p:nvSpPr>
            <p:spPr>
              <a:xfrm>
                <a:off x="9388645" y="4131170"/>
                <a:ext cx="273632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1F407A"/>
                          </a:solidFill>
                          <a:latin typeface="Cambria Math" panose="02040503050406030204" pitchFamily="18" charset="0"/>
                        </a:rPr>
                        <m:t>131 702 400 </m:t>
                      </m:r>
                      <m:r>
                        <a:rPr lang="en-US" sz="2200" b="0" i="1" smtClean="0">
                          <a:solidFill>
                            <a:srgbClr val="1F407A"/>
                          </a:solidFill>
                          <a:latin typeface="Cambria Math" panose="02040503050406030204" pitchFamily="18" charset="0"/>
                        </a:rPr>
                        <m:t>𝑐h𝑖𝑙𝑑𝑟𝑒𝑛</m:t>
                      </m:r>
                    </m:oMath>
                  </m:oMathPara>
                </a14:m>
                <a:endParaRPr lang="en-BE" sz="2200" dirty="0">
                  <a:solidFill>
                    <a:srgbClr val="1F407A"/>
                  </a:solidFill>
                </a:endParaRPr>
              </a:p>
            </p:txBody>
          </p:sp>
        </mc:Choice>
        <mc:Fallback xmlns="">
          <p:sp>
            <p:nvSpPr>
              <p:cNvPr id="34" name="TextBox 33">
                <a:extLst>
                  <a:ext uri="{FF2B5EF4-FFF2-40B4-BE49-F238E27FC236}">
                    <a16:creationId xmlns:a16="http://schemas.microsoft.com/office/drawing/2014/main" id="{7A2B9BC4-87A4-94FF-2893-97D40B105A9C}"/>
                  </a:ext>
                </a:extLst>
              </p:cNvPr>
              <p:cNvSpPr txBox="1">
                <a:spLocks noRot="1" noChangeAspect="1" noMove="1" noResize="1" noEditPoints="1" noAdjustHandles="1" noChangeArrowheads="1" noChangeShapeType="1" noTextEdit="1"/>
              </p:cNvSpPr>
              <p:nvPr/>
            </p:nvSpPr>
            <p:spPr>
              <a:xfrm>
                <a:off x="9388645" y="4131170"/>
                <a:ext cx="2736327" cy="338554"/>
              </a:xfrm>
              <a:prstGeom prst="rect">
                <a:avLst/>
              </a:prstGeom>
              <a:blipFill>
                <a:blip r:embed="rId9"/>
                <a:stretch>
                  <a:fillRect l="-1782" r="-1782" b="-10909"/>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695DCB-ABAA-4940-8CEC-D20DCD14FCD8}"/>
                  </a:ext>
                </a:extLst>
              </p:cNvPr>
              <p:cNvSpPr txBox="1"/>
              <p:nvPr/>
            </p:nvSpPr>
            <p:spPr>
              <a:xfrm>
                <a:off x="6858697" y="4069845"/>
                <a:ext cx="1801712" cy="487441"/>
              </a:xfrm>
              <a:prstGeom prst="rect">
                <a:avLst/>
              </a:prstGeom>
              <a:noFill/>
            </p:spPr>
            <p:txBody>
              <a:bodyPr wrap="none" lIns="0" tIns="0" rIns="0" bIns="0" rtlCol="0">
                <a:spAutoFit/>
              </a:bodyPr>
              <a:lstStyle/>
              <a:p>
                <a14:m>
                  <m:oMath xmlns:m="http://schemas.openxmlformats.org/officeDocument/2006/math">
                    <m:r>
                      <a:rPr lang="en-US" sz="2200" b="0" i="1" smtClean="0">
                        <a:solidFill>
                          <a:srgbClr val="1F407A"/>
                        </a:solidFill>
                        <a:latin typeface="Cambria Math" panose="02040503050406030204" pitchFamily="18" charset="0"/>
                      </a:rPr>
                      <m:t>10.4 </m:t>
                    </m:r>
                    <m:f>
                      <m:fPr>
                        <m:ctrlPr>
                          <a:rPr lang="en-US" sz="2200" b="0" i="1" smtClean="0">
                            <a:solidFill>
                              <a:srgbClr val="1F407A"/>
                            </a:solidFill>
                            <a:latin typeface="Cambria Math" panose="02040503050406030204" pitchFamily="18" charset="0"/>
                          </a:rPr>
                        </m:ctrlPr>
                      </m:fPr>
                      <m:num>
                        <m:r>
                          <a:rPr lang="en-US" sz="2200" b="0" i="1" smtClean="0">
                            <a:solidFill>
                              <a:srgbClr val="1F407A"/>
                            </a:solidFill>
                            <a:latin typeface="Cambria Math" panose="02040503050406030204" pitchFamily="18" charset="0"/>
                          </a:rPr>
                          <m:t>h𝑒𝑎𝑡𝑤𝑎𝑣𝑒𝑠</m:t>
                        </m:r>
                      </m:num>
                      <m:den>
                        <m:r>
                          <a:rPr lang="en-US" sz="2200" i="1">
                            <a:solidFill>
                              <a:srgbClr val="1F407A"/>
                            </a:solidFill>
                            <a:latin typeface="Cambria Math" panose="02040503050406030204" pitchFamily="18" charset="0"/>
                            <a:ea typeface="Cambria Math" panose="02040503050406030204" pitchFamily="18" charset="0"/>
                          </a:rPr>
                          <m:t>℃</m:t>
                        </m:r>
                      </m:den>
                    </m:f>
                  </m:oMath>
                </a14:m>
                <a:r>
                  <a:rPr lang="en-US" sz="2200" dirty="0">
                    <a:solidFill>
                      <a:srgbClr val="1F407A"/>
                    </a:solidFill>
                  </a:rPr>
                  <a:t> </a:t>
                </a:r>
                <a:endParaRPr lang="en-BE" sz="2200" dirty="0">
                  <a:solidFill>
                    <a:srgbClr val="1F407A"/>
                  </a:solidFill>
                </a:endParaRPr>
              </a:p>
            </p:txBody>
          </p:sp>
        </mc:Choice>
        <mc:Fallback xmlns="">
          <p:sp>
            <p:nvSpPr>
              <p:cNvPr id="35" name="TextBox 34">
                <a:extLst>
                  <a:ext uri="{FF2B5EF4-FFF2-40B4-BE49-F238E27FC236}">
                    <a16:creationId xmlns:a16="http://schemas.microsoft.com/office/drawing/2014/main" id="{69695DCB-ABAA-4940-8CEC-D20DCD14FCD8}"/>
                  </a:ext>
                </a:extLst>
              </p:cNvPr>
              <p:cNvSpPr txBox="1">
                <a:spLocks noRot="1" noChangeAspect="1" noMove="1" noResize="1" noEditPoints="1" noAdjustHandles="1" noChangeArrowheads="1" noChangeShapeType="1" noTextEdit="1"/>
              </p:cNvSpPr>
              <p:nvPr/>
            </p:nvSpPr>
            <p:spPr>
              <a:xfrm>
                <a:off x="6858697" y="4069845"/>
                <a:ext cx="1801712" cy="487441"/>
              </a:xfrm>
              <a:prstGeom prst="rect">
                <a:avLst/>
              </a:prstGeom>
              <a:blipFill>
                <a:blip r:embed="rId10"/>
                <a:stretch>
                  <a:fillRect/>
                </a:stretch>
              </a:blipFill>
            </p:spPr>
            <p:txBody>
              <a:bodyPr/>
              <a:lstStyle/>
              <a:p>
                <a:r>
                  <a:rPr lang="en-BE">
                    <a:noFill/>
                  </a:rPr>
                  <a:t> </a:t>
                </a:r>
              </a:p>
            </p:txBody>
          </p:sp>
        </mc:Fallback>
      </mc:AlternateContent>
      <p:grpSp>
        <p:nvGrpSpPr>
          <p:cNvPr id="3" name="Group 2">
            <a:extLst>
              <a:ext uri="{FF2B5EF4-FFF2-40B4-BE49-F238E27FC236}">
                <a16:creationId xmlns:a16="http://schemas.microsoft.com/office/drawing/2014/main" id="{9896FFBF-CEBF-7074-E4E5-56431AD490CD}"/>
              </a:ext>
            </a:extLst>
          </p:cNvPr>
          <p:cNvGrpSpPr/>
          <p:nvPr/>
        </p:nvGrpSpPr>
        <p:grpSpPr>
          <a:xfrm>
            <a:off x="1701131" y="4194697"/>
            <a:ext cx="4293893" cy="386431"/>
            <a:chOff x="1701131" y="4194697"/>
            <a:chExt cx="4293893" cy="386431"/>
          </a:xfrm>
        </p:grpSpPr>
        <p:cxnSp>
          <p:nvCxnSpPr>
            <p:cNvPr id="7" name="Straight Connector 6">
              <a:extLst>
                <a:ext uri="{FF2B5EF4-FFF2-40B4-BE49-F238E27FC236}">
                  <a16:creationId xmlns:a16="http://schemas.microsoft.com/office/drawing/2014/main" id="{80C3F99E-B468-E208-EA3D-7FA29D8A3F48}"/>
                </a:ext>
              </a:extLst>
            </p:cNvPr>
            <p:cNvCxnSpPr/>
            <p:nvPr/>
          </p:nvCxnSpPr>
          <p:spPr>
            <a:xfrm flipH="1" flipV="1">
              <a:off x="1701131" y="4194697"/>
              <a:ext cx="1129017" cy="314423"/>
            </a:xfrm>
            <a:prstGeom prst="line">
              <a:avLst/>
            </a:prstGeom>
            <a:ln w="28575">
              <a:solidFill>
                <a:srgbClr val="1F407A"/>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9E6E05A-EA33-A57F-BA44-56728013B62D}"/>
                </a:ext>
              </a:extLst>
            </p:cNvPr>
            <p:cNvCxnSpPr>
              <a:cxnSpLocks/>
            </p:cNvCxnSpPr>
            <p:nvPr/>
          </p:nvCxnSpPr>
          <p:spPr>
            <a:xfrm flipH="1" flipV="1">
              <a:off x="5033666" y="4416089"/>
              <a:ext cx="961358" cy="165039"/>
            </a:xfrm>
            <a:prstGeom prst="line">
              <a:avLst/>
            </a:prstGeom>
            <a:ln w="28575">
              <a:solidFill>
                <a:srgbClr val="1F407A"/>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F4AA6781-DF0E-37C3-A5B2-1036E259E59A}"/>
              </a:ext>
            </a:extLst>
          </p:cNvPr>
          <p:cNvGrpSpPr/>
          <p:nvPr/>
        </p:nvGrpSpPr>
        <p:grpSpPr>
          <a:xfrm>
            <a:off x="5420535" y="4093602"/>
            <a:ext cx="2761316" cy="473646"/>
            <a:chOff x="5420535" y="4093602"/>
            <a:chExt cx="2761316" cy="473646"/>
          </a:xfrm>
        </p:grpSpPr>
        <p:cxnSp>
          <p:nvCxnSpPr>
            <p:cNvPr id="10" name="Straight Connector 9">
              <a:extLst>
                <a:ext uri="{FF2B5EF4-FFF2-40B4-BE49-F238E27FC236}">
                  <a16:creationId xmlns:a16="http://schemas.microsoft.com/office/drawing/2014/main" id="{A4E82397-A402-88D0-1037-C09EA38EC7DB}"/>
                </a:ext>
              </a:extLst>
            </p:cNvPr>
            <p:cNvCxnSpPr>
              <a:cxnSpLocks/>
            </p:cNvCxnSpPr>
            <p:nvPr/>
          </p:nvCxnSpPr>
          <p:spPr>
            <a:xfrm flipH="1" flipV="1">
              <a:off x="5420535" y="4093602"/>
              <a:ext cx="288032" cy="151159"/>
            </a:xfrm>
            <a:prstGeom prst="line">
              <a:avLst/>
            </a:prstGeom>
            <a:ln w="28575">
              <a:solidFill>
                <a:srgbClr val="1F407A"/>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9DA3147-1462-17C6-3241-26C559EB7FEE}"/>
                </a:ext>
              </a:extLst>
            </p:cNvPr>
            <p:cNvCxnSpPr>
              <a:cxnSpLocks/>
            </p:cNvCxnSpPr>
            <p:nvPr/>
          </p:nvCxnSpPr>
          <p:spPr>
            <a:xfrm flipH="1" flipV="1">
              <a:off x="7893819" y="4416089"/>
              <a:ext cx="288032" cy="151159"/>
            </a:xfrm>
            <a:prstGeom prst="line">
              <a:avLst/>
            </a:prstGeom>
            <a:ln w="28575">
              <a:solidFill>
                <a:srgbClr val="1F407A"/>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CB45195C-822F-6D93-81F1-95BF14D4F0B6}"/>
              </a:ext>
            </a:extLst>
          </p:cNvPr>
          <p:cNvGrpSpPr/>
          <p:nvPr/>
        </p:nvGrpSpPr>
        <p:grpSpPr>
          <a:xfrm>
            <a:off x="3005060" y="4139788"/>
            <a:ext cx="6245175" cy="369332"/>
            <a:chOff x="3005060" y="4139788"/>
            <a:chExt cx="6245175" cy="369332"/>
          </a:xfrm>
        </p:grpSpPr>
        <p:sp>
          <p:nvSpPr>
            <p:cNvPr id="14" name="TextBox 13">
              <a:extLst>
                <a:ext uri="{FF2B5EF4-FFF2-40B4-BE49-F238E27FC236}">
                  <a16:creationId xmlns:a16="http://schemas.microsoft.com/office/drawing/2014/main" id="{F250634E-FA58-14D6-8FBE-2E1D32318CA0}"/>
                </a:ext>
              </a:extLst>
            </p:cNvPr>
            <p:cNvSpPr txBox="1"/>
            <p:nvPr/>
          </p:nvSpPr>
          <p:spPr>
            <a:xfrm>
              <a:off x="3005060" y="4139788"/>
              <a:ext cx="338554" cy="369332"/>
            </a:xfrm>
            <a:prstGeom prst="rect">
              <a:avLst/>
            </a:prstGeom>
            <a:noFill/>
          </p:spPr>
          <p:txBody>
            <a:bodyPr wrap="none" rtlCol="0">
              <a:spAutoFit/>
            </a:bodyPr>
            <a:lstStyle/>
            <a:p>
              <a:r>
                <a:rPr lang="en-US" b="1" dirty="0">
                  <a:solidFill>
                    <a:srgbClr val="1F407A"/>
                  </a:solidFill>
                </a:rPr>
                <a:t>X</a:t>
              </a:r>
              <a:endParaRPr lang="en-BE" b="1" dirty="0">
                <a:solidFill>
                  <a:srgbClr val="1F407A"/>
                </a:solidFill>
              </a:endParaRPr>
            </a:p>
          </p:txBody>
        </p:sp>
        <p:sp>
          <p:nvSpPr>
            <p:cNvPr id="16" name="TextBox 15">
              <a:extLst>
                <a:ext uri="{FF2B5EF4-FFF2-40B4-BE49-F238E27FC236}">
                  <a16:creationId xmlns:a16="http://schemas.microsoft.com/office/drawing/2014/main" id="{56AC363A-8B34-7A35-7306-23CF0BB45425}"/>
                </a:ext>
              </a:extLst>
            </p:cNvPr>
            <p:cNvSpPr txBox="1"/>
            <p:nvPr/>
          </p:nvSpPr>
          <p:spPr>
            <a:xfrm>
              <a:off x="8911681" y="4139788"/>
              <a:ext cx="338554" cy="369332"/>
            </a:xfrm>
            <a:prstGeom prst="rect">
              <a:avLst/>
            </a:prstGeom>
            <a:noFill/>
          </p:spPr>
          <p:txBody>
            <a:bodyPr wrap="none" rtlCol="0">
              <a:spAutoFit/>
            </a:bodyPr>
            <a:lstStyle/>
            <a:p>
              <a:r>
                <a:rPr lang="en-US" b="1" dirty="0">
                  <a:solidFill>
                    <a:srgbClr val="1F407A"/>
                  </a:solidFill>
                </a:rPr>
                <a:t>X</a:t>
              </a:r>
              <a:endParaRPr lang="en-BE" b="1" dirty="0">
                <a:solidFill>
                  <a:srgbClr val="1F407A"/>
                </a:solidFill>
              </a:endParaRPr>
            </a:p>
          </p:txBody>
        </p:sp>
        <p:sp>
          <p:nvSpPr>
            <p:cNvPr id="17" name="TextBox 16">
              <a:extLst>
                <a:ext uri="{FF2B5EF4-FFF2-40B4-BE49-F238E27FC236}">
                  <a16:creationId xmlns:a16="http://schemas.microsoft.com/office/drawing/2014/main" id="{FF43FFFC-6B07-CA8C-B6FA-219EBE62F4F6}"/>
                </a:ext>
              </a:extLst>
            </p:cNvPr>
            <p:cNvSpPr txBox="1"/>
            <p:nvPr/>
          </p:nvSpPr>
          <p:spPr>
            <a:xfrm>
              <a:off x="6148771" y="4139788"/>
              <a:ext cx="338554" cy="369332"/>
            </a:xfrm>
            <a:prstGeom prst="rect">
              <a:avLst/>
            </a:prstGeom>
            <a:noFill/>
          </p:spPr>
          <p:txBody>
            <a:bodyPr wrap="none" rtlCol="0">
              <a:spAutoFit/>
            </a:bodyPr>
            <a:lstStyle/>
            <a:p>
              <a:r>
                <a:rPr lang="en-US" b="1" dirty="0">
                  <a:solidFill>
                    <a:srgbClr val="1F407A"/>
                  </a:solidFill>
                </a:rPr>
                <a:t>X</a:t>
              </a:r>
              <a:endParaRPr lang="en-BE" b="1" dirty="0">
                <a:solidFill>
                  <a:srgbClr val="1F407A"/>
                </a:solidFill>
              </a:endParaRPr>
            </a:p>
          </p:txBody>
        </p:sp>
      </p:grpSp>
    </p:spTree>
    <p:extLst>
      <p:ext uri="{BB962C8B-B14F-4D97-AF65-F5344CB8AC3E}">
        <p14:creationId xmlns:p14="http://schemas.microsoft.com/office/powerpoint/2010/main" val="281189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2" grpId="0"/>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3481-020A-038F-3A66-229CE84116A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4C7A57-1274-15DC-C0F5-00159141E3A1}"/>
              </a:ext>
            </a:extLst>
          </p:cNvPr>
          <p:cNvSpPr>
            <a:spLocks noGrp="1"/>
          </p:cNvSpPr>
          <p:nvPr>
            <p:ph type="sldNum" sz="quarter" idx="12"/>
          </p:nvPr>
        </p:nvSpPr>
        <p:spPr/>
        <p:txBody>
          <a:bodyPr/>
          <a:lstStyle/>
          <a:p>
            <a:fld id="{6C6AE60A-B69C-4790-82F7-3882EDF23186}" type="slidenum">
              <a:rPr lang="en-GB" smtClean="0"/>
              <a:pPr/>
              <a:t>2</a:t>
            </a:fld>
            <a:endParaRPr lang="en-GB" dirty="0"/>
          </a:p>
        </p:txBody>
      </p:sp>
      <p:pic>
        <p:nvPicPr>
          <p:cNvPr id="7" name="Picture 6">
            <a:extLst>
              <a:ext uri="{FF2B5EF4-FFF2-40B4-BE49-F238E27FC236}">
                <a16:creationId xmlns:a16="http://schemas.microsoft.com/office/drawing/2014/main" id="{C6B80EE9-8CD1-35BE-0DAE-8DCA95B5C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083" y="282760"/>
            <a:ext cx="9721080" cy="6494278"/>
          </a:xfrm>
          <a:prstGeom prst="rect">
            <a:avLst/>
          </a:prstGeom>
        </p:spPr>
      </p:pic>
      <p:sp>
        <p:nvSpPr>
          <p:cNvPr id="8" name="TextBox 7">
            <a:extLst>
              <a:ext uri="{FF2B5EF4-FFF2-40B4-BE49-F238E27FC236}">
                <a16:creationId xmlns:a16="http://schemas.microsoft.com/office/drawing/2014/main" id="{9DA96973-DE65-BC8D-152A-53D434D33531}"/>
              </a:ext>
            </a:extLst>
          </p:cNvPr>
          <p:cNvSpPr txBox="1"/>
          <p:nvPr/>
        </p:nvSpPr>
        <p:spPr>
          <a:xfrm>
            <a:off x="5232326" y="5014054"/>
            <a:ext cx="312906" cy="369332"/>
          </a:xfrm>
          <a:prstGeom prst="rect">
            <a:avLst/>
          </a:prstGeom>
          <a:noFill/>
        </p:spPr>
        <p:txBody>
          <a:bodyPr wrap="none" rtlCol="0">
            <a:spAutoFit/>
          </a:bodyPr>
          <a:lstStyle/>
          <a:p>
            <a:r>
              <a:rPr lang="en-GB" b="1" dirty="0">
                <a:solidFill>
                  <a:schemeClr val="bg1">
                    <a:lumMod val="50000"/>
                  </a:schemeClr>
                </a:solidFill>
              </a:rPr>
              <a:t>3</a:t>
            </a:r>
            <a:endParaRPr lang="en-BE" b="1" dirty="0">
              <a:solidFill>
                <a:schemeClr val="bg1">
                  <a:lumMod val="50000"/>
                </a:schemeClr>
              </a:solidFill>
            </a:endParaRPr>
          </a:p>
        </p:txBody>
      </p:sp>
      <p:grpSp>
        <p:nvGrpSpPr>
          <p:cNvPr id="4" name="Group 3">
            <a:extLst>
              <a:ext uri="{FF2B5EF4-FFF2-40B4-BE49-F238E27FC236}">
                <a16:creationId xmlns:a16="http://schemas.microsoft.com/office/drawing/2014/main" id="{0DE3A879-B39A-5F21-DB34-B6F9CB9493A6}"/>
              </a:ext>
            </a:extLst>
          </p:cNvPr>
          <p:cNvGrpSpPr/>
          <p:nvPr/>
        </p:nvGrpSpPr>
        <p:grpSpPr>
          <a:xfrm>
            <a:off x="1701131" y="4523618"/>
            <a:ext cx="9289032" cy="1390180"/>
            <a:chOff x="1701131" y="4523618"/>
            <a:chExt cx="9289032" cy="1390180"/>
          </a:xfrm>
        </p:grpSpPr>
        <p:sp>
          <p:nvSpPr>
            <p:cNvPr id="3" name="Rectangle 2">
              <a:extLst>
                <a:ext uri="{FF2B5EF4-FFF2-40B4-BE49-F238E27FC236}">
                  <a16:creationId xmlns:a16="http://schemas.microsoft.com/office/drawing/2014/main" id="{F450CE10-C28D-573D-1752-6B7B957CCEFB}"/>
                </a:ext>
              </a:extLst>
            </p:cNvPr>
            <p:cNvSpPr/>
            <p:nvPr/>
          </p:nvSpPr>
          <p:spPr>
            <a:xfrm>
              <a:off x="1701131" y="4797152"/>
              <a:ext cx="9289032" cy="111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 name="Picture 1" descr="A picture containing person&#10;&#10;Description automatically generated">
              <a:extLst>
                <a:ext uri="{FF2B5EF4-FFF2-40B4-BE49-F238E27FC236}">
                  <a16:creationId xmlns:a16="http://schemas.microsoft.com/office/drawing/2014/main" id="{3A8F955C-08D9-AF0C-E09B-79B0CF6274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399" t="23099" b="39101"/>
            <a:stretch/>
          </p:blipFill>
          <p:spPr>
            <a:xfrm>
              <a:off x="3222507" y="4523618"/>
              <a:ext cx="1368152" cy="1390180"/>
            </a:xfrm>
            <a:prstGeom prst="rect">
              <a:avLst/>
            </a:prstGeom>
          </p:spPr>
        </p:pic>
      </p:grpSp>
    </p:spTree>
    <p:extLst>
      <p:ext uri="{BB962C8B-B14F-4D97-AF65-F5344CB8AC3E}">
        <p14:creationId xmlns:p14="http://schemas.microsoft.com/office/powerpoint/2010/main" val="1474572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CF98FF-E6D9-E6F6-ABC1-01DC5F8C0D6B}"/>
              </a:ext>
            </a:extLst>
          </p:cNvPr>
          <p:cNvSpPr>
            <a:spLocks noGrp="1"/>
          </p:cNvSpPr>
          <p:nvPr>
            <p:ph type="title"/>
          </p:nvPr>
        </p:nvSpPr>
        <p:spPr/>
        <p:txBody>
          <a:bodyPr/>
          <a:lstStyle/>
          <a:p>
            <a:r>
              <a:rPr lang="en-US" dirty="0"/>
              <a:t>Results applied to this situation</a:t>
            </a:r>
            <a:endParaRPr lang="en-BE" dirty="0"/>
          </a:p>
        </p:txBody>
      </p:sp>
      <p:pic>
        <p:nvPicPr>
          <p:cNvPr id="12" name="Picture 11">
            <a:extLst>
              <a:ext uri="{FF2B5EF4-FFF2-40B4-BE49-F238E27FC236}">
                <a16:creationId xmlns:a16="http://schemas.microsoft.com/office/drawing/2014/main" id="{592499FC-ECC1-098A-30F3-03F2A4E581F1}"/>
              </a:ext>
            </a:extLst>
          </p:cNvPr>
          <p:cNvPicPr>
            <a:picLocks noChangeAspect="1"/>
          </p:cNvPicPr>
          <p:nvPr/>
        </p:nvPicPr>
        <p:blipFill>
          <a:blip r:embed="rId3"/>
          <a:stretch>
            <a:fillRect/>
          </a:stretch>
        </p:blipFill>
        <p:spPr>
          <a:xfrm>
            <a:off x="377231" y="1340768"/>
            <a:ext cx="7965827" cy="3000521"/>
          </a:xfrm>
          <a:prstGeom prst="rect">
            <a:avLst/>
          </a:prstGeom>
        </p:spPr>
      </p:pic>
      <p:pic>
        <p:nvPicPr>
          <p:cNvPr id="14" name="Picture 13">
            <a:extLst>
              <a:ext uri="{FF2B5EF4-FFF2-40B4-BE49-F238E27FC236}">
                <a16:creationId xmlns:a16="http://schemas.microsoft.com/office/drawing/2014/main" id="{0DCAC976-6169-A11E-9C9D-CD4D2AC4E4E8}"/>
              </a:ext>
            </a:extLst>
          </p:cNvPr>
          <p:cNvPicPr>
            <a:picLocks noChangeAspect="1"/>
          </p:cNvPicPr>
          <p:nvPr/>
        </p:nvPicPr>
        <p:blipFill>
          <a:blip r:embed="rId4"/>
          <a:stretch>
            <a:fillRect/>
          </a:stretch>
        </p:blipFill>
        <p:spPr>
          <a:xfrm>
            <a:off x="808805" y="1700808"/>
            <a:ext cx="8397716" cy="3000521"/>
          </a:xfrm>
          <a:prstGeom prst="rect">
            <a:avLst/>
          </a:prstGeom>
        </p:spPr>
      </p:pic>
      <p:grpSp>
        <p:nvGrpSpPr>
          <p:cNvPr id="19" name="Group 18">
            <a:extLst>
              <a:ext uri="{FF2B5EF4-FFF2-40B4-BE49-F238E27FC236}">
                <a16:creationId xmlns:a16="http://schemas.microsoft.com/office/drawing/2014/main" id="{D2DB0B11-5A26-5BBF-E302-6890211CEC6C}"/>
              </a:ext>
            </a:extLst>
          </p:cNvPr>
          <p:cNvGrpSpPr/>
          <p:nvPr/>
        </p:nvGrpSpPr>
        <p:grpSpPr>
          <a:xfrm>
            <a:off x="1456877" y="1988840"/>
            <a:ext cx="8258435" cy="2978036"/>
            <a:chOff x="1413099" y="3940891"/>
            <a:chExt cx="8258435" cy="2978036"/>
          </a:xfrm>
        </p:grpSpPr>
        <p:pic>
          <p:nvPicPr>
            <p:cNvPr id="18" name="Picture 17">
              <a:extLst>
                <a:ext uri="{FF2B5EF4-FFF2-40B4-BE49-F238E27FC236}">
                  <a16:creationId xmlns:a16="http://schemas.microsoft.com/office/drawing/2014/main" id="{F27DBCFD-2FCD-144B-73A8-B08E7708DD83}"/>
                </a:ext>
              </a:extLst>
            </p:cNvPr>
            <p:cNvPicPr>
              <a:picLocks noChangeAspect="1"/>
            </p:cNvPicPr>
            <p:nvPr/>
          </p:nvPicPr>
          <p:blipFill rotWithShape="1">
            <a:blip r:embed="rId5"/>
            <a:srcRect t="7548"/>
            <a:stretch/>
          </p:blipFill>
          <p:spPr>
            <a:xfrm>
              <a:off x="1437704" y="5569308"/>
              <a:ext cx="8233830" cy="1349619"/>
            </a:xfrm>
            <a:prstGeom prst="rect">
              <a:avLst/>
            </a:prstGeom>
          </p:spPr>
        </p:pic>
        <p:pic>
          <p:nvPicPr>
            <p:cNvPr id="16" name="Picture 15">
              <a:extLst>
                <a:ext uri="{FF2B5EF4-FFF2-40B4-BE49-F238E27FC236}">
                  <a16:creationId xmlns:a16="http://schemas.microsoft.com/office/drawing/2014/main" id="{050FA955-C4E8-306E-246F-79D7403C2191}"/>
                </a:ext>
              </a:extLst>
            </p:cNvPr>
            <p:cNvPicPr>
              <a:picLocks noChangeAspect="1"/>
            </p:cNvPicPr>
            <p:nvPr/>
          </p:nvPicPr>
          <p:blipFill rotWithShape="1">
            <a:blip r:embed="rId6"/>
            <a:srcRect b="3132"/>
            <a:stretch/>
          </p:blipFill>
          <p:spPr>
            <a:xfrm>
              <a:off x="1413099" y="3940891"/>
              <a:ext cx="8253859" cy="1689348"/>
            </a:xfrm>
            <a:prstGeom prst="rect">
              <a:avLst/>
            </a:prstGeom>
          </p:spPr>
        </p:pic>
      </p:grpSp>
      <p:pic>
        <p:nvPicPr>
          <p:cNvPr id="21" name="Picture 20">
            <a:extLst>
              <a:ext uri="{FF2B5EF4-FFF2-40B4-BE49-F238E27FC236}">
                <a16:creationId xmlns:a16="http://schemas.microsoft.com/office/drawing/2014/main" id="{B740947B-667F-0160-4AD6-39173CAB2D4D}"/>
              </a:ext>
            </a:extLst>
          </p:cNvPr>
          <p:cNvPicPr>
            <a:picLocks noChangeAspect="1"/>
          </p:cNvPicPr>
          <p:nvPr/>
        </p:nvPicPr>
        <p:blipFill>
          <a:blip r:embed="rId7"/>
          <a:stretch>
            <a:fillRect/>
          </a:stretch>
        </p:blipFill>
        <p:spPr>
          <a:xfrm>
            <a:off x="1528885" y="2205768"/>
            <a:ext cx="8705590" cy="3116455"/>
          </a:xfrm>
          <a:prstGeom prst="rect">
            <a:avLst/>
          </a:prstGeom>
        </p:spPr>
      </p:pic>
      <p:pic>
        <p:nvPicPr>
          <p:cNvPr id="23" name="Picture 22">
            <a:extLst>
              <a:ext uri="{FF2B5EF4-FFF2-40B4-BE49-F238E27FC236}">
                <a16:creationId xmlns:a16="http://schemas.microsoft.com/office/drawing/2014/main" id="{BD414C84-EE42-BAF5-6BFF-49893B9E9B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28504" y="2477172"/>
            <a:ext cx="9139263" cy="3547579"/>
          </a:xfrm>
          <a:prstGeom prst="rect">
            <a:avLst/>
          </a:prstGeom>
        </p:spPr>
      </p:pic>
      <p:pic>
        <p:nvPicPr>
          <p:cNvPr id="24" name="Picture 23">
            <a:extLst>
              <a:ext uri="{FF2B5EF4-FFF2-40B4-BE49-F238E27FC236}">
                <a16:creationId xmlns:a16="http://schemas.microsoft.com/office/drawing/2014/main" id="{56439661-52BB-DE75-64BE-D41E2576DA0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26964" y="2757897"/>
            <a:ext cx="9139263" cy="3371123"/>
          </a:xfrm>
          <a:prstGeom prst="rect">
            <a:avLst/>
          </a:prstGeom>
        </p:spPr>
      </p:pic>
      <p:sp>
        <p:nvSpPr>
          <p:cNvPr id="3" name="Date Placeholder 2">
            <a:extLst>
              <a:ext uri="{FF2B5EF4-FFF2-40B4-BE49-F238E27FC236}">
                <a16:creationId xmlns:a16="http://schemas.microsoft.com/office/drawing/2014/main" id="{163FD7EA-1D66-4F6F-D5D0-F4A470B6FBF7}"/>
              </a:ext>
            </a:extLst>
          </p:cNvPr>
          <p:cNvSpPr>
            <a:spLocks noGrp="1"/>
          </p:cNvSpPr>
          <p:nvPr>
            <p:ph type="dt" sz="half" idx="10"/>
          </p:nvPr>
        </p:nvSpPr>
        <p:spPr>
          <a:xfrm>
            <a:off x="10916511" y="6308726"/>
            <a:ext cx="612000" cy="468312"/>
          </a:xfrm>
          <a:prstGeom prst="rect">
            <a:avLst/>
          </a:prstGeom>
        </p:spPr>
        <p:txBody>
          <a:bodyPr vert="horz" wrap="none" lIns="0" tIns="0" rIns="0" bIns="0" rtlCol="0" anchor="ctr"/>
          <a:lstStyle>
            <a:defPPr>
              <a:defRPr lang="de-DE"/>
            </a:defPPr>
            <a:lvl1pPr marL="0" algn="ct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C0FF14-B644-4F6A-A874-C545935004B4}" type="datetime1">
              <a:rPr lang="en-GB" smtClean="0"/>
              <a:pPr/>
              <a:t>08/05/2026</a:t>
            </a:fld>
            <a:endParaRPr lang="en-GB" dirty="0"/>
          </a:p>
        </p:txBody>
      </p:sp>
      <p:sp>
        <p:nvSpPr>
          <p:cNvPr id="4" name="Footer Placeholder 3">
            <a:extLst>
              <a:ext uri="{FF2B5EF4-FFF2-40B4-BE49-F238E27FC236}">
                <a16:creationId xmlns:a16="http://schemas.microsoft.com/office/drawing/2014/main" id="{48ACE720-EC11-5DEE-AC43-3BE5CF7350A2}"/>
              </a:ext>
            </a:extLst>
          </p:cNvPr>
          <p:cNvSpPr>
            <a:spLocks noGrp="1"/>
          </p:cNvSpPr>
          <p:nvPr>
            <p:ph type="ftr" sz="quarter" idx="11"/>
          </p:nvPr>
        </p:nvSpPr>
        <p:spPr>
          <a:xfrm>
            <a:off x="6094413" y="6308726"/>
            <a:ext cx="4631883" cy="459776"/>
          </a:xfrm>
          <a:prstGeom prst="rect">
            <a:avLst/>
          </a:prstGeom>
        </p:spPr>
        <p:txBody>
          <a:bodyPr vert="horz" wrap="none" lIns="0" tIns="0" rIns="0" bIns="0" rtlCol="0" anchor="ctr"/>
          <a:lstStyle>
            <a:defPPr>
              <a:defRPr lang="de-DE"/>
            </a:defPPr>
            <a:lvl1pPr marL="0" algn="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Wim Thiery</a:t>
            </a:r>
            <a:endParaRPr lang="en-GB" dirty="0"/>
          </a:p>
        </p:txBody>
      </p:sp>
      <p:sp>
        <p:nvSpPr>
          <p:cNvPr id="5" name="Slide Number Placeholder 4">
            <a:extLst>
              <a:ext uri="{FF2B5EF4-FFF2-40B4-BE49-F238E27FC236}">
                <a16:creationId xmlns:a16="http://schemas.microsoft.com/office/drawing/2014/main" id="{93B2CCB8-1EDE-2935-814D-4D0FD50CAA92}"/>
              </a:ext>
            </a:extLst>
          </p:cNvPr>
          <p:cNvSpPr>
            <a:spLocks noGrp="1"/>
          </p:cNvSpPr>
          <p:nvPr>
            <p:ph type="sldNum" sz="quarter" idx="12"/>
          </p:nvPr>
        </p:nvSpPr>
        <p:spPr/>
        <p:txBody>
          <a:bodyPr/>
          <a:lstStyle/>
          <a:p>
            <a:fld id="{6C6AE60A-B69C-4790-82F7-3882EDF23186}" type="slidenum">
              <a:rPr lang="en-GB" smtClean="0"/>
              <a:pPr/>
              <a:t>20</a:t>
            </a:fld>
            <a:endParaRPr lang="en-GB" dirty="0"/>
          </a:p>
        </p:txBody>
      </p:sp>
    </p:spTree>
    <p:extLst>
      <p:ext uri="{BB962C8B-B14F-4D97-AF65-F5344CB8AC3E}">
        <p14:creationId xmlns:p14="http://schemas.microsoft.com/office/powerpoint/2010/main" val="815765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B89977-5E27-04C8-77E5-E70820C10656}"/>
              </a:ext>
            </a:extLst>
          </p:cNvPr>
          <p:cNvSpPr>
            <a:spLocks noGrp="1"/>
          </p:cNvSpPr>
          <p:nvPr>
            <p:ph idx="1"/>
          </p:nvPr>
        </p:nvSpPr>
        <p:spPr>
          <a:xfrm>
            <a:off x="323850" y="1556792"/>
            <a:ext cx="11537950" cy="4210046"/>
          </a:xfrm>
        </p:spPr>
        <p:txBody>
          <a:bodyPr/>
          <a:lstStyle/>
          <a:p>
            <a:r>
              <a:rPr lang="en-US" dirty="0"/>
              <a:t>2 708 271 children born in the years 2010 to 2020 are expected to face one additional heatwave in their lifetime due to the total emissions of </a:t>
            </a:r>
            <a:r>
              <a:rPr lang="en-US" dirty="0" err="1"/>
              <a:t>Tyrving</a:t>
            </a:r>
            <a:r>
              <a:rPr lang="en-US" dirty="0"/>
              <a:t>, </a:t>
            </a:r>
            <a:r>
              <a:rPr lang="en-US" dirty="0" err="1"/>
              <a:t>Breidablikk</a:t>
            </a:r>
            <a:r>
              <a:rPr lang="en-US" dirty="0"/>
              <a:t>, and Yggdrasil combined</a:t>
            </a:r>
          </a:p>
          <a:p>
            <a:endParaRPr lang="en-US" dirty="0"/>
          </a:p>
          <a:p>
            <a:r>
              <a:rPr lang="en-US" dirty="0"/>
              <a:t>Analogously:</a:t>
            </a:r>
          </a:p>
          <a:p>
            <a:pPr lvl="1"/>
            <a:r>
              <a:rPr lang="en-US" dirty="0"/>
              <a:t>83 588 children are expected to face one additional drought </a:t>
            </a:r>
          </a:p>
          <a:p>
            <a:pPr lvl="1"/>
            <a:r>
              <a:rPr lang="en-GB" dirty="0"/>
              <a:t>75 822 children are expected to face one additional crop failure</a:t>
            </a:r>
          </a:p>
          <a:p>
            <a:pPr lvl="1"/>
            <a:r>
              <a:rPr lang="en-GB" dirty="0"/>
              <a:t>29 122 children are expected to face one additional wildfire </a:t>
            </a:r>
          </a:p>
          <a:p>
            <a:pPr lvl="1"/>
            <a:r>
              <a:rPr lang="en-GB" dirty="0"/>
              <a:t>27 478 children are expected to face one additional tropical cyclone </a:t>
            </a:r>
          </a:p>
          <a:p>
            <a:pPr lvl="1"/>
            <a:r>
              <a:rPr lang="en-GB" dirty="0"/>
              <a:t>19 061 children are expected to face one additional river flood </a:t>
            </a:r>
          </a:p>
          <a:p>
            <a:endParaRPr lang="en-BE" dirty="0"/>
          </a:p>
        </p:txBody>
      </p:sp>
      <p:sp>
        <p:nvSpPr>
          <p:cNvPr id="3" name="Date Placeholder 2">
            <a:extLst>
              <a:ext uri="{FF2B5EF4-FFF2-40B4-BE49-F238E27FC236}">
                <a16:creationId xmlns:a16="http://schemas.microsoft.com/office/drawing/2014/main" id="{163FD7EA-1D66-4F6F-D5D0-F4A470B6FBF7}"/>
              </a:ext>
            </a:extLst>
          </p:cNvPr>
          <p:cNvSpPr>
            <a:spLocks noGrp="1"/>
          </p:cNvSpPr>
          <p:nvPr>
            <p:ph type="dt" sz="half" idx="10"/>
          </p:nvPr>
        </p:nvSpPr>
        <p:spPr>
          <a:xfrm>
            <a:off x="10916511" y="6308726"/>
            <a:ext cx="612000" cy="468312"/>
          </a:xfrm>
          <a:prstGeom prst="rect">
            <a:avLst/>
          </a:prstGeom>
        </p:spPr>
        <p:txBody>
          <a:bodyPr vert="horz" wrap="none" lIns="0" tIns="0" rIns="0" bIns="0" rtlCol="0" anchor="ctr"/>
          <a:lstStyle>
            <a:defPPr>
              <a:defRPr lang="de-DE"/>
            </a:defPPr>
            <a:lvl1pPr marL="0" algn="ct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C0FF14-B644-4F6A-A874-C545935004B4}" type="datetime1">
              <a:rPr lang="en-GB" smtClean="0"/>
              <a:pPr/>
              <a:t>08/05/2026</a:t>
            </a:fld>
            <a:endParaRPr lang="en-GB" dirty="0"/>
          </a:p>
        </p:txBody>
      </p:sp>
      <p:sp>
        <p:nvSpPr>
          <p:cNvPr id="4" name="Footer Placeholder 3">
            <a:extLst>
              <a:ext uri="{FF2B5EF4-FFF2-40B4-BE49-F238E27FC236}">
                <a16:creationId xmlns:a16="http://schemas.microsoft.com/office/drawing/2014/main" id="{48ACE720-EC11-5DEE-AC43-3BE5CF7350A2}"/>
              </a:ext>
            </a:extLst>
          </p:cNvPr>
          <p:cNvSpPr>
            <a:spLocks noGrp="1"/>
          </p:cNvSpPr>
          <p:nvPr>
            <p:ph type="ftr" sz="quarter" idx="11"/>
          </p:nvPr>
        </p:nvSpPr>
        <p:spPr>
          <a:xfrm>
            <a:off x="6094413" y="6308726"/>
            <a:ext cx="4631883" cy="459776"/>
          </a:xfrm>
          <a:prstGeom prst="rect">
            <a:avLst/>
          </a:prstGeom>
        </p:spPr>
        <p:txBody>
          <a:bodyPr vert="horz" wrap="none" lIns="0" tIns="0" rIns="0" bIns="0" rtlCol="0" anchor="ctr"/>
          <a:lstStyle>
            <a:defPPr>
              <a:defRPr lang="de-DE"/>
            </a:defPPr>
            <a:lvl1pPr marL="0" algn="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Wim Thiery</a:t>
            </a:r>
            <a:endParaRPr lang="en-GB" dirty="0"/>
          </a:p>
        </p:txBody>
      </p:sp>
      <p:sp>
        <p:nvSpPr>
          <p:cNvPr id="5" name="Slide Number Placeholder 4">
            <a:extLst>
              <a:ext uri="{FF2B5EF4-FFF2-40B4-BE49-F238E27FC236}">
                <a16:creationId xmlns:a16="http://schemas.microsoft.com/office/drawing/2014/main" id="{93B2CCB8-1EDE-2935-814D-4D0FD50CAA92}"/>
              </a:ext>
            </a:extLst>
          </p:cNvPr>
          <p:cNvSpPr>
            <a:spLocks noGrp="1"/>
          </p:cNvSpPr>
          <p:nvPr>
            <p:ph type="sldNum" sz="quarter" idx="12"/>
          </p:nvPr>
        </p:nvSpPr>
        <p:spPr/>
        <p:txBody>
          <a:bodyPr/>
          <a:lstStyle/>
          <a:p>
            <a:fld id="{6C6AE60A-B69C-4790-82F7-3882EDF23186}" type="slidenum">
              <a:rPr lang="en-GB" smtClean="0"/>
              <a:pPr/>
              <a:t>21</a:t>
            </a:fld>
            <a:endParaRPr lang="en-GB" dirty="0"/>
          </a:p>
        </p:txBody>
      </p:sp>
      <p:sp>
        <p:nvSpPr>
          <p:cNvPr id="6" name="Title 5">
            <a:extLst>
              <a:ext uri="{FF2B5EF4-FFF2-40B4-BE49-F238E27FC236}">
                <a16:creationId xmlns:a16="http://schemas.microsoft.com/office/drawing/2014/main" id="{E5CF98FF-E6D9-E6F6-ABC1-01DC5F8C0D6B}"/>
              </a:ext>
            </a:extLst>
          </p:cNvPr>
          <p:cNvSpPr>
            <a:spLocks noGrp="1"/>
          </p:cNvSpPr>
          <p:nvPr>
            <p:ph type="title"/>
          </p:nvPr>
        </p:nvSpPr>
        <p:spPr/>
        <p:txBody>
          <a:bodyPr/>
          <a:lstStyle/>
          <a:p>
            <a:r>
              <a:rPr lang="en-US" dirty="0"/>
              <a:t>Key summary statistics</a:t>
            </a:r>
            <a:endParaRPr lang="en-BE" dirty="0"/>
          </a:p>
        </p:txBody>
      </p:sp>
    </p:spTree>
    <p:extLst>
      <p:ext uri="{BB962C8B-B14F-4D97-AF65-F5344CB8AC3E}">
        <p14:creationId xmlns:p14="http://schemas.microsoft.com/office/powerpoint/2010/main" val="2191487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B4BDD9-7273-3448-460E-6ADA6763ADD9}"/>
              </a:ext>
            </a:extLst>
          </p:cNvPr>
          <p:cNvSpPr>
            <a:spLocks noGrp="1"/>
          </p:cNvSpPr>
          <p:nvPr>
            <p:ph type="sldNum" sz="quarter" idx="12"/>
          </p:nvPr>
        </p:nvSpPr>
        <p:spPr/>
        <p:txBody>
          <a:bodyPr/>
          <a:lstStyle/>
          <a:p>
            <a:fld id="{6C6AE60A-B69C-4790-82F7-3882EDF23186}" type="slidenum">
              <a:rPr lang="en-GB" smtClean="0"/>
              <a:pPr/>
              <a:t>22</a:t>
            </a:fld>
            <a:endParaRPr lang="en-GB" dirty="0"/>
          </a:p>
        </p:txBody>
      </p:sp>
      <p:grpSp>
        <p:nvGrpSpPr>
          <p:cNvPr id="6" name="Group 5">
            <a:extLst>
              <a:ext uri="{FF2B5EF4-FFF2-40B4-BE49-F238E27FC236}">
                <a16:creationId xmlns:a16="http://schemas.microsoft.com/office/drawing/2014/main" id="{BC008C17-27A8-7C60-39B2-2E1D393AC4AC}"/>
              </a:ext>
            </a:extLst>
          </p:cNvPr>
          <p:cNvGrpSpPr/>
          <p:nvPr/>
        </p:nvGrpSpPr>
        <p:grpSpPr>
          <a:xfrm>
            <a:off x="981051" y="629642"/>
            <a:ext cx="4842229" cy="5796310"/>
            <a:chOff x="981051" y="629642"/>
            <a:chExt cx="4842229" cy="5796310"/>
          </a:xfrm>
        </p:grpSpPr>
        <p:pic>
          <p:nvPicPr>
            <p:cNvPr id="14" name="Picture 13">
              <a:extLst>
                <a:ext uri="{FF2B5EF4-FFF2-40B4-BE49-F238E27FC236}">
                  <a16:creationId xmlns:a16="http://schemas.microsoft.com/office/drawing/2014/main" id="{A0D8C026-1A02-AB5E-051B-2CC1A7DE5F67}"/>
                </a:ext>
              </a:extLst>
            </p:cNvPr>
            <p:cNvPicPr>
              <a:picLocks noChangeAspect="1"/>
            </p:cNvPicPr>
            <p:nvPr/>
          </p:nvPicPr>
          <p:blipFill>
            <a:blip r:embed="rId3"/>
            <a:stretch>
              <a:fillRect/>
            </a:stretch>
          </p:blipFill>
          <p:spPr>
            <a:xfrm>
              <a:off x="981051" y="1340768"/>
              <a:ext cx="4842229" cy="5085184"/>
            </a:xfrm>
            <a:prstGeom prst="rect">
              <a:avLst/>
            </a:prstGeom>
          </p:spPr>
        </p:pic>
        <p:pic>
          <p:nvPicPr>
            <p:cNvPr id="16" name="Picture 15">
              <a:extLst>
                <a:ext uri="{FF2B5EF4-FFF2-40B4-BE49-F238E27FC236}">
                  <a16:creationId xmlns:a16="http://schemas.microsoft.com/office/drawing/2014/main" id="{B542A7E7-7CA5-3AC8-328F-28A713F6178C}"/>
                </a:ext>
              </a:extLst>
            </p:cNvPr>
            <p:cNvPicPr>
              <a:picLocks noChangeAspect="1"/>
            </p:cNvPicPr>
            <p:nvPr/>
          </p:nvPicPr>
          <p:blipFill>
            <a:blip r:embed="rId4"/>
            <a:stretch>
              <a:fillRect/>
            </a:stretch>
          </p:blipFill>
          <p:spPr>
            <a:xfrm>
              <a:off x="981051" y="629642"/>
              <a:ext cx="1882011" cy="594320"/>
            </a:xfrm>
            <a:prstGeom prst="rect">
              <a:avLst/>
            </a:prstGeom>
          </p:spPr>
        </p:pic>
      </p:grpSp>
      <p:grpSp>
        <p:nvGrpSpPr>
          <p:cNvPr id="7" name="Group 6">
            <a:extLst>
              <a:ext uri="{FF2B5EF4-FFF2-40B4-BE49-F238E27FC236}">
                <a16:creationId xmlns:a16="http://schemas.microsoft.com/office/drawing/2014/main" id="{14CD23CE-280E-9C64-BDB0-5D34D799AC51}"/>
              </a:ext>
            </a:extLst>
          </p:cNvPr>
          <p:cNvGrpSpPr/>
          <p:nvPr/>
        </p:nvGrpSpPr>
        <p:grpSpPr>
          <a:xfrm>
            <a:off x="6775027" y="681652"/>
            <a:ext cx="5007283" cy="5733430"/>
            <a:chOff x="6775027" y="681652"/>
            <a:chExt cx="5007283" cy="5733430"/>
          </a:xfrm>
        </p:grpSpPr>
        <p:pic>
          <p:nvPicPr>
            <p:cNvPr id="3" name="Picture 2">
              <a:extLst>
                <a:ext uri="{FF2B5EF4-FFF2-40B4-BE49-F238E27FC236}">
                  <a16:creationId xmlns:a16="http://schemas.microsoft.com/office/drawing/2014/main" id="{8FEEEFB0-D73B-D861-BA17-26B53206D9C5}"/>
                </a:ext>
              </a:extLst>
            </p:cNvPr>
            <p:cNvPicPr>
              <a:picLocks noChangeAspect="1"/>
            </p:cNvPicPr>
            <p:nvPr/>
          </p:nvPicPr>
          <p:blipFill>
            <a:blip r:embed="rId5"/>
            <a:stretch>
              <a:fillRect/>
            </a:stretch>
          </p:blipFill>
          <p:spPr>
            <a:xfrm>
              <a:off x="6775027" y="1340768"/>
              <a:ext cx="5007283" cy="5074314"/>
            </a:xfrm>
            <a:prstGeom prst="rect">
              <a:avLst/>
            </a:prstGeom>
          </p:spPr>
        </p:pic>
        <p:pic>
          <p:nvPicPr>
            <p:cNvPr id="5" name="Picture 4">
              <a:extLst>
                <a:ext uri="{FF2B5EF4-FFF2-40B4-BE49-F238E27FC236}">
                  <a16:creationId xmlns:a16="http://schemas.microsoft.com/office/drawing/2014/main" id="{B952C994-96E8-54A4-646E-67685CA45383}"/>
                </a:ext>
              </a:extLst>
            </p:cNvPr>
            <p:cNvPicPr>
              <a:picLocks noChangeAspect="1"/>
            </p:cNvPicPr>
            <p:nvPr/>
          </p:nvPicPr>
          <p:blipFill>
            <a:blip r:embed="rId4"/>
            <a:stretch>
              <a:fillRect/>
            </a:stretch>
          </p:blipFill>
          <p:spPr>
            <a:xfrm>
              <a:off x="6875904" y="681652"/>
              <a:ext cx="1882011" cy="594320"/>
            </a:xfrm>
            <a:prstGeom prst="rect">
              <a:avLst/>
            </a:prstGeom>
          </p:spPr>
        </p:pic>
      </p:grpSp>
    </p:spTree>
    <p:extLst>
      <p:ext uri="{BB962C8B-B14F-4D97-AF65-F5344CB8AC3E}">
        <p14:creationId xmlns:p14="http://schemas.microsoft.com/office/powerpoint/2010/main" val="1108148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094413" y="6308726"/>
            <a:ext cx="4631883" cy="459776"/>
          </a:xfrm>
          <a:prstGeom prst="rect">
            <a:avLst/>
          </a:prstGeom>
        </p:spPr>
        <p:txBody>
          <a:bodyPr/>
          <a:lstStyle/>
          <a:p>
            <a:r>
              <a:rPr lang="en-GB"/>
              <a:t>Wim Thiery</a:t>
            </a:r>
            <a:endParaRPr lang="en-GB" dirty="0"/>
          </a:p>
        </p:txBody>
      </p:sp>
      <p:sp>
        <p:nvSpPr>
          <p:cNvPr id="5" name="Slide Number Placeholder 4"/>
          <p:cNvSpPr>
            <a:spLocks noGrp="1"/>
          </p:cNvSpPr>
          <p:nvPr>
            <p:ph type="sldNum" sz="quarter" idx="4294967295"/>
          </p:nvPr>
        </p:nvSpPr>
        <p:spPr>
          <a:xfrm>
            <a:off x="11624905" y="6308726"/>
            <a:ext cx="355461" cy="468312"/>
          </a:xfrm>
          <a:prstGeom prst="rect">
            <a:avLst/>
          </a:prstGeom>
        </p:spPr>
        <p:txBody>
          <a:bodyPr/>
          <a:lstStyle/>
          <a:p>
            <a:fld id="{6C6AE60A-B69C-4790-82F7-3882EDF23186}" type="slidenum">
              <a:rPr lang="en-GB" smtClean="0"/>
              <a:pPr/>
              <a:t>23</a:t>
            </a:fld>
            <a:endParaRPr lang="en-GB" dirty="0"/>
          </a:p>
        </p:txBody>
      </p:sp>
      <p:sp>
        <p:nvSpPr>
          <p:cNvPr id="8" name="TextBox 7"/>
          <p:cNvSpPr txBox="1"/>
          <p:nvPr/>
        </p:nvSpPr>
        <p:spPr>
          <a:xfrm>
            <a:off x="9219818" y="6487457"/>
            <a:ext cx="2864887" cy="276999"/>
          </a:xfrm>
          <a:prstGeom prst="rect">
            <a:avLst/>
          </a:prstGeom>
          <a:noFill/>
        </p:spPr>
        <p:txBody>
          <a:bodyPr wrap="none" rtlCol="0">
            <a:spAutoFit/>
          </a:bodyPr>
          <a:lstStyle/>
          <a:p>
            <a:r>
              <a:rPr lang="en-GB" sz="1200" b="1" dirty="0">
                <a:solidFill>
                  <a:schemeClr val="bg1"/>
                </a:solidFill>
              </a:rPr>
              <a:t>(2017 Italy drought, imaggeo.egu.eu)</a:t>
            </a:r>
          </a:p>
        </p:txBody>
      </p:sp>
      <p:pic>
        <p:nvPicPr>
          <p:cNvPr id="3" name="Picture 2" descr="Background pattern&#10;&#10;Description automatically generated">
            <a:extLst>
              <a:ext uri="{FF2B5EF4-FFF2-40B4-BE49-F238E27FC236}">
                <a16:creationId xmlns:a16="http://schemas.microsoft.com/office/drawing/2014/main" id="{27A95EFA-00F1-4F3C-8BF3-62A920DD6A75}"/>
              </a:ext>
            </a:extLst>
          </p:cNvPr>
          <p:cNvPicPr>
            <a:picLocks noChangeAspect="1"/>
          </p:cNvPicPr>
          <p:nvPr/>
        </p:nvPicPr>
        <p:blipFill rotWithShape="1">
          <a:blip r:embed="rId3">
            <a:extLst>
              <a:ext uri="{28A0092B-C50C-407E-A947-70E740481C1C}">
                <a14:useLocalDpi xmlns:a14="http://schemas.microsoft.com/office/drawing/2010/main" val="0"/>
              </a:ext>
            </a:extLst>
          </a:blip>
          <a:srcRect t="24282"/>
          <a:stretch/>
        </p:blipFill>
        <p:spPr>
          <a:xfrm>
            <a:off x="1" y="-11072"/>
            <a:ext cx="12187238" cy="6920940"/>
          </a:xfrm>
          <a:prstGeom prst="rect">
            <a:avLst/>
          </a:prstGeom>
        </p:spPr>
      </p:pic>
      <p:grpSp>
        <p:nvGrpSpPr>
          <p:cNvPr id="10" name="Group 9">
            <a:extLst>
              <a:ext uri="{FF2B5EF4-FFF2-40B4-BE49-F238E27FC236}">
                <a16:creationId xmlns:a16="http://schemas.microsoft.com/office/drawing/2014/main" id="{7AEB9D04-2808-4E64-965E-1F41EEE72DBE}"/>
              </a:ext>
            </a:extLst>
          </p:cNvPr>
          <p:cNvGrpSpPr/>
          <p:nvPr/>
        </p:nvGrpSpPr>
        <p:grpSpPr>
          <a:xfrm>
            <a:off x="150871" y="5755169"/>
            <a:ext cx="1942631" cy="608574"/>
            <a:chOff x="10214083" y="5429833"/>
            <a:chExt cx="1942631" cy="608574"/>
          </a:xfrm>
        </p:grpSpPr>
        <p:sp>
          <p:nvSpPr>
            <p:cNvPr id="11" name="Title 5">
              <a:extLst>
                <a:ext uri="{FF2B5EF4-FFF2-40B4-BE49-F238E27FC236}">
                  <a16:creationId xmlns:a16="http://schemas.microsoft.com/office/drawing/2014/main" id="{6A795EC6-BD44-4BAC-90F6-F402D6A156D4}"/>
                </a:ext>
              </a:extLst>
            </p:cNvPr>
            <p:cNvSpPr txBox="1">
              <a:spLocks/>
            </p:cNvSpPr>
            <p:nvPr/>
          </p:nvSpPr>
          <p:spPr bwMode="gray">
            <a:xfrm>
              <a:off x="10270084" y="5532521"/>
              <a:ext cx="1886630" cy="459776"/>
            </a:xfrm>
            <a:prstGeom prst="rect">
              <a:avLst/>
            </a:prstGeom>
            <a:solidFill>
              <a:schemeClr val="bg1">
                <a:alpha val="64000"/>
              </a:schemeClr>
            </a:solidFill>
          </p:spPr>
          <p:txBody>
            <a:bodyPr vert="horz" wrap="square" lIns="144000" tIns="0" rIns="144000" bIns="0" rtlCol="0" anchor="t" anchorCtr="0">
              <a:noAutofit/>
            </a:bodyPr>
            <a:lstStyle>
              <a:lvl1pPr algn="l" defTabSz="914400" rtl="0" eaLnBrk="1" latinLnBrk="0" hangingPunct="1">
                <a:lnSpc>
                  <a:spcPct val="100000"/>
                </a:lnSpc>
                <a:spcBef>
                  <a:spcPts val="0"/>
                </a:spcBef>
                <a:buNone/>
                <a:defRPr sz="2800" b="1" kern="1200">
                  <a:solidFill>
                    <a:srgbClr val="1F407A"/>
                  </a:solidFill>
                  <a:latin typeface="+mj-lt"/>
                  <a:ea typeface="+mj-ea"/>
                  <a:cs typeface="+mj-cs"/>
                </a:defRPr>
              </a:lvl1pPr>
            </a:lstStyle>
            <a:p>
              <a:pPr>
                <a:lnSpc>
                  <a:spcPct val="150000"/>
                </a:lnSpc>
              </a:pPr>
              <a:r>
                <a:rPr lang="en-GB" sz="1600" dirty="0"/>
                <a:t>      @WimThiery</a:t>
              </a:r>
            </a:p>
          </p:txBody>
        </p:sp>
        <p:pic>
          <p:nvPicPr>
            <p:cNvPr id="12" name="Picture 11">
              <a:extLst>
                <a:ext uri="{FF2B5EF4-FFF2-40B4-BE49-F238E27FC236}">
                  <a16:creationId xmlns:a16="http://schemas.microsoft.com/office/drawing/2014/main" id="{664EA5F2-29D5-4C3A-BDEC-DD02BB9F69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14083" y="5429833"/>
              <a:ext cx="614156" cy="608574"/>
            </a:xfrm>
            <a:prstGeom prst="rect">
              <a:avLst/>
            </a:prstGeom>
          </p:spPr>
        </p:pic>
      </p:grpSp>
      <p:sp>
        <p:nvSpPr>
          <p:cNvPr id="14" name="TextBox 13">
            <a:extLst>
              <a:ext uri="{FF2B5EF4-FFF2-40B4-BE49-F238E27FC236}">
                <a16:creationId xmlns:a16="http://schemas.microsoft.com/office/drawing/2014/main" id="{345EBFA0-1045-4BAD-A610-F0FABFD67132}"/>
              </a:ext>
            </a:extLst>
          </p:cNvPr>
          <p:cNvSpPr txBox="1"/>
          <p:nvPr/>
        </p:nvSpPr>
        <p:spPr>
          <a:xfrm>
            <a:off x="28498" y="6593237"/>
            <a:ext cx="4687502" cy="276999"/>
          </a:xfrm>
          <a:prstGeom prst="rect">
            <a:avLst/>
          </a:prstGeom>
          <a:noFill/>
        </p:spPr>
        <p:txBody>
          <a:bodyPr wrap="none" rtlCol="0">
            <a:spAutoFit/>
          </a:bodyPr>
          <a:lstStyle/>
          <a:p>
            <a:r>
              <a:rPr lang="en-GB" sz="1200" b="1" dirty="0">
                <a:solidFill>
                  <a:schemeClr val="bg1"/>
                </a:solidFill>
              </a:rPr>
              <a:t>(Jersey warming stripes vandalised, © bailiwickexpress.com)</a:t>
            </a:r>
          </a:p>
        </p:txBody>
      </p:sp>
      <p:sp>
        <p:nvSpPr>
          <p:cNvPr id="2" name="Slide Number Placeholder 4">
            <a:extLst>
              <a:ext uri="{FF2B5EF4-FFF2-40B4-BE49-F238E27FC236}">
                <a16:creationId xmlns:a16="http://schemas.microsoft.com/office/drawing/2014/main" id="{59128F78-9B09-8793-BB26-897FDAB11835}"/>
              </a:ext>
            </a:extLst>
          </p:cNvPr>
          <p:cNvSpPr txBox="1">
            <a:spLocks/>
          </p:cNvSpPr>
          <p:nvPr/>
        </p:nvSpPr>
        <p:spPr>
          <a:xfrm>
            <a:off x="11624905" y="6308726"/>
            <a:ext cx="355461" cy="468312"/>
          </a:xfrm>
          <a:prstGeom prst="rect">
            <a:avLst/>
          </a:prstGeom>
        </p:spPr>
        <p:txBody>
          <a:bodyPr vert="horz" wrap="none" lIns="0" tIns="0" rIns="0" bIns="0" rtlCol="0" anchor="ctr"/>
          <a:lstStyle>
            <a:defPPr>
              <a:defRPr lang="de-DE"/>
            </a:defPPr>
            <a:lvl1pPr marL="0" algn="ct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23</a:t>
            </a:fld>
            <a:endParaRPr lang="en-GB" dirty="0"/>
          </a:p>
        </p:txBody>
      </p:sp>
      <p:sp>
        <p:nvSpPr>
          <p:cNvPr id="7" name="Title 5">
            <a:extLst>
              <a:ext uri="{FF2B5EF4-FFF2-40B4-BE49-F238E27FC236}">
                <a16:creationId xmlns:a16="http://schemas.microsoft.com/office/drawing/2014/main" id="{1090C6EB-55D8-9CD7-316F-1F7649B28BCB}"/>
              </a:ext>
            </a:extLst>
          </p:cNvPr>
          <p:cNvSpPr txBox="1">
            <a:spLocks/>
          </p:cNvSpPr>
          <p:nvPr/>
        </p:nvSpPr>
        <p:spPr bwMode="gray">
          <a:xfrm>
            <a:off x="7551050" y="3429000"/>
            <a:ext cx="4536504" cy="980062"/>
          </a:xfrm>
          <a:prstGeom prst="rect">
            <a:avLst/>
          </a:prstGeom>
          <a:noFill/>
        </p:spPr>
        <p:txBody>
          <a:bodyPr vert="horz" lIns="144000" tIns="54000" rIns="144000" bIns="0" rtlCol="0" anchor="t" anchorCtr="0">
            <a:noAutofit/>
          </a:bodyPr>
          <a:lstStyle>
            <a:lvl1pPr algn="l" defTabSz="914400" rtl="0" eaLnBrk="1" latinLnBrk="0" hangingPunct="1">
              <a:lnSpc>
                <a:spcPct val="100000"/>
              </a:lnSpc>
              <a:spcBef>
                <a:spcPct val="0"/>
              </a:spcBef>
              <a:buNone/>
              <a:defRPr sz="2800" b="1" kern="1200">
                <a:solidFill>
                  <a:srgbClr val="1F407A"/>
                </a:solidFill>
                <a:latin typeface="+mj-lt"/>
                <a:ea typeface="+mj-ea"/>
                <a:cs typeface="+mj-cs"/>
              </a:defRPr>
            </a:lvl1pPr>
          </a:lstStyle>
          <a:p>
            <a:r>
              <a:rPr lang="en-GB" dirty="0">
                <a:solidFill>
                  <a:schemeClr val="bg2"/>
                </a:solidFill>
              </a:rPr>
              <a:t>Thanks! Questions?</a:t>
            </a:r>
            <a:endParaRPr lang="en-GB" dirty="0">
              <a:solidFill>
                <a:schemeClr val="bg1"/>
              </a:solidFill>
            </a:endParaRPr>
          </a:p>
        </p:txBody>
      </p:sp>
      <p:sp>
        <p:nvSpPr>
          <p:cNvPr id="13" name="Slide Number Placeholder 4">
            <a:extLst>
              <a:ext uri="{FF2B5EF4-FFF2-40B4-BE49-F238E27FC236}">
                <a16:creationId xmlns:a16="http://schemas.microsoft.com/office/drawing/2014/main" id="{A4F7AAC3-6084-AB33-8D3F-E3F4B3CC430A}"/>
              </a:ext>
            </a:extLst>
          </p:cNvPr>
          <p:cNvSpPr txBox="1">
            <a:spLocks/>
          </p:cNvSpPr>
          <p:nvPr/>
        </p:nvSpPr>
        <p:spPr>
          <a:xfrm>
            <a:off x="11624905" y="6308726"/>
            <a:ext cx="355461" cy="468312"/>
          </a:xfrm>
          <a:prstGeom prst="rect">
            <a:avLst/>
          </a:prstGeom>
        </p:spPr>
        <p:txBody>
          <a:bodyPr vert="horz" wrap="none" lIns="0" tIns="0" rIns="0" bIns="0" rtlCol="0" anchor="ctr"/>
          <a:lstStyle>
            <a:defPPr>
              <a:defRPr lang="de-DE"/>
            </a:defPPr>
            <a:lvl1pPr marL="0" algn="ctr" defTabSz="914400" rtl="0" eaLnBrk="1" latinLnBrk="0" hangingPunct="1">
              <a:defRPr sz="800" kern="1200">
                <a:solidFill>
                  <a:srgbClr val="1F40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en-GB" smtClean="0"/>
              <a:pPr/>
              <a:t>23</a:t>
            </a:fld>
            <a:endParaRPr lang="en-GB" dirty="0"/>
          </a:p>
        </p:txBody>
      </p:sp>
      <p:sp>
        <p:nvSpPr>
          <p:cNvPr id="15" name="Title 5">
            <a:extLst>
              <a:ext uri="{FF2B5EF4-FFF2-40B4-BE49-F238E27FC236}">
                <a16:creationId xmlns:a16="http://schemas.microsoft.com/office/drawing/2014/main" id="{CEA7DB7A-0121-36FE-3B00-B4553B9A87E5}"/>
              </a:ext>
            </a:extLst>
          </p:cNvPr>
          <p:cNvSpPr txBox="1">
            <a:spLocks/>
          </p:cNvSpPr>
          <p:nvPr/>
        </p:nvSpPr>
        <p:spPr bwMode="gray">
          <a:xfrm>
            <a:off x="9410405" y="5141166"/>
            <a:ext cx="2646610" cy="1384178"/>
          </a:xfrm>
          <a:prstGeom prst="rect">
            <a:avLst/>
          </a:prstGeom>
          <a:solidFill>
            <a:schemeClr val="bg1">
              <a:alpha val="64000"/>
            </a:schemeClr>
          </a:solidFill>
        </p:spPr>
        <p:txBody>
          <a:bodyPr vert="horz" wrap="square" lIns="144000" tIns="0" rIns="144000" bIns="0" rtlCol="0" anchor="t" anchorCtr="0">
            <a:noAutofit/>
          </a:bodyPr>
          <a:lstStyle>
            <a:lvl1pPr algn="l" defTabSz="914400" rtl="0" eaLnBrk="1" latinLnBrk="0" hangingPunct="1">
              <a:lnSpc>
                <a:spcPct val="100000"/>
              </a:lnSpc>
              <a:spcBef>
                <a:spcPts val="0"/>
              </a:spcBef>
              <a:buNone/>
              <a:defRPr sz="2800" b="1" kern="1200">
                <a:solidFill>
                  <a:srgbClr val="1F407A"/>
                </a:solidFill>
                <a:latin typeface="+mj-lt"/>
                <a:ea typeface="+mj-ea"/>
                <a:cs typeface="+mj-cs"/>
              </a:defRPr>
            </a:lvl1pPr>
          </a:lstStyle>
          <a:p>
            <a:pPr>
              <a:lnSpc>
                <a:spcPct val="150000"/>
              </a:lnSpc>
            </a:pPr>
            <a:endParaRPr lang="en-GB" sz="1600" dirty="0"/>
          </a:p>
        </p:txBody>
      </p:sp>
      <p:pic>
        <p:nvPicPr>
          <p:cNvPr id="16" name="Picture 15" descr="A close-up of a logo&#10;&#10;Description automatically generated">
            <a:extLst>
              <a:ext uri="{FF2B5EF4-FFF2-40B4-BE49-F238E27FC236}">
                <a16:creationId xmlns:a16="http://schemas.microsoft.com/office/drawing/2014/main" id="{A440450D-CCD4-2624-9219-30624F9672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9" t="24775" r="7493" b="21864"/>
          <a:stretch/>
        </p:blipFill>
        <p:spPr>
          <a:xfrm>
            <a:off x="9511114" y="5335695"/>
            <a:ext cx="2430363" cy="1084442"/>
          </a:xfrm>
          <a:prstGeom prst="rect">
            <a:avLst/>
          </a:prstGeom>
        </p:spPr>
      </p:pic>
    </p:spTree>
    <p:extLst>
      <p:ext uri="{BB962C8B-B14F-4D97-AF65-F5344CB8AC3E}">
        <p14:creationId xmlns:p14="http://schemas.microsoft.com/office/powerpoint/2010/main" val="39092897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0F35357F-E997-A9AA-1354-D40314FED2B2}"/>
              </a:ext>
            </a:extLst>
          </p:cNvPr>
          <p:cNvGrpSpPr/>
          <p:nvPr/>
        </p:nvGrpSpPr>
        <p:grpSpPr>
          <a:xfrm>
            <a:off x="5696249" y="2223028"/>
            <a:ext cx="1832754" cy="3002400"/>
            <a:chOff x="5696249" y="2223028"/>
            <a:chExt cx="1832754" cy="3002400"/>
          </a:xfrm>
        </p:grpSpPr>
        <p:pic>
          <p:nvPicPr>
            <p:cNvPr id="9" name="Picture 8" descr="A screenshot of a graph&#10;&#10;Description automatically generated with low confidence">
              <a:extLst>
                <a:ext uri="{FF2B5EF4-FFF2-40B4-BE49-F238E27FC236}">
                  <a16:creationId xmlns:a16="http://schemas.microsoft.com/office/drawing/2014/main" id="{6B8959E1-4010-CB8A-5598-53A113AE4F2D}"/>
                </a:ext>
              </a:extLst>
            </p:cNvPr>
            <p:cNvPicPr>
              <a:picLocks noChangeAspect="1"/>
            </p:cNvPicPr>
            <p:nvPr/>
          </p:nvPicPr>
          <p:blipFill rotWithShape="1">
            <a:blip r:embed="rId3">
              <a:extLst>
                <a:ext uri="{28A0092B-C50C-407E-A947-70E740481C1C}">
                  <a14:useLocalDpi xmlns:a14="http://schemas.microsoft.com/office/drawing/2010/main" val="0"/>
                </a:ext>
              </a:extLst>
            </a:blip>
            <a:srcRect l="46606" r="37832"/>
            <a:stretch/>
          </p:blipFill>
          <p:spPr>
            <a:xfrm>
              <a:off x="5696249" y="2223028"/>
              <a:ext cx="1832754" cy="3002400"/>
            </a:xfrm>
            <a:prstGeom prst="rect">
              <a:avLst/>
            </a:prstGeom>
          </p:spPr>
        </p:pic>
        <p:sp>
          <p:nvSpPr>
            <p:cNvPr id="15" name="Rectangle 14">
              <a:extLst>
                <a:ext uri="{FF2B5EF4-FFF2-40B4-BE49-F238E27FC236}">
                  <a16:creationId xmlns:a16="http://schemas.microsoft.com/office/drawing/2014/main" id="{3C3AB6D1-D408-0ADB-AD90-2217BD40D3CC}"/>
                </a:ext>
              </a:extLst>
            </p:cNvPr>
            <p:cNvSpPr/>
            <p:nvPr/>
          </p:nvSpPr>
          <p:spPr>
            <a:xfrm>
              <a:off x="6785703" y="2373794"/>
              <a:ext cx="646772" cy="2695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66" name="Group 65">
            <a:extLst>
              <a:ext uri="{FF2B5EF4-FFF2-40B4-BE49-F238E27FC236}">
                <a16:creationId xmlns:a16="http://schemas.microsoft.com/office/drawing/2014/main" id="{39607F02-117C-DF92-6303-BC38EC9A7DA9}"/>
              </a:ext>
            </a:extLst>
          </p:cNvPr>
          <p:cNvGrpSpPr/>
          <p:nvPr/>
        </p:nvGrpSpPr>
        <p:grpSpPr>
          <a:xfrm>
            <a:off x="6768939" y="2223028"/>
            <a:ext cx="760064" cy="2816288"/>
            <a:chOff x="6768939" y="2223028"/>
            <a:chExt cx="760064" cy="2816288"/>
          </a:xfrm>
        </p:grpSpPr>
        <p:pic>
          <p:nvPicPr>
            <p:cNvPr id="33" name="Picture 32" descr="A screenshot of a graph&#10;&#10;Description automatically generated with low confidence">
              <a:extLst>
                <a:ext uri="{FF2B5EF4-FFF2-40B4-BE49-F238E27FC236}">
                  <a16:creationId xmlns:a16="http://schemas.microsoft.com/office/drawing/2014/main" id="{1456C9EA-3900-C1BA-D63E-A63370089C5F}"/>
                </a:ext>
              </a:extLst>
            </p:cNvPr>
            <p:cNvPicPr>
              <a:picLocks noChangeAspect="1"/>
            </p:cNvPicPr>
            <p:nvPr/>
          </p:nvPicPr>
          <p:blipFill rotWithShape="1">
            <a:blip r:embed="rId3">
              <a:extLst>
                <a:ext uri="{28A0092B-C50C-407E-A947-70E740481C1C}">
                  <a14:useLocalDpi xmlns:a14="http://schemas.microsoft.com/office/drawing/2010/main" val="0"/>
                </a:ext>
              </a:extLst>
            </a:blip>
            <a:srcRect l="55714" r="37832" b="6198"/>
            <a:stretch/>
          </p:blipFill>
          <p:spPr>
            <a:xfrm>
              <a:off x="6768939" y="2223028"/>
              <a:ext cx="760064" cy="2816288"/>
            </a:xfrm>
            <a:prstGeom prst="rect">
              <a:avLst/>
            </a:prstGeom>
          </p:spPr>
        </p:pic>
        <p:sp>
          <p:nvSpPr>
            <p:cNvPr id="65" name="Rectangle 64">
              <a:extLst>
                <a:ext uri="{FF2B5EF4-FFF2-40B4-BE49-F238E27FC236}">
                  <a16:creationId xmlns:a16="http://schemas.microsoft.com/office/drawing/2014/main" id="{2BCD99CE-B042-2749-E605-CDA344AF33B0}"/>
                </a:ext>
              </a:extLst>
            </p:cNvPr>
            <p:cNvSpPr/>
            <p:nvPr/>
          </p:nvSpPr>
          <p:spPr>
            <a:xfrm>
              <a:off x="6993789" y="2230098"/>
              <a:ext cx="333329" cy="262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35" name="Picture 34" descr="A screenshot of a graph&#10;&#10;Description automatically generated with low confidence">
            <a:extLst>
              <a:ext uri="{FF2B5EF4-FFF2-40B4-BE49-F238E27FC236}">
                <a16:creationId xmlns:a16="http://schemas.microsoft.com/office/drawing/2014/main" id="{61DAA5E7-B89C-3C92-2FEE-C7ECC76548E3}"/>
              </a:ext>
            </a:extLst>
          </p:cNvPr>
          <p:cNvPicPr>
            <a:picLocks noChangeAspect="1"/>
          </p:cNvPicPr>
          <p:nvPr/>
        </p:nvPicPr>
        <p:blipFill rotWithShape="1">
          <a:blip r:embed="rId3">
            <a:extLst>
              <a:ext uri="{28A0092B-C50C-407E-A947-70E740481C1C}">
                <a14:useLocalDpi xmlns:a14="http://schemas.microsoft.com/office/drawing/2010/main" val="0"/>
              </a:ext>
            </a:extLst>
          </a:blip>
          <a:srcRect l="57633" r="41345" b="11791"/>
          <a:stretch/>
        </p:blipFill>
        <p:spPr>
          <a:xfrm>
            <a:off x="6999666" y="2210452"/>
            <a:ext cx="120369" cy="2648376"/>
          </a:xfrm>
          <a:prstGeom prst="rect">
            <a:avLst/>
          </a:prstGeom>
        </p:spPr>
      </p:pic>
      <p:pic>
        <p:nvPicPr>
          <p:cNvPr id="38" name="Picture 37" descr="A screenshot of a graph&#10;&#10;Description automatically generated with low confidence">
            <a:extLst>
              <a:ext uri="{FF2B5EF4-FFF2-40B4-BE49-F238E27FC236}">
                <a16:creationId xmlns:a16="http://schemas.microsoft.com/office/drawing/2014/main" id="{A3F42A63-80E2-0239-E740-90EFC3E7E4FB}"/>
              </a:ext>
            </a:extLst>
          </p:cNvPr>
          <p:cNvPicPr>
            <a:picLocks noChangeAspect="1"/>
          </p:cNvPicPr>
          <p:nvPr/>
        </p:nvPicPr>
        <p:blipFill rotWithShape="1">
          <a:blip r:embed="rId3">
            <a:extLst>
              <a:ext uri="{28A0092B-C50C-407E-A947-70E740481C1C}">
                <a14:useLocalDpi xmlns:a14="http://schemas.microsoft.com/office/drawing/2010/main" val="0"/>
              </a:ext>
            </a:extLst>
          </a:blip>
          <a:srcRect l="58655" r="37832" b="11791"/>
          <a:stretch/>
        </p:blipFill>
        <p:spPr>
          <a:xfrm>
            <a:off x="7120035" y="2210452"/>
            <a:ext cx="413744" cy="2648376"/>
          </a:xfrm>
          <a:prstGeom prst="rect">
            <a:avLst/>
          </a:prstGeom>
        </p:spPr>
      </p:pic>
      <p:pic>
        <p:nvPicPr>
          <p:cNvPr id="7" name="Picture 6" descr="A screenshot of a graph&#10;&#10;Description automatically generated with low confidence">
            <a:extLst>
              <a:ext uri="{FF2B5EF4-FFF2-40B4-BE49-F238E27FC236}">
                <a16:creationId xmlns:a16="http://schemas.microsoft.com/office/drawing/2014/main" id="{78FA2E2A-BFE6-6B3F-84FA-6CC2C80B63EE}"/>
              </a:ext>
            </a:extLst>
          </p:cNvPr>
          <p:cNvPicPr>
            <a:picLocks noChangeAspect="1"/>
          </p:cNvPicPr>
          <p:nvPr/>
        </p:nvPicPr>
        <p:blipFill rotWithShape="1">
          <a:blip r:embed="rId3">
            <a:extLst>
              <a:ext uri="{28A0092B-C50C-407E-A947-70E740481C1C}">
                <a14:useLocalDpi xmlns:a14="http://schemas.microsoft.com/office/drawing/2010/main" val="0"/>
              </a:ext>
            </a:extLst>
          </a:blip>
          <a:srcRect r="53204"/>
          <a:stretch/>
        </p:blipFill>
        <p:spPr>
          <a:xfrm>
            <a:off x="212289" y="2210452"/>
            <a:ext cx="5511122" cy="3002400"/>
          </a:xfrm>
          <a:prstGeom prst="rect">
            <a:avLst/>
          </a:prstGeom>
        </p:spPr>
      </p:pic>
      <p:sp>
        <p:nvSpPr>
          <p:cNvPr id="5" name="Slide Number Placeholder 4">
            <a:extLst>
              <a:ext uri="{FF2B5EF4-FFF2-40B4-BE49-F238E27FC236}">
                <a16:creationId xmlns:a16="http://schemas.microsoft.com/office/drawing/2014/main" id="{F79D6B80-AFD3-4D89-B369-ED5A97195C4C}"/>
              </a:ext>
            </a:extLst>
          </p:cNvPr>
          <p:cNvSpPr>
            <a:spLocks noGrp="1"/>
          </p:cNvSpPr>
          <p:nvPr>
            <p:ph type="sldNum" sz="quarter" idx="12"/>
          </p:nvPr>
        </p:nvSpPr>
        <p:spPr/>
        <p:txBody>
          <a:bodyPr/>
          <a:lstStyle/>
          <a:p>
            <a:fld id="{6C6AE60A-B69C-4790-82F7-3882EDF23186}" type="slidenum">
              <a:rPr lang="en-GB" smtClean="0"/>
              <a:pPr/>
              <a:t>24</a:t>
            </a:fld>
            <a:endParaRPr lang="en-GB" dirty="0"/>
          </a:p>
        </p:txBody>
      </p:sp>
      <p:sp>
        <p:nvSpPr>
          <p:cNvPr id="6" name="Title 5">
            <a:extLst>
              <a:ext uri="{FF2B5EF4-FFF2-40B4-BE49-F238E27FC236}">
                <a16:creationId xmlns:a16="http://schemas.microsoft.com/office/drawing/2014/main" id="{819FA0D5-4FE1-47BE-B71F-B7A3F4B1385A}"/>
              </a:ext>
            </a:extLst>
          </p:cNvPr>
          <p:cNvSpPr>
            <a:spLocks noGrp="1"/>
          </p:cNvSpPr>
          <p:nvPr>
            <p:ph type="title"/>
          </p:nvPr>
        </p:nvSpPr>
        <p:spPr/>
        <p:txBody>
          <a:bodyPr/>
          <a:lstStyle/>
          <a:p>
            <a:r>
              <a:rPr lang="nl-BE" dirty="0"/>
              <a:t>The </a:t>
            </a:r>
            <a:r>
              <a:rPr lang="nl-BE" dirty="0" err="1"/>
              <a:t>idea</a:t>
            </a:r>
            <a:br>
              <a:rPr lang="nl-BE" dirty="0"/>
            </a:br>
            <a:r>
              <a:rPr lang="nl-BE" sz="1600" dirty="0" err="1"/>
              <a:t>Integrate</a:t>
            </a:r>
            <a:r>
              <a:rPr lang="nl-BE" sz="1600" dirty="0"/>
              <a:t> exposure of </a:t>
            </a:r>
            <a:r>
              <a:rPr lang="nl-BE" sz="1600" dirty="0" err="1"/>
              <a:t>an</a:t>
            </a:r>
            <a:r>
              <a:rPr lang="nl-BE" sz="1600" dirty="0"/>
              <a:t> ‘</a:t>
            </a:r>
            <a:r>
              <a:rPr lang="nl-BE" sz="1600" dirty="0" err="1"/>
              <a:t>average</a:t>
            </a:r>
            <a:r>
              <a:rPr lang="nl-BE" sz="1600" dirty="0"/>
              <a:t> person’ </a:t>
            </a:r>
            <a:r>
              <a:rPr lang="nl-BE" sz="1600" dirty="0" err="1"/>
              <a:t>to</a:t>
            </a:r>
            <a:r>
              <a:rPr lang="nl-BE" sz="1600" dirty="0"/>
              <a:t> extreme events </a:t>
            </a:r>
            <a:r>
              <a:rPr lang="nl-BE" sz="1600" dirty="0" err="1"/>
              <a:t>across</a:t>
            </a:r>
            <a:r>
              <a:rPr lang="nl-BE" sz="1600" dirty="0"/>
              <a:t> </a:t>
            </a:r>
            <a:r>
              <a:rPr lang="nl-BE" sz="1600" dirty="0" err="1"/>
              <a:t>lifetime</a:t>
            </a:r>
            <a:endParaRPr lang="nl-BE" sz="1600" dirty="0"/>
          </a:p>
        </p:txBody>
      </p:sp>
      <p:sp>
        <p:nvSpPr>
          <p:cNvPr id="24" name="Rectangle 23">
            <a:extLst>
              <a:ext uri="{FF2B5EF4-FFF2-40B4-BE49-F238E27FC236}">
                <a16:creationId xmlns:a16="http://schemas.microsoft.com/office/drawing/2014/main" id="{FBBB0C70-CF91-43A8-9BF9-CCFCFC9EDC55}"/>
              </a:ext>
            </a:extLst>
          </p:cNvPr>
          <p:cNvSpPr/>
          <p:nvPr/>
        </p:nvSpPr>
        <p:spPr>
          <a:xfrm>
            <a:off x="2421211" y="2264493"/>
            <a:ext cx="2592288" cy="248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F058E3A9-81A5-4A8E-BBD2-B8DEB3B96003}"/>
              </a:ext>
            </a:extLst>
          </p:cNvPr>
          <p:cNvGrpSpPr/>
          <p:nvPr/>
        </p:nvGrpSpPr>
        <p:grpSpPr>
          <a:xfrm>
            <a:off x="2376035" y="2103712"/>
            <a:ext cx="52320" cy="2707728"/>
            <a:chOff x="2316176" y="2654642"/>
            <a:chExt cx="52320" cy="2707728"/>
          </a:xfrm>
        </p:grpSpPr>
        <p:sp>
          <p:nvSpPr>
            <p:cNvPr id="26" name="Rectangle 25">
              <a:extLst>
                <a:ext uri="{FF2B5EF4-FFF2-40B4-BE49-F238E27FC236}">
                  <a16:creationId xmlns:a16="http://schemas.microsoft.com/office/drawing/2014/main" id="{DF0AB8A7-A934-49F2-B257-1549C551565A}"/>
                </a:ext>
              </a:extLst>
            </p:cNvPr>
            <p:cNvSpPr/>
            <p:nvPr/>
          </p:nvSpPr>
          <p:spPr>
            <a:xfrm>
              <a:off x="2316176" y="2654642"/>
              <a:ext cx="45719" cy="1962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C59973A-31C0-4BB2-87A4-F11E8263270D}"/>
                </a:ext>
              </a:extLst>
            </p:cNvPr>
            <p:cNvSpPr/>
            <p:nvPr/>
          </p:nvSpPr>
          <p:spPr>
            <a:xfrm>
              <a:off x="2322776" y="4845852"/>
              <a:ext cx="45720" cy="51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1159EABF-6AA8-4193-9072-5AF93BCF8468}"/>
              </a:ext>
            </a:extLst>
          </p:cNvPr>
          <p:cNvSpPr/>
          <p:nvPr/>
        </p:nvSpPr>
        <p:spPr>
          <a:xfrm>
            <a:off x="6250056" y="4307860"/>
            <a:ext cx="405339" cy="18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D6AC178-B92B-43DF-B7C0-ADA14B3F87EA}"/>
              </a:ext>
            </a:extLst>
          </p:cNvPr>
          <p:cNvSpPr/>
          <p:nvPr/>
        </p:nvSpPr>
        <p:spPr>
          <a:xfrm>
            <a:off x="6785703" y="3162290"/>
            <a:ext cx="198723" cy="18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06F7E0E-A58A-45A0-90CE-69CFA3595CA8}"/>
              </a:ext>
            </a:extLst>
          </p:cNvPr>
          <p:cNvSpPr/>
          <p:nvPr/>
        </p:nvSpPr>
        <p:spPr>
          <a:xfrm>
            <a:off x="6921312" y="2652772"/>
            <a:ext cx="198723" cy="32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2C76C4C-2FDC-4B30-BA76-C7D931B62AAD}"/>
              </a:ext>
            </a:extLst>
          </p:cNvPr>
          <p:cNvSpPr/>
          <p:nvPr/>
        </p:nvSpPr>
        <p:spPr>
          <a:xfrm>
            <a:off x="7072435" y="2112848"/>
            <a:ext cx="198722" cy="25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8A27A4A-1855-41BA-AB3C-028C61E5194B}"/>
              </a:ext>
            </a:extLst>
          </p:cNvPr>
          <p:cNvSpPr/>
          <p:nvPr/>
        </p:nvSpPr>
        <p:spPr>
          <a:xfrm>
            <a:off x="549003" y="2737496"/>
            <a:ext cx="1827032" cy="25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EE17DCC-567A-4B37-B5FF-146ED849604F}"/>
              </a:ext>
            </a:extLst>
          </p:cNvPr>
          <p:cNvSpPr/>
          <p:nvPr/>
        </p:nvSpPr>
        <p:spPr>
          <a:xfrm>
            <a:off x="2421211" y="2763896"/>
            <a:ext cx="369522" cy="25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2DDCC4D-EBBF-C865-C4C1-A7B5238DA70F}"/>
              </a:ext>
            </a:extLst>
          </p:cNvPr>
          <p:cNvSpPr/>
          <p:nvPr/>
        </p:nvSpPr>
        <p:spPr>
          <a:xfrm>
            <a:off x="471262" y="2154507"/>
            <a:ext cx="159145" cy="16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DF82D823-D968-ED58-08E2-486B3A717C76}"/>
              </a:ext>
            </a:extLst>
          </p:cNvPr>
          <p:cNvSpPr/>
          <p:nvPr/>
        </p:nvSpPr>
        <p:spPr>
          <a:xfrm>
            <a:off x="6087925" y="2157253"/>
            <a:ext cx="159145" cy="16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335AAE6C-D3CD-E59C-B919-C9265B2F316D}"/>
              </a:ext>
            </a:extLst>
          </p:cNvPr>
          <p:cNvSpPr/>
          <p:nvPr/>
        </p:nvSpPr>
        <p:spPr>
          <a:xfrm>
            <a:off x="8078787" y="2193356"/>
            <a:ext cx="159145" cy="16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43" name="Group 42">
            <a:extLst>
              <a:ext uri="{FF2B5EF4-FFF2-40B4-BE49-F238E27FC236}">
                <a16:creationId xmlns:a16="http://schemas.microsoft.com/office/drawing/2014/main" id="{409B5908-DC1E-894F-C3D4-FBF4B20351F5}"/>
              </a:ext>
            </a:extLst>
          </p:cNvPr>
          <p:cNvGrpSpPr/>
          <p:nvPr/>
        </p:nvGrpSpPr>
        <p:grpSpPr>
          <a:xfrm>
            <a:off x="52041" y="2193356"/>
            <a:ext cx="2376314" cy="2924797"/>
            <a:chOff x="578862" y="2831430"/>
            <a:chExt cx="2376314" cy="2924797"/>
          </a:xfrm>
        </p:grpSpPr>
        <p:sp>
          <p:nvSpPr>
            <p:cNvPr id="44" name="Rectangle 43">
              <a:extLst>
                <a:ext uri="{FF2B5EF4-FFF2-40B4-BE49-F238E27FC236}">
                  <a16:creationId xmlns:a16="http://schemas.microsoft.com/office/drawing/2014/main" id="{E2C540C2-60B3-BA16-1771-88CD9E885B14}"/>
                </a:ext>
              </a:extLst>
            </p:cNvPr>
            <p:cNvSpPr/>
            <p:nvPr/>
          </p:nvSpPr>
          <p:spPr>
            <a:xfrm>
              <a:off x="664395" y="2831430"/>
              <a:ext cx="2290781" cy="2606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E004C772-9194-1470-1B50-4A5C1E0879EA}"/>
                </a:ext>
              </a:extLst>
            </p:cNvPr>
            <p:cNvSpPr/>
            <p:nvPr/>
          </p:nvSpPr>
          <p:spPr>
            <a:xfrm>
              <a:off x="664395" y="4996604"/>
              <a:ext cx="84078" cy="754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CAE6253-BB24-B8E3-9B0D-BDFE65D78531}"/>
                </a:ext>
              </a:extLst>
            </p:cNvPr>
            <p:cNvSpPr/>
            <p:nvPr/>
          </p:nvSpPr>
          <p:spPr>
            <a:xfrm>
              <a:off x="578862" y="5036227"/>
              <a:ext cx="327916"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48604FB4-EA69-1D38-0225-DB3B6ABA7295}"/>
              </a:ext>
            </a:extLst>
          </p:cNvPr>
          <p:cNvGrpSpPr/>
          <p:nvPr/>
        </p:nvGrpSpPr>
        <p:grpSpPr>
          <a:xfrm>
            <a:off x="647077" y="2334520"/>
            <a:ext cx="400545" cy="391331"/>
            <a:chOff x="1083881" y="1752178"/>
            <a:chExt cx="792096" cy="773874"/>
          </a:xfrm>
        </p:grpSpPr>
        <p:pic>
          <p:nvPicPr>
            <p:cNvPr id="48" name="Picture 47" descr="Icon&#10;&#10;Description automatically generated">
              <a:extLst>
                <a:ext uri="{FF2B5EF4-FFF2-40B4-BE49-F238E27FC236}">
                  <a16:creationId xmlns:a16="http://schemas.microsoft.com/office/drawing/2014/main" id="{A568EEB0-13E8-4CDE-E216-B1104DC6A159}"/>
                </a:ext>
              </a:extLst>
            </p:cNvPr>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1186489" y="1814440"/>
              <a:ext cx="597251" cy="597251"/>
            </a:xfrm>
            <a:prstGeom prst="rect">
              <a:avLst/>
            </a:prstGeom>
          </p:spPr>
        </p:pic>
        <p:sp>
          <p:nvSpPr>
            <p:cNvPr id="49" name="Rectangle 48">
              <a:extLst>
                <a:ext uri="{FF2B5EF4-FFF2-40B4-BE49-F238E27FC236}">
                  <a16:creationId xmlns:a16="http://schemas.microsoft.com/office/drawing/2014/main" id="{CA1DF563-A744-0999-534A-6FDD5AF288B7}"/>
                </a:ext>
              </a:extLst>
            </p:cNvPr>
            <p:cNvSpPr/>
            <p:nvPr/>
          </p:nvSpPr>
          <p:spPr>
            <a:xfrm>
              <a:off x="1083881" y="1752178"/>
              <a:ext cx="792096" cy="77387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bg1"/>
                </a:solidFill>
              </a:endParaRPr>
            </a:p>
          </p:txBody>
        </p:sp>
      </p:grpSp>
      <p:sp>
        <p:nvSpPr>
          <p:cNvPr id="50" name="Rectangle 49">
            <a:extLst>
              <a:ext uri="{FF2B5EF4-FFF2-40B4-BE49-F238E27FC236}">
                <a16:creationId xmlns:a16="http://schemas.microsoft.com/office/drawing/2014/main" id="{7B7B501C-7520-CF17-0392-F7A10CC33C20}"/>
              </a:ext>
            </a:extLst>
          </p:cNvPr>
          <p:cNvSpPr/>
          <p:nvPr/>
        </p:nvSpPr>
        <p:spPr>
          <a:xfrm>
            <a:off x="2359884" y="2103710"/>
            <a:ext cx="3363526" cy="2645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screenshot of a graph&#10;&#10;Description automatically generated with low confidence">
            <a:extLst>
              <a:ext uri="{FF2B5EF4-FFF2-40B4-BE49-F238E27FC236}">
                <a16:creationId xmlns:a16="http://schemas.microsoft.com/office/drawing/2014/main" id="{8EDF505E-D6BD-DC19-1440-FC85C55AB33F}"/>
              </a:ext>
            </a:extLst>
          </p:cNvPr>
          <p:cNvPicPr>
            <a:picLocks noChangeAspect="1"/>
          </p:cNvPicPr>
          <p:nvPr/>
        </p:nvPicPr>
        <p:blipFill rotWithShape="1">
          <a:blip r:embed="rId3">
            <a:extLst>
              <a:ext uri="{28A0092B-C50C-407E-A947-70E740481C1C}">
                <a14:useLocalDpi xmlns:a14="http://schemas.microsoft.com/office/drawing/2010/main" val="0"/>
              </a:ext>
            </a:extLst>
          </a:blip>
          <a:srcRect l="63367"/>
          <a:stretch/>
        </p:blipFill>
        <p:spPr>
          <a:xfrm>
            <a:off x="7675006" y="2210452"/>
            <a:ext cx="4314136" cy="3002400"/>
          </a:xfrm>
          <a:prstGeom prst="rect">
            <a:avLst/>
          </a:prstGeom>
        </p:spPr>
      </p:pic>
      <p:sp>
        <p:nvSpPr>
          <p:cNvPr id="4" name="TextBox 3">
            <a:extLst>
              <a:ext uri="{FF2B5EF4-FFF2-40B4-BE49-F238E27FC236}">
                <a16:creationId xmlns:a16="http://schemas.microsoft.com/office/drawing/2014/main" id="{B2DD3779-A34C-2121-AC20-737AC44FA73B}"/>
              </a:ext>
            </a:extLst>
          </p:cNvPr>
          <p:cNvSpPr txBox="1"/>
          <p:nvPr/>
        </p:nvSpPr>
        <p:spPr>
          <a:xfrm>
            <a:off x="9766027" y="6176337"/>
            <a:ext cx="2149948" cy="276999"/>
          </a:xfrm>
          <a:prstGeom prst="rect">
            <a:avLst/>
          </a:prstGeom>
          <a:noFill/>
        </p:spPr>
        <p:txBody>
          <a:bodyPr wrap="none" rtlCol="0">
            <a:spAutoFit/>
          </a:bodyPr>
          <a:lstStyle/>
          <a:p>
            <a:r>
              <a:rPr lang="en-GB" sz="1200" b="1" dirty="0">
                <a:solidFill>
                  <a:srgbClr val="1F407A"/>
                </a:solidFill>
              </a:rPr>
              <a:t>(Thiery et al, 2021 Science)</a:t>
            </a:r>
          </a:p>
        </p:txBody>
      </p:sp>
    </p:spTree>
    <p:extLst>
      <p:ext uri="{BB962C8B-B14F-4D97-AF65-F5344CB8AC3E}">
        <p14:creationId xmlns:p14="http://schemas.microsoft.com/office/powerpoint/2010/main" val="2980319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animBg="1"/>
      <p:bldP spid="31" grpId="0" animBg="1"/>
      <p:bldP spid="32" grpId="0" animBg="1"/>
      <p:bldP spid="34" grpId="0" animBg="1"/>
      <p:bldP spid="42"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BC8DC9-AA34-44D4-A680-A9C0C34C385E}"/>
              </a:ext>
            </a:extLst>
          </p:cNvPr>
          <p:cNvSpPr>
            <a:spLocks noGrp="1"/>
          </p:cNvSpPr>
          <p:nvPr>
            <p:ph type="sldNum" sz="quarter" idx="12"/>
          </p:nvPr>
        </p:nvSpPr>
        <p:spPr/>
        <p:txBody>
          <a:bodyPr/>
          <a:lstStyle/>
          <a:p>
            <a:fld id="{6C6AE60A-B69C-4790-82F7-3882EDF23186}" type="slidenum">
              <a:rPr lang="en-GB" smtClean="0"/>
              <a:pPr/>
              <a:t>25</a:t>
            </a:fld>
            <a:endParaRPr lang="en-GB" dirty="0"/>
          </a:p>
        </p:txBody>
      </p:sp>
      <p:sp>
        <p:nvSpPr>
          <p:cNvPr id="6" name="Title 5">
            <a:extLst>
              <a:ext uri="{FF2B5EF4-FFF2-40B4-BE49-F238E27FC236}">
                <a16:creationId xmlns:a16="http://schemas.microsoft.com/office/drawing/2014/main" id="{46CD848F-0825-4A5A-8707-FAEC23D98EC4}"/>
              </a:ext>
            </a:extLst>
          </p:cNvPr>
          <p:cNvSpPr>
            <a:spLocks noGrp="1"/>
          </p:cNvSpPr>
          <p:nvPr>
            <p:ph type="title"/>
          </p:nvPr>
        </p:nvSpPr>
        <p:spPr/>
        <p:txBody>
          <a:bodyPr/>
          <a:lstStyle/>
          <a:p>
            <a:r>
              <a:rPr lang="en-GB" dirty="0"/>
              <a:t>Burning embers for the kids</a:t>
            </a:r>
          </a:p>
        </p:txBody>
      </p:sp>
      <p:grpSp>
        <p:nvGrpSpPr>
          <p:cNvPr id="2" name="Group 1">
            <a:extLst>
              <a:ext uri="{FF2B5EF4-FFF2-40B4-BE49-F238E27FC236}">
                <a16:creationId xmlns:a16="http://schemas.microsoft.com/office/drawing/2014/main" id="{90953A4C-B05E-4C01-8B9A-97D70B10E202}"/>
              </a:ext>
            </a:extLst>
          </p:cNvPr>
          <p:cNvGrpSpPr/>
          <p:nvPr/>
        </p:nvGrpSpPr>
        <p:grpSpPr>
          <a:xfrm>
            <a:off x="3223345" y="1010282"/>
            <a:ext cx="6826983" cy="5302278"/>
            <a:chOff x="3223345" y="1010282"/>
            <a:chExt cx="6826983" cy="5302278"/>
          </a:xfrm>
        </p:grpSpPr>
        <p:pic>
          <p:nvPicPr>
            <p:cNvPr id="7" name="Picture 6">
              <a:extLst>
                <a:ext uri="{FF2B5EF4-FFF2-40B4-BE49-F238E27FC236}">
                  <a16:creationId xmlns:a16="http://schemas.microsoft.com/office/drawing/2014/main" id="{131670D2-7886-4D43-AF33-E1C6F4D605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3345" y="1412776"/>
              <a:ext cx="6323055" cy="489978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329A977-8ABB-4A74-9FE4-DBFBD85FB409}"/>
                </a:ext>
              </a:extLst>
            </p:cNvPr>
            <p:cNvPicPr>
              <a:picLocks noChangeAspect="1"/>
            </p:cNvPicPr>
            <p:nvPr/>
          </p:nvPicPr>
          <p:blipFill rotWithShape="1">
            <a:blip r:embed="rId4">
              <a:extLst>
                <a:ext uri="{28A0092B-C50C-407E-A947-70E740481C1C}">
                  <a14:useLocalDpi xmlns:a14="http://schemas.microsoft.com/office/drawing/2010/main" val="0"/>
                </a:ext>
              </a:extLst>
            </a:blip>
            <a:srcRect l="63657" r="34860"/>
            <a:stretch/>
          </p:blipFill>
          <p:spPr>
            <a:xfrm rot="10800000">
              <a:off x="9766026" y="1010282"/>
              <a:ext cx="284302" cy="4837436"/>
            </a:xfrm>
            <a:prstGeom prst="rect">
              <a:avLst/>
            </a:prstGeom>
          </p:spPr>
        </p:pic>
      </p:grpSp>
      <p:sp>
        <p:nvSpPr>
          <p:cNvPr id="9" name="Rectangle 8">
            <a:extLst>
              <a:ext uri="{FF2B5EF4-FFF2-40B4-BE49-F238E27FC236}">
                <a16:creationId xmlns:a16="http://schemas.microsoft.com/office/drawing/2014/main" id="{495AF8B8-D8E6-4933-BF2E-C7802BA6F9E9}"/>
              </a:ext>
            </a:extLst>
          </p:cNvPr>
          <p:cNvSpPr/>
          <p:nvPr/>
        </p:nvSpPr>
        <p:spPr>
          <a:xfrm>
            <a:off x="3960231" y="1777968"/>
            <a:ext cx="633026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646122B-9598-4FBC-B889-D996E688F0C3}"/>
              </a:ext>
            </a:extLst>
          </p:cNvPr>
          <p:cNvSpPr/>
          <p:nvPr/>
        </p:nvSpPr>
        <p:spPr>
          <a:xfrm>
            <a:off x="3960231" y="1540166"/>
            <a:ext cx="189172" cy="22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ACD4E1E-3C56-863E-CE12-7351621D649B}"/>
              </a:ext>
            </a:extLst>
          </p:cNvPr>
          <p:cNvSpPr txBox="1"/>
          <p:nvPr/>
        </p:nvSpPr>
        <p:spPr>
          <a:xfrm>
            <a:off x="9766027" y="6176337"/>
            <a:ext cx="2149948" cy="276999"/>
          </a:xfrm>
          <a:prstGeom prst="rect">
            <a:avLst/>
          </a:prstGeom>
          <a:noFill/>
        </p:spPr>
        <p:txBody>
          <a:bodyPr wrap="none" rtlCol="0">
            <a:spAutoFit/>
          </a:bodyPr>
          <a:lstStyle/>
          <a:p>
            <a:r>
              <a:rPr lang="en-GB" sz="1200" b="1" dirty="0">
                <a:solidFill>
                  <a:srgbClr val="1F407A"/>
                </a:solidFill>
              </a:rPr>
              <a:t>(Thiery et al, 2021 Science)</a:t>
            </a:r>
          </a:p>
        </p:txBody>
      </p:sp>
    </p:spTree>
    <p:extLst>
      <p:ext uri="{BB962C8B-B14F-4D97-AF65-F5344CB8AC3E}">
        <p14:creationId xmlns:p14="http://schemas.microsoft.com/office/powerpoint/2010/main" val="1058833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89227-45D3-F23F-2EE1-D286C5DA906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C1DB75-2027-D6DB-DE87-D67A0C919445}"/>
              </a:ext>
            </a:extLst>
          </p:cNvPr>
          <p:cNvSpPr>
            <a:spLocks noGrp="1"/>
          </p:cNvSpPr>
          <p:nvPr>
            <p:ph type="sldNum" sz="quarter" idx="12"/>
          </p:nvPr>
        </p:nvSpPr>
        <p:spPr/>
        <p:txBody>
          <a:bodyPr/>
          <a:lstStyle/>
          <a:p>
            <a:fld id="{6C6AE60A-B69C-4790-82F7-3882EDF23186}" type="slidenum">
              <a:rPr lang="en-GB" smtClean="0"/>
              <a:pPr/>
              <a:t>26</a:t>
            </a:fld>
            <a:endParaRPr lang="en-GB" dirty="0"/>
          </a:p>
        </p:txBody>
      </p:sp>
      <p:pic>
        <p:nvPicPr>
          <p:cNvPr id="7" name="Picture 6">
            <a:extLst>
              <a:ext uri="{FF2B5EF4-FFF2-40B4-BE49-F238E27FC236}">
                <a16:creationId xmlns:a16="http://schemas.microsoft.com/office/drawing/2014/main" id="{BCCDBD22-CEE4-42A2-42C5-D61E3CC4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083" y="282760"/>
            <a:ext cx="9721080" cy="6494278"/>
          </a:xfrm>
          <a:prstGeom prst="rect">
            <a:avLst/>
          </a:prstGeom>
        </p:spPr>
      </p:pic>
      <p:sp>
        <p:nvSpPr>
          <p:cNvPr id="8" name="TextBox 7">
            <a:extLst>
              <a:ext uri="{FF2B5EF4-FFF2-40B4-BE49-F238E27FC236}">
                <a16:creationId xmlns:a16="http://schemas.microsoft.com/office/drawing/2014/main" id="{40D60C8E-9CA8-EB24-CF3D-3A41764878DF}"/>
              </a:ext>
            </a:extLst>
          </p:cNvPr>
          <p:cNvSpPr txBox="1"/>
          <p:nvPr/>
        </p:nvSpPr>
        <p:spPr>
          <a:xfrm>
            <a:off x="5232326" y="5014054"/>
            <a:ext cx="312906" cy="369332"/>
          </a:xfrm>
          <a:prstGeom prst="rect">
            <a:avLst/>
          </a:prstGeom>
          <a:noFill/>
        </p:spPr>
        <p:txBody>
          <a:bodyPr wrap="none" rtlCol="0">
            <a:spAutoFit/>
          </a:bodyPr>
          <a:lstStyle/>
          <a:p>
            <a:r>
              <a:rPr lang="en-GB" b="1" dirty="0">
                <a:solidFill>
                  <a:schemeClr val="bg1">
                    <a:lumMod val="50000"/>
                  </a:schemeClr>
                </a:solidFill>
              </a:rPr>
              <a:t>3</a:t>
            </a:r>
            <a:endParaRPr lang="en-BE" b="1" dirty="0">
              <a:solidFill>
                <a:schemeClr val="bg1">
                  <a:lumMod val="50000"/>
                </a:schemeClr>
              </a:solidFill>
            </a:endParaRPr>
          </a:p>
        </p:txBody>
      </p:sp>
      <p:sp>
        <p:nvSpPr>
          <p:cNvPr id="2" name="TextBox 1">
            <a:extLst>
              <a:ext uri="{FF2B5EF4-FFF2-40B4-BE49-F238E27FC236}">
                <a16:creationId xmlns:a16="http://schemas.microsoft.com/office/drawing/2014/main" id="{49CFC74E-40E1-9D08-3978-F656E32D22F9}"/>
              </a:ext>
            </a:extLst>
          </p:cNvPr>
          <p:cNvSpPr txBox="1"/>
          <p:nvPr/>
        </p:nvSpPr>
        <p:spPr>
          <a:xfrm>
            <a:off x="10166944" y="5986601"/>
            <a:ext cx="2047355" cy="276999"/>
          </a:xfrm>
          <a:prstGeom prst="rect">
            <a:avLst/>
          </a:prstGeom>
          <a:noFill/>
        </p:spPr>
        <p:txBody>
          <a:bodyPr wrap="none" rtlCol="0">
            <a:spAutoFit/>
          </a:bodyPr>
          <a:lstStyle/>
          <a:p>
            <a:r>
              <a:rPr lang="en-GB" sz="1200" b="1" dirty="0">
                <a:solidFill>
                  <a:srgbClr val="1F407A"/>
                </a:solidFill>
              </a:rPr>
              <a:t>(Grant et al., 2025 Nature)</a:t>
            </a:r>
          </a:p>
        </p:txBody>
      </p:sp>
    </p:spTree>
    <p:extLst>
      <p:ext uri="{BB962C8B-B14F-4D97-AF65-F5344CB8AC3E}">
        <p14:creationId xmlns:p14="http://schemas.microsoft.com/office/powerpoint/2010/main" val="348192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F8D82-2F22-4C9C-1069-96C688E128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D0FCC9-1219-6524-310C-7AC048E43C8A}"/>
              </a:ext>
            </a:extLst>
          </p:cNvPr>
          <p:cNvSpPr>
            <a:spLocks noGrp="1"/>
          </p:cNvSpPr>
          <p:nvPr>
            <p:ph type="sldNum" sz="quarter" idx="12"/>
          </p:nvPr>
        </p:nvSpPr>
        <p:spPr/>
        <p:txBody>
          <a:bodyPr/>
          <a:lstStyle/>
          <a:p>
            <a:fld id="{6C6AE60A-B69C-4790-82F7-3882EDF23186}" type="slidenum">
              <a:rPr lang="en-GB" smtClean="0"/>
              <a:pPr/>
              <a:t>27</a:t>
            </a:fld>
            <a:endParaRPr lang="en-GB" dirty="0"/>
          </a:p>
        </p:txBody>
      </p:sp>
      <p:sp>
        <p:nvSpPr>
          <p:cNvPr id="17" name="TextBox 16">
            <a:extLst>
              <a:ext uri="{FF2B5EF4-FFF2-40B4-BE49-F238E27FC236}">
                <a16:creationId xmlns:a16="http://schemas.microsoft.com/office/drawing/2014/main" id="{D2931286-62B6-517F-563B-74EE31756FE6}"/>
              </a:ext>
            </a:extLst>
          </p:cNvPr>
          <p:cNvSpPr txBox="1"/>
          <p:nvPr/>
        </p:nvSpPr>
        <p:spPr>
          <a:xfrm>
            <a:off x="9694019" y="6404382"/>
            <a:ext cx="2013693" cy="276999"/>
          </a:xfrm>
          <a:prstGeom prst="rect">
            <a:avLst/>
          </a:prstGeom>
          <a:noFill/>
        </p:spPr>
        <p:txBody>
          <a:bodyPr wrap="none" rtlCol="0">
            <a:spAutoFit/>
          </a:bodyPr>
          <a:lstStyle/>
          <a:p>
            <a:r>
              <a:rPr lang="en-GB" sz="1200" b="1" dirty="0">
                <a:solidFill>
                  <a:srgbClr val="1F407A"/>
                </a:solidFill>
              </a:rPr>
              <a:t>(Save the Children, 2025)</a:t>
            </a:r>
          </a:p>
        </p:txBody>
      </p:sp>
      <p:sp>
        <p:nvSpPr>
          <p:cNvPr id="18" name="Rectangle 17">
            <a:extLst>
              <a:ext uri="{FF2B5EF4-FFF2-40B4-BE49-F238E27FC236}">
                <a16:creationId xmlns:a16="http://schemas.microsoft.com/office/drawing/2014/main" id="{708A6A77-BD88-5BF9-37E0-E0FB44C8989D}"/>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1A28CA94-D457-0D3F-6F9F-2E7D3DCA1B49}"/>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5F700A42-B2BD-F71B-BA7E-823FD78A0DB1}"/>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3" descr="A screenshot of a web page&#10;&#10;AI-generated content may be incorrect.">
            <a:extLst>
              <a:ext uri="{FF2B5EF4-FFF2-40B4-BE49-F238E27FC236}">
                <a16:creationId xmlns:a16="http://schemas.microsoft.com/office/drawing/2014/main" id="{C701F9A3-4334-C9C1-1DB7-310421F26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341" y="0"/>
            <a:ext cx="6940556" cy="6858000"/>
          </a:xfrm>
          <a:prstGeom prst="rect">
            <a:avLst/>
          </a:prstGeom>
        </p:spPr>
      </p:pic>
    </p:spTree>
    <p:extLst>
      <p:ext uri="{BB962C8B-B14F-4D97-AF65-F5344CB8AC3E}">
        <p14:creationId xmlns:p14="http://schemas.microsoft.com/office/powerpoint/2010/main" val="3856521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E3559-7BD6-3179-C1D6-1344BFCE539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37BA3D-572F-DCAB-F28A-A2A245C6D50F}"/>
              </a:ext>
            </a:extLst>
          </p:cNvPr>
          <p:cNvSpPr>
            <a:spLocks noGrp="1"/>
          </p:cNvSpPr>
          <p:nvPr>
            <p:ph type="sldNum" sz="quarter" idx="12"/>
          </p:nvPr>
        </p:nvSpPr>
        <p:spPr/>
        <p:txBody>
          <a:bodyPr/>
          <a:lstStyle/>
          <a:p>
            <a:fld id="{6C6AE60A-B69C-4790-82F7-3882EDF23186}" type="slidenum">
              <a:rPr lang="en-GB" smtClean="0"/>
              <a:pPr/>
              <a:t>28</a:t>
            </a:fld>
            <a:endParaRPr lang="en-GB" dirty="0"/>
          </a:p>
        </p:txBody>
      </p:sp>
      <p:sp>
        <p:nvSpPr>
          <p:cNvPr id="18" name="Rectangle 17">
            <a:extLst>
              <a:ext uri="{FF2B5EF4-FFF2-40B4-BE49-F238E27FC236}">
                <a16:creationId xmlns:a16="http://schemas.microsoft.com/office/drawing/2014/main" id="{A41D46B2-3AF9-A633-47AF-CA075C218AFD}"/>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A7C39BA0-E69F-A590-E05A-E64B3957101A}"/>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403DA607-ECD1-A9BA-4A2C-EF3377CFFE41}"/>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descr="A graph of people walking&#10;&#10;AI-generated content may be incorrect.">
            <a:extLst>
              <a:ext uri="{FF2B5EF4-FFF2-40B4-BE49-F238E27FC236}">
                <a16:creationId xmlns:a16="http://schemas.microsoft.com/office/drawing/2014/main" id="{D390D343-3FFB-7E98-E480-13182270B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748" y="941753"/>
            <a:ext cx="11434618" cy="4974493"/>
          </a:xfrm>
          <a:prstGeom prst="rect">
            <a:avLst/>
          </a:prstGeom>
        </p:spPr>
      </p:pic>
      <p:sp>
        <p:nvSpPr>
          <p:cNvPr id="17" name="TextBox 16">
            <a:extLst>
              <a:ext uri="{FF2B5EF4-FFF2-40B4-BE49-F238E27FC236}">
                <a16:creationId xmlns:a16="http://schemas.microsoft.com/office/drawing/2014/main" id="{ED8B8613-C51D-835F-7417-124CC5D5CAD3}"/>
              </a:ext>
            </a:extLst>
          </p:cNvPr>
          <p:cNvSpPr txBox="1"/>
          <p:nvPr/>
        </p:nvSpPr>
        <p:spPr>
          <a:xfrm>
            <a:off x="9477995" y="6031727"/>
            <a:ext cx="2013693" cy="276999"/>
          </a:xfrm>
          <a:prstGeom prst="rect">
            <a:avLst/>
          </a:prstGeom>
          <a:noFill/>
        </p:spPr>
        <p:txBody>
          <a:bodyPr wrap="none" rtlCol="0">
            <a:spAutoFit/>
          </a:bodyPr>
          <a:lstStyle/>
          <a:p>
            <a:r>
              <a:rPr lang="en-GB" sz="1200" b="1" dirty="0">
                <a:solidFill>
                  <a:srgbClr val="1F407A"/>
                </a:solidFill>
              </a:rPr>
              <a:t>(Save the Children, 2025)</a:t>
            </a:r>
          </a:p>
        </p:txBody>
      </p:sp>
    </p:spTree>
    <p:extLst>
      <p:ext uri="{BB962C8B-B14F-4D97-AF65-F5344CB8AC3E}">
        <p14:creationId xmlns:p14="http://schemas.microsoft.com/office/powerpoint/2010/main" val="42065400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FD22-7632-BE65-EC0F-62800656ED8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77B868-1842-F403-2D83-154D3E7B4245}"/>
              </a:ext>
            </a:extLst>
          </p:cNvPr>
          <p:cNvSpPr>
            <a:spLocks noGrp="1"/>
          </p:cNvSpPr>
          <p:nvPr>
            <p:ph type="sldNum" sz="quarter" idx="12"/>
          </p:nvPr>
        </p:nvSpPr>
        <p:spPr/>
        <p:txBody>
          <a:bodyPr/>
          <a:lstStyle/>
          <a:p>
            <a:fld id="{6C6AE60A-B69C-4790-82F7-3882EDF23186}" type="slidenum">
              <a:rPr lang="en-GB" smtClean="0"/>
              <a:pPr/>
              <a:t>29</a:t>
            </a:fld>
            <a:endParaRPr lang="en-GB" dirty="0"/>
          </a:p>
        </p:txBody>
      </p:sp>
      <p:sp>
        <p:nvSpPr>
          <p:cNvPr id="17" name="TextBox 16">
            <a:extLst>
              <a:ext uri="{FF2B5EF4-FFF2-40B4-BE49-F238E27FC236}">
                <a16:creationId xmlns:a16="http://schemas.microsoft.com/office/drawing/2014/main" id="{DBE7AE4A-DE78-79CD-3765-1F3A98C423A7}"/>
              </a:ext>
            </a:extLst>
          </p:cNvPr>
          <p:cNvSpPr txBox="1"/>
          <p:nvPr/>
        </p:nvSpPr>
        <p:spPr>
          <a:xfrm>
            <a:off x="9694019" y="6404382"/>
            <a:ext cx="2013693" cy="276999"/>
          </a:xfrm>
          <a:prstGeom prst="rect">
            <a:avLst/>
          </a:prstGeom>
          <a:noFill/>
        </p:spPr>
        <p:txBody>
          <a:bodyPr wrap="none" rtlCol="0">
            <a:spAutoFit/>
          </a:bodyPr>
          <a:lstStyle/>
          <a:p>
            <a:r>
              <a:rPr lang="en-GB" sz="1200" b="1" dirty="0">
                <a:solidFill>
                  <a:srgbClr val="1F407A"/>
                </a:solidFill>
              </a:rPr>
              <a:t>(Save the Children, 2025)</a:t>
            </a:r>
          </a:p>
        </p:txBody>
      </p:sp>
      <p:sp>
        <p:nvSpPr>
          <p:cNvPr id="18" name="Rectangle 17">
            <a:extLst>
              <a:ext uri="{FF2B5EF4-FFF2-40B4-BE49-F238E27FC236}">
                <a16:creationId xmlns:a16="http://schemas.microsoft.com/office/drawing/2014/main" id="{1C89D2D0-4DDC-8D31-7739-D3BFC6D20281}"/>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3C241C95-3F57-7AFE-C7BA-DE7201FE51A6}"/>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47BA440C-002E-FD6A-F576-10A7CB92D3D2}"/>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descr="A screenshot of a website&#10;&#10;AI-generated content may be incorrect.">
            <a:extLst>
              <a:ext uri="{FF2B5EF4-FFF2-40B4-BE49-F238E27FC236}">
                <a16:creationId xmlns:a16="http://schemas.microsoft.com/office/drawing/2014/main" id="{DF1E524E-FB58-D520-671F-D2AD540E3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8811" y="0"/>
            <a:ext cx="4849616" cy="6858000"/>
          </a:xfrm>
          <a:prstGeom prst="rect">
            <a:avLst/>
          </a:prstGeom>
        </p:spPr>
      </p:pic>
    </p:spTree>
    <p:extLst>
      <p:ext uri="{BB962C8B-B14F-4D97-AF65-F5344CB8AC3E}">
        <p14:creationId xmlns:p14="http://schemas.microsoft.com/office/powerpoint/2010/main" val="23774104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FC48-CD54-3D11-46DE-03D896989F2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FA753D-AAE6-F067-6CB5-8B41DEA25379}"/>
              </a:ext>
            </a:extLst>
          </p:cNvPr>
          <p:cNvSpPr>
            <a:spLocks noGrp="1"/>
          </p:cNvSpPr>
          <p:nvPr>
            <p:ph type="sldNum" sz="quarter" idx="12"/>
          </p:nvPr>
        </p:nvSpPr>
        <p:spPr/>
        <p:txBody>
          <a:bodyPr/>
          <a:lstStyle/>
          <a:p>
            <a:fld id="{6C6AE60A-B69C-4790-82F7-3882EDF23186}" type="slidenum">
              <a:rPr lang="en-GB" smtClean="0"/>
              <a:pPr/>
              <a:t>3</a:t>
            </a:fld>
            <a:endParaRPr lang="en-GB" dirty="0"/>
          </a:p>
        </p:txBody>
      </p:sp>
      <p:pic>
        <p:nvPicPr>
          <p:cNvPr id="7" name="Picture 6">
            <a:extLst>
              <a:ext uri="{FF2B5EF4-FFF2-40B4-BE49-F238E27FC236}">
                <a16:creationId xmlns:a16="http://schemas.microsoft.com/office/drawing/2014/main" id="{E7283629-BEB3-B984-5E35-4928098671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083" y="282760"/>
            <a:ext cx="9721079" cy="6494278"/>
          </a:xfrm>
          <a:prstGeom prst="rect">
            <a:avLst/>
          </a:prstGeom>
        </p:spPr>
      </p:pic>
      <p:sp>
        <p:nvSpPr>
          <p:cNvPr id="2" name="TextBox 1">
            <a:extLst>
              <a:ext uri="{FF2B5EF4-FFF2-40B4-BE49-F238E27FC236}">
                <a16:creationId xmlns:a16="http://schemas.microsoft.com/office/drawing/2014/main" id="{6626494F-248F-26F0-58AC-2416344A3606}"/>
              </a:ext>
            </a:extLst>
          </p:cNvPr>
          <p:cNvSpPr txBox="1"/>
          <p:nvPr/>
        </p:nvSpPr>
        <p:spPr>
          <a:xfrm>
            <a:off x="5232326" y="5014054"/>
            <a:ext cx="312906" cy="369332"/>
          </a:xfrm>
          <a:prstGeom prst="rect">
            <a:avLst/>
          </a:prstGeom>
          <a:noFill/>
        </p:spPr>
        <p:txBody>
          <a:bodyPr wrap="none" rtlCol="0">
            <a:spAutoFit/>
          </a:bodyPr>
          <a:lstStyle/>
          <a:p>
            <a:r>
              <a:rPr lang="en-GB" b="1" dirty="0">
                <a:solidFill>
                  <a:schemeClr val="bg1">
                    <a:lumMod val="50000"/>
                  </a:schemeClr>
                </a:solidFill>
              </a:rPr>
              <a:t>3</a:t>
            </a:r>
            <a:endParaRPr lang="en-BE" b="1" dirty="0">
              <a:solidFill>
                <a:schemeClr val="bg1">
                  <a:lumMod val="50000"/>
                </a:schemeClr>
              </a:solidFill>
            </a:endParaRPr>
          </a:p>
        </p:txBody>
      </p:sp>
    </p:spTree>
    <p:extLst>
      <p:ext uri="{BB962C8B-B14F-4D97-AF65-F5344CB8AC3E}">
        <p14:creationId xmlns:p14="http://schemas.microsoft.com/office/powerpoint/2010/main" val="161107634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11E34-1694-83F6-B608-933272E2DAC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18815-D219-E86A-3D15-D7A58359B0A1}"/>
              </a:ext>
            </a:extLst>
          </p:cNvPr>
          <p:cNvSpPr>
            <a:spLocks noGrp="1"/>
          </p:cNvSpPr>
          <p:nvPr>
            <p:ph type="sldNum" sz="quarter" idx="12"/>
          </p:nvPr>
        </p:nvSpPr>
        <p:spPr/>
        <p:txBody>
          <a:bodyPr/>
          <a:lstStyle/>
          <a:p>
            <a:fld id="{6C6AE60A-B69C-4790-82F7-3882EDF23186}" type="slidenum">
              <a:rPr lang="en-GB" smtClean="0"/>
              <a:pPr/>
              <a:t>30</a:t>
            </a:fld>
            <a:endParaRPr lang="en-GB" dirty="0"/>
          </a:p>
        </p:txBody>
      </p:sp>
      <p:sp>
        <p:nvSpPr>
          <p:cNvPr id="17" name="TextBox 16">
            <a:extLst>
              <a:ext uri="{FF2B5EF4-FFF2-40B4-BE49-F238E27FC236}">
                <a16:creationId xmlns:a16="http://schemas.microsoft.com/office/drawing/2014/main" id="{2BB7A15A-14EC-17DF-E032-80DC56DE65AA}"/>
              </a:ext>
            </a:extLst>
          </p:cNvPr>
          <p:cNvSpPr txBox="1"/>
          <p:nvPr/>
        </p:nvSpPr>
        <p:spPr>
          <a:xfrm>
            <a:off x="9694019" y="6404382"/>
            <a:ext cx="2013693" cy="276999"/>
          </a:xfrm>
          <a:prstGeom prst="rect">
            <a:avLst/>
          </a:prstGeom>
          <a:noFill/>
        </p:spPr>
        <p:txBody>
          <a:bodyPr wrap="none" rtlCol="0">
            <a:spAutoFit/>
          </a:bodyPr>
          <a:lstStyle/>
          <a:p>
            <a:r>
              <a:rPr lang="en-GB" sz="1200" b="1" dirty="0">
                <a:solidFill>
                  <a:srgbClr val="1F407A"/>
                </a:solidFill>
              </a:rPr>
              <a:t>(Save the Children, 2025)</a:t>
            </a:r>
          </a:p>
        </p:txBody>
      </p:sp>
      <p:sp>
        <p:nvSpPr>
          <p:cNvPr id="18" name="Rectangle 17">
            <a:extLst>
              <a:ext uri="{FF2B5EF4-FFF2-40B4-BE49-F238E27FC236}">
                <a16:creationId xmlns:a16="http://schemas.microsoft.com/office/drawing/2014/main" id="{A5CCC0F7-450C-829C-E7DC-669D2F4EA6A4}"/>
              </a:ext>
            </a:extLst>
          </p:cNvPr>
          <p:cNvSpPr/>
          <p:nvPr/>
        </p:nvSpPr>
        <p:spPr>
          <a:xfrm>
            <a:off x="9477995" y="1124744"/>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D16FA468-F2D0-881B-66BF-E5C8BFE80C1D}"/>
              </a:ext>
            </a:extLst>
          </p:cNvPr>
          <p:cNvSpPr/>
          <p:nvPr/>
        </p:nvSpPr>
        <p:spPr>
          <a:xfrm>
            <a:off x="9526237" y="2708920"/>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F86B62C6-2855-83CA-8044-E94E80602B60}"/>
              </a:ext>
            </a:extLst>
          </p:cNvPr>
          <p:cNvSpPr/>
          <p:nvPr/>
        </p:nvSpPr>
        <p:spPr>
          <a:xfrm>
            <a:off x="9526237" y="4212963"/>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descr="A screenshot of a graph&#10;&#10;AI-generated content may be incorrect.">
            <a:extLst>
              <a:ext uri="{FF2B5EF4-FFF2-40B4-BE49-F238E27FC236}">
                <a16:creationId xmlns:a16="http://schemas.microsoft.com/office/drawing/2014/main" id="{74C4A162-70F1-CB1C-6FC6-EACEB8DF4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034" y="0"/>
            <a:ext cx="7127170" cy="6858000"/>
          </a:xfrm>
          <a:prstGeom prst="rect">
            <a:avLst/>
          </a:prstGeom>
        </p:spPr>
      </p:pic>
    </p:spTree>
    <p:extLst>
      <p:ext uri="{BB962C8B-B14F-4D97-AF65-F5344CB8AC3E}">
        <p14:creationId xmlns:p14="http://schemas.microsoft.com/office/powerpoint/2010/main" val="38776841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C57FF-8099-F272-E8C3-7A155196ECE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B7804D-77A6-3334-5AE8-8F0D668130D6}"/>
              </a:ext>
            </a:extLst>
          </p:cNvPr>
          <p:cNvSpPr>
            <a:spLocks noGrp="1"/>
          </p:cNvSpPr>
          <p:nvPr>
            <p:ph type="sldNum" sz="quarter" idx="12"/>
          </p:nvPr>
        </p:nvSpPr>
        <p:spPr/>
        <p:txBody>
          <a:bodyPr/>
          <a:lstStyle/>
          <a:p>
            <a:fld id="{6C6AE60A-B69C-4790-82F7-3882EDF23186}" type="slidenum">
              <a:rPr lang="en-GB" smtClean="0"/>
              <a:pPr/>
              <a:t>4</a:t>
            </a:fld>
            <a:endParaRPr lang="en-GB" dirty="0"/>
          </a:p>
        </p:txBody>
      </p:sp>
      <p:pic>
        <p:nvPicPr>
          <p:cNvPr id="7" name="Picture 6">
            <a:extLst>
              <a:ext uri="{FF2B5EF4-FFF2-40B4-BE49-F238E27FC236}">
                <a16:creationId xmlns:a16="http://schemas.microsoft.com/office/drawing/2014/main" id="{5227EA9B-993B-A402-6DEC-7D99009EDF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083" y="282760"/>
            <a:ext cx="9721079" cy="6494278"/>
          </a:xfrm>
          <a:prstGeom prst="rect">
            <a:avLst/>
          </a:prstGeom>
        </p:spPr>
      </p:pic>
      <p:sp>
        <p:nvSpPr>
          <p:cNvPr id="2" name="TextBox 1">
            <a:extLst>
              <a:ext uri="{FF2B5EF4-FFF2-40B4-BE49-F238E27FC236}">
                <a16:creationId xmlns:a16="http://schemas.microsoft.com/office/drawing/2014/main" id="{6683A79E-B75E-305B-DDB4-91963061E8BA}"/>
              </a:ext>
            </a:extLst>
          </p:cNvPr>
          <p:cNvSpPr txBox="1"/>
          <p:nvPr/>
        </p:nvSpPr>
        <p:spPr>
          <a:xfrm>
            <a:off x="5232326" y="5014054"/>
            <a:ext cx="312906" cy="369332"/>
          </a:xfrm>
          <a:prstGeom prst="rect">
            <a:avLst/>
          </a:prstGeom>
          <a:noFill/>
        </p:spPr>
        <p:txBody>
          <a:bodyPr wrap="none" rtlCol="0">
            <a:spAutoFit/>
          </a:bodyPr>
          <a:lstStyle/>
          <a:p>
            <a:r>
              <a:rPr lang="en-GB" b="1" dirty="0">
                <a:solidFill>
                  <a:schemeClr val="bg1">
                    <a:lumMod val="50000"/>
                  </a:schemeClr>
                </a:solidFill>
              </a:rPr>
              <a:t>3</a:t>
            </a:r>
            <a:endParaRPr lang="en-BE" b="1" dirty="0">
              <a:solidFill>
                <a:schemeClr val="bg1">
                  <a:lumMod val="50000"/>
                </a:schemeClr>
              </a:solidFill>
            </a:endParaRPr>
          </a:p>
        </p:txBody>
      </p:sp>
    </p:spTree>
    <p:extLst>
      <p:ext uri="{BB962C8B-B14F-4D97-AF65-F5344CB8AC3E}">
        <p14:creationId xmlns:p14="http://schemas.microsoft.com/office/powerpoint/2010/main" val="5509578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257F6-E67C-3422-A2F9-A1FE38D441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7C9482-60BB-7CE8-0BCB-C8D09D10C86E}"/>
              </a:ext>
            </a:extLst>
          </p:cNvPr>
          <p:cNvSpPr>
            <a:spLocks noGrp="1"/>
          </p:cNvSpPr>
          <p:nvPr>
            <p:ph type="sldNum" sz="quarter" idx="12"/>
          </p:nvPr>
        </p:nvSpPr>
        <p:spPr/>
        <p:txBody>
          <a:bodyPr/>
          <a:lstStyle/>
          <a:p>
            <a:fld id="{6C6AE60A-B69C-4790-82F7-3882EDF23186}" type="slidenum">
              <a:rPr lang="en-GB" smtClean="0"/>
              <a:pPr/>
              <a:t>5</a:t>
            </a:fld>
            <a:endParaRPr lang="en-GB" dirty="0"/>
          </a:p>
        </p:txBody>
      </p:sp>
      <p:pic>
        <p:nvPicPr>
          <p:cNvPr id="7" name="Picture 6">
            <a:extLst>
              <a:ext uri="{FF2B5EF4-FFF2-40B4-BE49-F238E27FC236}">
                <a16:creationId xmlns:a16="http://schemas.microsoft.com/office/drawing/2014/main" id="{1C7634BE-127B-B473-1432-C34DABEC76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083" y="282760"/>
            <a:ext cx="9721079" cy="6494278"/>
          </a:xfrm>
          <a:prstGeom prst="rect">
            <a:avLst/>
          </a:prstGeom>
        </p:spPr>
      </p:pic>
    </p:spTree>
    <p:extLst>
      <p:ext uri="{BB962C8B-B14F-4D97-AF65-F5344CB8AC3E}">
        <p14:creationId xmlns:p14="http://schemas.microsoft.com/office/powerpoint/2010/main" val="25686226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D161-A17C-9259-1305-52326D6CD5D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6A7028-C6D5-FD6C-3DB7-A22E79D7B04E}"/>
              </a:ext>
            </a:extLst>
          </p:cNvPr>
          <p:cNvSpPr>
            <a:spLocks noGrp="1"/>
          </p:cNvSpPr>
          <p:nvPr>
            <p:ph type="sldNum" sz="quarter" idx="12"/>
          </p:nvPr>
        </p:nvSpPr>
        <p:spPr/>
        <p:txBody>
          <a:bodyPr/>
          <a:lstStyle/>
          <a:p>
            <a:fld id="{6C6AE60A-B69C-4790-82F7-3882EDF23186}" type="slidenum">
              <a:rPr lang="en-GB" smtClean="0"/>
              <a:pPr/>
              <a:t>6</a:t>
            </a:fld>
            <a:endParaRPr lang="en-GB" dirty="0"/>
          </a:p>
        </p:txBody>
      </p:sp>
      <p:pic>
        <p:nvPicPr>
          <p:cNvPr id="7" name="Picture 6">
            <a:extLst>
              <a:ext uri="{FF2B5EF4-FFF2-40B4-BE49-F238E27FC236}">
                <a16:creationId xmlns:a16="http://schemas.microsoft.com/office/drawing/2014/main" id="{0FC53ACD-253A-B8B6-7F6C-18BCD214B7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9083" y="282760"/>
            <a:ext cx="9721079" cy="6494278"/>
          </a:xfrm>
          <a:prstGeom prst="rect">
            <a:avLst/>
          </a:prstGeom>
        </p:spPr>
      </p:pic>
      <p:sp>
        <p:nvSpPr>
          <p:cNvPr id="2" name="TextBox 1">
            <a:extLst>
              <a:ext uri="{FF2B5EF4-FFF2-40B4-BE49-F238E27FC236}">
                <a16:creationId xmlns:a16="http://schemas.microsoft.com/office/drawing/2014/main" id="{CD55B769-0B62-13BA-795F-DB4203C4705F}"/>
              </a:ext>
            </a:extLst>
          </p:cNvPr>
          <p:cNvSpPr txBox="1"/>
          <p:nvPr/>
        </p:nvSpPr>
        <p:spPr>
          <a:xfrm>
            <a:off x="6183814" y="4581976"/>
            <a:ext cx="312906" cy="369332"/>
          </a:xfrm>
          <a:prstGeom prst="rect">
            <a:avLst/>
          </a:prstGeom>
          <a:noFill/>
        </p:spPr>
        <p:txBody>
          <a:bodyPr wrap="none" rtlCol="0">
            <a:spAutoFit/>
          </a:bodyPr>
          <a:lstStyle/>
          <a:p>
            <a:r>
              <a:rPr lang="en-GB" b="1" dirty="0">
                <a:solidFill>
                  <a:schemeClr val="bg1">
                    <a:lumMod val="50000"/>
                  </a:schemeClr>
                </a:solidFill>
              </a:rPr>
              <a:t>6</a:t>
            </a:r>
            <a:endParaRPr lang="en-BE" b="1" dirty="0">
              <a:solidFill>
                <a:schemeClr val="bg1">
                  <a:lumMod val="50000"/>
                </a:schemeClr>
              </a:solidFill>
            </a:endParaRPr>
          </a:p>
        </p:txBody>
      </p:sp>
    </p:spTree>
    <p:extLst>
      <p:ext uri="{BB962C8B-B14F-4D97-AF65-F5344CB8AC3E}">
        <p14:creationId xmlns:p14="http://schemas.microsoft.com/office/powerpoint/2010/main" val="2951810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D245-B614-DE6C-3C7E-1430DB32702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33FD2A-F494-0D8F-281C-0D35A4BCDBAD}"/>
              </a:ext>
            </a:extLst>
          </p:cNvPr>
          <p:cNvSpPr>
            <a:spLocks noGrp="1"/>
          </p:cNvSpPr>
          <p:nvPr>
            <p:ph type="sldNum" sz="quarter" idx="12"/>
          </p:nvPr>
        </p:nvSpPr>
        <p:spPr/>
        <p:txBody>
          <a:bodyPr/>
          <a:lstStyle/>
          <a:p>
            <a:fld id="{6C6AE60A-B69C-4790-82F7-3882EDF23186}" type="slidenum">
              <a:rPr lang="en-GB" smtClean="0"/>
              <a:pPr/>
              <a:t>7</a:t>
            </a:fld>
            <a:endParaRPr lang="en-GB" dirty="0"/>
          </a:p>
        </p:txBody>
      </p:sp>
      <p:pic>
        <p:nvPicPr>
          <p:cNvPr id="7" name="Picture 6">
            <a:extLst>
              <a:ext uri="{FF2B5EF4-FFF2-40B4-BE49-F238E27FC236}">
                <a16:creationId xmlns:a16="http://schemas.microsoft.com/office/drawing/2014/main" id="{E2CB0149-FDD1-B44C-050D-2CF2F24955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3079" y="286788"/>
            <a:ext cx="9721079" cy="6490250"/>
          </a:xfrm>
          <a:prstGeom prst="rect">
            <a:avLst/>
          </a:prstGeom>
        </p:spPr>
      </p:pic>
      <p:grpSp>
        <p:nvGrpSpPr>
          <p:cNvPr id="2" name="Group 1">
            <a:extLst>
              <a:ext uri="{FF2B5EF4-FFF2-40B4-BE49-F238E27FC236}">
                <a16:creationId xmlns:a16="http://schemas.microsoft.com/office/drawing/2014/main" id="{3D4CF192-C2C0-007C-B63C-C1757D655BDA}"/>
              </a:ext>
            </a:extLst>
          </p:cNvPr>
          <p:cNvGrpSpPr/>
          <p:nvPr/>
        </p:nvGrpSpPr>
        <p:grpSpPr>
          <a:xfrm>
            <a:off x="2691334" y="2733910"/>
            <a:ext cx="5634533" cy="1663714"/>
            <a:chOff x="1701131" y="4523618"/>
            <a:chExt cx="5634533" cy="1663714"/>
          </a:xfrm>
        </p:grpSpPr>
        <p:sp>
          <p:nvSpPr>
            <p:cNvPr id="3" name="Rectangle 2">
              <a:extLst>
                <a:ext uri="{FF2B5EF4-FFF2-40B4-BE49-F238E27FC236}">
                  <a16:creationId xmlns:a16="http://schemas.microsoft.com/office/drawing/2014/main" id="{4FD43F82-C76D-DF51-62A9-399D5E960772}"/>
                </a:ext>
              </a:extLst>
            </p:cNvPr>
            <p:cNvSpPr/>
            <p:nvPr/>
          </p:nvSpPr>
          <p:spPr>
            <a:xfrm>
              <a:off x="1701131" y="4797152"/>
              <a:ext cx="5634533" cy="139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3">
              <a:extLst>
                <a:ext uri="{FF2B5EF4-FFF2-40B4-BE49-F238E27FC236}">
                  <a16:creationId xmlns:a16="http://schemas.microsoft.com/office/drawing/2014/main" id="{5E5D3F6A-6518-9B83-A317-84FBEDEC207C}"/>
                </a:ext>
              </a:extLst>
            </p:cNvPr>
            <p:cNvPicPr>
              <a:picLocks noChangeAspect="1"/>
            </p:cNvPicPr>
            <p:nvPr/>
          </p:nvPicPr>
          <p:blipFill>
            <a:blip r:embed="rId4" cstate="print">
              <a:extLst>
                <a:ext uri="{28A0092B-C50C-407E-A947-70E740481C1C}">
                  <a14:useLocalDpi xmlns:a14="http://schemas.microsoft.com/office/drawing/2010/main" val="0"/>
                </a:ext>
              </a:extLst>
            </a:blip>
            <a:srcRect t="11896" b="11896"/>
            <a:stretch/>
          </p:blipFill>
          <p:spPr>
            <a:xfrm>
              <a:off x="3375223" y="4523618"/>
              <a:ext cx="1513181" cy="1537544"/>
            </a:xfrm>
            <a:prstGeom prst="rect">
              <a:avLst/>
            </a:prstGeom>
          </p:spPr>
        </p:pic>
        <p:sp>
          <p:nvSpPr>
            <p:cNvPr id="6" name="Rectangle 5">
              <a:extLst>
                <a:ext uri="{FF2B5EF4-FFF2-40B4-BE49-F238E27FC236}">
                  <a16:creationId xmlns:a16="http://schemas.microsoft.com/office/drawing/2014/main" id="{9A920837-C9DB-7912-1069-88EDB249AA5C}"/>
                </a:ext>
              </a:extLst>
            </p:cNvPr>
            <p:cNvSpPr/>
            <p:nvPr/>
          </p:nvSpPr>
          <p:spPr>
            <a:xfrm>
              <a:off x="5720342" y="4554098"/>
              <a:ext cx="783385" cy="485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11" name="Group 10">
            <a:extLst>
              <a:ext uri="{FF2B5EF4-FFF2-40B4-BE49-F238E27FC236}">
                <a16:creationId xmlns:a16="http://schemas.microsoft.com/office/drawing/2014/main" id="{386313D7-3F68-14C8-11E2-89541750ADC9}"/>
              </a:ext>
            </a:extLst>
          </p:cNvPr>
          <p:cNvGrpSpPr/>
          <p:nvPr/>
        </p:nvGrpSpPr>
        <p:grpSpPr>
          <a:xfrm>
            <a:off x="7453037" y="1009767"/>
            <a:ext cx="2415930" cy="1510350"/>
            <a:chOff x="7453037" y="1009767"/>
            <a:chExt cx="2415930" cy="1510350"/>
          </a:xfrm>
        </p:grpSpPr>
        <p:pic>
          <p:nvPicPr>
            <p:cNvPr id="9" name="Picture 8">
              <a:extLst>
                <a:ext uri="{FF2B5EF4-FFF2-40B4-BE49-F238E27FC236}">
                  <a16:creationId xmlns:a16="http://schemas.microsoft.com/office/drawing/2014/main" id="{EDBD16B2-C232-33EF-3B23-01EA603DB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377" y="1011330"/>
              <a:ext cx="1131590" cy="1508787"/>
            </a:xfrm>
            <a:prstGeom prst="rect">
              <a:avLst/>
            </a:prstGeom>
          </p:spPr>
        </p:pic>
        <p:pic>
          <p:nvPicPr>
            <p:cNvPr id="10" name="Picture 9">
              <a:extLst>
                <a:ext uri="{FF2B5EF4-FFF2-40B4-BE49-F238E27FC236}">
                  <a16:creationId xmlns:a16="http://schemas.microsoft.com/office/drawing/2014/main" id="{19CAA885-C3AD-32D3-C652-A767996EA78C}"/>
                </a:ext>
              </a:extLst>
            </p:cNvPr>
            <p:cNvPicPr>
              <a:picLocks noChangeAspect="1"/>
            </p:cNvPicPr>
            <p:nvPr/>
          </p:nvPicPr>
          <p:blipFill>
            <a:blip r:embed="rId6">
              <a:extLst>
                <a:ext uri="{28A0092B-C50C-407E-A947-70E740481C1C}">
                  <a14:useLocalDpi xmlns:a14="http://schemas.microsoft.com/office/drawing/2010/main" val="0"/>
                </a:ext>
              </a:extLst>
            </a:blip>
            <a:srcRect l="33381" t="9086" r="56331" b="87900"/>
            <a:stretch>
              <a:fillRect/>
            </a:stretch>
          </p:blipFill>
          <p:spPr>
            <a:xfrm>
              <a:off x="7453037" y="1009767"/>
              <a:ext cx="936105" cy="208682"/>
            </a:xfrm>
            <a:prstGeom prst="rect">
              <a:avLst/>
            </a:prstGeom>
          </p:spPr>
        </p:pic>
      </p:grpSp>
    </p:spTree>
    <p:extLst>
      <p:ext uri="{BB962C8B-B14F-4D97-AF65-F5344CB8AC3E}">
        <p14:creationId xmlns:p14="http://schemas.microsoft.com/office/powerpoint/2010/main" val="2384226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0625-CEB9-8991-7537-E16959B12F1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4DEA11-C8A1-B73F-6992-E5EF9AB33670}"/>
              </a:ext>
            </a:extLst>
          </p:cNvPr>
          <p:cNvSpPr>
            <a:spLocks noGrp="1"/>
          </p:cNvSpPr>
          <p:nvPr>
            <p:ph type="sldNum" sz="quarter" idx="12"/>
          </p:nvPr>
        </p:nvSpPr>
        <p:spPr/>
        <p:txBody>
          <a:bodyPr/>
          <a:lstStyle/>
          <a:p>
            <a:fld id="{6C6AE60A-B69C-4790-82F7-3882EDF23186}" type="slidenum">
              <a:rPr lang="en-GB" smtClean="0"/>
              <a:pPr/>
              <a:t>8</a:t>
            </a:fld>
            <a:endParaRPr lang="en-GB" dirty="0"/>
          </a:p>
        </p:txBody>
      </p:sp>
      <p:pic>
        <p:nvPicPr>
          <p:cNvPr id="7" name="Picture 6">
            <a:extLst>
              <a:ext uri="{FF2B5EF4-FFF2-40B4-BE49-F238E27FC236}">
                <a16:creationId xmlns:a16="http://schemas.microsoft.com/office/drawing/2014/main" id="{8318D984-7043-B0D9-640C-0941AFB9BC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4065" y="-1136"/>
            <a:ext cx="9099107" cy="6924440"/>
          </a:xfrm>
          <a:prstGeom prst="rect">
            <a:avLst/>
          </a:prstGeom>
        </p:spPr>
      </p:pic>
      <p:sp>
        <p:nvSpPr>
          <p:cNvPr id="2" name="Rectangle 1">
            <a:extLst>
              <a:ext uri="{FF2B5EF4-FFF2-40B4-BE49-F238E27FC236}">
                <a16:creationId xmlns:a16="http://schemas.microsoft.com/office/drawing/2014/main" id="{09E842B2-CCD8-4E8C-95BC-03F641FD2E71}"/>
              </a:ext>
            </a:extLst>
          </p:cNvPr>
          <p:cNvSpPr/>
          <p:nvPr/>
        </p:nvSpPr>
        <p:spPr>
          <a:xfrm>
            <a:off x="8973939" y="2276872"/>
            <a:ext cx="2016224"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8E883F0B-8284-0962-DE6D-A7C00CA6F0A4}"/>
              </a:ext>
            </a:extLst>
          </p:cNvPr>
          <p:cNvGrpSpPr/>
          <p:nvPr/>
        </p:nvGrpSpPr>
        <p:grpSpPr>
          <a:xfrm>
            <a:off x="7605787" y="796516"/>
            <a:ext cx="3287081" cy="3496580"/>
            <a:chOff x="7605787" y="796516"/>
            <a:chExt cx="3287081" cy="3496580"/>
          </a:xfrm>
        </p:grpSpPr>
        <p:sp>
          <p:nvSpPr>
            <p:cNvPr id="3" name="Rectangle 2">
              <a:extLst>
                <a:ext uri="{FF2B5EF4-FFF2-40B4-BE49-F238E27FC236}">
                  <a16:creationId xmlns:a16="http://schemas.microsoft.com/office/drawing/2014/main" id="{191985E5-3CD4-7E20-4CDC-E36B7623DE64}"/>
                </a:ext>
              </a:extLst>
            </p:cNvPr>
            <p:cNvSpPr/>
            <p:nvPr/>
          </p:nvSpPr>
          <p:spPr>
            <a:xfrm>
              <a:off x="8876644" y="796516"/>
              <a:ext cx="2016224" cy="133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51AA42C8-195A-7E70-7234-C7D43FC1C1D7}"/>
                </a:ext>
              </a:extLst>
            </p:cNvPr>
            <p:cNvSpPr/>
            <p:nvPr/>
          </p:nvSpPr>
          <p:spPr>
            <a:xfrm>
              <a:off x="7605787" y="3356992"/>
              <a:ext cx="158417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grpSp>
        <p:nvGrpSpPr>
          <p:cNvPr id="10" name="Group 9">
            <a:extLst>
              <a:ext uri="{FF2B5EF4-FFF2-40B4-BE49-F238E27FC236}">
                <a16:creationId xmlns:a16="http://schemas.microsoft.com/office/drawing/2014/main" id="{CC977237-8EB1-E0AA-D2D3-8B5533CE1F71}"/>
              </a:ext>
            </a:extLst>
          </p:cNvPr>
          <p:cNvGrpSpPr/>
          <p:nvPr/>
        </p:nvGrpSpPr>
        <p:grpSpPr>
          <a:xfrm>
            <a:off x="4520165" y="1525646"/>
            <a:ext cx="2016223" cy="812186"/>
            <a:chOff x="4520165" y="1525646"/>
            <a:chExt cx="2016223" cy="812186"/>
          </a:xfrm>
        </p:grpSpPr>
        <p:sp>
          <p:nvSpPr>
            <p:cNvPr id="8" name="Rectangle 7">
              <a:extLst>
                <a:ext uri="{FF2B5EF4-FFF2-40B4-BE49-F238E27FC236}">
                  <a16:creationId xmlns:a16="http://schemas.microsoft.com/office/drawing/2014/main" id="{53277BF9-DB89-D9B2-371E-F5B926B856AF}"/>
                </a:ext>
              </a:extLst>
            </p:cNvPr>
            <p:cNvSpPr/>
            <p:nvPr/>
          </p:nvSpPr>
          <p:spPr>
            <a:xfrm>
              <a:off x="4888915" y="1525646"/>
              <a:ext cx="1296144" cy="81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8">
              <a:extLst>
                <a:ext uri="{FF2B5EF4-FFF2-40B4-BE49-F238E27FC236}">
                  <a16:creationId xmlns:a16="http://schemas.microsoft.com/office/drawing/2014/main" id="{6A2985FB-7888-56FD-6A13-B731B6562FE2}"/>
                </a:ext>
              </a:extLst>
            </p:cNvPr>
            <p:cNvSpPr/>
            <p:nvPr/>
          </p:nvSpPr>
          <p:spPr>
            <a:xfrm>
              <a:off x="4520165" y="1628800"/>
              <a:ext cx="2016223"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Tree>
    <p:extLst>
      <p:ext uri="{BB962C8B-B14F-4D97-AF65-F5344CB8AC3E}">
        <p14:creationId xmlns:p14="http://schemas.microsoft.com/office/powerpoint/2010/main" val="2889287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7D404-0078-E60E-08C7-19C2FAFDAF86}"/>
              </a:ext>
            </a:extLst>
          </p:cNvPr>
          <p:cNvPicPr>
            <a:picLocks noChangeAspect="1"/>
          </p:cNvPicPr>
          <p:nvPr/>
        </p:nvPicPr>
        <p:blipFill>
          <a:blip r:embed="rId3"/>
          <a:srcRect/>
          <a:stretch/>
        </p:blipFill>
        <p:spPr>
          <a:xfrm>
            <a:off x="2775703" y="2162997"/>
            <a:ext cx="6593835" cy="3426243"/>
          </a:xfrm>
          <a:prstGeom prst="rect">
            <a:avLst/>
          </a:prstGeom>
        </p:spPr>
      </p:pic>
      <p:pic>
        <p:nvPicPr>
          <p:cNvPr id="9" name="Picture 8">
            <a:extLst>
              <a:ext uri="{FF2B5EF4-FFF2-40B4-BE49-F238E27FC236}">
                <a16:creationId xmlns:a16="http://schemas.microsoft.com/office/drawing/2014/main" id="{DE26689D-11C4-BF7C-4FB3-681FFBB0164C}"/>
              </a:ext>
            </a:extLst>
          </p:cNvPr>
          <p:cNvPicPr>
            <a:picLocks noChangeAspect="1"/>
          </p:cNvPicPr>
          <p:nvPr/>
        </p:nvPicPr>
        <p:blipFill>
          <a:blip r:embed="rId4"/>
          <a:srcRect/>
          <a:stretch/>
        </p:blipFill>
        <p:spPr>
          <a:xfrm>
            <a:off x="2775703" y="2162998"/>
            <a:ext cx="6593835" cy="3426242"/>
          </a:xfrm>
          <a:prstGeom prst="rect">
            <a:avLst/>
          </a:prstGeom>
        </p:spPr>
      </p:pic>
      <p:pic>
        <p:nvPicPr>
          <p:cNvPr id="10" name="Picture 9">
            <a:extLst>
              <a:ext uri="{FF2B5EF4-FFF2-40B4-BE49-F238E27FC236}">
                <a16:creationId xmlns:a16="http://schemas.microsoft.com/office/drawing/2014/main" id="{1E4BC9B4-406E-FE83-43AC-EC387F68E316}"/>
              </a:ext>
            </a:extLst>
          </p:cNvPr>
          <p:cNvPicPr>
            <a:picLocks noChangeAspect="1"/>
          </p:cNvPicPr>
          <p:nvPr/>
        </p:nvPicPr>
        <p:blipFill>
          <a:blip r:embed="rId5"/>
          <a:srcRect/>
          <a:stretch/>
        </p:blipFill>
        <p:spPr>
          <a:xfrm>
            <a:off x="2775703" y="2162998"/>
            <a:ext cx="6593833" cy="3426242"/>
          </a:xfrm>
          <a:prstGeom prst="rect">
            <a:avLst/>
          </a:prstGeom>
        </p:spPr>
      </p:pic>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9</a:t>
            </a:fld>
            <a:endParaRPr lang="en-GB" dirty="0"/>
          </a:p>
        </p:txBody>
      </p:sp>
      <p:sp>
        <p:nvSpPr>
          <p:cNvPr id="11" name="TextBox 10">
            <a:extLst>
              <a:ext uri="{FF2B5EF4-FFF2-40B4-BE49-F238E27FC236}">
                <a16:creationId xmlns:a16="http://schemas.microsoft.com/office/drawing/2014/main" id="{C9D0E2E0-5BB3-37EE-6A24-A86CB445029C}"/>
              </a:ext>
            </a:extLst>
          </p:cNvPr>
          <p:cNvSpPr txBox="1"/>
          <p:nvPr/>
        </p:nvSpPr>
        <p:spPr>
          <a:xfrm>
            <a:off x="9772310" y="3584049"/>
            <a:ext cx="758789" cy="276999"/>
          </a:xfrm>
          <a:prstGeom prst="rect">
            <a:avLst/>
          </a:prstGeom>
          <a:noFill/>
        </p:spPr>
        <p:txBody>
          <a:bodyPr wrap="square" rtlCol="0">
            <a:spAutoFit/>
          </a:bodyPr>
          <a:lstStyle/>
          <a:p>
            <a:r>
              <a:rPr lang="en-US" sz="1200" b="1" dirty="0">
                <a:solidFill>
                  <a:schemeClr val="bg2">
                    <a:lumMod val="50000"/>
                  </a:schemeClr>
                </a:solidFill>
                <a:latin typeface="Verdana" charset="0"/>
                <a:ea typeface="Verdana" charset="0"/>
                <a:cs typeface="Verdana" charset="0"/>
              </a:rPr>
              <a:t>52%</a:t>
            </a:r>
          </a:p>
        </p:txBody>
      </p:sp>
      <p:sp>
        <p:nvSpPr>
          <p:cNvPr id="12" name="TextBox 11">
            <a:extLst>
              <a:ext uri="{FF2B5EF4-FFF2-40B4-BE49-F238E27FC236}">
                <a16:creationId xmlns:a16="http://schemas.microsoft.com/office/drawing/2014/main" id="{F693F8AB-8D02-DA97-25DE-D85B05EB73CB}"/>
              </a:ext>
            </a:extLst>
          </p:cNvPr>
          <p:cNvSpPr txBox="1"/>
          <p:nvPr/>
        </p:nvSpPr>
        <p:spPr>
          <a:xfrm>
            <a:off x="9772311" y="2698539"/>
            <a:ext cx="758789" cy="276999"/>
          </a:xfrm>
          <a:prstGeom prst="rect">
            <a:avLst/>
          </a:prstGeom>
          <a:noFill/>
        </p:spPr>
        <p:txBody>
          <a:bodyPr wrap="square" rtlCol="0">
            <a:spAutoFit/>
          </a:bodyPr>
          <a:lstStyle/>
          <a:p>
            <a:r>
              <a:rPr lang="en-US" sz="1200" b="1" dirty="0">
                <a:solidFill>
                  <a:schemeClr val="bg2">
                    <a:lumMod val="50000"/>
                  </a:schemeClr>
                </a:solidFill>
                <a:latin typeface="Verdana" charset="0"/>
                <a:ea typeface="Verdana" charset="0"/>
                <a:cs typeface="Verdana" charset="0"/>
              </a:rPr>
              <a:t>78%</a:t>
            </a:r>
          </a:p>
        </p:txBody>
      </p:sp>
      <p:sp>
        <p:nvSpPr>
          <p:cNvPr id="13" name="TextBox 12">
            <a:extLst>
              <a:ext uri="{FF2B5EF4-FFF2-40B4-BE49-F238E27FC236}">
                <a16:creationId xmlns:a16="http://schemas.microsoft.com/office/drawing/2014/main" id="{9F666D04-2F65-C4F1-FB6F-FFE612B19363}"/>
              </a:ext>
            </a:extLst>
          </p:cNvPr>
          <p:cNvSpPr txBox="1"/>
          <p:nvPr/>
        </p:nvSpPr>
        <p:spPr>
          <a:xfrm>
            <a:off x="9772309" y="2334847"/>
            <a:ext cx="758789" cy="276999"/>
          </a:xfrm>
          <a:prstGeom prst="rect">
            <a:avLst/>
          </a:prstGeom>
          <a:noFill/>
        </p:spPr>
        <p:txBody>
          <a:bodyPr wrap="square" rtlCol="0">
            <a:spAutoFit/>
          </a:bodyPr>
          <a:lstStyle/>
          <a:p>
            <a:r>
              <a:rPr lang="en-US" sz="1200" b="1">
                <a:solidFill>
                  <a:schemeClr val="bg2">
                    <a:lumMod val="50000"/>
                  </a:schemeClr>
                </a:solidFill>
                <a:latin typeface="Verdana" charset="0"/>
                <a:ea typeface="Verdana" charset="0"/>
                <a:cs typeface="Verdana" charset="0"/>
              </a:rPr>
              <a:t>92%</a:t>
            </a:r>
            <a:endParaRPr lang="en-US" sz="1200" b="1" dirty="0">
              <a:solidFill>
                <a:schemeClr val="bg2">
                  <a:lumMod val="50000"/>
                </a:schemeClr>
              </a:solidFill>
              <a:latin typeface="Verdana" charset="0"/>
              <a:ea typeface="Verdana" charset="0"/>
              <a:cs typeface="Verdana" charset="0"/>
            </a:endParaRPr>
          </a:p>
        </p:txBody>
      </p:sp>
      <p:cxnSp>
        <p:nvCxnSpPr>
          <p:cNvPr id="14" name="Straight Arrow Connector 13">
            <a:extLst>
              <a:ext uri="{FF2B5EF4-FFF2-40B4-BE49-F238E27FC236}">
                <a16:creationId xmlns:a16="http://schemas.microsoft.com/office/drawing/2014/main" id="{965C1102-83C2-6B0F-CF27-30397635B58F}"/>
              </a:ext>
            </a:extLst>
          </p:cNvPr>
          <p:cNvCxnSpPr>
            <a:cxnSpLocks/>
          </p:cNvCxnSpPr>
          <p:nvPr/>
        </p:nvCxnSpPr>
        <p:spPr>
          <a:xfrm flipH="1">
            <a:off x="9261971" y="3722548"/>
            <a:ext cx="496419"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B1B9BE7-B696-9C33-1801-5EDC4E760A62}"/>
              </a:ext>
            </a:extLst>
          </p:cNvPr>
          <p:cNvCxnSpPr>
            <a:cxnSpLocks/>
          </p:cNvCxnSpPr>
          <p:nvPr/>
        </p:nvCxnSpPr>
        <p:spPr>
          <a:xfrm flipH="1">
            <a:off x="9261971" y="2850467"/>
            <a:ext cx="496419"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CE8B39-8299-F7D7-656A-D1DC69CEC803}"/>
              </a:ext>
            </a:extLst>
          </p:cNvPr>
          <p:cNvCxnSpPr>
            <a:cxnSpLocks/>
          </p:cNvCxnSpPr>
          <p:nvPr/>
        </p:nvCxnSpPr>
        <p:spPr>
          <a:xfrm flipH="1">
            <a:off x="9348558" y="2492240"/>
            <a:ext cx="423751"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itle 5">
            <a:extLst>
              <a:ext uri="{FF2B5EF4-FFF2-40B4-BE49-F238E27FC236}">
                <a16:creationId xmlns:a16="http://schemas.microsoft.com/office/drawing/2014/main" id="{5F81264D-1B6B-86BD-42DA-8525F53D99A8}"/>
              </a:ext>
            </a:extLst>
          </p:cNvPr>
          <p:cNvSpPr>
            <a:spLocks noGrp="1"/>
          </p:cNvSpPr>
          <p:nvPr>
            <p:ph type="title"/>
          </p:nvPr>
        </p:nvSpPr>
        <p:spPr>
          <a:xfrm>
            <a:off x="323850" y="404664"/>
            <a:ext cx="11537950" cy="972000"/>
          </a:xfrm>
        </p:spPr>
        <p:txBody>
          <a:bodyPr/>
          <a:lstStyle/>
          <a:p>
            <a:r>
              <a:rPr lang="en-GB" dirty="0"/>
              <a:t>Fraction of global population </a:t>
            </a:r>
            <a:br>
              <a:rPr lang="en-GB" dirty="0"/>
            </a:br>
            <a:r>
              <a:rPr lang="en-GB" sz="1600" dirty="0"/>
              <a:t>facing unprecedented heatwave exposure</a:t>
            </a:r>
          </a:p>
        </p:txBody>
      </p:sp>
    </p:spTree>
    <p:extLst>
      <p:ext uri="{BB962C8B-B14F-4D97-AF65-F5344CB8AC3E}">
        <p14:creationId xmlns:p14="http://schemas.microsoft.com/office/powerpoint/2010/main" val="752456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eth_praesentation_16zu9_en">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th_praesentation_16zu9_ETH2">
  <a:themeElements>
    <a:clrScheme name="ETH 2 - Interne Kommunikation">
      <a:dk1>
        <a:sysClr val="windowText" lastClr="000000"/>
      </a:dk1>
      <a:lt1>
        <a:sysClr val="window" lastClr="FFFFFF"/>
      </a:lt1>
      <a:dk2>
        <a:srgbClr val="000000"/>
      </a:dk2>
      <a:lt2>
        <a:srgbClr val="FFFFFF"/>
      </a:lt2>
      <a:accent1>
        <a:srgbClr val="485A2C"/>
      </a:accent1>
      <a:accent2>
        <a:srgbClr val="65744E"/>
      </a:accent2>
      <a:accent3>
        <a:srgbClr val="838F70"/>
      </a:accent3>
      <a:accent4>
        <a:srgbClr val="A0A991"/>
      </a:accent4>
      <a:accent5>
        <a:srgbClr val="BDC4B3"/>
      </a:accent5>
      <a:accent6>
        <a:srgbClr val="DADED5"/>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2 - Interne Kommunikation">
        <a:dk1>
          <a:sysClr val="windowText" lastClr="000000"/>
        </a:dk1>
        <a:lt1>
          <a:sysClr val="window" lastClr="FFFFFF"/>
        </a:lt1>
        <a:dk2>
          <a:srgbClr val="000000"/>
        </a:dk2>
        <a:lt2>
          <a:srgbClr val="FFFFFF"/>
        </a:lt2>
        <a:accent1>
          <a:srgbClr val="485A2C"/>
        </a:accent1>
        <a:accent2>
          <a:srgbClr val="65744E"/>
        </a:accent2>
        <a:accent3>
          <a:srgbClr val="838F70"/>
        </a:accent3>
        <a:accent4>
          <a:srgbClr val="A0A991"/>
        </a:accent4>
        <a:accent5>
          <a:srgbClr val="BDC4B3"/>
        </a:accent5>
        <a:accent6>
          <a:srgbClr val="DADED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3.xml><?xml version="1.0" encoding="utf-8"?>
<a:theme xmlns:a="http://schemas.openxmlformats.org/drawingml/2006/main" name="eth_praesentation_16zu9_ETH3">
  <a:themeElements>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4.xml><?xml version="1.0" encoding="utf-8"?>
<a:theme xmlns:a="http://schemas.openxmlformats.org/drawingml/2006/main" name="eth_praesentation_16zu9_ETH4">
  <a:themeElements>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5.xml><?xml version="1.0" encoding="utf-8"?>
<a:theme xmlns:a="http://schemas.openxmlformats.org/drawingml/2006/main" name="eth_praesentation_16zu9_ETH5">
  <a:themeElements>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6.xml><?xml version="1.0" encoding="utf-8"?>
<a:theme xmlns:a="http://schemas.openxmlformats.org/drawingml/2006/main" name="eth_praesentation_16zu9_ETH6">
  <a:themeElements>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7.xml><?xml version="1.0" encoding="utf-8"?>
<a:theme xmlns:a="http://schemas.openxmlformats.org/drawingml/2006/main" name="eth_praesentation_16zu9_ETH7">
  <a:themeElements>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8.xml><?xml version="1.0" encoding="utf-8"?>
<a:theme xmlns:a="http://schemas.openxmlformats.org/drawingml/2006/main" name="eth_praesentation_16zu9_ETH8">
  <a:themeElements>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9.xml><?xml version="1.0" encoding="utf-8"?>
<a:theme xmlns:a="http://schemas.openxmlformats.org/drawingml/2006/main" name="eth_praesentation_16zu9_ETH9">
  <a:themeElements>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docProps/app.xml><?xml version="1.0" encoding="utf-8"?>
<Properties xmlns="http://schemas.openxmlformats.org/officeDocument/2006/extended-properties" xmlns:vt="http://schemas.openxmlformats.org/officeDocument/2006/docPropsVTypes">
  <Template>eth_praesentation_16zu9_en</Template>
  <TotalTime>163</TotalTime>
  <Words>3617</Words>
  <Application>Microsoft Office PowerPoint</Application>
  <PresentationFormat>Custom</PresentationFormat>
  <Paragraphs>309</Paragraphs>
  <Slides>30</Slides>
  <Notes>30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30</vt:i4>
      </vt:variant>
    </vt:vector>
  </HeadingPairs>
  <TitlesOfParts>
    <vt:vector size="44" baseType="lpstr">
      <vt:lpstr>Arial</vt:lpstr>
      <vt:lpstr>Calibri</vt:lpstr>
      <vt:lpstr>Cambria Math</vt:lpstr>
      <vt:lpstr>Verdana</vt:lpstr>
      <vt:lpstr>Wingdings</vt:lpstr>
      <vt:lpstr>eth_praesentation_16zu9_en</vt:lpstr>
      <vt:lpstr>eth_praesentation_16zu9_ETH2</vt:lpstr>
      <vt:lpstr>eth_praesentation_16zu9_ETH3</vt:lpstr>
      <vt:lpstr>eth_praesentation_16zu9_ETH4</vt:lpstr>
      <vt:lpstr>eth_praesentation_16zu9_ETH5</vt:lpstr>
      <vt:lpstr>eth_praesentation_16zu9_ETH6</vt:lpstr>
      <vt:lpstr>eth_praesentation_16zu9_ETH7</vt:lpstr>
      <vt:lpstr>eth_praesentation_16zu9_ETH8</vt:lpstr>
      <vt:lpstr>eth_praesentation_16zu9_ETH9</vt:lpstr>
      <vt:lpstr>Will you live an unprecedented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Fraction of global population  facing unprecedented heatwave exposure</vt:lpstr>
      <vt:lpstr>PowerPoint Presentation</vt:lpstr>
      <vt:lpstr>Fraction of global population  facing unprecedented heatwave exposure</vt:lpstr>
      <vt:lpstr>Six impact categories 15 ISIMIP2b models, 273 global-scale projections</vt:lpstr>
      <vt:lpstr>Fraction of global population  facing unprecedented exposure to climate extremes</vt:lpstr>
      <vt:lpstr>You know this one from high school  the age pyramid</vt:lpstr>
      <vt:lpstr>You normally don’t know this one from high school  the unprecedented life pyramid</vt:lpstr>
      <vt:lpstr>outcomes</vt:lpstr>
      <vt:lpstr>PowerPoint Presentation</vt:lpstr>
      <vt:lpstr>PowerPoint Presentation</vt:lpstr>
      <vt:lpstr>Results applied to this situation</vt:lpstr>
      <vt:lpstr>Results applied to this situation</vt:lpstr>
      <vt:lpstr>Key summary statistics</vt:lpstr>
      <vt:lpstr>PowerPoint Presentation</vt:lpstr>
      <vt:lpstr>PowerPoint Presentation</vt:lpstr>
      <vt:lpstr>The idea Integrate exposure of an ‘average person’ to extreme events across lifetime</vt:lpstr>
      <vt:lpstr>Burning embers for the kids</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wim</dc:creator>
  <cp:lastModifiedBy>Wim THIERY</cp:lastModifiedBy>
  <cp:revision>2048</cp:revision>
  <cp:lastPrinted>2013-06-08T11:22:51Z</cp:lastPrinted>
  <dcterms:created xsi:type="dcterms:W3CDTF">2016-02-12T15:46:07Z</dcterms:created>
  <dcterms:modified xsi:type="dcterms:W3CDTF">2026-05-08T13:52:03Z</dcterms:modified>
</cp:coreProperties>
</file>