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258" r:id="rId3"/>
    <p:sldId id="259" r:id="rId4"/>
    <p:sldId id="710" r:id="rId5"/>
    <p:sldId id="711" r:id="rId6"/>
    <p:sldId id="657" r:id="rId7"/>
    <p:sldId id="655" r:id="rId8"/>
    <p:sldId id="260" r:id="rId9"/>
    <p:sldId id="272" r:id="rId10"/>
    <p:sldId id="273" r:id="rId11"/>
    <p:sldId id="275" r:id="rId12"/>
    <p:sldId id="283" r:id="rId13"/>
    <p:sldId id="312" r:id="rId14"/>
    <p:sldId id="313" r:id="rId15"/>
    <p:sldId id="314" r:id="rId16"/>
    <p:sldId id="713" r:id="rId17"/>
    <p:sldId id="656" r:id="rId18"/>
    <p:sldId id="587" r:id="rId19"/>
    <p:sldId id="588" r:id="rId20"/>
    <p:sldId id="619" r:id="rId21"/>
    <p:sldId id="621" r:id="rId22"/>
    <p:sldId id="668" r:id="rId23"/>
    <p:sldId id="669" r:id="rId24"/>
    <p:sldId id="670" r:id="rId25"/>
    <p:sldId id="671" r:id="rId26"/>
    <p:sldId id="592" r:id="rId27"/>
    <p:sldId id="594" r:id="rId28"/>
    <p:sldId id="595" r:id="rId29"/>
    <p:sldId id="596" r:id="rId30"/>
    <p:sldId id="622" r:id="rId31"/>
    <p:sldId id="623" r:id="rId32"/>
    <p:sldId id="626" r:id="rId33"/>
    <p:sldId id="627" r:id="rId34"/>
    <p:sldId id="683" r:id="rId35"/>
    <p:sldId id="708" r:id="rId36"/>
    <p:sldId id="581" r:id="rId37"/>
    <p:sldId id="582" r:id="rId38"/>
    <p:sldId id="583" r:id="rId39"/>
    <p:sldId id="584" r:id="rId40"/>
    <p:sldId id="707" r:id="rId41"/>
    <p:sldId id="597" r:id="rId42"/>
    <p:sldId id="598" r:id="rId43"/>
    <p:sldId id="599" r:id="rId44"/>
    <p:sldId id="600" r:id="rId45"/>
    <p:sldId id="628" r:id="rId46"/>
    <p:sldId id="629" r:id="rId47"/>
    <p:sldId id="630" r:id="rId48"/>
    <p:sldId id="631" r:id="rId49"/>
    <p:sldId id="636" r:id="rId50"/>
    <p:sldId id="637" r:id="rId51"/>
    <p:sldId id="638" r:id="rId52"/>
    <p:sldId id="639" r:id="rId53"/>
    <p:sldId id="704" r:id="rId54"/>
    <p:sldId id="71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0"/>
    <p:restoredTop sz="83683"/>
  </p:normalViewPr>
  <p:slideViewPr>
    <p:cSldViewPr snapToGrid="0">
      <p:cViewPr varScale="1">
        <p:scale>
          <a:sx n="103" d="100"/>
          <a:sy n="103" d="100"/>
        </p:scale>
        <p:origin x="10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E78A7-711C-EB42-96D6-2E2F1DDD44AA}" type="datetimeFigureOut">
              <a:rPr lang="en-US" smtClean="0"/>
              <a:t>5/3/26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137B67-CFFA-6748-B085-15BF562EB1AF}" type="slidenum">
              <a:rPr lang="en-US" smtClean="0"/>
              <a:t>‹#›</a:t>
            </a:fld>
            <a:endParaRPr lang="en-US"/>
          </a:p>
        </p:txBody>
      </p:sp>
    </p:spTree>
    <p:extLst>
      <p:ext uri="{BB962C8B-B14F-4D97-AF65-F5344CB8AC3E}">
        <p14:creationId xmlns:p14="http://schemas.microsoft.com/office/powerpoint/2010/main" val="2829773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guidelines for making the 2-minute introduction and follow-up presentation slides are at https://www.egu26.eu/authors/presenters/</a:t>
            </a:r>
            <a:r>
              <a:rPr lang="en-US" dirty="0" err="1"/>
              <a:t>pico_presenter_guidelines.html</a:t>
            </a:r>
            <a:r>
              <a:rPr lang="en-US" dirty="0"/>
              <a:t>.</a:t>
            </a:r>
          </a:p>
          <a:p>
            <a:r>
              <a:rPr lang="en-US" dirty="0"/>
              <a:t>The QR code is downloaded from our abstract page https://</a:t>
            </a:r>
            <a:r>
              <a:rPr lang="en-US" dirty="0" err="1"/>
              <a:t>meetingorganizer.copernicus.org</a:t>
            </a:r>
            <a:r>
              <a:rPr lang="en-US" dirty="0"/>
              <a:t>/EGU26/EGU26-14482.html (the right-most symbol at the bottom right corner). A QR code for the presentation’s abstract is encouraged to be attached when the authors participate Outstanding Student and PhD candidate Presentation (OSPP) Award.</a:t>
            </a:r>
          </a:p>
        </p:txBody>
      </p:sp>
      <p:sp>
        <p:nvSpPr>
          <p:cNvPr id="4" name="Slide Number Placeholder 3"/>
          <p:cNvSpPr>
            <a:spLocks noGrp="1"/>
          </p:cNvSpPr>
          <p:nvPr>
            <p:ph type="sldNum" sz="quarter" idx="5"/>
          </p:nvPr>
        </p:nvSpPr>
        <p:spPr/>
        <p:txBody>
          <a:bodyPr/>
          <a:lstStyle/>
          <a:p>
            <a:fld id="{7C137B67-CFFA-6748-B085-15BF562EB1AF}" type="slidenum">
              <a:rPr lang="en-US" smtClean="0"/>
              <a:t>1</a:t>
            </a:fld>
            <a:endParaRPr lang="en-US"/>
          </a:p>
        </p:txBody>
      </p:sp>
    </p:spTree>
    <p:extLst>
      <p:ext uri="{BB962C8B-B14F-4D97-AF65-F5344CB8AC3E}">
        <p14:creationId xmlns:p14="http://schemas.microsoft.com/office/powerpoint/2010/main" val="3234159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2074E14D-8F67-A040-A952-99B0F8AF9565}" type="slidenum">
              <a:rPr lang="en-JP" smtClean="0"/>
              <a:t>11</a:t>
            </a:fld>
            <a:endParaRPr lang="en-JP"/>
          </a:p>
        </p:txBody>
      </p:sp>
    </p:spTree>
    <p:extLst>
      <p:ext uri="{BB962C8B-B14F-4D97-AF65-F5344CB8AC3E}">
        <p14:creationId xmlns:p14="http://schemas.microsoft.com/office/powerpoint/2010/main" val="2958219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0F6B4F23-6700-404B-8F62-C0B512729A6C}" type="slidenum">
              <a:rPr lang="en-JP" smtClean="0"/>
              <a:t>12</a:t>
            </a:fld>
            <a:endParaRPr lang="en-JP"/>
          </a:p>
        </p:txBody>
      </p:sp>
    </p:spTree>
    <p:extLst>
      <p:ext uri="{BB962C8B-B14F-4D97-AF65-F5344CB8AC3E}">
        <p14:creationId xmlns:p14="http://schemas.microsoft.com/office/powerpoint/2010/main" val="1431197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0F6B4F23-6700-404B-8F62-C0B512729A6C}" type="slidenum">
              <a:rPr lang="en-JP" smtClean="0"/>
              <a:t>13</a:t>
            </a:fld>
            <a:endParaRPr lang="en-JP"/>
          </a:p>
        </p:txBody>
      </p:sp>
    </p:spTree>
    <p:extLst>
      <p:ext uri="{BB962C8B-B14F-4D97-AF65-F5344CB8AC3E}">
        <p14:creationId xmlns:p14="http://schemas.microsoft.com/office/powerpoint/2010/main" val="147206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
            </a:r>
            <a:r>
              <a:rPr lang="en-JP" dirty="0"/>
              <a:t>ormalization method changes depending on whether the criteria is a beneficial criterion or not (see section 2.4.2 of the paper </a:t>
            </a:r>
            <a:r>
              <a:rPr lang="en-US" dirty="0">
                <a:effectLst/>
                <a:latin typeface="Helvetica" pitchFamily="2" charset="0"/>
              </a:rPr>
              <a:t>A robust integrated Bayesian multi-model uncertainty estimation framework (IBMUEF) for quantifying the uncertainty of hybrid meta-heuristic in global horizontal irradiation predictions</a:t>
            </a:r>
            <a:r>
              <a:rPr lang="en-JP"/>
              <a:t>)</a:t>
            </a:r>
            <a:endParaRPr lang="en-JP" dirty="0"/>
          </a:p>
        </p:txBody>
      </p:sp>
      <p:sp>
        <p:nvSpPr>
          <p:cNvPr id="4" name="Slide Number Placeholder 3"/>
          <p:cNvSpPr>
            <a:spLocks noGrp="1"/>
          </p:cNvSpPr>
          <p:nvPr>
            <p:ph type="sldNum" sz="quarter" idx="5"/>
          </p:nvPr>
        </p:nvSpPr>
        <p:spPr/>
        <p:txBody>
          <a:bodyPr/>
          <a:lstStyle/>
          <a:p>
            <a:fld id="{0F6B4F23-6700-404B-8F62-C0B512729A6C}" type="slidenum">
              <a:rPr lang="en-JP" smtClean="0"/>
              <a:t>14</a:t>
            </a:fld>
            <a:endParaRPr lang="en-JP"/>
          </a:p>
        </p:txBody>
      </p:sp>
    </p:spTree>
    <p:extLst>
      <p:ext uri="{BB962C8B-B14F-4D97-AF65-F5344CB8AC3E}">
        <p14:creationId xmlns:p14="http://schemas.microsoft.com/office/powerpoint/2010/main" val="3431872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0F6B4F23-6700-404B-8F62-C0B512729A6C}" type="slidenum">
              <a:rPr lang="en-JP" smtClean="0"/>
              <a:t>15</a:t>
            </a:fld>
            <a:endParaRPr lang="en-JP"/>
          </a:p>
        </p:txBody>
      </p:sp>
    </p:spTree>
    <p:extLst>
      <p:ext uri="{BB962C8B-B14F-4D97-AF65-F5344CB8AC3E}">
        <p14:creationId xmlns:p14="http://schemas.microsoft.com/office/powerpoint/2010/main" val="2030269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62D42-48AB-05B0-BCAF-55E684FE4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FA944-C494-7AFA-3C16-6A51CD217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061CBF-DCCC-858A-B9F8-6033EB56CA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84554C-9E9A-4EA9-4F02-2CBF653D5464}"/>
              </a:ext>
            </a:extLst>
          </p:cNvPr>
          <p:cNvSpPr>
            <a:spLocks noGrp="1"/>
          </p:cNvSpPr>
          <p:nvPr>
            <p:ph type="sldNum" sz="quarter" idx="5"/>
          </p:nvPr>
        </p:nvSpPr>
        <p:spPr/>
        <p:txBody>
          <a:bodyPr/>
          <a:lstStyle/>
          <a:p>
            <a:fld id="{5358AB0C-FA7D-2D48-8552-6BEC933FA081}" type="slidenum">
              <a:rPr lang="en-US" smtClean="0"/>
              <a:t>17</a:t>
            </a:fld>
            <a:endParaRPr lang="en-US"/>
          </a:p>
        </p:txBody>
      </p:sp>
    </p:spTree>
    <p:extLst>
      <p:ext uri="{BB962C8B-B14F-4D97-AF65-F5344CB8AC3E}">
        <p14:creationId xmlns:p14="http://schemas.microsoft.com/office/powerpoint/2010/main" val="1119265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0B816-F48D-B304-549E-1CB0AC372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AF393-27D9-D8C3-704F-C86FC4839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DB1F41-79FB-E53D-09D6-4F0346C622A8}"/>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19373DD4-4D34-E83B-7755-D8B588C18010}"/>
              </a:ext>
            </a:extLst>
          </p:cNvPr>
          <p:cNvSpPr>
            <a:spLocks noGrp="1"/>
          </p:cNvSpPr>
          <p:nvPr>
            <p:ph type="sldNum" sz="quarter" idx="5"/>
          </p:nvPr>
        </p:nvSpPr>
        <p:spPr/>
        <p:txBody>
          <a:bodyPr/>
          <a:lstStyle/>
          <a:p>
            <a:fld id="{0F6B4F23-6700-404B-8F62-C0B512729A6C}" type="slidenum">
              <a:rPr lang="en-JP" smtClean="0"/>
              <a:t>18</a:t>
            </a:fld>
            <a:endParaRPr lang="en-JP"/>
          </a:p>
        </p:txBody>
      </p:sp>
    </p:spTree>
    <p:extLst>
      <p:ext uri="{BB962C8B-B14F-4D97-AF65-F5344CB8AC3E}">
        <p14:creationId xmlns:p14="http://schemas.microsoft.com/office/powerpoint/2010/main" val="3134011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83366-971B-DEE1-1C46-A763DD27B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7F7BF-050A-AB60-A44C-41F1E0E55A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77B0B-CE4E-6A12-7C81-ABBC5886E172}"/>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D3C7E826-EDEF-09DC-20CB-B20E00939EA0}"/>
              </a:ext>
            </a:extLst>
          </p:cNvPr>
          <p:cNvSpPr>
            <a:spLocks noGrp="1"/>
          </p:cNvSpPr>
          <p:nvPr>
            <p:ph type="sldNum" sz="quarter" idx="5"/>
          </p:nvPr>
        </p:nvSpPr>
        <p:spPr/>
        <p:txBody>
          <a:bodyPr/>
          <a:lstStyle/>
          <a:p>
            <a:fld id="{0F6B4F23-6700-404B-8F62-C0B512729A6C}" type="slidenum">
              <a:rPr lang="en-JP" smtClean="0"/>
              <a:t>19</a:t>
            </a:fld>
            <a:endParaRPr lang="en-JP"/>
          </a:p>
        </p:txBody>
      </p:sp>
    </p:spTree>
    <p:extLst>
      <p:ext uri="{BB962C8B-B14F-4D97-AF65-F5344CB8AC3E}">
        <p14:creationId xmlns:p14="http://schemas.microsoft.com/office/powerpoint/2010/main" val="4278787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B628E-FD6D-D7EF-BEA7-EB654B46D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AFC65-E72A-F7C2-63F9-EFFFD3CCF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9EA51-34C4-6EA5-C808-00807D3257CD}"/>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7F335AB7-6E37-1221-921B-B2A87D78D618}"/>
              </a:ext>
            </a:extLst>
          </p:cNvPr>
          <p:cNvSpPr>
            <a:spLocks noGrp="1"/>
          </p:cNvSpPr>
          <p:nvPr>
            <p:ph type="sldNum" sz="quarter" idx="5"/>
          </p:nvPr>
        </p:nvSpPr>
        <p:spPr/>
        <p:txBody>
          <a:bodyPr/>
          <a:lstStyle/>
          <a:p>
            <a:fld id="{0F6B4F23-6700-404B-8F62-C0B512729A6C}" type="slidenum">
              <a:rPr lang="en-JP" smtClean="0"/>
              <a:t>20</a:t>
            </a:fld>
            <a:endParaRPr lang="en-JP"/>
          </a:p>
        </p:txBody>
      </p:sp>
    </p:spTree>
    <p:extLst>
      <p:ext uri="{BB962C8B-B14F-4D97-AF65-F5344CB8AC3E}">
        <p14:creationId xmlns:p14="http://schemas.microsoft.com/office/powerpoint/2010/main" val="12538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34CF1-094A-9F98-5ABE-466D3AFFD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C4CA6-34CA-D6F6-4A10-8C16FE12C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67A2F-208A-BDB9-29AA-12293A18CA0E}"/>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361B2C24-7D1F-D8A2-46DD-77BE5CB84D26}"/>
              </a:ext>
            </a:extLst>
          </p:cNvPr>
          <p:cNvSpPr>
            <a:spLocks noGrp="1"/>
          </p:cNvSpPr>
          <p:nvPr>
            <p:ph type="sldNum" sz="quarter" idx="5"/>
          </p:nvPr>
        </p:nvSpPr>
        <p:spPr/>
        <p:txBody>
          <a:bodyPr/>
          <a:lstStyle/>
          <a:p>
            <a:fld id="{0F6B4F23-6700-404B-8F62-C0B512729A6C}" type="slidenum">
              <a:rPr lang="en-JP" smtClean="0"/>
              <a:t>21</a:t>
            </a:fld>
            <a:endParaRPr lang="en-JP"/>
          </a:p>
        </p:txBody>
      </p:sp>
    </p:spTree>
    <p:extLst>
      <p:ext uri="{BB962C8B-B14F-4D97-AF65-F5344CB8AC3E}">
        <p14:creationId xmlns:p14="http://schemas.microsoft.com/office/powerpoint/2010/main" val="4114168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[Cordova and Bras, 1981] model storm durations, storm intensities, and storm interarrival times as exponential distributions. The storm durations are used to calculate the infiltration amount and the infiltration is assumed to occur instantaneously (eq. (24) (storm duration pdf) is used to derive eq. (33) (infiltration equation) + ”since the storm is assumed to occur as an instantaneous pulse at the end of the time interval delta t”). This storm duration assumption (used in infiltration but the infiltration occurs instantaneously at the end of each time step) is the same as my assumption (precipitation is assumed to be a rectangular pulse and infiltration is assumed to occur at the end of each rainy day instantaneously).</a:t>
            </a:r>
          </a:p>
          <a:p>
            <a:r>
              <a:rPr lang="en-US" dirty="0"/>
              <a:t>[Milly, 1993] follows almost the same assumptions, except that he does not model storm durations. He assumes instantaneous storm pulses, so no storm durations.</a:t>
            </a:r>
          </a:p>
          <a:p>
            <a:r>
              <a:rPr lang="en-US" dirty="0"/>
              <a:t>[</a:t>
            </a:r>
            <a:r>
              <a:rPr lang="en-US" dirty="0" err="1"/>
              <a:t>Laio</a:t>
            </a:r>
            <a:r>
              <a:rPr lang="en-US" dirty="0"/>
              <a:t> et al., 2001] use the same assumption as Milly (1993), where he assumes zero storm durations and exponential distributions for storm depths and storm interarrival times.</a:t>
            </a:r>
          </a:p>
        </p:txBody>
      </p:sp>
      <p:sp>
        <p:nvSpPr>
          <p:cNvPr id="4" name="Slide Number Placeholder 3"/>
          <p:cNvSpPr>
            <a:spLocks noGrp="1"/>
          </p:cNvSpPr>
          <p:nvPr>
            <p:ph type="sldNum" sz="quarter" idx="5"/>
          </p:nvPr>
        </p:nvSpPr>
        <p:spPr/>
        <p:txBody>
          <a:bodyPr/>
          <a:lstStyle/>
          <a:p>
            <a:fld id="{5358AB0C-FA7D-2D48-8552-6BEC933FA081}" type="slidenum">
              <a:rPr lang="en-US" smtClean="0"/>
              <a:t>3</a:t>
            </a:fld>
            <a:endParaRPr lang="en-US"/>
          </a:p>
        </p:txBody>
      </p:sp>
    </p:spTree>
    <p:extLst>
      <p:ext uri="{BB962C8B-B14F-4D97-AF65-F5344CB8AC3E}">
        <p14:creationId xmlns:p14="http://schemas.microsoft.com/office/powerpoint/2010/main" val="1499211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E37A-3E1A-ACB9-165F-85081F00C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DE0C5-011E-0436-9F64-95CA40AE0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69C16-C43F-A7B7-162D-1817FCAD15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29C097-523D-FC19-DCAA-D016DF065971}"/>
              </a:ext>
            </a:extLst>
          </p:cNvPr>
          <p:cNvSpPr>
            <a:spLocks noGrp="1"/>
          </p:cNvSpPr>
          <p:nvPr>
            <p:ph type="sldNum" sz="quarter" idx="5"/>
          </p:nvPr>
        </p:nvSpPr>
        <p:spPr/>
        <p:txBody>
          <a:bodyPr/>
          <a:lstStyle/>
          <a:p>
            <a:fld id="{5358AB0C-FA7D-2D48-8552-6BEC933FA081}" type="slidenum">
              <a:rPr lang="en-US" smtClean="0"/>
              <a:t>22</a:t>
            </a:fld>
            <a:endParaRPr lang="en-US"/>
          </a:p>
        </p:txBody>
      </p:sp>
    </p:spTree>
    <p:extLst>
      <p:ext uri="{BB962C8B-B14F-4D97-AF65-F5344CB8AC3E}">
        <p14:creationId xmlns:p14="http://schemas.microsoft.com/office/powerpoint/2010/main" val="3289105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A52B4-24C9-9A6A-A8B2-BA566AD74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EE3E9-D64B-E4CD-5CF9-821FC146F5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C8303-7693-8AC1-02A5-C0A4CA604E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CAD735-DC40-4C6D-297A-4686A9F2A5BB}"/>
              </a:ext>
            </a:extLst>
          </p:cNvPr>
          <p:cNvSpPr>
            <a:spLocks noGrp="1"/>
          </p:cNvSpPr>
          <p:nvPr>
            <p:ph type="sldNum" sz="quarter" idx="5"/>
          </p:nvPr>
        </p:nvSpPr>
        <p:spPr/>
        <p:txBody>
          <a:bodyPr/>
          <a:lstStyle/>
          <a:p>
            <a:fld id="{0F6B4F23-6700-404B-8F62-C0B512729A6C}" type="slidenum">
              <a:rPr lang="en-JP" smtClean="0"/>
              <a:t>23</a:t>
            </a:fld>
            <a:endParaRPr lang="en-JP"/>
          </a:p>
        </p:txBody>
      </p:sp>
    </p:spTree>
    <p:extLst>
      <p:ext uri="{BB962C8B-B14F-4D97-AF65-F5344CB8AC3E}">
        <p14:creationId xmlns:p14="http://schemas.microsoft.com/office/powerpoint/2010/main" val="4217630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E91C6-DE4F-5AF4-735D-135DEF0A1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45C10-CD42-86ED-3EAF-9C14D0C2B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1A18E-EF38-7544-093C-E22C7BC877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514755-8FE1-4444-F0F0-00AC562D3AD0}"/>
              </a:ext>
            </a:extLst>
          </p:cNvPr>
          <p:cNvSpPr>
            <a:spLocks noGrp="1"/>
          </p:cNvSpPr>
          <p:nvPr>
            <p:ph type="sldNum" sz="quarter" idx="5"/>
          </p:nvPr>
        </p:nvSpPr>
        <p:spPr/>
        <p:txBody>
          <a:bodyPr/>
          <a:lstStyle/>
          <a:p>
            <a:fld id="{5358AB0C-FA7D-2D48-8552-6BEC933FA081}" type="slidenum">
              <a:rPr lang="en-US" smtClean="0"/>
              <a:t>24</a:t>
            </a:fld>
            <a:endParaRPr lang="en-US"/>
          </a:p>
        </p:txBody>
      </p:sp>
    </p:spTree>
    <p:extLst>
      <p:ext uri="{BB962C8B-B14F-4D97-AF65-F5344CB8AC3E}">
        <p14:creationId xmlns:p14="http://schemas.microsoft.com/office/powerpoint/2010/main" val="2324505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177C4-AAF1-EB39-05D7-6029CC740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1EDC5-06D8-8348-5F42-7B49068C6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55E1AE-C9DF-DAEB-8AAB-D6707F1B0B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236D75-3115-417A-FDE6-3A8D9EA6EB7C}"/>
              </a:ext>
            </a:extLst>
          </p:cNvPr>
          <p:cNvSpPr>
            <a:spLocks noGrp="1"/>
          </p:cNvSpPr>
          <p:nvPr>
            <p:ph type="sldNum" sz="quarter" idx="5"/>
          </p:nvPr>
        </p:nvSpPr>
        <p:spPr/>
        <p:txBody>
          <a:bodyPr/>
          <a:lstStyle/>
          <a:p>
            <a:fld id="{5358AB0C-FA7D-2D48-8552-6BEC933FA081}" type="slidenum">
              <a:rPr lang="en-US" smtClean="0"/>
              <a:t>25</a:t>
            </a:fld>
            <a:endParaRPr lang="en-US"/>
          </a:p>
        </p:txBody>
      </p:sp>
    </p:spTree>
    <p:extLst>
      <p:ext uri="{BB962C8B-B14F-4D97-AF65-F5344CB8AC3E}">
        <p14:creationId xmlns:p14="http://schemas.microsoft.com/office/powerpoint/2010/main" val="428773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B4F23-6700-404B-8F62-C0B512729A6C}" type="slidenum">
              <a:rPr lang="en-JP" smtClean="0"/>
              <a:t>26</a:t>
            </a:fld>
            <a:endParaRPr lang="en-JP"/>
          </a:p>
        </p:txBody>
      </p:sp>
    </p:spTree>
    <p:extLst>
      <p:ext uri="{BB962C8B-B14F-4D97-AF65-F5344CB8AC3E}">
        <p14:creationId xmlns:p14="http://schemas.microsoft.com/office/powerpoint/2010/main" val="628818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7E94-4B41-736C-BE31-FEA44E0AC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0B40F-053B-DD8D-1487-044DB344A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AFC62-68BF-8243-64FB-5A3FA154037D}"/>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2E8E3229-A363-F786-92C7-9348009BA21D}"/>
              </a:ext>
            </a:extLst>
          </p:cNvPr>
          <p:cNvSpPr>
            <a:spLocks noGrp="1"/>
          </p:cNvSpPr>
          <p:nvPr>
            <p:ph type="sldNum" sz="quarter" idx="5"/>
          </p:nvPr>
        </p:nvSpPr>
        <p:spPr/>
        <p:txBody>
          <a:bodyPr/>
          <a:lstStyle/>
          <a:p>
            <a:fld id="{0F6B4F23-6700-404B-8F62-C0B512729A6C}" type="slidenum">
              <a:rPr lang="en-JP" smtClean="0"/>
              <a:t>27</a:t>
            </a:fld>
            <a:endParaRPr lang="en-JP"/>
          </a:p>
        </p:txBody>
      </p:sp>
    </p:spTree>
    <p:extLst>
      <p:ext uri="{BB962C8B-B14F-4D97-AF65-F5344CB8AC3E}">
        <p14:creationId xmlns:p14="http://schemas.microsoft.com/office/powerpoint/2010/main" val="3339570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4E4C1-7F67-3F92-96D7-941BEA4B8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226B7-CFED-861F-2363-C5D01CB90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9E675B-20C5-FBB1-1FC9-A84E6DF7EEED}"/>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93D4D4A-F243-8217-A580-EC972A51A674}"/>
              </a:ext>
            </a:extLst>
          </p:cNvPr>
          <p:cNvSpPr>
            <a:spLocks noGrp="1"/>
          </p:cNvSpPr>
          <p:nvPr>
            <p:ph type="sldNum" sz="quarter" idx="5"/>
          </p:nvPr>
        </p:nvSpPr>
        <p:spPr/>
        <p:txBody>
          <a:bodyPr/>
          <a:lstStyle/>
          <a:p>
            <a:fld id="{0F6B4F23-6700-404B-8F62-C0B512729A6C}" type="slidenum">
              <a:rPr lang="en-JP" smtClean="0"/>
              <a:t>28</a:t>
            </a:fld>
            <a:endParaRPr lang="en-JP"/>
          </a:p>
        </p:txBody>
      </p:sp>
    </p:spTree>
    <p:extLst>
      <p:ext uri="{BB962C8B-B14F-4D97-AF65-F5344CB8AC3E}">
        <p14:creationId xmlns:p14="http://schemas.microsoft.com/office/powerpoint/2010/main" val="1877117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DFA9C-63D9-7FFD-5CD8-1946D4F45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91F13-DD6B-ADA8-6284-766F691F3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B562F-E392-2CA9-1BFA-41B00916152E}"/>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93EAC8E1-EB0A-B2E1-C308-DE1925E47ECC}"/>
              </a:ext>
            </a:extLst>
          </p:cNvPr>
          <p:cNvSpPr>
            <a:spLocks noGrp="1"/>
          </p:cNvSpPr>
          <p:nvPr>
            <p:ph type="sldNum" sz="quarter" idx="5"/>
          </p:nvPr>
        </p:nvSpPr>
        <p:spPr/>
        <p:txBody>
          <a:bodyPr/>
          <a:lstStyle/>
          <a:p>
            <a:fld id="{0F6B4F23-6700-404B-8F62-C0B512729A6C}" type="slidenum">
              <a:rPr lang="en-JP" smtClean="0"/>
              <a:t>29</a:t>
            </a:fld>
            <a:endParaRPr lang="en-JP"/>
          </a:p>
        </p:txBody>
      </p:sp>
    </p:spTree>
    <p:extLst>
      <p:ext uri="{BB962C8B-B14F-4D97-AF65-F5344CB8AC3E}">
        <p14:creationId xmlns:p14="http://schemas.microsoft.com/office/powerpoint/2010/main" val="2187617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08A29-06F4-FF5F-92E6-ADCCDAF2D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9E327-82E0-8CDA-D616-B1B194A7CB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4C11A-6DE7-9870-7B86-C2478883FF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4B333D-85CE-D267-3C1D-1109F629F7A1}"/>
              </a:ext>
            </a:extLst>
          </p:cNvPr>
          <p:cNvSpPr>
            <a:spLocks noGrp="1"/>
          </p:cNvSpPr>
          <p:nvPr>
            <p:ph type="sldNum" sz="quarter" idx="5"/>
          </p:nvPr>
        </p:nvSpPr>
        <p:spPr/>
        <p:txBody>
          <a:bodyPr/>
          <a:lstStyle/>
          <a:p>
            <a:fld id="{0F6B4F23-6700-404B-8F62-C0B512729A6C}" type="slidenum">
              <a:rPr lang="en-JP" smtClean="0"/>
              <a:t>30</a:t>
            </a:fld>
            <a:endParaRPr lang="en-JP"/>
          </a:p>
        </p:txBody>
      </p:sp>
    </p:spTree>
    <p:extLst>
      <p:ext uri="{BB962C8B-B14F-4D97-AF65-F5344CB8AC3E}">
        <p14:creationId xmlns:p14="http://schemas.microsoft.com/office/powerpoint/2010/main" val="2018888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22B71-E96C-D664-56E2-5841401E3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70443-92C3-48A4-8C0F-A8350A4A7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94927-1452-37CB-97E2-4F93453813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F82FE4-8F30-7448-1069-80DDE169E758}"/>
              </a:ext>
            </a:extLst>
          </p:cNvPr>
          <p:cNvSpPr>
            <a:spLocks noGrp="1"/>
          </p:cNvSpPr>
          <p:nvPr>
            <p:ph type="sldNum" sz="quarter" idx="5"/>
          </p:nvPr>
        </p:nvSpPr>
        <p:spPr/>
        <p:txBody>
          <a:bodyPr/>
          <a:lstStyle/>
          <a:p>
            <a:fld id="{0F6B4F23-6700-404B-8F62-C0B512729A6C}" type="slidenum">
              <a:rPr lang="en-JP" smtClean="0"/>
              <a:t>31</a:t>
            </a:fld>
            <a:endParaRPr lang="en-JP"/>
          </a:p>
        </p:txBody>
      </p:sp>
    </p:spTree>
    <p:extLst>
      <p:ext uri="{BB962C8B-B14F-4D97-AF65-F5344CB8AC3E}">
        <p14:creationId xmlns:p14="http://schemas.microsoft.com/office/powerpoint/2010/main" val="168775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8AB0C-FA7D-2D48-8552-6BEC933FA081}" type="slidenum">
              <a:rPr lang="en-US" smtClean="0"/>
              <a:t>4</a:t>
            </a:fld>
            <a:endParaRPr lang="en-US"/>
          </a:p>
        </p:txBody>
      </p:sp>
    </p:spTree>
    <p:extLst>
      <p:ext uri="{BB962C8B-B14F-4D97-AF65-F5344CB8AC3E}">
        <p14:creationId xmlns:p14="http://schemas.microsoft.com/office/powerpoint/2010/main" val="3849485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2EEF7-A5A9-C1AD-4C5D-767EFCD403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D0430-E824-D7E6-2E1D-917AC629F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EA0004-C920-BCF7-CD69-548ADEC12E29}"/>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78E64E6-8016-0518-C53D-3C533188EA23}"/>
              </a:ext>
            </a:extLst>
          </p:cNvPr>
          <p:cNvSpPr>
            <a:spLocks noGrp="1"/>
          </p:cNvSpPr>
          <p:nvPr>
            <p:ph type="sldNum" sz="quarter" idx="5"/>
          </p:nvPr>
        </p:nvSpPr>
        <p:spPr/>
        <p:txBody>
          <a:bodyPr/>
          <a:lstStyle/>
          <a:p>
            <a:fld id="{0F6B4F23-6700-404B-8F62-C0B512729A6C}" type="slidenum">
              <a:rPr lang="en-JP" smtClean="0"/>
              <a:t>32</a:t>
            </a:fld>
            <a:endParaRPr lang="en-JP"/>
          </a:p>
        </p:txBody>
      </p:sp>
    </p:spTree>
    <p:extLst>
      <p:ext uri="{BB962C8B-B14F-4D97-AF65-F5344CB8AC3E}">
        <p14:creationId xmlns:p14="http://schemas.microsoft.com/office/powerpoint/2010/main" val="2213665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EBE03-E9F8-3061-7A23-9995E33CD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EC9BA-D7A1-DDD6-BA15-69AF2CD61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2BF1B-4844-C8EA-7EE0-51CC62E133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D95D99-C19B-19EC-49D2-C150D8E6BA64}"/>
              </a:ext>
            </a:extLst>
          </p:cNvPr>
          <p:cNvSpPr>
            <a:spLocks noGrp="1"/>
          </p:cNvSpPr>
          <p:nvPr>
            <p:ph type="sldNum" sz="quarter" idx="5"/>
          </p:nvPr>
        </p:nvSpPr>
        <p:spPr/>
        <p:txBody>
          <a:bodyPr/>
          <a:lstStyle/>
          <a:p>
            <a:fld id="{0F6B4F23-6700-404B-8F62-C0B512729A6C}" type="slidenum">
              <a:rPr lang="en-JP" smtClean="0"/>
              <a:t>33</a:t>
            </a:fld>
            <a:endParaRPr lang="en-JP"/>
          </a:p>
        </p:txBody>
      </p:sp>
    </p:spTree>
    <p:extLst>
      <p:ext uri="{BB962C8B-B14F-4D97-AF65-F5344CB8AC3E}">
        <p14:creationId xmlns:p14="http://schemas.microsoft.com/office/powerpoint/2010/main" val="844966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8DD42-4A57-4955-F716-E97BFBF1A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E2FF9-BC0F-02A9-556E-AB2401DB1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81177-008F-0700-1C30-C7AE2DF638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CAFB2A-0693-2892-6DB7-57000856665D}"/>
              </a:ext>
            </a:extLst>
          </p:cNvPr>
          <p:cNvSpPr>
            <a:spLocks noGrp="1"/>
          </p:cNvSpPr>
          <p:nvPr>
            <p:ph type="sldNum" sz="quarter" idx="5"/>
          </p:nvPr>
        </p:nvSpPr>
        <p:spPr/>
        <p:txBody>
          <a:bodyPr/>
          <a:lstStyle/>
          <a:p>
            <a:fld id="{5358AB0C-FA7D-2D48-8552-6BEC933FA081}" type="slidenum">
              <a:rPr lang="en-US" smtClean="0"/>
              <a:t>34</a:t>
            </a:fld>
            <a:endParaRPr lang="en-US"/>
          </a:p>
        </p:txBody>
      </p:sp>
    </p:spTree>
    <p:extLst>
      <p:ext uri="{BB962C8B-B14F-4D97-AF65-F5344CB8AC3E}">
        <p14:creationId xmlns:p14="http://schemas.microsoft.com/office/powerpoint/2010/main" val="831253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79E60-E1F6-0251-FFB1-182AF517E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EBB17-EC51-0FA0-A03C-B18D9ED9F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C6DA1-9953-8B49-87A3-C1F29A7F44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Due to frozen ground, it is hard to model soil moisture dynamics in winter.</a:t>
            </a:r>
          </a:p>
          <a:p>
            <a:endParaRPr lang="en-JP" dirty="0"/>
          </a:p>
        </p:txBody>
      </p:sp>
      <p:sp>
        <p:nvSpPr>
          <p:cNvPr id="4" name="Slide Number Placeholder 3">
            <a:extLst>
              <a:ext uri="{FF2B5EF4-FFF2-40B4-BE49-F238E27FC236}">
                <a16:creationId xmlns:a16="http://schemas.microsoft.com/office/drawing/2014/main" id="{B571E7B7-7C02-4A76-9D4B-DA2EBBA47FE9}"/>
              </a:ext>
            </a:extLst>
          </p:cNvPr>
          <p:cNvSpPr>
            <a:spLocks noGrp="1"/>
          </p:cNvSpPr>
          <p:nvPr>
            <p:ph type="sldNum" sz="quarter" idx="5"/>
          </p:nvPr>
        </p:nvSpPr>
        <p:spPr/>
        <p:txBody>
          <a:bodyPr/>
          <a:lstStyle/>
          <a:p>
            <a:fld id="{0F6B4F23-6700-404B-8F62-C0B512729A6C}" type="slidenum">
              <a:rPr lang="en-JP" smtClean="0"/>
              <a:t>36</a:t>
            </a:fld>
            <a:endParaRPr lang="en-JP"/>
          </a:p>
        </p:txBody>
      </p:sp>
    </p:spTree>
    <p:extLst>
      <p:ext uri="{BB962C8B-B14F-4D97-AF65-F5344CB8AC3E}">
        <p14:creationId xmlns:p14="http://schemas.microsoft.com/office/powerpoint/2010/main" val="2267994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C3C2A-A442-DBF9-0BCC-1EF2F5877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D9560-7BDE-AE3B-6D50-D711379E9A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77410-BEE5-D97B-9146-E8398AB24242}"/>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9821DEFC-9627-7624-0261-737091025712}"/>
              </a:ext>
            </a:extLst>
          </p:cNvPr>
          <p:cNvSpPr>
            <a:spLocks noGrp="1"/>
          </p:cNvSpPr>
          <p:nvPr>
            <p:ph type="sldNum" sz="quarter" idx="5"/>
          </p:nvPr>
        </p:nvSpPr>
        <p:spPr/>
        <p:txBody>
          <a:bodyPr/>
          <a:lstStyle/>
          <a:p>
            <a:fld id="{0F6B4F23-6700-404B-8F62-C0B512729A6C}" type="slidenum">
              <a:rPr lang="en-JP" smtClean="0"/>
              <a:t>37</a:t>
            </a:fld>
            <a:endParaRPr lang="en-JP"/>
          </a:p>
        </p:txBody>
      </p:sp>
    </p:spTree>
    <p:extLst>
      <p:ext uri="{BB962C8B-B14F-4D97-AF65-F5344CB8AC3E}">
        <p14:creationId xmlns:p14="http://schemas.microsoft.com/office/powerpoint/2010/main" val="983335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1E39E-A970-09BC-E803-DA9939DC9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1A73D-8C81-D3A0-3DC2-8BBA65579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0C9CBB-584B-B1E8-2941-E86DF37B1EB5}"/>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CA8F6CC9-0F86-B909-5D15-183B8F5E17CE}"/>
              </a:ext>
            </a:extLst>
          </p:cNvPr>
          <p:cNvSpPr>
            <a:spLocks noGrp="1"/>
          </p:cNvSpPr>
          <p:nvPr>
            <p:ph type="sldNum" sz="quarter" idx="5"/>
          </p:nvPr>
        </p:nvSpPr>
        <p:spPr/>
        <p:txBody>
          <a:bodyPr/>
          <a:lstStyle/>
          <a:p>
            <a:fld id="{0F6B4F23-6700-404B-8F62-C0B512729A6C}" type="slidenum">
              <a:rPr lang="en-JP" smtClean="0"/>
              <a:t>38</a:t>
            </a:fld>
            <a:endParaRPr lang="en-JP"/>
          </a:p>
        </p:txBody>
      </p:sp>
    </p:spTree>
    <p:extLst>
      <p:ext uri="{BB962C8B-B14F-4D97-AF65-F5344CB8AC3E}">
        <p14:creationId xmlns:p14="http://schemas.microsoft.com/office/powerpoint/2010/main" val="1013602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6A5E3-3C89-F206-6651-DBC3B15CA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A336F-1A19-D832-D96D-66B7158CE9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F5E3A-D232-594B-4206-D54DEE40B68F}"/>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5C6E9F5E-FB14-0E97-C33A-FBFEAEBEAA7C}"/>
              </a:ext>
            </a:extLst>
          </p:cNvPr>
          <p:cNvSpPr>
            <a:spLocks noGrp="1"/>
          </p:cNvSpPr>
          <p:nvPr>
            <p:ph type="sldNum" sz="quarter" idx="5"/>
          </p:nvPr>
        </p:nvSpPr>
        <p:spPr/>
        <p:txBody>
          <a:bodyPr/>
          <a:lstStyle/>
          <a:p>
            <a:fld id="{0F6B4F23-6700-404B-8F62-C0B512729A6C}" type="slidenum">
              <a:rPr lang="en-JP" smtClean="0"/>
              <a:t>39</a:t>
            </a:fld>
            <a:endParaRPr lang="en-JP"/>
          </a:p>
        </p:txBody>
      </p:sp>
    </p:spTree>
    <p:extLst>
      <p:ext uri="{BB962C8B-B14F-4D97-AF65-F5344CB8AC3E}">
        <p14:creationId xmlns:p14="http://schemas.microsoft.com/office/powerpoint/2010/main" val="2358025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46F33-8CCC-36D5-BA22-96DF6A8F2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79F3C-58F7-8F74-421B-2A006861A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133E1-E7E9-AA87-0C57-48F9B02D9496}"/>
              </a:ext>
            </a:extLst>
          </p:cNvPr>
          <p:cNvSpPr>
            <a:spLocks noGrp="1"/>
          </p:cNvSpPr>
          <p:nvPr>
            <p:ph type="body" idx="1"/>
          </p:nvPr>
        </p:nvSpPr>
        <p:spPr/>
        <p:txBody>
          <a:bodyPr/>
          <a:lstStyle/>
          <a:p>
            <a:r>
              <a:rPr lang="en-US" dirty="0"/>
              <a:t>Due to frozen ground, it is hard to model soil moisture dynamics in winter.</a:t>
            </a:r>
          </a:p>
        </p:txBody>
      </p:sp>
      <p:sp>
        <p:nvSpPr>
          <p:cNvPr id="4" name="Slide Number Placeholder 3">
            <a:extLst>
              <a:ext uri="{FF2B5EF4-FFF2-40B4-BE49-F238E27FC236}">
                <a16:creationId xmlns:a16="http://schemas.microsoft.com/office/drawing/2014/main" id="{564EFDFC-4863-04E0-0B0E-A4A4088472C9}"/>
              </a:ext>
            </a:extLst>
          </p:cNvPr>
          <p:cNvSpPr>
            <a:spLocks noGrp="1"/>
          </p:cNvSpPr>
          <p:nvPr>
            <p:ph type="sldNum" sz="quarter" idx="5"/>
          </p:nvPr>
        </p:nvSpPr>
        <p:spPr/>
        <p:txBody>
          <a:bodyPr/>
          <a:lstStyle/>
          <a:p>
            <a:fld id="{0F6B4F23-6700-404B-8F62-C0B512729A6C}" type="slidenum">
              <a:rPr lang="en-JP" smtClean="0"/>
              <a:t>41</a:t>
            </a:fld>
            <a:endParaRPr lang="en-JP"/>
          </a:p>
        </p:txBody>
      </p:sp>
    </p:spTree>
    <p:extLst>
      <p:ext uri="{BB962C8B-B14F-4D97-AF65-F5344CB8AC3E}">
        <p14:creationId xmlns:p14="http://schemas.microsoft.com/office/powerpoint/2010/main" val="269681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989F5-871D-A020-43C7-8175AA5C62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18CD9-00A8-9CF1-6A96-021D79386B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EA0A3-67AA-8B20-C198-D2FF795C1C95}"/>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6C2C4000-D1EC-5D64-CA38-0FB7AFE29CE7}"/>
              </a:ext>
            </a:extLst>
          </p:cNvPr>
          <p:cNvSpPr>
            <a:spLocks noGrp="1"/>
          </p:cNvSpPr>
          <p:nvPr>
            <p:ph type="sldNum" sz="quarter" idx="5"/>
          </p:nvPr>
        </p:nvSpPr>
        <p:spPr/>
        <p:txBody>
          <a:bodyPr/>
          <a:lstStyle/>
          <a:p>
            <a:fld id="{0F6B4F23-6700-404B-8F62-C0B512729A6C}" type="slidenum">
              <a:rPr lang="en-JP" smtClean="0"/>
              <a:t>42</a:t>
            </a:fld>
            <a:endParaRPr lang="en-JP"/>
          </a:p>
        </p:txBody>
      </p:sp>
    </p:spTree>
    <p:extLst>
      <p:ext uri="{BB962C8B-B14F-4D97-AF65-F5344CB8AC3E}">
        <p14:creationId xmlns:p14="http://schemas.microsoft.com/office/powerpoint/2010/main" val="3107382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6C73B-0190-78D1-B092-27F073C0F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003DA-EC36-B2C2-F7AB-D50EB9F8C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87E786-35EC-9DF6-4896-4886AC2E87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7CC7FC-7BB0-EEFF-722D-2D1C0338E222}"/>
              </a:ext>
            </a:extLst>
          </p:cNvPr>
          <p:cNvSpPr>
            <a:spLocks noGrp="1"/>
          </p:cNvSpPr>
          <p:nvPr>
            <p:ph type="sldNum" sz="quarter" idx="5"/>
          </p:nvPr>
        </p:nvSpPr>
        <p:spPr/>
        <p:txBody>
          <a:bodyPr/>
          <a:lstStyle/>
          <a:p>
            <a:fld id="{0F6B4F23-6700-404B-8F62-C0B512729A6C}" type="slidenum">
              <a:rPr lang="en-JP" smtClean="0"/>
              <a:t>43</a:t>
            </a:fld>
            <a:endParaRPr lang="en-JP"/>
          </a:p>
        </p:txBody>
      </p:sp>
    </p:spTree>
    <p:extLst>
      <p:ext uri="{BB962C8B-B14F-4D97-AF65-F5344CB8AC3E}">
        <p14:creationId xmlns:p14="http://schemas.microsoft.com/office/powerpoint/2010/main" val="842071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8AB0C-FA7D-2D48-8552-6BEC933FA081}" type="slidenum">
              <a:rPr lang="en-US" smtClean="0"/>
              <a:t>5</a:t>
            </a:fld>
            <a:endParaRPr lang="en-US"/>
          </a:p>
        </p:txBody>
      </p:sp>
    </p:spTree>
    <p:extLst>
      <p:ext uri="{BB962C8B-B14F-4D97-AF65-F5344CB8AC3E}">
        <p14:creationId xmlns:p14="http://schemas.microsoft.com/office/powerpoint/2010/main" val="1273900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23F2C-DC90-6B12-9478-3F8085AEA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19E1F-C26F-A344-71A4-2158C0D7A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7834C-BFDA-C5D9-754D-2D83250252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D99D66-DF08-E745-4684-65F6E17791E5}"/>
              </a:ext>
            </a:extLst>
          </p:cNvPr>
          <p:cNvSpPr>
            <a:spLocks noGrp="1"/>
          </p:cNvSpPr>
          <p:nvPr>
            <p:ph type="sldNum" sz="quarter" idx="5"/>
          </p:nvPr>
        </p:nvSpPr>
        <p:spPr/>
        <p:txBody>
          <a:bodyPr/>
          <a:lstStyle/>
          <a:p>
            <a:fld id="{0F6B4F23-6700-404B-8F62-C0B512729A6C}" type="slidenum">
              <a:rPr lang="en-JP" smtClean="0"/>
              <a:t>44</a:t>
            </a:fld>
            <a:endParaRPr lang="en-JP"/>
          </a:p>
        </p:txBody>
      </p:sp>
    </p:spTree>
    <p:extLst>
      <p:ext uri="{BB962C8B-B14F-4D97-AF65-F5344CB8AC3E}">
        <p14:creationId xmlns:p14="http://schemas.microsoft.com/office/powerpoint/2010/main" val="1633899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B2EC0-0E0A-A7B8-1278-DE595AD63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13A807-3F2A-825D-64B7-A11F7DB63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CD738-8475-E1CD-D0EB-D4385F323E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0D9082-E5BA-B6AB-B412-982ED69A78B3}"/>
              </a:ext>
            </a:extLst>
          </p:cNvPr>
          <p:cNvSpPr>
            <a:spLocks noGrp="1"/>
          </p:cNvSpPr>
          <p:nvPr>
            <p:ph type="sldNum" sz="quarter" idx="5"/>
          </p:nvPr>
        </p:nvSpPr>
        <p:spPr/>
        <p:txBody>
          <a:bodyPr/>
          <a:lstStyle/>
          <a:p>
            <a:fld id="{0F6B4F23-6700-404B-8F62-C0B512729A6C}" type="slidenum">
              <a:rPr lang="en-JP" smtClean="0"/>
              <a:t>45</a:t>
            </a:fld>
            <a:endParaRPr lang="en-JP"/>
          </a:p>
        </p:txBody>
      </p:sp>
    </p:spTree>
    <p:extLst>
      <p:ext uri="{BB962C8B-B14F-4D97-AF65-F5344CB8AC3E}">
        <p14:creationId xmlns:p14="http://schemas.microsoft.com/office/powerpoint/2010/main" val="154958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F9BCA-BD07-F009-9E0F-2CF43FDFB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7C0F4-DE6A-3619-82E4-9DD0B3ED8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26D9D5-E622-88A4-F893-4DDC2C10C138}"/>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8D3A752C-87D0-45E7-3453-5ACE95BDD8AD}"/>
              </a:ext>
            </a:extLst>
          </p:cNvPr>
          <p:cNvSpPr>
            <a:spLocks noGrp="1"/>
          </p:cNvSpPr>
          <p:nvPr>
            <p:ph type="sldNum" sz="quarter" idx="5"/>
          </p:nvPr>
        </p:nvSpPr>
        <p:spPr/>
        <p:txBody>
          <a:bodyPr/>
          <a:lstStyle/>
          <a:p>
            <a:fld id="{0F6B4F23-6700-404B-8F62-C0B512729A6C}" type="slidenum">
              <a:rPr lang="en-JP" smtClean="0"/>
              <a:t>46</a:t>
            </a:fld>
            <a:endParaRPr lang="en-JP"/>
          </a:p>
        </p:txBody>
      </p:sp>
    </p:spTree>
    <p:extLst>
      <p:ext uri="{BB962C8B-B14F-4D97-AF65-F5344CB8AC3E}">
        <p14:creationId xmlns:p14="http://schemas.microsoft.com/office/powerpoint/2010/main" val="3587779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C0E1D-B487-166D-6D8E-613D34A46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0ACDD0-ECD7-3E34-E7D8-6318D137A1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099DF5-4A8F-B93B-0F9F-E4A3E449D8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0AAF48-2BD1-4B85-ECF8-CACE3D8692DB}"/>
              </a:ext>
            </a:extLst>
          </p:cNvPr>
          <p:cNvSpPr>
            <a:spLocks noGrp="1"/>
          </p:cNvSpPr>
          <p:nvPr>
            <p:ph type="sldNum" sz="quarter" idx="5"/>
          </p:nvPr>
        </p:nvSpPr>
        <p:spPr/>
        <p:txBody>
          <a:bodyPr/>
          <a:lstStyle/>
          <a:p>
            <a:fld id="{0F6B4F23-6700-404B-8F62-C0B512729A6C}" type="slidenum">
              <a:rPr lang="en-JP" smtClean="0"/>
              <a:t>47</a:t>
            </a:fld>
            <a:endParaRPr lang="en-JP"/>
          </a:p>
        </p:txBody>
      </p:sp>
    </p:spTree>
    <p:extLst>
      <p:ext uri="{BB962C8B-B14F-4D97-AF65-F5344CB8AC3E}">
        <p14:creationId xmlns:p14="http://schemas.microsoft.com/office/powerpoint/2010/main" val="33037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70868-1718-0CAC-78EA-0A14D5F71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4741A-42A3-9B6B-1817-227CA9F6D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094DD3-F0F4-5BD0-27FF-91D1717B98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07BDE3-8F71-DCD7-B4AE-3452B851F2BF}"/>
              </a:ext>
            </a:extLst>
          </p:cNvPr>
          <p:cNvSpPr>
            <a:spLocks noGrp="1"/>
          </p:cNvSpPr>
          <p:nvPr>
            <p:ph type="sldNum" sz="quarter" idx="5"/>
          </p:nvPr>
        </p:nvSpPr>
        <p:spPr/>
        <p:txBody>
          <a:bodyPr/>
          <a:lstStyle/>
          <a:p>
            <a:fld id="{0F6B4F23-6700-404B-8F62-C0B512729A6C}" type="slidenum">
              <a:rPr lang="en-JP" smtClean="0"/>
              <a:t>48</a:t>
            </a:fld>
            <a:endParaRPr lang="en-JP"/>
          </a:p>
        </p:txBody>
      </p:sp>
    </p:spTree>
    <p:extLst>
      <p:ext uri="{BB962C8B-B14F-4D97-AF65-F5344CB8AC3E}">
        <p14:creationId xmlns:p14="http://schemas.microsoft.com/office/powerpoint/2010/main" val="13645439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CFF91-4696-A614-AA84-19C5F2E93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7D1DC2-48E8-82A8-02DC-D4A54F9B2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F2B3E-FC8B-BA7F-AD01-C58740A6EA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3464B0-C55F-5146-0A73-0DAABF9D57AA}"/>
              </a:ext>
            </a:extLst>
          </p:cNvPr>
          <p:cNvSpPr>
            <a:spLocks noGrp="1"/>
          </p:cNvSpPr>
          <p:nvPr>
            <p:ph type="sldNum" sz="quarter" idx="5"/>
          </p:nvPr>
        </p:nvSpPr>
        <p:spPr/>
        <p:txBody>
          <a:bodyPr/>
          <a:lstStyle/>
          <a:p>
            <a:fld id="{0F6B4F23-6700-404B-8F62-C0B512729A6C}" type="slidenum">
              <a:rPr lang="en-JP" smtClean="0"/>
              <a:t>49</a:t>
            </a:fld>
            <a:endParaRPr lang="en-JP"/>
          </a:p>
        </p:txBody>
      </p:sp>
    </p:spTree>
    <p:extLst>
      <p:ext uri="{BB962C8B-B14F-4D97-AF65-F5344CB8AC3E}">
        <p14:creationId xmlns:p14="http://schemas.microsoft.com/office/powerpoint/2010/main" val="2283829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94D54-E0CA-1D9B-F14F-CBE6C81BDB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54AAD1-AE5B-25ED-6BDC-3F2592735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EB30E-6DA8-D5DE-78F9-8AA3F5C43C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26B692-1C02-ED61-1448-A0F809C1DA5C}"/>
              </a:ext>
            </a:extLst>
          </p:cNvPr>
          <p:cNvSpPr>
            <a:spLocks noGrp="1"/>
          </p:cNvSpPr>
          <p:nvPr>
            <p:ph type="sldNum" sz="quarter" idx="5"/>
          </p:nvPr>
        </p:nvSpPr>
        <p:spPr/>
        <p:txBody>
          <a:bodyPr/>
          <a:lstStyle/>
          <a:p>
            <a:fld id="{0F6B4F23-6700-404B-8F62-C0B512729A6C}" type="slidenum">
              <a:rPr lang="en-JP" smtClean="0"/>
              <a:t>50</a:t>
            </a:fld>
            <a:endParaRPr lang="en-JP"/>
          </a:p>
        </p:txBody>
      </p:sp>
    </p:spTree>
    <p:extLst>
      <p:ext uri="{BB962C8B-B14F-4D97-AF65-F5344CB8AC3E}">
        <p14:creationId xmlns:p14="http://schemas.microsoft.com/office/powerpoint/2010/main" val="4193980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69B84-9577-5FE2-72B4-FBED45A67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B6288-6AE5-FED4-CEEE-37EEEDF4D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4135E-31A0-335D-0AF3-5330C5A5B8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DFED63-03A9-FBBC-A98C-0063E59D168D}"/>
              </a:ext>
            </a:extLst>
          </p:cNvPr>
          <p:cNvSpPr>
            <a:spLocks noGrp="1"/>
          </p:cNvSpPr>
          <p:nvPr>
            <p:ph type="sldNum" sz="quarter" idx="5"/>
          </p:nvPr>
        </p:nvSpPr>
        <p:spPr/>
        <p:txBody>
          <a:bodyPr/>
          <a:lstStyle/>
          <a:p>
            <a:fld id="{0F6B4F23-6700-404B-8F62-C0B512729A6C}" type="slidenum">
              <a:rPr lang="en-JP" smtClean="0"/>
              <a:t>51</a:t>
            </a:fld>
            <a:endParaRPr lang="en-JP"/>
          </a:p>
        </p:txBody>
      </p:sp>
    </p:spTree>
    <p:extLst>
      <p:ext uri="{BB962C8B-B14F-4D97-AF65-F5344CB8AC3E}">
        <p14:creationId xmlns:p14="http://schemas.microsoft.com/office/powerpoint/2010/main" val="2608450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2AC28-2134-878C-6F95-2D8774E8B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A26A6-89DC-016D-F069-A4BDDDFEB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B09DE-6A19-8F25-39A8-B017540218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5B6678-EC03-8632-459A-E1DE65406431}"/>
              </a:ext>
            </a:extLst>
          </p:cNvPr>
          <p:cNvSpPr>
            <a:spLocks noGrp="1"/>
          </p:cNvSpPr>
          <p:nvPr>
            <p:ph type="sldNum" sz="quarter" idx="5"/>
          </p:nvPr>
        </p:nvSpPr>
        <p:spPr/>
        <p:txBody>
          <a:bodyPr/>
          <a:lstStyle/>
          <a:p>
            <a:fld id="{0F6B4F23-6700-404B-8F62-C0B512729A6C}" type="slidenum">
              <a:rPr lang="en-JP" smtClean="0"/>
              <a:t>52</a:t>
            </a:fld>
            <a:endParaRPr lang="en-JP"/>
          </a:p>
        </p:txBody>
      </p:sp>
    </p:spTree>
    <p:extLst>
      <p:ext uri="{BB962C8B-B14F-4D97-AF65-F5344CB8AC3E}">
        <p14:creationId xmlns:p14="http://schemas.microsoft.com/office/powerpoint/2010/main" val="3424838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Shinoda, M., &amp; </a:t>
            </a:r>
            <a:r>
              <a:rPr lang="en-US" sz="1200" i="1" kern="1200" dirty="0" err="1">
                <a:solidFill>
                  <a:schemeClr val="tx1"/>
                </a:solidFill>
                <a:effectLst/>
                <a:latin typeface="+mn-lt"/>
                <a:ea typeface="+mn-ea"/>
                <a:cs typeface="+mn-cs"/>
              </a:rPr>
              <a:t>Nandintsetseg</a:t>
            </a:r>
            <a:r>
              <a:rPr lang="en-US" sz="1200" i="1" kern="1200" dirty="0">
                <a:solidFill>
                  <a:schemeClr val="tx1"/>
                </a:solidFill>
                <a:effectLst/>
                <a:latin typeface="+mn-lt"/>
                <a:ea typeface="+mn-ea"/>
                <a:cs typeface="+mn-cs"/>
              </a:rPr>
              <a:t>, B. (2011). Soil moisture and vegetation memories in a cold, arid climate. Global and Planetary Change, 79(1–2),</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110–117. https://</a:t>
            </a:r>
            <a:r>
              <a:rPr lang="en-US" sz="1200" i="1" kern="1200" dirty="0" err="1">
                <a:solidFill>
                  <a:schemeClr val="tx1"/>
                </a:solidFill>
                <a:effectLst/>
                <a:latin typeface="+mn-lt"/>
                <a:ea typeface="+mn-ea"/>
                <a:cs typeface="+mn-cs"/>
              </a:rPr>
              <a:t>doi.org</a:t>
            </a:r>
            <a:r>
              <a:rPr lang="en-US" sz="1200" i="1" kern="1200" dirty="0">
                <a:solidFill>
                  <a:schemeClr val="tx1"/>
                </a:solidFill>
                <a:effectLst/>
                <a:latin typeface="+mn-lt"/>
                <a:ea typeface="+mn-ea"/>
                <a:cs typeface="+mn-cs"/>
              </a:rPr>
              <a:t>/10.1016/j.gloplacha.2011.08.005</a:t>
            </a:r>
          </a:p>
          <a:p>
            <a:r>
              <a:rPr lang="en-US" sz="1200" i="1" kern="1200" dirty="0">
                <a:solidFill>
                  <a:schemeClr val="tx1"/>
                </a:solidFill>
                <a:effectLst/>
                <a:latin typeface="+mn-lt"/>
                <a:ea typeface="+mn-ea"/>
                <a:cs typeface="+mn-cs"/>
              </a:rPr>
              <a:t>Orth, R. and Seneviratne, S. I. (2012). Analysis of soil moisture memory from observations</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 </a:t>
            </a:r>
            <a:r>
              <a:rPr lang="en-US" sz="1200" i="1" kern="1200" dirty="0" err="1">
                <a:solidFill>
                  <a:schemeClr val="tx1"/>
                </a:solidFill>
                <a:effectLst/>
                <a:latin typeface="+mn-lt"/>
                <a:ea typeface="+mn-ea"/>
                <a:cs typeface="+mn-cs"/>
              </a:rPr>
              <a:t>europe</a:t>
            </a:r>
            <a:r>
              <a:rPr lang="en-US" sz="1200" i="1" kern="1200" dirty="0">
                <a:solidFill>
                  <a:schemeClr val="tx1"/>
                </a:solidFill>
                <a:effectLst/>
                <a:latin typeface="+mn-lt"/>
                <a:ea typeface="+mn-ea"/>
                <a:cs typeface="+mn-cs"/>
              </a:rPr>
              <a:t>. Journal of Geophysical Research: Atmospheres, 117(D15).</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6B4F23-6700-404B-8F62-C0B512729A6C}" type="slidenum">
              <a:rPr lang="en-JP" smtClean="0"/>
              <a:t>53</a:t>
            </a:fld>
            <a:endParaRPr lang="en-JP"/>
          </a:p>
        </p:txBody>
      </p:sp>
    </p:spTree>
    <p:extLst>
      <p:ext uri="{BB962C8B-B14F-4D97-AF65-F5344CB8AC3E}">
        <p14:creationId xmlns:p14="http://schemas.microsoft.com/office/powerpoint/2010/main" val="1476764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8AB0C-FA7D-2D48-8552-6BEC933FA081}" type="slidenum">
              <a:rPr lang="en-US" smtClean="0"/>
              <a:t>6</a:t>
            </a:fld>
            <a:endParaRPr lang="en-US"/>
          </a:p>
        </p:txBody>
      </p:sp>
    </p:spTree>
    <p:extLst>
      <p:ext uri="{BB962C8B-B14F-4D97-AF65-F5344CB8AC3E}">
        <p14:creationId xmlns:p14="http://schemas.microsoft.com/office/powerpoint/2010/main" val="1854203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3AF66-F3E2-050D-CB7E-E4FA2DBD8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8C09F-228D-99D8-BD40-A69BE8DCC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3524F5-23E4-FAAB-FDA6-DAC3363AE2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9CE87B-2B01-5A52-9D39-EC2A77F641E3}"/>
              </a:ext>
            </a:extLst>
          </p:cNvPr>
          <p:cNvSpPr>
            <a:spLocks noGrp="1"/>
          </p:cNvSpPr>
          <p:nvPr>
            <p:ph type="sldNum" sz="quarter" idx="5"/>
          </p:nvPr>
        </p:nvSpPr>
        <p:spPr/>
        <p:txBody>
          <a:bodyPr/>
          <a:lstStyle/>
          <a:p>
            <a:fld id="{5358AB0C-FA7D-2D48-8552-6BEC933FA081}" type="slidenum">
              <a:rPr lang="en-US" smtClean="0"/>
              <a:t>7</a:t>
            </a:fld>
            <a:endParaRPr lang="en-US"/>
          </a:p>
        </p:txBody>
      </p:sp>
    </p:spTree>
    <p:extLst>
      <p:ext uri="{BB962C8B-B14F-4D97-AF65-F5344CB8AC3E}">
        <p14:creationId xmlns:p14="http://schemas.microsoft.com/office/powerpoint/2010/main" val="4220009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2074E14D-8F67-A040-A952-99B0F8AF9565}" type="slidenum">
              <a:rPr lang="en-JP" smtClean="0"/>
              <a:t>8</a:t>
            </a:fld>
            <a:endParaRPr lang="en-JP"/>
          </a:p>
        </p:txBody>
      </p:sp>
    </p:spTree>
    <p:extLst>
      <p:ext uri="{BB962C8B-B14F-4D97-AF65-F5344CB8AC3E}">
        <p14:creationId xmlns:p14="http://schemas.microsoft.com/office/powerpoint/2010/main" val="356315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2074E14D-8F67-A040-A952-99B0F8AF9565}" type="slidenum">
              <a:rPr lang="en-JP" smtClean="0"/>
              <a:t>9</a:t>
            </a:fld>
            <a:endParaRPr lang="en-JP"/>
          </a:p>
        </p:txBody>
      </p:sp>
    </p:spTree>
    <p:extLst>
      <p:ext uri="{BB962C8B-B14F-4D97-AF65-F5344CB8AC3E}">
        <p14:creationId xmlns:p14="http://schemas.microsoft.com/office/powerpoint/2010/main" val="1183987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8AB0C-FA7D-2D48-8552-6BEC933FA081}" type="slidenum">
              <a:rPr lang="en-US" smtClean="0"/>
              <a:t>10</a:t>
            </a:fld>
            <a:endParaRPr lang="en-US"/>
          </a:p>
        </p:txBody>
      </p:sp>
    </p:spTree>
    <p:extLst>
      <p:ext uri="{BB962C8B-B14F-4D97-AF65-F5344CB8AC3E}">
        <p14:creationId xmlns:p14="http://schemas.microsoft.com/office/powerpoint/2010/main" val="1531224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40043-D5F3-E4E7-0DC5-5538DEE750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F7DD51-AD88-D2DC-745A-B9E9033B87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FBABCE-BA68-A98D-FB61-D4A315E3E9A8}"/>
              </a:ext>
            </a:extLst>
          </p:cNvPr>
          <p:cNvSpPr>
            <a:spLocks noGrp="1"/>
          </p:cNvSpPr>
          <p:nvPr>
            <p:ph type="dt" sz="half" idx="10"/>
          </p:nvPr>
        </p:nvSpPr>
        <p:spPr/>
        <p:txBody>
          <a:bodyPr/>
          <a:lstStyle/>
          <a:p>
            <a:fld id="{AC8A3B9C-3D81-D141-8CC8-A699FD832923}" type="datetimeFigureOut">
              <a:rPr lang="en-US" smtClean="0"/>
              <a:t>5/3/26</a:t>
            </a:fld>
            <a:endParaRPr lang="en-US"/>
          </a:p>
        </p:txBody>
      </p:sp>
      <p:sp>
        <p:nvSpPr>
          <p:cNvPr id="5" name="Footer Placeholder 4">
            <a:extLst>
              <a:ext uri="{FF2B5EF4-FFF2-40B4-BE49-F238E27FC236}">
                <a16:creationId xmlns:a16="http://schemas.microsoft.com/office/drawing/2014/main" id="{5F43093C-CA40-E4C4-B30E-56EB3F27A7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23BAB-41E3-5826-D60F-6CD28B4AD6A2}"/>
              </a:ext>
            </a:extLst>
          </p:cNvPr>
          <p:cNvSpPr>
            <a:spLocks noGrp="1"/>
          </p:cNvSpPr>
          <p:nvPr>
            <p:ph type="sldNum" sz="quarter" idx="12"/>
          </p:nvPr>
        </p:nvSpPr>
        <p:spPr/>
        <p:txBody>
          <a:bodyPr/>
          <a:lstStyle/>
          <a:p>
            <a:fld id="{91F49BBE-833B-9640-9326-BA6EF57E680B}" type="slidenum">
              <a:rPr lang="en-US" smtClean="0"/>
              <a:t>‹#›</a:t>
            </a:fld>
            <a:endParaRPr lang="en-US"/>
          </a:p>
        </p:txBody>
      </p:sp>
    </p:spTree>
    <p:extLst>
      <p:ext uri="{BB962C8B-B14F-4D97-AF65-F5344CB8AC3E}">
        <p14:creationId xmlns:p14="http://schemas.microsoft.com/office/powerpoint/2010/main" val="336044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819C7-882B-28A0-17B4-5B01539D27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B4C768-2983-153D-833E-FD997B154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7DAE7-0116-E216-08BB-E6CE3FA6A7C9}"/>
              </a:ext>
            </a:extLst>
          </p:cNvPr>
          <p:cNvSpPr>
            <a:spLocks noGrp="1"/>
          </p:cNvSpPr>
          <p:nvPr>
            <p:ph type="dt" sz="half" idx="10"/>
          </p:nvPr>
        </p:nvSpPr>
        <p:spPr/>
        <p:txBody>
          <a:bodyPr/>
          <a:lstStyle/>
          <a:p>
            <a:fld id="{AC8A3B9C-3D81-D141-8CC8-A699FD832923}" type="datetimeFigureOut">
              <a:rPr lang="en-US" smtClean="0"/>
              <a:t>5/3/26</a:t>
            </a:fld>
            <a:endParaRPr lang="en-US"/>
          </a:p>
        </p:txBody>
      </p:sp>
      <p:sp>
        <p:nvSpPr>
          <p:cNvPr id="5" name="Footer Placeholder 4">
            <a:extLst>
              <a:ext uri="{FF2B5EF4-FFF2-40B4-BE49-F238E27FC236}">
                <a16:creationId xmlns:a16="http://schemas.microsoft.com/office/drawing/2014/main" id="{FF2F76C1-75B1-447E-9EC3-327562FF1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ECB3BC-154F-407D-DEE7-6FFB72275402}"/>
              </a:ext>
            </a:extLst>
          </p:cNvPr>
          <p:cNvSpPr>
            <a:spLocks noGrp="1"/>
          </p:cNvSpPr>
          <p:nvPr>
            <p:ph type="sldNum" sz="quarter" idx="12"/>
          </p:nvPr>
        </p:nvSpPr>
        <p:spPr/>
        <p:txBody>
          <a:bodyPr/>
          <a:lstStyle/>
          <a:p>
            <a:fld id="{91F49BBE-833B-9640-9326-BA6EF57E680B}" type="slidenum">
              <a:rPr lang="en-US" smtClean="0"/>
              <a:t>‹#›</a:t>
            </a:fld>
            <a:endParaRPr lang="en-US"/>
          </a:p>
        </p:txBody>
      </p:sp>
    </p:spTree>
    <p:extLst>
      <p:ext uri="{BB962C8B-B14F-4D97-AF65-F5344CB8AC3E}">
        <p14:creationId xmlns:p14="http://schemas.microsoft.com/office/powerpoint/2010/main" val="2376131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4FB9C7-A2C0-CEDB-8A3F-6A5B74B3FA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4601C6-23AC-D6F8-8C93-016B20EEA0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74B41-5809-680E-1997-2D4BC01AC2BE}"/>
              </a:ext>
            </a:extLst>
          </p:cNvPr>
          <p:cNvSpPr>
            <a:spLocks noGrp="1"/>
          </p:cNvSpPr>
          <p:nvPr>
            <p:ph type="dt" sz="half" idx="10"/>
          </p:nvPr>
        </p:nvSpPr>
        <p:spPr/>
        <p:txBody>
          <a:bodyPr/>
          <a:lstStyle/>
          <a:p>
            <a:fld id="{AC8A3B9C-3D81-D141-8CC8-A699FD832923}" type="datetimeFigureOut">
              <a:rPr lang="en-US" smtClean="0"/>
              <a:t>5/3/26</a:t>
            </a:fld>
            <a:endParaRPr lang="en-US"/>
          </a:p>
        </p:txBody>
      </p:sp>
      <p:sp>
        <p:nvSpPr>
          <p:cNvPr id="5" name="Footer Placeholder 4">
            <a:extLst>
              <a:ext uri="{FF2B5EF4-FFF2-40B4-BE49-F238E27FC236}">
                <a16:creationId xmlns:a16="http://schemas.microsoft.com/office/drawing/2014/main" id="{B867541B-ADCD-B06B-7E9C-0A374EF83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3D40C-4FD6-D0EF-4FD5-A16C7CE51F87}"/>
              </a:ext>
            </a:extLst>
          </p:cNvPr>
          <p:cNvSpPr>
            <a:spLocks noGrp="1"/>
          </p:cNvSpPr>
          <p:nvPr>
            <p:ph type="sldNum" sz="quarter" idx="12"/>
          </p:nvPr>
        </p:nvSpPr>
        <p:spPr/>
        <p:txBody>
          <a:bodyPr/>
          <a:lstStyle/>
          <a:p>
            <a:fld id="{91F49BBE-833B-9640-9326-BA6EF57E680B}" type="slidenum">
              <a:rPr lang="en-US" smtClean="0"/>
              <a:t>‹#›</a:t>
            </a:fld>
            <a:endParaRPr lang="en-US"/>
          </a:p>
        </p:txBody>
      </p:sp>
    </p:spTree>
    <p:extLst>
      <p:ext uri="{BB962C8B-B14F-4D97-AF65-F5344CB8AC3E}">
        <p14:creationId xmlns:p14="http://schemas.microsoft.com/office/powerpoint/2010/main" val="46163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23BD3-A3E3-07EA-9E11-1F339788B9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5BC114-F6A6-69C3-A44F-B96995B9A7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20AB1-93E7-AE58-3503-442841D7B5D3}"/>
              </a:ext>
            </a:extLst>
          </p:cNvPr>
          <p:cNvSpPr>
            <a:spLocks noGrp="1"/>
          </p:cNvSpPr>
          <p:nvPr>
            <p:ph type="dt" sz="half" idx="10"/>
          </p:nvPr>
        </p:nvSpPr>
        <p:spPr/>
        <p:txBody>
          <a:bodyPr/>
          <a:lstStyle/>
          <a:p>
            <a:fld id="{AC8A3B9C-3D81-D141-8CC8-A699FD832923}" type="datetimeFigureOut">
              <a:rPr lang="en-US" smtClean="0"/>
              <a:t>5/3/26</a:t>
            </a:fld>
            <a:endParaRPr lang="en-US"/>
          </a:p>
        </p:txBody>
      </p:sp>
      <p:sp>
        <p:nvSpPr>
          <p:cNvPr id="5" name="Footer Placeholder 4">
            <a:extLst>
              <a:ext uri="{FF2B5EF4-FFF2-40B4-BE49-F238E27FC236}">
                <a16:creationId xmlns:a16="http://schemas.microsoft.com/office/drawing/2014/main" id="{E1BA1C29-FCCB-88A1-0EE4-87757BF00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4C7C1-65C1-97FD-22B3-B344AB94AE99}"/>
              </a:ext>
            </a:extLst>
          </p:cNvPr>
          <p:cNvSpPr>
            <a:spLocks noGrp="1"/>
          </p:cNvSpPr>
          <p:nvPr>
            <p:ph type="sldNum" sz="quarter" idx="12"/>
          </p:nvPr>
        </p:nvSpPr>
        <p:spPr/>
        <p:txBody>
          <a:bodyPr/>
          <a:lstStyle/>
          <a:p>
            <a:fld id="{91F49BBE-833B-9640-9326-BA6EF57E680B}" type="slidenum">
              <a:rPr lang="en-US" smtClean="0"/>
              <a:t>‹#›</a:t>
            </a:fld>
            <a:endParaRPr lang="en-US"/>
          </a:p>
        </p:txBody>
      </p:sp>
    </p:spTree>
    <p:extLst>
      <p:ext uri="{BB962C8B-B14F-4D97-AF65-F5344CB8AC3E}">
        <p14:creationId xmlns:p14="http://schemas.microsoft.com/office/powerpoint/2010/main" val="863966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1EB2F-0452-8205-3582-EC42B10C3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696E81-A1F1-5C79-CB18-21C3357F23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3CF706-CF99-674B-CAEB-8E440254C1CC}"/>
              </a:ext>
            </a:extLst>
          </p:cNvPr>
          <p:cNvSpPr>
            <a:spLocks noGrp="1"/>
          </p:cNvSpPr>
          <p:nvPr>
            <p:ph type="dt" sz="half" idx="10"/>
          </p:nvPr>
        </p:nvSpPr>
        <p:spPr/>
        <p:txBody>
          <a:bodyPr/>
          <a:lstStyle/>
          <a:p>
            <a:fld id="{AC8A3B9C-3D81-D141-8CC8-A699FD832923}" type="datetimeFigureOut">
              <a:rPr lang="en-US" smtClean="0"/>
              <a:t>5/3/26</a:t>
            </a:fld>
            <a:endParaRPr lang="en-US"/>
          </a:p>
        </p:txBody>
      </p:sp>
      <p:sp>
        <p:nvSpPr>
          <p:cNvPr id="5" name="Footer Placeholder 4">
            <a:extLst>
              <a:ext uri="{FF2B5EF4-FFF2-40B4-BE49-F238E27FC236}">
                <a16:creationId xmlns:a16="http://schemas.microsoft.com/office/drawing/2014/main" id="{34B98AC5-B089-D9F0-98B2-BA450FD18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D4655-FF93-3FB1-412D-7B031426D7F0}"/>
              </a:ext>
            </a:extLst>
          </p:cNvPr>
          <p:cNvSpPr>
            <a:spLocks noGrp="1"/>
          </p:cNvSpPr>
          <p:nvPr>
            <p:ph type="sldNum" sz="quarter" idx="12"/>
          </p:nvPr>
        </p:nvSpPr>
        <p:spPr/>
        <p:txBody>
          <a:bodyPr/>
          <a:lstStyle/>
          <a:p>
            <a:fld id="{91F49BBE-833B-9640-9326-BA6EF57E680B}" type="slidenum">
              <a:rPr lang="en-US" smtClean="0"/>
              <a:t>‹#›</a:t>
            </a:fld>
            <a:endParaRPr lang="en-US"/>
          </a:p>
        </p:txBody>
      </p:sp>
    </p:spTree>
    <p:extLst>
      <p:ext uri="{BB962C8B-B14F-4D97-AF65-F5344CB8AC3E}">
        <p14:creationId xmlns:p14="http://schemas.microsoft.com/office/powerpoint/2010/main" val="1741027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BFB6-0735-57BB-95E7-FDB172D2D4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C4AC-C696-44B0-E2B5-5D4EEDA5F1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B5E5CF-622A-EA24-1150-280FDF781B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0350BA-D616-9E24-99A4-60B8DA4A8246}"/>
              </a:ext>
            </a:extLst>
          </p:cNvPr>
          <p:cNvSpPr>
            <a:spLocks noGrp="1"/>
          </p:cNvSpPr>
          <p:nvPr>
            <p:ph type="dt" sz="half" idx="10"/>
          </p:nvPr>
        </p:nvSpPr>
        <p:spPr/>
        <p:txBody>
          <a:bodyPr/>
          <a:lstStyle/>
          <a:p>
            <a:fld id="{AC8A3B9C-3D81-D141-8CC8-A699FD832923}" type="datetimeFigureOut">
              <a:rPr lang="en-US" smtClean="0"/>
              <a:t>5/3/26</a:t>
            </a:fld>
            <a:endParaRPr lang="en-US"/>
          </a:p>
        </p:txBody>
      </p:sp>
      <p:sp>
        <p:nvSpPr>
          <p:cNvPr id="6" name="Footer Placeholder 5">
            <a:extLst>
              <a:ext uri="{FF2B5EF4-FFF2-40B4-BE49-F238E27FC236}">
                <a16:creationId xmlns:a16="http://schemas.microsoft.com/office/drawing/2014/main" id="{4DB7B2F7-F85C-802F-15C7-C42A85F47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CA1F3-AC20-0A43-00C7-17060F63F87E}"/>
              </a:ext>
            </a:extLst>
          </p:cNvPr>
          <p:cNvSpPr>
            <a:spLocks noGrp="1"/>
          </p:cNvSpPr>
          <p:nvPr>
            <p:ph type="sldNum" sz="quarter" idx="12"/>
          </p:nvPr>
        </p:nvSpPr>
        <p:spPr/>
        <p:txBody>
          <a:bodyPr/>
          <a:lstStyle/>
          <a:p>
            <a:fld id="{91F49BBE-833B-9640-9326-BA6EF57E680B}" type="slidenum">
              <a:rPr lang="en-US" smtClean="0"/>
              <a:t>‹#›</a:t>
            </a:fld>
            <a:endParaRPr lang="en-US"/>
          </a:p>
        </p:txBody>
      </p:sp>
    </p:spTree>
    <p:extLst>
      <p:ext uri="{BB962C8B-B14F-4D97-AF65-F5344CB8AC3E}">
        <p14:creationId xmlns:p14="http://schemas.microsoft.com/office/powerpoint/2010/main" val="188529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49ED0-D0D5-814F-228D-E56F0F818C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ACCC5B-C18D-1B30-B375-397F42E898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1EA6B7-6710-C63D-777C-5FDC5313B4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D02FC7-6406-8E8D-A24B-8D91F0DB5F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5D67C0-E15A-2292-FAAE-4C9DF1AC4D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EAE8C5-3930-B6E5-7449-CFD0CA75A724}"/>
              </a:ext>
            </a:extLst>
          </p:cNvPr>
          <p:cNvSpPr>
            <a:spLocks noGrp="1"/>
          </p:cNvSpPr>
          <p:nvPr>
            <p:ph type="dt" sz="half" idx="10"/>
          </p:nvPr>
        </p:nvSpPr>
        <p:spPr/>
        <p:txBody>
          <a:bodyPr/>
          <a:lstStyle/>
          <a:p>
            <a:fld id="{AC8A3B9C-3D81-D141-8CC8-A699FD832923}" type="datetimeFigureOut">
              <a:rPr lang="en-US" smtClean="0"/>
              <a:t>5/3/26</a:t>
            </a:fld>
            <a:endParaRPr lang="en-US"/>
          </a:p>
        </p:txBody>
      </p:sp>
      <p:sp>
        <p:nvSpPr>
          <p:cNvPr id="8" name="Footer Placeholder 7">
            <a:extLst>
              <a:ext uri="{FF2B5EF4-FFF2-40B4-BE49-F238E27FC236}">
                <a16:creationId xmlns:a16="http://schemas.microsoft.com/office/drawing/2014/main" id="{73C75F68-5B8C-B00B-5567-CFFCC8E1C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A393-D506-9C82-3181-2B76A4E9DC57}"/>
              </a:ext>
            </a:extLst>
          </p:cNvPr>
          <p:cNvSpPr>
            <a:spLocks noGrp="1"/>
          </p:cNvSpPr>
          <p:nvPr>
            <p:ph type="sldNum" sz="quarter" idx="12"/>
          </p:nvPr>
        </p:nvSpPr>
        <p:spPr/>
        <p:txBody>
          <a:bodyPr/>
          <a:lstStyle/>
          <a:p>
            <a:fld id="{91F49BBE-833B-9640-9326-BA6EF57E680B}" type="slidenum">
              <a:rPr lang="en-US" smtClean="0"/>
              <a:t>‹#›</a:t>
            </a:fld>
            <a:endParaRPr lang="en-US"/>
          </a:p>
        </p:txBody>
      </p:sp>
    </p:spTree>
    <p:extLst>
      <p:ext uri="{BB962C8B-B14F-4D97-AF65-F5344CB8AC3E}">
        <p14:creationId xmlns:p14="http://schemas.microsoft.com/office/powerpoint/2010/main" val="2653256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D173-6322-0364-FBA8-B2C126FA89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61830C-8F99-2EDA-723E-4150CA868055}"/>
              </a:ext>
            </a:extLst>
          </p:cNvPr>
          <p:cNvSpPr>
            <a:spLocks noGrp="1"/>
          </p:cNvSpPr>
          <p:nvPr>
            <p:ph type="dt" sz="half" idx="10"/>
          </p:nvPr>
        </p:nvSpPr>
        <p:spPr/>
        <p:txBody>
          <a:bodyPr/>
          <a:lstStyle/>
          <a:p>
            <a:fld id="{AC8A3B9C-3D81-D141-8CC8-A699FD832923}" type="datetimeFigureOut">
              <a:rPr lang="en-US" smtClean="0"/>
              <a:t>5/3/26</a:t>
            </a:fld>
            <a:endParaRPr lang="en-US"/>
          </a:p>
        </p:txBody>
      </p:sp>
      <p:sp>
        <p:nvSpPr>
          <p:cNvPr id="4" name="Footer Placeholder 3">
            <a:extLst>
              <a:ext uri="{FF2B5EF4-FFF2-40B4-BE49-F238E27FC236}">
                <a16:creationId xmlns:a16="http://schemas.microsoft.com/office/drawing/2014/main" id="{59293883-BD52-D2FE-08F3-F6AD84E6DB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B71012-0027-A235-4148-6EF0D3566009}"/>
              </a:ext>
            </a:extLst>
          </p:cNvPr>
          <p:cNvSpPr>
            <a:spLocks noGrp="1"/>
          </p:cNvSpPr>
          <p:nvPr>
            <p:ph type="sldNum" sz="quarter" idx="12"/>
          </p:nvPr>
        </p:nvSpPr>
        <p:spPr/>
        <p:txBody>
          <a:bodyPr/>
          <a:lstStyle/>
          <a:p>
            <a:fld id="{91F49BBE-833B-9640-9326-BA6EF57E680B}" type="slidenum">
              <a:rPr lang="en-US" smtClean="0"/>
              <a:t>‹#›</a:t>
            </a:fld>
            <a:endParaRPr lang="en-US"/>
          </a:p>
        </p:txBody>
      </p:sp>
    </p:spTree>
    <p:extLst>
      <p:ext uri="{BB962C8B-B14F-4D97-AF65-F5344CB8AC3E}">
        <p14:creationId xmlns:p14="http://schemas.microsoft.com/office/powerpoint/2010/main" val="2813274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E29485-1C30-B5F3-2497-917E2866170D}"/>
              </a:ext>
            </a:extLst>
          </p:cNvPr>
          <p:cNvSpPr>
            <a:spLocks noGrp="1"/>
          </p:cNvSpPr>
          <p:nvPr>
            <p:ph type="dt" sz="half" idx="10"/>
          </p:nvPr>
        </p:nvSpPr>
        <p:spPr/>
        <p:txBody>
          <a:bodyPr/>
          <a:lstStyle/>
          <a:p>
            <a:fld id="{AC8A3B9C-3D81-D141-8CC8-A699FD832923}" type="datetimeFigureOut">
              <a:rPr lang="en-US" smtClean="0"/>
              <a:t>5/3/26</a:t>
            </a:fld>
            <a:endParaRPr lang="en-US"/>
          </a:p>
        </p:txBody>
      </p:sp>
      <p:sp>
        <p:nvSpPr>
          <p:cNvPr id="3" name="Footer Placeholder 2">
            <a:extLst>
              <a:ext uri="{FF2B5EF4-FFF2-40B4-BE49-F238E27FC236}">
                <a16:creationId xmlns:a16="http://schemas.microsoft.com/office/drawing/2014/main" id="{330B2D82-41A1-EAE8-F7DA-7B479F3A88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B64F77-AE40-C670-418A-023ECDECA789}"/>
              </a:ext>
            </a:extLst>
          </p:cNvPr>
          <p:cNvSpPr>
            <a:spLocks noGrp="1"/>
          </p:cNvSpPr>
          <p:nvPr>
            <p:ph type="sldNum" sz="quarter" idx="12"/>
          </p:nvPr>
        </p:nvSpPr>
        <p:spPr/>
        <p:txBody>
          <a:bodyPr/>
          <a:lstStyle/>
          <a:p>
            <a:fld id="{91F49BBE-833B-9640-9326-BA6EF57E680B}" type="slidenum">
              <a:rPr lang="en-US" smtClean="0"/>
              <a:t>‹#›</a:t>
            </a:fld>
            <a:endParaRPr lang="en-US"/>
          </a:p>
        </p:txBody>
      </p:sp>
    </p:spTree>
    <p:extLst>
      <p:ext uri="{BB962C8B-B14F-4D97-AF65-F5344CB8AC3E}">
        <p14:creationId xmlns:p14="http://schemas.microsoft.com/office/powerpoint/2010/main" val="2897940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95301-8BDD-50FC-B218-6040D4F4A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718EBE-D7A7-306E-C8DE-957ACCAE14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796322-3311-A772-E254-0EF2D0498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FF596F-27F3-A5E7-4FD3-6C1D29F3C863}"/>
              </a:ext>
            </a:extLst>
          </p:cNvPr>
          <p:cNvSpPr>
            <a:spLocks noGrp="1"/>
          </p:cNvSpPr>
          <p:nvPr>
            <p:ph type="dt" sz="half" idx="10"/>
          </p:nvPr>
        </p:nvSpPr>
        <p:spPr/>
        <p:txBody>
          <a:bodyPr/>
          <a:lstStyle/>
          <a:p>
            <a:fld id="{AC8A3B9C-3D81-D141-8CC8-A699FD832923}" type="datetimeFigureOut">
              <a:rPr lang="en-US" smtClean="0"/>
              <a:t>5/3/26</a:t>
            </a:fld>
            <a:endParaRPr lang="en-US"/>
          </a:p>
        </p:txBody>
      </p:sp>
      <p:sp>
        <p:nvSpPr>
          <p:cNvPr id="6" name="Footer Placeholder 5">
            <a:extLst>
              <a:ext uri="{FF2B5EF4-FFF2-40B4-BE49-F238E27FC236}">
                <a16:creationId xmlns:a16="http://schemas.microsoft.com/office/drawing/2014/main" id="{24249C7B-33CD-4F7A-0E55-601A3714FF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0CA6AC-12B3-E927-A0C1-1B7E9F492721}"/>
              </a:ext>
            </a:extLst>
          </p:cNvPr>
          <p:cNvSpPr>
            <a:spLocks noGrp="1"/>
          </p:cNvSpPr>
          <p:nvPr>
            <p:ph type="sldNum" sz="quarter" idx="12"/>
          </p:nvPr>
        </p:nvSpPr>
        <p:spPr/>
        <p:txBody>
          <a:bodyPr/>
          <a:lstStyle/>
          <a:p>
            <a:fld id="{91F49BBE-833B-9640-9326-BA6EF57E680B}" type="slidenum">
              <a:rPr lang="en-US" smtClean="0"/>
              <a:t>‹#›</a:t>
            </a:fld>
            <a:endParaRPr lang="en-US"/>
          </a:p>
        </p:txBody>
      </p:sp>
    </p:spTree>
    <p:extLst>
      <p:ext uri="{BB962C8B-B14F-4D97-AF65-F5344CB8AC3E}">
        <p14:creationId xmlns:p14="http://schemas.microsoft.com/office/powerpoint/2010/main" val="262438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F90F-C499-D7D1-87F1-EB002A75A6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834FA9-7566-ABE2-AD1B-5D33B9EFE7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0D980B-C96A-1232-AECC-0A911FD2B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94B7DE-67B3-3D84-FA59-1EF338BA0E2B}"/>
              </a:ext>
            </a:extLst>
          </p:cNvPr>
          <p:cNvSpPr>
            <a:spLocks noGrp="1"/>
          </p:cNvSpPr>
          <p:nvPr>
            <p:ph type="dt" sz="half" idx="10"/>
          </p:nvPr>
        </p:nvSpPr>
        <p:spPr/>
        <p:txBody>
          <a:bodyPr/>
          <a:lstStyle/>
          <a:p>
            <a:fld id="{AC8A3B9C-3D81-D141-8CC8-A699FD832923}" type="datetimeFigureOut">
              <a:rPr lang="en-US" smtClean="0"/>
              <a:t>5/3/26</a:t>
            </a:fld>
            <a:endParaRPr lang="en-US"/>
          </a:p>
        </p:txBody>
      </p:sp>
      <p:sp>
        <p:nvSpPr>
          <p:cNvPr id="6" name="Footer Placeholder 5">
            <a:extLst>
              <a:ext uri="{FF2B5EF4-FFF2-40B4-BE49-F238E27FC236}">
                <a16:creationId xmlns:a16="http://schemas.microsoft.com/office/drawing/2014/main" id="{38D2D08C-5E34-FC4C-0E2E-B3D3BE3BC6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C4B6C-4812-40BA-FE79-D45031F1B5E9}"/>
              </a:ext>
            </a:extLst>
          </p:cNvPr>
          <p:cNvSpPr>
            <a:spLocks noGrp="1"/>
          </p:cNvSpPr>
          <p:nvPr>
            <p:ph type="sldNum" sz="quarter" idx="12"/>
          </p:nvPr>
        </p:nvSpPr>
        <p:spPr/>
        <p:txBody>
          <a:bodyPr/>
          <a:lstStyle/>
          <a:p>
            <a:fld id="{91F49BBE-833B-9640-9326-BA6EF57E680B}" type="slidenum">
              <a:rPr lang="en-US" smtClean="0"/>
              <a:t>‹#›</a:t>
            </a:fld>
            <a:endParaRPr lang="en-US"/>
          </a:p>
        </p:txBody>
      </p:sp>
    </p:spTree>
    <p:extLst>
      <p:ext uri="{BB962C8B-B14F-4D97-AF65-F5344CB8AC3E}">
        <p14:creationId xmlns:p14="http://schemas.microsoft.com/office/powerpoint/2010/main" val="205750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88A5F-9245-8524-987C-A5CEEFAA5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27DC54-F629-F266-7E89-1F8D38872A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49DD3B-73B8-49B6-FFCE-A0314C6B5D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8A3B9C-3D81-D141-8CC8-A699FD832923}" type="datetimeFigureOut">
              <a:rPr lang="en-US" smtClean="0"/>
              <a:t>5/3/26</a:t>
            </a:fld>
            <a:endParaRPr lang="en-US"/>
          </a:p>
        </p:txBody>
      </p:sp>
      <p:sp>
        <p:nvSpPr>
          <p:cNvPr id="5" name="Footer Placeholder 4">
            <a:extLst>
              <a:ext uri="{FF2B5EF4-FFF2-40B4-BE49-F238E27FC236}">
                <a16:creationId xmlns:a16="http://schemas.microsoft.com/office/drawing/2014/main" id="{B9B45B44-C0DC-1435-77A3-919D382DD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494C8D9-3962-3152-31F2-917FBB42E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F49BBE-833B-9640-9326-BA6EF57E680B}" type="slidenum">
              <a:rPr lang="en-US" smtClean="0"/>
              <a:t>‹#›</a:t>
            </a:fld>
            <a:endParaRPr lang="en-US"/>
          </a:p>
        </p:txBody>
      </p:sp>
      <p:pic>
        <p:nvPicPr>
          <p:cNvPr id="10" name="Picture 9">
            <a:extLst>
              <a:ext uri="{FF2B5EF4-FFF2-40B4-BE49-F238E27FC236}">
                <a16:creationId xmlns:a16="http://schemas.microsoft.com/office/drawing/2014/main" id="{EF58AD37-10FD-2E89-9A9A-AD73B89655E6}"/>
              </a:ext>
            </a:extLst>
          </p:cNvPr>
          <p:cNvPicPr>
            <a:picLocks noChangeAspect="1"/>
          </p:cNvPicPr>
          <p:nvPr userDrawn="1"/>
        </p:nvPicPr>
        <p:blipFill>
          <a:blip r:embed="rId13"/>
          <a:stretch>
            <a:fillRect/>
          </a:stretch>
        </p:blipFill>
        <p:spPr>
          <a:xfrm>
            <a:off x="1" y="6015242"/>
            <a:ext cx="633046" cy="842758"/>
          </a:xfrm>
          <a:prstGeom prst="rect">
            <a:avLst/>
          </a:prstGeom>
        </p:spPr>
      </p:pic>
      <p:pic>
        <p:nvPicPr>
          <p:cNvPr id="12" name="Picture 11">
            <a:extLst>
              <a:ext uri="{FF2B5EF4-FFF2-40B4-BE49-F238E27FC236}">
                <a16:creationId xmlns:a16="http://schemas.microsoft.com/office/drawing/2014/main" id="{AC4BE85E-E235-AD5D-DDD1-B19BADCEC341}"/>
              </a:ext>
            </a:extLst>
          </p:cNvPr>
          <p:cNvPicPr>
            <a:picLocks noChangeAspect="1"/>
          </p:cNvPicPr>
          <p:nvPr userDrawn="1"/>
        </p:nvPicPr>
        <p:blipFill>
          <a:blip r:embed="rId14"/>
          <a:stretch>
            <a:fillRect/>
          </a:stretch>
        </p:blipFill>
        <p:spPr>
          <a:xfrm>
            <a:off x="11353800" y="6005513"/>
            <a:ext cx="838200" cy="838200"/>
          </a:xfrm>
          <a:prstGeom prst="rect">
            <a:avLst/>
          </a:prstGeom>
        </p:spPr>
      </p:pic>
    </p:spTree>
    <p:extLst>
      <p:ext uri="{BB962C8B-B14F-4D97-AF65-F5344CB8AC3E}">
        <p14:creationId xmlns:p14="http://schemas.microsoft.com/office/powerpoint/2010/main" val="2831403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4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4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44.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s>
</file>

<file path=ppt/slides/_rels/slide4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s>
</file>

<file path=ppt/slides/_rels/slide46.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s>
</file>

<file path=ppt/slides/_rels/slide47.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 Id="rId14" Type="http://schemas.openxmlformats.org/officeDocument/2006/relationships/image" Target="../media/image165.png"/></Relationships>
</file>

<file path=ppt/slides/_rels/slide48.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png"/><Relationship Id="rId3" Type="http://schemas.openxmlformats.org/officeDocument/2006/relationships/image" Target="../media/image166.png"/><Relationship Id="rId7" Type="http://schemas.openxmlformats.org/officeDocument/2006/relationships/image" Target="../media/image170.png"/><Relationship Id="rId12" Type="http://schemas.openxmlformats.org/officeDocument/2006/relationships/image" Target="../media/image17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8.pn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png"/><Relationship Id="rId14" Type="http://schemas.openxmlformats.org/officeDocument/2006/relationships/image" Target="../media/image177.png"/></Relationships>
</file>

<file path=ppt/slides/_rels/slide49.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3" Type="http://schemas.openxmlformats.org/officeDocument/2006/relationships/image" Target="../media/image178.png"/><Relationship Id="rId7" Type="http://schemas.openxmlformats.org/officeDocument/2006/relationships/image" Target="../media/image182.png"/><Relationship Id="rId12" Type="http://schemas.openxmlformats.org/officeDocument/2006/relationships/image" Target="../media/image18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png"/><Relationship Id="rId14" Type="http://schemas.openxmlformats.org/officeDocument/2006/relationships/image" Target="../media/image189.png"/></Relationships>
</file>

<file path=ppt/slides/_rels/slide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3" Type="http://schemas.openxmlformats.org/officeDocument/2006/relationships/image" Target="../media/image190.png"/><Relationship Id="rId7" Type="http://schemas.openxmlformats.org/officeDocument/2006/relationships/image" Target="../media/image194.png"/><Relationship Id="rId12" Type="http://schemas.openxmlformats.org/officeDocument/2006/relationships/image" Target="../media/image19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 Id="rId14" Type="http://schemas.openxmlformats.org/officeDocument/2006/relationships/image" Target="../media/image201.png"/></Relationships>
</file>

<file path=ppt/slides/_rels/slide51.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3.png"/><Relationship Id="rId3" Type="http://schemas.openxmlformats.org/officeDocument/2006/relationships/image" Target="../media/image202.png"/><Relationship Id="rId7" Type="http://schemas.openxmlformats.org/officeDocument/2006/relationships/image" Target="../media/image206.png"/><Relationship Id="rId12" Type="http://schemas.openxmlformats.org/officeDocument/2006/relationships/image" Target="../media/image21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05.png"/><Relationship Id="rId11" Type="http://schemas.openxmlformats.org/officeDocument/2006/relationships/image" Target="../media/image211.png"/><Relationship Id="rId5" Type="http://schemas.openxmlformats.org/officeDocument/2006/relationships/image" Target="../media/image204.png"/><Relationship Id="rId10" Type="http://schemas.openxmlformats.org/officeDocument/2006/relationships/image" Target="../media/image209.png"/><Relationship Id="rId4" Type="http://schemas.openxmlformats.org/officeDocument/2006/relationships/image" Target="../media/image203.png"/><Relationship Id="rId9" Type="http://schemas.openxmlformats.org/officeDocument/2006/relationships/image" Target="../media/image208.png"/><Relationship Id="rId14" Type="http://schemas.openxmlformats.org/officeDocument/2006/relationships/image" Target="../media/image214.png"/></Relationships>
</file>

<file path=ppt/slides/_rels/slide52.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25.png"/><Relationship Id="rId3" Type="http://schemas.openxmlformats.org/officeDocument/2006/relationships/image" Target="../media/image215.png"/><Relationship Id="rId7" Type="http://schemas.openxmlformats.org/officeDocument/2006/relationships/image" Target="../media/image219.png"/><Relationship Id="rId12" Type="http://schemas.openxmlformats.org/officeDocument/2006/relationships/image" Target="../media/image22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18.png"/><Relationship Id="rId11" Type="http://schemas.openxmlformats.org/officeDocument/2006/relationships/image" Target="../media/image223.png"/><Relationship Id="rId5" Type="http://schemas.openxmlformats.org/officeDocument/2006/relationships/image" Target="../media/image217.pn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png"/><Relationship Id="rId14" Type="http://schemas.openxmlformats.org/officeDocument/2006/relationships/image" Target="../media/image22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BD05-D73B-44DB-3A68-0FE2FED14AB2}"/>
              </a:ext>
            </a:extLst>
          </p:cNvPr>
          <p:cNvSpPr>
            <a:spLocks noGrp="1"/>
          </p:cNvSpPr>
          <p:nvPr>
            <p:ph type="ctrTitle"/>
          </p:nvPr>
        </p:nvSpPr>
        <p:spPr/>
        <p:txBody>
          <a:bodyPr>
            <a:noAutofit/>
          </a:bodyPr>
          <a:lstStyle/>
          <a:p>
            <a:r>
              <a:rPr lang="en-US" sz="4400" dirty="0"/>
              <a:t>Deriving the conditional distribution of soil moisture and its use in estimating memory in the water-soil system</a:t>
            </a:r>
          </a:p>
        </p:txBody>
      </p:sp>
      <p:sp>
        <p:nvSpPr>
          <p:cNvPr id="3" name="Subtitle 2">
            <a:extLst>
              <a:ext uri="{FF2B5EF4-FFF2-40B4-BE49-F238E27FC236}">
                <a16:creationId xmlns:a16="http://schemas.microsoft.com/office/drawing/2014/main" id="{EB31274F-B80F-AFBC-7A67-B7621EE59EC2}"/>
              </a:ext>
            </a:extLst>
          </p:cNvPr>
          <p:cNvSpPr>
            <a:spLocks noGrp="1"/>
          </p:cNvSpPr>
          <p:nvPr>
            <p:ph type="subTitle" idx="1"/>
          </p:nvPr>
        </p:nvSpPr>
        <p:spPr>
          <a:xfrm>
            <a:off x="1524000" y="3602038"/>
            <a:ext cx="9956800" cy="538162"/>
          </a:xfrm>
        </p:spPr>
        <p:txBody>
          <a:bodyPr/>
          <a:lstStyle/>
          <a:p>
            <a:r>
              <a:rPr lang="en-US" b="1" dirty="0"/>
              <a:t>Takahiro Furuya</a:t>
            </a:r>
            <a:r>
              <a:rPr lang="en-US" dirty="0"/>
              <a:t>, M. Evren Soylu, </a:t>
            </a:r>
            <a:r>
              <a:rPr lang="en-US" dirty="0" err="1"/>
              <a:t>Weiqiang</a:t>
            </a:r>
            <a:r>
              <a:rPr lang="en-US" dirty="0"/>
              <a:t> Jing, Elisa Arnone, Rafael Bras</a:t>
            </a:r>
          </a:p>
        </p:txBody>
      </p:sp>
      <p:pic>
        <p:nvPicPr>
          <p:cNvPr id="8" name="Picture 7">
            <a:extLst>
              <a:ext uri="{FF2B5EF4-FFF2-40B4-BE49-F238E27FC236}">
                <a16:creationId xmlns:a16="http://schemas.microsoft.com/office/drawing/2014/main" id="{DC119DA5-0ECE-F041-D6A5-0185D84761DE}"/>
              </a:ext>
            </a:extLst>
          </p:cNvPr>
          <p:cNvPicPr>
            <a:picLocks noChangeAspect="1"/>
          </p:cNvPicPr>
          <p:nvPr/>
        </p:nvPicPr>
        <p:blipFill>
          <a:blip r:embed="rId3"/>
          <a:stretch>
            <a:fillRect/>
          </a:stretch>
        </p:blipFill>
        <p:spPr>
          <a:xfrm>
            <a:off x="0" y="5087814"/>
            <a:ext cx="1329691" cy="1770185"/>
          </a:xfrm>
          <a:prstGeom prst="rect">
            <a:avLst/>
          </a:prstGeom>
        </p:spPr>
      </p:pic>
    </p:spTree>
    <p:extLst>
      <p:ext uri="{BB962C8B-B14F-4D97-AF65-F5344CB8AC3E}">
        <p14:creationId xmlns:p14="http://schemas.microsoft.com/office/powerpoint/2010/main" val="1676590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5C2FE-DA28-CDB0-59A1-FA7D417F2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B4B2A-4A78-8EDD-275D-B2C778A9CA9B}"/>
              </a:ext>
            </a:extLst>
          </p:cNvPr>
          <p:cNvSpPr>
            <a:spLocks noGrp="1"/>
          </p:cNvSpPr>
          <p:nvPr>
            <p:ph type="title"/>
          </p:nvPr>
        </p:nvSpPr>
        <p:spPr/>
        <p:txBody>
          <a:bodyPr/>
          <a:lstStyle/>
          <a:p>
            <a:r>
              <a:rPr lang="en-JP" dirty="0"/>
              <a:t>Bucket model, rainy days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C82C6F-FBE4-3495-46CE-35D9B6E5F78A}"/>
                  </a:ext>
                </a:extLst>
              </p:cNvPr>
              <p:cNvSpPr>
                <a:spLocks noGrp="1"/>
              </p:cNvSpPr>
              <p:nvPr>
                <p:ph idx="1"/>
              </p:nvPr>
            </p:nvSpPr>
            <p:spPr>
              <a:xfrm>
                <a:off x="838200" y="1630091"/>
                <a:ext cx="10515600" cy="4862784"/>
              </a:xfrm>
            </p:spPr>
            <p:txBody>
              <a:bodyPr>
                <a:normAutofit/>
              </a:bodyPr>
              <a:lstStyle/>
              <a:p>
                <a:r>
                  <a:rPr lang="en-US" sz="2400" dirty="0"/>
                  <a:t>On rainy days, the storm is assumed to occur at the end of each day.</a:t>
                </a:r>
              </a:p>
              <a:p>
                <a:r>
                  <a:rPr lang="en-US" sz="2400" dirty="0"/>
                  <a:t>The deterministic drying process is applied for the first </a:t>
                </a:r>
                <a14:m>
                  <m:oMath xmlns:m="http://schemas.openxmlformats.org/officeDocument/2006/math">
                    <m:r>
                      <a:rPr lang="en-US" sz="2400" b="0" i="1" smtClean="0">
                        <a:latin typeface="Cambria Math" panose="02040503050406030204" pitchFamily="18" charset="0"/>
                      </a:rPr>
                      <m:t>24−</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𝑡</m:t>
                        </m:r>
                      </m:e>
                      <m:sub>
                        <m:r>
                          <a:rPr lang="en-US" sz="2400" b="0" i="1" smtClean="0">
                            <a:latin typeface="Cambria Math" panose="02040503050406030204" pitchFamily="18" charset="0"/>
                          </a:rPr>
                          <m:t>𝑠𝑡𝑜𝑟𝑚</m:t>
                        </m:r>
                      </m:sub>
                    </m:sSub>
                  </m:oMath>
                </a14:m>
                <a:r>
                  <a:rPr lang="en-US" sz="2400" dirty="0"/>
                  <a:t> hours, where </a:t>
                </a:r>
                <a14:m>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𝑡</m:t>
                        </m:r>
                      </m:e>
                      <m:sub>
                        <m:r>
                          <a:rPr lang="en-US" sz="2400" b="0" i="1" smtClean="0">
                            <a:latin typeface="Cambria Math" panose="02040503050406030204" pitchFamily="18" charset="0"/>
                          </a:rPr>
                          <m:t>𝑠𝑡𝑜𝑟𝑚</m:t>
                        </m:r>
                      </m:sub>
                    </m:sSub>
                  </m:oMath>
                </a14:m>
                <a:r>
                  <a:rPr lang="en-US" sz="2400" dirty="0"/>
                  <a:t> is the storm duration on the day.</a:t>
                </a:r>
              </a:p>
              <a:p>
                <a:r>
                  <a:rPr lang="en-US" sz="2400" dirty="0"/>
                  <a:t>At the beginning of a storm, an instantaneous storm pulse is assumed, which causes an instantaneous infiltration.</a:t>
                </a:r>
                <a:endParaRPr lang="en-JP" sz="2400" dirty="0"/>
              </a:p>
              <a:p>
                <a:r>
                  <a:rPr lang="en-JP" sz="2400" dirty="0"/>
                  <a:t>The instantaneous storm process uses Phillip’s solution</a:t>
                </a:r>
                <a:br>
                  <a:rPr lang="en-JP" sz="2400" dirty="0"/>
                </a:br>
                <a:r>
                  <a:rPr lang="en-JP" sz="2400" dirty="0"/>
                  <a:t>to the Richards equation with Time-Compression Approximation</a:t>
                </a:r>
                <a:br>
                  <a:rPr lang="en-JP" sz="2400" dirty="0"/>
                </a:br>
                <a:r>
                  <a:rPr lang="en-JP" sz="2400" dirty="0"/>
                  <a:t>(TCA).</a:t>
                </a:r>
              </a:p>
              <a:p>
                <a:pPr lvl="1"/>
                <a:r>
                  <a:rPr lang="en-US" sz="2000" dirty="0"/>
                  <a:t>The daily s</a:t>
                </a:r>
                <a:r>
                  <a:rPr lang="en-JP" sz="2000" dirty="0"/>
                  <a:t>torm duration in hours is considered when calculating the storm intensity</a:t>
                </a:r>
              </a:p>
              <a:p>
                <a:pPr lvl="1"/>
                <a:r>
                  <a:rPr lang="en-JP" sz="2000" dirty="0"/>
                  <a:t>W</a:t>
                </a:r>
                <a:r>
                  <a:rPr lang="en-US" sz="2000" dirty="0"/>
                  <a:t>h</a:t>
                </a:r>
                <a:r>
                  <a:rPr lang="en-JP" sz="2000" dirty="0"/>
                  <a:t>en actual daily storm durations are not available (e.g. when using synthesized daily precipitation data (shown later)), the median of observed daily storm durations </a:t>
                </a:r>
                <a:r>
                  <a:rPr lang="en-JP" sz="2000"/>
                  <a:t>is used</a:t>
                </a:r>
                <a:endParaRPr lang="en-US" sz="2000" dirty="0"/>
              </a:p>
              <a:p>
                <a:r>
                  <a:rPr lang="en-US" sz="2400" dirty="0"/>
                  <a:t>After infiltration, when the soil moisture is above field capacity, the drainage function on the previous slide is applied during </a:t>
                </a:r>
                <a14:m>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𝑡</m:t>
                        </m:r>
                      </m:e>
                      <m:sub>
                        <m:r>
                          <a:rPr lang="en-US" sz="2400" b="0" i="1" smtClean="0">
                            <a:latin typeface="Cambria Math" panose="02040503050406030204" pitchFamily="18" charset="0"/>
                          </a:rPr>
                          <m:t>𝑠𝑡𝑜𝑟𝑚</m:t>
                        </m:r>
                      </m:sub>
                    </m:sSub>
                  </m:oMath>
                </a14:m>
                <a:r>
                  <a:rPr lang="en-US" sz="2400" dirty="0"/>
                  <a:t>.</a:t>
                </a:r>
                <a:endParaRPr lang="en-JP" sz="2400" dirty="0"/>
              </a:p>
            </p:txBody>
          </p:sp>
        </mc:Choice>
        <mc:Fallback xmlns="">
          <p:sp>
            <p:nvSpPr>
              <p:cNvPr id="3" name="Content Placeholder 2">
                <a:extLst>
                  <a:ext uri="{FF2B5EF4-FFF2-40B4-BE49-F238E27FC236}">
                    <a16:creationId xmlns:a16="http://schemas.microsoft.com/office/drawing/2014/main" id="{B7C82C6F-FBE4-3495-46CE-35D9B6E5F78A}"/>
                  </a:ext>
                </a:extLst>
              </p:cNvPr>
              <p:cNvSpPr>
                <a:spLocks noGrp="1" noRot="1" noChangeAspect="1" noMove="1" noResize="1" noEditPoints="1" noAdjustHandles="1" noChangeArrowheads="1" noChangeShapeType="1" noTextEdit="1"/>
              </p:cNvSpPr>
              <p:nvPr>
                <p:ph idx="1"/>
              </p:nvPr>
            </p:nvSpPr>
            <p:spPr>
              <a:xfrm>
                <a:off x="838200" y="1630091"/>
                <a:ext cx="10515600" cy="4862784"/>
              </a:xfrm>
              <a:blipFill>
                <a:blip r:embed="rId3"/>
                <a:stretch>
                  <a:fillRect l="-844" t="-1823" r="-241" b="-2604"/>
                </a:stretch>
              </a:blipFill>
            </p:spPr>
            <p:txBody>
              <a:bodyPr/>
              <a:lstStyle/>
              <a:p>
                <a:r>
                  <a:rPr lang="en-US">
                    <a:noFill/>
                  </a:rPr>
                  <a:t> </a:t>
                </a:r>
              </a:p>
            </p:txBody>
          </p:sp>
        </mc:Fallback>
      </mc:AlternateContent>
    </p:spTree>
    <p:extLst>
      <p:ext uri="{BB962C8B-B14F-4D97-AF65-F5344CB8AC3E}">
        <p14:creationId xmlns:p14="http://schemas.microsoft.com/office/powerpoint/2010/main" val="2959711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1167C-926A-3F92-BC82-EF31CD3E534B}"/>
              </a:ext>
            </a:extLst>
          </p:cNvPr>
          <p:cNvSpPr>
            <a:spLocks noGrp="1"/>
          </p:cNvSpPr>
          <p:nvPr>
            <p:ph type="title"/>
          </p:nvPr>
        </p:nvSpPr>
        <p:spPr/>
        <p:txBody>
          <a:bodyPr/>
          <a:lstStyle/>
          <a:p>
            <a:r>
              <a:rPr lang="en-US" dirty="0"/>
              <a:t>D</a:t>
            </a:r>
            <a:r>
              <a:rPr lang="en-JP"/>
              <a:t>ataset </a:t>
            </a:r>
            <a:r>
              <a:rPr lang="en-US" dirty="0"/>
              <a:t>day definition</a:t>
            </a:r>
            <a:endParaRPr lang="en-JP" dirty="0"/>
          </a:p>
        </p:txBody>
      </p:sp>
      <p:sp>
        <p:nvSpPr>
          <p:cNvPr id="3" name="Content Placeholder 2">
            <a:extLst>
              <a:ext uri="{FF2B5EF4-FFF2-40B4-BE49-F238E27FC236}">
                <a16:creationId xmlns:a16="http://schemas.microsoft.com/office/drawing/2014/main" id="{E0C365DF-762F-589E-53C5-C77D63D4D5CF}"/>
              </a:ext>
            </a:extLst>
          </p:cNvPr>
          <p:cNvSpPr>
            <a:spLocks noGrp="1"/>
          </p:cNvSpPr>
          <p:nvPr>
            <p:ph idx="1"/>
          </p:nvPr>
        </p:nvSpPr>
        <p:spPr>
          <a:xfrm>
            <a:off x="838200" y="3918566"/>
            <a:ext cx="10515600" cy="2939434"/>
          </a:xfrm>
        </p:spPr>
        <p:txBody>
          <a:bodyPr/>
          <a:lstStyle/>
          <a:p>
            <a:r>
              <a:rPr lang="en-JP" dirty="0"/>
              <a:t>GPM precipitation </a:t>
            </a:r>
            <a:r>
              <a:rPr lang="en-JP"/>
              <a:t>and ERA5</a:t>
            </a:r>
            <a:r>
              <a:rPr lang="en-US" dirty="0"/>
              <a:t>-based</a:t>
            </a:r>
            <a:r>
              <a:rPr lang="en-JP"/>
              <a:t> </a:t>
            </a:r>
            <a:r>
              <a:rPr lang="en-JP" dirty="0"/>
              <a:t>PET daily data are daily accumulations in UTC time zone</a:t>
            </a:r>
          </a:p>
          <a:p>
            <a:r>
              <a:rPr lang="en-JP" dirty="0"/>
              <a:t>SMAP is snapshots at 6 a.m./p.m. in </a:t>
            </a:r>
            <a:r>
              <a:rPr lang="en-JP"/>
              <a:t>local solar</a:t>
            </a:r>
            <a:endParaRPr lang="en-JP" dirty="0"/>
          </a:p>
          <a:p>
            <a:pPr lvl="1"/>
            <a:r>
              <a:rPr lang="en-US" dirty="0"/>
              <a:t>SMAP snapshots that fall in the same UTC day are averaged</a:t>
            </a:r>
            <a:endParaRPr lang="en-JP" dirty="0"/>
          </a:p>
          <a:p>
            <a:pPr lvl="2"/>
            <a:r>
              <a:rPr lang="en-JP" dirty="0"/>
              <a:t>To increase the number of data points (many AM/PM values are </a:t>
            </a:r>
            <a:r>
              <a:rPr lang="en-JP"/>
              <a:t>missing)</a:t>
            </a:r>
            <a:endParaRPr lang="en-JP" dirty="0"/>
          </a:p>
        </p:txBody>
      </p:sp>
      <p:cxnSp>
        <p:nvCxnSpPr>
          <p:cNvPr id="4" name="Straight Arrow Connector 3">
            <a:extLst>
              <a:ext uri="{FF2B5EF4-FFF2-40B4-BE49-F238E27FC236}">
                <a16:creationId xmlns:a16="http://schemas.microsoft.com/office/drawing/2014/main" id="{18FBEE53-E8F9-A3CD-CEC5-32F5C33EF2E3}"/>
              </a:ext>
            </a:extLst>
          </p:cNvPr>
          <p:cNvCxnSpPr>
            <a:cxnSpLocks/>
          </p:cNvCxnSpPr>
          <p:nvPr/>
        </p:nvCxnSpPr>
        <p:spPr>
          <a:xfrm>
            <a:off x="1453105" y="2561363"/>
            <a:ext cx="6926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404C20B-AC60-54B5-8F53-A0B5609605A7}"/>
              </a:ext>
            </a:extLst>
          </p:cNvPr>
          <p:cNvSpPr txBox="1"/>
          <p:nvPr/>
        </p:nvSpPr>
        <p:spPr>
          <a:xfrm>
            <a:off x="8379104" y="2049213"/>
            <a:ext cx="2111897"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JP" dirty="0"/>
              <a:t>UTC time (GMT+0)</a:t>
            </a:r>
          </a:p>
        </p:txBody>
      </p:sp>
      <p:cxnSp>
        <p:nvCxnSpPr>
          <p:cNvPr id="6" name="Straight Connector 5">
            <a:extLst>
              <a:ext uri="{FF2B5EF4-FFF2-40B4-BE49-F238E27FC236}">
                <a16:creationId xmlns:a16="http://schemas.microsoft.com/office/drawing/2014/main" id="{390497C9-D9F4-A255-A09A-45AF9F451DE8}"/>
              </a:ext>
            </a:extLst>
          </p:cNvPr>
          <p:cNvCxnSpPr>
            <a:cxnSpLocks/>
          </p:cNvCxnSpPr>
          <p:nvPr/>
        </p:nvCxnSpPr>
        <p:spPr>
          <a:xfrm>
            <a:off x="2533410" y="2376697"/>
            <a:ext cx="0" cy="369332"/>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C8A38DF7-20CE-5793-F832-6C219FB44BE5}"/>
              </a:ext>
            </a:extLst>
          </p:cNvPr>
          <p:cNvCxnSpPr>
            <a:cxnSpLocks/>
          </p:cNvCxnSpPr>
          <p:nvPr/>
        </p:nvCxnSpPr>
        <p:spPr>
          <a:xfrm>
            <a:off x="6968443" y="2376697"/>
            <a:ext cx="0" cy="369332"/>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6CD7D156-5AD0-57AD-6561-919739902C68}"/>
              </a:ext>
            </a:extLst>
          </p:cNvPr>
          <p:cNvSpPr txBox="1"/>
          <p:nvPr/>
        </p:nvSpPr>
        <p:spPr>
          <a:xfrm>
            <a:off x="8395021" y="2687379"/>
            <a:ext cx="2639510"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JP" dirty="0"/>
              <a:t>Iowa local time (GMT+6)</a:t>
            </a:r>
          </a:p>
        </p:txBody>
      </p:sp>
      <p:sp>
        <p:nvSpPr>
          <p:cNvPr id="9" name="Left Brace 8">
            <a:extLst>
              <a:ext uri="{FF2B5EF4-FFF2-40B4-BE49-F238E27FC236}">
                <a16:creationId xmlns:a16="http://schemas.microsoft.com/office/drawing/2014/main" id="{EC94A89C-F745-EB51-BDE6-3A13E294C738}"/>
              </a:ext>
            </a:extLst>
          </p:cNvPr>
          <p:cNvSpPr/>
          <p:nvPr/>
        </p:nvSpPr>
        <p:spPr>
          <a:xfrm rot="5400000">
            <a:off x="4518527" y="-42418"/>
            <a:ext cx="492406" cy="4407417"/>
          </a:xfrm>
          <a:prstGeom prst="leftBrace">
            <a:avLst/>
          </a:prstGeom>
          <a:solidFill>
            <a:schemeClr val="tx2">
              <a:lumMod val="50000"/>
              <a:lumOff val="50000"/>
            </a:schemeClr>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sp>
        <p:nvSpPr>
          <p:cNvPr id="10" name="TextBox 9">
            <a:extLst>
              <a:ext uri="{FF2B5EF4-FFF2-40B4-BE49-F238E27FC236}">
                <a16:creationId xmlns:a16="http://schemas.microsoft.com/office/drawing/2014/main" id="{A7BE5B22-AD36-2B64-82AC-99AE28B6507C}"/>
              </a:ext>
            </a:extLst>
          </p:cNvPr>
          <p:cNvSpPr txBox="1"/>
          <p:nvPr/>
        </p:nvSpPr>
        <p:spPr>
          <a:xfrm>
            <a:off x="1991814" y="2161290"/>
            <a:ext cx="1249097"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JP" dirty="0"/>
              <a:t>0:00 a.m.</a:t>
            </a:r>
          </a:p>
        </p:txBody>
      </p:sp>
      <p:sp>
        <p:nvSpPr>
          <p:cNvPr id="11" name="TextBox 10">
            <a:extLst>
              <a:ext uri="{FF2B5EF4-FFF2-40B4-BE49-F238E27FC236}">
                <a16:creationId xmlns:a16="http://schemas.microsoft.com/office/drawing/2014/main" id="{1EECCC12-AB73-ABD0-0B43-36829181B307}"/>
              </a:ext>
            </a:extLst>
          </p:cNvPr>
          <p:cNvSpPr txBox="1"/>
          <p:nvPr/>
        </p:nvSpPr>
        <p:spPr>
          <a:xfrm>
            <a:off x="3204514" y="1653487"/>
            <a:ext cx="3538459" cy="369332"/>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JP" dirty="0"/>
              <a:t>GPM &amp; ERA5 day (accumulation)</a:t>
            </a:r>
          </a:p>
        </p:txBody>
      </p:sp>
      <p:sp>
        <p:nvSpPr>
          <p:cNvPr id="12" name="TextBox 11">
            <a:extLst>
              <a:ext uri="{FF2B5EF4-FFF2-40B4-BE49-F238E27FC236}">
                <a16:creationId xmlns:a16="http://schemas.microsoft.com/office/drawing/2014/main" id="{89AB8ACC-95DA-48DA-17C5-B2F44E8D588A}"/>
              </a:ext>
            </a:extLst>
          </p:cNvPr>
          <p:cNvSpPr txBox="1"/>
          <p:nvPr/>
        </p:nvSpPr>
        <p:spPr>
          <a:xfrm>
            <a:off x="6464589" y="2173099"/>
            <a:ext cx="1249097"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JP" dirty="0"/>
              <a:t>0:00 a.m.</a:t>
            </a:r>
          </a:p>
        </p:txBody>
      </p:sp>
      <p:sp>
        <p:nvSpPr>
          <p:cNvPr id="13" name="TextBox 12">
            <a:extLst>
              <a:ext uri="{FF2B5EF4-FFF2-40B4-BE49-F238E27FC236}">
                <a16:creationId xmlns:a16="http://schemas.microsoft.com/office/drawing/2014/main" id="{6B9AED93-55DC-E6F0-97A8-68707FE09699}"/>
              </a:ext>
            </a:extLst>
          </p:cNvPr>
          <p:cNvSpPr txBox="1"/>
          <p:nvPr/>
        </p:nvSpPr>
        <p:spPr>
          <a:xfrm>
            <a:off x="6400322" y="2681622"/>
            <a:ext cx="1249097"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JP" dirty="0"/>
              <a:t>6:00 p.m.</a:t>
            </a:r>
          </a:p>
        </p:txBody>
      </p:sp>
      <p:sp>
        <p:nvSpPr>
          <p:cNvPr id="14" name="TextBox 13">
            <a:extLst>
              <a:ext uri="{FF2B5EF4-FFF2-40B4-BE49-F238E27FC236}">
                <a16:creationId xmlns:a16="http://schemas.microsoft.com/office/drawing/2014/main" id="{09AA9A64-7DEF-F326-6005-02FF5C5E6C10}"/>
              </a:ext>
            </a:extLst>
          </p:cNvPr>
          <p:cNvSpPr txBox="1"/>
          <p:nvPr/>
        </p:nvSpPr>
        <p:spPr>
          <a:xfrm>
            <a:off x="4349196" y="2739439"/>
            <a:ext cx="1249097"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JP" dirty="0"/>
              <a:t>6:00 a.m.</a:t>
            </a:r>
          </a:p>
        </p:txBody>
      </p:sp>
      <p:cxnSp>
        <p:nvCxnSpPr>
          <p:cNvPr id="15" name="Straight Connector 14">
            <a:extLst>
              <a:ext uri="{FF2B5EF4-FFF2-40B4-BE49-F238E27FC236}">
                <a16:creationId xmlns:a16="http://schemas.microsoft.com/office/drawing/2014/main" id="{E62640F9-B535-8713-38AA-B2B927E81874}"/>
              </a:ext>
            </a:extLst>
          </p:cNvPr>
          <p:cNvCxnSpPr>
            <a:cxnSpLocks/>
          </p:cNvCxnSpPr>
          <p:nvPr/>
        </p:nvCxnSpPr>
        <p:spPr>
          <a:xfrm>
            <a:off x="4764730" y="2376697"/>
            <a:ext cx="0" cy="3693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472103B-7FCD-76FE-3847-86D435F5CC74}"/>
              </a:ext>
            </a:extLst>
          </p:cNvPr>
          <p:cNvCxnSpPr>
            <a:cxnSpLocks/>
          </p:cNvCxnSpPr>
          <p:nvPr/>
        </p:nvCxnSpPr>
        <p:spPr>
          <a:xfrm flipH="1" flipV="1">
            <a:off x="4764730" y="3099285"/>
            <a:ext cx="686946" cy="3266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0E0EE7D-9B5B-A3E4-A42E-7BC79EFA24A3}"/>
              </a:ext>
            </a:extLst>
          </p:cNvPr>
          <p:cNvCxnSpPr>
            <a:cxnSpLocks/>
          </p:cNvCxnSpPr>
          <p:nvPr/>
        </p:nvCxnSpPr>
        <p:spPr>
          <a:xfrm flipV="1">
            <a:off x="5867210" y="3050954"/>
            <a:ext cx="1008152" cy="3591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494D762-0ACD-39D1-7B6D-576420257674}"/>
              </a:ext>
            </a:extLst>
          </p:cNvPr>
          <p:cNvSpPr txBox="1"/>
          <p:nvPr/>
        </p:nvSpPr>
        <p:spPr>
          <a:xfrm>
            <a:off x="4681477" y="3428976"/>
            <a:ext cx="2639510"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JP" dirty="0"/>
              <a:t>SMAP snapshot timing</a:t>
            </a:r>
          </a:p>
        </p:txBody>
      </p:sp>
    </p:spTree>
    <p:extLst>
      <p:ext uri="{BB962C8B-B14F-4D97-AF65-F5344CB8AC3E}">
        <p14:creationId xmlns:p14="http://schemas.microsoft.com/office/powerpoint/2010/main" val="398178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95783-0826-A674-AD42-6FAF1AA4D091}"/>
              </a:ext>
            </a:extLst>
          </p:cNvPr>
          <p:cNvSpPr>
            <a:spLocks noGrp="1"/>
          </p:cNvSpPr>
          <p:nvPr>
            <p:ph type="title"/>
          </p:nvPr>
        </p:nvSpPr>
        <p:spPr/>
        <p:txBody>
          <a:bodyPr/>
          <a:lstStyle/>
          <a:p>
            <a:r>
              <a:rPr lang="en-JP" dirty="0"/>
              <a:t>CDF matching</a:t>
            </a:r>
          </a:p>
        </p:txBody>
      </p:sp>
      <p:sp>
        <p:nvSpPr>
          <p:cNvPr id="3" name="Content Placeholder 2">
            <a:extLst>
              <a:ext uri="{FF2B5EF4-FFF2-40B4-BE49-F238E27FC236}">
                <a16:creationId xmlns:a16="http://schemas.microsoft.com/office/drawing/2014/main" id="{07D1ECA2-F955-0B36-E4B2-60E50134BA5D}"/>
              </a:ext>
            </a:extLst>
          </p:cNvPr>
          <p:cNvSpPr>
            <a:spLocks noGrp="1"/>
          </p:cNvSpPr>
          <p:nvPr>
            <p:ph idx="1"/>
          </p:nvPr>
        </p:nvSpPr>
        <p:spPr>
          <a:xfrm>
            <a:off x="6096000" y="1825625"/>
            <a:ext cx="5257800" cy="4351338"/>
          </a:xfrm>
        </p:spPr>
        <p:txBody>
          <a:bodyPr/>
          <a:lstStyle/>
          <a:p>
            <a:r>
              <a:rPr lang="en-JP" dirty="0"/>
              <a:t>CDF-matching (histogram matching) is applied to the bucket model </a:t>
            </a:r>
            <a:r>
              <a:rPr lang="en-JP"/>
              <a:t>time series</a:t>
            </a:r>
            <a:endParaRPr lang="en-JP" dirty="0"/>
          </a:p>
        </p:txBody>
      </p:sp>
      <p:cxnSp>
        <p:nvCxnSpPr>
          <p:cNvPr id="4" name="Straight Arrow Connector 3">
            <a:extLst>
              <a:ext uri="{FF2B5EF4-FFF2-40B4-BE49-F238E27FC236}">
                <a16:creationId xmlns:a16="http://schemas.microsoft.com/office/drawing/2014/main" id="{840A442C-7DE4-01E5-C2F9-40933603406F}"/>
              </a:ext>
            </a:extLst>
          </p:cNvPr>
          <p:cNvCxnSpPr>
            <a:cxnSpLocks/>
          </p:cNvCxnSpPr>
          <p:nvPr/>
        </p:nvCxnSpPr>
        <p:spPr>
          <a:xfrm flipV="1">
            <a:off x="578779" y="2160063"/>
            <a:ext cx="0" cy="346534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498439B5-F992-00B7-B67B-4CAE36D6CBD4}"/>
              </a:ext>
            </a:extLst>
          </p:cNvPr>
          <p:cNvCxnSpPr>
            <a:cxnSpLocks/>
          </p:cNvCxnSpPr>
          <p:nvPr/>
        </p:nvCxnSpPr>
        <p:spPr>
          <a:xfrm>
            <a:off x="578779" y="5625410"/>
            <a:ext cx="463731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Freeform 7">
            <a:extLst>
              <a:ext uri="{FF2B5EF4-FFF2-40B4-BE49-F238E27FC236}">
                <a16:creationId xmlns:a16="http://schemas.microsoft.com/office/drawing/2014/main" id="{1EC372B7-87BC-4881-AE89-E1BB53E97821}"/>
              </a:ext>
            </a:extLst>
          </p:cNvPr>
          <p:cNvSpPr/>
          <p:nvPr/>
        </p:nvSpPr>
        <p:spPr>
          <a:xfrm>
            <a:off x="611436" y="2599182"/>
            <a:ext cx="4430486" cy="3015343"/>
          </a:xfrm>
          <a:custGeom>
            <a:avLst/>
            <a:gdLst>
              <a:gd name="connsiteX0" fmla="*/ 0 w 4430486"/>
              <a:gd name="connsiteY0" fmla="*/ 3015343 h 3015343"/>
              <a:gd name="connsiteX1" fmla="*/ 2035629 w 4430486"/>
              <a:gd name="connsiteY1" fmla="*/ 2601686 h 3015343"/>
              <a:gd name="connsiteX2" fmla="*/ 3167743 w 4430486"/>
              <a:gd name="connsiteY2" fmla="*/ 576943 h 3015343"/>
              <a:gd name="connsiteX3" fmla="*/ 4430486 w 4430486"/>
              <a:gd name="connsiteY3" fmla="*/ 0 h 3015343"/>
            </a:gdLst>
            <a:ahLst/>
            <a:cxnLst>
              <a:cxn ang="0">
                <a:pos x="connsiteX0" y="connsiteY0"/>
              </a:cxn>
              <a:cxn ang="0">
                <a:pos x="connsiteX1" y="connsiteY1"/>
              </a:cxn>
              <a:cxn ang="0">
                <a:pos x="connsiteX2" y="connsiteY2"/>
              </a:cxn>
              <a:cxn ang="0">
                <a:pos x="connsiteX3" y="connsiteY3"/>
              </a:cxn>
            </a:cxnLst>
            <a:rect l="l" t="t" r="r" b="b"/>
            <a:pathLst>
              <a:path w="4430486" h="3015343">
                <a:moveTo>
                  <a:pt x="0" y="3015343"/>
                </a:moveTo>
                <a:cubicBezTo>
                  <a:pt x="753836" y="3011714"/>
                  <a:pt x="1507672" y="3008086"/>
                  <a:pt x="2035629" y="2601686"/>
                </a:cubicBezTo>
                <a:cubicBezTo>
                  <a:pt x="2563586" y="2195286"/>
                  <a:pt x="2768600" y="1010557"/>
                  <a:pt x="3167743" y="576943"/>
                </a:cubicBezTo>
                <a:cubicBezTo>
                  <a:pt x="3566886" y="143329"/>
                  <a:pt x="3998686" y="71664"/>
                  <a:pt x="4430486"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cxnSp>
        <p:nvCxnSpPr>
          <p:cNvPr id="9" name="Straight Connector 8">
            <a:extLst>
              <a:ext uri="{FF2B5EF4-FFF2-40B4-BE49-F238E27FC236}">
                <a16:creationId xmlns:a16="http://schemas.microsoft.com/office/drawing/2014/main" id="{5D893DBB-06F4-E2D1-0A05-7CA7B66E8CDA}"/>
              </a:ext>
            </a:extLst>
          </p:cNvPr>
          <p:cNvCxnSpPr>
            <a:cxnSpLocks/>
            <a:endCxn id="8" idx="3"/>
          </p:cNvCxnSpPr>
          <p:nvPr/>
        </p:nvCxnSpPr>
        <p:spPr>
          <a:xfrm>
            <a:off x="578779" y="2599182"/>
            <a:ext cx="4463143"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EFECE84-A29B-D371-CDF8-E15F63E340A2}"/>
              </a:ext>
            </a:extLst>
          </p:cNvPr>
          <p:cNvSpPr txBox="1"/>
          <p:nvPr/>
        </p:nvSpPr>
        <p:spPr>
          <a:xfrm>
            <a:off x="154236" y="1825625"/>
            <a:ext cx="1295394" cy="369332"/>
          </a:xfrm>
          <a:prstGeom prst="rect">
            <a:avLst/>
          </a:prstGeom>
          <a:noFill/>
        </p:spPr>
        <p:txBody>
          <a:bodyPr wrap="square" rtlCol="0">
            <a:spAutoFit/>
          </a:bodyPr>
          <a:lstStyle/>
          <a:p>
            <a:r>
              <a:rPr lang="en-JP" dirty="0"/>
              <a:t>CDF value</a:t>
            </a:r>
          </a:p>
        </p:txBody>
      </p:sp>
      <p:sp>
        <p:nvSpPr>
          <p:cNvPr id="11" name="TextBox 10">
            <a:extLst>
              <a:ext uri="{FF2B5EF4-FFF2-40B4-BE49-F238E27FC236}">
                <a16:creationId xmlns:a16="http://schemas.microsoft.com/office/drawing/2014/main" id="{19265BAF-72B4-81B6-C8B6-25A19CD01719}"/>
              </a:ext>
            </a:extLst>
          </p:cNvPr>
          <p:cNvSpPr txBox="1"/>
          <p:nvPr/>
        </p:nvSpPr>
        <p:spPr>
          <a:xfrm>
            <a:off x="181453" y="2344729"/>
            <a:ext cx="413655" cy="369332"/>
          </a:xfrm>
          <a:prstGeom prst="rect">
            <a:avLst/>
          </a:prstGeom>
          <a:noFill/>
        </p:spPr>
        <p:txBody>
          <a:bodyPr wrap="square" rtlCol="0">
            <a:spAutoFit/>
          </a:bodyPr>
          <a:lstStyle/>
          <a:p>
            <a:r>
              <a:rPr lang="en-JP" dirty="0"/>
              <a:t>1</a:t>
            </a:r>
          </a:p>
        </p:txBody>
      </p:sp>
      <p:sp>
        <p:nvSpPr>
          <p:cNvPr id="12" name="Freeform 11">
            <a:extLst>
              <a:ext uri="{FF2B5EF4-FFF2-40B4-BE49-F238E27FC236}">
                <a16:creationId xmlns:a16="http://schemas.microsoft.com/office/drawing/2014/main" id="{1E920544-F981-A4F3-5821-62CBBF97BC8D}"/>
              </a:ext>
            </a:extLst>
          </p:cNvPr>
          <p:cNvSpPr/>
          <p:nvPr/>
        </p:nvSpPr>
        <p:spPr>
          <a:xfrm>
            <a:off x="589665" y="2599182"/>
            <a:ext cx="4332514" cy="3004457"/>
          </a:xfrm>
          <a:custGeom>
            <a:avLst/>
            <a:gdLst>
              <a:gd name="connsiteX0" fmla="*/ 0 w 4332514"/>
              <a:gd name="connsiteY0" fmla="*/ 3004457 h 3004457"/>
              <a:gd name="connsiteX1" fmla="*/ 1251857 w 4332514"/>
              <a:gd name="connsiteY1" fmla="*/ 1828800 h 3004457"/>
              <a:gd name="connsiteX2" fmla="*/ 2100942 w 4332514"/>
              <a:gd name="connsiteY2" fmla="*/ 794657 h 3004457"/>
              <a:gd name="connsiteX3" fmla="*/ 4332514 w 4332514"/>
              <a:gd name="connsiteY3" fmla="*/ 0 h 3004457"/>
            </a:gdLst>
            <a:ahLst/>
            <a:cxnLst>
              <a:cxn ang="0">
                <a:pos x="connsiteX0" y="connsiteY0"/>
              </a:cxn>
              <a:cxn ang="0">
                <a:pos x="connsiteX1" y="connsiteY1"/>
              </a:cxn>
              <a:cxn ang="0">
                <a:pos x="connsiteX2" y="connsiteY2"/>
              </a:cxn>
              <a:cxn ang="0">
                <a:pos x="connsiteX3" y="connsiteY3"/>
              </a:cxn>
            </a:cxnLst>
            <a:rect l="l" t="t" r="r" b="b"/>
            <a:pathLst>
              <a:path w="4332514" h="3004457">
                <a:moveTo>
                  <a:pt x="0" y="3004457"/>
                </a:moveTo>
                <a:cubicBezTo>
                  <a:pt x="450850" y="2600778"/>
                  <a:pt x="901700" y="2197100"/>
                  <a:pt x="1251857" y="1828800"/>
                </a:cubicBezTo>
                <a:cubicBezTo>
                  <a:pt x="1602014" y="1460500"/>
                  <a:pt x="1587499" y="1099457"/>
                  <a:pt x="2100942" y="794657"/>
                </a:cubicBezTo>
                <a:cubicBezTo>
                  <a:pt x="2614385" y="489857"/>
                  <a:pt x="3473449" y="244928"/>
                  <a:pt x="4332514" y="0"/>
                </a:cubicBezTo>
              </a:path>
            </a:pathLst>
          </a:custGeom>
          <a:no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3" name="TextBox 12">
            <a:extLst>
              <a:ext uri="{FF2B5EF4-FFF2-40B4-BE49-F238E27FC236}">
                <a16:creationId xmlns:a16="http://schemas.microsoft.com/office/drawing/2014/main" id="{99161A69-AC1E-E1D7-64E4-4CC964F0B37A}"/>
              </a:ext>
            </a:extLst>
          </p:cNvPr>
          <p:cNvSpPr txBox="1"/>
          <p:nvPr/>
        </p:nvSpPr>
        <p:spPr>
          <a:xfrm>
            <a:off x="1482293" y="3889933"/>
            <a:ext cx="1719943" cy="523220"/>
          </a:xfrm>
          <a:prstGeom prst="rect">
            <a:avLst/>
          </a:prstGeom>
          <a:noFill/>
        </p:spPr>
        <p:txBody>
          <a:bodyPr wrap="square" rtlCol="0">
            <a:spAutoFit/>
          </a:bodyPr>
          <a:lstStyle/>
          <a:p>
            <a:r>
              <a:rPr lang="en-JP" sz="1400" dirty="0"/>
              <a:t>CDF of future model output</a:t>
            </a:r>
          </a:p>
        </p:txBody>
      </p:sp>
      <p:sp>
        <p:nvSpPr>
          <p:cNvPr id="14" name="TextBox 13">
            <a:extLst>
              <a:ext uri="{FF2B5EF4-FFF2-40B4-BE49-F238E27FC236}">
                <a16:creationId xmlns:a16="http://schemas.microsoft.com/office/drawing/2014/main" id="{208B5DA9-7C72-742C-9B25-AF02FC95AEC0}"/>
              </a:ext>
            </a:extLst>
          </p:cNvPr>
          <p:cNvSpPr txBox="1"/>
          <p:nvPr/>
        </p:nvSpPr>
        <p:spPr>
          <a:xfrm>
            <a:off x="1493182" y="5664359"/>
            <a:ext cx="457194" cy="369332"/>
          </a:xfrm>
          <a:prstGeom prst="rect">
            <a:avLst/>
          </a:prstGeom>
          <a:noFill/>
        </p:spPr>
        <p:txBody>
          <a:bodyPr wrap="square" rtlCol="0">
            <a:spAutoFit/>
          </a:bodyPr>
          <a:lstStyle/>
          <a:p>
            <a:r>
              <a:rPr lang="en-JP" dirty="0">
                <a:solidFill>
                  <a:schemeClr val="tx2">
                    <a:lumMod val="50000"/>
                    <a:lumOff val="50000"/>
                  </a:schemeClr>
                </a:solidFill>
              </a:rPr>
              <a:t>10</a:t>
            </a:r>
          </a:p>
        </p:txBody>
      </p:sp>
      <p:cxnSp>
        <p:nvCxnSpPr>
          <p:cNvPr id="15" name="Straight Connector 14">
            <a:extLst>
              <a:ext uri="{FF2B5EF4-FFF2-40B4-BE49-F238E27FC236}">
                <a16:creationId xmlns:a16="http://schemas.microsoft.com/office/drawing/2014/main" id="{F7B30FF4-EB8C-261A-A441-D243C66298F7}"/>
              </a:ext>
            </a:extLst>
          </p:cNvPr>
          <p:cNvCxnSpPr>
            <a:cxnSpLocks/>
          </p:cNvCxnSpPr>
          <p:nvPr/>
        </p:nvCxnSpPr>
        <p:spPr>
          <a:xfrm>
            <a:off x="1721779" y="4580382"/>
            <a:ext cx="0" cy="102325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B80DC78-9C8C-1B6F-18B8-4FA6B1C4053A}"/>
              </a:ext>
            </a:extLst>
          </p:cNvPr>
          <p:cNvCxnSpPr>
            <a:cxnSpLocks/>
            <a:endCxn id="20" idx="2"/>
          </p:cNvCxnSpPr>
          <p:nvPr/>
        </p:nvCxnSpPr>
        <p:spPr>
          <a:xfrm flipV="1">
            <a:off x="611436" y="4575272"/>
            <a:ext cx="2526853" cy="511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8D80776-D948-9F1E-68A1-5D9DFA0C2135}"/>
              </a:ext>
            </a:extLst>
          </p:cNvPr>
          <p:cNvSpPr txBox="1"/>
          <p:nvPr/>
        </p:nvSpPr>
        <p:spPr>
          <a:xfrm>
            <a:off x="110697" y="4409723"/>
            <a:ext cx="457194" cy="307777"/>
          </a:xfrm>
          <a:prstGeom prst="rect">
            <a:avLst/>
          </a:prstGeom>
          <a:noFill/>
        </p:spPr>
        <p:txBody>
          <a:bodyPr wrap="square" rtlCol="0">
            <a:spAutoFit/>
          </a:bodyPr>
          <a:lstStyle/>
          <a:p>
            <a:r>
              <a:rPr lang="en-JP" sz="1400" dirty="0">
                <a:solidFill>
                  <a:schemeClr val="tx2">
                    <a:lumMod val="50000"/>
                    <a:lumOff val="50000"/>
                  </a:schemeClr>
                </a:solidFill>
              </a:rPr>
              <a:t>0.3</a:t>
            </a:r>
          </a:p>
        </p:txBody>
      </p:sp>
      <p:cxnSp>
        <p:nvCxnSpPr>
          <p:cNvPr id="18" name="Straight Connector 17">
            <a:extLst>
              <a:ext uri="{FF2B5EF4-FFF2-40B4-BE49-F238E27FC236}">
                <a16:creationId xmlns:a16="http://schemas.microsoft.com/office/drawing/2014/main" id="{2C7FD3C6-7EED-9A5C-4FF2-724AD72C949C}"/>
              </a:ext>
            </a:extLst>
          </p:cNvPr>
          <p:cNvCxnSpPr>
            <a:cxnSpLocks/>
          </p:cNvCxnSpPr>
          <p:nvPr/>
        </p:nvCxnSpPr>
        <p:spPr>
          <a:xfrm>
            <a:off x="3117874" y="4580382"/>
            <a:ext cx="0" cy="1023257"/>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0E161CE0-683F-B80F-7499-E71005DB30A9}"/>
              </a:ext>
            </a:extLst>
          </p:cNvPr>
          <p:cNvSpPr txBox="1"/>
          <p:nvPr/>
        </p:nvSpPr>
        <p:spPr>
          <a:xfrm>
            <a:off x="2885200" y="5618467"/>
            <a:ext cx="457194" cy="369332"/>
          </a:xfrm>
          <a:prstGeom prst="rect">
            <a:avLst/>
          </a:prstGeom>
          <a:noFill/>
        </p:spPr>
        <p:txBody>
          <a:bodyPr wrap="square" rtlCol="0">
            <a:spAutoFit/>
          </a:bodyPr>
          <a:lstStyle/>
          <a:p>
            <a:r>
              <a:rPr lang="en-JP" dirty="0"/>
              <a:t>25</a:t>
            </a:r>
          </a:p>
        </p:txBody>
      </p:sp>
      <p:sp>
        <p:nvSpPr>
          <p:cNvPr id="20" name="Oval 19">
            <a:extLst>
              <a:ext uri="{FF2B5EF4-FFF2-40B4-BE49-F238E27FC236}">
                <a16:creationId xmlns:a16="http://schemas.microsoft.com/office/drawing/2014/main" id="{32DF5787-2D07-335D-0C54-8A62ABB2D99B}"/>
              </a:ext>
            </a:extLst>
          </p:cNvPr>
          <p:cNvSpPr/>
          <p:nvPr/>
        </p:nvSpPr>
        <p:spPr>
          <a:xfrm flipH="1">
            <a:off x="3029430" y="4517202"/>
            <a:ext cx="108859" cy="11614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1" name="TextBox 20">
            <a:extLst>
              <a:ext uri="{FF2B5EF4-FFF2-40B4-BE49-F238E27FC236}">
                <a16:creationId xmlns:a16="http://schemas.microsoft.com/office/drawing/2014/main" id="{13265339-D0FD-684C-AEA1-53C99D85C7C2}"/>
              </a:ext>
            </a:extLst>
          </p:cNvPr>
          <p:cNvSpPr txBox="1"/>
          <p:nvPr/>
        </p:nvSpPr>
        <p:spPr>
          <a:xfrm>
            <a:off x="4051322" y="2886295"/>
            <a:ext cx="1719943" cy="523220"/>
          </a:xfrm>
          <a:prstGeom prst="rect">
            <a:avLst/>
          </a:prstGeom>
          <a:noFill/>
        </p:spPr>
        <p:txBody>
          <a:bodyPr wrap="square" rtlCol="0">
            <a:spAutoFit/>
          </a:bodyPr>
          <a:lstStyle/>
          <a:p>
            <a:r>
              <a:rPr lang="en-JP" sz="1400" dirty="0"/>
              <a:t>CDF of historical observations</a:t>
            </a:r>
          </a:p>
        </p:txBody>
      </p:sp>
      <p:sp>
        <p:nvSpPr>
          <p:cNvPr id="22" name="TextBox 21">
            <a:extLst>
              <a:ext uri="{FF2B5EF4-FFF2-40B4-BE49-F238E27FC236}">
                <a16:creationId xmlns:a16="http://schemas.microsoft.com/office/drawing/2014/main" id="{A1CF8120-4D44-6141-70A3-CCA91D9D97EC}"/>
              </a:ext>
            </a:extLst>
          </p:cNvPr>
          <p:cNvSpPr txBox="1"/>
          <p:nvPr/>
        </p:nvSpPr>
        <p:spPr>
          <a:xfrm>
            <a:off x="3160055" y="4271182"/>
            <a:ext cx="1719943" cy="646331"/>
          </a:xfrm>
          <a:prstGeom prst="rect">
            <a:avLst/>
          </a:prstGeom>
          <a:noFill/>
        </p:spPr>
        <p:txBody>
          <a:bodyPr wrap="square" rtlCol="0">
            <a:spAutoFit/>
          </a:bodyPr>
          <a:lstStyle/>
          <a:p>
            <a:r>
              <a:rPr lang="en-US" dirty="0"/>
              <a:t>B</a:t>
            </a:r>
            <a:r>
              <a:rPr lang="en-JP" dirty="0"/>
              <a:t>ias-corrected value</a:t>
            </a:r>
          </a:p>
        </p:txBody>
      </p:sp>
    </p:spTree>
    <p:extLst>
      <p:ext uri="{BB962C8B-B14F-4D97-AF65-F5344CB8AC3E}">
        <p14:creationId xmlns:p14="http://schemas.microsoft.com/office/powerpoint/2010/main" val="240039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3BD6F-EE0E-BB8C-49D4-202663E3972F}"/>
              </a:ext>
            </a:extLst>
          </p:cNvPr>
          <p:cNvSpPr>
            <a:spLocks noGrp="1"/>
          </p:cNvSpPr>
          <p:nvPr>
            <p:ph type="title"/>
          </p:nvPr>
        </p:nvSpPr>
        <p:spPr/>
        <p:txBody>
          <a:bodyPr>
            <a:normAutofit/>
          </a:bodyPr>
          <a:lstStyle/>
          <a:p>
            <a:r>
              <a:rPr lang="en-JP" dirty="0"/>
              <a:t>How</a:t>
            </a:r>
            <a:r>
              <a:rPr lang="en-US" dirty="0"/>
              <a:t> do we combine different criteria model calibration?</a:t>
            </a:r>
            <a:endParaRPr lang="en-JP" dirty="0"/>
          </a:p>
        </p:txBody>
      </p:sp>
      <p:sp>
        <p:nvSpPr>
          <p:cNvPr id="3" name="Content Placeholder 2">
            <a:extLst>
              <a:ext uri="{FF2B5EF4-FFF2-40B4-BE49-F238E27FC236}">
                <a16:creationId xmlns:a16="http://schemas.microsoft.com/office/drawing/2014/main" id="{9CF9EE40-73ED-6F99-6BC9-B7FA905E8F71}"/>
              </a:ext>
            </a:extLst>
          </p:cNvPr>
          <p:cNvSpPr>
            <a:spLocks noGrp="1"/>
          </p:cNvSpPr>
          <p:nvPr>
            <p:ph idx="1"/>
          </p:nvPr>
        </p:nvSpPr>
        <p:spPr/>
        <p:txBody>
          <a:bodyPr/>
          <a:lstStyle/>
          <a:p>
            <a:r>
              <a:rPr lang="en-US" dirty="0"/>
              <a:t>Two </a:t>
            </a:r>
            <a:r>
              <a:rPr lang="en-JP"/>
              <a:t>criteria</a:t>
            </a:r>
            <a:r>
              <a:rPr lang="en-JP" dirty="0"/>
              <a:t>: </a:t>
            </a:r>
          </a:p>
          <a:p>
            <a:pPr marL="914400" lvl="1" indent="-457200">
              <a:buFont typeface="+mj-lt"/>
              <a:buAutoNum type="arabicPeriod"/>
            </a:pPr>
            <a:r>
              <a:rPr lang="en-JP" dirty="0"/>
              <a:t>How close is the marginal distribution of the bucket model to the marginal distribution of SMAP? (</a:t>
            </a:r>
            <a:r>
              <a:rPr lang="en-JP"/>
              <a:t>pairwise distance)</a:t>
            </a:r>
            <a:endParaRPr lang="en-JP" dirty="0"/>
          </a:p>
          <a:p>
            <a:pPr marL="914400" lvl="1" indent="-457200">
              <a:buFont typeface="+mj-lt"/>
              <a:buAutoNum type="arabicPeriod"/>
            </a:pPr>
            <a:r>
              <a:rPr lang="en-JP"/>
              <a:t>RMSE </a:t>
            </a:r>
            <a:r>
              <a:rPr lang="en-JP" dirty="0"/>
              <a:t>between the bucket model time series and SMAP time series</a:t>
            </a:r>
          </a:p>
          <a:p>
            <a:pPr marL="914400" lvl="1" indent="-457200">
              <a:buFont typeface="+mj-lt"/>
              <a:buAutoNum type="arabicPeriod"/>
            </a:pPr>
            <a:endParaRPr lang="en-JP" dirty="0"/>
          </a:p>
          <a:p>
            <a:r>
              <a:rPr lang="en-JP" dirty="0"/>
              <a:t>We can automate this decision process by the Weighted Aggregated Sum Product Assessment (WASPAS)</a:t>
            </a:r>
          </a:p>
        </p:txBody>
      </p:sp>
    </p:spTree>
    <p:extLst>
      <p:ext uri="{BB962C8B-B14F-4D97-AF65-F5344CB8AC3E}">
        <p14:creationId xmlns:p14="http://schemas.microsoft.com/office/powerpoint/2010/main" val="1027132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4BB01-B072-8252-314F-A60D75F67BC3}"/>
              </a:ext>
            </a:extLst>
          </p:cNvPr>
          <p:cNvSpPr>
            <a:spLocks noGrp="1"/>
          </p:cNvSpPr>
          <p:nvPr>
            <p:ph type="title"/>
          </p:nvPr>
        </p:nvSpPr>
        <p:spPr/>
        <p:txBody>
          <a:bodyPr/>
          <a:lstStyle/>
          <a:p>
            <a:r>
              <a:rPr lang="en-JP" dirty="0"/>
              <a:t>Weighted Aggregated Sum Product Assessment (WASPAS)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7A2849-90D1-FC0C-17BC-856CA0AFD682}"/>
                  </a:ext>
                </a:extLst>
              </p:cNvPr>
              <p:cNvSpPr>
                <a:spLocks noGrp="1"/>
              </p:cNvSpPr>
              <p:nvPr>
                <p:ph idx="1"/>
              </p:nvPr>
            </p:nvSpPr>
            <p:spPr/>
            <p:txBody>
              <a:bodyPr>
                <a:normAutofit fontScale="92500" lnSpcReduction="10000"/>
              </a:bodyPr>
              <a:lstStyle/>
              <a:p>
                <a:r>
                  <a:rPr lang="en-JP" sz="2600" dirty="0"/>
                  <a:t>A popular method for deciding </a:t>
                </a:r>
                <a:r>
                  <a:rPr lang="en-US" sz="2600" dirty="0"/>
                  <a:t>the </a:t>
                </a:r>
                <a:r>
                  <a:rPr lang="en-JP" sz="2600" dirty="0"/>
                  <a:t>ranks of alternatives on multiple criteria</a:t>
                </a:r>
              </a:p>
              <a:p>
                <a:r>
                  <a:rPr lang="en-JP" sz="2600" dirty="0"/>
                  <a:t>Weighted Sum Model (WSM):</a:t>
                </a:r>
                <a:br>
                  <a:rPr lang="en-JP" sz="2600" dirty="0"/>
                </a:br>
                <a14:m>
                  <m:oMath xmlns:m="http://schemas.openxmlformats.org/officeDocument/2006/math">
                    <m:r>
                      <a:rPr lang="en-US" sz="2600" b="0" i="1" smtClean="0">
                        <a:latin typeface="Cambria Math" panose="02040503050406030204" pitchFamily="18" charset="0"/>
                      </a:rPr>
                      <m:t>𝑊𝑆𝑀</m:t>
                    </m:r>
                    <m:r>
                      <a:rPr lang="en-US" sz="2600" b="0" i="1" smtClean="0">
                        <a:latin typeface="Cambria Math" panose="02040503050406030204" pitchFamily="18" charset="0"/>
                      </a:rPr>
                      <m:t>=</m:t>
                    </m:r>
                    <m:sSubSup>
                      <m:sSubSupPr>
                        <m:ctrlPr>
                          <a:rPr lang="en-US" sz="2600" b="0" i="1" smtClean="0">
                            <a:latin typeface="Cambria Math" panose="02040503050406030204" pitchFamily="18" charset="0"/>
                          </a:rPr>
                        </m:ctrlPr>
                      </m:sSubSupPr>
                      <m:e>
                        <m:r>
                          <a:rPr lang="en-US" sz="2600" b="0" i="1" smtClean="0">
                            <a:latin typeface="Cambria Math" panose="02040503050406030204" pitchFamily="18" charset="0"/>
                            <a:ea typeface="Cambria Math" panose="02040503050406030204" pitchFamily="18" charset="0"/>
                          </a:rPr>
                          <m:t>𝜙</m:t>
                        </m:r>
                      </m:e>
                      <m:sub>
                        <m:r>
                          <a:rPr lang="en-US" sz="2600" b="0" i="1" smtClean="0">
                            <a:latin typeface="Cambria Math" panose="02040503050406030204" pitchFamily="18" charset="0"/>
                          </a:rPr>
                          <m:t>𝑖</m:t>
                        </m:r>
                      </m:sub>
                      <m:sup>
                        <m:r>
                          <a:rPr lang="en-US" sz="2600" b="0" i="1" smtClean="0">
                            <a:latin typeface="Cambria Math" panose="02040503050406030204" pitchFamily="18" charset="0"/>
                          </a:rPr>
                          <m:t>(1)</m:t>
                        </m:r>
                      </m:sup>
                    </m:sSubSup>
                    <m:r>
                      <a:rPr lang="en-US" sz="2600" b="0" i="1" smtClean="0">
                        <a:latin typeface="Cambria Math" panose="02040503050406030204" pitchFamily="18" charset="0"/>
                      </a:rPr>
                      <m:t>=</m:t>
                    </m:r>
                    <m:nary>
                      <m:naryPr>
                        <m:chr m:val="∑"/>
                        <m:ctrlPr>
                          <a:rPr lang="en-US" sz="2600" b="0" i="1" smtClean="0">
                            <a:latin typeface="Cambria Math" panose="02040503050406030204" pitchFamily="18" charset="0"/>
                          </a:rPr>
                        </m:ctrlPr>
                      </m:naryPr>
                      <m:sub>
                        <m:r>
                          <m:rPr>
                            <m:brk m:alnAt="23"/>
                          </m:rPr>
                          <a:rPr lang="en-US" sz="2600" b="0" i="1" smtClean="0">
                            <a:latin typeface="Cambria Math" panose="02040503050406030204" pitchFamily="18" charset="0"/>
                          </a:rPr>
                          <m:t>𝑗</m:t>
                        </m:r>
                        <m:r>
                          <a:rPr lang="en-US" sz="2600" b="0" i="1" smtClean="0">
                            <a:latin typeface="Cambria Math" panose="02040503050406030204" pitchFamily="18" charset="0"/>
                          </a:rPr>
                          <m:t>=1</m:t>
                        </m:r>
                      </m:sub>
                      <m:sup>
                        <m:r>
                          <a:rPr lang="en-US" sz="2600" b="0" i="1" smtClean="0">
                            <a:latin typeface="Cambria Math" panose="02040503050406030204" pitchFamily="18" charset="0"/>
                          </a:rPr>
                          <m:t>𝑛</m:t>
                        </m:r>
                      </m:sup>
                      <m:e>
                        <m:sSub>
                          <m:sSubPr>
                            <m:ctrlPr>
                              <a:rPr lang="en-US" sz="2600" b="0" i="1" dirty="0" smtClean="0">
                                <a:latin typeface="Cambria Math" panose="02040503050406030204" pitchFamily="18" charset="0"/>
                              </a:rPr>
                            </m:ctrlPr>
                          </m:sSubPr>
                          <m:e>
                            <m:acc>
                              <m:accPr>
                                <m:chr m:val="̅"/>
                                <m:ctrlPr>
                                  <a:rPr lang="en-US" sz="2600" b="0" i="1" smtClean="0">
                                    <a:latin typeface="Cambria Math" panose="02040503050406030204" pitchFamily="18" charset="0"/>
                                  </a:rPr>
                                </m:ctrlPr>
                              </m:accPr>
                              <m:e>
                                <m:r>
                                  <a:rPr lang="en-US" sz="2600" b="0" i="1" smtClean="0">
                                    <a:latin typeface="Cambria Math" panose="02040503050406030204" pitchFamily="18" charset="0"/>
                                  </a:rPr>
                                  <m:t>𝑥</m:t>
                                </m:r>
                              </m:e>
                            </m:acc>
                          </m:e>
                          <m:sub>
                            <m:r>
                              <a:rPr lang="en-US" sz="2600" b="0" i="1" dirty="0" smtClean="0">
                                <a:latin typeface="Cambria Math" panose="02040503050406030204" pitchFamily="18" charset="0"/>
                              </a:rPr>
                              <m:t>𝑖𝑗</m:t>
                            </m:r>
                          </m:sub>
                        </m:sSub>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𝑤</m:t>
                            </m:r>
                          </m:e>
                          <m:sub>
                            <m:r>
                              <a:rPr lang="en-US" sz="2600" b="0" i="1" smtClean="0">
                                <a:latin typeface="Cambria Math" panose="02040503050406030204" pitchFamily="18" charset="0"/>
                              </a:rPr>
                              <m:t>𝑗</m:t>
                            </m:r>
                          </m:sub>
                        </m:sSub>
                      </m:e>
                    </m:nary>
                  </m:oMath>
                </a14:m>
                <a:br>
                  <a:rPr lang="en-US" sz="2600" dirty="0"/>
                </a:br>
                <a:r>
                  <a:rPr lang="en-US" sz="2600" dirty="0"/>
                  <a:t>where </a:t>
                </a:r>
                <a14:m>
                  <m:oMath xmlns:m="http://schemas.openxmlformats.org/officeDocument/2006/math">
                    <m:sSub>
                      <m:sSubPr>
                        <m:ctrlPr>
                          <a:rPr lang="en-US" sz="2600" b="0" i="1" dirty="0" smtClean="0">
                            <a:latin typeface="Cambria Math" panose="02040503050406030204" pitchFamily="18" charset="0"/>
                          </a:rPr>
                        </m:ctrlPr>
                      </m:sSubPr>
                      <m:e>
                        <m:acc>
                          <m:accPr>
                            <m:chr m:val="̅"/>
                            <m:ctrlPr>
                              <a:rPr lang="en-US" sz="2600" b="0" i="1" smtClean="0">
                                <a:latin typeface="Cambria Math" panose="02040503050406030204" pitchFamily="18" charset="0"/>
                              </a:rPr>
                            </m:ctrlPr>
                          </m:accPr>
                          <m:e>
                            <m:r>
                              <a:rPr lang="en-US" sz="2600" b="0" i="1" smtClean="0">
                                <a:latin typeface="Cambria Math" panose="02040503050406030204" pitchFamily="18" charset="0"/>
                              </a:rPr>
                              <m:t>𝑥</m:t>
                            </m:r>
                          </m:e>
                        </m:acc>
                      </m:e>
                      <m:sub>
                        <m:r>
                          <a:rPr lang="en-US" sz="2600" b="0" i="1" dirty="0" smtClean="0">
                            <a:latin typeface="Cambria Math" panose="02040503050406030204" pitchFamily="18" charset="0"/>
                          </a:rPr>
                          <m:t>𝑖𝑗</m:t>
                        </m:r>
                      </m:sub>
                    </m:sSub>
                  </m:oMath>
                </a14:m>
                <a:r>
                  <a:rPr lang="en-JP" sz="2600" dirty="0"/>
                  <a:t> is the normalized metric value (</a:t>
                </a:r>
                <a14:m>
                  <m:oMath xmlns:m="http://schemas.openxmlformats.org/officeDocument/2006/math">
                    <m:sSub>
                      <m:sSubPr>
                        <m:ctrlPr>
                          <a:rPr lang="en-US" sz="2600" i="1" dirty="0">
                            <a:latin typeface="Cambria Math" panose="02040503050406030204" pitchFamily="18" charset="0"/>
                          </a:rPr>
                        </m:ctrlPr>
                      </m:sSubPr>
                      <m:e>
                        <m:acc>
                          <m:accPr>
                            <m:chr m:val="̅"/>
                            <m:ctrlPr>
                              <a:rPr lang="en-US" sz="2600" i="1">
                                <a:latin typeface="Cambria Math" panose="02040503050406030204" pitchFamily="18" charset="0"/>
                              </a:rPr>
                            </m:ctrlPr>
                          </m:accPr>
                          <m:e>
                            <m:r>
                              <a:rPr lang="en-US" sz="2600" i="1">
                                <a:latin typeface="Cambria Math" panose="02040503050406030204" pitchFamily="18" charset="0"/>
                              </a:rPr>
                              <m:t>𝑥</m:t>
                            </m:r>
                          </m:e>
                        </m:acc>
                      </m:e>
                      <m:sub>
                        <m:r>
                          <a:rPr lang="en-US" sz="2600" i="1" dirty="0">
                            <a:latin typeface="Cambria Math" panose="02040503050406030204" pitchFamily="18" charset="0"/>
                          </a:rPr>
                          <m:t>𝑖𝑗</m:t>
                        </m:r>
                      </m:sub>
                    </m:sSub>
                    <m:r>
                      <a:rPr lang="en-US" sz="2600" b="0" i="1" dirty="0" smtClean="0">
                        <a:latin typeface="Cambria Math" panose="02040503050406030204" pitchFamily="18" charset="0"/>
                      </a:rPr>
                      <m:t>=</m:t>
                    </m:r>
                    <m:sSub>
                      <m:sSubPr>
                        <m:ctrlPr>
                          <a:rPr lang="en-US" sz="2600" b="0" i="1" dirty="0" smtClean="0">
                            <a:latin typeface="Cambria Math" panose="02040503050406030204" pitchFamily="18" charset="0"/>
                          </a:rPr>
                        </m:ctrlPr>
                      </m:sSubPr>
                      <m:e>
                        <m:r>
                          <a:rPr lang="en-US" sz="2600" b="0" i="1" dirty="0" smtClean="0">
                            <a:latin typeface="Cambria Math" panose="02040503050406030204" pitchFamily="18" charset="0"/>
                          </a:rPr>
                          <m:t>𝑥</m:t>
                        </m:r>
                      </m:e>
                      <m:sub>
                        <m:r>
                          <a:rPr lang="en-US" sz="2600" b="0" i="1" dirty="0" smtClean="0">
                            <a:latin typeface="Cambria Math" panose="02040503050406030204" pitchFamily="18" charset="0"/>
                          </a:rPr>
                          <m:t>𝑖𝑗</m:t>
                        </m:r>
                      </m:sub>
                    </m:sSub>
                    <m:r>
                      <a:rPr lang="en-US" sz="2600" b="0" i="1" dirty="0" smtClean="0">
                        <a:latin typeface="Cambria Math" panose="02040503050406030204" pitchFamily="18" charset="0"/>
                      </a:rPr>
                      <m:t>/</m:t>
                    </m:r>
                    <m:func>
                      <m:funcPr>
                        <m:ctrlPr>
                          <a:rPr lang="en-US" sz="2600" b="0" i="1" dirty="0" smtClean="0">
                            <a:latin typeface="Cambria Math" panose="02040503050406030204" pitchFamily="18" charset="0"/>
                          </a:rPr>
                        </m:ctrlPr>
                      </m:funcPr>
                      <m:fName>
                        <m:limLow>
                          <m:limLowPr>
                            <m:ctrlPr>
                              <a:rPr lang="en-US" sz="2600" b="0" i="1" dirty="0" smtClean="0">
                                <a:latin typeface="Cambria Math" panose="02040503050406030204" pitchFamily="18" charset="0"/>
                              </a:rPr>
                            </m:ctrlPr>
                          </m:limLowPr>
                          <m:e>
                            <m:r>
                              <m:rPr>
                                <m:sty m:val="p"/>
                              </m:rPr>
                              <a:rPr lang="en-US" sz="2600" b="0" i="0" dirty="0" smtClean="0">
                                <a:latin typeface="Cambria Math" panose="02040503050406030204" pitchFamily="18" charset="0"/>
                              </a:rPr>
                              <m:t>max</m:t>
                            </m:r>
                          </m:e>
                          <m:lim>
                            <m:r>
                              <a:rPr lang="en-US" sz="2600" b="0" i="1" dirty="0" smtClean="0">
                                <a:latin typeface="Cambria Math" panose="02040503050406030204" pitchFamily="18" charset="0"/>
                              </a:rPr>
                              <m:t>𝑖</m:t>
                            </m:r>
                          </m:lim>
                        </m:limLow>
                      </m:fName>
                      <m:e>
                        <m:sSub>
                          <m:sSubPr>
                            <m:ctrlPr>
                              <a:rPr lang="en-US" sz="2600" b="0" i="1" dirty="0" smtClean="0">
                                <a:latin typeface="Cambria Math" panose="02040503050406030204" pitchFamily="18" charset="0"/>
                              </a:rPr>
                            </m:ctrlPr>
                          </m:sSubPr>
                          <m:e>
                            <m:r>
                              <a:rPr lang="en-US" sz="2600" b="0" i="1" dirty="0" smtClean="0">
                                <a:latin typeface="Cambria Math" panose="02040503050406030204" pitchFamily="18" charset="0"/>
                              </a:rPr>
                              <m:t>𝑥</m:t>
                            </m:r>
                          </m:e>
                          <m:sub>
                            <m:r>
                              <a:rPr lang="en-US" sz="2600" b="0" i="1" dirty="0" smtClean="0">
                                <a:latin typeface="Cambria Math" panose="02040503050406030204" pitchFamily="18" charset="0"/>
                              </a:rPr>
                              <m:t>𝑖𝑗</m:t>
                            </m:r>
                          </m:sub>
                        </m:sSub>
                        <m:r>
                          <a:rPr lang="en-US" sz="2600" b="0" i="1" dirty="0" smtClean="0">
                            <a:latin typeface="Cambria Math" panose="02040503050406030204" pitchFamily="18" charset="0"/>
                          </a:rPr>
                          <m:t> </m:t>
                        </m:r>
                      </m:e>
                    </m:func>
                  </m:oMath>
                </a14:m>
                <a:r>
                  <a:rPr lang="en-JP" sz="2600" dirty="0"/>
                  <a:t>when </a:t>
                </a:r>
                <a14:m>
                  <m:oMath xmlns:m="http://schemas.openxmlformats.org/officeDocument/2006/math">
                    <m:func>
                      <m:funcPr>
                        <m:ctrlPr>
                          <a:rPr lang="en-US" sz="2600" i="1" dirty="0">
                            <a:latin typeface="Cambria Math" panose="02040503050406030204" pitchFamily="18" charset="0"/>
                          </a:rPr>
                        </m:ctrlPr>
                      </m:funcPr>
                      <m:fName>
                        <m:limLow>
                          <m:limLowPr>
                            <m:ctrlPr>
                              <a:rPr lang="en-US" sz="2600" i="1" dirty="0">
                                <a:latin typeface="Cambria Math" panose="02040503050406030204" pitchFamily="18" charset="0"/>
                              </a:rPr>
                            </m:ctrlPr>
                          </m:limLowPr>
                          <m:e>
                            <m:r>
                              <m:rPr>
                                <m:sty m:val="p"/>
                              </m:rPr>
                              <a:rPr lang="en-US" sz="2600" dirty="0">
                                <a:latin typeface="Cambria Math" panose="02040503050406030204" pitchFamily="18" charset="0"/>
                              </a:rPr>
                              <m:t>max</m:t>
                            </m:r>
                          </m:e>
                          <m:lim>
                            <m:r>
                              <a:rPr lang="en-US" sz="2600" i="1" dirty="0">
                                <a:latin typeface="Cambria Math" panose="02040503050406030204" pitchFamily="18" charset="0"/>
                              </a:rPr>
                              <m:t>𝑖</m:t>
                            </m:r>
                          </m:lim>
                        </m:limLow>
                      </m:fName>
                      <m:e>
                        <m:sSub>
                          <m:sSubPr>
                            <m:ctrlPr>
                              <a:rPr lang="en-US" sz="2600" i="1" dirty="0">
                                <a:latin typeface="Cambria Math" panose="02040503050406030204" pitchFamily="18" charset="0"/>
                              </a:rPr>
                            </m:ctrlPr>
                          </m:sSubPr>
                          <m:e>
                            <m:r>
                              <a:rPr lang="en-US" sz="2600" i="1" dirty="0">
                                <a:latin typeface="Cambria Math" panose="02040503050406030204" pitchFamily="18" charset="0"/>
                              </a:rPr>
                              <m:t>𝑥</m:t>
                            </m:r>
                          </m:e>
                          <m:sub>
                            <m:r>
                              <a:rPr lang="en-US" sz="2600" i="1" dirty="0">
                                <a:latin typeface="Cambria Math" panose="02040503050406030204" pitchFamily="18" charset="0"/>
                              </a:rPr>
                              <m:t>𝑖𝑗</m:t>
                            </m:r>
                          </m:sub>
                        </m:sSub>
                        <m:r>
                          <a:rPr lang="en-US" sz="2600" i="1" dirty="0">
                            <a:latin typeface="Cambria Math" panose="02040503050406030204" pitchFamily="18" charset="0"/>
                          </a:rPr>
                          <m:t> </m:t>
                        </m:r>
                      </m:e>
                    </m:func>
                  </m:oMath>
                </a14:m>
                <a:r>
                  <a:rPr lang="en-JP" sz="2600" dirty="0"/>
                  <a:t>is preferable, </a:t>
                </a:r>
                <a14:m>
                  <m:oMath xmlns:m="http://schemas.openxmlformats.org/officeDocument/2006/math">
                    <m:sSub>
                      <m:sSubPr>
                        <m:ctrlPr>
                          <a:rPr lang="en-US" sz="2600" i="1" dirty="0">
                            <a:latin typeface="Cambria Math" panose="02040503050406030204" pitchFamily="18" charset="0"/>
                          </a:rPr>
                        </m:ctrlPr>
                      </m:sSubPr>
                      <m:e>
                        <m:acc>
                          <m:accPr>
                            <m:chr m:val="̅"/>
                            <m:ctrlPr>
                              <a:rPr lang="en-US" sz="2600" i="1">
                                <a:latin typeface="Cambria Math" panose="02040503050406030204" pitchFamily="18" charset="0"/>
                              </a:rPr>
                            </m:ctrlPr>
                          </m:accPr>
                          <m:e>
                            <m:r>
                              <a:rPr lang="en-US" sz="2600" i="1">
                                <a:latin typeface="Cambria Math" panose="02040503050406030204" pitchFamily="18" charset="0"/>
                              </a:rPr>
                              <m:t>𝑥</m:t>
                            </m:r>
                          </m:e>
                        </m:acc>
                      </m:e>
                      <m:sub>
                        <m:r>
                          <a:rPr lang="en-US" sz="2600" i="1" dirty="0">
                            <a:latin typeface="Cambria Math" panose="02040503050406030204" pitchFamily="18" charset="0"/>
                          </a:rPr>
                          <m:t>𝑖𝑗</m:t>
                        </m:r>
                      </m:sub>
                    </m:sSub>
                    <m:r>
                      <a:rPr lang="en-US" sz="2600" i="1" dirty="0">
                        <a:latin typeface="Cambria Math" panose="02040503050406030204" pitchFamily="18" charset="0"/>
                      </a:rPr>
                      <m:t>=</m:t>
                    </m:r>
                    <m:func>
                      <m:funcPr>
                        <m:ctrlPr>
                          <a:rPr lang="en-US" sz="2600" b="0" i="1" dirty="0" smtClean="0">
                            <a:latin typeface="Cambria Math" panose="02040503050406030204" pitchFamily="18" charset="0"/>
                          </a:rPr>
                        </m:ctrlPr>
                      </m:funcPr>
                      <m:fName>
                        <m:limLow>
                          <m:limLowPr>
                            <m:ctrlPr>
                              <a:rPr lang="en-US" sz="2600" b="0" i="1" dirty="0" smtClean="0">
                                <a:latin typeface="Cambria Math" panose="02040503050406030204" pitchFamily="18" charset="0"/>
                              </a:rPr>
                            </m:ctrlPr>
                          </m:limLowPr>
                          <m:e>
                            <m:r>
                              <m:rPr>
                                <m:sty m:val="p"/>
                              </m:rPr>
                              <a:rPr lang="en-US" sz="2600" b="0" i="0" dirty="0" smtClean="0">
                                <a:latin typeface="Cambria Math" panose="02040503050406030204" pitchFamily="18" charset="0"/>
                              </a:rPr>
                              <m:t>min</m:t>
                            </m:r>
                          </m:e>
                          <m:lim>
                            <m:r>
                              <a:rPr lang="en-US" sz="2600" b="0" i="1" dirty="0" smtClean="0">
                                <a:latin typeface="Cambria Math" panose="02040503050406030204" pitchFamily="18" charset="0"/>
                              </a:rPr>
                              <m:t>𝑖</m:t>
                            </m:r>
                          </m:lim>
                        </m:limLow>
                      </m:fName>
                      <m:e>
                        <m:sSub>
                          <m:sSubPr>
                            <m:ctrlPr>
                              <a:rPr lang="en-US" sz="2600" b="0" i="1" dirty="0" smtClean="0">
                                <a:latin typeface="Cambria Math" panose="02040503050406030204" pitchFamily="18" charset="0"/>
                              </a:rPr>
                            </m:ctrlPr>
                          </m:sSubPr>
                          <m:e>
                            <m:r>
                              <a:rPr lang="en-US" sz="2600" b="0" i="1" dirty="0" smtClean="0">
                                <a:latin typeface="Cambria Math" panose="02040503050406030204" pitchFamily="18" charset="0"/>
                              </a:rPr>
                              <m:t>𝑥</m:t>
                            </m:r>
                          </m:e>
                          <m:sub>
                            <m:r>
                              <a:rPr lang="en-US" sz="2600" b="0" i="1" dirty="0" smtClean="0">
                                <a:latin typeface="Cambria Math" panose="02040503050406030204" pitchFamily="18" charset="0"/>
                              </a:rPr>
                              <m:t>𝑖𝑗</m:t>
                            </m:r>
                          </m:sub>
                        </m:sSub>
                      </m:e>
                    </m:func>
                    <m:r>
                      <a:rPr lang="en-US" sz="2600" i="1" dirty="0">
                        <a:latin typeface="Cambria Math" panose="02040503050406030204" pitchFamily="18" charset="0"/>
                      </a:rPr>
                      <m:t>/</m:t>
                    </m:r>
                    <m:sSub>
                      <m:sSubPr>
                        <m:ctrlPr>
                          <a:rPr lang="en-US" sz="2600" b="0" i="1" dirty="0" smtClean="0">
                            <a:latin typeface="Cambria Math" panose="02040503050406030204" pitchFamily="18" charset="0"/>
                          </a:rPr>
                        </m:ctrlPr>
                      </m:sSubPr>
                      <m:e>
                        <m:r>
                          <a:rPr lang="en-US" sz="2600" b="0" i="1" dirty="0" smtClean="0">
                            <a:latin typeface="Cambria Math" panose="02040503050406030204" pitchFamily="18" charset="0"/>
                          </a:rPr>
                          <m:t>𝑥</m:t>
                        </m:r>
                      </m:e>
                      <m:sub>
                        <m:r>
                          <a:rPr lang="en-US" sz="2600" b="0" i="1" dirty="0" smtClean="0">
                            <a:latin typeface="Cambria Math" panose="02040503050406030204" pitchFamily="18" charset="0"/>
                          </a:rPr>
                          <m:t>𝑖𝑗</m:t>
                        </m:r>
                      </m:sub>
                    </m:sSub>
                  </m:oMath>
                </a14:m>
                <a:r>
                  <a:rPr lang="en-JP" sz="2600" dirty="0"/>
                  <a:t> when </a:t>
                </a:r>
                <a14:m>
                  <m:oMath xmlns:m="http://schemas.openxmlformats.org/officeDocument/2006/math">
                    <m:func>
                      <m:funcPr>
                        <m:ctrlPr>
                          <a:rPr lang="en-US" sz="2600" i="1" dirty="0">
                            <a:latin typeface="Cambria Math" panose="02040503050406030204" pitchFamily="18" charset="0"/>
                          </a:rPr>
                        </m:ctrlPr>
                      </m:funcPr>
                      <m:fName>
                        <m:limLow>
                          <m:limLowPr>
                            <m:ctrlPr>
                              <a:rPr lang="en-US" sz="2600" i="1" dirty="0">
                                <a:latin typeface="Cambria Math" panose="02040503050406030204" pitchFamily="18" charset="0"/>
                              </a:rPr>
                            </m:ctrlPr>
                          </m:limLowPr>
                          <m:e>
                            <m:r>
                              <m:rPr>
                                <m:sty m:val="p"/>
                              </m:rPr>
                              <a:rPr lang="en-US" sz="2600" dirty="0">
                                <a:latin typeface="Cambria Math" panose="02040503050406030204" pitchFamily="18" charset="0"/>
                              </a:rPr>
                              <m:t>min</m:t>
                            </m:r>
                          </m:e>
                          <m:lim>
                            <m:r>
                              <a:rPr lang="en-US" sz="2600" i="1" dirty="0">
                                <a:latin typeface="Cambria Math" panose="02040503050406030204" pitchFamily="18" charset="0"/>
                              </a:rPr>
                              <m:t>𝑖</m:t>
                            </m:r>
                          </m:lim>
                        </m:limLow>
                      </m:fName>
                      <m:e>
                        <m:sSub>
                          <m:sSubPr>
                            <m:ctrlPr>
                              <a:rPr lang="en-US" sz="2600" i="1" dirty="0">
                                <a:latin typeface="Cambria Math" panose="02040503050406030204" pitchFamily="18" charset="0"/>
                              </a:rPr>
                            </m:ctrlPr>
                          </m:sSubPr>
                          <m:e>
                            <m:r>
                              <a:rPr lang="en-US" sz="2600" i="1" dirty="0">
                                <a:latin typeface="Cambria Math" panose="02040503050406030204" pitchFamily="18" charset="0"/>
                              </a:rPr>
                              <m:t>𝑥</m:t>
                            </m:r>
                          </m:e>
                          <m:sub>
                            <m:r>
                              <a:rPr lang="en-US" sz="2600" i="1" dirty="0">
                                <a:latin typeface="Cambria Math" panose="02040503050406030204" pitchFamily="18" charset="0"/>
                              </a:rPr>
                              <m:t>𝑖𝑗</m:t>
                            </m:r>
                          </m:sub>
                        </m:sSub>
                      </m:e>
                    </m:func>
                  </m:oMath>
                </a14:m>
                <a:r>
                  <a:rPr lang="en-JP" sz="2600" dirty="0"/>
                  <a:t> is preferable) for alternative </a:t>
                </a:r>
                <a14:m>
                  <m:oMath xmlns:m="http://schemas.openxmlformats.org/officeDocument/2006/math">
                    <m:r>
                      <a:rPr lang="en-US" sz="2600" b="0" i="1" smtClean="0">
                        <a:latin typeface="Cambria Math" panose="02040503050406030204" pitchFamily="18" charset="0"/>
                      </a:rPr>
                      <m:t>𝑖</m:t>
                    </m:r>
                  </m:oMath>
                </a14:m>
                <a:r>
                  <a:rPr lang="en-JP" sz="2600" dirty="0"/>
                  <a:t> on criterion </a:t>
                </a:r>
                <a14:m>
                  <m:oMath xmlns:m="http://schemas.openxmlformats.org/officeDocument/2006/math">
                    <m:r>
                      <a:rPr lang="en-US" sz="2600" b="0" i="1" smtClean="0">
                        <a:latin typeface="Cambria Math" panose="02040503050406030204" pitchFamily="18" charset="0"/>
                      </a:rPr>
                      <m:t>𝑗</m:t>
                    </m:r>
                  </m:oMath>
                </a14:m>
                <a:r>
                  <a:rPr lang="en-JP" sz="2600" dirty="0"/>
                  <a:t>, </a:t>
                </a:r>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𝑤</m:t>
                        </m:r>
                      </m:e>
                      <m:sub>
                        <m:r>
                          <a:rPr lang="en-US" sz="2600" i="1">
                            <a:latin typeface="Cambria Math" panose="02040503050406030204" pitchFamily="18" charset="0"/>
                          </a:rPr>
                          <m:t>𝑗</m:t>
                        </m:r>
                      </m:sub>
                    </m:sSub>
                  </m:oMath>
                </a14:m>
                <a:r>
                  <a:rPr lang="en-JP" sz="2600" dirty="0"/>
                  <a:t> is the weight (relative importance) of criterion </a:t>
                </a:r>
                <a14:m>
                  <m:oMath xmlns:m="http://schemas.openxmlformats.org/officeDocument/2006/math">
                    <m:r>
                      <a:rPr lang="en-US" sz="2600" i="1">
                        <a:latin typeface="Cambria Math" panose="02040503050406030204" pitchFamily="18" charset="0"/>
                      </a:rPr>
                      <m:t>𝑗</m:t>
                    </m:r>
                  </m:oMath>
                </a14:m>
                <a:endParaRPr lang="en-JP" sz="2600" dirty="0"/>
              </a:p>
              <a:p>
                <a:r>
                  <a:rPr lang="en-JP" sz="2600" dirty="0"/>
                  <a:t>Weighted Product Model (WPM):</a:t>
                </a:r>
                <a:br>
                  <a:rPr lang="en-JP" sz="2600" dirty="0"/>
                </a:br>
                <a14:m>
                  <m:oMath xmlns:m="http://schemas.openxmlformats.org/officeDocument/2006/math">
                    <m:r>
                      <a:rPr lang="en-US" sz="2600" b="0" i="1" smtClean="0">
                        <a:latin typeface="Cambria Math" panose="02040503050406030204" pitchFamily="18" charset="0"/>
                      </a:rPr>
                      <m:t>𝑊𝑃𝑀</m:t>
                    </m:r>
                    <m:r>
                      <a:rPr lang="en-US" sz="2600" b="0" i="1" smtClean="0">
                        <a:latin typeface="Cambria Math" panose="02040503050406030204" pitchFamily="18" charset="0"/>
                      </a:rPr>
                      <m:t>=</m:t>
                    </m:r>
                    <m:sSubSup>
                      <m:sSubSupPr>
                        <m:ctrlPr>
                          <a:rPr lang="en-US" sz="2600" b="0" i="1" smtClean="0">
                            <a:latin typeface="Cambria Math" panose="02040503050406030204" pitchFamily="18" charset="0"/>
                          </a:rPr>
                        </m:ctrlPr>
                      </m:sSubSupPr>
                      <m:e>
                        <m:r>
                          <a:rPr lang="en-US" sz="2600" b="0" i="1" smtClean="0">
                            <a:latin typeface="Cambria Math" panose="02040503050406030204" pitchFamily="18" charset="0"/>
                            <a:ea typeface="Cambria Math" panose="02040503050406030204" pitchFamily="18" charset="0"/>
                          </a:rPr>
                          <m:t>𝜙</m:t>
                        </m:r>
                      </m:e>
                      <m:sub>
                        <m:r>
                          <a:rPr lang="en-US" sz="2600" b="0" i="1" smtClean="0">
                            <a:latin typeface="Cambria Math" panose="02040503050406030204" pitchFamily="18" charset="0"/>
                          </a:rPr>
                          <m:t>𝑖</m:t>
                        </m:r>
                      </m:sub>
                      <m:sup>
                        <m:r>
                          <a:rPr lang="en-US" sz="2600" b="0" i="1" smtClean="0">
                            <a:latin typeface="Cambria Math" panose="02040503050406030204" pitchFamily="18" charset="0"/>
                          </a:rPr>
                          <m:t>(2)</m:t>
                        </m:r>
                      </m:sup>
                    </m:sSubSup>
                    <m:r>
                      <a:rPr lang="en-US" sz="2600" b="0" i="1" smtClean="0">
                        <a:latin typeface="Cambria Math" panose="02040503050406030204" pitchFamily="18" charset="0"/>
                      </a:rPr>
                      <m:t>=</m:t>
                    </m:r>
                    <m:nary>
                      <m:naryPr>
                        <m:chr m:val="∏"/>
                        <m:ctrlPr>
                          <a:rPr lang="en-US" sz="2600" b="0" i="1" smtClean="0">
                            <a:latin typeface="Cambria Math" panose="02040503050406030204" pitchFamily="18" charset="0"/>
                          </a:rPr>
                        </m:ctrlPr>
                      </m:naryPr>
                      <m:sub>
                        <m:r>
                          <m:rPr>
                            <m:brk m:alnAt="23"/>
                          </m:rPr>
                          <a:rPr lang="en-US" sz="2600" b="0" i="1" smtClean="0">
                            <a:latin typeface="Cambria Math" panose="02040503050406030204" pitchFamily="18" charset="0"/>
                          </a:rPr>
                          <m:t>𝑗</m:t>
                        </m:r>
                        <m:r>
                          <a:rPr lang="en-US" sz="2600" b="0" i="1" smtClean="0">
                            <a:latin typeface="Cambria Math" panose="02040503050406030204" pitchFamily="18" charset="0"/>
                          </a:rPr>
                          <m:t>=1</m:t>
                        </m:r>
                      </m:sub>
                      <m:sup>
                        <m:r>
                          <a:rPr lang="en-US" sz="2600" b="0" i="1" smtClean="0">
                            <a:latin typeface="Cambria Math" panose="02040503050406030204" pitchFamily="18" charset="0"/>
                          </a:rPr>
                          <m:t>𝑛</m:t>
                        </m:r>
                      </m:sup>
                      <m:e>
                        <m:sSup>
                          <m:sSupPr>
                            <m:ctrlPr>
                              <a:rPr lang="en-US" sz="2600" b="0" i="1" smtClean="0">
                                <a:latin typeface="Cambria Math" panose="02040503050406030204" pitchFamily="18" charset="0"/>
                              </a:rPr>
                            </m:ctrlPr>
                          </m:sSupPr>
                          <m:e>
                            <m:d>
                              <m:dPr>
                                <m:ctrlPr>
                                  <a:rPr lang="en-US" sz="2600" b="0" i="1" smtClean="0">
                                    <a:latin typeface="Cambria Math" panose="02040503050406030204" pitchFamily="18" charset="0"/>
                                  </a:rPr>
                                </m:ctrlPr>
                              </m:dPr>
                              <m:e>
                                <m:sSub>
                                  <m:sSubPr>
                                    <m:ctrlPr>
                                      <a:rPr lang="en-US" sz="2600" b="0" i="1" smtClean="0">
                                        <a:latin typeface="Cambria Math" panose="02040503050406030204" pitchFamily="18" charset="0"/>
                                      </a:rPr>
                                    </m:ctrlPr>
                                  </m:sSubPr>
                                  <m:e>
                                    <m:acc>
                                      <m:accPr>
                                        <m:chr m:val="̅"/>
                                        <m:ctrlPr>
                                          <a:rPr lang="en-US" sz="2600" b="0" i="1" smtClean="0">
                                            <a:latin typeface="Cambria Math" panose="02040503050406030204" pitchFamily="18" charset="0"/>
                                          </a:rPr>
                                        </m:ctrlPr>
                                      </m:accPr>
                                      <m:e>
                                        <m:r>
                                          <a:rPr lang="en-US" sz="2600" b="0" i="1" smtClean="0">
                                            <a:latin typeface="Cambria Math" panose="02040503050406030204" pitchFamily="18" charset="0"/>
                                          </a:rPr>
                                          <m:t>𝑥</m:t>
                                        </m:r>
                                      </m:e>
                                    </m:acc>
                                  </m:e>
                                  <m:sub>
                                    <m:r>
                                      <a:rPr lang="en-US" sz="2600" b="0" i="1" smtClean="0">
                                        <a:latin typeface="Cambria Math" panose="02040503050406030204" pitchFamily="18" charset="0"/>
                                      </a:rPr>
                                      <m:t>𝑖𝑗</m:t>
                                    </m:r>
                                  </m:sub>
                                </m:sSub>
                              </m:e>
                            </m:d>
                          </m:e>
                          <m:sup>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𝑤</m:t>
                                </m:r>
                              </m:e>
                              <m:sub>
                                <m:r>
                                  <a:rPr lang="en-US" sz="2600" b="0" i="1" smtClean="0">
                                    <a:latin typeface="Cambria Math" panose="02040503050406030204" pitchFamily="18" charset="0"/>
                                  </a:rPr>
                                  <m:t>𝑗</m:t>
                                </m:r>
                              </m:sub>
                            </m:sSub>
                          </m:sup>
                        </m:sSup>
                      </m:e>
                    </m:nary>
                  </m:oMath>
                </a14:m>
                <a:br>
                  <a:rPr lang="en-JP" dirty="0"/>
                </a:br>
                <a:endParaRPr lang="en-JP" dirty="0"/>
              </a:p>
            </p:txBody>
          </p:sp>
        </mc:Choice>
        <mc:Fallback xmlns="">
          <p:sp>
            <p:nvSpPr>
              <p:cNvPr id="3" name="Content Placeholder 2">
                <a:extLst>
                  <a:ext uri="{FF2B5EF4-FFF2-40B4-BE49-F238E27FC236}">
                    <a16:creationId xmlns:a16="http://schemas.microsoft.com/office/drawing/2014/main" id="{E67A2849-90D1-FC0C-17BC-856CA0AFD682}"/>
                  </a:ext>
                </a:extLst>
              </p:cNvPr>
              <p:cNvSpPr>
                <a:spLocks noGrp="1" noRot="1" noChangeAspect="1" noMove="1" noResize="1" noEditPoints="1" noAdjustHandles="1" noChangeArrowheads="1" noChangeShapeType="1" noTextEdit="1"/>
              </p:cNvSpPr>
              <p:nvPr>
                <p:ph idx="1"/>
              </p:nvPr>
            </p:nvSpPr>
            <p:spPr>
              <a:blipFill>
                <a:blip r:embed="rId3"/>
                <a:stretch>
                  <a:fillRect l="-844" t="-14244" b="-32849"/>
                </a:stretch>
              </a:blipFill>
            </p:spPr>
            <p:txBody>
              <a:bodyPr/>
              <a:lstStyle/>
              <a:p>
                <a:r>
                  <a:rPr lang="en-JP">
                    <a:noFill/>
                  </a:rPr>
                  <a:t> </a:t>
                </a:r>
              </a:p>
            </p:txBody>
          </p:sp>
        </mc:Fallback>
      </mc:AlternateContent>
    </p:spTree>
    <p:extLst>
      <p:ext uri="{BB962C8B-B14F-4D97-AF65-F5344CB8AC3E}">
        <p14:creationId xmlns:p14="http://schemas.microsoft.com/office/powerpoint/2010/main" val="4219977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D935D-9C89-6D6A-DB2E-7659FA7E7355}"/>
              </a:ext>
            </a:extLst>
          </p:cNvPr>
          <p:cNvSpPr>
            <a:spLocks noGrp="1"/>
          </p:cNvSpPr>
          <p:nvPr>
            <p:ph type="title"/>
          </p:nvPr>
        </p:nvSpPr>
        <p:spPr/>
        <p:txBody>
          <a:bodyPr/>
          <a:lstStyle/>
          <a:p>
            <a:r>
              <a:rPr lang="en-JP" dirty="0"/>
              <a:t>Weighted Aggregated Sum Product Assessment (WASPAS) (cont.)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44BB409-3BE1-51AD-00A4-4EC5F83FADC3}"/>
                  </a:ext>
                </a:extLst>
              </p:cNvPr>
              <p:cNvSpPr>
                <a:spLocks noGrp="1"/>
              </p:cNvSpPr>
              <p:nvPr>
                <p:ph idx="1"/>
              </p:nvPr>
            </p:nvSpPr>
            <p:spPr/>
            <p:txBody>
              <a:bodyPr/>
              <a:lstStyle/>
              <a:p>
                <a:r>
                  <a:rPr lang="en-JP" dirty="0"/>
                  <a:t>The Weighted Aggregated Sum Product Assessment (WASPAS) is a combination of these two:</a:t>
                </a:r>
                <a:br>
                  <a:rPr lang="en-JP"/>
                </a:b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JP"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𝜆</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ea typeface="Cambria Math" panose="02040503050406030204" pitchFamily="18" charset="0"/>
                          </a:rPr>
                          <m:t>𝑖</m:t>
                        </m:r>
                      </m:sub>
                      <m:sup>
                        <m:r>
                          <a:rPr lang="en-US" b="0" i="1" smtClean="0">
                            <a:latin typeface="Cambria Math" panose="02040503050406030204" pitchFamily="18" charset="0"/>
                            <a:ea typeface="Cambria Math" panose="02040503050406030204" pitchFamily="18" charset="0"/>
                          </a:rPr>
                          <m:t>(1)</m:t>
                        </m:r>
                      </m:sup>
                    </m:sSubSup>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𝜆</m:t>
                        </m:r>
                      </m:e>
                    </m:d>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ea typeface="Cambria Math" panose="02040503050406030204" pitchFamily="18" charset="0"/>
                          </a:rPr>
                          <m:t>𝑖</m:t>
                        </m:r>
                      </m:sub>
                      <m:sup>
                        <m:r>
                          <a:rPr lang="en-US" b="0" i="1" smtClean="0">
                            <a:latin typeface="Cambria Math" panose="02040503050406030204" pitchFamily="18" charset="0"/>
                            <a:ea typeface="Cambria Math" panose="02040503050406030204" pitchFamily="18" charset="0"/>
                          </a:rPr>
                          <m:t>(2)</m:t>
                        </m:r>
                      </m:sup>
                    </m:sSubSup>
                  </m:oMath>
                </a14:m>
                <a:br>
                  <a:rPr lang="en-US" dirty="0"/>
                </a:br>
                <a:r>
                  <a:rPr lang="en-US" dirty="0"/>
                  <a:t>where </a:t>
                </a:r>
                <a14:m>
                  <m:oMath xmlns:m="http://schemas.openxmlformats.org/officeDocument/2006/math">
                    <m:r>
                      <a:rPr lang="en-US" i="1">
                        <a:latin typeface="Cambria Math" panose="02040503050406030204" pitchFamily="18" charset="0"/>
                        <a:ea typeface="Cambria Math" panose="02040503050406030204" pitchFamily="18" charset="0"/>
                      </a:rPr>
                      <m:t>𝜆</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[0,1]</m:t>
                    </m:r>
                  </m:oMath>
                </a14:m>
                <a:r>
                  <a:rPr lang="en-JP" dirty="0"/>
                  <a:t> is </a:t>
                </a:r>
                <a:r>
                  <a:rPr lang="en-JP"/>
                  <a:t>the WASPAS </a:t>
                </a:r>
                <a:r>
                  <a:rPr lang="en-JP" dirty="0"/>
                  <a:t>parameter [Seifi. </a:t>
                </a:r>
                <a:r>
                  <a:rPr lang="en-US" dirty="0"/>
                  <a:t>E</a:t>
                </a:r>
                <a:r>
                  <a:rPr lang="en-JP" dirty="0"/>
                  <a:t>t al, 2021] [Zavadskas et al., </a:t>
                </a:r>
                <a:r>
                  <a:rPr lang="en-JP"/>
                  <a:t>2012]</a:t>
                </a:r>
                <a:endParaRPr lang="en-US" dirty="0"/>
              </a:p>
              <a:p>
                <a:r>
                  <a:rPr lang="en-US" dirty="0"/>
                  <a:t>In this study, a common </a:t>
                </a:r>
                <a14:m>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=0.5</m:t>
                    </m:r>
                  </m:oMath>
                </a14:m>
                <a:r>
                  <a:rPr lang="en-US" dirty="0"/>
                  <a:t> is used.</a:t>
                </a:r>
                <a:endParaRPr lang="en-JP" dirty="0"/>
              </a:p>
            </p:txBody>
          </p:sp>
        </mc:Choice>
        <mc:Fallback xmlns="">
          <p:sp>
            <p:nvSpPr>
              <p:cNvPr id="3" name="Content Placeholder 2">
                <a:extLst>
                  <a:ext uri="{FF2B5EF4-FFF2-40B4-BE49-F238E27FC236}">
                    <a16:creationId xmlns:a16="http://schemas.microsoft.com/office/drawing/2014/main" id="{E44BB409-3BE1-51AD-00A4-4EC5F83FADC3}"/>
                  </a:ext>
                </a:extLst>
              </p:cNvPr>
              <p:cNvSpPr>
                <a:spLocks noGrp="1" noRot="1" noChangeAspect="1" noMove="1" noResize="1" noEditPoints="1" noAdjustHandles="1" noChangeArrowheads="1" noChangeShapeType="1" noTextEdit="1"/>
              </p:cNvSpPr>
              <p:nvPr>
                <p:ph idx="1"/>
              </p:nvPr>
            </p:nvSpPr>
            <p:spPr>
              <a:blipFill>
                <a:blip r:embed="rId3"/>
                <a:stretch>
                  <a:fillRect l="-1086" t="-2326" r="-1689"/>
                </a:stretch>
              </a:blipFill>
            </p:spPr>
            <p:txBody>
              <a:bodyPr/>
              <a:lstStyle/>
              <a:p>
                <a:r>
                  <a:rPr lang="en-US">
                    <a:noFill/>
                  </a:rPr>
                  <a:t> </a:t>
                </a:r>
              </a:p>
            </p:txBody>
          </p:sp>
        </mc:Fallback>
      </mc:AlternateContent>
    </p:spTree>
    <p:extLst>
      <p:ext uri="{BB962C8B-B14F-4D97-AF65-F5344CB8AC3E}">
        <p14:creationId xmlns:p14="http://schemas.microsoft.com/office/powerpoint/2010/main" val="2347473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C530-9C5A-F762-88AB-F103C8BE9990}"/>
              </a:ext>
            </a:extLst>
          </p:cNvPr>
          <p:cNvSpPr>
            <a:spLocks noGrp="1"/>
          </p:cNvSpPr>
          <p:nvPr>
            <p:ph type="title"/>
          </p:nvPr>
        </p:nvSpPr>
        <p:spPr/>
        <p:txBody>
          <a:bodyPr/>
          <a:lstStyle/>
          <a:p>
            <a:r>
              <a:rPr lang="en-US" dirty="0"/>
              <a:t>Rainfall model: </a:t>
            </a:r>
            <a:r>
              <a:rPr lang="en-US" dirty="0" err="1"/>
              <a:t>WeaGETS</a:t>
            </a:r>
            <a:endParaRPr lang="en-US" dirty="0"/>
          </a:p>
        </p:txBody>
      </p:sp>
      <p:sp>
        <p:nvSpPr>
          <p:cNvPr id="3" name="Content Placeholder 2">
            <a:extLst>
              <a:ext uri="{FF2B5EF4-FFF2-40B4-BE49-F238E27FC236}">
                <a16:creationId xmlns:a16="http://schemas.microsoft.com/office/drawing/2014/main" id="{799ED395-4DA8-46D8-3D74-2C8C50377840}"/>
              </a:ext>
            </a:extLst>
          </p:cNvPr>
          <p:cNvSpPr>
            <a:spLocks noGrp="1"/>
          </p:cNvSpPr>
          <p:nvPr>
            <p:ph idx="1"/>
          </p:nvPr>
        </p:nvSpPr>
        <p:spPr/>
        <p:txBody>
          <a:bodyPr/>
          <a:lstStyle/>
          <a:p>
            <a:r>
              <a:rPr lang="en-US" dirty="0"/>
              <a:t>A stochastic weather generator that generates daily precipitation as well as daily minimum and maximum temperatures based on historical precipitation and temperature inputs.</a:t>
            </a:r>
          </a:p>
          <a:p>
            <a:r>
              <a:rPr lang="en-US" dirty="0"/>
              <a:t>The occurrence of wet and dry days is determined using a second-order Markov chain.</a:t>
            </a:r>
          </a:p>
          <a:p>
            <a:r>
              <a:rPr lang="en-US" dirty="0"/>
              <a:t>Precipitation amounts on wet days are modeled using an exponential distribution.</a:t>
            </a:r>
          </a:p>
        </p:txBody>
      </p:sp>
    </p:spTree>
    <p:extLst>
      <p:ext uri="{BB962C8B-B14F-4D97-AF65-F5344CB8AC3E}">
        <p14:creationId xmlns:p14="http://schemas.microsoft.com/office/powerpoint/2010/main" val="3648661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0DA98-BFB7-1977-CADA-884791FA38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6AB17-473D-4D15-0722-E67488541A64}"/>
              </a:ext>
            </a:extLst>
          </p:cNvPr>
          <p:cNvSpPr>
            <a:spLocks noGrp="1"/>
          </p:cNvSpPr>
          <p:nvPr>
            <p:ph type="title"/>
          </p:nvPr>
        </p:nvSpPr>
        <p:spPr/>
        <p:txBody>
          <a:bodyPr/>
          <a:lstStyle/>
          <a:p>
            <a:r>
              <a:rPr lang="en-US" dirty="0"/>
              <a:t>Model calibration</a:t>
            </a:r>
          </a:p>
        </p:txBody>
      </p:sp>
      <p:sp>
        <p:nvSpPr>
          <p:cNvPr id="3" name="TextBox 2">
            <a:extLst>
              <a:ext uri="{FF2B5EF4-FFF2-40B4-BE49-F238E27FC236}">
                <a16:creationId xmlns:a16="http://schemas.microsoft.com/office/drawing/2014/main" id="{64822AB1-E843-940C-C70B-8A94678B28F0}"/>
              </a:ext>
            </a:extLst>
          </p:cNvPr>
          <p:cNvSpPr txBox="1"/>
          <p:nvPr/>
        </p:nvSpPr>
        <p:spPr>
          <a:xfrm>
            <a:off x="4580751" y="1421202"/>
            <a:ext cx="2962597" cy="1231106"/>
          </a:xfrm>
          <a:prstGeom prst="rect">
            <a:avLst/>
          </a:prstGeom>
          <a:noFill/>
          <a:ln>
            <a:solidFill>
              <a:schemeClr val="tx1"/>
            </a:solidFill>
          </a:ln>
        </p:spPr>
        <p:txBody>
          <a:bodyPr wrap="square" rtlCol="0">
            <a:spAutoFit/>
          </a:bodyPr>
          <a:lstStyle/>
          <a:p>
            <a:r>
              <a:rPr lang="en-US" dirty="0"/>
              <a:t>Data Curation</a:t>
            </a:r>
          </a:p>
          <a:p>
            <a:pPr marL="285750" indent="-285750">
              <a:buFont typeface="Arial" panose="020B0604020202020204" pitchFamily="34" charset="0"/>
              <a:buChar char="•"/>
            </a:pPr>
            <a:r>
              <a:rPr lang="en-US" sz="1400" dirty="0"/>
              <a:t>SMAP </a:t>
            </a:r>
          </a:p>
          <a:p>
            <a:pPr marL="285750" indent="-285750">
              <a:buFont typeface="Arial" panose="020B0604020202020204" pitchFamily="34" charset="0"/>
              <a:buChar char="•"/>
            </a:pPr>
            <a:r>
              <a:rPr lang="en-US" sz="1400" dirty="0"/>
              <a:t>Daily / half-hourly IMERG</a:t>
            </a:r>
          </a:p>
          <a:p>
            <a:pPr marL="285750" indent="-285750">
              <a:buFont typeface="Arial" panose="020B0604020202020204" pitchFamily="34" charset="0"/>
              <a:buChar char="•"/>
            </a:pPr>
            <a:r>
              <a:rPr lang="en-US" sz="1400" dirty="0"/>
              <a:t>Modified ERA5</a:t>
            </a:r>
          </a:p>
          <a:p>
            <a:pPr marL="285750" indent="-285750">
              <a:buFont typeface="Arial" panose="020B0604020202020204" pitchFamily="34" charset="0"/>
              <a:buChar char="•"/>
            </a:pPr>
            <a:r>
              <a:rPr lang="en-US" sz="1400" dirty="0"/>
              <a:t>CPC temperature</a:t>
            </a:r>
          </a:p>
        </p:txBody>
      </p:sp>
      <p:sp>
        <p:nvSpPr>
          <p:cNvPr id="16" name="TextBox 15">
            <a:extLst>
              <a:ext uri="{FF2B5EF4-FFF2-40B4-BE49-F238E27FC236}">
                <a16:creationId xmlns:a16="http://schemas.microsoft.com/office/drawing/2014/main" id="{92224AF0-2FF9-AA71-C1F9-61471C7BFC62}"/>
              </a:ext>
            </a:extLst>
          </p:cNvPr>
          <p:cNvSpPr txBox="1"/>
          <p:nvPr/>
        </p:nvSpPr>
        <p:spPr>
          <a:xfrm>
            <a:off x="1976046" y="3206892"/>
            <a:ext cx="2235200" cy="369332"/>
          </a:xfrm>
          <a:prstGeom prst="rect">
            <a:avLst/>
          </a:prstGeom>
          <a:noFill/>
          <a:ln w="38100">
            <a:solidFill>
              <a:srgbClr val="FF0000"/>
            </a:solidFill>
          </a:ln>
        </p:spPr>
        <p:txBody>
          <a:bodyPr wrap="square" rtlCol="0">
            <a:spAutoFit/>
          </a:bodyPr>
          <a:lstStyle/>
          <a:p>
            <a:r>
              <a:rPr lang="en-US" dirty="0"/>
              <a:t>Model Calibration</a:t>
            </a:r>
          </a:p>
        </p:txBody>
      </p:sp>
      <p:sp>
        <p:nvSpPr>
          <p:cNvPr id="17" name="TextBox 16">
            <a:extLst>
              <a:ext uri="{FF2B5EF4-FFF2-40B4-BE49-F238E27FC236}">
                <a16:creationId xmlns:a16="http://schemas.microsoft.com/office/drawing/2014/main" id="{37E03F8A-2B71-D19B-2D35-FB593EFF0D69}"/>
              </a:ext>
            </a:extLst>
          </p:cNvPr>
          <p:cNvSpPr txBox="1"/>
          <p:nvPr/>
        </p:nvSpPr>
        <p:spPr>
          <a:xfrm>
            <a:off x="3356643" y="5181204"/>
            <a:ext cx="5538197" cy="646331"/>
          </a:xfrm>
          <a:prstGeom prst="rect">
            <a:avLst/>
          </a:prstGeom>
          <a:noFill/>
          <a:ln>
            <a:solidFill>
              <a:schemeClr val="tx1"/>
            </a:solidFill>
          </a:ln>
        </p:spPr>
        <p:txBody>
          <a:bodyPr wrap="square" rtlCol="0">
            <a:spAutoFit/>
          </a:bodyPr>
          <a:lstStyle/>
          <a:p>
            <a:r>
              <a:rPr lang="en-US" dirty="0"/>
              <a:t>Bias Correction</a:t>
            </a:r>
          </a:p>
          <a:p>
            <a:pPr marL="285750" indent="-285750">
              <a:buFont typeface="Arial" panose="020B0604020202020204" pitchFamily="34" charset="0"/>
              <a:buChar char="•"/>
            </a:pPr>
            <a:r>
              <a:rPr lang="en-US" dirty="0"/>
              <a:t>CDF-matching between 2,000-year data and SMAP</a:t>
            </a:r>
          </a:p>
        </p:txBody>
      </p:sp>
      <p:sp>
        <p:nvSpPr>
          <p:cNvPr id="18" name="TextBox 17">
            <a:extLst>
              <a:ext uri="{FF2B5EF4-FFF2-40B4-BE49-F238E27FC236}">
                <a16:creationId xmlns:a16="http://schemas.microsoft.com/office/drawing/2014/main" id="{B6E408A6-8A98-21A7-E0DB-44274EA992E5}"/>
              </a:ext>
            </a:extLst>
          </p:cNvPr>
          <p:cNvSpPr txBox="1"/>
          <p:nvPr/>
        </p:nvSpPr>
        <p:spPr>
          <a:xfrm>
            <a:off x="3518426" y="6300940"/>
            <a:ext cx="5087246" cy="369332"/>
          </a:xfrm>
          <a:prstGeom prst="rect">
            <a:avLst/>
          </a:prstGeom>
          <a:noFill/>
          <a:ln>
            <a:solidFill>
              <a:schemeClr val="tx1"/>
            </a:solidFill>
          </a:ln>
        </p:spPr>
        <p:txBody>
          <a:bodyPr wrap="square" rtlCol="0">
            <a:spAutoFit/>
          </a:bodyPr>
          <a:lstStyle/>
          <a:p>
            <a:r>
              <a:rPr lang="en-US" dirty="0"/>
              <a:t>Derivation of joint, conditional and marginal PDFs</a:t>
            </a:r>
          </a:p>
        </p:txBody>
      </p:sp>
      <p:sp>
        <p:nvSpPr>
          <p:cNvPr id="19" name="Right Arrow 18">
            <a:extLst>
              <a:ext uri="{FF2B5EF4-FFF2-40B4-BE49-F238E27FC236}">
                <a16:creationId xmlns:a16="http://schemas.microsoft.com/office/drawing/2014/main" id="{912097A1-2751-BDE8-D223-C15C704AD5DB}"/>
              </a:ext>
            </a:extLst>
          </p:cNvPr>
          <p:cNvSpPr/>
          <p:nvPr/>
        </p:nvSpPr>
        <p:spPr>
          <a:xfrm rot="8647970">
            <a:off x="4023244" y="2714170"/>
            <a:ext cx="582918"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6946B5E0-8958-0F12-8845-1CD38270BBB3}"/>
              </a:ext>
            </a:extLst>
          </p:cNvPr>
          <p:cNvSpPr/>
          <p:nvPr/>
        </p:nvSpPr>
        <p:spPr>
          <a:xfrm rot="2891232">
            <a:off x="7605168" y="2632693"/>
            <a:ext cx="561484"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3F453B20-2EA4-2228-7C8C-C22D8E188140}"/>
              </a:ext>
            </a:extLst>
          </p:cNvPr>
          <p:cNvSpPr/>
          <p:nvPr/>
        </p:nvSpPr>
        <p:spPr>
          <a:xfrm rot="5400000">
            <a:off x="5928221" y="4768695"/>
            <a:ext cx="395043"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0C1F575B-9A54-E939-FB70-4135FF12E586}"/>
              </a:ext>
            </a:extLst>
          </p:cNvPr>
          <p:cNvSpPr/>
          <p:nvPr/>
        </p:nvSpPr>
        <p:spPr>
          <a:xfrm rot="5400000">
            <a:off x="5978277" y="5925587"/>
            <a:ext cx="294931"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9BBC8B0-C8F2-1735-1349-A94D276C7D62}"/>
              </a:ext>
            </a:extLst>
          </p:cNvPr>
          <p:cNvSpPr txBox="1"/>
          <p:nvPr/>
        </p:nvSpPr>
        <p:spPr>
          <a:xfrm>
            <a:off x="1938150" y="2447729"/>
            <a:ext cx="2163590" cy="646331"/>
          </a:xfrm>
          <a:prstGeom prst="rect">
            <a:avLst/>
          </a:prstGeom>
          <a:noFill/>
        </p:spPr>
        <p:txBody>
          <a:bodyPr wrap="square" rtlCol="0">
            <a:spAutoFit/>
          </a:bodyPr>
          <a:lstStyle/>
          <a:p>
            <a:r>
              <a:rPr lang="en-US" dirty="0"/>
              <a:t>SMAP  , daily / half-hourly IMERG, ERA5</a:t>
            </a:r>
          </a:p>
        </p:txBody>
      </p:sp>
      <p:sp>
        <p:nvSpPr>
          <p:cNvPr id="24" name="TextBox 23">
            <a:extLst>
              <a:ext uri="{FF2B5EF4-FFF2-40B4-BE49-F238E27FC236}">
                <a16:creationId xmlns:a16="http://schemas.microsoft.com/office/drawing/2014/main" id="{4C60A07C-A00C-785F-379F-D00E2611979C}"/>
              </a:ext>
            </a:extLst>
          </p:cNvPr>
          <p:cNvSpPr txBox="1"/>
          <p:nvPr/>
        </p:nvSpPr>
        <p:spPr>
          <a:xfrm>
            <a:off x="8041530" y="2348607"/>
            <a:ext cx="2235200" cy="369332"/>
          </a:xfrm>
          <a:prstGeom prst="rect">
            <a:avLst/>
          </a:prstGeom>
          <a:noFill/>
        </p:spPr>
        <p:txBody>
          <a:bodyPr wrap="square" rtlCol="0">
            <a:spAutoFit/>
          </a:bodyPr>
          <a:lstStyle/>
          <a:p>
            <a:r>
              <a:rPr lang="en-US" dirty="0"/>
              <a:t>Daily IMERG, CPC</a:t>
            </a:r>
          </a:p>
        </p:txBody>
      </p:sp>
      <p:sp>
        <p:nvSpPr>
          <p:cNvPr id="25" name="Oval 24">
            <a:extLst>
              <a:ext uri="{FF2B5EF4-FFF2-40B4-BE49-F238E27FC236}">
                <a16:creationId xmlns:a16="http://schemas.microsoft.com/office/drawing/2014/main" id="{730D923A-9A76-5E90-6992-892F6DD89531}"/>
              </a:ext>
            </a:extLst>
          </p:cNvPr>
          <p:cNvSpPr/>
          <p:nvPr/>
        </p:nvSpPr>
        <p:spPr>
          <a:xfrm>
            <a:off x="7346981" y="3031304"/>
            <a:ext cx="4845019" cy="730822"/>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Stochastic Weather Generator (</a:t>
            </a:r>
            <a:r>
              <a:rPr lang="en-US" dirty="0" err="1">
                <a:solidFill>
                  <a:sysClr val="windowText" lastClr="000000"/>
                </a:solidFill>
              </a:rPr>
              <a:t>WeaGETS</a:t>
            </a:r>
            <a:r>
              <a:rPr lang="en-US" dirty="0">
                <a:solidFill>
                  <a:sysClr val="windowText" lastClr="000000"/>
                </a:solidFill>
              </a:rPr>
              <a:t>)</a:t>
            </a:r>
          </a:p>
        </p:txBody>
      </p:sp>
      <p:sp>
        <p:nvSpPr>
          <p:cNvPr id="26" name="Oval 25">
            <a:extLst>
              <a:ext uri="{FF2B5EF4-FFF2-40B4-BE49-F238E27FC236}">
                <a16:creationId xmlns:a16="http://schemas.microsoft.com/office/drawing/2014/main" id="{5E44C21B-5335-3008-BAF6-319FA363CF3A}"/>
              </a:ext>
            </a:extLst>
          </p:cNvPr>
          <p:cNvSpPr/>
          <p:nvPr/>
        </p:nvSpPr>
        <p:spPr>
          <a:xfrm>
            <a:off x="4644444" y="3951662"/>
            <a:ext cx="2962598" cy="730822"/>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Bucket Model</a:t>
            </a:r>
          </a:p>
        </p:txBody>
      </p:sp>
      <p:sp>
        <p:nvSpPr>
          <p:cNvPr id="27" name="Right Arrow 26">
            <a:extLst>
              <a:ext uri="{FF2B5EF4-FFF2-40B4-BE49-F238E27FC236}">
                <a16:creationId xmlns:a16="http://schemas.microsoft.com/office/drawing/2014/main" id="{31BB978B-3612-677F-8A16-8F8321E4CA34}"/>
              </a:ext>
            </a:extLst>
          </p:cNvPr>
          <p:cNvSpPr/>
          <p:nvPr/>
        </p:nvSpPr>
        <p:spPr>
          <a:xfrm rot="2919510">
            <a:off x="4042204" y="3781489"/>
            <a:ext cx="833779"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D33ADAA-F15B-4692-2016-1B9A92734B80}"/>
              </a:ext>
            </a:extLst>
          </p:cNvPr>
          <p:cNvSpPr txBox="1"/>
          <p:nvPr/>
        </p:nvSpPr>
        <p:spPr>
          <a:xfrm>
            <a:off x="1730782" y="3711571"/>
            <a:ext cx="2578327" cy="584775"/>
          </a:xfrm>
          <a:prstGeom prst="rect">
            <a:avLst/>
          </a:prstGeom>
          <a:noFill/>
        </p:spPr>
        <p:txBody>
          <a:bodyPr wrap="square" rtlCol="0">
            <a:spAutoFit/>
          </a:bodyPr>
          <a:lstStyle/>
          <a:p>
            <a:r>
              <a:rPr lang="en-US" sz="1600" dirty="0"/>
              <a:t>Parameter </a:t>
            </a:r>
            <a:r>
              <a:rPr lang="en-US" sz="1600" dirty="0" err="1"/>
              <a:t>soil_type</a:t>
            </a:r>
            <a:r>
              <a:rPr lang="en-US" sz="1600" dirty="0"/>
              <a:t> and ZR (rooting depth)</a:t>
            </a:r>
          </a:p>
        </p:txBody>
      </p:sp>
      <p:sp>
        <p:nvSpPr>
          <p:cNvPr id="29" name="Right Arrow 28">
            <a:extLst>
              <a:ext uri="{FF2B5EF4-FFF2-40B4-BE49-F238E27FC236}">
                <a16:creationId xmlns:a16="http://schemas.microsoft.com/office/drawing/2014/main" id="{9DECC9E8-A5D4-313A-E4D4-5ED6C8BBE70F}"/>
              </a:ext>
            </a:extLst>
          </p:cNvPr>
          <p:cNvSpPr/>
          <p:nvPr/>
        </p:nvSpPr>
        <p:spPr>
          <a:xfrm rot="8631755">
            <a:off x="7340747" y="3760087"/>
            <a:ext cx="561484"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35365AE-7982-D79C-6076-36AB44E1340E}"/>
              </a:ext>
            </a:extLst>
          </p:cNvPr>
          <p:cNvSpPr txBox="1"/>
          <p:nvPr/>
        </p:nvSpPr>
        <p:spPr>
          <a:xfrm>
            <a:off x="7780611" y="3881850"/>
            <a:ext cx="2608025" cy="646331"/>
          </a:xfrm>
          <a:prstGeom prst="rect">
            <a:avLst/>
          </a:prstGeom>
          <a:noFill/>
        </p:spPr>
        <p:txBody>
          <a:bodyPr wrap="square" rtlCol="0">
            <a:spAutoFit/>
          </a:bodyPr>
          <a:lstStyle/>
          <a:p>
            <a:r>
              <a:rPr lang="en-US" dirty="0"/>
              <a:t>2,000-year daily precipitation and PET</a:t>
            </a:r>
          </a:p>
        </p:txBody>
      </p:sp>
      <p:sp>
        <p:nvSpPr>
          <p:cNvPr id="31" name="TextBox 30">
            <a:extLst>
              <a:ext uri="{FF2B5EF4-FFF2-40B4-BE49-F238E27FC236}">
                <a16:creationId xmlns:a16="http://schemas.microsoft.com/office/drawing/2014/main" id="{C7897F2C-070C-BEAA-9B40-E82BFCB8C5B7}"/>
              </a:ext>
            </a:extLst>
          </p:cNvPr>
          <p:cNvSpPr txBox="1"/>
          <p:nvPr/>
        </p:nvSpPr>
        <p:spPr>
          <a:xfrm>
            <a:off x="6444291" y="4745748"/>
            <a:ext cx="3420398" cy="369332"/>
          </a:xfrm>
          <a:prstGeom prst="rect">
            <a:avLst/>
          </a:prstGeom>
          <a:noFill/>
        </p:spPr>
        <p:txBody>
          <a:bodyPr wrap="square" rtlCol="0">
            <a:spAutoFit/>
          </a:bodyPr>
          <a:lstStyle/>
          <a:p>
            <a:r>
              <a:rPr lang="en-US" dirty="0"/>
              <a:t>2,000-year daily soil moisture</a:t>
            </a:r>
          </a:p>
        </p:txBody>
      </p:sp>
      <p:sp>
        <p:nvSpPr>
          <p:cNvPr id="32" name="Rectangle 31">
            <a:extLst>
              <a:ext uri="{FF2B5EF4-FFF2-40B4-BE49-F238E27FC236}">
                <a16:creationId xmlns:a16="http://schemas.microsoft.com/office/drawing/2014/main" id="{BF9DB2AE-B177-475A-8FF5-68C85AA1D08C}"/>
              </a:ext>
            </a:extLst>
          </p:cNvPr>
          <p:cNvSpPr/>
          <p:nvPr/>
        </p:nvSpPr>
        <p:spPr>
          <a:xfrm>
            <a:off x="1976046" y="2454019"/>
            <a:ext cx="673607" cy="338338"/>
          </a:xfrm>
          <a:prstGeom prst="rect">
            <a:avLst/>
          </a:prstGeom>
          <a:no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5B636507-B82C-1A68-B05B-0943DD744F3F}"/>
              </a:ext>
            </a:extLst>
          </p:cNvPr>
          <p:cNvSpPr/>
          <p:nvPr/>
        </p:nvSpPr>
        <p:spPr>
          <a:xfrm>
            <a:off x="1061741" y="2412975"/>
            <a:ext cx="2054897" cy="3402153"/>
          </a:xfrm>
          <a:custGeom>
            <a:avLst/>
            <a:gdLst>
              <a:gd name="csX0" fmla="*/ 869564 w 2054897"/>
              <a:gd name="csY0" fmla="*/ 190808 h 3402153"/>
              <a:gd name="csX1" fmla="*/ 45475 w 2054897"/>
              <a:gd name="csY1" fmla="*/ 303697 h 3402153"/>
              <a:gd name="csX2" fmla="*/ 316409 w 2054897"/>
              <a:gd name="csY2" fmla="*/ 3046897 h 3402153"/>
              <a:gd name="csX3" fmla="*/ 2054897 w 2054897"/>
              <a:gd name="csY3" fmla="*/ 3283963 h 3402153"/>
            </a:gdLst>
            <a:ahLst/>
            <a:cxnLst>
              <a:cxn ang="0">
                <a:pos x="csX0" y="csY0"/>
              </a:cxn>
              <a:cxn ang="0">
                <a:pos x="csX1" y="csY1"/>
              </a:cxn>
              <a:cxn ang="0">
                <a:pos x="csX2" y="csY2"/>
              </a:cxn>
              <a:cxn ang="0">
                <a:pos x="csX3" y="csY3"/>
              </a:cxn>
            </a:cxnLst>
            <a:rect l="l" t="t" r="r" b="b"/>
            <a:pathLst>
              <a:path w="2054897" h="3402153">
                <a:moveTo>
                  <a:pt x="869564" y="190808"/>
                </a:moveTo>
                <a:cubicBezTo>
                  <a:pt x="503615" y="9245"/>
                  <a:pt x="137667" y="-172318"/>
                  <a:pt x="45475" y="303697"/>
                </a:cubicBezTo>
                <a:cubicBezTo>
                  <a:pt x="-46718" y="779712"/>
                  <a:pt x="-18495" y="2550186"/>
                  <a:pt x="316409" y="3046897"/>
                </a:cubicBezTo>
                <a:cubicBezTo>
                  <a:pt x="651313" y="3543608"/>
                  <a:pt x="1353105" y="3413785"/>
                  <a:pt x="2054897" y="3283963"/>
                </a:cubicBezTo>
              </a:path>
            </a:pathLst>
          </a:cu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8107F162-1A9A-1409-6495-63C327FABD05}"/>
              </a:ext>
            </a:extLst>
          </p:cNvPr>
          <p:cNvCxnSpPr/>
          <p:nvPr/>
        </p:nvCxnSpPr>
        <p:spPr>
          <a:xfrm flipV="1">
            <a:off x="2652187" y="5633895"/>
            <a:ext cx="735516" cy="147466"/>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4982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AADCF-24B4-0DAC-8BA0-9E77DA500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54887-CE2B-512D-FE8B-9DF13479B0DF}"/>
              </a:ext>
            </a:extLst>
          </p:cNvPr>
          <p:cNvSpPr>
            <a:spLocks noGrp="1"/>
          </p:cNvSpPr>
          <p:nvPr>
            <p:ph type="title"/>
          </p:nvPr>
        </p:nvSpPr>
        <p:spPr/>
        <p:txBody>
          <a:bodyPr>
            <a:normAutofit/>
          </a:bodyPr>
          <a:lstStyle/>
          <a:p>
            <a:r>
              <a:rPr lang="en-US" dirty="0"/>
              <a:t>Iowa t</a:t>
            </a:r>
            <a:r>
              <a:rPr lang="en-JP"/>
              <a:t>ime</a:t>
            </a:r>
            <a:r>
              <a:rPr lang="en-US" dirty="0"/>
              <a:t> series</a:t>
            </a:r>
            <a:br>
              <a:rPr lang="en-JP"/>
            </a:br>
            <a:r>
              <a:rPr lang="en-JP" sz="2800"/>
              <a:t>at </a:t>
            </a:r>
            <a:r>
              <a:rPr lang="en-JP" sz="2800" dirty="0"/>
              <a:t>the best parameter set (soil_</a:t>
            </a:r>
            <a:r>
              <a:rPr lang="en-JP" sz="2800"/>
              <a:t>type=</a:t>
            </a:r>
            <a:r>
              <a:rPr lang="en-US" sz="2800" dirty="0"/>
              <a:t>6 (sandy clay l</a:t>
            </a:r>
            <a:r>
              <a:rPr lang="en-JP" sz="2800"/>
              <a:t>oam</a:t>
            </a:r>
            <a:r>
              <a:rPr lang="en-US" sz="2800" dirty="0"/>
              <a:t>)</a:t>
            </a:r>
            <a:r>
              <a:rPr lang="en-JP" sz="2800"/>
              <a:t>, </a:t>
            </a:r>
            <a:r>
              <a:rPr lang="en-JP" sz="2800" dirty="0"/>
              <a:t>ZR</a:t>
            </a:r>
            <a:r>
              <a:rPr lang="en-JP" sz="2800"/>
              <a:t>=0.2</a:t>
            </a:r>
            <a:r>
              <a:rPr lang="en-US" sz="2800" dirty="0"/>
              <a:t>)</a:t>
            </a:r>
            <a:endParaRPr lang="en-JP" dirty="0"/>
          </a:p>
        </p:txBody>
      </p:sp>
      <p:pic>
        <p:nvPicPr>
          <p:cNvPr id="4" name="Picture 3">
            <a:extLst>
              <a:ext uri="{FF2B5EF4-FFF2-40B4-BE49-F238E27FC236}">
                <a16:creationId xmlns:a16="http://schemas.microsoft.com/office/drawing/2014/main" id="{5A2EBB0D-9EF3-18C7-657A-1A64839ABD9F}"/>
              </a:ext>
            </a:extLst>
          </p:cNvPr>
          <p:cNvPicPr>
            <a:picLocks noChangeAspect="1"/>
          </p:cNvPicPr>
          <p:nvPr/>
        </p:nvPicPr>
        <p:blipFill>
          <a:blip r:embed="rId3"/>
          <a:stretch>
            <a:fillRect/>
          </a:stretch>
        </p:blipFill>
        <p:spPr>
          <a:xfrm>
            <a:off x="0" y="2270929"/>
            <a:ext cx="5959368" cy="3927096"/>
          </a:xfrm>
          <a:prstGeom prst="rect">
            <a:avLst/>
          </a:prstGeom>
        </p:spPr>
      </p:pic>
      <p:sp>
        <p:nvSpPr>
          <p:cNvPr id="8" name="Left Bracket 7">
            <a:extLst>
              <a:ext uri="{FF2B5EF4-FFF2-40B4-BE49-F238E27FC236}">
                <a16:creationId xmlns:a16="http://schemas.microsoft.com/office/drawing/2014/main" id="{685EDA2B-4CB3-2A56-4FEF-5320EB8BDBC1}"/>
              </a:ext>
            </a:extLst>
          </p:cNvPr>
          <p:cNvSpPr/>
          <p:nvPr/>
        </p:nvSpPr>
        <p:spPr>
          <a:xfrm rot="16200000">
            <a:off x="3490091" y="5949743"/>
            <a:ext cx="147919" cy="81844"/>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pic>
        <p:nvPicPr>
          <p:cNvPr id="6" name="Picture 5">
            <a:extLst>
              <a:ext uri="{FF2B5EF4-FFF2-40B4-BE49-F238E27FC236}">
                <a16:creationId xmlns:a16="http://schemas.microsoft.com/office/drawing/2014/main" id="{FB6E1D5A-E414-43E5-2C35-14CCFE64AB3B}"/>
              </a:ext>
            </a:extLst>
          </p:cNvPr>
          <p:cNvPicPr>
            <a:picLocks noChangeAspect="1"/>
          </p:cNvPicPr>
          <p:nvPr/>
        </p:nvPicPr>
        <p:blipFill>
          <a:blip r:embed="rId4"/>
          <a:stretch>
            <a:fillRect/>
          </a:stretch>
        </p:blipFill>
        <p:spPr>
          <a:xfrm>
            <a:off x="6490369" y="1924334"/>
            <a:ext cx="5214497" cy="3337278"/>
          </a:xfrm>
          <a:prstGeom prst="rect">
            <a:avLst/>
          </a:prstGeom>
        </p:spPr>
      </p:pic>
      <p:cxnSp>
        <p:nvCxnSpPr>
          <p:cNvPr id="10" name="Straight Connector 9">
            <a:extLst>
              <a:ext uri="{FF2B5EF4-FFF2-40B4-BE49-F238E27FC236}">
                <a16:creationId xmlns:a16="http://schemas.microsoft.com/office/drawing/2014/main" id="{C2779042-A388-5673-78B4-D3B7DCCA8FB0}"/>
              </a:ext>
            </a:extLst>
          </p:cNvPr>
          <p:cNvCxnSpPr>
            <a:cxnSpLocks/>
          </p:cNvCxnSpPr>
          <p:nvPr/>
        </p:nvCxnSpPr>
        <p:spPr>
          <a:xfrm flipV="1">
            <a:off x="3523129" y="4028661"/>
            <a:ext cx="3195723" cy="18880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3277C65-180B-CB2C-A2B5-BD74E382B42B}"/>
              </a:ext>
            </a:extLst>
          </p:cNvPr>
          <p:cNvCxnSpPr>
            <a:cxnSpLocks/>
          </p:cNvCxnSpPr>
          <p:nvPr/>
        </p:nvCxnSpPr>
        <p:spPr>
          <a:xfrm flipV="1">
            <a:off x="3604973" y="4028661"/>
            <a:ext cx="7871410" cy="188804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1248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EDCD1-1523-D866-345F-973B67E4E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EA583D-3D76-43B3-E0F0-2ED4D4A5338A}"/>
              </a:ext>
            </a:extLst>
          </p:cNvPr>
          <p:cNvSpPr>
            <a:spLocks noGrp="1"/>
          </p:cNvSpPr>
          <p:nvPr>
            <p:ph type="title"/>
          </p:nvPr>
        </p:nvSpPr>
        <p:spPr/>
        <p:txBody>
          <a:bodyPr>
            <a:normAutofit/>
          </a:bodyPr>
          <a:lstStyle/>
          <a:p>
            <a:r>
              <a:rPr lang="en-US" dirty="0"/>
              <a:t>Ukraine t</a:t>
            </a:r>
            <a:r>
              <a:rPr lang="en-JP"/>
              <a:t>ime</a:t>
            </a:r>
            <a:r>
              <a:rPr lang="en-US" dirty="0"/>
              <a:t> series</a:t>
            </a:r>
            <a:br>
              <a:rPr lang="en-JP"/>
            </a:br>
            <a:r>
              <a:rPr lang="en-JP" sz="2800"/>
              <a:t>at </a:t>
            </a:r>
            <a:r>
              <a:rPr lang="en-JP" sz="2800" dirty="0"/>
              <a:t>the best parameter set (soil_</a:t>
            </a:r>
            <a:r>
              <a:rPr lang="en-JP" sz="2800"/>
              <a:t>type=</a:t>
            </a:r>
            <a:r>
              <a:rPr lang="en-US" sz="2800" dirty="0"/>
              <a:t>3 (sandy loam)</a:t>
            </a:r>
            <a:r>
              <a:rPr lang="en-JP" sz="2800"/>
              <a:t>, </a:t>
            </a:r>
            <a:r>
              <a:rPr lang="en-JP" sz="2800" dirty="0"/>
              <a:t>ZR</a:t>
            </a:r>
            <a:r>
              <a:rPr lang="en-JP" sz="2800"/>
              <a:t>=0.2</a:t>
            </a:r>
            <a:r>
              <a:rPr lang="en-US" sz="2800" dirty="0"/>
              <a:t>)</a:t>
            </a:r>
            <a:endParaRPr lang="en-JP" dirty="0"/>
          </a:p>
        </p:txBody>
      </p:sp>
      <p:pic>
        <p:nvPicPr>
          <p:cNvPr id="4" name="Picture 3">
            <a:extLst>
              <a:ext uri="{FF2B5EF4-FFF2-40B4-BE49-F238E27FC236}">
                <a16:creationId xmlns:a16="http://schemas.microsoft.com/office/drawing/2014/main" id="{2B6AA905-1440-CFF5-E975-2B3C512365D8}"/>
              </a:ext>
            </a:extLst>
          </p:cNvPr>
          <p:cNvPicPr>
            <a:picLocks noChangeAspect="1"/>
          </p:cNvPicPr>
          <p:nvPr/>
        </p:nvPicPr>
        <p:blipFill>
          <a:blip r:embed="rId3"/>
          <a:stretch>
            <a:fillRect/>
          </a:stretch>
        </p:blipFill>
        <p:spPr>
          <a:xfrm>
            <a:off x="6833522" y="1924334"/>
            <a:ext cx="5358478" cy="3429426"/>
          </a:xfrm>
          <a:prstGeom prst="rect">
            <a:avLst/>
          </a:prstGeom>
        </p:spPr>
      </p:pic>
      <p:pic>
        <p:nvPicPr>
          <p:cNvPr id="6" name="Picture 5">
            <a:extLst>
              <a:ext uri="{FF2B5EF4-FFF2-40B4-BE49-F238E27FC236}">
                <a16:creationId xmlns:a16="http://schemas.microsoft.com/office/drawing/2014/main" id="{FD7E8643-1BE1-F72C-14D2-358E79F1B40D}"/>
              </a:ext>
            </a:extLst>
          </p:cNvPr>
          <p:cNvPicPr>
            <a:picLocks noChangeAspect="1"/>
          </p:cNvPicPr>
          <p:nvPr/>
        </p:nvPicPr>
        <p:blipFill>
          <a:blip r:embed="rId4"/>
          <a:stretch>
            <a:fillRect/>
          </a:stretch>
        </p:blipFill>
        <p:spPr>
          <a:xfrm>
            <a:off x="167618" y="2109433"/>
            <a:ext cx="6588024" cy="4341366"/>
          </a:xfrm>
          <a:prstGeom prst="rect">
            <a:avLst/>
          </a:prstGeom>
        </p:spPr>
      </p:pic>
      <p:sp>
        <p:nvSpPr>
          <p:cNvPr id="8" name="Left Bracket 7">
            <a:extLst>
              <a:ext uri="{FF2B5EF4-FFF2-40B4-BE49-F238E27FC236}">
                <a16:creationId xmlns:a16="http://schemas.microsoft.com/office/drawing/2014/main" id="{6CA8DEC2-03BC-E756-3CD0-CA851D621F9B}"/>
              </a:ext>
            </a:extLst>
          </p:cNvPr>
          <p:cNvSpPr/>
          <p:nvPr/>
        </p:nvSpPr>
        <p:spPr>
          <a:xfrm rot="16200000" flipV="1">
            <a:off x="3877951" y="6281084"/>
            <a:ext cx="355969" cy="131376"/>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cxnSp>
        <p:nvCxnSpPr>
          <p:cNvPr id="10" name="Straight Connector 9">
            <a:extLst>
              <a:ext uri="{FF2B5EF4-FFF2-40B4-BE49-F238E27FC236}">
                <a16:creationId xmlns:a16="http://schemas.microsoft.com/office/drawing/2014/main" id="{524B8176-36B9-7529-288B-41C435A69BAC}"/>
              </a:ext>
            </a:extLst>
          </p:cNvPr>
          <p:cNvCxnSpPr>
            <a:cxnSpLocks/>
            <a:stCxn id="8" idx="2"/>
          </p:cNvCxnSpPr>
          <p:nvPr/>
        </p:nvCxnSpPr>
        <p:spPr>
          <a:xfrm flipV="1">
            <a:off x="3990248" y="3954703"/>
            <a:ext cx="3092940" cy="22140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87E8267-A1BA-2383-C551-7BB91256B27B}"/>
              </a:ext>
            </a:extLst>
          </p:cNvPr>
          <p:cNvCxnSpPr>
            <a:cxnSpLocks/>
          </p:cNvCxnSpPr>
          <p:nvPr/>
        </p:nvCxnSpPr>
        <p:spPr>
          <a:xfrm flipV="1">
            <a:off x="4121624" y="4028661"/>
            <a:ext cx="7792872" cy="214012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604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E528-454A-CEBA-812E-8F939F5A3387}"/>
              </a:ext>
            </a:extLst>
          </p:cNvPr>
          <p:cNvSpPr>
            <a:spLocks noGrp="1"/>
          </p:cNvSpPr>
          <p:nvPr>
            <p:ph type="title"/>
          </p:nvPr>
        </p:nvSpPr>
        <p:spPr/>
        <p:txBody>
          <a:bodyPr/>
          <a:lstStyle/>
          <a:p>
            <a:r>
              <a:rPr lang="en-US" dirty="0"/>
              <a:t>Motivation</a:t>
            </a:r>
            <a:br>
              <a:rPr lang="en-JP" dirty="0"/>
            </a:br>
            <a:r>
              <a:rPr lang="en-JP" sz="3200" dirty="0"/>
              <a:t>- the importance of soil moisture -</a:t>
            </a:r>
            <a:endParaRPr lang="en-JP" dirty="0"/>
          </a:p>
        </p:txBody>
      </p:sp>
      <p:sp>
        <p:nvSpPr>
          <p:cNvPr id="3" name="Content Placeholder 2">
            <a:extLst>
              <a:ext uri="{FF2B5EF4-FFF2-40B4-BE49-F238E27FC236}">
                <a16:creationId xmlns:a16="http://schemas.microsoft.com/office/drawing/2014/main" id="{1999C055-BCEB-A6ED-54B4-013A686F8637}"/>
              </a:ext>
            </a:extLst>
          </p:cNvPr>
          <p:cNvSpPr>
            <a:spLocks noGrp="1"/>
          </p:cNvSpPr>
          <p:nvPr>
            <p:ph idx="1"/>
          </p:nvPr>
        </p:nvSpPr>
        <p:spPr/>
        <p:txBody>
          <a:bodyPr/>
          <a:lstStyle/>
          <a:p>
            <a:r>
              <a:rPr lang="en-JP" dirty="0"/>
              <a:t>Soil moisture is a primary water source for plants and </a:t>
            </a:r>
            <a:r>
              <a:rPr lang="en-JP"/>
              <a:t>soil microorganisms</a:t>
            </a:r>
            <a:r>
              <a:rPr lang="en-US" dirty="0"/>
              <a:t>.</a:t>
            </a:r>
            <a:endParaRPr lang="en-JP" dirty="0"/>
          </a:p>
          <a:p>
            <a:r>
              <a:rPr lang="en-US" dirty="0"/>
              <a:t>P</a:t>
            </a:r>
            <a:r>
              <a:rPr lang="en-JP" dirty="0"/>
              <a:t>eople use soil moisture information in</a:t>
            </a:r>
          </a:p>
          <a:p>
            <a:pPr lvl="1"/>
            <a:r>
              <a:rPr lang="en-JP" dirty="0"/>
              <a:t>irrigation strategies [Cardenas B., 2015, Mninder Singh, 2024]</a:t>
            </a:r>
          </a:p>
          <a:p>
            <a:pPr lvl="1"/>
            <a:r>
              <a:rPr lang="en-JP" dirty="0"/>
              <a:t>predicting soil-borne plant diseases [Jian, 2021]</a:t>
            </a:r>
          </a:p>
          <a:p>
            <a:pPr lvl="1"/>
            <a:r>
              <a:rPr lang="en-US" dirty="0"/>
              <a:t>E</a:t>
            </a:r>
            <a:r>
              <a:rPr lang="en-JP" dirty="0"/>
              <a:t>nhancing agroecosystem model accuracy [Soylu, 2024]</a:t>
            </a:r>
          </a:p>
          <a:p>
            <a:r>
              <a:rPr lang="en-JP" dirty="0"/>
              <a:t>In general circulation and weather forecast models, soil moisture serves as “a vital link between the atmosphere, plants, and the subsurface” [Rohmati, </a:t>
            </a:r>
            <a:r>
              <a:rPr lang="en-JP"/>
              <a:t>2024]</a:t>
            </a:r>
            <a:r>
              <a:rPr lang="en-US" dirty="0"/>
              <a:t>.</a:t>
            </a:r>
            <a:endParaRPr lang="en-JP" dirty="0"/>
          </a:p>
        </p:txBody>
      </p:sp>
    </p:spTree>
    <p:extLst>
      <p:ext uri="{BB962C8B-B14F-4D97-AF65-F5344CB8AC3E}">
        <p14:creationId xmlns:p14="http://schemas.microsoft.com/office/powerpoint/2010/main" val="1398368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7050F-3C17-BC71-F1C7-C7249C5726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D31D58-8D0D-F397-140E-5D544AFACDF5}"/>
              </a:ext>
            </a:extLst>
          </p:cNvPr>
          <p:cNvSpPr>
            <a:spLocks noGrp="1"/>
          </p:cNvSpPr>
          <p:nvPr>
            <p:ph type="title"/>
          </p:nvPr>
        </p:nvSpPr>
        <p:spPr/>
        <p:txBody>
          <a:bodyPr>
            <a:normAutofit/>
          </a:bodyPr>
          <a:lstStyle/>
          <a:p>
            <a:r>
              <a:rPr lang="en-US" dirty="0"/>
              <a:t>Amazon t</a:t>
            </a:r>
            <a:r>
              <a:rPr lang="en-JP"/>
              <a:t>ime</a:t>
            </a:r>
            <a:r>
              <a:rPr lang="en-US" dirty="0"/>
              <a:t> series</a:t>
            </a:r>
            <a:br>
              <a:rPr lang="en-JP"/>
            </a:br>
            <a:r>
              <a:rPr lang="en-JP" sz="2800"/>
              <a:t>at </a:t>
            </a:r>
            <a:r>
              <a:rPr lang="en-JP" sz="2800" dirty="0"/>
              <a:t>the best parameter set (soil_</a:t>
            </a:r>
            <a:r>
              <a:rPr lang="en-JP" sz="2800"/>
              <a:t>type=</a:t>
            </a:r>
            <a:r>
              <a:rPr lang="en-US" sz="2800" dirty="0"/>
              <a:t>7 (silty clay loam)</a:t>
            </a:r>
            <a:r>
              <a:rPr lang="en-JP" sz="2800"/>
              <a:t>, </a:t>
            </a:r>
            <a:r>
              <a:rPr lang="en-JP" sz="2800" dirty="0"/>
              <a:t>ZR</a:t>
            </a:r>
            <a:r>
              <a:rPr lang="en-JP" sz="2800"/>
              <a:t>=0.</a:t>
            </a:r>
            <a:r>
              <a:rPr lang="en-US" sz="2800" dirty="0"/>
              <a:t>5)</a:t>
            </a:r>
            <a:endParaRPr lang="en-JP" dirty="0"/>
          </a:p>
        </p:txBody>
      </p:sp>
      <p:pic>
        <p:nvPicPr>
          <p:cNvPr id="5" name="Picture 4">
            <a:extLst>
              <a:ext uri="{FF2B5EF4-FFF2-40B4-BE49-F238E27FC236}">
                <a16:creationId xmlns:a16="http://schemas.microsoft.com/office/drawing/2014/main" id="{1EE5F127-43D1-3A8D-6F44-C1944152E21C}"/>
              </a:ext>
            </a:extLst>
          </p:cNvPr>
          <p:cNvPicPr>
            <a:picLocks noChangeAspect="1"/>
          </p:cNvPicPr>
          <p:nvPr/>
        </p:nvPicPr>
        <p:blipFill>
          <a:blip r:embed="rId3"/>
          <a:stretch>
            <a:fillRect/>
          </a:stretch>
        </p:blipFill>
        <p:spPr>
          <a:xfrm>
            <a:off x="27597" y="2829339"/>
            <a:ext cx="5980997" cy="3941349"/>
          </a:xfrm>
          <a:prstGeom prst="rect">
            <a:avLst/>
          </a:prstGeom>
        </p:spPr>
      </p:pic>
      <p:sp>
        <p:nvSpPr>
          <p:cNvPr id="8" name="Left Bracket 7">
            <a:extLst>
              <a:ext uri="{FF2B5EF4-FFF2-40B4-BE49-F238E27FC236}">
                <a16:creationId xmlns:a16="http://schemas.microsoft.com/office/drawing/2014/main" id="{96E8E5DA-9D14-2B6D-54BA-E6B7BC6A7232}"/>
              </a:ext>
            </a:extLst>
          </p:cNvPr>
          <p:cNvSpPr/>
          <p:nvPr/>
        </p:nvSpPr>
        <p:spPr>
          <a:xfrm rot="16200000">
            <a:off x="3535128" y="6480875"/>
            <a:ext cx="150813" cy="17481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pic>
        <p:nvPicPr>
          <p:cNvPr id="9" name="Picture 8">
            <a:extLst>
              <a:ext uri="{FF2B5EF4-FFF2-40B4-BE49-F238E27FC236}">
                <a16:creationId xmlns:a16="http://schemas.microsoft.com/office/drawing/2014/main" id="{972328A4-9BC1-2239-78BC-B366005C3BF4}"/>
              </a:ext>
            </a:extLst>
          </p:cNvPr>
          <p:cNvPicPr>
            <a:picLocks noChangeAspect="1"/>
          </p:cNvPicPr>
          <p:nvPr/>
        </p:nvPicPr>
        <p:blipFill>
          <a:blip r:embed="rId4"/>
          <a:stretch>
            <a:fillRect/>
          </a:stretch>
        </p:blipFill>
        <p:spPr>
          <a:xfrm>
            <a:off x="6110288" y="1690688"/>
            <a:ext cx="6096000" cy="3901440"/>
          </a:xfrm>
          <a:prstGeom prst="rect">
            <a:avLst/>
          </a:prstGeom>
        </p:spPr>
      </p:pic>
      <p:cxnSp>
        <p:nvCxnSpPr>
          <p:cNvPr id="10" name="Straight Connector 9">
            <a:extLst>
              <a:ext uri="{FF2B5EF4-FFF2-40B4-BE49-F238E27FC236}">
                <a16:creationId xmlns:a16="http://schemas.microsoft.com/office/drawing/2014/main" id="{9DF724FF-8CB4-EF6A-9053-C1671C184A73}"/>
              </a:ext>
            </a:extLst>
          </p:cNvPr>
          <p:cNvCxnSpPr>
            <a:cxnSpLocks/>
            <a:stCxn id="8" idx="0"/>
          </p:cNvCxnSpPr>
          <p:nvPr/>
        </p:nvCxnSpPr>
        <p:spPr>
          <a:xfrm flipV="1">
            <a:off x="3523129" y="2890010"/>
            <a:ext cx="2863384" cy="360286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7D6A152-5072-D82A-2DAD-A2A6B0AEA1FC}"/>
              </a:ext>
            </a:extLst>
          </p:cNvPr>
          <p:cNvCxnSpPr>
            <a:cxnSpLocks/>
          </p:cNvCxnSpPr>
          <p:nvPr/>
        </p:nvCxnSpPr>
        <p:spPr>
          <a:xfrm flipV="1">
            <a:off x="3697941" y="2890009"/>
            <a:ext cx="8232122" cy="360286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8866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99855-3074-74EE-86B8-2D6B2D405D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A86900-C588-82E7-61E0-2B831BFA4F9A}"/>
              </a:ext>
            </a:extLst>
          </p:cNvPr>
          <p:cNvSpPr>
            <a:spLocks noGrp="1"/>
          </p:cNvSpPr>
          <p:nvPr>
            <p:ph type="title"/>
          </p:nvPr>
        </p:nvSpPr>
        <p:spPr/>
        <p:txBody>
          <a:bodyPr>
            <a:normAutofit/>
          </a:bodyPr>
          <a:lstStyle/>
          <a:p>
            <a:r>
              <a:rPr lang="en-US" dirty="0"/>
              <a:t>New Mexico t</a:t>
            </a:r>
            <a:r>
              <a:rPr lang="en-JP"/>
              <a:t>ime</a:t>
            </a:r>
            <a:r>
              <a:rPr lang="en-US" dirty="0"/>
              <a:t> series</a:t>
            </a:r>
            <a:br>
              <a:rPr lang="en-JP"/>
            </a:br>
            <a:r>
              <a:rPr lang="en-JP" sz="2800"/>
              <a:t>at </a:t>
            </a:r>
            <a:r>
              <a:rPr lang="en-JP" sz="2800" dirty="0"/>
              <a:t>the best parameter set (soil_</a:t>
            </a:r>
            <a:r>
              <a:rPr lang="en-JP" sz="2800"/>
              <a:t>type=</a:t>
            </a:r>
            <a:r>
              <a:rPr lang="en-US" sz="2800" dirty="0"/>
              <a:t>3 (sandy loam)</a:t>
            </a:r>
            <a:r>
              <a:rPr lang="en-JP" sz="2800"/>
              <a:t>, ZR=</a:t>
            </a:r>
            <a:r>
              <a:rPr lang="en-US" sz="2800" dirty="0"/>
              <a:t>0.1)</a:t>
            </a:r>
            <a:endParaRPr lang="en-JP" dirty="0"/>
          </a:p>
        </p:txBody>
      </p:sp>
      <p:pic>
        <p:nvPicPr>
          <p:cNvPr id="4" name="Picture 3">
            <a:extLst>
              <a:ext uri="{FF2B5EF4-FFF2-40B4-BE49-F238E27FC236}">
                <a16:creationId xmlns:a16="http://schemas.microsoft.com/office/drawing/2014/main" id="{F5E8EFA8-4631-4D52-D2E8-14310276A57C}"/>
              </a:ext>
            </a:extLst>
          </p:cNvPr>
          <p:cNvPicPr>
            <a:picLocks noChangeAspect="1"/>
          </p:cNvPicPr>
          <p:nvPr/>
        </p:nvPicPr>
        <p:blipFill>
          <a:blip r:embed="rId3"/>
          <a:stretch>
            <a:fillRect/>
          </a:stretch>
        </p:blipFill>
        <p:spPr>
          <a:xfrm>
            <a:off x="6524042" y="1828800"/>
            <a:ext cx="5575606" cy="3568388"/>
          </a:xfrm>
          <a:prstGeom prst="rect">
            <a:avLst/>
          </a:prstGeom>
        </p:spPr>
      </p:pic>
      <p:pic>
        <p:nvPicPr>
          <p:cNvPr id="6" name="Picture 5">
            <a:extLst>
              <a:ext uri="{FF2B5EF4-FFF2-40B4-BE49-F238E27FC236}">
                <a16:creationId xmlns:a16="http://schemas.microsoft.com/office/drawing/2014/main" id="{88A9B771-0B4E-FC04-062F-20E7A2DF7FA5}"/>
              </a:ext>
            </a:extLst>
          </p:cNvPr>
          <p:cNvPicPr>
            <a:picLocks noChangeAspect="1"/>
          </p:cNvPicPr>
          <p:nvPr/>
        </p:nvPicPr>
        <p:blipFill>
          <a:blip r:embed="rId4"/>
          <a:stretch>
            <a:fillRect/>
          </a:stretch>
        </p:blipFill>
        <p:spPr>
          <a:xfrm>
            <a:off x="139669" y="2453689"/>
            <a:ext cx="6314140" cy="4160883"/>
          </a:xfrm>
          <a:prstGeom prst="rect">
            <a:avLst/>
          </a:prstGeom>
        </p:spPr>
      </p:pic>
      <p:sp>
        <p:nvSpPr>
          <p:cNvPr id="8" name="Left Bracket 7">
            <a:extLst>
              <a:ext uri="{FF2B5EF4-FFF2-40B4-BE49-F238E27FC236}">
                <a16:creationId xmlns:a16="http://schemas.microsoft.com/office/drawing/2014/main" id="{44C287F6-73E5-1266-3E7C-4BEACDC150EF}"/>
              </a:ext>
            </a:extLst>
          </p:cNvPr>
          <p:cNvSpPr/>
          <p:nvPr/>
        </p:nvSpPr>
        <p:spPr>
          <a:xfrm rot="16200000">
            <a:off x="3748040" y="6391113"/>
            <a:ext cx="320574" cy="126344"/>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cxnSp>
        <p:nvCxnSpPr>
          <p:cNvPr id="10" name="Straight Connector 9">
            <a:extLst>
              <a:ext uri="{FF2B5EF4-FFF2-40B4-BE49-F238E27FC236}">
                <a16:creationId xmlns:a16="http://schemas.microsoft.com/office/drawing/2014/main" id="{AC3D9B61-1692-C6CC-6800-61CB24BE1644}"/>
              </a:ext>
            </a:extLst>
          </p:cNvPr>
          <p:cNvCxnSpPr>
            <a:cxnSpLocks/>
            <a:stCxn id="8" idx="0"/>
          </p:cNvCxnSpPr>
          <p:nvPr/>
        </p:nvCxnSpPr>
        <p:spPr>
          <a:xfrm flipV="1">
            <a:off x="3845155" y="4968435"/>
            <a:ext cx="2896839" cy="132556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FF119F0-4071-D52C-23FE-B4A2937A678D}"/>
              </a:ext>
            </a:extLst>
          </p:cNvPr>
          <p:cNvCxnSpPr>
            <a:cxnSpLocks/>
          </p:cNvCxnSpPr>
          <p:nvPr/>
        </p:nvCxnSpPr>
        <p:spPr>
          <a:xfrm flipV="1">
            <a:off x="3971499" y="5131558"/>
            <a:ext cx="7738280" cy="116244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0686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E67E1-CB1D-43F4-6F5A-1895F9334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44BB6-63BF-A27B-D078-BFA1388ED9B0}"/>
              </a:ext>
            </a:extLst>
          </p:cNvPr>
          <p:cNvSpPr>
            <a:spLocks noGrp="1"/>
          </p:cNvSpPr>
          <p:nvPr>
            <p:ph type="title"/>
          </p:nvPr>
        </p:nvSpPr>
        <p:spPr/>
        <p:txBody>
          <a:bodyPr>
            <a:normAutofit/>
          </a:bodyPr>
          <a:lstStyle/>
          <a:p>
            <a:r>
              <a:rPr lang="en-US" sz="3600" dirty="0"/>
              <a:t>Generation of 2,000-year daily precipitation and PET</a:t>
            </a:r>
          </a:p>
        </p:txBody>
      </p:sp>
      <p:sp>
        <p:nvSpPr>
          <p:cNvPr id="3" name="TextBox 2">
            <a:extLst>
              <a:ext uri="{FF2B5EF4-FFF2-40B4-BE49-F238E27FC236}">
                <a16:creationId xmlns:a16="http://schemas.microsoft.com/office/drawing/2014/main" id="{69520908-6E34-C662-C014-9CD91DCB9BD9}"/>
              </a:ext>
            </a:extLst>
          </p:cNvPr>
          <p:cNvSpPr txBox="1"/>
          <p:nvPr/>
        </p:nvSpPr>
        <p:spPr>
          <a:xfrm>
            <a:off x="4580751" y="1421202"/>
            <a:ext cx="2962597" cy="1231106"/>
          </a:xfrm>
          <a:prstGeom prst="rect">
            <a:avLst/>
          </a:prstGeom>
          <a:noFill/>
          <a:ln>
            <a:solidFill>
              <a:schemeClr val="tx1"/>
            </a:solidFill>
          </a:ln>
        </p:spPr>
        <p:txBody>
          <a:bodyPr wrap="square" rtlCol="0">
            <a:spAutoFit/>
          </a:bodyPr>
          <a:lstStyle/>
          <a:p>
            <a:r>
              <a:rPr lang="en-US" dirty="0"/>
              <a:t>Data Curation</a:t>
            </a:r>
          </a:p>
          <a:p>
            <a:pPr marL="285750" indent="-285750">
              <a:buFont typeface="Arial" panose="020B0604020202020204" pitchFamily="34" charset="0"/>
              <a:buChar char="•"/>
            </a:pPr>
            <a:r>
              <a:rPr lang="en-US" sz="1400" dirty="0"/>
              <a:t>SMAP </a:t>
            </a:r>
          </a:p>
          <a:p>
            <a:pPr marL="285750" indent="-285750">
              <a:buFont typeface="Arial" panose="020B0604020202020204" pitchFamily="34" charset="0"/>
              <a:buChar char="•"/>
            </a:pPr>
            <a:r>
              <a:rPr lang="en-US" sz="1400" dirty="0"/>
              <a:t>Daily / half-hourly IMERG</a:t>
            </a:r>
          </a:p>
          <a:p>
            <a:pPr marL="285750" indent="-285750">
              <a:buFont typeface="Arial" panose="020B0604020202020204" pitchFamily="34" charset="0"/>
              <a:buChar char="•"/>
            </a:pPr>
            <a:r>
              <a:rPr lang="en-US" sz="1400" dirty="0"/>
              <a:t>Modified ERA5</a:t>
            </a:r>
          </a:p>
          <a:p>
            <a:pPr marL="285750" indent="-285750">
              <a:buFont typeface="Arial" panose="020B0604020202020204" pitchFamily="34" charset="0"/>
              <a:buChar char="•"/>
            </a:pPr>
            <a:r>
              <a:rPr lang="en-US" sz="1400" dirty="0"/>
              <a:t>CPC temperature</a:t>
            </a:r>
          </a:p>
        </p:txBody>
      </p:sp>
      <p:sp>
        <p:nvSpPr>
          <p:cNvPr id="16" name="TextBox 15">
            <a:extLst>
              <a:ext uri="{FF2B5EF4-FFF2-40B4-BE49-F238E27FC236}">
                <a16:creationId xmlns:a16="http://schemas.microsoft.com/office/drawing/2014/main" id="{2C073388-B344-7D8D-C8F8-2D89CEBA7D48}"/>
              </a:ext>
            </a:extLst>
          </p:cNvPr>
          <p:cNvSpPr txBox="1"/>
          <p:nvPr/>
        </p:nvSpPr>
        <p:spPr>
          <a:xfrm>
            <a:off x="1976046" y="3206892"/>
            <a:ext cx="2235200" cy="369332"/>
          </a:xfrm>
          <a:prstGeom prst="rect">
            <a:avLst/>
          </a:prstGeom>
          <a:noFill/>
          <a:ln>
            <a:solidFill>
              <a:schemeClr val="tx1"/>
            </a:solidFill>
          </a:ln>
        </p:spPr>
        <p:txBody>
          <a:bodyPr wrap="square" rtlCol="0">
            <a:spAutoFit/>
          </a:bodyPr>
          <a:lstStyle/>
          <a:p>
            <a:r>
              <a:rPr lang="en-US" dirty="0"/>
              <a:t>Model Calibration</a:t>
            </a:r>
          </a:p>
        </p:txBody>
      </p:sp>
      <p:sp>
        <p:nvSpPr>
          <p:cNvPr id="17" name="TextBox 16">
            <a:extLst>
              <a:ext uri="{FF2B5EF4-FFF2-40B4-BE49-F238E27FC236}">
                <a16:creationId xmlns:a16="http://schemas.microsoft.com/office/drawing/2014/main" id="{BBB4BC23-6272-CFFA-58F4-7F275BAC6616}"/>
              </a:ext>
            </a:extLst>
          </p:cNvPr>
          <p:cNvSpPr txBox="1"/>
          <p:nvPr/>
        </p:nvSpPr>
        <p:spPr>
          <a:xfrm>
            <a:off x="3356643" y="5181204"/>
            <a:ext cx="5538197" cy="646331"/>
          </a:xfrm>
          <a:prstGeom prst="rect">
            <a:avLst/>
          </a:prstGeom>
          <a:noFill/>
          <a:ln>
            <a:solidFill>
              <a:schemeClr val="tx1"/>
            </a:solidFill>
          </a:ln>
        </p:spPr>
        <p:txBody>
          <a:bodyPr wrap="square" rtlCol="0">
            <a:spAutoFit/>
          </a:bodyPr>
          <a:lstStyle/>
          <a:p>
            <a:r>
              <a:rPr lang="en-US" dirty="0"/>
              <a:t>Bias Correction</a:t>
            </a:r>
          </a:p>
          <a:p>
            <a:pPr marL="285750" indent="-285750">
              <a:buFont typeface="Arial" panose="020B0604020202020204" pitchFamily="34" charset="0"/>
              <a:buChar char="•"/>
            </a:pPr>
            <a:r>
              <a:rPr lang="en-US" dirty="0"/>
              <a:t>CDF-matching between 2,000-year data and SMAP</a:t>
            </a:r>
          </a:p>
        </p:txBody>
      </p:sp>
      <p:sp>
        <p:nvSpPr>
          <p:cNvPr id="18" name="TextBox 17">
            <a:extLst>
              <a:ext uri="{FF2B5EF4-FFF2-40B4-BE49-F238E27FC236}">
                <a16:creationId xmlns:a16="http://schemas.microsoft.com/office/drawing/2014/main" id="{777440CE-84E6-0943-9B21-F49421F8ED9D}"/>
              </a:ext>
            </a:extLst>
          </p:cNvPr>
          <p:cNvSpPr txBox="1"/>
          <p:nvPr/>
        </p:nvSpPr>
        <p:spPr>
          <a:xfrm>
            <a:off x="3518426" y="6300940"/>
            <a:ext cx="5087246" cy="369332"/>
          </a:xfrm>
          <a:prstGeom prst="rect">
            <a:avLst/>
          </a:prstGeom>
          <a:noFill/>
          <a:ln>
            <a:solidFill>
              <a:schemeClr val="tx1"/>
            </a:solidFill>
          </a:ln>
        </p:spPr>
        <p:txBody>
          <a:bodyPr wrap="square" rtlCol="0">
            <a:spAutoFit/>
          </a:bodyPr>
          <a:lstStyle/>
          <a:p>
            <a:r>
              <a:rPr lang="en-US" dirty="0"/>
              <a:t>Derivation of joint, conditional and marginal PDFs</a:t>
            </a:r>
          </a:p>
        </p:txBody>
      </p:sp>
      <p:sp>
        <p:nvSpPr>
          <p:cNvPr id="19" name="Right Arrow 18">
            <a:extLst>
              <a:ext uri="{FF2B5EF4-FFF2-40B4-BE49-F238E27FC236}">
                <a16:creationId xmlns:a16="http://schemas.microsoft.com/office/drawing/2014/main" id="{1EC8E717-72D4-FF92-1071-37AD53F03777}"/>
              </a:ext>
            </a:extLst>
          </p:cNvPr>
          <p:cNvSpPr/>
          <p:nvPr/>
        </p:nvSpPr>
        <p:spPr>
          <a:xfrm rot="8647970">
            <a:off x="4023244" y="2714170"/>
            <a:ext cx="582918"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31C00505-0985-B069-D32E-D2D2B12BEB20}"/>
              </a:ext>
            </a:extLst>
          </p:cNvPr>
          <p:cNvSpPr/>
          <p:nvPr/>
        </p:nvSpPr>
        <p:spPr>
          <a:xfrm rot="2891232">
            <a:off x="7605168" y="2632693"/>
            <a:ext cx="561484"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141FC68E-1D7C-BB4C-8D99-35C9BFFC13C1}"/>
              </a:ext>
            </a:extLst>
          </p:cNvPr>
          <p:cNvSpPr/>
          <p:nvPr/>
        </p:nvSpPr>
        <p:spPr>
          <a:xfrm rot="5400000">
            <a:off x="5928221" y="4768695"/>
            <a:ext cx="395043"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5BB95E23-75E2-532F-F9ED-8AAF2ED372B2}"/>
              </a:ext>
            </a:extLst>
          </p:cNvPr>
          <p:cNvSpPr/>
          <p:nvPr/>
        </p:nvSpPr>
        <p:spPr>
          <a:xfrm rot="5400000">
            <a:off x="5978277" y="5925587"/>
            <a:ext cx="294931"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C06A231-BEC1-81E3-F20E-584E0BDAAB39}"/>
              </a:ext>
            </a:extLst>
          </p:cNvPr>
          <p:cNvSpPr txBox="1"/>
          <p:nvPr/>
        </p:nvSpPr>
        <p:spPr>
          <a:xfrm>
            <a:off x="1938150" y="2447729"/>
            <a:ext cx="2163590" cy="646331"/>
          </a:xfrm>
          <a:prstGeom prst="rect">
            <a:avLst/>
          </a:prstGeom>
          <a:noFill/>
        </p:spPr>
        <p:txBody>
          <a:bodyPr wrap="square" rtlCol="0">
            <a:spAutoFit/>
          </a:bodyPr>
          <a:lstStyle/>
          <a:p>
            <a:r>
              <a:rPr lang="en-US" dirty="0"/>
              <a:t>SMAP  , daily / half-hourly IMERG, ERA5</a:t>
            </a:r>
          </a:p>
        </p:txBody>
      </p:sp>
      <p:sp>
        <p:nvSpPr>
          <p:cNvPr id="24" name="TextBox 23">
            <a:extLst>
              <a:ext uri="{FF2B5EF4-FFF2-40B4-BE49-F238E27FC236}">
                <a16:creationId xmlns:a16="http://schemas.microsoft.com/office/drawing/2014/main" id="{E64503A9-EF0D-1D9F-33C4-5544BA2D9799}"/>
              </a:ext>
            </a:extLst>
          </p:cNvPr>
          <p:cNvSpPr txBox="1"/>
          <p:nvPr/>
        </p:nvSpPr>
        <p:spPr>
          <a:xfrm>
            <a:off x="8041530" y="2348607"/>
            <a:ext cx="2235200" cy="369332"/>
          </a:xfrm>
          <a:prstGeom prst="rect">
            <a:avLst/>
          </a:prstGeom>
          <a:noFill/>
        </p:spPr>
        <p:txBody>
          <a:bodyPr wrap="square" rtlCol="0">
            <a:spAutoFit/>
          </a:bodyPr>
          <a:lstStyle/>
          <a:p>
            <a:r>
              <a:rPr lang="en-US" dirty="0"/>
              <a:t>Daily IMERG, CPC</a:t>
            </a:r>
          </a:p>
        </p:txBody>
      </p:sp>
      <p:sp>
        <p:nvSpPr>
          <p:cNvPr id="25" name="Oval 24">
            <a:extLst>
              <a:ext uri="{FF2B5EF4-FFF2-40B4-BE49-F238E27FC236}">
                <a16:creationId xmlns:a16="http://schemas.microsoft.com/office/drawing/2014/main" id="{C4F9827F-0457-4FB5-57DA-4FBEC601BE07}"/>
              </a:ext>
            </a:extLst>
          </p:cNvPr>
          <p:cNvSpPr/>
          <p:nvPr/>
        </p:nvSpPr>
        <p:spPr>
          <a:xfrm>
            <a:off x="7346981" y="3031304"/>
            <a:ext cx="4845019" cy="73082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Stochastic Weather Generator (</a:t>
            </a:r>
            <a:r>
              <a:rPr lang="en-US" dirty="0" err="1">
                <a:solidFill>
                  <a:sysClr val="windowText" lastClr="000000"/>
                </a:solidFill>
              </a:rPr>
              <a:t>WeaGETS</a:t>
            </a:r>
            <a:r>
              <a:rPr lang="en-US" dirty="0">
                <a:solidFill>
                  <a:sysClr val="windowText" lastClr="000000"/>
                </a:solidFill>
              </a:rPr>
              <a:t>)</a:t>
            </a:r>
          </a:p>
        </p:txBody>
      </p:sp>
      <p:sp>
        <p:nvSpPr>
          <p:cNvPr id="26" name="Oval 25">
            <a:extLst>
              <a:ext uri="{FF2B5EF4-FFF2-40B4-BE49-F238E27FC236}">
                <a16:creationId xmlns:a16="http://schemas.microsoft.com/office/drawing/2014/main" id="{621645C9-5D05-4CBC-C324-11FC9F4916FB}"/>
              </a:ext>
            </a:extLst>
          </p:cNvPr>
          <p:cNvSpPr/>
          <p:nvPr/>
        </p:nvSpPr>
        <p:spPr>
          <a:xfrm>
            <a:off x="4644444" y="3951662"/>
            <a:ext cx="2962598" cy="730822"/>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Bucket Model</a:t>
            </a:r>
          </a:p>
        </p:txBody>
      </p:sp>
      <p:sp>
        <p:nvSpPr>
          <p:cNvPr id="27" name="Right Arrow 26">
            <a:extLst>
              <a:ext uri="{FF2B5EF4-FFF2-40B4-BE49-F238E27FC236}">
                <a16:creationId xmlns:a16="http://schemas.microsoft.com/office/drawing/2014/main" id="{E3E13E70-B1CE-099C-CBCA-AF9482789B0B}"/>
              </a:ext>
            </a:extLst>
          </p:cNvPr>
          <p:cNvSpPr/>
          <p:nvPr/>
        </p:nvSpPr>
        <p:spPr>
          <a:xfrm rot="2919510">
            <a:off x="4042204" y="3781489"/>
            <a:ext cx="833779"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A4C0961-C39F-7153-5C8C-C6416BFDD2AE}"/>
              </a:ext>
            </a:extLst>
          </p:cNvPr>
          <p:cNvSpPr txBox="1"/>
          <p:nvPr/>
        </p:nvSpPr>
        <p:spPr>
          <a:xfrm>
            <a:off x="1730782" y="3711571"/>
            <a:ext cx="2578327" cy="584775"/>
          </a:xfrm>
          <a:prstGeom prst="rect">
            <a:avLst/>
          </a:prstGeom>
          <a:noFill/>
        </p:spPr>
        <p:txBody>
          <a:bodyPr wrap="square" rtlCol="0">
            <a:spAutoFit/>
          </a:bodyPr>
          <a:lstStyle/>
          <a:p>
            <a:r>
              <a:rPr lang="en-US" sz="1600" dirty="0"/>
              <a:t>Parameter </a:t>
            </a:r>
            <a:r>
              <a:rPr lang="en-US" sz="1600" dirty="0" err="1"/>
              <a:t>soil_type</a:t>
            </a:r>
            <a:r>
              <a:rPr lang="en-US" sz="1600" dirty="0"/>
              <a:t> and ZR (rooting depth)</a:t>
            </a:r>
          </a:p>
        </p:txBody>
      </p:sp>
      <p:sp>
        <p:nvSpPr>
          <p:cNvPr id="29" name="Right Arrow 28">
            <a:extLst>
              <a:ext uri="{FF2B5EF4-FFF2-40B4-BE49-F238E27FC236}">
                <a16:creationId xmlns:a16="http://schemas.microsoft.com/office/drawing/2014/main" id="{77C32B07-0072-E980-A9CB-7CCDF8C15E86}"/>
              </a:ext>
            </a:extLst>
          </p:cNvPr>
          <p:cNvSpPr/>
          <p:nvPr/>
        </p:nvSpPr>
        <p:spPr>
          <a:xfrm rot="8631755">
            <a:off x="7340747" y="3760087"/>
            <a:ext cx="561484"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790E12E-A970-AE4F-E05D-33CF84DFDE55}"/>
              </a:ext>
            </a:extLst>
          </p:cNvPr>
          <p:cNvSpPr txBox="1"/>
          <p:nvPr/>
        </p:nvSpPr>
        <p:spPr>
          <a:xfrm>
            <a:off x="7780611" y="3881850"/>
            <a:ext cx="2608025" cy="646331"/>
          </a:xfrm>
          <a:prstGeom prst="rect">
            <a:avLst/>
          </a:prstGeom>
          <a:noFill/>
          <a:ln w="38100">
            <a:solidFill>
              <a:srgbClr val="FF0000"/>
            </a:solidFill>
          </a:ln>
        </p:spPr>
        <p:txBody>
          <a:bodyPr wrap="square" rtlCol="0">
            <a:spAutoFit/>
          </a:bodyPr>
          <a:lstStyle/>
          <a:p>
            <a:r>
              <a:rPr lang="en-US" dirty="0"/>
              <a:t>2,000-year daily precipitation and PET</a:t>
            </a:r>
          </a:p>
        </p:txBody>
      </p:sp>
      <p:sp>
        <p:nvSpPr>
          <p:cNvPr id="31" name="TextBox 30">
            <a:extLst>
              <a:ext uri="{FF2B5EF4-FFF2-40B4-BE49-F238E27FC236}">
                <a16:creationId xmlns:a16="http://schemas.microsoft.com/office/drawing/2014/main" id="{E94667CC-A96C-A68C-F375-108ED2719A88}"/>
              </a:ext>
            </a:extLst>
          </p:cNvPr>
          <p:cNvSpPr txBox="1"/>
          <p:nvPr/>
        </p:nvSpPr>
        <p:spPr>
          <a:xfrm>
            <a:off x="6444291" y="4745748"/>
            <a:ext cx="3420398" cy="369332"/>
          </a:xfrm>
          <a:prstGeom prst="rect">
            <a:avLst/>
          </a:prstGeom>
          <a:noFill/>
        </p:spPr>
        <p:txBody>
          <a:bodyPr wrap="square" rtlCol="0">
            <a:spAutoFit/>
          </a:bodyPr>
          <a:lstStyle/>
          <a:p>
            <a:r>
              <a:rPr lang="en-US" dirty="0"/>
              <a:t>2,000-year daily soil moisture</a:t>
            </a:r>
          </a:p>
        </p:txBody>
      </p:sp>
      <p:sp>
        <p:nvSpPr>
          <p:cNvPr id="32" name="Rectangle 31">
            <a:extLst>
              <a:ext uri="{FF2B5EF4-FFF2-40B4-BE49-F238E27FC236}">
                <a16:creationId xmlns:a16="http://schemas.microsoft.com/office/drawing/2014/main" id="{EA039323-4FE0-163C-F13F-2F4A6352AD4A}"/>
              </a:ext>
            </a:extLst>
          </p:cNvPr>
          <p:cNvSpPr/>
          <p:nvPr/>
        </p:nvSpPr>
        <p:spPr>
          <a:xfrm>
            <a:off x="1976046" y="2454019"/>
            <a:ext cx="673607" cy="338338"/>
          </a:xfrm>
          <a:prstGeom prst="rect">
            <a:avLst/>
          </a:prstGeom>
          <a:no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73D523FB-B939-AD82-E9C1-A674A9581929}"/>
              </a:ext>
            </a:extLst>
          </p:cNvPr>
          <p:cNvSpPr/>
          <p:nvPr/>
        </p:nvSpPr>
        <p:spPr>
          <a:xfrm>
            <a:off x="1061741" y="2412975"/>
            <a:ext cx="2054897" cy="3402153"/>
          </a:xfrm>
          <a:custGeom>
            <a:avLst/>
            <a:gdLst>
              <a:gd name="csX0" fmla="*/ 869564 w 2054897"/>
              <a:gd name="csY0" fmla="*/ 190808 h 3402153"/>
              <a:gd name="csX1" fmla="*/ 45475 w 2054897"/>
              <a:gd name="csY1" fmla="*/ 303697 h 3402153"/>
              <a:gd name="csX2" fmla="*/ 316409 w 2054897"/>
              <a:gd name="csY2" fmla="*/ 3046897 h 3402153"/>
              <a:gd name="csX3" fmla="*/ 2054897 w 2054897"/>
              <a:gd name="csY3" fmla="*/ 3283963 h 3402153"/>
            </a:gdLst>
            <a:ahLst/>
            <a:cxnLst>
              <a:cxn ang="0">
                <a:pos x="csX0" y="csY0"/>
              </a:cxn>
              <a:cxn ang="0">
                <a:pos x="csX1" y="csY1"/>
              </a:cxn>
              <a:cxn ang="0">
                <a:pos x="csX2" y="csY2"/>
              </a:cxn>
              <a:cxn ang="0">
                <a:pos x="csX3" y="csY3"/>
              </a:cxn>
            </a:cxnLst>
            <a:rect l="l" t="t" r="r" b="b"/>
            <a:pathLst>
              <a:path w="2054897" h="3402153">
                <a:moveTo>
                  <a:pt x="869564" y="190808"/>
                </a:moveTo>
                <a:cubicBezTo>
                  <a:pt x="503615" y="9245"/>
                  <a:pt x="137667" y="-172318"/>
                  <a:pt x="45475" y="303697"/>
                </a:cubicBezTo>
                <a:cubicBezTo>
                  <a:pt x="-46718" y="779712"/>
                  <a:pt x="-18495" y="2550186"/>
                  <a:pt x="316409" y="3046897"/>
                </a:cubicBezTo>
                <a:cubicBezTo>
                  <a:pt x="651313" y="3543608"/>
                  <a:pt x="1353105" y="3413785"/>
                  <a:pt x="2054897" y="3283963"/>
                </a:cubicBezTo>
              </a:path>
            </a:pathLst>
          </a:cu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82BF06E5-C4B0-69B0-F35B-520E28440F5B}"/>
              </a:ext>
            </a:extLst>
          </p:cNvPr>
          <p:cNvCxnSpPr/>
          <p:nvPr/>
        </p:nvCxnSpPr>
        <p:spPr>
          <a:xfrm flipV="1">
            <a:off x="2652187" y="5633895"/>
            <a:ext cx="735516" cy="147466"/>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828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96AC4-7F19-4E86-4725-3827828084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E84981-7C80-9CEC-B8FC-E470DEABA9CF}"/>
              </a:ext>
            </a:extLst>
          </p:cNvPr>
          <p:cNvSpPr>
            <a:spLocks noGrp="1"/>
          </p:cNvSpPr>
          <p:nvPr>
            <p:ph type="title"/>
          </p:nvPr>
        </p:nvSpPr>
        <p:spPr/>
        <p:txBody>
          <a:bodyPr/>
          <a:lstStyle/>
          <a:p>
            <a:r>
              <a:rPr lang="en-US" dirty="0"/>
              <a:t>Synthetic climate data generation</a:t>
            </a:r>
          </a:p>
        </p:txBody>
      </p:sp>
      <p:sp>
        <p:nvSpPr>
          <p:cNvPr id="3" name="Content Placeholder 2">
            <a:extLst>
              <a:ext uri="{FF2B5EF4-FFF2-40B4-BE49-F238E27FC236}">
                <a16:creationId xmlns:a16="http://schemas.microsoft.com/office/drawing/2014/main" id="{64A868D3-EDC4-EF89-9BF7-D4A9BA3784FE}"/>
              </a:ext>
            </a:extLst>
          </p:cNvPr>
          <p:cNvSpPr>
            <a:spLocks noGrp="1"/>
          </p:cNvSpPr>
          <p:nvPr>
            <p:ph idx="1"/>
          </p:nvPr>
        </p:nvSpPr>
        <p:spPr/>
        <p:txBody>
          <a:bodyPr/>
          <a:lstStyle/>
          <a:p>
            <a:r>
              <a:rPr lang="en-US" dirty="0"/>
              <a:t>CPC min/max daily temperature data: from 2001 through 2023</a:t>
            </a:r>
          </a:p>
          <a:p>
            <a:r>
              <a:rPr lang="en-US" dirty="0"/>
              <a:t>GPM IMERG daily precipitation data: from 2001 through 2023</a:t>
            </a:r>
          </a:p>
        </p:txBody>
      </p:sp>
    </p:spTree>
    <p:extLst>
      <p:ext uri="{BB962C8B-B14F-4D97-AF65-F5344CB8AC3E}">
        <p14:creationId xmlns:p14="http://schemas.microsoft.com/office/powerpoint/2010/main" val="3446502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3CA30-595F-B709-19A2-1FC23FBCA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872B87-8130-97F6-8492-7FDD8D7213DB}"/>
              </a:ext>
            </a:extLst>
          </p:cNvPr>
          <p:cNvSpPr>
            <a:spLocks noGrp="1"/>
          </p:cNvSpPr>
          <p:nvPr>
            <p:ph type="title"/>
          </p:nvPr>
        </p:nvSpPr>
        <p:spPr/>
        <p:txBody>
          <a:bodyPr/>
          <a:lstStyle/>
          <a:p>
            <a:r>
              <a:rPr lang="en-US" dirty="0"/>
              <a:t>Synthesis of 2,000-year daily soil moisture</a:t>
            </a:r>
          </a:p>
        </p:txBody>
      </p:sp>
      <p:sp>
        <p:nvSpPr>
          <p:cNvPr id="3" name="TextBox 2">
            <a:extLst>
              <a:ext uri="{FF2B5EF4-FFF2-40B4-BE49-F238E27FC236}">
                <a16:creationId xmlns:a16="http://schemas.microsoft.com/office/drawing/2014/main" id="{F894B4E0-83AB-A231-FFC7-19D80BF34347}"/>
              </a:ext>
            </a:extLst>
          </p:cNvPr>
          <p:cNvSpPr txBox="1"/>
          <p:nvPr/>
        </p:nvSpPr>
        <p:spPr>
          <a:xfrm>
            <a:off x="4580751" y="1421202"/>
            <a:ext cx="2962597" cy="1231106"/>
          </a:xfrm>
          <a:prstGeom prst="rect">
            <a:avLst/>
          </a:prstGeom>
          <a:noFill/>
          <a:ln>
            <a:solidFill>
              <a:schemeClr val="tx1"/>
            </a:solidFill>
          </a:ln>
        </p:spPr>
        <p:txBody>
          <a:bodyPr wrap="square" rtlCol="0">
            <a:spAutoFit/>
          </a:bodyPr>
          <a:lstStyle/>
          <a:p>
            <a:r>
              <a:rPr lang="en-US" dirty="0"/>
              <a:t>Data Curation</a:t>
            </a:r>
          </a:p>
          <a:p>
            <a:pPr marL="285750" indent="-285750">
              <a:buFont typeface="Arial" panose="020B0604020202020204" pitchFamily="34" charset="0"/>
              <a:buChar char="•"/>
            </a:pPr>
            <a:r>
              <a:rPr lang="en-US" sz="1400" dirty="0"/>
              <a:t>SMAP </a:t>
            </a:r>
          </a:p>
          <a:p>
            <a:pPr marL="285750" indent="-285750">
              <a:buFont typeface="Arial" panose="020B0604020202020204" pitchFamily="34" charset="0"/>
              <a:buChar char="•"/>
            </a:pPr>
            <a:r>
              <a:rPr lang="en-US" sz="1400" dirty="0"/>
              <a:t>Daily / half-hourly IMERG</a:t>
            </a:r>
          </a:p>
          <a:p>
            <a:pPr marL="285750" indent="-285750">
              <a:buFont typeface="Arial" panose="020B0604020202020204" pitchFamily="34" charset="0"/>
              <a:buChar char="•"/>
            </a:pPr>
            <a:r>
              <a:rPr lang="en-US" sz="1400" dirty="0"/>
              <a:t>Modified ERA5</a:t>
            </a:r>
          </a:p>
          <a:p>
            <a:pPr marL="285750" indent="-285750">
              <a:buFont typeface="Arial" panose="020B0604020202020204" pitchFamily="34" charset="0"/>
              <a:buChar char="•"/>
            </a:pPr>
            <a:r>
              <a:rPr lang="en-US" sz="1400" dirty="0"/>
              <a:t>CPC temperature</a:t>
            </a:r>
          </a:p>
        </p:txBody>
      </p:sp>
      <p:sp>
        <p:nvSpPr>
          <p:cNvPr id="16" name="TextBox 15">
            <a:extLst>
              <a:ext uri="{FF2B5EF4-FFF2-40B4-BE49-F238E27FC236}">
                <a16:creationId xmlns:a16="http://schemas.microsoft.com/office/drawing/2014/main" id="{CA7FBA15-AADD-D212-6C70-EEA14AD24DF9}"/>
              </a:ext>
            </a:extLst>
          </p:cNvPr>
          <p:cNvSpPr txBox="1"/>
          <p:nvPr/>
        </p:nvSpPr>
        <p:spPr>
          <a:xfrm>
            <a:off x="1976046" y="3206892"/>
            <a:ext cx="2235200" cy="369332"/>
          </a:xfrm>
          <a:prstGeom prst="rect">
            <a:avLst/>
          </a:prstGeom>
          <a:noFill/>
          <a:ln>
            <a:solidFill>
              <a:schemeClr val="tx1"/>
            </a:solidFill>
          </a:ln>
        </p:spPr>
        <p:txBody>
          <a:bodyPr wrap="square" rtlCol="0">
            <a:spAutoFit/>
          </a:bodyPr>
          <a:lstStyle/>
          <a:p>
            <a:r>
              <a:rPr lang="en-US" dirty="0"/>
              <a:t>Model Calibration</a:t>
            </a:r>
          </a:p>
        </p:txBody>
      </p:sp>
      <p:sp>
        <p:nvSpPr>
          <p:cNvPr id="17" name="TextBox 16">
            <a:extLst>
              <a:ext uri="{FF2B5EF4-FFF2-40B4-BE49-F238E27FC236}">
                <a16:creationId xmlns:a16="http://schemas.microsoft.com/office/drawing/2014/main" id="{C1731BE8-A209-70A7-CC98-A8E2A313CF7B}"/>
              </a:ext>
            </a:extLst>
          </p:cNvPr>
          <p:cNvSpPr txBox="1"/>
          <p:nvPr/>
        </p:nvSpPr>
        <p:spPr>
          <a:xfrm>
            <a:off x="3356643" y="5181204"/>
            <a:ext cx="5538197" cy="646331"/>
          </a:xfrm>
          <a:prstGeom prst="rect">
            <a:avLst/>
          </a:prstGeom>
          <a:noFill/>
          <a:ln>
            <a:solidFill>
              <a:schemeClr val="tx1"/>
            </a:solidFill>
          </a:ln>
        </p:spPr>
        <p:txBody>
          <a:bodyPr wrap="square" rtlCol="0">
            <a:spAutoFit/>
          </a:bodyPr>
          <a:lstStyle/>
          <a:p>
            <a:r>
              <a:rPr lang="en-US" dirty="0"/>
              <a:t>Bias Correction</a:t>
            </a:r>
          </a:p>
          <a:p>
            <a:pPr marL="285750" indent="-285750">
              <a:buFont typeface="Arial" panose="020B0604020202020204" pitchFamily="34" charset="0"/>
              <a:buChar char="•"/>
            </a:pPr>
            <a:r>
              <a:rPr lang="en-US" dirty="0"/>
              <a:t>CDF-matching between 2,000-year data and SMAP</a:t>
            </a:r>
          </a:p>
        </p:txBody>
      </p:sp>
      <p:sp>
        <p:nvSpPr>
          <p:cNvPr id="18" name="TextBox 17">
            <a:extLst>
              <a:ext uri="{FF2B5EF4-FFF2-40B4-BE49-F238E27FC236}">
                <a16:creationId xmlns:a16="http://schemas.microsoft.com/office/drawing/2014/main" id="{D8162EFC-9ECB-A89E-0FBE-697F568607C7}"/>
              </a:ext>
            </a:extLst>
          </p:cNvPr>
          <p:cNvSpPr txBox="1"/>
          <p:nvPr/>
        </p:nvSpPr>
        <p:spPr>
          <a:xfrm>
            <a:off x="3518426" y="6300940"/>
            <a:ext cx="5087246" cy="369332"/>
          </a:xfrm>
          <a:prstGeom prst="rect">
            <a:avLst/>
          </a:prstGeom>
          <a:noFill/>
          <a:ln>
            <a:solidFill>
              <a:schemeClr val="tx1"/>
            </a:solidFill>
          </a:ln>
        </p:spPr>
        <p:txBody>
          <a:bodyPr wrap="square" rtlCol="0">
            <a:spAutoFit/>
          </a:bodyPr>
          <a:lstStyle/>
          <a:p>
            <a:r>
              <a:rPr lang="en-US" dirty="0"/>
              <a:t>Derivation of joint, conditional and marginal PDFs</a:t>
            </a:r>
          </a:p>
        </p:txBody>
      </p:sp>
      <p:sp>
        <p:nvSpPr>
          <p:cNvPr id="19" name="Right Arrow 18">
            <a:extLst>
              <a:ext uri="{FF2B5EF4-FFF2-40B4-BE49-F238E27FC236}">
                <a16:creationId xmlns:a16="http://schemas.microsoft.com/office/drawing/2014/main" id="{2F97A33C-A670-75A2-1957-F9BF8630F846}"/>
              </a:ext>
            </a:extLst>
          </p:cNvPr>
          <p:cNvSpPr/>
          <p:nvPr/>
        </p:nvSpPr>
        <p:spPr>
          <a:xfrm rot="8647970">
            <a:off x="4023244" y="2714170"/>
            <a:ext cx="582918"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E6847EF6-C6B2-37B7-CC4D-6B9CEFAC63A6}"/>
              </a:ext>
            </a:extLst>
          </p:cNvPr>
          <p:cNvSpPr/>
          <p:nvPr/>
        </p:nvSpPr>
        <p:spPr>
          <a:xfrm rot="2891232">
            <a:off x="7605168" y="2632693"/>
            <a:ext cx="561484"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BC4A9FD6-7840-49C2-FBB7-C2B1CD41894D}"/>
              </a:ext>
            </a:extLst>
          </p:cNvPr>
          <p:cNvSpPr/>
          <p:nvPr/>
        </p:nvSpPr>
        <p:spPr>
          <a:xfrm rot="5400000">
            <a:off x="5928221" y="4768695"/>
            <a:ext cx="395043"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F01161B9-A7AC-E77F-A1F0-07782D15372D}"/>
              </a:ext>
            </a:extLst>
          </p:cNvPr>
          <p:cNvSpPr/>
          <p:nvPr/>
        </p:nvSpPr>
        <p:spPr>
          <a:xfrm rot="5400000">
            <a:off x="5978277" y="5925587"/>
            <a:ext cx="294931"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468DEB1-ADAB-F903-F1EB-9FDEB07FF54B}"/>
              </a:ext>
            </a:extLst>
          </p:cNvPr>
          <p:cNvSpPr txBox="1"/>
          <p:nvPr/>
        </p:nvSpPr>
        <p:spPr>
          <a:xfrm>
            <a:off x="1938150" y="2447729"/>
            <a:ext cx="2163590" cy="646331"/>
          </a:xfrm>
          <a:prstGeom prst="rect">
            <a:avLst/>
          </a:prstGeom>
          <a:noFill/>
        </p:spPr>
        <p:txBody>
          <a:bodyPr wrap="square" rtlCol="0">
            <a:spAutoFit/>
          </a:bodyPr>
          <a:lstStyle/>
          <a:p>
            <a:r>
              <a:rPr lang="en-US" dirty="0"/>
              <a:t>SMAP  , daily / half-hourly IMERG, ERA5</a:t>
            </a:r>
          </a:p>
        </p:txBody>
      </p:sp>
      <p:sp>
        <p:nvSpPr>
          <p:cNvPr id="24" name="TextBox 23">
            <a:extLst>
              <a:ext uri="{FF2B5EF4-FFF2-40B4-BE49-F238E27FC236}">
                <a16:creationId xmlns:a16="http://schemas.microsoft.com/office/drawing/2014/main" id="{5BBB3C85-D992-8041-4BCB-4390C8750229}"/>
              </a:ext>
            </a:extLst>
          </p:cNvPr>
          <p:cNvSpPr txBox="1"/>
          <p:nvPr/>
        </p:nvSpPr>
        <p:spPr>
          <a:xfrm>
            <a:off x="8041530" y="2348607"/>
            <a:ext cx="2235200" cy="369332"/>
          </a:xfrm>
          <a:prstGeom prst="rect">
            <a:avLst/>
          </a:prstGeom>
          <a:noFill/>
        </p:spPr>
        <p:txBody>
          <a:bodyPr wrap="square" rtlCol="0">
            <a:spAutoFit/>
          </a:bodyPr>
          <a:lstStyle/>
          <a:p>
            <a:r>
              <a:rPr lang="en-US" dirty="0"/>
              <a:t>Daily IMERG, CPC</a:t>
            </a:r>
          </a:p>
        </p:txBody>
      </p:sp>
      <p:sp>
        <p:nvSpPr>
          <p:cNvPr id="25" name="Oval 24">
            <a:extLst>
              <a:ext uri="{FF2B5EF4-FFF2-40B4-BE49-F238E27FC236}">
                <a16:creationId xmlns:a16="http://schemas.microsoft.com/office/drawing/2014/main" id="{8422E555-2E04-2073-A3A0-0CB390E248AF}"/>
              </a:ext>
            </a:extLst>
          </p:cNvPr>
          <p:cNvSpPr/>
          <p:nvPr/>
        </p:nvSpPr>
        <p:spPr>
          <a:xfrm>
            <a:off x="7346981" y="3031304"/>
            <a:ext cx="4845019" cy="730822"/>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Stochastic Weather Generator (</a:t>
            </a:r>
            <a:r>
              <a:rPr lang="en-US" dirty="0" err="1">
                <a:solidFill>
                  <a:sysClr val="windowText" lastClr="000000"/>
                </a:solidFill>
              </a:rPr>
              <a:t>WeaGETS</a:t>
            </a:r>
            <a:r>
              <a:rPr lang="en-US" dirty="0">
                <a:solidFill>
                  <a:sysClr val="windowText" lastClr="000000"/>
                </a:solidFill>
              </a:rPr>
              <a:t>)</a:t>
            </a:r>
          </a:p>
        </p:txBody>
      </p:sp>
      <p:sp>
        <p:nvSpPr>
          <p:cNvPr id="26" name="Oval 25">
            <a:extLst>
              <a:ext uri="{FF2B5EF4-FFF2-40B4-BE49-F238E27FC236}">
                <a16:creationId xmlns:a16="http://schemas.microsoft.com/office/drawing/2014/main" id="{72D362B0-54ED-8F94-779A-BE92595DB3C5}"/>
              </a:ext>
            </a:extLst>
          </p:cNvPr>
          <p:cNvSpPr/>
          <p:nvPr/>
        </p:nvSpPr>
        <p:spPr>
          <a:xfrm>
            <a:off x="4644444" y="3951662"/>
            <a:ext cx="2962598" cy="73082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Bucket Model</a:t>
            </a:r>
          </a:p>
        </p:txBody>
      </p:sp>
      <p:sp>
        <p:nvSpPr>
          <p:cNvPr id="27" name="Right Arrow 26">
            <a:extLst>
              <a:ext uri="{FF2B5EF4-FFF2-40B4-BE49-F238E27FC236}">
                <a16:creationId xmlns:a16="http://schemas.microsoft.com/office/drawing/2014/main" id="{02E3C39C-2FE0-B4AC-ECEB-9FD3DBEE2CA9}"/>
              </a:ext>
            </a:extLst>
          </p:cNvPr>
          <p:cNvSpPr/>
          <p:nvPr/>
        </p:nvSpPr>
        <p:spPr>
          <a:xfrm rot="2919510">
            <a:off x="4042204" y="3781489"/>
            <a:ext cx="833779"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0B18D5B-BA72-DF9D-1AB3-791840BAAD4F}"/>
              </a:ext>
            </a:extLst>
          </p:cNvPr>
          <p:cNvSpPr txBox="1"/>
          <p:nvPr/>
        </p:nvSpPr>
        <p:spPr>
          <a:xfrm>
            <a:off x="1730782" y="3711571"/>
            <a:ext cx="2578327" cy="584775"/>
          </a:xfrm>
          <a:prstGeom prst="rect">
            <a:avLst/>
          </a:prstGeom>
          <a:noFill/>
        </p:spPr>
        <p:txBody>
          <a:bodyPr wrap="square" rtlCol="0">
            <a:spAutoFit/>
          </a:bodyPr>
          <a:lstStyle/>
          <a:p>
            <a:r>
              <a:rPr lang="en-US" sz="1600" dirty="0"/>
              <a:t>Parameter </a:t>
            </a:r>
            <a:r>
              <a:rPr lang="en-US" sz="1600" dirty="0" err="1"/>
              <a:t>soil_type</a:t>
            </a:r>
            <a:r>
              <a:rPr lang="en-US" sz="1600" dirty="0"/>
              <a:t> and ZR (rooting depth)</a:t>
            </a:r>
          </a:p>
        </p:txBody>
      </p:sp>
      <p:sp>
        <p:nvSpPr>
          <p:cNvPr id="29" name="Right Arrow 28">
            <a:extLst>
              <a:ext uri="{FF2B5EF4-FFF2-40B4-BE49-F238E27FC236}">
                <a16:creationId xmlns:a16="http://schemas.microsoft.com/office/drawing/2014/main" id="{426D1499-8568-ADA4-0777-2814C4BF7534}"/>
              </a:ext>
            </a:extLst>
          </p:cNvPr>
          <p:cNvSpPr/>
          <p:nvPr/>
        </p:nvSpPr>
        <p:spPr>
          <a:xfrm rot="8631755">
            <a:off x="7340747" y="3760087"/>
            <a:ext cx="561484"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7AB17CB-F542-68E8-950A-9C4B1B55A7B0}"/>
              </a:ext>
            </a:extLst>
          </p:cNvPr>
          <p:cNvSpPr txBox="1"/>
          <p:nvPr/>
        </p:nvSpPr>
        <p:spPr>
          <a:xfrm>
            <a:off x="7780611" y="3881850"/>
            <a:ext cx="2608025" cy="646331"/>
          </a:xfrm>
          <a:prstGeom prst="rect">
            <a:avLst/>
          </a:prstGeom>
          <a:noFill/>
        </p:spPr>
        <p:txBody>
          <a:bodyPr wrap="square" rtlCol="0">
            <a:spAutoFit/>
          </a:bodyPr>
          <a:lstStyle/>
          <a:p>
            <a:r>
              <a:rPr lang="en-US" dirty="0"/>
              <a:t>2,000-year daily precipitation and PET</a:t>
            </a:r>
          </a:p>
        </p:txBody>
      </p:sp>
      <p:sp>
        <p:nvSpPr>
          <p:cNvPr id="31" name="TextBox 30">
            <a:extLst>
              <a:ext uri="{FF2B5EF4-FFF2-40B4-BE49-F238E27FC236}">
                <a16:creationId xmlns:a16="http://schemas.microsoft.com/office/drawing/2014/main" id="{8C18EA69-3956-548A-1DE5-6D3F02091D9A}"/>
              </a:ext>
            </a:extLst>
          </p:cNvPr>
          <p:cNvSpPr txBox="1"/>
          <p:nvPr/>
        </p:nvSpPr>
        <p:spPr>
          <a:xfrm>
            <a:off x="6444291" y="4745748"/>
            <a:ext cx="3420398" cy="369332"/>
          </a:xfrm>
          <a:prstGeom prst="rect">
            <a:avLst/>
          </a:prstGeom>
          <a:noFill/>
          <a:ln w="38100">
            <a:solidFill>
              <a:srgbClr val="FF0000"/>
            </a:solidFill>
          </a:ln>
        </p:spPr>
        <p:txBody>
          <a:bodyPr wrap="square" rtlCol="0">
            <a:spAutoFit/>
          </a:bodyPr>
          <a:lstStyle/>
          <a:p>
            <a:r>
              <a:rPr lang="en-US" dirty="0"/>
              <a:t>2,000-year daily soil moisture</a:t>
            </a:r>
          </a:p>
        </p:txBody>
      </p:sp>
      <p:sp>
        <p:nvSpPr>
          <p:cNvPr id="32" name="Rectangle 31">
            <a:extLst>
              <a:ext uri="{FF2B5EF4-FFF2-40B4-BE49-F238E27FC236}">
                <a16:creationId xmlns:a16="http://schemas.microsoft.com/office/drawing/2014/main" id="{ABF044B8-F4E7-17BA-A8F5-53AFDB8B73A6}"/>
              </a:ext>
            </a:extLst>
          </p:cNvPr>
          <p:cNvSpPr/>
          <p:nvPr/>
        </p:nvSpPr>
        <p:spPr>
          <a:xfrm>
            <a:off x="1976046" y="2454019"/>
            <a:ext cx="673607" cy="338338"/>
          </a:xfrm>
          <a:prstGeom prst="rect">
            <a:avLst/>
          </a:prstGeom>
          <a:no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85177E9C-FA12-447E-86BE-29BBCCDA86E2}"/>
              </a:ext>
            </a:extLst>
          </p:cNvPr>
          <p:cNvSpPr/>
          <p:nvPr/>
        </p:nvSpPr>
        <p:spPr>
          <a:xfrm>
            <a:off x="1061741" y="2412975"/>
            <a:ext cx="2054897" cy="3402153"/>
          </a:xfrm>
          <a:custGeom>
            <a:avLst/>
            <a:gdLst>
              <a:gd name="csX0" fmla="*/ 869564 w 2054897"/>
              <a:gd name="csY0" fmla="*/ 190808 h 3402153"/>
              <a:gd name="csX1" fmla="*/ 45475 w 2054897"/>
              <a:gd name="csY1" fmla="*/ 303697 h 3402153"/>
              <a:gd name="csX2" fmla="*/ 316409 w 2054897"/>
              <a:gd name="csY2" fmla="*/ 3046897 h 3402153"/>
              <a:gd name="csX3" fmla="*/ 2054897 w 2054897"/>
              <a:gd name="csY3" fmla="*/ 3283963 h 3402153"/>
            </a:gdLst>
            <a:ahLst/>
            <a:cxnLst>
              <a:cxn ang="0">
                <a:pos x="csX0" y="csY0"/>
              </a:cxn>
              <a:cxn ang="0">
                <a:pos x="csX1" y="csY1"/>
              </a:cxn>
              <a:cxn ang="0">
                <a:pos x="csX2" y="csY2"/>
              </a:cxn>
              <a:cxn ang="0">
                <a:pos x="csX3" y="csY3"/>
              </a:cxn>
            </a:cxnLst>
            <a:rect l="l" t="t" r="r" b="b"/>
            <a:pathLst>
              <a:path w="2054897" h="3402153">
                <a:moveTo>
                  <a:pt x="869564" y="190808"/>
                </a:moveTo>
                <a:cubicBezTo>
                  <a:pt x="503615" y="9245"/>
                  <a:pt x="137667" y="-172318"/>
                  <a:pt x="45475" y="303697"/>
                </a:cubicBezTo>
                <a:cubicBezTo>
                  <a:pt x="-46718" y="779712"/>
                  <a:pt x="-18495" y="2550186"/>
                  <a:pt x="316409" y="3046897"/>
                </a:cubicBezTo>
                <a:cubicBezTo>
                  <a:pt x="651313" y="3543608"/>
                  <a:pt x="1353105" y="3413785"/>
                  <a:pt x="2054897" y="3283963"/>
                </a:cubicBezTo>
              </a:path>
            </a:pathLst>
          </a:cu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FCDD5F65-838A-1C25-F69B-6435C0F60F72}"/>
              </a:ext>
            </a:extLst>
          </p:cNvPr>
          <p:cNvCxnSpPr/>
          <p:nvPr/>
        </p:nvCxnSpPr>
        <p:spPr>
          <a:xfrm flipV="1">
            <a:off x="2652187" y="5633895"/>
            <a:ext cx="735516" cy="147466"/>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5102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558D7-8168-D6AA-FC89-7AD0907073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093A1-2990-6ED1-BC6A-46E64AC034F8}"/>
              </a:ext>
            </a:extLst>
          </p:cNvPr>
          <p:cNvSpPr>
            <a:spLocks noGrp="1"/>
          </p:cNvSpPr>
          <p:nvPr>
            <p:ph type="title"/>
          </p:nvPr>
        </p:nvSpPr>
        <p:spPr/>
        <p:txBody>
          <a:bodyPr/>
          <a:lstStyle/>
          <a:p>
            <a:r>
              <a:rPr lang="en-US" dirty="0"/>
              <a:t>Bias correction using CDF-matching</a:t>
            </a:r>
          </a:p>
        </p:txBody>
      </p:sp>
      <p:sp>
        <p:nvSpPr>
          <p:cNvPr id="3" name="TextBox 2">
            <a:extLst>
              <a:ext uri="{FF2B5EF4-FFF2-40B4-BE49-F238E27FC236}">
                <a16:creationId xmlns:a16="http://schemas.microsoft.com/office/drawing/2014/main" id="{CB8FA43E-8865-A01A-0C6A-70A9CAC1CBB1}"/>
              </a:ext>
            </a:extLst>
          </p:cNvPr>
          <p:cNvSpPr txBox="1"/>
          <p:nvPr/>
        </p:nvSpPr>
        <p:spPr>
          <a:xfrm>
            <a:off x="4580751" y="1421202"/>
            <a:ext cx="2962597" cy="1231106"/>
          </a:xfrm>
          <a:prstGeom prst="rect">
            <a:avLst/>
          </a:prstGeom>
          <a:noFill/>
          <a:ln>
            <a:solidFill>
              <a:schemeClr val="tx1"/>
            </a:solidFill>
          </a:ln>
        </p:spPr>
        <p:txBody>
          <a:bodyPr wrap="square" rtlCol="0">
            <a:spAutoFit/>
          </a:bodyPr>
          <a:lstStyle/>
          <a:p>
            <a:r>
              <a:rPr lang="en-US" dirty="0"/>
              <a:t>Data Curation</a:t>
            </a:r>
          </a:p>
          <a:p>
            <a:pPr marL="285750" indent="-285750">
              <a:buFont typeface="Arial" panose="020B0604020202020204" pitchFamily="34" charset="0"/>
              <a:buChar char="•"/>
            </a:pPr>
            <a:r>
              <a:rPr lang="en-US" sz="1400" dirty="0"/>
              <a:t>SMAP </a:t>
            </a:r>
          </a:p>
          <a:p>
            <a:pPr marL="285750" indent="-285750">
              <a:buFont typeface="Arial" panose="020B0604020202020204" pitchFamily="34" charset="0"/>
              <a:buChar char="•"/>
            </a:pPr>
            <a:r>
              <a:rPr lang="en-US" sz="1400" dirty="0"/>
              <a:t>Daily / half-hourly IMERG</a:t>
            </a:r>
          </a:p>
          <a:p>
            <a:pPr marL="285750" indent="-285750">
              <a:buFont typeface="Arial" panose="020B0604020202020204" pitchFamily="34" charset="0"/>
              <a:buChar char="•"/>
            </a:pPr>
            <a:r>
              <a:rPr lang="en-US" sz="1400" dirty="0"/>
              <a:t>Modified ERA5</a:t>
            </a:r>
          </a:p>
          <a:p>
            <a:pPr marL="285750" indent="-285750">
              <a:buFont typeface="Arial" panose="020B0604020202020204" pitchFamily="34" charset="0"/>
              <a:buChar char="•"/>
            </a:pPr>
            <a:r>
              <a:rPr lang="en-US" sz="1400" dirty="0"/>
              <a:t>CPC temperature</a:t>
            </a:r>
          </a:p>
        </p:txBody>
      </p:sp>
      <p:sp>
        <p:nvSpPr>
          <p:cNvPr id="16" name="TextBox 15">
            <a:extLst>
              <a:ext uri="{FF2B5EF4-FFF2-40B4-BE49-F238E27FC236}">
                <a16:creationId xmlns:a16="http://schemas.microsoft.com/office/drawing/2014/main" id="{B347D545-3307-5075-C2F8-6527F8004BD3}"/>
              </a:ext>
            </a:extLst>
          </p:cNvPr>
          <p:cNvSpPr txBox="1"/>
          <p:nvPr/>
        </p:nvSpPr>
        <p:spPr>
          <a:xfrm>
            <a:off x="1976046" y="3206892"/>
            <a:ext cx="2235200" cy="369332"/>
          </a:xfrm>
          <a:prstGeom prst="rect">
            <a:avLst/>
          </a:prstGeom>
          <a:noFill/>
          <a:ln>
            <a:solidFill>
              <a:schemeClr val="tx1"/>
            </a:solidFill>
          </a:ln>
        </p:spPr>
        <p:txBody>
          <a:bodyPr wrap="square" rtlCol="0">
            <a:spAutoFit/>
          </a:bodyPr>
          <a:lstStyle/>
          <a:p>
            <a:r>
              <a:rPr lang="en-US" dirty="0"/>
              <a:t>Model Calibration</a:t>
            </a:r>
          </a:p>
        </p:txBody>
      </p:sp>
      <p:sp>
        <p:nvSpPr>
          <p:cNvPr id="17" name="TextBox 16">
            <a:extLst>
              <a:ext uri="{FF2B5EF4-FFF2-40B4-BE49-F238E27FC236}">
                <a16:creationId xmlns:a16="http://schemas.microsoft.com/office/drawing/2014/main" id="{AD933C2F-9676-BACC-6D9E-DBF6A7D55721}"/>
              </a:ext>
            </a:extLst>
          </p:cNvPr>
          <p:cNvSpPr txBox="1"/>
          <p:nvPr/>
        </p:nvSpPr>
        <p:spPr>
          <a:xfrm>
            <a:off x="3356643" y="5181204"/>
            <a:ext cx="5538197" cy="646331"/>
          </a:xfrm>
          <a:prstGeom prst="rect">
            <a:avLst/>
          </a:prstGeom>
          <a:noFill/>
          <a:ln w="38100">
            <a:solidFill>
              <a:srgbClr val="FF0000"/>
            </a:solidFill>
          </a:ln>
        </p:spPr>
        <p:txBody>
          <a:bodyPr wrap="square" rtlCol="0">
            <a:spAutoFit/>
          </a:bodyPr>
          <a:lstStyle/>
          <a:p>
            <a:r>
              <a:rPr lang="en-US" dirty="0"/>
              <a:t>Bias Correction</a:t>
            </a:r>
          </a:p>
          <a:p>
            <a:pPr marL="285750" indent="-285750">
              <a:buFont typeface="Arial" panose="020B0604020202020204" pitchFamily="34" charset="0"/>
              <a:buChar char="•"/>
            </a:pPr>
            <a:r>
              <a:rPr lang="en-US" dirty="0"/>
              <a:t>CDF-matching between 2,000-year data and SMAP</a:t>
            </a:r>
          </a:p>
        </p:txBody>
      </p:sp>
      <p:sp>
        <p:nvSpPr>
          <p:cNvPr id="18" name="TextBox 17">
            <a:extLst>
              <a:ext uri="{FF2B5EF4-FFF2-40B4-BE49-F238E27FC236}">
                <a16:creationId xmlns:a16="http://schemas.microsoft.com/office/drawing/2014/main" id="{DDF8E3E4-C0E1-7F6D-BB47-04DD7B3CBF03}"/>
              </a:ext>
            </a:extLst>
          </p:cNvPr>
          <p:cNvSpPr txBox="1"/>
          <p:nvPr/>
        </p:nvSpPr>
        <p:spPr>
          <a:xfrm>
            <a:off x="3518426" y="6300940"/>
            <a:ext cx="5087246" cy="369332"/>
          </a:xfrm>
          <a:prstGeom prst="rect">
            <a:avLst/>
          </a:prstGeom>
          <a:noFill/>
          <a:ln>
            <a:solidFill>
              <a:schemeClr val="tx1"/>
            </a:solidFill>
          </a:ln>
        </p:spPr>
        <p:txBody>
          <a:bodyPr wrap="square" rtlCol="0">
            <a:spAutoFit/>
          </a:bodyPr>
          <a:lstStyle/>
          <a:p>
            <a:r>
              <a:rPr lang="en-US" dirty="0"/>
              <a:t>Derivation of joint, conditional and marginal PDFs</a:t>
            </a:r>
          </a:p>
        </p:txBody>
      </p:sp>
      <p:sp>
        <p:nvSpPr>
          <p:cNvPr id="19" name="Right Arrow 18">
            <a:extLst>
              <a:ext uri="{FF2B5EF4-FFF2-40B4-BE49-F238E27FC236}">
                <a16:creationId xmlns:a16="http://schemas.microsoft.com/office/drawing/2014/main" id="{EAACEA0C-C920-D4B7-9986-1C96F50F22B3}"/>
              </a:ext>
            </a:extLst>
          </p:cNvPr>
          <p:cNvSpPr/>
          <p:nvPr/>
        </p:nvSpPr>
        <p:spPr>
          <a:xfrm rot="8647970">
            <a:off x="4023244" y="2714170"/>
            <a:ext cx="582918"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CF3AC3ED-A129-D846-C4AD-79E256E9BAC3}"/>
              </a:ext>
            </a:extLst>
          </p:cNvPr>
          <p:cNvSpPr/>
          <p:nvPr/>
        </p:nvSpPr>
        <p:spPr>
          <a:xfrm rot="2891232">
            <a:off x="7605168" y="2632693"/>
            <a:ext cx="561484"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C9E8C3CB-0A2F-F4F6-4D7D-AEB02001BFEC}"/>
              </a:ext>
            </a:extLst>
          </p:cNvPr>
          <p:cNvSpPr/>
          <p:nvPr/>
        </p:nvSpPr>
        <p:spPr>
          <a:xfrm rot="5400000">
            <a:off x="5928221" y="4768695"/>
            <a:ext cx="395043"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DECF8C0-41AC-A879-1BBF-0E44E07224CF}"/>
              </a:ext>
            </a:extLst>
          </p:cNvPr>
          <p:cNvSpPr/>
          <p:nvPr/>
        </p:nvSpPr>
        <p:spPr>
          <a:xfrm rot="5400000">
            <a:off x="5978277" y="5925587"/>
            <a:ext cx="294931"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7725405-6278-F9B8-61DD-32B4A085D4C8}"/>
              </a:ext>
            </a:extLst>
          </p:cNvPr>
          <p:cNvSpPr txBox="1"/>
          <p:nvPr/>
        </p:nvSpPr>
        <p:spPr>
          <a:xfrm>
            <a:off x="1938150" y="2447729"/>
            <a:ext cx="2163590" cy="646331"/>
          </a:xfrm>
          <a:prstGeom prst="rect">
            <a:avLst/>
          </a:prstGeom>
          <a:noFill/>
        </p:spPr>
        <p:txBody>
          <a:bodyPr wrap="square" rtlCol="0">
            <a:spAutoFit/>
          </a:bodyPr>
          <a:lstStyle/>
          <a:p>
            <a:r>
              <a:rPr lang="en-US" dirty="0"/>
              <a:t>SMAP  , daily / half-hourly IMERG, ERA5</a:t>
            </a:r>
          </a:p>
        </p:txBody>
      </p:sp>
      <p:sp>
        <p:nvSpPr>
          <p:cNvPr id="24" name="TextBox 23">
            <a:extLst>
              <a:ext uri="{FF2B5EF4-FFF2-40B4-BE49-F238E27FC236}">
                <a16:creationId xmlns:a16="http://schemas.microsoft.com/office/drawing/2014/main" id="{843BF663-639B-80D3-AF00-5BE7E1B66B63}"/>
              </a:ext>
            </a:extLst>
          </p:cNvPr>
          <p:cNvSpPr txBox="1"/>
          <p:nvPr/>
        </p:nvSpPr>
        <p:spPr>
          <a:xfrm>
            <a:off x="8041530" y="2348607"/>
            <a:ext cx="2235200" cy="369332"/>
          </a:xfrm>
          <a:prstGeom prst="rect">
            <a:avLst/>
          </a:prstGeom>
          <a:noFill/>
        </p:spPr>
        <p:txBody>
          <a:bodyPr wrap="square" rtlCol="0">
            <a:spAutoFit/>
          </a:bodyPr>
          <a:lstStyle/>
          <a:p>
            <a:r>
              <a:rPr lang="en-US" dirty="0"/>
              <a:t>Daily IMERG, CPC</a:t>
            </a:r>
          </a:p>
        </p:txBody>
      </p:sp>
      <p:sp>
        <p:nvSpPr>
          <p:cNvPr id="25" name="Oval 24">
            <a:extLst>
              <a:ext uri="{FF2B5EF4-FFF2-40B4-BE49-F238E27FC236}">
                <a16:creationId xmlns:a16="http://schemas.microsoft.com/office/drawing/2014/main" id="{B2300D7A-609B-A741-1E9B-FBC6F3472662}"/>
              </a:ext>
            </a:extLst>
          </p:cNvPr>
          <p:cNvSpPr/>
          <p:nvPr/>
        </p:nvSpPr>
        <p:spPr>
          <a:xfrm>
            <a:off x="7346981" y="3031304"/>
            <a:ext cx="4845019" cy="730822"/>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Stochastic Weather Generator (</a:t>
            </a:r>
            <a:r>
              <a:rPr lang="en-US" dirty="0" err="1">
                <a:solidFill>
                  <a:sysClr val="windowText" lastClr="000000"/>
                </a:solidFill>
              </a:rPr>
              <a:t>WeaGETS</a:t>
            </a:r>
            <a:r>
              <a:rPr lang="en-US" dirty="0">
                <a:solidFill>
                  <a:sysClr val="windowText" lastClr="000000"/>
                </a:solidFill>
              </a:rPr>
              <a:t>)</a:t>
            </a:r>
          </a:p>
        </p:txBody>
      </p:sp>
      <p:sp>
        <p:nvSpPr>
          <p:cNvPr id="26" name="Oval 25">
            <a:extLst>
              <a:ext uri="{FF2B5EF4-FFF2-40B4-BE49-F238E27FC236}">
                <a16:creationId xmlns:a16="http://schemas.microsoft.com/office/drawing/2014/main" id="{C1D482DF-D16B-74F8-D8CB-53760FA14306}"/>
              </a:ext>
            </a:extLst>
          </p:cNvPr>
          <p:cNvSpPr/>
          <p:nvPr/>
        </p:nvSpPr>
        <p:spPr>
          <a:xfrm>
            <a:off x="4644444" y="3951662"/>
            <a:ext cx="2962598" cy="730822"/>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Bucket Model</a:t>
            </a:r>
          </a:p>
        </p:txBody>
      </p:sp>
      <p:sp>
        <p:nvSpPr>
          <p:cNvPr id="27" name="Right Arrow 26">
            <a:extLst>
              <a:ext uri="{FF2B5EF4-FFF2-40B4-BE49-F238E27FC236}">
                <a16:creationId xmlns:a16="http://schemas.microsoft.com/office/drawing/2014/main" id="{DC6FE0EE-5E88-7389-420D-E2F3CE1831E3}"/>
              </a:ext>
            </a:extLst>
          </p:cNvPr>
          <p:cNvSpPr/>
          <p:nvPr/>
        </p:nvSpPr>
        <p:spPr>
          <a:xfrm rot="2919510">
            <a:off x="4042204" y="3781489"/>
            <a:ext cx="833779"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7CC9E64-540B-F1DF-4ECE-092D02D694C3}"/>
              </a:ext>
            </a:extLst>
          </p:cNvPr>
          <p:cNvSpPr txBox="1"/>
          <p:nvPr/>
        </p:nvSpPr>
        <p:spPr>
          <a:xfrm>
            <a:off x="1730782" y="3711571"/>
            <a:ext cx="2578327" cy="584775"/>
          </a:xfrm>
          <a:prstGeom prst="rect">
            <a:avLst/>
          </a:prstGeom>
          <a:noFill/>
        </p:spPr>
        <p:txBody>
          <a:bodyPr wrap="square" rtlCol="0">
            <a:spAutoFit/>
          </a:bodyPr>
          <a:lstStyle/>
          <a:p>
            <a:r>
              <a:rPr lang="en-US" sz="1600" dirty="0"/>
              <a:t>Parameter </a:t>
            </a:r>
            <a:r>
              <a:rPr lang="en-US" sz="1600" dirty="0" err="1"/>
              <a:t>soil_type</a:t>
            </a:r>
            <a:r>
              <a:rPr lang="en-US" sz="1600" dirty="0"/>
              <a:t> and ZR (rooting depth)</a:t>
            </a:r>
          </a:p>
        </p:txBody>
      </p:sp>
      <p:sp>
        <p:nvSpPr>
          <p:cNvPr id="29" name="Right Arrow 28">
            <a:extLst>
              <a:ext uri="{FF2B5EF4-FFF2-40B4-BE49-F238E27FC236}">
                <a16:creationId xmlns:a16="http://schemas.microsoft.com/office/drawing/2014/main" id="{31998A2E-8FAC-F42C-76D1-268E2AFFD198}"/>
              </a:ext>
            </a:extLst>
          </p:cNvPr>
          <p:cNvSpPr/>
          <p:nvPr/>
        </p:nvSpPr>
        <p:spPr>
          <a:xfrm rot="8631755">
            <a:off x="7340747" y="3760087"/>
            <a:ext cx="561484"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311CC5B-7F5C-81D2-3047-CE19B8770FE1}"/>
              </a:ext>
            </a:extLst>
          </p:cNvPr>
          <p:cNvSpPr txBox="1"/>
          <p:nvPr/>
        </p:nvSpPr>
        <p:spPr>
          <a:xfrm>
            <a:off x="7780611" y="3881850"/>
            <a:ext cx="2608025" cy="646331"/>
          </a:xfrm>
          <a:prstGeom prst="rect">
            <a:avLst/>
          </a:prstGeom>
          <a:noFill/>
        </p:spPr>
        <p:txBody>
          <a:bodyPr wrap="square" rtlCol="0">
            <a:spAutoFit/>
          </a:bodyPr>
          <a:lstStyle/>
          <a:p>
            <a:r>
              <a:rPr lang="en-US" dirty="0"/>
              <a:t>2,000-year daily precipitation and PET</a:t>
            </a:r>
          </a:p>
        </p:txBody>
      </p:sp>
      <p:sp>
        <p:nvSpPr>
          <p:cNvPr id="31" name="TextBox 30">
            <a:extLst>
              <a:ext uri="{FF2B5EF4-FFF2-40B4-BE49-F238E27FC236}">
                <a16:creationId xmlns:a16="http://schemas.microsoft.com/office/drawing/2014/main" id="{4A2E7D34-167D-4738-C6A2-3599C6DE289E}"/>
              </a:ext>
            </a:extLst>
          </p:cNvPr>
          <p:cNvSpPr txBox="1"/>
          <p:nvPr/>
        </p:nvSpPr>
        <p:spPr>
          <a:xfrm>
            <a:off x="6444291" y="4745748"/>
            <a:ext cx="3420398" cy="369332"/>
          </a:xfrm>
          <a:prstGeom prst="rect">
            <a:avLst/>
          </a:prstGeom>
          <a:noFill/>
        </p:spPr>
        <p:txBody>
          <a:bodyPr wrap="square" rtlCol="0">
            <a:spAutoFit/>
          </a:bodyPr>
          <a:lstStyle/>
          <a:p>
            <a:r>
              <a:rPr lang="en-US" dirty="0"/>
              <a:t>2,000-year daily soil moisture</a:t>
            </a:r>
          </a:p>
        </p:txBody>
      </p:sp>
      <p:sp>
        <p:nvSpPr>
          <p:cNvPr id="32" name="Rectangle 31">
            <a:extLst>
              <a:ext uri="{FF2B5EF4-FFF2-40B4-BE49-F238E27FC236}">
                <a16:creationId xmlns:a16="http://schemas.microsoft.com/office/drawing/2014/main" id="{CF820F7A-B503-D7EA-2D69-8154EC01AB61}"/>
              </a:ext>
            </a:extLst>
          </p:cNvPr>
          <p:cNvSpPr/>
          <p:nvPr/>
        </p:nvSpPr>
        <p:spPr>
          <a:xfrm>
            <a:off x="1976046" y="2454019"/>
            <a:ext cx="673607" cy="338338"/>
          </a:xfrm>
          <a:prstGeom prst="rect">
            <a:avLst/>
          </a:prstGeom>
          <a:no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985BD579-D88F-3FDA-7F41-837320E6E31C}"/>
              </a:ext>
            </a:extLst>
          </p:cNvPr>
          <p:cNvSpPr/>
          <p:nvPr/>
        </p:nvSpPr>
        <p:spPr>
          <a:xfrm>
            <a:off x="1061741" y="2412975"/>
            <a:ext cx="2054897" cy="3402153"/>
          </a:xfrm>
          <a:custGeom>
            <a:avLst/>
            <a:gdLst>
              <a:gd name="csX0" fmla="*/ 869564 w 2054897"/>
              <a:gd name="csY0" fmla="*/ 190808 h 3402153"/>
              <a:gd name="csX1" fmla="*/ 45475 w 2054897"/>
              <a:gd name="csY1" fmla="*/ 303697 h 3402153"/>
              <a:gd name="csX2" fmla="*/ 316409 w 2054897"/>
              <a:gd name="csY2" fmla="*/ 3046897 h 3402153"/>
              <a:gd name="csX3" fmla="*/ 2054897 w 2054897"/>
              <a:gd name="csY3" fmla="*/ 3283963 h 3402153"/>
            </a:gdLst>
            <a:ahLst/>
            <a:cxnLst>
              <a:cxn ang="0">
                <a:pos x="csX0" y="csY0"/>
              </a:cxn>
              <a:cxn ang="0">
                <a:pos x="csX1" y="csY1"/>
              </a:cxn>
              <a:cxn ang="0">
                <a:pos x="csX2" y="csY2"/>
              </a:cxn>
              <a:cxn ang="0">
                <a:pos x="csX3" y="csY3"/>
              </a:cxn>
            </a:cxnLst>
            <a:rect l="l" t="t" r="r" b="b"/>
            <a:pathLst>
              <a:path w="2054897" h="3402153">
                <a:moveTo>
                  <a:pt x="869564" y="190808"/>
                </a:moveTo>
                <a:cubicBezTo>
                  <a:pt x="503615" y="9245"/>
                  <a:pt x="137667" y="-172318"/>
                  <a:pt x="45475" y="303697"/>
                </a:cubicBezTo>
                <a:cubicBezTo>
                  <a:pt x="-46718" y="779712"/>
                  <a:pt x="-18495" y="2550186"/>
                  <a:pt x="316409" y="3046897"/>
                </a:cubicBezTo>
                <a:cubicBezTo>
                  <a:pt x="651313" y="3543608"/>
                  <a:pt x="1353105" y="3413785"/>
                  <a:pt x="2054897" y="3283963"/>
                </a:cubicBezTo>
              </a:path>
            </a:pathLst>
          </a:cu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DE0CAFC8-7989-B6F8-A6DB-29094826A079}"/>
              </a:ext>
            </a:extLst>
          </p:cNvPr>
          <p:cNvCxnSpPr/>
          <p:nvPr/>
        </p:nvCxnSpPr>
        <p:spPr>
          <a:xfrm flipV="1">
            <a:off x="2652187" y="5633895"/>
            <a:ext cx="735516" cy="147466"/>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0105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B5D63-A669-8499-64FA-66B93822D834}"/>
              </a:ext>
            </a:extLst>
          </p:cNvPr>
          <p:cNvSpPr>
            <a:spLocks noGrp="1"/>
          </p:cNvSpPr>
          <p:nvPr>
            <p:ph type="title"/>
          </p:nvPr>
        </p:nvSpPr>
        <p:spPr/>
        <p:txBody>
          <a:bodyPr/>
          <a:lstStyle/>
          <a:p>
            <a:r>
              <a:rPr lang="en-US" dirty="0"/>
              <a:t>Iowa, bias-corrected marginal dist. in summer</a:t>
            </a:r>
          </a:p>
        </p:txBody>
      </p:sp>
      <p:sp>
        <p:nvSpPr>
          <p:cNvPr id="6" name="TextBox 5">
            <a:extLst>
              <a:ext uri="{FF2B5EF4-FFF2-40B4-BE49-F238E27FC236}">
                <a16:creationId xmlns:a16="http://schemas.microsoft.com/office/drawing/2014/main" id="{935D0E68-3D0B-3529-DD83-6EE82854CC42}"/>
              </a:ext>
            </a:extLst>
          </p:cNvPr>
          <p:cNvSpPr txBox="1"/>
          <p:nvPr/>
        </p:nvSpPr>
        <p:spPr>
          <a:xfrm>
            <a:off x="2035542" y="1928769"/>
            <a:ext cx="2319130" cy="369332"/>
          </a:xfrm>
          <a:prstGeom prst="rect">
            <a:avLst/>
          </a:prstGeom>
          <a:noFill/>
        </p:spPr>
        <p:txBody>
          <a:bodyPr wrap="square" rtlCol="0">
            <a:spAutoFit/>
          </a:bodyPr>
          <a:lstStyle/>
          <a:p>
            <a:r>
              <a:rPr lang="en-US" dirty="0"/>
              <a:t>Before CDF-matching</a:t>
            </a:r>
          </a:p>
        </p:txBody>
      </p:sp>
      <p:sp>
        <p:nvSpPr>
          <p:cNvPr id="9" name="TextBox 8">
            <a:extLst>
              <a:ext uri="{FF2B5EF4-FFF2-40B4-BE49-F238E27FC236}">
                <a16:creationId xmlns:a16="http://schemas.microsoft.com/office/drawing/2014/main" id="{ADE92F4C-6E9F-4DB3-589F-A9B304D7D5EA}"/>
              </a:ext>
            </a:extLst>
          </p:cNvPr>
          <p:cNvSpPr txBox="1"/>
          <p:nvPr/>
        </p:nvSpPr>
        <p:spPr>
          <a:xfrm>
            <a:off x="8171152" y="1928769"/>
            <a:ext cx="2319130" cy="369332"/>
          </a:xfrm>
          <a:prstGeom prst="rect">
            <a:avLst/>
          </a:prstGeom>
          <a:noFill/>
        </p:spPr>
        <p:txBody>
          <a:bodyPr wrap="square" rtlCol="0">
            <a:spAutoFit/>
          </a:bodyPr>
          <a:lstStyle/>
          <a:p>
            <a:r>
              <a:rPr lang="en-US" dirty="0"/>
              <a:t>After CDF-matching</a:t>
            </a:r>
          </a:p>
        </p:txBody>
      </p:sp>
      <p:sp>
        <p:nvSpPr>
          <p:cNvPr id="10" name="TextBox 9">
            <a:extLst>
              <a:ext uri="{FF2B5EF4-FFF2-40B4-BE49-F238E27FC236}">
                <a16:creationId xmlns:a16="http://schemas.microsoft.com/office/drawing/2014/main" id="{55A7D62E-2694-D19E-AB84-023B54655361}"/>
              </a:ext>
            </a:extLst>
          </p:cNvPr>
          <p:cNvSpPr txBox="1"/>
          <p:nvPr/>
        </p:nvSpPr>
        <p:spPr>
          <a:xfrm>
            <a:off x="2068996" y="5963478"/>
            <a:ext cx="8758030" cy="646331"/>
          </a:xfrm>
          <a:prstGeom prst="rect">
            <a:avLst/>
          </a:prstGeom>
          <a:noFill/>
        </p:spPr>
        <p:txBody>
          <a:bodyPr wrap="square" rtlCol="0">
            <a:spAutoFit/>
          </a:bodyPr>
          <a:lstStyle/>
          <a:p>
            <a:r>
              <a:rPr lang="en-US" dirty="0"/>
              <a:t>Bias-corrected marginal dist. almost perfectly matched SMAP marginal dist., due to the large sample size of synthesized data</a:t>
            </a:r>
          </a:p>
        </p:txBody>
      </p:sp>
      <p:pic>
        <p:nvPicPr>
          <p:cNvPr id="5" name="Picture 4">
            <a:extLst>
              <a:ext uri="{FF2B5EF4-FFF2-40B4-BE49-F238E27FC236}">
                <a16:creationId xmlns:a16="http://schemas.microsoft.com/office/drawing/2014/main" id="{C58177A8-F439-4218-00E1-578EE01D359B}"/>
              </a:ext>
            </a:extLst>
          </p:cNvPr>
          <p:cNvPicPr>
            <a:picLocks noChangeAspect="1"/>
          </p:cNvPicPr>
          <p:nvPr/>
        </p:nvPicPr>
        <p:blipFill>
          <a:blip r:embed="rId3"/>
          <a:stretch>
            <a:fillRect/>
          </a:stretch>
        </p:blipFill>
        <p:spPr>
          <a:xfrm>
            <a:off x="838200" y="2349332"/>
            <a:ext cx="4524418" cy="3051528"/>
          </a:xfrm>
          <a:prstGeom prst="rect">
            <a:avLst/>
          </a:prstGeom>
        </p:spPr>
      </p:pic>
      <p:pic>
        <p:nvPicPr>
          <p:cNvPr id="15" name="Picture 14">
            <a:extLst>
              <a:ext uri="{FF2B5EF4-FFF2-40B4-BE49-F238E27FC236}">
                <a16:creationId xmlns:a16="http://schemas.microsoft.com/office/drawing/2014/main" id="{01B27FA4-0122-7932-55D0-5E340EB774B2}"/>
              </a:ext>
            </a:extLst>
          </p:cNvPr>
          <p:cNvPicPr>
            <a:picLocks noChangeAspect="1"/>
          </p:cNvPicPr>
          <p:nvPr/>
        </p:nvPicPr>
        <p:blipFill>
          <a:blip r:embed="rId4"/>
          <a:stretch>
            <a:fillRect/>
          </a:stretch>
        </p:blipFill>
        <p:spPr>
          <a:xfrm>
            <a:off x="6829382" y="2349333"/>
            <a:ext cx="4524418" cy="3051527"/>
          </a:xfrm>
          <a:prstGeom prst="rect">
            <a:avLst/>
          </a:prstGeom>
        </p:spPr>
      </p:pic>
    </p:spTree>
    <p:extLst>
      <p:ext uri="{BB962C8B-B14F-4D97-AF65-F5344CB8AC3E}">
        <p14:creationId xmlns:p14="http://schemas.microsoft.com/office/powerpoint/2010/main" val="3280299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ACEF4-8646-9FBE-A7D4-6D8247306C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492472-7F55-8B3F-CEFE-785BECE5EBCF}"/>
              </a:ext>
            </a:extLst>
          </p:cNvPr>
          <p:cNvSpPr>
            <a:spLocks noGrp="1"/>
          </p:cNvSpPr>
          <p:nvPr>
            <p:ph type="title"/>
          </p:nvPr>
        </p:nvSpPr>
        <p:spPr/>
        <p:txBody>
          <a:bodyPr>
            <a:normAutofit/>
          </a:bodyPr>
          <a:lstStyle/>
          <a:p>
            <a:r>
              <a:rPr lang="en-US" dirty="0"/>
              <a:t>Iowa, bias-corrected t</a:t>
            </a:r>
            <a:r>
              <a:rPr lang="en-JP"/>
              <a:t>ime</a:t>
            </a:r>
            <a:r>
              <a:rPr lang="en-US" dirty="0"/>
              <a:t> series</a:t>
            </a:r>
            <a:br>
              <a:rPr lang="en-JP"/>
            </a:br>
            <a:r>
              <a:rPr lang="en-JP" sz="2800"/>
              <a:t>at </a:t>
            </a:r>
            <a:r>
              <a:rPr lang="en-JP" sz="2800" dirty="0"/>
              <a:t>the best parameter set (soil_</a:t>
            </a:r>
            <a:r>
              <a:rPr lang="en-JP" sz="2800"/>
              <a:t>type=</a:t>
            </a:r>
            <a:r>
              <a:rPr lang="en-US" sz="2800" dirty="0"/>
              <a:t>6 (sandy clay loam)</a:t>
            </a:r>
            <a:r>
              <a:rPr lang="en-JP" sz="2800"/>
              <a:t>, </a:t>
            </a:r>
            <a:r>
              <a:rPr lang="en-JP" sz="2800" dirty="0"/>
              <a:t>ZR</a:t>
            </a:r>
            <a:r>
              <a:rPr lang="en-JP" sz="2800"/>
              <a:t>=0.2</a:t>
            </a:r>
            <a:r>
              <a:rPr lang="en-US" sz="2800" dirty="0"/>
              <a:t>)</a:t>
            </a:r>
            <a:endParaRPr lang="en-JP" dirty="0"/>
          </a:p>
        </p:txBody>
      </p:sp>
      <p:pic>
        <p:nvPicPr>
          <p:cNvPr id="4" name="Picture 3">
            <a:extLst>
              <a:ext uri="{FF2B5EF4-FFF2-40B4-BE49-F238E27FC236}">
                <a16:creationId xmlns:a16="http://schemas.microsoft.com/office/drawing/2014/main" id="{21B89BCA-6B01-5953-AABE-2C32DA3A76AF}"/>
              </a:ext>
            </a:extLst>
          </p:cNvPr>
          <p:cNvPicPr>
            <a:picLocks noChangeAspect="1"/>
          </p:cNvPicPr>
          <p:nvPr/>
        </p:nvPicPr>
        <p:blipFill>
          <a:blip r:embed="rId3"/>
          <a:stretch>
            <a:fillRect/>
          </a:stretch>
        </p:blipFill>
        <p:spPr>
          <a:xfrm>
            <a:off x="133836" y="2406736"/>
            <a:ext cx="5744278" cy="3785356"/>
          </a:xfrm>
          <a:prstGeom prst="rect">
            <a:avLst/>
          </a:prstGeom>
        </p:spPr>
      </p:pic>
      <p:sp>
        <p:nvSpPr>
          <p:cNvPr id="8" name="Left Bracket 7">
            <a:extLst>
              <a:ext uri="{FF2B5EF4-FFF2-40B4-BE49-F238E27FC236}">
                <a16:creationId xmlns:a16="http://schemas.microsoft.com/office/drawing/2014/main" id="{B2F4B850-0DB0-21ED-97E5-F9943514744C}"/>
              </a:ext>
            </a:extLst>
          </p:cNvPr>
          <p:cNvSpPr/>
          <p:nvPr/>
        </p:nvSpPr>
        <p:spPr>
          <a:xfrm rot="16200000">
            <a:off x="3495489" y="5944345"/>
            <a:ext cx="147919" cy="92639"/>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pic>
        <p:nvPicPr>
          <p:cNvPr id="7" name="Picture 6">
            <a:extLst>
              <a:ext uri="{FF2B5EF4-FFF2-40B4-BE49-F238E27FC236}">
                <a16:creationId xmlns:a16="http://schemas.microsoft.com/office/drawing/2014/main" id="{34CF3BC0-C2B7-F7EE-BEE3-67AE27415060}"/>
              </a:ext>
            </a:extLst>
          </p:cNvPr>
          <p:cNvPicPr>
            <a:picLocks noChangeAspect="1"/>
          </p:cNvPicPr>
          <p:nvPr/>
        </p:nvPicPr>
        <p:blipFill>
          <a:blip r:embed="rId4"/>
          <a:stretch>
            <a:fillRect/>
          </a:stretch>
        </p:blipFill>
        <p:spPr>
          <a:xfrm>
            <a:off x="6487219" y="1783453"/>
            <a:ext cx="5353318" cy="3426124"/>
          </a:xfrm>
          <a:prstGeom prst="rect">
            <a:avLst/>
          </a:prstGeom>
        </p:spPr>
      </p:pic>
      <p:cxnSp>
        <p:nvCxnSpPr>
          <p:cNvPr id="10" name="Straight Connector 9">
            <a:extLst>
              <a:ext uri="{FF2B5EF4-FFF2-40B4-BE49-F238E27FC236}">
                <a16:creationId xmlns:a16="http://schemas.microsoft.com/office/drawing/2014/main" id="{593AF4AF-F585-3A76-414F-F4116FD32C64}"/>
              </a:ext>
            </a:extLst>
          </p:cNvPr>
          <p:cNvCxnSpPr>
            <a:cxnSpLocks/>
          </p:cNvCxnSpPr>
          <p:nvPr/>
        </p:nvCxnSpPr>
        <p:spPr>
          <a:xfrm flipV="1">
            <a:off x="3523129" y="3829878"/>
            <a:ext cx="3208975" cy="208682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80C87F5-AF23-F78A-4A01-6C020A64E5FA}"/>
              </a:ext>
            </a:extLst>
          </p:cNvPr>
          <p:cNvCxnSpPr>
            <a:cxnSpLocks/>
          </p:cNvCxnSpPr>
          <p:nvPr/>
        </p:nvCxnSpPr>
        <p:spPr>
          <a:xfrm flipV="1">
            <a:off x="3615768" y="3922643"/>
            <a:ext cx="7979884" cy="199406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1430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035EB-CCFA-30B1-BA18-3A59B7B18C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921EA9-3BC8-A2FA-55C4-A21059F7DCEA}"/>
              </a:ext>
            </a:extLst>
          </p:cNvPr>
          <p:cNvSpPr>
            <a:spLocks noGrp="1"/>
          </p:cNvSpPr>
          <p:nvPr>
            <p:ph type="title"/>
          </p:nvPr>
        </p:nvSpPr>
        <p:spPr/>
        <p:txBody>
          <a:bodyPr/>
          <a:lstStyle/>
          <a:p>
            <a:r>
              <a:rPr lang="en-US" dirty="0"/>
              <a:t>Ukraine, bias-corrected marginal dist. in summer</a:t>
            </a:r>
          </a:p>
        </p:txBody>
      </p:sp>
      <p:sp>
        <p:nvSpPr>
          <p:cNvPr id="6" name="TextBox 5">
            <a:extLst>
              <a:ext uri="{FF2B5EF4-FFF2-40B4-BE49-F238E27FC236}">
                <a16:creationId xmlns:a16="http://schemas.microsoft.com/office/drawing/2014/main" id="{98A7EDE1-54B0-87AE-0780-BAFD7C4E538A}"/>
              </a:ext>
            </a:extLst>
          </p:cNvPr>
          <p:cNvSpPr txBox="1"/>
          <p:nvPr/>
        </p:nvSpPr>
        <p:spPr>
          <a:xfrm>
            <a:off x="2061153" y="2142015"/>
            <a:ext cx="2319130" cy="369332"/>
          </a:xfrm>
          <a:prstGeom prst="rect">
            <a:avLst/>
          </a:prstGeom>
          <a:noFill/>
        </p:spPr>
        <p:txBody>
          <a:bodyPr wrap="square" rtlCol="0">
            <a:spAutoFit/>
          </a:bodyPr>
          <a:lstStyle/>
          <a:p>
            <a:r>
              <a:rPr lang="en-US" dirty="0"/>
              <a:t>Before CDF-matching</a:t>
            </a:r>
          </a:p>
        </p:txBody>
      </p:sp>
      <p:sp>
        <p:nvSpPr>
          <p:cNvPr id="9" name="TextBox 8">
            <a:extLst>
              <a:ext uri="{FF2B5EF4-FFF2-40B4-BE49-F238E27FC236}">
                <a16:creationId xmlns:a16="http://schemas.microsoft.com/office/drawing/2014/main" id="{24CA0358-8635-5923-FF27-D913898433AB}"/>
              </a:ext>
            </a:extLst>
          </p:cNvPr>
          <p:cNvSpPr txBox="1"/>
          <p:nvPr/>
        </p:nvSpPr>
        <p:spPr>
          <a:xfrm>
            <a:off x="7533302" y="2177005"/>
            <a:ext cx="2319130" cy="369332"/>
          </a:xfrm>
          <a:prstGeom prst="rect">
            <a:avLst/>
          </a:prstGeom>
          <a:noFill/>
        </p:spPr>
        <p:txBody>
          <a:bodyPr wrap="square" rtlCol="0">
            <a:spAutoFit/>
          </a:bodyPr>
          <a:lstStyle/>
          <a:p>
            <a:r>
              <a:rPr lang="en-US" dirty="0"/>
              <a:t>After CDF-matching</a:t>
            </a:r>
          </a:p>
        </p:txBody>
      </p:sp>
      <p:sp>
        <p:nvSpPr>
          <p:cNvPr id="10" name="TextBox 9">
            <a:extLst>
              <a:ext uri="{FF2B5EF4-FFF2-40B4-BE49-F238E27FC236}">
                <a16:creationId xmlns:a16="http://schemas.microsoft.com/office/drawing/2014/main" id="{1869EC57-48CB-3AE9-2F30-DF00F43C24FE}"/>
              </a:ext>
            </a:extLst>
          </p:cNvPr>
          <p:cNvSpPr txBox="1"/>
          <p:nvPr/>
        </p:nvSpPr>
        <p:spPr>
          <a:xfrm>
            <a:off x="2068996" y="5963478"/>
            <a:ext cx="8758030" cy="646331"/>
          </a:xfrm>
          <a:prstGeom prst="rect">
            <a:avLst/>
          </a:prstGeom>
          <a:noFill/>
        </p:spPr>
        <p:txBody>
          <a:bodyPr wrap="square" rtlCol="0">
            <a:spAutoFit/>
          </a:bodyPr>
          <a:lstStyle/>
          <a:p>
            <a:r>
              <a:rPr lang="en-US" dirty="0"/>
              <a:t>Bias-corrected marginal dist. almost perfectly matched SMAP marginal dist., due to the large sample size of synthesized data</a:t>
            </a:r>
          </a:p>
        </p:txBody>
      </p:sp>
      <p:pic>
        <p:nvPicPr>
          <p:cNvPr id="14" name="Picture 13" descr="A graph of a number of samples&#10;&#10;AI-generated content may be incorrect.">
            <a:extLst>
              <a:ext uri="{FF2B5EF4-FFF2-40B4-BE49-F238E27FC236}">
                <a16:creationId xmlns:a16="http://schemas.microsoft.com/office/drawing/2014/main" id="{6671082A-D7E5-73FB-2465-FAECC826A05E}"/>
              </a:ext>
            </a:extLst>
          </p:cNvPr>
          <p:cNvPicPr>
            <a:picLocks noChangeAspect="1"/>
          </p:cNvPicPr>
          <p:nvPr/>
        </p:nvPicPr>
        <p:blipFill>
          <a:blip r:embed="rId3"/>
          <a:stretch>
            <a:fillRect/>
          </a:stretch>
        </p:blipFill>
        <p:spPr>
          <a:xfrm>
            <a:off x="1014809" y="2602455"/>
            <a:ext cx="4411819" cy="2968219"/>
          </a:xfrm>
          <a:prstGeom prst="rect">
            <a:avLst/>
          </a:prstGeom>
        </p:spPr>
      </p:pic>
      <p:pic>
        <p:nvPicPr>
          <p:cNvPr id="19" name="Picture 18" descr="A screen shot of a graph&#10;&#10;AI-generated content may be incorrect.">
            <a:extLst>
              <a:ext uri="{FF2B5EF4-FFF2-40B4-BE49-F238E27FC236}">
                <a16:creationId xmlns:a16="http://schemas.microsoft.com/office/drawing/2014/main" id="{30FBD87D-2207-1F2C-7B1B-7FB56F8F68CD}"/>
              </a:ext>
            </a:extLst>
          </p:cNvPr>
          <p:cNvPicPr>
            <a:picLocks noChangeAspect="1"/>
          </p:cNvPicPr>
          <p:nvPr/>
        </p:nvPicPr>
        <p:blipFill>
          <a:blip r:embed="rId4"/>
          <a:stretch>
            <a:fillRect/>
          </a:stretch>
        </p:blipFill>
        <p:spPr>
          <a:xfrm>
            <a:off x="6486957" y="2562690"/>
            <a:ext cx="4411821" cy="2968220"/>
          </a:xfrm>
          <a:prstGeom prst="rect">
            <a:avLst/>
          </a:prstGeom>
        </p:spPr>
      </p:pic>
    </p:spTree>
    <p:extLst>
      <p:ext uri="{BB962C8B-B14F-4D97-AF65-F5344CB8AC3E}">
        <p14:creationId xmlns:p14="http://schemas.microsoft.com/office/powerpoint/2010/main" val="2088610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ABBA2-EEA7-B95A-A7A3-F849E7FB89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983757-88AF-F270-0A17-51FE04004603}"/>
              </a:ext>
            </a:extLst>
          </p:cNvPr>
          <p:cNvSpPr>
            <a:spLocks noGrp="1"/>
          </p:cNvSpPr>
          <p:nvPr>
            <p:ph type="title"/>
          </p:nvPr>
        </p:nvSpPr>
        <p:spPr>
          <a:xfrm>
            <a:off x="838200" y="376218"/>
            <a:ext cx="10515600" cy="1325563"/>
          </a:xfrm>
        </p:spPr>
        <p:txBody>
          <a:bodyPr>
            <a:normAutofit/>
          </a:bodyPr>
          <a:lstStyle/>
          <a:p>
            <a:r>
              <a:rPr lang="en-US" dirty="0"/>
              <a:t>Ukraine, bias-corrected t</a:t>
            </a:r>
            <a:r>
              <a:rPr lang="en-JP"/>
              <a:t>ime</a:t>
            </a:r>
            <a:r>
              <a:rPr lang="en-US" dirty="0"/>
              <a:t> series</a:t>
            </a:r>
            <a:br>
              <a:rPr lang="en-JP"/>
            </a:br>
            <a:r>
              <a:rPr lang="en-JP" sz="2800"/>
              <a:t>at </a:t>
            </a:r>
            <a:r>
              <a:rPr lang="en-JP" sz="2800" dirty="0"/>
              <a:t>the best parameter set (soil_</a:t>
            </a:r>
            <a:r>
              <a:rPr lang="en-JP" sz="2800"/>
              <a:t>type=</a:t>
            </a:r>
            <a:r>
              <a:rPr lang="en-US" sz="2800" dirty="0"/>
              <a:t>3 (sandy loam)</a:t>
            </a:r>
            <a:r>
              <a:rPr lang="en-JP" sz="2800"/>
              <a:t>, </a:t>
            </a:r>
            <a:r>
              <a:rPr lang="en-JP" sz="2800" dirty="0"/>
              <a:t>ZR</a:t>
            </a:r>
            <a:r>
              <a:rPr lang="en-JP" sz="2800"/>
              <a:t>=0.2</a:t>
            </a:r>
            <a:r>
              <a:rPr lang="en-US" sz="2800" dirty="0"/>
              <a:t>)</a:t>
            </a:r>
            <a:endParaRPr lang="en-JP" dirty="0"/>
          </a:p>
        </p:txBody>
      </p:sp>
      <p:pic>
        <p:nvPicPr>
          <p:cNvPr id="6" name="Picture 5">
            <a:extLst>
              <a:ext uri="{FF2B5EF4-FFF2-40B4-BE49-F238E27FC236}">
                <a16:creationId xmlns:a16="http://schemas.microsoft.com/office/drawing/2014/main" id="{9FFCE190-97D5-9C28-2569-908A45D6407C}"/>
              </a:ext>
            </a:extLst>
          </p:cNvPr>
          <p:cNvPicPr>
            <a:picLocks noChangeAspect="1"/>
          </p:cNvPicPr>
          <p:nvPr/>
        </p:nvPicPr>
        <p:blipFill>
          <a:blip r:embed="rId3"/>
          <a:stretch>
            <a:fillRect/>
          </a:stretch>
        </p:blipFill>
        <p:spPr>
          <a:xfrm>
            <a:off x="16681" y="2159233"/>
            <a:ext cx="6667019" cy="4393423"/>
          </a:xfrm>
          <a:prstGeom prst="rect">
            <a:avLst/>
          </a:prstGeom>
        </p:spPr>
      </p:pic>
      <p:sp>
        <p:nvSpPr>
          <p:cNvPr id="8" name="Left Bracket 7">
            <a:extLst>
              <a:ext uri="{FF2B5EF4-FFF2-40B4-BE49-F238E27FC236}">
                <a16:creationId xmlns:a16="http://schemas.microsoft.com/office/drawing/2014/main" id="{FC844CE1-743C-6CC1-A33E-8B0166BC0FD1}"/>
              </a:ext>
            </a:extLst>
          </p:cNvPr>
          <p:cNvSpPr/>
          <p:nvPr/>
        </p:nvSpPr>
        <p:spPr>
          <a:xfrm rot="16200000">
            <a:off x="3849998" y="6321972"/>
            <a:ext cx="299600" cy="16176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pic>
        <p:nvPicPr>
          <p:cNvPr id="4" name="Picture 3">
            <a:extLst>
              <a:ext uri="{FF2B5EF4-FFF2-40B4-BE49-F238E27FC236}">
                <a16:creationId xmlns:a16="http://schemas.microsoft.com/office/drawing/2014/main" id="{B6DBF421-3BDD-4D92-0A2F-3E2875FB90B1}"/>
              </a:ext>
            </a:extLst>
          </p:cNvPr>
          <p:cNvPicPr>
            <a:picLocks noChangeAspect="1"/>
          </p:cNvPicPr>
          <p:nvPr/>
        </p:nvPicPr>
        <p:blipFill>
          <a:blip r:embed="rId4"/>
          <a:stretch>
            <a:fillRect/>
          </a:stretch>
        </p:blipFill>
        <p:spPr>
          <a:xfrm>
            <a:off x="6667019" y="1701781"/>
            <a:ext cx="5508300" cy="3525312"/>
          </a:xfrm>
          <a:prstGeom prst="rect">
            <a:avLst/>
          </a:prstGeom>
        </p:spPr>
      </p:pic>
      <p:cxnSp>
        <p:nvCxnSpPr>
          <p:cNvPr id="10" name="Straight Connector 9">
            <a:extLst>
              <a:ext uri="{FF2B5EF4-FFF2-40B4-BE49-F238E27FC236}">
                <a16:creationId xmlns:a16="http://schemas.microsoft.com/office/drawing/2014/main" id="{81F67008-0FF8-7076-72C4-A0A4EFE3018F}"/>
              </a:ext>
            </a:extLst>
          </p:cNvPr>
          <p:cNvCxnSpPr>
            <a:cxnSpLocks/>
          </p:cNvCxnSpPr>
          <p:nvPr/>
        </p:nvCxnSpPr>
        <p:spPr>
          <a:xfrm flipV="1">
            <a:off x="3918914" y="3672026"/>
            <a:ext cx="3027796" cy="25810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0BDFABD-FC6E-17AF-2738-567F9F75CA92}"/>
              </a:ext>
            </a:extLst>
          </p:cNvPr>
          <p:cNvCxnSpPr>
            <a:cxnSpLocks/>
            <a:stCxn id="8" idx="2"/>
          </p:cNvCxnSpPr>
          <p:nvPr/>
        </p:nvCxnSpPr>
        <p:spPr>
          <a:xfrm flipV="1">
            <a:off x="4080682" y="3672027"/>
            <a:ext cx="7833814" cy="258102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7995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E6CF-C460-81E4-6147-07E8DF89771A}"/>
              </a:ext>
            </a:extLst>
          </p:cNvPr>
          <p:cNvSpPr>
            <a:spLocks noGrp="1"/>
          </p:cNvSpPr>
          <p:nvPr>
            <p:ph type="title"/>
          </p:nvPr>
        </p:nvSpPr>
        <p:spPr/>
        <p:txBody>
          <a:bodyPr/>
          <a:lstStyle/>
          <a:p>
            <a:r>
              <a:rPr lang="en-US" dirty="0"/>
              <a:t>Motivation 2</a:t>
            </a:r>
            <a:br>
              <a:rPr lang="en-JP" dirty="0"/>
            </a:br>
            <a:r>
              <a:rPr lang="en-JP" sz="3200"/>
              <a:t>- </a:t>
            </a:r>
            <a:r>
              <a:rPr lang="en-US" sz="3200" dirty="0"/>
              <a:t>randomness of soil moisture dynamics</a:t>
            </a:r>
            <a:r>
              <a:rPr lang="en-JP" sz="3200"/>
              <a:t> </a:t>
            </a:r>
            <a:r>
              <a:rPr lang="en-JP" sz="3200" dirty="0"/>
              <a:t>-</a:t>
            </a:r>
            <a:endParaRPr lang="en-JP" dirty="0"/>
          </a:p>
        </p:txBody>
      </p:sp>
      <p:sp>
        <p:nvSpPr>
          <p:cNvPr id="3" name="Content Placeholder 2">
            <a:extLst>
              <a:ext uri="{FF2B5EF4-FFF2-40B4-BE49-F238E27FC236}">
                <a16:creationId xmlns:a16="http://schemas.microsoft.com/office/drawing/2014/main" id="{4A13575B-FEDF-4B41-6ADE-52F271703AC9}"/>
              </a:ext>
            </a:extLst>
          </p:cNvPr>
          <p:cNvSpPr>
            <a:spLocks noGrp="1"/>
          </p:cNvSpPr>
          <p:nvPr>
            <p:ph idx="1"/>
          </p:nvPr>
        </p:nvSpPr>
        <p:spPr>
          <a:xfrm>
            <a:off x="838200" y="1825624"/>
            <a:ext cx="10515600" cy="4933521"/>
          </a:xfrm>
        </p:spPr>
        <p:txBody>
          <a:bodyPr/>
          <a:lstStyle/>
          <a:p>
            <a:r>
              <a:rPr lang="en-US" dirty="0"/>
              <a:t>Soil moisture dynamics can be seen as a stochastic process driven mainly by the randomness of precipitation and Potential Evapotranspiration (PET).</a:t>
            </a:r>
          </a:p>
          <a:p>
            <a:pPr lvl="1"/>
            <a:r>
              <a:rPr lang="en-US" dirty="0"/>
              <a:t>Precipitation is commonly modeled as a Poisson process (interarrival times and storm intensities follow exponential distributions. Storm durations are often assumed to be zero) [Cordova and Bras, 1981; Milly, 1993; </a:t>
            </a:r>
            <a:r>
              <a:rPr lang="en-US" dirty="0" err="1"/>
              <a:t>Laio</a:t>
            </a:r>
            <a:r>
              <a:rPr lang="en-US" dirty="0"/>
              <a:t> et al., 2001].</a:t>
            </a:r>
          </a:p>
          <a:p>
            <a:pPr lvl="1"/>
            <a:r>
              <a:rPr lang="en-US" dirty="0"/>
              <a:t>PET is arguably less important than precipitation for soil moisture dynamics [</a:t>
            </a:r>
            <a:r>
              <a:rPr lang="en-US" dirty="0" err="1"/>
              <a:t>Rhenals</a:t>
            </a:r>
            <a:r>
              <a:rPr lang="en-US" dirty="0"/>
              <a:t> and Bras, 1981; Orth et al., 2012]. A constant value [Milly, 1993] or measured PET [Cordova and Bras, 1981; </a:t>
            </a:r>
            <a:r>
              <a:rPr lang="en-US" dirty="0" err="1"/>
              <a:t>Laio</a:t>
            </a:r>
            <a:r>
              <a:rPr lang="en-US" dirty="0"/>
              <a:t> et al., 2001] is often used.</a:t>
            </a:r>
          </a:p>
          <a:p>
            <a:r>
              <a:rPr lang="en-US" dirty="0"/>
              <a:t>For its randomness, soil moisture uncertainty is expressed in the form of Probability Distribution Functions (PDFs).</a:t>
            </a:r>
          </a:p>
        </p:txBody>
      </p:sp>
    </p:spTree>
    <p:extLst>
      <p:ext uri="{BB962C8B-B14F-4D97-AF65-F5344CB8AC3E}">
        <p14:creationId xmlns:p14="http://schemas.microsoft.com/office/powerpoint/2010/main" val="1598388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03789-F033-F1BC-EF63-D29FEAEE4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FE0EDA-4C73-7A61-C91C-CE12E371FE14}"/>
              </a:ext>
            </a:extLst>
          </p:cNvPr>
          <p:cNvSpPr>
            <a:spLocks noGrp="1"/>
          </p:cNvSpPr>
          <p:nvPr>
            <p:ph type="title"/>
          </p:nvPr>
        </p:nvSpPr>
        <p:spPr>
          <a:xfrm>
            <a:off x="838200" y="365125"/>
            <a:ext cx="11353800" cy="1325563"/>
          </a:xfrm>
        </p:spPr>
        <p:txBody>
          <a:bodyPr/>
          <a:lstStyle/>
          <a:p>
            <a:r>
              <a:rPr lang="en-US" dirty="0"/>
              <a:t>Amazon, bias-corrected marginal dist. in summer</a:t>
            </a:r>
          </a:p>
        </p:txBody>
      </p:sp>
      <p:sp>
        <p:nvSpPr>
          <p:cNvPr id="6" name="TextBox 5">
            <a:extLst>
              <a:ext uri="{FF2B5EF4-FFF2-40B4-BE49-F238E27FC236}">
                <a16:creationId xmlns:a16="http://schemas.microsoft.com/office/drawing/2014/main" id="{C631EC0D-FC0F-AA43-E4B1-8CE78A5A8849}"/>
              </a:ext>
            </a:extLst>
          </p:cNvPr>
          <p:cNvSpPr txBox="1"/>
          <p:nvPr/>
        </p:nvSpPr>
        <p:spPr>
          <a:xfrm>
            <a:off x="2061153" y="2142015"/>
            <a:ext cx="2319130" cy="369332"/>
          </a:xfrm>
          <a:prstGeom prst="rect">
            <a:avLst/>
          </a:prstGeom>
          <a:noFill/>
        </p:spPr>
        <p:txBody>
          <a:bodyPr wrap="square" rtlCol="0">
            <a:spAutoFit/>
          </a:bodyPr>
          <a:lstStyle/>
          <a:p>
            <a:r>
              <a:rPr lang="en-US" dirty="0"/>
              <a:t>Before CDF-matching</a:t>
            </a:r>
          </a:p>
        </p:txBody>
      </p:sp>
      <p:sp>
        <p:nvSpPr>
          <p:cNvPr id="9" name="TextBox 8">
            <a:extLst>
              <a:ext uri="{FF2B5EF4-FFF2-40B4-BE49-F238E27FC236}">
                <a16:creationId xmlns:a16="http://schemas.microsoft.com/office/drawing/2014/main" id="{C7630BE9-B281-950D-10A0-0B880C9BF4BB}"/>
              </a:ext>
            </a:extLst>
          </p:cNvPr>
          <p:cNvSpPr txBox="1"/>
          <p:nvPr/>
        </p:nvSpPr>
        <p:spPr>
          <a:xfrm>
            <a:off x="7533302" y="2177005"/>
            <a:ext cx="2319130" cy="369332"/>
          </a:xfrm>
          <a:prstGeom prst="rect">
            <a:avLst/>
          </a:prstGeom>
          <a:noFill/>
        </p:spPr>
        <p:txBody>
          <a:bodyPr wrap="square" rtlCol="0">
            <a:spAutoFit/>
          </a:bodyPr>
          <a:lstStyle/>
          <a:p>
            <a:r>
              <a:rPr lang="en-US" dirty="0"/>
              <a:t>After CDF-matching</a:t>
            </a:r>
          </a:p>
        </p:txBody>
      </p:sp>
      <p:sp>
        <p:nvSpPr>
          <p:cNvPr id="10" name="TextBox 9">
            <a:extLst>
              <a:ext uri="{FF2B5EF4-FFF2-40B4-BE49-F238E27FC236}">
                <a16:creationId xmlns:a16="http://schemas.microsoft.com/office/drawing/2014/main" id="{851F2F6E-53AA-A971-1905-5639B8E1865D}"/>
              </a:ext>
            </a:extLst>
          </p:cNvPr>
          <p:cNvSpPr txBox="1"/>
          <p:nvPr/>
        </p:nvSpPr>
        <p:spPr>
          <a:xfrm>
            <a:off x="2068996" y="5963478"/>
            <a:ext cx="8758030" cy="646331"/>
          </a:xfrm>
          <a:prstGeom prst="rect">
            <a:avLst/>
          </a:prstGeom>
          <a:noFill/>
        </p:spPr>
        <p:txBody>
          <a:bodyPr wrap="square" rtlCol="0">
            <a:spAutoFit/>
          </a:bodyPr>
          <a:lstStyle/>
          <a:p>
            <a:r>
              <a:rPr lang="en-US" dirty="0"/>
              <a:t>Bias-corrected marginal dist. almost perfectly matched SMAP marginal dist., due to the large sample size of synthesized data</a:t>
            </a:r>
          </a:p>
        </p:txBody>
      </p:sp>
      <p:pic>
        <p:nvPicPr>
          <p:cNvPr id="11" name="Picture 10">
            <a:extLst>
              <a:ext uri="{FF2B5EF4-FFF2-40B4-BE49-F238E27FC236}">
                <a16:creationId xmlns:a16="http://schemas.microsoft.com/office/drawing/2014/main" id="{8A976767-8E9E-37C6-1722-6CD3A842694B}"/>
              </a:ext>
            </a:extLst>
          </p:cNvPr>
          <p:cNvPicPr>
            <a:picLocks noChangeAspect="1"/>
          </p:cNvPicPr>
          <p:nvPr/>
        </p:nvPicPr>
        <p:blipFill>
          <a:blip r:embed="rId3"/>
          <a:stretch>
            <a:fillRect/>
          </a:stretch>
        </p:blipFill>
        <p:spPr>
          <a:xfrm>
            <a:off x="6542443" y="2735664"/>
            <a:ext cx="4407357" cy="2972575"/>
          </a:xfrm>
          <a:prstGeom prst="rect">
            <a:avLst/>
          </a:prstGeom>
        </p:spPr>
      </p:pic>
      <p:pic>
        <p:nvPicPr>
          <p:cNvPr id="14" name="Picture 13">
            <a:extLst>
              <a:ext uri="{FF2B5EF4-FFF2-40B4-BE49-F238E27FC236}">
                <a16:creationId xmlns:a16="http://schemas.microsoft.com/office/drawing/2014/main" id="{A73903BC-C1A1-4E0A-053D-1AF10383252C}"/>
              </a:ext>
            </a:extLst>
          </p:cNvPr>
          <p:cNvPicPr>
            <a:picLocks noChangeAspect="1"/>
          </p:cNvPicPr>
          <p:nvPr/>
        </p:nvPicPr>
        <p:blipFill>
          <a:blip r:embed="rId4"/>
          <a:stretch>
            <a:fillRect/>
          </a:stretch>
        </p:blipFill>
        <p:spPr>
          <a:xfrm>
            <a:off x="1242200" y="2735664"/>
            <a:ext cx="4407357" cy="2972575"/>
          </a:xfrm>
          <a:prstGeom prst="rect">
            <a:avLst/>
          </a:prstGeom>
        </p:spPr>
      </p:pic>
    </p:spTree>
    <p:extLst>
      <p:ext uri="{BB962C8B-B14F-4D97-AF65-F5344CB8AC3E}">
        <p14:creationId xmlns:p14="http://schemas.microsoft.com/office/powerpoint/2010/main" val="4225185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0F256-6FA0-9140-EFB1-EF54684422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2DDB7-5652-D4D1-248F-4315990DC729}"/>
              </a:ext>
            </a:extLst>
          </p:cNvPr>
          <p:cNvSpPr>
            <a:spLocks noGrp="1"/>
          </p:cNvSpPr>
          <p:nvPr>
            <p:ph type="title"/>
          </p:nvPr>
        </p:nvSpPr>
        <p:spPr/>
        <p:txBody>
          <a:bodyPr>
            <a:normAutofit/>
          </a:bodyPr>
          <a:lstStyle/>
          <a:p>
            <a:r>
              <a:rPr lang="en-US" dirty="0"/>
              <a:t>Amazon, bias-corrected t</a:t>
            </a:r>
            <a:r>
              <a:rPr lang="en-JP"/>
              <a:t>ime</a:t>
            </a:r>
            <a:r>
              <a:rPr lang="en-US" dirty="0"/>
              <a:t> series</a:t>
            </a:r>
            <a:br>
              <a:rPr lang="en-JP"/>
            </a:br>
            <a:r>
              <a:rPr lang="en-JP" sz="2800"/>
              <a:t>at </a:t>
            </a:r>
            <a:r>
              <a:rPr lang="en-JP" sz="2800" dirty="0"/>
              <a:t>the best parameter set (soil_</a:t>
            </a:r>
            <a:r>
              <a:rPr lang="en-JP" sz="2800"/>
              <a:t>type=</a:t>
            </a:r>
            <a:r>
              <a:rPr lang="en-US" sz="2800" dirty="0"/>
              <a:t>7 (silty clay loam)</a:t>
            </a:r>
            <a:r>
              <a:rPr lang="en-JP" sz="2800"/>
              <a:t>, </a:t>
            </a:r>
            <a:r>
              <a:rPr lang="en-JP" sz="2800" dirty="0"/>
              <a:t>ZR</a:t>
            </a:r>
            <a:r>
              <a:rPr lang="en-JP" sz="2800"/>
              <a:t>=0.</a:t>
            </a:r>
            <a:r>
              <a:rPr lang="en-US" sz="2800" dirty="0"/>
              <a:t>5)</a:t>
            </a:r>
            <a:endParaRPr lang="en-JP" dirty="0"/>
          </a:p>
        </p:txBody>
      </p:sp>
      <p:pic>
        <p:nvPicPr>
          <p:cNvPr id="9" name="Picture 8">
            <a:extLst>
              <a:ext uri="{FF2B5EF4-FFF2-40B4-BE49-F238E27FC236}">
                <a16:creationId xmlns:a16="http://schemas.microsoft.com/office/drawing/2014/main" id="{F7320C1A-F025-59E6-0981-83533D735274}"/>
              </a:ext>
            </a:extLst>
          </p:cNvPr>
          <p:cNvPicPr>
            <a:picLocks noChangeAspect="1"/>
          </p:cNvPicPr>
          <p:nvPr/>
        </p:nvPicPr>
        <p:blipFill>
          <a:blip r:embed="rId3"/>
          <a:stretch>
            <a:fillRect/>
          </a:stretch>
        </p:blipFill>
        <p:spPr>
          <a:xfrm>
            <a:off x="0" y="2292393"/>
            <a:ext cx="6752450" cy="4449720"/>
          </a:xfrm>
          <a:prstGeom prst="rect">
            <a:avLst/>
          </a:prstGeom>
        </p:spPr>
      </p:pic>
      <p:sp>
        <p:nvSpPr>
          <p:cNvPr id="8" name="Left Bracket 7">
            <a:extLst>
              <a:ext uri="{FF2B5EF4-FFF2-40B4-BE49-F238E27FC236}">
                <a16:creationId xmlns:a16="http://schemas.microsoft.com/office/drawing/2014/main" id="{7494F1B7-F479-C5A2-A58F-C0D1E25DD100}"/>
              </a:ext>
            </a:extLst>
          </p:cNvPr>
          <p:cNvSpPr/>
          <p:nvPr/>
        </p:nvSpPr>
        <p:spPr>
          <a:xfrm rot="16200000">
            <a:off x="3902765" y="6501503"/>
            <a:ext cx="312644" cy="168576"/>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pic>
        <p:nvPicPr>
          <p:cNvPr id="5" name="Picture 4">
            <a:extLst>
              <a:ext uri="{FF2B5EF4-FFF2-40B4-BE49-F238E27FC236}">
                <a16:creationId xmlns:a16="http://schemas.microsoft.com/office/drawing/2014/main" id="{E256DACF-6668-6BB6-856C-49E5B94F6F9D}"/>
              </a:ext>
            </a:extLst>
          </p:cNvPr>
          <p:cNvPicPr>
            <a:picLocks noChangeAspect="1"/>
          </p:cNvPicPr>
          <p:nvPr/>
        </p:nvPicPr>
        <p:blipFill>
          <a:blip r:embed="rId4"/>
          <a:stretch>
            <a:fillRect/>
          </a:stretch>
        </p:blipFill>
        <p:spPr>
          <a:xfrm>
            <a:off x="6989911" y="1591414"/>
            <a:ext cx="5025575" cy="3216368"/>
          </a:xfrm>
          <a:prstGeom prst="rect">
            <a:avLst/>
          </a:prstGeom>
        </p:spPr>
      </p:pic>
      <p:cxnSp>
        <p:nvCxnSpPr>
          <p:cNvPr id="10" name="Straight Connector 9">
            <a:extLst>
              <a:ext uri="{FF2B5EF4-FFF2-40B4-BE49-F238E27FC236}">
                <a16:creationId xmlns:a16="http://schemas.microsoft.com/office/drawing/2014/main" id="{4B25C2B0-0C74-8727-7132-E13003E2E0EE}"/>
              </a:ext>
            </a:extLst>
          </p:cNvPr>
          <p:cNvCxnSpPr>
            <a:cxnSpLocks/>
          </p:cNvCxnSpPr>
          <p:nvPr/>
        </p:nvCxnSpPr>
        <p:spPr>
          <a:xfrm flipV="1">
            <a:off x="3974799" y="3429000"/>
            <a:ext cx="3240389" cy="30004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EF327A0-88C1-1CAF-3844-EE79E8F9A3E2}"/>
              </a:ext>
            </a:extLst>
          </p:cNvPr>
          <p:cNvCxnSpPr>
            <a:cxnSpLocks/>
          </p:cNvCxnSpPr>
          <p:nvPr/>
        </p:nvCxnSpPr>
        <p:spPr>
          <a:xfrm flipV="1">
            <a:off x="4143375" y="3213101"/>
            <a:ext cx="7658100" cy="321636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057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461EE-B35C-A8F5-E609-7FE80F50A8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DF33-C3F8-1013-0C38-D67C4025CBAD}"/>
              </a:ext>
            </a:extLst>
          </p:cNvPr>
          <p:cNvSpPr>
            <a:spLocks noGrp="1"/>
          </p:cNvSpPr>
          <p:nvPr>
            <p:ph type="title"/>
          </p:nvPr>
        </p:nvSpPr>
        <p:spPr>
          <a:xfrm>
            <a:off x="0" y="365125"/>
            <a:ext cx="12192000" cy="1325563"/>
          </a:xfrm>
        </p:spPr>
        <p:txBody>
          <a:bodyPr/>
          <a:lstStyle/>
          <a:p>
            <a:r>
              <a:rPr lang="en-US" dirty="0"/>
              <a:t>New Mexico, bias-corrected marginal dist. in summer</a:t>
            </a:r>
          </a:p>
        </p:txBody>
      </p:sp>
      <p:sp>
        <p:nvSpPr>
          <p:cNvPr id="6" name="TextBox 5">
            <a:extLst>
              <a:ext uri="{FF2B5EF4-FFF2-40B4-BE49-F238E27FC236}">
                <a16:creationId xmlns:a16="http://schemas.microsoft.com/office/drawing/2014/main" id="{A41E6BD6-9A45-DEEE-EC06-43F16308C167}"/>
              </a:ext>
            </a:extLst>
          </p:cNvPr>
          <p:cNvSpPr txBox="1"/>
          <p:nvPr/>
        </p:nvSpPr>
        <p:spPr>
          <a:xfrm>
            <a:off x="2061153" y="2142015"/>
            <a:ext cx="2319130" cy="369332"/>
          </a:xfrm>
          <a:prstGeom prst="rect">
            <a:avLst/>
          </a:prstGeom>
          <a:noFill/>
        </p:spPr>
        <p:txBody>
          <a:bodyPr wrap="square" rtlCol="0">
            <a:spAutoFit/>
          </a:bodyPr>
          <a:lstStyle/>
          <a:p>
            <a:r>
              <a:rPr lang="en-US" dirty="0"/>
              <a:t>Before CDF-matching</a:t>
            </a:r>
          </a:p>
        </p:txBody>
      </p:sp>
      <p:sp>
        <p:nvSpPr>
          <p:cNvPr id="9" name="TextBox 8">
            <a:extLst>
              <a:ext uri="{FF2B5EF4-FFF2-40B4-BE49-F238E27FC236}">
                <a16:creationId xmlns:a16="http://schemas.microsoft.com/office/drawing/2014/main" id="{81B53E5C-3866-B4A2-6543-8F46D5AE69C5}"/>
              </a:ext>
            </a:extLst>
          </p:cNvPr>
          <p:cNvSpPr txBox="1"/>
          <p:nvPr/>
        </p:nvSpPr>
        <p:spPr>
          <a:xfrm>
            <a:off x="7533302" y="2177005"/>
            <a:ext cx="2319130" cy="369332"/>
          </a:xfrm>
          <a:prstGeom prst="rect">
            <a:avLst/>
          </a:prstGeom>
          <a:noFill/>
        </p:spPr>
        <p:txBody>
          <a:bodyPr wrap="square" rtlCol="0">
            <a:spAutoFit/>
          </a:bodyPr>
          <a:lstStyle/>
          <a:p>
            <a:r>
              <a:rPr lang="en-US" dirty="0"/>
              <a:t>After CDF-matching</a:t>
            </a:r>
          </a:p>
        </p:txBody>
      </p:sp>
      <p:sp>
        <p:nvSpPr>
          <p:cNvPr id="10" name="TextBox 9">
            <a:extLst>
              <a:ext uri="{FF2B5EF4-FFF2-40B4-BE49-F238E27FC236}">
                <a16:creationId xmlns:a16="http://schemas.microsoft.com/office/drawing/2014/main" id="{5014C754-533B-39D1-023B-3104AA399A5C}"/>
              </a:ext>
            </a:extLst>
          </p:cNvPr>
          <p:cNvSpPr txBox="1"/>
          <p:nvPr/>
        </p:nvSpPr>
        <p:spPr>
          <a:xfrm>
            <a:off x="2068996" y="5963478"/>
            <a:ext cx="8758030" cy="646331"/>
          </a:xfrm>
          <a:prstGeom prst="rect">
            <a:avLst/>
          </a:prstGeom>
          <a:noFill/>
        </p:spPr>
        <p:txBody>
          <a:bodyPr wrap="square" rtlCol="0">
            <a:spAutoFit/>
          </a:bodyPr>
          <a:lstStyle/>
          <a:p>
            <a:r>
              <a:rPr lang="en-US" dirty="0"/>
              <a:t>Bias-corrected marginal dist. almost perfectly matched SMAP marginal dist., due to the large sample size of synthesized data</a:t>
            </a:r>
          </a:p>
        </p:txBody>
      </p:sp>
      <p:pic>
        <p:nvPicPr>
          <p:cNvPr id="4" name="Picture 3">
            <a:extLst>
              <a:ext uri="{FF2B5EF4-FFF2-40B4-BE49-F238E27FC236}">
                <a16:creationId xmlns:a16="http://schemas.microsoft.com/office/drawing/2014/main" id="{3BD4316D-6079-FDE5-3B75-997A7FE5076E}"/>
              </a:ext>
            </a:extLst>
          </p:cNvPr>
          <p:cNvPicPr>
            <a:picLocks noChangeAspect="1"/>
          </p:cNvPicPr>
          <p:nvPr/>
        </p:nvPicPr>
        <p:blipFill>
          <a:blip r:embed="rId3"/>
          <a:stretch>
            <a:fillRect/>
          </a:stretch>
        </p:blipFill>
        <p:spPr>
          <a:xfrm>
            <a:off x="6448011" y="2546337"/>
            <a:ext cx="4717460" cy="3181726"/>
          </a:xfrm>
          <a:prstGeom prst="rect">
            <a:avLst/>
          </a:prstGeom>
        </p:spPr>
      </p:pic>
      <p:pic>
        <p:nvPicPr>
          <p:cNvPr id="7" name="Picture 6">
            <a:extLst>
              <a:ext uri="{FF2B5EF4-FFF2-40B4-BE49-F238E27FC236}">
                <a16:creationId xmlns:a16="http://schemas.microsoft.com/office/drawing/2014/main" id="{7AC21D80-EACF-E3A2-D438-81A969CF25BB}"/>
              </a:ext>
            </a:extLst>
          </p:cNvPr>
          <p:cNvPicPr>
            <a:picLocks noChangeAspect="1"/>
          </p:cNvPicPr>
          <p:nvPr/>
        </p:nvPicPr>
        <p:blipFill>
          <a:blip r:embed="rId4"/>
          <a:stretch>
            <a:fillRect/>
          </a:stretch>
        </p:blipFill>
        <p:spPr>
          <a:xfrm>
            <a:off x="1026529" y="2546337"/>
            <a:ext cx="4717460" cy="3181726"/>
          </a:xfrm>
          <a:prstGeom prst="rect">
            <a:avLst/>
          </a:prstGeom>
        </p:spPr>
      </p:pic>
    </p:spTree>
    <p:extLst>
      <p:ext uri="{BB962C8B-B14F-4D97-AF65-F5344CB8AC3E}">
        <p14:creationId xmlns:p14="http://schemas.microsoft.com/office/powerpoint/2010/main" val="1190459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64E39-6529-6886-F4F0-393A255624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8CA34-97A9-4587-82D5-9631598EE7F6}"/>
              </a:ext>
            </a:extLst>
          </p:cNvPr>
          <p:cNvSpPr>
            <a:spLocks noGrp="1"/>
          </p:cNvSpPr>
          <p:nvPr>
            <p:ph type="title"/>
          </p:nvPr>
        </p:nvSpPr>
        <p:spPr/>
        <p:txBody>
          <a:bodyPr>
            <a:normAutofit/>
          </a:bodyPr>
          <a:lstStyle/>
          <a:p>
            <a:r>
              <a:rPr lang="en-US" dirty="0"/>
              <a:t>New Mexico, bias-corrected t</a:t>
            </a:r>
            <a:r>
              <a:rPr lang="en-JP"/>
              <a:t>ime</a:t>
            </a:r>
            <a:r>
              <a:rPr lang="en-US" dirty="0"/>
              <a:t> series</a:t>
            </a:r>
            <a:br>
              <a:rPr lang="en-JP"/>
            </a:br>
            <a:r>
              <a:rPr lang="en-JP" sz="2800"/>
              <a:t>at </a:t>
            </a:r>
            <a:r>
              <a:rPr lang="en-JP" sz="2800" dirty="0"/>
              <a:t>the best parameter set (soil_</a:t>
            </a:r>
            <a:r>
              <a:rPr lang="en-JP" sz="2800"/>
              <a:t>type=</a:t>
            </a:r>
            <a:r>
              <a:rPr lang="en-US" sz="2800" dirty="0"/>
              <a:t>3 (sandy loam)</a:t>
            </a:r>
            <a:r>
              <a:rPr lang="en-JP" sz="2800"/>
              <a:t>, ZR=</a:t>
            </a:r>
            <a:r>
              <a:rPr lang="en-US" sz="2800" dirty="0"/>
              <a:t>0.1)</a:t>
            </a:r>
            <a:endParaRPr lang="en-JP" dirty="0"/>
          </a:p>
        </p:txBody>
      </p:sp>
      <p:pic>
        <p:nvPicPr>
          <p:cNvPr id="7" name="Picture 6" descr="A graph of a graph&#10;&#10;AI-generated content may be incorrect.">
            <a:extLst>
              <a:ext uri="{FF2B5EF4-FFF2-40B4-BE49-F238E27FC236}">
                <a16:creationId xmlns:a16="http://schemas.microsoft.com/office/drawing/2014/main" id="{92080614-101A-CFB0-7B01-A40AE9CA1EB7}"/>
              </a:ext>
            </a:extLst>
          </p:cNvPr>
          <p:cNvPicPr>
            <a:picLocks noChangeAspect="1"/>
          </p:cNvPicPr>
          <p:nvPr/>
        </p:nvPicPr>
        <p:blipFill>
          <a:blip r:embed="rId3"/>
          <a:stretch>
            <a:fillRect/>
          </a:stretch>
        </p:blipFill>
        <p:spPr>
          <a:xfrm>
            <a:off x="230726" y="2537138"/>
            <a:ext cx="5552737" cy="3659135"/>
          </a:xfrm>
          <a:prstGeom prst="rect">
            <a:avLst/>
          </a:prstGeom>
        </p:spPr>
      </p:pic>
      <p:sp>
        <p:nvSpPr>
          <p:cNvPr id="8" name="Left Bracket 7">
            <a:extLst>
              <a:ext uri="{FF2B5EF4-FFF2-40B4-BE49-F238E27FC236}">
                <a16:creationId xmlns:a16="http://schemas.microsoft.com/office/drawing/2014/main" id="{46915C90-D09C-6438-ACD0-5AD506EAA618}"/>
              </a:ext>
            </a:extLst>
          </p:cNvPr>
          <p:cNvSpPr/>
          <p:nvPr/>
        </p:nvSpPr>
        <p:spPr>
          <a:xfrm rot="16200000">
            <a:off x="3536576" y="5903259"/>
            <a:ext cx="147918" cy="17481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pic>
        <p:nvPicPr>
          <p:cNvPr id="5" name="Picture 4">
            <a:extLst>
              <a:ext uri="{FF2B5EF4-FFF2-40B4-BE49-F238E27FC236}">
                <a16:creationId xmlns:a16="http://schemas.microsoft.com/office/drawing/2014/main" id="{F365D4B1-F139-5D6F-859C-32A1C10402DD}"/>
              </a:ext>
            </a:extLst>
          </p:cNvPr>
          <p:cNvPicPr>
            <a:picLocks noChangeAspect="1"/>
          </p:cNvPicPr>
          <p:nvPr/>
        </p:nvPicPr>
        <p:blipFill>
          <a:blip r:embed="rId4"/>
          <a:stretch>
            <a:fillRect/>
          </a:stretch>
        </p:blipFill>
        <p:spPr>
          <a:xfrm>
            <a:off x="5986237" y="1601110"/>
            <a:ext cx="6205763" cy="3971688"/>
          </a:xfrm>
          <a:prstGeom prst="rect">
            <a:avLst/>
          </a:prstGeom>
        </p:spPr>
      </p:pic>
      <p:cxnSp>
        <p:nvCxnSpPr>
          <p:cNvPr id="10" name="Straight Connector 9">
            <a:extLst>
              <a:ext uri="{FF2B5EF4-FFF2-40B4-BE49-F238E27FC236}">
                <a16:creationId xmlns:a16="http://schemas.microsoft.com/office/drawing/2014/main" id="{652D3A37-EB63-A2B6-937E-ABB574056117}"/>
              </a:ext>
            </a:extLst>
          </p:cNvPr>
          <p:cNvCxnSpPr>
            <a:cxnSpLocks/>
          </p:cNvCxnSpPr>
          <p:nvPr/>
        </p:nvCxnSpPr>
        <p:spPr>
          <a:xfrm flipV="1">
            <a:off x="3523129" y="3824451"/>
            <a:ext cx="2727546" cy="209225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BFF5523-D126-5CD9-CAEA-A3EC9F0A063B}"/>
              </a:ext>
            </a:extLst>
          </p:cNvPr>
          <p:cNvCxnSpPr>
            <a:cxnSpLocks/>
          </p:cNvCxnSpPr>
          <p:nvPr/>
        </p:nvCxnSpPr>
        <p:spPr>
          <a:xfrm flipV="1">
            <a:off x="3655040" y="3734873"/>
            <a:ext cx="8257918" cy="218183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0205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49E8B-0260-3037-C665-0475A23BA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1DE946-0CB8-6586-98AE-04E2B717BE73}"/>
              </a:ext>
            </a:extLst>
          </p:cNvPr>
          <p:cNvSpPr>
            <a:spLocks noGrp="1"/>
          </p:cNvSpPr>
          <p:nvPr>
            <p:ph type="title"/>
          </p:nvPr>
        </p:nvSpPr>
        <p:spPr/>
        <p:txBody>
          <a:bodyPr>
            <a:normAutofit/>
          </a:bodyPr>
          <a:lstStyle/>
          <a:p>
            <a:r>
              <a:rPr lang="en-US" sz="4000" dirty="0"/>
              <a:t>Derivation of joint, conditional, and marginal PDFs</a:t>
            </a:r>
          </a:p>
        </p:txBody>
      </p:sp>
      <p:sp>
        <p:nvSpPr>
          <p:cNvPr id="3" name="TextBox 2">
            <a:extLst>
              <a:ext uri="{FF2B5EF4-FFF2-40B4-BE49-F238E27FC236}">
                <a16:creationId xmlns:a16="http://schemas.microsoft.com/office/drawing/2014/main" id="{2687B1DD-983C-EA89-0DD6-2775991F687B}"/>
              </a:ext>
            </a:extLst>
          </p:cNvPr>
          <p:cNvSpPr txBox="1"/>
          <p:nvPr/>
        </p:nvSpPr>
        <p:spPr>
          <a:xfrm>
            <a:off x="4580751" y="1421202"/>
            <a:ext cx="2962597" cy="1231106"/>
          </a:xfrm>
          <a:prstGeom prst="rect">
            <a:avLst/>
          </a:prstGeom>
          <a:noFill/>
          <a:ln>
            <a:solidFill>
              <a:schemeClr val="tx1"/>
            </a:solidFill>
          </a:ln>
        </p:spPr>
        <p:txBody>
          <a:bodyPr wrap="square" rtlCol="0">
            <a:spAutoFit/>
          </a:bodyPr>
          <a:lstStyle/>
          <a:p>
            <a:r>
              <a:rPr lang="en-US" dirty="0"/>
              <a:t>Data Curation</a:t>
            </a:r>
          </a:p>
          <a:p>
            <a:pPr marL="285750" indent="-285750">
              <a:buFont typeface="Arial" panose="020B0604020202020204" pitchFamily="34" charset="0"/>
              <a:buChar char="•"/>
            </a:pPr>
            <a:r>
              <a:rPr lang="en-US" sz="1400" dirty="0"/>
              <a:t>SMAP </a:t>
            </a:r>
          </a:p>
          <a:p>
            <a:pPr marL="285750" indent="-285750">
              <a:buFont typeface="Arial" panose="020B0604020202020204" pitchFamily="34" charset="0"/>
              <a:buChar char="•"/>
            </a:pPr>
            <a:r>
              <a:rPr lang="en-US" sz="1400" dirty="0"/>
              <a:t>Daily / half-hourly IMERG</a:t>
            </a:r>
          </a:p>
          <a:p>
            <a:pPr marL="285750" indent="-285750">
              <a:buFont typeface="Arial" panose="020B0604020202020204" pitchFamily="34" charset="0"/>
              <a:buChar char="•"/>
            </a:pPr>
            <a:r>
              <a:rPr lang="en-US" sz="1400" dirty="0"/>
              <a:t>Modified ERA5</a:t>
            </a:r>
          </a:p>
          <a:p>
            <a:pPr marL="285750" indent="-285750">
              <a:buFont typeface="Arial" panose="020B0604020202020204" pitchFamily="34" charset="0"/>
              <a:buChar char="•"/>
            </a:pPr>
            <a:r>
              <a:rPr lang="en-US" sz="1400" dirty="0"/>
              <a:t>CPC temperature</a:t>
            </a:r>
          </a:p>
        </p:txBody>
      </p:sp>
      <p:sp>
        <p:nvSpPr>
          <p:cNvPr id="16" name="TextBox 15">
            <a:extLst>
              <a:ext uri="{FF2B5EF4-FFF2-40B4-BE49-F238E27FC236}">
                <a16:creationId xmlns:a16="http://schemas.microsoft.com/office/drawing/2014/main" id="{B6EC771C-0B7F-0172-0B5F-9ECC837DDBE5}"/>
              </a:ext>
            </a:extLst>
          </p:cNvPr>
          <p:cNvSpPr txBox="1"/>
          <p:nvPr/>
        </p:nvSpPr>
        <p:spPr>
          <a:xfrm>
            <a:off x="1976046" y="3206892"/>
            <a:ext cx="2235200" cy="369332"/>
          </a:xfrm>
          <a:prstGeom prst="rect">
            <a:avLst/>
          </a:prstGeom>
          <a:noFill/>
          <a:ln>
            <a:solidFill>
              <a:schemeClr val="tx1"/>
            </a:solidFill>
          </a:ln>
        </p:spPr>
        <p:txBody>
          <a:bodyPr wrap="square" rtlCol="0">
            <a:spAutoFit/>
          </a:bodyPr>
          <a:lstStyle/>
          <a:p>
            <a:r>
              <a:rPr lang="en-US" dirty="0"/>
              <a:t>Model Calibration</a:t>
            </a:r>
          </a:p>
        </p:txBody>
      </p:sp>
      <p:sp>
        <p:nvSpPr>
          <p:cNvPr id="17" name="TextBox 16">
            <a:extLst>
              <a:ext uri="{FF2B5EF4-FFF2-40B4-BE49-F238E27FC236}">
                <a16:creationId xmlns:a16="http://schemas.microsoft.com/office/drawing/2014/main" id="{E84E0534-E046-F7D0-F846-F6058E97046B}"/>
              </a:ext>
            </a:extLst>
          </p:cNvPr>
          <p:cNvSpPr txBox="1"/>
          <p:nvPr/>
        </p:nvSpPr>
        <p:spPr>
          <a:xfrm>
            <a:off x="3356643" y="5181204"/>
            <a:ext cx="5538197" cy="646331"/>
          </a:xfrm>
          <a:prstGeom prst="rect">
            <a:avLst/>
          </a:prstGeom>
          <a:noFill/>
          <a:ln>
            <a:solidFill>
              <a:schemeClr val="tx1"/>
            </a:solidFill>
          </a:ln>
        </p:spPr>
        <p:txBody>
          <a:bodyPr wrap="square" rtlCol="0">
            <a:spAutoFit/>
          </a:bodyPr>
          <a:lstStyle/>
          <a:p>
            <a:r>
              <a:rPr lang="en-US" dirty="0"/>
              <a:t>Bias Correction</a:t>
            </a:r>
          </a:p>
          <a:p>
            <a:pPr marL="285750" indent="-285750">
              <a:buFont typeface="Arial" panose="020B0604020202020204" pitchFamily="34" charset="0"/>
              <a:buChar char="•"/>
            </a:pPr>
            <a:r>
              <a:rPr lang="en-US" dirty="0"/>
              <a:t>CDF-matching between 2,000-year data and SMAP</a:t>
            </a:r>
          </a:p>
        </p:txBody>
      </p:sp>
      <p:sp>
        <p:nvSpPr>
          <p:cNvPr id="18" name="TextBox 17">
            <a:extLst>
              <a:ext uri="{FF2B5EF4-FFF2-40B4-BE49-F238E27FC236}">
                <a16:creationId xmlns:a16="http://schemas.microsoft.com/office/drawing/2014/main" id="{E303C235-D07F-7B19-B56F-63B54B22B566}"/>
              </a:ext>
            </a:extLst>
          </p:cNvPr>
          <p:cNvSpPr txBox="1"/>
          <p:nvPr/>
        </p:nvSpPr>
        <p:spPr>
          <a:xfrm>
            <a:off x="3518426" y="6300940"/>
            <a:ext cx="5087246" cy="369332"/>
          </a:xfrm>
          <a:prstGeom prst="rect">
            <a:avLst/>
          </a:prstGeom>
          <a:noFill/>
          <a:ln w="38100">
            <a:solidFill>
              <a:srgbClr val="FF0000"/>
            </a:solidFill>
          </a:ln>
        </p:spPr>
        <p:txBody>
          <a:bodyPr wrap="square" rtlCol="0">
            <a:spAutoFit/>
          </a:bodyPr>
          <a:lstStyle/>
          <a:p>
            <a:r>
              <a:rPr lang="en-US" dirty="0"/>
              <a:t>Derivation of joint, conditional and marginal PDFs</a:t>
            </a:r>
          </a:p>
        </p:txBody>
      </p:sp>
      <p:sp>
        <p:nvSpPr>
          <p:cNvPr id="19" name="Right Arrow 18">
            <a:extLst>
              <a:ext uri="{FF2B5EF4-FFF2-40B4-BE49-F238E27FC236}">
                <a16:creationId xmlns:a16="http://schemas.microsoft.com/office/drawing/2014/main" id="{A29B1190-29FE-A6DC-7D8B-CF26DEFB40D0}"/>
              </a:ext>
            </a:extLst>
          </p:cNvPr>
          <p:cNvSpPr/>
          <p:nvPr/>
        </p:nvSpPr>
        <p:spPr>
          <a:xfrm rot="8647970">
            <a:off x="4023244" y="2714170"/>
            <a:ext cx="582918"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338EEADB-F889-9F27-F6A3-B417265C3BD7}"/>
              </a:ext>
            </a:extLst>
          </p:cNvPr>
          <p:cNvSpPr/>
          <p:nvPr/>
        </p:nvSpPr>
        <p:spPr>
          <a:xfrm rot="2891232">
            <a:off x="7605168" y="2632693"/>
            <a:ext cx="561484"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C3F0B919-1ACE-73CB-A88C-642F067A0CC5}"/>
              </a:ext>
            </a:extLst>
          </p:cNvPr>
          <p:cNvSpPr/>
          <p:nvPr/>
        </p:nvSpPr>
        <p:spPr>
          <a:xfrm rot="5400000">
            <a:off x="5928221" y="4768695"/>
            <a:ext cx="395043"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72FB2504-EFE9-3414-DC91-7C8710F757DB}"/>
              </a:ext>
            </a:extLst>
          </p:cNvPr>
          <p:cNvSpPr/>
          <p:nvPr/>
        </p:nvSpPr>
        <p:spPr>
          <a:xfrm rot="5400000">
            <a:off x="5978277" y="5925587"/>
            <a:ext cx="294931"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A487A27-EDB4-D1D3-4786-9C75F0919003}"/>
              </a:ext>
            </a:extLst>
          </p:cNvPr>
          <p:cNvSpPr txBox="1"/>
          <p:nvPr/>
        </p:nvSpPr>
        <p:spPr>
          <a:xfrm>
            <a:off x="1938150" y="2447729"/>
            <a:ext cx="2163590" cy="646331"/>
          </a:xfrm>
          <a:prstGeom prst="rect">
            <a:avLst/>
          </a:prstGeom>
          <a:noFill/>
        </p:spPr>
        <p:txBody>
          <a:bodyPr wrap="square" rtlCol="0">
            <a:spAutoFit/>
          </a:bodyPr>
          <a:lstStyle/>
          <a:p>
            <a:r>
              <a:rPr lang="en-US" dirty="0"/>
              <a:t>SMAP  , daily / half-hourly IMERG, ERA5</a:t>
            </a:r>
          </a:p>
        </p:txBody>
      </p:sp>
      <p:sp>
        <p:nvSpPr>
          <p:cNvPr id="24" name="TextBox 23">
            <a:extLst>
              <a:ext uri="{FF2B5EF4-FFF2-40B4-BE49-F238E27FC236}">
                <a16:creationId xmlns:a16="http://schemas.microsoft.com/office/drawing/2014/main" id="{5B0DB40A-AF57-E8E7-A9D6-332CF5B84EF6}"/>
              </a:ext>
            </a:extLst>
          </p:cNvPr>
          <p:cNvSpPr txBox="1"/>
          <p:nvPr/>
        </p:nvSpPr>
        <p:spPr>
          <a:xfrm>
            <a:off x="8041530" y="2348607"/>
            <a:ext cx="2235200" cy="369332"/>
          </a:xfrm>
          <a:prstGeom prst="rect">
            <a:avLst/>
          </a:prstGeom>
          <a:noFill/>
        </p:spPr>
        <p:txBody>
          <a:bodyPr wrap="square" rtlCol="0">
            <a:spAutoFit/>
          </a:bodyPr>
          <a:lstStyle/>
          <a:p>
            <a:r>
              <a:rPr lang="en-US" dirty="0"/>
              <a:t>Daily IMERG, CPC</a:t>
            </a:r>
          </a:p>
        </p:txBody>
      </p:sp>
      <p:sp>
        <p:nvSpPr>
          <p:cNvPr id="25" name="Oval 24">
            <a:extLst>
              <a:ext uri="{FF2B5EF4-FFF2-40B4-BE49-F238E27FC236}">
                <a16:creationId xmlns:a16="http://schemas.microsoft.com/office/drawing/2014/main" id="{98AE0CC2-4B4E-77F8-52E1-1F10311401A7}"/>
              </a:ext>
            </a:extLst>
          </p:cNvPr>
          <p:cNvSpPr/>
          <p:nvPr/>
        </p:nvSpPr>
        <p:spPr>
          <a:xfrm>
            <a:off x="7346981" y="3031304"/>
            <a:ext cx="4845019" cy="730822"/>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Stochastic Weather Generator (</a:t>
            </a:r>
            <a:r>
              <a:rPr lang="en-US" dirty="0" err="1">
                <a:solidFill>
                  <a:sysClr val="windowText" lastClr="000000"/>
                </a:solidFill>
              </a:rPr>
              <a:t>WeaGETS</a:t>
            </a:r>
            <a:r>
              <a:rPr lang="en-US" dirty="0">
                <a:solidFill>
                  <a:sysClr val="windowText" lastClr="000000"/>
                </a:solidFill>
              </a:rPr>
              <a:t>)</a:t>
            </a:r>
          </a:p>
        </p:txBody>
      </p:sp>
      <p:sp>
        <p:nvSpPr>
          <p:cNvPr id="26" name="Oval 25">
            <a:extLst>
              <a:ext uri="{FF2B5EF4-FFF2-40B4-BE49-F238E27FC236}">
                <a16:creationId xmlns:a16="http://schemas.microsoft.com/office/drawing/2014/main" id="{8A790045-5367-8E62-033B-40AFAE7C343D}"/>
              </a:ext>
            </a:extLst>
          </p:cNvPr>
          <p:cNvSpPr/>
          <p:nvPr/>
        </p:nvSpPr>
        <p:spPr>
          <a:xfrm>
            <a:off x="4644444" y="3951662"/>
            <a:ext cx="2962598" cy="730822"/>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Bucket Model</a:t>
            </a:r>
          </a:p>
        </p:txBody>
      </p:sp>
      <p:sp>
        <p:nvSpPr>
          <p:cNvPr id="27" name="Right Arrow 26">
            <a:extLst>
              <a:ext uri="{FF2B5EF4-FFF2-40B4-BE49-F238E27FC236}">
                <a16:creationId xmlns:a16="http://schemas.microsoft.com/office/drawing/2014/main" id="{EDB8BDF0-B23E-86BB-2707-787FA5E92C19}"/>
              </a:ext>
            </a:extLst>
          </p:cNvPr>
          <p:cNvSpPr/>
          <p:nvPr/>
        </p:nvSpPr>
        <p:spPr>
          <a:xfrm rot="2919510">
            <a:off x="4042204" y="3781489"/>
            <a:ext cx="833779"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C0A2044-D4D7-B890-485C-345C48B3BF46}"/>
              </a:ext>
            </a:extLst>
          </p:cNvPr>
          <p:cNvSpPr txBox="1"/>
          <p:nvPr/>
        </p:nvSpPr>
        <p:spPr>
          <a:xfrm>
            <a:off x="1730782" y="3711571"/>
            <a:ext cx="2578327" cy="584775"/>
          </a:xfrm>
          <a:prstGeom prst="rect">
            <a:avLst/>
          </a:prstGeom>
          <a:noFill/>
        </p:spPr>
        <p:txBody>
          <a:bodyPr wrap="square" rtlCol="0">
            <a:spAutoFit/>
          </a:bodyPr>
          <a:lstStyle/>
          <a:p>
            <a:r>
              <a:rPr lang="en-US" sz="1600" dirty="0"/>
              <a:t>Parameter </a:t>
            </a:r>
            <a:r>
              <a:rPr lang="en-US" sz="1600" dirty="0" err="1"/>
              <a:t>soil_type</a:t>
            </a:r>
            <a:r>
              <a:rPr lang="en-US" sz="1600" dirty="0"/>
              <a:t> and ZR (rooting depth)</a:t>
            </a:r>
          </a:p>
        </p:txBody>
      </p:sp>
      <p:sp>
        <p:nvSpPr>
          <p:cNvPr id="29" name="Right Arrow 28">
            <a:extLst>
              <a:ext uri="{FF2B5EF4-FFF2-40B4-BE49-F238E27FC236}">
                <a16:creationId xmlns:a16="http://schemas.microsoft.com/office/drawing/2014/main" id="{25A4A6B5-298D-E1FB-6565-322BF8B98E8D}"/>
              </a:ext>
            </a:extLst>
          </p:cNvPr>
          <p:cNvSpPr/>
          <p:nvPr/>
        </p:nvSpPr>
        <p:spPr>
          <a:xfrm rot="8631755">
            <a:off x="7340747" y="3760087"/>
            <a:ext cx="561484"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D22C32B-0037-8C44-6C74-4764A710C64A}"/>
              </a:ext>
            </a:extLst>
          </p:cNvPr>
          <p:cNvSpPr txBox="1"/>
          <p:nvPr/>
        </p:nvSpPr>
        <p:spPr>
          <a:xfrm>
            <a:off x="7780611" y="3881850"/>
            <a:ext cx="2608025" cy="646331"/>
          </a:xfrm>
          <a:prstGeom prst="rect">
            <a:avLst/>
          </a:prstGeom>
          <a:noFill/>
        </p:spPr>
        <p:txBody>
          <a:bodyPr wrap="square" rtlCol="0">
            <a:spAutoFit/>
          </a:bodyPr>
          <a:lstStyle/>
          <a:p>
            <a:r>
              <a:rPr lang="en-US" dirty="0"/>
              <a:t>2,000-year daily precipitation and PET</a:t>
            </a:r>
          </a:p>
        </p:txBody>
      </p:sp>
      <p:sp>
        <p:nvSpPr>
          <p:cNvPr id="31" name="TextBox 30">
            <a:extLst>
              <a:ext uri="{FF2B5EF4-FFF2-40B4-BE49-F238E27FC236}">
                <a16:creationId xmlns:a16="http://schemas.microsoft.com/office/drawing/2014/main" id="{CAD5729B-64FA-ED50-386F-2F9B452AF10D}"/>
              </a:ext>
            </a:extLst>
          </p:cNvPr>
          <p:cNvSpPr txBox="1"/>
          <p:nvPr/>
        </p:nvSpPr>
        <p:spPr>
          <a:xfrm>
            <a:off x="6444291" y="4745748"/>
            <a:ext cx="3420398" cy="369332"/>
          </a:xfrm>
          <a:prstGeom prst="rect">
            <a:avLst/>
          </a:prstGeom>
          <a:noFill/>
        </p:spPr>
        <p:txBody>
          <a:bodyPr wrap="square" rtlCol="0">
            <a:spAutoFit/>
          </a:bodyPr>
          <a:lstStyle/>
          <a:p>
            <a:r>
              <a:rPr lang="en-US" dirty="0"/>
              <a:t>2,000-year daily soil moisture</a:t>
            </a:r>
          </a:p>
        </p:txBody>
      </p:sp>
      <p:sp>
        <p:nvSpPr>
          <p:cNvPr id="32" name="Rectangle 31">
            <a:extLst>
              <a:ext uri="{FF2B5EF4-FFF2-40B4-BE49-F238E27FC236}">
                <a16:creationId xmlns:a16="http://schemas.microsoft.com/office/drawing/2014/main" id="{CEAFC71A-169B-C636-0530-5EE53F519AC1}"/>
              </a:ext>
            </a:extLst>
          </p:cNvPr>
          <p:cNvSpPr/>
          <p:nvPr/>
        </p:nvSpPr>
        <p:spPr>
          <a:xfrm>
            <a:off x="1976046" y="2454019"/>
            <a:ext cx="673607" cy="338338"/>
          </a:xfrm>
          <a:prstGeom prst="rect">
            <a:avLst/>
          </a:prstGeom>
          <a:no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464B9364-07DF-36B5-7991-1EB0669258FD}"/>
              </a:ext>
            </a:extLst>
          </p:cNvPr>
          <p:cNvSpPr/>
          <p:nvPr/>
        </p:nvSpPr>
        <p:spPr>
          <a:xfrm>
            <a:off x="1061741" y="2412975"/>
            <a:ext cx="2054897" cy="3402153"/>
          </a:xfrm>
          <a:custGeom>
            <a:avLst/>
            <a:gdLst>
              <a:gd name="csX0" fmla="*/ 869564 w 2054897"/>
              <a:gd name="csY0" fmla="*/ 190808 h 3402153"/>
              <a:gd name="csX1" fmla="*/ 45475 w 2054897"/>
              <a:gd name="csY1" fmla="*/ 303697 h 3402153"/>
              <a:gd name="csX2" fmla="*/ 316409 w 2054897"/>
              <a:gd name="csY2" fmla="*/ 3046897 h 3402153"/>
              <a:gd name="csX3" fmla="*/ 2054897 w 2054897"/>
              <a:gd name="csY3" fmla="*/ 3283963 h 3402153"/>
            </a:gdLst>
            <a:ahLst/>
            <a:cxnLst>
              <a:cxn ang="0">
                <a:pos x="csX0" y="csY0"/>
              </a:cxn>
              <a:cxn ang="0">
                <a:pos x="csX1" y="csY1"/>
              </a:cxn>
              <a:cxn ang="0">
                <a:pos x="csX2" y="csY2"/>
              </a:cxn>
              <a:cxn ang="0">
                <a:pos x="csX3" y="csY3"/>
              </a:cxn>
            </a:cxnLst>
            <a:rect l="l" t="t" r="r" b="b"/>
            <a:pathLst>
              <a:path w="2054897" h="3402153">
                <a:moveTo>
                  <a:pt x="869564" y="190808"/>
                </a:moveTo>
                <a:cubicBezTo>
                  <a:pt x="503615" y="9245"/>
                  <a:pt x="137667" y="-172318"/>
                  <a:pt x="45475" y="303697"/>
                </a:cubicBezTo>
                <a:cubicBezTo>
                  <a:pt x="-46718" y="779712"/>
                  <a:pt x="-18495" y="2550186"/>
                  <a:pt x="316409" y="3046897"/>
                </a:cubicBezTo>
                <a:cubicBezTo>
                  <a:pt x="651313" y="3543608"/>
                  <a:pt x="1353105" y="3413785"/>
                  <a:pt x="2054897" y="3283963"/>
                </a:cubicBezTo>
              </a:path>
            </a:pathLst>
          </a:cu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164D0BBB-AC6F-EDE4-8CFE-AE309EC683C7}"/>
              </a:ext>
            </a:extLst>
          </p:cNvPr>
          <p:cNvCxnSpPr/>
          <p:nvPr/>
        </p:nvCxnSpPr>
        <p:spPr>
          <a:xfrm flipV="1">
            <a:off x="2652187" y="5633895"/>
            <a:ext cx="735516" cy="147466"/>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9899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1AFEB-3CF7-E873-18A6-FB859C6413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89C2F1-8A77-A658-1EB2-74DF36C78E37}"/>
              </a:ext>
            </a:extLst>
          </p:cNvPr>
          <p:cNvSpPr>
            <a:spLocks noGrp="1"/>
          </p:cNvSpPr>
          <p:nvPr>
            <p:ph type="title"/>
          </p:nvPr>
        </p:nvSpPr>
        <p:spPr/>
        <p:txBody>
          <a:bodyPr/>
          <a:lstStyle/>
          <a:p>
            <a:r>
              <a:rPr lang="en-US" dirty="0"/>
              <a:t>Monthly and seasonal precipitation and PET at the Iowa site</a:t>
            </a:r>
          </a:p>
        </p:txBody>
      </p:sp>
      <p:sp>
        <p:nvSpPr>
          <p:cNvPr id="8" name="TextBox 7">
            <a:extLst>
              <a:ext uri="{FF2B5EF4-FFF2-40B4-BE49-F238E27FC236}">
                <a16:creationId xmlns:a16="http://schemas.microsoft.com/office/drawing/2014/main" id="{177440AF-5753-34B8-F413-A9B1B9987883}"/>
              </a:ext>
            </a:extLst>
          </p:cNvPr>
          <p:cNvSpPr txBox="1"/>
          <p:nvPr/>
        </p:nvSpPr>
        <p:spPr>
          <a:xfrm>
            <a:off x="965200" y="5777670"/>
            <a:ext cx="4089400" cy="369332"/>
          </a:xfrm>
          <a:prstGeom prst="rect">
            <a:avLst/>
          </a:prstGeom>
          <a:noFill/>
        </p:spPr>
        <p:txBody>
          <a:bodyPr wrap="square" rtlCol="0">
            <a:spAutoFit/>
          </a:bodyPr>
          <a:lstStyle/>
          <a:p>
            <a:r>
              <a:rPr lang="en-US" dirty="0"/>
              <a:t>Monthly and seasonal precipitation</a:t>
            </a:r>
          </a:p>
        </p:txBody>
      </p:sp>
      <p:sp>
        <p:nvSpPr>
          <p:cNvPr id="9" name="TextBox 8">
            <a:extLst>
              <a:ext uri="{FF2B5EF4-FFF2-40B4-BE49-F238E27FC236}">
                <a16:creationId xmlns:a16="http://schemas.microsoft.com/office/drawing/2014/main" id="{26ACFB68-8E51-581A-B41E-2CC01A2C5D73}"/>
              </a:ext>
            </a:extLst>
          </p:cNvPr>
          <p:cNvSpPr txBox="1"/>
          <p:nvPr/>
        </p:nvSpPr>
        <p:spPr>
          <a:xfrm>
            <a:off x="7810500" y="5777872"/>
            <a:ext cx="4089400" cy="369332"/>
          </a:xfrm>
          <a:prstGeom prst="rect">
            <a:avLst/>
          </a:prstGeom>
          <a:noFill/>
        </p:spPr>
        <p:txBody>
          <a:bodyPr wrap="square" rtlCol="0">
            <a:spAutoFit/>
          </a:bodyPr>
          <a:lstStyle/>
          <a:p>
            <a:r>
              <a:rPr lang="en-US" dirty="0"/>
              <a:t>Monthly and seasonal PET</a:t>
            </a:r>
          </a:p>
        </p:txBody>
      </p:sp>
      <p:pic>
        <p:nvPicPr>
          <p:cNvPr id="7" name="Content Placeholder 6">
            <a:extLst>
              <a:ext uri="{FF2B5EF4-FFF2-40B4-BE49-F238E27FC236}">
                <a16:creationId xmlns:a16="http://schemas.microsoft.com/office/drawing/2014/main" id="{C56C93D8-0269-E587-687A-22501C91A6F9}"/>
              </a:ext>
            </a:extLst>
          </p:cNvPr>
          <p:cNvPicPr>
            <a:picLocks noGrp="1" noChangeAspect="1"/>
          </p:cNvPicPr>
          <p:nvPr>
            <p:ph idx="1"/>
          </p:nvPr>
        </p:nvPicPr>
        <p:blipFill>
          <a:blip r:embed="rId2"/>
          <a:stretch>
            <a:fillRect/>
          </a:stretch>
        </p:blipFill>
        <p:spPr>
          <a:xfrm>
            <a:off x="6477715" y="1944679"/>
            <a:ext cx="5422185" cy="3579000"/>
          </a:xfrm>
          <a:prstGeom prst="rect">
            <a:avLst/>
          </a:prstGeom>
        </p:spPr>
      </p:pic>
      <p:pic>
        <p:nvPicPr>
          <p:cNvPr id="12" name="Picture 11">
            <a:extLst>
              <a:ext uri="{FF2B5EF4-FFF2-40B4-BE49-F238E27FC236}">
                <a16:creationId xmlns:a16="http://schemas.microsoft.com/office/drawing/2014/main" id="{A698F78D-1166-EF6C-120F-753D4E70E0CA}"/>
              </a:ext>
            </a:extLst>
          </p:cNvPr>
          <p:cNvPicPr>
            <a:picLocks noChangeAspect="1"/>
          </p:cNvPicPr>
          <p:nvPr/>
        </p:nvPicPr>
        <p:blipFill>
          <a:blip r:embed="rId3"/>
          <a:stretch>
            <a:fillRect/>
          </a:stretch>
        </p:blipFill>
        <p:spPr>
          <a:xfrm>
            <a:off x="298807" y="1944679"/>
            <a:ext cx="5422185" cy="3579000"/>
          </a:xfrm>
          <a:prstGeom prst="rect">
            <a:avLst/>
          </a:prstGeom>
        </p:spPr>
      </p:pic>
    </p:spTree>
    <p:extLst>
      <p:ext uri="{BB962C8B-B14F-4D97-AF65-F5344CB8AC3E}">
        <p14:creationId xmlns:p14="http://schemas.microsoft.com/office/powerpoint/2010/main" val="302181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995ED35-1D76-C2F6-1A39-21A4899AD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259696-9022-4B0D-0A62-FF569078BD33}"/>
              </a:ext>
            </a:extLst>
          </p:cNvPr>
          <p:cNvSpPr>
            <a:spLocks noGrp="1"/>
          </p:cNvSpPr>
          <p:nvPr>
            <p:ph type="title"/>
          </p:nvPr>
        </p:nvSpPr>
        <p:spPr>
          <a:xfrm>
            <a:off x="878905" y="264062"/>
            <a:ext cx="10515600" cy="766445"/>
          </a:xfrm>
        </p:spPr>
        <p:txBody>
          <a:bodyPr>
            <a:normAutofit fontScale="90000"/>
          </a:bodyPr>
          <a:lstStyle/>
          <a:p>
            <a:r>
              <a:rPr lang="en-US" sz="4000" dirty="0"/>
              <a:t>Iowa </a:t>
            </a:r>
            <a:r>
              <a:rPr lang="en-JP" sz="4000"/>
              <a:t>Soil </a:t>
            </a:r>
            <a:r>
              <a:rPr lang="en-JP" sz="4000" dirty="0"/>
              <a:t>Moisture Probability Distributions: Winter</a:t>
            </a:r>
          </a:p>
        </p:txBody>
      </p:sp>
      <p:sp>
        <p:nvSpPr>
          <p:cNvPr id="22" name="TextBox 21">
            <a:extLst>
              <a:ext uri="{FF2B5EF4-FFF2-40B4-BE49-F238E27FC236}">
                <a16:creationId xmlns:a16="http://schemas.microsoft.com/office/drawing/2014/main" id="{776632C4-0666-8657-3291-CC6CA3280952}"/>
              </a:ext>
            </a:extLst>
          </p:cNvPr>
          <p:cNvSpPr txBox="1"/>
          <p:nvPr/>
        </p:nvSpPr>
        <p:spPr>
          <a:xfrm rot="16200000">
            <a:off x="-557549" y="2994299"/>
            <a:ext cx="1638318" cy="523220"/>
          </a:xfrm>
          <a:prstGeom prst="rect">
            <a:avLst/>
          </a:prstGeom>
          <a:noFill/>
        </p:spPr>
        <p:txBody>
          <a:bodyPr wrap="square" rtlCol="0">
            <a:spAutoFit/>
          </a:bodyPr>
          <a:lstStyle/>
          <a:p>
            <a:r>
              <a:rPr lang="en-JP" sz="2800" b="1" dirty="0">
                <a:solidFill>
                  <a:schemeClr val="tx2">
                    <a:lumMod val="90000"/>
                    <a:lumOff val="10000"/>
                  </a:schemeClr>
                </a:solidFill>
              </a:rPr>
              <a:t>Winter</a:t>
            </a:r>
          </a:p>
        </p:txBody>
      </p:sp>
      <p:sp>
        <p:nvSpPr>
          <p:cNvPr id="23" name="TextBox 22">
            <a:extLst>
              <a:ext uri="{FF2B5EF4-FFF2-40B4-BE49-F238E27FC236}">
                <a16:creationId xmlns:a16="http://schemas.microsoft.com/office/drawing/2014/main" id="{E35EB7A6-1C2A-621C-1F6D-8578007A6783}"/>
              </a:ext>
            </a:extLst>
          </p:cNvPr>
          <p:cNvSpPr txBox="1"/>
          <p:nvPr/>
        </p:nvSpPr>
        <p:spPr>
          <a:xfrm>
            <a:off x="1149415"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7E2112DB-8B4B-474F-BCF2-6C7A4324A8A5}"/>
              </a:ext>
            </a:extLst>
          </p:cNvPr>
          <p:cNvSpPr txBox="1"/>
          <p:nvPr/>
        </p:nvSpPr>
        <p:spPr>
          <a:xfrm>
            <a:off x="4063137"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E2C99F55-E524-89CC-2E9F-B6FC019441FE}"/>
              </a:ext>
            </a:extLst>
          </p:cNvPr>
          <p:cNvSpPr txBox="1"/>
          <p:nvPr/>
        </p:nvSpPr>
        <p:spPr>
          <a:xfrm>
            <a:off x="6653629"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731EEECA-A665-7F74-C8B8-258646F732DB}"/>
              </a:ext>
            </a:extLst>
          </p:cNvPr>
          <p:cNvSpPr txBox="1"/>
          <p:nvPr/>
        </p:nvSpPr>
        <p:spPr>
          <a:xfrm>
            <a:off x="9661261"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CF26AB52-A3C6-DC94-10A7-11479C963A0C}"/>
              </a:ext>
            </a:extLst>
          </p:cNvPr>
          <p:cNvSpPr txBox="1"/>
          <p:nvPr/>
        </p:nvSpPr>
        <p:spPr>
          <a:xfrm rot="16200000">
            <a:off x="-297563" y="3782684"/>
            <a:ext cx="1885950" cy="369332"/>
          </a:xfrm>
          <a:prstGeom prst="rect">
            <a:avLst/>
          </a:prstGeom>
          <a:noFill/>
        </p:spPr>
        <p:txBody>
          <a:bodyPr wrap="square" rtlCol="0">
            <a:spAutoFit/>
          </a:bodyPr>
          <a:lstStyle/>
          <a:p>
            <a:r>
              <a:rPr lang="en-US" b="1" dirty="0">
                <a:solidFill>
                  <a:schemeClr val="tx2">
                    <a:lumMod val="90000"/>
                    <a:lumOff val="10000"/>
                  </a:schemeClr>
                </a:solidFill>
              </a:rPr>
              <a:t>Initial VWC</a:t>
            </a:r>
            <a:r>
              <a:rPr lang="en-JP" b="1">
                <a:solidFill>
                  <a:schemeClr val="tx2">
                    <a:lumMod val="90000"/>
                    <a:lumOff val="10000"/>
                  </a:schemeClr>
                </a:solidFill>
              </a:rPr>
              <a:t> 0.</a:t>
            </a:r>
            <a:r>
              <a:rPr lang="en-US" b="1" dirty="0">
                <a:solidFill>
                  <a:schemeClr val="tx2">
                    <a:lumMod val="90000"/>
                    <a:lumOff val="10000"/>
                  </a:schemeClr>
                </a:solidFill>
              </a:rPr>
              <a:t>22</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9968620F-7FE7-AE07-49CC-1FF68311CE9C}"/>
              </a:ext>
            </a:extLst>
          </p:cNvPr>
          <p:cNvSpPr txBox="1"/>
          <p:nvPr/>
        </p:nvSpPr>
        <p:spPr>
          <a:xfrm rot="16200000">
            <a:off x="-294799" y="5585622"/>
            <a:ext cx="1885950" cy="369332"/>
          </a:xfrm>
          <a:prstGeom prst="rect">
            <a:avLst/>
          </a:prstGeom>
          <a:noFill/>
        </p:spPr>
        <p:txBody>
          <a:bodyPr wrap="square" rtlCol="0">
            <a:spAutoFit/>
          </a:bodyPr>
          <a:lstStyle/>
          <a:p>
            <a:r>
              <a:rPr lang="en-US" b="1" dirty="0">
                <a:solidFill>
                  <a:schemeClr val="tx2">
                    <a:lumMod val="90000"/>
                    <a:lumOff val="10000"/>
                  </a:schemeClr>
                </a:solidFill>
              </a:rPr>
              <a:t>Initial VWC</a:t>
            </a:r>
            <a:r>
              <a:rPr lang="en-JP" b="1">
                <a:solidFill>
                  <a:schemeClr val="tx2">
                    <a:lumMod val="90000"/>
                    <a:lumOff val="10000"/>
                  </a:schemeClr>
                </a:solidFill>
              </a:rPr>
              <a:t> 0.</a:t>
            </a:r>
            <a:r>
              <a:rPr lang="en-US" b="1" dirty="0">
                <a:solidFill>
                  <a:schemeClr val="tx2">
                    <a:lumMod val="90000"/>
                    <a:lumOff val="10000"/>
                  </a:schemeClr>
                </a:solidFill>
              </a:rPr>
              <a:t>31</a:t>
            </a:r>
            <a:endParaRPr lang="en-JP" b="1" dirty="0">
              <a:solidFill>
                <a:schemeClr val="tx2">
                  <a:lumMod val="90000"/>
                  <a:lumOff val="10000"/>
                </a:schemeClr>
              </a:solidFill>
            </a:endParaRPr>
          </a:p>
        </p:txBody>
      </p:sp>
      <p:pic>
        <p:nvPicPr>
          <p:cNvPr id="4" name="Picture 3">
            <a:extLst>
              <a:ext uri="{FF2B5EF4-FFF2-40B4-BE49-F238E27FC236}">
                <a16:creationId xmlns:a16="http://schemas.microsoft.com/office/drawing/2014/main" id="{1C8DCEE2-86CF-AAD3-1802-A07F7DD236B7}"/>
              </a:ext>
            </a:extLst>
          </p:cNvPr>
          <p:cNvPicPr>
            <a:picLocks noChangeAspect="1"/>
          </p:cNvPicPr>
          <p:nvPr/>
        </p:nvPicPr>
        <p:blipFill>
          <a:blip r:embed="rId3"/>
          <a:stretch>
            <a:fillRect/>
          </a:stretch>
        </p:blipFill>
        <p:spPr>
          <a:xfrm>
            <a:off x="741921" y="1154982"/>
            <a:ext cx="3321216" cy="2184060"/>
          </a:xfrm>
          <a:prstGeom prst="rect">
            <a:avLst/>
          </a:prstGeom>
        </p:spPr>
      </p:pic>
      <p:pic>
        <p:nvPicPr>
          <p:cNvPr id="7" name="Picture 6">
            <a:extLst>
              <a:ext uri="{FF2B5EF4-FFF2-40B4-BE49-F238E27FC236}">
                <a16:creationId xmlns:a16="http://schemas.microsoft.com/office/drawing/2014/main" id="{ADF65B72-F3AD-3516-9D11-1943D5FF1927}"/>
              </a:ext>
            </a:extLst>
          </p:cNvPr>
          <p:cNvPicPr>
            <a:picLocks noChangeAspect="1"/>
          </p:cNvPicPr>
          <p:nvPr/>
        </p:nvPicPr>
        <p:blipFill>
          <a:blip r:embed="rId4"/>
          <a:stretch>
            <a:fillRect/>
          </a:stretch>
        </p:blipFill>
        <p:spPr>
          <a:xfrm>
            <a:off x="3367958" y="1135419"/>
            <a:ext cx="3321216" cy="2184060"/>
          </a:xfrm>
          <a:prstGeom prst="rect">
            <a:avLst/>
          </a:prstGeom>
        </p:spPr>
      </p:pic>
      <p:pic>
        <p:nvPicPr>
          <p:cNvPr id="10" name="Picture 9">
            <a:extLst>
              <a:ext uri="{FF2B5EF4-FFF2-40B4-BE49-F238E27FC236}">
                <a16:creationId xmlns:a16="http://schemas.microsoft.com/office/drawing/2014/main" id="{F1214D0F-6EFA-9E0A-5F35-7E2FEAFB4AE4}"/>
              </a:ext>
            </a:extLst>
          </p:cNvPr>
          <p:cNvPicPr>
            <a:picLocks noChangeAspect="1"/>
          </p:cNvPicPr>
          <p:nvPr/>
        </p:nvPicPr>
        <p:blipFill>
          <a:blip r:embed="rId5"/>
          <a:stretch>
            <a:fillRect/>
          </a:stretch>
        </p:blipFill>
        <p:spPr>
          <a:xfrm>
            <a:off x="5930210" y="1115856"/>
            <a:ext cx="3321216" cy="2184060"/>
          </a:xfrm>
          <a:prstGeom prst="rect">
            <a:avLst/>
          </a:prstGeom>
        </p:spPr>
      </p:pic>
      <p:pic>
        <p:nvPicPr>
          <p:cNvPr id="13" name="Picture 12">
            <a:extLst>
              <a:ext uri="{FF2B5EF4-FFF2-40B4-BE49-F238E27FC236}">
                <a16:creationId xmlns:a16="http://schemas.microsoft.com/office/drawing/2014/main" id="{D1968DC0-D421-AE2F-1AE3-DA0B69C5C9C0}"/>
              </a:ext>
            </a:extLst>
          </p:cNvPr>
          <p:cNvPicPr>
            <a:picLocks noChangeAspect="1"/>
          </p:cNvPicPr>
          <p:nvPr/>
        </p:nvPicPr>
        <p:blipFill>
          <a:blip r:embed="rId6"/>
          <a:stretch>
            <a:fillRect/>
          </a:stretch>
        </p:blipFill>
        <p:spPr>
          <a:xfrm>
            <a:off x="8711776" y="1124689"/>
            <a:ext cx="3321216" cy="2184060"/>
          </a:xfrm>
          <a:prstGeom prst="rect">
            <a:avLst/>
          </a:prstGeom>
        </p:spPr>
      </p:pic>
      <p:pic>
        <p:nvPicPr>
          <p:cNvPr id="17" name="Picture 16">
            <a:extLst>
              <a:ext uri="{FF2B5EF4-FFF2-40B4-BE49-F238E27FC236}">
                <a16:creationId xmlns:a16="http://schemas.microsoft.com/office/drawing/2014/main" id="{D0AC951F-0934-705F-B6B9-41B42EAF80EB}"/>
              </a:ext>
            </a:extLst>
          </p:cNvPr>
          <p:cNvPicPr>
            <a:picLocks noChangeAspect="1"/>
          </p:cNvPicPr>
          <p:nvPr/>
        </p:nvPicPr>
        <p:blipFill>
          <a:blip r:embed="rId7"/>
          <a:stretch>
            <a:fillRect/>
          </a:stretch>
        </p:blipFill>
        <p:spPr>
          <a:xfrm>
            <a:off x="772522" y="3526283"/>
            <a:ext cx="2432324" cy="1599487"/>
          </a:xfrm>
          <a:prstGeom prst="rect">
            <a:avLst/>
          </a:prstGeom>
        </p:spPr>
      </p:pic>
      <p:pic>
        <p:nvPicPr>
          <p:cNvPr id="21" name="Picture 20">
            <a:extLst>
              <a:ext uri="{FF2B5EF4-FFF2-40B4-BE49-F238E27FC236}">
                <a16:creationId xmlns:a16="http://schemas.microsoft.com/office/drawing/2014/main" id="{EDCCF061-6AB9-059A-41D0-054FD2111C82}"/>
              </a:ext>
            </a:extLst>
          </p:cNvPr>
          <p:cNvPicPr>
            <a:picLocks noChangeAspect="1"/>
          </p:cNvPicPr>
          <p:nvPr/>
        </p:nvPicPr>
        <p:blipFill>
          <a:blip r:embed="rId8"/>
          <a:stretch>
            <a:fillRect/>
          </a:stretch>
        </p:blipFill>
        <p:spPr>
          <a:xfrm>
            <a:off x="3420270" y="3578079"/>
            <a:ext cx="2432324" cy="1599487"/>
          </a:xfrm>
          <a:prstGeom prst="rect">
            <a:avLst/>
          </a:prstGeom>
        </p:spPr>
      </p:pic>
      <p:pic>
        <p:nvPicPr>
          <p:cNvPr id="30" name="Picture 29">
            <a:extLst>
              <a:ext uri="{FF2B5EF4-FFF2-40B4-BE49-F238E27FC236}">
                <a16:creationId xmlns:a16="http://schemas.microsoft.com/office/drawing/2014/main" id="{BA33B2F4-0853-C1CC-8296-1EF0384898B4}"/>
              </a:ext>
            </a:extLst>
          </p:cNvPr>
          <p:cNvPicPr>
            <a:picLocks noChangeAspect="1"/>
          </p:cNvPicPr>
          <p:nvPr/>
        </p:nvPicPr>
        <p:blipFill>
          <a:blip r:embed="rId9"/>
          <a:stretch>
            <a:fillRect/>
          </a:stretch>
        </p:blipFill>
        <p:spPr>
          <a:xfrm>
            <a:off x="6236374" y="3526283"/>
            <a:ext cx="2432324" cy="1599487"/>
          </a:xfrm>
          <a:prstGeom prst="rect">
            <a:avLst/>
          </a:prstGeom>
        </p:spPr>
      </p:pic>
      <p:pic>
        <p:nvPicPr>
          <p:cNvPr id="34" name="Picture 33">
            <a:extLst>
              <a:ext uri="{FF2B5EF4-FFF2-40B4-BE49-F238E27FC236}">
                <a16:creationId xmlns:a16="http://schemas.microsoft.com/office/drawing/2014/main" id="{8A26264C-293F-BCD1-D5EB-1FDEAB844E63}"/>
              </a:ext>
            </a:extLst>
          </p:cNvPr>
          <p:cNvPicPr>
            <a:picLocks noChangeAspect="1"/>
          </p:cNvPicPr>
          <p:nvPr/>
        </p:nvPicPr>
        <p:blipFill>
          <a:blip r:embed="rId10"/>
          <a:stretch>
            <a:fillRect/>
          </a:stretch>
        </p:blipFill>
        <p:spPr>
          <a:xfrm>
            <a:off x="9052478" y="3549251"/>
            <a:ext cx="2432324" cy="1599487"/>
          </a:xfrm>
          <a:prstGeom prst="rect">
            <a:avLst/>
          </a:prstGeom>
        </p:spPr>
      </p:pic>
      <p:pic>
        <p:nvPicPr>
          <p:cNvPr id="39" name="Picture 38">
            <a:extLst>
              <a:ext uri="{FF2B5EF4-FFF2-40B4-BE49-F238E27FC236}">
                <a16:creationId xmlns:a16="http://schemas.microsoft.com/office/drawing/2014/main" id="{DA328DBD-59A7-7AEB-EEAF-CFDADD439F82}"/>
              </a:ext>
            </a:extLst>
          </p:cNvPr>
          <p:cNvPicPr>
            <a:picLocks noChangeAspect="1"/>
          </p:cNvPicPr>
          <p:nvPr/>
        </p:nvPicPr>
        <p:blipFill>
          <a:blip r:embed="rId11"/>
          <a:stretch>
            <a:fillRect/>
          </a:stretch>
        </p:blipFill>
        <p:spPr>
          <a:xfrm>
            <a:off x="796878" y="5241380"/>
            <a:ext cx="2432324" cy="1599487"/>
          </a:xfrm>
          <a:prstGeom prst="rect">
            <a:avLst/>
          </a:prstGeom>
        </p:spPr>
      </p:pic>
      <p:pic>
        <p:nvPicPr>
          <p:cNvPr id="41" name="Picture 40">
            <a:extLst>
              <a:ext uri="{FF2B5EF4-FFF2-40B4-BE49-F238E27FC236}">
                <a16:creationId xmlns:a16="http://schemas.microsoft.com/office/drawing/2014/main" id="{AD74F43B-00AD-5FBE-6CE8-E17D73D155AA}"/>
              </a:ext>
            </a:extLst>
          </p:cNvPr>
          <p:cNvPicPr>
            <a:picLocks noChangeAspect="1"/>
          </p:cNvPicPr>
          <p:nvPr/>
        </p:nvPicPr>
        <p:blipFill>
          <a:blip r:embed="rId12"/>
          <a:stretch>
            <a:fillRect/>
          </a:stretch>
        </p:blipFill>
        <p:spPr>
          <a:xfrm>
            <a:off x="3468983" y="5269242"/>
            <a:ext cx="2432324" cy="1599487"/>
          </a:xfrm>
          <a:prstGeom prst="rect">
            <a:avLst/>
          </a:prstGeom>
        </p:spPr>
      </p:pic>
      <p:pic>
        <p:nvPicPr>
          <p:cNvPr id="43" name="Picture 42">
            <a:extLst>
              <a:ext uri="{FF2B5EF4-FFF2-40B4-BE49-F238E27FC236}">
                <a16:creationId xmlns:a16="http://schemas.microsoft.com/office/drawing/2014/main" id="{FEA6EF4F-96C4-8C54-1F3D-934EABFC1F4F}"/>
              </a:ext>
            </a:extLst>
          </p:cNvPr>
          <p:cNvPicPr>
            <a:picLocks noChangeAspect="1"/>
          </p:cNvPicPr>
          <p:nvPr/>
        </p:nvPicPr>
        <p:blipFill>
          <a:blip r:embed="rId13"/>
          <a:stretch>
            <a:fillRect/>
          </a:stretch>
        </p:blipFill>
        <p:spPr>
          <a:xfrm>
            <a:off x="6290695" y="5241379"/>
            <a:ext cx="2432324" cy="1599487"/>
          </a:xfrm>
          <a:prstGeom prst="rect">
            <a:avLst/>
          </a:prstGeom>
        </p:spPr>
      </p:pic>
      <p:pic>
        <p:nvPicPr>
          <p:cNvPr id="45" name="Picture 44">
            <a:extLst>
              <a:ext uri="{FF2B5EF4-FFF2-40B4-BE49-F238E27FC236}">
                <a16:creationId xmlns:a16="http://schemas.microsoft.com/office/drawing/2014/main" id="{E782A5F8-9884-8DD6-3D29-3E4B857FF61A}"/>
              </a:ext>
            </a:extLst>
          </p:cNvPr>
          <p:cNvPicPr>
            <a:picLocks noChangeAspect="1"/>
          </p:cNvPicPr>
          <p:nvPr/>
        </p:nvPicPr>
        <p:blipFill>
          <a:blip r:embed="rId14"/>
          <a:stretch>
            <a:fillRect/>
          </a:stretch>
        </p:blipFill>
        <p:spPr>
          <a:xfrm>
            <a:off x="9052478" y="5258512"/>
            <a:ext cx="2432324" cy="1599487"/>
          </a:xfrm>
          <a:prstGeom prst="rect">
            <a:avLst/>
          </a:prstGeom>
        </p:spPr>
      </p:pic>
    </p:spTree>
    <p:extLst>
      <p:ext uri="{BB962C8B-B14F-4D97-AF65-F5344CB8AC3E}">
        <p14:creationId xmlns:p14="http://schemas.microsoft.com/office/powerpoint/2010/main" val="1105943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B9EC2-EB76-0148-7E10-6C9578AF92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63E869-CE2F-C52A-52EF-141E4B4EC3D8}"/>
              </a:ext>
            </a:extLst>
          </p:cNvPr>
          <p:cNvSpPr>
            <a:spLocks noGrp="1"/>
          </p:cNvSpPr>
          <p:nvPr>
            <p:ph type="title"/>
          </p:nvPr>
        </p:nvSpPr>
        <p:spPr>
          <a:xfrm>
            <a:off x="878905" y="295907"/>
            <a:ext cx="10515600" cy="766445"/>
          </a:xfrm>
        </p:spPr>
        <p:txBody>
          <a:bodyPr>
            <a:normAutofit/>
          </a:bodyPr>
          <a:lstStyle/>
          <a:p>
            <a:r>
              <a:rPr lang="en-US" sz="4000" dirty="0"/>
              <a:t>Iowa </a:t>
            </a:r>
            <a:r>
              <a:rPr lang="en-JP" sz="4000"/>
              <a:t>Soil </a:t>
            </a:r>
            <a:r>
              <a:rPr lang="en-JP" sz="4000" dirty="0"/>
              <a:t>Moisture Probability Distributions: Spring</a:t>
            </a:r>
          </a:p>
        </p:txBody>
      </p:sp>
      <p:sp>
        <p:nvSpPr>
          <p:cNvPr id="22" name="TextBox 21">
            <a:extLst>
              <a:ext uri="{FF2B5EF4-FFF2-40B4-BE49-F238E27FC236}">
                <a16:creationId xmlns:a16="http://schemas.microsoft.com/office/drawing/2014/main" id="{C2279A50-ADA0-7372-AC75-80C0F8269E7C}"/>
              </a:ext>
            </a:extLst>
          </p:cNvPr>
          <p:cNvSpPr txBox="1"/>
          <p:nvPr/>
        </p:nvSpPr>
        <p:spPr>
          <a:xfrm rot="16200000">
            <a:off x="-557549" y="3026144"/>
            <a:ext cx="1638318" cy="523220"/>
          </a:xfrm>
          <a:prstGeom prst="rect">
            <a:avLst/>
          </a:prstGeom>
          <a:noFill/>
        </p:spPr>
        <p:txBody>
          <a:bodyPr wrap="square" rtlCol="0">
            <a:spAutoFit/>
          </a:bodyPr>
          <a:lstStyle/>
          <a:p>
            <a:r>
              <a:rPr lang="en-JP" sz="2800" b="1" dirty="0">
                <a:solidFill>
                  <a:schemeClr val="tx2">
                    <a:lumMod val="90000"/>
                    <a:lumOff val="10000"/>
                  </a:schemeClr>
                </a:solidFill>
              </a:rPr>
              <a:t>Spring</a:t>
            </a:r>
          </a:p>
        </p:txBody>
      </p:sp>
      <p:sp>
        <p:nvSpPr>
          <p:cNvPr id="23" name="TextBox 22">
            <a:extLst>
              <a:ext uri="{FF2B5EF4-FFF2-40B4-BE49-F238E27FC236}">
                <a16:creationId xmlns:a16="http://schemas.microsoft.com/office/drawing/2014/main" id="{F1388190-156D-6C15-664E-E376ECBB1B73}"/>
              </a:ext>
            </a:extLst>
          </p:cNvPr>
          <p:cNvSpPr txBox="1"/>
          <p:nvPr/>
        </p:nvSpPr>
        <p:spPr>
          <a:xfrm>
            <a:off x="1149415"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671C804D-7E54-A5EE-2B7F-95A9212DB4E4}"/>
              </a:ext>
            </a:extLst>
          </p:cNvPr>
          <p:cNvSpPr txBox="1"/>
          <p:nvPr/>
        </p:nvSpPr>
        <p:spPr>
          <a:xfrm>
            <a:off x="4063137"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F8CCF86E-1EBA-ADF3-33B3-7649C4417069}"/>
              </a:ext>
            </a:extLst>
          </p:cNvPr>
          <p:cNvSpPr txBox="1"/>
          <p:nvPr/>
        </p:nvSpPr>
        <p:spPr>
          <a:xfrm>
            <a:off x="6653629"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9D195F15-26E0-5E93-2D6E-1F89BF025FF1}"/>
              </a:ext>
            </a:extLst>
          </p:cNvPr>
          <p:cNvSpPr txBox="1"/>
          <p:nvPr/>
        </p:nvSpPr>
        <p:spPr>
          <a:xfrm>
            <a:off x="9661261"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9D2DF6ED-7415-4B19-67FF-06B539D38A91}"/>
              </a:ext>
            </a:extLst>
          </p:cNvPr>
          <p:cNvSpPr txBox="1"/>
          <p:nvPr/>
        </p:nvSpPr>
        <p:spPr>
          <a:xfrm rot="16200000">
            <a:off x="-326563" y="3578257"/>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0.19</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5C27A2D7-E109-D70A-2EDB-46E9392C4D51}"/>
              </a:ext>
            </a:extLst>
          </p:cNvPr>
          <p:cNvSpPr txBox="1"/>
          <p:nvPr/>
        </p:nvSpPr>
        <p:spPr>
          <a:xfrm rot="16200000">
            <a:off x="-315490" y="5337115"/>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0.25</a:t>
            </a:r>
            <a:endParaRPr lang="en-JP" b="1" dirty="0">
              <a:solidFill>
                <a:schemeClr val="tx2">
                  <a:lumMod val="90000"/>
                  <a:lumOff val="10000"/>
                </a:schemeClr>
              </a:solidFill>
            </a:endParaRPr>
          </a:p>
        </p:txBody>
      </p:sp>
      <p:pic>
        <p:nvPicPr>
          <p:cNvPr id="5" name="Picture 4">
            <a:extLst>
              <a:ext uri="{FF2B5EF4-FFF2-40B4-BE49-F238E27FC236}">
                <a16:creationId xmlns:a16="http://schemas.microsoft.com/office/drawing/2014/main" id="{19903CC1-6113-4C42-D0A8-AA706F81013A}"/>
              </a:ext>
            </a:extLst>
          </p:cNvPr>
          <p:cNvPicPr>
            <a:picLocks noChangeAspect="1"/>
          </p:cNvPicPr>
          <p:nvPr/>
        </p:nvPicPr>
        <p:blipFill>
          <a:blip r:embed="rId3"/>
          <a:stretch>
            <a:fillRect/>
          </a:stretch>
        </p:blipFill>
        <p:spPr>
          <a:xfrm>
            <a:off x="857397" y="1213463"/>
            <a:ext cx="2626679" cy="1727327"/>
          </a:xfrm>
          <a:prstGeom prst="rect">
            <a:avLst/>
          </a:prstGeom>
        </p:spPr>
      </p:pic>
      <p:pic>
        <p:nvPicPr>
          <p:cNvPr id="8" name="Picture 7">
            <a:extLst>
              <a:ext uri="{FF2B5EF4-FFF2-40B4-BE49-F238E27FC236}">
                <a16:creationId xmlns:a16="http://schemas.microsoft.com/office/drawing/2014/main" id="{9EC15C80-F8F1-8552-CE86-059DA835C02D}"/>
              </a:ext>
            </a:extLst>
          </p:cNvPr>
          <p:cNvPicPr>
            <a:picLocks noChangeAspect="1"/>
          </p:cNvPicPr>
          <p:nvPr/>
        </p:nvPicPr>
        <p:blipFill>
          <a:blip r:embed="rId4"/>
          <a:stretch>
            <a:fillRect/>
          </a:stretch>
        </p:blipFill>
        <p:spPr>
          <a:xfrm>
            <a:off x="3578360" y="1214228"/>
            <a:ext cx="2626679" cy="1727327"/>
          </a:xfrm>
          <a:prstGeom prst="rect">
            <a:avLst/>
          </a:prstGeom>
        </p:spPr>
      </p:pic>
      <p:pic>
        <p:nvPicPr>
          <p:cNvPr id="11" name="Picture 10">
            <a:extLst>
              <a:ext uri="{FF2B5EF4-FFF2-40B4-BE49-F238E27FC236}">
                <a16:creationId xmlns:a16="http://schemas.microsoft.com/office/drawing/2014/main" id="{E446DDF3-DD1E-E74B-A92D-5160459E14C1}"/>
              </a:ext>
            </a:extLst>
          </p:cNvPr>
          <p:cNvPicPr>
            <a:picLocks noChangeAspect="1"/>
          </p:cNvPicPr>
          <p:nvPr/>
        </p:nvPicPr>
        <p:blipFill>
          <a:blip r:embed="rId5"/>
          <a:stretch>
            <a:fillRect/>
          </a:stretch>
        </p:blipFill>
        <p:spPr>
          <a:xfrm>
            <a:off x="6283264" y="1213464"/>
            <a:ext cx="2626679" cy="1727327"/>
          </a:xfrm>
          <a:prstGeom prst="rect">
            <a:avLst/>
          </a:prstGeom>
        </p:spPr>
      </p:pic>
      <p:pic>
        <p:nvPicPr>
          <p:cNvPr id="13" name="Picture 12">
            <a:extLst>
              <a:ext uri="{FF2B5EF4-FFF2-40B4-BE49-F238E27FC236}">
                <a16:creationId xmlns:a16="http://schemas.microsoft.com/office/drawing/2014/main" id="{CE9F0B46-0AE9-3A66-3ACF-4F0D1CBB2A4D}"/>
              </a:ext>
            </a:extLst>
          </p:cNvPr>
          <p:cNvPicPr>
            <a:picLocks noChangeAspect="1"/>
          </p:cNvPicPr>
          <p:nvPr/>
        </p:nvPicPr>
        <p:blipFill>
          <a:blip r:embed="rId6"/>
          <a:stretch>
            <a:fillRect/>
          </a:stretch>
        </p:blipFill>
        <p:spPr>
          <a:xfrm>
            <a:off x="9133576" y="1213464"/>
            <a:ext cx="2626679" cy="1727327"/>
          </a:xfrm>
          <a:prstGeom prst="rect">
            <a:avLst/>
          </a:prstGeom>
        </p:spPr>
      </p:pic>
      <p:pic>
        <p:nvPicPr>
          <p:cNvPr id="17" name="Picture 16">
            <a:extLst>
              <a:ext uri="{FF2B5EF4-FFF2-40B4-BE49-F238E27FC236}">
                <a16:creationId xmlns:a16="http://schemas.microsoft.com/office/drawing/2014/main" id="{88B078CC-AC68-F863-5E6A-46559EA5A778}"/>
              </a:ext>
            </a:extLst>
          </p:cNvPr>
          <p:cNvPicPr>
            <a:picLocks noChangeAspect="1"/>
          </p:cNvPicPr>
          <p:nvPr/>
        </p:nvPicPr>
        <p:blipFill>
          <a:blip r:embed="rId7"/>
          <a:stretch>
            <a:fillRect/>
          </a:stretch>
        </p:blipFill>
        <p:spPr>
          <a:xfrm>
            <a:off x="760448" y="3079839"/>
            <a:ext cx="2626729" cy="1727327"/>
          </a:xfrm>
          <a:prstGeom prst="rect">
            <a:avLst/>
          </a:prstGeom>
        </p:spPr>
      </p:pic>
      <p:pic>
        <p:nvPicPr>
          <p:cNvPr id="21" name="Picture 20">
            <a:extLst>
              <a:ext uri="{FF2B5EF4-FFF2-40B4-BE49-F238E27FC236}">
                <a16:creationId xmlns:a16="http://schemas.microsoft.com/office/drawing/2014/main" id="{601C3333-DCD6-19EB-C023-378FFAEEF11C}"/>
              </a:ext>
            </a:extLst>
          </p:cNvPr>
          <p:cNvPicPr>
            <a:picLocks noChangeAspect="1"/>
          </p:cNvPicPr>
          <p:nvPr/>
        </p:nvPicPr>
        <p:blipFill>
          <a:blip r:embed="rId8"/>
          <a:stretch>
            <a:fillRect/>
          </a:stretch>
        </p:blipFill>
        <p:spPr>
          <a:xfrm>
            <a:off x="3376104" y="3080604"/>
            <a:ext cx="2626729" cy="1727327"/>
          </a:xfrm>
          <a:prstGeom prst="rect">
            <a:avLst/>
          </a:prstGeom>
        </p:spPr>
      </p:pic>
      <p:pic>
        <p:nvPicPr>
          <p:cNvPr id="30" name="Picture 29">
            <a:extLst>
              <a:ext uri="{FF2B5EF4-FFF2-40B4-BE49-F238E27FC236}">
                <a16:creationId xmlns:a16="http://schemas.microsoft.com/office/drawing/2014/main" id="{9E9E35CE-FB72-7702-D275-7F36F9EC0EFE}"/>
              </a:ext>
            </a:extLst>
          </p:cNvPr>
          <p:cNvPicPr>
            <a:picLocks noChangeAspect="1"/>
          </p:cNvPicPr>
          <p:nvPr/>
        </p:nvPicPr>
        <p:blipFill>
          <a:blip r:embed="rId9"/>
          <a:stretch>
            <a:fillRect/>
          </a:stretch>
        </p:blipFill>
        <p:spPr>
          <a:xfrm>
            <a:off x="6205039" y="3100541"/>
            <a:ext cx="2626729" cy="1727327"/>
          </a:xfrm>
          <a:prstGeom prst="rect">
            <a:avLst/>
          </a:prstGeom>
        </p:spPr>
      </p:pic>
      <p:pic>
        <p:nvPicPr>
          <p:cNvPr id="34" name="Picture 33">
            <a:extLst>
              <a:ext uri="{FF2B5EF4-FFF2-40B4-BE49-F238E27FC236}">
                <a16:creationId xmlns:a16="http://schemas.microsoft.com/office/drawing/2014/main" id="{D6F3D738-9AA7-AB29-75F9-3DC42BEBBB53}"/>
              </a:ext>
            </a:extLst>
          </p:cNvPr>
          <p:cNvPicPr>
            <a:picLocks noChangeAspect="1"/>
          </p:cNvPicPr>
          <p:nvPr/>
        </p:nvPicPr>
        <p:blipFill>
          <a:blip r:embed="rId10"/>
          <a:stretch>
            <a:fillRect/>
          </a:stretch>
        </p:blipFill>
        <p:spPr>
          <a:xfrm>
            <a:off x="9133576" y="3091903"/>
            <a:ext cx="2626729" cy="1727327"/>
          </a:xfrm>
          <a:prstGeom prst="rect">
            <a:avLst/>
          </a:prstGeom>
        </p:spPr>
      </p:pic>
      <p:pic>
        <p:nvPicPr>
          <p:cNvPr id="39" name="Picture 38">
            <a:extLst>
              <a:ext uri="{FF2B5EF4-FFF2-40B4-BE49-F238E27FC236}">
                <a16:creationId xmlns:a16="http://schemas.microsoft.com/office/drawing/2014/main" id="{06A52D0F-5206-FDF1-2615-D96E2011AB4C}"/>
              </a:ext>
            </a:extLst>
          </p:cNvPr>
          <p:cNvPicPr>
            <a:picLocks noChangeAspect="1"/>
          </p:cNvPicPr>
          <p:nvPr/>
        </p:nvPicPr>
        <p:blipFill>
          <a:blip r:embed="rId11"/>
          <a:stretch>
            <a:fillRect/>
          </a:stretch>
        </p:blipFill>
        <p:spPr>
          <a:xfrm>
            <a:off x="732619" y="4970341"/>
            <a:ext cx="2626729" cy="1727327"/>
          </a:xfrm>
          <a:prstGeom prst="rect">
            <a:avLst/>
          </a:prstGeom>
        </p:spPr>
      </p:pic>
      <p:pic>
        <p:nvPicPr>
          <p:cNvPr id="41" name="Picture 40">
            <a:extLst>
              <a:ext uri="{FF2B5EF4-FFF2-40B4-BE49-F238E27FC236}">
                <a16:creationId xmlns:a16="http://schemas.microsoft.com/office/drawing/2014/main" id="{57FD5D03-ACF5-4000-A044-36A5E52D03B4}"/>
              </a:ext>
            </a:extLst>
          </p:cNvPr>
          <p:cNvPicPr>
            <a:picLocks noChangeAspect="1"/>
          </p:cNvPicPr>
          <p:nvPr/>
        </p:nvPicPr>
        <p:blipFill>
          <a:blip r:embed="rId12"/>
          <a:stretch>
            <a:fillRect/>
          </a:stretch>
        </p:blipFill>
        <p:spPr>
          <a:xfrm>
            <a:off x="3442194" y="4958652"/>
            <a:ext cx="2626729" cy="1727327"/>
          </a:xfrm>
          <a:prstGeom prst="rect">
            <a:avLst/>
          </a:prstGeom>
        </p:spPr>
      </p:pic>
      <p:pic>
        <p:nvPicPr>
          <p:cNvPr id="43" name="Picture 42">
            <a:extLst>
              <a:ext uri="{FF2B5EF4-FFF2-40B4-BE49-F238E27FC236}">
                <a16:creationId xmlns:a16="http://schemas.microsoft.com/office/drawing/2014/main" id="{3B252219-30B3-A1B2-209E-D2FAB2188F78}"/>
              </a:ext>
            </a:extLst>
          </p:cNvPr>
          <p:cNvPicPr>
            <a:picLocks noChangeAspect="1"/>
          </p:cNvPicPr>
          <p:nvPr/>
        </p:nvPicPr>
        <p:blipFill>
          <a:blip r:embed="rId13"/>
          <a:stretch>
            <a:fillRect/>
          </a:stretch>
        </p:blipFill>
        <p:spPr>
          <a:xfrm>
            <a:off x="6205039" y="4958653"/>
            <a:ext cx="2626729" cy="1727327"/>
          </a:xfrm>
          <a:prstGeom prst="rect">
            <a:avLst/>
          </a:prstGeom>
        </p:spPr>
      </p:pic>
      <p:pic>
        <p:nvPicPr>
          <p:cNvPr id="45" name="Picture 44">
            <a:extLst>
              <a:ext uri="{FF2B5EF4-FFF2-40B4-BE49-F238E27FC236}">
                <a16:creationId xmlns:a16="http://schemas.microsoft.com/office/drawing/2014/main" id="{034CF020-3AD3-8849-7A96-858BADB81A02}"/>
              </a:ext>
            </a:extLst>
          </p:cNvPr>
          <p:cNvPicPr>
            <a:picLocks noChangeAspect="1"/>
          </p:cNvPicPr>
          <p:nvPr/>
        </p:nvPicPr>
        <p:blipFill>
          <a:blip r:embed="rId14"/>
          <a:stretch>
            <a:fillRect/>
          </a:stretch>
        </p:blipFill>
        <p:spPr>
          <a:xfrm>
            <a:off x="9133576" y="4970342"/>
            <a:ext cx="2626729" cy="1727327"/>
          </a:xfrm>
          <a:prstGeom prst="rect">
            <a:avLst/>
          </a:prstGeom>
        </p:spPr>
      </p:pic>
    </p:spTree>
    <p:extLst>
      <p:ext uri="{BB962C8B-B14F-4D97-AF65-F5344CB8AC3E}">
        <p14:creationId xmlns:p14="http://schemas.microsoft.com/office/powerpoint/2010/main" val="1596936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EB6F8-6944-FD0A-C0B9-C80C906DC1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8417F-4DE6-9A43-B4FA-7C9088EDF8E7}"/>
              </a:ext>
            </a:extLst>
          </p:cNvPr>
          <p:cNvSpPr>
            <a:spLocks noGrp="1"/>
          </p:cNvSpPr>
          <p:nvPr>
            <p:ph type="title"/>
          </p:nvPr>
        </p:nvSpPr>
        <p:spPr>
          <a:xfrm>
            <a:off x="878905" y="295907"/>
            <a:ext cx="10515600" cy="766445"/>
          </a:xfrm>
        </p:spPr>
        <p:txBody>
          <a:bodyPr>
            <a:normAutofit fontScale="90000"/>
          </a:bodyPr>
          <a:lstStyle/>
          <a:p>
            <a:r>
              <a:rPr lang="en-US" sz="4000" dirty="0"/>
              <a:t>Iowa </a:t>
            </a:r>
            <a:r>
              <a:rPr lang="en-JP" sz="4000"/>
              <a:t>Soil </a:t>
            </a:r>
            <a:r>
              <a:rPr lang="en-JP" sz="4000" dirty="0"/>
              <a:t>Moisture Probability Distributions: Summer</a:t>
            </a:r>
          </a:p>
        </p:txBody>
      </p:sp>
      <p:sp>
        <p:nvSpPr>
          <p:cNvPr id="22" name="TextBox 21">
            <a:extLst>
              <a:ext uri="{FF2B5EF4-FFF2-40B4-BE49-F238E27FC236}">
                <a16:creationId xmlns:a16="http://schemas.microsoft.com/office/drawing/2014/main" id="{FF075BBC-6EC0-0B39-1744-AF814B4FFC3E}"/>
              </a:ext>
            </a:extLst>
          </p:cNvPr>
          <p:cNvSpPr txBox="1"/>
          <p:nvPr/>
        </p:nvSpPr>
        <p:spPr>
          <a:xfrm rot="16200000">
            <a:off x="-557549" y="3026144"/>
            <a:ext cx="1638318" cy="523220"/>
          </a:xfrm>
          <a:prstGeom prst="rect">
            <a:avLst/>
          </a:prstGeom>
          <a:noFill/>
        </p:spPr>
        <p:txBody>
          <a:bodyPr wrap="square" rtlCol="0">
            <a:spAutoFit/>
          </a:bodyPr>
          <a:lstStyle/>
          <a:p>
            <a:r>
              <a:rPr lang="en-JP" sz="2800" b="1" dirty="0">
                <a:solidFill>
                  <a:schemeClr val="tx2">
                    <a:lumMod val="90000"/>
                    <a:lumOff val="10000"/>
                  </a:schemeClr>
                </a:solidFill>
              </a:rPr>
              <a:t>Summer</a:t>
            </a:r>
          </a:p>
        </p:txBody>
      </p:sp>
      <p:sp>
        <p:nvSpPr>
          <p:cNvPr id="23" name="TextBox 22">
            <a:extLst>
              <a:ext uri="{FF2B5EF4-FFF2-40B4-BE49-F238E27FC236}">
                <a16:creationId xmlns:a16="http://schemas.microsoft.com/office/drawing/2014/main" id="{32513079-4C75-7B0C-8337-A358C7900CC9}"/>
              </a:ext>
            </a:extLst>
          </p:cNvPr>
          <p:cNvSpPr txBox="1"/>
          <p:nvPr/>
        </p:nvSpPr>
        <p:spPr>
          <a:xfrm>
            <a:off x="1149415"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4661319C-B769-BB68-AB49-B62113BB6EE6}"/>
              </a:ext>
            </a:extLst>
          </p:cNvPr>
          <p:cNvSpPr txBox="1"/>
          <p:nvPr/>
        </p:nvSpPr>
        <p:spPr>
          <a:xfrm>
            <a:off x="4063137"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CCDEB00F-8A9B-F373-F076-B06C2D12CF01}"/>
              </a:ext>
            </a:extLst>
          </p:cNvPr>
          <p:cNvSpPr txBox="1"/>
          <p:nvPr/>
        </p:nvSpPr>
        <p:spPr>
          <a:xfrm>
            <a:off x="6653629"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5D7AB490-00A3-7B9A-4A4D-DFA9E59971EB}"/>
              </a:ext>
            </a:extLst>
          </p:cNvPr>
          <p:cNvSpPr txBox="1"/>
          <p:nvPr/>
        </p:nvSpPr>
        <p:spPr>
          <a:xfrm>
            <a:off x="9661261"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F34C5AE0-EDF6-9D1D-16B2-CCDF5A91C77D}"/>
              </a:ext>
            </a:extLst>
          </p:cNvPr>
          <p:cNvSpPr txBox="1"/>
          <p:nvPr/>
        </p:nvSpPr>
        <p:spPr>
          <a:xfrm rot="16200000">
            <a:off x="-326563" y="3578257"/>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0.13</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39F432D6-023E-7A6E-21BA-0CF33AE2CF9E}"/>
              </a:ext>
            </a:extLst>
          </p:cNvPr>
          <p:cNvSpPr txBox="1"/>
          <p:nvPr/>
        </p:nvSpPr>
        <p:spPr>
          <a:xfrm rot="16200000">
            <a:off x="-315490" y="5337115"/>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0.19</a:t>
            </a:r>
            <a:endParaRPr lang="en-JP" b="1" dirty="0">
              <a:solidFill>
                <a:schemeClr val="tx2">
                  <a:lumMod val="90000"/>
                  <a:lumOff val="10000"/>
                </a:schemeClr>
              </a:solidFill>
            </a:endParaRPr>
          </a:p>
        </p:txBody>
      </p:sp>
      <p:pic>
        <p:nvPicPr>
          <p:cNvPr id="4" name="Picture 3">
            <a:extLst>
              <a:ext uri="{FF2B5EF4-FFF2-40B4-BE49-F238E27FC236}">
                <a16:creationId xmlns:a16="http://schemas.microsoft.com/office/drawing/2014/main" id="{C6B7557A-FDC5-F6D1-7F5F-A7715C445416}"/>
              </a:ext>
            </a:extLst>
          </p:cNvPr>
          <p:cNvPicPr>
            <a:picLocks noChangeAspect="1"/>
          </p:cNvPicPr>
          <p:nvPr/>
        </p:nvPicPr>
        <p:blipFill>
          <a:blip r:embed="rId3"/>
          <a:stretch>
            <a:fillRect/>
          </a:stretch>
        </p:blipFill>
        <p:spPr>
          <a:xfrm>
            <a:off x="739424" y="1200824"/>
            <a:ext cx="2867891" cy="1885950"/>
          </a:xfrm>
          <a:prstGeom prst="rect">
            <a:avLst/>
          </a:prstGeom>
        </p:spPr>
      </p:pic>
      <p:pic>
        <p:nvPicPr>
          <p:cNvPr id="7" name="Picture 6">
            <a:extLst>
              <a:ext uri="{FF2B5EF4-FFF2-40B4-BE49-F238E27FC236}">
                <a16:creationId xmlns:a16="http://schemas.microsoft.com/office/drawing/2014/main" id="{E19510FD-6E5A-D875-C906-B69B00586108}"/>
              </a:ext>
            </a:extLst>
          </p:cNvPr>
          <p:cNvPicPr>
            <a:picLocks noChangeAspect="1"/>
          </p:cNvPicPr>
          <p:nvPr/>
        </p:nvPicPr>
        <p:blipFill>
          <a:blip r:embed="rId4"/>
          <a:stretch>
            <a:fillRect/>
          </a:stretch>
        </p:blipFill>
        <p:spPr>
          <a:xfrm>
            <a:off x="3549073" y="1157221"/>
            <a:ext cx="2867891" cy="1885950"/>
          </a:xfrm>
          <a:prstGeom prst="rect">
            <a:avLst/>
          </a:prstGeom>
        </p:spPr>
      </p:pic>
      <p:pic>
        <p:nvPicPr>
          <p:cNvPr id="10" name="Picture 9">
            <a:extLst>
              <a:ext uri="{FF2B5EF4-FFF2-40B4-BE49-F238E27FC236}">
                <a16:creationId xmlns:a16="http://schemas.microsoft.com/office/drawing/2014/main" id="{E9D97789-7345-970B-8DD9-187F3466B1B8}"/>
              </a:ext>
            </a:extLst>
          </p:cNvPr>
          <p:cNvPicPr>
            <a:picLocks noChangeAspect="1"/>
          </p:cNvPicPr>
          <p:nvPr/>
        </p:nvPicPr>
        <p:blipFill>
          <a:blip r:embed="rId5"/>
          <a:stretch>
            <a:fillRect/>
          </a:stretch>
        </p:blipFill>
        <p:spPr>
          <a:xfrm>
            <a:off x="6242915" y="1207630"/>
            <a:ext cx="2867891" cy="1885950"/>
          </a:xfrm>
          <a:prstGeom prst="rect">
            <a:avLst/>
          </a:prstGeom>
        </p:spPr>
      </p:pic>
      <p:pic>
        <p:nvPicPr>
          <p:cNvPr id="14" name="Picture 13">
            <a:extLst>
              <a:ext uri="{FF2B5EF4-FFF2-40B4-BE49-F238E27FC236}">
                <a16:creationId xmlns:a16="http://schemas.microsoft.com/office/drawing/2014/main" id="{D634CD50-19C6-6B83-80A8-FF536267F6F3}"/>
              </a:ext>
            </a:extLst>
          </p:cNvPr>
          <p:cNvPicPr>
            <a:picLocks noChangeAspect="1"/>
          </p:cNvPicPr>
          <p:nvPr/>
        </p:nvPicPr>
        <p:blipFill>
          <a:blip r:embed="rId6"/>
          <a:stretch>
            <a:fillRect/>
          </a:stretch>
        </p:blipFill>
        <p:spPr>
          <a:xfrm>
            <a:off x="9147553" y="1200824"/>
            <a:ext cx="2867891" cy="1885950"/>
          </a:xfrm>
          <a:prstGeom prst="rect">
            <a:avLst/>
          </a:prstGeom>
        </p:spPr>
      </p:pic>
      <p:pic>
        <p:nvPicPr>
          <p:cNvPr id="17" name="Picture 16">
            <a:extLst>
              <a:ext uri="{FF2B5EF4-FFF2-40B4-BE49-F238E27FC236}">
                <a16:creationId xmlns:a16="http://schemas.microsoft.com/office/drawing/2014/main" id="{ED25047D-3BB7-02A4-6A15-F5BAA35F3C69}"/>
              </a:ext>
            </a:extLst>
          </p:cNvPr>
          <p:cNvPicPr>
            <a:picLocks noChangeAspect="1"/>
          </p:cNvPicPr>
          <p:nvPr/>
        </p:nvPicPr>
        <p:blipFill>
          <a:blip r:embed="rId7"/>
          <a:stretch>
            <a:fillRect/>
          </a:stretch>
        </p:blipFill>
        <p:spPr>
          <a:xfrm>
            <a:off x="878905" y="3082221"/>
            <a:ext cx="2780848" cy="1828675"/>
          </a:xfrm>
          <a:prstGeom prst="rect">
            <a:avLst/>
          </a:prstGeom>
        </p:spPr>
      </p:pic>
      <p:pic>
        <p:nvPicPr>
          <p:cNvPr id="21" name="Picture 20">
            <a:extLst>
              <a:ext uri="{FF2B5EF4-FFF2-40B4-BE49-F238E27FC236}">
                <a16:creationId xmlns:a16="http://schemas.microsoft.com/office/drawing/2014/main" id="{838B89C2-B970-EAA4-C1B5-0FA5A59CD1D0}"/>
              </a:ext>
            </a:extLst>
          </p:cNvPr>
          <p:cNvPicPr>
            <a:picLocks noChangeAspect="1"/>
          </p:cNvPicPr>
          <p:nvPr/>
        </p:nvPicPr>
        <p:blipFill>
          <a:blip r:embed="rId8"/>
          <a:stretch>
            <a:fillRect/>
          </a:stretch>
        </p:blipFill>
        <p:spPr>
          <a:xfrm>
            <a:off x="3665773" y="3090576"/>
            <a:ext cx="2780848" cy="1828675"/>
          </a:xfrm>
          <a:prstGeom prst="rect">
            <a:avLst/>
          </a:prstGeom>
        </p:spPr>
      </p:pic>
      <p:pic>
        <p:nvPicPr>
          <p:cNvPr id="30" name="Picture 29">
            <a:extLst>
              <a:ext uri="{FF2B5EF4-FFF2-40B4-BE49-F238E27FC236}">
                <a16:creationId xmlns:a16="http://schemas.microsoft.com/office/drawing/2014/main" id="{EB9ACCAB-11AB-0552-0F03-E097774C7102}"/>
              </a:ext>
            </a:extLst>
          </p:cNvPr>
          <p:cNvPicPr>
            <a:picLocks noChangeAspect="1"/>
          </p:cNvPicPr>
          <p:nvPr/>
        </p:nvPicPr>
        <p:blipFill>
          <a:blip r:embed="rId9"/>
          <a:stretch>
            <a:fillRect/>
          </a:stretch>
        </p:blipFill>
        <p:spPr>
          <a:xfrm>
            <a:off x="6366705" y="3090575"/>
            <a:ext cx="2780848" cy="1828675"/>
          </a:xfrm>
          <a:prstGeom prst="rect">
            <a:avLst/>
          </a:prstGeom>
        </p:spPr>
      </p:pic>
      <p:pic>
        <p:nvPicPr>
          <p:cNvPr id="34" name="Picture 33">
            <a:extLst>
              <a:ext uri="{FF2B5EF4-FFF2-40B4-BE49-F238E27FC236}">
                <a16:creationId xmlns:a16="http://schemas.microsoft.com/office/drawing/2014/main" id="{746D7120-43E0-7633-1262-2D877FCEDC4F}"/>
              </a:ext>
            </a:extLst>
          </p:cNvPr>
          <p:cNvPicPr>
            <a:picLocks noChangeAspect="1"/>
          </p:cNvPicPr>
          <p:nvPr/>
        </p:nvPicPr>
        <p:blipFill>
          <a:blip r:embed="rId10"/>
          <a:stretch>
            <a:fillRect/>
          </a:stretch>
        </p:blipFill>
        <p:spPr>
          <a:xfrm>
            <a:off x="9147553" y="3074340"/>
            <a:ext cx="2780848" cy="1828675"/>
          </a:xfrm>
          <a:prstGeom prst="rect">
            <a:avLst/>
          </a:prstGeom>
        </p:spPr>
      </p:pic>
      <p:pic>
        <p:nvPicPr>
          <p:cNvPr id="39" name="Picture 38">
            <a:extLst>
              <a:ext uri="{FF2B5EF4-FFF2-40B4-BE49-F238E27FC236}">
                <a16:creationId xmlns:a16="http://schemas.microsoft.com/office/drawing/2014/main" id="{600C4A74-5885-6FC3-F794-27329D466D3E}"/>
              </a:ext>
            </a:extLst>
          </p:cNvPr>
          <p:cNvPicPr>
            <a:picLocks noChangeAspect="1"/>
          </p:cNvPicPr>
          <p:nvPr/>
        </p:nvPicPr>
        <p:blipFill>
          <a:blip r:embed="rId11"/>
          <a:stretch>
            <a:fillRect/>
          </a:stretch>
        </p:blipFill>
        <p:spPr>
          <a:xfrm>
            <a:off x="823225" y="4886795"/>
            <a:ext cx="2867945" cy="1885950"/>
          </a:xfrm>
          <a:prstGeom prst="rect">
            <a:avLst/>
          </a:prstGeom>
        </p:spPr>
      </p:pic>
      <p:pic>
        <p:nvPicPr>
          <p:cNvPr id="41" name="Picture 40">
            <a:extLst>
              <a:ext uri="{FF2B5EF4-FFF2-40B4-BE49-F238E27FC236}">
                <a16:creationId xmlns:a16="http://schemas.microsoft.com/office/drawing/2014/main" id="{00438477-5ECF-316D-3ADA-FD3D49D4D5A0}"/>
              </a:ext>
            </a:extLst>
          </p:cNvPr>
          <p:cNvPicPr>
            <a:picLocks noChangeAspect="1"/>
          </p:cNvPicPr>
          <p:nvPr/>
        </p:nvPicPr>
        <p:blipFill>
          <a:blip r:embed="rId12"/>
          <a:stretch>
            <a:fillRect/>
          </a:stretch>
        </p:blipFill>
        <p:spPr>
          <a:xfrm>
            <a:off x="3665773" y="4928034"/>
            <a:ext cx="2867945" cy="1885950"/>
          </a:xfrm>
          <a:prstGeom prst="rect">
            <a:avLst/>
          </a:prstGeom>
        </p:spPr>
      </p:pic>
      <p:pic>
        <p:nvPicPr>
          <p:cNvPr id="43" name="Picture 42">
            <a:extLst>
              <a:ext uri="{FF2B5EF4-FFF2-40B4-BE49-F238E27FC236}">
                <a16:creationId xmlns:a16="http://schemas.microsoft.com/office/drawing/2014/main" id="{260DFD22-2080-866D-1053-99D93AB2C26D}"/>
              </a:ext>
            </a:extLst>
          </p:cNvPr>
          <p:cNvPicPr>
            <a:picLocks noChangeAspect="1"/>
          </p:cNvPicPr>
          <p:nvPr/>
        </p:nvPicPr>
        <p:blipFill>
          <a:blip r:embed="rId13"/>
          <a:stretch>
            <a:fillRect/>
          </a:stretch>
        </p:blipFill>
        <p:spPr>
          <a:xfrm>
            <a:off x="6320415" y="4890320"/>
            <a:ext cx="2867945" cy="1885950"/>
          </a:xfrm>
          <a:prstGeom prst="rect">
            <a:avLst/>
          </a:prstGeom>
        </p:spPr>
      </p:pic>
      <p:pic>
        <p:nvPicPr>
          <p:cNvPr id="45" name="Picture 44">
            <a:extLst>
              <a:ext uri="{FF2B5EF4-FFF2-40B4-BE49-F238E27FC236}">
                <a16:creationId xmlns:a16="http://schemas.microsoft.com/office/drawing/2014/main" id="{C27999D9-5958-40D4-7D98-27A9DDEE813D}"/>
              </a:ext>
            </a:extLst>
          </p:cNvPr>
          <p:cNvPicPr>
            <a:picLocks noChangeAspect="1"/>
          </p:cNvPicPr>
          <p:nvPr/>
        </p:nvPicPr>
        <p:blipFill>
          <a:blip r:embed="rId14"/>
          <a:stretch>
            <a:fillRect/>
          </a:stretch>
        </p:blipFill>
        <p:spPr>
          <a:xfrm>
            <a:off x="9110806" y="4940729"/>
            <a:ext cx="2867945" cy="1885950"/>
          </a:xfrm>
          <a:prstGeom prst="rect">
            <a:avLst/>
          </a:prstGeom>
        </p:spPr>
      </p:pic>
    </p:spTree>
    <p:extLst>
      <p:ext uri="{BB962C8B-B14F-4D97-AF65-F5344CB8AC3E}">
        <p14:creationId xmlns:p14="http://schemas.microsoft.com/office/powerpoint/2010/main" val="3941309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D814D-278F-2DE9-67FB-8E060F236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40E6A7-53E4-937B-AE47-1C6E507BAF65}"/>
              </a:ext>
            </a:extLst>
          </p:cNvPr>
          <p:cNvSpPr>
            <a:spLocks noGrp="1"/>
          </p:cNvSpPr>
          <p:nvPr>
            <p:ph type="title"/>
          </p:nvPr>
        </p:nvSpPr>
        <p:spPr>
          <a:xfrm>
            <a:off x="878905" y="295907"/>
            <a:ext cx="10515600" cy="766445"/>
          </a:xfrm>
        </p:spPr>
        <p:txBody>
          <a:bodyPr>
            <a:normAutofit/>
          </a:bodyPr>
          <a:lstStyle/>
          <a:p>
            <a:r>
              <a:rPr lang="en-US" sz="4000" dirty="0"/>
              <a:t>Iowa </a:t>
            </a:r>
            <a:r>
              <a:rPr lang="en-JP" sz="4000"/>
              <a:t>Soil </a:t>
            </a:r>
            <a:r>
              <a:rPr lang="en-JP" sz="4000" dirty="0"/>
              <a:t>Moisture Probability Distributions: Fall</a:t>
            </a:r>
          </a:p>
        </p:txBody>
      </p:sp>
      <p:sp>
        <p:nvSpPr>
          <p:cNvPr id="22" name="TextBox 21">
            <a:extLst>
              <a:ext uri="{FF2B5EF4-FFF2-40B4-BE49-F238E27FC236}">
                <a16:creationId xmlns:a16="http://schemas.microsoft.com/office/drawing/2014/main" id="{BB63C213-CD58-5D47-7835-E76F16818080}"/>
              </a:ext>
            </a:extLst>
          </p:cNvPr>
          <p:cNvSpPr txBox="1"/>
          <p:nvPr/>
        </p:nvSpPr>
        <p:spPr>
          <a:xfrm rot="16200000">
            <a:off x="-557549" y="3026144"/>
            <a:ext cx="1638318" cy="523220"/>
          </a:xfrm>
          <a:prstGeom prst="rect">
            <a:avLst/>
          </a:prstGeom>
          <a:noFill/>
        </p:spPr>
        <p:txBody>
          <a:bodyPr wrap="square" rtlCol="0">
            <a:spAutoFit/>
          </a:bodyPr>
          <a:lstStyle/>
          <a:p>
            <a:r>
              <a:rPr lang="en-JP" sz="2800" b="1" dirty="0">
                <a:solidFill>
                  <a:schemeClr val="tx2">
                    <a:lumMod val="90000"/>
                    <a:lumOff val="10000"/>
                  </a:schemeClr>
                </a:solidFill>
              </a:rPr>
              <a:t>Fall</a:t>
            </a:r>
          </a:p>
        </p:txBody>
      </p:sp>
      <p:sp>
        <p:nvSpPr>
          <p:cNvPr id="23" name="TextBox 22">
            <a:extLst>
              <a:ext uri="{FF2B5EF4-FFF2-40B4-BE49-F238E27FC236}">
                <a16:creationId xmlns:a16="http://schemas.microsoft.com/office/drawing/2014/main" id="{09E7D88B-0F8C-B4F1-6AF3-4499B43C0379}"/>
              </a:ext>
            </a:extLst>
          </p:cNvPr>
          <p:cNvSpPr txBox="1"/>
          <p:nvPr/>
        </p:nvSpPr>
        <p:spPr>
          <a:xfrm>
            <a:off x="1149415"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8ED6DE09-EA37-8871-F085-BC67408EF649}"/>
              </a:ext>
            </a:extLst>
          </p:cNvPr>
          <p:cNvSpPr txBox="1"/>
          <p:nvPr/>
        </p:nvSpPr>
        <p:spPr>
          <a:xfrm>
            <a:off x="4063137"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E945A66F-F069-D223-54C8-63565463E343}"/>
              </a:ext>
            </a:extLst>
          </p:cNvPr>
          <p:cNvSpPr txBox="1"/>
          <p:nvPr/>
        </p:nvSpPr>
        <p:spPr>
          <a:xfrm>
            <a:off x="6653629"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77CCAEE8-40F5-746C-20FC-5E67D4CCE58B}"/>
              </a:ext>
            </a:extLst>
          </p:cNvPr>
          <p:cNvSpPr txBox="1"/>
          <p:nvPr/>
        </p:nvSpPr>
        <p:spPr>
          <a:xfrm>
            <a:off x="9661261"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6C8E4D37-986C-3C6E-8C21-42640066910C}"/>
              </a:ext>
            </a:extLst>
          </p:cNvPr>
          <p:cNvSpPr txBox="1"/>
          <p:nvPr/>
        </p:nvSpPr>
        <p:spPr>
          <a:xfrm rot="16200000">
            <a:off x="-326563" y="3578257"/>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0.25</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5B849DB5-5ACA-63D0-D7EE-1A2B04D95856}"/>
              </a:ext>
            </a:extLst>
          </p:cNvPr>
          <p:cNvSpPr txBox="1"/>
          <p:nvPr/>
        </p:nvSpPr>
        <p:spPr>
          <a:xfrm rot="16200000">
            <a:off x="-315490" y="5337115"/>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0.30</a:t>
            </a:r>
            <a:endParaRPr lang="en-JP" b="1" dirty="0">
              <a:solidFill>
                <a:schemeClr val="tx2">
                  <a:lumMod val="90000"/>
                  <a:lumOff val="10000"/>
                </a:schemeClr>
              </a:solidFill>
            </a:endParaRPr>
          </a:p>
        </p:txBody>
      </p:sp>
      <p:pic>
        <p:nvPicPr>
          <p:cNvPr id="7" name="Picture 6">
            <a:extLst>
              <a:ext uri="{FF2B5EF4-FFF2-40B4-BE49-F238E27FC236}">
                <a16:creationId xmlns:a16="http://schemas.microsoft.com/office/drawing/2014/main" id="{D204483D-5E17-2FE8-6F00-057FF3E35A58}"/>
              </a:ext>
            </a:extLst>
          </p:cNvPr>
          <p:cNvPicPr>
            <a:picLocks noChangeAspect="1"/>
          </p:cNvPicPr>
          <p:nvPr/>
        </p:nvPicPr>
        <p:blipFill>
          <a:blip r:embed="rId3"/>
          <a:stretch>
            <a:fillRect/>
          </a:stretch>
        </p:blipFill>
        <p:spPr>
          <a:xfrm>
            <a:off x="3539664" y="1162188"/>
            <a:ext cx="2864283" cy="1883577"/>
          </a:xfrm>
          <a:prstGeom prst="rect">
            <a:avLst/>
          </a:prstGeom>
        </p:spPr>
      </p:pic>
      <p:pic>
        <p:nvPicPr>
          <p:cNvPr id="10" name="Picture 9">
            <a:extLst>
              <a:ext uri="{FF2B5EF4-FFF2-40B4-BE49-F238E27FC236}">
                <a16:creationId xmlns:a16="http://schemas.microsoft.com/office/drawing/2014/main" id="{B0BEE9F9-E888-5C3D-5416-53984D6F6767}"/>
              </a:ext>
            </a:extLst>
          </p:cNvPr>
          <p:cNvPicPr>
            <a:picLocks noChangeAspect="1"/>
          </p:cNvPicPr>
          <p:nvPr/>
        </p:nvPicPr>
        <p:blipFill>
          <a:blip r:embed="rId4"/>
          <a:stretch>
            <a:fillRect/>
          </a:stretch>
        </p:blipFill>
        <p:spPr>
          <a:xfrm>
            <a:off x="6228812" y="1172979"/>
            <a:ext cx="2864283" cy="1883577"/>
          </a:xfrm>
          <a:prstGeom prst="rect">
            <a:avLst/>
          </a:prstGeom>
        </p:spPr>
      </p:pic>
      <p:pic>
        <p:nvPicPr>
          <p:cNvPr id="14" name="Picture 13">
            <a:extLst>
              <a:ext uri="{FF2B5EF4-FFF2-40B4-BE49-F238E27FC236}">
                <a16:creationId xmlns:a16="http://schemas.microsoft.com/office/drawing/2014/main" id="{B6E842D3-8E19-8C18-8451-2FCB9092ACB1}"/>
              </a:ext>
            </a:extLst>
          </p:cNvPr>
          <p:cNvPicPr>
            <a:picLocks noChangeAspect="1"/>
          </p:cNvPicPr>
          <p:nvPr/>
        </p:nvPicPr>
        <p:blipFill>
          <a:blip r:embed="rId5"/>
          <a:stretch>
            <a:fillRect/>
          </a:stretch>
        </p:blipFill>
        <p:spPr>
          <a:xfrm>
            <a:off x="9142534" y="1185044"/>
            <a:ext cx="2864283" cy="1883577"/>
          </a:xfrm>
          <a:prstGeom prst="rect">
            <a:avLst/>
          </a:prstGeom>
        </p:spPr>
      </p:pic>
      <p:pic>
        <p:nvPicPr>
          <p:cNvPr id="15" name="Picture 14">
            <a:extLst>
              <a:ext uri="{FF2B5EF4-FFF2-40B4-BE49-F238E27FC236}">
                <a16:creationId xmlns:a16="http://schemas.microsoft.com/office/drawing/2014/main" id="{C496F62E-EDAB-EA24-B304-BD908F189598}"/>
              </a:ext>
            </a:extLst>
          </p:cNvPr>
          <p:cNvPicPr>
            <a:picLocks noChangeAspect="1"/>
          </p:cNvPicPr>
          <p:nvPr/>
        </p:nvPicPr>
        <p:blipFill>
          <a:blip r:embed="rId6"/>
          <a:stretch>
            <a:fillRect/>
          </a:stretch>
        </p:blipFill>
        <p:spPr>
          <a:xfrm>
            <a:off x="733009" y="1195114"/>
            <a:ext cx="2864283" cy="1883577"/>
          </a:xfrm>
          <a:prstGeom prst="rect">
            <a:avLst/>
          </a:prstGeom>
        </p:spPr>
      </p:pic>
      <p:pic>
        <p:nvPicPr>
          <p:cNvPr id="19" name="Picture 18">
            <a:extLst>
              <a:ext uri="{FF2B5EF4-FFF2-40B4-BE49-F238E27FC236}">
                <a16:creationId xmlns:a16="http://schemas.microsoft.com/office/drawing/2014/main" id="{F7D8C096-3C51-409C-1AD3-AA4DEB397D27}"/>
              </a:ext>
            </a:extLst>
          </p:cNvPr>
          <p:cNvPicPr>
            <a:picLocks noChangeAspect="1"/>
          </p:cNvPicPr>
          <p:nvPr/>
        </p:nvPicPr>
        <p:blipFill>
          <a:blip r:embed="rId7"/>
          <a:stretch>
            <a:fillRect/>
          </a:stretch>
        </p:blipFill>
        <p:spPr>
          <a:xfrm>
            <a:off x="766624" y="3042021"/>
            <a:ext cx="2867945" cy="1885950"/>
          </a:xfrm>
          <a:prstGeom prst="rect">
            <a:avLst/>
          </a:prstGeom>
        </p:spPr>
      </p:pic>
      <p:pic>
        <p:nvPicPr>
          <p:cNvPr id="28" name="Picture 27">
            <a:extLst>
              <a:ext uri="{FF2B5EF4-FFF2-40B4-BE49-F238E27FC236}">
                <a16:creationId xmlns:a16="http://schemas.microsoft.com/office/drawing/2014/main" id="{6B45FD15-A494-872B-B9BC-B37987E4DA42}"/>
              </a:ext>
            </a:extLst>
          </p:cNvPr>
          <p:cNvPicPr>
            <a:picLocks noChangeAspect="1"/>
          </p:cNvPicPr>
          <p:nvPr/>
        </p:nvPicPr>
        <p:blipFill>
          <a:blip r:embed="rId8"/>
          <a:stretch>
            <a:fillRect/>
          </a:stretch>
        </p:blipFill>
        <p:spPr>
          <a:xfrm>
            <a:off x="3634569" y="3044394"/>
            <a:ext cx="2867945" cy="1885950"/>
          </a:xfrm>
          <a:prstGeom prst="rect">
            <a:avLst/>
          </a:prstGeom>
        </p:spPr>
      </p:pic>
      <p:pic>
        <p:nvPicPr>
          <p:cNvPr id="32" name="Picture 31">
            <a:extLst>
              <a:ext uri="{FF2B5EF4-FFF2-40B4-BE49-F238E27FC236}">
                <a16:creationId xmlns:a16="http://schemas.microsoft.com/office/drawing/2014/main" id="{AA437D6E-9C10-A662-7ED0-522CBD2ED86C}"/>
              </a:ext>
            </a:extLst>
          </p:cNvPr>
          <p:cNvPicPr>
            <a:picLocks noChangeAspect="1"/>
          </p:cNvPicPr>
          <p:nvPr/>
        </p:nvPicPr>
        <p:blipFill>
          <a:blip r:embed="rId9"/>
          <a:stretch>
            <a:fillRect/>
          </a:stretch>
        </p:blipFill>
        <p:spPr>
          <a:xfrm>
            <a:off x="6179373" y="3001276"/>
            <a:ext cx="2867945" cy="1885950"/>
          </a:xfrm>
          <a:prstGeom prst="rect">
            <a:avLst/>
          </a:prstGeom>
        </p:spPr>
      </p:pic>
      <p:pic>
        <p:nvPicPr>
          <p:cNvPr id="38" name="Picture 37">
            <a:extLst>
              <a:ext uri="{FF2B5EF4-FFF2-40B4-BE49-F238E27FC236}">
                <a16:creationId xmlns:a16="http://schemas.microsoft.com/office/drawing/2014/main" id="{C9E499DA-060B-26E0-0597-EE64C72F4939}"/>
              </a:ext>
            </a:extLst>
          </p:cNvPr>
          <p:cNvPicPr>
            <a:picLocks noChangeAspect="1"/>
          </p:cNvPicPr>
          <p:nvPr/>
        </p:nvPicPr>
        <p:blipFill>
          <a:blip r:embed="rId10"/>
          <a:stretch>
            <a:fillRect/>
          </a:stretch>
        </p:blipFill>
        <p:spPr>
          <a:xfrm>
            <a:off x="9093095" y="2979257"/>
            <a:ext cx="2867945" cy="1885950"/>
          </a:xfrm>
          <a:prstGeom prst="rect">
            <a:avLst/>
          </a:prstGeom>
        </p:spPr>
      </p:pic>
      <p:pic>
        <p:nvPicPr>
          <p:cNvPr id="40" name="Picture 39">
            <a:extLst>
              <a:ext uri="{FF2B5EF4-FFF2-40B4-BE49-F238E27FC236}">
                <a16:creationId xmlns:a16="http://schemas.microsoft.com/office/drawing/2014/main" id="{4993E948-70A1-1280-CEB2-861F84E9CE26}"/>
              </a:ext>
            </a:extLst>
          </p:cNvPr>
          <p:cNvPicPr>
            <a:picLocks noChangeAspect="1"/>
          </p:cNvPicPr>
          <p:nvPr/>
        </p:nvPicPr>
        <p:blipFill>
          <a:blip r:embed="rId11"/>
          <a:stretch>
            <a:fillRect/>
          </a:stretch>
        </p:blipFill>
        <p:spPr>
          <a:xfrm>
            <a:off x="747970" y="4913279"/>
            <a:ext cx="2867945" cy="1885950"/>
          </a:xfrm>
          <a:prstGeom prst="rect">
            <a:avLst/>
          </a:prstGeom>
        </p:spPr>
      </p:pic>
      <p:pic>
        <p:nvPicPr>
          <p:cNvPr id="42" name="Picture 41">
            <a:extLst>
              <a:ext uri="{FF2B5EF4-FFF2-40B4-BE49-F238E27FC236}">
                <a16:creationId xmlns:a16="http://schemas.microsoft.com/office/drawing/2014/main" id="{C68D315D-F126-A92D-F122-8939B440C220}"/>
              </a:ext>
            </a:extLst>
          </p:cNvPr>
          <p:cNvPicPr>
            <a:picLocks noChangeAspect="1"/>
          </p:cNvPicPr>
          <p:nvPr/>
        </p:nvPicPr>
        <p:blipFill>
          <a:blip r:embed="rId12"/>
          <a:stretch>
            <a:fillRect/>
          </a:stretch>
        </p:blipFill>
        <p:spPr>
          <a:xfrm>
            <a:off x="3634569" y="4944557"/>
            <a:ext cx="2867945" cy="1885950"/>
          </a:xfrm>
          <a:prstGeom prst="rect">
            <a:avLst/>
          </a:prstGeom>
        </p:spPr>
      </p:pic>
      <p:pic>
        <p:nvPicPr>
          <p:cNvPr id="44" name="Picture 43">
            <a:extLst>
              <a:ext uri="{FF2B5EF4-FFF2-40B4-BE49-F238E27FC236}">
                <a16:creationId xmlns:a16="http://schemas.microsoft.com/office/drawing/2014/main" id="{16443093-B261-2332-4BD9-416A0B1EE010}"/>
              </a:ext>
            </a:extLst>
          </p:cNvPr>
          <p:cNvPicPr>
            <a:picLocks noChangeAspect="1"/>
          </p:cNvPicPr>
          <p:nvPr/>
        </p:nvPicPr>
        <p:blipFill>
          <a:blip r:embed="rId13"/>
          <a:stretch>
            <a:fillRect/>
          </a:stretch>
        </p:blipFill>
        <p:spPr>
          <a:xfrm>
            <a:off x="6272886" y="4913279"/>
            <a:ext cx="2867945" cy="1885950"/>
          </a:xfrm>
          <a:prstGeom prst="rect">
            <a:avLst/>
          </a:prstGeom>
        </p:spPr>
      </p:pic>
      <p:pic>
        <p:nvPicPr>
          <p:cNvPr id="46" name="Picture 45">
            <a:extLst>
              <a:ext uri="{FF2B5EF4-FFF2-40B4-BE49-F238E27FC236}">
                <a16:creationId xmlns:a16="http://schemas.microsoft.com/office/drawing/2014/main" id="{6C7279F2-9A14-C737-2183-016BEB68AEB7}"/>
              </a:ext>
            </a:extLst>
          </p:cNvPr>
          <p:cNvPicPr>
            <a:picLocks noChangeAspect="1"/>
          </p:cNvPicPr>
          <p:nvPr/>
        </p:nvPicPr>
        <p:blipFill>
          <a:blip r:embed="rId14"/>
          <a:stretch>
            <a:fillRect/>
          </a:stretch>
        </p:blipFill>
        <p:spPr>
          <a:xfrm>
            <a:off x="9076650" y="4913279"/>
            <a:ext cx="2867945" cy="1885950"/>
          </a:xfrm>
          <a:prstGeom prst="rect">
            <a:avLst/>
          </a:prstGeom>
        </p:spPr>
      </p:pic>
    </p:spTree>
    <p:extLst>
      <p:ext uri="{BB962C8B-B14F-4D97-AF65-F5344CB8AC3E}">
        <p14:creationId xmlns:p14="http://schemas.microsoft.com/office/powerpoint/2010/main" val="465876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FABF1-DDE0-3A3B-9B9A-98407F2B7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0C728-7654-D63F-FC08-963228A639DB}"/>
              </a:ext>
            </a:extLst>
          </p:cNvPr>
          <p:cNvSpPr>
            <a:spLocks noGrp="1"/>
          </p:cNvSpPr>
          <p:nvPr>
            <p:ph type="title"/>
          </p:nvPr>
        </p:nvSpPr>
        <p:spPr>
          <a:xfrm>
            <a:off x="183715" y="174286"/>
            <a:ext cx="12038556" cy="1325563"/>
          </a:xfrm>
        </p:spPr>
        <p:txBody>
          <a:bodyPr>
            <a:normAutofit fontScale="90000"/>
          </a:bodyPr>
          <a:lstStyle/>
          <a:p>
            <a:r>
              <a:rPr lang="en-US" dirty="0"/>
              <a:t>Motivation 3</a:t>
            </a:r>
            <a:br>
              <a:rPr lang="en-JP" dirty="0"/>
            </a:br>
            <a:r>
              <a:rPr lang="en-JP" sz="3200"/>
              <a:t>- </a:t>
            </a:r>
            <a:r>
              <a:rPr lang="en-US" sz="3200" dirty="0"/>
              <a:t>key assumptions: instantaneous infiltration and deterministic drying process </a:t>
            </a:r>
            <a:r>
              <a:rPr lang="en-JP" sz="3200"/>
              <a:t>-</a:t>
            </a:r>
            <a:endParaRPr lang="en-JP" dirty="0"/>
          </a:p>
        </p:txBody>
      </p:sp>
      <p:sp>
        <p:nvSpPr>
          <p:cNvPr id="3" name="Content Placeholder 2">
            <a:extLst>
              <a:ext uri="{FF2B5EF4-FFF2-40B4-BE49-F238E27FC236}">
                <a16:creationId xmlns:a16="http://schemas.microsoft.com/office/drawing/2014/main" id="{4D704F38-8D18-C9C8-F53C-E97D9AF453B4}"/>
              </a:ext>
            </a:extLst>
          </p:cNvPr>
          <p:cNvSpPr>
            <a:spLocks noGrp="1"/>
          </p:cNvSpPr>
          <p:nvPr>
            <p:ph idx="1"/>
          </p:nvPr>
        </p:nvSpPr>
        <p:spPr/>
        <p:txBody>
          <a:bodyPr/>
          <a:lstStyle/>
          <a:p>
            <a:r>
              <a:rPr lang="en-US" dirty="0"/>
              <a:t>We use two key assumptions: instantaneous infiltration and deterministic drying process </a:t>
            </a:r>
            <a:r>
              <a:rPr lang="en-US" sz="2400" dirty="0"/>
              <a:t>[Cordova and Bras, 1981; </a:t>
            </a:r>
            <a:r>
              <a:rPr lang="en-US" sz="2400" dirty="0" err="1"/>
              <a:t>Laio</a:t>
            </a:r>
            <a:r>
              <a:rPr lang="en-US" sz="2400" dirty="0"/>
              <a:t> et al., 2001].</a:t>
            </a:r>
            <a:endParaRPr lang="en-JP" dirty="0"/>
          </a:p>
        </p:txBody>
      </p:sp>
      <p:sp>
        <p:nvSpPr>
          <p:cNvPr id="58" name="TextBox 57">
            <a:extLst>
              <a:ext uri="{FF2B5EF4-FFF2-40B4-BE49-F238E27FC236}">
                <a16:creationId xmlns:a16="http://schemas.microsoft.com/office/drawing/2014/main" id="{FDA8D9FF-9F64-54DB-7164-F78E8DEEA2BA}"/>
              </a:ext>
            </a:extLst>
          </p:cNvPr>
          <p:cNvSpPr txBox="1"/>
          <p:nvPr/>
        </p:nvSpPr>
        <p:spPr>
          <a:xfrm>
            <a:off x="8237630" y="3006864"/>
            <a:ext cx="3583460"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Due to the stochastic nature of precipitation, the depth of infiltration is expressed by a PDF.</a:t>
            </a:r>
          </a:p>
          <a:p>
            <a:pPr marL="342900" indent="-342900">
              <a:buFont typeface="Arial" panose="020B0604020202020204" pitchFamily="34" charset="0"/>
              <a:buChar char="•"/>
            </a:pPr>
            <a:r>
              <a:rPr lang="en-US" sz="2000" dirty="0"/>
              <a:t>Given PET, drying process is deterministic.</a:t>
            </a:r>
          </a:p>
        </p:txBody>
      </p:sp>
      <p:pic>
        <p:nvPicPr>
          <p:cNvPr id="9" name="Picture 8">
            <a:extLst>
              <a:ext uri="{FF2B5EF4-FFF2-40B4-BE49-F238E27FC236}">
                <a16:creationId xmlns:a16="http://schemas.microsoft.com/office/drawing/2014/main" id="{662F4788-8AC1-83AB-A25E-69649874098C}"/>
              </a:ext>
            </a:extLst>
          </p:cNvPr>
          <p:cNvPicPr>
            <a:picLocks noChangeAspect="1"/>
          </p:cNvPicPr>
          <p:nvPr/>
        </p:nvPicPr>
        <p:blipFill>
          <a:blip r:embed="rId3"/>
          <a:stretch>
            <a:fillRect/>
          </a:stretch>
        </p:blipFill>
        <p:spPr>
          <a:xfrm>
            <a:off x="955431" y="2678723"/>
            <a:ext cx="6284079" cy="4046022"/>
          </a:xfrm>
          <a:prstGeom prst="rect">
            <a:avLst/>
          </a:prstGeom>
        </p:spPr>
      </p:pic>
    </p:spTree>
    <p:extLst>
      <p:ext uri="{BB962C8B-B14F-4D97-AF65-F5344CB8AC3E}">
        <p14:creationId xmlns:p14="http://schemas.microsoft.com/office/powerpoint/2010/main" val="5841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AE08C-E696-A16D-A148-766F9C122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68821-1CFE-21F1-4B65-3AD48C86B740}"/>
              </a:ext>
            </a:extLst>
          </p:cNvPr>
          <p:cNvSpPr>
            <a:spLocks noGrp="1"/>
          </p:cNvSpPr>
          <p:nvPr>
            <p:ph type="title"/>
          </p:nvPr>
        </p:nvSpPr>
        <p:spPr/>
        <p:txBody>
          <a:bodyPr/>
          <a:lstStyle/>
          <a:p>
            <a:r>
              <a:rPr lang="en-US" dirty="0"/>
              <a:t>Monthly and seasonal precipitation and PET at the Ukraine site</a:t>
            </a:r>
          </a:p>
        </p:txBody>
      </p:sp>
      <p:sp>
        <p:nvSpPr>
          <p:cNvPr id="8" name="TextBox 7">
            <a:extLst>
              <a:ext uri="{FF2B5EF4-FFF2-40B4-BE49-F238E27FC236}">
                <a16:creationId xmlns:a16="http://schemas.microsoft.com/office/drawing/2014/main" id="{3359CE74-68C0-0BEB-E0CD-B873ACA60F71}"/>
              </a:ext>
            </a:extLst>
          </p:cNvPr>
          <p:cNvSpPr txBox="1"/>
          <p:nvPr/>
        </p:nvSpPr>
        <p:spPr>
          <a:xfrm>
            <a:off x="965200" y="5777670"/>
            <a:ext cx="4089400" cy="369332"/>
          </a:xfrm>
          <a:prstGeom prst="rect">
            <a:avLst/>
          </a:prstGeom>
          <a:noFill/>
        </p:spPr>
        <p:txBody>
          <a:bodyPr wrap="square" rtlCol="0">
            <a:spAutoFit/>
          </a:bodyPr>
          <a:lstStyle/>
          <a:p>
            <a:r>
              <a:rPr lang="en-US" dirty="0"/>
              <a:t>Monthly and seasonal precipitation</a:t>
            </a:r>
          </a:p>
        </p:txBody>
      </p:sp>
      <p:sp>
        <p:nvSpPr>
          <p:cNvPr id="9" name="TextBox 8">
            <a:extLst>
              <a:ext uri="{FF2B5EF4-FFF2-40B4-BE49-F238E27FC236}">
                <a16:creationId xmlns:a16="http://schemas.microsoft.com/office/drawing/2014/main" id="{DC41949B-C05F-641D-3F8B-A3446C1F101B}"/>
              </a:ext>
            </a:extLst>
          </p:cNvPr>
          <p:cNvSpPr txBox="1"/>
          <p:nvPr/>
        </p:nvSpPr>
        <p:spPr>
          <a:xfrm>
            <a:off x="7810500" y="5777872"/>
            <a:ext cx="4089400" cy="369332"/>
          </a:xfrm>
          <a:prstGeom prst="rect">
            <a:avLst/>
          </a:prstGeom>
          <a:noFill/>
        </p:spPr>
        <p:txBody>
          <a:bodyPr wrap="square" rtlCol="0">
            <a:spAutoFit/>
          </a:bodyPr>
          <a:lstStyle/>
          <a:p>
            <a:r>
              <a:rPr lang="en-US" dirty="0"/>
              <a:t>Monthly and seasonal PET</a:t>
            </a:r>
          </a:p>
        </p:txBody>
      </p:sp>
      <p:pic>
        <p:nvPicPr>
          <p:cNvPr id="6" name="Content Placeholder 5">
            <a:extLst>
              <a:ext uri="{FF2B5EF4-FFF2-40B4-BE49-F238E27FC236}">
                <a16:creationId xmlns:a16="http://schemas.microsoft.com/office/drawing/2014/main" id="{DB849971-6BFC-9D58-7C00-B558F9D42E7D}"/>
              </a:ext>
            </a:extLst>
          </p:cNvPr>
          <p:cNvPicPr>
            <a:picLocks noGrp="1" noChangeAspect="1"/>
          </p:cNvPicPr>
          <p:nvPr>
            <p:ph idx="1"/>
          </p:nvPr>
        </p:nvPicPr>
        <p:blipFill>
          <a:blip r:embed="rId2"/>
          <a:stretch>
            <a:fillRect/>
          </a:stretch>
        </p:blipFill>
        <p:spPr>
          <a:xfrm>
            <a:off x="6635262" y="2224070"/>
            <a:ext cx="5383704" cy="3553600"/>
          </a:xfrm>
          <a:prstGeom prst="rect">
            <a:avLst/>
          </a:prstGeom>
        </p:spPr>
      </p:pic>
      <p:pic>
        <p:nvPicPr>
          <p:cNvPr id="11" name="Picture 10">
            <a:extLst>
              <a:ext uri="{FF2B5EF4-FFF2-40B4-BE49-F238E27FC236}">
                <a16:creationId xmlns:a16="http://schemas.microsoft.com/office/drawing/2014/main" id="{60EDAE12-12C7-C90E-221D-B86F3BF20C6D}"/>
              </a:ext>
            </a:extLst>
          </p:cNvPr>
          <p:cNvPicPr>
            <a:picLocks noChangeAspect="1"/>
          </p:cNvPicPr>
          <p:nvPr/>
        </p:nvPicPr>
        <p:blipFill>
          <a:blip r:embed="rId3"/>
          <a:stretch>
            <a:fillRect/>
          </a:stretch>
        </p:blipFill>
        <p:spPr>
          <a:xfrm>
            <a:off x="318048" y="2224070"/>
            <a:ext cx="5383704" cy="3553600"/>
          </a:xfrm>
          <a:prstGeom prst="rect">
            <a:avLst/>
          </a:prstGeom>
        </p:spPr>
      </p:pic>
    </p:spTree>
    <p:extLst>
      <p:ext uri="{BB962C8B-B14F-4D97-AF65-F5344CB8AC3E}">
        <p14:creationId xmlns:p14="http://schemas.microsoft.com/office/powerpoint/2010/main" val="296448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50000D-E102-0E12-CD41-70F372C021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6A2B5C-355E-F81D-FD6D-7439CFC1F65B}"/>
              </a:ext>
            </a:extLst>
          </p:cNvPr>
          <p:cNvSpPr>
            <a:spLocks noGrp="1"/>
          </p:cNvSpPr>
          <p:nvPr>
            <p:ph type="title"/>
          </p:nvPr>
        </p:nvSpPr>
        <p:spPr>
          <a:xfrm>
            <a:off x="878905" y="264062"/>
            <a:ext cx="10515600" cy="766445"/>
          </a:xfrm>
        </p:spPr>
        <p:txBody>
          <a:bodyPr>
            <a:normAutofit fontScale="90000"/>
          </a:bodyPr>
          <a:lstStyle/>
          <a:p>
            <a:r>
              <a:rPr lang="en-US" sz="4000" dirty="0"/>
              <a:t>Ukraine </a:t>
            </a:r>
            <a:r>
              <a:rPr lang="en-JP" sz="4000"/>
              <a:t>Soil </a:t>
            </a:r>
            <a:r>
              <a:rPr lang="en-JP" sz="4000" dirty="0"/>
              <a:t>Moisture Probability Distributions: Winter</a:t>
            </a:r>
          </a:p>
        </p:txBody>
      </p:sp>
      <p:sp>
        <p:nvSpPr>
          <p:cNvPr id="22" name="TextBox 21">
            <a:extLst>
              <a:ext uri="{FF2B5EF4-FFF2-40B4-BE49-F238E27FC236}">
                <a16:creationId xmlns:a16="http://schemas.microsoft.com/office/drawing/2014/main" id="{C49F173D-84D7-3DE3-F82D-3087E0C84E87}"/>
              </a:ext>
            </a:extLst>
          </p:cNvPr>
          <p:cNvSpPr txBox="1"/>
          <p:nvPr/>
        </p:nvSpPr>
        <p:spPr>
          <a:xfrm rot="16200000">
            <a:off x="-557549" y="2994299"/>
            <a:ext cx="1638318" cy="523220"/>
          </a:xfrm>
          <a:prstGeom prst="rect">
            <a:avLst/>
          </a:prstGeom>
          <a:noFill/>
        </p:spPr>
        <p:txBody>
          <a:bodyPr wrap="square" rtlCol="0">
            <a:spAutoFit/>
          </a:bodyPr>
          <a:lstStyle/>
          <a:p>
            <a:r>
              <a:rPr lang="en-JP" sz="2800" b="1" dirty="0">
                <a:solidFill>
                  <a:schemeClr val="tx2">
                    <a:lumMod val="90000"/>
                    <a:lumOff val="10000"/>
                  </a:schemeClr>
                </a:solidFill>
              </a:rPr>
              <a:t>Winter</a:t>
            </a:r>
          </a:p>
        </p:txBody>
      </p:sp>
      <p:sp>
        <p:nvSpPr>
          <p:cNvPr id="23" name="TextBox 22">
            <a:extLst>
              <a:ext uri="{FF2B5EF4-FFF2-40B4-BE49-F238E27FC236}">
                <a16:creationId xmlns:a16="http://schemas.microsoft.com/office/drawing/2014/main" id="{B2DCF0BB-647D-CDA4-2D68-7120E9530E17}"/>
              </a:ext>
            </a:extLst>
          </p:cNvPr>
          <p:cNvSpPr txBox="1"/>
          <p:nvPr/>
        </p:nvSpPr>
        <p:spPr>
          <a:xfrm>
            <a:off x="1149415"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82185D70-9E8D-1B94-9A71-BD05019322B2}"/>
              </a:ext>
            </a:extLst>
          </p:cNvPr>
          <p:cNvSpPr txBox="1"/>
          <p:nvPr/>
        </p:nvSpPr>
        <p:spPr>
          <a:xfrm>
            <a:off x="4063137"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1676FB85-A67A-CD30-04D1-7A0FBB8DB399}"/>
              </a:ext>
            </a:extLst>
          </p:cNvPr>
          <p:cNvSpPr txBox="1"/>
          <p:nvPr/>
        </p:nvSpPr>
        <p:spPr>
          <a:xfrm>
            <a:off x="6653629"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BAD2D762-7289-30E3-8DA8-3AD59BB9C9A1}"/>
              </a:ext>
            </a:extLst>
          </p:cNvPr>
          <p:cNvSpPr txBox="1"/>
          <p:nvPr/>
        </p:nvSpPr>
        <p:spPr>
          <a:xfrm>
            <a:off x="9661261"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A8D76BD8-1A02-6007-BFF0-D5EF0753BE40}"/>
              </a:ext>
            </a:extLst>
          </p:cNvPr>
          <p:cNvSpPr txBox="1"/>
          <p:nvPr/>
        </p:nvSpPr>
        <p:spPr>
          <a:xfrm rot="16200000">
            <a:off x="-297563" y="3782684"/>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0.09</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1CDE1F61-4A76-F578-F0F9-0058D01A6E11}"/>
              </a:ext>
            </a:extLst>
          </p:cNvPr>
          <p:cNvSpPr txBox="1"/>
          <p:nvPr/>
        </p:nvSpPr>
        <p:spPr>
          <a:xfrm rot="16200000">
            <a:off x="-297563" y="5683294"/>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0.13</a:t>
            </a:r>
            <a:endParaRPr lang="en-JP" b="1" dirty="0">
              <a:solidFill>
                <a:schemeClr val="tx2">
                  <a:lumMod val="90000"/>
                  <a:lumOff val="10000"/>
                </a:schemeClr>
              </a:solidFill>
            </a:endParaRPr>
          </a:p>
        </p:txBody>
      </p:sp>
      <p:pic>
        <p:nvPicPr>
          <p:cNvPr id="14" name="Picture 13" descr="A yellow and green liquid&#10;&#10;AI-generated content may be incorrect.">
            <a:extLst>
              <a:ext uri="{FF2B5EF4-FFF2-40B4-BE49-F238E27FC236}">
                <a16:creationId xmlns:a16="http://schemas.microsoft.com/office/drawing/2014/main" id="{D045500D-F744-1312-E15A-3D482AFB3D6B}"/>
              </a:ext>
            </a:extLst>
          </p:cNvPr>
          <p:cNvPicPr>
            <a:picLocks noChangeAspect="1"/>
          </p:cNvPicPr>
          <p:nvPr/>
        </p:nvPicPr>
        <p:blipFill>
          <a:blip r:embed="rId3"/>
          <a:stretch>
            <a:fillRect/>
          </a:stretch>
        </p:blipFill>
        <p:spPr>
          <a:xfrm>
            <a:off x="732690" y="1167007"/>
            <a:ext cx="2863673" cy="1861625"/>
          </a:xfrm>
          <a:prstGeom prst="rect">
            <a:avLst/>
          </a:prstGeom>
        </p:spPr>
      </p:pic>
      <p:pic>
        <p:nvPicPr>
          <p:cNvPr id="16" name="Picture 15" descr="A yellow and green gradient&#10;&#10;AI-generated content may be incorrect.">
            <a:extLst>
              <a:ext uri="{FF2B5EF4-FFF2-40B4-BE49-F238E27FC236}">
                <a16:creationId xmlns:a16="http://schemas.microsoft.com/office/drawing/2014/main" id="{45AB6662-7033-9A4E-8FD5-94C04EBB34F0}"/>
              </a:ext>
            </a:extLst>
          </p:cNvPr>
          <p:cNvPicPr>
            <a:picLocks noChangeAspect="1"/>
          </p:cNvPicPr>
          <p:nvPr/>
        </p:nvPicPr>
        <p:blipFill>
          <a:blip r:embed="rId4"/>
          <a:stretch>
            <a:fillRect/>
          </a:stretch>
        </p:blipFill>
        <p:spPr>
          <a:xfrm>
            <a:off x="3329783" y="1177271"/>
            <a:ext cx="2863673" cy="1885950"/>
          </a:xfrm>
          <a:prstGeom prst="rect">
            <a:avLst/>
          </a:prstGeom>
        </p:spPr>
      </p:pic>
      <p:pic>
        <p:nvPicPr>
          <p:cNvPr id="18" name="Picture 17" descr="A green and yellow gradient&#10;&#10;AI-generated content may be incorrect.">
            <a:extLst>
              <a:ext uri="{FF2B5EF4-FFF2-40B4-BE49-F238E27FC236}">
                <a16:creationId xmlns:a16="http://schemas.microsoft.com/office/drawing/2014/main" id="{312976BF-182A-2312-97FE-06CA5A86A56C}"/>
              </a:ext>
            </a:extLst>
          </p:cNvPr>
          <p:cNvPicPr>
            <a:picLocks noChangeAspect="1"/>
          </p:cNvPicPr>
          <p:nvPr/>
        </p:nvPicPr>
        <p:blipFill>
          <a:blip r:embed="rId5"/>
          <a:stretch>
            <a:fillRect/>
          </a:stretch>
        </p:blipFill>
        <p:spPr>
          <a:xfrm>
            <a:off x="6271441" y="1169660"/>
            <a:ext cx="2863673" cy="1885950"/>
          </a:xfrm>
          <a:prstGeom prst="rect">
            <a:avLst/>
          </a:prstGeom>
        </p:spPr>
      </p:pic>
      <p:pic>
        <p:nvPicPr>
          <p:cNvPr id="20" name="Picture 19" descr="A green and yellow gradient&#10;&#10;AI-generated content may be incorrect.">
            <a:extLst>
              <a:ext uri="{FF2B5EF4-FFF2-40B4-BE49-F238E27FC236}">
                <a16:creationId xmlns:a16="http://schemas.microsoft.com/office/drawing/2014/main" id="{E500C377-D54F-D7F7-C059-360B14439C7B}"/>
              </a:ext>
            </a:extLst>
          </p:cNvPr>
          <p:cNvPicPr>
            <a:picLocks noChangeAspect="1"/>
          </p:cNvPicPr>
          <p:nvPr/>
        </p:nvPicPr>
        <p:blipFill>
          <a:blip r:embed="rId6"/>
          <a:stretch>
            <a:fillRect/>
          </a:stretch>
        </p:blipFill>
        <p:spPr>
          <a:xfrm>
            <a:off x="9182022" y="1173584"/>
            <a:ext cx="2863673" cy="1885950"/>
          </a:xfrm>
          <a:prstGeom prst="rect">
            <a:avLst/>
          </a:prstGeom>
        </p:spPr>
      </p:pic>
      <p:pic>
        <p:nvPicPr>
          <p:cNvPr id="27" name="Picture 26" descr="A graph of a graph&#10;&#10;AI-generated content may be incorrect.">
            <a:extLst>
              <a:ext uri="{FF2B5EF4-FFF2-40B4-BE49-F238E27FC236}">
                <a16:creationId xmlns:a16="http://schemas.microsoft.com/office/drawing/2014/main" id="{AEE2D7EF-E3D2-AEA4-2432-8702C65FA5F4}"/>
              </a:ext>
            </a:extLst>
          </p:cNvPr>
          <p:cNvPicPr>
            <a:picLocks noChangeAspect="1"/>
          </p:cNvPicPr>
          <p:nvPr/>
        </p:nvPicPr>
        <p:blipFill>
          <a:blip r:embed="rId7"/>
          <a:stretch>
            <a:fillRect/>
          </a:stretch>
        </p:blipFill>
        <p:spPr>
          <a:xfrm>
            <a:off x="878556" y="3131025"/>
            <a:ext cx="2631069" cy="1553893"/>
          </a:xfrm>
          <a:prstGeom prst="rect">
            <a:avLst/>
          </a:prstGeom>
        </p:spPr>
      </p:pic>
      <p:pic>
        <p:nvPicPr>
          <p:cNvPr id="29" name="Picture 28" descr="A graph of a graph&#10;&#10;AI-generated content may be incorrect.">
            <a:extLst>
              <a:ext uri="{FF2B5EF4-FFF2-40B4-BE49-F238E27FC236}">
                <a16:creationId xmlns:a16="http://schemas.microsoft.com/office/drawing/2014/main" id="{1AFCD8DC-1F90-B0C1-AA82-DBBDE7B73EF0}"/>
              </a:ext>
            </a:extLst>
          </p:cNvPr>
          <p:cNvPicPr>
            <a:picLocks noChangeAspect="1"/>
          </p:cNvPicPr>
          <p:nvPr/>
        </p:nvPicPr>
        <p:blipFill>
          <a:blip r:embed="rId8"/>
          <a:stretch>
            <a:fillRect/>
          </a:stretch>
        </p:blipFill>
        <p:spPr>
          <a:xfrm>
            <a:off x="3372444" y="3161494"/>
            <a:ext cx="2631069" cy="1553893"/>
          </a:xfrm>
          <a:prstGeom prst="rect">
            <a:avLst/>
          </a:prstGeom>
        </p:spPr>
      </p:pic>
      <p:pic>
        <p:nvPicPr>
          <p:cNvPr id="31" name="Picture 30" descr="A graph of a graph&#10;&#10;AI-generated content may be incorrect.">
            <a:extLst>
              <a:ext uri="{FF2B5EF4-FFF2-40B4-BE49-F238E27FC236}">
                <a16:creationId xmlns:a16="http://schemas.microsoft.com/office/drawing/2014/main" id="{2E27C251-F559-D7DE-E18A-6755F82473A7}"/>
              </a:ext>
            </a:extLst>
          </p:cNvPr>
          <p:cNvPicPr>
            <a:picLocks noChangeAspect="1"/>
          </p:cNvPicPr>
          <p:nvPr/>
        </p:nvPicPr>
        <p:blipFill>
          <a:blip r:embed="rId9"/>
          <a:stretch>
            <a:fillRect/>
          </a:stretch>
        </p:blipFill>
        <p:spPr>
          <a:xfrm>
            <a:off x="6332160" y="3194763"/>
            <a:ext cx="2631069" cy="1553893"/>
          </a:xfrm>
          <a:prstGeom prst="rect">
            <a:avLst/>
          </a:prstGeom>
        </p:spPr>
      </p:pic>
      <p:pic>
        <p:nvPicPr>
          <p:cNvPr id="33" name="Picture 32" descr="A graph of a graph&#10;&#10;AI-generated content may be incorrect.">
            <a:extLst>
              <a:ext uri="{FF2B5EF4-FFF2-40B4-BE49-F238E27FC236}">
                <a16:creationId xmlns:a16="http://schemas.microsoft.com/office/drawing/2014/main" id="{98EAFB42-D37B-158A-BB2D-73FAB82C50FF}"/>
              </a:ext>
            </a:extLst>
          </p:cNvPr>
          <p:cNvPicPr>
            <a:picLocks noChangeAspect="1"/>
          </p:cNvPicPr>
          <p:nvPr/>
        </p:nvPicPr>
        <p:blipFill>
          <a:blip r:embed="rId10"/>
          <a:stretch>
            <a:fillRect/>
          </a:stretch>
        </p:blipFill>
        <p:spPr>
          <a:xfrm>
            <a:off x="9414626" y="3298121"/>
            <a:ext cx="2631069" cy="1553893"/>
          </a:xfrm>
          <a:prstGeom prst="rect">
            <a:avLst/>
          </a:prstGeom>
        </p:spPr>
      </p:pic>
      <p:pic>
        <p:nvPicPr>
          <p:cNvPr id="37" name="Picture 36" descr="A graph of a column&#10;&#10;AI-generated content may be incorrect.">
            <a:extLst>
              <a:ext uri="{FF2B5EF4-FFF2-40B4-BE49-F238E27FC236}">
                <a16:creationId xmlns:a16="http://schemas.microsoft.com/office/drawing/2014/main" id="{CCCF03FF-9D1F-AE74-FC4A-3D2239141FDB}"/>
              </a:ext>
            </a:extLst>
          </p:cNvPr>
          <p:cNvPicPr>
            <a:picLocks noChangeAspect="1"/>
          </p:cNvPicPr>
          <p:nvPr/>
        </p:nvPicPr>
        <p:blipFill>
          <a:blip r:embed="rId11"/>
          <a:stretch>
            <a:fillRect/>
          </a:stretch>
        </p:blipFill>
        <p:spPr>
          <a:xfrm>
            <a:off x="878556" y="4978479"/>
            <a:ext cx="2632466" cy="1711328"/>
          </a:xfrm>
          <a:prstGeom prst="rect">
            <a:avLst/>
          </a:prstGeom>
        </p:spPr>
      </p:pic>
      <p:pic>
        <p:nvPicPr>
          <p:cNvPr id="39" name="Picture 38" descr="A graph of a graph&#10;&#10;AI-generated content may be incorrect.">
            <a:extLst>
              <a:ext uri="{FF2B5EF4-FFF2-40B4-BE49-F238E27FC236}">
                <a16:creationId xmlns:a16="http://schemas.microsoft.com/office/drawing/2014/main" id="{1327BD71-82A0-B33F-8025-EAE038F265FE}"/>
              </a:ext>
            </a:extLst>
          </p:cNvPr>
          <p:cNvPicPr>
            <a:picLocks noChangeAspect="1"/>
          </p:cNvPicPr>
          <p:nvPr/>
        </p:nvPicPr>
        <p:blipFill>
          <a:blip r:embed="rId12"/>
          <a:stretch>
            <a:fillRect/>
          </a:stretch>
        </p:blipFill>
        <p:spPr>
          <a:xfrm>
            <a:off x="3383616" y="5135089"/>
            <a:ext cx="2632466" cy="1554718"/>
          </a:xfrm>
          <a:prstGeom prst="rect">
            <a:avLst/>
          </a:prstGeom>
        </p:spPr>
      </p:pic>
      <p:pic>
        <p:nvPicPr>
          <p:cNvPr id="41" name="Picture 40" descr="A graph of a graph&#10;&#10;AI-generated content may be incorrect.">
            <a:extLst>
              <a:ext uri="{FF2B5EF4-FFF2-40B4-BE49-F238E27FC236}">
                <a16:creationId xmlns:a16="http://schemas.microsoft.com/office/drawing/2014/main" id="{658B8830-109A-E900-4A9D-2AFE19F3CFDB}"/>
              </a:ext>
            </a:extLst>
          </p:cNvPr>
          <p:cNvPicPr>
            <a:picLocks noChangeAspect="1"/>
          </p:cNvPicPr>
          <p:nvPr/>
        </p:nvPicPr>
        <p:blipFill>
          <a:blip r:embed="rId13"/>
          <a:stretch>
            <a:fillRect/>
          </a:stretch>
        </p:blipFill>
        <p:spPr>
          <a:xfrm>
            <a:off x="6271441" y="5135089"/>
            <a:ext cx="2632466" cy="1554718"/>
          </a:xfrm>
          <a:prstGeom prst="rect">
            <a:avLst/>
          </a:prstGeom>
        </p:spPr>
      </p:pic>
      <p:pic>
        <p:nvPicPr>
          <p:cNvPr id="43" name="Picture 42" descr="A graph of a graph&#10;&#10;AI-generated content may be incorrect.">
            <a:extLst>
              <a:ext uri="{FF2B5EF4-FFF2-40B4-BE49-F238E27FC236}">
                <a16:creationId xmlns:a16="http://schemas.microsoft.com/office/drawing/2014/main" id="{37CE6623-3F2E-1012-7ACD-AA93A41A3E0A}"/>
              </a:ext>
            </a:extLst>
          </p:cNvPr>
          <p:cNvPicPr>
            <a:picLocks noChangeAspect="1"/>
          </p:cNvPicPr>
          <p:nvPr/>
        </p:nvPicPr>
        <p:blipFill>
          <a:blip r:embed="rId14"/>
          <a:stretch>
            <a:fillRect/>
          </a:stretch>
        </p:blipFill>
        <p:spPr>
          <a:xfrm>
            <a:off x="9414626" y="5090601"/>
            <a:ext cx="2632466" cy="1554718"/>
          </a:xfrm>
          <a:prstGeom prst="rect">
            <a:avLst/>
          </a:prstGeom>
        </p:spPr>
      </p:pic>
    </p:spTree>
    <p:extLst>
      <p:ext uri="{BB962C8B-B14F-4D97-AF65-F5344CB8AC3E}">
        <p14:creationId xmlns:p14="http://schemas.microsoft.com/office/powerpoint/2010/main" val="3275879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987B2-9D8F-7CD4-ED52-D1567DC67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C1AB30-08EF-DCF8-9DAF-576EBE73D6F5}"/>
              </a:ext>
            </a:extLst>
          </p:cNvPr>
          <p:cNvSpPr>
            <a:spLocks noGrp="1"/>
          </p:cNvSpPr>
          <p:nvPr>
            <p:ph type="title"/>
          </p:nvPr>
        </p:nvSpPr>
        <p:spPr>
          <a:xfrm>
            <a:off x="878905" y="295907"/>
            <a:ext cx="10515600" cy="766445"/>
          </a:xfrm>
        </p:spPr>
        <p:txBody>
          <a:bodyPr>
            <a:normAutofit fontScale="90000"/>
          </a:bodyPr>
          <a:lstStyle/>
          <a:p>
            <a:r>
              <a:rPr lang="en-US" sz="4000" dirty="0"/>
              <a:t>Ukraine </a:t>
            </a:r>
            <a:r>
              <a:rPr lang="en-JP" sz="4000"/>
              <a:t>Soil </a:t>
            </a:r>
            <a:r>
              <a:rPr lang="en-JP" sz="4000" dirty="0"/>
              <a:t>Moisture Probability Distributions: Spring</a:t>
            </a:r>
          </a:p>
        </p:txBody>
      </p:sp>
      <p:sp>
        <p:nvSpPr>
          <p:cNvPr id="22" name="TextBox 21">
            <a:extLst>
              <a:ext uri="{FF2B5EF4-FFF2-40B4-BE49-F238E27FC236}">
                <a16:creationId xmlns:a16="http://schemas.microsoft.com/office/drawing/2014/main" id="{1812197C-C231-1B44-E159-A8E1CC42781B}"/>
              </a:ext>
            </a:extLst>
          </p:cNvPr>
          <p:cNvSpPr txBox="1"/>
          <p:nvPr/>
        </p:nvSpPr>
        <p:spPr>
          <a:xfrm rot="16200000">
            <a:off x="-557549" y="3026144"/>
            <a:ext cx="1638318" cy="523220"/>
          </a:xfrm>
          <a:prstGeom prst="rect">
            <a:avLst/>
          </a:prstGeom>
          <a:noFill/>
        </p:spPr>
        <p:txBody>
          <a:bodyPr wrap="square" rtlCol="0">
            <a:spAutoFit/>
          </a:bodyPr>
          <a:lstStyle/>
          <a:p>
            <a:r>
              <a:rPr lang="en-JP" sz="2800" b="1" dirty="0">
                <a:solidFill>
                  <a:schemeClr val="tx2">
                    <a:lumMod val="90000"/>
                    <a:lumOff val="10000"/>
                  </a:schemeClr>
                </a:solidFill>
              </a:rPr>
              <a:t>Spring</a:t>
            </a:r>
          </a:p>
        </p:txBody>
      </p:sp>
      <p:sp>
        <p:nvSpPr>
          <p:cNvPr id="23" name="TextBox 22">
            <a:extLst>
              <a:ext uri="{FF2B5EF4-FFF2-40B4-BE49-F238E27FC236}">
                <a16:creationId xmlns:a16="http://schemas.microsoft.com/office/drawing/2014/main" id="{2F820CC4-975A-22CC-0307-F23925DDAFF3}"/>
              </a:ext>
            </a:extLst>
          </p:cNvPr>
          <p:cNvSpPr txBox="1"/>
          <p:nvPr/>
        </p:nvSpPr>
        <p:spPr>
          <a:xfrm>
            <a:off x="1149415"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D7A251C8-88C3-87AB-8C76-E2ECE09329AD}"/>
              </a:ext>
            </a:extLst>
          </p:cNvPr>
          <p:cNvSpPr txBox="1"/>
          <p:nvPr/>
        </p:nvSpPr>
        <p:spPr>
          <a:xfrm>
            <a:off x="4063137"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DC5043A2-BC1A-E19D-B55C-535470D0A32A}"/>
              </a:ext>
            </a:extLst>
          </p:cNvPr>
          <p:cNvSpPr txBox="1"/>
          <p:nvPr/>
        </p:nvSpPr>
        <p:spPr>
          <a:xfrm>
            <a:off x="6653629"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4A59701D-3371-56CB-1B60-FFB502691C78}"/>
              </a:ext>
            </a:extLst>
          </p:cNvPr>
          <p:cNvSpPr txBox="1"/>
          <p:nvPr/>
        </p:nvSpPr>
        <p:spPr>
          <a:xfrm>
            <a:off x="9661261"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9C56A364-9304-A072-5CD6-CBC54A6C4CFD}"/>
              </a:ext>
            </a:extLst>
          </p:cNvPr>
          <p:cNvSpPr txBox="1"/>
          <p:nvPr/>
        </p:nvSpPr>
        <p:spPr>
          <a:xfrm rot="16200000">
            <a:off x="-376561" y="3866366"/>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0.14</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A36A4B51-E161-0631-CFAC-CA0D02BF9F02}"/>
              </a:ext>
            </a:extLst>
          </p:cNvPr>
          <p:cNvSpPr txBox="1"/>
          <p:nvPr/>
        </p:nvSpPr>
        <p:spPr>
          <a:xfrm rot="16200000">
            <a:off x="-357509" y="5701890"/>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0.22</a:t>
            </a:r>
            <a:endParaRPr lang="en-JP" b="1" dirty="0">
              <a:solidFill>
                <a:schemeClr val="tx2">
                  <a:lumMod val="90000"/>
                  <a:lumOff val="10000"/>
                </a:schemeClr>
              </a:solidFill>
            </a:endParaRPr>
          </a:p>
        </p:txBody>
      </p:sp>
      <p:pic>
        <p:nvPicPr>
          <p:cNvPr id="4" name="Picture 3" descr="A yellow and green liquid&#10;&#10;AI-generated content may be incorrect.">
            <a:extLst>
              <a:ext uri="{FF2B5EF4-FFF2-40B4-BE49-F238E27FC236}">
                <a16:creationId xmlns:a16="http://schemas.microsoft.com/office/drawing/2014/main" id="{CE223005-195E-35D7-6ED0-A14523DCE4CA}"/>
              </a:ext>
            </a:extLst>
          </p:cNvPr>
          <p:cNvPicPr>
            <a:picLocks noChangeAspect="1"/>
          </p:cNvPicPr>
          <p:nvPr/>
        </p:nvPicPr>
        <p:blipFill>
          <a:blip r:embed="rId3"/>
          <a:stretch>
            <a:fillRect/>
          </a:stretch>
        </p:blipFill>
        <p:spPr>
          <a:xfrm>
            <a:off x="644641" y="1208968"/>
            <a:ext cx="3004078" cy="1952900"/>
          </a:xfrm>
          <a:prstGeom prst="rect">
            <a:avLst/>
          </a:prstGeom>
        </p:spPr>
      </p:pic>
      <p:pic>
        <p:nvPicPr>
          <p:cNvPr id="6" name="Picture 5" descr="A yellow and green spot&#10;&#10;AI-generated content may be incorrect.">
            <a:extLst>
              <a:ext uri="{FF2B5EF4-FFF2-40B4-BE49-F238E27FC236}">
                <a16:creationId xmlns:a16="http://schemas.microsoft.com/office/drawing/2014/main" id="{E2D7905C-50C7-B116-F3C8-1ED797547F32}"/>
              </a:ext>
            </a:extLst>
          </p:cNvPr>
          <p:cNvPicPr>
            <a:picLocks noChangeAspect="1"/>
          </p:cNvPicPr>
          <p:nvPr/>
        </p:nvPicPr>
        <p:blipFill>
          <a:blip r:embed="rId4"/>
          <a:stretch>
            <a:fillRect/>
          </a:stretch>
        </p:blipFill>
        <p:spPr>
          <a:xfrm>
            <a:off x="3682227" y="1216739"/>
            <a:ext cx="3004078" cy="1978417"/>
          </a:xfrm>
          <a:prstGeom prst="rect">
            <a:avLst/>
          </a:prstGeom>
        </p:spPr>
      </p:pic>
      <p:pic>
        <p:nvPicPr>
          <p:cNvPr id="8" name="Picture 7" descr="A yellow and green gradient&#10;&#10;AI-generated content may be incorrect.">
            <a:extLst>
              <a:ext uri="{FF2B5EF4-FFF2-40B4-BE49-F238E27FC236}">
                <a16:creationId xmlns:a16="http://schemas.microsoft.com/office/drawing/2014/main" id="{7484D072-0586-DE88-813E-522755B80BBA}"/>
              </a:ext>
            </a:extLst>
          </p:cNvPr>
          <p:cNvPicPr>
            <a:picLocks noChangeAspect="1"/>
          </p:cNvPicPr>
          <p:nvPr/>
        </p:nvPicPr>
        <p:blipFill>
          <a:blip r:embed="rId5"/>
          <a:stretch>
            <a:fillRect/>
          </a:stretch>
        </p:blipFill>
        <p:spPr>
          <a:xfrm>
            <a:off x="6242915" y="1216739"/>
            <a:ext cx="3004078" cy="1978417"/>
          </a:xfrm>
          <a:prstGeom prst="rect">
            <a:avLst/>
          </a:prstGeom>
        </p:spPr>
      </p:pic>
      <p:pic>
        <p:nvPicPr>
          <p:cNvPr id="10" name="Picture 9" descr="A yellow and green gradient&#10;&#10;AI-generated content may be incorrect.">
            <a:extLst>
              <a:ext uri="{FF2B5EF4-FFF2-40B4-BE49-F238E27FC236}">
                <a16:creationId xmlns:a16="http://schemas.microsoft.com/office/drawing/2014/main" id="{05949053-B1BB-B01A-0EC1-51A8E51F46DC}"/>
              </a:ext>
            </a:extLst>
          </p:cNvPr>
          <p:cNvPicPr>
            <a:picLocks noChangeAspect="1"/>
          </p:cNvPicPr>
          <p:nvPr/>
        </p:nvPicPr>
        <p:blipFill>
          <a:blip r:embed="rId6"/>
          <a:stretch>
            <a:fillRect/>
          </a:stretch>
        </p:blipFill>
        <p:spPr>
          <a:xfrm>
            <a:off x="9202858" y="1171833"/>
            <a:ext cx="3004078" cy="1978417"/>
          </a:xfrm>
          <a:prstGeom prst="rect">
            <a:avLst/>
          </a:prstGeom>
        </p:spPr>
      </p:pic>
      <p:pic>
        <p:nvPicPr>
          <p:cNvPr id="12" name="Picture 11" descr="A graph of a graph&#10;&#10;AI-generated content may be incorrect.">
            <a:extLst>
              <a:ext uri="{FF2B5EF4-FFF2-40B4-BE49-F238E27FC236}">
                <a16:creationId xmlns:a16="http://schemas.microsoft.com/office/drawing/2014/main" id="{BA4433AB-6C26-7C30-230E-1841F96F9B08}"/>
              </a:ext>
            </a:extLst>
          </p:cNvPr>
          <p:cNvPicPr>
            <a:picLocks noChangeAspect="1"/>
          </p:cNvPicPr>
          <p:nvPr/>
        </p:nvPicPr>
        <p:blipFill>
          <a:blip r:embed="rId7"/>
          <a:stretch>
            <a:fillRect/>
          </a:stretch>
        </p:blipFill>
        <p:spPr>
          <a:xfrm>
            <a:off x="878905" y="3428465"/>
            <a:ext cx="3004078" cy="1774189"/>
          </a:xfrm>
          <a:prstGeom prst="rect">
            <a:avLst/>
          </a:prstGeom>
        </p:spPr>
      </p:pic>
      <p:pic>
        <p:nvPicPr>
          <p:cNvPr id="14" name="Picture 13" descr="A graph of a graph&#10;&#10;AI-generated content may be incorrect.">
            <a:extLst>
              <a:ext uri="{FF2B5EF4-FFF2-40B4-BE49-F238E27FC236}">
                <a16:creationId xmlns:a16="http://schemas.microsoft.com/office/drawing/2014/main" id="{88683478-8846-38BE-A7F3-36AB0B1F34F1}"/>
              </a:ext>
            </a:extLst>
          </p:cNvPr>
          <p:cNvPicPr>
            <a:picLocks noChangeAspect="1"/>
          </p:cNvPicPr>
          <p:nvPr/>
        </p:nvPicPr>
        <p:blipFill>
          <a:blip r:embed="rId8"/>
          <a:stretch>
            <a:fillRect/>
          </a:stretch>
        </p:blipFill>
        <p:spPr>
          <a:xfrm>
            <a:off x="3610999" y="3395177"/>
            <a:ext cx="3004078" cy="1774189"/>
          </a:xfrm>
          <a:prstGeom prst="rect">
            <a:avLst/>
          </a:prstGeom>
        </p:spPr>
      </p:pic>
      <p:pic>
        <p:nvPicPr>
          <p:cNvPr id="16" name="Picture 15" descr="A graph of a graph&#10;&#10;AI-generated content may be incorrect.">
            <a:extLst>
              <a:ext uri="{FF2B5EF4-FFF2-40B4-BE49-F238E27FC236}">
                <a16:creationId xmlns:a16="http://schemas.microsoft.com/office/drawing/2014/main" id="{59C53651-5943-EE5A-538C-EA32F9BAC319}"/>
              </a:ext>
            </a:extLst>
          </p:cNvPr>
          <p:cNvPicPr>
            <a:picLocks noChangeAspect="1"/>
          </p:cNvPicPr>
          <p:nvPr/>
        </p:nvPicPr>
        <p:blipFill>
          <a:blip r:embed="rId9"/>
          <a:stretch>
            <a:fillRect/>
          </a:stretch>
        </p:blipFill>
        <p:spPr>
          <a:xfrm>
            <a:off x="6506909" y="3349543"/>
            <a:ext cx="3004078" cy="1774189"/>
          </a:xfrm>
          <a:prstGeom prst="rect">
            <a:avLst/>
          </a:prstGeom>
        </p:spPr>
      </p:pic>
      <p:pic>
        <p:nvPicPr>
          <p:cNvPr id="18" name="Picture 17" descr="A graph of a graph&#10;&#10;AI-generated content may be incorrect.">
            <a:extLst>
              <a:ext uri="{FF2B5EF4-FFF2-40B4-BE49-F238E27FC236}">
                <a16:creationId xmlns:a16="http://schemas.microsoft.com/office/drawing/2014/main" id="{60ED44F7-CED6-61D2-B0AD-7818BE5EB156}"/>
              </a:ext>
            </a:extLst>
          </p:cNvPr>
          <p:cNvPicPr>
            <a:picLocks noChangeAspect="1"/>
          </p:cNvPicPr>
          <p:nvPr/>
        </p:nvPicPr>
        <p:blipFill>
          <a:blip r:embed="rId10"/>
          <a:stretch>
            <a:fillRect/>
          </a:stretch>
        </p:blipFill>
        <p:spPr>
          <a:xfrm>
            <a:off x="9149887" y="3219818"/>
            <a:ext cx="3004078" cy="1774189"/>
          </a:xfrm>
          <a:prstGeom prst="rect">
            <a:avLst/>
          </a:prstGeom>
        </p:spPr>
      </p:pic>
      <p:pic>
        <p:nvPicPr>
          <p:cNvPr id="20" name="Picture 19" descr="A graph of a graph&#10;&#10;AI-generated content may be incorrect.">
            <a:extLst>
              <a:ext uri="{FF2B5EF4-FFF2-40B4-BE49-F238E27FC236}">
                <a16:creationId xmlns:a16="http://schemas.microsoft.com/office/drawing/2014/main" id="{E0378DF9-105F-5CDD-A979-44A4272472B0}"/>
              </a:ext>
            </a:extLst>
          </p:cNvPr>
          <p:cNvPicPr>
            <a:picLocks noChangeAspect="1"/>
          </p:cNvPicPr>
          <p:nvPr/>
        </p:nvPicPr>
        <p:blipFill>
          <a:blip r:embed="rId11"/>
          <a:stretch>
            <a:fillRect/>
          </a:stretch>
        </p:blipFill>
        <p:spPr>
          <a:xfrm>
            <a:off x="859853" y="5058431"/>
            <a:ext cx="3004078" cy="1774189"/>
          </a:xfrm>
          <a:prstGeom prst="rect">
            <a:avLst/>
          </a:prstGeom>
        </p:spPr>
      </p:pic>
      <p:pic>
        <p:nvPicPr>
          <p:cNvPr id="27" name="Picture 26" descr="A graph of different colored lines&#10;&#10;AI-generated content may be incorrect.">
            <a:extLst>
              <a:ext uri="{FF2B5EF4-FFF2-40B4-BE49-F238E27FC236}">
                <a16:creationId xmlns:a16="http://schemas.microsoft.com/office/drawing/2014/main" id="{D0412B04-EE38-CDD5-83A9-4DF295933331}"/>
              </a:ext>
            </a:extLst>
          </p:cNvPr>
          <p:cNvPicPr>
            <a:picLocks noChangeAspect="1"/>
          </p:cNvPicPr>
          <p:nvPr/>
        </p:nvPicPr>
        <p:blipFill>
          <a:blip r:embed="rId12"/>
          <a:stretch>
            <a:fillRect/>
          </a:stretch>
        </p:blipFill>
        <p:spPr>
          <a:xfrm>
            <a:off x="3610999" y="5074207"/>
            <a:ext cx="3004078" cy="1774189"/>
          </a:xfrm>
          <a:prstGeom prst="rect">
            <a:avLst/>
          </a:prstGeom>
        </p:spPr>
      </p:pic>
      <p:pic>
        <p:nvPicPr>
          <p:cNvPr id="29" name="Picture 28" descr="A graph of a graph&#10;&#10;AI-generated content may be incorrect.">
            <a:extLst>
              <a:ext uri="{FF2B5EF4-FFF2-40B4-BE49-F238E27FC236}">
                <a16:creationId xmlns:a16="http://schemas.microsoft.com/office/drawing/2014/main" id="{C3AEE3A5-835C-78D0-EF8E-5FF709CD9EC8}"/>
              </a:ext>
            </a:extLst>
          </p:cNvPr>
          <p:cNvPicPr>
            <a:picLocks noChangeAspect="1"/>
          </p:cNvPicPr>
          <p:nvPr/>
        </p:nvPicPr>
        <p:blipFill>
          <a:blip r:embed="rId13"/>
          <a:stretch>
            <a:fillRect/>
          </a:stretch>
        </p:blipFill>
        <p:spPr>
          <a:xfrm>
            <a:off x="6506909" y="5063575"/>
            <a:ext cx="3004078" cy="1774189"/>
          </a:xfrm>
          <a:prstGeom prst="rect">
            <a:avLst/>
          </a:prstGeom>
        </p:spPr>
      </p:pic>
      <p:pic>
        <p:nvPicPr>
          <p:cNvPr id="31" name="Picture 30" descr="A graph of a graph&#10;&#10;AI-generated content may be incorrect.">
            <a:extLst>
              <a:ext uri="{FF2B5EF4-FFF2-40B4-BE49-F238E27FC236}">
                <a16:creationId xmlns:a16="http://schemas.microsoft.com/office/drawing/2014/main" id="{161336E6-7952-5DD4-4B42-98A7605A68A5}"/>
              </a:ext>
            </a:extLst>
          </p:cNvPr>
          <p:cNvPicPr>
            <a:picLocks noChangeAspect="1"/>
          </p:cNvPicPr>
          <p:nvPr/>
        </p:nvPicPr>
        <p:blipFill>
          <a:blip r:embed="rId14"/>
          <a:stretch>
            <a:fillRect/>
          </a:stretch>
        </p:blipFill>
        <p:spPr>
          <a:xfrm>
            <a:off x="9130835" y="5083811"/>
            <a:ext cx="3004078" cy="1774189"/>
          </a:xfrm>
          <a:prstGeom prst="rect">
            <a:avLst/>
          </a:prstGeom>
        </p:spPr>
      </p:pic>
    </p:spTree>
    <p:extLst>
      <p:ext uri="{BB962C8B-B14F-4D97-AF65-F5344CB8AC3E}">
        <p14:creationId xmlns:p14="http://schemas.microsoft.com/office/powerpoint/2010/main" val="856113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68201-7DF5-D52F-B96B-EBCB85E753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9E0604-B92F-8185-3490-93953F5F3A01}"/>
              </a:ext>
            </a:extLst>
          </p:cNvPr>
          <p:cNvSpPr>
            <a:spLocks noGrp="1"/>
          </p:cNvSpPr>
          <p:nvPr>
            <p:ph type="title"/>
          </p:nvPr>
        </p:nvSpPr>
        <p:spPr>
          <a:xfrm>
            <a:off x="878905" y="295907"/>
            <a:ext cx="10515600" cy="766445"/>
          </a:xfrm>
        </p:spPr>
        <p:txBody>
          <a:bodyPr>
            <a:normAutofit fontScale="90000"/>
          </a:bodyPr>
          <a:lstStyle/>
          <a:p>
            <a:r>
              <a:rPr lang="en-US" sz="4000" dirty="0"/>
              <a:t>Ukraine </a:t>
            </a:r>
            <a:r>
              <a:rPr lang="en-JP" sz="4000"/>
              <a:t>Soil </a:t>
            </a:r>
            <a:r>
              <a:rPr lang="en-JP" sz="4000" dirty="0"/>
              <a:t>Moisture Probability Distributions: Summer</a:t>
            </a:r>
          </a:p>
        </p:txBody>
      </p:sp>
      <p:sp>
        <p:nvSpPr>
          <p:cNvPr id="22" name="TextBox 21">
            <a:extLst>
              <a:ext uri="{FF2B5EF4-FFF2-40B4-BE49-F238E27FC236}">
                <a16:creationId xmlns:a16="http://schemas.microsoft.com/office/drawing/2014/main" id="{C23F4B3F-1D57-89A8-8B9D-07FB5276C264}"/>
              </a:ext>
            </a:extLst>
          </p:cNvPr>
          <p:cNvSpPr txBox="1"/>
          <p:nvPr/>
        </p:nvSpPr>
        <p:spPr>
          <a:xfrm rot="16200000">
            <a:off x="-557549" y="3026144"/>
            <a:ext cx="1638318" cy="523220"/>
          </a:xfrm>
          <a:prstGeom prst="rect">
            <a:avLst/>
          </a:prstGeom>
          <a:noFill/>
        </p:spPr>
        <p:txBody>
          <a:bodyPr wrap="square" rtlCol="0">
            <a:spAutoFit/>
          </a:bodyPr>
          <a:lstStyle/>
          <a:p>
            <a:r>
              <a:rPr lang="en-JP" sz="2800" b="1" dirty="0">
                <a:solidFill>
                  <a:schemeClr val="tx2">
                    <a:lumMod val="90000"/>
                    <a:lumOff val="10000"/>
                  </a:schemeClr>
                </a:solidFill>
              </a:rPr>
              <a:t>Summer</a:t>
            </a:r>
          </a:p>
        </p:txBody>
      </p:sp>
      <p:sp>
        <p:nvSpPr>
          <p:cNvPr id="23" name="TextBox 22">
            <a:extLst>
              <a:ext uri="{FF2B5EF4-FFF2-40B4-BE49-F238E27FC236}">
                <a16:creationId xmlns:a16="http://schemas.microsoft.com/office/drawing/2014/main" id="{CD9C4024-6052-ECB0-CBD7-3FE5526A8C1A}"/>
              </a:ext>
            </a:extLst>
          </p:cNvPr>
          <p:cNvSpPr txBox="1"/>
          <p:nvPr/>
        </p:nvSpPr>
        <p:spPr>
          <a:xfrm>
            <a:off x="1149415"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61621B5F-C3FE-765D-9AF5-371CF94FBE03}"/>
              </a:ext>
            </a:extLst>
          </p:cNvPr>
          <p:cNvSpPr txBox="1"/>
          <p:nvPr/>
        </p:nvSpPr>
        <p:spPr>
          <a:xfrm>
            <a:off x="4063137"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5F703F2E-18D4-ABA3-0D94-E2FD9E12A81F}"/>
              </a:ext>
            </a:extLst>
          </p:cNvPr>
          <p:cNvSpPr txBox="1"/>
          <p:nvPr/>
        </p:nvSpPr>
        <p:spPr>
          <a:xfrm>
            <a:off x="6653629"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D8C98880-BBC3-723E-A4AF-0DBC87F47192}"/>
              </a:ext>
            </a:extLst>
          </p:cNvPr>
          <p:cNvSpPr txBox="1"/>
          <p:nvPr/>
        </p:nvSpPr>
        <p:spPr>
          <a:xfrm>
            <a:off x="9661261"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1CB95772-BDB2-2546-2A2F-D0BCC4A3D7D6}"/>
              </a:ext>
            </a:extLst>
          </p:cNvPr>
          <p:cNvSpPr txBox="1"/>
          <p:nvPr/>
        </p:nvSpPr>
        <p:spPr>
          <a:xfrm rot="16200000">
            <a:off x="-326563" y="3578257"/>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0.09</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4D5CBF85-0CCF-3E50-5A74-35933AF985F1}"/>
              </a:ext>
            </a:extLst>
          </p:cNvPr>
          <p:cNvSpPr txBox="1"/>
          <p:nvPr/>
        </p:nvSpPr>
        <p:spPr>
          <a:xfrm rot="16200000">
            <a:off x="-315491" y="5547204"/>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0.19</a:t>
            </a:r>
            <a:endParaRPr lang="en-JP" b="1" dirty="0">
              <a:solidFill>
                <a:schemeClr val="tx2">
                  <a:lumMod val="90000"/>
                  <a:lumOff val="10000"/>
                </a:schemeClr>
              </a:solidFill>
            </a:endParaRPr>
          </a:p>
        </p:txBody>
      </p:sp>
      <p:pic>
        <p:nvPicPr>
          <p:cNvPr id="4" name="Picture 3" descr="A yellow and white chart&#10;&#10;AI-generated content may be incorrect.">
            <a:extLst>
              <a:ext uri="{FF2B5EF4-FFF2-40B4-BE49-F238E27FC236}">
                <a16:creationId xmlns:a16="http://schemas.microsoft.com/office/drawing/2014/main" id="{E0928EB0-C6C2-97B9-2494-CFBBCDCECE29}"/>
              </a:ext>
            </a:extLst>
          </p:cNvPr>
          <p:cNvPicPr>
            <a:picLocks noChangeAspect="1"/>
          </p:cNvPicPr>
          <p:nvPr/>
        </p:nvPicPr>
        <p:blipFill>
          <a:blip r:embed="rId3"/>
          <a:stretch>
            <a:fillRect/>
          </a:stretch>
        </p:blipFill>
        <p:spPr>
          <a:xfrm>
            <a:off x="740089" y="1221435"/>
            <a:ext cx="2482272" cy="1634768"/>
          </a:xfrm>
          <a:prstGeom prst="rect">
            <a:avLst/>
          </a:prstGeom>
        </p:spPr>
      </p:pic>
      <p:pic>
        <p:nvPicPr>
          <p:cNvPr id="6" name="Picture 5" descr="A yellow and green gradient&#10;&#10;AI-generated content may be incorrect.">
            <a:extLst>
              <a:ext uri="{FF2B5EF4-FFF2-40B4-BE49-F238E27FC236}">
                <a16:creationId xmlns:a16="http://schemas.microsoft.com/office/drawing/2014/main" id="{C78A0FB9-01A0-0953-3E0C-7FAA70C1B521}"/>
              </a:ext>
            </a:extLst>
          </p:cNvPr>
          <p:cNvPicPr>
            <a:picLocks noChangeAspect="1"/>
          </p:cNvPicPr>
          <p:nvPr/>
        </p:nvPicPr>
        <p:blipFill>
          <a:blip r:embed="rId4"/>
          <a:stretch>
            <a:fillRect/>
          </a:stretch>
        </p:blipFill>
        <p:spPr>
          <a:xfrm>
            <a:off x="3538693" y="1220053"/>
            <a:ext cx="2482272" cy="1634768"/>
          </a:xfrm>
          <a:prstGeom prst="rect">
            <a:avLst/>
          </a:prstGeom>
        </p:spPr>
      </p:pic>
      <p:pic>
        <p:nvPicPr>
          <p:cNvPr id="8" name="Picture 7" descr="A green and yellow gradient&#10;&#10;AI-generated content may be incorrect.">
            <a:extLst>
              <a:ext uri="{FF2B5EF4-FFF2-40B4-BE49-F238E27FC236}">
                <a16:creationId xmlns:a16="http://schemas.microsoft.com/office/drawing/2014/main" id="{30DE1AE8-D7E0-9E41-CEEA-12124F7482DE}"/>
              </a:ext>
            </a:extLst>
          </p:cNvPr>
          <p:cNvPicPr>
            <a:picLocks noChangeAspect="1"/>
          </p:cNvPicPr>
          <p:nvPr/>
        </p:nvPicPr>
        <p:blipFill>
          <a:blip r:embed="rId5"/>
          <a:stretch>
            <a:fillRect/>
          </a:stretch>
        </p:blipFill>
        <p:spPr>
          <a:xfrm>
            <a:off x="6474110" y="1272318"/>
            <a:ext cx="2482272" cy="1634768"/>
          </a:xfrm>
          <a:prstGeom prst="rect">
            <a:avLst/>
          </a:prstGeom>
        </p:spPr>
      </p:pic>
      <p:pic>
        <p:nvPicPr>
          <p:cNvPr id="10" name="Picture 9" descr="A green and yellow gradient&#10;&#10;AI-generated content may be incorrect.">
            <a:extLst>
              <a:ext uri="{FF2B5EF4-FFF2-40B4-BE49-F238E27FC236}">
                <a16:creationId xmlns:a16="http://schemas.microsoft.com/office/drawing/2014/main" id="{139F5A2A-BFF8-8B37-BD5E-F7571687C4E5}"/>
              </a:ext>
            </a:extLst>
          </p:cNvPr>
          <p:cNvPicPr>
            <a:picLocks noChangeAspect="1"/>
          </p:cNvPicPr>
          <p:nvPr/>
        </p:nvPicPr>
        <p:blipFill>
          <a:blip r:embed="rId6"/>
          <a:stretch>
            <a:fillRect/>
          </a:stretch>
        </p:blipFill>
        <p:spPr>
          <a:xfrm>
            <a:off x="9518084" y="1261423"/>
            <a:ext cx="2482272" cy="1634768"/>
          </a:xfrm>
          <a:prstGeom prst="rect">
            <a:avLst/>
          </a:prstGeom>
        </p:spPr>
      </p:pic>
      <p:pic>
        <p:nvPicPr>
          <p:cNvPr id="12" name="Picture 11" descr="A graph of a graph&#10;&#10;AI-generated content may be incorrect.">
            <a:extLst>
              <a:ext uri="{FF2B5EF4-FFF2-40B4-BE49-F238E27FC236}">
                <a16:creationId xmlns:a16="http://schemas.microsoft.com/office/drawing/2014/main" id="{A03457C4-414C-C8EB-ACCC-B94D28610958}"/>
              </a:ext>
            </a:extLst>
          </p:cNvPr>
          <p:cNvPicPr>
            <a:picLocks noChangeAspect="1"/>
          </p:cNvPicPr>
          <p:nvPr/>
        </p:nvPicPr>
        <p:blipFill>
          <a:blip r:embed="rId7"/>
          <a:stretch>
            <a:fillRect/>
          </a:stretch>
        </p:blipFill>
        <p:spPr>
          <a:xfrm>
            <a:off x="812151" y="3170233"/>
            <a:ext cx="2481859" cy="1465770"/>
          </a:xfrm>
          <a:prstGeom prst="rect">
            <a:avLst/>
          </a:prstGeom>
        </p:spPr>
      </p:pic>
      <p:pic>
        <p:nvPicPr>
          <p:cNvPr id="14" name="Picture 13" descr="A graph of a graph&#10;&#10;AI-generated content may be incorrect.">
            <a:extLst>
              <a:ext uri="{FF2B5EF4-FFF2-40B4-BE49-F238E27FC236}">
                <a16:creationId xmlns:a16="http://schemas.microsoft.com/office/drawing/2014/main" id="{0A60F689-DD6C-1E2E-B9D7-47A623DFD197}"/>
              </a:ext>
            </a:extLst>
          </p:cNvPr>
          <p:cNvPicPr>
            <a:picLocks noChangeAspect="1"/>
          </p:cNvPicPr>
          <p:nvPr/>
        </p:nvPicPr>
        <p:blipFill>
          <a:blip r:embed="rId8"/>
          <a:stretch>
            <a:fillRect/>
          </a:stretch>
        </p:blipFill>
        <p:spPr>
          <a:xfrm>
            <a:off x="3651832" y="3170233"/>
            <a:ext cx="2481857" cy="1465769"/>
          </a:xfrm>
          <a:prstGeom prst="rect">
            <a:avLst/>
          </a:prstGeom>
        </p:spPr>
      </p:pic>
      <p:pic>
        <p:nvPicPr>
          <p:cNvPr id="16" name="Picture 15" descr="A graph of a graph&#10;&#10;AI-generated content may be incorrect.">
            <a:extLst>
              <a:ext uri="{FF2B5EF4-FFF2-40B4-BE49-F238E27FC236}">
                <a16:creationId xmlns:a16="http://schemas.microsoft.com/office/drawing/2014/main" id="{0EA9CCF2-07AA-8ACF-3399-E4486FC91475}"/>
              </a:ext>
            </a:extLst>
          </p:cNvPr>
          <p:cNvPicPr>
            <a:picLocks noChangeAspect="1"/>
          </p:cNvPicPr>
          <p:nvPr/>
        </p:nvPicPr>
        <p:blipFill>
          <a:blip r:embed="rId9"/>
          <a:stretch>
            <a:fillRect/>
          </a:stretch>
        </p:blipFill>
        <p:spPr>
          <a:xfrm>
            <a:off x="6411547" y="3143930"/>
            <a:ext cx="2481857" cy="1465769"/>
          </a:xfrm>
          <a:prstGeom prst="rect">
            <a:avLst/>
          </a:prstGeom>
        </p:spPr>
      </p:pic>
      <p:pic>
        <p:nvPicPr>
          <p:cNvPr id="18" name="Picture 17" descr="A graph of a graph&#10;&#10;AI-generated content may be incorrect.">
            <a:extLst>
              <a:ext uri="{FF2B5EF4-FFF2-40B4-BE49-F238E27FC236}">
                <a16:creationId xmlns:a16="http://schemas.microsoft.com/office/drawing/2014/main" id="{1DF5248C-28BE-5FCA-78EC-475A1EDFFE73}"/>
              </a:ext>
            </a:extLst>
          </p:cNvPr>
          <p:cNvPicPr>
            <a:picLocks noChangeAspect="1"/>
          </p:cNvPicPr>
          <p:nvPr/>
        </p:nvPicPr>
        <p:blipFill>
          <a:blip r:embed="rId10"/>
          <a:stretch>
            <a:fillRect/>
          </a:stretch>
        </p:blipFill>
        <p:spPr>
          <a:xfrm>
            <a:off x="9503032" y="3124559"/>
            <a:ext cx="2481857" cy="1465769"/>
          </a:xfrm>
          <a:prstGeom prst="rect">
            <a:avLst/>
          </a:prstGeom>
        </p:spPr>
      </p:pic>
      <p:pic>
        <p:nvPicPr>
          <p:cNvPr id="20" name="Picture 19" descr="A graph of a graph&#10;&#10;AI-generated content may be incorrect.">
            <a:extLst>
              <a:ext uri="{FF2B5EF4-FFF2-40B4-BE49-F238E27FC236}">
                <a16:creationId xmlns:a16="http://schemas.microsoft.com/office/drawing/2014/main" id="{7959C9A2-3A4C-293E-A4B9-A4610E5074FA}"/>
              </a:ext>
            </a:extLst>
          </p:cNvPr>
          <p:cNvPicPr>
            <a:picLocks noChangeAspect="1"/>
          </p:cNvPicPr>
          <p:nvPr/>
        </p:nvPicPr>
        <p:blipFill>
          <a:blip r:embed="rId11"/>
          <a:stretch>
            <a:fillRect/>
          </a:stretch>
        </p:blipFill>
        <p:spPr>
          <a:xfrm>
            <a:off x="812150" y="4998985"/>
            <a:ext cx="2481858" cy="1465770"/>
          </a:xfrm>
          <a:prstGeom prst="rect">
            <a:avLst/>
          </a:prstGeom>
        </p:spPr>
      </p:pic>
      <p:pic>
        <p:nvPicPr>
          <p:cNvPr id="27" name="Picture 26" descr="A graph of a number of people&#10;&#10;AI-generated content may be incorrect.">
            <a:extLst>
              <a:ext uri="{FF2B5EF4-FFF2-40B4-BE49-F238E27FC236}">
                <a16:creationId xmlns:a16="http://schemas.microsoft.com/office/drawing/2014/main" id="{EA031C13-66E1-9D5C-184A-FD6F1BE448B5}"/>
              </a:ext>
            </a:extLst>
          </p:cNvPr>
          <p:cNvPicPr>
            <a:picLocks noChangeAspect="1"/>
          </p:cNvPicPr>
          <p:nvPr/>
        </p:nvPicPr>
        <p:blipFill>
          <a:blip r:embed="rId12"/>
          <a:stretch>
            <a:fillRect/>
          </a:stretch>
        </p:blipFill>
        <p:spPr>
          <a:xfrm>
            <a:off x="3539108" y="4962702"/>
            <a:ext cx="2481857" cy="1465769"/>
          </a:xfrm>
          <a:prstGeom prst="rect">
            <a:avLst/>
          </a:prstGeom>
        </p:spPr>
      </p:pic>
      <p:pic>
        <p:nvPicPr>
          <p:cNvPr id="29" name="Picture 28" descr="A graph of a graph&#10;&#10;AI-generated content may be incorrect.">
            <a:extLst>
              <a:ext uri="{FF2B5EF4-FFF2-40B4-BE49-F238E27FC236}">
                <a16:creationId xmlns:a16="http://schemas.microsoft.com/office/drawing/2014/main" id="{3764624B-3041-AF87-E249-1E6BF1A9E7D8}"/>
              </a:ext>
            </a:extLst>
          </p:cNvPr>
          <p:cNvPicPr>
            <a:picLocks noChangeAspect="1"/>
          </p:cNvPicPr>
          <p:nvPr/>
        </p:nvPicPr>
        <p:blipFill>
          <a:blip r:embed="rId13"/>
          <a:stretch>
            <a:fillRect/>
          </a:stretch>
        </p:blipFill>
        <p:spPr>
          <a:xfrm>
            <a:off x="6474110" y="4998987"/>
            <a:ext cx="2481857" cy="1465769"/>
          </a:xfrm>
          <a:prstGeom prst="rect">
            <a:avLst/>
          </a:prstGeom>
        </p:spPr>
      </p:pic>
      <p:pic>
        <p:nvPicPr>
          <p:cNvPr id="31" name="Picture 30" descr="A graph of a graph&#10;&#10;AI-generated content may be incorrect.">
            <a:extLst>
              <a:ext uri="{FF2B5EF4-FFF2-40B4-BE49-F238E27FC236}">
                <a16:creationId xmlns:a16="http://schemas.microsoft.com/office/drawing/2014/main" id="{54A82A76-4317-5C83-92F4-05A84891C9D3}"/>
              </a:ext>
            </a:extLst>
          </p:cNvPr>
          <p:cNvPicPr>
            <a:picLocks noChangeAspect="1"/>
          </p:cNvPicPr>
          <p:nvPr/>
        </p:nvPicPr>
        <p:blipFill>
          <a:blip r:embed="rId14"/>
          <a:stretch>
            <a:fillRect/>
          </a:stretch>
        </p:blipFill>
        <p:spPr>
          <a:xfrm>
            <a:off x="9518499" y="4998987"/>
            <a:ext cx="2481857" cy="1465769"/>
          </a:xfrm>
          <a:prstGeom prst="rect">
            <a:avLst/>
          </a:prstGeom>
        </p:spPr>
      </p:pic>
    </p:spTree>
    <p:extLst>
      <p:ext uri="{BB962C8B-B14F-4D97-AF65-F5344CB8AC3E}">
        <p14:creationId xmlns:p14="http://schemas.microsoft.com/office/powerpoint/2010/main" val="1181951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C6239-B27B-1FDB-B37E-51F02EBFA6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8CA730-129D-73D4-BAC7-539A22B689D6}"/>
              </a:ext>
            </a:extLst>
          </p:cNvPr>
          <p:cNvSpPr>
            <a:spLocks noGrp="1"/>
          </p:cNvSpPr>
          <p:nvPr>
            <p:ph type="title"/>
          </p:nvPr>
        </p:nvSpPr>
        <p:spPr>
          <a:xfrm>
            <a:off x="878905" y="295907"/>
            <a:ext cx="10515600" cy="766445"/>
          </a:xfrm>
        </p:spPr>
        <p:txBody>
          <a:bodyPr>
            <a:normAutofit/>
          </a:bodyPr>
          <a:lstStyle/>
          <a:p>
            <a:r>
              <a:rPr lang="en-US" sz="4000" dirty="0"/>
              <a:t>Ukraine </a:t>
            </a:r>
            <a:r>
              <a:rPr lang="en-JP" sz="4000"/>
              <a:t>Soil </a:t>
            </a:r>
            <a:r>
              <a:rPr lang="en-JP" sz="4000" dirty="0"/>
              <a:t>Moisture Probability Distributions: Fall</a:t>
            </a:r>
          </a:p>
        </p:txBody>
      </p:sp>
      <p:sp>
        <p:nvSpPr>
          <p:cNvPr id="22" name="TextBox 21">
            <a:extLst>
              <a:ext uri="{FF2B5EF4-FFF2-40B4-BE49-F238E27FC236}">
                <a16:creationId xmlns:a16="http://schemas.microsoft.com/office/drawing/2014/main" id="{DB7B6F4C-5F81-FAE2-B95B-ACE25EDBF83B}"/>
              </a:ext>
            </a:extLst>
          </p:cNvPr>
          <p:cNvSpPr txBox="1"/>
          <p:nvPr/>
        </p:nvSpPr>
        <p:spPr>
          <a:xfrm rot="16200000">
            <a:off x="-557549" y="3026144"/>
            <a:ext cx="1638318" cy="523220"/>
          </a:xfrm>
          <a:prstGeom prst="rect">
            <a:avLst/>
          </a:prstGeom>
          <a:noFill/>
        </p:spPr>
        <p:txBody>
          <a:bodyPr wrap="square" rtlCol="0">
            <a:spAutoFit/>
          </a:bodyPr>
          <a:lstStyle/>
          <a:p>
            <a:r>
              <a:rPr lang="en-JP" sz="2800" b="1" dirty="0">
                <a:solidFill>
                  <a:schemeClr val="tx2">
                    <a:lumMod val="90000"/>
                    <a:lumOff val="10000"/>
                  </a:schemeClr>
                </a:solidFill>
              </a:rPr>
              <a:t>Fall</a:t>
            </a:r>
          </a:p>
        </p:txBody>
      </p:sp>
      <p:sp>
        <p:nvSpPr>
          <p:cNvPr id="23" name="TextBox 22">
            <a:extLst>
              <a:ext uri="{FF2B5EF4-FFF2-40B4-BE49-F238E27FC236}">
                <a16:creationId xmlns:a16="http://schemas.microsoft.com/office/drawing/2014/main" id="{86A9F515-AF77-F8E8-3852-197280035FE5}"/>
              </a:ext>
            </a:extLst>
          </p:cNvPr>
          <p:cNvSpPr txBox="1"/>
          <p:nvPr/>
        </p:nvSpPr>
        <p:spPr>
          <a:xfrm>
            <a:off x="1149415"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C35A85F2-0679-A1A7-5319-AC55BD681EC7}"/>
              </a:ext>
            </a:extLst>
          </p:cNvPr>
          <p:cNvSpPr txBox="1"/>
          <p:nvPr/>
        </p:nvSpPr>
        <p:spPr>
          <a:xfrm>
            <a:off x="4063137"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E9AE4AB9-5901-4F9B-9C07-9B5A62AF6B1D}"/>
              </a:ext>
            </a:extLst>
          </p:cNvPr>
          <p:cNvSpPr txBox="1"/>
          <p:nvPr/>
        </p:nvSpPr>
        <p:spPr>
          <a:xfrm>
            <a:off x="6653629"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C22C6D12-2E9E-8C50-5DE6-CECA45CFC5B8}"/>
              </a:ext>
            </a:extLst>
          </p:cNvPr>
          <p:cNvSpPr txBox="1"/>
          <p:nvPr/>
        </p:nvSpPr>
        <p:spPr>
          <a:xfrm>
            <a:off x="9661261"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ECA16552-DD2F-E13E-5B95-E71C6CEE050B}"/>
              </a:ext>
            </a:extLst>
          </p:cNvPr>
          <p:cNvSpPr txBox="1"/>
          <p:nvPr/>
        </p:nvSpPr>
        <p:spPr>
          <a:xfrm rot="16200000">
            <a:off x="-326563" y="3578257"/>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0.07</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52DEC149-E593-8480-E87B-D90D5F9BA376}"/>
              </a:ext>
            </a:extLst>
          </p:cNvPr>
          <p:cNvSpPr txBox="1"/>
          <p:nvPr/>
        </p:nvSpPr>
        <p:spPr>
          <a:xfrm rot="16200000">
            <a:off x="-343066" y="5706716"/>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0.09</a:t>
            </a:r>
            <a:endParaRPr lang="en-JP" b="1" dirty="0">
              <a:solidFill>
                <a:schemeClr val="tx2">
                  <a:lumMod val="90000"/>
                  <a:lumOff val="10000"/>
                </a:schemeClr>
              </a:solidFill>
            </a:endParaRPr>
          </a:p>
        </p:txBody>
      </p:sp>
      <p:pic>
        <p:nvPicPr>
          <p:cNvPr id="4" name="Picture 3" descr="A yellow and green liquid&#10;&#10;AI-generated content may be incorrect.">
            <a:extLst>
              <a:ext uri="{FF2B5EF4-FFF2-40B4-BE49-F238E27FC236}">
                <a16:creationId xmlns:a16="http://schemas.microsoft.com/office/drawing/2014/main" id="{84D07A8D-B290-3380-4F4F-5ADF80088D5B}"/>
              </a:ext>
            </a:extLst>
          </p:cNvPr>
          <p:cNvPicPr>
            <a:picLocks noChangeAspect="1"/>
          </p:cNvPicPr>
          <p:nvPr/>
        </p:nvPicPr>
        <p:blipFill>
          <a:blip r:embed="rId3"/>
          <a:stretch>
            <a:fillRect/>
          </a:stretch>
        </p:blipFill>
        <p:spPr>
          <a:xfrm>
            <a:off x="801078" y="1207824"/>
            <a:ext cx="2849054" cy="1852121"/>
          </a:xfrm>
          <a:prstGeom prst="rect">
            <a:avLst/>
          </a:prstGeom>
        </p:spPr>
      </p:pic>
      <p:pic>
        <p:nvPicPr>
          <p:cNvPr id="6" name="Picture 5" descr="A yellow and green liquid&#10;&#10;AI-generated content may be incorrect.">
            <a:extLst>
              <a:ext uri="{FF2B5EF4-FFF2-40B4-BE49-F238E27FC236}">
                <a16:creationId xmlns:a16="http://schemas.microsoft.com/office/drawing/2014/main" id="{F37CB3EF-CB92-9257-B09C-088A7ACB8857}"/>
              </a:ext>
            </a:extLst>
          </p:cNvPr>
          <p:cNvPicPr>
            <a:picLocks noChangeAspect="1"/>
          </p:cNvPicPr>
          <p:nvPr/>
        </p:nvPicPr>
        <p:blipFill>
          <a:blip r:embed="rId4"/>
          <a:stretch>
            <a:fillRect/>
          </a:stretch>
        </p:blipFill>
        <p:spPr>
          <a:xfrm>
            <a:off x="3630747" y="1230254"/>
            <a:ext cx="2849054" cy="1876322"/>
          </a:xfrm>
          <a:prstGeom prst="rect">
            <a:avLst/>
          </a:prstGeom>
        </p:spPr>
      </p:pic>
      <p:pic>
        <p:nvPicPr>
          <p:cNvPr id="8" name="Picture 7" descr="A green and yellow gradient&#10;&#10;AI-generated content may be incorrect.">
            <a:extLst>
              <a:ext uri="{FF2B5EF4-FFF2-40B4-BE49-F238E27FC236}">
                <a16:creationId xmlns:a16="http://schemas.microsoft.com/office/drawing/2014/main" id="{4EDDAC35-1FE0-324F-65D5-93F298112065}"/>
              </a:ext>
            </a:extLst>
          </p:cNvPr>
          <p:cNvPicPr>
            <a:picLocks noChangeAspect="1"/>
          </p:cNvPicPr>
          <p:nvPr/>
        </p:nvPicPr>
        <p:blipFill>
          <a:blip r:embed="rId5"/>
          <a:stretch>
            <a:fillRect/>
          </a:stretch>
        </p:blipFill>
        <p:spPr>
          <a:xfrm>
            <a:off x="6408705" y="1234876"/>
            <a:ext cx="2849054" cy="1876322"/>
          </a:xfrm>
          <a:prstGeom prst="rect">
            <a:avLst/>
          </a:prstGeom>
        </p:spPr>
      </p:pic>
      <p:pic>
        <p:nvPicPr>
          <p:cNvPr id="10" name="Picture 9" descr="A green and yellow gradient&#10;&#10;AI-generated content may be incorrect.">
            <a:extLst>
              <a:ext uri="{FF2B5EF4-FFF2-40B4-BE49-F238E27FC236}">
                <a16:creationId xmlns:a16="http://schemas.microsoft.com/office/drawing/2014/main" id="{CFE364C8-6011-D9D1-E145-78D8879EABC4}"/>
              </a:ext>
            </a:extLst>
          </p:cNvPr>
          <p:cNvPicPr>
            <a:picLocks noChangeAspect="1"/>
          </p:cNvPicPr>
          <p:nvPr/>
        </p:nvPicPr>
        <p:blipFill>
          <a:blip r:embed="rId6"/>
          <a:stretch>
            <a:fillRect/>
          </a:stretch>
        </p:blipFill>
        <p:spPr>
          <a:xfrm>
            <a:off x="9238374" y="1208330"/>
            <a:ext cx="2849054" cy="1876322"/>
          </a:xfrm>
          <a:prstGeom prst="rect">
            <a:avLst/>
          </a:prstGeom>
        </p:spPr>
      </p:pic>
      <p:pic>
        <p:nvPicPr>
          <p:cNvPr id="12" name="Picture 11" descr="A graph of a graph&#10;&#10;AI-generated content may be incorrect.">
            <a:extLst>
              <a:ext uri="{FF2B5EF4-FFF2-40B4-BE49-F238E27FC236}">
                <a16:creationId xmlns:a16="http://schemas.microsoft.com/office/drawing/2014/main" id="{2FD79279-9D64-9FBA-EBBD-107BC059080A}"/>
              </a:ext>
            </a:extLst>
          </p:cNvPr>
          <p:cNvPicPr>
            <a:picLocks noChangeAspect="1"/>
          </p:cNvPicPr>
          <p:nvPr/>
        </p:nvPicPr>
        <p:blipFill>
          <a:blip r:embed="rId7"/>
          <a:stretch>
            <a:fillRect/>
          </a:stretch>
        </p:blipFill>
        <p:spPr>
          <a:xfrm>
            <a:off x="878905" y="3330963"/>
            <a:ext cx="2627690" cy="1551897"/>
          </a:xfrm>
          <a:prstGeom prst="rect">
            <a:avLst/>
          </a:prstGeom>
        </p:spPr>
      </p:pic>
      <p:pic>
        <p:nvPicPr>
          <p:cNvPr id="14" name="Picture 13" descr="A graph of a graph&#10;&#10;AI-generated content may be incorrect.">
            <a:extLst>
              <a:ext uri="{FF2B5EF4-FFF2-40B4-BE49-F238E27FC236}">
                <a16:creationId xmlns:a16="http://schemas.microsoft.com/office/drawing/2014/main" id="{880BFF19-6E9F-1268-32FA-6744ED00ABA8}"/>
              </a:ext>
            </a:extLst>
          </p:cNvPr>
          <p:cNvPicPr>
            <a:picLocks noChangeAspect="1"/>
          </p:cNvPicPr>
          <p:nvPr/>
        </p:nvPicPr>
        <p:blipFill>
          <a:blip r:embed="rId8"/>
          <a:stretch>
            <a:fillRect/>
          </a:stretch>
        </p:blipFill>
        <p:spPr>
          <a:xfrm>
            <a:off x="3650132" y="3330963"/>
            <a:ext cx="2627690" cy="1551897"/>
          </a:xfrm>
          <a:prstGeom prst="rect">
            <a:avLst/>
          </a:prstGeom>
        </p:spPr>
      </p:pic>
      <p:pic>
        <p:nvPicPr>
          <p:cNvPr id="16" name="Picture 15" descr="A graph of a graph&#10;&#10;AI-generated content may be incorrect.">
            <a:extLst>
              <a:ext uri="{FF2B5EF4-FFF2-40B4-BE49-F238E27FC236}">
                <a16:creationId xmlns:a16="http://schemas.microsoft.com/office/drawing/2014/main" id="{3D720DA0-36B6-CD40-4878-A53B73A018CB}"/>
              </a:ext>
            </a:extLst>
          </p:cNvPr>
          <p:cNvPicPr>
            <a:picLocks noChangeAspect="1"/>
          </p:cNvPicPr>
          <p:nvPr/>
        </p:nvPicPr>
        <p:blipFill>
          <a:blip r:embed="rId9"/>
          <a:stretch>
            <a:fillRect/>
          </a:stretch>
        </p:blipFill>
        <p:spPr>
          <a:xfrm>
            <a:off x="6543117" y="3330964"/>
            <a:ext cx="2627690" cy="1551897"/>
          </a:xfrm>
          <a:prstGeom prst="rect">
            <a:avLst/>
          </a:prstGeom>
        </p:spPr>
      </p:pic>
      <p:pic>
        <p:nvPicPr>
          <p:cNvPr id="18" name="Picture 17" descr="A graph of a graph&#10;&#10;AI-generated content may be incorrect.">
            <a:extLst>
              <a:ext uri="{FF2B5EF4-FFF2-40B4-BE49-F238E27FC236}">
                <a16:creationId xmlns:a16="http://schemas.microsoft.com/office/drawing/2014/main" id="{81B1BC04-3108-D6E9-1A5E-A8614AF071A2}"/>
              </a:ext>
            </a:extLst>
          </p:cNvPr>
          <p:cNvPicPr>
            <a:picLocks noChangeAspect="1"/>
          </p:cNvPicPr>
          <p:nvPr/>
        </p:nvPicPr>
        <p:blipFill>
          <a:blip r:embed="rId10"/>
          <a:stretch>
            <a:fillRect/>
          </a:stretch>
        </p:blipFill>
        <p:spPr>
          <a:xfrm>
            <a:off x="9459738" y="3330963"/>
            <a:ext cx="2627690" cy="1551897"/>
          </a:xfrm>
          <a:prstGeom prst="rect">
            <a:avLst/>
          </a:prstGeom>
        </p:spPr>
      </p:pic>
      <p:pic>
        <p:nvPicPr>
          <p:cNvPr id="20" name="Picture 19" descr="A graph of a number of people&#10;&#10;AI-generated content may be incorrect.">
            <a:extLst>
              <a:ext uri="{FF2B5EF4-FFF2-40B4-BE49-F238E27FC236}">
                <a16:creationId xmlns:a16="http://schemas.microsoft.com/office/drawing/2014/main" id="{9632FDF6-ED18-BBC1-FFC6-3F0C14B15B95}"/>
              </a:ext>
            </a:extLst>
          </p:cNvPr>
          <p:cNvPicPr>
            <a:picLocks noChangeAspect="1"/>
          </p:cNvPicPr>
          <p:nvPr/>
        </p:nvPicPr>
        <p:blipFill>
          <a:blip r:embed="rId11"/>
          <a:stretch>
            <a:fillRect/>
          </a:stretch>
        </p:blipFill>
        <p:spPr>
          <a:xfrm>
            <a:off x="864130" y="5153878"/>
            <a:ext cx="2766617" cy="1633946"/>
          </a:xfrm>
          <a:prstGeom prst="rect">
            <a:avLst/>
          </a:prstGeom>
        </p:spPr>
      </p:pic>
      <p:pic>
        <p:nvPicPr>
          <p:cNvPr id="27" name="Picture 26" descr="A graph of a graph&#10;&#10;AI-generated content may be incorrect.">
            <a:extLst>
              <a:ext uri="{FF2B5EF4-FFF2-40B4-BE49-F238E27FC236}">
                <a16:creationId xmlns:a16="http://schemas.microsoft.com/office/drawing/2014/main" id="{9A6E387B-4A99-208D-0A9E-07B01A7862D2}"/>
              </a:ext>
            </a:extLst>
          </p:cNvPr>
          <p:cNvPicPr>
            <a:picLocks noChangeAspect="1"/>
          </p:cNvPicPr>
          <p:nvPr/>
        </p:nvPicPr>
        <p:blipFill>
          <a:blip r:embed="rId12"/>
          <a:stretch>
            <a:fillRect/>
          </a:stretch>
        </p:blipFill>
        <p:spPr>
          <a:xfrm>
            <a:off x="3650132" y="5129171"/>
            <a:ext cx="2766617" cy="1633946"/>
          </a:xfrm>
          <a:prstGeom prst="rect">
            <a:avLst/>
          </a:prstGeom>
        </p:spPr>
      </p:pic>
      <p:pic>
        <p:nvPicPr>
          <p:cNvPr id="29" name="Picture 28" descr="A graph of a graph&#10;&#10;AI-generated content may be incorrect.">
            <a:extLst>
              <a:ext uri="{FF2B5EF4-FFF2-40B4-BE49-F238E27FC236}">
                <a16:creationId xmlns:a16="http://schemas.microsoft.com/office/drawing/2014/main" id="{CCAA96F5-9BFC-24DB-EF2B-982E95362E5A}"/>
              </a:ext>
            </a:extLst>
          </p:cNvPr>
          <p:cNvPicPr>
            <a:picLocks noChangeAspect="1"/>
          </p:cNvPicPr>
          <p:nvPr/>
        </p:nvPicPr>
        <p:blipFill>
          <a:blip r:embed="rId13"/>
          <a:stretch>
            <a:fillRect/>
          </a:stretch>
        </p:blipFill>
        <p:spPr>
          <a:xfrm>
            <a:off x="6543117" y="5102627"/>
            <a:ext cx="2766617" cy="1633946"/>
          </a:xfrm>
          <a:prstGeom prst="rect">
            <a:avLst/>
          </a:prstGeom>
        </p:spPr>
      </p:pic>
      <p:pic>
        <p:nvPicPr>
          <p:cNvPr id="31" name="Picture 30" descr="A graph of a graph&#10;&#10;AI-generated content may be incorrect.">
            <a:extLst>
              <a:ext uri="{FF2B5EF4-FFF2-40B4-BE49-F238E27FC236}">
                <a16:creationId xmlns:a16="http://schemas.microsoft.com/office/drawing/2014/main" id="{2F206D32-7190-97ED-F091-7C2512698E69}"/>
              </a:ext>
            </a:extLst>
          </p:cNvPr>
          <p:cNvPicPr>
            <a:picLocks noChangeAspect="1"/>
          </p:cNvPicPr>
          <p:nvPr/>
        </p:nvPicPr>
        <p:blipFill>
          <a:blip r:embed="rId14"/>
          <a:stretch>
            <a:fillRect/>
          </a:stretch>
        </p:blipFill>
        <p:spPr>
          <a:xfrm>
            <a:off x="9390274" y="5129171"/>
            <a:ext cx="2766617" cy="1633946"/>
          </a:xfrm>
          <a:prstGeom prst="rect">
            <a:avLst/>
          </a:prstGeom>
        </p:spPr>
      </p:pic>
    </p:spTree>
    <p:extLst>
      <p:ext uri="{BB962C8B-B14F-4D97-AF65-F5344CB8AC3E}">
        <p14:creationId xmlns:p14="http://schemas.microsoft.com/office/powerpoint/2010/main" val="1145818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CA7A6-2752-9C8B-8675-FF6934A8A6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018E52-9E5D-48BB-5D8D-2889C056F332}"/>
              </a:ext>
            </a:extLst>
          </p:cNvPr>
          <p:cNvSpPr>
            <a:spLocks noGrp="1"/>
          </p:cNvSpPr>
          <p:nvPr>
            <p:ph type="title"/>
          </p:nvPr>
        </p:nvSpPr>
        <p:spPr>
          <a:xfrm>
            <a:off x="878905" y="264062"/>
            <a:ext cx="10515600" cy="766445"/>
          </a:xfrm>
        </p:spPr>
        <p:txBody>
          <a:bodyPr>
            <a:normAutofit fontScale="90000"/>
          </a:bodyPr>
          <a:lstStyle/>
          <a:p>
            <a:r>
              <a:rPr lang="en-US" sz="4000" dirty="0"/>
              <a:t>Amazon </a:t>
            </a:r>
            <a:r>
              <a:rPr lang="en-JP" sz="4000"/>
              <a:t>Soil </a:t>
            </a:r>
            <a:r>
              <a:rPr lang="en-JP" sz="4000" dirty="0"/>
              <a:t>Moisture Probability Distributions: Winter</a:t>
            </a:r>
          </a:p>
        </p:txBody>
      </p:sp>
      <p:sp>
        <p:nvSpPr>
          <p:cNvPr id="22" name="TextBox 21">
            <a:extLst>
              <a:ext uri="{FF2B5EF4-FFF2-40B4-BE49-F238E27FC236}">
                <a16:creationId xmlns:a16="http://schemas.microsoft.com/office/drawing/2014/main" id="{18FFDA3A-BAAF-713E-817E-1FCE8A62C9BE}"/>
              </a:ext>
            </a:extLst>
          </p:cNvPr>
          <p:cNvSpPr txBox="1"/>
          <p:nvPr/>
        </p:nvSpPr>
        <p:spPr>
          <a:xfrm rot="16200000">
            <a:off x="-557549" y="2994299"/>
            <a:ext cx="1638318" cy="523220"/>
          </a:xfrm>
          <a:prstGeom prst="rect">
            <a:avLst/>
          </a:prstGeom>
          <a:noFill/>
        </p:spPr>
        <p:txBody>
          <a:bodyPr wrap="square" rtlCol="0">
            <a:spAutoFit/>
          </a:bodyPr>
          <a:lstStyle/>
          <a:p>
            <a:r>
              <a:rPr lang="en-JP" sz="2800" b="1" dirty="0">
                <a:solidFill>
                  <a:schemeClr val="tx2">
                    <a:lumMod val="90000"/>
                    <a:lumOff val="10000"/>
                  </a:schemeClr>
                </a:solidFill>
              </a:rPr>
              <a:t>Winter</a:t>
            </a:r>
          </a:p>
        </p:txBody>
      </p:sp>
      <p:sp>
        <p:nvSpPr>
          <p:cNvPr id="23" name="TextBox 22">
            <a:extLst>
              <a:ext uri="{FF2B5EF4-FFF2-40B4-BE49-F238E27FC236}">
                <a16:creationId xmlns:a16="http://schemas.microsoft.com/office/drawing/2014/main" id="{D15C3DC3-CF9D-0E10-DA76-3FAC6A4C5AF9}"/>
              </a:ext>
            </a:extLst>
          </p:cNvPr>
          <p:cNvSpPr txBox="1"/>
          <p:nvPr/>
        </p:nvSpPr>
        <p:spPr>
          <a:xfrm>
            <a:off x="1149415"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C751407A-7C0D-A41C-959B-EA3303A727AA}"/>
              </a:ext>
            </a:extLst>
          </p:cNvPr>
          <p:cNvSpPr txBox="1"/>
          <p:nvPr/>
        </p:nvSpPr>
        <p:spPr>
          <a:xfrm>
            <a:off x="4063137"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FF0BC50D-8BA2-28F0-1F0C-6137A4F89826}"/>
              </a:ext>
            </a:extLst>
          </p:cNvPr>
          <p:cNvSpPr txBox="1"/>
          <p:nvPr/>
        </p:nvSpPr>
        <p:spPr>
          <a:xfrm>
            <a:off x="6653629"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3A963AAB-5B28-E93D-4031-6A4D3D9A9692}"/>
              </a:ext>
            </a:extLst>
          </p:cNvPr>
          <p:cNvSpPr txBox="1"/>
          <p:nvPr/>
        </p:nvSpPr>
        <p:spPr>
          <a:xfrm>
            <a:off x="9661261"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6F525108-B281-BA9F-C868-403D80FDF815}"/>
              </a:ext>
            </a:extLst>
          </p:cNvPr>
          <p:cNvSpPr txBox="1"/>
          <p:nvPr/>
        </p:nvSpPr>
        <p:spPr>
          <a:xfrm rot="16200000">
            <a:off x="-297563" y="3782684"/>
            <a:ext cx="1885950" cy="369332"/>
          </a:xfrm>
          <a:prstGeom prst="rect">
            <a:avLst/>
          </a:prstGeom>
          <a:noFill/>
        </p:spPr>
        <p:txBody>
          <a:bodyPr wrap="square" rtlCol="0">
            <a:spAutoFit/>
          </a:bodyPr>
          <a:lstStyle/>
          <a:p>
            <a:r>
              <a:rPr lang="en-US" b="1" dirty="0">
                <a:solidFill>
                  <a:schemeClr val="tx2">
                    <a:lumMod val="90000"/>
                    <a:lumOff val="10000"/>
                  </a:schemeClr>
                </a:solidFill>
              </a:rPr>
              <a:t>Initial VWC</a:t>
            </a:r>
            <a:r>
              <a:rPr lang="en-JP" b="1">
                <a:solidFill>
                  <a:schemeClr val="tx2">
                    <a:lumMod val="90000"/>
                    <a:lumOff val="10000"/>
                  </a:schemeClr>
                </a:solidFill>
              </a:rPr>
              <a:t> 0.</a:t>
            </a:r>
            <a:r>
              <a:rPr lang="en-US" b="1" dirty="0">
                <a:solidFill>
                  <a:schemeClr val="tx2">
                    <a:lumMod val="90000"/>
                    <a:lumOff val="10000"/>
                  </a:schemeClr>
                </a:solidFill>
              </a:rPr>
              <a:t>23</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086D0827-F8B5-E167-BB2D-E7246F366B88}"/>
              </a:ext>
            </a:extLst>
          </p:cNvPr>
          <p:cNvSpPr txBox="1"/>
          <p:nvPr/>
        </p:nvSpPr>
        <p:spPr>
          <a:xfrm rot="16200000">
            <a:off x="-294799" y="5585622"/>
            <a:ext cx="1885950" cy="369332"/>
          </a:xfrm>
          <a:prstGeom prst="rect">
            <a:avLst/>
          </a:prstGeom>
          <a:noFill/>
        </p:spPr>
        <p:txBody>
          <a:bodyPr wrap="square" rtlCol="0">
            <a:spAutoFit/>
          </a:bodyPr>
          <a:lstStyle/>
          <a:p>
            <a:r>
              <a:rPr lang="en-US" b="1" dirty="0">
                <a:solidFill>
                  <a:schemeClr val="tx2">
                    <a:lumMod val="90000"/>
                    <a:lumOff val="10000"/>
                  </a:schemeClr>
                </a:solidFill>
              </a:rPr>
              <a:t>Initial VWC</a:t>
            </a:r>
            <a:r>
              <a:rPr lang="en-JP" b="1">
                <a:solidFill>
                  <a:schemeClr val="tx2">
                    <a:lumMod val="90000"/>
                    <a:lumOff val="10000"/>
                  </a:schemeClr>
                </a:solidFill>
              </a:rPr>
              <a:t> 0.</a:t>
            </a:r>
            <a:r>
              <a:rPr lang="en-US" b="1" dirty="0">
                <a:solidFill>
                  <a:schemeClr val="tx2">
                    <a:lumMod val="90000"/>
                    <a:lumOff val="10000"/>
                  </a:schemeClr>
                </a:solidFill>
              </a:rPr>
              <a:t>32</a:t>
            </a:r>
            <a:endParaRPr lang="en-JP" b="1" dirty="0">
              <a:solidFill>
                <a:schemeClr val="tx2">
                  <a:lumMod val="90000"/>
                  <a:lumOff val="10000"/>
                </a:schemeClr>
              </a:solidFill>
            </a:endParaRPr>
          </a:p>
        </p:txBody>
      </p:sp>
      <p:pic>
        <p:nvPicPr>
          <p:cNvPr id="5" name="Picture 4">
            <a:extLst>
              <a:ext uri="{FF2B5EF4-FFF2-40B4-BE49-F238E27FC236}">
                <a16:creationId xmlns:a16="http://schemas.microsoft.com/office/drawing/2014/main" id="{B045B8EF-30B7-46A9-0990-63B7ABC5949F}"/>
              </a:ext>
            </a:extLst>
          </p:cNvPr>
          <p:cNvPicPr>
            <a:picLocks noChangeAspect="1"/>
          </p:cNvPicPr>
          <p:nvPr/>
        </p:nvPicPr>
        <p:blipFill>
          <a:blip r:embed="rId3"/>
          <a:stretch>
            <a:fillRect/>
          </a:stretch>
        </p:blipFill>
        <p:spPr>
          <a:xfrm>
            <a:off x="853592" y="1148984"/>
            <a:ext cx="2867891" cy="1885950"/>
          </a:xfrm>
          <a:prstGeom prst="rect">
            <a:avLst/>
          </a:prstGeom>
        </p:spPr>
      </p:pic>
      <p:pic>
        <p:nvPicPr>
          <p:cNvPr id="8" name="Picture 7">
            <a:extLst>
              <a:ext uri="{FF2B5EF4-FFF2-40B4-BE49-F238E27FC236}">
                <a16:creationId xmlns:a16="http://schemas.microsoft.com/office/drawing/2014/main" id="{7597D62E-695F-5863-E991-346804374202}"/>
              </a:ext>
            </a:extLst>
          </p:cNvPr>
          <p:cNvPicPr>
            <a:picLocks noChangeAspect="1"/>
          </p:cNvPicPr>
          <p:nvPr/>
        </p:nvPicPr>
        <p:blipFill>
          <a:blip r:embed="rId4"/>
          <a:stretch>
            <a:fillRect/>
          </a:stretch>
        </p:blipFill>
        <p:spPr>
          <a:xfrm>
            <a:off x="3456465" y="1148984"/>
            <a:ext cx="2867891" cy="1885950"/>
          </a:xfrm>
          <a:prstGeom prst="rect">
            <a:avLst/>
          </a:prstGeom>
        </p:spPr>
      </p:pic>
      <p:pic>
        <p:nvPicPr>
          <p:cNvPr id="11" name="Picture 10">
            <a:extLst>
              <a:ext uri="{FF2B5EF4-FFF2-40B4-BE49-F238E27FC236}">
                <a16:creationId xmlns:a16="http://schemas.microsoft.com/office/drawing/2014/main" id="{B61F3CF3-63AB-F045-F4B7-1AC0AB9C117A}"/>
              </a:ext>
            </a:extLst>
          </p:cNvPr>
          <p:cNvPicPr>
            <a:picLocks noChangeAspect="1"/>
          </p:cNvPicPr>
          <p:nvPr/>
        </p:nvPicPr>
        <p:blipFill>
          <a:blip r:embed="rId5"/>
          <a:stretch>
            <a:fillRect/>
          </a:stretch>
        </p:blipFill>
        <p:spPr>
          <a:xfrm>
            <a:off x="6232529" y="1184902"/>
            <a:ext cx="2867891" cy="1885950"/>
          </a:xfrm>
          <a:prstGeom prst="rect">
            <a:avLst/>
          </a:prstGeom>
        </p:spPr>
      </p:pic>
      <p:pic>
        <p:nvPicPr>
          <p:cNvPr id="14" name="Picture 13">
            <a:extLst>
              <a:ext uri="{FF2B5EF4-FFF2-40B4-BE49-F238E27FC236}">
                <a16:creationId xmlns:a16="http://schemas.microsoft.com/office/drawing/2014/main" id="{AA8011E4-B536-FD06-D70D-E7BD97034AFD}"/>
              </a:ext>
            </a:extLst>
          </p:cNvPr>
          <p:cNvPicPr>
            <a:picLocks noChangeAspect="1"/>
          </p:cNvPicPr>
          <p:nvPr/>
        </p:nvPicPr>
        <p:blipFill>
          <a:blip r:embed="rId6"/>
          <a:stretch>
            <a:fillRect/>
          </a:stretch>
        </p:blipFill>
        <p:spPr>
          <a:xfrm>
            <a:off x="9170290" y="1184902"/>
            <a:ext cx="2867891" cy="1885950"/>
          </a:xfrm>
          <a:prstGeom prst="rect">
            <a:avLst/>
          </a:prstGeom>
        </p:spPr>
      </p:pic>
      <p:pic>
        <p:nvPicPr>
          <p:cNvPr id="16" name="Picture 15">
            <a:extLst>
              <a:ext uri="{FF2B5EF4-FFF2-40B4-BE49-F238E27FC236}">
                <a16:creationId xmlns:a16="http://schemas.microsoft.com/office/drawing/2014/main" id="{3B6DFD43-ABD2-8BF9-557D-84BB77EFA684}"/>
              </a:ext>
            </a:extLst>
          </p:cNvPr>
          <p:cNvPicPr>
            <a:picLocks noChangeAspect="1"/>
          </p:cNvPicPr>
          <p:nvPr/>
        </p:nvPicPr>
        <p:blipFill>
          <a:blip r:embed="rId7"/>
          <a:stretch>
            <a:fillRect/>
          </a:stretch>
        </p:blipFill>
        <p:spPr>
          <a:xfrm>
            <a:off x="777481" y="3106770"/>
            <a:ext cx="2731582" cy="1796278"/>
          </a:xfrm>
          <a:prstGeom prst="rect">
            <a:avLst/>
          </a:prstGeom>
        </p:spPr>
      </p:pic>
      <p:pic>
        <p:nvPicPr>
          <p:cNvPr id="19" name="Picture 18">
            <a:extLst>
              <a:ext uri="{FF2B5EF4-FFF2-40B4-BE49-F238E27FC236}">
                <a16:creationId xmlns:a16="http://schemas.microsoft.com/office/drawing/2014/main" id="{1D46B4B3-ADE4-812D-632C-80FCC1B5EC75}"/>
              </a:ext>
            </a:extLst>
          </p:cNvPr>
          <p:cNvPicPr>
            <a:picLocks noChangeAspect="1"/>
          </p:cNvPicPr>
          <p:nvPr/>
        </p:nvPicPr>
        <p:blipFill>
          <a:blip r:embed="rId8"/>
          <a:stretch>
            <a:fillRect/>
          </a:stretch>
        </p:blipFill>
        <p:spPr>
          <a:xfrm>
            <a:off x="3524619" y="3106770"/>
            <a:ext cx="2731582" cy="1796278"/>
          </a:xfrm>
          <a:prstGeom prst="rect">
            <a:avLst/>
          </a:prstGeom>
        </p:spPr>
      </p:pic>
      <p:pic>
        <p:nvPicPr>
          <p:cNvPr id="27" name="Picture 26">
            <a:extLst>
              <a:ext uri="{FF2B5EF4-FFF2-40B4-BE49-F238E27FC236}">
                <a16:creationId xmlns:a16="http://schemas.microsoft.com/office/drawing/2014/main" id="{1FFFD033-8989-0724-3D71-264B1BB03294}"/>
              </a:ext>
            </a:extLst>
          </p:cNvPr>
          <p:cNvPicPr>
            <a:picLocks noChangeAspect="1"/>
          </p:cNvPicPr>
          <p:nvPr/>
        </p:nvPicPr>
        <p:blipFill>
          <a:blip r:embed="rId9"/>
          <a:stretch>
            <a:fillRect/>
          </a:stretch>
        </p:blipFill>
        <p:spPr>
          <a:xfrm>
            <a:off x="6356862" y="3114047"/>
            <a:ext cx="2731582" cy="1796278"/>
          </a:xfrm>
          <a:prstGeom prst="rect">
            <a:avLst/>
          </a:prstGeom>
        </p:spPr>
      </p:pic>
      <p:pic>
        <p:nvPicPr>
          <p:cNvPr id="29" name="Picture 28">
            <a:extLst>
              <a:ext uri="{FF2B5EF4-FFF2-40B4-BE49-F238E27FC236}">
                <a16:creationId xmlns:a16="http://schemas.microsoft.com/office/drawing/2014/main" id="{DEF79EA9-AB5B-4D02-FF58-FC8D7630A1D5}"/>
              </a:ext>
            </a:extLst>
          </p:cNvPr>
          <p:cNvPicPr>
            <a:picLocks noChangeAspect="1"/>
          </p:cNvPicPr>
          <p:nvPr/>
        </p:nvPicPr>
        <p:blipFill>
          <a:blip r:embed="rId10"/>
          <a:stretch>
            <a:fillRect/>
          </a:stretch>
        </p:blipFill>
        <p:spPr>
          <a:xfrm>
            <a:off x="9238444" y="3114047"/>
            <a:ext cx="2731582" cy="1796278"/>
          </a:xfrm>
          <a:prstGeom prst="rect">
            <a:avLst/>
          </a:prstGeom>
        </p:spPr>
      </p:pic>
      <p:pic>
        <p:nvPicPr>
          <p:cNvPr id="32" name="Picture 31">
            <a:extLst>
              <a:ext uri="{FF2B5EF4-FFF2-40B4-BE49-F238E27FC236}">
                <a16:creationId xmlns:a16="http://schemas.microsoft.com/office/drawing/2014/main" id="{A31D5FE6-FE71-499C-8F86-255CBD53A903}"/>
              </a:ext>
            </a:extLst>
          </p:cNvPr>
          <p:cNvPicPr>
            <a:picLocks noChangeAspect="1"/>
          </p:cNvPicPr>
          <p:nvPr/>
        </p:nvPicPr>
        <p:blipFill>
          <a:blip r:embed="rId11"/>
          <a:stretch>
            <a:fillRect/>
          </a:stretch>
        </p:blipFill>
        <p:spPr>
          <a:xfrm>
            <a:off x="778379" y="4939002"/>
            <a:ext cx="2867891" cy="1885914"/>
          </a:xfrm>
          <a:prstGeom prst="rect">
            <a:avLst/>
          </a:prstGeom>
        </p:spPr>
      </p:pic>
      <p:pic>
        <p:nvPicPr>
          <p:cNvPr id="37" name="Picture 36">
            <a:extLst>
              <a:ext uri="{FF2B5EF4-FFF2-40B4-BE49-F238E27FC236}">
                <a16:creationId xmlns:a16="http://schemas.microsoft.com/office/drawing/2014/main" id="{1A958C7D-1E03-2A2D-F513-6E53A354C065}"/>
              </a:ext>
            </a:extLst>
          </p:cNvPr>
          <p:cNvPicPr>
            <a:picLocks noChangeAspect="1"/>
          </p:cNvPicPr>
          <p:nvPr/>
        </p:nvPicPr>
        <p:blipFill>
          <a:blip r:embed="rId12"/>
          <a:stretch>
            <a:fillRect/>
          </a:stretch>
        </p:blipFill>
        <p:spPr>
          <a:xfrm>
            <a:off x="3488971" y="4985443"/>
            <a:ext cx="2867891" cy="1885914"/>
          </a:xfrm>
          <a:prstGeom prst="rect">
            <a:avLst/>
          </a:prstGeom>
        </p:spPr>
      </p:pic>
      <p:pic>
        <p:nvPicPr>
          <p:cNvPr id="40" name="Picture 39">
            <a:extLst>
              <a:ext uri="{FF2B5EF4-FFF2-40B4-BE49-F238E27FC236}">
                <a16:creationId xmlns:a16="http://schemas.microsoft.com/office/drawing/2014/main" id="{635588C8-1FDC-6B9E-FD36-669336711F66}"/>
              </a:ext>
            </a:extLst>
          </p:cNvPr>
          <p:cNvPicPr>
            <a:picLocks noChangeAspect="1"/>
          </p:cNvPicPr>
          <p:nvPr/>
        </p:nvPicPr>
        <p:blipFill>
          <a:blip r:embed="rId13"/>
          <a:stretch>
            <a:fillRect/>
          </a:stretch>
        </p:blipFill>
        <p:spPr>
          <a:xfrm>
            <a:off x="6356862" y="4972086"/>
            <a:ext cx="2867891" cy="1885914"/>
          </a:xfrm>
          <a:prstGeom prst="rect">
            <a:avLst/>
          </a:prstGeom>
        </p:spPr>
      </p:pic>
      <p:pic>
        <p:nvPicPr>
          <p:cNvPr id="44" name="Picture 43">
            <a:extLst>
              <a:ext uri="{FF2B5EF4-FFF2-40B4-BE49-F238E27FC236}">
                <a16:creationId xmlns:a16="http://schemas.microsoft.com/office/drawing/2014/main" id="{B6B41320-BCF8-DD51-CD71-D0D041E73C95}"/>
              </a:ext>
            </a:extLst>
          </p:cNvPr>
          <p:cNvPicPr>
            <a:picLocks noChangeAspect="1"/>
          </p:cNvPicPr>
          <p:nvPr/>
        </p:nvPicPr>
        <p:blipFill>
          <a:blip r:embed="rId14"/>
          <a:stretch>
            <a:fillRect/>
          </a:stretch>
        </p:blipFill>
        <p:spPr>
          <a:xfrm>
            <a:off x="9170290" y="4972086"/>
            <a:ext cx="2867891" cy="1885914"/>
          </a:xfrm>
          <a:prstGeom prst="rect">
            <a:avLst/>
          </a:prstGeom>
        </p:spPr>
      </p:pic>
    </p:spTree>
    <p:extLst>
      <p:ext uri="{BB962C8B-B14F-4D97-AF65-F5344CB8AC3E}">
        <p14:creationId xmlns:p14="http://schemas.microsoft.com/office/powerpoint/2010/main" val="1317909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0B103-9ABE-1983-1938-A9A731BD9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9DCA4-0488-01FB-AED4-3A328704704D}"/>
              </a:ext>
            </a:extLst>
          </p:cNvPr>
          <p:cNvSpPr>
            <a:spLocks noGrp="1"/>
          </p:cNvSpPr>
          <p:nvPr>
            <p:ph type="title"/>
          </p:nvPr>
        </p:nvSpPr>
        <p:spPr>
          <a:xfrm>
            <a:off x="878905" y="295907"/>
            <a:ext cx="10515600" cy="766445"/>
          </a:xfrm>
        </p:spPr>
        <p:txBody>
          <a:bodyPr>
            <a:normAutofit fontScale="90000"/>
          </a:bodyPr>
          <a:lstStyle/>
          <a:p>
            <a:r>
              <a:rPr lang="en-US" sz="4000" dirty="0"/>
              <a:t>Amazon </a:t>
            </a:r>
            <a:r>
              <a:rPr lang="en-JP" sz="4000"/>
              <a:t>Soil </a:t>
            </a:r>
            <a:r>
              <a:rPr lang="en-JP" sz="4000" dirty="0"/>
              <a:t>Moisture Probability Distributions: Spring</a:t>
            </a:r>
          </a:p>
        </p:txBody>
      </p:sp>
      <p:sp>
        <p:nvSpPr>
          <p:cNvPr id="22" name="TextBox 21">
            <a:extLst>
              <a:ext uri="{FF2B5EF4-FFF2-40B4-BE49-F238E27FC236}">
                <a16:creationId xmlns:a16="http://schemas.microsoft.com/office/drawing/2014/main" id="{8E8BF3DB-8B54-AB14-B252-190ECE3D21D1}"/>
              </a:ext>
            </a:extLst>
          </p:cNvPr>
          <p:cNvSpPr txBox="1"/>
          <p:nvPr/>
        </p:nvSpPr>
        <p:spPr>
          <a:xfrm rot="16200000">
            <a:off x="-557549" y="3026144"/>
            <a:ext cx="1638318" cy="523220"/>
          </a:xfrm>
          <a:prstGeom prst="rect">
            <a:avLst/>
          </a:prstGeom>
          <a:noFill/>
        </p:spPr>
        <p:txBody>
          <a:bodyPr wrap="square" rtlCol="0">
            <a:spAutoFit/>
          </a:bodyPr>
          <a:lstStyle/>
          <a:p>
            <a:r>
              <a:rPr lang="en-JP" sz="2800" b="1" dirty="0">
                <a:solidFill>
                  <a:schemeClr val="tx2">
                    <a:lumMod val="90000"/>
                    <a:lumOff val="10000"/>
                  </a:schemeClr>
                </a:solidFill>
              </a:rPr>
              <a:t>Spring</a:t>
            </a:r>
          </a:p>
        </p:txBody>
      </p:sp>
      <p:sp>
        <p:nvSpPr>
          <p:cNvPr id="23" name="TextBox 22">
            <a:extLst>
              <a:ext uri="{FF2B5EF4-FFF2-40B4-BE49-F238E27FC236}">
                <a16:creationId xmlns:a16="http://schemas.microsoft.com/office/drawing/2014/main" id="{F5EC8176-09E1-0F7E-9B0B-039EB01E6CE4}"/>
              </a:ext>
            </a:extLst>
          </p:cNvPr>
          <p:cNvSpPr txBox="1"/>
          <p:nvPr/>
        </p:nvSpPr>
        <p:spPr>
          <a:xfrm>
            <a:off x="1149415"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E082C954-6BDC-1E2F-474A-CCC61000E89A}"/>
              </a:ext>
            </a:extLst>
          </p:cNvPr>
          <p:cNvSpPr txBox="1"/>
          <p:nvPr/>
        </p:nvSpPr>
        <p:spPr>
          <a:xfrm>
            <a:off x="4063137"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7796ED92-65B2-02D6-ABA9-8BB06034EE19}"/>
              </a:ext>
            </a:extLst>
          </p:cNvPr>
          <p:cNvSpPr txBox="1"/>
          <p:nvPr/>
        </p:nvSpPr>
        <p:spPr>
          <a:xfrm>
            <a:off x="6653629"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2382924E-E722-BC7A-1ACB-3B3A134C8F12}"/>
              </a:ext>
            </a:extLst>
          </p:cNvPr>
          <p:cNvSpPr txBox="1"/>
          <p:nvPr/>
        </p:nvSpPr>
        <p:spPr>
          <a:xfrm>
            <a:off x="9661261"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F8A5ADA4-90A3-0627-33FC-4DE7173902B7}"/>
              </a:ext>
            </a:extLst>
          </p:cNvPr>
          <p:cNvSpPr txBox="1"/>
          <p:nvPr/>
        </p:nvSpPr>
        <p:spPr>
          <a:xfrm rot="16200000">
            <a:off x="-326509" y="3760898"/>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0.39</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666415B3-1093-12A0-D53D-0F62994A3A29}"/>
              </a:ext>
            </a:extLst>
          </p:cNvPr>
          <p:cNvSpPr txBox="1"/>
          <p:nvPr/>
        </p:nvSpPr>
        <p:spPr>
          <a:xfrm rot="16200000">
            <a:off x="-315436" y="5519756"/>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0.48</a:t>
            </a:r>
            <a:endParaRPr lang="en-JP" b="1" dirty="0">
              <a:solidFill>
                <a:schemeClr val="tx2">
                  <a:lumMod val="90000"/>
                  <a:lumOff val="10000"/>
                </a:schemeClr>
              </a:solidFill>
            </a:endParaRPr>
          </a:p>
        </p:txBody>
      </p:sp>
      <p:pic>
        <p:nvPicPr>
          <p:cNvPr id="4" name="Picture 3">
            <a:extLst>
              <a:ext uri="{FF2B5EF4-FFF2-40B4-BE49-F238E27FC236}">
                <a16:creationId xmlns:a16="http://schemas.microsoft.com/office/drawing/2014/main" id="{9A5E5EF7-E66B-3C6C-907A-EE19DE88EC63}"/>
              </a:ext>
            </a:extLst>
          </p:cNvPr>
          <p:cNvPicPr>
            <a:picLocks noChangeAspect="1"/>
          </p:cNvPicPr>
          <p:nvPr/>
        </p:nvPicPr>
        <p:blipFill>
          <a:blip r:embed="rId3"/>
          <a:stretch>
            <a:fillRect/>
          </a:stretch>
        </p:blipFill>
        <p:spPr>
          <a:xfrm>
            <a:off x="852357" y="1200824"/>
            <a:ext cx="2867891" cy="1885950"/>
          </a:xfrm>
          <a:prstGeom prst="rect">
            <a:avLst/>
          </a:prstGeom>
        </p:spPr>
      </p:pic>
      <p:pic>
        <p:nvPicPr>
          <p:cNvPr id="7" name="Picture 6">
            <a:extLst>
              <a:ext uri="{FF2B5EF4-FFF2-40B4-BE49-F238E27FC236}">
                <a16:creationId xmlns:a16="http://schemas.microsoft.com/office/drawing/2014/main" id="{E22587AB-A829-FEF7-E0D8-7EDE80A49A91}"/>
              </a:ext>
            </a:extLst>
          </p:cNvPr>
          <p:cNvPicPr>
            <a:picLocks noChangeAspect="1"/>
          </p:cNvPicPr>
          <p:nvPr/>
        </p:nvPicPr>
        <p:blipFill>
          <a:blip r:embed="rId4"/>
          <a:stretch>
            <a:fillRect/>
          </a:stretch>
        </p:blipFill>
        <p:spPr>
          <a:xfrm>
            <a:off x="3494531" y="1200824"/>
            <a:ext cx="2867891" cy="1885950"/>
          </a:xfrm>
          <a:prstGeom prst="rect">
            <a:avLst/>
          </a:prstGeom>
        </p:spPr>
      </p:pic>
      <p:pic>
        <p:nvPicPr>
          <p:cNvPr id="10" name="Picture 9">
            <a:extLst>
              <a:ext uri="{FF2B5EF4-FFF2-40B4-BE49-F238E27FC236}">
                <a16:creationId xmlns:a16="http://schemas.microsoft.com/office/drawing/2014/main" id="{7E34DFAC-0530-7386-5ED5-8B7E603FDABB}"/>
              </a:ext>
            </a:extLst>
          </p:cNvPr>
          <p:cNvPicPr>
            <a:picLocks noChangeAspect="1"/>
          </p:cNvPicPr>
          <p:nvPr/>
        </p:nvPicPr>
        <p:blipFill>
          <a:blip r:embed="rId5"/>
          <a:stretch>
            <a:fillRect/>
          </a:stretch>
        </p:blipFill>
        <p:spPr>
          <a:xfrm>
            <a:off x="6162658" y="1200824"/>
            <a:ext cx="2867891" cy="1885950"/>
          </a:xfrm>
          <a:prstGeom prst="rect">
            <a:avLst/>
          </a:prstGeom>
        </p:spPr>
      </p:pic>
      <p:pic>
        <p:nvPicPr>
          <p:cNvPr id="14" name="Picture 13">
            <a:extLst>
              <a:ext uri="{FF2B5EF4-FFF2-40B4-BE49-F238E27FC236}">
                <a16:creationId xmlns:a16="http://schemas.microsoft.com/office/drawing/2014/main" id="{381A4BF5-BBD1-4D39-3C52-7B50BDD8C37C}"/>
              </a:ext>
            </a:extLst>
          </p:cNvPr>
          <p:cNvPicPr>
            <a:picLocks noChangeAspect="1"/>
          </p:cNvPicPr>
          <p:nvPr/>
        </p:nvPicPr>
        <p:blipFill>
          <a:blip r:embed="rId6"/>
          <a:stretch>
            <a:fillRect/>
          </a:stretch>
        </p:blipFill>
        <p:spPr>
          <a:xfrm>
            <a:off x="9170290" y="1200824"/>
            <a:ext cx="2867891" cy="1885950"/>
          </a:xfrm>
          <a:prstGeom prst="rect">
            <a:avLst/>
          </a:prstGeom>
        </p:spPr>
      </p:pic>
      <p:pic>
        <p:nvPicPr>
          <p:cNvPr id="16" name="Picture 15">
            <a:extLst>
              <a:ext uri="{FF2B5EF4-FFF2-40B4-BE49-F238E27FC236}">
                <a16:creationId xmlns:a16="http://schemas.microsoft.com/office/drawing/2014/main" id="{23472E18-3C6D-2394-21B4-C1996821CC1F}"/>
              </a:ext>
            </a:extLst>
          </p:cNvPr>
          <p:cNvPicPr>
            <a:picLocks noChangeAspect="1"/>
          </p:cNvPicPr>
          <p:nvPr/>
        </p:nvPicPr>
        <p:blipFill>
          <a:blip r:embed="rId7"/>
          <a:stretch>
            <a:fillRect/>
          </a:stretch>
        </p:blipFill>
        <p:spPr>
          <a:xfrm>
            <a:off x="782273" y="3086774"/>
            <a:ext cx="2867945" cy="1885950"/>
          </a:xfrm>
          <a:prstGeom prst="rect">
            <a:avLst/>
          </a:prstGeom>
        </p:spPr>
      </p:pic>
      <p:pic>
        <p:nvPicPr>
          <p:cNvPr id="19" name="Picture 18">
            <a:extLst>
              <a:ext uri="{FF2B5EF4-FFF2-40B4-BE49-F238E27FC236}">
                <a16:creationId xmlns:a16="http://schemas.microsoft.com/office/drawing/2014/main" id="{9C38F127-0300-8E83-17CB-389C1B7F376D}"/>
              </a:ext>
            </a:extLst>
          </p:cNvPr>
          <p:cNvPicPr>
            <a:picLocks noChangeAspect="1"/>
          </p:cNvPicPr>
          <p:nvPr/>
        </p:nvPicPr>
        <p:blipFill>
          <a:blip r:embed="rId8"/>
          <a:stretch>
            <a:fillRect/>
          </a:stretch>
        </p:blipFill>
        <p:spPr>
          <a:xfrm>
            <a:off x="3620339" y="3086774"/>
            <a:ext cx="2867945" cy="1885950"/>
          </a:xfrm>
          <a:prstGeom prst="rect">
            <a:avLst/>
          </a:prstGeom>
        </p:spPr>
      </p:pic>
      <p:pic>
        <p:nvPicPr>
          <p:cNvPr id="27" name="Picture 26">
            <a:extLst>
              <a:ext uri="{FF2B5EF4-FFF2-40B4-BE49-F238E27FC236}">
                <a16:creationId xmlns:a16="http://schemas.microsoft.com/office/drawing/2014/main" id="{7AFD7D8B-6788-0BEA-23B4-A52776659416}"/>
              </a:ext>
            </a:extLst>
          </p:cNvPr>
          <p:cNvPicPr>
            <a:picLocks noChangeAspect="1"/>
          </p:cNvPicPr>
          <p:nvPr/>
        </p:nvPicPr>
        <p:blipFill>
          <a:blip r:embed="rId9"/>
          <a:stretch>
            <a:fillRect/>
          </a:stretch>
        </p:blipFill>
        <p:spPr>
          <a:xfrm>
            <a:off x="6262193" y="3086774"/>
            <a:ext cx="2867945" cy="1885950"/>
          </a:xfrm>
          <a:prstGeom prst="rect">
            <a:avLst/>
          </a:prstGeom>
        </p:spPr>
      </p:pic>
      <p:pic>
        <p:nvPicPr>
          <p:cNvPr id="29" name="Picture 28">
            <a:extLst>
              <a:ext uri="{FF2B5EF4-FFF2-40B4-BE49-F238E27FC236}">
                <a16:creationId xmlns:a16="http://schemas.microsoft.com/office/drawing/2014/main" id="{0C448350-CA3E-536F-CDCC-8ABF71215BB2}"/>
              </a:ext>
            </a:extLst>
          </p:cNvPr>
          <p:cNvPicPr>
            <a:picLocks noChangeAspect="1"/>
          </p:cNvPicPr>
          <p:nvPr/>
        </p:nvPicPr>
        <p:blipFill>
          <a:blip r:embed="rId10"/>
          <a:stretch>
            <a:fillRect/>
          </a:stretch>
        </p:blipFill>
        <p:spPr>
          <a:xfrm>
            <a:off x="9170290" y="3086774"/>
            <a:ext cx="2867945" cy="1885950"/>
          </a:xfrm>
          <a:prstGeom prst="rect">
            <a:avLst/>
          </a:prstGeom>
        </p:spPr>
      </p:pic>
      <p:pic>
        <p:nvPicPr>
          <p:cNvPr id="32" name="Picture 31">
            <a:extLst>
              <a:ext uri="{FF2B5EF4-FFF2-40B4-BE49-F238E27FC236}">
                <a16:creationId xmlns:a16="http://schemas.microsoft.com/office/drawing/2014/main" id="{83AD4449-A465-61D0-537F-05728E31DE3E}"/>
              </a:ext>
            </a:extLst>
          </p:cNvPr>
          <p:cNvPicPr>
            <a:picLocks noChangeAspect="1"/>
          </p:cNvPicPr>
          <p:nvPr/>
        </p:nvPicPr>
        <p:blipFill>
          <a:blip r:embed="rId11"/>
          <a:stretch>
            <a:fillRect/>
          </a:stretch>
        </p:blipFill>
        <p:spPr>
          <a:xfrm>
            <a:off x="807277" y="4937512"/>
            <a:ext cx="2867945" cy="1885950"/>
          </a:xfrm>
          <a:prstGeom prst="rect">
            <a:avLst/>
          </a:prstGeom>
        </p:spPr>
      </p:pic>
      <p:pic>
        <p:nvPicPr>
          <p:cNvPr id="37" name="Picture 36">
            <a:extLst>
              <a:ext uri="{FF2B5EF4-FFF2-40B4-BE49-F238E27FC236}">
                <a16:creationId xmlns:a16="http://schemas.microsoft.com/office/drawing/2014/main" id="{3818D966-2D88-9756-DCE9-83B29AA025E6}"/>
              </a:ext>
            </a:extLst>
          </p:cNvPr>
          <p:cNvPicPr>
            <a:picLocks noChangeAspect="1"/>
          </p:cNvPicPr>
          <p:nvPr/>
        </p:nvPicPr>
        <p:blipFill>
          <a:blip r:embed="rId12"/>
          <a:stretch>
            <a:fillRect/>
          </a:stretch>
        </p:blipFill>
        <p:spPr>
          <a:xfrm>
            <a:off x="3550255" y="4937512"/>
            <a:ext cx="2867945" cy="1885950"/>
          </a:xfrm>
          <a:prstGeom prst="rect">
            <a:avLst/>
          </a:prstGeom>
        </p:spPr>
      </p:pic>
      <p:pic>
        <p:nvPicPr>
          <p:cNvPr id="40" name="Picture 39">
            <a:extLst>
              <a:ext uri="{FF2B5EF4-FFF2-40B4-BE49-F238E27FC236}">
                <a16:creationId xmlns:a16="http://schemas.microsoft.com/office/drawing/2014/main" id="{2CE3CD43-C5F3-D633-D1C7-79141BE0C911}"/>
              </a:ext>
            </a:extLst>
          </p:cNvPr>
          <p:cNvPicPr>
            <a:picLocks noChangeAspect="1"/>
          </p:cNvPicPr>
          <p:nvPr/>
        </p:nvPicPr>
        <p:blipFill>
          <a:blip r:embed="rId13"/>
          <a:stretch>
            <a:fillRect/>
          </a:stretch>
        </p:blipFill>
        <p:spPr>
          <a:xfrm>
            <a:off x="6282269" y="4972724"/>
            <a:ext cx="2867945" cy="1885950"/>
          </a:xfrm>
          <a:prstGeom prst="rect">
            <a:avLst/>
          </a:prstGeom>
        </p:spPr>
      </p:pic>
      <p:pic>
        <p:nvPicPr>
          <p:cNvPr id="44" name="Picture 43">
            <a:extLst>
              <a:ext uri="{FF2B5EF4-FFF2-40B4-BE49-F238E27FC236}">
                <a16:creationId xmlns:a16="http://schemas.microsoft.com/office/drawing/2014/main" id="{56D54CD1-744A-C52F-0242-1A9A1750850C}"/>
              </a:ext>
            </a:extLst>
          </p:cNvPr>
          <p:cNvPicPr>
            <a:picLocks noChangeAspect="1"/>
          </p:cNvPicPr>
          <p:nvPr/>
        </p:nvPicPr>
        <p:blipFill>
          <a:blip r:embed="rId14"/>
          <a:stretch>
            <a:fillRect/>
          </a:stretch>
        </p:blipFill>
        <p:spPr>
          <a:xfrm>
            <a:off x="9170290" y="4956080"/>
            <a:ext cx="2867945" cy="1885950"/>
          </a:xfrm>
          <a:prstGeom prst="rect">
            <a:avLst/>
          </a:prstGeom>
        </p:spPr>
      </p:pic>
    </p:spTree>
    <p:extLst>
      <p:ext uri="{BB962C8B-B14F-4D97-AF65-F5344CB8AC3E}">
        <p14:creationId xmlns:p14="http://schemas.microsoft.com/office/powerpoint/2010/main" val="420405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79BD8-FE18-4D88-6DFD-C0284D801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B556A3-73D6-35AF-EB58-C17B904CBB05}"/>
              </a:ext>
            </a:extLst>
          </p:cNvPr>
          <p:cNvSpPr>
            <a:spLocks noGrp="1"/>
          </p:cNvSpPr>
          <p:nvPr>
            <p:ph type="title"/>
          </p:nvPr>
        </p:nvSpPr>
        <p:spPr>
          <a:xfrm>
            <a:off x="878905" y="295907"/>
            <a:ext cx="10515600" cy="766445"/>
          </a:xfrm>
        </p:spPr>
        <p:txBody>
          <a:bodyPr>
            <a:normAutofit fontScale="90000"/>
          </a:bodyPr>
          <a:lstStyle/>
          <a:p>
            <a:r>
              <a:rPr lang="en-US" sz="4000" dirty="0"/>
              <a:t>Amazon </a:t>
            </a:r>
            <a:r>
              <a:rPr lang="en-JP" sz="4000"/>
              <a:t>Soil </a:t>
            </a:r>
            <a:r>
              <a:rPr lang="en-JP" sz="4000" dirty="0"/>
              <a:t>Moisture Probability Distributions: Summer</a:t>
            </a:r>
          </a:p>
        </p:txBody>
      </p:sp>
      <p:sp>
        <p:nvSpPr>
          <p:cNvPr id="22" name="TextBox 21">
            <a:extLst>
              <a:ext uri="{FF2B5EF4-FFF2-40B4-BE49-F238E27FC236}">
                <a16:creationId xmlns:a16="http://schemas.microsoft.com/office/drawing/2014/main" id="{A588BE9E-6A8E-7306-6720-C4114FD8B8F0}"/>
              </a:ext>
            </a:extLst>
          </p:cNvPr>
          <p:cNvSpPr txBox="1"/>
          <p:nvPr/>
        </p:nvSpPr>
        <p:spPr>
          <a:xfrm rot="16200000">
            <a:off x="-557549" y="3026144"/>
            <a:ext cx="1638318" cy="523220"/>
          </a:xfrm>
          <a:prstGeom prst="rect">
            <a:avLst/>
          </a:prstGeom>
          <a:noFill/>
        </p:spPr>
        <p:txBody>
          <a:bodyPr wrap="square" rtlCol="0">
            <a:spAutoFit/>
          </a:bodyPr>
          <a:lstStyle/>
          <a:p>
            <a:r>
              <a:rPr lang="en-JP" sz="2800" b="1" dirty="0">
                <a:solidFill>
                  <a:schemeClr val="tx2">
                    <a:lumMod val="90000"/>
                    <a:lumOff val="10000"/>
                  </a:schemeClr>
                </a:solidFill>
              </a:rPr>
              <a:t>Summer</a:t>
            </a:r>
          </a:p>
        </p:txBody>
      </p:sp>
      <p:sp>
        <p:nvSpPr>
          <p:cNvPr id="23" name="TextBox 22">
            <a:extLst>
              <a:ext uri="{FF2B5EF4-FFF2-40B4-BE49-F238E27FC236}">
                <a16:creationId xmlns:a16="http://schemas.microsoft.com/office/drawing/2014/main" id="{AD28AE64-3298-9302-93DC-6F08F4227996}"/>
              </a:ext>
            </a:extLst>
          </p:cNvPr>
          <p:cNvSpPr txBox="1"/>
          <p:nvPr/>
        </p:nvSpPr>
        <p:spPr>
          <a:xfrm>
            <a:off x="1149415"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00B22279-F882-1DA8-95FD-6110B445DA03}"/>
              </a:ext>
            </a:extLst>
          </p:cNvPr>
          <p:cNvSpPr txBox="1"/>
          <p:nvPr/>
        </p:nvSpPr>
        <p:spPr>
          <a:xfrm>
            <a:off x="4063137"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6914A716-473C-FAD8-56E3-F8A36A03637D}"/>
              </a:ext>
            </a:extLst>
          </p:cNvPr>
          <p:cNvSpPr txBox="1"/>
          <p:nvPr/>
        </p:nvSpPr>
        <p:spPr>
          <a:xfrm>
            <a:off x="6653629"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795BBF26-7FB0-9965-1880-73BE49B4A3AB}"/>
              </a:ext>
            </a:extLst>
          </p:cNvPr>
          <p:cNvSpPr txBox="1"/>
          <p:nvPr/>
        </p:nvSpPr>
        <p:spPr>
          <a:xfrm>
            <a:off x="9661261"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341B4477-9C5D-3C30-E020-5DB8A776979F}"/>
              </a:ext>
            </a:extLst>
          </p:cNvPr>
          <p:cNvSpPr txBox="1"/>
          <p:nvPr/>
        </p:nvSpPr>
        <p:spPr>
          <a:xfrm rot="16200000">
            <a:off x="-326563" y="3578257"/>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0.42</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0AF3CEE4-CDA0-1369-3BE3-F6CAACCB5C1A}"/>
              </a:ext>
            </a:extLst>
          </p:cNvPr>
          <p:cNvSpPr txBox="1"/>
          <p:nvPr/>
        </p:nvSpPr>
        <p:spPr>
          <a:xfrm rot="16200000">
            <a:off x="-315490" y="5337115"/>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0.53</a:t>
            </a:r>
            <a:endParaRPr lang="en-JP" b="1" dirty="0">
              <a:solidFill>
                <a:schemeClr val="tx2">
                  <a:lumMod val="90000"/>
                  <a:lumOff val="10000"/>
                </a:schemeClr>
              </a:solidFill>
            </a:endParaRPr>
          </a:p>
        </p:txBody>
      </p:sp>
      <p:pic>
        <p:nvPicPr>
          <p:cNvPr id="5" name="Picture 4">
            <a:extLst>
              <a:ext uri="{FF2B5EF4-FFF2-40B4-BE49-F238E27FC236}">
                <a16:creationId xmlns:a16="http://schemas.microsoft.com/office/drawing/2014/main" id="{F7FEE159-7C98-9362-61F2-46CC30EDF1FE}"/>
              </a:ext>
            </a:extLst>
          </p:cNvPr>
          <p:cNvPicPr>
            <a:picLocks noChangeAspect="1"/>
          </p:cNvPicPr>
          <p:nvPr/>
        </p:nvPicPr>
        <p:blipFill>
          <a:blip r:embed="rId3"/>
          <a:stretch>
            <a:fillRect/>
          </a:stretch>
        </p:blipFill>
        <p:spPr>
          <a:xfrm>
            <a:off x="782622" y="1200824"/>
            <a:ext cx="2867891" cy="1885950"/>
          </a:xfrm>
          <a:prstGeom prst="rect">
            <a:avLst/>
          </a:prstGeom>
        </p:spPr>
      </p:pic>
      <p:pic>
        <p:nvPicPr>
          <p:cNvPr id="8" name="Picture 7">
            <a:extLst>
              <a:ext uri="{FF2B5EF4-FFF2-40B4-BE49-F238E27FC236}">
                <a16:creationId xmlns:a16="http://schemas.microsoft.com/office/drawing/2014/main" id="{589E43FD-DD37-3980-25D0-761799930B53}"/>
              </a:ext>
            </a:extLst>
          </p:cNvPr>
          <p:cNvPicPr>
            <a:picLocks noChangeAspect="1"/>
          </p:cNvPicPr>
          <p:nvPr/>
        </p:nvPicPr>
        <p:blipFill>
          <a:blip r:embed="rId4"/>
          <a:stretch>
            <a:fillRect/>
          </a:stretch>
        </p:blipFill>
        <p:spPr>
          <a:xfrm>
            <a:off x="3526336" y="1200824"/>
            <a:ext cx="2867891" cy="1885950"/>
          </a:xfrm>
          <a:prstGeom prst="rect">
            <a:avLst/>
          </a:prstGeom>
        </p:spPr>
      </p:pic>
      <p:pic>
        <p:nvPicPr>
          <p:cNvPr id="11" name="Picture 10">
            <a:extLst>
              <a:ext uri="{FF2B5EF4-FFF2-40B4-BE49-F238E27FC236}">
                <a16:creationId xmlns:a16="http://schemas.microsoft.com/office/drawing/2014/main" id="{682E5106-D23C-5CB3-7B3C-298E565D9B6C}"/>
              </a:ext>
            </a:extLst>
          </p:cNvPr>
          <p:cNvPicPr>
            <a:picLocks noChangeAspect="1"/>
          </p:cNvPicPr>
          <p:nvPr/>
        </p:nvPicPr>
        <p:blipFill>
          <a:blip r:embed="rId5"/>
          <a:stretch>
            <a:fillRect/>
          </a:stretch>
        </p:blipFill>
        <p:spPr>
          <a:xfrm>
            <a:off x="6232529" y="1200824"/>
            <a:ext cx="2867891" cy="1885950"/>
          </a:xfrm>
          <a:prstGeom prst="rect">
            <a:avLst/>
          </a:prstGeom>
        </p:spPr>
      </p:pic>
      <p:pic>
        <p:nvPicPr>
          <p:cNvPr id="13" name="Picture 12">
            <a:extLst>
              <a:ext uri="{FF2B5EF4-FFF2-40B4-BE49-F238E27FC236}">
                <a16:creationId xmlns:a16="http://schemas.microsoft.com/office/drawing/2014/main" id="{A97FDF53-1BE7-596A-7314-C515AC8B0A91}"/>
              </a:ext>
            </a:extLst>
          </p:cNvPr>
          <p:cNvPicPr>
            <a:picLocks noChangeAspect="1"/>
          </p:cNvPicPr>
          <p:nvPr/>
        </p:nvPicPr>
        <p:blipFill>
          <a:blip r:embed="rId6"/>
          <a:stretch>
            <a:fillRect/>
          </a:stretch>
        </p:blipFill>
        <p:spPr>
          <a:xfrm>
            <a:off x="9170290" y="1200824"/>
            <a:ext cx="2867891" cy="1885950"/>
          </a:xfrm>
          <a:prstGeom prst="rect">
            <a:avLst/>
          </a:prstGeom>
        </p:spPr>
      </p:pic>
      <p:pic>
        <p:nvPicPr>
          <p:cNvPr id="16" name="Picture 15">
            <a:extLst>
              <a:ext uri="{FF2B5EF4-FFF2-40B4-BE49-F238E27FC236}">
                <a16:creationId xmlns:a16="http://schemas.microsoft.com/office/drawing/2014/main" id="{3C3E022C-9924-C07E-3CC2-6E0EE9D64839}"/>
              </a:ext>
            </a:extLst>
          </p:cNvPr>
          <p:cNvPicPr>
            <a:picLocks noChangeAspect="1"/>
          </p:cNvPicPr>
          <p:nvPr/>
        </p:nvPicPr>
        <p:blipFill>
          <a:blip r:embed="rId7"/>
          <a:stretch>
            <a:fillRect/>
          </a:stretch>
        </p:blipFill>
        <p:spPr>
          <a:xfrm>
            <a:off x="801079" y="3163938"/>
            <a:ext cx="2716910" cy="1786630"/>
          </a:xfrm>
          <a:prstGeom prst="rect">
            <a:avLst/>
          </a:prstGeom>
        </p:spPr>
      </p:pic>
      <p:pic>
        <p:nvPicPr>
          <p:cNvPr id="19" name="Picture 18">
            <a:extLst>
              <a:ext uri="{FF2B5EF4-FFF2-40B4-BE49-F238E27FC236}">
                <a16:creationId xmlns:a16="http://schemas.microsoft.com/office/drawing/2014/main" id="{A738BCFC-EC2A-C8EA-2A12-9780846E1D02}"/>
              </a:ext>
            </a:extLst>
          </p:cNvPr>
          <p:cNvPicPr>
            <a:picLocks noChangeAspect="1"/>
          </p:cNvPicPr>
          <p:nvPr/>
        </p:nvPicPr>
        <p:blipFill>
          <a:blip r:embed="rId8"/>
          <a:stretch>
            <a:fillRect/>
          </a:stretch>
        </p:blipFill>
        <p:spPr>
          <a:xfrm>
            <a:off x="3522094" y="3163938"/>
            <a:ext cx="2716910" cy="1786630"/>
          </a:xfrm>
          <a:prstGeom prst="rect">
            <a:avLst/>
          </a:prstGeom>
        </p:spPr>
      </p:pic>
      <p:pic>
        <p:nvPicPr>
          <p:cNvPr id="27" name="Picture 26">
            <a:extLst>
              <a:ext uri="{FF2B5EF4-FFF2-40B4-BE49-F238E27FC236}">
                <a16:creationId xmlns:a16="http://schemas.microsoft.com/office/drawing/2014/main" id="{97C210A4-6F3B-5AB0-C4F6-752756D65092}"/>
              </a:ext>
            </a:extLst>
          </p:cNvPr>
          <p:cNvPicPr>
            <a:picLocks noChangeAspect="1"/>
          </p:cNvPicPr>
          <p:nvPr/>
        </p:nvPicPr>
        <p:blipFill>
          <a:blip r:embed="rId9"/>
          <a:stretch>
            <a:fillRect/>
          </a:stretch>
        </p:blipFill>
        <p:spPr>
          <a:xfrm>
            <a:off x="6162632" y="3137700"/>
            <a:ext cx="2716910" cy="1786630"/>
          </a:xfrm>
          <a:prstGeom prst="rect">
            <a:avLst/>
          </a:prstGeom>
        </p:spPr>
      </p:pic>
      <p:pic>
        <p:nvPicPr>
          <p:cNvPr id="29" name="Picture 28">
            <a:extLst>
              <a:ext uri="{FF2B5EF4-FFF2-40B4-BE49-F238E27FC236}">
                <a16:creationId xmlns:a16="http://schemas.microsoft.com/office/drawing/2014/main" id="{8EABB358-51BF-5E91-7576-B6A34A7CA6F2}"/>
              </a:ext>
            </a:extLst>
          </p:cNvPr>
          <p:cNvPicPr>
            <a:picLocks noChangeAspect="1"/>
          </p:cNvPicPr>
          <p:nvPr/>
        </p:nvPicPr>
        <p:blipFill>
          <a:blip r:embed="rId10"/>
          <a:stretch>
            <a:fillRect/>
          </a:stretch>
        </p:blipFill>
        <p:spPr>
          <a:xfrm>
            <a:off x="9170291" y="3137700"/>
            <a:ext cx="2716910" cy="1786630"/>
          </a:xfrm>
          <a:prstGeom prst="rect">
            <a:avLst/>
          </a:prstGeom>
        </p:spPr>
      </p:pic>
      <p:pic>
        <p:nvPicPr>
          <p:cNvPr id="32" name="Picture 31">
            <a:extLst>
              <a:ext uri="{FF2B5EF4-FFF2-40B4-BE49-F238E27FC236}">
                <a16:creationId xmlns:a16="http://schemas.microsoft.com/office/drawing/2014/main" id="{D41DEB06-D3EC-8A48-0798-22979F744F26}"/>
              </a:ext>
            </a:extLst>
          </p:cNvPr>
          <p:cNvPicPr>
            <a:picLocks noChangeAspect="1"/>
          </p:cNvPicPr>
          <p:nvPr/>
        </p:nvPicPr>
        <p:blipFill>
          <a:blip r:embed="rId11"/>
          <a:stretch>
            <a:fillRect/>
          </a:stretch>
        </p:blipFill>
        <p:spPr>
          <a:xfrm>
            <a:off x="782623" y="4928394"/>
            <a:ext cx="2716910" cy="1786630"/>
          </a:xfrm>
          <a:prstGeom prst="rect">
            <a:avLst/>
          </a:prstGeom>
        </p:spPr>
      </p:pic>
      <p:pic>
        <p:nvPicPr>
          <p:cNvPr id="37" name="Picture 36">
            <a:extLst>
              <a:ext uri="{FF2B5EF4-FFF2-40B4-BE49-F238E27FC236}">
                <a16:creationId xmlns:a16="http://schemas.microsoft.com/office/drawing/2014/main" id="{155B9D1C-323E-CC01-415D-8D1EEF5ED8C0}"/>
              </a:ext>
            </a:extLst>
          </p:cNvPr>
          <p:cNvPicPr>
            <a:picLocks noChangeAspect="1"/>
          </p:cNvPicPr>
          <p:nvPr/>
        </p:nvPicPr>
        <p:blipFill>
          <a:blip r:embed="rId12"/>
          <a:stretch>
            <a:fillRect/>
          </a:stretch>
        </p:blipFill>
        <p:spPr>
          <a:xfrm>
            <a:off x="3481856" y="4972050"/>
            <a:ext cx="2716910" cy="1786630"/>
          </a:xfrm>
          <a:prstGeom prst="rect">
            <a:avLst/>
          </a:prstGeom>
        </p:spPr>
      </p:pic>
      <p:pic>
        <p:nvPicPr>
          <p:cNvPr id="40" name="Picture 39">
            <a:extLst>
              <a:ext uri="{FF2B5EF4-FFF2-40B4-BE49-F238E27FC236}">
                <a16:creationId xmlns:a16="http://schemas.microsoft.com/office/drawing/2014/main" id="{81B0F3C4-08D4-677A-ACE8-68F8EA4A0F05}"/>
              </a:ext>
            </a:extLst>
          </p:cNvPr>
          <p:cNvPicPr>
            <a:picLocks noChangeAspect="1"/>
          </p:cNvPicPr>
          <p:nvPr/>
        </p:nvPicPr>
        <p:blipFill>
          <a:blip r:embed="rId13"/>
          <a:stretch>
            <a:fillRect/>
          </a:stretch>
        </p:blipFill>
        <p:spPr>
          <a:xfrm>
            <a:off x="6173705" y="4972050"/>
            <a:ext cx="2716910" cy="1786630"/>
          </a:xfrm>
          <a:prstGeom prst="rect">
            <a:avLst/>
          </a:prstGeom>
        </p:spPr>
      </p:pic>
      <p:pic>
        <p:nvPicPr>
          <p:cNvPr id="44" name="Picture 43">
            <a:extLst>
              <a:ext uri="{FF2B5EF4-FFF2-40B4-BE49-F238E27FC236}">
                <a16:creationId xmlns:a16="http://schemas.microsoft.com/office/drawing/2014/main" id="{28359FF4-57B5-00DB-AE35-302DB357B988}"/>
              </a:ext>
            </a:extLst>
          </p:cNvPr>
          <p:cNvPicPr>
            <a:picLocks noChangeAspect="1"/>
          </p:cNvPicPr>
          <p:nvPr/>
        </p:nvPicPr>
        <p:blipFill>
          <a:blip r:embed="rId14"/>
          <a:stretch>
            <a:fillRect/>
          </a:stretch>
        </p:blipFill>
        <p:spPr>
          <a:xfrm>
            <a:off x="9170291" y="4972050"/>
            <a:ext cx="2716910" cy="1786630"/>
          </a:xfrm>
          <a:prstGeom prst="rect">
            <a:avLst/>
          </a:prstGeom>
        </p:spPr>
      </p:pic>
    </p:spTree>
    <p:extLst>
      <p:ext uri="{BB962C8B-B14F-4D97-AF65-F5344CB8AC3E}">
        <p14:creationId xmlns:p14="http://schemas.microsoft.com/office/powerpoint/2010/main" val="4163406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36A2E-4C19-1B1B-8607-674F2A5DBA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7D24E-2497-6AC7-E616-870FDEF8D9C0}"/>
              </a:ext>
            </a:extLst>
          </p:cNvPr>
          <p:cNvSpPr>
            <a:spLocks noGrp="1"/>
          </p:cNvSpPr>
          <p:nvPr>
            <p:ph type="title"/>
          </p:nvPr>
        </p:nvSpPr>
        <p:spPr>
          <a:xfrm>
            <a:off x="878905" y="295907"/>
            <a:ext cx="10515600" cy="766445"/>
          </a:xfrm>
        </p:spPr>
        <p:txBody>
          <a:bodyPr>
            <a:normAutofit fontScale="90000"/>
          </a:bodyPr>
          <a:lstStyle/>
          <a:p>
            <a:r>
              <a:rPr lang="en-US" sz="4000" dirty="0"/>
              <a:t>Amazon </a:t>
            </a:r>
            <a:r>
              <a:rPr lang="en-JP" sz="4000"/>
              <a:t>Soil </a:t>
            </a:r>
            <a:r>
              <a:rPr lang="en-JP" sz="4000" dirty="0"/>
              <a:t>Moisture Probability Distributions: Fall</a:t>
            </a:r>
          </a:p>
        </p:txBody>
      </p:sp>
      <p:sp>
        <p:nvSpPr>
          <p:cNvPr id="22" name="TextBox 21">
            <a:extLst>
              <a:ext uri="{FF2B5EF4-FFF2-40B4-BE49-F238E27FC236}">
                <a16:creationId xmlns:a16="http://schemas.microsoft.com/office/drawing/2014/main" id="{D1301938-75CE-D448-537E-6B88752BC6AC}"/>
              </a:ext>
            </a:extLst>
          </p:cNvPr>
          <p:cNvSpPr txBox="1"/>
          <p:nvPr/>
        </p:nvSpPr>
        <p:spPr>
          <a:xfrm rot="16200000">
            <a:off x="-557549" y="3026144"/>
            <a:ext cx="1638318" cy="523220"/>
          </a:xfrm>
          <a:prstGeom prst="rect">
            <a:avLst/>
          </a:prstGeom>
          <a:noFill/>
        </p:spPr>
        <p:txBody>
          <a:bodyPr wrap="square" rtlCol="0">
            <a:spAutoFit/>
          </a:bodyPr>
          <a:lstStyle/>
          <a:p>
            <a:r>
              <a:rPr lang="en-JP" sz="2800" b="1" dirty="0">
                <a:solidFill>
                  <a:schemeClr val="tx2">
                    <a:lumMod val="90000"/>
                    <a:lumOff val="10000"/>
                  </a:schemeClr>
                </a:solidFill>
              </a:rPr>
              <a:t>Fall</a:t>
            </a:r>
          </a:p>
        </p:txBody>
      </p:sp>
      <p:sp>
        <p:nvSpPr>
          <p:cNvPr id="23" name="TextBox 22">
            <a:extLst>
              <a:ext uri="{FF2B5EF4-FFF2-40B4-BE49-F238E27FC236}">
                <a16:creationId xmlns:a16="http://schemas.microsoft.com/office/drawing/2014/main" id="{5841A83B-3CBC-D2BC-BFB1-E6B756544878}"/>
              </a:ext>
            </a:extLst>
          </p:cNvPr>
          <p:cNvSpPr txBox="1"/>
          <p:nvPr/>
        </p:nvSpPr>
        <p:spPr>
          <a:xfrm>
            <a:off x="1149415"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5A9AEDF7-BBA7-FF5D-A6E7-85DFF0875771}"/>
              </a:ext>
            </a:extLst>
          </p:cNvPr>
          <p:cNvSpPr txBox="1"/>
          <p:nvPr/>
        </p:nvSpPr>
        <p:spPr>
          <a:xfrm>
            <a:off x="4063137"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375DF16A-6F77-323A-6B4C-6FAFAEFE5E03}"/>
              </a:ext>
            </a:extLst>
          </p:cNvPr>
          <p:cNvSpPr txBox="1"/>
          <p:nvPr/>
        </p:nvSpPr>
        <p:spPr>
          <a:xfrm>
            <a:off x="6653629"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B6315FFA-ED94-3DBF-1879-BDF80CF56206}"/>
              </a:ext>
            </a:extLst>
          </p:cNvPr>
          <p:cNvSpPr txBox="1"/>
          <p:nvPr/>
        </p:nvSpPr>
        <p:spPr>
          <a:xfrm>
            <a:off x="9661261"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822E1422-D31B-0D1B-32BC-4A2EB2F93CBA}"/>
              </a:ext>
            </a:extLst>
          </p:cNvPr>
          <p:cNvSpPr txBox="1"/>
          <p:nvPr/>
        </p:nvSpPr>
        <p:spPr>
          <a:xfrm rot="16200000">
            <a:off x="-326563" y="3578257"/>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0.22</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00F121C2-AC40-8CD4-8D3E-457FA6AE76F3}"/>
              </a:ext>
            </a:extLst>
          </p:cNvPr>
          <p:cNvSpPr txBox="1"/>
          <p:nvPr/>
        </p:nvSpPr>
        <p:spPr>
          <a:xfrm rot="16200000">
            <a:off x="-315490" y="5337115"/>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0.31</a:t>
            </a:r>
            <a:endParaRPr lang="en-JP" b="1" dirty="0">
              <a:solidFill>
                <a:schemeClr val="tx2">
                  <a:lumMod val="90000"/>
                  <a:lumOff val="10000"/>
                </a:schemeClr>
              </a:solidFill>
            </a:endParaRPr>
          </a:p>
        </p:txBody>
      </p:sp>
      <p:pic>
        <p:nvPicPr>
          <p:cNvPr id="5" name="Picture 4">
            <a:extLst>
              <a:ext uri="{FF2B5EF4-FFF2-40B4-BE49-F238E27FC236}">
                <a16:creationId xmlns:a16="http://schemas.microsoft.com/office/drawing/2014/main" id="{91248C48-17A0-8918-12A5-00CAB4AD6C2B}"/>
              </a:ext>
            </a:extLst>
          </p:cNvPr>
          <p:cNvPicPr>
            <a:picLocks noChangeAspect="1"/>
          </p:cNvPicPr>
          <p:nvPr/>
        </p:nvPicPr>
        <p:blipFill>
          <a:blip r:embed="rId3"/>
          <a:stretch>
            <a:fillRect/>
          </a:stretch>
        </p:blipFill>
        <p:spPr>
          <a:xfrm>
            <a:off x="736791" y="1200824"/>
            <a:ext cx="2867891" cy="1885950"/>
          </a:xfrm>
          <a:prstGeom prst="rect">
            <a:avLst/>
          </a:prstGeom>
        </p:spPr>
      </p:pic>
      <p:pic>
        <p:nvPicPr>
          <p:cNvPr id="8" name="Picture 7">
            <a:extLst>
              <a:ext uri="{FF2B5EF4-FFF2-40B4-BE49-F238E27FC236}">
                <a16:creationId xmlns:a16="http://schemas.microsoft.com/office/drawing/2014/main" id="{431910F1-71CB-025D-8768-68A50E635CAD}"/>
              </a:ext>
            </a:extLst>
          </p:cNvPr>
          <p:cNvPicPr>
            <a:picLocks noChangeAspect="1"/>
          </p:cNvPicPr>
          <p:nvPr/>
        </p:nvPicPr>
        <p:blipFill>
          <a:blip r:embed="rId4"/>
          <a:stretch>
            <a:fillRect/>
          </a:stretch>
        </p:blipFill>
        <p:spPr>
          <a:xfrm>
            <a:off x="3470382" y="1200824"/>
            <a:ext cx="2867891" cy="1885950"/>
          </a:xfrm>
          <a:prstGeom prst="rect">
            <a:avLst/>
          </a:prstGeom>
        </p:spPr>
      </p:pic>
      <p:pic>
        <p:nvPicPr>
          <p:cNvPr id="11" name="Picture 10">
            <a:extLst>
              <a:ext uri="{FF2B5EF4-FFF2-40B4-BE49-F238E27FC236}">
                <a16:creationId xmlns:a16="http://schemas.microsoft.com/office/drawing/2014/main" id="{7E8E1BB4-CD0F-391F-8176-E3CB16C91E3A}"/>
              </a:ext>
            </a:extLst>
          </p:cNvPr>
          <p:cNvPicPr>
            <a:picLocks noChangeAspect="1"/>
          </p:cNvPicPr>
          <p:nvPr/>
        </p:nvPicPr>
        <p:blipFill>
          <a:blip r:embed="rId5"/>
          <a:stretch>
            <a:fillRect/>
          </a:stretch>
        </p:blipFill>
        <p:spPr>
          <a:xfrm>
            <a:off x="6232529" y="1200824"/>
            <a:ext cx="2867891" cy="1885950"/>
          </a:xfrm>
          <a:prstGeom prst="rect">
            <a:avLst/>
          </a:prstGeom>
        </p:spPr>
      </p:pic>
      <p:pic>
        <p:nvPicPr>
          <p:cNvPr id="13" name="Picture 12">
            <a:extLst>
              <a:ext uri="{FF2B5EF4-FFF2-40B4-BE49-F238E27FC236}">
                <a16:creationId xmlns:a16="http://schemas.microsoft.com/office/drawing/2014/main" id="{53F95FFE-FB4F-4F8C-B652-0CBD82914609}"/>
              </a:ext>
            </a:extLst>
          </p:cNvPr>
          <p:cNvPicPr>
            <a:picLocks noChangeAspect="1"/>
          </p:cNvPicPr>
          <p:nvPr/>
        </p:nvPicPr>
        <p:blipFill>
          <a:blip r:embed="rId6"/>
          <a:stretch>
            <a:fillRect/>
          </a:stretch>
        </p:blipFill>
        <p:spPr>
          <a:xfrm>
            <a:off x="9170290" y="1200824"/>
            <a:ext cx="2867891" cy="1885950"/>
          </a:xfrm>
          <a:prstGeom prst="rect">
            <a:avLst/>
          </a:prstGeom>
        </p:spPr>
      </p:pic>
      <p:pic>
        <p:nvPicPr>
          <p:cNvPr id="16" name="Picture 15">
            <a:extLst>
              <a:ext uri="{FF2B5EF4-FFF2-40B4-BE49-F238E27FC236}">
                <a16:creationId xmlns:a16="http://schemas.microsoft.com/office/drawing/2014/main" id="{2178F026-9856-EBCB-E85C-797A81C6A8FF}"/>
              </a:ext>
            </a:extLst>
          </p:cNvPr>
          <p:cNvPicPr>
            <a:picLocks noChangeAspect="1"/>
          </p:cNvPicPr>
          <p:nvPr/>
        </p:nvPicPr>
        <p:blipFill>
          <a:blip r:embed="rId7"/>
          <a:stretch>
            <a:fillRect/>
          </a:stretch>
        </p:blipFill>
        <p:spPr>
          <a:xfrm>
            <a:off x="693055" y="3086774"/>
            <a:ext cx="2721843" cy="1789874"/>
          </a:xfrm>
          <a:prstGeom prst="rect">
            <a:avLst/>
          </a:prstGeom>
        </p:spPr>
      </p:pic>
      <p:pic>
        <p:nvPicPr>
          <p:cNvPr id="19" name="Picture 18">
            <a:extLst>
              <a:ext uri="{FF2B5EF4-FFF2-40B4-BE49-F238E27FC236}">
                <a16:creationId xmlns:a16="http://schemas.microsoft.com/office/drawing/2014/main" id="{C5E37325-2DD4-BF25-3FD2-D3ADB680109F}"/>
              </a:ext>
            </a:extLst>
          </p:cNvPr>
          <p:cNvPicPr>
            <a:picLocks noChangeAspect="1"/>
          </p:cNvPicPr>
          <p:nvPr/>
        </p:nvPicPr>
        <p:blipFill>
          <a:blip r:embed="rId8"/>
          <a:stretch>
            <a:fillRect/>
          </a:stretch>
        </p:blipFill>
        <p:spPr>
          <a:xfrm>
            <a:off x="3508776" y="3086774"/>
            <a:ext cx="2721843" cy="1789874"/>
          </a:xfrm>
          <a:prstGeom prst="rect">
            <a:avLst/>
          </a:prstGeom>
        </p:spPr>
      </p:pic>
      <p:pic>
        <p:nvPicPr>
          <p:cNvPr id="27" name="Picture 26">
            <a:extLst>
              <a:ext uri="{FF2B5EF4-FFF2-40B4-BE49-F238E27FC236}">
                <a16:creationId xmlns:a16="http://schemas.microsoft.com/office/drawing/2014/main" id="{80E3BA49-6F52-87FA-08CF-3A138DC6D146}"/>
              </a:ext>
            </a:extLst>
          </p:cNvPr>
          <p:cNvPicPr>
            <a:picLocks noChangeAspect="1"/>
          </p:cNvPicPr>
          <p:nvPr/>
        </p:nvPicPr>
        <p:blipFill>
          <a:blip r:embed="rId9"/>
          <a:stretch>
            <a:fillRect/>
          </a:stretch>
        </p:blipFill>
        <p:spPr>
          <a:xfrm>
            <a:off x="6302066" y="3086774"/>
            <a:ext cx="2721843" cy="1789874"/>
          </a:xfrm>
          <a:prstGeom prst="rect">
            <a:avLst/>
          </a:prstGeom>
        </p:spPr>
      </p:pic>
      <p:pic>
        <p:nvPicPr>
          <p:cNvPr id="29" name="Picture 28">
            <a:extLst>
              <a:ext uri="{FF2B5EF4-FFF2-40B4-BE49-F238E27FC236}">
                <a16:creationId xmlns:a16="http://schemas.microsoft.com/office/drawing/2014/main" id="{C0CD0210-D176-6F9B-3C6B-9DFBBAF0B576}"/>
              </a:ext>
            </a:extLst>
          </p:cNvPr>
          <p:cNvPicPr>
            <a:picLocks noChangeAspect="1"/>
          </p:cNvPicPr>
          <p:nvPr/>
        </p:nvPicPr>
        <p:blipFill>
          <a:blip r:embed="rId10"/>
          <a:stretch>
            <a:fillRect/>
          </a:stretch>
        </p:blipFill>
        <p:spPr>
          <a:xfrm>
            <a:off x="9243313" y="3086774"/>
            <a:ext cx="2721843" cy="1789874"/>
          </a:xfrm>
          <a:prstGeom prst="rect">
            <a:avLst/>
          </a:prstGeom>
        </p:spPr>
      </p:pic>
      <p:pic>
        <p:nvPicPr>
          <p:cNvPr id="32" name="Picture 31">
            <a:extLst>
              <a:ext uri="{FF2B5EF4-FFF2-40B4-BE49-F238E27FC236}">
                <a16:creationId xmlns:a16="http://schemas.microsoft.com/office/drawing/2014/main" id="{43872337-6FEE-78CD-372E-540FB5BF3CD2}"/>
              </a:ext>
            </a:extLst>
          </p:cNvPr>
          <p:cNvPicPr>
            <a:picLocks noChangeAspect="1"/>
          </p:cNvPicPr>
          <p:nvPr/>
        </p:nvPicPr>
        <p:blipFill>
          <a:blip r:embed="rId11"/>
          <a:stretch>
            <a:fillRect/>
          </a:stretch>
        </p:blipFill>
        <p:spPr>
          <a:xfrm>
            <a:off x="693054" y="4975564"/>
            <a:ext cx="2721843" cy="1789874"/>
          </a:xfrm>
          <a:prstGeom prst="rect">
            <a:avLst/>
          </a:prstGeom>
        </p:spPr>
      </p:pic>
      <p:pic>
        <p:nvPicPr>
          <p:cNvPr id="37" name="Picture 36">
            <a:extLst>
              <a:ext uri="{FF2B5EF4-FFF2-40B4-BE49-F238E27FC236}">
                <a16:creationId xmlns:a16="http://schemas.microsoft.com/office/drawing/2014/main" id="{658FAB48-7131-CD12-09EE-7DDB17D9F7E9}"/>
              </a:ext>
            </a:extLst>
          </p:cNvPr>
          <p:cNvPicPr>
            <a:picLocks noChangeAspect="1"/>
          </p:cNvPicPr>
          <p:nvPr/>
        </p:nvPicPr>
        <p:blipFill>
          <a:blip r:embed="rId12"/>
          <a:stretch>
            <a:fillRect/>
          </a:stretch>
        </p:blipFill>
        <p:spPr>
          <a:xfrm>
            <a:off x="3508775" y="4975564"/>
            <a:ext cx="2721843" cy="1789874"/>
          </a:xfrm>
          <a:prstGeom prst="rect">
            <a:avLst/>
          </a:prstGeom>
        </p:spPr>
      </p:pic>
      <p:pic>
        <p:nvPicPr>
          <p:cNvPr id="40" name="Picture 39">
            <a:extLst>
              <a:ext uri="{FF2B5EF4-FFF2-40B4-BE49-F238E27FC236}">
                <a16:creationId xmlns:a16="http://schemas.microsoft.com/office/drawing/2014/main" id="{39ABCD73-0EC4-C5AC-F10A-9B9A105B6B9C}"/>
              </a:ext>
            </a:extLst>
          </p:cNvPr>
          <p:cNvPicPr>
            <a:picLocks noChangeAspect="1"/>
          </p:cNvPicPr>
          <p:nvPr/>
        </p:nvPicPr>
        <p:blipFill>
          <a:blip r:embed="rId13"/>
          <a:stretch>
            <a:fillRect/>
          </a:stretch>
        </p:blipFill>
        <p:spPr>
          <a:xfrm>
            <a:off x="6302065" y="4964529"/>
            <a:ext cx="2721843" cy="1789874"/>
          </a:xfrm>
          <a:prstGeom prst="rect">
            <a:avLst/>
          </a:prstGeom>
        </p:spPr>
      </p:pic>
      <p:pic>
        <p:nvPicPr>
          <p:cNvPr id="44" name="Picture 43">
            <a:extLst>
              <a:ext uri="{FF2B5EF4-FFF2-40B4-BE49-F238E27FC236}">
                <a16:creationId xmlns:a16="http://schemas.microsoft.com/office/drawing/2014/main" id="{3AE0A40D-6682-6516-7937-9EF1B7BD27DB}"/>
              </a:ext>
            </a:extLst>
          </p:cNvPr>
          <p:cNvPicPr>
            <a:picLocks noChangeAspect="1"/>
          </p:cNvPicPr>
          <p:nvPr/>
        </p:nvPicPr>
        <p:blipFill>
          <a:blip r:embed="rId14"/>
          <a:stretch>
            <a:fillRect/>
          </a:stretch>
        </p:blipFill>
        <p:spPr>
          <a:xfrm>
            <a:off x="9243312" y="4964529"/>
            <a:ext cx="2721843" cy="1789874"/>
          </a:xfrm>
          <a:prstGeom prst="rect">
            <a:avLst/>
          </a:prstGeom>
        </p:spPr>
      </p:pic>
    </p:spTree>
    <p:extLst>
      <p:ext uri="{BB962C8B-B14F-4D97-AF65-F5344CB8AC3E}">
        <p14:creationId xmlns:p14="http://schemas.microsoft.com/office/powerpoint/2010/main" val="2341670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30245-3233-14EF-76DF-E3C50CACC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08C3C-5B4C-339B-697D-2A28D79A848D}"/>
              </a:ext>
            </a:extLst>
          </p:cNvPr>
          <p:cNvSpPr>
            <a:spLocks noGrp="1"/>
          </p:cNvSpPr>
          <p:nvPr>
            <p:ph type="title"/>
          </p:nvPr>
        </p:nvSpPr>
        <p:spPr>
          <a:xfrm>
            <a:off x="878904" y="264062"/>
            <a:ext cx="11199029" cy="766445"/>
          </a:xfrm>
        </p:spPr>
        <p:txBody>
          <a:bodyPr>
            <a:normAutofit fontScale="90000"/>
          </a:bodyPr>
          <a:lstStyle/>
          <a:p>
            <a:r>
              <a:rPr lang="en-US" sz="4000" dirty="0"/>
              <a:t>New Mexico </a:t>
            </a:r>
            <a:r>
              <a:rPr lang="en-JP" sz="4000"/>
              <a:t>Soil </a:t>
            </a:r>
            <a:r>
              <a:rPr lang="en-JP" sz="4000" dirty="0"/>
              <a:t>Moisture Probability Distributions: Winter</a:t>
            </a:r>
          </a:p>
        </p:txBody>
      </p:sp>
      <p:sp>
        <p:nvSpPr>
          <p:cNvPr id="22" name="TextBox 21">
            <a:extLst>
              <a:ext uri="{FF2B5EF4-FFF2-40B4-BE49-F238E27FC236}">
                <a16:creationId xmlns:a16="http://schemas.microsoft.com/office/drawing/2014/main" id="{83EEA092-C4BB-0A3C-665C-591E975CB451}"/>
              </a:ext>
            </a:extLst>
          </p:cNvPr>
          <p:cNvSpPr txBox="1"/>
          <p:nvPr/>
        </p:nvSpPr>
        <p:spPr>
          <a:xfrm rot="16200000">
            <a:off x="-557549" y="2994299"/>
            <a:ext cx="1638318" cy="523220"/>
          </a:xfrm>
          <a:prstGeom prst="rect">
            <a:avLst/>
          </a:prstGeom>
          <a:noFill/>
        </p:spPr>
        <p:txBody>
          <a:bodyPr wrap="square" rtlCol="0">
            <a:spAutoFit/>
          </a:bodyPr>
          <a:lstStyle/>
          <a:p>
            <a:r>
              <a:rPr lang="en-JP" sz="2800" b="1" dirty="0">
                <a:solidFill>
                  <a:schemeClr val="tx2">
                    <a:lumMod val="90000"/>
                    <a:lumOff val="10000"/>
                  </a:schemeClr>
                </a:solidFill>
              </a:rPr>
              <a:t>Winter</a:t>
            </a:r>
          </a:p>
        </p:txBody>
      </p:sp>
      <p:sp>
        <p:nvSpPr>
          <p:cNvPr id="23" name="TextBox 22">
            <a:extLst>
              <a:ext uri="{FF2B5EF4-FFF2-40B4-BE49-F238E27FC236}">
                <a16:creationId xmlns:a16="http://schemas.microsoft.com/office/drawing/2014/main" id="{E278EE31-EE44-205D-381C-272B7291219E}"/>
              </a:ext>
            </a:extLst>
          </p:cNvPr>
          <p:cNvSpPr txBox="1"/>
          <p:nvPr/>
        </p:nvSpPr>
        <p:spPr>
          <a:xfrm>
            <a:off x="1149415"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0F9DCAF6-D095-796B-ACED-EDCF5791DED9}"/>
              </a:ext>
            </a:extLst>
          </p:cNvPr>
          <p:cNvSpPr txBox="1"/>
          <p:nvPr/>
        </p:nvSpPr>
        <p:spPr>
          <a:xfrm>
            <a:off x="4063137"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6B8A8270-919C-45B4-F8D4-A2B28ABFB656}"/>
              </a:ext>
            </a:extLst>
          </p:cNvPr>
          <p:cNvSpPr txBox="1"/>
          <p:nvPr/>
        </p:nvSpPr>
        <p:spPr>
          <a:xfrm>
            <a:off x="6653629"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78DDF2B1-40E9-2978-EB05-4DC431550A89}"/>
              </a:ext>
            </a:extLst>
          </p:cNvPr>
          <p:cNvSpPr txBox="1"/>
          <p:nvPr/>
        </p:nvSpPr>
        <p:spPr>
          <a:xfrm>
            <a:off x="9661261" y="829468"/>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1151FE46-2FBD-9143-81D2-A2BB14EA5975}"/>
              </a:ext>
            </a:extLst>
          </p:cNvPr>
          <p:cNvSpPr txBox="1"/>
          <p:nvPr/>
        </p:nvSpPr>
        <p:spPr>
          <a:xfrm rot="16200000">
            <a:off x="-297563" y="3782684"/>
            <a:ext cx="1885950" cy="369332"/>
          </a:xfrm>
          <a:prstGeom prst="rect">
            <a:avLst/>
          </a:prstGeom>
          <a:noFill/>
        </p:spPr>
        <p:txBody>
          <a:bodyPr wrap="square" rtlCol="0">
            <a:spAutoFit/>
          </a:bodyPr>
          <a:lstStyle/>
          <a:p>
            <a:r>
              <a:rPr lang="en-US" b="1" dirty="0">
                <a:solidFill>
                  <a:schemeClr val="tx2">
                    <a:lumMod val="90000"/>
                    <a:lumOff val="10000"/>
                  </a:schemeClr>
                </a:solidFill>
              </a:rPr>
              <a:t>Initial VWC</a:t>
            </a:r>
            <a:r>
              <a:rPr lang="en-JP" b="1">
                <a:solidFill>
                  <a:schemeClr val="tx2">
                    <a:lumMod val="90000"/>
                    <a:lumOff val="10000"/>
                  </a:schemeClr>
                </a:solidFill>
              </a:rPr>
              <a:t> 0.</a:t>
            </a:r>
            <a:r>
              <a:rPr lang="en-US" b="1" dirty="0">
                <a:solidFill>
                  <a:schemeClr val="tx2">
                    <a:lumMod val="90000"/>
                    <a:lumOff val="10000"/>
                  </a:schemeClr>
                </a:solidFill>
              </a:rPr>
              <a:t>08</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795BEF18-B180-3119-F0BD-11074B2CF979}"/>
              </a:ext>
            </a:extLst>
          </p:cNvPr>
          <p:cNvSpPr txBox="1"/>
          <p:nvPr/>
        </p:nvSpPr>
        <p:spPr>
          <a:xfrm rot="16200000">
            <a:off x="-294799" y="5585622"/>
            <a:ext cx="1885950" cy="369332"/>
          </a:xfrm>
          <a:prstGeom prst="rect">
            <a:avLst/>
          </a:prstGeom>
          <a:noFill/>
        </p:spPr>
        <p:txBody>
          <a:bodyPr wrap="square" rtlCol="0">
            <a:spAutoFit/>
          </a:bodyPr>
          <a:lstStyle/>
          <a:p>
            <a:r>
              <a:rPr lang="en-US" b="1" dirty="0">
                <a:solidFill>
                  <a:schemeClr val="tx2">
                    <a:lumMod val="90000"/>
                    <a:lumOff val="10000"/>
                  </a:schemeClr>
                </a:solidFill>
              </a:rPr>
              <a:t>Initial VWC</a:t>
            </a:r>
            <a:r>
              <a:rPr lang="en-JP" b="1">
                <a:solidFill>
                  <a:schemeClr val="tx2">
                    <a:lumMod val="90000"/>
                    <a:lumOff val="10000"/>
                  </a:schemeClr>
                </a:solidFill>
              </a:rPr>
              <a:t> 0.</a:t>
            </a:r>
            <a:r>
              <a:rPr lang="en-US" b="1" dirty="0">
                <a:solidFill>
                  <a:schemeClr val="tx2">
                    <a:lumMod val="90000"/>
                    <a:lumOff val="10000"/>
                  </a:schemeClr>
                </a:solidFill>
              </a:rPr>
              <a:t>19</a:t>
            </a:r>
            <a:endParaRPr lang="en-JP" b="1" dirty="0">
              <a:solidFill>
                <a:schemeClr val="tx2">
                  <a:lumMod val="90000"/>
                  <a:lumOff val="10000"/>
                </a:schemeClr>
              </a:solidFill>
            </a:endParaRPr>
          </a:p>
        </p:txBody>
      </p:sp>
      <p:pic>
        <p:nvPicPr>
          <p:cNvPr id="4" name="Picture 3" descr="A yellow and green line&#10;&#10;AI-generated content may be incorrect.">
            <a:extLst>
              <a:ext uri="{FF2B5EF4-FFF2-40B4-BE49-F238E27FC236}">
                <a16:creationId xmlns:a16="http://schemas.microsoft.com/office/drawing/2014/main" id="{A18A5612-5F06-7684-8F8D-14B9B8FD59F8}"/>
              </a:ext>
            </a:extLst>
          </p:cNvPr>
          <p:cNvPicPr>
            <a:picLocks noChangeAspect="1"/>
          </p:cNvPicPr>
          <p:nvPr/>
        </p:nvPicPr>
        <p:blipFill>
          <a:blip r:embed="rId3"/>
          <a:stretch>
            <a:fillRect/>
          </a:stretch>
        </p:blipFill>
        <p:spPr>
          <a:xfrm>
            <a:off x="644789" y="1124671"/>
            <a:ext cx="2915178" cy="1885726"/>
          </a:xfrm>
          <a:prstGeom prst="rect">
            <a:avLst/>
          </a:prstGeom>
        </p:spPr>
      </p:pic>
      <p:pic>
        <p:nvPicPr>
          <p:cNvPr id="7" name="Picture 6" descr="A yellow and black gradient&#10;&#10;AI-generated content may be incorrect.">
            <a:extLst>
              <a:ext uri="{FF2B5EF4-FFF2-40B4-BE49-F238E27FC236}">
                <a16:creationId xmlns:a16="http://schemas.microsoft.com/office/drawing/2014/main" id="{9BF496E8-5BB5-016A-E9F3-9B062DA111F4}"/>
              </a:ext>
            </a:extLst>
          </p:cNvPr>
          <p:cNvPicPr>
            <a:picLocks noChangeAspect="1"/>
          </p:cNvPicPr>
          <p:nvPr/>
        </p:nvPicPr>
        <p:blipFill>
          <a:blip r:embed="rId4"/>
          <a:stretch>
            <a:fillRect/>
          </a:stretch>
        </p:blipFill>
        <p:spPr>
          <a:xfrm>
            <a:off x="3386180" y="1124811"/>
            <a:ext cx="2915178" cy="1895107"/>
          </a:xfrm>
          <a:prstGeom prst="rect">
            <a:avLst/>
          </a:prstGeom>
        </p:spPr>
      </p:pic>
      <p:pic>
        <p:nvPicPr>
          <p:cNvPr id="10" name="Picture 9" descr="A green and yellow gradient&#10;&#10;AI-generated content may be incorrect.">
            <a:extLst>
              <a:ext uri="{FF2B5EF4-FFF2-40B4-BE49-F238E27FC236}">
                <a16:creationId xmlns:a16="http://schemas.microsoft.com/office/drawing/2014/main" id="{BC9C349A-C656-CDE6-B855-1F5A634E919F}"/>
              </a:ext>
            </a:extLst>
          </p:cNvPr>
          <p:cNvPicPr>
            <a:picLocks noChangeAspect="1"/>
          </p:cNvPicPr>
          <p:nvPr/>
        </p:nvPicPr>
        <p:blipFill>
          <a:blip r:embed="rId5"/>
          <a:stretch>
            <a:fillRect/>
          </a:stretch>
        </p:blipFill>
        <p:spPr>
          <a:xfrm>
            <a:off x="6242915" y="1126301"/>
            <a:ext cx="2915178" cy="1919870"/>
          </a:xfrm>
          <a:prstGeom prst="rect">
            <a:avLst/>
          </a:prstGeom>
        </p:spPr>
      </p:pic>
      <p:pic>
        <p:nvPicPr>
          <p:cNvPr id="13" name="Picture 12" descr="A green and yellow gradient&#10;&#10;AI-generated content may be incorrect.">
            <a:extLst>
              <a:ext uri="{FF2B5EF4-FFF2-40B4-BE49-F238E27FC236}">
                <a16:creationId xmlns:a16="http://schemas.microsoft.com/office/drawing/2014/main" id="{E2C79DB2-7734-1BAF-4FEE-5A66CBC324BB}"/>
              </a:ext>
            </a:extLst>
          </p:cNvPr>
          <p:cNvPicPr>
            <a:picLocks noChangeAspect="1"/>
          </p:cNvPicPr>
          <p:nvPr/>
        </p:nvPicPr>
        <p:blipFill>
          <a:blip r:embed="rId6"/>
          <a:stretch>
            <a:fillRect/>
          </a:stretch>
        </p:blipFill>
        <p:spPr>
          <a:xfrm>
            <a:off x="9162755" y="1126301"/>
            <a:ext cx="2915178" cy="1919870"/>
          </a:xfrm>
          <a:prstGeom prst="rect">
            <a:avLst/>
          </a:prstGeom>
        </p:spPr>
      </p:pic>
      <p:pic>
        <p:nvPicPr>
          <p:cNvPr id="17" name="Picture 16" descr="A graph of a graph&#10;&#10;AI-generated content may be incorrect.">
            <a:extLst>
              <a:ext uri="{FF2B5EF4-FFF2-40B4-BE49-F238E27FC236}">
                <a16:creationId xmlns:a16="http://schemas.microsoft.com/office/drawing/2014/main" id="{3F27897A-0946-5137-A9AA-BBD454FF52EE}"/>
              </a:ext>
            </a:extLst>
          </p:cNvPr>
          <p:cNvPicPr>
            <a:picLocks noChangeAspect="1"/>
          </p:cNvPicPr>
          <p:nvPr/>
        </p:nvPicPr>
        <p:blipFill>
          <a:blip r:embed="rId7"/>
          <a:stretch>
            <a:fillRect/>
          </a:stretch>
        </p:blipFill>
        <p:spPr>
          <a:xfrm>
            <a:off x="785899" y="3198160"/>
            <a:ext cx="2612982" cy="1698662"/>
          </a:xfrm>
          <a:prstGeom prst="rect">
            <a:avLst/>
          </a:prstGeom>
        </p:spPr>
      </p:pic>
      <p:pic>
        <p:nvPicPr>
          <p:cNvPr id="20" name="Picture 19" descr="A graph of a graph&#10;&#10;AI-generated content may be incorrect.">
            <a:extLst>
              <a:ext uri="{FF2B5EF4-FFF2-40B4-BE49-F238E27FC236}">
                <a16:creationId xmlns:a16="http://schemas.microsoft.com/office/drawing/2014/main" id="{945EB8F9-78DA-D6BB-B287-E8DAFE5EEEFF}"/>
              </a:ext>
            </a:extLst>
          </p:cNvPr>
          <p:cNvPicPr>
            <a:picLocks noChangeAspect="1"/>
          </p:cNvPicPr>
          <p:nvPr/>
        </p:nvPicPr>
        <p:blipFill>
          <a:blip r:embed="rId8"/>
          <a:stretch>
            <a:fillRect/>
          </a:stretch>
        </p:blipFill>
        <p:spPr>
          <a:xfrm>
            <a:off x="3327737" y="3188639"/>
            <a:ext cx="2915178" cy="1721686"/>
          </a:xfrm>
          <a:prstGeom prst="rect">
            <a:avLst/>
          </a:prstGeom>
        </p:spPr>
      </p:pic>
      <p:pic>
        <p:nvPicPr>
          <p:cNvPr id="28" name="Picture 27" descr="A graph of a graph&#10;&#10;AI-generated content may be incorrect.">
            <a:extLst>
              <a:ext uri="{FF2B5EF4-FFF2-40B4-BE49-F238E27FC236}">
                <a16:creationId xmlns:a16="http://schemas.microsoft.com/office/drawing/2014/main" id="{7B1C155E-AAA7-6BE5-9952-ECE2B2E26C49}"/>
              </a:ext>
            </a:extLst>
          </p:cNvPr>
          <p:cNvPicPr>
            <a:picLocks noChangeAspect="1"/>
          </p:cNvPicPr>
          <p:nvPr/>
        </p:nvPicPr>
        <p:blipFill>
          <a:blip r:embed="rId9"/>
          <a:stretch>
            <a:fillRect/>
          </a:stretch>
        </p:blipFill>
        <p:spPr>
          <a:xfrm>
            <a:off x="6301358" y="3164989"/>
            <a:ext cx="2612982" cy="1698662"/>
          </a:xfrm>
          <a:prstGeom prst="rect">
            <a:avLst/>
          </a:prstGeom>
        </p:spPr>
      </p:pic>
      <p:pic>
        <p:nvPicPr>
          <p:cNvPr id="31" name="Picture 30" descr="A graph of a graph&#10;&#10;AI-generated content may be incorrect.">
            <a:extLst>
              <a:ext uri="{FF2B5EF4-FFF2-40B4-BE49-F238E27FC236}">
                <a16:creationId xmlns:a16="http://schemas.microsoft.com/office/drawing/2014/main" id="{BA7EA69F-C05C-4090-2EE0-EA89D4D23F04}"/>
              </a:ext>
            </a:extLst>
          </p:cNvPr>
          <p:cNvPicPr>
            <a:picLocks noChangeAspect="1"/>
          </p:cNvPicPr>
          <p:nvPr/>
        </p:nvPicPr>
        <p:blipFill>
          <a:blip r:embed="rId10"/>
          <a:stretch>
            <a:fillRect/>
          </a:stretch>
        </p:blipFill>
        <p:spPr>
          <a:xfrm>
            <a:off x="9162755" y="3141965"/>
            <a:ext cx="2915178" cy="1721686"/>
          </a:xfrm>
          <a:prstGeom prst="rect">
            <a:avLst/>
          </a:prstGeom>
        </p:spPr>
      </p:pic>
      <p:pic>
        <p:nvPicPr>
          <p:cNvPr id="34" name="Picture 33" descr="A graph of a graph&#10;&#10;AI-generated content may be incorrect.">
            <a:extLst>
              <a:ext uri="{FF2B5EF4-FFF2-40B4-BE49-F238E27FC236}">
                <a16:creationId xmlns:a16="http://schemas.microsoft.com/office/drawing/2014/main" id="{1D649849-DCA9-A386-92E6-94FCBBE00EB5}"/>
              </a:ext>
            </a:extLst>
          </p:cNvPr>
          <p:cNvPicPr>
            <a:picLocks noChangeAspect="1"/>
          </p:cNvPicPr>
          <p:nvPr/>
        </p:nvPicPr>
        <p:blipFill>
          <a:blip r:embed="rId11"/>
          <a:stretch>
            <a:fillRect/>
          </a:stretch>
        </p:blipFill>
        <p:spPr>
          <a:xfrm>
            <a:off x="785899" y="5052793"/>
            <a:ext cx="2915178" cy="1721686"/>
          </a:xfrm>
          <a:prstGeom prst="rect">
            <a:avLst/>
          </a:prstGeom>
        </p:spPr>
      </p:pic>
      <p:pic>
        <p:nvPicPr>
          <p:cNvPr id="39" name="Picture 38" descr="A graph of a graph&#10;&#10;AI-generated content may be incorrect.">
            <a:extLst>
              <a:ext uri="{FF2B5EF4-FFF2-40B4-BE49-F238E27FC236}">
                <a16:creationId xmlns:a16="http://schemas.microsoft.com/office/drawing/2014/main" id="{3D925BC8-6FE9-4F3F-CE98-C5DA2F77C7E7}"/>
              </a:ext>
            </a:extLst>
          </p:cNvPr>
          <p:cNvPicPr>
            <a:picLocks noChangeAspect="1"/>
          </p:cNvPicPr>
          <p:nvPr/>
        </p:nvPicPr>
        <p:blipFill>
          <a:blip r:embed="rId12"/>
          <a:stretch>
            <a:fillRect/>
          </a:stretch>
        </p:blipFill>
        <p:spPr>
          <a:xfrm>
            <a:off x="3327737" y="4991577"/>
            <a:ext cx="2915178" cy="1721686"/>
          </a:xfrm>
          <a:prstGeom prst="rect">
            <a:avLst/>
          </a:prstGeom>
        </p:spPr>
      </p:pic>
      <p:pic>
        <p:nvPicPr>
          <p:cNvPr id="42" name="Picture 41" descr="A graph of a graph&#10;&#10;AI-generated content may be incorrect.">
            <a:extLst>
              <a:ext uri="{FF2B5EF4-FFF2-40B4-BE49-F238E27FC236}">
                <a16:creationId xmlns:a16="http://schemas.microsoft.com/office/drawing/2014/main" id="{BA03FC41-55AE-25A0-764D-D1CDF3AAA32D}"/>
              </a:ext>
            </a:extLst>
          </p:cNvPr>
          <p:cNvPicPr>
            <a:picLocks noChangeAspect="1"/>
          </p:cNvPicPr>
          <p:nvPr/>
        </p:nvPicPr>
        <p:blipFill>
          <a:blip r:embed="rId13"/>
          <a:stretch>
            <a:fillRect/>
          </a:stretch>
        </p:blipFill>
        <p:spPr>
          <a:xfrm>
            <a:off x="6288682" y="4991577"/>
            <a:ext cx="2915178" cy="1721686"/>
          </a:xfrm>
          <a:prstGeom prst="rect">
            <a:avLst/>
          </a:prstGeom>
        </p:spPr>
      </p:pic>
      <p:pic>
        <p:nvPicPr>
          <p:cNvPr id="45" name="Picture 44" descr="A graph of a graph&#10;&#10;AI-generated content may be incorrect.">
            <a:extLst>
              <a:ext uri="{FF2B5EF4-FFF2-40B4-BE49-F238E27FC236}">
                <a16:creationId xmlns:a16="http://schemas.microsoft.com/office/drawing/2014/main" id="{0763AFB6-89BE-5C4C-9E3F-4F559F8E3C78}"/>
              </a:ext>
            </a:extLst>
          </p:cNvPr>
          <p:cNvPicPr>
            <a:picLocks noChangeAspect="1"/>
          </p:cNvPicPr>
          <p:nvPr/>
        </p:nvPicPr>
        <p:blipFill>
          <a:blip r:embed="rId14"/>
          <a:stretch>
            <a:fillRect/>
          </a:stretch>
        </p:blipFill>
        <p:spPr>
          <a:xfrm>
            <a:off x="9162755" y="4991577"/>
            <a:ext cx="2915178" cy="1721686"/>
          </a:xfrm>
          <a:prstGeom prst="rect">
            <a:avLst/>
          </a:prstGeom>
        </p:spPr>
      </p:pic>
    </p:spTree>
    <p:extLst>
      <p:ext uri="{BB962C8B-B14F-4D97-AF65-F5344CB8AC3E}">
        <p14:creationId xmlns:p14="http://schemas.microsoft.com/office/powerpoint/2010/main" val="3905530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E669E-570A-D15F-B0F2-5725B87AC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D7AF04-AFF1-ABE0-1A4F-49C30B8A42A9}"/>
              </a:ext>
            </a:extLst>
          </p:cNvPr>
          <p:cNvSpPr>
            <a:spLocks noGrp="1"/>
          </p:cNvSpPr>
          <p:nvPr>
            <p:ph type="title"/>
          </p:nvPr>
        </p:nvSpPr>
        <p:spPr/>
        <p:txBody>
          <a:bodyPr/>
          <a:lstStyle/>
          <a:p>
            <a:r>
              <a:rPr lang="en-US" dirty="0"/>
              <a:t>Motivation 4</a:t>
            </a:r>
            <a:br>
              <a:rPr lang="en-JP" dirty="0"/>
            </a:br>
            <a:r>
              <a:rPr lang="en-JP" sz="3200"/>
              <a:t>- </a:t>
            </a:r>
            <a:r>
              <a:rPr lang="en-US" sz="3200" dirty="0"/>
              <a:t>conditional soil moisture distribution </a:t>
            </a:r>
            <a:r>
              <a:rPr lang="en-JP" sz="3200"/>
              <a:t>-</a:t>
            </a:r>
            <a:endParaRPr lang="en-JP"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47EFA23-0122-D566-B52F-2BFDBA70880F}"/>
                  </a:ext>
                </a:extLst>
              </p:cNvPr>
              <p:cNvSpPr>
                <a:spLocks noGrp="1"/>
              </p:cNvSpPr>
              <p:nvPr>
                <p:ph idx="1"/>
              </p:nvPr>
            </p:nvSpPr>
            <p:spPr/>
            <p:txBody>
              <a:bodyPr/>
              <a:lstStyle/>
              <a:p>
                <a:r>
                  <a:rPr lang="en-US" dirty="0"/>
                  <a:t>Conditional soil moisture distribution: the distribution of future soil moisture values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𝜏</m:t>
                        </m:r>
                      </m:sub>
                    </m:sSub>
                  </m:oMath>
                </a14:m>
                <a:r>
                  <a:rPr lang="en-US" dirty="0"/>
                  <a:t> conditioned on a given initial soil moisture value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𝑡</m:t>
                        </m:r>
                      </m:sub>
                    </m:sSub>
                  </m:oMath>
                </a14:m>
                <a:r>
                  <a:rPr lang="en-US" dirty="0"/>
                  <a:t>,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𝜏</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a:t>
                </a:r>
              </a:p>
              <a:p>
                <a:r>
                  <a:rPr lang="en-US" dirty="0"/>
                  <a:t>Conditional soil moisture PDFs incorporate current information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𝑡</m:t>
                        </m:r>
                      </m:sub>
                    </m:sSub>
                  </m:oMath>
                </a14:m>
                <a:r>
                  <a:rPr lang="en-US" dirty="0"/>
                  <a:t> into the uncertainty associated with predicting the future conditions.</a:t>
                </a:r>
              </a:p>
              <a:p>
                <a:r>
                  <a:rPr lang="en-US" dirty="0"/>
                  <a:t>Two important applications of conditional soil moisture PDFs: improvement of deficit irrigation and drought risk quantification.</a:t>
                </a:r>
                <a:endParaRPr lang="en-JP" dirty="0"/>
              </a:p>
            </p:txBody>
          </p:sp>
        </mc:Choice>
        <mc:Fallback xmlns="">
          <p:sp>
            <p:nvSpPr>
              <p:cNvPr id="3" name="Content Placeholder 2">
                <a:extLst>
                  <a:ext uri="{FF2B5EF4-FFF2-40B4-BE49-F238E27FC236}">
                    <a16:creationId xmlns:a16="http://schemas.microsoft.com/office/drawing/2014/main" id="{147EFA23-0122-D566-B52F-2BFDBA70880F}"/>
                  </a:ext>
                </a:extLst>
              </p:cNvPr>
              <p:cNvSpPr>
                <a:spLocks noGrp="1" noRot="1" noChangeAspect="1" noMove="1" noResize="1" noEditPoints="1" noAdjustHandles="1" noChangeArrowheads="1" noChangeShapeType="1" noTextEdit="1"/>
              </p:cNvSpPr>
              <p:nvPr>
                <p:ph idx="1"/>
              </p:nvPr>
            </p:nvSpPr>
            <p:spPr>
              <a:blipFill>
                <a:blip r:embed="rId3"/>
                <a:stretch>
                  <a:fillRect l="-1086" t="-2326"/>
                </a:stretch>
              </a:blipFill>
            </p:spPr>
            <p:txBody>
              <a:bodyPr/>
              <a:lstStyle/>
              <a:p>
                <a:r>
                  <a:rPr lang="en-US">
                    <a:noFill/>
                  </a:rPr>
                  <a:t> </a:t>
                </a:r>
              </a:p>
            </p:txBody>
          </p:sp>
        </mc:Fallback>
      </mc:AlternateContent>
    </p:spTree>
    <p:extLst>
      <p:ext uri="{BB962C8B-B14F-4D97-AF65-F5344CB8AC3E}">
        <p14:creationId xmlns:p14="http://schemas.microsoft.com/office/powerpoint/2010/main" val="2445338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098B6-7189-4DE4-CE57-3387091DC4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B20D1-55F5-01A9-7E92-E6A5DFD0B746}"/>
              </a:ext>
            </a:extLst>
          </p:cNvPr>
          <p:cNvSpPr>
            <a:spLocks noGrp="1"/>
          </p:cNvSpPr>
          <p:nvPr>
            <p:ph type="title"/>
          </p:nvPr>
        </p:nvSpPr>
        <p:spPr>
          <a:xfrm>
            <a:off x="878904" y="295907"/>
            <a:ext cx="11037199" cy="766445"/>
          </a:xfrm>
        </p:spPr>
        <p:txBody>
          <a:bodyPr>
            <a:normAutofit fontScale="90000"/>
          </a:bodyPr>
          <a:lstStyle/>
          <a:p>
            <a:r>
              <a:rPr lang="en-US" sz="4000" dirty="0"/>
              <a:t>New Mexico </a:t>
            </a:r>
            <a:r>
              <a:rPr lang="en-JP" sz="4000"/>
              <a:t>Soil </a:t>
            </a:r>
            <a:r>
              <a:rPr lang="en-JP" sz="4000" dirty="0"/>
              <a:t>Moisture Probability Distributions: Spring</a:t>
            </a:r>
          </a:p>
        </p:txBody>
      </p:sp>
      <p:sp>
        <p:nvSpPr>
          <p:cNvPr id="22" name="TextBox 21">
            <a:extLst>
              <a:ext uri="{FF2B5EF4-FFF2-40B4-BE49-F238E27FC236}">
                <a16:creationId xmlns:a16="http://schemas.microsoft.com/office/drawing/2014/main" id="{4041A503-C37C-27EA-5DB4-763E607ABC63}"/>
              </a:ext>
            </a:extLst>
          </p:cNvPr>
          <p:cNvSpPr txBox="1"/>
          <p:nvPr/>
        </p:nvSpPr>
        <p:spPr>
          <a:xfrm rot="16200000">
            <a:off x="-557549" y="3026144"/>
            <a:ext cx="1638318" cy="523220"/>
          </a:xfrm>
          <a:prstGeom prst="rect">
            <a:avLst/>
          </a:prstGeom>
          <a:noFill/>
        </p:spPr>
        <p:txBody>
          <a:bodyPr wrap="square" rtlCol="0">
            <a:spAutoFit/>
          </a:bodyPr>
          <a:lstStyle/>
          <a:p>
            <a:r>
              <a:rPr lang="en-JP" sz="2800" b="1" dirty="0">
                <a:solidFill>
                  <a:schemeClr val="tx2">
                    <a:lumMod val="90000"/>
                    <a:lumOff val="10000"/>
                  </a:schemeClr>
                </a:solidFill>
              </a:rPr>
              <a:t>Spring</a:t>
            </a:r>
          </a:p>
        </p:txBody>
      </p:sp>
      <p:sp>
        <p:nvSpPr>
          <p:cNvPr id="23" name="TextBox 22">
            <a:extLst>
              <a:ext uri="{FF2B5EF4-FFF2-40B4-BE49-F238E27FC236}">
                <a16:creationId xmlns:a16="http://schemas.microsoft.com/office/drawing/2014/main" id="{DDB96F8A-F586-5E91-6217-670E7FC73CF2}"/>
              </a:ext>
            </a:extLst>
          </p:cNvPr>
          <p:cNvSpPr txBox="1"/>
          <p:nvPr/>
        </p:nvSpPr>
        <p:spPr>
          <a:xfrm>
            <a:off x="1149415"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59581CC3-F32E-0A72-2041-04C8EDC72475}"/>
              </a:ext>
            </a:extLst>
          </p:cNvPr>
          <p:cNvSpPr txBox="1"/>
          <p:nvPr/>
        </p:nvSpPr>
        <p:spPr>
          <a:xfrm>
            <a:off x="4063137"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C7FB7A11-0245-B2D2-BCD9-9A93D68C29AA}"/>
              </a:ext>
            </a:extLst>
          </p:cNvPr>
          <p:cNvSpPr txBox="1"/>
          <p:nvPr/>
        </p:nvSpPr>
        <p:spPr>
          <a:xfrm>
            <a:off x="6653629"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17AF3D9B-9244-50C9-CABB-2B6E28F18BC8}"/>
              </a:ext>
            </a:extLst>
          </p:cNvPr>
          <p:cNvSpPr txBox="1"/>
          <p:nvPr/>
        </p:nvSpPr>
        <p:spPr>
          <a:xfrm>
            <a:off x="9661261"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5D5E3415-B6C8-7D1C-FB5A-B37B449A34A5}"/>
              </a:ext>
            </a:extLst>
          </p:cNvPr>
          <p:cNvSpPr txBox="1"/>
          <p:nvPr/>
        </p:nvSpPr>
        <p:spPr>
          <a:xfrm rot="16200000">
            <a:off x="-326563" y="3578257"/>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0.06</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7B99310F-B222-D7CC-BD24-9D3C032D9D7E}"/>
              </a:ext>
            </a:extLst>
          </p:cNvPr>
          <p:cNvSpPr txBox="1"/>
          <p:nvPr/>
        </p:nvSpPr>
        <p:spPr>
          <a:xfrm rot="16200000">
            <a:off x="-315490" y="5337115"/>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0.08</a:t>
            </a:r>
            <a:endParaRPr lang="en-JP" b="1" dirty="0">
              <a:solidFill>
                <a:schemeClr val="tx2">
                  <a:lumMod val="90000"/>
                  <a:lumOff val="10000"/>
                </a:schemeClr>
              </a:solidFill>
            </a:endParaRPr>
          </a:p>
        </p:txBody>
      </p:sp>
      <p:pic>
        <p:nvPicPr>
          <p:cNvPr id="5" name="Picture 4" descr="A yellow and white background&#10;&#10;AI-generated content may be incorrect.">
            <a:extLst>
              <a:ext uri="{FF2B5EF4-FFF2-40B4-BE49-F238E27FC236}">
                <a16:creationId xmlns:a16="http://schemas.microsoft.com/office/drawing/2014/main" id="{CCBDFC13-42F8-3792-4FB4-03E4113162CB}"/>
              </a:ext>
            </a:extLst>
          </p:cNvPr>
          <p:cNvPicPr>
            <a:picLocks noChangeAspect="1"/>
          </p:cNvPicPr>
          <p:nvPr/>
        </p:nvPicPr>
        <p:blipFill>
          <a:blip r:embed="rId3"/>
          <a:stretch>
            <a:fillRect/>
          </a:stretch>
        </p:blipFill>
        <p:spPr>
          <a:xfrm>
            <a:off x="933934" y="1186614"/>
            <a:ext cx="2480095" cy="1613605"/>
          </a:xfrm>
          <a:prstGeom prst="rect">
            <a:avLst/>
          </a:prstGeom>
        </p:spPr>
      </p:pic>
      <p:pic>
        <p:nvPicPr>
          <p:cNvPr id="8" name="Picture 7" descr="A yellow and white background&#10;&#10;AI-generated content may be incorrect.">
            <a:extLst>
              <a:ext uri="{FF2B5EF4-FFF2-40B4-BE49-F238E27FC236}">
                <a16:creationId xmlns:a16="http://schemas.microsoft.com/office/drawing/2014/main" id="{957FA3A4-A82E-E088-EF4A-25F981EAF526}"/>
              </a:ext>
            </a:extLst>
          </p:cNvPr>
          <p:cNvPicPr>
            <a:picLocks noChangeAspect="1"/>
          </p:cNvPicPr>
          <p:nvPr/>
        </p:nvPicPr>
        <p:blipFill>
          <a:blip r:embed="rId4"/>
          <a:stretch>
            <a:fillRect/>
          </a:stretch>
        </p:blipFill>
        <p:spPr>
          <a:xfrm>
            <a:off x="3612693" y="1209891"/>
            <a:ext cx="2480095" cy="1604286"/>
          </a:xfrm>
          <a:prstGeom prst="rect">
            <a:avLst/>
          </a:prstGeom>
        </p:spPr>
      </p:pic>
      <p:pic>
        <p:nvPicPr>
          <p:cNvPr id="11" name="Picture 10" descr="A yellow and green chart&#10;&#10;AI-generated content may be incorrect.">
            <a:extLst>
              <a:ext uri="{FF2B5EF4-FFF2-40B4-BE49-F238E27FC236}">
                <a16:creationId xmlns:a16="http://schemas.microsoft.com/office/drawing/2014/main" id="{5E5290BE-0AE6-941B-F8A9-0A19BD14370E}"/>
              </a:ext>
            </a:extLst>
          </p:cNvPr>
          <p:cNvPicPr>
            <a:picLocks noChangeAspect="1"/>
          </p:cNvPicPr>
          <p:nvPr/>
        </p:nvPicPr>
        <p:blipFill>
          <a:blip r:embed="rId5"/>
          <a:stretch>
            <a:fillRect/>
          </a:stretch>
        </p:blipFill>
        <p:spPr>
          <a:xfrm>
            <a:off x="6356556" y="1219704"/>
            <a:ext cx="2480095" cy="1626529"/>
          </a:xfrm>
          <a:prstGeom prst="rect">
            <a:avLst/>
          </a:prstGeom>
        </p:spPr>
      </p:pic>
      <p:pic>
        <p:nvPicPr>
          <p:cNvPr id="13" name="Picture 12" descr="A yellow and white chart&#10;&#10;AI-generated content may be incorrect.">
            <a:extLst>
              <a:ext uri="{FF2B5EF4-FFF2-40B4-BE49-F238E27FC236}">
                <a16:creationId xmlns:a16="http://schemas.microsoft.com/office/drawing/2014/main" id="{222AFB80-F869-4513-8AD3-E294626E3BB3}"/>
              </a:ext>
            </a:extLst>
          </p:cNvPr>
          <p:cNvPicPr>
            <a:picLocks noChangeAspect="1"/>
          </p:cNvPicPr>
          <p:nvPr/>
        </p:nvPicPr>
        <p:blipFill>
          <a:blip r:embed="rId6"/>
          <a:stretch>
            <a:fillRect/>
          </a:stretch>
        </p:blipFill>
        <p:spPr>
          <a:xfrm>
            <a:off x="9280160" y="1186614"/>
            <a:ext cx="2480095" cy="1633334"/>
          </a:xfrm>
          <a:prstGeom prst="rect">
            <a:avLst/>
          </a:prstGeom>
        </p:spPr>
      </p:pic>
      <p:pic>
        <p:nvPicPr>
          <p:cNvPr id="17" name="Picture 16" descr="A graph of a graph&#10;&#10;AI-generated content may be incorrect.">
            <a:extLst>
              <a:ext uri="{FF2B5EF4-FFF2-40B4-BE49-F238E27FC236}">
                <a16:creationId xmlns:a16="http://schemas.microsoft.com/office/drawing/2014/main" id="{007321D3-D506-FD1C-053D-2C3596965464}"/>
              </a:ext>
            </a:extLst>
          </p:cNvPr>
          <p:cNvPicPr>
            <a:picLocks noChangeAspect="1"/>
          </p:cNvPicPr>
          <p:nvPr/>
        </p:nvPicPr>
        <p:blipFill>
          <a:blip r:embed="rId7"/>
          <a:stretch>
            <a:fillRect/>
          </a:stretch>
        </p:blipFill>
        <p:spPr>
          <a:xfrm>
            <a:off x="807440" y="2967487"/>
            <a:ext cx="2872714" cy="1696606"/>
          </a:xfrm>
          <a:prstGeom prst="rect">
            <a:avLst/>
          </a:prstGeom>
        </p:spPr>
      </p:pic>
      <p:pic>
        <p:nvPicPr>
          <p:cNvPr id="20" name="Picture 19" descr="A graph of a graph&#10;&#10;AI-generated content may be incorrect.">
            <a:extLst>
              <a:ext uri="{FF2B5EF4-FFF2-40B4-BE49-F238E27FC236}">
                <a16:creationId xmlns:a16="http://schemas.microsoft.com/office/drawing/2014/main" id="{53D7A19A-8946-2F03-4244-07AC99BB2A72}"/>
              </a:ext>
            </a:extLst>
          </p:cNvPr>
          <p:cNvPicPr>
            <a:picLocks noChangeAspect="1"/>
          </p:cNvPicPr>
          <p:nvPr/>
        </p:nvPicPr>
        <p:blipFill>
          <a:blip r:embed="rId8"/>
          <a:stretch>
            <a:fillRect/>
          </a:stretch>
        </p:blipFill>
        <p:spPr>
          <a:xfrm>
            <a:off x="3721162" y="2967487"/>
            <a:ext cx="2872714" cy="1696606"/>
          </a:xfrm>
          <a:prstGeom prst="rect">
            <a:avLst/>
          </a:prstGeom>
        </p:spPr>
      </p:pic>
      <p:pic>
        <p:nvPicPr>
          <p:cNvPr id="28" name="Picture 27" descr="A graph of a graph&#10;&#10;AI-generated content may be incorrect.">
            <a:extLst>
              <a:ext uri="{FF2B5EF4-FFF2-40B4-BE49-F238E27FC236}">
                <a16:creationId xmlns:a16="http://schemas.microsoft.com/office/drawing/2014/main" id="{9C7AABCC-6969-42C6-971F-0D38E1D47AD9}"/>
              </a:ext>
            </a:extLst>
          </p:cNvPr>
          <p:cNvPicPr>
            <a:picLocks noChangeAspect="1"/>
          </p:cNvPicPr>
          <p:nvPr/>
        </p:nvPicPr>
        <p:blipFill>
          <a:blip r:embed="rId9"/>
          <a:stretch>
            <a:fillRect/>
          </a:stretch>
        </p:blipFill>
        <p:spPr>
          <a:xfrm>
            <a:off x="6352601" y="2967487"/>
            <a:ext cx="2872714" cy="1696606"/>
          </a:xfrm>
          <a:prstGeom prst="rect">
            <a:avLst/>
          </a:prstGeom>
        </p:spPr>
      </p:pic>
      <p:pic>
        <p:nvPicPr>
          <p:cNvPr id="31" name="Picture 30" descr="A graph of a graph&#10;&#10;AI-generated content may be incorrect.">
            <a:extLst>
              <a:ext uri="{FF2B5EF4-FFF2-40B4-BE49-F238E27FC236}">
                <a16:creationId xmlns:a16="http://schemas.microsoft.com/office/drawing/2014/main" id="{9DF08293-CA21-DCC4-7A69-D6C3B44A0C86}"/>
              </a:ext>
            </a:extLst>
          </p:cNvPr>
          <p:cNvPicPr>
            <a:picLocks noChangeAspect="1"/>
          </p:cNvPicPr>
          <p:nvPr/>
        </p:nvPicPr>
        <p:blipFill>
          <a:blip r:embed="rId10"/>
          <a:stretch>
            <a:fillRect/>
          </a:stretch>
        </p:blipFill>
        <p:spPr>
          <a:xfrm>
            <a:off x="9319286" y="2967487"/>
            <a:ext cx="2872714" cy="1696606"/>
          </a:xfrm>
          <a:prstGeom prst="rect">
            <a:avLst/>
          </a:prstGeom>
        </p:spPr>
      </p:pic>
      <p:pic>
        <p:nvPicPr>
          <p:cNvPr id="34" name="Picture 33" descr="A graph of a graph&#10;&#10;AI-generated content may be incorrect.">
            <a:extLst>
              <a:ext uri="{FF2B5EF4-FFF2-40B4-BE49-F238E27FC236}">
                <a16:creationId xmlns:a16="http://schemas.microsoft.com/office/drawing/2014/main" id="{B0D9B226-47BD-4B60-40AB-47F44B29FC48}"/>
              </a:ext>
            </a:extLst>
          </p:cNvPr>
          <p:cNvPicPr>
            <a:picLocks noChangeAspect="1"/>
          </p:cNvPicPr>
          <p:nvPr/>
        </p:nvPicPr>
        <p:blipFill>
          <a:blip r:embed="rId11"/>
          <a:stretch>
            <a:fillRect/>
          </a:stretch>
        </p:blipFill>
        <p:spPr>
          <a:xfrm>
            <a:off x="852342" y="4754189"/>
            <a:ext cx="2872715" cy="1696607"/>
          </a:xfrm>
          <a:prstGeom prst="rect">
            <a:avLst/>
          </a:prstGeom>
        </p:spPr>
      </p:pic>
      <p:pic>
        <p:nvPicPr>
          <p:cNvPr id="39" name="Picture 38" descr="A graph of a graph&#10;&#10;AI-generated content may be incorrect.">
            <a:extLst>
              <a:ext uri="{FF2B5EF4-FFF2-40B4-BE49-F238E27FC236}">
                <a16:creationId xmlns:a16="http://schemas.microsoft.com/office/drawing/2014/main" id="{747267BD-C921-9461-F111-79187D08D6F4}"/>
              </a:ext>
            </a:extLst>
          </p:cNvPr>
          <p:cNvPicPr>
            <a:picLocks noChangeAspect="1"/>
          </p:cNvPicPr>
          <p:nvPr/>
        </p:nvPicPr>
        <p:blipFill>
          <a:blip r:embed="rId12"/>
          <a:stretch>
            <a:fillRect/>
          </a:stretch>
        </p:blipFill>
        <p:spPr>
          <a:xfrm>
            <a:off x="3439249" y="4768147"/>
            <a:ext cx="2872715" cy="1696607"/>
          </a:xfrm>
          <a:prstGeom prst="rect">
            <a:avLst/>
          </a:prstGeom>
        </p:spPr>
      </p:pic>
      <p:pic>
        <p:nvPicPr>
          <p:cNvPr id="42" name="Picture 41" descr="A graph of a graph&#10;&#10;AI-generated content may be incorrect.">
            <a:extLst>
              <a:ext uri="{FF2B5EF4-FFF2-40B4-BE49-F238E27FC236}">
                <a16:creationId xmlns:a16="http://schemas.microsoft.com/office/drawing/2014/main" id="{54C70B88-1714-2AED-2B37-F3C2B4F1CF8E}"/>
              </a:ext>
            </a:extLst>
          </p:cNvPr>
          <p:cNvPicPr>
            <a:picLocks noChangeAspect="1"/>
          </p:cNvPicPr>
          <p:nvPr/>
        </p:nvPicPr>
        <p:blipFill>
          <a:blip r:embed="rId13"/>
          <a:stretch>
            <a:fillRect/>
          </a:stretch>
        </p:blipFill>
        <p:spPr>
          <a:xfrm>
            <a:off x="6201192" y="4768148"/>
            <a:ext cx="2872715" cy="1696607"/>
          </a:xfrm>
          <a:prstGeom prst="rect">
            <a:avLst/>
          </a:prstGeom>
        </p:spPr>
      </p:pic>
      <p:pic>
        <p:nvPicPr>
          <p:cNvPr id="45" name="Picture 44" descr="A graph of a graph&#10;&#10;AI-generated content may be incorrect.">
            <a:extLst>
              <a:ext uri="{FF2B5EF4-FFF2-40B4-BE49-F238E27FC236}">
                <a16:creationId xmlns:a16="http://schemas.microsoft.com/office/drawing/2014/main" id="{F5972D62-43C0-4615-A70F-3F62279557FC}"/>
              </a:ext>
            </a:extLst>
          </p:cNvPr>
          <p:cNvPicPr>
            <a:picLocks noChangeAspect="1"/>
          </p:cNvPicPr>
          <p:nvPr/>
        </p:nvPicPr>
        <p:blipFill>
          <a:blip r:embed="rId14"/>
          <a:stretch>
            <a:fillRect/>
          </a:stretch>
        </p:blipFill>
        <p:spPr>
          <a:xfrm>
            <a:off x="9280160" y="4768149"/>
            <a:ext cx="2872715" cy="1696607"/>
          </a:xfrm>
          <a:prstGeom prst="rect">
            <a:avLst/>
          </a:prstGeom>
        </p:spPr>
      </p:pic>
    </p:spTree>
    <p:extLst>
      <p:ext uri="{BB962C8B-B14F-4D97-AF65-F5344CB8AC3E}">
        <p14:creationId xmlns:p14="http://schemas.microsoft.com/office/powerpoint/2010/main" val="436630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BBBC0-3445-51D6-1A32-1FFC9C469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45C55-76CF-3C46-B7CD-05AE9A2EFEDA}"/>
              </a:ext>
            </a:extLst>
          </p:cNvPr>
          <p:cNvSpPr>
            <a:spLocks noGrp="1"/>
          </p:cNvSpPr>
          <p:nvPr>
            <p:ph type="title"/>
          </p:nvPr>
        </p:nvSpPr>
        <p:spPr>
          <a:xfrm>
            <a:off x="878904" y="295907"/>
            <a:ext cx="11313095" cy="766445"/>
          </a:xfrm>
        </p:spPr>
        <p:txBody>
          <a:bodyPr>
            <a:normAutofit fontScale="90000"/>
          </a:bodyPr>
          <a:lstStyle/>
          <a:p>
            <a:r>
              <a:rPr lang="en-US" sz="4000" dirty="0"/>
              <a:t>New Mexico </a:t>
            </a:r>
            <a:r>
              <a:rPr lang="en-JP" sz="4000"/>
              <a:t>Soil </a:t>
            </a:r>
            <a:r>
              <a:rPr lang="en-JP" sz="4000" dirty="0"/>
              <a:t>Moisture Probability Distributions: Summer</a:t>
            </a:r>
          </a:p>
        </p:txBody>
      </p:sp>
      <p:sp>
        <p:nvSpPr>
          <p:cNvPr id="22" name="TextBox 21">
            <a:extLst>
              <a:ext uri="{FF2B5EF4-FFF2-40B4-BE49-F238E27FC236}">
                <a16:creationId xmlns:a16="http://schemas.microsoft.com/office/drawing/2014/main" id="{093AACCD-C148-A77D-9B21-E29C5D5860B7}"/>
              </a:ext>
            </a:extLst>
          </p:cNvPr>
          <p:cNvSpPr txBox="1"/>
          <p:nvPr/>
        </p:nvSpPr>
        <p:spPr>
          <a:xfrm rot="16200000">
            <a:off x="-557549" y="3026144"/>
            <a:ext cx="1638318" cy="523220"/>
          </a:xfrm>
          <a:prstGeom prst="rect">
            <a:avLst/>
          </a:prstGeom>
          <a:noFill/>
        </p:spPr>
        <p:txBody>
          <a:bodyPr wrap="square" rtlCol="0">
            <a:spAutoFit/>
          </a:bodyPr>
          <a:lstStyle/>
          <a:p>
            <a:r>
              <a:rPr lang="en-JP" sz="2800" b="1" dirty="0">
                <a:solidFill>
                  <a:schemeClr val="tx2">
                    <a:lumMod val="90000"/>
                    <a:lumOff val="10000"/>
                  </a:schemeClr>
                </a:solidFill>
              </a:rPr>
              <a:t>Summer</a:t>
            </a:r>
          </a:p>
        </p:txBody>
      </p:sp>
      <p:sp>
        <p:nvSpPr>
          <p:cNvPr id="23" name="TextBox 22">
            <a:extLst>
              <a:ext uri="{FF2B5EF4-FFF2-40B4-BE49-F238E27FC236}">
                <a16:creationId xmlns:a16="http://schemas.microsoft.com/office/drawing/2014/main" id="{F260D0E2-B5EC-5005-A575-526F21579325}"/>
              </a:ext>
            </a:extLst>
          </p:cNvPr>
          <p:cNvSpPr txBox="1"/>
          <p:nvPr/>
        </p:nvSpPr>
        <p:spPr>
          <a:xfrm>
            <a:off x="1149415"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98BCF9B2-02A8-5D19-0BF8-D10D998841AD}"/>
              </a:ext>
            </a:extLst>
          </p:cNvPr>
          <p:cNvSpPr txBox="1"/>
          <p:nvPr/>
        </p:nvSpPr>
        <p:spPr>
          <a:xfrm>
            <a:off x="4063137"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9F761095-4A27-68BE-4CEE-7474F0A02401}"/>
              </a:ext>
            </a:extLst>
          </p:cNvPr>
          <p:cNvSpPr txBox="1"/>
          <p:nvPr/>
        </p:nvSpPr>
        <p:spPr>
          <a:xfrm>
            <a:off x="6653629"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8F6C2CBC-C86B-77E0-4F88-F73B41D3CFC5}"/>
              </a:ext>
            </a:extLst>
          </p:cNvPr>
          <p:cNvSpPr txBox="1"/>
          <p:nvPr/>
        </p:nvSpPr>
        <p:spPr>
          <a:xfrm>
            <a:off x="9661261"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7DD8FCD5-4956-EA8B-48DA-B7ED4C39A03A}"/>
              </a:ext>
            </a:extLst>
          </p:cNvPr>
          <p:cNvSpPr txBox="1"/>
          <p:nvPr/>
        </p:nvSpPr>
        <p:spPr>
          <a:xfrm rot="16200000">
            <a:off x="-358455" y="3922247"/>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0.07</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5A139F71-2382-7A3A-0F71-AF6EF7A1591E}"/>
              </a:ext>
            </a:extLst>
          </p:cNvPr>
          <p:cNvSpPr txBox="1"/>
          <p:nvPr/>
        </p:nvSpPr>
        <p:spPr>
          <a:xfrm rot="16200000">
            <a:off x="-347382" y="5681105"/>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0.10</a:t>
            </a:r>
            <a:endParaRPr lang="en-JP" b="1" dirty="0">
              <a:solidFill>
                <a:schemeClr val="tx2">
                  <a:lumMod val="90000"/>
                  <a:lumOff val="10000"/>
                </a:schemeClr>
              </a:solidFill>
            </a:endParaRPr>
          </a:p>
        </p:txBody>
      </p:sp>
      <p:pic>
        <p:nvPicPr>
          <p:cNvPr id="4" name="Picture 3" descr="A yellow and green chart&#10;&#10;AI-generated content may be incorrect.">
            <a:extLst>
              <a:ext uri="{FF2B5EF4-FFF2-40B4-BE49-F238E27FC236}">
                <a16:creationId xmlns:a16="http://schemas.microsoft.com/office/drawing/2014/main" id="{F1288423-FA11-3E34-01B8-A113A4EBAB18}"/>
              </a:ext>
            </a:extLst>
          </p:cNvPr>
          <p:cNvPicPr>
            <a:picLocks noChangeAspect="1"/>
          </p:cNvPicPr>
          <p:nvPr/>
        </p:nvPicPr>
        <p:blipFill>
          <a:blip r:embed="rId3"/>
          <a:stretch>
            <a:fillRect/>
          </a:stretch>
        </p:blipFill>
        <p:spPr>
          <a:xfrm>
            <a:off x="718304" y="1166807"/>
            <a:ext cx="3249013" cy="2130811"/>
          </a:xfrm>
          <a:prstGeom prst="rect">
            <a:avLst/>
          </a:prstGeom>
        </p:spPr>
      </p:pic>
      <p:pic>
        <p:nvPicPr>
          <p:cNvPr id="7" name="Picture 6" descr="A yellow and green gradient&#10;&#10;AI-generated content may be incorrect.">
            <a:extLst>
              <a:ext uri="{FF2B5EF4-FFF2-40B4-BE49-F238E27FC236}">
                <a16:creationId xmlns:a16="http://schemas.microsoft.com/office/drawing/2014/main" id="{C3BC8CC6-D988-C9D2-2DB4-319E6B633B8A}"/>
              </a:ext>
            </a:extLst>
          </p:cNvPr>
          <p:cNvPicPr>
            <a:picLocks noChangeAspect="1"/>
          </p:cNvPicPr>
          <p:nvPr/>
        </p:nvPicPr>
        <p:blipFill>
          <a:blip r:embed="rId4"/>
          <a:stretch>
            <a:fillRect/>
          </a:stretch>
        </p:blipFill>
        <p:spPr>
          <a:xfrm>
            <a:off x="3191031" y="1166807"/>
            <a:ext cx="3249013" cy="2112128"/>
          </a:xfrm>
          <a:prstGeom prst="rect">
            <a:avLst/>
          </a:prstGeom>
        </p:spPr>
      </p:pic>
      <p:pic>
        <p:nvPicPr>
          <p:cNvPr id="10" name="Picture 9" descr="A yellow and green gradient&#10;&#10;AI-generated content may be incorrect.">
            <a:extLst>
              <a:ext uri="{FF2B5EF4-FFF2-40B4-BE49-F238E27FC236}">
                <a16:creationId xmlns:a16="http://schemas.microsoft.com/office/drawing/2014/main" id="{8874387E-5146-2FFA-0FA5-93E4B726FDF4}"/>
              </a:ext>
            </a:extLst>
          </p:cNvPr>
          <p:cNvPicPr>
            <a:picLocks noChangeAspect="1"/>
          </p:cNvPicPr>
          <p:nvPr/>
        </p:nvPicPr>
        <p:blipFill>
          <a:blip r:embed="rId5"/>
          <a:stretch>
            <a:fillRect/>
          </a:stretch>
        </p:blipFill>
        <p:spPr>
          <a:xfrm>
            <a:off x="5985078" y="1153008"/>
            <a:ext cx="3249013" cy="2139726"/>
          </a:xfrm>
          <a:prstGeom prst="rect">
            <a:avLst/>
          </a:prstGeom>
        </p:spPr>
      </p:pic>
      <p:pic>
        <p:nvPicPr>
          <p:cNvPr id="14" name="Picture 13" descr="A screen shot of a chart&#10;&#10;AI-generated content may be incorrect.">
            <a:extLst>
              <a:ext uri="{FF2B5EF4-FFF2-40B4-BE49-F238E27FC236}">
                <a16:creationId xmlns:a16="http://schemas.microsoft.com/office/drawing/2014/main" id="{E8DEA59E-3423-58FA-1777-DE7E87AAC4D1}"/>
              </a:ext>
            </a:extLst>
          </p:cNvPr>
          <p:cNvPicPr>
            <a:picLocks noChangeAspect="1"/>
          </p:cNvPicPr>
          <p:nvPr/>
        </p:nvPicPr>
        <p:blipFill>
          <a:blip r:embed="rId6"/>
          <a:stretch>
            <a:fillRect/>
          </a:stretch>
        </p:blipFill>
        <p:spPr>
          <a:xfrm>
            <a:off x="8806922" y="1215353"/>
            <a:ext cx="3249013" cy="2139726"/>
          </a:xfrm>
          <a:prstGeom prst="rect">
            <a:avLst/>
          </a:prstGeom>
        </p:spPr>
      </p:pic>
      <p:pic>
        <p:nvPicPr>
          <p:cNvPr id="17" name="Picture 16" descr="A graph of a graph&#10;&#10;AI-generated content may be incorrect.">
            <a:extLst>
              <a:ext uri="{FF2B5EF4-FFF2-40B4-BE49-F238E27FC236}">
                <a16:creationId xmlns:a16="http://schemas.microsoft.com/office/drawing/2014/main" id="{B78DC4A9-357E-1582-2377-2BC2B4772324}"/>
              </a:ext>
            </a:extLst>
          </p:cNvPr>
          <p:cNvPicPr>
            <a:picLocks noChangeAspect="1"/>
          </p:cNvPicPr>
          <p:nvPr/>
        </p:nvPicPr>
        <p:blipFill>
          <a:blip r:embed="rId7"/>
          <a:stretch>
            <a:fillRect/>
          </a:stretch>
        </p:blipFill>
        <p:spPr>
          <a:xfrm>
            <a:off x="819661" y="3326838"/>
            <a:ext cx="2774021" cy="1638319"/>
          </a:xfrm>
          <a:prstGeom prst="rect">
            <a:avLst/>
          </a:prstGeom>
        </p:spPr>
      </p:pic>
      <p:pic>
        <p:nvPicPr>
          <p:cNvPr id="20" name="Picture 19" descr="A graph of a graph&#10;&#10;AI-generated content may be incorrect.">
            <a:extLst>
              <a:ext uri="{FF2B5EF4-FFF2-40B4-BE49-F238E27FC236}">
                <a16:creationId xmlns:a16="http://schemas.microsoft.com/office/drawing/2014/main" id="{0503AA99-2145-D47E-182D-7BFB1951DF02}"/>
              </a:ext>
            </a:extLst>
          </p:cNvPr>
          <p:cNvPicPr>
            <a:picLocks noChangeAspect="1"/>
          </p:cNvPicPr>
          <p:nvPr/>
        </p:nvPicPr>
        <p:blipFill>
          <a:blip r:embed="rId8"/>
          <a:stretch>
            <a:fillRect/>
          </a:stretch>
        </p:blipFill>
        <p:spPr>
          <a:xfrm>
            <a:off x="3301900" y="3320870"/>
            <a:ext cx="2774021" cy="1638319"/>
          </a:xfrm>
          <a:prstGeom prst="rect">
            <a:avLst/>
          </a:prstGeom>
        </p:spPr>
      </p:pic>
      <p:pic>
        <p:nvPicPr>
          <p:cNvPr id="28" name="Picture 27" descr="A graph of a number of people&#10;&#10;AI-generated content may be incorrect.">
            <a:extLst>
              <a:ext uri="{FF2B5EF4-FFF2-40B4-BE49-F238E27FC236}">
                <a16:creationId xmlns:a16="http://schemas.microsoft.com/office/drawing/2014/main" id="{8DE3E348-D9D9-82F0-7EFC-4286E8621D5E}"/>
              </a:ext>
            </a:extLst>
          </p:cNvPr>
          <p:cNvPicPr>
            <a:picLocks noChangeAspect="1"/>
          </p:cNvPicPr>
          <p:nvPr/>
        </p:nvPicPr>
        <p:blipFill>
          <a:blip r:embed="rId9"/>
          <a:stretch>
            <a:fillRect/>
          </a:stretch>
        </p:blipFill>
        <p:spPr>
          <a:xfrm>
            <a:off x="6209593" y="3343957"/>
            <a:ext cx="2774021" cy="1638319"/>
          </a:xfrm>
          <a:prstGeom prst="rect">
            <a:avLst/>
          </a:prstGeom>
        </p:spPr>
      </p:pic>
      <p:pic>
        <p:nvPicPr>
          <p:cNvPr id="31" name="Picture 30" descr="A graph of a number of people&#10;&#10;AI-generated content may be incorrect.">
            <a:extLst>
              <a:ext uri="{FF2B5EF4-FFF2-40B4-BE49-F238E27FC236}">
                <a16:creationId xmlns:a16="http://schemas.microsoft.com/office/drawing/2014/main" id="{B812B6F7-4448-7AAB-08A7-DB9CC84FFD69}"/>
              </a:ext>
            </a:extLst>
          </p:cNvPr>
          <p:cNvPicPr>
            <a:picLocks noChangeAspect="1"/>
          </p:cNvPicPr>
          <p:nvPr/>
        </p:nvPicPr>
        <p:blipFill>
          <a:blip r:embed="rId10"/>
          <a:stretch>
            <a:fillRect/>
          </a:stretch>
        </p:blipFill>
        <p:spPr>
          <a:xfrm>
            <a:off x="9128001" y="3383390"/>
            <a:ext cx="2774021" cy="1638319"/>
          </a:xfrm>
          <a:prstGeom prst="rect">
            <a:avLst/>
          </a:prstGeom>
        </p:spPr>
      </p:pic>
      <p:pic>
        <p:nvPicPr>
          <p:cNvPr id="34" name="Picture 33" descr="A graph of a number of people&#10;&#10;AI-generated content may be incorrect.">
            <a:extLst>
              <a:ext uri="{FF2B5EF4-FFF2-40B4-BE49-F238E27FC236}">
                <a16:creationId xmlns:a16="http://schemas.microsoft.com/office/drawing/2014/main" id="{589CC1A1-AC07-2B7A-8949-2B02D0D0FB97}"/>
              </a:ext>
            </a:extLst>
          </p:cNvPr>
          <p:cNvPicPr>
            <a:picLocks noChangeAspect="1"/>
          </p:cNvPicPr>
          <p:nvPr/>
        </p:nvPicPr>
        <p:blipFill>
          <a:blip r:embed="rId11"/>
          <a:stretch>
            <a:fillRect/>
          </a:stretch>
        </p:blipFill>
        <p:spPr>
          <a:xfrm>
            <a:off x="769186" y="5127321"/>
            <a:ext cx="2774021" cy="1638319"/>
          </a:xfrm>
          <a:prstGeom prst="rect">
            <a:avLst/>
          </a:prstGeom>
        </p:spPr>
      </p:pic>
      <p:pic>
        <p:nvPicPr>
          <p:cNvPr id="39" name="Picture 38" descr="A graph of a graph&#10;&#10;AI-generated content may be incorrect.">
            <a:extLst>
              <a:ext uri="{FF2B5EF4-FFF2-40B4-BE49-F238E27FC236}">
                <a16:creationId xmlns:a16="http://schemas.microsoft.com/office/drawing/2014/main" id="{6503D006-53F9-4AF7-A911-568F8DAF2826}"/>
              </a:ext>
            </a:extLst>
          </p:cNvPr>
          <p:cNvPicPr>
            <a:picLocks noChangeAspect="1"/>
          </p:cNvPicPr>
          <p:nvPr/>
        </p:nvPicPr>
        <p:blipFill>
          <a:blip r:embed="rId12"/>
          <a:stretch>
            <a:fillRect/>
          </a:stretch>
        </p:blipFill>
        <p:spPr>
          <a:xfrm>
            <a:off x="3301899" y="5170427"/>
            <a:ext cx="2774021" cy="1638319"/>
          </a:xfrm>
          <a:prstGeom prst="rect">
            <a:avLst/>
          </a:prstGeom>
        </p:spPr>
      </p:pic>
      <p:pic>
        <p:nvPicPr>
          <p:cNvPr id="42" name="Picture 41" descr="A graph of a graph&#10;&#10;AI-generated content may be incorrect.">
            <a:extLst>
              <a:ext uri="{FF2B5EF4-FFF2-40B4-BE49-F238E27FC236}">
                <a16:creationId xmlns:a16="http://schemas.microsoft.com/office/drawing/2014/main" id="{B194A425-2CD9-6B6B-DAED-81F8C1D73586}"/>
              </a:ext>
            </a:extLst>
          </p:cNvPr>
          <p:cNvPicPr>
            <a:picLocks noChangeAspect="1"/>
          </p:cNvPicPr>
          <p:nvPr/>
        </p:nvPicPr>
        <p:blipFill>
          <a:blip r:embed="rId13"/>
          <a:stretch>
            <a:fillRect/>
          </a:stretch>
        </p:blipFill>
        <p:spPr>
          <a:xfrm>
            <a:off x="6222573" y="5127321"/>
            <a:ext cx="2774021" cy="1638319"/>
          </a:xfrm>
          <a:prstGeom prst="rect">
            <a:avLst/>
          </a:prstGeom>
        </p:spPr>
      </p:pic>
      <p:pic>
        <p:nvPicPr>
          <p:cNvPr id="45" name="Picture 44" descr="A graph of a number of columns&#10;&#10;AI-generated content may be incorrect.">
            <a:extLst>
              <a:ext uri="{FF2B5EF4-FFF2-40B4-BE49-F238E27FC236}">
                <a16:creationId xmlns:a16="http://schemas.microsoft.com/office/drawing/2014/main" id="{986860B9-4C54-469E-290F-299C521ACA39}"/>
              </a:ext>
            </a:extLst>
          </p:cNvPr>
          <p:cNvPicPr>
            <a:picLocks noChangeAspect="1"/>
          </p:cNvPicPr>
          <p:nvPr/>
        </p:nvPicPr>
        <p:blipFill>
          <a:blip r:embed="rId14"/>
          <a:stretch>
            <a:fillRect/>
          </a:stretch>
        </p:blipFill>
        <p:spPr>
          <a:xfrm>
            <a:off x="9128000" y="5177527"/>
            <a:ext cx="2774021" cy="1638319"/>
          </a:xfrm>
          <a:prstGeom prst="rect">
            <a:avLst/>
          </a:prstGeom>
        </p:spPr>
      </p:pic>
    </p:spTree>
    <p:extLst>
      <p:ext uri="{BB962C8B-B14F-4D97-AF65-F5344CB8AC3E}">
        <p14:creationId xmlns:p14="http://schemas.microsoft.com/office/powerpoint/2010/main" val="4145194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8A704-7A07-EC56-1A7F-0E6BB92B1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72D3FC-0D23-16AB-D721-8C22C25C54EF}"/>
              </a:ext>
            </a:extLst>
          </p:cNvPr>
          <p:cNvSpPr>
            <a:spLocks noGrp="1"/>
          </p:cNvSpPr>
          <p:nvPr>
            <p:ph type="title"/>
          </p:nvPr>
        </p:nvSpPr>
        <p:spPr>
          <a:xfrm>
            <a:off x="878905" y="295907"/>
            <a:ext cx="10515600" cy="766445"/>
          </a:xfrm>
        </p:spPr>
        <p:txBody>
          <a:bodyPr>
            <a:normAutofit fontScale="90000"/>
          </a:bodyPr>
          <a:lstStyle/>
          <a:p>
            <a:r>
              <a:rPr lang="en-US" sz="4000" dirty="0"/>
              <a:t>New Mexico </a:t>
            </a:r>
            <a:r>
              <a:rPr lang="en-JP" sz="4000"/>
              <a:t>Soil </a:t>
            </a:r>
            <a:r>
              <a:rPr lang="en-JP" sz="4000" dirty="0"/>
              <a:t>Moisture Probability Distributions: Fall</a:t>
            </a:r>
          </a:p>
        </p:txBody>
      </p:sp>
      <p:sp>
        <p:nvSpPr>
          <p:cNvPr id="22" name="TextBox 21">
            <a:extLst>
              <a:ext uri="{FF2B5EF4-FFF2-40B4-BE49-F238E27FC236}">
                <a16:creationId xmlns:a16="http://schemas.microsoft.com/office/drawing/2014/main" id="{558D4CC7-4E4B-14AA-E8C6-762E8E03A990}"/>
              </a:ext>
            </a:extLst>
          </p:cNvPr>
          <p:cNvSpPr txBox="1"/>
          <p:nvPr/>
        </p:nvSpPr>
        <p:spPr>
          <a:xfrm rot="16200000">
            <a:off x="-557549" y="3026144"/>
            <a:ext cx="1638318" cy="523220"/>
          </a:xfrm>
          <a:prstGeom prst="rect">
            <a:avLst/>
          </a:prstGeom>
          <a:noFill/>
        </p:spPr>
        <p:txBody>
          <a:bodyPr wrap="square" rtlCol="0">
            <a:spAutoFit/>
          </a:bodyPr>
          <a:lstStyle/>
          <a:p>
            <a:r>
              <a:rPr lang="en-JP" sz="2800" b="1" dirty="0">
                <a:solidFill>
                  <a:schemeClr val="tx2">
                    <a:lumMod val="90000"/>
                    <a:lumOff val="10000"/>
                  </a:schemeClr>
                </a:solidFill>
              </a:rPr>
              <a:t>Fall</a:t>
            </a:r>
          </a:p>
        </p:txBody>
      </p:sp>
      <p:sp>
        <p:nvSpPr>
          <p:cNvPr id="23" name="TextBox 22">
            <a:extLst>
              <a:ext uri="{FF2B5EF4-FFF2-40B4-BE49-F238E27FC236}">
                <a16:creationId xmlns:a16="http://schemas.microsoft.com/office/drawing/2014/main" id="{06396D3E-78AB-A384-7A91-2F71EF8C6529}"/>
              </a:ext>
            </a:extLst>
          </p:cNvPr>
          <p:cNvSpPr txBox="1"/>
          <p:nvPr/>
        </p:nvSpPr>
        <p:spPr>
          <a:xfrm>
            <a:off x="1149415"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3-day Lead</a:t>
            </a:r>
          </a:p>
        </p:txBody>
      </p:sp>
      <p:sp>
        <p:nvSpPr>
          <p:cNvPr id="24" name="TextBox 23">
            <a:extLst>
              <a:ext uri="{FF2B5EF4-FFF2-40B4-BE49-F238E27FC236}">
                <a16:creationId xmlns:a16="http://schemas.microsoft.com/office/drawing/2014/main" id="{C3733F72-1962-1053-B5B4-FA45F9F809A0}"/>
              </a:ext>
            </a:extLst>
          </p:cNvPr>
          <p:cNvSpPr txBox="1"/>
          <p:nvPr/>
        </p:nvSpPr>
        <p:spPr>
          <a:xfrm>
            <a:off x="4063137"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7-day Lead</a:t>
            </a:r>
          </a:p>
        </p:txBody>
      </p:sp>
      <p:sp>
        <p:nvSpPr>
          <p:cNvPr id="25" name="TextBox 24">
            <a:extLst>
              <a:ext uri="{FF2B5EF4-FFF2-40B4-BE49-F238E27FC236}">
                <a16:creationId xmlns:a16="http://schemas.microsoft.com/office/drawing/2014/main" id="{E9C10AC9-A13F-D87C-9B6E-3F1438C19CC8}"/>
              </a:ext>
            </a:extLst>
          </p:cNvPr>
          <p:cNvSpPr txBox="1"/>
          <p:nvPr/>
        </p:nvSpPr>
        <p:spPr>
          <a:xfrm>
            <a:off x="6653629"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14-day Lead</a:t>
            </a:r>
          </a:p>
        </p:txBody>
      </p:sp>
      <p:sp>
        <p:nvSpPr>
          <p:cNvPr id="26" name="TextBox 25">
            <a:extLst>
              <a:ext uri="{FF2B5EF4-FFF2-40B4-BE49-F238E27FC236}">
                <a16:creationId xmlns:a16="http://schemas.microsoft.com/office/drawing/2014/main" id="{001A0A3A-D637-26CC-E189-278B50CF96BE}"/>
              </a:ext>
            </a:extLst>
          </p:cNvPr>
          <p:cNvSpPr txBox="1"/>
          <p:nvPr/>
        </p:nvSpPr>
        <p:spPr>
          <a:xfrm>
            <a:off x="9661261" y="861313"/>
            <a:ext cx="1885950" cy="400110"/>
          </a:xfrm>
          <a:prstGeom prst="rect">
            <a:avLst/>
          </a:prstGeom>
          <a:noFill/>
        </p:spPr>
        <p:txBody>
          <a:bodyPr wrap="square" rtlCol="0">
            <a:spAutoFit/>
          </a:bodyPr>
          <a:lstStyle/>
          <a:p>
            <a:r>
              <a:rPr lang="en-JP" sz="2000" b="1" dirty="0">
                <a:solidFill>
                  <a:schemeClr val="tx2">
                    <a:lumMod val="90000"/>
                    <a:lumOff val="10000"/>
                  </a:schemeClr>
                </a:solidFill>
              </a:rPr>
              <a:t>21-day Lead</a:t>
            </a:r>
          </a:p>
        </p:txBody>
      </p:sp>
      <p:sp>
        <p:nvSpPr>
          <p:cNvPr id="35" name="TextBox 34">
            <a:extLst>
              <a:ext uri="{FF2B5EF4-FFF2-40B4-BE49-F238E27FC236}">
                <a16:creationId xmlns:a16="http://schemas.microsoft.com/office/drawing/2014/main" id="{4EF87063-24C4-675D-0289-C6C14FDDFF3B}"/>
              </a:ext>
            </a:extLst>
          </p:cNvPr>
          <p:cNvSpPr txBox="1"/>
          <p:nvPr/>
        </p:nvSpPr>
        <p:spPr>
          <a:xfrm rot="16200000">
            <a:off x="-353313" y="3834254"/>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0.09</a:t>
            </a:r>
            <a:endParaRPr lang="en-JP" b="1" dirty="0">
              <a:solidFill>
                <a:schemeClr val="tx2">
                  <a:lumMod val="90000"/>
                  <a:lumOff val="10000"/>
                </a:schemeClr>
              </a:solidFill>
            </a:endParaRPr>
          </a:p>
        </p:txBody>
      </p:sp>
      <p:sp>
        <p:nvSpPr>
          <p:cNvPr id="36" name="TextBox 35">
            <a:extLst>
              <a:ext uri="{FF2B5EF4-FFF2-40B4-BE49-F238E27FC236}">
                <a16:creationId xmlns:a16="http://schemas.microsoft.com/office/drawing/2014/main" id="{977825AB-2C9B-0A1C-E4CE-872386444B23}"/>
              </a:ext>
            </a:extLst>
          </p:cNvPr>
          <p:cNvSpPr txBox="1"/>
          <p:nvPr/>
        </p:nvSpPr>
        <p:spPr>
          <a:xfrm rot="16200000">
            <a:off x="-342240" y="5593112"/>
            <a:ext cx="1885950" cy="369332"/>
          </a:xfrm>
          <a:prstGeom prst="rect">
            <a:avLst/>
          </a:prstGeom>
          <a:noFill/>
        </p:spPr>
        <p:txBody>
          <a:bodyPr wrap="square" rtlCol="0">
            <a:spAutoFit/>
          </a:bodyPr>
          <a:lstStyle/>
          <a:p>
            <a:r>
              <a:rPr lang="en-US" b="1" dirty="0">
                <a:solidFill>
                  <a:schemeClr val="tx2">
                    <a:lumMod val="90000"/>
                    <a:lumOff val="10000"/>
                  </a:schemeClr>
                </a:solidFill>
              </a:rPr>
              <a:t>Initial VWC 0.11</a:t>
            </a:r>
            <a:endParaRPr lang="en-JP" b="1" dirty="0">
              <a:solidFill>
                <a:schemeClr val="tx2">
                  <a:lumMod val="90000"/>
                  <a:lumOff val="10000"/>
                </a:schemeClr>
              </a:solidFill>
            </a:endParaRPr>
          </a:p>
        </p:txBody>
      </p:sp>
      <p:pic>
        <p:nvPicPr>
          <p:cNvPr id="4" name="Picture 3" descr="A yellow rectangle with black text&#10;&#10;AI-generated content may be incorrect.">
            <a:extLst>
              <a:ext uri="{FF2B5EF4-FFF2-40B4-BE49-F238E27FC236}">
                <a16:creationId xmlns:a16="http://schemas.microsoft.com/office/drawing/2014/main" id="{7C1004A5-0E39-DB74-451C-5B8D891022FA}"/>
              </a:ext>
            </a:extLst>
          </p:cNvPr>
          <p:cNvPicPr>
            <a:picLocks noChangeAspect="1"/>
          </p:cNvPicPr>
          <p:nvPr/>
        </p:nvPicPr>
        <p:blipFill>
          <a:blip r:embed="rId3"/>
          <a:stretch>
            <a:fillRect/>
          </a:stretch>
        </p:blipFill>
        <p:spPr>
          <a:xfrm>
            <a:off x="782452" y="1197852"/>
            <a:ext cx="2863674" cy="1878093"/>
          </a:xfrm>
          <a:prstGeom prst="rect">
            <a:avLst/>
          </a:prstGeom>
        </p:spPr>
      </p:pic>
      <p:pic>
        <p:nvPicPr>
          <p:cNvPr id="7" name="Picture 6" descr="A yellow square with black dots&#10;&#10;AI-generated content may be incorrect.">
            <a:extLst>
              <a:ext uri="{FF2B5EF4-FFF2-40B4-BE49-F238E27FC236}">
                <a16:creationId xmlns:a16="http://schemas.microsoft.com/office/drawing/2014/main" id="{A500AB2A-475D-8C3A-08B8-A17EE9D6407B}"/>
              </a:ext>
            </a:extLst>
          </p:cNvPr>
          <p:cNvPicPr>
            <a:picLocks noChangeAspect="1"/>
          </p:cNvPicPr>
          <p:nvPr/>
        </p:nvPicPr>
        <p:blipFill>
          <a:blip r:embed="rId4"/>
          <a:stretch>
            <a:fillRect/>
          </a:stretch>
        </p:blipFill>
        <p:spPr>
          <a:xfrm>
            <a:off x="3229114" y="1201780"/>
            <a:ext cx="2863674" cy="1878093"/>
          </a:xfrm>
          <a:prstGeom prst="rect">
            <a:avLst/>
          </a:prstGeom>
        </p:spPr>
      </p:pic>
      <p:pic>
        <p:nvPicPr>
          <p:cNvPr id="10" name="Picture 9" descr="A yellow and green square&#10;&#10;AI-generated content may be incorrect.">
            <a:extLst>
              <a:ext uri="{FF2B5EF4-FFF2-40B4-BE49-F238E27FC236}">
                <a16:creationId xmlns:a16="http://schemas.microsoft.com/office/drawing/2014/main" id="{A64B21F7-B144-5A1E-D262-671E1169AA4D}"/>
              </a:ext>
            </a:extLst>
          </p:cNvPr>
          <p:cNvPicPr>
            <a:picLocks noChangeAspect="1"/>
          </p:cNvPicPr>
          <p:nvPr/>
        </p:nvPicPr>
        <p:blipFill>
          <a:blip r:embed="rId5"/>
          <a:stretch>
            <a:fillRect/>
          </a:stretch>
        </p:blipFill>
        <p:spPr>
          <a:xfrm>
            <a:off x="6164766" y="1197852"/>
            <a:ext cx="2863675" cy="1885951"/>
          </a:xfrm>
          <a:prstGeom prst="rect">
            <a:avLst/>
          </a:prstGeom>
        </p:spPr>
      </p:pic>
      <p:pic>
        <p:nvPicPr>
          <p:cNvPr id="14" name="Picture 13" descr="A yellow and green chart&#10;&#10;AI-generated content may be incorrect.">
            <a:extLst>
              <a:ext uri="{FF2B5EF4-FFF2-40B4-BE49-F238E27FC236}">
                <a16:creationId xmlns:a16="http://schemas.microsoft.com/office/drawing/2014/main" id="{4393CAD5-D87B-EDF3-624B-2E2F81E560B8}"/>
              </a:ext>
            </a:extLst>
          </p:cNvPr>
          <p:cNvPicPr>
            <a:picLocks noChangeAspect="1"/>
          </p:cNvPicPr>
          <p:nvPr/>
        </p:nvPicPr>
        <p:blipFill>
          <a:blip r:embed="rId6"/>
          <a:stretch>
            <a:fillRect/>
          </a:stretch>
        </p:blipFill>
        <p:spPr>
          <a:xfrm>
            <a:off x="9172398" y="1197853"/>
            <a:ext cx="2863675" cy="1885951"/>
          </a:xfrm>
          <a:prstGeom prst="rect">
            <a:avLst/>
          </a:prstGeom>
        </p:spPr>
      </p:pic>
      <p:pic>
        <p:nvPicPr>
          <p:cNvPr id="17" name="Picture 16" descr="A graph of a graph&#10;&#10;AI-generated content may be incorrect.">
            <a:extLst>
              <a:ext uri="{FF2B5EF4-FFF2-40B4-BE49-F238E27FC236}">
                <a16:creationId xmlns:a16="http://schemas.microsoft.com/office/drawing/2014/main" id="{301381DE-5103-BCCC-F895-EA6C0689FE30}"/>
              </a:ext>
            </a:extLst>
          </p:cNvPr>
          <p:cNvPicPr>
            <a:picLocks noChangeAspect="1"/>
          </p:cNvPicPr>
          <p:nvPr/>
        </p:nvPicPr>
        <p:blipFill>
          <a:blip r:embed="rId7"/>
          <a:stretch>
            <a:fillRect/>
          </a:stretch>
        </p:blipFill>
        <p:spPr>
          <a:xfrm>
            <a:off x="847822" y="3174041"/>
            <a:ext cx="2779118" cy="1641329"/>
          </a:xfrm>
          <a:prstGeom prst="rect">
            <a:avLst/>
          </a:prstGeom>
        </p:spPr>
      </p:pic>
      <p:pic>
        <p:nvPicPr>
          <p:cNvPr id="20" name="Picture 19" descr="A graph of a graph&#10;&#10;AI-generated content may be incorrect.">
            <a:extLst>
              <a:ext uri="{FF2B5EF4-FFF2-40B4-BE49-F238E27FC236}">
                <a16:creationId xmlns:a16="http://schemas.microsoft.com/office/drawing/2014/main" id="{A6B51C24-D8AF-F8EA-6213-7581F0FC1C31}"/>
              </a:ext>
            </a:extLst>
          </p:cNvPr>
          <p:cNvPicPr>
            <a:picLocks noChangeAspect="1"/>
          </p:cNvPicPr>
          <p:nvPr/>
        </p:nvPicPr>
        <p:blipFill>
          <a:blip r:embed="rId8"/>
          <a:stretch>
            <a:fillRect/>
          </a:stretch>
        </p:blipFill>
        <p:spPr>
          <a:xfrm>
            <a:off x="3477687" y="3174043"/>
            <a:ext cx="2779114" cy="1641327"/>
          </a:xfrm>
          <a:prstGeom prst="rect">
            <a:avLst/>
          </a:prstGeom>
        </p:spPr>
      </p:pic>
      <p:pic>
        <p:nvPicPr>
          <p:cNvPr id="28" name="Picture 27" descr="A graph of a graph&#10;&#10;AI-generated content may be incorrect.">
            <a:extLst>
              <a:ext uri="{FF2B5EF4-FFF2-40B4-BE49-F238E27FC236}">
                <a16:creationId xmlns:a16="http://schemas.microsoft.com/office/drawing/2014/main" id="{DADC7051-AAB8-5E81-B3D3-C7832F6FA9AB}"/>
              </a:ext>
            </a:extLst>
          </p:cNvPr>
          <p:cNvPicPr>
            <a:picLocks noChangeAspect="1"/>
          </p:cNvPicPr>
          <p:nvPr/>
        </p:nvPicPr>
        <p:blipFill>
          <a:blip r:embed="rId9"/>
          <a:stretch>
            <a:fillRect/>
          </a:stretch>
        </p:blipFill>
        <p:spPr>
          <a:xfrm>
            <a:off x="6539305" y="3174043"/>
            <a:ext cx="2779114" cy="1641327"/>
          </a:xfrm>
          <a:prstGeom prst="rect">
            <a:avLst/>
          </a:prstGeom>
        </p:spPr>
      </p:pic>
      <p:pic>
        <p:nvPicPr>
          <p:cNvPr id="31" name="Picture 30" descr="A graph of a graph&#10;&#10;AI-generated content may be incorrect.">
            <a:extLst>
              <a:ext uri="{FF2B5EF4-FFF2-40B4-BE49-F238E27FC236}">
                <a16:creationId xmlns:a16="http://schemas.microsoft.com/office/drawing/2014/main" id="{EC9C7582-48EA-50E0-48A8-10AD93EB1182}"/>
              </a:ext>
            </a:extLst>
          </p:cNvPr>
          <p:cNvPicPr>
            <a:picLocks noChangeAspect="1"/>
          </p:cNvPicPr>
          <p:nvPr/>
        </p:nvPicPr>
        <p:blipFill>
          <a:blip r:embed="rId10"/>
          <a:stretch>
            <a:fillRect/>
          </a:stretch>
        </p:blipFill>
        <p:spPr>
          <a:xfrm>
            <a:off x="9412886" y="3120261"/>
            <a:ext cx="2779114" cy="1641327"/>
          </a:xfrm>
          <a:prstGeom prst="rect">
            <a:avLst/>
          </a:prstGeom>
        </p:spPr>
      </p:pic>
      <p:pic>
        <p:nvPicPr>
          <p:cNvPr id="34" name="Picture 33" descr="A graph of a number of people&#10;&#10;AI-generated content may be incorrect.">
            <a:extLst>
              <a:ext uri="{FF2B5EF4-FFF2-40B4-BE49-F238E27FC236}">
                <a16:creationId xmlns:a16="http://schemas.microsoft.com/office/drawing/2014/main" id="{803617F9-8F2E-AA0D-BBCF-B758FD828167}"/>
              </a:ext>
            </a:extLst>
          </p:cNvPr>
          <p:cNvPicPr>
            <a:picLocks noChangeAspect="1"/>
          </p:cNvPicPr>
          <p:nvPr/>
        </p:nvPicPr>
        <p:blipFill>
          <a:blip r:embed="rId11"/>
          <a:stretch>
            <a:fillRect/>
          </a:stretch>
        </p:blipFill>
        <p:spPr>
          <a:xfrm>
            <a:off x="796475" y="5031023"/>
            <a:ext cx="2779116" cy="1641328"/>
          </a:xfrm>
          <a:prstGeom prst="rect">
            <a:avLst/>
          </a:prstGeom>
        </p:spPr>
      </p:pic>
      <p:pic>
        <p:nvPicPr>
          <p:cNvPr id="39" name="Picture 38" descr="A graph of a number of people&#10;&#10;AI-generated content may be incorrect.">
            <a:extLst>
              <a:ext uri="{FF2B5EF4-FFF2-40B4-BE49-F238E27FC236}">
                <a16:creationId xmlns:a16="http://schemas.microsoft.com/office/drawing/2014/main" id="{2139429A-3FCF-0AE3-C2A6-5156343E8669}"/>
              </a:ext>
            </a:extLst>
          </p:cNvPr>
          <p:cNvPicPr>
            <a:picLocks noChangeAspect="1"/>
          </p:cNvPicPr>
          <p:nvPr/>
        </p:nvPicPr>
        <p:blipFill>
          <a:blip r:embed="rId12"/>
          <a:stretch>
            <a:fillRect/>
          </a:stretch>
        </p:blipFill>
        <p:spPr>
          <a:xfrm>
            <a:off x="3480020" y="5038881"/>
            <a:ext cx="2779114" cy="1641327"/>
          </a:xfrm>
          <a:prstGeom prst="rect">
            <a:avLst/>
          </a:prstGeom>
        </p:spPr>
      </p:pic>
      <p:pic>
        <p:nvPicPr>
          <p:cNvPr id="42" name="Picture 41" descr="A graph of a number of people&#10;&#10;AI-generated content may be incorrect.">
            <a:extLst>
              <a:ext uri="{FF2B5EF4-FFF2-40B4-BE49-F238E27FC236}">
                <a16:creationId xmlns:a16="http://schemas.microsoft.com/office/drawing/2014/main" id="{386415FF-1A46-A7BC-69D4-B7D40A39689B}"/>
              </a:ext>
            </a:extLst>
          </p:cNvPr>
          <p:cNvPicPr>
            <a:picLocks noChangeAspect="1"/>
          </p:cNvPicPr>
          <p:nvPr/>
        </p:nvPicPr>
        <p:blipFill>
          <a:blip r:embed="rId13"/>
          <a:stretch>
            <a:fillRect/>
          </a:stretch>
        </p:blipFill>
        <p:spPr>
          <a:xfrm>
            <a:off x="6539305" y="5079426"/>
            <a:ext cx="2779114" cy="1641327"/>
          </a:xfrm>
          <a:prstGeom prst="rect">
            <a:avLst/>
          </a:prstGeom>
        </p:spPr>
      </p:pic>
      <p:pic>
        <p:nvPicPr>
          <p:cNvPr id="45" name="Picture 44" descr="A graph of a graph&#10;&#10;AI-generated content may be incorrect.">
            <a:extLst>
              <a:ext uri="{FF2B5EF4-FFF2-40B4-BE49-F238E27FC236}">
                <a16:creationId xmlns:a16="http://schemas.microsoft.com/office/drawing/2014/main" id="{FC72A3E3-73FC-4124-D612-AAF846082DE3}"/>
              </a:ext>
            </a:extLst>
          </p:cNvPr>
          <p:cNvPicPr>
            <a:picLocks noChangeAspect="1"/>
          </p:cNvPicPr>
          <p:nvPr/>
        </p:nvPicPr>
        <p:blipFill>
          <a:blip r:embed="rId14"/>
          <a:stretch>
            <a:fillRect/>
          </a:stretch>
        </p:blipFill>
        <p:spPr>
          <a:xfrm>
            <a:off x="9318419" y="5038882"/>
            <a:ext cx="2779114" cy="1641327"/>
          </a:xfrm>
          <a:prstGeom prst="rect">
            <a:avLst/>
          </a:prstGeom>
        </p:spPr>
      </p:pic>
    </p:spTree>
    <p:extLst>
      <p:ext uri="{BB962C8B-B14F-4D97-AF65-F5344CB8AC3E}">
        <p14:creationId xmlns:p14="http://schemas.microsoft.com/office/powerpoint/2010/main" val="3595813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AAF22-2B3B-28E6-ED96-004E753C00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D0A3BC-C399-3C1B-26AD-0A60D78D99C5}"/>
              </a:ext>
            </a:extLst>
          </p:cNvPr>
          <p:cNvSpPr>
            <a:spLocks noGrp="1"/>
          </p:cNvSpPr>
          <p:nvPr>
            <p:ph type="title"/>
          </p:nvPr>
        </p:nvSpPr>
        <p:spPr/>
        <p:txBody>
          <a:bodyPr/>
          <a:lstStyle/>
          <a:p>
            <a:r>
              <a:rPr lang="en-US" dirty="0"/>
              <a:t>Result summary</a:t>
            </a:r>
          </a:p>
        </p:txBody>
      </p:sp>
      <p:sp>
        <p:nvSpPr>
          <p:cNvPr id="3" name="Content Placeholder 2">
            <a:extLst>
              <a:ext uri="{FF2B5EF4-FFF2-40B4-BE49-F238E27FC236}">
                <a16:creationId xmlns:a16="http://schemas.microsoft.com/office/drawing/2014/main" id="{4267DEFA-EB13-0FF7-35F6-95FF82DB2C83}"/>
              </a:ext>
            </a:extLst>
          </p:cNvPr>
          <p:cNvSpPr>
            <a:spLocks noGrp="1"/>
          </p:cNvSpPr>
          <p:nvPr>
            <p:ph idx="1"/>
          </p:nvPr>
        </p:nvSpPr>
        <p:spPr>
          <a:xfrm>
            <a:off x="838200" y="1825625"/>
            <a:ext cx="10774680" cy="4836432"/>
          </a:xfrm>
        </p:spPr>
        <p:txBody>
          <a:bodyPr>
            <a:normAutofit/>
          </a:bodyPr>
          <a:lstStyle/>
          <a:p>
            <a:pPr lvl="1"/>
            <a:r>
              <a:rPr lang="en-US" dirty="0"/>
              <a:t>Convergence to the SMAP marginal distributions is observed at all four sites in all seasons.</a:t>
            </a:r>
          </a:p>
          <a:p>
            <a:pPr lvl="1"/>
            <a:r>
              <a:rPr lang="en-US" dirty="0"/>
              <a:t>Convergence can take more than 21 days (e.g., Ukraine in spring).</a:t>
            </a:r>
          </a:p>
          <a:p>
            <a:pPr lvl="2"/>
            <a:r>
              <a:rPr lang="en-US" dirty="0"/>
              <a:t>Soil moisture memory can be more than several months (e.g., [Shinoda et al., 2011]).</a:t>
            </a:r>
          </a:p>
          <a:p>
            <a:pPr lvl="1"/>
            <a:r>
              <a:rPr lang="en-US" dirty="0"/>
              <a:t>Both wetting and drying processes are visualized</a:t>
            </a:r>
          </a:p>
          <a:p>
            <a:pPr lvl="2"/>
            <a:r>
              <a:rPr lang="en-US" dirty="0"/>
              <a:t>At the Amazon site in fall, low precipitation and high PET, the drying process is smooth, but it takes more time to converge to the wet domain.</a:t>
            </a:r>
          </a:p>
          <a:p>
            <a:pPr lvl="1"/>
            <a:r>
              <a:rPr lang="en-US" dirty="0"/>
              <a:t>Soil moisture memory (SMM) is determined by an initial condition, soil type, precipitation, and PET.</a:t>
            </a:r>
          </a:p>
          <a:p>
            <a:pPr lvl="2"/>
            <a:r>
              <a:rPr lang="en-US" dirty="0"/>
              <a:t>Both precipitation and evapotranspiration contribute to the loss of SMM.</a:t>
            </a:r>
          </a:p>
          <a:p>
            <a:pPr lvl="2"/>
            <a:r>
              <a:rPr lang="en-US" dirty="0"/>
              <a:t>Precipitation increases soil moisture abruptly, while evapotranspiration reduces it gradually.</a:t>
            </a:r>
          </a:p>
          <a:p>
            <a:pPr lvl="2"/>
            <a:r>
              <a:rPr lang="en-US" dirty="0"/>
              <a:t>Precipitation likely has the dominant control on SMM while PET has ”only a minor influence on soil moisture persistence” ([Orth et al., 2012]).</a:t>
            </a:r>
          </a:p>
        </p:txBody>
      </p:sp>
    </p:spTree>
    <p:extLst>
      <p:ext uri="{BB962C8B-B14F-4D97-AF65-F5344CB8AC3E}">
        <p14:creationId xmlns:p14="http://schemas.microsoft.com/office/powerpoint/2010/main" val="3146725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3039-E56C-BB8B-366A-7D9C93D3B32D}"/>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A15D9763-CD3F-2F93-F737-8131785FCA96}"/>
              </a:ext>
            </a:extLst>
          </p:cNvPr>
          <p:cNvSpPr>
            <a:spLocks noGrp="1"/>
          </p:cNvSpPr>
          <p:nvPr>
            <p:ph idx="1"/>
          </p:nvPr>
        </p:nvSpPr>
        <p:spPr/>
        <p:txBody>
          <a:bodyPr/>
          <a:lstStyle/>
          <a:p>
            <a:r>
              <a:rPr lang="en-US" dirty="0"/>
              <a:t>Continue improving the water balance (bucket) model.</a:t>
            </a:r>
          </a:p>
          <a:p>
            <a:pPr lvl="1"/>
            <a:r>
              <a:rPr lang="en-US" dirty="0"/>
              <a:t>Incorporate exfiltration from shallow groundwater</a:t>
            </a:r>
          </a:p>
          <a:p>
            <a:r>
              <a:rPr lang="en-US" dirty="0"/>
              <a:t>Estimate conditional soil moisture distributions at the global scale.</a:t>
            </a:r>
          </a:p>
          <a:p>
            <a:pPr lvl="1"/>
            <a:r>
              <a:rPr lang="en-US" dirty="0"/>
              <a:t>The current methodology does not scale due to its high computational cost.</a:t>
            </a:r>
          </a:p>
          <a:p>
            <a:pPr lvl="1"/>
            <a:r>
              <a:rPr lang="en-US" dirty="0"/>
              <a:t>We seek to approximate conditional soil moisture distributions using parametric (e.g., beta distributions) or nonparametric (copula) methods combined with machine learning.</a:t>
            </a:r>
          </a:p>
          <a:p>
            <a:pPr lvl="1"/>
            <a:endParaRPr lang="en-US" dirty="0"/>
          </a:p>
        </p:txBody>
      </p:sp>
    </p:spTree>
    <p:extLst>
      <p:ext uri="{BB962C8B-B14F-4D97-AF65-F5344CB8AC3E}">
        <p14:creationId xmlns:p14="http://schemas.microsoft.com/office/powerpoint/2010/main" val="2278929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DB66-7678-337F-B232-41C8D2E07E10}"/>
              </a:ext>
            </a:extLst>
          </p:cNvPr>
          <p:cNvSpPr>
            <a:spLocks noGrp="1"/>
          </p:cNvSpPr>
          <p:nvPr>
            <p:ph type="title"/>
          </p:nvPr>
        </p:nvSpPr>
        <p:spPr/>
        <p:txBody>
          <a:bodyPr/>
          <a:lstStyle/>
          <a:p>
            <a:r>
              <a:rPr lang="en-US" dirty="0"/>
              <a:t>Goal of our study</a:t>
            </a:r>
          </a:p>
        </p:txBody>
      </p:sp>
      <p:sp>
        <p:nvSpPr>
          <p:cNvPr id="3" name="Content Placeholder 2">
            <a:extLst>
              <a:ext uri="{FF2B5EF4-FFF2-40B4-BE49-F238E27FC236}">
                <a16:creationId xmlns:a16="http://schemas.microsoft.com/office/drawing/2014/main" id="{3D14D3E6-D27A-9F1E-6E03-262DA246AD97}"/>
              </a:ext>
            </a:extLst>
          </p:cNvPr>
          <p:cNvSpPr>
            <a:spLocks noGrp="1"/>
          </p:cNvSpPr>
          <p:nvPr>
            <p:ph idx="1"/>
          </p:nvPr>
        </p:nvSpPr>
        <p:spPr/>
        <p:txBody>
          <a:bodyPr/>
          <a:lstStyle/>
          <a:p>
            <a:r>
              <a:rPr lang="en-US" dirty="0"/>
              <a:t>To derive the conditional soil moisture PDFs globally.</a:t>
            </a:r>
          </a:p>
          <a:p>
            <a:pPr lvl="1"/>
            <a:r>
              <a:rPr lang="en-US" dirty="0"/>
              <a:t>Based on the formulations in [Cordova and Bras, 1981; </a:t>
            </a:r>
            <a:r>
              <a:rPr lang="en-US" dirty="0" err="1"/>
              <a:t>Laio</a:t>
            </a:r>
            <a:r>
              <a:rPr lang="en-US" dirty="0"/>
              <a:t> et al., 2001]</a:t>
            </a:r>
          </a:p>
          <a:p>
            <a:pPr lvl="1"/>
            <a:r>
              <a:rPr lang="en-US" dirty="0"/>
              <a:t>[Cordova and Bras, 1981] derive the mean and variance of conditional soil moisture distribution at one site.</a:t>
            </a:r>
          </a:p>
          <a:p>
            <a:pPr lvl="1"/>
            <a:r>
              <a:rPr lang="en-US" dirty="0"/>
              <a:t>Gridded satellite datasets (Global Precipitation Mission (GPM) Integrated Multi-satellite Retrievals for GPM (IMERG) and Soil Moisture Active Passive (SMAP)) enables global simulations of soil moisture dynamics.</a:t>
            </a:r>
          </a:p>
        </p:txBody>
      </p:sp>
    </p:spTree>
    <p:extLst>
      <p:ext uri="{BB962C8B-B14F-4D97-AF65-F5344CB8AC3E}">
        <p14:creationId xmlns:p14="http://schemas.microsoft.com/office/powerpoint/2010/main" val="3347116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0DFE-0253-9FEC-F3EE-E708406C09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8EA1C4-A459-0B9E-AEB9-FE196283109D}"/>
              </a:ext>
            </a:extLst>
          </p:cNvPr>
          <p:cNvSpPr>
            <a:spLocks noGrp="1"/>
          </p:cNvSpPr>
          <p:nvPr>
            <p:ph type="title"/>
          </p:nvPr>
        </p:nvSpPr>
        <p:spPr/>
        <p:txBody>
          <a:bodyPr/>
          <a:lstStyle/>
          <a:p>
            <a:r>
              <a:rPr lang="en-US" dirty="0"/>
              <a:t>Analysis overall flow</a:t>
            </a:r>
          </a:p>
        </p:txBody>
      </p:sp>
      <p:sp>
        <p:nvSpPr>
          <p:cNvPr id="3" name="TextBox 2">
            <a:extLst>
              <a:ext uri="{FF2B5EF4-FFF2-40B4-BE49-F238E27FC236}">
                <a16:creationId xmlns:a16="http://schemas.microsoft.com/office/drawing/2014/main" id="{E598A873-2FA6-E0C9-23B5-D785EBF27A89}"/>
              </a:ext>
            </a:extLst>
          </p:cNvPr>
          <p:cNvSpPr txBox="1"/>
          <p:nvPr/>
        </p:nvSpPr>
        <p:spPr>
          <a:xfrm>
            <a:off x="4580751" y="1421202"/>
            <a:ext cx="2962597" cy="1231106"/>
          </a:xfrm>
          <a:prstGeom prst="rect">
            <a:avLst/>
          </a:prstGeom>
          <a:noFill/>
          <a:ln>
            <a:solidFill>
              <a:schemeClr val="tx1"/>
            </a:solidFill>
          </a:ln>
        </p:spPr>
        <p:txBody>
          <a:bodyPr wrap="square" rtlCol="0">
            <a:spAutoFit/>
          </a:bodyPr>
          <a:lstStyle/>
          <a:p>
            <a:r>
              <a:rPr lang="en-US" dirty="0"/>
              <a:t>Data Curation</a:t>
            </a:r>
          </a:p>
          <a:p>
            <a:pPr marL="285750" indent="-285750">
              <a:buFont typeface="Arial" panose="020B0604020202020204" pitchFamily="34" charset="0"/>
              <a:buChar char="•"/>
            </a:pPr>
            <a:r>
              <a:rPr lang="en-US" sz="1400" dirty="0"/>
              <a:t>SMAP </a:t>
            </a:r>
          </a:p>
          <a:p>
            <a:pPr marL="285750" indent="-285750">
              <a:buFont typeface="Arial" panose="020B0604020202020204" pitchFamily="34" charset="0"/>
              <a:buChar char="•"/>
            </a:pPr>
            <a:r>
              <a:rPr lang="en-US" sz="1400" dirty="0"/>
              <a:t>Daily / half-hourly IMERG</a:t>
            </a:r>
          </a:p>
          <a:p>
            <a:pPr marL="285750" indent="-285750">
              <a:buFont typeface="Arial" panose="020B0604020202020204" pitchFamily="34" charset="0"/>
              <a:buChar char="•"/>
            </a:pPr>
            <a:r>
              <a:rPr lang="en-US" sz="1400" dirty="0"/>
              <a:t>Modified ERA5</a:t>
            </a:r>
          </a:p>
          <a:p>
            <a:pPr marL="285750" indent="-285750">
              <a:buFont typeface="Arial" panose="020B0604020202020204" pitchFamily="34" charset="0"/>
              <a:buChar char="•"/>
            </a:pPr>
            <a:r>
              <a:rPr lang="en-US" sz="1400" dirty="0"/>
              <a:t>CPC temperature</a:t>
            </a:r>
          </a:p>
        </p:txBody>
      </p:sp>
      <p:sp>
        <p:nvSpPr>
          <p:cNvPr id="16" name="TextBox 15">
            <a:extLst>
              <a:ext uri="{FF2B5EF4-FFF2-40B4-BE49-F238E27FC236}">
                <a16:creationId xmlns:a16="http://schemas.microsoft.com/office/drawing/2014/main" id="{093A6270-D51F-6AEE-D617-2F926C0AC6E5}"/>
              </a:ext>
            </a:extLst>
          </p:cNvPr>
          <p:cNvSpPr txBox="1"/>
          <p:nvPr/>
        </p:nvSpPr>
        <p:spPr>
          <a:xfrm>
            <a:off x="1976046" y="3206892"/>
            <a:ext cx="2235200" cy="369332"/>
          </a:xfrm>
          <a:prstGeom prst="rect">
            <a:avLst/>
          </a:prstGeom>
          <a:noFill/>
          <a:ln>
            <a:solidFill>
              <a:schemeClr val="tx1"/>
            </a:solidFill>
          </a:ln>
        </p:spPr>
        <p:txBody>
          <a:bodyPr wrap="square" rtlCol="0">
            <a:spAutoFit/>
          </a:bodyPr>
          <a:lstStyle/>
          <a:p>
            <a:r>
              <a:rPr lang="en-US" dirty="0"/>
              <a:t>Model Calibration</a:t>
            </a:r>
          </a:p>
        </p:txBody>
      </p:sp>
      <p:sp>
        <p:nvSpPr>
          <p:cNvPr id="17" name="TextBox 16">
            <a:extLst>
              <a:ext uri="{FF2B5EF4-FFF2-40B4-BE49-F238E27FC236}">
                <a16:creationId xmlns:a16="http://schemas.microsoft.com/office/drawing/2014/main" id="{BE3EACAD-1D9F-E0DA-2587-54B7D87753D9}"/>
              </a:ext>
            </a:extLst>
          </p:cNvPr>
          <p:cNvSpPr txBox="1"/>
          <p:nvPr/>
        </p:nvSpPr>
        <p:spPr>
          <a:xfrm>
            <a:off x="3356643" y="5181204"/>
            <a:ext cx="5538197" cy="646331"/>
          </a:xfrm>
          <a:prstGeom prst="rect">
            <a:avLst/>
          </a:prstGeom>
          <a:noFill/>
          <a:ln>
            <a:solidFill>
              <a:schemeClr val="tx1"/>
            </a:solidFill>
          </a:ln>
        </p:spPr>
        <p:txBody>
          <a:bodyPr wrap="square" rtlCol="0">
            <a:spAutoFit/>
          </a:bodyPr>
          <a:lstStyle/>
          <a:p>
            <a:r>
              <a:rPr lang="en-US" dirty="0"/>
              <a:t>Bias Correction</a:t>
            </a:r>
          </a:p>
          <a:p>
            <a:pPr marL="285750" indent="-285750">
              <a:buFont typeface="Arial" panose="020B0604020202020204" pitchFamily="34" charset="0"/>
              <a:buChar char="•"/>
            </a:pPr>
            <a:r>
              <a:rPr lang="en-US" dirty="0"/>
              <a:t>CDF-matching between 2,000-year data and SMAP</a:t>
            </a:r>
          </a:p>
        </p:txBody>
      </p:sp>
      <p:sp>
        <p:nvSpPr>
          <p:cNvPr id="18" name="TextBox 17">
            <a:extLst>
              <a:ext uri="{FF2B5EF4-FFF2-40B4-BE49-F238E27FC236}">
                <a16:creationId xmlns:a16="http://schemas.microsoft.com/office/drawing/2014/main" id="{7AB40042-3D7A-9F0E-ADCD-E715DAF65648}"/>
              </a:ext>
            </a:extLst>
          </p:cNvPr>
          <p:cNvSpPr txBox="1"/>
          <p:nvPr/>
        </p:nvSpPr>
        <p:spPr>
          <a:xfrm>
            <a:off x="3518426" y="6300940"/>
            <a:ext cx="5087246" cy="369332"/>
          </a:xfrm>
          <a:prstGeom prst="rect">
            <a:avLst/>
          </a:prstGeom>
          <a:noFill/>
          <a:ln>
            <a:solidFill>
              <a:schemeClr val="tx1"/>
            </a:solidFill>
          </a:ln>
        </p:spPr>
        <p:txBody>
          <a:bodyPr wrap="square" rtlCol="0">
            <a:spAutoFit/>
          </a:bodyPr>
          <a:lstStyle/>
          <a:p>
            <a:r>
              <a:rPr lang="en-US" dirty="0"/>
              <a:t>Derivation of joint, conditional and marginal PDFs</a:t>
            </a:r>
          </a:p>
        </p:txBody>
      </p:sp>
      <p:sp>
        <p:nvSpPr>
          <p:cNvPr id="19" name="Right Arrow 18">
            <a:extLst>
              <a:ext uri="{FF2B5EF4-FFF2-40B4-BE49-F238E27FC236}">
                <a16:creationId xmlns:a16="http://schemas.microsoft.com/office/drawing/2014/main" id="{31EEECEB-F352-7D61-EF9D-A4D2DF80CF21}"/>
              </a:ext>
            </a:extLst>
          </p:cNvPr>
          <p:cNvSpPr/>
          <p:nvPr/>
        </p:nvSpPr>
        <p:spPr>
          <a:xfrm rot="8647970">
            <a:off x="4023244" y="2714170"/>
            <a:ext cx="582918"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C255305F-BB94-ED48-C3E7-0AABEFB34937}"/>
              </a:ext>
            </a:extLst>
          </p:cNvPr>
          <p:cNvSpPr/>
          <p:nvPr/>
        </p:nvSpPr>
        <p:spPr>
          <a:xfrm rot="2891232">
            <a:off x="7605168" y="2632693"/>
            <a:ext cx="561484"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84AF851B-33FB-4770-91DE-D93540532899}"/>
              </a:ext>
            </a:extLst>
          </p:cNvPr>
          <p:cNvSpPr/>
          <p:nvPr/>
        </p:nvSpPr>
        <p:spPr>
          <a:xfrm rot="5400000">
            <a:off x="5928221" y="4768695"/>
            <a:ext cx="395043"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2CE1F372-BB52-B337-9B37-A312FDDF3E03}"/>
              </a:ext>
            </a:extLst>
          </p:cNvPr>
          <p:cNvSpPr/>
          <p:nvPr/>
        </p:nvSpPr>
        <p:spPr>
          <a:xfrm rot="5400000">
            <a:off x="5978277" y="5925587"/>
            <a:ext cx="294931"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3041ABE-2279-71CD-6E45-788E7D870A14}"/>
              </a:ext>
            </a:extLst>
          </p:cNvPr>
          <p:cNvSpPr txBox="1"/>
          <p:nvPr/>
        </p:nvSpPr>
        <p:spPr>
          <a:xfrm>
            <a:off x="1938150" y="2447729"/>
            <a:ext cx="2163590" cy="646331"/>
          </a:xfrm>
          <a:prstGeom prst="rect">
            <a:avLst/>
          </a:prstGeom>
          <a:noFill/>
        </p:spPr>
        <p:txBody>
          <a:bodyPr wrap="square" rtlCol="0">
            <a:spAutoFit/>
          </a:bodyPr>
          <a:lstStyle/>
          <a:p>
            <a:r>
              <a:rPr lang="en-US" dirty="0"/>
              <a:t>SMAP  , daily / half-hourly IMERG, ERA5</a:t>
            </a:r>
          </a:p>
        </p:txBody>
      </p:sp>
      <p:sp>
        <p:nvSpPr>
          <p:cNvPr id="24" name="TextBox 23">
            <a:extLst>
              <a:ext uri="{FF2B5EF4-FFF2-40B4-BE49-F238E27FC236}">
                <a16:creationId xmlns:a16="http://schemas.microsoft.com/office/drawing/2014/main" id="{CECC3A38-D0DF-C510-2237-46B6824958EB}"/>
              </a:ext>
            </a:extLst>
          </p:cNvPr>
          <p:cNvSpPr txBox="1"/>
          <p:nvPr/>
        </p:nvSpPr>
        <p:spPr>
          <a:xfrm>
            <a:off x="8041530" y="2348607"/>
            <a:ext cx="2235200" cy="369332"/>
          </a:xfrm>
          <a:prstGeom prst="rect">
            <a:avLst/>
          </a:prstGeom>
          <a:noFill/>
        </p:spPr>
        <p:txBody>
          <a:bodyPr wrap="square" rtlCol="0">
            <a:spAutoFit/>
          </a:bodyPr>
          <a:lstStyle/>
          <a:p>
            <a:r>
              <a:rPr lang="en-US" dirty="0"/>
              <a:t>Daily IMERG, CPC</a:t>
            </a:r>
          </a:p>
        </p:txBody>
      </p:sp>
      <p:sp>
        <p:nvSpPr>
          <p:cNvPr id="25" name="Oval 24">
            <a:extLst>
              <a:ext uri="{FF2B5EF4-FFF2-40B4-BE49-F238E27FC236}">
                <a16:creationId xmlns:a16="http://schemas.microsoft.com/office/drawing/2014/main" id="{552AA0F2-1C06-CE26-8DCA-547B2A1DF202}"/>
              </a:ext>
            </a:extLst>
          </p:cNvPr>
          <p:cNvSpPr/>
          <p:nvPr/>
        </p:nvSpPr>
        <p:spPr>
          <a:xfrm>
            <a:off x="7346981" y="3031304"/>
            <a:ext cx="4845019" cy="730822"/>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Stochastic Weather Generator (</a:t>
            </a:r>
            <a:r>
              <a:rPr lang="en-US" dirty="0" err="1">
                <a:solidFill>
                  <a:sysClr val="windowText" lastClr="000000"/>
                </a:solidFill>
              </a:rPr>
              <a:t>WeaGETS</a:t>
            </a:r>
            <a:r>
              <a:rPr lang="en-US" dirty="0">
                <a:solidFill>
                  <a:sysClr val="windowText" lastClr="000000"/>
                </a:solidFill>
              </a:rPr>
              <a:t>)</a:t>
            </a:r>
          </a:p>
        </p:txBody>
      </p:sp>
      <p:sp>
        <p:nvSpPr>
          <p:cNvPr id="26" name="Oval 25">
            <a:extLst>
              <a:ext uri="{FF2B5EF4-FFF2-40B4-BE49-F238E27FC236}">
                <a16:creationId xmlns:a16="http://schemas.microsoft.com/office/drawing/2014/main" id="{518A024F-A565-84A5-8ADB-B3C2607CCB19}"/>
              </a:ext>
            </a:extLst>
          </p:cNvPr>
          <p:cNvSpPr/>
          <p:nvPr/>
        </p:nvSpPr>
        <p:spPr>
          <a:xfrm>
            <a:off x="4644444" y="3951662"/>
            <a:ext cx="2962598" cy="730822"/>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Bucket Model</a:t>
            </a:r>
          </a:p>
        </p:txBody>
      </p:sp>
      <p:sp>
        <p:nvSpPr>
          <p:cNvPr id="27" name="Right Arrow 26">
            <a:extLst>
              <a:ext uri="{FF2B5EF4-FFF2-40B4-BE49-F238E27FC236}">
                <a16:creationId xmlns:a16="http://schemas.microsoft.com/office/drawing/2014/main" id="{7F0F96F4-0165-E276-C5BC-BA3A19B56FBD}"/>
              </a:ext>
            </a:extLst>
          </p:cNvPr>
          <p:cNvSpPr/>
          <p:nvPr/>
        </p:nvSpPr>
        <p:spPr>
          <a:xfrm rot="2919510">
            <a:off x="4042204" y="3781489"/>
            <a:ext cx="833779"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6FF2928-640D-A427-E26B-8B8AEFA463D4}"/>
              </a:ext>
            </a:extLst>
          </p:cNvPr>
          <p:cNvSpPr txBox="1"/>
          <p:nvPr/>
        </p:nvSpPr>
        <p:spPr>
          <a:xfrm>
            <a:off x="1730782" y="3711571"/>
            <a:ext cx="2578327" cy="584775"/>
          </a:xfrm>
          <a:prstGeom prst="rect">
            <a:avLst/>
          </a:prstGeom>
          <a:noFill/>
        </p:spPr>
        <p:txBody>
          <a:bodyPr wrap="square" rtlCol="0">
            <a:spAutoFit/>
          </a:bodyPr>
          <a:lstStyle/>
          <a:p>
            <a:r>
              <a:rPr lang="en-US" sz="1600" dirty="0"/>
              <a:t>Parameter </a:t>
            </a:r>
            <a:r>
              <a:rPr lang="en-US" sz="1600" dirty="0" err="1"/>
              <a:t>soil_type</a:t>
            </a:r>
            <a:r>
              <a:rPr lang="en-US" sz="1600" dirty="0"/>
              <a:t> and ZR (rooting depth)</a:t>
            </a:r>
          </a:p>
        </p:txBody>
      </p:sp>
      <p:sp>
        <p:nvSpPr>
          <p:cNvPr id="29" name="Right Arrow 28">
            <a:extLst>
              <a:ext uri="{FF2B5EF4-FFF2-40B4-BE49-F238E27FC236}">
                <a16:creationId xmlns:a16="http://schemas.microsoft.com/office/drawing/2014/main" id="{7662D669-FBCC-A9F9-4AEB-0A4C6464FD3D}"/>
              </a:ext>
            </a:extLst>
          </p:cNvPr>
          <p:cNvSpPr/>
          <p:nvPr/>
        </p:nvSpPr>
        <p:spPr>
          <a:xfrm rot="8631755">
            <a:off x="7340747" y="3760087"/>
            <a:ext cx="561484" cy="319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D750DB2-B77C-7C18-3EB2-1E6DDB48A8DA}"/>
              </a:ext>
            </a:extLst>
          </p:cNvPr>
          <p:cNvSpPr txBox="1"/>
          <p:nvPr/>
        </p:nvSpPr>
        <p:spPr>
          <a:xfrm>
            <a:off x="7780611" y="3881850"/>
            <a:ext cx="2608025" cy="646331"/>
          </a:xfrm>
          <a:prstGeom prst="rect">
            <a:avLst/>
          </a:prstGeom>
          <a:noFill/>
        </p:spPr>
        <p:txBody>
          <a:bodyPr wrap="square" rtlCol="0">
            <a:spAutoFit/>
          </a:bodyPr>
          <a:lstStyle/>
          <a:p>
            <a:r>
              <a:rPr lang="en-US" dirty="0"/>
              <a:t>2,000-year daily precipitation and PET</a:t>
            </a:r>
          </a:p>
        </p:txBody>
      </p:sp>
      <p:sp>
        <p:nvSpPr>
          <p:cNvPr id="31" name="TextBox 30">
            <a:extLst>
              <a:ext uri="{FF2B5EF4-FFF2-40B4-BE49-F238E27FC236}">
                <a16:creationId xmlns:a16="http://schemas.microsoft.com/office/drawing/2014/main" id="{BE229669-9CBA-BCB2-4807-95F67B0853F3}"/>
              </a:ext>
            </a:extLst>
          </p:cNvPr>
          <p:cNvSpPr txBox="1"/>
          <p:nvPr/>
        </p:nvSpPr>
        <p:spPr>
          <a:xfrm>
            <a:off x="6444291" y="4745748"/>
            <a:ext cx="3420398" cy="369332"/>
          </a:xfrm>
          <a:prstGeom prst="rect">
            <a:avLst/>
          </a:prstGeom>
          <a:noFill/>
        </p:spPr>
        <p:txBody>
          <a:bodyPr wrap="square" rtlCol="0">
            <a:spAutoFit/>
          </a:bodyPr>
          <a:lstStyle/>
          <a:p>
            <a:r>
              <a:rPr lang="en-US" dirty="0"/>
              <a:t>2,000-year daily soil moisture</a:t>
            </a:r>
          </a:p>
        </p:txBody>
      </p:sp>
      <p:sp>
        <p:nvSpPr>
          <p:cNvPr id="32" name="Rectangle 31">
            <a:extLst>
              <a:ext uri="{FF2B5EF4-FFF2-40B4-BE49-F238E27FC236}">
                <a16:creationId xmlns:a16="http://schemas.microsoft.com/office/drawing/2014/main" id="{6A53030F-04BD-1DAA-AFAF-F1198D8F441D}"/>
              </a:ext>
            </a:extLst>
          </p:cNvPr>
          <p:cNvSpPr/>
          <p:nvPr/>
        </p:nvSpPr>
        <p:spPr>
          <a:xfrm>
            <a:off x="1976046" y="2454019"/>
            <a:ext cx="673607" cy="338338"/>
          </a:xfrm>
          <a:prstGeom prst="rect">
            <a:avLst/>
          </a:prstGeom>
          <a:no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E44145EE-B0A6-D775-0A7C-A4C434EDD406}"/>
              </a:ext>
            </a:extLst>
          </p:cNvPr>
          <p:cNvSpPr/>
          <p:nvPr/>
        </p:nvSpPr>
        <p:spPr>
          <a:xfrm>
            <a:off x="1061741" y="2412975"/>
            <a:ext cx="2054897" cy="3402153"/>
          </a:xfrm>
          <a:custGeom>
            <a:avLst/>
            <a:gdLst>
              <a:gd name="csX0" fmla="*/ 869564 w 2054897"/>
              <a:gd name="csY0" fmla="*/ 190808 h 3402153"/>
              <a:gd name="csX1" fmla="*/ 45475 w 2054897"/>
              <a:gd name="csY1" fmla="*/ 303697 h 3402153"/>
              <a:gd name="csX2" fmla="*/ 316409 w 2054897"/>
              <a:gd name="csY2" fmla="*/ 3046897 h 3402153"/>
              <a:gd name="csX3" fmla="*/ 2054897 w 2054897"/>
              <a:gd name="csY3" fmla="*/ 3283963 h 3402153"/>
            </a:gdLst>
            <a:ahLst/>
            <a:cxnLst>
              <a:cxn ang="0">
                <a:pos x="csX0" y="csY0"/>
              </a:cxn>
              <a:cxn ang="0">
                <a:pos x="csX1" y="csY1"/>
              </a:cxn>
              <a:cxn ang="0">
                <a:pos x="csX2" y="csY2"/>
              </a:cxn>
              <a:cxn ang="0">
                <a:pos x="csX3" y="csY3"/>
              </a:cxn>
            </a:cxnLst>
            <a:rect l="l" t="t" r="r" b="b"/>
            <a:pathLst>
              <a:path w="2054897" h="3402153">
                <a:moveTo>
                  <a:pt x="869564" y="190808"/>
                </a:moveTo>
                <a:cubicBezTo>
                  <a:pt x="503615" y="9245"/>
                  <a:pt x="137667" y="-172318"/>
                  <a:pt x="45475" y="303697"/>
                </a:cubicBezTo>
                <a:cubicBezTo>
                  <a:pt x="-46718" y="779712"/>
                  <a:pt x="-18495" y="2550186"/>
                  <a:pt x="316409" y="3046897"/>
                </a:cubicBezTo>
                <a:cubicBezTo>
                  <a:pt x="651313" y="3543608"/>
                  <a:pt x="1353105" y="3413785"/>
                  <a:pt x="2054897" y="3283963"/>
                </a:cubicBezTo>
              </a:path>
            </a:pathLst>
          </a:cu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53F8B4FD-7878-0A69-0225-DDAAB4E5E9AE}"/>
              </a:ext>
            </a:extLst>
          </p:cNvPr>
          <p:cNvCxnSpPr/>
          <p:nvPr/>
        </p:nvCxnSpPr>
        <p:spPr>
          <a:xfrm flipV="1">
            <a:off x="2652187" y="5633895"/>
            <a:ext cx="735516" cy="147466"/>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6797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DF4B7-E671-0821-C2B8-E8D95BA5724F}"/>
              </a:ext>
            </a:extLst>
          </p:cNvPr>
          <p:cNvSpPr>
            <a:spLocks noGrp="1"/>
          </p:cNvSpPr>
          <p:nvPr>
            <p:ph type="title"/>
          </p:nvPr>
        </p:nvSpPr>
        <p:spPr/>
        <p:txBody>
          <a:bodyPr/>
          <a:lstStyle/>
          <a:p>
            <a:r>
              <a:rPr lang="en-JP" dirty="0"/>
              <a:t>Bucket model</a:t>
            </a:r>
          </a:p>
        </p:txBody>
      </p:sp>
      <p:sp>
        <p:nvSpPr>
          <p:cNvPr id="3" name="Content Placeholder 2">
            <a:extLst>
              <a:ext uri="{FF2B5EF4-FFF2-40B4-BE49-F238E27FC236}">
                <a16:creationId xmlns:a16="http://schemas.microsoft.com/office/drawing/2014/main" id="{327788B7-399F-C853-2385-463BF3888EF5}"/>
              </a:ext>
            </a:extLst>
          </p:cNvPr>
          <p:cNvSpPr>
            <a:spLocks noGrp="1"/>
          </p:cNvSpPr>
          <p:nvPr>
            <p:ph idx="1"/>
          </p:nvPr>
        </p:nvSpPr>
        <p:spPr>
          <a:xfrm>
            <a:off x="838200" y="6175277"/>
            <a:ext cx="10515600" cy="646331"/>
          </a:xfrm>
        </p:spPr>
        <p:txBody>
          <a:bodyPr/>
          <a:lstStyle/>
          <a:p>
            <a:r>
              <a:rPr lang="en-US" dirty="0"/>
              <a:t>Dry days and rainy days use different processes</a:t>
            </a:r>
            <a:endParaRPr lang="en-JP" dirty="0"/>
          </a:p>
        </p:txBody>
      </p:sp>
      <p:cxnSp>
        <p:nvCxnSpPr>
          <p:cNvPr id="5" name="Straight Arrow Connector 4">
            <a:extLst>
              <a:ext uri="{FF2B5EF4-FFF2-40B4-BE49-F238E27FC236}">
                <a16:creationId xmlns:a16="http://schemas.microsoft.com/office/drawing/2014/main" id="{CC70EB18-4777-EEDE-B710-01A53E2FFEBD}"/>
              </a:ext>
            </a:extLst>
          </p:cNvPr>
          <p:cNvCxnSpPr>
            <a:cxnSpLocks/>
          </p:cNvCxnSpPr>
          <p:nvPr/>
        </p:nvCxnSpPr>
        <p:spPr>
          <a:xfrm>
            <a:off x="734510" y="2271625"/>
            <a:ext cx="105156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5599FB9-9631-8413-E151-78F0F89A0B69}"/>
              </a:ext>
            </a:extLst>
          </p:cNvPr>
          <p:cNvSpPr txBox="1"/>
          <p:nvPr/>
        </p:nvSpPr>
        <p:spPr>
          <a:xfrm>
            <a:off x="11316660" y="2141468"/>
            <a:ext cx="698339" cy="369332"/>
          </a:xfrm>
          <a:prstGeom prst="rect">
            <a:avLst/>
          </a:prstGeom>
          <a:noFill/>
        </p:spPr>
        <p:txBody>
          <a:bodyPr wrap="square" rtlCol="0">
            <a:spAutoFit/>
          </a:bodyPr>
          <a:lstStyle/>
          <a:p>
            <a:r>
              <a:rPr lang="en-JP" dirty="0"/>
              <a:t>days</a:t>
            </a:r>
          </a:p>
        </p:txBody>
      </p:sp>
      <p:cxnSp>
        <p:nvCxnSpPr>
          <p:cNvPr id="9" name="Straight Connector 8">
            <a:extLst>
              <a:ext uri="{FF2B5EF4-FFF2-40B4-BE49-F238E27FC236}">
                <a16:creationId xmlns:a16="http://schemas.microsoft.com/office/drawing/2014/main" id="{58AACB9D-1C1C-D077-234B-B0AF138A34F0}"/>
              </a:ext>
            </a:extLst>
          </p:cNvPr>
          <p:cNvCxnSpPr/>
          <p:nvPr/>
        </p:nvCxnSpPr>
        <p:spPr>
          <a:xfrm>
            <a:off x="1273697" y="2155094"/>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7BBD325-E87E-3EEF-1C13-AC803AC01FD7}"/>
              </a:ext>
            </a:extLst>
          </p:cNvPr>
          <p:cNvCxnSpPr/>
          <p:nvPr/>
        </p:nvCxnSpPr>
        <p:spPr>
          <a:xfrm>
            <a:off x="1802274" y="2153953"/>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68FA9D7-34D2-63BE-92C9-6160EC2D8A7F}"/>
              </a:ext>
            </a:extLst>
          </p:cNvPr>
          <p:cNvCxnSpPr/>
          <p:nvPr/>
        </p:nvCxnSpPr>
        <p:spPr>
          <a:xfrm>
            <a:off x="2330851" y="2150548"/>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C2ECDFB-9912-062A-16C8-1BB278F2EB65}"/>
              </a:ext>
            </a:extLst>
          </p:cNvPr>
          <p:cNvCxnSpPr/>
          <p:nvPr/>
        </p:nvCxnSpPr>
        <p:spPr>
          <a:xfrm>
            <a:off x="2859428" y="2149413"/>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2B14C78-6119-5F7B-FF33-30296FAA89E5}"/>
              </a:ext>
            </a:extLst>
          </p:cNvPr>
          <p:cNvCxnSpPr/>
          <p:nvPr/>
        </p:nvCxnSpPr>
        <p:spPr>
          <a:xfrm>
            <a:off x="3388005" y="2147143"/>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B6F8BD8-BF5D-F840-6B40-0E3F91A22828}"/>
              </a:ext>
            </a:extLst>
          </p:cNvPr>
          <p:cNvCxnSpPr/>
          <p:nvPr/>
        </p:nvCxnSpPr>
        <p:spPr>
          <a:xfrm>
            <a:off x="3916582" y="2146008"/>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D5904CF-6DCA-8277-C4AE-D5A07C79935C}"/>
              </a:ext>
            </a:extLst>
          </p:cNvPr>
          <p:cNvCxnSpPr/>
          <p:nvPr/>
        </p:nvCxnSpPr>
        <p:spPr>
          <a:xfrm>
            <a:off x="4445159" y="2144873"/>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2B23FAB-3DEB-4C34-0F1F-A53E26AC3222}"/>
              </a:ext>
            </a:extLst>
          </p:cNvPr>
          <p:cNvCxnSpPr/>
          <p:nvPr/>
        </p:nvCxnSpPr>
        <p:spPr>
          <a:xfrm>
            <a:off x="4973736" y="2143738"/>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3C47498-5D54-DCA1-59B8-D84690552382}"/>
              </a:ext>
            </a:extLst>
          </p:cNvPr>
          <p:cNvCxnSpPr/>
          <p:nvPr/>
        </p:nvCxnSpPr>
        <p:spPr>
          <a:xfrm>
            <a:off x="5502313" y="2142603"/>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5897F5F-4873-7812-ACF3-0D8889DE5EE9}"/>
              </a:ext>
            </a:extLst>
          </p:cNvPr>
          <p:cNvCxnSpPr/>
          <p:nvPr/>
        </p:nvCxnSpPr>
        <p:spPr>
          <a:xfrm>
            <a:off x="6030890" y="2141468"/>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241BCA5-9018-6502-1D8D-2B2D16F1693B}"/>
              </a:ext>
            </a:extLst>
          </p:cNvPr>
          <p:cNvCxnSpPr/>
          <p:nvPr/>
        </p:nvCxnSpPr>
        <p:spPr>
          <a:xfrm>
            <a:off x="6559467" y="2140333"/>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AF7B488-68CF-2480-538B-50C8BFB19235}"/>
              </a:ext>
            </a:extLst>
          </p:cNvPr>
          <p:cNvCxnSpPr/>
          <p:nvPr/>
        </p:nvCxnSpPr>
        <p:spPr>
          <a:xfrm>
            <a:off x="7088044" y="2152818"/>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20DD49B-28F4-ADFC-8BD0-17DD720889F4}"/>
              </a:ext>
            </a:extLst>
          </p:cNvPr>
          <p:cNvCxnSpPr/>
          <p:nvPr/>
        </p:nvCxnSpPr>
        <p:spPr>
          <a:xfrm>
            <a:off x="7616621" y="2139198"/>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7E9C088-BA1E-963C-F081-2F189B593EE9}"/>
              </a:ext>
            </a:extLst>
          </p:cNvPr>
          <p:cNvCxnSpPr/>
          <p:nvPr/>
        </p:nvCxnSpPr>
        <p:spPr>
          <a:xfrm>
            <a:off x="8145198" y="2138063"/>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DC3A054-2A6A-3A2A-208F-4265DACD3377}"/>
              </a:ext>
            </a:extLst>
          </p:cNvPr>
          <p:cNvCxnSpPr/>
          <p:nvPr/>
        </p:nvCxnSpPr>
        <p:spPr>
          <a:xfrm>
            <a:off x="8673775" y="2148278"/>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7EFB9E5-9149-C23D-E6A9-2D39B29E487E}"/>
              </a:ext>
            </a:extLst>
          </p:cNvPr>
          <p:cNvCxnSpPr/>
          <p:nvPr/>
        </p:nvCxnSpPr>
        <p:spPr>
          <a:xfrm>
            <a:off x="9202352" y="2136928"/>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0B28C5E-5272-2B9A-C682-40EE36365E7E}"/>
              </a:ext>
            </a:extLst>
          </p:cNvPr>
          <p:cNvCxnSpPr/>
          <p:nvPr/>
        </p:nvCxnSpPr>
        <p:spPr>
          <a:xfrm>
            <a:off x="9730929" y="2151683"/>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9B39793-EC29-8934-8972-AE46896801DD}"/>
              </a:ext>
            </a:extLst>
          </p:cNvPr>
          <p:cNvCxnSpPr/>
          <p:nvPr/>
        </p:nvCxnSpPr>
        <p:spPr>
          <a:xfrm>
            <a:off x="10259506" y="2135793"/>
            <a:ext cx="0" cy="251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983F530-2B56-C282-7928-4911C15B5895}"/>
              </a:ext>
            </a:extLst>
          </p:cNvPr>
          <p:cNvCxnSpPr/>
          <p:nvPr/>
        </p:nvCxnSpPr>
        <p:spPr>
          <a:xfrm>
            <a:off x="10788089" y="2134658"/>
            <a:ext cx="0" cy="251467"/>
          </a:xfrm>
          <a:prstGeom prst="line">
            <a:avLst/>
          </a:prstGeom>
        </p:spPr>
        <p:style>
          <a:lnRef idx="2">
            <a:schemeClr val="accent1"/>
          </a:lnRef>
          <a:fillRef idx="0">
            <a:schemeClr val="accent1"/>
          </a:fillRef>
          <a:effectRef idx="1">
            <a:schemeClr val="accent1"/>
          </a:effectRef>
          <a:fontRef idx="minor">
            <a:schemeClr val="tx1"/>
          </a:fontRef>
        </p:style>
      </p:cxnSp>
      <p:sp>
        <p:nvSpPr>
          <p:cNvPr id="28" name="Left Brace 27">
            <a:extLst>
              <a:ext uri="{FF2B5EF4-FFF2-40B4-BE49-F238E27FC236}">
                <a16:creationId xmlns:a16="http://schemas.microsoft.com/office/drawing/2014/main" id="{C5DBC169-9279-ABDB-60EF-BBFECB7EC1B4}"/>
              </a:ext>
            </a:extLst>
          </p:cNvPr>
          <p:cNvSpPr/>
          <p:nvPr/>
        </p:nvSpPr>
        <p:spPr>
          <a:xfrm rot="5400000">
            <a:off x="2967446" y="62424"/>
            <a:ext cx="312517" cy="3700019"/>
          </a:xfrm>
          <a:prstGeom prst="leftBrace">
            <a:avLst/>
          </a:prstGeom>
          <a:solidFill>
            <a:schemeClr val="accent2"/>
          </a:solidFill>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sp>
        <p:nvSpPr>
          <p:cNvPr id="29" name="TextBox 28">
            <a:extLst>
              <a:ext uri="{FF2B5EF4-FFF2-40B4-BE49-F238E27FC236}">
                <a16:creationId xmlns:a16="http://schemas.microsoft.com/office/drawing/2014/main" id="{4EB82D5A-C51C-AF3F-E4DF-8975C3F88771}"/>
              </a:ext>
            </a:extLst>
          </p:cNvPr>
          <p:cNvSpPr txBox="1"/>
          <p:nvPr/>
        </p:nvSpPr>
        <p:spPr>
          <a:xfrm>
            <a:off x="2599941" y="1422293"/>
            <a:ext cx="104752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D</a:t>
            </a:r>
            <a:r>
              <a:rPr lang="en-JP" dirty="0"/>
              <a:t>ry days</a:t>
            </a:r>
          </a:p>
        </p:txBody>
      </p:sp>
      <p:cxnSp>
        <p:nvCxnSpPr>
          <p:cNvPr id="31" name="Straight Arrow Connector 30">
            <a:extLst>
              <a:ext uri="{FF2B5EF4-FFF2-40B4-BE49-F238E27FC236}">
                <a16:creationId xmlns:a16="http://schemas.microsoft.com/office/drawing/2014/main" id="{9EAD74CD-311C-2DAA-F02C-AF6033E94909}"/>
              </a:ext>
            </a:extLst>
          </p:cNvPr>
          <p:cNvCxnSpPr/>
          <p:nvPr/>
        </p:nvCxnSpPr>
        <p:spPr>
          <a:xfrm flipV="1">
            <a:off x="931279" y="2438016"/>
            <a:ext cx="0" cy="21253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DFB64C87-F73A-DB30-AFA9-614EC6D3A450}"/>
              </a:ext>
            </a:extLst>
          </p:cNvPr>
          <p:cNvSpPr txBox="1"/>
          <p:nvPr/>
        </p:nvSpPr>
        <p:spPr>
          <a:xfrm>
            <a:off x="-27599" y="1912198"/>
            <a:ext cx="2065240" cy="646331"/>
          </a:xfrm>
          <a:prstGeom prst="rect">
            <a:avLst/>
          </a:prstGeom>
          <a:noFill/>
        </p:spPr>
        <p:txBody>
          <a:bodyPr wrap="square" rtlCol="0">
            <a:spAutoFit/>
          </a:bodyPr>
          <a:lstStyle/>
          <a:p>
            <a:r>
              <a:rPr lang="en-US" dirty="0"/>
              <a:t>S</a:t>
            </a:r>
            <a:r>
              <a:rPr lang="en-JP" dirty="0"/>
              <a:t>oil moisture (saturation degree)</a:t>
            </a:r>
          </a:p>
        </p:txBody>
      </p:sp>
      <p:sp>
        <p:nvSpPr>
          <p:cNvPr id="33" name="Arc 32">
            <a:extLst>
              <a:ext uri="{FF2B5EF4-FFF2-40B4-BE49-F238E27FC236}">
                <a16:creationId xmlns:a16="http://schemas.microsoft.com/office/drawing/2014/main" id="{47CBC3C9-ACCE-3C73-7F19-87A8589FC593}"/>
              </a:ext>
            </a:extLst>
          </p:cNvPr>
          <p:cNvSpPr/>
          <p:nvPr/>
        </p:nvSpPr>
        <p:spPr>
          <a:xfrm rot="11276832">
            <a:off x="1315528" y="3113567"/>
            <a:ext cx="8575730" cy="1200871"/>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cxnSp>
        <p:nvCxnSpPr>
          <p:cNvPr id="34" name="Straight Connector 33">
            <a:extLst>
              <a:ext uri="{FF2B5EF4-FFF2-40B4-BE49-F238E27FC236}">
                <a16:creationId xmlns:a16="http://schemas.microsoft.com/office/drawing/2014/main" id="{27CFB54A-52B7-0518-EC2F-0D3B905887A1}"/>
              </a:ext>
            </a:extLst>
          </p:cNvPr>
          <p:cNvCxnSpPr>
            <a:cxnSpLocks/>
          </p:cNvCxnSpPr>
          <p:nvPr/>
        </p:nvCxnSpPr>
        <p:spPr>
          <a:xfrm>
            <a:off x="4973714" y="2302643"/>
            <a:ext cx="0" cy="188232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6" name="Left Brace 35">
            <a:extLst>
              <a:ext uri="{FF2B5EF4-FFF2-40B4-BE49-F238E27FC236}">
                <a16:creationId xmlns:a16="http://schemas.microsoft.com/office/drawing/2014/main" id="{27063105-84CF-E257-4EDB-FF8E6462216C}"/>
              </a:ext>
            </a:extLst>
          </p:cNvPr>
          <p:cNvSpPr/>
          <p:nvPr/>
        </p:nvSpPr>
        <p:spPr>
          <a:xfrm rot="5400000">
            <a:off x="6667507" y="52629"/>
            <a:ext cx="312517" cy="3700019"/>
          </a:xfrm>
          <a:prstGeom prst="leftBrace">
            <a:avLst/>
          </a:prstGeom>
          <a:solidFill>
            <a:schemeClr val="tx2">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JP"/>
          </a:p>
        </p:txBody>
      </p:sp>
      <p:sp>
        <p:nvSpPr>
          <p:cNvPr id="37" name="TextBox 36">
            <a:extLst>
              <a:ext uri="{FF2B5EF4-FFF2-40B4-BE49-F238E27FC236}">
                <a16:creationId xmlns:a16="http://schemas.microsoft.com/office/drawing/2014/main" id="{80209724-63B0-D381-295B-21072F2254F7}"/>
              </a:ext>
            </a:extLst>
          </p:cNvPr>
          <p:cNvSpPr txBox="1"/>
          <p:nvPr/>
        </p:nvSpPr>
        <p:spPr>
          <a:xfrm>
            <a:off x="6300003" y="1412498"/>
            <a:ext cx="11893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rainy</a:t>
            </a:r>
            <a:r>
              <a:rPr lang="en-JP" dirty="0"/>
              <a:t> days</a:t>
            </a:r>
          </a:p>
        </p:txBody>
      </p:sp>
      <p:sp>
        <p:nvSpPr>
          <p:cNvPr id="39" name="TextBox 38">
            <a:extLst>
              <a:ext uri="{FF2B5EF4-FFF2-40B4-BE49-F238E27FC236}">
                <a16:creationId xmlns:a16="http://schemas.microsoft.com/office/drawing/2014/main" id="{7C040869-286C-1C0C-A737-BDF6CC7B0DA7}"/>
              </a:ext>
            </a:extLst>
          </p:cNvPr>
          <p:cNvSpPr txBox="1"/>
          <p:nvPr/>
        </p:nvSpPr>
        <p:spPr>
          <a:xfrm>
            <a:off x="3816485" y="5603011"/>
            <a:ext cx="2742981" cy="369332"/>
          </a:xfrm>
          <a:prstGeom prst="rect">
            <a:avLst/>
          </a:prstGeom>
          <a:noFill/>
        </p:spPr>
        <p:txBody>
          <a:bodyPr wrap="square" rtlCol="0">
            <a:spAutoFit/>
          </a:bodyPr>
          <a:lstStyle/>
          <a:p>
            <a:r>
              <a:rPr lang="en-US" dirty="0"/>
              <a:t>Call s</a:t>
            </a:r>
            <a:r>
              <a:rPr lang="en-JP" dirty="0"/>
              <a:t>oildecay() function</a:t>
            </a:r>
          </a:p>
        </p:txBody>
      </p:sp>
      <p:cxnSp>
        <p:nvCxnSpPr>
          <p:cNvPr id="43" name="Straight Connector 42">
            <a:extLst>
              <a:ext uri="{FF2B5EF4-FFF2-40B4-BE49-F238E27FC236}">
                <a16:creationId xmlns:a16="http://schemas.microsoft.com/office/drawing/2014/main" id="{F846935B-9FAE-98D1-0B38-FF233B6B29CC}"/>
              </a:ext>
            </a:extLst>
          </p:cNvPr>
          <p:cNvCxnSpPr/>
          <p:nvPr/>
        </p:nvCxnSpPr>
        <p:spPr>
          <a:xfrm>
            <a:off x="3194015" y="4960057"/>
            <a:ext cx="722567" cy="634282"/>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372F2844-900C-1766-3B6E-F264DFAB2D8E}"/>
              </a:ext>
            </a:extLst>
          </p:cNvPr>
          <p:cNvCxnSpPr>
            <a:cxnSpLocks/>
            <a:endCxn id="39" idx="0"/>
          </p:cNvCxnSpPr>
          <p:nvPr/>
        </p:nvCxnSpPr>
        <p:spPr>
          <a:xfrm flipH="1">
            <a:off x="5187976" y="4995401"/>
            <a:ext cx="50038" cy="607610"/>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FB1CB5E8-8911-016B-95C4-4D345F9BB50A}"/>
              </a:ext>
            </a:extLst>
          </p:cNvPr>
          <p:cNvCxnSpPr>
            <a:cxnSpLocks/>
          </p:cNvCxnSpPr>
          <p:nvPr/>
        </p:nvCxnSpPr>
        <p:spPr>
          <a:xfrm flipH="1">
            <a:off x="5238014" y="4960057"/>
            <a:ext cx="528599" cy="634282"/>
          </a:xfrm>
          <a:prstGeom prst="line">
            <a:avLst/>
          </a:prstGeom>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2E3999A2-97F4-136F-A2A3-6716E6F1DDD1}"/>
              </a:ext>
            </a:extLst>
          </p:cNvPr>
          <p:cNvCxnSpPr>
            <a:cxnSpLocks/>
          </p:cNvCxnSpPr>
          <p:nvPr/>
        </p:nvCxnSpPr>
        <p:spPr>
          <a:xfrm flipH="1">
            <a:off x="5487142" y="3298785"/>
            <a:ext cx="10787" cy="1001967"/>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58B9B63-5A9D-E3E3-7354-1735162F5AD0}"/>
              </a:ext>
            </a:extLst>
          </p:cNvPr>
          <p:cNvCxnSpPr>
            <a:cxnSpLocks/>
          </p:cNvCxnSpPr>
          <p:nvPr/>
        </p:nvCxnSpPr>
        <p:spPr>
          <a:xfrm>
            <a:off x="734510" y="2637438"/>
            <a:ext cx="372594" cy="0"/>
          </a:xfrm>
          <a:prstGeom prst="line">
            <a:avLst/>
          </a:prstGeom>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9393E31C-9AB2-2657-8899-25BE5E3F47C9}"/>
              </a:ext>
            </a:extLst>
          </p:cNvPr>
          <p:cNvSpPr txBox="1"/>
          <p:nvPr/>
        </p:nvSpPr>
        <p:spPr>
          <a:xfrm>
            <a:off x="346295" y="2470917"/>
            <a:ext cx="242569" cy="369332"/>
          </a:xfrm>
          <a:prstGeom prst="rect">
            <a:avLst/>
          </a:prstGeom>
          <a:noFill/>
        </p:spPr>
        <p:txBody>
          <a:bodyPr wrap="square" rtlCol="0">
            <a:spAutoFit/>
          </a:bodyPr>
          <a:lstStyle/>
          <a:p>
            <a:r>
              <a:rPr lang="en-JP" dirty="0"/>
              <a:t>1</a:t>
            </a:r>
          </a:p>
        </p:txBody>
      </p:sp>
      <p:sp>
        <p:nvSpPr>
          <p:cNvPr id="56" name="Arc 55">
            <a:extLst>
              <a:ext uri="{FF2B5EF4-FFF2-40B4-BE49-F238E27FC236}">
                <a16:creationId xmlns:a16="http://schemas.microsoft.com/office/drawing/2014/main" id="{F90B3127-4793-CCDE-368F-00646F90990A}"/>
              </a:ext>
            </a:extLst>
          </p:cNvPr>
          <p:cNvSpPr/>
          <p:nvPr/>
        </p:nvSpPr>
        <p:spPr>
          <a:xfrm rot="10800000">
            <a:off x="5497928" y="3208074"/>
            <a:ext cx="1061494" cy="268976"/>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cxnSp>
        <p:nvCxnSpPr>
          <p:cNvPr id="57" name="Straight Connector 56">
            <a:extLst>
              <a:ext uri="{FF2B5EF4-FFF2-40B4-BE49-F238E27FC236}">
                <a16:creationId xmlns:a16="http://schemas.microsoft.com/office/drawing/2014/main" id="{34851389-6B17-8F2E-2D11-8FB73726638E}"/>
              </a:ext>
            </a:extLst>
          </p:cNvPr>
          <p:cNvCxnSpPr>
            <a:cxnSpLocks/>
            <a:endCxn id="56" idx="2"/>
          </p:cNvCxnSpPr>
          <p:nvPr/>
        </p:nvCxnSpPr>
        <p:spPr>
          <a:xfrm flipH="1">
            <a:off x="5497928" y="2386125"/>
            <a:ext cx="1" cy="95643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6E91141D-1171-52A7-609D-7CCFE2B67A16}"/>
              </a:ext>
            </a:extLst>
          </p:cNvPr>
          <p:cNvCxnSpPr>
            <a:cxnSpLocks/>
          </p:cNvCxnSpPr>
          <p:nvPr/>
        </p:nvCxnSpPr>
        <p:spPr>
          <a:xfrm flipH="1">
            <a:off x="6022121" y="3117514"/>
            <a:ext cx="8725" cy="371963"/>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C1466534-E308-59E4-53BB-E25C798AE9C8}"/>
              </a:ext>
            </a:extLst>
          </p:cNvPr>
          <p:cNvCxnSpPr>
            <a:cxnSpLocks/>
          </p:cNvCxnSpPr>
          <p:nvPr/>
        </p:nvCxnSpPr>
        <p:spPr>
          <a:xfrm>
            <a:off x="6022120" y="2326224"/>
            <a:ext cx="0" cy="815726"/>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67" name="Arc 66">
            <a:extLst>
              <a:ext uri="{FF2B5EF4-FFF2-40B4-BE49-F238E27FC236}">
                <a16:creationId xmlns:a16="http://schemas.microsoft.com/office/drawing/2014/main" id="{EEC0BBAA-59CC-203A-A3E1-1947B0A9CB99}"/>
              </a:ext>
            </a:extLst>
          </p:cNvPr>
          <p:cNvSpPr/>
          <p:nvPr/>
        </p:nvSpPr>
        <p:spPr>
          <a:xfrm rot="10800000">
            <a:off x="6022120" y="2987036"/>
            <a:ext cx="1061494" cy="268976"/>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spTree>
    <p:extLst>
      <p:ext uri="{BB962C8B-B14F-4D97-AF65-F5344CB8AC3E}">
        <p14:creationId xmlns:p14="http://schemas.microsoft.com/office/powerpoint/2010/main" val="291856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E017-2588-B031-991D-7F9DDEE88DD0}"/>
              </a:ext>
            </a:extLst>
          </p:cNvPr>
          <p:cNvSpPr>
            <a:spLocks noGrp="1"/>
          </p:cNvSpPr>
          <p:nvPr>
            <p:ph type="title"/>
          </p:nvPr>
        </p:nvSpPr>
        <p:spPr>
          <a:xfrm>
            <a:off x="838200" y="0"/>
            <a:ext cx="10515600" cy="1325563"/>
          </a:xfrm>
        </p:spPr>
        <p:txBody>
          <a:bodyPr/>
          <a:lstStyle/>
          <a:p>
            <a:r>
              <a:rPr lang="en-JP" dirty="0"/>
              <a:t>Bucket model, </a:t>
            </a:r>
            <a:r>
              <a:rPr lang="en-JP"/>
              <a:t>dry </a:t>
            </a:r>
            <a:r>
              <a:rPr lang="en-US" dirty="0"/>
              <a:t>process</a:t>
            </a:r>
            <a:endParaRPr lang="en-JP"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B41B803-7731-43BA-4C6D-57305F731A7D}"/>
                  </a:ext>
                </a:extLst>
              </p:cNvPr>
              <p:cNvSpPr>
                <a:spLocks noGrp="1"/>
              </p:cNvSpPr>
              <p:nvPr>
                <p:ph idx="1"/>
              </p:nvPr>
            </p:nvSpPr>
            <p:spPr>
              <a:xfrm>
                <a:off x="838200" y="989556"/>
                <a:ext cx="10515600" cy="5868444"/>
              </a:xfrm>
            </p:spPr>
            <p:txBody>
              <a:bodyPr>
                <a:normAutofit/>
              </a:bodyPr>
              <a:lstStyle/>
              <a:p>
                <a:r>
                  <a:rPr lang="en-US" sz="2400" dirty="0"/>
                  <a:t>The d</a:t>
                </a:r>
                <a:r>
                  <a:rPr lang="en-JP" sz="2400"/>
                  <a:t>eterministic </a:t>
                </a:r>
                <a:r>
                  <a:rPr lang="en-US" sz="2400" dirty="0"/>
                  <a:t>drying process is derived by numerically solving</a:t>
                </a:r>
                <a:r>
                  <a:rPr lang="en-JP" sz="2400"/>
                  <a:t> </a:t>
                </a:r>
                <a14:m>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n</m:t>
                        </m:r>
                        <m:r>
                          <a:rPr lang="en-US" sz="2400" b="0" i="1" smtClean="0">
                            <a:latin typeface="Cambria Math" panose="02040503050406030204" pitchFamily="18" charset="0"/>
                          </a:rPr>
                          <m:t>𝑍</m:t>
                        </m:r>
                      </m:e>
                      <m:sub>
                        <m:r>
                          <m:rPr>
                            <m:sty m:val="p"/>
                          </m:rPr>
                          <a:rPr lang="en-US" sz="2400" b="0" i="0" smtClean="0">
                            <a:latin typeface="Cambria Math" panose="02040503050406030204" pitchFamily="18" charset="0"/>
                          </a:rPr>
                          <m:t>r</m:t>
                        </m:r>
                      </m:sub>
                    </m:sSub>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𝑑𝑠</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num>
                      <m:den>
                        <m:r>
                          <a:rPr lang="en-US" sz="2400" b="0" i="1" smtClean="0">
                            <a:latin typeface="Cambria Math" panose="02040503050406030204" pitchFamily="18" charset="0"/>
                          </a:rPr>
                          <m:t>𝑑𝑡</m:t>
                        </m:r>
                      </m:den>
                    </m:f>
                    <m:r>
                      <a:rPr lang="en-US" sz="2400" b="0" i="1" smtClean="0">
                        <a:latin typeface="Cambria Math" panose="02040503050406030204" pitchFamily="18" charset="0"/>
                      </a:rPr>
                      <m:t>=</m:t>
                    </m:r>
                    <m:r>
                      <m:rPr>
                        <m:sty m:val="p"/>
                      </m:rPr>
                      <a:rPr lang="en-US" sz="2400">
                        <a:latin typeface="Cambria Math" panose="02040503050406030204" pitchFamily="18" charset="0"/>
                        <a:ea typeface="Cambria Math" panose="02040503050406030204" pitchFamily="18" charset="0"/>
                      </a:rPr>
                      <m:t>φ</m:t>
                    </m:r>
                    <m:d>
                      <m:dPr>
                        <m:ctrlPr>
                          <a:rPr lang="en-US" sz="2400" b="0" i="1" smtClean="0">
                            <a:latin typeface="Cambria Math" panose="02040503050406030204" pitchFamily="18" charset="0"/>
                            <a:ea typeface="Cambria Math" panose="02040503050406030204" pitchFamily="18" charset="0"/>
                          </a:rPr>
                        </m:ctrlPr>
                      </m:dPr>
                      <m:e>
                        <m:r>
                          <m:rPr>
                            <m:sty m:val="p"/>
                          </m:rPr>
                          <a:rPr lang="en-US" sz="2400" b="0" i="0" smtClean="0">
                            <a:latin typeface="Cambria Math" panose="02040503050406030204" pitchFamily="18" charset="0"/>
                            <a:ea typeface="Cambria Math" panose="02040503050406030204" pitchFamily="18" charset="0"/>
                          </a:rPr>
                          <m:t>s</m:t>
                        </m:r>
                        <m:d>
                          <m:dPr>
                            <m:ctrlPr>
                              <a:rPr lang="en-US" sz="2400" b="0" i="1" smtClean="0">
                                <a:latin typeface="Cambria Math" panose="02040503050406030204" pitchFamily="18" charset="0"/>
                                <a:ea typeface="Cambria Math" panose="02040503050406030204" pitchFamily="18" charset="0"/>
                              </a:rPr>
                            </m:ctrlPr>
                          </m:dPr>
                          <m:e>
                            <m:r>
                              <m:rPr>
                                <m:sty m:val="p"/>
                              </m:rPr>
                              <a:rPr lang="en-US" sz="2400" b="0" i="0" smtClean="0">
                                <a:latin typeface="Cambria Math" panose="02040503050406030204" pitchFamily="18" charset="0"/>
                                <a:ea typeface="Cambria Math" panose="02040503050406030204" pitchFamily="18" charset="0"/>
                              </a:rPr>
                              <m:t>t</m:t>
                            </m:r>
                          </m:e>
                        </m:d>
                      </m:e>
                    </m:d>
                    <m:r>
                      <a:rPr lang="en-US" sz="2400" b="0" i="0"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𝜒</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m:t>
                    </m:r>
                  </m:oMath>
                </a14:m>
                <a:r>
                  <a:rPr lang="en-JP" sz="2400" dirty="0"/>
                  <a:t>, where </a:t>
                </a:r>
                <a14:m>
                  <m:oMath xmlns:m="http://schemas.openxmlformats.org/officeDocument/2006/math">
                    <m:r>
                      <a:rPr lang="en-US" sz="2400" b="0" i="1" smtClean="0">
                        <a:latin typeface="Cambria Math" panose="02040503050406030204" pitchFamily="18" charset="0"/>
                      </a:rPr>
                      <m:t>𝑛</m:t>
                    </m:r>
                  </m:oMath>
                </a14:m>
                <a:r>
                  <a:rPr lang="en-JP" sz="2400" dirty="0"/>
                  <a:t> is porosity,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𝑍</m:t>
                        </m:r>
                      </m:e>
                      <m:sub>
                        <m:r>
                          <a:rPr lang="en-US" sz="2400" b="0" i="1" smtClean="0">
                            <a:latin typeface="Cambria Math" panose="02040503050406030204" pitchFamily="18" charset="0"/>
                          </a:rPr>
                          <m:t>𝑟</m:t>
                        </m:r>
                      </m:sub>
                    </m:sSub>
                  </m:oMath>
                </a14:m>
                <a:r>
                  <a:rPr lang="en-JP" sz="2400" dirty="0"/>
                  <a:t> is the depth of active soil (or root depth), </a:t>
                </a:r>
                <a14:m>
                  <m:oMath xmlns:m="http://schemas.openxmlformats.org/officeDocument/2006/math">
                    <m:r>
                      <m:rPr>
                        <m:sty m:val="p"/>
                      </m:rPr>
                      <a:rPr lang="en-US" sz="2400" b="0" i="0" smtClean="0">
                        <a:latin typeface="Cambria Math" panose="02040503050406030204" pitchFamily="18" charset="0"/>
                        <a:ea typeface="Cambria Math" panose="02040503050406030204" pitchFamily="18" charset="0"/>
                      </a:rPr>
                      <m:t>s</m:t>
                    </m:r>
                    <m:d>
                      <m:dPr>
                        <m:ctrlPr>
                          <a:rPr lang="en-US" sz="2400" b="0" i="1" smtClean="0">
                            <a:latin typeface="Cambria Math" panose="02040503050406030204" pitchFamily="18" charset="0"/>
                            <a:ea typeface="Cambria Math" panose="02040503050406030204" pitchFamily="18" charset="0"/>
                          </a:rPr>
                        </m:ctrlPr>
                      </m:dPr>
                      <m:e>
                        <m:r>
                          <m:rPr>
                            <m:sty m:val="p"/>
                          </m:rPr>
                          <a:rPr lang="en-US" sz="2400" b="0" i="0" smtClean="0">
                            <a:latin typeface="Cambria Math" panose="02040503050406030204" pitchFamily="18" charset="0"/>
                            <a:ea typeface="Cambria Math" panose="02040503050406030204" pitchFamily="18" charset="0"/>
                          </a:rPr>
                          <m:t>t</m:t>
                        </m:r>
                      </m:e>
                    </m:d>
                  </m:oMath>
                </a14:m>
                <a:r>
                  <a:rPr lang="en-JP" sz="2400" dirty="0"/>
                  <a:t> is the saturation degree, </a:t>
                </a:r>
                <a14:m>
                  <m:oMath xmlns:m="http://schemas.openxmlformats.org/officeDocument/2006/math">
                    <m:r>
                      <m:rPr>
                        <m:sty m:val="p"/>
                      </m:rPr>
                      <a:rPr lang="en-US" sz="2400" smtClean="0">
                        <a:latin typeface="Cambria Math" panose="02040503050406030204" pitchFamily="18" charset="0"/>
                        <a:ea typeface="Cambria Math" panose="02040503050406030204" pitchFamily="18" charset="0"/>
                      </a:rPr>
                      <m:t>φ</m:t>
                    </m:r>
                    <m:d>
                      <m:dPr>
                        <m:ctrlPr>
                          <a:rPr lang="en-US" sz="2400" b="0" i="1" smtClean="0">
                            <a:latin typeface="Cambria Math" panose="02040503050406030204" pitchFamily="18" charset="0"/>
                            <a:ea typeface="Cambria Math" panose="02040503050406030204" pitchFamily="18" charset="0"/>
                          </a:rPr>
                        </m:ctrlPr>
                      </m:dPr>
                      <m:e>
                        <m:r>
                          <m:rPr>
                            <m:sty m:val="p"/>
                          </m:rPr>
                          <a:rPr lang="en-US" sz="2400" b="0" i="0" smtClean="0">
                            <a:latin typeface="Cambria Math" panose="02040503050406030204" pitchFamily="18" charset="0"/>
                            <a:ea typeface="Cambria Math" panose="02040503050406030204" pitchFamily="18" charset="0"/>
                          </a:rPr>
                          <m:t>s</m:t>
                        </m:r>
                        <m:d>
                          <m:dPr>
                            <m:ctrlPr>
                              <a:rPr lang="en-US" sz="2400" b="0" i="1" smtClean="0">
                                <a:latin typeface="Cambria Math" panose="02040503050406030204" pitchFamily="18" charset="0"/>
                                <a:ea typeface="Cambria Math" panose="02040503050406030204" pitchFamily="18" charset="0"/>
                              </a:rPr>
                            </m:ctrlPr>
                          </m:dPr>
                          <m:e>
                            <m:r>
                              <m:rPr>
                                <m:sty m:val="p"/>
                              </m:rPr>
                              <a:rPr lang="en-US" sz="2400" b="0" i="0" smtClean="0">
                                <a:latin typeface="Cambria Math" panose="02040503050406030204" pitchFamily="18" charset="0"/>
                                <a:ea typeface="Cambria Math" panose="02040503050406030204" pitchFamily="18" charset="0"/>
                              </a:rPr>
                              <m:t>t</m:t>
                            </m:r>
                          </m:e>
                        </m:d>
                      </m:e>
                    </m:d>
                  </m:oMath>
                </a14:m>
                <a:r>
                  <a:rPr lang="en-JP" sz="2400" dirty="0"/>
                  <a:t> is the rate of infiltration from rainfall, </a:t>
                </a:r>
                <a14:m>
                  <m:oMath xmlns:m="http://schemas.openxmlformats.org/officeDocument/2006/math">
                    <m:r>
                      <a:rPr lang="en-US" sz="2400" b="0" i="1" smtClean="0">
                        <a:latin typeface="Cambria Math" panose="02040503050406030204" pitchFamily="18" charset="0"/>
                        <a:ea typeface="Cambria Math" panose="02040503050406030204" pitchFamily="18" charset="0"/>
                      </a:rPr>
                      <m:t>𝜒</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m:t>
                    </m:r>
                  </m:oMath>
                </a14:m>
                <a:r>
                  <a:rPr lang="en-JP" sz="2400" dirty="0"/>
                  <a:t> is the rate of soil moisture losses from the active soil</a:t>
                </a:r>
              </a:p>
              <a:p>
                <a:pPr lvl="1"/>
                <a14:m>
                  <m:oMath xmlns:m="http://schemas.openxmlformats.org/officeDocument/2006/math">
                    <m:r>
                      <a:rPr lang="en-US" sz="2000" b="0" i="1" smtClean="0">
                        <a:latin typeface="Cambria Math" panose="02040503050406030204" pitchFamily="18" charset="0"/>
                        <a:ea typeface="Cambria Math" panose="02040503050406030204" pitchFamily="18" charset="0"/>
                      </a:rPr>
                      <m:t>𝜒</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𝑡</m:t>
                    </m:r>
                    <m:r>
                      <a:rPr lang="en-US" sz="2000" b="0" i="1" smtClean="0">
                        <a:latin typeface="Cambria Math" panose="02040503050406030204" pitchFamily="18" charset="0"/>
                        <a:ea typeface="Cambria Math" panose="02040503050406030204" pitchFamily="18" charset="0"/>
                      </a:rPr>
                      <m:t>))</m:t>
                    </m:r>
                  </m:oMath>
                </a14:m>
                <a:r>
                  <a:rPr lang="en-JP" sz="2000" dirty="0"/>
                  <a:t> is modeled by the soil water </a:t>
                </a:r>
                <a:r>
                  <a:rPr lang="en-JP" sz="2000"/>
                  <a:t>loss functionin </a:t>
                </a:r>
                <a:r>
                  <a:rPr lang="en-JP" sz="2000" dirty="0"/>
                  <a:t>[Laio et al., </a:t>
                </a:r>
                <a:r>
                  <a:rPr lang="en-JP" sz="2000"/>
                  <a:t>2001]</a:t>
                </a:r>
                <a:r>
                  <a:rPr lang="en-US" sz="2000" dirty="0"/>
                  <a:t>:</a:t>
                </a:r>
                <a:br>
                  <a:rPr lang="en-US" sz="2000" dirty="0"/>
                </a:br>
                <a14:m>
                  <m:oMath xmlns:m="http://schemas.openxmlformats.org/officeDocument/2006/math">
                    <m:r>
                      <a:rPr lang="en-US" sz="2000" b="0" i="1" smtClean="0">
                        <a:latin typeface="Cambria Math" panose="02040503050406030204" pitchFamily="18" charset="0"/>
                      </a:rPr>
                      <m:t>𝜒</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e>
                    </m:d>
                    <m:r>
                      <a:rPr lang="en-US" sz="2000" b="0" i="1" smtClean="0">
                        <a:latin typeface="Cambria Math" panose="02040503050406030204" pitchFamily="18" charset="0"/>
                      </a:rPr>
                      <m:t>=</m:t>
                    </m:r>
                    <m:r>
                      <a:rPr lang="en-US" sz="2000" b="0" i="1" smtClean="0">
                        <a:latin typeface="Cambria Math" panose="02040503050406030204" pitchFamily="18" charset="0"/>
                      </a:rPr>
                      <m:t>𝐸</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r>
                      <a:rPr lang="en-US" sz="2000" b="0" i="1" smtClean="0">
                        <a:latin typeface="Cambria Math" panose="02040503050406030204" pitchFamily="18" charset="0"/>
                      </a:rPr>
                      <m:t>+</m:t>
                    </m:r>
                    <m:r>
                      <a:rPr lang="en-US" sz="2000" b="0" i="1" smtClean="0">
                        <a:latin typeface="Cambria Math" panose="02040503050406030204" pitchFamily="18" charset="0"/>
                      </a:rPr>
                      <m:t>𝐿</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oMath>
                </a14:m>
                <a:br>
                  <a:rPr lang="en-US" sz="2000" b="0" dirty="0"/>
                </a:br>
                <a14:m>
                  <m:oMath xmlns:m="http://schemas.openxmlformats.org/officeDocument/2006/math">
                    <m:r>
                      <a:rPr lang="en-US" sz="2000" b="0" i="1" smtClean="0">
                        <a:latin typeface="Cambria Math" panose="02040503050406030204" pitchFamily="18" charset="0"/>
                      </a:rPr>
                      <m:t>𝐸</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eqArr>
                          <m:eqArrPr>
                            <m:ctrlPr>
                              <a:rPr lang="en-US" sz="2000" b="0" i="1" smtClean="0">
                                <a:latin typeface="Cambria Math" panose="02040503050406030204" pitchFamily="18" charset="0"/>
                              </a:rPr>
                            </m:ctrlPr>
                          </m:eqArr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𝑤</m:t>
                                </m:r>
                              </m:sub>
                            </m:sSub>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𝑠</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h</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𝑤</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h</m:t>
                                    </m:r>
                                  </m:sub>
                                </m:sSub>
                              </m:den>
                            </m:f>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h</m:t>
                                </m:r>
                              </m:sub>
                            </m:sSub>
                            <m:r>
                              <a:rPr lang="en-US" sz="2000" b="0" i="1" smtClean="0">
                                <a:latin typeface="Cambria Math" panose="02040503050406030204" pitchFamily="18" charset="0"/>
                              </a:rPr>
                              <m:t>&lt;</m:t>
                            </m:r>
                            <m:r>
                              <a:rPr lang="en-US" sz="2000" b="0" i="1" smtClean="0">
                                <a:latin typeface="Cambria Math" panose="02040503050406030204" pitchFamily="18" charset="0"/>
                              </a:rPr>
                              <m:t>𝑠</m:t>
                            </m:r>
                            <m:r>
                              <a:rPr lang="en-US" sz="2000" b="0" i="1" smtClean="0">
                                <a:latin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𝑠</m:t>
                                </m:r>
                              </m:e>
                              <m:sub>
                                <m:r>
                                  <a:rPr lang="en-US" sz="2000" b="0" i="1" smtClean="0">
                                    <a:latin typeface="Cambria Math" panose="02040503050406030204" pitchFamily="18" charset="0"/>
                                    <a:ea typeface="Cambria Math" panose="02040503050406030204" pitchFamily="18" charset="0"/>
                                  </a:rPr>
                                  <m:t>𝑤</m:t>
                                </m:r>
                              </m:sub>
                            </m:sSub>
                          </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𝑤</m:t>
                                </m:r>
                              </m:sub>
                            </m:sSub>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𝑚𝑎𝑥</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𝑤</m:t>
                                    </m:r>
                                  </m:sub>
                                </m:sSub>
                              </m:e>
                            </m:d>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𝑠</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𝑤</m:t>
                                    </m:r>
                                  </m:sub>
                                </m:sSub>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𝑠</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𝑤</m:t>
                                    </m:r>
                                  </m:sub>
                                </m:sSub>
                              </m:den>
                            </m:f>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𝑤</m:t>
                                </m:r>
                              </m:sub>
                            </m:sSub>
                            <m:r>
                              <a:rPr lang="en-US" sz="2000" b="0" i="1" smtClean="0">
                                <a:latin typeface="Cambria Math" panose="02040503050406030204" pitchFamily="18" charset="0"/>
                              </a:rPr>
                              <m:t>&lt;</m:t>
                            </m:r>
                            <m:r>
                              <a:rPr lang="en-US" sz="2000" b="0" i="1" smtClean="0">
                                <a:latin typeface="Cambria Math" panose="02040503050406030204" pitchFamily="18" charset="0"/>
                              </a:rPr>
                              <m:t>𝑠</m:t>
                            </m:r>
                            <m:r>
                              <a:rPr lang="en-US" sz="2000" b="0" i="1" smtClean="0">
                                <a:latin typeface="Cambria Math" panose="02040503050406030204" pitchFamily="18" charset="0"/>
                              </a:rPr>
                              <m:t> ≤</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𝑠</m:t>
                                </m:r>
                              </m:e>
                              <m:sup>
                                <m:r>
                                  <a:rPr lang="en-US" sz="2000" b="0" i="1" smtClean="0">
                                    <a:latin typeface="Cambria Math" panose="02040503050406030204" pitchFamily="18" charset="0"/>
                                    <a:ea typeface="Cambria Math" panose="02040503050406030204" pitchFamily="18" charset="0"/>
                                  </a:rPr>
                                  <m:t>∗</m:t>
                                </m:r>
                              </m:sup>
                            </m:sSup>
                          </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𝑚𝑎𝑥</m:t>
                                </m:r>
                              </m:sub>
                            </m:sSub>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𝑠</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&lt;</m:t>
                            </m:r>
                            <m:r>
                              <a:rPr lang="en-US" sz="2000" b="0" i="1" smtClean="0">
                                <a:latin typeface="Cambria Math" panose="02040503050406030204" pitchFamily="18" charset="0"/>
                              </a:rPr>
                              <m:t>𝑠</m:t>
                            </m:r>
                            <m:r>
                              <a:rPr lang="en-US" sz="2000" b="0" i="1" smtClean="0">
                                <a:latin typeface="Cambria Math" panose="02040503050406030204" pitchFamily="18" charset="0"/>
                              </a:rPr>
                              <m:t> ≤1</m:t>
                            </m:r>
                          </m:e>
                        </m:eqArr>
                      </m:e>
                    </m:d>
                  </m:oMath>
                </a14:m>
                <a:br>
                  <a:rPr lang="en-US" sz="2000" b="0" dirty="0"/>
                </a:br>
                <a14:m>
                  <m:oMath xmlns:m="http://schemas.openxmlformats.org/officeDocument/2006/math">
                    <m:r>
                      <a:rPr lang="en-US" sz="2000" b="0" i="1" smtClean="0">
                        <a:latin typeface="Cambria Math" panose="02040503050406030204" pitchFamily="18" charset="0"/>
                      </a:rPr>
                      <m:t>𝐿</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𝐾</m:t>
                            </m:r>
                          </m:e>
                          <m:sub>
                            <m:r>
                              <a:rPr lang="en-US" sz="2000" b="0" i="1" smtClean="0">
                                <a:latin typeface="Cambria Math" panose="02040503050406030204" pitchFamily="18" charset="0"/>
                              </a:rPr>
                              <m:t>𝑠</m:t>
                            </m:r>
                          </m:sub>
                        </m:sSub>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𝛽</m:t>
                            </m:r>
                            <m:r>
                              <a:rPr lang="en-US" sz="2000" b="0" i="1" smtClean="0">
                                <a:latin typeface="Cambria Math" panose="02040503050406030204" pitchFamily="18" charset="0"/>
                              </a:rPr>
                              <m:t>(1−</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𝑓𝑐</m:t>
                                </m:r>
                              </m:sub>
                            </m:sSub>
                            <m:r>
                              <a:rPr lang="en-US" sz="2000" b="0" i="1" smtClean="0">
                                <a:latin typeface="Cambria Math" panose="02040503050406030204" pitchFamily="18" charset="0"/>
                              </a:rPr>
                              <m:t>)</m:t>
                            </m:r>
                          </m:sup>
                        </m:sSup>
                        <m:r>
                          <a:rPr lang="en-US" sz="2000" b="0" i="1" smtClean="0">
                            <a:latin typeface="Cambria Math" panose="02040503050406030204" pitchFamily="18" charset="0"/>
                          </a:rPr>
                          <m:t>−1</m:t>
                        </m:r>
                      </m:den>
                    </m:f>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𝑓𝑐</m:t>
                        </m:r>
                      </m:sub>
                    </m:sSub>
                    <m:r>
                      <a:rPr lang="en-US" sz="2000" b="0" i="1" smtClean="0">
                        <a:latin typeface="Cambria Math" panose="02040503050406030204" pitchFamily="18" charset="0"/>
                      </a:rPr>
                      <m:t>&lt;</m:t>
                    </m:r>
                    <m:r>
                      <a:rPr lang="en-US" sz="2000" b="0" i="1" smtClean="0">
                        <a:latin typeface="Cambria Math" panose="02040503050406030204" pitchFamily="18" charset="0"/>
                      </a:rPr>
                      <m:t>𝑠</m:t>
                    </m:r>
                    <m:r>
                      <a:rPr lang="en-US" sz="2000" b="0" i="1" smtClean="0">
                        <a:latin typeface="Cambria Math" panose="02040503050406030204" pitchFamily="18" charset="0"/>
                      </a:rPr>
                      <m:t> ≤1</m:t>
                    </m:r>
                  </m:oMath>
                </a14:m>
                <a:br>
                  <a:rPr lang="en-US" sz="2000" dirty="0"/>
                </a:br>
                <a:r>
                  <a:rPr lang="en-US" sz="2000" dirty="0"/>
                  <a:t>where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𝑤</m:t>
                        </m:r>
                      </m:sub>
                    </m:sSub>
                  </m:oMath>
                </a14:m>
                <a:r>
                  <a:rPr lang="en-US" sz="2000" dirty="0"/>
                  <a:t> is the residual evaporation after wilting,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𝑚𝑎𝑥</m:t>
                        </m:r>
                      </m:sub>
                    </m:sSub>
                  </m:oMath>
                </a14:m>
                <a:r>
                  <a:rPr lang="en-US" sz="2000" dirty="0"/>
                  <a:t> is the potential ET,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h</m:t>
                        </m:r>
                      </m:sub>
                    </m:sSub>
                  </m:oMath>
                </a14:m>
                <a:r>
                  <a:rPr lang="en-US" sz="2000" dirty="0"/>
                  <a:t> is hygroscopic (residual) soil moisture,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𝑤</m:t>
                        </m:r>
                      </m:sub>
                    </m:sSub>
                  </m:oMath>
                </a14:m>
                <a:r>
                  <a:rPr lang="en-US" sz="2000" dirty="0"/>
                  <a:t> is wilting point soil moisture, </a:t>
                </a:r>
                <a14:m>
                  <m:oMath xmlns:m="http://schemas.openxmlformats.org/officeDocument/2006/math">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𝑠</m:t>
                        </m:r>
                      </m:e>
                      <m:sup>
                        <m:r>
                          <a:rPr lang="en-US" sz="2000" b="0" i="1" smtClean="0">
                            <a:latin typeface="Cambria Math" panose="02040503050406030204" pitchFamily="18" charset="0"/>
                            <a:ea typeface="Cambria Math" panose="02040503050406030204" pitchFamily="18" charset="0"/>
                          </a:rPr>
                          <m:t>∗</m:t>
                        </m:r>
                      </m:sup>
                    </m:sSup>
                  </m:oMath>
                </a14:m>
                <a:r>
                  <a:rPr lang="en-US" sz="2000" dirty="0"/>
                  <a:t> is stomatal closing point soil moisture,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𝑓𝑐</m:t>
                        </m:r>
                      </m:sub>
                    </m:sSub>
                  </m:oMath>
                </a14:m>
                <a:r>
                  <a:rPr lang="en-US" sz="2000" dirty="0"/>
                  <a:t> is field capacity,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𝐾</m:t>
                        </m:r>
                      </m:e>
                      <m:sub>
                        <m:r>
                          <a:rPr lang="en-US" sz="2000" b="0" i="1" smtClean="0">
                            <a:latin typeface="Cambria Math" panose="02040503050406030204" pitchFamily="18" charset="0"/>
                          </a:rPr>
                          <m:t>𝑠</m:t>
                        </m:r>
                      </m:sub>
                    </m:sSub>
                  </m:oMath>
                </a14:m>
                <a:r>
                  <a:rPr lang="en-US" sz="2000" dirty="0"/>
                  <a:t> is saturated hydraulic conductivity, </a:t>
                </a:r>
                <a14:m>
                  <m:oMath xmlns:m="http://schemas.openxmlformats.org/officeDocument/2006/math">
                    <m:r>
                      <a:rPr lang="en-US" sz="2000" b="0" i="1" smtClean="0">
                        <a:latin typeface="Cambria Math" panose="02040503050406030204" pitchFamily="18" charset="0"/>
                      </a:rPr>
                      <m:t>𝛽</m:t>
                    </m:r>
                    <m:r>
                      <a:rPr lang="en-US" sz="2000" b="0" i="1" smtClean="0">
                        <a:latin typeface="Cambria Math" panose="02040503050406030204" pitchFamily="18" charset="0"/>
                      </a:rPr>
                      <m:t>=2</m:t>
                    </m:r>
                    <m:r>
                      <a:rPr lang="en-US" sz="2000" b="0" i="1" smtClean="0">
                        <a:latin typeface="Cambria Math" panose="02040503050406030204" pitchFamily="18" charset="0"/>
                      </a:rPr>
                      <m:t>𝑏</m:t>
                    </m:r>
                    <m:r>
                      <a:rPr lang="en-US" sz="2000" b="0" i="1" smtClean="0">
                        <a:latin typeface="Cambria Math" panose="02040503050406030204" pitchFamily="18" charset="0"/>
                      </a:rPr>
                      <m:t>+4</m:t>
                    </m:r>
                  </m:oMath>
                </a14:m>
                <a:r>
                  <a:rPr lang="en-US" sz="2000" dirty="0"/>
                  <a:t> (</a:t>
                </a:r>
                <a14:m>
                  <m:oMath xmlns:m="http://schemas.openxmlformats.org/officeDocument/2006/math">
                    <m:r>
                      <a:rPr lang="en-US" sz="2000" b="0" i="1" smtClean="0">
                        <a:latin typeface="Cambria Math" panose="02040503050406030204" pitchFamily="18" charset="0"/>
                      </a:rPr>
                      <m:t>𝑏</m:t>
                    </m:r>
                    <m:r>
                      <a:rPr lang="en-US" sz="2000" b="0" i="1" smtClean="0">
                        <a:latin typeface="Cambria Math" panose="02040503050406030204" pitchFamily="18" charset="0"/>
                      </a:rPr>
                      <m:t> </m:t>
                    </m:r>
                  </m:oMath>
                </a14:m>
                <a:r>
                  <a:rPr lang="en-US" sz="2000" dirty="0"/>
                  <a:t>is the exponent in the Brooks-Corey equation).</a:t>
                </a:r>
                <a:endParaRPr lang="en-JP" sz="2000" dirty="0"/>
              </a:p>
              <a:p>
                <a:pPr marL="0" indent="0">
                  <a:buNone/>
                </a:pPr>
                <a:endParaRPr lang="en-JP" sz="2400" dirty="0"/>
              </a:p>
            </p:txBody>
          </p:sp>
        </mc:Choice>
        <mc:Fallback xmlns="">
          <p:sp>
            <p:nvSpPr>
              <p:cNvPr id="3" name="Content Placeholder 2">
                <a:extLst>
                  <a:ext uri="{FF2B5EF4-FFF2-40B4-BE49-F238E27FC236}">
                    <a16:creationId xmlns:a16="http://schemas.microsoft.com/office/drawing/2014/main" id="{DB41B803-7731-43BA-4C6D-57305F731A7D}"/>
                  </a:ext>
                </a:extLst>
              </p:cNvPr>
              <p:cNvSpPr>
                <a:spLocks noGrp="1" noRot="1" noChangeAspect="1" noMove="1" noResize="1" noEditPoints="1" noAdjustHandles="1" noChangeArrowheads="1" noChangeShapeType="1" noTextEdit="1"/>
              </p:cNvSpPr>
              <p:nvPr>
                <p:ph idx="1"/>
              </p:nvPr>
            </p:nvSpPr>
            <p:spPr>
              <a:xfrm>
                <a:off x="838200" y="989556"/>
                <a:ext cx="10515600" cy="5868444"/>
              </a:xfrm>
              <a:blipFill>
                <a:blip r:embed="rId3"/>
                <a:stretch>
                  <a:fillRect l="-844"/>
                </a:stretch>
              </a:blipFill>
            </p:spPr>
            <p:txBody>
              <a:bodyPr/>
              <a:lstStyle/>
              <a:p>
                <a:r>
                  <a:rPr lang="en-US">
                    <a:noFill/>
                  </a:rPr>
                  <a:t> </a:t>
                </a:r>
              </a:p>
            </p:txBody>
          </p:sp>
        </mc:Fallback>
      </mc:AlternateContent>
    </p:spTree>
    <p:extLst>
      <p:ext uri="{BB962C8B-B14F-4D97-AF65-F5344CB8AC3E}">
        <p14:creationId xmlns:p14="http://schemas.microsoft.com/office/powerpoint/2010/main" val="3319192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27635</TotalTime>
  <Words>3244</Words>
  <Application>Microsoft Macintosh PowerPoint</Application>
  <PresentationFormat>Widescreen</PresentationFormat>
  <Paragraphs>424</Paragraphs>
  <Slides>54</Slides>
  <Notes>49</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Aptos</vt:lpstr>
      <vt:lpstr>Aptos Display</vt:lpstr>
      <vt:lpstr>Arial</vt:lpstr>
      <vt:lpstr>Cambria Math</vt:lpstr>
      <vt:lpstr>Helvetica</vt:lpstr>
      <vt:lpstr>Office Theme</vt:lpstr>
      <vt:lpstr>Deriving the conditional distribution of soil moisture and its use in estimating memory in the water-soil system</vt:lpstr>
      <vt:lpstr>Motivation - the importance of soil moisture -</vt:lpstr>
      <vt:lpstr>Motivation 2 - randomness of soil moisture dynamics -</vt:lpstr>
      <vt:lpstr>Motivation 3 - key assumptions: instantaneous infiltration and deterministic drying process -</vt:lpstr>
      <vt:lpstr>Motivation 4 - conditional soil moisture distribution -</vt:lpstr>
      <vt:lpstr>Goal of our study</vt:lpstr>
      <vt:lpstr>Analysis overall flow</vt:lpstr>
      <vt:lpstr>Bucket model</vt:lpstr>
      <vt:lpstr>Bucket model, dry process</vt:lpstr>
      <vt:lpstr>Bucket model, rainy days</vt:lpstr>
      <vt:lpstr>Dataset day definition</vt:lpstr>
      <vt:lpstr>CDF matching</vt:lpstr>
      <vt:lpstr>How do we combine different criteria model calibration?</vt:lpstr>
      <vt:lpstr>Weighted Aggregated Sum Product Assessment (WASPAS)</vt:lpstr>
      <vt:lpstr>Weighted Aggregated Sum Product Assessment (WASPAS) (cont.)</vt:lpstr>
      <vt:lpstr>Rainfall model: WeaGETS</vt:lpstr>
      <vt:lpstr>Model calibration</vt:lpstr>
      <vt:lpstr>Iowa time series at the best parameter set (soil_type=6 (sandy clay loam), ZR=0.2)</vt:lpstr>
      <vt:lpstr>Ukraine time series at the best parameter set (soil_type=3 (sandy loam), ZR=0.2)</vt:lpstr>
      <vt:lpstr>Amazon time series at the best parameter set (soil_type=7 (silty clay loam), ZR=0.5)</vt:lpstr>
      <vt:lpstr>New Mexico time series at the best parameter set (soil_type=3 (sandy loam), ZR=0.1)</vt:lpstr>
      <vt:lpstr>Generation of 2,000-year daily precipitation and PET</vt:lpstr>
      <vt:lpstr>Synthetic climate data generation</vt:lpstr>
      <vt:lpstr>Synthesis of 2,000-year daily soil moisture</vt:lpstr>
      <vt:lpstr>Bias correction using CDF-matching</vt:lpstr>
      <vt:lpstr>Iowa, bias-corrected marginal dist. in summer</vt:lpstr>
      <vt:lpstr>Iowa, bias-corrected time series at the best parameter set (soil_type=6 (sandy clay loam), ZR=0.2)</vt:lpstr>
      <vt:lpstr>Ukraine, bias-corrected marginal dist. in summer</vt:lpstr>
      <vt:lpstr>Ukraine, bias-corrected time series at the best parameter set (soil_type=3 (sandy loam), ZR=0.2)</vt:lpstr>
      <vt:lpstr>Amazon, bias-corrected marginal dist. in summer</vt:lpstr>
      <vt:lpstr>Amazon, bias-corrected time series at the best parameter set (soil_type=7 (silty clay loam), ZR=0.5)</vt:lpstr>
      <vt:lpstr>New Mexico, bias-corrected marginal dist. in summer</vt:lpstr>
      <vt:lpstr>New Mexico, bias-corrected time series at the best parameter set (soil_type=3 (sandy loam), ZR=0.1)</vt:lpstr>
      <vt:lpstr>Derivation of joint, conditional, and marginal PDFs</vt:lpstr>
      <vt:lpstr>Monthly and seasonal precipitation and PET at the Iowa site</vt:lpstr>
      <vt:lpstr>Iowa Soil Moisture Probability Distributions: Winter</vt:lpstr>
      <vt:lpstr>Iowa Soil Moisture Probability Distributions: Spring</vt:lpstr>
      <vt:lpstr>Iowa Soil Moisture Probability Distributions: Summer</vt:lpstr>
      <vt:lpstr>Iowa Soil Moisture Probability Distributions: Fall</vt:lpstr>
      <vt:lpstr>Monthly and seasonal precipitation and PET at the Ukraine site</vt:lpstr>
      <vt:lpstr>Ukraine Soil Moisture Probability Distributions: Winter</vt:lpstr>
      <vt:lpstr>Ukraine Soil Moisture Probability Distributions: Spring</vt:lpstr>
      <vt:lpstr>Ukraine Soil Moisture Probability Distributions: Summer</vt:lpstr>
      <vt:lpstr>Ukraine Soil Moisture Probability Distributions: Fall</vt:lpstr>
      <vt:lpstr>Amazon Soil Moisture Probability Distributions: Winter</vt:lpstr>
      <vt:lpstr>Amazon Soil Moisture Probability Distributions: Spring</vt:lpstr>
      <vt:lpstr>Amazon Soil Moisture Probability Distributions: Summer</vt:lpstr>
      <vt:lpstr>Amazon Soil Moisture Probability Distributions: Fall</vt:lpstr>
      <vt:lpstr>New Mexico Soil Moisture Probability Distributions: Winter</vt:lpstr>
      <vt:lpstr>New Mexico Soil Moisture Probability Distributions: Spring</vt:lpstr>
      <vt:lpstr>New Mexico Soil Moisture Probability Distributions: Summer</vt:lpstr>
      <vt:lpstr>New Mexico Soil Moisture Probability Distributions: Fall</vt:lpstr>
      <vt:lpstr>Result summary</vt:lpstr>
      <vt:lpstr>Future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Furuya, Takahiro</dc:creator>
  <cp:lastModifiedBy>Furuya, Takahiro</cp:lastModifiedBy>
  <cp:revision>42</cp:revision>
  <dcterms:created xsi:type="dcterms:W3CDTF">2026-04-14T22:42:15Z</dcterms:created>
  <dcterms:modified xsi:type="dcterms:W3CDTF">2026-05-04T03:55:23Z</dcterms:modified>
</cp:coreProperties>
</file>