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5" r:id="rId2"/>
    <p:sldId id="268" r:id="rId3"/>
    <p:sldId id="259" r:id="rId4"/>
    <p:sldId id="257" r:id="rId5"/>
    <p:sldId id="258" r:id="rId6"/>
    <p:sldId id="261" r:id="rId7"/>
    <p:sldId id="264" r:id="rId8"/>
    <p:sldId id="269" r:id="rId9"/>
    <p:sldId id="266" r:id="rId10"/>
    <p:sldId id="270" r:id="rId11"/>
    <p:sldId id="267" r:id="rId12"/>
    <p:sldId id="271" r:id="rId13"/>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eni Kritidou" initials="EK" lastIdx="9" clrIdx="0">
    <p:extLst>
      <p:ext uri="{19B8F6BF-5375-455C-9EA6-DF929625EA0E}">
        <p15:presenceInfo xmlns:p15="http://schemas.microsoft.com/office/powerpoint/2012/main" userId="fbea0a7ac05c08be" providerId="Windows Live"/>
      </p:ext>
    </p:extLst>
  </p:cmAuthor>
  <p:cmAuthor id="2" name="ΠΕΡΔΙΟΣ ΑΝΑΣΤΑΣΙΟΣ" initials="ΑΠ" lastIdx="2" clrIdx="1">
    <p:extLst>
      <p:ext uri="{19B8F6BF-5375-455C-9EA6-DF929625EA0E}">
        <p15:presenceInfo xmlns:p15="http://schemas.microsoft.com/office/powerpoint/2012/main" userId="S::civ6261@upatras.gr::00a6ac74-743f-4402-8107-29f2c1d18b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Μεσαίο στυλ 2 - Έμφαση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Φωτεινό στυλ 1 - Έμφαση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94660"/>
  </p:normalViewPr>
  <p:slideViewPr>
    <p:cSldViewPr snapToGrid="0">
      <p:cViewPr varScale="1">
        <p:scale>
          <a:sx n="91" d="100"/>
          <a:sy n="91" d="100"/>
        </p:scale>
        <p:origin x="92" y="2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than\Documents\YHS-GR\questionary\review\responses_revised.csv"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athan\Documents\&#963;&#965;&#957;&#941;&#948;&#961;&#953;&#945;\EGU25\perdios_et_al\gis\deigma\Climate%20Crisis%20Adaptability%20in%20Greece%20(Response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athan\Documents\&#963;&#965;&#957;&#941;&#948;&#961;&#953;&#945;\EGU25\perdios_et_al\gis\deigma\Climate%20Crisis%20Adaptability%20in%20Greece%20(Responses).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athan\Documents\&#963;&#965;&#957;&#941;&#948;&#961;&#953;&#945;\EGU25\perdios_et_al\gis\deigma\Climate%20Crisis%20Adaptability%20in%20Greece%20(Responses).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athan\Documents\&#963;&#965;&#957;&#941;&#948;&#961;&#953;&#945;\EGU25\perdios_et_al\gis\deigma\Climate%20Crisis%20Adaptability%20in%20Greece%20(Responses).xlsx" TargetMode="External"/><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than\Documents\&#963;&#965;&#957;&#941;&#948;&#961;&#953;&#945;\EGU25\perdios_et_al\gis\deigma\Climate%20Crisis%20Adaptability%20in%20Greece%20(Response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than\Documents\&#963;&#965;&#957;&#941;&#948;&#961;&#953;&#945;\EGU25\perdios_et_al\gis\deigma\Climate%20Crisis%20Adaptability%20in%20Greece%20(Response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than\Documents\&#963;&#965;&#957;&#941;&#948;&#961;&#953;&#945;\EGU25\perdios_et_al\gis\deigma\Climate%20Crisis%20Adaptability%20in%20Greece%20(Response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athan\Documents\&#963;&#965;&#957;&#941;&#948;&#961;&#953;&#945;\EGU25\perdios_et_al\gis\deigma\Climate%20Crisis%20Adaptability%20in%20Greece%20(Response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athan\Documents\&#963;&#965;&#957;&#941;&#948;&#961;&#953;&#945;\EGU25\perdios_et_al\gis\deigma\Climate%20Crisis%20Adaptability%20in%20Greece%20(Response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athan\Documents\&#963;&#965;&#957;&#941;&#948;&#961;&#953;&#945;\EGU25\perdios_et_al\gis\deigma\Climate%20Crisis%20Adaptability%20in%20Greece%20(Response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athan\Documents\&#963;&#965;&#957;&#941;&#948;&#961;&#953;&#945;\EGU25\perdios_et_al\gis\deigma\Climate%20Crisis%20Adaptability%20in%20Greece%20(Response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athan\Documents\&#963;&#965;&#957;&#941;&#948;&#961;&#953;&#945;\EGU25\perdios_et_al\gis\deigma\Climate%20Crisis%20Adaptability%20in%20Greece%20(Response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r>
              <a:rPr lang="en-US" sz="1400" b="0" i="0" u="none" strike="noStrike" kern="1200" spc="0" baseline="0" dirty="0">
                <a:solidFill>
                  <a:prstClr val="black">
                    <a:lumMod val="65000"/>
                    <a:lumOff val="35000"/>
                  </a:prstClr>
                </a:solidFill>
                <a:latin typeface="Arial" panose="020B0604020202020204" pitchFamily="34" charset="0"/>
                <a:cs typeface="Arial" panose="020B0604020202020204" pitchFamily="34" charset="0"/>
              </a:rPr>
              <a:t>Age Distribution</a:t>
            </a:r>
            <a:endParaRPr lang="el-GR" sz="1400" b="0" i="0" u="none" strike="noStrike" kern="1200" spc="0" baseline="0" dirty="0">
              <a:solidFill>
                <a:prstClr val="black">
                  <a:lumMod val="65000"/>
                  <a:lumOff val="35000"/>
                </a:prstClr>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endParaRPr lang="el-GR"/>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EFEC-4606-A841-7DC482783537}"/>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EFEC-4606-A841-7DC482783537}"/>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EFEC-4606-A841-7DC482783537}"/>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EFEC-4606-A841-7DC482783537}"/>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EFEC-4606-A841-7DC482783537}"/>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B-EFEC-4606-A841-7DC482783537}"/>
              </c:ext>
            </c:extLst>
          </c:dPt>
          <c:dPt>
            <c:idx val="6"/>
            <c:bubble3D val="0"/>
            <c:spPr>
              <a:solidFill>
                <a:schemeClr val="accent1">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D-EFEC-4606-A841-7DC482783537}"/>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Arial" panose="020B0604020202020204" pitchFamily="34" charset="0"/>
                    <a:ea typeface="+mn-ea"/>
                    <a:cs typeface="Arial" panose="020B0604020202020204" pitchFamily="34" charset="0"/>
                  </a:defRPr>
                </a:pPr>
                <a:endParaRPr lang="el-GR"/>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Φύλλο1!$A$2:$A$8</c:f>
              <c:strCache>
                <c:ptCount val="7"/>
                <c:pt idx="0">
                  <c:v>Under 18</c:v>
                </c:pt>
                <c:pt idx="1">
                  <c:v>18-24</c:v>
                </c:pt>
                <c:pt idx="2">
                  <c:v>25-34</c:v>
                </c:pt>
                <c:pt idx="3">
                  <c:v>35-44</c:v>
                </c:pt>
                <c:pt idx="4">
                  <c:v>45-54</c:v>
                </c:pt>
                <c:pt idx="5">
                  <c:v>55-64</c:v>
                </c:pt>
                <c:pt idx="6">
                  <c:v>Over 65</c:v>
                </c:pt>
              </c:strCache>
            </c:strRef>
          </c:cat>
          <c:val>
            <c:numRef>
              <c:f>Φύλλο1!$C$2:$C$8</c:f>
              <c:numCache>
                <c:formatCode>0.00%</c:formatCode>
                <c:ptCount val="7"/>
                <c:pt idx="0">
                  <c:v>0.1704</c:v>
                </c:pt>
                <c:pt idx="1">
                  <c:v>7.9399999999999998E-2</c:v>
                </c:pt>
                <c:pt idx="2">
                  <c:v>0.1472</c:v>
                </c:pt>
                <c:pt idx="3">
                  <c:v>0.1285</c:v>
                </c:pt>
                <c:pt idx="4">
                  <c:v>0.12759999999999999</c:v>
                </c:pt>
                <c:pt idx="5">
                  <c:v>0.14449999999999999</c:v>
                </c:pt>
                <c:pt idx="6">
                  <c:v>0.20250000000000001</c:v>
                </c:pt>
              </c:numCache>
            </c:numRef>
          </c:val>
          <c:extLst>
            <c:ext xmlns:c16="http://schemas.microsoft.com/office/drawing/2014/chart" uri="{C3380CC4-5D6E-409C-BE32-E72D297353CC}">
              <c16:uniqueId val="{0000000E-EFEC-4606-A841-7DC482783537}"/>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82404388725857214"/>
          <c:y val="0.24927170807250201"/>
          <c:w val="0.16514043000145487"/>
          <c:h val="0.44910201321787685"/>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l-G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l-G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pPr>
            <a:r>
              <a:rPr lang="en-US" sz="1400" b="1" i="0" u="none" strike="noStrike" baseline="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Were you aware of any precautionary measures taken by your community before the most recent extreme event?</a:t>
            </a:r>
            <a:endParaRPr lang="el-GR" b="1" baseline="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c:rich>
      </c:tx>
      <c:layout>
        <c:manualLayout>
          <c:xMode val="edge"/>
          <c:yMode val="edge"/>
          <c:x val="6.1053226104712338E-2"/>
          <c:y val="1.6286644951140065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pPr>
          <a:endParaRPr lang="el-GR"/>
        </a:p>
      </c:txPr>
    </c:title>
    <c:autoTitleDeleted val="0"/>
    <c:plotArea>
      <c:layout/>
      <c:pieChart>
        <c:varyColors val="1"/>
        <c:ser>
          <c:idx val="0"/>
          <c:order val="0"/>
          <c:dPt>
            <c:idx val="0"/>
            <c:bubble3D val="0"/>
            <c:explosion val="9"/>
            <c:spPr>
              <a:solidFill>
                <a:schemeClr val="accent1"/>
              </a:solidFill>
              <a:ln w="19050">
                <a:solidFill>
                  <a:schemeClr val="lt1"/>
                </a:solidFill>
              </a:ln>
              <a:effectLst/>
            </c:spPr>
            <c:extLst>
              <c:ext xmlns:c16="http://schemas.microsoft.com/office/drawing/2014/chart" uri="{C3380CC4-5D6E-409C-BE32-E72D297353CC}">
                <c16:uniqueId val="{00000001-3A81-44CB-8E55-E0644531716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A81-44CB-8E55-E0644531716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A81-44CB-8E55-E0644531716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A81-44CB-8E55-E0644531716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A81-44CB-8E55-E06445317168}"/>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3A81-44CB-8E55-E06445317168}"/>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3A81-44CB-8E55-E06445317168}"/>
              </c:ext>
            </c:extLst>
          </c:dPt>
          <c:dLbls>
            <c:dLbl>
              <c:idx val="0"/>
              <c:layout>
                <c:manualLayout>
                  <c:x val="-0.1581534784214039"/>
                  <c:y val="-2.2934160917181829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A81-44CB-8E55-E06445317168}"/>
                </c:ext>
              </c:extLst>
            </c:dLbl>
            <c:dLbl>
              <c:idx val="1"/>
              <c:layout>
                <c:manualLayout>
                  <c:x val="0.13358254074844705"/>
                  <c:y val="-0.13378538380665905"/>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A81-44CB-8E55-E06445317168}"/>
                </c:ext>
              </c:extLst>
            </c:dLbl>
            <c:dLbl>
              <c:idx val="2"/>
              <c:layout>
                <c:manualLayout>
                  <c:x val="0.10920965092546266"/>
                  <c:y val="0.1419791145251603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3A81-44CB-8E55-E06445317168}"/>
                </c:ext>
              </c:extLst>
            </c:dLbl>
            <c:dLbl>
              <c:idx val="3"/>
              <c:layout>
                <c:manualLayout>
                  <c:x val="0.10180766157176528"/>
                  <c:y val="-0.17170766248675415"/>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3A81-44CB-8E55-E06445317168}"/>
                </c:ext>
              </c:extLst>
            </c:dLbl>
            <c:dLbl>
              <c:idx val="4"/>
              <c:layout>
                <c:manualLayout>
                  <c:x val="4.7835684955969814E-2"/>
                  <c:y val="0.15844864404759035"/>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3A81-44CB-8E55-E06445317168}"/>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Δ6!$AH$5:$AH$7</c:f>
              <c:strCache>
                <c:ptCount val="3"/>
                <c:pt idx="0">
                  <c:v>Yes, there were measues taken</c:v>
                </c:pt>
                <c:pt idx="1">
                  <c:v>No preventive measures were taken</c:v>
                </c:pt>
                <c:pt idx="2">
                  <c:v>I don't know / No answer</c:v>
                </c:pt>
              </c:strCache>
            </c:strRef>
          </c:cat>
          <c:val>
            <c:numRef>
              <c:f>Δ6!$AI$5:$AI$7</c:f>
              <c:numCache>
                <c:formatCode>General</c:formatCode>
                <c:ptCount val="3"/>
                <c:pt idx="0">
                  <c:v>80</c:v>
                </c:pt>
                <c:pt idx="1">
                  <c:v>76</c:v>
                </c:pt>
                <c:pt idx="2">
                  <c:v>44</c:v>
                </c:pt>
              </c:numCache>
            </c:numRef>
          </c:val>
          <c:extLst>
            <c:ext xmlns:c16="http://schemas.microsoft.com/office/drawing/2014/chart" uri="{C3380CC4-5D6E-409C-BE32-E72D297353CC}">
              <c16:uniqueId val="{0000000E-3A81-44CB-8E55-E06445317168}"/>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l"/>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pPr>
            <a:r>
              <a:rPr lang="en-US" sz="1400" b="1" i="0" u="none" strike="noStrike" baseline="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precautionary measures did your community take before the most recent extreme event?</a:t>
            </a:r>
            <a:endParaRPr lang="el-GR" b="1" baseline="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pPr>
          <a:endParaRPr lang="el-GR"/>
        </a:p>
      </c:txPr>
    </c:title>
    <c:autoTitleDeleted val="0"/>
    <c:plotArea>
      <c:layout/>
      <c:barChart>
        <c:barDir val="col"/>
        <c:grouping val="clustered"/>
        <c:varyColors val="0"/>
        <c:ser>
          <c:idx val="0"/>
          <c:order val="0"/>
          <c:spPr>
            <a:solidFill>
              <a:schemeClr val="accent1"/>
            </a:solidFill>
            <a:ln>
              <a:noFill/>
            </a:ln>
            <a:effectLst/>
          </c:spPr>
          <c:invertIfNegative val="0"/>
          <c:cat>
            <c:strRef>
              <c:f>Δ6!$C$15:$C$18</c:f>
              <c:strCache>
                <c:ptCount val="4"/>
                <c:pt idx="0">
                  <c:v>Pruning or removal of trees to reduce risk from strong winds and wildfires</c:v>
                </c:pt>
                <c:pt idx="1">
                  <c:v>Public announcements or warnings about safety measures</c:v>
                </c:pt>
                <c:pt idx="2">
                  <c:v>Creation of temporary shelters or safe zones for residents</c:v>
                </c:pt>
                <c:pt idx="3">
                  <c:v>Placement of sandbags or barriers in flood-prone areas</c:v>
                </c:pt>
              </c:strCache>
            </c:strRef>
          </c:cat>
          <c:val>
            <c:numRef>
              <c:f>Δ6!$D$15:$D$18</c:f>
              <c:numCache>
                <c:formatCode>0%</c:formatCode>
                <c:ptCount val="4"/>
                <c:pt idx="0">
                  <c:v>0.63749999999999996</c:v>
                </c:pt>
                <c:pt idx="1">
                  <c:v>0.7</c:v>
                </c:pt>
                <c:pt idx="2">
                  <c:v>0.1125</c:v>
                </c:pt>
                <c:pt idx="3">
                  <c:v>0.1125</c:v>
                </c:pt>
              </c:numCache>
            </c:numRef>
          </c:val>
          <c:extLst>
            <c:ext xmlns:c16="http://schemas.microsoft.com/office/drawing/2014/chart" uri="{C3380CC4-5D6E-409C-BE32-E72D297353CC}">
              <c16:uniqueId val="{00000000-0FD7-4767-9208-3421652861E2}"/>
            </c:ext>
          </c:extLst>
        </c:ser>
        <c:dLbls>
          <c:showLegendKey val="0"/>
          <c:showVal val="0"/>
          <c:showCatName val="0"/>
          <c:showSerName val="0"/>
          <c:showPercent val="0"/>
          <c:showBubbleSize val="0"/>
        </c:dLbls>
        <c:gapWidth val="219"/>
        <c:overlap val="-27"/>
        <c:axId val="817039120"/>
        <c:axId val="817032880"/>
      </c:barChart>
      <c:catAx>
        <c:axId val="817039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817032880"/>
        <c:crosses val="autoZero"/>
        <c:auto val="1"/>
        <c:lblAlgn val="ctr"/>
        <c:lblOffset val="100"/>
        <c:noMultiLvlLbl val="0"/>
      </c:catAx>
      <c:valAx>
        <c:axId val="81703288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81703912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pPr>
            <a:r>
              <a:rPr lang="en-US" sz="1400" b="1" i="0" u="none" strike="noStrike" baseline="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Have you ever participated in training programs on disaster preparedness?</a:t>
            </a:r>
            <a:endParaRPr lang="el-GR" b="1" baseline="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c:rich>
      </c:tx>
      <c:layout>
        <c:manualLayout>
          <c:xMode val="edge"/>
          <c:yMode val="edge"/>
          <c:x val="0.1013063157770745"/>
          <c:y val="2.900685471220195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pPr>
          <a:endParaRPr lang="el-GR"/>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3EA-4228-8168-CA261421FC0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3EA-4228-8168-CA261421FC0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3EA-4228-8168-CA261421FC0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3EA-4228-8168-CA261421FC0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A3EA-4228-8168-CA261421FC05}"/>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A3EA-4228-8168-CA261421FC05}"/>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A3EA-4228-8168-CA261421FC05}"/>
              </c:ext>
            </c:extLst>
          </c:dPt>
          <c:dLbls>
            <c:dLbl>
              <c:idx val="0"/>
              <c:layout>
                <c:manualLayout>
                  <c:x val="-0.17442914741180629"/>
                  <c:y val="-9.7197464422999355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3EA-4228-8168-CA261421FC05}"/>
                </c:ext>
              </c:extLst>
            </c:dLbl>
            <c:dLbl>
              <c:idx val="3"/>
              <c:layout>
                <c:manualLayout>
                  <c:x val="1.6820878020388425E-2"/>
                  <c:y val="7.0890904979751174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3EA-4228-8168-CA261421FC05}"/>
                </c:ext>
              </c:extLst>
            </c:dLbl>
            <c:dLbl>
              <c:idx val="4"/>
              <c:layout>
                <c:manualLayout>
                  <c:x val="1.225982207399807E-2"/>
                  <c:y val="6.9386698793859627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A3EA-4228-8168-CA261421FC05}"/>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Δ6!$C$25:$C$28</c:f>
              <c:strCache>
                <c:ptCount val="4"/>
                <c:pt idx="0">
                  <c:v>No, I have not participated in any educational program</c:v>
                </c:pt>
                <c:pt idx="1">
                  <c:v>Yes, organized by local authorities or community groups</c:v>
                </c:pt>
                <c:pt idx="2">
                  <c:v>Yes, organized by schools or workplaces</c:v>
                </c:pt>
                <c:pt idx="3">
                  <c:v>I don’t know / I prefer not to answer</c:v>
                </c:pt>
              </c:strCache>
            </c:strRef>
          </c:cat>
          <c:val>
            <c:numRef>
              <c:f>Δ6!$D$25:$D$28</c:f>
              <c:numCache>
                <c:formatCode>General</c:formatCode>
                <c:ptCount val="4"/>
                <c:pt idx="0">
                  <c:v>137</c:v>
                </c:pt>
                <c:pt idx="1">
                  <c:v>7</c:v>
                </c:pt>
                <c:pt idx="2">
                  <c:v>51</c:v>
                </c:pt>
                <c:pt idx="3">
                  <c:v>7</c:v>
                </c:pt>
              </c:numCache>
            </c:numRef>
          </c:val>
          <c:extLst>
            <c:ext xmlns:c16="http://schemas.microsoft.com/office/drawing/2014/chart" uri="{C3380CC4-5D6E-409C-BE32-E72D297353CC}">
              <c16:uniqueId val="{0000000E-A3EA-4228-8168-CA261421FC05}"/>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7207483582103522"/>
          <c:y val="0.20186925163766292"/>
          <c:w val="0.31398098510767419"/>
          <c:h val="0.54938972996567359"/>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pPr>
            <a:r>
              <a:rPr lang="en-US" sz="1400" b="1" i="0" u="none" strike="noStrike" kern="1200" spc="0" baseline="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Are you willing to participate in future training programs on disaster preparedness?</a:t>
            </a:r>
            <a:endParaRPr lang="el-GR" sz="1400" b="1" i="0" u="none" strike="noStrike" kern="1200" spc="0" baseline="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pPr>
            <a:endParaRPr lang="el-GR" baseline="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c:rich>
      </c:tx>
      <c:layout>
        <c:manualLayout>
          <c:xMode val="edge"/>
          <c:yMode val="edge"/>
          <c:x val="0.14210945019601753"/>
          <c:y val="2.762430338358564E-3"/>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pPr>
          <a:endParaRPr lang="el-GR"/>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2FB-4FB8-BA4B-2575EC4CF6E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2FB-4FB8-BA4B-2575EC4CF6E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2FB-4FB8-BA4B-2575EC4CF6E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2FB-4FB8-BA4B-2575EC4CF6E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B2FB-4FB8-BA4B-2575EC4CF6E1}"/>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B2FB-4FB8-BA4B-2575EC4CF6E1}"/>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B2FB-4FB8-BA4B-2575EC4CF6E1}"/>
              </c:ext>
            </c:extLst>
          </c:dPt>
          <c:dLbls>
            <c:dLbl>
              <c:idx val="0"/>
              <c:layout>
                <c:manualLayout>
                  <c:x val="-3.4926229004303894E-2"/>
                  <c:y val="-1.826045840836087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0.1310415133866536"/>
                      <c:h val="4.2808119664676313E-2"/>
                    </c:manualLayout>
                  </c15:layout>
                </c:ext>
                <c:ext xmlns:c16="http://schemas.microsoft.com/office/drawing/2014/chart" uri="{C3380CC4-5D6E-409C-BE32-E72D297353CC}">
                  <c16:uniqueId val="{00000001-B2FB-4FB8-BA4B-2575EC4CF6E1}"/>
                </c:ext>
              </c:extLst>
            </c:dLbl>
            <c:dLbl>
              <c:idx val="1"/>
              <c:layout>
                <c:manualLayout>
                  <c:x val="-6.0067083696915255E-2"/>
                  <c:y val="0.12617899582356404"/>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2FB-4FB8-BA4B-2575EC4CF6E1}"/>
                </c:ext>
              </c:extLst>
            </c:dLbl>
            <c:dLbl>
              <c:idx val="2"/>
              <c:layout>
                <c:manualLayout>
                  <c:x val="-0.16597182721584636"/>
                  <c:y val="4.8103080547835741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2FB-4FB8-BA4B-2575EC4CF6E1}"/>
                </c:ext>
              </c:extLst>
            </c:dLbl>
            <c:dLbl>
              <c:idx val="3"/>
              <c:layout>
                <c:manualLayout>
                  <c:x val="0.14870675657211474"/>
                  <c:y val="-0.1717076336768676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B2FB-4FB8-BA4B-2575EC4CF6E1}"/>
                </c:ext>
              </c:extLst>
            </c:dLbl>
            <c:dLbl>
              <c:idx val="4"/>
              <c:layout>
                <c:manualLayout>
                  <c:x val="9.4734813901500667E-2"/>
                  <c:y val="0.13778263471132934"/>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B2FB-4FB8-BA4B-2575EC4CF6E1}"/>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Δ6!$C$32:$C$36</c:f>
              <c:strCache>
                <c:ptCount val="5"/>
                <c:pt idx="0">
                  <c:v>Not at all</c:v>
                </c:pt>
                <c:pt idx="1">
                  <c:v>A little</c:v>
                </c:pt>
                <c:pt idx="2">
                  <c:v>Moderately</c:v>
                </c:pt>
                <c:pt idx="3">
                  <c:v>Quite a lot </c:v>
                </c:pt>
                <c:pt idx="4">
                  <c:v>Very much</c:v>
                </c:pt>
              </c:strCache>
            </c:strRef>
          </c:cat>
          <c:val>
            <c:numRef>
              <c:f>Δ6!$D$32:$D$36</c:f>
              <c:numCache>
                <c:formatCode>General</c:formatCode>
                <c:ptCount val="5"/>
                <c:pt idx="0">
                  <c:v>1</c:v>
                </c:pt>
                <c:pt idx="1">
                  <c:v>20</c:v>
                </c:pt>
                <c:pt idx="2">
                  <c:v>66</c:v>
                </c:pt>
                <c:pt idx="3">
                  <c:v>115</c:v>
                </c:pt>
                <c:pt idx="4">
                  <c:v>33</c:v>
                </c:pt>
              </c:numCache>
            </c:numRef>
          </c:val>
          <c:extLst>
            <c:ext xmlns:c16="http://schemas.microsoft.com/office/drawing/2014/chart" uri="{C3380CC4-5D6E-409C-BE32-E72D297353CC}">
              <c16:uniqueId val="{0000000E-B2FB-4FB8-BA4B-2575EC4CF6E1}"/>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80098802836998284"/>
          <c:y val="0.20186925163766292"/>
          <c:w val="0.18506770276604947"/>
          <c:h val="0.54938972996567359"/>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pPr>
            <a:r>
              <a:rPr lang="en-US" b="1" baseline="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Have you recently experienced any extreme climatic event?</a:t>
            </a:r>
            <a:endParaRPr lang="el-GR" b="1" baseline="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pPr>
          <a:endParaRPr lang="el-GR"/>
        </a:p>
      </c:txPr>
    </c:title>
    <c:autoTitleDeleted val="0"/>
    <c:plotArea>
      <c:layout/>
      <c:pieChart>
        <c:varyColors val="1"/>
        <c:ser>
          <c:idx val="0"/>
          <c:order val="0"/>
          <c:dPt>
            <c:idx val="0"/>
            <c:bubble3D val="0"/>
            <c:explosion val="8"/>
            <c:spPr>
              <a:solidFill>
                <a:schemeClr val="accent1"/>
              </a:solidFill>
              <a:ln w="19050">
                <a:solidFill>
                  <a:schemeClr val="lt1"/>
                </a:solidFill>
              </a:ln>
              <a:effectLst/>
            </c:spPr>
            <c:extLst>
              <c:ext xmlns:c16="http://schemas.microsoft.com/office/drawing/2014/chart" uri="{C3380CC4-5D6E-409C-BE32-E72D297353CC}">
                <c16:uniqueId val="{00000001-C96B-48AF-BB3E-FE4023DE19C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96B-48AF-BB3E-FE4023DE19C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96B-48AF-BB3E-FE4023DE19C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96B-48AF-BB3E-FE4023DE19C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96B-48AF-BB3E-FE4023DE19CC}"/>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96B-48AF-BB3E-FE4023DE19CC}"/>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C96B-48AF-BB3E-FE4023DE19CC}"/>
              </c:ext>
            </c:extLst>
          </c:dPt>
          <c:dLbls>
            <c:dLbl>
              <c:idx val="0"/>
              <c:layout>
                <c:manualLayout>
                  <c:x val="-9.216510310651703E-2"/>
                  <c:y val="-8.6683177338613235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96B-48AF-BB3E-FE4023DE19CC}"/>
                </c:ext>
              </c:extLst>
            </c:dLbl>
            <c:dLbl>
              <c:idx val="1"/>
              <c:layout>
                <c:manualLayout>
                  <c:x val="5.2830047613797039E-2"/>
                  <c:y val="0.10104262987060858"/>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96B-48AF-BB3E-FE4023DE19CC}"/>
                </c:ext>
              </c:extLst>
            </c:dLbl>
            <c:dLbl>
              <c:idx val="2"/>
              <c:layout>
                <c:manualLayout>
                  <c:x val="0.10762474984404813"/>
                  <c:y val="2.7804614851436198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C96B-48AF-BB3E-FE4023DE19CC}"/>
                </c:ext>
              </c:extLst>
            </c:dLbl>
            <c:numFmt formatCode="0.0%" sourceLinked="0"/>
            <c:spPr>
              <a:noFill/>
              <a:ln>
                <a:solidFill>
                  <a:schemeClr val="accent1">
                    <a:alpha val="93000"/>
                  </a:schemeClr>
                </a:solid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Δ3!$C$2:$C$4</c:f>
              <c:strCache>
                <c:ptCount val="3"/>
                <c:pt idx="0">
                  <c:v>Yes</c:v>
                </c:pt>
                <c:pt idx="1">
                  <c:v>No</c:v>
                </c:pt>
                <c:pt idx="2">
                  <c:v>Not Sure</c:v>
                </c:pt>
              </c:strCache>
            </c:strRef>
          </c:cat>
          <c:val>
            <c:numRef>
              <c:f>Δ3!$D$2:$D$4</c:f>
              <c:numCache>
                <c:formatCode>General</c:formatCode>
                <c:ptCount val="3"/>
                <c:pt idx="0">
                  <c:v>185</c:v>
                </c:pt>
                <c:pt idx="1">
                  <c:v>17</c:v>
                </c:pt>
                <c:pt idx="2">
                  <c:v>6</c:v>
                </c:pt>
              </c:numCache>
            </c:numRef>
          </c:val>
          <c:extLst>
            <c:ext xmlns:c16="http://schemas.microsoft.com/office/drawing/2014/chart" uri="{C3380CC4-5D6E-409C-BE32-E72D297353CC}">
              <c16:uniqueId val="{0000000E-C96B-48AF-BB3E-FE4023DE19C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9397425092313836"/>
          <c:y val="0.12300219715022521"/>
          <c:w val="0.208283091289959"/>
          <c:h val="0.25331921745075986"/>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pPr>
            <a:r>
              <a:rPr lang="en-US" b="1" baseline="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How well prepared is your community for upcoming extreme events?</a:t>
            </a:r>
            <a:endParaRPr lang="el-GR" b="1" baseline="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c:rich>
      </c:tx>
      <c:layout>
        <c:manualLayout>
          <c:xMode val="edge"/>
          <c:yMode val="edge"/>
          <c:x val="2.224220449104819E-2"/>
          <c:y val="2.821479672929712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pPr>
          <a:endParaRPr lang="el-GR"/>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1C6-4748-B4A5-0A9A9416D88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1C6-4748-B4A5-0A9A9416D88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1C6-4748-B4A5-0A9A9416D88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1C6-4748-B4A5-0A9A9416D88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1C6-4748-B4A5-0A9A9416D881}"/>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01C6-4748-B4A5-0A9A9416D881}"/>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01C6-4748-B4A5-0A9A9416D881}"/>
              </c:ext>
            </c:extLst>
          </c:dPt>
          <c:dLbls>
            <c:dLbl>
              <c:idx val="1"/>
              <c:layout>
                <c:manualLayout>
                  <c:x val="0.1514859148819043"/>
                  <c:y val="-0.15859509497524998"/>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1C6-4748-B4A5-0A9A9416D881}"/>
                </c:ext>
              </c:extLst>
            </c:dLbl>
            <c:dLbl>
              <c:idx val="3"/>
              <c:layout>
                <c:manualLayout>
                  <c:x val="-7.3647225966417013E-2"/>
                  <c:y val="2.0287628896657351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01C6-4748-B4A5-0A9A9416D881}"/>
                </c:ext>
              </c:extLst>
            </c:dLbl>
            <c:dLbl>
              <c:idx val="4"/>
              <c:layout>
                <c:manualLayout>
                  <c:x val="0.13081638436786214"/>
                  <c:y val="2.1592714194821887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0.10839426761836168"/>
                      <c:h val="5.2189241619326032E-2"/>
                    </c:manualLayout>
                  </c15:layout>
                </c:ext>
                <c:ext xmlns:c16="http://schemas.microsoft.com/office/drawing/2014/chart" uri="{C3380CC4-5D6E-409C-BE32-E72D297353CC}">
                  <c16:uniqueId val="{00000009-01C6-4748-B4A5-0A9A9416D881}"/>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Δ3!$C$15:$C$19</c:f>
              <c:strCache>
                <c:ptCount val="5"/>
                <c:pt idx="0">
                  <c:v>Not at all</c:v>
                </c:pt>
                <c:pt idx="1">
                  <c:v>Slightly</c:v>
                </c:pt>
                <c:pt idx="2">
                  <c:v>Moderately</c:v>
                </c:pt>
                <c:pt idx="3">
                  <c:v>A lot</c:v>
                </c:pt>
                <c:pt idx="4">
                  <c:v>Extremely</c:v>
                </c:pt>
              </c:strCache>
            </c:strRef>
          </c:cat>
          <c:val>
            <c:numRef>
              <c:f>Δ3!$D$15:$D$19</c:f>
              <c:numCache>
                <c:formatCode>General</c:formatCode>
                <c:ptCount val="5"/>
                <c:pt idx="0">
                  <c:v>69</c:v>
                </c:pt>
                <c:pt idx="1">
                  <c:v>100</c:v>
                </c:pt>
                <c:pt idx="2">
                  <c:v>29</c:v>
                </c:pt>
                <c:pt idx="3">
                  <c:v>3</c:v>
                </c:pt>
                <c:pt idx="4">
                  <c:v>1</c:v>
                </c:pt>
              </c:numCache>
            </c:numRef>
          </c:val>
          <c:extLst>
            <c:ext xmlns:c16="http://schemas.microsoft.com/office/drawing/2014/chart" uri="{C3380CC4-5D6E-409C-BE32-E72D297353CC}">
              <c16:uniqueId val="{0000000E-01C6-4748-B4A5-0A9A9416D881}"/>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7454830280951461"/>
          <c:y val="0.20604750369225677"/>
          <c:w val="0.32508957798246768"/>
          <c:h val="0.42463206566673323"/>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pPr>
            <a:r>
              <a:rPr lang="en-US" b="1" baseline="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How vulnerable is your community to upcoming extreme events?</a:t>
            </a:r>
            <a:endParaRPr lang="el-GR" b="1" baseline="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c:rich>
      </c:tx>
      <c:layout>
        <c:manualLayout>
          <c:xMode val="edge"/>
          <c:yMode val="edge"/>
          <c:x val="5.0851481538271258E-2"/>
          <c:y val="3.239332238440926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pPr>
          <a:endParaRPr lang="el-GR"/>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B83-492D-86EC-B302F040617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B83-492D-86EC-B302F040617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B83-492D-86EC-B302F040617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B83-492D-86EC-B302F040617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B83-492D-86EC-B302F040617C}"/>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2B83-492D-86EC-B302F040617C}"/>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2B83-492D-86EC-B302F040617C}"/>
              </c:ext>
            </c:extLst>
          </c:dPt>
          <c:dLbls>
            <c:dLbl>
              <c:idx val="3"/>
              <c:layout>
                <c:manualLayout>
                  <c:x val="8.1637842422533718E-2"/>
                  <c:y val="-0.14519790633804955"/>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2B83-492D-86EC-B302F040617C}"/>
                </c:ext>
              </c:extLst>
            </c:dLbl>
            <c:dLbl>
              <c:idx val="4"/>
              <c:layout>
                <c:manualLayout>
                  <c:x val="0.1136195864310654"/>
                  <c:y val="0.15365493113121317"/>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2B83-492D-86EC-B302F040617C}"/>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Δ3!$C$23:$C$27</c:f>
              <c:strCache>
                <c:ptCount val="5"/>
                <c:pt idx="0">
                  <c:v>Not at all</c:v>
                </c:pt>
                <c:pt idx="1">
                  <c:v>Slightly</c:v>
                </c:pt>
                <c:pt idx="2">
                  <c:v>Moderately</c:v>
                </c:pt>
                <c:pt idx="3">
                  <c:v>A lot</c:v>
                </c:pt>
                <c:pt idx="4">
                  <c:v>Extremely</c:v>
                </c:pt>
              </c:strCache>
            </c:strRef>
          </c:cat>
          <c:val>
            <c:numRef>
              <c:f>Δ3!$D$23:$D$27</c:f>
              <c:numCache>
                <c:formatCode>General</c:formatCode>
                <c:ptCount val="5"/>
                <c:pt idx="0">
                  <c:v>12</c:v>
                </c:pt>
                <c:pt idx="1">
                  <c:v>15</c:v>
                </c:pt>
                <c:pt idx="2">
                  <c:v>39</c:v>
                </c:pt>
                <c:pt idx="3">
                  <c:v>101</c:v>
                </c:pt>
                <c:pt idx="4">
                  <c:v>35</c:v>
                </c:pt>
              </c:numCache>
            </c:numRef>
          </c:val>
          <c:extLst>
            <c:ext xmlns:c16="http://schemas.microsoft.com/office/drawing/2014/chart" uri="{C3380CC4-5D6E-409C-BE32-E72D297353CC}">
              <c16:uniqueId val="{0000000E-2B83-492D-86EC-B302F040617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4083499814437139"/>
          <c:y val="0.20186925163766292"/>
          <c:w val="0.34522093469710236"/>
          <c:h val="0.54047205352697725"/>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pPr>
            <a:r>
              <a:rPr lang="en-US" b="1" baseline="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Are you willing to adopt more environmental friendly practices?</a:t>
            </a:r>
            <a:endParaRPr lang="el-GR" b="1" baseline="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c:rich>
      </c:tx>
      <c:layout>
        <c:manualLayout>
          <c:xMode val="edge"/>
          <c:yMode val="edge"/>
          <c:x val="0.12949901641841091"/>
          <c:y val="1.090484137749040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pPr>
          <a:endParaRPr lang="el-GR"/>
        </a:p>
      </c:txPr>
    </c:title>
    <c:autoTitleDeleted val="0"/>
    <c:plotArea>
      <c:layout>
        <c:manualLayout>
          <c:layoutTarget val="inner"/>
          <c:xMode val="edge"/>
          <c:yMode val="edge"/>
          <c:x val="0.26749281303557404"/>
          <c:y val="0.17520445146501251"/>
          <c:w val="0.52281955911144684"/>
          <c:h val="0.77027134164753552"/>
        </c:manualLayout>
      </c:layout>
      <c:pieChart>
        <c:varyColors val="1"/>
        <c:ser>
          <c:idx val="0"/>
          <c:order val="0"/>
          <c:dPt>
            <c:idx val="0"/>
            <c:bubble3D val="0"/>
            <c:explosion val="7"/>
            <c:spPr>
              <a:solidFill>
                <a:schemeClr val="accent1"/>
              </a:solidFill>
              <a:ln w="19050">
                <a:solidFill>
                  <a:schemeClr val="lt1"/>
                </a:solidFill>
              </a:ln>
              <a:effectLst/>
            </c:spPr>
            <c:extLst>
              <c:ext xmlns:c16="http://schemas.microsoft.com/office/drawing/2014/chart" uri="{C3380CC4-5D6E-409C-BE32-E72D297353CC}">
                <c16:uniqueId val="{00000001-8552-4C97-AA01-23461CECB59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552-4C97-AA01-23461CECB595}"/>
              </c:ext>
            </c:extLst>
          </c:dPt>
          <c:dPt>
            <c:idx val="2"/>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5-8552-4C97-AA01-23461CECB595}"/>
              </c:ext>
            </c:extLst>
          </c:dPt>
          <c:dPt>
            <c:idx val="3"/>
            <c:bubble3D val="0"/>
            <c:explosion val="9"/>
            <c:spPr>
              <a:solidFill>
                <a:schemeClr val="accent4"/>
              </a:solidFill>
              <a:ln w="19050">
                <a:solidFill>
                  <a:schemeClr val="lt1"/>
                </a:solidFill>
              </a:ln>
              <a:effectLst/>
            </c:spPr>
            <c:extLst>
              <c:ext xmlns:c16="http://schemas.microsoft.com/office/drawing/2014/chart" uri="{C3380CC4-5D6E-409C-BE32-E72D297353CC}">
                <c16:uniqueId val="{00000007-8552-4C97-AA01-23461CECB59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8552-4C97-AA01-23461CECB595}"/>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8552-4C97-AA01-23461CECB595}"/>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8552-4C97-AA01-23461CECB595}"/>
              </c:ext>
            </c:extLst>
          </c:dPt>
          <c:dLbls>
            <c:dLbl>
              <c:idx val="0"/>
              <c:layout>
                <c:manualLayout>
                  <c:x val="-0.21958172430419812"/>
                  <c:y val="-9.4508625271583505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552-4C97-AA01-23461CECB595}"/>
                </c:ext>
              </c:extLst>
            </c:dLbl>
            <c:dLbl>
              <c:idx val="2"/>
              <c:layout>
                <c:manualLayout>
                  <c:x val="-6.8033553674000796E-2"/>
                  <c:y val="4.9675081229692573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8552-4C97-AA01-23461CECB595}"/>
                </c:ext>
              </c:extLst>
            </c:dLbl>
            <c:dLbl>
              <c:idx val="3"/>
              <c:layout>
                <c:manualLayout>
                  <c:x val="0.11943305735726883"/>
                  <c:y val="5.8136925262155491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8552-4C97-AA01-23461CECB595}"/>
                </c:ext>
              </c:extLst>
            </c:dLbl>
            <c:dLbl>
              <c:idx val="4"/>
              <c:layout>
                <c:manualLayout>
                  <c:x val="5.3765060877793522E-2"/>
                  <c:y val="5.7585331053712684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8552-4C97-AA01-23461CECB595}"/>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Δ4!$C$2:$C$5</c:f>
              <c:strCache>
                <c:ptCount val="4"/>
                <c:pt idx="0">
                  <c:v>Yes</c:v>
                </c:pt>
                <c:pt idx="1">
                  <c:v>Maybe</c:v>
                </c:pt>
                <c:pt idx="2">
                  <c:v>No</c:v>
                </c:pt>
                <c:pt idx="3">
                  <c:v>Not Sure</c:v>
                </c:pt>
              </c:strCache>
            </c:strRef>
          </c:cat>
          <c:val>
            <c:numRef>
              <c:f>Δ4!$D$2:$D$5</c:f>
              <c:numCache>
                <c:formatCode>General</c:formatCode>
                <c:ptCount val="4"/>
                <c:pt idx="0">
                  <c:v>141</c:v>
                </c:pt>
                <c:pt idx="1">
                  <c:v>49</c:v>
                </c:pt>
                <c:pt idx="2">
                  <c:v>5</c:v>
                </c:pt>
                <c:pt idx="3">
                  <c:v>7</c:v>
                </c:pt>
              </c:numCache>
            </c:numRef>
          </c:val>
          <c:extLst>
            <c:ext xmlns:c16="http://schemas.microsoft.com/office/drawing/2014/chart" uri="{C3380CC4-5D6E-409C-BE32-E72D297353CC}">
              <c16:uniqueId val="{0000000E-8552-4C97-AA01-23461CECB595}"/>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l"/>
      <c:layout>
        <c:manualLayout>
          <c:xMode val="edge"/>
          <c:yMode val="edge"/>
          <c:x val="7.8950732334093707E-2"/>
          <c:y val="0.36204703049148207"/>
          <c:w val="0.16142802137109288"/>
          <c:h val="0.28026758935172297"/>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pPr>
            <a:r>
              <a:rPr lang="en-US" b="1" baseline="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is your concern?</a:t>
            </a:r>
            <a:endParaRPr lang="el-GR" b="1" baseline="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pPr>
          <a:endParaRPr lang="el-GR"/>
        </a:p>
      </c:txPr>
    </c:title>
    <c:autoTitleDeleted val="0"/>
    <c:plotArea>
      <c:layout/>
      <c:barChart>
        <c:barDir val="col"/>
        <c:grouping val="clustered"/>
        <c:varyColors val="0"/>
        <c:ser>
          <c:idx val="0"/>
          <c:order val="0"/>
          <c:spPr>
            <a:solidFill>
              <a:schemeClr val="accent6">
                <a:lumMod val="75000"/>
              </a:schemeClr>
            </a:solidFill>
            <a:ln>
              <a:solidFill>
                <a:schemeClr val="accent6">
                  <a:lumMod val="75000"/>
                </a:schemeClr>
              </a:solidFill>
            </a:ln>
            <a:effectLst/>
          </c:spPr>
          <c:invertIfNegative val="0"/>
          <c:cat>
            <c:strRef>
              <c:f>Δ4!$C$29:$C$33</c:f>
              <c:strCache>
                <c:ptCount val="5"/>
                <c:pt idx="0">
                  <c:v>Not Sure</c:v>
                </c:pt>
                <c:pt idx="1">
                  <c:v>Lack of time or prioritization for such actions</c:v>
                </c:pt>
                <c:pt idx="2">
                  <c:v>Limited access to infrastructure or services (e.g., lack of recycling systems in my area)</c:v>
                </c:pt>
                <c:pt idx="3">
                  <c:v>Lack of information about sustainable practices</c:v>
                </c:pt>
                <c:pt idx="4">
                  <c:v>Financial constraints (e.g., high cost of eco-friendly products)</c:v>
                </c:pt>
              </c:strCache>
            </c:strRef>
          </c:cat>
          <c:val>
            <c:numRef>
              <c:f>Δ4!$D$29:$D$33</c:f>
              <c:numCache>
                <c:formatCode>0.0%</c:formatCode>
                <c:ptCount val="5"/>
                <c:pt idx="0">
                  <c:v>0.12820512820512819</c:v>
                </c:pt>
                <c:pt idx="1">
                  <c:v>0.58974358974358976</c:v>
                </c:pt>
                <c:pt idx="2">
                  <c:v>0.35897435897435898</c:v>
                </c:pt>
                <c:pt idx="3">
                  <c:v>0.23076923076923078</c:v>
                </c:pt>
                <c:pt idx="4">
                  <c:v>0.53846153846153844</c:v>
                </c:pt>
              </c:numCache>
            </c:numRef>
          </c:val>
          <c:extLst>
            <c:ext xmlns:c16="http://schemas.microsoft.com/office/drawing/2014/chart" uri="{C3380CC4-5D6E-409C-BE32-E72D297353CC}">
              <c16:uniqueId val="{00000000-9F3E-4CF1-849B-2CDCA857BDE2}"/>
            </c:ext>
          </c:extLst>
        </c:ser>
        <c:dLbls>
          <c:showLegendKey val="0"/>
          <c:showVal val="0"/>
          <c:showCatName val="0"/>
          <c:showSerName val="0"/>
          <c:showPercent val="0"/>
          <c:showBubbleSize val="0"/>
        </c:dLbls>
        <c:gapWidth val="219"/>
        <c:overlap val="-27"/>
        <c:axId val="817039120"/>
        <c:axId val="817032880"/>
      </c:barChart>
      <c:catAx>
        <c:axId val="817039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817032880"/>
        <c:crosses val="autoZero"/>
        <c:auto val="1"/>
        <c:lblAlgn val="ctr"/>
        <c:lblOffset val="100"/>
        <c:noMultiLvlLbl val="0"/>
      </c:catAx>
      <c:valAx>
        <c:axId val="817032880"/>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81703912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pPr>
            <a:r>
              <a:rPr lang="en-US" b="1" baseline="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 which community actions would you participate?</a:t>
            </a:r>
            <a:endParaRPr lang="el-GR" b="1" baseline="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c:rich>
      </c:tx>
      <c:layout>
        <c:manualLayout>
          <c:xMode val="edge"/>
          <c:yMode val="edge"/>
          <c:x val="0.16256312788487648"/>
          <c:y val="9.368635437881874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pPr>
          <a:endParaRPr lang="el-GR"/>
        </a:p>
      </c:txPr>
    </c:title>
    <c:autoTitleDeleted val="0"/>
    <c:plotArea>
      <c:layout/>
      <c:barChart>
        <c:barDir val="col"/>
        <c:grouping val="clustered"/>
        <c:varyColors val="0"/>
        <c:ser>
          <c:idx val="0"/>
          <c:order val="0"/>
          <c:spPr>
            <a:solidFill>
              <a:schemeClr val="accent1"/>
            </a:solidFill>
            <a:ln>
              <a:noFill/>
            </a:ln>
            <a:effectLst/>
          </c:spPr>
          <c:invertIfNegative val="0"/>
          <c:cat>
            <c:strRef>
              <c:f>Δ4!$C$19:$C$24</c:f>
              <c:strCache>
                <c:ptCount val="6"/>
                <c:pt idx="0">
                  <c:v>Voluntary clean-up and reforestation activities</c:v>
                </c:pt>
                <c:pt idx="1">
                  <c:v>Participation in community energy or water-saving initiatives</c:v>
                </c:pt>
                <c:pt idx="2">
                  <c:v>Active role in local environmental organizations or movements</c:v>
                </c:pt>
                <c:pt idx="3">
                  <c:v>Participation in recycling and reusing groups</c:v>
                </c:pt>
                <c:pt idx="4">
                  <c:v>Promotion of sustainable practices in everyday life (e.g., choosing local/eco-friendly products)</c:v>
                </c:pt>
                <c:pt idx="5">
                  <c:v>Non of the above</c:v>
                </c:pt>
              </c:strCache>
            </c:strRef>
          </c:cat>
          <c:val>
            <c:numRef>
              <c:f>Δ4!$D$19:$D$24</c:f>
              <c:numCache>
                <c:formatCode>0.0%</c:formatCode>
                <c:ptCount val="6"/>
                <c:pt idx="0">
                  <c:v>0.52475247524752477</c:v>
                </c:pt>
                <c:pt idx="1">
                  <c:v>0.37128712871287128</c:v>
                </c:pt>
                <c:pt idx="2">
                  <c:v>0.28217821782178215</c:v>
                </c:pt>
                <c:pt idx="3">
                  <c:v>0.43069306930693069</c:v>
                </c:pt>
                <c:pt idx="4">
                  <c:v>0.36633663366336633</c:v>
                </c:pt>
                <c:pt idx="5">
                  <c:v>2.4752475247524754E-2</c:v>
                </c:pt>
              </c:numCache>
            </c:numRef>
          </c:val>
          <c:extLst>
            <c:ext xmlns:c16="http://schemas.microsoft.com/office/drawing/2014/chart" uri="{C3380CC4-5D6E-409C-BE32-E72D297353CC}">
              <c16:uniqueId val="{00000000-32CC-4F72-8E75-C252C4202046}"/>
            </c:ext>
          </c:extLst>
        </c:ser>
        <c:dLbls>
          <c:showLegendKey val="0"/>
          <c:showVal val="0"/>
          <c:showCatName val="0"/>
          <c:showSerName val="0"/>
          <c:showPercent val="0"/>
          <c:showBubbleSize val="0"/>
        </c:dLbls>
        <c:gapWidth val="219"/>
        <c:overlap val="-27"/>
        <c:axId val="817039120"/>
        <c:axId val="817032880"/>
      </c:barChart>
      <c:catAx>
        <c:axId val="817039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817032880"/>
        <c:crosses val="autoZero"/>
        <c:auto val="1"/>
        <c:lblAlgn val="ctr"/>
        <c:lblOffset val="100"/>
        <c:noMultiLvlLbl val="0"/>
      </c:catAx>
      <c:valAx>
        <c:axId val="817032880"/>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81703912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pPr>
            <a:r>
              <a:rPr lang="en-US" b="1" baseline="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Which personal environmental practices are you willing to apply?</a:t>
            </a:r>
            <a:endParaRPr lang="el-GR" b="1" baseline="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c:rich>
      </c:tx>
      <c:layout>
        <c:manualLayout>
          <c:xMode val="edge"/>
          <c:yMode val="edge"/>
          <c:x val="0.13162816753828163"/>
          <c:y val="6.122448979591836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pPr>
          <a:endParaRPr lang="el-GR"/>
        </a:p>
      </c:txPr>
    </c:title>
    <c:autoTitleDeleted val="0"/>
    <c:plotArea>
      <c:layout>
        <c:manualLayout>
          <c:layoutTarget val="inner"/>
          <c:xMode val="edge"/>
          <c:yMode val="edge"/>
          <c:x val="9.6963684086098692E-2"/>
          <c:y val="0.21714285714285714"/>
          <c:w val="0.87620705277375599"/>
          <c:h val="0.61277454603888803"/>
        </c:manualLayout>
      </c:layout>
      <c:barChart>
        <c:barDir val="col"/>
        <c:grouping val="clustered"/>
        <c:varyColors val="0"/>
        <c:ser>
          <c:idx val="0"/>
          <c:order val="0"/>
          <c:spPr>
            <a:solidFill>
              <a:schemeClr val="accent5">
                <a:lumMod val="75000"/>
              </a:schemeClr>
            </a:solidFill>
            <a:ln>
              <a:solidFill>
                <a:schemeClr val="accent5">
                  <a:lumMod val="75000"/>
                </a:schemeClr>
              </a:solidFill>
            </a:ln>
            <a:effectLst/>
          </c:spPr>
          <c:invertIfNegative val="0"/>
          <c:cat>
            <c:strRef>
              <c:f>Δ4!$C$8:$C$15</c:f>
              <c:strCache>
                <c:ptCount val="8"/>
                <c:pt idx="0">
                  <c:v>Recycling</c:v>
                </c:pt>
                <c:pt idx="1">
                  <c:v>Energy reduction</c:v>
                </c:pt>
                <c:pt idx="2">
                  <c:v>Water reduction</c:v>
                </c:pt>
                <c:pt idx="3">
                  <c:v>Public transport</c:v>
                </c:pt>
                <c:pt idx="4">
                  <c:v>Support local products</c:v>
                </c:pt>
                <c:pt idx="5">
                  <c:v>Nothing</c:v>
                </c:pt>
                <c:pt idx="6">
                  <c:v>Other</c:v>
                </c:pt>
                <c:pt idx="7">
                  <c:v>Not Sure</c:v>
                </c:pt>
              </c:strCache>
            </c:strRef>
          </c:cat>
          <c:val>
            <c:numRef>
              <c:f>Δ4!$D$8:$D$15</c:f>
              <c:numCache>
                <c:formatCode>0.0%</c:formatCode>
                <c:ptCount val="8"/>
                <c:pt idx="0">
                  <c:v>0.77722772277227725</c:v>
                </c:pt>
                <c:pt idx="1">
                  <c:v>0.55940594059405946</c:v>
                </c:pt>
                <c:pt idx="2">
                  <c:v>0.47029702970297027</c:v>
                </c:pt>
                <c:pt idx="3">
                  <c:v>0.37128712871287128</c:v>
                </c:pt>
                <c:pt idx="4">
                  <c:v>0.4405940594059406</c:v>
                </c:pt>
                <c:pt idx="5">
                  <c:v>3.9603960396039604E-2</c:v>
                </c:pt>
                <c:pt idx="6">
                  <c:v>9.9009900990099011E-3</c:v>
                </c:pt>
                <c:pt idx="7">
                  <c:v>9.9009900990099011E-3</c:v>
                </c:pt>
              </c:numCache>
            </c:numRef>
          </c:val>
          <c:extLst>
            <c:ext xmlns:c16="http://schemas.microsoft.com/office/drawing/2014/chart" uri="{C3380CC4-5D6E-409C-BE32-E72D297353CC}">
              <c16:uniqueId val="{00000000-9766-4F43-BFF4-1915A987C13E}"/>
            </c:ext>
          </c:extLst>
        </c:ser>
        <c:dLbls>
          <c:showLegendKey val="0"/>
          <c:showVal val="0"/>
          <c:showCatName val="0"/>
          <c:showSerName val="0"/>
          <c:showPercent val="0"/>
          <c:showBubbleSize val="0"/>
        </c:dLbls>
        <c:gapWidth val="219"/>
        <c:overlap val="-27"/>
        <c:axId val="817039120"/>
        <c:axId val="817032880"/>
      </c:barChart>
      <c:catAx>
        <c:axId val="817039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817032880"/>
        <c:crosses val="autoZero"/>
        <c:auto val="1"/>
        <c:lblAlgn val="ctr"/>
        <c:lblOffset val="100"/>
        <c:noMultiLvlLbl val="0"/>
      </c:catAx>
      <c:valAx>
        <c:axId val="817032880"/>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81703912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pPr>
            <a:r>
              <a:rPr lang="en-US" sz="1400" b="1" i="0" u="none" strike="noStrike" baseline="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specific precautionary measures did you take before the most recent extreme climatic event? </a:t>
            </a:r>
            <a:endParaRPr lang="el-GR" b="1" baseline="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pPr>
          <a:endParaRPr lang="el-GR"/>
        </a:p>
      </c:txPr>
    </c:title>
    <c:autoTitleDeleted val="0"/>
    <c:plotArea>
      <c:layout/>
      <c:barChart>
        <c:barDir val="col"/>
        <c:grouping val="clustered"/>
        <c:varyColors val="0"/>
        <c:ser>
          <c:idx val="0"/>
          <c:order val="0"/>
          <c:spPr>
            <a:solidFill>
              <a:srgbClr val="8A0000"/>
            </a:solidFill>
            <a:ln>
              <a:solidFill>
                <a:srgbClr val="8A0000"/>
              </a:solidFill>
            </a:ln>
            <a:effectLst/>
          </c:spPr>
          <c:invertIfNegative val="0"/>
          <c:cat>
            <c:strRef>
              <c:f>Δ6!$C$2:$C$11</c:f>
              <c:strCache>
                <c:ptCount val="10"/>
                <c:pt idx="0">
                  <c:v>None</c:v>
                </c:pt>
                <c:pt idx="1">
                  <c:v>I don't know / No answer</c:v>
                </c:pt>
                <c:pt idx="2">
                  <c:v>Securing outdoor objects and furniture</c:v>
                </c:pt>
                <c:pt idx="3">
                  <c:v>Creating an emergency plan with family members</c:v>
                </c:pt>
                <c:pt idx="4">
                  <c:v>Creating a firebreak around the house (clearing dry vegetation)</c:v>
                </c:pt>
                <c:pt idx="5">
                  <c:v>Cleaning gutters and drains</c:v>
                </c:pt>
                <c:pt idx="6">
                  <c:v>Procurement of fire extinguisher or other firefighting equipment</c:v>
                </c:pt>
                <c:pt idx="7">
                  <c:v>Reinforcement of windows, doors, or roofs for safety (e.g., security shutters)</c:v>
                </c:pt>
                <c:pt idx="8">
                  <c:v>Storage of food and water</c:v>
                </c:pt>
                <c:pt idx="9">
                  <c:v>Preparation of an emergency kit (e.g., flashlight, batteries, first aid)</c:v>
                </c:pt>
              </c:strCache>
            </c:strRef>
          </c:cat>
          <c:val>
            <c:numRef>
              <c:f>Δ6!$D$2:$D$11</c:f>
              <c:numCache>
                <c:formatCode>0%</c:formatCode>
                <c:ptCount val="10"/>
                <c:pt idx="0">
                  <c:v>0.22500000000000001</c:v>
                </c:pt>
                <c:pt idx="1">
                  <c:v>0.13500000000000001</c:v>
                </c:pt>
                <c:pt idx="2">
                  <c:v>0.22500000000000001</c:v>
                </c:pt>
                <c:pt idx="3">
                  <c:v>0.1</c:v>
                </c:pt>
                <c:pt idx="4">
                  <c:v>0.19</c:v>
                </c:pt>
                <c:pt idx="5">
                  <c:v>0.23</c:v>
                </c:pt>
                <c:pt idx="6">
                  <c:v>0.215</c:v>
                </c:pt>
                <c:pt idx="7">
                  <c:v>8.5000000000000006E-2</c:v>
                </c:pt>
                <c:pt idx="8">
                  <c:v>0.185</c:v>
                </c:pt>
                <c:pt idx="9">
                  <c:v>0.18</c:v>
                </c:pt>
              </c:numCache>
            </c:numRef>
          </c:val>
          <c:extLst>
            <c:ext xmlns:c16="http://schemas.microsoft.com/office/drawing/2014/chart" uri="{C3380CC4-5D6E-409C-BE32-E72D297353CC}">
              <c16:uniqueId val="{00000000-0A28-41D6-9632-6D1A204562DB}"/>
            </c:ext>
          </c:extLst>
        </c:ser>
        <c:dLbls>
          <c:showLegendKey val="0"/>
          <c:showVal val="0"/>
          <c:showCatName val="0"/>
          <c:showSerName val="0"/>
          <c:showPercent val="0"/>
          <c:showBubbleSize val="0"/>
        </c:dLbls>
        <c:gapWidth val="219"/>
        <c:overlap val="-27"/>
        <c:axId val="817039120"/>
        <c:axId val="817032880"/>
      </c:barChart>
      <c:catAx>
        <c:axId val="817039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Satoshi" pitchFamily="50" charset="0"/>
                <a:ea typeface="+mn-ea"/>
                <a:cs typeface="Arial" panose="020B0604020202020204" pitchFamily="34" charset="0"/>
              </a:defRPr>
            </a:pPr>
            <a:endParaRPr lang="en-US"/>
          </a:p>
        </c:txPr>
        <c:crossAx val="817032880"/>
        <c:crosses val="autoZero"/>
        <c:auto val="1"/>
        <c:lblAlgn val="ctr"/>
        <c:lblOffset val="100"/>
        <c:noMultiLvlLbl val="0"/>
      </c:catAx>
      <c:valAx>
        <c:axId val="81703288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81703912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A1CFF7-08D9-4556-9AA2-CE49A9D9079B}" type="datetimeFigureOut">
              <a:rPr lang="el-GR" smtClean="0"/>
              <a:t>4/5/2026</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E14B3C-D1E6-43D4-860A-743118321301}" type="slidenum">
              <a:rPr lang="el-GR" smtClean="0"/>
              <a:t>‹#›</a:t>
            </a:fld>
            <a:endParaRPr lang="el-GR"/>
          </a:p>
        </p:txBody>
      </p:sp>
    </p:spTree>
    <p:extLst>
      <p:ext uri="{BB962C8B-B14F-4D97-AF65-F5344CB8AC3E}">
        <p14:creationId xmlns:p14="http://schemas.microsoft.com/office/powerpoint/2010/main" val="2175101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A7970-D31C-3BCA-3C34-CCECE0D7A8F7}"/>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A3702F94-E0C3-6D63-47C2-CC0336222E15}"/>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2FAFDD24-41E2-C592-7DAB-DAA9347ED239}"/>
              </a:ext>
            </a:extLst>
          </p:cNvPr>
          <p:cNvSpPr>
            <a:spLocks noGrp="1"/>
          </p:cNvSpPr>
          <p:nvPr>
            <p:ph type="body" idx="1"/>
          </p:nvPr>
        </p:nvSpPr>
        <p:spPr/>
        <p:txBody>
          <a:bodyPr/>
          <a:lstStyle/>
          <a:p>
            <a:endParaRPr lang="el-GR" dirty="0"/>
          </a:p>
        </p:txBody>
      </p:sp>
      <p:sp>
        <p:nvSpPr>
          <p:cNvPr id="4" name="Θέση αριθμού διαφάνειας 3">
            <a:extLst>
              <a:ext uri="{FF2B5EF4-FFF2-40B4-BE49-F238E27FC236}">
                <a16:creationId xmlns:a16="http://schemas.microsoft.com/office/drawing/2014/main" id="{22D38CF2-66FB-E419-1000-7F2D028FE097}"/>
              </a:ext>
            </a:extLst>
          </p:cNvPr>
          <p:cNvSpPr>
            <a:spLocks noGrp="1"/>
          </p:cNvSpPr>
          <p:nvPr>
            <p:ph type="sldNum" sz="quarter" idx="5"/>
          </p:nvPr>
        </p:nvSpPr>
        <p:spPr/>
        <p:txBody>
          <a:bodyPr/>
          <a:lstStyle/>
          <a:p>
            <a:fld id="{BCE14B3C-D1E6-43D4-860A-743118321301}" type="slidenum">
              <a:rPr lang="el-GR" smtClean="0"/>
              <a:t>3</a:t>
            </a:fld>
            <a:endParaRPr lang="el-GR"/>
          </a:p>
        </p:txBody>
      </p:sp>
    </p:spTree>
    <p:extLst>
      <p:ext uri="{BB962C8B-B14F-4D97-AF65-F5344CB8AC3E}">
        <p14:creationId xmlns:p14="http://schemas.microsoft.com/office/powerpoint/2010/main" val="2610434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BCE14B3C-D1E6-43D4-860A-743118321301}" type="slidenum">
              <a:rPr lang="el-GR" smtClean="0"/>
              <a:t>4</a:t>
            </a:fld>
            <a:endParaRPr lang="el-GR"/>
          </a:p>
        </p:txBody>
      </p:sp>
    </p:spTree>
    <p:extLst>
      <p:ext uri="{BB962C8B-B14F-4D97-AF65-F5344CB8AC3E}">
        <p14:creationId xmlns:p14="http://schemas.microsoft.com/office/powerpoint/2010/main" val="163817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EBE3D-0419-E553-8816-81938AF28133}"/>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ED06E714-DC73-43A9-E951-4906947682E7}"/>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3EEFF63B-121A-8335-1F34-6B3719A9FB64}"/>
              </a:ext>
            </a:extLst>
          </p:cNvPr>
          <p:cNvSpPr>
            <a:spLocks noGrp="1"/>
          </p:cNvSpPr>
          <p:nvPr>
            <p:ph type="body" idx="1"/>
          </p:nvPr>
        </p:nvSpPr>
        <p:spPr/>
        <p:txBody>
          <a:bodyPr/>
          <a:lstStyle/>
          <a:p>
            <a:endParaRPr lang="el-GR" dirty="0"/>
          </a:p>
        </p:txBody>
      </p:sp>
      <p:sp>
        <p:nvSpPr>
          <p:cNvPr id="4" name="Θέση αριθμού διαφάνειας 3">
            <a:extLst>
              <a:ext uri="{FF2B5EF4-FFF2-40B4-BE49-F238E27FC236}">
                <a16:creationId xmlns:a16="http://schemas.microsoft.com/office/drawing/2014/main" id="{BBB70CE6-E86B-508B-D713-530037D7C64D}"/>
              </a:ext>
            </a:extLst>
          </p:cNvPr>
          <p:cNvSpPr>
            <a:spLocks noGrp="1"/>
          </p:cNvSpPr>
          <p:nvPr>
            <p:ph type="sldNum" sz="quarter" idx="5"/>
          </p:nvPr>
        </p:nvSpPr>
        <p:spPr/>
        <p:txBody>
          <a:bodyPr/>
          <a:lstStyle/>
          <a:p>
            <a:fld id="{BCE14B3C-D1E6-43D4-860A-743118321301}" type="slidenum">
              <a:rPr lang="el-GR" smtClean="0"/>
              <a:t>5</a:t>
            </a:fld>
            <a:endParaRPr lang="el-GR"/>
          </a:p>
        </p:txBody>
      </p:sp>
    </p:spTree>
    <p:extLst>
      <p:ext uri="{BB962C8B-B14F-4D97-AF65-F5344CB8AC3E}">
        <p14:creationId xmlns:p14="http://schemas.microsoft.com/office/powerpoint/2010/main" val="1008098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003FB9A-7593-3737-0A89-F0055FF70CE0}"/>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8B4AAD33-04AA-F885-DB43-B1F6C53F59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28A69873-0001-C523-233A-302D6E81EEF8}"/>
              </a:ext>
            </a:extLst>
          </p:cNvPr>
          <p:cNvSpPr>
            <a:spLocks noGrp="1"/>
          </p:cNvSpPr>
          <p:nvPr>
            <p:ph type="dt" sz="half" idx="10"/>
          </p:nvPr>
        </p:nvSpPr>
        <p:spPr/>
        <p:txBody>
          <a:bodyPr/>
          <a:lstStyle/>
          <a:p>
            <a:fld id="{ABE55B9F-8F3B-4452-AEAA-EEB3706EFDB8}" type="datetimeFigureOut">
              <a:rPr lang="el-GR" smtClean="0"/>
              <a:t>4/5/2026</a:t>
            </a:fld>
            <a:endParaRPr lang="el-GR"/>
          </a:p>
        </p:txBody>
      </p:sp>
      <p:sp>
        <p:nvSpPr>
          <p:cNvPr id="5" name="Θέση υποσέλιδου 4">
            <a:extLst>
              <a:ext uri="{FF2B5EF4-FFF2-40B4-BE49-F238E27FC236}">
                <a16:creationId xmlns:a16="http://schemas.microsoft.com/office/drawing/2014/main" id="{1477B976-232C-65E9-B2EB-4763FAD3AED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2F21124-B588-6B90-C2ED-9789A8D116E4}"/>
              </a:ext>
            </a:extLst>
          </p:cNvPr>
          <p:cNvSpPr>
            <a:spLocks noGrp="1"/>
          </p:cNvSpPr>
          <p:nvPr>
            <p:ph type="sldNum" sz="quarter" idx="12"/>
          </p:nvPr>
        </p:nvSpPr>
        <p:spPr/>
        <p:txBody>
          <a:bodyPr/>
          <a:lstStyle/>
          <a:p>
            <a:fld id="{DB91D2EA-78E0-423E-850E-1DF3B16EF695}" type="slidenum">
              <a:rPr lang="el-GR" smtClean="0"/>
              <a:t>‹#›</a:t>
            </a:fld>
            <a:endParaRPr lang="el-GR"/>
          </a:p>
        </p:txBody>
      </p:sp>
    </p:spTree>
    <p:extLst>
      <p:ext uri="{BB962C8B-B14F-4D97-AF65-F5344CB8AC3E}">
        <p14:creationId xmlns:p14="http://schemas.microsoft.com/office/powerpoint/2010/main" val="4223434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23EE675-829D-FC6C-1BDE-D595F4379FC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B40231E2-2E65-FD4B-CC3C-FE03B09FCE65}"/>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06789FF9-9E79-8B54-53BB-05E5AB1FEC3B}"/>
              </a:ext>
            </a:extLst>
          </p:cNvPr>
          <p:cNvSpPr>
            <a:spLocks noGrp="1"/>
          </p:cNvSpPr>
          <p:nvPr>
            <p:ph type="dt" sz="half" idx="10"/>
          </p:nvPr>
        </p:nvSpPr>
        <p:spPr/>
        <p:txBody>
          <a:bodyPr/>
          <a:lstStyle/>
          <a:p>
            <a:fld id="{ABE55B9F-8F3B-4452-AEAA-EEB3706EFDB8}" type="datetimeFigureOut">
              <a:rPr lang="el-GR" smtClean="0"/>
              <a:t>4/5/2026</a:t>
            </a:fld>
            <a:endParaRPr lang="el-GR"/>
          </a:p>
        </p:txBody>
      </p:sp>
      <p:sp>
        <p:nvSpPr>
          <p:cNvPr id="5" name="Θέση υποσέλιδου 4">
            <a:extLst>
              <a:ext uri="{FF2B5EF4-FFF2-40B4-BE49-F238E27FC236}">
                <a16:creationId xmlns:a16="http://schemas.microsoft.com/office/drawing/2014/main" id="{1B0A1D4F-DADD-08E0-83CE-EC8C8E60B79C}"/>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F6A54E8-54F6-C1F8-9373-BEA123B25462}"/>
              </a:ext>
            </a:extLst>
          </p:cNvPr>
          <p:cNvSpPr>
            <a:spLocks noGrp="1"/>
          </p:cNvSpPr>
          <p:nvPr>
            <p:ph type="sldNum" sz="quarter" idx="12"/>
          </p:nvPr>
        </p:nvSpPr>
        <p:spPr/>
        <p:txBody>
          <a:bodyPr/>
          <a:lstStyle/>
          <a:p>
            <a:fld id="{DB91D2EA-78E0-423E-850E-1DF3B16EF695}" type="slidenum">
              <a:rPr lang="el-GR" smtClean="0"/>
              <a:t>‹#›</a:t>
            </a:fld>
            <a:endParaRPr lang="el-GR"/>
          </a:p>
        </p:txBody>
      </p:sp>
    </p:spTree>
    <p:extLst>
      <p:ext uri="{BB962C8B-B14F-4D97-AF65-F5344CB8AC3E}">
        <p14:creationId xmlns:p14="http://schemas.microsoft.com/office/powerpoint/2010/main" val="2507387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3C425D63-0BAB-619E-F23E-39BB5053D65B}"/>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E934F2D0-0370-C824-C773-85B8AA7C6835}"/>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540E4E9D-B712-961D-1666-411B51019386}"/>
              </a:ext>
            </a:extLst>
          </p:cNvPr>
          <p:cNvSpPr>
            <a:spLocks noGrp="1"/>
          </p:cNvSpPr>
          <p:nvPr>
            <p:ph type="dt" sz="half" idx="10"/>
          </p:nvPr>
        </p:nvSpPr>
        <p:spPr/>
        <p:txBody>
          <a:bodyPr/>
          <a:lstStyle/>
          <a:p>
            <a:fld id="{ABE55B9F-8F3B-4452-AEAA-EEB3706EFDB8}" type="datetimeFigureOut">
              <a:rPr lang="el-GR" smtClean="0"/>
              <a:t>4/5/2026</a:t>
            </a:fld>
            <a:endParaRPr lang="el-GR"/>
          </a:p>
        </p:txBody>
      </p:sp>
      <p:sp>
        <p:nvSpPr>
          <p:cNvPr id="5" name="Θέση υποσέλιδου 4">
            <a:extLst>
              <a:ext uri="{FF2B5EF4-FFF2-40B4-BE49-F238E27FC236}">
                <a16:creationId xmlns:a16="http://schemas.microsoft.com/office/drawing/2014/main" id="{55AAA77D-DE73-0BFB-F28C-E6A02DE70FD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AD75D08D-1CA3-902A-FC66-D0ED8E305258}"/>
              </a:ext>
            </a:extLst>
          </p:cNvPr>
          <p:cNvSpPr>
            <a:spLocks noGrp="1"/>
          </p:cNvSpPr>
          <p:nvPr>
            <p:ph type="sldNum" sz="quarter" idx="12"/>
          </p:nvPr>
        </p:nvSpPr>
        <p:spPr/>
        <p:txBody>
          <a:bodyPr/>
          <a:lstStyle/>
          <a:p>
            <a:fld id="{DB91D2EA-78E0-423E-850E-1DF3B16EF695}" type="slidenum">
              <a:rPr lang="el-GR" smtClean="0"/>
              <a:t>‹#›</a:t>
            </a:fld>
            <a:endParaRPr lang="el-GR"/>
          </a:p>
        </p:txBody>
      </p:sp>
    </p:spTree>
    <p:extLst>
      <p:ext uri="{BB962C8B-B14F-4D97-AF65-F5344CB8AC3E}">
        <p14:creationId xmlns:p14="http://schemas.microsoft.com/office/powerpoint/2010/main" val="3666008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ECA2625-3447-95CB-275C-93D78415F89E}"/>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B747277E-BF8E-A2E4-1F4A-FAB076595F43}"/>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08D042F3-5E8F-E4FD-5507-1E7A0DFB2B1E}"/>
              </a:ext>
            </a:extLst>
          </p:cNvPr>
          <p:cNvSpPr>
            <a:spLocks noGrp="1"/>
          </p:cNvSpPr>
          <p:nvPr>
            <p:ph type="dt" sz="half" idx="10"/>
          </p:nvPr>
        </p:nvSpPr>
        <p:spPr/>
        <p:txBody>
          <a:bodyPr/>
          <a:lstStyle/>
          <a:p>
            <a:fld id="{ABE55B9F-8F3B-4452-AEAA-EEB3706EFDB8}" type="datetimeFigureOut">
              <a:rPr lang="el-GR" smtClean="0"/>
              <a:t>4/5/2026</a:t>
            </a:fld>
            <a:endParaRPr lang="el-GR"/>
          </a:p>
        </p:txBody>
      </p:sp>
      <p:sp>
        <p:nvSpPr>
          <p:cNvPr id="5" name="Θέση υποσέλιδου 4">
            <a:extLst>
              <a:ext uri="{FF2B5EF4-FFF2-40B4-BE49-F238E27FC236}">
                <a16:creationId xmlns:a16="http://schemas.microsoft.com/office/drawing/2014/main" id="{A6A99327-9FE0-29C7-9F06-92051DBFC38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439A527C-135B-82B4-677E-8581164592F3}"/>
              </a:ext>
            </a:extLst>
          </p:cNvPr>
          <p:cNvSpPr>
            <a:spLocks noGrp="1"/>
          </p:cNvSpPr>
          <p:nvPr>
            <p:ph type="sldNum" sz="quarter" idx="12"/>
          </p:nvPr>
        </p:nvSpPr>
        <p:spPr/>
        <p:txBody>
          <a:bodyPr/>
          <a:lstStyle/>
          <a:p>
            <a:fld id="{DB91D2EA-78E0-423E-850E-1DF3B16EF695}" type="slidenum">
              <a:rPr lang="el-GR" smtClean="0"/>
              <a:t>‹#›</a:t>
            </a:fld>
            <a:endParaRPr lang="el-GR"/>
          </a:p>
        </p:txBody>
      </p:sp>
    </p:spTree>
    <p:extLst>
      <p:ext uri="{BB962C8B-B14F-4D97-AF65-F5344CB8AC3E}">
        <p14:creationId xmlns:p14="http://schemas.microsoft.com/office/powerpoint/2010/main" val="306325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A20BC4C-4F41-3FF3-994F-A402C75CCC04}"/>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7E1CB202-BA14-26E5-3DD1-D8F9DB33A5F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12A7D969-994B-08DB-CDD9-C60EA9F1B022}"/>
              </a:ext>
            </a:extLst>
          </p:cNvPr>
          <p:cNvSpPr>
            <a:spLocks noGrp="1"/>
          </p:cNvSpPr>
          <p:nvPr>
            <p:ph type="dt" sz="half" idx="10"/>
          </p:nvPr>
        </p:nvSpPr>
        <p:spPr/>
        <p:txBody>
          <a:bodyPr/>
          <a:lstStyle/>
          <a:p>
            <a:fld id="{ABE55B9F-8F3B-4452-AEAA-EEB3706EFDB8}" type="datetimeFigureOut">
              <a:rPr lang="el-GR" smtClean="0"/>
              <a:t>4/5/2026</a:t>
            </a:fld>
            <a:endParaRPr lang="el-GR"/>
          </a:p>
        </p:txBody>
      </p:sp>
      <p:sp>
        <p:nvSpPr>
          <p:cNvPr id="5" name="Θέση υποσέλιδου 4">
            <a:extLst>
              <a:ext uri="{FF2B5EF4-FFF2-40B4-BE49-F238E27FC236}">
                <a16:creationId xmlns:a16="http://schemas.microsoft.com/office/drawing/2014/main" id="{BC86940B-F054-57CB-D2AE-0547423B550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85343FD-29D5-2914-BF48-444779F2AA31}"/>
              </a:ext>
            </a:extLst>
          </p:cNvPr>
          <p:cNvSpPr>
            <a:spLocks noGrp="1"/>
          </p:cNvSpPr>
          <p:nvPr>
            <p:ph type="sldNum" sz="quarter" idx="12"/>
          </p:nvPr>
        </p:nvSpPr>
        <p:spPr/>
        <p:txBody>
          <a:bodyPr/>
          <a:lstStyle/>
          <a:p>
            <a:fld id="{DB91D2EA-78E0-423E-850E-1DF3B16EF695}" type="slidenum">
              <a:rPr lang="el-GR" smtClean="0"/>
              <a:t>‹#›</a:t>
            </a:fld>
            <a:endParaRPr lang="el-GR"/>
          </a:p>
        </p:txBody>
      </p:sp>
    </p:spTree>
    <p:extLst>
      <p:ext uri="{BB962C8B-B14F-4D97-AF65-F5344CB8AC3E}">
        <p14:creationId xmlns:p14="http://schemas.microsoft.com/office/powerpoint/2010/main" val="168835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7446C23-199C-3324-6EE4-0E67386E852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CEFD2495-995A-35CB-D81B-905681473BA1}"/>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79CFA223-A7AC-8FBC-B0A7-8A09594B8567}"/>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935FC1D0-ADC1-DBB7-7DCC-48616028A823}"/>
              </a:ext>
            </a:extLst>
          </p:cNvPr>
          <p:cNvSpPr>
            <a:spLocks noGrp="1"/>
          </p:cNvSpPr>
          <p:nvPr>
            <p:ph type="dt" sz="half" idx="10"/>
          </p:nvPr>
        </p:nvSpPr>
        <p:spPr/>
        <p:txBody>
          <a:bodyPr/>
          <a:lstStyle/>
          <a:p>
            <a:fld id="{ABE55B9F-8F3B-4452-AEAA-EEB3706EFDB8}" type="datetimeFigureOut">
              <a:rPr lang="el-GR" smtClean="0"/>
              <a:t>4/5/2026</a:t>
            </a:fld>
            <a:endParaRPr lang="el-GR"/>
          </a:p>
        </p:txBody>
      </p:sp>
      <p:sp>
        <p:nvSpPr>
          <p:cNvPr id="6" name="Θέση υποσέλιδου 5">
            <a:extLst>
              <a:ext uri="{FF2B5EF4-FFF2-40B4-BE49-F238E27FC236}">
                <a16:creationId xmlns:a16="http://schemas.microsoft.com/office/drawing/2014/main" id="{6D578264-9A0E-A889-BBF9-5DFEEC06FAA1}"/>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99AC74E0-E2BD-047C-4198-40CEBFE13191}"/>
              </a:ext>
            </a:extLst>
          </p:cNvPr>
          <p:cNvSpPr>
            <a:spLocks noGrp="1"/>
          </p:cNvSpPr>
          <p:nvPr>
            <p:ph type="sldNum" sz="quarter" idx="12"/>
          </p:nvPr>
        </p:nvSpPr>
        <p:spPr/>
        <p:txBody>
          <a:bodyPr/>
          <a:lstStyle/>
          <a:p>
            <a:fld id="{DB91D2EA-78E0-423E-850E-1DF3B16EF695}" type="slidenum">
              <a:rPr lang="el-GR" smtClean="0"/>
              <a:t>‹#›</a:t>
            </a:fld>
            <a:endParaRPr lang="el-GR"/>
          </a:p>
        </p:txBody>
      </p:sp>
    </p:spTree>
    <p:extLst>
      <p:ext uri="{BB962C8B-B14F-4D97-AF65-F5344CB8AC3E}">
        <p14:creationId xmlns:p14="http://schemas.microsoft.com/office/powerpoint/2010/main" val="1092971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9BFED1B-5FA1-413A-48AE-786D33FCE4E2}"/>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972C3094-C82E-0D0E-DF1E-D466065DFC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93A49A4B-2B1D-D72C-15EF-FBEE03C6CD69}"/>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03C56596-8E46-A501-86F8-DD98C93D68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FE3C854A-1C0A-E4AC-C355-7E9E4A7279BF}"/>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0EEC67E2-4ADB-524C-54ED-6BBAC79B7CA0}"/>
              </a:ext>
            </a:extLst>
          </p:cNvPr>
          <p:cNvSpPr>
            <a:spLocks noGrp="1"/>
          </p:cNvSpPr>
          <p:nvPr>
            <p:ph type="dt" sz="half" idx="10"/>
          </p:nvPr>
        </p:nvSpPr>
        <p:spPr/>
        <p:txBody>
          <a:bodyPr/>
          <a:lstStyle/>
          <a:p>
            <a:fld id="{ABE55B9F-8F3B-4452-AEAA-EEB3706EFDB8}" type="datetimeFigureOut">
              <a:rPr lang="el-GR" smtClean="0"/>
              <a:t>4/5/2026</a:t>
            </a:fld>
            <a:endParaRPr lang="el-GR"/>
          </a:p>
        </p:txBody>
      </p:sp>
      <p:sp>
        <p:nvSpPr>
          <p:cNvPr id="8" name="Θέση υποσέλιδου 7">
            <a:extLst>
              <a:ext uri="{FF2B5EF4-FFF2-40B4-BE49-F238E27FC236}">
                <a16:creationId xmlns:a16="http://schemas.microsoft.com/office/drawing/2014/main" id="{6E4F8837-F6A0-BD97-F6F7-3559CD4AD3EA}"/>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14ABAECA-669B-19C9-0B80-35B4B3D1A67C}"/>
              </a:ext>
            </a:extLst>
          </p:cNvPr>
          <p:cNvSpPr>
            <a:spLocks noGrp="1"/>
          </p:cNvSpPr>
          <p:nvPr>
            <p:ph type="sldNum" sz="quarter" idx="12"/>
          </p:nvPr>
        </p:nvSpPr>
        <p:spPr/>
        <p:txBody>
          <a:bodyPr/>
          <a:lstStyle/>
          <a:p>
            <a:fld id="{DB91D2EA-78E0-423E-850E-1DF3B16EF695}" type="slidenum">
              <a:rPr lang="el-GR" smtClean="0"/>
              <a:t>‹#›</a:t>
            </a:fld>
            <a:endParaRPr lang="el-GR"/>
          </a:p>
        </p:txBody>
      </p:sp>
    </p:spTree>
    <p:extLst>
      <p:ext uri="{BB962C8B-B14F-4D97-AF65-F5344CB8AC3E}">
        <p14:creationId xmlns:p14="http://schemas.microsoft.com/office/powerpoint/2010/main" val="3130202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8FFD17F-A040-AC43-3235-45AC4C0C3FED}"/>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D7E642F6-B108-402F-F70B-7C03B34A3041}"/>
              </a:ext>
            </a:extLst>
          </p:cNvPr>
          <p:cNvSpPr>
            <a:spLocks noGrp="1"/>
          </p:cNvSpPr>
          <p:nvPr>
            <p:ph type="dt" sz="half" idx="10"/>
          </p:nvPr>
        </p:nvSpPr>
        <p:spPr/>
        <p:txBody>
          <a:bodyPr/>
          <a:lstStyle/>
          <a:p>
            <a:fld id="{ABE55B9F-8F3B-4452-AEAA-EEB3706EFDB8}" type="datetimeFigureOut">
              <a:rPr lang="el-GR" smtClean="0"/>
              <a:t>4/5/2026</a:t>
            </a:fld>
            <a:endParaRPr lang="el-GR"/>
          </a:p>
        </p:txBody>
      </p:sp>
      <p:sp>
        <p:nvSpPr>
          <p:cNvPr id="4" name="Θέση υποσέλιδου 3">
            <a:extLst>
              <a:ext uri="{FF2B5EF4-FFF2-40B4-BE49-F238E27FC236}">
                <a16:creationId xmlns:a16="http://schemas.microsoft.com/office/drawing/2014/main" id="{4D31BB87-4A4A-737D-D7DD-5B4E7194327F}"/>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D5A36E2A-2B42-EEEC-13FB-95BE5378436B}"/>
              </a:ext>
            </a:extLst>
          </p:cNvPr>
          <p:cNvSpPr>
            <a:spLocks noGrp="1"/>
          </p:cNvSpPr>
          <p:nvPr>
            <p:ph type="sldNum" sz="quarter" idx="12"/>
          </p:nvPr>
        </p:nvSpPr>
        <p:spPr/>
        <p:txBody>
          <a:bodyPr/>
          <a:lstStyle/>
          <a:p>
            <a:fld id="{DB91D2EA-78E0-423E-850E-1DF3B16EF695}" type="slidenum">
              <a:rPr lang="el-GR" smtClean="0"/>
              <a:t>‹#›</a:t>
            </a:fld>
            <a:endParaRPr lang="el-GR"/>
          </a:p>
        </p:txBody>
      </p:sp>
    </p:spTree>
    <p:extLst>
      <p:ext uri="{BB962C8B-B14F-4D97-AF65-F5344CB8AC3E}">
        <p14:creationId xmlns:p14="http://schemas.microsoft.com/office/powerpoint/2010/main" val="3626308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A7455771-C30D-0D04-3778-0BDD06BD196A}"/>
              </a:ext>
            </a:extLst>
          </p:cNvPr>
          <p:cNvSpPr>
            <a:spLocks noGrp="1"/>
          </p:cNvSpPr>
          <p:nvPr>
            <p:ph type="dt" sz="half" idx="10"/>
          </p:nvPr>
        </p:nvSpPr>
        <p:spPr/>
        <p:txBody>
          <a:bodyPr/>
          <a:lstStyle/>
          <a:p>
            <a:fld id="{ABE55B9F-8F3B-4452-AEAA-EEB3706EFDB8}" type="datetimeFigureOut">
              <a:rPr lang="el-GR" smtClean="0"/>
              <a:t>4/5/2026</a:t>
            </a:fld>
            <a:endParaRPr lang="el-GR"/>
          </a:p>
        </p:txBody>
      </p:sp>
      <p:sp>
        <p:nvSpPr>
          <p:cNvPr id="3" name="Θέση υποσέλιδου 2">
            <a:extLst>
              <a:ext uri="{FF2B5EF4-FFF2-40B4-BE49-F238E27FC236}">
                <a16:creationId xmlns:a16="http://schemas.microsoft.com/office/drawing/2014/main" id="{3672E9B6-110A-B75C-6506-66116A96C74B}"/>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A0824C24-6297-16C1-14E0-4DEE6F3C686C}"/>
              </a:ext>
            </a:extLst>
          </p:cNvPr>
          <p:cNvSpPr>
            <a:spLocks noGrp="1"/>
          </p:cNvSpPr>
          <p:nvPr>
            <p:ph type="sldNum" sz="quarter" idx="12"/>
          </p:nvPr>
        </p:nvSpPr>
        <p:spPr/>
        <p:txBody>
          <a:bodyPr/>
          <a:lstStyle/>
          <a:p>
            <a:fld id="{DB91D2EA-78E0-423E-850E-1DF3B16EF695}" type="slidenum">
              <a:rPr lang="el-GR" smtClean="0"/>
              <a:t>‹#›</a:t>
            </a:fld>
            <a:endParaRPr lang="el-GR"/>
          </a:p>
        </p:txBody>
      </p:sp>
    </p:spTree>
    <p:extLst>
      <p:ext uri="{BB962C8B-B14F-4D97-AF65-F5344CB8AC3E}">
        <p14:creationId xmlns:p14="http://schemas.microsoft.com/office/powerpoint/2010/main" val="1484443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EDCCCC0-2BCD-9058-72D6-19F38EC536E5}"/>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9F580938-3BFA-E1F8-0190-E9F3D4F69E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FCB3031B-5325-C9A7-F9AA-7980882208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3FDFEF6A-FC80-A2DD-6684-DACCFFFD8E2A}"/>
              </a:ext>
            </a:extLst>
          </p:cNvPr>
          <p:cNvSpPr>
            <a:spLocks noGrp="1"/>
          </p:cNvSpPr>
          <p:nvPr>
            <p:ph type="dt" sz="half" idx="10"/>
          </p:nvPr>
        </p:nvSpPr>
        <p:spPr/>
        <p:txBody>
          <a:bodyPr/>
          <a:lstStyle/>
          <a:p>
            <a:fld id="{ABE55B9F-8F3B-4452-AEAA-EEB3706EFDB8}" type="datetimeFigureOut">
              <a:rPr lang="el-GR" smtClean="0"/>
              <a:t>4/5/2026</a:t>
            </a:fld>
            <a:endParaRPr lang="el-GR"/>
          </a:p>
        </p:txBody>
      </p:sp>
      <p:sp>
        <p:nvSpPr>
          <p:cNvPr id="6" name="Θέση υποσέλιδου 5">
            <a:extLst>
              <a:ext uri="{FF2B5EF4-FFF2-40B4-BE49-F238E27FC236}">
                <a16:creationId xmlns:a16="http://schemas.microsoft.com/office/drawing/2014/main" id="{89DC6CDE-C093-2247-48A5-0584B487682E}"/>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9BA2BF22-C6CE-D704-F7AD-2BDA40E57C9D}"/>
              </a:ext>
            </a:extLst>
          </p:cNvPr>
          <p:cNvSpPr>
            <a:spLocks noGrp="1"/>
          </p:cNvSpPr>
          <p:nvPr>
            <p:ph type="sldNum" sz="quarter" idx="12"/>
          </p:nvPr>
        </p:nvSpPr>
        <p:spPr/>
        <p:txBody>
          <a:bodyPr/>
          <a:lstStyle/>
          <a:p>
            <a:fld id="{DB91D2EA-78E0-423E-850E-1DF3B16EF695}" type="slidenum">
              <a:rPr lang="el-GR" smtClean="0"/>
              <a:t>‹#›</a:t>
            </a:fld>
            <a:endParaRPr lang="el-GR"/>
          </a:p>
        </p:txBody>
      </p:sp>
    </p:spTree>
    <p:extLst>
      <p:ext uri="{BB962C8B-B14F-4D97-AF65-F5344CB8AC3E}">
        <p14:creationId xmlns:p14="http://schemas.microsoft.com/office/powerpoint/2010/main" val="47533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7C28E8-63AE-AD7D-5624-5216A6B63561}"/>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86D3D4D3-DD0B-D4E9-D763-9006C20355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E03A6464-39DC-1FA3-1AEF-C6EAD0273B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8B51391F-D342-2902-36FB-186CDFDA6BDA}"/>
              </a:ext>
            </a:extLst>
          </p:cNvPr>
          <p:cNvSpPr>
            <a:spLocks noGrp="1"/>
          </p:cNvSpPr>
          <p:nvPr>
            <p:ph type="dt" sz="half" idx="10"/>
          </p:nvPr>
        </p:nvSpPr>
        <p:spPr/>
        <p:txBody>
          <a:bodyPr/>
          <a:lstStyle/>
          <a:p>
            <a:fld id="{ABE55B9F-8F3B-4452-AEAA-EEB3706EFDB8}" type="datetimeFigureOut">
              <a:rPr lang="el-GR" smtClean="0"/>
              <a:t>4/5/2026</a:t>
            </a:fld>
            <a:endParaRPr lang="el-GR"/>
          </a:p>
        </p:txBody>
      </p:sp>
      <p:sp>
        <p:nvSpPr>
          <p:cNvPr id="6" name="Θέση υποσέλιδου 5">
            <a:extLst>
              <a:ext uri="{FF2B5EF4-FFF2-40B4-BE49-F238E27FC236}">
                <a16:creationId xmlns:a16="http://schemas.microsoft.com/office/drawing/2014/main" id="{C85BEFA9-21DA-671F-8147-738BC29657FF}"/>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BE268A53-5CAB-779B-C5E3-B07A72956FF9}"/>
              </a:ext>
            </a:extLst>
          </p:cNvPr>
          <p:cNvSpPr>
            <a:spLocks noGrp="1"/>
          </p:cNvSpPr>
          <p:nvPr>
            <p:ph type="sldNum" sz="quarter" idx="12"/>
          </p:nvPr>
        </p:nvSpPr>
        <p:spPr/>
        <p:txBody>
          <a:bodyPr/>
          <a:lstStyle/>
          <a:p>
            <a:fld id="{DB91D2EA-78E0-423E-850E-1DF3B16EF695}" type="slidenum">
              <a:rPr lang="el-GR" smtClean="0"/>
              <a:t>‹#›</a:t>
            </a:fld>
            <a:endParaRPr lang="el-GR"/>
          </a:p>
        </p:txBody>
      </p:sp>
    </p:spTree>
    <p:extLst>
      <p:ext uri="{BB962C8B-B14F-4D97-AF65-F5344CB8AC3E}">
        <p14:creationId xmlns:p14="http://schemas.microsoft.com/office/powerpoint/2010/main" val="3031228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4974B0EE-9C9E-AAE4-F4E3-C9FE0D5888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625152AC-7753-199B-C418-DC5ABAE011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2C7AE94E-EA0E-A139-1CC9-E37B1C0500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BE55B9F-8F3B-4452-AEAA-EEB3706EFDB8}" type="datetimeFigureOut">
              <a:rPr lang="el-GR" smtClean="0"/>
              <a:t>4/5/2026</a:t>
            </a:fld>
            <a:endParaRPr lang="el-GR"/>
          </a:p>
        </p:txBody>
      </p:sp>
      <p:sp>
        <p:nvSpPr>
          <p:cNvPr id="5" name="Θέση υποσέλιδου 4">
            <a:extLst>
              <a:ext uri="{FF2B5EF4-FFF2-40B4-BE49-F238E27FC236}">
                <a16:creationId xmlns:a16="http://schemas.microsoft.com/office/drawing/2014/main" id="{CFC1E0E2-BE05-057F-BD74-CE90164AFA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3C6A54F9-8899-5B1F-8075-BD43C4890C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B91D2EA-78E0-423E-850E-1DF3B16EF695}" type="slidenum">
              <a:rPr lang="el-GR" smtClean="0"/>
              <a:t>‹#›</a:t>
            </a:fld>
            <a:endParaRPr lang="el-GR"/>
          </a:p>
        </p:txBody>
      </p:sp>
    </p:spTree>
    <p:extLst>
      <p:ext uri="{BB962C8B-B14F-4D97-AF65-F5344CB8AC3E}">
        <p14:creationId xmlns:p14="http://schemas.microsoft.com/office/powerpoint/2010/main" val="2334555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chart" Target="../charts/chart4.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chart" Target="../charts/char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1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0B8CF97-8C9B-DBD1-9D27-C2529A5EB259}"/>
              </a:ext>
            </a:extLst>
          </p:cNvPr>
          <p:cNvSpPr/>
          <p:nvPr/>
        </p:nvSpPr>
        <p:spPr>
          <a:xfrm>
            <a:off x="379822" y="1456913"/>
            <a:ext cx="11427570" cy="1661993"/>
          </a:xfrm>
          <a:prstGeom prst="rect">
            <a:avLst/>
          </a:prstGeom>
        </p:spPr>
        <p:txBody>
          <a:bodyPr wrap="square">
            <a:spAutoFit/>
          </a:bodyPr>
          <a:lstStyle/>
          <a:p>
            <a:pPr algn="ctr"/>
            <a:r>
              <a:rPr lang="en-US" sz="3400" dirty="0">
                <a:solidFill>
                  <a:schemeClr val="tx2"/>
                </a:solidFill>
                <a:latin typeface="Arial" panose="020B0604020202020204" pitchFamily="34" charset="0"/>
                <a:cs typeface="Arial" panose="020B0604020202020204" pitchFamily="34" charset="0"/>
              </a:rPr>
              <a:t>Climate Change Perceptions and Resilience Readiness among Agricultural Practitioners in Greece: Evidence from a National Survey Dataset </a:t>
            </a:r>
          </a:p>
        </p:txBody>
      </p:sp>
      <p:sp>
        <p:nvSpPr>
          <p:cNvPr id="6" name="Rectangle 5">
            <a:extLst>
              <a:ext uri="{FF2B5EF4-FFF2-40B4-BE49-F238E27FC236}">
                <a16:creationId xmlns:a16="http://schemas.microsoft.com/office/drawing/2014/main" id="{E0A370D4-C55A-3061-A676-F68783B96665}"/>
              </a:ext>
            </a:extLst>
          </p:cNvPr>
          <p:cNvSpPr/>
          <p:nvPr/>
        </p:nvSpPr>
        <p:spPr>
          <a:xfrm>
            <a:off x="69869" y="3235747"/>
            <a:ext cx="11994312" cy="646331"/>
          </a:xfrm>
          <a:prstGeom prst="rect">
            <a:avLst/>
          </a:prstGeom>
        </p:spPr>
        <p:txBody>
          <a:bodyPr wrap="square">
            <a:spAutoFit/>
          </a:bodyPr>
          <a:lstStyle/>
          <a:p>
            <a:pPr algn="ctr"/>
            <a:r>
              <a:rPr lang="en-US" dirty="0">
                <a:solidFill>
                  <a:schemeClr val="tx2"/>
                </a:solidFill>
                <a:latin typeface="Arial" panose="020B0604020202020204" pitchFamily="34" charset="0"/>
                <a:cs typeface="Arial" panose="020B0604020202020204" pitchFamily="34" charset="0"/>
              </a:rPr>
              <a:t>Maria Vasiliki Kanellaki</a:t>
            </a:r>
            <a:r>
              <a:rPr lang="en-US" baseline="30000" dirty="0">
                <a:solidFill>
                  <a:schemeClr val="tx2"/>
                </a:solidFill>
                <a:latin typeface="Arial" panose="020B0604020202020204" pitchFamily="34" charset="0"/>
                <a:cs typeface="Arial" panose="020B0604020202020204" pitchFamily="34" charset="0"/>
              </a:rPr>
              <a:t>1</a:t>
            </a:r>
            <a:r>
              <a:rPr lang="en-US" dirty="0">
                <a:solidFill>
                  <a:schemeClr val="tx2"/>
                </a:solidFill>
                <a:latin typeface="Arial" panose="020B0604020202020204" pitchFamily="34" charset="0"/>
                <a:cs typeface="Arial" panose="020B0604020202020204" pitchFamily="34" charset="0"/>
              </a:rPr>
              <a:t>, Eleni Kritidou</a:t>
            </a:r>
            <a:r>
              <a:rPr lang="en-US" baseline="30000" dirty="0">
                <a:solidFill>
                  <a:schemeClr val="tx2"/>
                </a:solidFill>
                <a:latin typeface="Arial" panose="020B0604020202020204" pitchFamily="34" charset="0"/>
                <a:cs typeface="Arial" panose="020B0604020202020204" pitchFamily="34" charset="0"/>
              </a:rPr>
              <a:t>2</a:t>
            </a:r>
            <a:r>
              <a:rPr lang="en-US" dirty="0">
                <a:solidFill>
                  <a:schemeClr val="tx2"/>
                </a:solidFill>
                <a:latin typeface="Arial" panose="020B0604020202020204" pitchFamily="34" charset="0"/>
                <a:cs typeface="Arial" panose="020B0604020202020204" pitchFamily="34" charset="0"/>
              </a:rPr>
              <a:t>, Anastasios Perdios</a:t>
            </a:r>
            <a:r>
              <a:rPr lang="en-US" baseline="30000" dirty="0">
                <a:solidFill>
                  <a:schemeClr val="tx2"/>
                </a:solidFill>
                <a:latin typeface="Arial" panose="020B0604020202020204" pitchFamily="34" charset="0"/>
                <a:cs typeface="Arial" panose="020B0604020202020204" pitchFamily="34" charset="0"/>
              </a:rPr>
              <a:t>3</a:t>
            </a:r>
            <a:r>
              <a:rPr lang="en-US" dirty="0">
                <a:solidFill>
                  <a:schemeClr val="tx2"/>
                </a:solidFill>
                <a:latin typeface="Arial" panose="020B0604020202020204" pitchFamily="34" charset="0"/>
                <a:cs typeface="Arial" panose="020B0604020202020204" pitchFamily="34" charset="0"/>
              </a:rPr>
              <a:t>, Stergios Emmanouil</a:t>
            </a:r>
            <a:r>
              <a:rPr lang="en-US" baseline="30000" dirty="0">
                <a:solidFill>
                  <a:schemeClr val="tx2"/>
                </a:solidFill>
                <a:latin typeface="Arial" panose="020B0604020202020204" pitchFamily="34" charset="0"/>
                <a:cs typeface="Arial" panose="020B0604020202020204" pitchFamily="34" charset="0"/>
              </a:rPr>
              <a:t>4</a:t>
            </a:r>
            <a:r>
              <a:rPr lang="en-US" dirty="0">
                <a:solidFill>
                  <a:schemeClr val="tx2"/>
                </a:solidFill>
                <a:latin typeface="Arial" panose="020B0604020202020204" pitchFamily="34" charset="0"/>
                <a:cs typeface="Arial" panose="020B0604020202020204" pitchFamily="34" charset="0"/>
              </a:rPr>
              <a:t>, Maria Margarita Ntona</a:t>
            </a:r>
            <a:r>
              <a:rPr lang="en-US" baseline="30000" dirty="0">
                <a:solidFill>
                  <a:schemeClr val="tx2"/>
                </a:solidFill>
                <a:latin typeface="Arial" panose="020B0604020202020204" pitchFamily="34" charset="0"/>
                <a:cs typeface="Arial" panose="020B0604020202020204" pitchFamily="34" charset="0"/>
              </a:rPr>
              <a:t>1</a:t>
            </a:r>
            <a:r>
              <a:rPr lang="en-US" dirty="0">
                <a:solidFill>
                  <a:schemeClr val="tx2"/>
                </a:solidFill>
                <a:latin typeface="Arial" panose="020B0604020202020204" pitchFamily="34" charset="0"/>
                <a:cs typeface="Arial" panose="020B0604020202020204" pitchFamily="34" charset="0"/>
              </a:rPr>
              <a:t>, Alexandra Aspioti</a:t>
            </a:r>
            <a:r>
              <a:rPr lang="en-US" baseline="30000" dirty="0">
                <a:solidFill>
                  <a:schemeClr val="tx2"/>
                </a:solidFill>
                <a:latin typeface="Arial" panose="020B0604020202020204" pitchFamily="34" charset="0"/>
                <a:cs typeface="Arial" panose="020B0604020202020204" pitchFamily="34" charset="0"/>
              </a:rPr>
              <a:t>5</a:t>
            </a:r>
            <a:r>
              <a:rPr lang="en-US" dirty="0">
                <a:solidFill>
                  <a:schemeClr val="tx2"/>
                </a:solidFill>
                <a:latin typeface="Arial" panose="020B0604020202020204" pitchFamily="34" charset="0"/>
                <a:cs typeface="Arial" panose="020B0604020202020204" pitchFamily="34" charset="0"/>
              </a:rPr>
              <a:t>, Maria Nefeli Georgaki</a:t>
            </a:r>
            <a:r>
              <a:rPr lang="en-US" baseline="30000" dirty="0">
                <a:solidFill>
                  <a:schemeClr val="tx2"/>
                </a:solidFill>
                <a:latin typeface="Arial" panose="020B0604020202020204" pitchFamily="34" charset="0"/>
                <a:cs typeface="Arial" panose="020B0604020202020204" pitchFamily="34" charset="0"/>
              </a:rPr>
              <a:t>6</a:t>
            </a:r>
            <a:r>
              <a:rPr lang="en-US" dirty="0">
                <a:solidFill>
                  <a:schemeClr val="tx2"/>
                </a:solidFill>
                <a:latin typeface="Arial" panose="020B0604020202020204" pitchFamily="34" charset="0"/>
                <a:cs typeface="Arial" panose="020B0604020202020204" pitchFamily="34" charset="0"/>
              </a:rPr>
              <a:t>, and Athanasios V. Serafeim</a:t>
            </a:r>
            <a:r>
              <a:rPr lang="en-US" baseline="30000" dirty="0">
                <a:solidFill>
                  <a:schemeClr val="tx2"/>
                </a:solidFill>
                <a:latin typeface="Arial" panose="020B0604020202020204" pitchFamily="34" charset="0"/>
                <a:cs typeface="Arial" panose="020B0604020202020204" pitchFamily="34" charset="0"/>
              </a:rPr>
              <a:t>5</a:t>
            </a:r>
          </a:p>
        </p:txBody>
      </p:sp>
      <p:pic>
        <p:nvPicPr>
          <p:cNvPr id="7" name="Picture 7">
            <a:extLst>
              <a:ext uri="{FF2B5EF4-FFF2-40B4-BE49-F238E27FC236}">
                <a16:creationId xmlns:a16="http://schemas.microsoft.com/office/drawing/2014/main" id="{12FB6718-C7AF-720A-2665-B68E52D2743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778424" y="-1"/>
            <a:ext cx="2635151" cy="1215851"/>
          </a:xfrm>
          <a:prstGeom prst="rect">
            <a:avLst/>
          </a:prstGeom>
        </p:spPr>
      </p:pic>
      <p:sp>
        <p:nvSpPr>
          <p:cNvPr id="9" name="Rectangle 22">
            <a:extLst>
              <a:ext uri="{FF2B5EF4-FFF2-40B4-BE49-F238E27FC236}">
                <a16:creationId xmlns:a16="http://schemas.microsoft.com/office/drawing/2014/main" id="{CCAEFBCE-E46E-918B-85F5-377678E5AB77}"/>
              </a:ext>
            </a:extLst>
          </p:cNvPr>
          <p:cNvSpPr/>
          <p:nvPr/>
        </p:nvSpPr>
        <p:spPr>
          <a:xfrm>
            <a:off x="-4786" y="4318585"/>
            <a:ext cx="12196786" cy="1630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aseline="30000" dirty="0">
                <a:latin typeface="Arial" panose="020B0604020202020204" pitchFamily="34" charset="0"/>
                <a:cs typeface="Arial" panose="020B0604020202020204" pitchFamily="34" charset="0"/>
              </a:rPr>
              <a:t>1</a:t>
            </a:r>
            <a:r>
              <a:rPr lang="en-US" sz="1600" dirty="0">
                <a:latin typeface="Arial" panose="020B0604020202020204" pitchFamily="34" charset="0"/>
                <a:cs typeface="Arial" panose="020B0604020202020204" pitchFamily="34" charset="0"/>
              </a:rPr>
              <a:t>Department of Geology, Aristotle University of Thessaloniki, Thessaloniki, 54636, Greece</a:t>
            </a:r>
          </a:p>
          <a:p>
            <a:r>
              <a:rPr lang="en-US" sz="1600" baseline="30000" dirty="0">
                <a:latin typeface="Arial" panose="020B0604020202020204" pitchFamily="34" charset="0"/>
                <a:cs typeface="Arial" panose="020B0604020202020204" pitchFamily="34" charset="0"/>
              </a:rPr>
              <a:t>2</a:t>
            </a:r>
            <a:r>
              <a:rPr lang="en-US" sz="1600" dirty="0">
                <a:latin typeface="Arial" panose="020B0604020202020204" pitchFamily="34" charset="0"/>
                <a:cs typeface="Arial" panose="020B0604020202020204" pitchFamily="34" charset="0"/>
              </a:rPr>
              <a:t>Department of Geography, University of Zurich, Zurich, 8057, Switzerland</a:t>
            </a:r>
          </a:p>
          <a:p>
            <a:r>
              <a:rPr lang="en-US" sz="1600" baseline="30000" dirty="0">
                <a:latin typeface="Arial" panose="020B0604020202020204" pitchFamily="34" charset="0"/>
                <a:cs typeface="Arial" panose="020B0604020202020204" pitchFamily="34" charset="0"/>
              </a:rPr>
              <a:t>3</a:t>
            </a:r>
            <a:r>
              <a:rPr lang="en-US" sz="1600" dirty="0">
                <a:latin typeface="Arial" panose="020B0604020202020204" pitchFamily="34" charset="0"/>
                <a:cs typeface="Arial" panose="020B0604020202020204" pitchFamily="34" charset="0"/>
              </a:rPr>
              <a:t>Department of Civil Engineering, University of Patras, Patras, 26500, Greece</a:t>
            </a:r>
          </a:p>
          <a:p>
            <a:r>
              <a:rPr lang="en-US" sz="1600" baseline="30000" dirty="0">
                <a:latin typeface="Arial" panose="020B0604020202020204" pitchFamily="34" charset="0"/>
                <a:cs typeface="Arial" panose="020B0604020202020204" pitchFamily="34" charset="0"/>
              </a:rPr>
              <a:t>4</a:t>
            </a:r>
            <a:r>
              <a:rPr lang="en-US" sz="1600" dirty="0">
                <a:latin typeface="Arial" panose="020B0604020202020204" pitchFamily="34" charset="0"/>
                <a:cs typeface="Arial" panose="020B0604020202020204" pitchFamily="34" charset="0"/>
              </a:rPr>
              <a:t>Department of Civil, Environmental and Construction Engineering, University of Central Florida, Florida, FL 32816, USA.</a:t>
            </a:r>
          </a:p>
          <a:p>
            <a:r>
              <a:rPr lang="en-US" sz="1600" baseline="30000" dirty="0">
                <a:latin typeface="Arial" panose="020B0604020202020204" pitchFamily="34" charset="0"/>
                <a:cs typeface="Arial" panose="020B0604020202020204" pitchFamily="34" charset="0"/>
              </a:rPr>
              <a:t>5</a:t>
            </a:r>
            <a:r>
              <a:rPr lang="en-US" sz="1600" dirty="0">
                <a:latin typeface="Arial" panose="020B0604020202020204" pitchFamily="34" charset="0"/>
                <a:cs typeface="Arial" panose="020B0604020202020204" pitchFamily="34" charset="0"/>
              </a:rPr>
              <a:t>Department of Civil Engineering, University of the Peloponnese, Patras, 26334, Greece</a:t>
            </a:r>
          </a:p>
          <a:p>
            <a:r>
              <a:rPr lang="en-US" sz="1600" baseline="30000" dirty="0">
                <a:latin typeface="Arial" panose="020B0604020202020204" pitchFamily="34" charset="0"/>
                <a:cs typeface="Arial" panose="020B0604020202020204" pitchFamily="34" charset="0"/>
              </a:rPr>
              <a:t>6</a:t>
            </a:r>
            <a:r>
              <a:rPr lang="en-US" sz="1600" dirty="0">
                <a:latin typeface="Arial" panose="020B0604020202020204" pitchFamily="34" charset="0"/>
                <a:cs typeface="Arial" panose="020B0604020202020204" pitchFamily="34" charset="0"/>
              </a:rPr>
              <a:t>Department of Chemical Engineering, Aristotle University of Thessaloniki, 54124 Thessaloniki, Greece</a:t>
            </a:r>
          </a:p>
        </p:txBody>
      </p:sp>
      <p:pic>
        <p:nvPicPr>
          <p:cNvPr id="11" name="Picture 24">
            <a:extLst>
              <a:ext uri="{FF2B5EF4-FFF2-40B4-BE49-F238E27FC236}">
                <a16:creationId xmlns:a16="http://schemas.microsoft.com/office/drawing/2014/main" id="{BC1760A3-2F72-AA65-057F-84C48B4ABA6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1"/>
            <a:ext cx="963495" cy="362166"/>
          </a:xfrm>
          <a:prstGeom prst="rect">
            <a:avLst/>
          </a:prstGeom>
        </p:spPr>
      </p:pic>
      <p:sp>
        <p:nvSpPr>
          <p:cNvPr id="13" name="Rectangle 34">
            <a:extLst>
              <a:ext uri="{FF2B5EF4-FFF2-40B4-BE49-F238E27FC236}">
                <a16:creationId xmlns:a16="http://schemas.microsoft.com/office/drawing/2014/main" id="{55DE233A-380B-4A92-1ED5-953988E105C5}"/>
              </a:ext>
            </a:extLst>
          </p:cNvPr>
          <p:cNvSpPr/>
          <p:nvPr/>
        </p:nvSpPr>
        <p:spPr>
          <a:xfrm>
            <a:off x="-4786" y="6305625"/>
            <a:ext cx="12196786" cy="55237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4" name="Footer Placeholder 2">
            <a:extLst>
              <a:ext uri="{FF2B5EF4-FFF2-40B4-BE49-F238E27FC236}">
                <a16:creationId xmlns:a16="http://schemas.microsoft.com/office/drawing/2014/main" id="{6E17DBC3-ED78-9E10-1E7D-E477A6C2A32D}"/>
              </a:ext>
            </a:extLst>
          </p:cNvPr>
          <p:cNvSpPr txBox="1">
            <a:spLocks/>
          </p:cNvSpPr>
          <p:nvPr/>
        </p:nvSpPr>
        <p:spPr>
          <a:xfrm>
            <a:off x="2369112" y="6380218"/>
            <a:ext cx="7615799"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dirty="0">
                <a:solidFill>
                  <a:schemeClr val="bg1"/>
                </a:solidFill>
                <a:latin typeface="Arial" panose="020B0604020202020204" pitchFamily="34" charset="0"/>
                <a:cs typeface="Arial" panose="020B0604020202020204" pitchFamily="34" charset="0"/>
              </a:rPr>
              <a:t>EGU General Assembly 202</a:t>
            </a:r>
            <a:r>
              <a:rPr lang="el-GR" sz="2000" dirty="0">
                <a:solidFill>
                  <a:schemeClr val="bg1"/>
                </a:solidFill>
                <a:latin typeface="Arial" panose="020B0604020202020204" pitchFamily="34" charset="0"/>
                <a:cs typeface="Arial" panose="020B0604020202020204" pitchFamily="34" charset="0"/>
              </a:rPr>
              <a:t>6</a:t>
            </a:r>
            <a:endParaRPr lang="en-US" sz="2000" dirty="0">
              <a:solidFill>
                <a:schemeClr val="bg1"/>
              </a:solidFill>
              <a:latin typeface="Arial" panose="020B0604020202020204" pitchFamily="34" charset="0"/>
              <a:cs typeface="Arial" panose="020B0604020202020204" pitchFamily="34" charset="0"/>
            </a:endParaRPr>
          </a:p>
        </p:txBody>
      </p:sp>
      <p:pic>
        <p:nvPicPr>
          <p:cNvPr id="15" name="Picture 7">
            <a:extLst>
              <a:ext uri="{FF2B5EF4-FFF2-40B4-BE49-F238E27FC236}">
                <a16:creationId xmlns:a16="http://schemas.microsoft.com/office/drawing/2014/main" id="{C765C7EB-3C7A-4A1C-CB92-DD8DAD6233C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020449" y="0"/>
            <a:ext cx="3171551" cy="1543754"/>
          </a:xfrm>
          <a:prstGeom prst="rect">
            <a:avLst/>
          </a:prstGeom>
        </p:spPr>
      </p:pic>
      <p:pic>
        <p:nvPicPr>
          <p:cNvPr id="3" name="Εικόνα 2">
            <a:extLst>
              <a:ext uri="{FF2B5EF4-FFF2-40B4-BE49-F238E27FC236}">
                <a16:creationId xmlns:a16="http://schemas.microsoft.com/office/drawing/2014/main" id="{FD2B60C9-F751-C2DF-9BE6-BC661F80B5B7}"/>
              </a:ext>
            </a:extLst>
          </p:cNvPr>
          <p:cNvPicPr>
            <a:picLocks noChangeAspect="1"/>
          </p:cNvPicPr>
          <p:nvPr/>
        </p:nvPicPr>
        <p:blipFill>
          <a:blip r:embed="rId5"/>
          <a:stretch>
            <a:fillRect/>
          </a:stretch>
        </p:blipFill>
        <p:spPr>
          <a:xfrm>
            <a:off x="-4786" y="384348"/>
            <a:ext cx="963494" cy="955724"/>
          </a:xfrm>
          <a:prstGeom prst="rect">
            <a:avLst/>
          </a:prstGeom>
        </p:spPr>
      </p:pic>
    </p:spTree>
    <p:extLst>
      <p:ext uri="{BB962C8B-B14F-4D97-AF65-F5344CB8AC3E}">
        <p14:creationId xmlns:p14="http://schemas.microsoft.com/office/powerpoint/2010/main" val="4075696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821D57-D3DB-5742-110A-D2013DC9951A}"/>
            </a:ext>
          </a:extLst>
        </p:cNvPr>
        <p:cNvGrpSpPr/>
        <p:nvPr/>
      </p:nvGrpSpPr>
      <p:grpSpPr>
        <a:xfrm>
          <a:off x="0" y="0"/>
          <a:ext cx="0" cy="0"/>
          <a:chOff x="0" y="0"/>
          <a:chExt cx="0" cy="0"/>
        </a:xfrm>
      </p:grpSpPr>
      <p:graphicFrame>
        <p:nvGraphicFramePr>
          <p:cNvPr id="5" name="Γράφημα 4">
            <a:extLst>
              <a:ext uri="{FF2B5EF4-FFF2-40B4-BE49-F238E27FC236}">
                <a16:creationId xmlns:a16="http://schemas.microsoft.com/office/drawing/2014/main" id="{5F1310DC-7CEA-596C-88B2-82A71FEF2DB5}"/>
              </a:ext>
            </a:extLst>
          </p:cNvPr>
          <p:cNvGraphicFramePr>
            <a:graphicFrameLocks/>
          </p:cNvGraphicFramePr>
          <p:nvPr>
            <p:extLst>
              <p:ext uri="{D42A27DB-BD31-4B8C-83A1-F6EECF244321}">
                <p14:modId xmlns:p14="http://schemas.microsoft.com/office/powerpoint/2010/main" val="3836112387"/>
              </p:ext>
            </p:extLst>
          </p:nvPr>
        </p:nvGraphicFramePr>
        <p:xfrm>
          <a:off x="420848" y="1138636"/>
          <a:ext cx="5675151" cy="5094102"/>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 Placeholder 1">
            <a:extLst>
              <a:ext uri="{FF2B5EF4-FFF2-40B4-BE49-F238E27FC236}">
                <a16:creationId xmlns:a16="http://schemas.microsoft.com/office/drawing/2014/main" id="{D0295EA7-9E7C-038F-5A1E-B2D9DF634B8D}"/>
              </a:ext>
            </a:extLst>
          </p:cNvPr>
          <p:cNvSpPr txBox="1">
            <a:spLocks/>
          </p:cNvSpPr>
          <p:nvPr/>
        </p:nvSpPr>
        <p:spPr>
          <a:xfrm>
            <a:off x="309401" y="-78734"/>
            <a:ext cx="11573197" cy="724247"/>
          </a:xfrm>
          <a:prstGeom prst="rect">
            <a:avLst/>
          </a:prstGeom>
        </p:spPr>
        <p:txBody>
          <a:bodyPr vert="horz" lIns="91440" tIns="45720" rIns="91440" bIns="45720" rtlCol="0" anchor="ctr">
            <a:normAutofit/>
          </a:bodyPr>
          <a:lstStyle>
            <a:defPPr>
              <a:defRPr lang="el-GR"/>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dirty="0">
                <a:solidFill>
                  <a:srgbClr val="0070C0"/>
                </a:solidFill>
                <a:latin typeface="Arial" panose="020B0604020202020204" pitchFamily="34" charset="0"/>
                <a:cs typeface="Arial" panose="020B0604020202020204" pitchFamily="34" charset="0"/>
              </a:rPr>
              <a:t>Training programs about disaster preparedness</a:t>
            </a:r>
          </a:p>
        </p:txBody>
      </p:sp>
      <p:pic>
        <p:nvPicPr>
          <p:cNvPr id="6" name="Εικόνα 5" descr="Εικόνα που περιέχει κείμενο, γραμματοσειρά, αφίσα, αντίχειρας&#10;&#10;Το περιεχόμενο που δημιουργείται από τεχνολογία AI ενδέχεται να είναι εσφαλμένο.">
            <a:extLst>
              <a:ext uri="{FF2B5EF4-FFF2-40B4-BE49-F238E27FC236}">
                <a16:creationId xmlns:a16="http://schemas.microsoft.com/office/drawing/2014/main" id="{A6CB50B1-346E-1138-8AC2-E93F4637508A}"/>
              </a:ext>
            </a:extLst>
          </p:cNvPr>
          <p:cNvPicPr>
            <a:picLocks noChangeAspect="1"/>
          </p:cNvPicPr>
          <p:nvPr/>
        </p:nvPicPr>
        <p:blipFill>
          <a:blip r:embed="rId3"/>
          <a:stretch>
            <a:fillRect/>
          </a:stretch>
        </p:blipFill>
        <p:spPr>
          <a:xfrm>
            <a:off x="6548598" y="904875"/>
            <a:ext cx="5334000" cy="5334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546675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8304FA74-930A-84CA-A68B-1F0AA31268F6}"/>
              </a:ext>
            </a:extLst>
          </p:cNvPr>
          <p:cNvSpPr txBox="1">
            <a:spLocks/>
          </p:cNvSpPr>
          <p:nvPr/>
        </p:nvSpPr>
        <p:spPr>
          <a:xfrm>
            <a:off x="309401" y="-78734"/>
            <a:ext cx="11573197" cy="724247"/>
          </a:xfrm>
          <a:prstGeom prst="rect">
            <a:avLst/>
          </a:prstGeom>
        </p:spPr>
        <p:txBody>
          <a:bodyPr vert="horz" lIns="91440" tIns="45720" rIns="91440" bIns="45720" rtlCol="0" anchor="ctr">
            <a:normAutofit/>
          </a:bodyPr>
          <a:lstStyle>
            <a:defPPr>
              <a:defRPr lang="el-GR"/>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dirty="0">
                <a:solidFill>
                  <a:srgbClr val="0070C0"/>
                </a:solidFill>
                <a:latin typeface="Arial" panose="020B0604020202020204" pitchFamily="34" charset="0"/>
                <a:cs typeface="Arial" panose="020B0604020202020204" pitchFamily="34" charset="0"/>
              </a:rPr>
              <a:t>Conclusions</a:t>
            </a:r>
          </a:p>
        </p:txBody>
      </p:sp>
      <p:sp>
        <p:nvSpPr>
          <p:cNvPr id="6" name="TextBox 5">
            <a:extLst>
              <a:ext uri="{FF2B5EF4-FFF2-40B4-BE49-F238E27FC236}">
                <a16:creationId xmlns:a16="http://schemas.microsoft.com/office/drawing/2014/main" id="{1018F441-AC44-7430-AF07-990A53128C73}"/>
              </a:ext>
            </a:extLst>
          </p:cNvPr>
          <p:cNvSpPr txBox="1"/>
          <p:nvPr/>
        </p:nvSpPr>
        <p:spPr>
          <a:xfrm>
            <a:off x="1" y="169089"/>
            <a:ext cx="12191999" cy="6715364"/>
          </a:xfrm>
          <a:prstGeom prst="rect">
            <a:avLst/>
          </a:prstGeom>
          <a:noFill/>
        </p:spPr>
        <p:txBody>
          <a:bodyPr wrap="square">
            <a:spAutoFit/>
          </a:bodyPr>
          <a:lstStyle/>
          <a:p>
            <a:pPr marL="285750" marR="0" lvl="0" indent="-285750" algn="just" defTabSz="914286" rtl="0" eaLnBrk="1" fontAlgn="auto" latinLnBrk="0" hangingPunct="1">
              <a:lnSpc>
                <a:spcPct val="120000"/>
              </a:lnSpc>
              <a:spcBef>
                <a:spcPts val="0"/>
              </a:spcBef>
              <a:spcAft>
                <a:spcPts val="0"/>
              </a:spcAft>
              <a:buClrTx/>
              <a:buSzTx/>
              <a:buFont typeface="Wingdings" panose="05000000000000000000" pitchFamily="2" charset="2"/>
              <a:buChar char="v"/>
              <a:tabLst/>
              <a:defRPr/>
            </a:pPr>
            <a:endParaRPr lang="en-US" altLang="ko-KR" dirty="0">
              <a:latin typeface="Arial" panose="020B0604020202020204" pitchFamily="34" charset="0"/>
              <a:cs typeface="Arial" panose="020B0604020202020204" pitchFamily="34" charset="0"/>
            </a:endParaRPr>
          </a:p>
          <a:p>
            <a:pPr marL="285750" marR="0" lvl="0" indent="-285750" algn="just" defTabSz="914286" rtl="0" eaLnBrk="1" fontAlgn="auto" latinLnBrk="0" hangingPunct="1">
              <a:lnSpc>
                <a:spcPct val="120000"/>
              </a:lnSpc>
              <a:spcBef>
                <a:spcPts val="0"/>
              </a:spcBef>
              <a:spcAft>
                <a:spcPts val="0"/>
              </a:spcAft>
              <a:buClrTx/>
              <a:buSzTx/>
              <a:buFont typeface="Wingdings" panose="05000000000000000000" pitchFamily="2" charset="2"/>
              <a:buChar char="v"/>
              <a:tabLst/>
              <a:defRPr/>
            </a:pPr>
            <a:r>
              <a:rPr kumimoji="0" lang="en-US" altLang="ko-KR" sz="1800" b="1" i="0" u="none" strike="noStrike" kern="1200" cap="none" spc="0" normalizeH="0" noProof="0" dirty="0">
                <a:ln>
                  <a:noFill/>
                </a:ln>
                <a:effectLst/>
                <a:uLnTx/>
                <a:uFillTx/>
                <a:latin typeface="Arial" panose="020B0604020202020204" pitchFamily="34" charset="0"/>
                <a:cs typeface="Arial" panose="020B0604020202020204" pitchFamily="34" charset="0"/>
              </a:rPr>
              <a:t>Gaps in Community Awareness</a:t>
            </a:r>
          </a:p>
          <a:p>
            <a:pPr marR="0" lvl="0" algn="just" defTabSz="914286" rtl="0" eaLnBrk="1" fontAlgn="auto" latinLnBrk="0" hangingPunct="1">
              <a:lnSpc>
                <a:spcPct val="120000"/>
              </a:lnSpc>
              <a:spcBef>
                <a:spcPts val="0"/>
              </a:spcBef>
              <a:spcAft>
                <a:spcPts val="0"/>
              </a:spcAft>
              <a:buClrTx/>
              <a:buSzTx/>
              <a:tabLst/>
              <a:defRPr/>
            </a:pPr>
            <a:r>
              <a:rPr kumimoji="0" lang="en-US" altLang="ko-KR" sz="1800" b="0" i="0" u="none" strike="noStrike" kern="1200" cap="none" spc="0" normalizeH="0" noProof="0" dirty="0">
                <a:ln>
                  <a:noFill/>
                </a:ln>
                <a:effectLst/>
                <a:uLnTx/>
                <a:uFillTx/>
                <a:latin typeface="Arial" panose="020B0604020202020204" pitchFamily="34" charset="0"/>
                <a:cs typeface="Arial" panose="020B0604020202020204" pitchFamily="34" charset="0"/>
              </a:rPr>
              <a:t>There exists a concerning </a:t>
            </a:r>
            <a:r>
              <a:rPr kumimoji="0" lang="en-US" altLang="ko-KR" sz="1800" b="1" i="0" u="none" strike="noStrike" kern="1200" cap="none" spc="0" normalizeH="0" noProof="0" dirty="0">
                <a:ln>
                  <a:noFill/>
                </a:ln>
                <a:effectLst/>
                <a:uLnTx/>
                <a:uFillTx/>
                <a:latin typeface="Arial" panose="020B0604020202020204" pitchFamily="34" charset="0"/>
                <a:cs typeface="Arial" panose="020B0604020202020204" pitchFamily="34" charset="0"/>
              </a:rPr>
              <a:t>knowledge gap </a:t>
            </a:r>
            <a:r>
              <a:rPr kumimoji="0" lang="en-US" altLang="ko-KR" sz="1800" b="0" i="0" u="none" strike="noStrike" kern="1200" cap="none" spc="0" normalizeH="0" noProof="0" dirty="0">
                <a:ln>
                  <a:noFill/>
                </a:ln>
                <a:effectLst/>
                <a:uLnTx/>
                <a:uFillTx/>
                <a:latin typeface="Arial" panose="020B0604020202020204" pitchFamily="34" charset="0"/>
                <a:cs typeface="Arial" panose="020B0604020202020204" pitchFamily="34" charset="0"/>
              </a:rPr>
              <a:t>regarding local resilience measures: </a:t>
            </a:r>
            <a:r>
              <a:rPr kumimoji="0" lang="en-US" altLang="ko-KR" sz="1800" b="0" i="1" u="none" strike="noStrike" kern="1200" cap="none" spc="0" normalizeH="0" noProof="0" dirty="0">
                <a:ln>
                  <a:noFill/>
                </a:ln>
                <a:effectLst/>
                <a:uLnTx/>
                <a:uFillTx/>
                <a:latin typeface="Arial" panose="020B0604020202020204" pitchFamily="34" charset="0"/>
                <a:cs typeface="Arial" panose="020B0604020202020204" pitchFamily="34" charset="0"/>
              </a:rPr>
              <a:t>124 respondents</a:t>
            </a:r>
            <a:r>
              <a:rPr kumimoji="0" lang="en-US" altLang="ko-KR" sz="1800" b="0" i="0" u="none" strike="noStrike" kern="1200" cap="none" spc="0" normalizeH="0" noProof="0" dirty="0">
                <a:ln>
                  <a:noFill/>
                </a:ln>
                <a:effectLst/>
                <a:uLnTx/>
                <a:uFillTx/>
                <a:latin typeface="Arial" panose="020B0604020202020204" pitchFamily="34" charset="0"/>
                <a:cs typeface="Arial" panose="020B0604020202020204" pitchFamily="34" charset="0"/>
              </a:rPr>
              <a:t> were unaware of any community-level initiatives, while only </a:t>
            </a:r>
            <a:r>
              <a:rPr kumimoji="0" lang="en-US" altLang="ko-KR" sz="1800" b="0" i="1" u="none" strike="noStrike" kern="1200" cap="none" spc="0" normalizeH="0" noProof="0" dirty="0">
                <a:ln>
                  <a:noFill/>
                </a:ln>
                <a:effectLst/>
                <a:uLnTx/>
                <a:uFillTx/>
                <a:latin typeface="Arial" panose="020B0604020202020204" pitchFamily="34" charset="0"/>
                <a:cs typeface="Arial" panose="020B0604020202020204" pitchFamily="34" charset="0"/>
              </a:rPr>
              <a:t>70</a:t>
            </a:r>
            <a:r>
              <a:rPr kumimoji="0" lang="en-US" altLang="ko-KR" sz="1800" b="0" i="0" u="none" strike="noStrike" kern="1200" cap="none" spc="0" normalizeH="0" noProof="0" dirty="0">
                <a:ln>
                  <a:noFill/>
                </a:ln>
                <a:effectLst/>
                <a:uLnTx/>
                <a:uFillTx/>
                <a:latin typeface="Arial" panose="020B0604020202020204" pitchFamily="34" charset="0"/>
                <a:cs typeface="Arial" panose="020B0604020202020204" pitchFamily="34" charset="0"/>
              </a:rPr>
              <a:t> relied exclusively on such measures. This highlights a critical need for enhanced outreach and visibility of grassroots interventions.</a:t>
            </a:r>
          </a:p>
          <a:p>
            <a:pPr marR="0" lvl="0" algn="just" defTabSz="914286" rtl="0" eaLnBrk="1" fontAlgn="auto" latinLnBrk="0" hangingPunct="1">
              <a:lnSpc>
                <a:spcPct val="120000"/>
              </a:lnSpc>
              <a:spcBef>
                <a:spcPts val="0"/>
              </a:spcBef>
              <a:spcAft>
                <a:spcPts val="0"/>
              </a:spcAft>
              <a:buClrTx/>
              <a:buSzTx/>
              <a:tabLst/>
              <a:defRPr/>
            </a:pPr>
            <a:endParaRPr lang="en-US" altLang="ko-KR" dirty="0">
              <a:latin typeface="Arial" panose="020B0604020202020204" pitchFamily="34" charset="0"/>
              <a:cs typeface="Arial" panose="020B0604020202020204" pitchFamily="34" charset="0"/>
            </a:endParaRPr>
          </a:p>
          <a:p>
            <a:pPr marL="285750" marR="0" lvl="0" indent="-285750" algn="just" defTabSz="914286" rtl="0" eaLnBrk="1" fontAlgn="auto" latinLnBrk="0" hangingPunct="1">
              <a:lnSpc>
                <a:spcPct val="120000"/>
              </a:lnSpc>
              <a:spcBef>
                <a:spcPts val="0"/>
              </a:spcBef>
              <a:spcAft>
                <a:spcPts val="0"/>
              </a:spcAft>
              <a:buClrTx/>
              <a:buSzTx/>
              <a:buFont typeface="Wingdings" panose="05000000000000000000" pitchFamily="2" charset="2"/>
              <a:buChar char="v"/>
              <a:tabLst/>
              <a:defRPr/>
            </a:pPr>
            <a:r>
              <a:rPr kumimoji="0" lang="en-US" altLang="ko-KR" sz="1800" b="1" i="0" u="none" strike="noStrike" kern="1200" cap="none" spc="0" normalizeH="0" noProof="0" dirty="0">
                <a:ln>
                  <a:noFill/>
                </a:ln>
                <a:effectLst/>
                <a:uLnTx/>
                <a:uFillTx/>
                <a:latin typeface="Arial" panose="020B0604020202020204" pitchFamily="34" charset="0"/>
                <a:cs typeface="Arial" panose="020B0604020202020204" pitchFamily="34" charset="0"/>
              </a:rPr>
              <a:t>Urban-Rural &amp; Age-Based Disparities</a:t>
            </a:r>
          </a:p>
          <a:p>
            <a:pPr marR="0" lvl="0" algn="just" defTabSz="914286" rtl="0" eaLnBrk="1" fontAlgn="auto" latinLnBrk="0" hangingPunct="1">
              <a:lnSpc>
                <a:spcPct val="120000"/>
              </a:lnSpc>
              <a:spcBef>
                <a:spcPts val="0"/>
              </a:spcBef>
              <a:spcAft>
                <a:spcPts val="0"/>
              </a:spcAft>
              <a:buClrTx/>
              <a:buSzTx/>
              <a:tabLst/>
              <a:defRPr/>
            </a:pPr>
            <a:r>
              <a:rPr kumimoji="0" lang="en-US" altLang="ko-KR" sz="1800" b="0" i="0" u="none" strike="noStrike" kern="1200" cap="none" spc="0" normalizeH="0" noProof="0" dirty="0">
                <a:ln>
                  <a:noFill/>
                </a:ln>
                <a:effectLst/>
                <a:uLnTx/>
                <a:uFillTx/>
                <a:latin typeface="Arial" panose="020B0604020202020204" pitchFamily="34" charset="0"/>
                <a:cs typeface="Arial" panose="020B0604020202020204" pitchFamily="34" charset="0"/>
              </a:rPr>
              <a:t>Preliminary findings reveal </a:t>
            </a:r>
            <a:r>
              <a:rPr kumimoji="0" lang="en-US" altLang="ko-KR" sz="1800" b="1" i="0" u="none" strike="noStrike" kern="1200" cap="none" spc="0" normalizeH="0" noProof="0" dirty="0">
                <a:ln>
                  <a:noFill/>
                </a:ln>
                <a:effectLst/>
                <a:uLnTx/>
                <a:uFillTx/>
                <a:latin typeface="Arial" panose="020B0604020202020204" pitchFamily="34" charset="0"/>
                <a:cs typeface="Arial" panose="020B0604020202020204" pitchFamily="34" charset="0"/>
              </a:rPr>
              <a:t>stark regional and demographic contrasts</a:t>
            </a:r>
            <a:r>
              <a:rPr kumimoji="0" lang="en-US" altLang="ko-KR" sz="1800" b="0" i="0" u="none" strike="noStrike" kern="1200" cap="none" spc="0" normalizeH="0" noProof="0" dirty="0">
                <a:ln>
                  <a:noFill/>
                </a:ln>
                <a:effectLst/>
                <a:uLnTx/>
                <a:uFillTx/>
                <a:latin typeface="Arial" panose="020B0604020202020204" pitchFamily="34" charset="0"/>
                <a:cs typeface="Arial" panose="020B0604020202020204" pitchFamily="34" charset="0"/>
              </a:rPr>
              <a:t> in both awareness and preparedness. Younger participants (&lt;34) relied heavily on social media (</a:t>
            </a:r>
            <a:r>
              <a:rPr kumimoji="0" lang="en-US" altLang="ko-KR" sz="1800" b="0" i="1" u="none" strike="noStrike" kern="1200" cap="none" spc="0" normalizeH="0" noProof="0" dirty="0">
                <a:ln>
                  <a:noFill/>
                </a:ln>
                <a:effectLst/>
                <a:uLnTx/>
                <a:uFillTx/>
                <a:latin typeface="Arial" panose="020B0604020202020204" pitchFamily="34" charset="0"/>
                <a:cs typeface="Arial" panose="020B0604020202020204" pitchFamily="34" charset="0"/>
              </a:rPr>
              <a:t>≈60%</a:t>
            </a:r>
            <a:r>
              <a:rPr kumimoji="0" lang="en-US" altLang="ko-KR" sz="1800" b="0" i="0" u="none" strike="noStrike" kern="1200" cap="none" spc="0" normalizeH="0" noProof="0" dirty="0">
                <a:ln>
                  <a:noFill/>
                </a:ln>
                <a:effectLst/>
                <a:uLnTx/>
                <a:uFillTx/>
                <a:latin typeface="Arial" panose="020B0604020202020204" pitchFamily="34" charset="0"/>
                <a:cs typeface="Arial" panose="020B0604020202020204" pitchFamily="34" charset="0"/>
              </a:rPr>
              <a:t>) as their primary source of information, raising questions about the credibility and accessibility of risk communication tools across different populations. </a:t>
            </a:r>
          </a:p>
          <a:p>
            <a:pPr marR="0" lvl="0" algn="just" defTabSz="914286" rtl="0" eaLnBrk="1" fontAlgn="auto" latinLnBrk="0" hangingPunct="1">
              <a:lnSpc>
                <a:spcPct val="120000"/>
              </a:lnSpc>
              <a:spcBef>
                <a:spcPts val="0"/>
              </a:spcBef>
              <a:spcAft>
                <a:spcPts val="0"/>
              </a:spcAft>
              <a:buClrTx/>
              <a:buSzTx/>
              <a:tabLst/>
              <a:defRPr/>
            </a:pPr>
            <a:endParaRPr lang="en-US" altLang="ko-KR" dirty="0">
              <a:latin typeface="Arial" panose="020B0604020202020204" pitchFamily="34" charset="0"/>
              <a:cs typeface="Arial" panose="020B0604020202020204" pitchFamily="34" charset="0"/>
            </a:endParaRPr>
          </a:p>
          <a:p>
            <a:pPr marL="285750" marR="0" lvl="0" indent="-285750" algn="just" defTabSz="914286" rtl="0" eaLnBrk="1" fontAlgn="auto" latinLnBrk="0" hangingPunct="1">
              <a:lnSpc>
                <a:spcPct val="120000"/>
              </a:lnSpc>
              <a:spcBef>
                <a:spcPts val="0"/>
              </a:spcBef>
              <a:spcAft>
                <a:spcPts val="0"/>
              </a:spcAft>
              <a:buClrTx/>
              <a:buSzTx/>
              <a:buFont typeface="Wingdings" panose="05000000000000000000" pitchFamily="2" charset="2"/>
              <a:buChar char="v"/>
              <a:tabLst/>
              <a:defRPr/>
            </a:pPr>
            <a:r>
              <a:rPr kumimoji="0" lang="en-US" altLang="ko-KR" sz="1800" b="1" i="0" u="none" strike="noStrike" kern="1200" cap="none" spc="0" normalizeH="0" noProof="0" dirty="0">
                <a:ln>
                  <a:noFill/>
                </a:ln>
                <a:effectLst/>
                <a:uLnTx/>
                <a:uFillTx/>
                <a:latin typeface="Arial" panose="020B0604020202020204" pitchFamily="34" charset="0"/>
                <a:cs typeface="Arial" panose="020B0604020202020204" pitchFamily="34" charset="0"/>
              </a:rPr>
              <a:t>Strong Interest in Capacity Building</a:t>
            </a:r>
          </a:p>
          <a:p>
            <a:pPr marR="0" lvl="0" algn="just" defTabSz="914286" rtl="0" eaLnBrk="1" fontAlgn="auto" latinLnBrk="0" hangingPunct="1">
              <a:lnSpc>
                <a:spcPct val="120000"/>
              </a:lnSpc>
              <a:spcBef>
                <a:spcPts val="0"/>
              </a:spcBef>
              <a:spcAft>
                <a:spcPts val="0"/>
              </a:spcAft>
              <a:buClrTx/>
              <a:buSzTx/>
              <a:tabLst/>
              <a:defRPr/>
            </a:pPr>
            <a:r>
              <a:rPr kumimoji="0" lang="en-US" altLang="ko-KR" sz="1800" b="0" i="0" u="none" strike="noStrike" kern="1200" cap="none" spc="0" normalizeH="0" noProof="0" dirty="0">
                <a:ln>
                  <a:noFill/>
                </a:ln>
                <a:effectLst/>
                <a:uLnTx/>
                <a:uFillTx/>
                <a:latin typeface="Arial" panose="020B0604020202020204" pitchFamily="34" charset="0"/>
                <a:cs typeface="Arial" panose="020B0604020202020204" pitchFamily="34" charset="0"/>
              </a:rPr>
              <a:t>Despite limited prior engagement (140 out of 208 participants reported no past participation in disaster preparedness training) a notable </a:t>
            </a:r>
            <a:r>
              <a:rPr kumimoji="0" lang="en-US" altLang="ko-KR" sz="1800" b="1" i="0" u="none" strike="noStrike" kern="1200" cap="none" spc="0" normalizeH="0" noProof="0" dirty="0">
                <a:ln>
                  <a:noFill/>
                </a:ln>
                <a:effectLst/>
                <a:uLnTx/>
                <a:uFillTx/>
                <a:latin typeface="Arial" panose="020B0604020202020204" pitchFamily="34" charset="0"/>
                <a:cs typeface="Arial" panose="020B0604020202020204" pitchFamily="34" charset="0"/>
              </a:rPr>
              <a:t>91% expressed willingness to engage in future programs</a:t>
            </a:r>
            <a:r>
              <a:rPr kumimoji="0" lang="en-US" altLang="ko-KR" sz="1800" b="0" i="0" u="none" strike="noStrike" kern="1200" cap="none" spc="0" normalizeH="0" noProof="0" dirty="0">
                <a:ln>
                  <a:noFill/>
                </a:ln>
                <a:effectLst/>
                <a:uLnTx/>
                <a:uFillTx/>
                <a:latin typeface="Arial" panose="020B0604020202020204" pitchFamily="34" charset="0"/>
                <a:cs typeface="Arial" panose="020B0604020202020204" pitchFamily="34" charset="0"/>
              </a:rPr>
              <a:t>.</a:t>
            </a:r>
          </a:p>
          <a:p>
            <a:pPr marR="0" lvl="0" algn="just" defTabSz="914286" rtl="0" eaLnBrk="1" fontAlgn="auto" latinLnBrk="0" hangingPunct="1">
              <a:lnSpc>
                <a:spcPct val="120000"/>
              </a:lnSpc>
              <a:spcBef>
                <a:spcPts val="0"/>
              </a:spcBef>
              <a:spcAft>
                <a:spcPts val="0"/>
              </a:spcAft>
              <a:buClrTx/>
              <a:buSzTx/>
              <a:tabLst/>
              <a:defRPr/>
            </a:pPr>
            <a:endParaRPr lang="en-US" altLang="ko-KR" dirty="0">
              <a:latin typeface="Arial" panose="020B0604020202020204" pitchFamily="34" charset="0"/>
              <a:cs typeface="Arial" panose="020B0604020202020204" pitchFamily="34" charset="0"/>
            </a:endParaRPr>
          </a:p>
          <a:p>
            <a:pPr marL="285750" marR="0" lvl="0" indent="-285750" algn="just" defTabSz="914286" rtl="0" eaLnBrk="1" fontAlgn="auto" latinLnBrk="0" hangingPunct="1">
              <a:lnSpc>
                <a:spcPct val="120000"/>
              </a:lnSpc>
              <a:spcBef>
                <a:spcPts val="0"/>
              </a:spcBef>
              <a:spcAft>
                <a:spcPts val="0"/>
              </a:spcAft>
              <a:buClrTx/>
              <a:buSzTx/>
              <a:buFont typeface="Wingdings" panose="05000000000000000000" pitchFamily="2" charset="2"/>
              <a:buChar char="v"/>
              <a:tabLst/>
              <a:defRPr/>
            </a:pPr>
            <a:r>
              <a:rPr kumimoji="0" lang="en-US" altLang="ko-KR" sz="1800" b="1" i="0" u="none" strike="noStrike" kern="1200" cap="none" spc="0" normalizeH="0" noProof="0" dirty="0">
                <a:ln>
                  <a:noFill/>
                </a:ln>
                <a:effectLst/>
                <a:uLnTx/>
                <a:uFillTx/>
                <a:latin typeface="Arial" panose="020B0604020202020204" pitchFamily="34" charset="0"/>
                <a:cs typeface="Arial" panose="020B0604020202020204" pitchFamily="34" charset="0"/>
              </a:rPr>
              <a:t>Path Forward: Community-Driven Resilience</a:t>
            </a:r>
          </a:p>
          <a:p>
            <a:pPr lvl="0" algn="just" defTabSz="914286">
              <a:lnSpc>
                <a:spcPct val="120000"/>
              </a:lnSpc>
              <a:defRPr/>
            </a:pPr>
            <a:r>
              <a:rPr lang="en-US" dirty="0">
                <a:latin typeface="Arial" panose="020B0604020202020204" pitchFamily="34" charset="0"/>
                <a:cs typeface="Arial" panose="020B0604020202020204" pitchFamily="34" charset="0"/>
              </a:rPr>
              <a:t>These results underscore the need for specific training and adaptation policies based on local perceptions to enhance the resilience of the agricultural communities of the Mediterranean region. This can be done by capitalizing the use of national perception data to inform the development of an evidence-based climate change adaptation strategy to address the resilience gap in rural livelihoods</a:t>
            </a:r>
            <a:r>
              <a:rPr kumimoji="0" lang="en-US" altLang="ko-KR" sz="1800" b="0" i="0" u="none" strike="noStrike" kern="1200" cap="none" spc="0" normalizeH="0" noProof="0" dirty="0">
                <a:ln>
                  <a:noFill/>
                </a:ln>
                <a:effectLst/>
                <a:uLnTx/>
                <a:uFillTx/>
                <a:latin typeface="Arial" panose="020B0604020202020204" pitchFamily="34" charset="0"/>
                <a:cs typeface="Arial" panose="020B0604020202020204" pitchFamily="34" charset="0"/>
              </a:rPr>
              <a:t>.</a:t>
            </a:r>
            <a:endParaRPr kumimoji="0" lang="ko-KR" altLang="en-US" sz="1800" b="0" i="0" u="none" strike="noStrike" kern="1200" cap="none" spc="0" normalizeH="0" noProof="0" dirty="0">
              <a:ln>
                <a:noFill/>
              </a:ln>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262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FBA3FF7-3D2C-F99D-EA11-DC38A28EAF1A}"/>
            </a:ext>
          </a:extLst>
        </p:cNvPr>
        <p:cNvGrpSpPr/>
        <p:nvPr/>
      </p:nvGrpSpPr>
      <p:grpSpPr>
        <a:xfrm>
          <a:off x="0" y="0"/>
          <a:ext cx="0" cy="0"/>
          <a:chOff x="0" y="0"/>
          <a:chExt cx="0" cy="0"/>
        </a:xfrm>
      </p:grpSpPr>
      <p:pic>
        <p:nvPicPr>
          <p:cNvPr id="2" name="Picture 7">
            <a:extLst>
              <a:ext uri="{FF2B5EF4-FFF2-40B4-BE49-F238E27FC236}">
                <a16:creationId xmlns:a16="http://schemas.microsoft.com/office/drawing/2014/main" id="{F4A166DF-9E8A-8296-0F09-EEB55ADDF077}"/>
              </a:ext>
            </a:extLst>
          </p:cNvPr>
          <p:cNvPicPr>
            <a:picLocks noChangeAspect="1"/>
          </p:cNvPicPr>
          <p:nvPr/>
        </p:nvPicPr>
        <p:blipFill>
          <a:blip r:embed="rId2">
            <a:extLst>
              <a:ext uri="{28A0092B-C50C-407E-A947-70E740481C1C}">
                <a14:useLocalDpi xmlns:a14="http://schemas.microsoft.com/office/drawing/2010/main" val="0"/>
              </a:ext>
            </a:extLst>
          </a:blip>
          <a:stretch/>
        </p:blipFill>
        <p:spPr>
          <a:xfrm>
            <a:off x="643466" y="2099945"/>
            <a:ext cx="5452534" cy="2658110"/>
          </a:xfrm>
          <a:prstGeom prst="rect">
            <a:avLst/>
          </a:prstGeom>
        </p:spPr>
      </p:pic>
      <p:pic>
        <p:nvPicPr>
          <p:cNvPr id="8" name="Εικόνα 7">
            <a:extLst>
              <a:ext uri="{FF2B5EF4-FFF2-40B4-BE49-F238E27FC236}">
                <a16:creationId xmlns:a16="http://schemas.microsoft.com/office/drawing/2014/main" id="{FE31BFAD-1ED9-1C52-3132-BB8A335D2F72}"/>
              </a:ext>
            </a:extLst>
          </p:cNvPr>
          <p:cNvPicPr>
            <a:picLocks noChangeAspect="1"/>
          </p:cNvPicPr>
          <p:nvPr/>
        </p:nvPicPr>
        <p:blipFill>
          <a:blip r:embed="rId3"/>
          <a:stretch>
            <a:fillRect/>
          </a:stretch>
        </p:blipFill>
        <p:spPr>
          <a:xfrm>
            <a:off x="6547211" y="299601"/>
            <a:ext cx="5001323" cy="6258798"/>
          </a:xfrm>
          <a:prstGeom prst="rect">
            <a:avLst/>
          </a:prstGeom>
        </p:spPr>
      </p:pic>
    </p:spTree>
    <p:extLst>
      <p:ext uri="{BB962C8B-B14F-4D97-AF65-F5344CB8AC3E}">
        <p14:creationId xmlns:p14="http://schemas.microsoft.com/office/powerpoint/2010/main" val="3545304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BAE500BD-05A3-4F5B-951F-C74D2B29ABDD}"/>
              </a:ext>
            </a:extLst>
          </p:cNvPr>
          <p:cNvSpPr txBox="1">
            <a:spLocks/>
          </p:cNvSpPr>
          <p:nvPr/>
        </p:nvSpPr>
        <p:spPr>
          <a:xfrm>
            <a:off x="309401" y="-78734"/>
            <a:ext cx="11573197" cy="724247"/>
          </a:xfrm>
          <a:prstGeom prst="rect">
            <a:avLst/>
          </a:prstGeom>
        </p:spPr>
        <p:txBody>
          <a:bodyPr vert="horz" lIns="91440" tIns="45720" rIns="91440" bIns="45720" rtlCol="0" anchor="ctr">
            <a:normAutofit/>
          </a:bodyPr>
          <a:lstStyle>
            <a:defPPr>
              <a:defRPr lang="el-GR"/>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dirty="0">
                <a:solidFill>
                  <a:srgbClr val="0070C0"/>
                </a:solidFill>
                <a:latin typeface="Arial" panose="020B0604020202020204" pitchFamily="34" charset="0"/>
                <a:cs typeface="Arial" panose="020B0604020202020204" pitchFamily="34" charset="0"/>
              </a:rPr>
              <a:t>Scope of the current work</a:t>
            </a:r>
          </a:p>
        </p:txBody>
      </p:sp>
      <p:pic>
        <p:nvPicPr>
          <p:cNvPr id="5" name="Graphic 7" descr="Checkmark with solid fill">
            <a:extLst>
              <a:ext uri="{FF2B5EF4-FFF2-40B4-BE49-F238E27FC236}">
                <a16:creationId xmlns:a16="http://schemas.microsoft.com/office/drawing/2014/main" id="{7A506F23-5443-54B9-2CC8-B08AB81CDAD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3172550" y="1678452"/>
            <a:ext cx="674369" cy="674369"/>
          </a:xfrm>
          <a:prstGeom prst="rect">
            <a:avLst/>
          </a:prstGeom>
        </p:spPr>
      </p:pic>
      <p:pic>
        <p:nvPicPr>
          <p:cNvPr id="6" name="Graphic 35" descr="Checkmark with solid fill">
            <a:extLst>
              <a:ext uri="{FF2B5EF4-FFF2-40B4-BE49-F238E27FC236}">
                <a16:creationId xmlns:a16="http://schemas.microsoft.com/office/drawing/2014/main" id="{1DD9629D-FFD9-6048-00B2-BF5B03CF6B5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884828" y="3118663"/>
            <a:ext cx="665262" cy="665262"/>
          </a:xfrm>
          <a:prstGeom prst="rect">
            <a:avLst/>
          </a:prstGeom>
        </p:spPr>
      </p:pic>
      <p:pic>
        <p:nvPicPr>
          <p:cNvPr id="7" name="Graphic 36" descr="Checkmark with solid fill">
            <a:extLst>
              <a:ext uri="{FF2B5EF4-FFF2-40B4-BE49-F238E27FC236}">
                <a16:creationId xmlns:a16="http://schemas.microsoft.com/office/drawing/2014/main" id="{67079A28-6FF5-5EA0-EA36-585FEE41BF4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736774" y="4609022"/>
            <a:ext cx="639379" cy="639379"/>
          </a:xfrm>
          <a:prstGeom prst="rect">
            <a:avLst/>
          </a:prstGeom>
        </p:spPr>
      </p:pic>
      <p:sp>
        <p:nvSpPr>
          <p:cNvPr id="8" name="TextBox 7">
            <a:extLst>
              <a:ext uri="{FF2B5EF4-FFF2-40B4-BE49-F238E27FC236}">
                <a16:creationId xmlns:a16="http://schemas.microsoft.com/office/drawing/2014/main" id="{4F118681-1138-8416-80E7-151EBECE0378}"/>
              </a:ext>
            </a:extLst>
          </p:cNvPr>
          <p:cNvSpPr txBox="1"/>
          <p:nvPr/>
        </p:nvSpPr>
        <p:spPr>
          <a:xfrm>
            <a:off x="371791" y="741476"/>
            <a:ext cx="11555604" cy="1059008"/>
          </a:xfrm>
          <a:prstGeom prst="rect">
            <a:avLst/>
          </a:prstGeom>
          <a:noFill/>
        </p:spPr>
        <p:txBody>
          <a:bodyPr wrap="square">
            <a:spAutoFit/>
          </a:bodyPr>
          <a:lstStyle/>
          <a:p>
            <a:pPr marL="285750" marR="0" lvl="0" indent="-285750" algn="just" defTabSz="914286" rtl="0" eaLnBrk="1" fontAlgn="auto" latinLnBrk="0" hangingPunct="1">
              <a:lnSpc>
                <a:spcPct val="120000"/>
              </a:lnSpc>
              <a:spcBef>
                <a:spcPts val="0"/>
              </a:spcBef>
              <a:spcAft>
                <a:spcPts val="0"/>
              </a:spcAft>
              <a:buClrTx/>
              <a:buSzTx/>
              <a:buFont typeface="Wingdings" panose="05000000000000000000" pitchFamily="2" charset="2"/>
              <a:buChar char="v"/>
              <a:tabLst/>
              <a:defRPr/>
            </a:pPr>
            <a:r>
              <a:rPr kumimoji="0" lang="en-US" altLang="ko-KR" sz="1800" b="0" i="0" u="sng" strike="noStrike" kern="1200" cap="none" spc="0" normalizeH="0" noProof="0" dirty="0">
                <a:ln>
                  <a:noFill/>
                </a:ln>
                <a:effectLst/>
                <a:uLnTx/>
                <a:uFillTx/>
                <a:latin typeface="Arial" panose="020B0604020202020204" pitchFamily="34" charset="0"/>
                <a:cs typeface="Arial" panose="020B0604020202020204" pitchFamily="34" charset="0"/>
              </a:rPr>
              <a:t>The </a:t>
            </a:r>
            <a:r>
              <a:rPr kumimoji="0" lang="en-US" altLang="ko-KR" sz="1800" b="1" i="0" u="sng" strike="noStrike" kern="1200" cap="none" spc="0" normalizeH="0" noProof="0" dirty="0">
                <a:ln>
                  <a:noFill/>
                </a:ln>
                <a:effectLst/>
                <a:uLnTx/>
                <a:uFillTx/>
                <a:latin typeface="Arial" panose="020B0604020202020204" pitchFamily="34" charset="0"/>
                <a:cs typeface="Arial" panose="020B0604020202020204" pitchFamily="34" charset="0"/>
              </a:rPr>
              <a:t>acceleration of the climate crisis</a:t>
            </a:r>
            <a:r>
              <a:rPr kumimoji="0" lang="en-US" altLang="ko-KR" sz="1800" b="0" i="0" u="sng" strike="noStrike" kern="1200" cap="none" spc="0" normalizeH="0" noProof="0" dirty="0">
                <a:ln>
                  <a:noFill/>
                </a:ln>
                <a:effectLst/>
                <a:uLnTx/>
                <a:uFillTx/>
                <a:latin typeface="Arial" panose="020B0604020202020204" pitchFamily="34" charset="0"/>
                <a:cs typeface="Arial" panose="020B0604020202020204" pitchFamily="34" charset="0"/>
              </a:rPr>
              <a:t> poses significant </a:t>
            </a:r>
            <a:r>
              <a:rPr kumimoji="0" lang="en-US" altLang="ko-KR" sz="1800" b="0" i="0" u="none" strike="noStrike" kern="1200" cap="none" spc="0" normalizeH="0" noProof="0" dirty="0">
                <a:ln>
                  <a:noFill/>
                </a:ln>
                <a:effectLst/>
                <a:uLnTx/>
                <a:uFillTx/>
                <a:latin typeface="Arial" panose="020B0604020202020204" pitchFamily="34" charset="0"/>
                <a:cs typeface="Arial" panose="020B0604020202020204" pitchFamily="34" charset="0"/>
              </a:rPr>
              <a:t>and multilayered challenges to Mediterranean societies, whose complex socio-economic structure, ecological stability, and cultural heritage, are increasingly affected by expanding climatic perturbations.</a:t>
            </a:r>
            <a:endParaRPr kumimoji="0" lang="ko-KR" altLang="en-US" sz="1800" b="0" i="0" u="none" strike="noStrike" kern="1200" cap="none" spc="0" normalizeH="0" noProof="0" dirty="0">
              <a:ln>
                <a:noFill/>
              </a:ln>
              <a:effectLst/>
              <a:uLnTx/>
              <a:uFillTx/>
              <a:latin typeface="Arial" panose="020B0604020202020204" pitchFamily="34" charset="0"/>
              <a:cs typeface="Arial" panose="020B0604020202020204" pitchFamily="34" charset="0"/>
            </a:endParaRPr>
          </a:p>
        </p:txBody>
      </p:sp>
      <p:sp>
        <p:nvSpPr>
          <p:cNvPr id="12" name="Arrow: Right 21">
            <a:extLst>
              <a:ext uri="{FF2B5EF4-FFF2-40B4-BE49-F238E27FC236}">
                <a16:creationId xmlns:a16="http://schemas.microsoft.com/office/drawing/2014/main" id="{C57CD1FE-472B-1B95-11D1-A96E0F15F5E4}"/>
              </a:ext>
            </a:extLst>
          </p:cNvPr>
          <p:cNvSpPr/>
          <p:nvPr/>
        </p:nvSpPr>
        <p:spPr>
          <a:xfrm rot="5400000">
            <a:off x="5843075" y="2939106"/>
            <a:ext cx="488262" cy="305639"/>
          </a:xfrm>
          <a:prstGeom prst="rightArrow">
            <a:avLst/>
          </a:prstGeom>
          <a:solidFill>
            <a:srgbClr val="C00000"/>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33713976-7FCA-E713-7C79-5E81E5653747}"/>
              </a:ext>
            </a:extLst>
          </p:cNvPr>
          <p:cNvSpPr txBox="1"/>
          <p:nvPr/>
        </p:nvSpPr>
        <p:spPr>
          <a:xfrm>
            <a:off x="353368" y="1898711"/>
            <a:ext cx="11555604" cy="726609"/>
          </a:xfrm>
          <a:prstGeom prst="rect">
            <a:avLst/>
          </a:prstGeom>
          <a:noFill/>
        </p:spPr>
        <p:txBody>
          <a:bodyPr wrap="square">
            <a:spAutoFit/>
          </a:bodyPr>
          <a:lstStyle/>
          <a:p>
            <a:pPr marL="285750" marR="0" lvl="0" indent="-285750" algn="just" defTabSz="914286" rtl="0" eaLnBrk="1" fontAlgn="auto" latinLnBrk="0" hangingPunct="1">
              <a:lnSpc>
                <a:spcPct val="120000"/>
              </a:lnSpc>
              <a:spcBef>
                <a:spcPts val="0"/>
              </a:spcBef>
              <a:spcAft>
                <a:spcPts val="0"/>
              </a:spcAft>
              <a:buClrTx/>
              <a:buSzTx/>
              <a:buFont typeface="Wingdings" panose="05000000000000000000" pitchFamily="2" charset="2"/>
              <a:buChar char="v"/>
              <a:tabLst/>
              <a:defRPr/>
            </a:pPr>
            <a:r>
              <a:rPr kumimoji="0" lang="en-US" altLang="ko-KR" sz="1800" b="0" i="0" strike="noStrike" kern="1200" cap="none" spc="0" normalizeH="0" noProof="0" dirty="0">
                <a:ln>
                  <a:noFill/>
                </a:ln>
                <a:effectLst/>
                <a:uLnTx/>
                <a:uFillTx/>
                <a:latin typeface="Arial" panose="020B0604020202020204" pitchFamily="34" charset="0"/>
                <a:cs typeface="Arial" panose="020B0604020202020204" pitchFamily="34" charset="0"/>
              </a:rPr>
              <a:t>Greece, due to its </a:t>
            </a:r>
            <a:r>
              <a:rPr kumimoji="0" lang="en-US" altLang="ko-KR" sz="1800" b="0" i="0" u="sng" strike="noStrike" kern="1200" cap="none" spc="0" normalizeH="0" noProof="0" dirty="0">
                <a:ln>
                  <a:noFill/>
                </a:ln>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socio-geographic heterogeneity</a:t>
            </a:r>
            <a:r>
              <a:rPr kumimoji="0" lang="en-US" altLang="ko-KR" sz="1800" b="0" i="0" strike="noStrike" kern="1200" cap="none" spc="0" normalizeH="0" noProof="0" dirty="0">
                <a:ln>
                  <a:noFill/>
                </a:ln>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 </a:t>
            </a:r>
            <a:r>
              <a:rPr kumimoji="0" lang="en-US" altLang="ko-KR" sz="1800" b="0" i="0" strike="noStrike" kern="1200" cap="none" spc="0" normalizeH="0" noProof="0" dirty="0">
                <a:ln>
                  <a:noFill/>
                </a:ln>
                <a:effectLst/>
                <a:uLnTx/>
                <a:uFillTx/>
                <a:latin typeface="Arial" panose="020B0604020202020204" pitchFamily="34" charset="0"/>
                <a:cs typeface="Arial" panose="020B0604020202020204" pitchFamily="34" charset="0"/>
              </a:rPr>
              <a:t>offers a highly compelling case </a:t>
            </a:r>
            <a:r>
              <a:rPr kumimoji="0" lang="en-US" altLang="ko-KR" sz="1800" b="0" i="0" u="sng" strike="noStrike" kern="1200" cap="none" spc="0" normalizeH="0" noProof="0" dirty="0">
                <a:ln>
                  <a:noFill/>
                </a:ln>
                <a:effectLst/>
                <a:uLnTx/>
                <a:uFillTx/>
                <a:latin typeface="Arial" panose="020B0604020202020204" pitchFamily="34" charset="0"/>
                <a:cs typeface="Arial" panose="020B0604020202020204" pitchFamily="34" charset="0"/>
              </a:rPr>
              <a:t>for an investigation of social resilience and adaptive capacity among Agricultural Practitioners  in response to climate change.</a:t>
            </a:r>
            <a:endParaRPr kumimoji="0" lang="ko-KR" altLang="en-US" sz="1800" b="0" i="0" u="sng" strike="noStrike" kern="1200" cap="none" spc="0" normalizeH="0" noProof="0" dirty="0">
              <a:ln>
                <a:noFill/>
              </a:ln>
              <a:effectLst/>
              <a:uLnTx/>
              <a:uFillTx/>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4D897161-AEBA-7BF3-9884-34DDB1402B98}"/>
              </a:ext>
            </a:extLst>
          </p:cNvPr>
          <p:cNvSpPr txBox="1"/>
          <p:nvPr/>
        </p:nvSpPr>
        <p:spPr>
          <a:xfrm>
            <a:off x="334947" y="3508123"/>
            <a:ext cx="11555604" cy="1545295"/>
          </a:xfrm>
          <a:prstGeom prst="rect">
            <a:avLst/>
          </a:prstGeom>
          <a:noFill/>
        </p:spPr>
        <p:txBody>
          <a:bodyPr wrap="square">
            <a:spAutoFit/>
          </a:bodyPr>
          <a:lstStyle/>
          <a:p>
            <a:pPr marL="285750" marR="0" lvl="0" indent="-285750" algn="just" defTabSz="914286" rtl="0" eaLnBrk="1" fontAlgn="auto" latinLnBrk="0" hangingPunct="1">
              <a:lnSpc>
                <a:spcPct val="120000"/>
              </a:lnSpc>
              <a:spcBef>
                <a:spcPts val="600"/>
              </a:spcBef>
              <a:spcAft>
                <a:spcPts val="600"/>
              </a:spcAft>
              <a:buClrTx/>
              <a:buSzTx/>
              <a:buFont typeface="Wingdings" panose="05000000000000000000" pitchFamily="2" charset="2"/>
              <a:buChar char="Ø"/>
              <a:tabLst/>
              <a:defRPr/>
            </a:pPr>
            <a:r>
              <a:rPr kumimoji="0" lang="en-US" altLang="ko-KR" sz="1800" b="0" i="0" strike="noStrike" kern="1200" cap="none" spc="0" normalizeH="0" noProof="0" dirty="0">
                <a:ln>
                  <a:noFill/>
                </a:ln>
                <a:effectLst/>
                <a:uLnTx/>
                <a:uFillTx/>
                <a:latin typeface="Arial" panose="020B0604020202020204" pitchFamily="34" charset="0"/>
                <a:cs typeface="Arial" panose="020B0604020202020204" pitchFamily="34" charset="0"/>
              </a:rPr>
              <a:t>Conduction of an </a:t>
            </a:r>
            <a:r>
              <a:rPr kumimoji="0" lang="en-US" altLang="ko-KR" sz="1800" b="1" i="0" u="sng" strike="noStrike" kern="1200" cap="none" spc="0" normalizeH="0" noProof="0" dirty="0">
                <a:ln>
                  <a:noFill/>
                </a:ln>
                <a:effectLst/>
                <a:uLnTx/>
                <a:uFillTx/>
                <a:latin typeface="Arial" panose="020B0604020202020204" pitchFamily="34" charset="0"/>
                <a:cs typeface="Arial" panose="020B0604020202020204" pitchFamily="34" charset="0"/>
              </a:rPr>
              <a:t>on-going large-scale survey</a:t>
            </a:r>
            <a:r>
              <a:rPr kumimoji="0" lang="en-US" altLang="ko-KR" sz="1800" b="0" i="0" strike="noStrike" kern="1200" cap="none" spc="0" normalizeH="0" noProof="0" dirty="0">
                <a:ln>
                  <a:noFill/>
                </a:ln>
                <a:effectLst/>
                <a:uLnTx/>
                <a:uFillTx/>
                <a:latin typeface="Arial" panose="020B0604020202020204" pitchFamily="34" charset="0"/>
                <a:cs typeface="Arial" panose="020B0604020202020204" pitchFamily="34" charset="0"/>
              </a:rPr>
              <a:t> to explore the adaptation potential of Greek society, aiming to provide insights concerning community perspectives and social dynamics.</a:t>
            </a:r>
          </a:p>
          <a:p>
            <a:pPr marL="285750" marR="0" lvl="0" indent="-285750" algn="just" defTabSz="914286" rtl="0" eaLnBrk="1" fontAlgn="auto" latinLnBrk="0" hangingPunct="1">
              <a:lnSpc>
                <a:spcPct val="120000"/>
              </a:lnSpc>
              <a:spcBef>
                <a:spcPts val="600"/>
              </a:spcBef>
              <a:spcAft>
                <a:spcPts val="600"/>
              </a:spcAft>
              <a:buClrTx/>
              <a:buSzTx/>
              <a:buFont typeface="Wingdings" panose="05000000000000000000" pitchFamily="2" charset="2"/>
              <a:buChar char="Ø"/>
              <a:tabLst/>
              <a:defRPr/>
            </a:pPr>
            <a:r>
              <a:rPr kumimoji="0" lang="en-US" altLang="ko-KR" sz="1800" b="0" i="0" strike="noStrike" kern="1200" cap="none" spc="0" normalizeH="0" noProof="0" dirty="0">
                <a:ln>
                  <a:noFill/>
                </a:ln>
                <a:effectLst/>
                <a:uLnTx/>
                <a:uFillTx/>
                <a:latin typeface="Arial" panose="020B0604020202020204" pitchFamily="34" charset="0"/>
                <a:cs typeface="Arial" panose="020B0604020202020204" pitchFamily="34" charset="0"/>
              </a:rPr>
              <a:t>Thus far, </a:t>
            </a:r>
            <a:r>
              <a:rPr kumimoji="0" lang="en-US" altLang="ko-KR" sz="1800" b="0" i="0" u="sng" strike="noStrike" kern="1200" cap="none" spc="0" normalizeH="0" noProof="0" dirty="0">
                <a:ln>
                  <a:noFill/>
                </a:ln>
                <a:effectLst/>
                <a:uLnTx/>
                <a:uFillTx/>
                <a:latin typeface="Arial" panose="020B0604020202020204" pitchFamily="34" charset="0"/>
                <a:cs typeface="Arial" panose="020B0604020202020204" pitchFamily="34" charset="0"/>
              </a:rPr>
              <a:t>the survey encompasses </a:t>
            </a:r>
            <a:r>
              <a:rPr kumimoji="0" lang="en-US" altLang="ko-KR" sz="1800" b="1" i="0" u="sng" strike="noStrike" kern="1200" cap="none" spc="0" normalizeH="0" noProof="0" dirty="0">
                <a:ln>
                  <a:noFill/>
                </a:ln>
                <a:effectLst/>
                <a:uLnTx/>
                <a:uFillTx/>
                <a:latin typeface="Arial" panose="020B0604020202020204" pitchFamily="34" charset="0"/>
                <a:cs typeface="Arial" panose="020B0604020202020204" pitchFamily="34" charset="0"/>
              </a:rPr>
              <a:t>more than </a:t>
            </a:r>
            <a:r>
              <a:rPr lang="el-GR" altLang="ko-KR" b="1" u="sng" dirty="0">
                <a:latin typeface="Arial" panose="020B0604020202020204" pitchFamily="34" charset="0"/>
                <a:cs typeface="Arial" panose="020B0604020202020204" pitchFamily="34" charset="0"/>
              </a:rPr>
              <a:t>1100</a:t>
            </a:r>
            <a:r>
              <a:rPr kumimoji="0" lang="en-US" altLang="ko-KR" sz="1800" b="1" i="0" u="sng" strike="noStrike" kern="1200" cap="none" spc="0" normalizeH="0" noProof="0" dirty="0">
                <a:ln>
                  <a:noFill/>
                </a:ln>
                <a:effectLst/>
                <a:uLnTx/>
                <a:uFillTx/>
                <a:latin typeface="Arial" panose="020B0604020202020204" pitchFamily="34" charset="0"/>
                <a:cs typeface="Arial" panose="020B0604020202020204" pitchFamily="34" charset="0"/>
              </a:rPr>
              <a:t> responses </a:t>
            </a:r>
            <a:r>
              <a:rPr kumimoji="0" lang="en-US" altLang="ko-KR" sz="1800" b="0" i="0" u="sng" strike="noStrike" kern="1200" cap="none" spc="0" normalizeH="0" noProof="0" dirty="0">
                <a:ln>
                  <a:noFill/>
                </a:ln>
                <a:effectLst/>
                <a:uLnTx/>
                <a:uFillTx/>
                <a:latin typeface="Arial" panose="020B0604020202020204" pitchFamily="34" charset="0"/>
                <a:cs typeface="Arial" panose="020B0604020202020204" pitchFamily="34" charset="0"/>
              </a:rPr>
              <a:t>across a variety of urban, rural, and insular contexts.</a:t>
            </a:r>
            <a:endParaRPr kumimoji="0" lang="ko-KR" altLang="en-US" sz="1800" b="0" i="0" u="sng" strike="noStrike" kern="1200" cap="none" spc="0" normalizeH="0" noProof="0" dirty="0">
              <a:ln>
                <a:noFill/>
              </a:ln>
              <a:effectLst/>
              <a:uLnTx/>
              <a:uFillTx/>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2F18D811-D23B-2B01-C576-E2BFF80D858F}"/>
              </a:ext>
            </a:extLst>
          </p:cNvPr>
          <p:cNvSpPr txBox="1"/>
          <p:nvPr/>
        </p:nvSpPr>
        <p:spPr>
          <a:xfrm>
            <a:off x="306476" y="5388841"/>
            <a:ext cx="11555604" cy="726609"/>
          </a:xfrm>
          <a:prstGeom prst="rect">
            <a:avLst/>
          </a:prstGeom>
          <a:noFill/>
        </p:spPr>
        <p:txBody>
          <a:bodyPr wrap="square">
            <a:spAutoFit/>
          </a:bodyPr>
          <a:lstStyle/>
          <a:p>
            <a:pPr marL="285750" marR="0" lvl="0" indent="-285750" algn="just" defTabSz="914286" rtl="0" eaLnBrk="1" fontAlgn="auto" latinLnBrk="0" hangingPunct="1">
              <a:lnSpc>
                <a:spcPct val="120000"/>
              </a:lnSpc>
              <a:spcBef>
                <a:spcPts val="0"/>
              </a:spcBef>
              <a:spcAft>
                <a:spcPts val="0"/>
              </a:spcAft>
              <a:buClrTx/>
              <a:buSzTx/>
              <a:buFont typeface="Wingdings" panose="05000000000000000000" pitchFamily="2" charset="2"/>
              <a:buChar char="ü"/>
              <a:tabLst/>
              <a:defRPr/>
            </a:pPr>
            <a:r>
              <a:rPr kumimoji="0" lang="en-US" altLang="ko-KR" sz="1800" b="0" i="0" u="sng" strike="noStrike" kern="1200" cap="none" spc="0" normalizeH="0" noProof="0" dirty="0">
                <a:ln>
                  <a:noFill/>
                </a:ln>
                <a:effectLst/>
                <a:uLnTx/>
                <a:uFillTx/>
                <a:latin typeface="Arial" panose="020B0604020202020204" pitchFamily="34" charset="0"/>
                <a:cs typeface="Arial" panose="020B0604020202020204" pitchFamily="34" charset="0"/>
              </a:rPr>
              <a:t>The findings of this effort seek to provide the foundation for identifying systemic barriers and leveraging emerging opportunities to enhance societal resilience to the climate crisis in Greece.</a:t>
            </a:r>
          </a:p>
        </p:txBody>
      </p:sp>
    </p:spTree>
    <p:extLst>
      <p:ext uri="{BB962C8B-B14F-4D97-AF65-F5344CB8AC3E}">
        <p14:creationId xmlns:p14="http://schemas.microsoft.com/office/powerpoint/2010/main" val="52416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02C14-BDB1-D2C7-E64E-7A8EBFD1EBE8}"/>
            </a:ext>
          </a:extLst>
        </p:cNvPr>
        <p:cNvGrpSpPr/>
        <p:nvPr/>
      </p:nvGrpSpPr>
      <p:grpSpPr>
        <a:xfrm>
          <a:off x="0" y="0"/>
          <a:ext cx="0" cy="0"/>
          <a:chOff x="0" y="0"/>
          <a:chExt cx="0" cy="0"/>
        </a:xfrm>
      </p:grpSpPr>
      <p:graphicFrame>
        <p:nvGraphicFramePr>
          <p:cNvPr id="6" name="Table Placeholder 5">
            <a:extLst>
              <a:ext uri="{FF2B5EF4-FFF2-40B4-BE49-F238E27FC236}">
                <a16:creationId xmlns:a16="http://schemas.microsoft.com/office/drawing/2014/main" id="{257FA023-CD36-5B9A-6E95-D84743389680}"/>
              </a:ext>
            </a:extLst>
          </p:cNvPr>
          <p:cNvGraphicFramePr>
            <a:graphicFrameLocks/>
          </p:cNvGraphicFramePr>
          <p:nvPr>
            <p:extLst>
              <p:ext uri="{D42A27DB-BD31-4B8C-83A1-F6EECF244321}">
                <p14:modId xmlns:p14="http://schemas.microsoft.com/office/powerpoint/2010/main" val="1219955594"/>
              </p:ext>
            </p:extLst>
          </p:nvPr>
        </p:nvGraphicFramePr>
        <p:xfrm>
          <a:off x="1200713" y="1239018"/>
          <a:ext cx="4818888" cy="4159201"/>
        </p:xfrm>
        <a:graphic>
          <a:graphicData uri="http://schemas.openxmlformats.org/drawingml/2006/table">
            <a:tbl>
              <a:tblPr firstRow="1" lastCol="1" bandRow="1" bandCol="1">
                <a:tableStyleId>{C083E6E3-FA7D-4D7B-A595-EF9225AFEA82}</a:tableStyleId>
              </a:tblPr>
              <a:tblGrid>
                <a:gridCol w="3108960">
                  <a:extLst>
                    <a:ext uri="{9D8B030D-6E8A-4147-A177-3AD203B41FA5}">
                      <a16:colId xmlns:a16="http://schemas.microsoft.com/office/drawing/2014/main" val="20000"/>
                    </a:ext>
                  </a:extLst>
                </a:gridCol>
                <a:gridCol w="1709928">
                  <a:extLst>
                    <a:ext uri="{9D8B030D-6E8A-4147-A177-3AD203B41FA5}">
                      <a16:colId xmlns:a16="http://schemas.microsoft.com/office/drawing/2014/main" val="20001"/>
                    </a:ext>
                  </a:extLst>
                </a:gridCol>
              </a:tblGrid>
              <a:tr h="373401">
                <a:tc gridSpan="2">
                  <a:txBody>
                    <a:bodyPr/>
                    <a:lstStyle/>
                    <a:p>
                      <a:pPr lvl="0" algn="ctr">
                        <a:lnSpc>
                          <a:spcPct val="100000"/>
                        </a:lnSpc>
                      </a:pPr>
                      <a:r>
                        <a:rPr lang="en-JM" altLang="ko-KR" sz="1600" b="1" spc="0" baseline="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Sample Distribution in District Areas</a:t>
                      </a:r>
                    </a:p>
                  </a:txBody>
                  <a:tcPr anchor="ctr"/>
                </a:tc>
                <a:tc hMerge="1">
                  <a:txBody>
                    <a:bodyPr/>
                    <a:lstStyle/>
                    <a:p>
                      <a:endParaRPr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0"/>
                  </a:ext>
                </a:extLst>
              </a:tr>
              <a:tr h="3394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JM" altLang="ko-KR" sz="1400" b="1" spc="0" baseline="0" dirty="0">
                          <a:solidFill>
                            <a:schemeClr val="tx1"/>
                          </a:solidFill>
                          <a:latin typeface="Arial" panose="020B0604020202020204" pitchFamily="34" charset="0"/>
                          <a:cs typeface="Arial" panose="020B0604020202020204" pitchFamily="34" charset="0"/>
                        </a:rPr>
                        <a:t>District Area</a:t>
                      </a:r>
                      <a:endParaRPr lang="en-JM" sz="1400" baseline="0" dirty="0">
                        <a:solidFill>
                          <a:schemeClr val="tx1"/>
                        </a:solidFill>
                        <a:latin typeface="Arial" panose="020B0604020202020204" pitchFamily="34" charset="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baseline="0" dirty="0">
                          <a:solidFill>
                            <a:schemeClr val="tx1"/>
                          </a:solidFill>
                          <a:latin typeface="Arial" panose="020B0604020202020204" pitchFamily="34" charset="0"/>
                          <a:cs typeface="Arial" panose="020B0604020202020204" pitchFamily="34" charset="0"/>
                        </a:rPr>
                        <a:t>Sample</a:t>
                      </a:r>
                      <a:endParaRPr lang="en-US" sz="1400" b="0" baseline="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1"/>
                  </a:ext>
                </a:extLst>
              </a:tr>
              <a:tr h="255640">
                <a:tc>
                  <a:txBody>
                    <a:bodyPr/>
                    <a:lstStyle/>
                    <a:p>
                      <a:pPr algn="ctr" fontAlgn="ctr"/>
                      <a:r>
                        <a:rPr lang="en-US" sz="1200" b="1" u="none" strike="noStrike" baseline="0" dirty="0">
                          <a:solidFill>
                            <a:schemeClr val="tx1"/>
                          </a:solidFill>
                          <a:effectLst/>
                          <a:latin typeface="Arial" panose="020B0604020202020204" pitchFamily="34" charset="0"/>
                          <a:cs typeface="Arial" panose="020B0604020202020204" pitchFamily="34" charset="0"/>
                        </a:rPr>
                        <a:t>Region of Western Greece</a:t>
                      </a:r>
                      <a:endParaRPr lang="en-US" sz="1200" b="1" i="0" u="none" strike="noStrike" baseline="0"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en-US" sz="1200" b="0" u="none" strike="noStrike" kern="1700" baseline="0" dirty="0">
                          <a:solidFill>
                            <a:schemeClr val="tx1"/>
                          </a:solidFill>
                          <a:effectLst/>
                          <a:latin typeface="Arial" panose="020B0604020202020204" pitchFamily="34" charset="0"/>
                          <a:cs typeface="Arial" panose="020B0604020202020204" pitchFamily="34" charset="0"/>
                        </a:rPr>
                        <a:t>105</a:t>
                      </a:r>
                      <a:endParaRPr lang="el-GR" sz="1200" b="0" i="0" u="none" strike="noStrike" kern="1700" baseline="0" dirty="0">
                        <a:solidFill>
                          <a:schemeClr val="tx1"/>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2"/>
                  </a:ext>
                </a:extLst>
              </a:tr>
              <a:tr h="255640">
                <a:tc>
                  <a:txBody>
                    <a:bodyPr/>
                    <a:lstStyle/>
                    <a:p>
                      <a:pPr algn="ctr" fontAlgn="ctr"/>
                      <a:r>
                        <a:rPr lang="en-US" sz="1200" b="1" u="none" strike="noStrike" baseline="0" dirty="0">
                          <a:solidFill>
                            <a:schemeClr val="tx1"/>
                          </a:solidFill>
                          <a:effectLst/>
                          <a:latin typeface="Arial" panose="020B0604020202020204" pitchFamily="34" charset="0"/>
                          <a:cs typeface="Arial" panose="020B0604020202020204" pitchFamily="34" charset="0"/>
                        </a:rPr>
                        <a:t>Region of Attica</a:t>
                      </a:r>
                      <a:endParaRPr lang="en-US" sz="1200" b="1" i="0" u="none" strike="noStrike" baseline="0"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el-GR" sz="1200" b="0" u="none" strike="noStrike" kern="1700" baseline="0" dirty="0">
                          <a:solidFill>
                            <a:schemeClr val="tx1"/>
                          </a:solidFill>
                          <a:effectLst/>
                          <a:latin typeface="Arial" panose="020B0604020202020204" pitchFamily="34" charset="0"/>
                          <a:cs typeface="Arial" panose="020B0604020202020204" pitchFamily="34" charset="0"/>
                        </a:rPr>
                        <a:t>3</a:t>
                      </a:r>
                      <a:r>
                        <a:rPr lang="en-US" sz="1200" b="0" u="none" strike="noStrike" kern="1700" baseline="0" dirty="0">
                          <a:solidFill>
                            <a:schemeClr val="tx1"/>
                          </a:solidFill>
                          <a:effectLst/>
                          <a:latin typeface="Arial" panose="020B0604020202020204" pitchFamily="34" charset="0"/>
                          <a:cs typeface="Arial" panose="020B0604020202020204" pitchFamily="34" charset="0"/>
                        </a:rPr>
                        <a:t>70</a:t>
                      </a:r>
                      <a:endParaRPr lang="el-GR" sz="1200" b="0" i="0" u="none" strike="noStrike" kern="1700" baseline="0" dirty="0">
                        <a:solidFill>
                          <a:schemeClr val="tx1"/>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3"/>
                  </a:ext>
                </a:extLst>
              </a:tr>
              <a:tr h="255640">
                <a:tc>
                  <a:txBody>
                    <a:bodyPr/>
                    <a:lstStyle/>
                    <a:p>
                      <a:pPr algn="ctr" fontAlgn="ctr"/>
                      <a:r>
                        <a:rPr lang="en-US" sz="1200" b="1" u="none" strike="noStrike" baseline="0" dirty="0">
                          <a:solidFill>
                            <a:schemeClr val="tx1"/>
                          </a:solidFill>
                          <a:effectLst/>
                          <a:latin typeface="Arial" panose="020B0604020202020204" pitchFamily="34" charset="0"/>
                          <a:cs typeface="Arial" panose="020B0604020202020204" pitchFamily="34" charset="0"/>
                        </a:rPr>
                        <a:t>Region of Central Macedonia</a:t>
                      </a:r>
                      <a:endParaRPr lang="en-US" sz="1200" b="1" i="0" u="none" strike="noStrike" baseline="0"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en-US" sz="1200" b="0" u="none" strike="noStrike" kern="1700" baseline="0" dirty="0">
                          <a:solidFill>
                            <a:schemeClr val="tx1"/>
                          </a:solidFill>
                          <a:effectLst/>
                          <a:latin typeface="Arial" panose="020B0604020202020204" pitchFamily="34" charset="0"/>
                          <a:cs typeface="Arial" panose="020B0604020202020204" pitchFamily="34" charset="0"/>
                        </a:rPr>
                        <a:t>211</a:t>
                      </a:r>
                      <a:endParaRPr lang="el-GR" sz="1200" b="0" i="0" u="none" strike="noStrike" kern="1700" baseline="0" dirty="0">
                        <a:solidFill>
                          <a:schemeClr val="tx1"/>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4"/>
                  </a:ext>
                </a:extLst>
              </a:tr>
              <a:tr h="255640">
                <a:tc>
                  <a:txBody>
                    <a:bodyPr/>
                    <a:lstStyle/>
                    <a:p>
                      <a:pPr algn="ctr" fontAlgn="ctr"/>
                      <a:r>
                        <a:rPr lang="en-US" sz="1200" b="1" u="none" strike="noStrike" baseline="0" dirty="0">
                          <a:solidFill>
                            <a:schemeClr val="tx1"/>
                          </a:solidFill>
                          <a:effectLst/>
                          <a:latin typeface="Arial" panose="020B0604020202020204" pitchFamily="34" charset="0"/>
                          <a:cs typeface="Arial" panose="020B0604020202020204" pitchFamily="34" charset="0"/>
                        </a:rPr>
                        <a:t>Region of Peloponnese</a:t>
                      </a:r>
                      <a:endParaRPr lang="en-US" sz="1200" b="1" i="0" u="none" strike="noStrike" baseline="0"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en-US" sz="1200" b="0" i="0" u="none" strike="noStrike" kern="1700" baseline="0" dirty="0">
                          <a:solidFill>
                            <a:schemeClr val="tx1"/>
                          </a:solidFill>
                          <a:effectLst/>
                          <a:latin typeface="Arial" panose="020B0604020202020204" pitchFamily="34" charset="0"/>
                          <a:cs typeface="Arial" panose="020B0604020202020204" pitchFamily="34" charset="0"/>
                        </a:rPr>
                        <a:t>59</a:t>
                      </a:r>
                      <a:endParaRPr lang="el-GR" sz="1200" b="0" i="0" u="none" strike="noStrike" kern="1700" baseline="0" dirty="0">
                        <a:solidFill>
                          <a:schemeClr val="tx1"/>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384833029"/>
                  </a:ext>
                </a:extLst>
              </a:tr>
              <a:tr h="255640">
                <a:tc>
                  <a:txBody>
                    <a:bodyPr/>
                    <a:lstStyle/>
                    <a:p>
                      <a:pPr algn="ctr" fontAlgn="ctr"/>
                      <a:r>
                        <a:rPr lang="en-US" sz="1200" b="1" u="none" strike="noStrike" baseline="0" dirty="0">
                          <a:solidFill>
                            <a:schemeClr val="tx1"/>
                          </a:solidFill>
                          <a:effectLst/>
                          <a:latin typeface="Arial" panose="020B0604020202020204" pitchFamily="34" charset="0"/>
                          <a:cs typeface="Arial" panose="020B0604020202020204" pitchFamily="34" charset="0"/>
                        </a:rPr>
                        <a:t>Region of Central Greece</a:t>
                      </a:r>
                      <a:endParaRPr lang="en-US" sz="1200" b="1" i="0" u="none" strike="noStrike" baseline="0"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en-US" sz="1200" b="0" u="none" strike="noStrike" kern="1700" baseline="0" dirty="0">
                          <a:solidFill>
                            <a:schemeClr val="tx1"/>
                          </a:solidFill>
                          <a:effectLst/>
                          <a:latin typeface="Arial" panose="020B0604020202020204" pitchFamily="34" charset="0"/>
                          <a:cs typeface="Arial" panose="020B0604020202020204" pitchFamily="34" charset="0"/>
                        </a:rPr>
                        <a:t>57</a:t>
                      </a:r>
                      <a:endParaRPr lang="el-GR" sz="1200" b="0" i="0" u="none" strike="noStrike" kern="1700" baseline="0" dirty="0">
                        <a:solidFill>
                          <a:schemeClr val="tx1"/>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610755778"/>
                  </a:ext>
                </a:extLst>
              </a:tr>
              <a:tr h="378665">
                <a:tc>
                  <a:txBody>
                    <a:bodyPr/>
                    <a:lstStyle/>
                    <a:p>
                      <a:pPr algn="ctr" fontAlgn="ctr"/>
                      <a:r>
                        <a:rPr lang="en-US" sz="1200" b="1" u="none" strike="noStrike" baseline="0" dirty="0">
                          <a:solidFill>
                            <a:schemeClr val="tx1"/>
                          </a:solidFill>
                          <a:effectLst/>
                          <a:latin typeface="Arial" panose="020B0604020202020204" pitchFamily="34" charset="0"/>
                          <a:cs typeface="Arial" panose="020B0604020202020204" pitchFamily="34" charset="0"/>
                        </a:rPr>
                        <a:t>Region of Eastern Macedonia and Thrace</a:t>
                      </a:r>
                      <a:endParaRPr lang="en-US" sz="1200" b="1" i="0" u="none" strike="noStrike" baseline="0"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en-US" sz="1200" b="0" u="none" strike="noStrike" kern="1700" baseline="0" dirty="0">
                          <a:solidFill>
                            <a:schemeClr val="tx1"/>
                          </a:solidFill>
                          <a:effectLst/>
                          <a:latin typeface="Arial" panose="020B0604020202020204" pitchFamily="34" charset="0"/>
                          <a:cs typeface="Arial" panose="020B0604020202020204" pitchFamily="34" charset="0"/>
                        </a:rPr>
                        <a:t>54</a:t>
                      </a:r>
                      <a:endParaRPr lang="el-GR" sz="1200" b="0" i="0" u="none" strike="noStrike" kern="1700" baseline="0" dirty="0">
                        <a:solidFill>
                          <a:schemeClr val="tx1"/>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937048863"/>
                  </a:ext>
                </a:extLst>
              </a:tr>
              <a:tr h="255640">
                <a:tc>
                  <a:txBody>
                    <a:bodyPr/>
                    <a:lstStyle/>
                    <a:p>
                      <a:pPr algn="ctr" fontAlgn="ctr"/>
                      <a:r>
                        <a:rPr lang="en-US" sz="1200" b="1" u="none" strike="noStrike" baseline="0" dirty="0">
                          <a:solidFill>
                            <a:schemeClr val="tx1"/>
                          </a:solidFill>
                          <a:effectLst/>
                          <a:latin typeface="Arial" panose="020B0604020202020204" pitchFamily="34" charset="0"/>
                          <a:cs typeface="Arial" panose="020B0604020202020204" pitchFamily="34" charset="0"/>
                        </a:rPr>
                        <a:t>Region of Epirus</a:t>
                      </a:r>
                      <a:endParaRPr lang="en-US" sz="1200" b="1" i="0" u="none" strike="noStrike" baseline="0"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en-US" sz="1200" b="0" u="none" strike="noStrike" kern="1700" baseline="0" dirty="0">
                          <a:solidFill>
                            <a:schemeClr val="tx1"/>
                          </a:solidFill>
                          <a:effectLst/>
                          <a:latin typeface="Arial" panose="020B0604020202020204" pitchFamily="34" charset="0"/>
                          <a:cs typeface="Arial" panose="020B0604020202020204" pitchFamily="34" charset="0"/>
                        </a:rPr>
                        <a:t>35</a:t>
                      </a:r>
                      <a:endParaRPr lang="el-GR" sz="1200" b="0" i="0" u="none" strike="noStrike" kern="1700" baseline="0" dirty="0">
                        <a:solidFill>
                          <a:schemeClr val="tx1"/>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609918295"/>
                  </a:ext>
                </a:extLst>
              </a:tr>
              <a:tr h="255640">
                <a:tc>
                  <a:txBody>
                    <a:bodyPr/>
                    <a:lstStyle/>
                    <a:p>
                      <a:pPr algn="ctr" fontAlgn="ctr"/>
                      <a:r>
                        <a:rPr lang="en-US" sz="1200" b="1" u="none" strike="noStrike" baseline="0" dirty="0">
                          <a:solidFill>
                            <a:schemeClr val="tx1"/>
                          </a:solidFill>
                          <a:effectLst/>
                          <a:latin typeface="Arial" panose="020B0604020202020204" pitchFamily="34" charset="0"/>
                          <a:cs typeface="Arial" panose="020B0604020202020204" pitchFamily="34" charset="0"/>
                        </a:rPr>
                        <a:t>Region of Crete</a:t>
                      </a:r>
                      <a:endParaRPr lang="en-US" sz="1200" b="1" i="0" u="none" strike="noStrike" baseline="0"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en-US" sz="1200" b="0" u="none" strike="noStrike" kern="1700" baseline="0" dirty="0">
                          <a:solidFill>
                            <a:schemeClr val="tx1"/>
                          </a:solidFill>
                          <a:effectLst/>
                          <a:latin typeface="Arial" panose="020B0604020202020204" pitchFamily="34" charset="0"/>
                          <a:cs typeface="Arial" panose="020B0604020202020204" pitchFamily="34" charset="0"/>
                        </a:rPr>
                        <a:t>62</a:t>
                      </a:r>
                      <a:endParaRPr lang="el-GR" sz="1200" b="0" i="0" u="none" strike="noStrike" kern="1700" baseline="0" dirty="0">
                        <a:solidFill>
                          <a:schemeClr val="tx1"/>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823683536"/>
                  </a:ext>
                </a:extLst>
              </a:tr>
              <a:tr h="255640">
                <a:tc>
                  <a:txBody>
                    <a:bodyPr/>
                    <a:lstStyle/>
                    <a:p>
                      <a:pPr algn="ctr" fontAlgn="ctr"/>
                      <a:r>
                        <a:rPr lang="en-US" sz="1200" b="1" u="none" strike="noStrike" baseline="0" dirty="0">
                          <a:solidFill>
                            <a:schemeClr val="tx1"/>
                          </a:solidFill>
                          <a:effectLst/>
                          <a:latin typeface="Arial" panose="020B0604020202020204" pitchFamily="34" charset="0"/>
                          <a:cs typeface="Arial" panose="020B0604020202020204" pitchFamily="34" charset="0"/>
                        </a:rPr>
                        <a:t>Region of Western Macedonia</a:t>
                      </a:r>
                      <a:endParaRPr lang="en-US" sz="1200" b="1" i="0" u="none" strike="noStrike" baseline="0"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en-US" sz="1200" b="0" u="none" strike="noStrike" kern="1700" baseline="0" dirty="0">
                          <a:solidFill>
                            <a:schemeClr val="tx1"/>
                          </a:solidFill>
                          <a:effectLst/>
                          <a:latin typeface="Arial" panose="020B0604020202020204" pitchFamily="34" charset="0"/>
                          <a:cs typeface="Arial" panose="020B0604020202020204" pitchFamily="34" charset="0"/>
                        </a:rPr>
                        <a:t>29</a:t>
                      </a:r>
                      <a:endParaRPr lang="el-GR" sz="1200" b="0" i="0" u="none" strike="noStrike" kern="1700" baseline="0" dirty="0">
                        <a:solidFill>
                          <a:schemeClr val="tx1"/>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615361174"/>
                  </a:ext>
                </a:extLst>
              </a:tr>
              <a:tr h="255640">
                <a:tc>
                  <a:txBody>
                    <a:bodyPr/>
                    <a:lstStyle/>
                    <a:p>
                      <a:pPr algn="ctr" fontAlgn="ctr"/>
                      <a:r>
                        <a:rPr lang="en-US" sz="1200" b="1" u="none" strike="noStrike" baseline="0" dirty="0">
                          <a:solidFill>
                            <a:schemeClr val="tx1"/>
                          </a:solidFill>
                          <a:effectLst/>
                          <a:latin typeface="Arial" panose="020B0604020202020204" pitchFamily="34" charset="0"/>
                          <a:cs typeface="Arial" panose="020B0604020202020204" pitchFamily="34" charset="0"/>
                        </a:rPr>
                        <a:t>Region of South Aegean</a:t>
                      </a:r>
                      <a:endParaRPr lang="en-US" sz="1200" b="1" i="0" u="none" strike="noStrike" baseline="0"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en-US" sz="1200" b="0" u="none" strike="noStrike" kern="1700" baseline="0" dirty="0">
                          <a:solidFill>
                            <a:schemeClr val="tx1"/>
                          </a:solidFill>
                          <a:effectLst/>
                          <a:latin typeface="Arial" panose="020B0604020202020204" pitchFamily="34" charset="0"/>
                          <a:cs typeface="Arial" panose="020B0604020202020204" pitchFamily="34" charset="0"/>
                        </a:rPr>
                        <a:t>33</a:t>
                      </a:r>
                      <a:endParaRPr lang="el-GR" sz="1200" b="0" i="0" u="none" strike="noStrike" kern="1700" baseline="0" dirty="0">
                        <a:solidFill>
                          <a:schemeClr val="tx1"/>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4205428693"/>
                  </a:ext>
                </a:extLst>
              </a:tr>
              <a:tr h="255640">
                <a:tc>
                  <a:txBody>
                    <a:bodyPr/>
                    <a:lstStyle/>
                    <a:p>
                      <a:pPr algn="ctr" fontAlgn="ctr"/>
                      <a:r>
                        <a:rPr lang="en-US" sz="1200" b="1" u="none" strike="noStrike" baseline="0" dirty="0">
                          <a:solidFill>
                            <a:schemeClr val="tx1"/>
                          </a:solidFill>
                          <a:effectLst/>
                          <a:latin typeface="Arial" panose="020B0604020202020204" pitchFamily="34" charset="0"/>
                          <a:cs typeface="Arial" panose="020B0604020202020204" pitchFamily="34" charset="0"/>
                        </a:rPr>
                        <a:t>Region of Ionian Islands</a:t>
                      </a:r>
                      <a:endParaRPr lang="en-US" sz="1200" b="1" i="0" u="none" strike="noStrike" baseline="0"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en-US" sz="1200" b="0" u="none" strike="noStrike" kern="1700" baseline="0" dirty="0">
                          <a:solidFill>
                            <a:schemeClr val="tx1"/>
                          </a:solidFill>
                          <a:effectLst/>
                          <a:latin typeface="Arial" panose="020B0604020202020204" pitchFamily="34" charset="0"/>
                          <a:cs typeface="Arial" panose="020B0604020202020204" pitchFamily="34" charset="0"/>
                        </a:rPr>
                        <a:t>26</a:t>
                      </a:r>
                      <a:endParaRPr lang="el-GR" sz="1200" b="0" i="0" u="none" strike="noStrike" kern="1700" baseline="0" dirty="0">
                        <a:solidFill>
                          <a:schemeClr val="tx1"/>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845595614"/>
                  </a:ext>
                </a:extLst>
              </a:tr>
              <a:tr h="255640">
                <a:tc>
                  <a:txBody>
                    <a:bodyPr/>
                    <a:lstStyle/>
                    <a:p>
                      <a:pPr algn="ctr" fontAlgn="ctr"/>
                      <a:r>
                        <a:rPr lang="en-US" sz="1200" b="1" u="none" strike="noStrike" baseline="0" dirty="0">
                          <a:solidFill>
                            <a:schemeClr val="tx1"/>
                          </a:solidFill>
                          <a:effectLst/>
                          <a:latin typeface="Arial" panose="020B0604020202020204" pitchFamily="34" charset="0"/>
                          <a:cs typeface="Arial" panose="020B0604020202020204" pitchFamily="34" charset="0"/>
                        </a:rPr>
                        <a:t>Region of Thessaly</a:t>
                      </a:r>
                      <a:endParaRPr lang="en-US" sz="1200" b="1" i="0" u="none" strike="noStrike" baseline="0"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en-US" sz="1200" b="0" u="none" strike="noStrike" kern="1700" baseline="0" dirty="0">
                          <a:solidFill>
                            <a:schemeClr val="tx1"/>
                          </a:solidFill>
                          <a:effectLst/>
                          <a:latin typeface="Arial" panose="020B0604020202020204" pitchFamily="34" charset="0"/>
                          <a:cs typeface="Arial" panose="020B0604020202020204" pitchFamily="34" charset="0"/>
                        </a:rPr>
                        <a:t>71</a:t>
                      </a:r>
                      <a:endParaRPr lang="el-GR" sz="1200" b="0" i="0" u="none" strike="noStrike" kern="1700" baseline="0" dirty="0">
                        <a:solidFill>
                          <a:schemeClr val="tx1"/>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415919709"/>
                  </a:ext>
                </a:extLst>
              </a:tr>
              <a:tr h="255640">
                <a:tc>
                  <a:txBody>
                    <a:bodyPr/>
                    <a:lstStyle/>
                    <a:p>
                      <a:pPr algn="ctr" fontAlgn="ctr"/>
                      <a:r>
                        <a:rPr lang="en-US" sz="1200" b="1" u="none" strike="noStrike" baseline="0" dirty="0">
                          <a:solidFill>
                            <a:schemeClr val="tx1"/>
                          </a:solidFill>
                          <a:effectLst/>
                          <a:latin typeface="Arial" panose="020B0604020202020204" pitchFamily="34" charset="0"/>
                          <a:cs typeface="Arial" panose="020B0604020202020204" pitchFamily="34" charset="0"/>
                        </a:rPr>
                        <a:t>Region of North Aegean</a:t>
                      </a:r>
                      <a:endParaRPr lang="en-US" sz="1200" b="1" i="0" u="none" strike="noStrike" baseline="0"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en-US" sz="1200" b="0" u="none" strike="noStrike" kern="1700" baseline="0" dirty="0">
                          <a:solidFill>
                            <a:schemeClr val="tx1"/>
                          </a:solidFill>
                          <a:effectLst/>
                          <a:latin typeface="Arial" panose="020B0604020202020204" pitchFamily="34" charset="0"/>
                          <a:cs typeface="Arial" panose="020B0604020202020204" pitchFamily="34" charset="0"/>
                        </a:rPr>
                        <a:t>21</a:t>
                      </a:r>
                      <a:endParaRPr lang="el-GR" sz="1200" b="0" i="0" u="none" strike="noStrike" kern="1700" baseline="0" dirty="0">
                        <a:solidFill>
                          <a:schemeClr val="tx1"/>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916242816"/>
                  </a:ext>
                </a:extLst>
              </a:tr>
            </a:tbl>
          </a:graphicData>
        </a:graphic>
      </p:graphicFrame>
      <p:sp>
        <p:nvSpPr>
          <p:cNvPr id="2" name="Text Placeholder 1">
            <a:extLst>
              <a:ext uri="{FF2B5EF4-FFF2-40B4-BE49-F238E27FC236}">
                <a16:creationId xmlns:a16="http://schemas.microsoft.com/office/drawing/2014/main" id="{8E2D0B6F-AA28-B0C2-C7BA-8AF0F1693F8C}"/>
              </a:ext>
            </a:extLst>
          </p:cNvPr>
          <p:cNvSpPr txBox="1">
            <a:spLocks/>
          </p:cNvSpPr>
          <p:nvPr/>
        </p:nvSpPr>
        <p:spPr>
          <a:xfrm>
            <a:off x="309401" y="-78734"/>
            <a:ext cx="11573197" cy="724247"/>
          </a:xfrm>
          <a:prstGeom prst="rect">
            <a:avLst/>
          </a:prstGeom>
        </p:spPr>
        <p:txBody>
          <a:bodyPr vert="horz" lIns="91440" tIns="45720" rIns="91440" bIns="45720" rtlCol="0" anchor="ctr">
            <a:normAutofit/>
          </a:bodyPr>
          <a:lstStyle>
            <a:defPPr>
              <a:defRPr lang="el-GR"/>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dirty="0">
                <a:solidFill>
                  <a:srgbClr val="0070C0"/>
                </a:solidFill>
                <a:latin typeface="Arial" panose="020B0604020202020204" pitchFamily="34" charset="0"/>
                <a:cs typeface="Arial" panose="020B0604020202020204" pitchFamily="34" charset="0"/>
              </a:rPr>
              <a:t>Sample information</a:t>
            </a:r>
          </a:p>
        </p:txBody>
      </p:sp>
      <p:sp>
        <p:nvSpPr>
          <p:cNvPr id="7" name="Rectangle 3">
            <a:extLst>
              <a:ext uri="{FF2B5EF4-FFF2-40B4-BE49-F238E27FC236}">
                <a16:creationId xmlns:a16="http://schemas.microsoft.com/office/drawing/2014/main" id="{AFDFBC72-22C3-F73E-8DFA-288DF4D2A40A}"/>
              </a:ext>
            </a:extLst>
          </p:cNvPr>
          <p:cNvSpPr>
            <a:spLocks noChangeArrowheads="1"/>
          </p:cNvSpPr>
          <p:nvPr/>
        </p:nvSpPr>
        <p:spPr bwMode="auto">
          <a:xfrm>
            <a:off x="1100804" y="645513"/>
            <a:ext cx="495649"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7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b="1"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endParaRPr kumimoji="0" lang="el-GR" altLang="el-G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1" name="Text Placeholder 1">
            <a:extLst>
              <a:ext uri="{FF2B5EF4-FFF2-40B4-BE49-F238E27FC236}">
                <a16:creationId xmlns:a16="http://schemas.microsoft.com/office/drawing/2014/main" id="{824D5F08-AEA3-C075-EBAA-3784572D8A89}"/>
              </a:ext>
            </a:extLst>
          </p:cNvPr>
          <p:cNvSpPr txBox="1">
            <a:spLocks/>
          </p:cNvSpPr>
          <p:nvPr/>
        </p:nvSpPr>
        <p:spPr>
          <a:xfrm>
            <a:off x="531029" y="571542"/>
            <a:ext cx="6974260" cy="763942"/>
          </a:xfrm>
          <a:prstGeom prst="rect">
            <a:avLst/>
          </a:prstGeom>
        </p:spPr>
        <p:txBody>
          <a:bodyPr vert="horz" lIns="91440" tIns="45720" rIns="91440" bIns="45720" rtlCol="0" anchor="ctr">
            <a:normAutofit/>
          </a:bodyPr>
          <a:lstStyle>
            <a:defPPr>
              <a:defRPr lang="el-GR"/>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00" b="1" dirty="0">
                <a:solidFill>
                  <a:schemeClr val="tx1">
                    <a:lumMod val="75000"/>
                    <a:lumOff val="25000"/>
                  </a:schemeClr>
                </a:solidFill>
                <a:latin typeface="Arial" panose="020B0604020202020204" pitchFamily="34" charset="0"/>
                <a:cs typeface="Arial" panose="020B0604020202020204" pitchFamily="34" charset="0"/>
              </a:rPr>
              <a:t>Preliminary Demographic Overview (</a:t>
            </a:r>
            <a:r>
              <a:rPr lang="en-US" sz="1800" b="1" i="1" dirty="0">
                <a:solidFill>
                  <a:schemeClr val="tx1">
                    <a:lumMod val="75000"/>
                    <a:lumOff val="25000"/>
                  </a:schemeClr>
                </a:solidFill>
                <a:latin typeface="Arial" panose="020B0604020202020204" pitchFamily="34" charset="0"/>
                <a:cs typeface="Arial" panose="020B0604020202020204" pitchFamily="34" charset="0"/>
              </a:rPr>
              <a:t>N</a:t>
            </a:r>
            <a:r>
              <a:rPr lang="en-US" sz="1800" b="1" dirty="0">
                <a:solidFill>
                  <a:schemeClr val="tx1">
                    <a:lumMod val="75000"/>
                    <a:lumOff val="25000"/>
                  </a:schemeClr>
                </a:solidFill>
                <a:latin typeface="Arial" panose="020B0604020202020204" pitchFamily="34" charset="0"/>
                <a:cs typeface="Arial" panose="020B0604020202020204" pitchFamily="34" charset="0"/>
              </a:rPr>
              <a:t> = 1123)</a:t>
            </a:r>
          </a:p>
        </p:txBody>
      </p:sp>
      <p:graphicFrame>
        <p:nvGraphicFramePr>
          <p:cNvPr id="3" name="Γράφημα 2">
            <a:extLst>
              <a:ext uri="{FF2B5EF4-FFF2-40B4-BE49-F238E27FC236}">
                <a16:creationId xmlns:a16="http://schemas.microsoft.com/office/drawing/2014/main" id="{B8D8EE25-DB75-3ED2-3A86-1227853D7D16}"/>
              </a:ext>
            </a:extLst>
          </p:cNvPr>
          <p:cNvGraphicFramePr>
            <a:graphicFrameLocks/>
          </p:cNvGraphicFramePr>
          <p:nvPr>
            <p:extLst>
              <p:ext uri="{D42A27DB-BD31-4B8C-83A1-F6EECF244321}">
                <p14:modId xmlns:p14="http://schemas.microsoft.com/office/powerpoint/2010/main" val="246772881"/>
              </p:ext>
            </p:extLst>
          </p:nvPr>
        </p:nvGraphicFramePr>
        <p:xfrm>
          <a:off x="5695804" y="1440401"/>
          <a:ext cx="6256175" cy="39578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13603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9E100A-4130-AE2C-D294-5F6BB51E27EC}"/>
            </a:ext>
          </a:extLst>
        </p:cNvPr>
        <p:cNvGrpSpPr/>
        <p:nvPr/>
      </p:nvGrpSpPr>
      <p:grpSpPr>
        <a:xfrm>
          <a:off x="0" y="0"/>
          <a:ext cx="0" cy="0"/>
          <a:chOff x="0" y="0"/>
          <a:chExt cx="0" cy="0"/>
        </a:xfrm>
      </p:grpSpPr>
      <p:pic>
        <p:nvPicPr>
          <p:cNvPr id="14" name="Εικόνα 13">
            <a:extLst>
              <a:ext uri="{FF2B5EF4-FFF2-40B4-BE49-F238E27FC236}">
                <a16:creationId xmlns:a16="http://schemas.microsoft.com/office/drawing/2014/main" id="{3F547C43-D4CD-92DD-0B1C-27A229AC3AE0}"/>
              </a:ext>
            </a:extLst>
          </p:cNvPr>
          <p:cNvPicPr>
            <a:picLocks noChangeAspect="1"/>
          </p:cNvPicPr>
          <p:nvPr/>
        </p:nvPicPr>
        <p:blipFill>
          <a:blip r:embed="rId3"/>
          <a:stretch>
            <a:fillRect/>
          </a:stretch>
        </p:blipFill>
        <p:spPr>
          <a:xfrm>
            <a:off x="5607502" y="591028"/>
            <a:ext cx="6584498" cy="6266971"/>
          </a:xfrm>
          <a:prstGeom prst="rect">
            <a:avLst/>
          </a:prstGeom>
        </p:spPr>
      </p:pic>
      <p:graphicFrame>
        <p:nvGraphicFramePr>
          <p:cNvPr id="19" name="Γράφημα 18">
            <a:extLst>
              <a:ext uri="{FF2B5EF4-FFF2-40B4-BE49-F238E27FC236}">
                <a16:creationId xmlns:a16="http://schemas.microsoft.com/office/drawing/2014/main" id="{323FEA67-D910-4A54-A6E8-F9CA0B8C8C38}"/>
              </a:ext>
            </a:extLst>
          </p:cNvPr>
          <p:cNvGraphicFramePr>
            <a:graphicFrameLocks/>
          </p:cNvGraphicFramePr>
          <p:nvPr>
            <p:extLst>
              <p:ext uri="{D42A27DB-BD31-4B8C-83A1-F6EECF244321}">
                <p14:modId xmlns:p14="http://schemas.microsoft.com/office/powerpoint/2010/main" val="2146355872"/>
              </p:ext>
            </p:extLst>
          </p:nvPr>
        </p:nvGraphicFramePr>
        <p:xfrm>
          <a:off x="-541125" y="661239"/>
          <a:ext cx="5607502" cy="4186787"/>
        </p:xfrm>
        <a:graphic>
          <a:graphicData uri="http://schemas.openxmlformats.org/drawingml/2006/chart">
            <c:chart xmlns:c="http://schemas.openxmlformats.org/drawingml/2006/chart" xmlns:r="http://schemas.openxmlformats.org/officeDocument/2006/relationships" r:id="rId4"/>
          </a:graphicData>
        </a:graphic>
      </p:graphicFrame>
      <p:cxnSp>
        <p:nvCxnSpPr>
          <p:cNvPr id="20" name="Elbow Connector 38">
            <a:extLst>
              <a:ext uri="{FF2B5EF4-FFF2-40B4-BE49-F238E27FC236}">
                <a16:creationId xmlns:a16="http://schemas.microsoft.com/office/drawing/2014/main" id="{A6847064-4DF8-B0A0-078C-F4A1D1311710}"/>
              </a:ext>
            </a:extLst>
          </p:cNvPr>
          <p:cNvCxnSpPr>
            <a:cxnSpLocks/>
          </p:cNvCxnSpPr>
          <p:nvPr/>
        </p:nvCxnSpPr>
        <p:spPr>
          <a:xfrm flipV="1">
            <a:off x="2843784" y="2450592"/>
            <a:ext cx="2880360" cy="1307592"/>
          </a:xfrm>
          <a:prstGeom prst="bentConnector3">
            <a:avLst>
              <a:gd name="adj1" fmla="val 50000"/>
            </a:avLst>
          </a:prstGeom>
          <a:ln w="38100">
            <a:solidFill>
              <a:schemeClr val="tx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sp>
        <p:nvSpPr>
          <p:cNvPr id="7" name="Text Placeholder 1">
            <a:extLst>
              <a:ext uri="{FF2B5EF4-FFF2-40B4-BE49-F238E27FC236}">
                <a16:creationId xmlns:a16="http://schemas.microsoft.com/office/drawing/2014/main" id="{9E05D87B-7C9C-549F-FE63-F384933C5D6A}"/>
              </a:ext>
            </a:extLst>
          </p:cNvPr>
          <p:cNvSpPr txBox="1">
            <a:spLocks/>
          </p:cNvSpPr>
          <p:nvPr/>
        </p:nvSpPr>
        <p:spPr>
          <a:xfrm>
            <a:off x="309401" y="-78734"/>
            <a:ext cx="11573197" cy="724247"/>
          </a:xfrm>
          <a:prstGeom prst="rect">
            <a:avLst/>
          </a:prstGeom>
        </p:spPr>
        <p:txBody>
          <a:bodyPr vert="horz" lIns="91440" tIns="45720" rIns="91440" bIns="45720" rtlCol="0" anchor="ctr">
            <a:normAutofit/>
          </a:bodyPr>
          <a:lstStyle>
            <a:defPPr>
              <a:defRPr lang="el-GR"/>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dirty="0">
                <a:solidFill>
                  <a:srgbClr val="0070C0"/>
                </a:solidFill>
                <a:latin typeface="Arial" panose="020B0604020202020204" pitchFamily="34" charset="0"/>
                <a:cs typeface="Arial" panose="020B0604020202020204" pitchFamily="34" charset="0"/>
              </a:rPr>
              <a:t>Experience of extreme climatic events</a:t>
            </a:r>
          </a:p>
        </p:txBody>
      </p:sp>
      <p:sp>
        <p:nvSpPr>
          <p:cNvPr id="71" name="TextBox 70">
            <a:extLst>
              <a:ext uri="{FF2B5EF4-FFF2-40B4-BE49-F238E27FC236}">
                <a16:creationId xmlns:a16="http://schemas.microsoft.com/office/drawing/2014/main" id="{F9DD5C4B-5AB5-54B7-A8CC-01AC6406F5D6}"/>
              </a:ext>
            </a:extLst>
          </p:cNvPr>
          <p:cNvSpPr txBox="1"/>
          <p:nvPr/>
        </p:nvSpPr>
        <p:spPr>
          <a:xfrm>
            <a:off x="0" y="4824268"/>
            <a:ext cx="5262824" cy="982833"/>
          </a:xfrm>
          <a:prstGeom prst="rect">
            <a:avLst/>
          </a:prstGeom>
          <a:noFill/>
        </p:spPr>
        <p:txBody>
          <a:bodyPr wrap="square">
            <a:spAutoFit/>
          </a:bodyPr>
          <a:lstStyle/>
          <a:p>
            <a:pPr marL="342900" marR="0" lvl="0" indent="-342900" algn="just" defTabSz="914286" rtl="0" eaLnBrk="1" fontAlgn="auto" latinLnBrk="0" hangingPunct="1">
              <a:lnSpc>
                <a:spcPct val="110000"/>
              </a:lnSpc>
              <a:spcBef>
                <a:spcPts val="0"/>
              </a:spcBef>
              <a:spcAft>
                <a:spcPts val="0"/>
              </a:spcAft>
              <a:buClrTx/>
              <a:buSzTx/>
              <a:buFont typeface="Wingdings" panose="05000000000000000000" pitchFamily="2" charset="2"/>
              <a:buChar char="ü"/>
              <a:tabLst/>
              <a:defRPr/>
            </a:pPr>
            <a:r>
              <a:rPr lang="en-US" altLang="ko-KR" b="1" dirty="0">
                <a:latin typeface="Arial"/>
                <a:cs typeface="Arial" pitchFamily="34" charset="0"/>
              </a:rPr>
              <a:t>Almost everyone </a:t>
            </a:r>
            <a:r>
              <a:rPr lang="en-US" altLang="ko-KR" dirty="0">
                <a:latin typeface="Arial"/>
                <a:cs typeface="Arial" pitchFamily="34" charset="0"/>
              </a:rPr>
              <a:t>that believes </a:t>
            </a:r>
            <a:r>
              <a:rPr lang="en-US" altLang="ko-KR" u="sng" dirty="0">
                <a:latin typeface="Arial"/>
                <a:cs typeface="Arial" pitchFamily="34" charset="0"/>
              </a:rPr>
              <a:t>in climate crisis has experienced at least an extreme climatic event.</a:t>
            </a:r>
            <a:endParaRPr kumimoji="0" lang="en-US" altLang="ko-KR" i="0" u="sng" strike="noStrike" kern="1200" cap="none" spc="0" normalizeH="0" noProof="0" dirty="0">
              <a:ln>
                <a:noFill/>
              </a:ln>
              <a:uLnTx/>
              <a:uFillTx/>
              <a:latin typeface="Arial"/>
              <a:cs typeface="Arial" pitchFamily="34" charset="0"/>
            </a:endParaRPr>
          </a:p>
        </p:txBody>
      </p:sp>
      <p:sp>
        <p:nvSpPr>
          <p:cNvPr id="72" name="TextBox 71">
            <a:extLst>
              <a:ext uri="{FF2B5EF4-FFF2-40B4-BE49-F238E27FC236}">
                <a16:creationId xmlns:a16="http://schemas.microsoft.com/office/drawing/2014/main" id="{A02188A8-BC2B-6D79-FA09-537483EE7B9B}"/>
              </a:ext>
            </a:extLst>
          </p:cNvPr>
          <p:cNvSpPr txBox="1"/>
          <p:nvPr/>
        </p:nvSpPr>
        <p:spPr>
          <a:xfrm>
            <a:off x="0" y="5880184"/>
            <a:ext cx="5262824" cy="678134"/>
          </a:xfrm>
          <a:prstGeom prst="rect">
            <a:avLst/>
          </a:prstGeom>
          <a:noFill/>
        </p:spPr>
        <p:txBody>
          <a:bodyPr wrap="square">
            <a:spAutoFit/>
          </a:bodyPr>
          <a:lstStyle/>
          <a:p>
            <a:pPr marL="342900" marR="0" lvl="0" indent="-342900" algn="just" defTabSz="914286" rtl="0" eaLnBrk="1" fontAlgn="auto" latinLnBrk="0" hangingPunct="1">
              <a:lnSpc>
                <a:spcPct val="110000"/>
              </a:lnSpc>
              <a:spcBef>
                <a:spcPts val="0"/>
              </a:spcBef>
              <a:spcAft>
                <a:spcPts val="0"/>
              </a:spcAft>
              <a:buClrTx/>
              <a:buSzTx/>
              <a:buFont typeface="Wingdings" panose="05000000000000000000" pitchFamily="2" charset="2"/>
              <a:buChar char="ü"/>
              <a:tabLst/>
              <a:defRPr/>
            </a:pPr>
            <a:r>
              <a:rPr kumimoji="0" lang="en-US" altLang="ko-KR" i="0" u="sng" strike="noStrike" kern="1200" cap="none" spc="0" normalizeH="0" noProof="0" dirty="0">
                <a:ln>
                  <a:noFill/>
                </a:ln>
                <a:uLnTx/>
                <a:uFillTx/>
                <a:latin typeface="Arial"/>
                <a:cs typeface="Arial" pitchFamily="34" charset="0"/>
              </a:rPr>
              <a:t>The majority referred </a:t>
            </a:r>
            <a:r>
              <a:rPr kumimoji="0" lang="en-US" altLang="ko-KR" i="0" u="sng" strike="noStrike" kern="1200" cap="none" spc="0" normalizeH="0" noProof="0" dirty="0">
                <a:ln>
                  <a:noFill/>
                </a:ln>
                <a:solidFill>
                  <a:srgbClr val="FF0000"/>
                </a:solidFill>
                <a:effectLst>
                  <a:outerShdw blurRad="38100" dist="38100" dir="2700000" algn="tl">
                    <a:srgbClr val="000000">
                      <a:alpha val="43137"/>
                    </a:srgbClr>
                  </a:outerShdw>
                </a:effectLst>
                <a:uLnTx/>
                <a:uFillTx/>
                <a:latin typeface="Arial"/>
                <a:cs typeface="Arial" pitchFamily="34" charset="0"/>
              </a:rPr>
              <a:t>to global warming and wildfires and in many cases droughts.</a:t>
            </a:r>
            <a:endParaRPr kumimoji="0" lang="en-US" altLang="ko-KR" i="0" u="sng" strike="noStrike" kern="1200" cap="none" spc="0" normalizeH="0" noProof="0" dirty="0">
              <a:ln>
                <a:noFill/>
              </a:ln>
              <a:uLnTx/>
              <a:uFillTx/>
              <a:latin typeface="Arial"/>
              <a:cs typeface="Arial" pitchFamily="34" charset="0"/>
            </a:endParaRPr>
          </a:p>
        </p:txBody>
      </p:sp>
      <p:sp>
        <p:nvSpPr>
          <p:cNvPr id="74" name="TextBox 73">
            <a:extLst>
              <a:ext uri="{FF2B5EF4-FFF2-40B4-BE49-F238E27FC236}">
                <a16:creationId xmlns:a16="http://schemas.microsoft.com/office/drawing/2014/main" id="{A79A04F6-9AF8-4D01-E1CA-9DED680487A3}"/>
              </a:ext>
            </a:extLst>
          </p:cNvPr>
          <p:cNvSpPr txBox="1"/>
          <p:nvPr/>
        </p:nvSpPr>
        <p:spPr>
          <a:xfrm>
            <a:off x="4521236" y="2065870"/>
            <a:ext cx="2172532" cy="342145"/>
          </a:xfrm>
          <a:prstGeom prst="rect">
            <a:avLst/>
          </a:prstGeom>
          <a:noFill/>
        </p:spPr>
        <p:txBody>
          <a:bodyPr wrap="square">
            <a:spAutoFit/>
          </a:bodyPr>
          <a:lstStyle/>
          <a:p>
            <a:pPr marR="0" lvl="0" algn="just" defTabSz="914286" rtl="0" eaLnBrk="1" fontAlgn="auto" latinLnBrk="0" hangingPunct="1">
              <a:lnSpc>
                <a:spcPct val="110000"/>
              </a:lnSpc>
              <a:spcBef>
                <a:spcPts val="0"/>
              </a:spcBef>
              <a:spcAft>
                <a:spcPts val="0"/>
              </a:spcAft>
              <a:buClrTx/>
              <a:buSzTx/>
              <a:tabLst/>
              <a:defRPr/>
            </a:pPr>
            <a:r>
              <a:rPr kumimoji="0" lang="en-US" altLang="ko-KR" sz="1600" b="1" i="0" strike="noStrike" kern="1200" cap="none" spc="0" normalizeH="0" noProof="0" dirty="0">
                <a:ln>
                  <a:noFill/>
                </a:ln>
                <a:uLnTx/>
                <a:uFillTx/>
                <a:latin typeface="Arial"/>
                <a:cs typeface="Arial" pitchFamily="34" charset="0"/>
              </a:rPr>
              <a:t>If “Yes”</a:t>
            </a:r>
            <a:endParaRPr kumimoji="0" lang="en-US" altLang="ko-KR" sz="1600" i="0" strike="noStrike" kern="1200" cap="none" spc="0" normalizeH="0" noProof="0" dirty="0">
              <a:ln>
                <a:noFill/>
              </a:ln>
              <a:uLnTx/>
              <a:uFillTx/>
              <a:latin typeface="Arial"/>
              <a:cs typeface="Arial" pitchFamily="34" charset="0"/>
            </a:endParaRPr>
          </a:p>
        </p:txBody>
      </p:sp>
    </p:spTree>
    <p:extLst>
      <p:ext uri="{BB962C8B-B14F-4D97-AF65-F5344CB8AC3E}">
        <p14:creationId xmlns:p14="http://schemas.microsoft.com/office/powerpoint/2010/main" val="4277120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598A19-FA57-7DF8-7FF5-022293D93AD1}"/>
            </a:ext>
          </a:extLst>
        </p:cNvPr>
        <p:cNvGrpSpPr/>
        <p:nvPr/>
      </p:nvGrpSpPr>
      <p:grpSpPr>
        <a:xfrm>
          <a:off x="0" y="0"/>
          <a:ext cx="0" cy="0"/>
          <a:chOff x="0" y="0"/>
          <a:chExt cx="0" cy="0"/>
        </a:xfrm>
      </p:grpSpPr>
      <p:pic>
        <p:nvPicPr>
          <p:cNvPr id="6" name="Εικόνα 5">
            <a:extLst>
              <a:ext uri="{FF2B5EF4-FFF2-40B4-BE49-F238E27FC236}">
                <a16:creationId xmlns:a16="http://schemas.microsoft.com/office/drawing/2014/main" id="{4E344258-8678-4FC9-170C-36FD4A874385}"/>
              </a:ext>
            </a:extLst>
          </p:cNvPr>
          <p:cNvPicPr>
            <a:picLocks noChangeAspect="1"/>
          </p:cNvPicPr>
          <p:nvPr/>
        </p:nvPicPr>
        <p:blipFill>
          <a:blip r:embed="rId3"/>
          <a:stretch>
            <a:fillRect/>
          </a:stretch>
        </p:blipFill>
        <p:spPr>
          <a:xfrm>
            <a:off x="1" y="950976"/>
            <a:ext cx="6186628" cy="5956330"/>
          </a:xfrm>
          <a:prstGeom prst="rect">
            <a:avLst/>
          </a:prstGeom>
        </p:spPr>
      </p:pic>
      <p:graphicFrame>
        <p:nvGraphicFramePr>
          <p:cNvPr id="209" name="Γράφημα 208">
            <a:extLst>
              <a:ext uri="{FF2B5EF4-FFF2-40B4-BE49-F238E27FC236}">
                <a16:creationId xmlns:a16="http://schemas.microsoft.com/office/drawing/2014/main" id="{1325ECF3-97B5-4F46-BCC9-27999251870A}"/>
              </a:ext>
            </a:extLst>
          </p:cNvPr>
          <p:cNvGraphicFramePr>
            <a:graphicFrameLocks/>
          </p:cNvGraphicFramePr>
          <p:nvPr>
            <p:extLst>
              <p:ext uri="{D42A27DB-BD31-4B8C-83A1-F6EECF244321}">
                <p14:modId xmlns:p14="http://schemas.microsoft.com/office/powerpoint/2010/main" val="2261918404"/>
              </p:ext>
            </p:extLst>
          </p:nvPr>
        </p:nvGraphicFramePr>
        <p:xfrm>
          <a:off x="7187185" y="748240"/>
          <a:ext cx="4675256" cy="303946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0" name="Γράφημα 209">
            <a:extLst>
              <a:ext uri="{FF2B5EF4-FFF2-40B4-BE49-F238E27FC236}">
                <a16:creationId xmlns:a16="http://schemas.microsoft.com/office/drawing/2014/main" id="{9A226FCB-AA03-43AB-B60A-532A36F6D9AC}"/>
              </a:ext>
            </a:extLst>
          </p:cNvPr>
          <p:cNvGraphicFramePr>
            <a:graphicFrameLocks/>
          </p:cNvGraphicFramePr>
          <p:nvPr>
            <p:extLst>
              <p:ext uri="{D42A27DB-BD31-4B8C-83A1-F6EECF244321}">
                <p14:modId xmlns:p14="http://schemas.microsoft.com/office/powerpoint/2010/main" val="3138086068"/>
              </p:ext>
            </p:extLst>
          </p:nvPr>
        </p:nvGraphicFramePr>
        <p:xfrm>
          <a:off x="7187186" y="3867912"/>
          <a:ext cx="4775938" cy="3016946"/>
        </p:xfrm>
        <a:graphic>
          <a:graphicData uri="http://schemas.openxmlformats.org/drawingml/2006/chart">
            <c:chart xmlns:c="http://schemas.openxmlformats.org/drawingml/2006/chart" xmlns:r="http://schemas.openxmlformats.org/officeDocument/2006/relationships" r:id="rId5"/>
          </a:graphicData>
        </a:graphic>
      </p:graphicFrame>
      <p:cxnSp>
        <p:nvCxnSpPr>
          <p:cNvPr id="211" name="Elbow Connector 38">
            <a:extLst>
              <a:ext uri="{FF2B5EF4-FFF2-40B4-BE49-F238E27FC236}">
                <a16:creationId xmlns:a16="http://schemas.microsoft.com/office/drawing/2014/main" id="{F77B9775-F56C-6D40-7E3B-790E57E1FCBE}"/>
              </a:ext>
            </a:extLst>
          </p:cNvPr>
          <p:cNvCxnSpPr>
            <a:cxnSpLocks/>
          </p:cNvCxnSpPr>
          <p:nvPr/>
        </p:nvCxnSpPr>
        <p:spPr>
          <a:xfrm rot="10800000" flipV="1">
            <a:off x="5788153" y="4093170"/>
            <a:ext cx="1502697" cy="1091477"/>
          </a:xfrm>
          <a:prstGeom prst="bentConnector3">
            <a:avLst>
              <a:gd name="adj1" fmla="val 50000"/>
            </a:avLst>
          </a:prstGeom>
          <a:ln w="38100">
            <a:solidFill>
              <a:schemeClr val="tx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sp>
        <p:nvSpPr>
          <p:cNvPr id="7" name="Text Placeholder 1">
            <a:extLst>
              <a:ext uri="{FF2B5EF4-FFF2-40B4-BE49-F238E27FC236}">
                <a16:creationId xmlns:a16="http://schemas.microsoft.com/office/drawing/2014/main" id="{D0DEA7B8-5942-AF1F-4552-FB1D0597D752}"/>
              </a:ext>
            </a:extLst>
          </p:cNvPr>
          <p:cNvSpPr txBox="1">
            <a:spLocks/>
          </p:cNvSpPr>
          <p:nvPr/>
        </p:nvSpPr>
        <p:spPr>
          <a:xfrm>
            <a:off x="309401" y="-78734"/>
            <a:ext cx="11573197" cy="724247"/>
          </a:xfrm>
          <a:prstGeom prst="rect">
            <a:avLst/>
          </a:prstGeom>
        </p:spPr>
        <p:txBody>
          <a:bodyPr vert="horz" lIns="91440" tIns="45720" rIns="91440" bIns="45720" rtlCol="0" anchor="ctr">
            <a:normAutofit/>
          </a:bodyPr>
          <a:lstStyle>
            <a:defPPr>
              <a:defRPr lang="el-GR"/>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dirty="0">
                <a:solidFill>
                  <a:srgbClr val="0070C0"/>
                </a:solidFill>
                <a:latin typeface="Arial" panose="020B0604020202020204" pitchFamily="34" charset="0"/>
                <a:cs typeface="Arial" panose="020B0604020202020204" pitchFamily="34" charset="0"/>
              </a:rPr>
              <a:t>Vulnerability to extreme climatic events</a:t>
            </a:r>
          </a:p>
        </p:txBody>
      </p:sp>
    </p:spTree>
    <p:extLst>
      <p:ext uri="{BB962C8B-B14F-4D97-AF65-F5344CB8AC3E}">
        <p14:creationId xmlns:p14="http://schemas.microsoft.com/office/powerpoint/2010/main" val="248764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Γράφημα 3">
            <a:extLst>
              <a:ext uri="{FF2B5EF4-FFF2-40B4-BE49-F238E27FC236}">
                <a16:creationId xmlns:a16="http://schemas.microsoft.com/office/drawing/2014/main" id="{15B19998-14D9-400F-B274-07DD886C59BF}"/>
              </a:ext>
            </a:extLst>
          </p:cNvPr>
          <p:cNvGraphicFramePr>
            <a:graphicFrameLocks/>
          </p:cNvGraphicFramePr>
          <p:nvPr>
            <p:extLst>
              <p:ext uri="{D42A27DB-BD31-4B8C-83A1-F6EECF244321}">
                <p14:modId xmlns:p14="http://schemas.microsoft.com/office/powerpoint/2010/main" val="3730882756"/>
              </p:ext>
            </p:extLst>
          </p:nvPr>
        </p:nvGraphicFramePr>
        <p:xfrm>
          <a:off x="0" y="560103"/>
          <a:ext cx="5147514" cy="349386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Γράφημα 4">
            <a:extLst>
              <a:ext uri="{FF2B5EF4-FFF2-40B4-BE49-F238E27FC236}">
                <a16:creationId xmlns:a16="http://schemas.microsoft.com/office/drawing/2014/main" id="{5F2C32BB-8D5C-4123-B292-A32EC0FD39B2}"/>
              </a:ext>
            </a:extLst>
          </p:cNvPr>
          <p:cNvGraphicFramePr>
            <a:graphicFrameLocks/>
          </p:cNvGraphicFramePr>
          <p:nvPr>
            <p:extLst>
              <p:ext uri="{D42A27DB-BD31-4B8C-83A1-F6EECF244321}">
                <p14:modId xmlns:p14="http://schemas.microsoft.com/office/powerpoint/2010/main" val="2223220206"/>
              </p:ext>
            </p:extLst>
          </p:nvPr>
        </p:nvGraphicFramePr>
        <p:xfrm>
          <a:off x="6848475" y="526428"/>
          <a:ext cx="4941981" cy="3493861"/>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Elbow Connector 38">
            <a:extLst>
              <a:ext uri="{FF2B5EF4-FFF2-40B4-BE49-F238E27FC236}">
                <a16:creationId xmlns:a16="http://schemas.microsoft.com/office/drawing/2014/main" id="{5F08013B-B6FE-5AD3-A5DC-8D0455DD13CD}"/>
              </a:ext>
            </a:extLst>
          </p:cNvPr>
          <p:cNvCxnSpPr>
            <a:cxnSpLocks/>
          </p:cNvCxnSpPr>
          <p:nvPr/>
        </p:nvCxnSpPr>
        <p:spPr>
          <a:xfrm flipV="1">
            <a:off x="2450385" y="724407"/>
            <a:ext cx="5722065" cy="724247"/>
          </a:xfrm>
          <a:prstGeom prst="bentConnector3">
            <a:avLst>
              <a:gd name="adj1" fmla="val 64815"/>
            </a:avLst>
          </a:prstGeom>
          <a:ln w="38100">
            <a:solidFill>
              <a:schemeClr val="tx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graphicFrame>
        <p:nvGraphicFramePr>
          <p:cNvPr id="8" name="Γράφημα 7">
            <a:extLst>
              <a:ext uri="{FF2B5EF4-FFF2-40B4-BE49-F238E27FC236}">
                <a16:creationId xmlns:a16="http://schemas.microsoft.com/office/drawing/2014/main" id="{838C6599-2740-498B-8FE0-A2CF6E2E3642}"/>
              </a:ext>
            </a:extLst>
          </p:cNvPr>
          <p:cNvGraphicFramePr>
            <a:graphicFrameLocks/>
          </p:cNvGraphicFramePr>
          <p:nvPr>
            <p:extLst>
              <p:ext uri="{D42A27DB-BD31-4B8C-83A1-F6EECF244321}">
                <p14:modId xmlns:p14="http://schemas.microsoft.com/office/powerpoint/2010/main" val="647582440"/>
              </p:ext>
            </p:extLst>
          </p:nvPr>
        </p:nvGraphicFramePr>
        <p:xfrm>
          <a:off x="112619" y="3825007"/>
          <a:ext cx="5524500" cy="3117850"/>
        </p:xfrm>
        <a:graphic>
          <a:graphicData uri="http://schemas.openxmlformats.org/drawingml/2006/chart">
            <c:chart xmlns:c="http://schemas.openxmlformats.org/drawingml/2006/chart" xmlns:r="http://schemas.openxmlformats.org/officeDocument/2006/relationships" r:id="rId4"/>
          </a:graphicData>
        </a:graphic>
      </p:graphicFrame>
      <p:cxnSp>
        <p:nvCxnSpPr>
          <p:cNvPr id="10" name="Elbow Connector 38">
            <a:extLst>
              <a:ext uri="{FF2B5EF4-FFF2-40B4-BE49-F238E27FC236}">
                <a16:creationId xmlns:a16="http://schemas.microsoft.com/office/drawing/2014/main" id="{25F80A15-A861-B270-C348-83D8B512996F}"/>
              </a:ext>
            </a:extLst>
          </p:cNvPr>
          <p:cNvCxnSpPr>
            <a:cxnSpLocks/>
          </p:cNvCxnSpPr>
          <p:nvPr/>
        </p:nvCxnSpPr>
        <p:spPr>
          <a:xfrm>
            <a:off x="3657600" y="3032993"/>
            <a:ext cx="2800350" cy="1329457"/>
          </a:xfrm>
          <a:prstGeom prst="bentConnector3">
            <a:avLst>
              <a:gd name="adj1" fmla="val 75170"/>
            </a:avLst>
          </a:prstGeom>
          <a:ln w="38100">
            <a:solidFill>
              <a:schemeClr val="tx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graphicFrame>
        <p:nvGraphicFramePr>
          <p:cNvPr id="18" name="Γράφημα 17">
            <a:extLst>
              <a:ext uri="{FF2B5EF4-FFF2-40B4-BE49-F238E27FC236}">
                <a16:creationId xmlns:a16="http://schemas.microsoft.com/office/drawing/2014/main" id="{5F25AE64-A720-66D4-B137-12F0A40A9972}"/>
              </a:ext>
            </a:extLst>
          </p:cNvPr>
          <p:cNvGraphicFramePr>
            <a:graphicFrameLocks/>
          </p:cNvGraphicFramePr>
          <p:nvPr>
            <p:extLst>
              <p:ext uri="{D42A27DB-BD31-4B8C-83A1-F6EECF244321}">
                <p14:modId xmlns:p14="http://schemas.microsoft.com/office/powerpoint/2010/main" val="447082030"/>
              </p:ext>
            </p:extLst>
          </p:nvPr>
        </p:nvGraphicFramePr>
        <p:xfrm>
          <a:off x="5705475" y="4077835"/>
          <a:ext cx="6486526" cy="2807151"/>
        </p:xfrm>
        <a:graphic>
          <a:graphicData uri="http://schemas.openxmlformats.org/drawingml/2006/chart">
            <c:chart xmlns:c="http://schemas.openxmlformats.org/drawingml/2006/chart" xmlns:r="http://schemas.openxmlformats.org/officeDocument/2006/relationships" r:id="rId5"/>
          </a:graphicData>
        </a:graphic>
      </p:graphicFrame>
      <p:sp>
        <p:nvSpPr>
          <p:cNvPr id="12" name="Text Placeholder 1">
            <a:extLst>
              <a:ext uri="{FF2B5EF4-FFF2-40B4-BE49-F238E27FC236}">
                <a16:creationId xmlns:a16="http://schemas.microsoft.com/office/drawing/2014/main" id="{E970CF4C-7FBD-9C31-FCB7-D4EAFC655606}"/>
              </a:ext>
            </a:extLst>
          </p:cNvPr>
          <p:cNvSpPr txBox="1">
            <a:spLocks/>
          </p:cNvSpPr>
          <p:nvPr/>
        </p:nvSpPr>
        <p:spPr>
          <a:xfrm>
            <a:off x="309401" y="-78734"/>
            <a:ext cx="11573197" cy="724247"/>
          </a:xfrm>
          <a:prstGeom prst="rect">
            <a:avLst/>
          </a:prstGeom>
        </p:spPr>
        <p:txBody>
          <a:bodyPr vert="horz" lIns="91440" tIns="45720" rIns="91440" bIns="45720" rtlCol="0" anchor="ctr">
            <a:normAutofit/>
          </a:bodyPr>
          <a:lstStyle>
            <a:defPPr>
              <a:defRPr lang="el-GR"/>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dirty="0">
                <a:solidFill>
                  <a:srgbClr val="0070C0"/>
                </a:solidFill>
                <a:latin typeface="Arial" panose="020B0604020202020204" pitchFamily="34" charset="0"/>
                <a:cs typeface="Arial" panose="020B0604020202020204" pitchFamily="34" charset="0"/>
              </a:rPr>
              <a:t>Willingness to adapt more friendly practices</a:t>
            </a:r>
          </a:p>
        </p:txBody>
      </p:sp>
      <p:sp>
        <p:nvSpPr>
          <p:cNvPr id="24" name="TextBox 23">
            <a:extLst>
              <a:ext uri="{FF2B5EF4-FFF2-40B4-BE49-F238E27FC236}">
                <a16:creationId xmlns:a16="http://schemas.microsoft.com/office/drawing/2014/main" id="{FC3B64CD-4B69-F0FB-A707-AB25B8545437}"/>
              </a:ext>
            </a:extLst>
          </p:cNvPr>
          <p:cNvSpPr txBox="1"/>
          <p:nvPr/>
        </p:nvSpPr>
        <p:spPr>
          <a:xfrm>
            <a:off x="4061248" y="2659175"/>
            <a:ext cx="2172532" cy="342145"/>
          </a:xfrm>
          <a:prstGeom prst="rect">
            <a:avLst/>
          </a:prstGeom>
          <a:noFill/>
        </p:spPr>
        <p:txBody>
          <a:bodyPr wrap="square">
            <a:spAutoFit/>
          </a:bodyPr>
          <a:lstStyle/>
          <a:p>
            <a:pPr marR="0" lvl="0" algn="just" defTabSz="914286" rtl="0" eaLnBrk="1" fontAlgn="auto" latinLnBrk="0" hangingPunct="1">
              <a:lnSpc>
                <a:spcPct val="110000"/>
              </a:lnSpc>
              <a:spcBef>
                <a:spcPts val="0"/>
              </a:spcBef>
              <a:spcAft>
                <a:spcPts val="0"/>
              </a:spcAft>
              <a:buClrTx/>
              <a:buSzTx/>
              <a:tabLst/>
              <a:defRPr/>
            </a:pPr>
            <a:r>
              <a:rPr kumimoji="0" lang="en-US" altLang="ko-KR" sz="1600" b="1" i="0" strike="noStrike" kern="1200" cap="none" spc="0" normalizeH="0" noProof="0" dirty="0">
                <a:ln>
                  <a:noFill/>
                </a:ln>
                <a:uLnTx/>
                <a:uFillTx/>
                <a:latin typeface="Arial"/>
                <a:cs typeface="Arial" pitchFamily="34" charset="0"/>
              </a:rPr>
              <a:t>If “Yes” or “Maybe”</a:t>
            </a:r>
            <a:endParaRPr kumimoji="0" lang="en-US" altLang="ko-KR" sz="1600" i="0" strike="noStrike" kern="1200" cap="none" spc="0" normalizeH="0" noProof="0" dirty="0">
              <a:ln>
                <a:noFill/>
              </a:ln>
              <a:uLnTx/>
              <a:uFillTx/>
              <a:latin typeface="Arial"/>
              <a:cs typeface="Arial" pitchFamily="34" charset="0"/>
            </a:endParaRPr>
          </a:p>
        </p:txBody>
      </p:sp>
      <p:sp>
        <p:nvSpPr>
          <p:cNvPr id="28" name="TextBox 27">
            <a:extLst>
              <a:ext uri="{FF2B5EF4-FFF2-40B4-BE49-F238E27FC236}">
                <a16:creationId xmlns:a16="http://schemas.microsoft.com/office/drawing/2014/main" id="{0C681F14-FBAB-D90A-083A-881104510557}"/>
              </a:ext>
            </a:extLst>
          </p:cNvPr>
          <p:cNvSpPr txBox="1"/>
          <p:nvPr/>
        </p:nvSpPr>
        <p:spPr>
          <a:xfrm>
            <a:off x="3697719" y="1058396"/>
            <a:ext cx="2172532" cy="342145"/>
          </a:xfrm>
          <a:prstGeom prst="rect">
            <a:avLst/>
          </a:prstGeom>
          <a:noFill/>
        </p:spPr>
        <p:txBody>
          <a:bodyPr wrap="square">
            <a:spAutoFit/>
          </a:bodyPr>
          <a:lstStyle/>
          <a:p>
            <a:pPr marR="0" lvl="0" algn="just" defTabSz="914286" rtl="0" eaLnBrk="1" fontAlgn="auto" latinLnBrk="0" hangingPunct="1">
              <a:lnSpc>
                <a:spcPct val="110000"/>
              </a:lnSpc>
              <a:spcBef>
                <a:spcPts val="0"/>
              </a:spcBef>
              <a:spcAft>
                <a:spcPts val="0"/>
              </a:spcAft>
              <a:buClrTx/>
              <a:buSzTx/>
              <a:tabLst/>
              <a:defRPr/>
            </a:pPr>
            <a:r>
              <a:rPr kumimoji="0" lang="en-US" altLang="ko-KR" sz="1600" b="1" i="0" strike="noStrike" kern="1200" cap="none" spc="0" normalizeH="0" noProof="0" dirty="0">
                <a:ln>
                  <a:noFill/>
                </a:ln>
                <a:uLnTx/>
                <a:uFillTx/>
                <a:latin typeface="Arial"/>
                <a:cs typeface="Arial" pitchFamily="34" charset="0"/>
              </a:rPr>
              <a:t>If “No” or “Not Sure”</a:t>
            </a:r>
            <a:endParaRPr kumimoji="0" lang="en-US" altLang="ko-KR" sz="1600" i="0" strike="noStrike" kern="1200" cap="none" spc="0" normalizeH="0" noProof="0" dirty="0">
              <a:ln>
                <a:noFill/>
              </a:ln>
              <a:uLnTx/>
              <a:uFillTx/>
              <a:latin typeface="Arial"/>
              <a:cs typeface="Arial" pitchFamily="34" charset="0"/>
            </a:endParaRPr>
          </a:p>
        </p:txBody>
      </p:sp>
      <p:cxnSp>
        <p:nvCxnSpPr>
          <p:cNvPr id="32" name="Elbow Connector 38">
            <a:extLst>
              <a:ext uri="{FF2B5EF4-FFF2-40B4-BE49-F238E27FC236}">
                <a16:creationId xmlns:a16="http://schemas.microsoft.com/office/drawing/2014/main" id="{719748BC-5667-75B9-0AC2-1C536A370A42}"/>
              </a:ext>
            </a:extLst>
          </p:cNvPr>
          <p:cNvCxnSpPr>
            <a:cxnSpLocks/>
          </p:cNvCxnSpPr>
          <p:nvPr/>
        </p:nvCxnSpPr>
        <p:spPr>
          <a:xfrm rot="16200000" flipH="1">
            <a:off x="3440655" y="3238812"/>
            <a:ext cx="1178848" cy="744957"/>
          </a:xfrm>
          <a:prstGeom prst="bentConnector3">
            <a:avLst>
              <a:gd name="adj1" fmla="val 712"/>
            </a:avLst>
          </a:prstGeom>
          <a:ln w="38100">
            <a:solidFill>
              <a:schemeClr val="tx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7726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Γράφημα 11">
            <a:extLst>
              <a:ext uri="{FF2B5EF4-FFF2-40B4-BE49-F238E27FC236}">
                <a16:creationId xmlns:a16="http://schemas.microsoft.com/office/drawing/2014/main" id="{B8628CEC-F5FC-4A98-B14B-C9035739EB83}"/>
              </a:ext>
            </a:extLst>
          </p:cNvPr>
          <p:cNvGraphicFramePr>
            <a:graphicFrameLocks/>
          </p:cNvGraphicFramePr>
          <p:nvPr>
            <p:extLst>
              <p:ext uri="{D42A27DB-BD31-4B8C-83A1-F6EECF244321}">
                <p14:modId xmlns:p14="http://schemas.microsoft.com/office/powerpoint/2010/main" val="2932620570"/>
              </p:ext>
            </p:extLst>
          </p:nvPr>
        </p:nvGraphicFramePr>
        <p:xfrm>
          <a:off x="166527" y="1386841"/>
          <a:ext cx="7977348" cy="4566284"/>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 Placeholder 1">
            <a:extLst>
              <a:ext uri="{FF2B5EF4-FFF2-40B4-BE49-F238E27FC236}">
                <a16:creationId xmlns:a16="http://schemas.microsoft.com/office/drawing/2014/main" id="{B311E9EB-1316-4B4C-5D56-839C7AEA4E97}"/>
              </a:ext>
            </a:extLst>
          </p:cNvPr>
          <p:cNvSpPr txBox="1">
            <a:spLocks/>
          </p:cNvSpPr>
          <p:nvPr/>
        </p:nvSpPr>
        <p:spPr>
          <a:xfrm>
            <a:off x="309401" y="-78734"/>
            <a:ext cx="11573197" cy="724247"/>
          </a:xfrm>
          <a:prstGeom prst="rect">
            <a:avLst/>
          </a:prstGeom>
        </p:spPr>
        <p:txBody>
          <a:bodyPr vert="horz" lIns="91440" tIns="45720" rIns="91440" bIns="45720" rtlCol="0" anchor="ctr">
            <a:normAutofit/>
          </a:bodyPr>
          <a:lstStyle>
            <a:defPPr>
              <a:defRPr lang="el-GR"/>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dirty="0">
                <a:solidFill>
                  <a:srgbClr val="0070C0"/>
                </a:solidFill>
                <a:latin typeface="Arial" panose="020B0604020202020204" pitchFamily="34" charset="0"/>
                <a:cs typeface="Arial" panose="020B0604020202020204" pitchFamily="34" charset="0"/>
              </a:rPr>
              <a:t>Personal Precautionary measures</a:t>
            </a:r>
          </a:p>
        </p:txBody>
      </p:sp>
      <p:pic>
        <p:nvPicPr>
          <p:cNvPr id="5" name="Εικόνα 4" descr="Εικόνα που περιέχει κείμενο, γραμματοσειρά, αφίσα, λογότυπο&#10;&#10;Το περιεχόμενο που δημιουργείται από τεχνολογία AI ενδέχεται να είναι εσφαλμένο.">
            <a:extLst>
              <a:ext uri="{FF2B5EF4-FFF2-40B4-BE49-F238E27FC236}">
                <a16:creationId xmlns:a16="http://schemas.microsoft.com/office/drawing/2014/main" id="{1B5EC30F-7A59-0CDE-4C7F-ADFA8D204608}"/>
              </a:ext>
            </a:extLst>
          </p:cNvPr>
          <p:cNvPicPr>
            <a:picLocks noChangeAspect="1"/>
          </p:cNvPicPr>
          <p:nvPr/>
        </p:nvPicPr>
        <p:blipFill>
          <a:blip r:embed="rId3"/>
          <a:stretch>
            <a:fillRect/>
          </a:stretch>
        </p:blipFill>
        <p:spPr>
          <a:xfrm>
            <a:off x="8496301" y="1624186"/>
            <a:ext cx="3609627" cy="36096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162130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776662-A547-D7DA-5EC9-C31F2E7EEF02}"/>
            </a:ext>
          </a:extLst>
        </p:cNvPr>
        <p:cNvGrpSpPr/>
        <p:nvPr/>
      </p:nvGrpSpPr>
      <p:grpSpPr>
        <a:xfrm>
          <a:off x="0" y="0"/>
          <a:ext cx="0" cy="0"/>
          <a:chOff x="0" y="0"/>
          <a:chExt cx="0" cy="0"/>
        </a:xfrm>
      </p:grpSpPr>
      <p:graphicFrame>
        <p:nvGraphicFramePr>
          <p:cNvPr id="7" name="Γράφημα 6">
            <a:extLst>
              <a:ext uri="{FF2B5EF4-FFF2-40B4-BE49-F238E27FC236}">
                <a16:creationId xmlns:a16="http://schemas.microsoft.com/office/drawing/2014/main" id="{17C7482C-A9B0-AAEC-B9E8-D67BD50886F2}"/>
              </a:ext>
            </a:extLst>
          </p:cNvPr>
          <p:cNvGraphicFramePr>
            <a:graphicFrameLocks/>
          </p:cNvGraphicFramePr>
          <p:nvPr>
            <p:extLst>
              <p:ext uri="{D42A27DB-BD31-4B8C-83A1-F6EECF244321}">
                <p14:modId xmlns:p14="http://schemas.microsoft.com/office/powerpoint/2010/main" val="357806502"/>
              </p:ext>
            </p:extLst>
          </p:nvPr>
        </p:nvGraphicFramePr>
        <p:xfrm>
          <a:off x="104249" y="3042973"/>
          <a:ext cx="4883149" cy="3898900"/>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Elbow Connector 38">
            <a:extLst>
              <a:ext uri="{FF2B5EF4-FFF2-40B4-BE49-F238E27FC236}">
                <a16:creationId xmlns:a16="http://schemas.microsoft.com/office/drawing/2014/main" id="{FA998C19-E3C2-7BE0-D94D-A1CBD159228C}"/>
              </a:ext>
            </a:extLst>
          </p:cNvPr>
          <p:cNvCxnSpPr>
            <a:cxnSpLocks/>
          </p:cNvCxnSpPr>
          <p:nvPr/>
        </p:nvCxnSpPr>
        <p:spPr>
          <a:xfrm rot="5400000" flipH="1" flipV="1">
            <a:off x="3238627" y="2552947"/>
            <a:ext cx="4149533" cy="1780963"/>
          </a:xfrm>
          <a:prstGeom prst="bentConnector3">
            <a:avLst>
              <a:gd name="adj1" fmla="val 100041"/>
            </a:avLst>
          </a:prstGeom>
          <a:ln w="38100">
            <a:solidFill>
              <a:schemeClr val="tx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graphicFrame>
        <p:nvGraphicFramePr>
          <p:cNvPr id="10" name="Γράφημα 9">
            <a:extLst>
              <a:ext uri="{FF2B5EF4-FFF2-40B4-BE49-F238E27FC236}">
                <a16:creationId xmlns:a16="http://schemas.microsoft.com/office/drawing/2014/main" id="{82820B09-6C6B-FA20-E2C9-D7C75E592862}"/>
              </a:ext>
            </a:extLst>
          </p:cNvPr>
          <p:cNvGraphicFramePr>
            <a:graphicFrameLocks/>
          </p:cNvGraphicFramePr>
          <p:nvPr>
            <p:extLst>
              <p:ext uri="{D42A27DB-BD31-4B8C-83A1-F6EECF244321}">
                <p14:modId xmlns:p14="http://schemas.microsoft.com/office/powerpoint/2010/main" val="3442851448"/>
              </p:ext>
            </p:extLst>
          </p:nvPr>
        </p:nvGraphicFramePr>
        <p:xfrm>
          <a:off x="5886274" y="1149747"/>
          <a:ext cx="6197600" cy="455850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1">
            <a:extLst>
              <a:ext uri="{FF2B5EF4-FFF2-40B4-BE49-F238E27FC236}">
                <a16:creationId xmlns:a16="http://schemas.microsoft.com/office/drawing/2014/main" id="{FEBF00D8-7864-B2C7-2473-F8A924F14BEE}"/>
              </a:ext>
            </a:extLst>
          </p:cNvPr>
          <p:cNvSpPr txBox="1">
            <a:spLocks/>
          </p:cNvSpPr>
          <p:nvPr/>
        </p:nvSpPr>
        <p:spPr>
          <a:xfrm>
            <a:off x="309401" y="-78734"/>
            <a:ext cx="11573197" cy="724247"/>
          </a:xfrm>
          <a:prstGeom prst="rect">
            <a:avLst/>
          </a:prstGeom>
        </p:spPr>
        <p:txBody>
          <a:bodyPr vert="horz" lIns="91440" tIns="45720" rIns="91440" bIns="45720" rtlCol="0" anchor="ctr">
            <a:normAutofit/>
          </a:bodyPr>
          <a:lstStyle>
            <a:defPPr>
              <a:defRPr lang="el-GR"/>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dirty="0">
                <a:solidFill>
                  <a:srgbClr val="0070C0"/>
                </a:solidFill>
                <a:latin typeface="Arial" panose="020B0604020202020204" pitchFamily="34" charset="0"/>
                <a:cs typeface="Arial" panose="020B0604020202020204" pitchFamily="34" charset="0"/>
              </a:rPr>
              <a:t>Community Precautionary Measures</a:t>
            </a:r>
          </a:p>
        </p:txBody>
      </p:sp>
      <p:sp>
        <p:nvSpPr>
          <p:cNvPr id="4" name="TextBox 3">
            <a:extLst>
              <a:ext uri="{FF2B5EF4-FFF2-40B4-BE49-F238E27FC236}">
                <a16:creationId xmlns:a16="http://schemas.microsoft.com/office/drawing/2014/main" id="{FADA9EED-3EC8-AC5B-B911-BEEF4A00C061}"/>
              </a:ext>
            </a:extLst>
          </p:cNvPr>
          <p:cNvSpPr txBox="1"/>
          <p:nvPr/>
        </p:nvSpPr>
        <p:spPr>
          <a:xfrm>
            <a:off x="4800008" y="945473"/>
            <a:ext cx="2172532" cy="342145"/>
          </a:xfrm>
          <a:prstGeom prst="rect">
            <a:avLst/>
          </a:prstGeom>
          <a:noFill/>
        </p:spPr>
        <p:txBody>
          <a:bodyPr wrap="square">
            <a:spAutoFit/>
          </a:bodyPr>
          <a:lstStyle/>
          <a:p>
            <a:pPr marR="0" lvl="0" algn="just" defTabSz="914286" rtl="0" eaLnBrk="1" fontAlgn="auto" latinLnBrk="0" hangingPunct="1">
              <a:lnSpc>
                <a:spcPct val="110000"/>
              </a:lnSpc>
              <a:spcBef>
                <a:spcPts val="0"/>
              </a:spcBef>
              <a:spcAft>
                <a:spcPts val="0"/>
              </a:spcAft>
              <a:buClrTx/>
              <a:buSzTx/>
              <a:tabLst/>
              <a:defRPr/>
            </a:pPr>
            <a:r>
              <a:rPr kumimoji="0" lang="en-US" altLang="ko-KR" sz="1600" b="1" i="0" strike="noStrike" kern="1200" cap="none" spc="0" normalizeH="0" noProof="0" dirty="0">
                <a:ln>
                  <a:noFill/>
                </a:ln>
                <a:uLnTx/>
                <a:uFillTx/>
                <a:latin typeface="Arial"/>
                <a:cs typeface="Arial" pitchFamily="34" charset="0"/>
              </a:rPr>
              <a:t>If “Yes”</a:t>
            </a:r>
            <a:endParaRPr kumimoji="0" lang="en-US" altLang="ko-KR" sz="1600" i="0" strike="noStrike" kern="1200" cap="none" spc="0" normalizeH="0" noProof="0" dirty="0">
              <a:ln>
                <a:noFill/>
              </a:ln>
              <a:uLnTx/>
              <a:uFillTx/>
              <a:latin typeface="Arial"/>
              <a:cs typeface="Arial" pitchFamily="34" charset="0"/>
            </a:endParaRPr>
          </a:p>
        </p:txBody>
      </p:sp>
      <p:pic>
        <p:nvPicPr>
          <p:cNvPr id="15" name="Εικόνα 14" descr="Εικόνα που περιέχει κείμενο, γραμματοσειρά, τυπογραφία, λογότυπο&#10;&#10;Το περιεχόμενο που δημιουργείται από τεχνολογία AI ενδέχεται να είναι εσφαλμένο.">
            <a:extLst>
              <a:ext uri="{FF2B5EF4-FFF2-40B4-BE49-F238E27FC236}">
                <a16:creationId xmlns:a16="http://schemas.microsoft.com/office/drawing/2014/main" id="{075E5EB9-4A1C-8299-7527-2926CEF0AF07}"/>
              </a:ext>
            </a:extLst>
          </p:cNvPr>
          <p:cNvPicPr>
            <a:picLocks noChangeAspect="1"/>
          </p:cNvPicPr>
          <p:nvPr/>
        </p:nvPicPr>
        <p:blipFill>
          <a:blip r:embed="rId4"/>
          <a:stretch>
            <a:fillRect/>
          </a:stretch>
        </p:blipFill>
        <p:spPr>
          <a:xfrm>
            <a:off x="569138" y="729553"/>
            <a:ext cx="3344068" cy="222937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72713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Γράφημα 3">
            <a:extLst>
              <a:ext uri="{FF2B5EF4-FFF2-40B4-BE49-F238E27FC236}">
                <a16:creationId xmlns:a16="http://schemas.microsoft.com/office/drawing/2014/main" id="{B766AC26-E511-4FDC-A75E-137DDACA3EAF}"/>
              </a:ext>
            </a:extLst>
          </p:cNvPr>
          <p:cNvGraphicFramePr>
            <a:graphicFrameLocks/>
          </p:cNvGraphicFramePr>
          <p:nvPr>
            <p:extLst>
              <p:ext uri="{D42A27DB-BD31-4B8C-83A1-F6EECF244321}">
                <p14:modId xmlns:p14="http://schemas.microsoft.com/office/powerpoint/2010/main" val="3445878309"/>
              </p:ext>
            </p:extLst>
          </p:nvPr>
        </p:nvGraphicFramePr>
        <p:xfrm>
          <a:off x="309401" y="1316222"/>
          <a:ext cx="6348574" cy="505600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 Placeholder 1">
            <a:extLst>
              <a:ext uri="{FF2B5EF4-FFF2-40B4-BE49-F238E27FC236}">
                <a16:creationId xmlns:a16="http://schemas.microsoft.com/office/drawing/2014/main" id="{99E84B04-DF40-6B49-84E6-07F37619C21A}"/>
              </a:ext>
            </a:extLst>
          </p:cNvPr>
          <p:cNvSpPr txBox="1">
            <a:spLocks/>
          </p:cNvSpPr>
          <p:nvPr/>
        </p:nvSpPr>
        <p:spPr>
          <a:xfrm>
            <a:off x="309401" y="-78734"/>
            <a:ext cx="11573197" cy="724247"/>
          </a:xfrm>
          <a:prstGeom prst="rect">
            <a:avLst/>
          </a:prstGeom>
        </p:spPr>
        <p:txBody>
          <a:bodyPr vert="horz" lIns="91440" tIns="45720" rIns="91440" bIns="45720" rtlCol="0" anchor="ctr">
            <a:normAutofit/>
          </a:bodyPr>
          <a:lstStyle>
            <a:defPPr>
              <a:defRPr lang="el-GR"/>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dirty="0">
                <a:solidFill>
                  <a:srgbClr val="0070C0"/>
                </a:solidFill>
                <a:latin typeface="Arial" panose="020B0604020202020204" pitchFamily="34" charset="0"/>
                <a:cs typeface="Arial" panose="020B0604020202020204" pitchFamily="34" charset="0"/>
              </a:rPr>
              <a:t>Training programs about disaster preparedness</a:t>
            </a:r>
          </a:p>
        </p:txBody>
      </p:sp>
      <p:pic>
        <p:nvPicPr>
          <p:cNvPr id="8" name="Εικόνα 7" descr="Εικόνα που περιέχει κείμενο, γραμματοσειρά, αφίσα, τυπογραφία&#10;&#10;Το περιεχόμενο που δημιουργείται από τεχνολογία AI ενδέχεται να είναι εσφαλμένο.">
            <a:extLst>
              <a:ext uri="{FF2B5EF4-FFF2-40B4-BE49-F238E27FC236}">
                <a16:creationId xmlns:a16="http://schemas.microsoft.com/office/drawing/2014/main" id="{26010BB7-6F3A-63AB-2737-03AC3F10D0E5}"/>
              </a:ext>
            </a:extLst>
          </p:cNvPr>
          <p:cNvPicPr>
            <a:picLocks noChangeAspect="1"/>
          </p:cNvPicPr>
          <p:nvPr/>
        </p:nvPicPr>
        <p:blipFill>
          <a:blip r:embed="rId3"/>
          <a:stretch>
            <a:fillRect/>
          </a:stretch>
        </p:blipFill>
        <p:spPr>
          <a:xfrm>
            <a:off x="6874804" y="1451251"/>
            <a:ext cx="5007794" cy="446984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497148383"/>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1732</TotalTime>
  <Words>822</Words>
  <Application>Microsoft Office PowerPoint</Application>
  <PresentationFormat>Ευρεία οθόνη</PresentationFormat>
  <Paragraphs>111</Paragraphs>
  <Slides>12</Slides>
  <Notes>3</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12</vt:i4>
      </vt:variant>
    </vt:vector>
  </HeadingPairs>
  <TitlesOfParts>
    <vt:vector size="17" baseType="lpstr">
      <vt:lpstr>Aptos</vt:lpstr>
      <vt:lpstr>Aptos Display</vt:lpstr>
      <vt:lpstr>Arial</vt:lpstr>
      <vt:lpstr>Wingdings</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and logos</dc:title>
  <dc:creator>ΣΕΡΑΦΕΙΜ ΑΘΑΝΑΣΙΟΣ</dc:creator>
  <cp:lastModifiedBy>ΣΕΡΑΦΕΙΜ ΑΘΑΝΑΣΙΟΣ</cp:lastModifiedBy>
  <cp:revision>31</cp:revision>
  <dcterms:created xsi:type="dcterms:W3CDTF">2025-04-13T17:19:24Z</dcterms:created>
  <dcterms:modified xsi:type="dcterms:W3CDTF">2026-05-04T09:32:16Z</dcterms:modified>
</cp:coreProperties>
</file>