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8" r:id="rId5"/>
    <p:sldMasterId id="2147483671" r:id="rId6"/>
    <p:sldMasterId id="2147483707" r:id="rId7"/>
    <p:sldMasterId id="2147484014" r:id="rId8"/>
  </p:sldMasterIdLst>
  <p:notesMasterIdLst>
    <p:notesMasterId r:id="rId22"/>
  </p:notesMasterIdLst>
  <p:sldIdLst>
    <p:sldId id="288" r:id="rId9"/>
    <p:sldId id="257" r:id="rId10"/>
    <p:sldId id="264" r:id="rId11"/>
    <p:sldId id="262" r:id="rId12"/>
    <p:sldId id="2147376172" r:id="rId13"/>
    <p:sldId id="2147376177" r:id="rId14"/>
    <p:sldId id="2147376178" r:id="rId15"/>
    <p:sldId id="2147376180" r:id="rId16"/>
    <p:sldId id="2147376181" r:id="rId17"/>
    <p:sldId id="2147376182" r:id="rId18"/>
    <p:sldId id="2147376183" r:id="rId19"/>
    <p:sldId id="265" r:id="rId20"/>
    <p:sldId id="277" r:id="rId21"/>
  </p:sldIdLst>
  <p:sldSz cx="12192000" cy="6858000"/>
  <p:notesSz cx="7023100" cy="93091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3fdBjd91Si9Oyg9r2gkBpRr4Cv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EC3515-E21A-5DFA-4A4F-1690FFFAFA2D}" name="Ewelina Dobrowolska" initials="ED" userId="S::ewelina.dobrowolska@ext.esa.int::f3284761-c40b-45ba-bdf2-6bee3ef458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01A43-03F1-DDCD-187B-5444B133FA25}" v="70" dt="2026-05-07T13:25:24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1.fntdata"/><Relationship Id="rId49" Type="http://customschemas.google.com/relationships/presentationmetadata" Target="meta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7B_F65EBF3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7C_6EDE214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bcf2be434_1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2bcf2be434_1_48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ME, ESA, Data, then </a:t>
            </a:r>
            <a:r>
              <a:rPr lang="en-US" sz="1600" err="1"/>
              <a:t>earthcode</a:t>
            </a:r>
            <a:r>
              <a:rPr lang="en-US" sz="1600"/>
              <a:t> ..</a:t>
            </a: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I'm Dean, I'm a Data Scientists from Lampata, we're a small geospatial R&amp;d company in cambride</a:t>
            </a: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Today I'll be presenting some work we're doing with the European Space Agency through one of their </a:t>
            </a:r>
            <a:r>
              <a:rPr lang="en-US" sz="1600" err="1"/>
              <a:t>programmes</a:t>
            </a:r>
            <a:r>
              <a:rPr lang="en-US" sz="1600"/>
              <a:t> for Open Science - </a:t>
            </a:r>
            <a:r>
              <a:rPr lang="en-US" sz="1600" err="1"/>
              <a:t>EarthCODE</a:t>
            </a:r>
            <a:r>
              <a:rPr lang="en-US" sz="1600"/>
              <a:t> </a:t>
            </a: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Talking about – how we're describing and combining data on </a:t>
            </a:r>
            <a:r>
              <a:rPr lang="en-US" sz="1600" err="1"/>
              <a:t>EarthCODE</a:t>
            </a:r>
            <a:r>
              <a:rPr lang="en-US" sz="1600"/>
              <a:t> Using the </a:t>
            </a:r>
            <a:r>
              <a:rPr lang="en-US" sz="1600" err="1"/>
              <a:t>pangeo</a:t>
            </a:r>
            <a:r>
              <a:rPr lang="en-US" sz="1600"/>
              <a:t> stack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So first a bit of background on </a:t>
            </a:r>
            <a:r>
              <a:rPr lang="en-US" sz="1600" err="1"/>
              <a:t>EarthCODE</a:t>
            </a:r>
            <a:endParaRPr lang="en-US" sz="1600"/>
          </a:p>
        </p:txBody>
      </p:sp>
      <p:sp>
        <p:nvSpPr>
          <p:cNvPr id="116" name="Google Shape;116;g32bcf2be434_1_48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09F29-3139-2BCE-BFBB-2E93F344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6D511-F6ED-3B6C-9D31-C2D775449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6028F-CD9D-6A1E-BBA0-22BC7AAFD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buFont typeface="Calibri"/>
              <a:buChar char="-"/>
            </a:pPr>
            <a:r>
              <a:rPr lang="en-US" sz="1600" dirty="0"/>
              <a:t>We've essentially designed it as two different sets of data – we hold the original data but cloud-</a:t>
            </a:r>
            <a:r>
              <a:rPr lang="en-US" sz="1600" dirty="0" err="1"/>
              <a:t>optimised</a:t>
            </a:r>
            <a:r>
              <a:rPr lang="en-US" sz="1600" dirty="0"/>
              <a:t> and enriched – and then we further combine into a cube</a:t>
            </a:r>
            <a:endParaRPr lang="en-US" dirty="0"/>
          </a:p>
          <a:p>
            <a:pPr marL="0" lvl="1" indent="0">
              <a:spcBef>
                <a:spcPts val="0"/>
              </a:spcBef>
            </a:pPr>
            <a:endParaRPr lang="en-US" sz="1600" dirty="0">
              <a:solidFill>
                <a:srgbClr val="000000"/>
              </a:solidFill>
            </a:endParaRPr>
          </a:p>
          <a:p>
            <a:pPr marL="971550" indent="-285750">
              <a:spcBef>
                <a:spcPts val="0"/>
              </a:spcBef>
              <a:buFont typeface="Arial"/>
              <a:buChar char="•"/>
            </a:pPr>
            <a:endParaRPr lang="en-US">
              <a:solidFill>
                <a:srgbClr val="444444"/>
              </a:solidFill>
            </a:endParaRPr>
          </a:p>
          <a:p>
            <a:pPr marL="514350" lvl="1" indent="-285750">
              <a:spcBef>
                <a:spcPts val="0"/>
              </a:spcBef>
              <a:buFont typeface="Arial"/>
              <a:buChar char="•"/>
            </a:pPr>
            <a:r>
              <a:rPr lang="en-US"/>
              <a:t>Learning from and with the community:</a:t>
            </a:r>
            <a:endParaRPr lang="en-US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Rich metadata is super useful, helps saves a lot of time (e.g. what does this column mean), without having to go back and forth with documentation guides</a:t>
            </a:r>
            <a:endParaRPr lang="en-US" sz="1600" dirty="0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Scientists find the really useful bit that data access is straight forward, all the data is in one place and you don’t need to make random accounts</a:t>
            </a:r>
            <a:endParaRPr lang="en-US" sz="1600" dirty="0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Visualizing/Exploring the data if it’s not somehow preprocessed is hard</a:t>
            </a:r>
            <a:endParaRPr lang="en-US" sz="1600" dirty="0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Scientists want the data in original formats and access to that to do science -really adding too many distortions by up/</a:t>
            </a:r>
            <a:r>
              <a:rPr lang="en-US" sz="1600" dirty="0" err="1"/>
              <a:t>downsampling</a:t>
            </a:r>
            <a:r>
              <a:rPr lang="en-US" sz="1600" dirty="0"/>
              <a:t>/</a:t>
            </a:r>
            <a:r>
              <a:rPr lang="en-US" sz="1600" dirty="0" err="1"/>
              <a:t>etc</a:t>
            </a:r>
            <a:endParaRPr lang="en-US" sz="1600" dirty="0" err="1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Having all the data in the same place is important for studying phenomena/</a:t>
            </a:r>
            <a:r>
              <a:rPr lang="en-US" sz="1600" dirty="0" err="1"/>
              <a:t>etc</a:t>
            </a:r>
            <a:endParaRPr lang="en-US" sz="1600" dirty="0" err="1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DOI’s are important so people know what data you mean</a:t>
            </a:r>
            <a:endParaRPr lang="en-US" sz="1600" dirty="0">
              <a:solidFill>
                <a:srgbClr val="444444"/>
              </a:solidFill>
            </a:endParaRPr>
          </a:p>
          <a:p>
            <a:pPr marL="285750" lvl="1" indent="-285750">
              <a:spcBef>
                <a:spcPts val="0"/>
              </a:spcBef>
              <a:buFont typeface="Calibri,Sans-Serif"/>
              <a:buChar char="-"/>
            </a:pPr>
            <a:r>
              <a:rPr lang="en-US" sz="1600" dirty="0"/>
              <a:t>Deciding on licensing is actually hard for quite a few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2A113-6856-FF29-374E-F4F92C0729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769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F2CD-8146-03E6-AC26-599A64BC2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32D5C-DE0B-EE50-3310-55641F399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61E5A-13EA-4C8B-CEC1-AB4141493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/>
              <a:t>In the future we'll continue work on these and dev one for each cluster</a:t>
            </a:r>
            <a:endParaRPr lang="en-US"/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/>
              <a:t>All of these will be </a:t>
            </a:r>
            <a:r>
              <a:rPr lang="en-US" sz="1600" err="1"/>
              <a:t>publically</a:t>
            </a:r>
            <a:r>
              <a:rPr lang="en-US" sz="1600"/>
              <a:t> accessible on </a:t>
            </a:r>
            <a:r>
              <a:rPr lang="en-US" sz="1600" err="1"/>
              <a:t>EarthCODE</a:t>
            </a:r>
            <a:r>
              <a:rPr lang="en-US" sz="1600"/>
              <a:t> via the OSC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ESA is planning bigger engagements around a hackathon this year to develop these by themes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E54BE-2625-98DB-19C1-00D0E4E0B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4863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36955002668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6" name="Google Shape;1806;g36955002668_0_69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285750" indent="-285750">
              <a:spcBef>
                <a:spcPts val="480"/>
              </a:spcBef>
              <a:buChar char="•"/>
            </a:pPr>
            <a:r>
              <a:rPr lang="en-US"/>
              <a:t>you can get involved - Who’s EarthCODE for</a:t>
            </a:r>
          </a:p>
          <a:p>
            <a:pPr indent="0">
              <a:spcBef>
                <a:spcPts val="480"/>
              </a:spcBef>
            </a:pPr>
            <a:r>
              <a:rPr lang="en-US"/>
              <a:t>Community you can get involved is profiles </a:t>
            </a:r>
          </a:p>
          <a:p>
            <a:pPr marL="0" lvl="0" indent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1807" name="Google Shape;1807;g36955002668_0_69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36955002668_0_2546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3"/>
              <a:buFont typeface="Calibri"/>
              <a:buNone/>
            </a:pPr>
            <a:endParaRPr/>
          </a:p>
        </p:txBody>
      </p:sp>
      <p:sp>
        <p:nvSpPr>
          <p:cNvPr id="2087" name="Google Shape;2087;g36955002668_0_2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36956f2c1ef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94" name="Google Shape;1694;g36956f2c1ef_0_202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We all agree that on institutional level we're not making the most of our research investments 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Innovative datasets and products are constantly emerging, offering fresh insights into our planet.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Data, workflows, code are typically not as well described or readily available as papers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endParaRPr lang="en-US" sz="1600">
              <a:solidFill>
                <a:srgbClr val="0D0D0D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But these digital objects are shifting now to becoming first class citizens in the new research ecosystem of FAIR and Open Science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This makes it easy for innovators and scientists to find, integrate, access and use the research and develop the next ground breaking innovations or science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And on the other end helps it helps individual researcher's research get to more people and have bigger impact</a:t>
            </a:r>
            <a:endParaRPr lang="en-US" sz="1600">
              <a:solidFill>
                <a:srgbClr val="444444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endParaRPr lang="en-US" sz="1600">
              <a:solidFill>
                <a:srgbClr val="0D0D0D"/>
              </a:solidFill>
            </a:endParaRP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What's needed is a FAIR and Open Science ecosystem to support these digital objects</a:t>
            </a:r>
          </a:p>
          <a:p>
            <a:pPr marL="285750" indent="-285750">
              <a:spcBef>
                <a:spcPts val="480"/>
              </a:spcBef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</a:rPr>
              <a:t>Importantly, the principles apply not only to ‘data’ in the conventional sense, but also to the algorithms, tools, and workflows that led to that data</a:t>
            </a:r>
          </a:p>
          <a:p>
            <a:pPr marL="2857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>
                <a:solidFill>
                  <a:srgbClr val="0D0D0D"/>
                </a:solidFill>
              </a:rPr>
              <a:t>So what does that ecosystem look like?</a:t>
            </a:r>
          </a:p>
          <a:p>
            <a:pPr marL="0" indent="0">
              <a:spcBef>
                <a:spcPts val="1200"/>
              </a:spcBef>
            </a:pPr>
            <a:endParaRPr lang="en-US" sz="1600">
              <a:solidFill>
                <a:srgbClr val="444444"/>
              </a:solidFill>
            </a:endParaRPr>
          </a:p>
          <a:p>
            <a:pPr marL="0" indent="0">
              <a:spcBef>
                <a:spcPts val="480"/>
              </a:spcBef>
            </a:pPr>
            <a:endParaRPr lang="en-US" sz="1600">
              <a:solidFill>
                <a:srgbClr val="0D0D0D"/>
              </a:solidFill>
            </a:endParaRPr>
          </a:p>
        </p:txBody>
      </p:sp>
      <p:sp>
        <p:nvSpPr>
          <p:cNvPr id="1695" name="Google Shape;1695;g36956f2c1ef_0_202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36955002668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5" name="Google Shape;1775;g36955002668_0_66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Output / Input Data is somewhere in the web, Tools are open and the compute platforms are available </a:t>
            </a:r>
            <a:endParaRPr lang="en-US"/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it’s the infrastructure for running the tools on the data</a:t>
            </a: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cloud rather than you downloading the data to execute your workflows</a:t>
            </a:r>
            <a:endParaRPr lang="en-US"/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This is where </a:t>
            </a:r>
            <a:r>
              <a:rPr lang="en-US" sz="1600" err="1"/>
              <a:t>EarthCODE</a:t>
            </a:r>
            <a:r>
              <a:rPr lang="en-US" sz="1600"/>
              <a:t> comes in...</a:t>
            </a:r>
            <a:endParaRPr sz="1600"/>
          </a:p>
          <a:p>
            <a:pPr marL="0" indent="0">
              <a:spcBef>
                <a:spcPts val="480"/>
              </a:spcBef>
            </a:pPr>
            <a:endParaRPr lang="en-US" sz="1600"/>
          </a:p>
          <a:p>
            <a:pPr marL="0" indent="0">
              <a:spcBef>
                <a:spcPts val="480"/>
              </a:spcBef>
            </a:pPr>
            <a:endParaRPr lang="en-US" sz="1600"/>
          </a:p>
          <a:p>
            <a:pPr marL="0" indent="0">
              <a:spcBef>
                <a:spcPts val="480"/>
              </a:spcBef>
            </a:pPr>
            <a:endParaRPr lang="en-US" sz="1600"/>
          </a:p>
          <a:p>
            <a:pPr marL="0" indent="0">
              <a:spcBef>
                <a:spcPts val="480"/>
              </a:spcBef>
            </a:pPr>
            <a:r>
              <a:rPr lang="en-US" sz="1600"/>
              <a:t>---</a:t>
            </a:r>
          </a:p>
          <a:p>
            <a:pPr marL="0" indent="0">
              <a:spcBef>
                <a:spcPts val="480"/>
              </a:spcBef>
            </a:pPr>
            <a:endParaRPr lang="en-US" sz="1600"/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• • It’s also important to consider that we need these platforms to be interoperable and form an ecosystem of FAIR platforms wherein I can make calls from one platform to another and execute research code published from others</a:t>
            </a:r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endParaRPr lang="en-US" sz="1600"/>
          </a:p>
          <a:p>
            <a:pPr marL="0" indent="0">
              <a:spcBef>
                <a:spcPts val="480"/>
              </a:spcBef>
            </a:pPr>
            <a:endParaRPr lang="en-US" sz="1600"/>
          </a:p>
          <a:p>
            <a:pPr marL="285750" indent="-285750">
              <a:spcBef>
                <a:spcPts val="480"/>
              </a:spcBef>
              <a:buFont typeface="Calibri"/>
              <a:buChar char="-"/>
            </a:pPr>
            <a:r>
              <a:rPr lang="en-US"/>
              <a:t>Specifically, ESA defines the gap and need as the ability to:</a:t>
            </a:r>
            <a:endParaRPr lang="en-US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Arial,Sans-Serif"/>
              <a:buChar char="•"/>
            </a:pPr>
            <a:r>
              <a:rPr lang="en-US"/>
              <a:t>1. Access and process satellite and in-situ data in collaborative cloud environments</a:t>
            </a:r>
            <a:endParaRPr lang="en-US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Arial,Sans-Serif"/>
              <a:buChar char="•"/>
            </a:pPr>
            <a:r>
              <a:rPr lang="en-US"/>
              <a:t>2. Develop and publish reusable code and workflows</a:t>
            </a:r>
            <a:endParaRPr lang="en-US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/>
              <a:t>3. Validate outputs and share reproducible results</a:t>
            </a:r>
            <a:endParaRPr lang="en-US" sz="1600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Arial,Sans-Serif"/>
              <a:buChar char="•"/>
            </a:pPr>
            <a:r>
              <a:rPr lang="en-US"/>
              <a:t>4. Collaborate across institutional, disciplinary, and national boundaries.  </a:t>
            </a:r>
          </a:p>
        </p:txBody>
      </p:sp>
      <p:sp>
        <p:nvSpPr>
          <p:cNvPr id="1776" name="Google Shape;1776;g36955002668_0_66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36955002668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693738"/>
            <a:ext cx="6161087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8" name="Google Shape;1748;g36955002668_0_63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800" cy="4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this is where </a:t>
            </a:r>
            <a:r>
              <a:rPr lang="en-US" sz="1600" err="1"/>
              <a:t>EarthCODE</a:t>
            </a:r>
            <a:r>
              <a:rPr lang="en-US" sz="1600"/>
              <a:t> comes in..</a:t>
            </a:r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It is an ESA </a:t>
            </a:r>
            <a:r>
              <a:rPr lang="en-US" sz="1600" err="1"/>
              <a:t>inititiative</a:t>
            </a:r>
            <a:r>
              <a:rPr lang="en-US" sz="1600"/>
              <a:t> - As part of the larger picture of initiatives for implementing the ESA 2024 strategy for Open Science </a:t>
            </a:r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 err="1"/>
              <a:t>EarthCODE</a:t>
            </a:r>
            <a:r>
              <a:rPr lang="en-US" sz="1600"/>
              <a:t> stands for Earth Science Collaborative Open Development Environment </a:t>
            </a:r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Supports the ESA Science research communities in adopting FAIR and Open Science and to put these principles in practice</a:t>
            </a:r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And providing a ecosystem of integrated EO platforms for researchers to do their science on</a:t>
            </a:r>
          </a:p>
          <a:p>
            <a:pPr marL="285750" indent="-285750">
              <a:spcBef>
                <a:spcPts val="480"/>
              </a:spcBef>
              <a:buChar char="•"/>
            </a:pPr>
            <a:endParaRPr lang="en-US" sz="1600"/>
          </a:p>
          <a:p>
            <a:pPr marL="285750" indent="-285750">
              <a:spcBef>
                <a:spcPts val="480"/>
              </a:spcBef>
              <a:buChar char="•"/>
            </a:pPr>
            <a:endParaRPr lang="en-US" sz="1600"/>
          </a:p>
          <a:p>
            <a:pPr marL="285750" indent="-285750">
              <a:spcBef>
                <a:spcPts val="480"/>
              </a:spcBef>
              <a:buChar char="•"/>
            </a:pPr>
            <a:r>
              <a:rPr lang="en-US" sz="1600"/>
              <a:t>---</a:t>
            </a:r>
          </a:p>
          <a:p>
            <a:pPr marL="285750" indent="-285750">
              <a:spcBef>
                <a:spcPts val="480"/>
              </a:spcBef>
              <a:buChar char="•"/>
            </a:pPr>
            <a:endParaRPr lang="en-US" sz="1600"/>
          </a:p>
          <a:p>
            <a:pPr marL="0" indent="0">
              <a:spcBef>
                <a:spcPts val="0"/>
              </a:spcBef>
              <a:buSzPts val="1600"/>
            </a:pPr>
            <a:endParaRPr lang="en-US" sz="1600"/>
          </a:p>
          <a:p>
            <a:pPr marL="0" indent="0">
              <a:spcBef>
                <a:spcPts val="0"/>
              </a:spcBef>
              <a:buSzPts val="1600"/>
            </a:pPr>
            <a:endParaRPr lang="en-US" sz="1600"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 sz="1600"/>
              <a:t>and has been thought as an initiative to support ESA Science research communities in adopting FAIR and Open Science and to put these principles in practice. As a result their scientific outputs will be FAIR, Open, and long-term discoverable and reusable.  As a research outputs we refer to data, but also their metadata, software, methods, algorithms and documentation related to that data. </a:t>
            </a:r>
            <a:endParaRPr sz="1600"/>
          </a:p>
        </p:txBody>
      </p:sp>
      <p:sp>
        <p:nvSpPr>
          <p:cNvPr id="1749" name="Google Shape;1749;g36955002668_0_63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 dirty="0"/>
              <a:t>The front-end of what you'll see on </a:t>
            </a:r>
            <a:r>
              <a:rPr lang="en-US" sz="1600" dirty="0" err="1"/>
              <a:t>EarthCODE</a:t>
            </a:r>
            <a:r>
              <a:rPr lang="en-US" sz="1600" dirty="0"/>
              <a:t> is the Open Science Catalog – where the data is stored </a:t>
            </a:r>
            <a:endParaRPr lang="en-US" sz="1600" dirty="0">
              <a:solidFill>
                <a:srgbClr val="000000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 dirty="0"/>
              <a:t>Firstly it's all via a STAC catalog and collections – stored on </a:t>
            </a:r>
            <a:r>
              <a:rPr lang="en-US" sz="1600" dirty="0" err="1"/>
              <a:t>github</a:t>
            </a:r>
            <a:endParaRPr lang="en-US" sz="1600" dirty="0" err="1">
              <a:solidFill>
                <a:srgbClr val="444444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 dirty="0"/>
              <a:t>There's a convenient front-end to explore the data</a:t>
            </a:r>
            <a:endParaRPr lang="en-US" sz="1600" dirty="0">
              <a:solidFill>
                <a:srgbClr val="444444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/>
              <a:t>The metadata:</a:t>
            </a:r>
            <a:endParaRPr lang="en-US" sz="1600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 sz="1600"/>
              <a:t>Richly described (themes, missions, variables, and so on)</a:t>
            </a: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 sz="1600"/>
              <a:t>Follow CF conventions</a:t>
            </a:r>
            <a:endParaRPr lang="en-US" sz="1600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 sz="1600"/>
              <a:t>Aims to have the full execution chain – workflows that produced the data</a:t>
            </a:r>
            <a:endParaRPr lang="en-US" sz="1600">
              <a:solidFill>
                <a:srgbClr val="444444"/>
              </a:solidFill>
            </a:endParaRPr>
          </a:p>
          <a:p>
            <a:pPr lvl="1" indent="0">
              <a:spcBef>
                <a:spcPts val="480"/>
              </a:spcBef>
            </a:pPr>
            <a:endParaRPr lang="en-US" sz="1600" dirty="0"/>
          </a:p>
          <a:p>
            <a:pPr lvl="1" indent="0">
              <a:spcBef>
                <a:spcPts val="480"/>
              </a:spcBef>
            </a:pPr>
            <a:r>
              <a:rPr lang="en-US" sz="1600"/>
              <a:t>For the data:</a:t>
            </a:r>
            <a:endParaRPr lang="en-US" sz="1600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 sz="1600"/>
              <a:t>Typically Cloud-formats</a:t>
            </a: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 sz="1600" dirty="0"/>
              <a:t>Specifically Zarr for multi-dimensional data</a:t>
            </a:r>
            <a:endParaRPr lang="en-US" sz="1600" dirty="0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/>
              <a:t>COG for scenes </a:t>
            </a:r>
            <a:endParaRPr lang="en-US">
              <a:solidFill>
                <a:srgbClr val="444444"/>
              </a:solidFill>
            </a:endParaRPr>
          </a:p>
          <a:p>
            <a:pPr marL="1200150" lvl="1" indent="-285750">
              <a:spcBef>
                <a:spcPts val="480"/>
              </a:spcBef>
              <a:buFont typeface="Courier New,monospace"/>
              <a:buChar char="o"/>
            </a:pPr>
            <a:r>
              <a:rPr lang="en-US"/>
              <a:t>Parquet for vector/in-situ data and tabular data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480"/>
              </a:spcBef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2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Calibri"/>
              <a:buChar char="-"/>
            </a:pPr>
            <a:r>
              <a:rPr lang="en-US" sz="1600" dirty="0"/>
              <a:t>At the moment there are approximately 300 products in the open science catalog </a:t>
            </a:r>
            <a:endParaRPr lang="en-US" dirty="0"/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Some are used commonly by the community,</a:t>
            </a:r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Some are combined typically</a:t>
            </a:r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as it to view and model different variables and run experiments</a:t>
            </a:r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endParaRPr lang="en-US" sz="1600"/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 dirty="0"/>
              <a:t>There's though  no common workflow, data or best practice for this</a:t>
            </a:r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so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2655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As part of a recent initiative on </a:t>
            </a:r>
            <a:r>
              <a:rPr lang="en-US" sz="1600" dirty="0" err="1"/>
              <a:t>EarthCODE</a:t>
            </a:r>
            <a:endParaRPr lang="en-US" dirty="0" err="1"/>
          </a:p>
          <a:p>
            <a:pPr marL="1200150" lvl="1" indent="-285750">
              <a:spcBef>
                <a:spcPts val="480"/>
              </a:spcBef>
              <a:buFont typeface="Courier New"/>
              <a:buChar char="o"/>
            </a:pPr>
            <a:r>
              <a:rPr lang="en-US" sz="1600"/>
              <a:t>started combining data into thematic collections useful for researchers</a:t>
            </a:r>
            <a:endParaRPr lang="en-US"/>
          </a:p>
          <a:p>
            <a:pPr marL="285750" indent="-285750">
              <a:spcBef>
                <a:spcPts val="480"/>
              </a:spcBef>
              <a:buFont typeface="Arial"/>
              <a:buChar char="•"/>
            </a:pPr>
            <a:r>
              <a:rPr lang="en-US" sz="1600"/>
              <a:t>This is a community led initiative by the clusters</a:t>
            </a:r>
          </a:p>
          <a:p>
            <a:pPr marL="285750" indent="-285750">
              <a:spcBef>
                <a:spcPts val="480"/>
              </a:spcBef>
              <a:buFont typeface="Arial"/>
              <a:buChar char="•"/>
            </a:pPr>
            <a:r>
              <a:rPr lang="en-US" sz="1600" dirty="0"/>
              <a:t>We're doing two things</a:t>
            </a:r>
          </a:p>
          <a:p>
            <a:pPr marL="285750" indent="-285750">
              <a:spcBef>
                <a:spcPts val="480"/>
              </a:spcBef>
              <a:buFont typeface="Arial"/>
              <a:buChar char="•"/>
            </a:pPr>
            <a:r>
              <a:rPr lang="en-US" sz="1600"/>
              <a:t>first gathering the data and describing it richly</a:t>
            </a:r>
            <a:endParaRPr lang="en-US"/>
          </a:p>
          <a:p>
            <a:pPr marL="285750" indent="-285750">
              <a:spcBef>
                <a:spcPts val="480"/>
              </a:spcBef>
              <a:buFont typeface="Arial"/>
              <a:buChar char="•"/>
            </a:pPr>
            <a:r>
              <a:rPr lang="en-US" sz="1600" dirty="0"/>
              <a:t>Then aligning and combing the data in different ways</a:t>
            </a:r>
          </a:p>
          <a:p>
            <a:pPr marL="0" indent="0">
              <a:spcBef>
                <a:spcPts val="480"/>
              </a:spcBef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502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5123-A33B-256B-4826-29C3F663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B37BA-CE6B-AEF3-E83C-2C230B635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D6AA3-7BB6-40B0-B0A9-3917385EE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Calibri,Sans-Serif"/>
              <a:buChar char="-"/>
            </a:pPr>
            <a:r>
              <a:rPr lang="en-US" sz="1600" dirty="0"/>
              <a:t>An early example of this is the work we've done with the polar science community</a:t>
            </a:r>
            <a:endParaRPr lang="en-US" sz="1600" dirty="0">
              <a:solidFill>
                <a:srgbClr val="444444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 dirty="0"/>
              <a:t>The idea was to make sure the data is easily </a:t>
            </a:r>
            <a:r>
              <a:rPr lang="en-US" sz="1600" dirty="0" err="1"/>
              <a:t>interoprable</a:t>
            </a:r>
            <a:r>
              <a:rPr lang="en-US" sz="1600" dirty="0"/>
              <a:t> with different tools – for example here </a:t>
            </a:r>
            <a:r>
              <a:rPr lang="en-US" sz="1600" dirty="0" err="1"/>
              <a:t>eodash</a:t>
            </a:r>
            <a:r>
              <a:rPr lang="en-US" sz="1600" dirty="0"/>
              <a:t> is used to visualize the </a:t>
            </a:r>
            <a:r>
              <a:rPr lang="en-US" sz="1600" dirty="0" err="1"/>
              <a:t>zarr</a:t>
            </a:r>
            <a:r>
              <a:rPr lang="en-US" sz="1600" dirty="0"/>
              <a:t> </a:t>
            </a:r>
            <a:endParaRPr lang="en-US" sz="1600" dirty="0">
              <a:solidFill>
                <a:srgbClr val="444444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 dirty="0"/>
              <a:t>Which you can access via the </a:t>
            </a:r>
            <a:r>
              <a:rPr lang="en-US" sz="1600" dirty="0" err="1"/>
              <a:t>qr</a:t>
            </a:r>
            <a:r>
              <a:rPr lang="en-US" sz="1600" dirty="0"/>
              <a:t> code</a:t>
            </a:r>
          </a:p>
          <a:p>
            <a:pPr marL="228600" indent="0">
              <a:spcBef>
                <a:spcPts val="480"/>
              </a:spcBef>
            </a:pPr>
            <a:endParaRPr lang="en-US"/>
          </a:p>
          <a:p>
            <a:pPr marL="514350" indent="-285750">
              <a:spcBef>
                <a:spcPts val="480"/>
              </a:spcBef>
              <a:buFont typeface="Arial,Sans-Serif"/>
              <a:buChar char="•"/>
            </a:pPr>
            <a:r>
              <a:rPr lang="en-US" sz="1600" dirty="0"/>
              <a:t>We combined datasets such as Ice shelf Basal Melt, ground lines, subglacial lakes and others</a:t>
            </a:r>
            <a:endParaRPr lang="en-US" sz="1600" dirty="0">
              <a:solidFill>
                <a:srgbClr val="444444"/>
              </a:solidFill>
            </a:endParaRP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r>
              <a:rPr lang="en-US" sz="1600"/>
              <a:t>These were community led - as in data was selected and designed through community consultation sessions with the polar sciences community</a:t>
            </a:r>
          </a:p>
          <a:p>
            <a:pPr marL="514350" indent="-285750">
              <a:spcBef>
                <a:spcPts val="480"/>
              </a:spcBef>
              <a:buFont typeface="Calibri,Sans-Serif"/>
              <a:buChar char="-"/>
            </a:pPr>
            <a:endParaRPr lang="en-US" sz="1600" dirty="0">
              <a:solidFill>
                <a:srgbClr val="000000"/>
              </a:solidFill>
            </a:endParaRPr>
          </a:p>
          <a:p>
            <a:pPr marL="228600" indent="0">
              <a:spcBef>
                <a:spcPts val="480"/>
              </a:spcBef>
            </a:pPr>
            <a:r>
              <a:rPr lang="en-US" sz="1600">
                <a:solidFill>
                  <a:srgbClr val="000000"/>
                </a:solidFill>
              </a:rPr>
              <a:t>-------</a:t>
            </a:r>
          </a:p>
          <a:p>
            <a:pPr marL="0" lvl="1" indent="0">
              <a:spcBef>
                <a:spcPts val="0"/>
              </a:spcBef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96067-BBF4-FC58-26B7-88F3FD7276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493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BCF7-8E29-9439-6E21-7AA8A2677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837A2F-9B8C-4A18-0035-91927F5C6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03F11B-8D85-0DBA-F7EB-A9A042FC5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Calibri"/>
              <a:buChar char="-"/>
            </a:pPr>
            <a:r>
              <a:rPr lang="en-US" sz="1600"/>
              <a:t>The key idea is to make the data really easy to access and use a</a:t>
            </a:r>
            <a:endParaRPr lang="en-US"/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For ESA and Larger scientific community</a:t>
            </a:r>
            <a:endParaRPr lang="en-US"/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As you can see it's pretty much a one liner to load the data</a:t>
            </a:r>
          </a:p>
          <a:p>
            <a:pPr marL="514350" indent="-285750">
              <a:spcBef>
                <a:spcPts val="480"/>
              </a:spcBef>
              <a:buFont typeface="Calibri"/>
              <a:buChar char="-"/>
            </a:pPr>
            <a:r>
              <a:rPr lang="en-US" sz="1600"/>
              <a:t>And then exploring scenarios such as looking at basal melt and calving fronts for example is aiming to make it as simple as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9D22A-6D99-C249-19F6-668A0000B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fld>
            <a:endParaRPr lang="en-US"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97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9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3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9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3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3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3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3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3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3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3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2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5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chart" Target="../charts/chart1.xml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2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chart" Target="../charts/chart2.xml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2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em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67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66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9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3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6955002668_0_1496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36955002668_0_1496"/>
          <p:cNvSpPr txBox="1">
            <a:spLocks noGrp="1"/>
          </p:cNvSpPr>
          <p:nvPr>
            <p:ph type="body" idx="1"/>
          </p:nvPr>
        </p:nvSpPr>
        <p:spPr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48" name="Google Shape;48;g36955002668_0_149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2">
  <p:cSld name="CLEAR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955002668_0_158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6955002668_0_1580"/>
          <p:cNvSpPr txBox="1">
            <a:spLocks noGrp="1"/>
          </p:cNvSpPr>
          <p:nvPr>
            <p:ph type="body" idx="1"/>
          </p:nvPr>
        </p:nvSpPr>
        <p:spPr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32" name="Google Shape;132;g36955002668_0_158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4">
  <p:cSld name="CLEAR4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955002668_0_1584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6955002668_0_1584"/>
          <p:cNvSpPr txBox="1">
            <a:spLocks noGrp="1"/>
          </p:cNvSpPr>
          <p:nvPr>
            <p:ph type="body" idx="1"/>
          </p:nvPr>
        </p:nvSpPr>
        <p:spPr>
          <a:xfrm>
            <a:off x="218263" y="1673225"/>
            <a:ext cx="5788871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sp>
        <p:nvSpPr>
          <p:cNvPr id="136" name="Google Shape;136;g36955002668_0_1584"/>
          <p:cNvSpPr txBox="1">
            <a:spLocks noGrp="1"/>
          </p:cNvSpPr>
          <p:nvPr>
            <p:ph type="body" idx="2"/>
          </p:nvPr>
        </p:nvSpPr>
        <p:spPr>
          <a:xfrm>
            <a:off x="6210297" y="1673225"/>
            <a:ext cx="5747285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cxnSp>
        <p:nvCxnSpPr>
          <p:cNvPr id="137" name="Google Shape;137;g36955002668_0_1584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g36955002668_0_1584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1">
  <p:cSld name="CLEAR_COLOUR_BG1">
    <p:bg>
      <p:bgPr>
        <a:solidFill>
          <a:srgbClr val="E8E9E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955002668_0_159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36955002668_0_1590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42" name="Google Shape;142;g36955002668_0_159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" name="Google Shape;143;g36955002668_0_1590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_COLOUR_BG2">
  <p:cSld name="1_CLEAR_COLOUR_BG2">
    <p:bg>
      <p:bgPr>
        <a:solidFill>
          <a:srgbClr val="76C8AE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955002668_0_159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6955002668_0_1595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47" name="Google Shape;147;g36955002668_0_159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g36955002668_0_159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3">
  <p:cSld name="CLEAR_COLOUR_BG3">
    <p:bg>
      <p:bgPr>
        <a:solidFill>
          <a:srgbClr val="F1666A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955002668_0_160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36955002668_0_1600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52" name="Google Shape;152;g36955002668_0_160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g36955002668_0_1600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4">
  <p:cSld name="CLEAR_COLOUR_BG4">
    <p:bg>
      <p:bgPr>
        <a:solidFill>
          <a:srgbClr val="FFCC4E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955002668_0_160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6955002668_0_1605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57" name="Google Shape;157;g36955002668_0_160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g36955002668_0_160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955002668_0_161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36955002668_0_1610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62" name="Google Shape;162;g36955002668_0_161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g36955002668_0_1610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6DCFF6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955002668_0_1615"/>
          <p:cNvSpPr/>
          <p:nvPr/>
        </p:nvSpPr>
        <p:spPr>
          <a:xfrm>
            <a:off x="-368656" y="0"/>
            <a:ext cx="125605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g36955002668_0_1615"/>
          <p:cNvSpPr/>
          <p:nvPr/>
        </p:nvSpPr>
        <p:spPr>
          <a:xfrm flipH="1">
            <a:off x="4686211" y="2011306"/>
            <a:ext cx="2819490" cy="281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" name="Google Shape;167;g36955002668_0_1615"/>
          <p:cNvSpPr txBox="1"/>
          <p:nvPr/>
        </p:nvSpPr>
        <p:spPr>
          <a:xfrm>
            <a:off x="4686301" y="4524209"/>
            <a:ext cx="2812908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0"/>
              <a:buFont typeface="Arial"/>
              <a:buNone/>
            </a:pPr>
            <a:endParaRPr sz="1007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6955002668_0_1615"/>
          <p:cNvSpPr txBox="1">
            <a:spLocks noGrp="1"/>
          </p:cNvSpPr>
          <p:nvPr>
            <p:ph type="body" idx="1"/>
          </p:nvPr>
        </p:nvSpPr>
        <p:spPr>
          <a:xfrm>
            <a:off x="4686302" y="2041527"/>
            <a:ext cx="2819490" cy="2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5966" lvl="0" indent="-227983" algn="l">
              <a:lnSpc>
                <a:spcPct val="119000"/>
              </a:lnSpc>
              <a:spcBef>
                <a:spcPts val="426"/>
              </a:spcBef>
              <a:spcAft>
                <a:spcPts val="0"/>
              </a:spcAft>
              <a:buSzPts val="2134"/>
              <a:buNone/>
              <a:defRPr sz="2128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  <p:sp>
        <p:nvSpPr>
          <p:cNvPr id="169" name="Google Shape;169;g36955002668_0_1615"/>
          <p:cNvSpPr txBox="1"/>
          <p:nvPr/>
        </p:nvSpPr>
        <p:spPr>
          <a:xfrm>
            <a:off x="4686302" y="1740025"/>
            <a:ext cx="281949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4"/>
              <a:buFont typeface="Arial"/>
              <a:buNone/>
            </a:pPr>
            <a:r>
              <a:rPr lang="en-US" sz="792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2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6955002668_0_1615"/>
          <p:cNvSpPr txBox="1">
            <a:spLocks noGrp="1"/>
          </p:cNvSpPr>
          <p:nvPr>
            <p:ph type="body" idx="2"/>
          </p:nvPr>
        </p:nvSpPr>
        <p:spPr>
          <a:xfrm>
            <a:off x="4686302" y="4406776"/>
            <a:ext cx="281949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298"/>
              </a:spcBef>
              <a:spcAft>
                <a:spcPts val="0"/>
              </a:spcAft>
              <a:buSzPts val="1496"/>
              <a:buNone/>
              <a:defRPr sz="1492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955002668_0_16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3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6955002668_0_16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3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5966" lvl="0" indent="-341974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1931" lvl="1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7897" lvl="2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3862" lvl="3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79828" lvl="4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5793" lvl="5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1759" lvl="6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47724" lvl="7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3690" lvl="8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g36955002668_0_16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955002668_0_16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4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36955002668_0_16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4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5966" lvl="0" indent="-316643" algn="l">
              <a:lnSpc>
                <a:spcPct val="90000"/>
              </a:lnSpc>
              <a:spcBef>
                <a:spcPts val="1064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1931" lvl="1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67897" lvl="2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3862" lvl="3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79828" lvl="4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35793" lvl="5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1759" lvl="6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47724" lvl="7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03690" lvl="8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g36955002668_0_16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79" name="Google Shape;179;g36955002668_0_16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948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0" name="Google Shape;180;g36955002668_0_16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6955002668_0_1500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2"/>
              <a:buFont typeface="Verdana"/>
              <a:buNone/>
            </a:pPr>
            <a:endParaRPr sz="1269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" name="Google Shape;51;g36955002668_0_150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36955002668_0_1500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3" name="Google Shape;53;g36955002668_0_15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g36955002668_0_150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955002668_0_906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2"/>
              <a:buFont typeface="Verdana"/>
              <a:buNone/>
            </a:pPr>
            <a:endParaRPr sz="1269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g36955002668_0_906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36955002668_0_906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196" name="Google Shape;196;g36955002668_0_9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g36955002668_0_90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955002668_0_91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36955002668_0_912"/>
          <p:cNvSpPr txBox="1">
            <a:spLocks noGrp="1"/>
          </p:cNvSpPr>
          <p:nvPr>
            <p:ph type="body" idx="1"/>
          </p:nvPr>
        </p:nvSpPr>
        <p:spPr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01" name="Google Shape;201;g36955002668_0_91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LEAR1">
  <p:cSld name="2_CLEAR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6955002668_0_2707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0" name="Google Shape;240;g36955002668_0_2707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36955002668_0_2707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42" name="Google Shape;242;g36955002668_0_27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g36955002668_0_2707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6">
  <p:cSld name="DARK6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955002668_0_2713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6" name="Google Shape;246;g36955002668_0_27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6955002668_0_2713"/>
          <p:cNvSpPr txBox="1">
            <a:spLocks noGrp="1"/>
          </p:cNvSpPr>
          <p:nvPr>
            <p:ph type="title"/>
          </p:nvPr>
        </p:nvSpPr>
        <p:spPr>
          <a:xfrm>
            <a:off x="218261" y="157324"/>
            <a:ext cx="10113246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36955002668_0_2713"/>
          <p:cNvSpPr txBox="1">
            <a:spLocks noGrp="1"/>
          </p:cNvSpPr>
          <p:nvPr>
            <p:ph type="body" idx="1"/>
          </p:nvPr>
        </p:nvSpPr>
        <p:spPr>
          <a:xfrm>
            <a:off x="218262" y="882192"/>
            <a:ext cx="11763534" cy="55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955002668_0_2701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2"/>
              <a:buFont typeface="Verdana"/>
              <a:buNone/>
            </a:pPr>
            <a:endParaRPr sz="1269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Google Shape;251;g36955002668_0_2701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g36955002668_0_2701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253" name="Google Shape;253;g36955002668_0_27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g36955002668_0_2701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2">
  <p:cSld name="CLEAR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955002668_0_2718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36955002668_0_2718"/>
          <p:cNvSpPr txBox="1">
            <a:spLocks noGrp="1"/>
          </p:cNvSpPr>
          <p:nvPr>
            <p:ph type="body" idx="1"/>
          </p:nvPr>
        </p:nvSpPr>
        <p:spPr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58" name="Google Shape;258;g36955002668_0_2718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6955002668_0_2726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36955002668_0_2726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62" name="Google Shape;262;g36955002668_0_272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g36955002668_0_2726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6955002668_0_272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36955002668_0_2722"/>
          <p:cNvSpPr txBox="1">
            <a:spLocks noGrp="1"/>
          </p:cNvSpPr>
          <p:nvPr>
            <p:ph type="body" idx="1"/>
          </p:nvPr>
        </p:nvSpPr>
        <p:spPr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67" name="Google Shape;267;g36955002668_0_272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bg>
      <p:bgPr>
        <a:solidFill>
          <a:schemeClr val="lt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6955002668_0_2731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g36955002668_0_2731"/>
          <p:cNvSpPr txBox="1"/>
          <p:nvPr/>
        </p:nvSpPr>
        <p:spPr>
          <a:xfrm>
            <a:off x="8183563" y="6201716"/>
            <a:ext cx="374127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0" bIns="45575" anchor="t" anchorCtr="0">
            <a:spAutoFit/>
          </a:bodyPr>
          <a:lstStyle/>
          <a:p>
            <a:pPr marL="1217975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8"/>
              <a:buFont typeface="Arial"/>
              <a:buNone/>
            </a:pP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1217975" marR="0" lvl="2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97A6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g36955002668_0_2731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2" name="Google Shape;272;g36955002668_0_27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4597" y="6584400"/>
            <a:ext cx="1633533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6955002668_0_2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" y="6452989"/>
            <a:ext cx="9929648" cy="40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6955002668_0_27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6955002668_0_27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7" name="Google Shape;277;g36955002668_0_27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8" name="Google Shape;278;g36955002668_0_27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LEAR1">
  <p:cSld name="2_CLEAR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955002668_0_1506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" name="Google Shape;57;g36955002668_0_1506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36955002668_0_1506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9" name="Google Shape;59;g36955002668_0_15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g36955002668_0_150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955002668_0_274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g36955002668_0_2742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82" name="Google Shape;282;g36955002668_0_274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g36955002668_0_2742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36955002668_0_27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"/>
            <a:ext cx="12195852" cy="687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36955002668_0_2747"/>
          <p:cNvSpPr/>
          <p:nvPr/>
        </p:nvSpPr>
        <p:spPr>
          <a:xfrm>
            <a:off x="1" y="-2"/>
            <a:ext cx="12191962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g36955002668_0_2747"/>
          <p:cNvSpPr txBox="1">
            <a:spLocks noGrp="1"/>
          </p:cNvSpPr>
          <p:nvPr>
            <p:ph type="subTitle" idx="1"/>
          </p:nvPr>
        </p:nvSpPr>
        <p:spPr>
          <a:xfrm>
            <a:off x="118375" y="5258119"/>
            <a:ext cx="10598519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5"/>
              </a:spcBef>
              <a:spcAft>
                <a:spcPts val="0"/>
              </a:spcAft>
              <a:buSzPts val="1731"/>
              <a:buFont typeface="Verdana"/>
              <a:buNone/>
              <a:defRPr sz="1726"/>
            </a:lvl1pPr>
            <a:lvl2pPr lvl="1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88" name="Google Shape;288;g36955002668_0_2747"/>
          <p:cNvSpPr txBox="1">
            <a:spLocks noGrp="1"/>
          </p:cNvSpPr>
          <p:nvPr>
            <p:ph type="ctrTitle"/>
          </p:nvPr>
        </p:nvSpPr>
        <p:spPr>
          <a:xfrm>
            <a:off x="125656" y="3351588"/>
            <a:ext cx="1183324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78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g36955002668_0_2747"/>
          <p:cNvSpPr txBox="1"/>
          <p:nvPr/>
        </p:nvSpPr>
        <p:spPr>
          <a:xfrm>
            <a:off x="842433" y="642937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90" name="Google Shape;290;g36955002668_0_2747"/>
          <p:cNvCxnSpPr/>
          <p:nvPr/>
        </p:nvCxnSpPr>
        <p:spPr>
          <a:xfrm>
            <a:off x="221435" y="6422971"/>
            <a:ext cx="1173600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g36955002668_0_2747"/>
          <p:cNvCxnSpPr/>
          <p:nvPr/>
        </p:nvCxnSpPr>
        <p:spPr>
          <a:xfrm>
            <a:off x="222591" y="4106871"/>
            <a:ext cx="1173630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g36955002668_0_2747"/>
          <p:cNvSpPr txBox="1"/>
          <p:nvPr/>
        </p:nvSpPr>
        <p:spPr>
          <a:xfrm>
            <a:off x="11801313" y="5406992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6955002668_0_2747"/>
          <p:cNvSpPr txBox="1"/>
          <p:nvPr/>
        </p:nvSpPr>
        <p:spPr>
          <a:xfrm>
            <a:off x="11779244" y="6156811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6955002668_0_2747"/>
          <p:cNvSpPr/>
          <p:nvPr/>
        </p:nvSpPr>
        <p:spPr>
          <a:xfrm>
            <a:off x="11094664" y="5811879"/>
            <a:ext cx="911906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6955002668_0_2747"/>
          <p:cNvSpPr txBox="1"/>
          <p:nvPr/>
        </p:nvSpPr>
        <p:spPr>
          <a:xfrm>
            <a:off x="222591" y="6213933"/>
            <a:ext cx="668881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36955002668_0_2747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36955002668_0_27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6955002668_0_27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596" y="6584400"/>
            <a:ext cx="1636920" cy="10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g36955002668_0_2747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300" name="Google Shape;300;g36955002668_0_2747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g36955002668_0_2747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g36955002668_0_2747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g36955002668_0_2747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g36955002668_0_2747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g36955002668_0_2747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36955002668_0_2747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g36955002668_0_2747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36955002668_0_2747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g36955002668_0_2747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g36955002668_0_2747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g36955002668_0_2747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g36955002668_0_2747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g36955002668_0_2747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g36955002668_0_2747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g36955002668_0_2747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g36955002668_0_2747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g36955002668_0_2747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g36955002668_0_2747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36955002668_0_2747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g36955002668_0_2747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g36955002668_0_2747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g36955002668_0_274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g36955002668_0_274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g36955002668_0_2747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g36955002668_0_2747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1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4">
  <p:cSld name="CLEAR4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955002668_0_2789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g36955002668_0_2789"/>
          <p:cNvSpPr txBox="1">
            <a:spLocks noGrp="1"/>
          </p:cNvSpPr>
          <p:nvPr>
            <p:ph type="body" idx="1"/>
          </p:nvPr>
        </p:nvSpPr>
        <p:spPr>
          <a:xfrm>
            <a:off x="218263" y="1673225"/>
            <a:ext cx="5788871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sp>
        <p:nvSpPr>
          <p:cNvPr id="329" name="Google Shape;329;g36955002668_0_2789"/>
          <p:cNvSpPr txBox="1">
            <a:spLocks noGrp="1"/>
          </p:cNvSpPr>
          <p:nvPr>
            <p:ph type="body" idx="2"/>
          </p:nvPr>
        </p:nvSpPr>
        <p:spPr>
          <a:xfrm>
            <a:off x="6210297" y="1673225"/>
            <a:ext cx="5747285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cxnSp>
        <p:nvCxnSpPr>
          <p:cNvPr id="330" name="Google Shape;330;g36955002668_0_2789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g36955002668_0_2789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1">
  <p:cSld name="CLEAR_COLOUR_BG1">
    <p:bg>
      <p:bgPr>
        <a:solidFill>
          <a:srgbClr val="E8E9E4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955002668_0_279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36955002668_0_2795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35" name="Google Shape;335;g36955002668_0_279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Google Shape;336;g36955002668_0_279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_COLOUR_BG2">
  <p:cSld name="1_CLEAR_COLOUR_BG2">
    <p:bg>
      <p:bgPr>
        <a:solidFill>
          <a:srgbClr val="76C8AE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6955002668_0_280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36955002668_0_2800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40" name="Google Shape;340;g36955002668_0_280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1" name="Google Shape;341;g36955002668_0_2800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3">
  <p:cSld name="CLEAR_COLOUR_BG3">
    <p:bg>
      <p:bgPr>
        <a:solidFill>
          <a:srgbClr val="F1666A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955002668_0_280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36955002668_0_2805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45" name="Google Shape;345;g36955002668_0_280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" name="Google Shape;346;g36955002668_0_280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4">
  <p:cSld name="CLEAR_COLOUR_BG4">
    <p:bg>
      <p:bgPr>
        <a:solidFill>
          <a:srgbClr val="FFCC4E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955002668_0_281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g36955002668_0_2810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50" name="Google Shape;350;g36955002668_0_2810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1" name="Google Shape;351;g36955002668_0_2810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6955002668_0_281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36955002668_0_2815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55" name="Google Shape;355;g36955002668_0_281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g36955002668_0_281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6DCFF6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955002668_0_2820"/>
          <p:cNvSpPr/>
          <p:nvPr/>
        </p:nvSpPr>
        <p:spPr>
          <a:xfrm>
            <a:off x="-368656" y="0"/>
            <a:ext cx="125605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Google Shape;359;g36955002668_0_2820"/>
          <p:cNvSpPr/>
          <p:nvPr/>
        </p:nvSpPr>
        <p:spPr>
          <a:xfrm flipH="1">
            <a:off x="4686211" y="2011306"/>
            <a:ext cx="2819490" cy="281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g36955002668_0_2820"/>
          <p:cNvSpPr txBox="1"/>
          <p:nvPr/>
        </p:nvSpPr>
        <p:spPr>
          <a:xfrm>
            <a:off x="4686301" y="4524209"/>
            <a:ext cx="2812908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0"/>
              <a:buFont typeface="Arial"/>
              <a:buNone/>
            </a:pPr>
            <a:endParaRPr sz="1007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6955002668_0_2820"/>
          <p:cNvSpPr txBox="1">
            <a:spLocks noGrp="1"/>
          </p:cNvSpPr>
          <p:nvPr>
            <p:ph type="body" idx="1"/>
          </p:nvPr>
        </p:nvSpPr>
        <p:spPr>
          <a:xfrm>
            <a:off x="4686302" y="2041527"/>
            <a:ext cx="2819490" cy="2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5966" lvl="0" indent="-227983" algn="l">
              <a:lnSpc>
                <a:spcPct val="119000"/>
              </a:lnSpc>
              <a:spcBef>
                <a:spcPts val="426"/>
              </a:spcBef>
              <a:spcAft>
                <a:spcPts val="0"/>
              </a:spcAft>
              <a:buSzPts val="2134"/>
              <a:buNone/>
              <a:defRPr sz="2128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  <p:sp>
        <p:nvSpPr>
          <p:cNvPr id="362" name="Google Shape;362;g36955002668_0_2820"/>
          <p:cNvSpPr txBox="1"/>
          <p:nvPr/>
        </p:nvSpPr>
        <p:spPr>
          <a:xfrm>
            <a:off x="4686302" y="1740025"/>
            <a:ext cx="281949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4"/>
              <a:buFont typeface="Arial"/>
              <a:buNone/>
            </a:pPr>
            <a:r>
              <a:rPr lang="en-US" sz="792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2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6955002668_0_2820"/>
          <p:cNvSpPr txBox="1">
            <a:spLocks noGrp="1"/>
          </p:cNvSpPr>
          <p:nvPr>
            <p:ph type="body" idx="2"/>
          </p:nvPr>
        </p:nvSpPr>
        <p:spPr>
          <a:xfrm>
            <a:off x="4686302" y="4406776"/>
            <a:ext cx="281949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298"/>
              </a:spcBef>
              <a:spcAft>
                <a:spcPts val="0"/>
              </a:spcAft>
              <a:buSzPts val="1496"/>
              <a:buNone/>
              <a:defRPr sz="1492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6955002668_0_28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3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g36955002668_0_28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3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5966" lvl="0" indent="-341974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1931" lvl="1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7897" lvl="2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3862" lvl="3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79828" lvl="4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5793" lvl="5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1759" lvl="6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47724" lvl="7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3690" lvl="8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g36955002668_0_28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955002668_0_151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36955002668_0_1512"/>
          <p:cNvSpPr txBox="1"/>
          <p:nvPr/>
        </p:nvSpPr>
        <p:spPr>
          <a:xfrm>
            <a:off x="8183563" y="6201716"/>
            <a:ext cx="374127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0" bIns="45575" anchor="t" anchorCtr="0">
            <a:spAutoFit/>
          </a:bodyPr>
          <a:lstStyle/>
          <a:p>
            <a:pPr marL="1217975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8"/>
              <a:buFont typeface="Arial"/>
              <a:buNone/>
            </a:pP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1217975" marR="0" lvl="2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97A6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Google Shape;64;g36955002668_0_151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5" name="Google Shape;65;g36955002668_0_15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4597" y="6584400"/>
            <a:ext cx="1633533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36955002668_0_1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" y="6452989"/>
            <a:ext cx="9929648" cy="40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36955002668_0_1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955002668_0_28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4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36955002668_0_28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4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5966" lvl="0" indent="-316643" algn="l">
              <a:lnSpc>
                <a:spcPct val="90000"/>
              </a:lnSpc>
              <a:spcBef>
                <a:spcPts val="1064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1931" lvl="1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67897" lvl="2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3862" lvl="3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79828" lvl="4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35793" lvl="5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1759" lvl="6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47724" lvl="7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03690" lvl="8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g36955002668_0_28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2" name="Google Shape;372;g36955002668_0_28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948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3" name="Google Shape;373;g36955002668_0_28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6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51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6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425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6956f2c1ef_0_268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g36956f2c1ef_0_268"/>
          <p:cNvSpPr txBox="1">
            <a:spLocks noGrp="1"/>
          </p:cNvSpPr>
          <p:nvPr>
            <p:ph type="body" idx="1"/>
          </p:nvPr>
        </p:nvSpPr>
        <p:spPr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523" name="Google Shape;523;g36956f2c1ef_0_268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6956f2c1ef_0_272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2"/>
              <a:buFont typeface="Verdana"/>
              <a:buNone/>
            </a:pPr>
            <a:endParaRPr sz="1269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6" name="Google Shape;526;g36956f2c1ef_0_27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g36956f2c1ef_0_272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28" name="Google Shape;528;g36956f2c1ef_0_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g36956f2c1ef_0_27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LEAR1">
  <p:cSld name="2_CLEAR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6956f2c1ef_0_278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g36956f2c1ef_0_278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g36956f2c1ef_0_278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534" name="Google Shape;534;g36956f2c1ef_0_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g36956f2c1ef_0_278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6956f2c1ef_0_284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g36956f2c1ef_0_284"/>
          <p:cNvSpPr txBox="1"/>
          <p:nvPr/>
        </p:nvSpPr>
        <p:spPr>
          <a:xfrm>
            <a:off x="8183563" y="6201716"/>
            <a:ext cx="374127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0" bIns="45575" anchor="t" anchorCtr="0">
            <a:spAutoFit/>
          </a:bodyPr>
          <a:lstStyle/>
          <a:p>
            <a:pPr marL="1217975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8"/>
              <a:buFont typeface="Arial"/>
              <a:buNone/>
            </a:pP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1217975" marR="0" lvl="2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97A6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9" name="Google Shape;539;g36956f2c1ef_0_284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0" name="Google Shape;540;g36956f2c1ef_0_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4597" y="6584400"/>
            <a:ext cx="1633533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6956f2c1ef_0_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" y="6452989"/>
            <a:ext cx="9929648" cy="40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6956f2c1ef_0_2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6956f2c1ef_0_29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5" name="Google Shape;545;g36956f2c1ef_0_29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6" name="Google Shape;546;g36956f2c1ef_0_29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956f2c1ef_0_29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g36956f2c1ef_0_295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550" name="Google Shape;550;g36956f2c1ef_0_29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1" name="Google Shape;551;g36956f2c1ef_0_29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6">
  <p:cSld name="DARK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6956f2c1ef_0_300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4" name="Google Shape;554;g36956f2c1ef_0_3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36956f2c1ef_0_300"/>
          <p:cNvSpPr txBox="1">
            <a:spLocks noGrp="1"/>
          </p:cNvSpPr>
          <p:nvPr>
            <p:ph type="title"/>
          </p:nvPr>
        </p:nvSpPr>
        <p:spPr>
          <a:xfrm>
            <a:off x="218261" y="157324"/>
            <a:ext cx="10113246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g36956f2c1ef_0_300"/>
          <p:cNvSpPr txBox="1">
            <a:spLocks noGrp="1"/>
          </p:cNvSpPr>
          <p:nvPr>
            <p:ph type="body" idx="1"/>
          </p:nvPr>
        </p:nvSpPr>
        <p:spPr>
          <a:xfrm>
            <a:off x="218262" y="882192"/>
            <a:ext cx="11763534" cy="55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955002668_0_15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g36955002668_0_15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1" name="Google Shape;71;g36955002668_0_15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99181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 2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6956f2c1ef_0_30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g36956f2c1ef_0_305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560" name="Google Shape;560;g36956f2c1ef_0_30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g36956f2c1ef_0_305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g36956f2c1ef_0_3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"/>
            <a:ext cx="12195852" cy="687892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36956f2c1ef_0_310"/>
          <p:cNvSpPr/>
          <p:nvPr/>
        </p:nvSpPr>
        <p:spPr>
          <a:xfrm>
            <a:off x="1" y="-2"/>
            <a:ext cx="12191962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5" name="Google Shape;565;g36956f2c1ef_0_310"/>
          <p:cNvSpPr txBox="1">
            <a:spLocks noGrp="1"/>
          </p:cNvSpPr>
          <p:nvPr>
            <p:ph type="subTitle" idx="1"/>
          </p:nvPr>
        </p:nvSpPr>
        <p:spPr>
          <a:xfrm>
            <a:off x="118375" y="5258119"/>
            <a:ext cx="10598519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5"/>
              </a:spcBef>
              <a:spcAft>
                <a:spcPts val="0"/>
              </a:spcAft>
              <a:buSzPts val="1731"/>
              <a:buFont typeface="Verdana"/>
              <a:buNone/>
              <a:defRPr sz="1726"/>
            </a:lvl1pPr>
            <a:lvl2pPr lvl="1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66" name="Google Shape;566;g36956f2c1ef_0_310"/>
          <p:cNvSpPr txBox="1">
            <a:spLocks noGrp="1"/>
          </p:cNvSpPr>
          <p:nvPr>
            <p:ph type="ctrTitle"/>
          </p:nvPr>
        </p:nvSpPr>
        <p:spPr>
          <a:xfrm>
            <a:off x="125656" y="3351588"/>
            <a:ext cx="1183324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78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g36956f2c1ef_0_310"/>
          <p:cNvSpPr txBox="1"/>
          <p:nvPr/>
        </p:nvSpPr>
        <p:spPr>
          <a:xfrm>
            <a:off x="842433" y="642937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568" name="Google Shape;568;g36956f2c1ef_0_310"/>
          <p:cNvCxnSpPr/>
          <p:nvPr/>
        </p:nvCxnSpPr>
        <p:spPr>
          <a:xfrm>
            <a:off x="221435" y="6422971"/>
            <a:ext cx="1173600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9" name="Google Shape;569;g36956f2c1ef_0_310"/>
          <p:cNvCxnSpPr/>
          <p:nvPr/>
        </p:nvCxnSpPr>
        <p:spPr>
          <a:xfrm>
            <a:off x="222591" y="4106871"/>
            <a:ext cx="1173630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0" name="Google Shape;570;g36956f2c1ef_0_310"/>
          <p:cNvSpPr txBox="1"/>
          <p:nvPr/>
        </p:nvSpPr>
        <p:spPr>
          <a:xfrm>
            <a:off x="11801313" y="5406992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36956f2c1ef_0_310"/>
          <p:cNvSpPr txBox="1"/>
          <p:nvPr/>
        </p:nvSpPr>
        <p:spPr>
          <a:xfrm>
            <a:off x="11779244" y="6156811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36956f2c1ef_0_310"/>
          <p:cNvSpPr/>
          <p:nvPr/>
        </p:nvSpPr>
        <p:spPr>
          <a:xfrm>
            <a:off x="11094664" y="5811879"/>
            <a:ext cx="911906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36956f2c1ef_0_310"/>
          <p:cNvSpPr txBox="1"/>
          <p:nvPr/>
        </p:nvSpPr>
        <p:spPr>
          <a:xfrm>
            <a:off x="222591" y="6213933"/>
            <a:ext cx="668881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36956f2c1ef_0_310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g36956f2c1ef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6956f2c1ef_0_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596" y="6584400"/>
            <a:ext cx="1636920" cy="10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g36956f2c1ef_0_310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578" name="Google Shape;578;g36956f2c1ef_0_310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g36956f2c1ef_0_310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g36956f2c1ef_0_310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g36956f2c1ef_0_310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g36956f2c1ef_0_310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g36956f2c1ef_0_310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g36956f2c1ef_0_310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g36956f2c1ef_0_310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g36956f2c1ef_0_310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g36956f2c1ef_0_310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g36956f2c1ef_0_310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g36956f2c1ef_0_310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g36956f2c1ef_0_310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g36956f2c1ef_0_310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g36956f2c1ef_0_310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g36956f2c1ef_0_310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g36956f2c1ef_0_310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g36956f2c1ef_0_310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g36956f2c1ef_0_310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g36956f2c1ef_0_310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g36956f2c1ef_0_310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g36956f2c1ef_0_310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g36956f2c1ef_0_310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g36956f2c1ef_0_310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g36956f2c1ef_0_310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g36956f2c1ef_0_310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1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2">
  <p:cSld name="CLEAR2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6956f2c1ef_0_35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g36956f2c1ef_0_352"/>
          <p:cNvSpPr txBox="1">
            <a:spLocks noGrp="1"/>
          </p:cNvSpPr>
          <p:nvPr>
            <p:ph type="body" idx="1"/>
          </p:nvPr>
        </p:nvSpPr>
        <p:spPr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07" name="Google Shape;607;g36956f2c1ef_0_35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4">
  <p:cSld name="CLEAR4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6956f2c1ef_0_356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g36956f2c1ef_0_356"/>
          <p:cNvSpPr txBox="1">
            <a:spLocks noGrp="1"/>
          </p:cNvSpPr>
          <p:nvPr>
            <p:ph type="body" idx="1"/>
          </p:nvPr>
        </p:nvSpPr>
        <p:spPr>
          <a:xfrm>
            <a:off x="218263" y="1673225"/>
            <a:ext cx="5788871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sp>
        <p:nvSpPr>
          <p:cNvPr id="611" name="Google Shape;611;g36956f2c1ef_0_356"/>
          <p:cNvSpPr txBox="1">
            <a:spLocks noGrp="1"/>
          </p:cNvSpPr>
          <p:nvPr>
            <p:ph type="body" idx="2"/>
          </p:nvPr>
        </p:nvSpPr>
        <p:spPr>
          <a:xfrm>
            <a:off x="6210297" y="1673225"/>
            <a:ext cx="5747285" cy="4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6pPr>
            <a:lvl7pPr marL="3191759" lvl="6" indent="-3101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7pPr>
            <a:lvl8pPr marL="3647724" lvl="7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8pPr>
            <a:lvl9pPr marL="4103690" lvl="8" indent="-310182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Char char="–"/>
              <a:defRPr sz="1294"/>
            </a:lvl9pPr>
          </a:lstStyle>
          <a:p>
            <a:endParaRPr/>
          </a:p>
        </p:txBody>
      </p:sp>
      <p:cxnSp>
        <p:nvCxnSpPr>
          <p:cNvPr id="612" name="Google Shape;612;g36956f2c1ef_0_356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3" name="Google Shape;613;g36956f2c1ef_0_356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1">
  <p:cSld name="CLEAR_COLOUR_BG1">
    <p:bg>
      <p:bgPr>
        <a:solidFill>
          <a:srgbClr val="E8E9E4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956f2c1ef_0_36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g36956f2c1ef_0_362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17" name="Google Shape;617;g36956f2c1ef_0_36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g36956f2c1ef_0_362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_COLOUR_BG2">
  <p:cSld name="1_CLEAR_COLOUR_BG2">
    <p:bg>
      <p:bgPr>
        <a:solidFill>
          <a:srgbClr val="76C8AE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6956f2c1ef_0_367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g36956f2c1ef_0_367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006762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22" name="Google Shape;622;g36956f2c1ef_0_367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3" name="Google Shape;623;g36956f2c1ef_0_367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3">
  <p:cSld name="CLEAR_COLOUR_BG3">
    <p:bg>
      <p:bgPr>
        <a:solidFill>
          <a:srgbClr val="F1666A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6956f2c1ef_0_37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g36956f2c1ef_0_372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960136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27" name="Google Shape;627;g36956f2c1ef_0_37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8" name="Google Shape;628;g36956f2c1ef_0_372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4">
  <p:cSld name="CLEAR_COLOUR_BG4">
    <p:bg>
      <p:bgPr>
        <a:solidFill>
          <a:srgbClr val="FFCC4E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6956f2c1ef_0_377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g36956f2c1ef_0_377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A75534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32" name="Google Shape;632;g36956f2c1ef_0_377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3" name="Google Shape;633;g36956f2c1ef_0_377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6956f2c1ef_0_38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g36956f2c1ef_0_382"/>
          <p:cNvSpPr txBox="1">
            <a:spLocks noGrp="1"/>
          </p:cNvSpPr>
          <p:nvPr>
            <p:ph type="body" idx="1"/>
          </p:nvPr>
        </p:nvSpPr>
        <p:spPr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>
                <a:solidFill>
                  <a:srgbClr val="1E3378"/>
                </a:solidFill>
              </a:defRPr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637" name="Google Shape;637;g36956f2c1ef_0_38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8" name="Google Shape;638;g36956f2c1ef_0_382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6DCFF6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6956f2c1ef_0_387"/>
          <p:cNvSpPr/>
          <p:nvPr/>
        </p:nvSpPr>
        <p:spPr>
          <a:xfrm>
            <a:off x="-368656" y="0"/>
            <a:ext cx="125605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g36956f2c1ef_0_387"/>
          <p:cNvSpPr/>
          <p:nvPr/>
        </p:nvSpPr>
        <p:spPr>
          <a:xfrm flipH="1">
            <a:off x="4686211" y="2011306"/>
            <a:ext cx="2819490" cy="281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9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g36956f2c1ef_0_387"/>
          <p:cNvSpPr txBox="1"/>
          <p:nvPr/>
        </p:nvSpPr>
        <p:spPr>
          <a:xfrm>
            <a:off x="4686301" y="4524209"/>
            <a:ext cx="2812908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0"/>
              <a:buFont typeface="Arial"/>
              <a:buNone/>
            </a:pPr>
            <a:endParaRPr sz="1007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g36956f2c1ef_0_387"/>
          <p:cNvSpPr txBox="1">
            <a:spLocks noGrp="1"/>
          </p:cNvSpPr>
          <p:nvPr>
            <p:ph type="body" idx="1"/>
          </p:nvPr>
        </p:nvSpPr>
        <p:spPr>
          <a:xfrm>
            <a:off x="4686302" y="2041527"/>
            <a:ext cx="2819490" cy="2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5966" lvl="0" indent="-227983" algn="l">
              <a:lnSpc>
                <a:spcPct val="119000"/>
              </a:lnSpc>
              <a:spcBef>
                <a:spcPts val="426"/>
              </a:spcBef>
              <a:spcAft>
                <a:spcPts val="0"/>
              </a:spcAft>
              <a:buSzPts val="2134"/>
              <a:buNone/>
              <a:defRPr sz="2128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  <p:sp>
        <p:nvSpPr>
          <p:cNvPr id="644" name="Google Shape;644;g36956f2c1ef_0_387"/>
          <p:cNvSpPr txBox="1"/>
          <p:nvPr/>
        </p:nvSpPr>
        <p:spPr>
          <a:xfrm>
            <a:off x="4686302" y="1740025"/>
            <a:ext cx="281949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70" tIns="32885" rIns="65770" bIns="3288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4"/>
              <a:buFont typeface="Arial"/>
              <a:buNone/>
            </a:pPr>
            <a:r>
              <a:rPr lang="en-US" sz="792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2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36956f2c1ef_0_387"/>
          <p:cNvSpPr txBox="1">
            <a:spLocks noGrp="1"/>
          </p:cNvSpPr>
          <p:nvPr>
            <p:ph type="body" idx="2"/>
          </p:nvPr>
        </p:nvSpPr>
        <p:spPr>
          <a:xfrm>
            <a:off x="4686302" y="4406776"/>
            <a:ext cx="281949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298"/>
              </a:spcBef>
              <a:spcAft>
                <a:spcPts val="0"/>
              </a:spcAft>
              <a:buSzPts val="1496"/>
              <a:buNone/>
              <a:defRPr sz="1492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1931" lvl="1" indent="-227983" algn="l">
              <a:lnSpc>
                <a:spcPct val="119000"/>
              </a:lnSpc>
              <a:spcBef>
                <a:spcPts val="288"/>
              </a:spcBef>
              <a:spcAft>
                <a:spcPts val="0"/>
              </a:spcAft>
              <a:buSzPts val="1443"/>
              <a:buNone/>
              <a:defRPr sz="1439" b="1"/>
            </a:lvl2pPr>
            <a:lvl3pPr marL="1367897" lvl="2" indent="-227983" algn="l">
              <a:lnSpc>
                <a:spcPct val="119000"/>
              </a:lnSpc>
              <a:spcBef>
                <a:spcPts val="259"/>
              </a:spcBef>
              <a:spcAft>
                <a:spcPts val="0"/>
              </a:spcAft>
              <a:buSzPts val="1298"/>
              <a:buNone/>
              <a:defRPr sz="1294" b="1"/>
            </a:lvl3pPr>
            <a:lvl4pPr marL="1823862" lvl="3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4pPr>
            <a:lvl5pPr marL="2279828" lvl="4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5pPr>
            <a:lvl6pPr marL="2735793" lvl="5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6pPr>
            <a:lvl7pPr marL="3191759" lvl="6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7pPr>
            <a:lvl8pPr marL="3647724" lvl="7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8pPr>
            <a:lvl9pPr marL="4103690" lvl="8" indent="-227983" algn="l">
              <a:lnSpc>
                <a:spcPct val="119000"/>
              </a:lnSpc>
              <a:spcBef>
                <a:spcPts val="230"/>
              </a:spcBef>
              <a:spcAft>
                <a:spcPts val="0"/>
              </a:spcAft>
              <a:buSzPts val="1154"/>
              <a:buNone/>
              <a:defRPr sz="1151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955002668_0_1523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36955002668_0_1523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75" name="Google Shape;75;g36955002668_0_1523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g36955002668_0_1523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6956f2c1ef_0_39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3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g36956f2c1ef_0_39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3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5966" lvl="0" indent="-341974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1931" lvl="1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7897" lvl="2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3862" lvl="3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79828" lvl="4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5793" lvl="5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1759" lvl="6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47724" lvl="7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3690" lvl="8" indent="-316643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9" name="Google Shape;649;g36956f2c1ef_0_39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6956f2c1ef_0_3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4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g36956f2c1ef_0_3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4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5966" lvl="0" indent="-316643" algn="l">
              <a:lnSpc>
                <a:spcPct val="90000"/>
              </a:lnSpc>
              <a:spcBef>
                <a:spcPts val="1064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1931" lvl="1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67897" lvl="2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3862" lvl="3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79828" lvl="4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35793" lvl="5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1759" lvl="6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47724" lvl="7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03690" lvl="8" indent="-316643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3" name="Google Shape;653;g36956f2c1ef_0_39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54" name="Google Shape;654;g36956f2c1ef_0_39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948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55" name="Google Shape;655;g36956f2c1ef_0_3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19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795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6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6" y="3509440"/>
            <a:ext cx="11741010" cy="563779"/>
          </a:xfrm>
        </p:spPr>
        <p:txBody>
          <a:bodyPr anchor="b" anchorCtr="0">
            <a:noAutofit/>
          </a:bodyPr>
          <a:lstStyle>
            <a:lvl1pPr>
              <a:defRPr sz="3989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9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19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 userDrawn="1"/>
        </p:nvSpPr>
        <p:spPr>
          <a:xfrm>
            <a:off x="122384" y="6202583"/>
            <a:ext cx="2427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Releasable to the</a:t>
            </a:r>
            <a:r>
              <a:rPr lang="en-GB" sz="79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</a:t>
            </a:r>
            <a:endParaRPr lang="en-GB" sz="798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8006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9" name="Picture 6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7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8006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9" name="Picture 6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9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5" name="Picture 34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7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2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0" name="Picture 39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70" name="Picture 69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39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5" name="Picture 34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4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9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6">
  <p:cSld name="DARK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955002668_0_1528"/>
          <p:cNvSpPr/>
          <p:nvPr/>
        </p:nvSpPr>
        <p:spPr>
          <a:xfrm>
            <a:off x="0" y="0"/>
            <a:ext cx="12191962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9" name="Google Shape;79;g36955002668_0_15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36955002668_0_1528"/>
          <p:cNvSpPr txBox="1">
            <a:spLocks noGrp="1"/>
          </p:cNvSpPr>
          <p:nvPr>
            <p:ph type="title"/>
          </p:nvPr>
        </p:nvSpPr>
        <p:spPr>
          <a:xfrm>
            <a:off x="218261" y="157324"/>
            <a:ext cx="10113246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36955002668_0_1528"/>
          <p:cNvSpPr txBox="1">
            <a:spLocks noGrp="1"/>
          </p:cNvSpPr>
          <p:nvPr>
            <p:ph type="body" idx="1"/>
          </p:nvPr>
        </p:nvSpPr>
        <p:spPr>
          <a:xfrm>
            <a:off x="218262" y="882192"/>
            <a:ext cx="11763534" cy="55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40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5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2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8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4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8275" y="1244314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366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5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9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1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955002668_0_1533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6955002668_0_1533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1pPr>
            <a:lvl2pPr marL="911931" lvl="1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2pPr>
            <a:lvl3pPr marL="1367897" lvl="2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3pPr>
            <a:lvl4pPr marL="1823862" lvl="3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4pPr>
            <a:lvl5pPr marL="2279828" lvl="4" indent="-227983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795"/>
              <a:buNone/>
              <a:defRPr sz="1790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85" name="Google Shape;85;g36955002668_0_1533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g36955002668_0_1533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4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4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4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89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4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7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3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5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1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81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6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1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6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9" y="4524206"/>
            <a:ext cx="2812781" cy="314494"/>
          </a:xfrm>
          <a:prstGeom prst="rect">
            <a:avLst/>
          </a:prstGeom>
        </p:spPr>
        <p:txBody>
          <a:bodyPr vert="horz" lIns="91191" tIns="45595" rIns="91191" bIns="45595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3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4"/>
            <a:ext cx="2819402" cy="261521"/>
          </a:xfrm>
          <a:prstGeom prst="rect">
            <a:avLst/>
          </a:prstGeom>
        </p:spPr>
        <p:txBody>
          <a:bodyPr vert="horz" lIns="91191" tIns="45595" rIns="91191" bIns="4559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97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5966" indent="0">
              <a:buNone/>
              <a:defRPr sz="1995" b="1"/>
            </a:lvl2pPr>
            <a:lvl3pPr marL="911931" indent="0">
              <a:buNone/>
              <a:defRPr sz="1795" b="1"/>
            </a:lvl3pPr>
            <a:lvl4pPr marL="1367897" indent="0">
              <a:buNone/>
              <a:defRPr sz="1596" b="1"/>
            </a:lvl4pPr>
            <a:lvl5pPr marL="1823862" indent="0">
              <a:buNone/>
              <a:defRPr sz="1596" b="1"/>
            </a:lvl5pPr>
            <a:lvl6pPr marL="2279828" indent="0">
              <a:buNone/>
              <a:defRPr sz="1596" b="1"/>
            </a:lvl6pPr>
            <a:lvl7pPr marL="2735793" indent="0">
              <a:buNone/>
              <a:defRPr sz="1596" b="1"/>
            </a:lvl7pPr>
            <a:lvl8pPr marL="3191759" indent="0">
              <a:buNone/>
              <a:defRPr sz="1596" b="1"/>
            </a:lvl8pPr>
            <a:lvl9pPr marL="3647724" indent="0">
              <a:buNone/>
              <a:defRPr sz="1596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5966" indent="0">
              <a:buNone/>
              <a:defRPr sz="1995" b="1"/>
            </a:lvl2pPr>
            <a:lvl3pPr marL="911931" indent="0">
              <a:buNone/>
              <a:defRPr sz="1795" b="1"/>
            </a:lvl3pPr>
            <a:lvl4pPr marL="1367897" indent="0">
              <a:buNone/>
              <a:defRPr sz="1596" b="1"/>
            </a:lvl4pPr>
            <a:lvl5pPr marL="1823862" indent="0">
              <a:buNone/>
              <a:defRPr sz="1596" b="1"/>
            </a:lvl5pPr>
            <a:lvl6pPr marL="2279828" indent="0">
              <a:buNone/>
              <a:defRPr sz="1596" b="1"/>
            </a:lvl6pPr>
            <a:lvl7pPr marL="2735793" indent="0">
              <a:buNone/>
              <a:defRPr sz="1596" b="1"/>
            </a:lvl7pPr>
            <a:lvl8pPr marL="3191759" indent="0">
              <a:buNone/>
              <a:defRPr sz="1596" b="1"/>
            </a:lvl8pPr>
            <a:lvl9pPr marL="3647724" indent="0">
              <a:buNone/>
              <a:defRPr sz="1596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1828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5904"/>
            <a:ext cx="2095200" cy="1314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4" name="Picture 33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6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36955002668_0_15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"/>
            <a:ext cx="12195852" cy="68789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36955002668_0_1538"/>
          <p:cNvSpPr/>
          <p:nvPr/>
        </p:nvSpPr>
        <p:spPr>
          <a:xfrm>
            <a:off x="1" y="-2"/>
            <a:ext cx="12191962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4"/>
              <a:buFont typeface="Arial"/>
              <a:buNone/>
            </a:pPr>
            <a:endParaRPr sz="2388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g36955002668_0_1538"/>
          <p:cNvSpPr txBox="1">
            <a:spLocks noGrp="1"/>
          </p:cNvSpPr>
          <p:nvPr>
            <p:ph type="subTitle" idx="1"/>
          </p:nvPr>
        </p:nvSpPr>
        <p:spPr>
          <a:xfrm>
            <a:off x="118375" y="5258119"/>
            <a:ext cx="10598519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5"/>
              </a:spcBef>
              <a:spcAft>
                <a:spcPts val="0"/>
              </a:spcAft>
              <a:buSzPts val="1731"/>
              <a:buFont typeface="Verdana"/>
              <a:buNone/>
              <a:defRPr sz="1726"/>
            </a:lvl1pPr>
            <a:lvl2pPr lvl="1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1" name="Google Shape;91;g36955002668_0_1538"/>
          <p:cNvSpPr txBox="1">
            <a:spLocks noGrp="1"/>
          </p:cNvSpPr>
          <p:nvPr>
            <p:ph type="ctrTitle"/>
          </p:nvPr>
        </p:nvSpPr>
        <p:spPr>
          <a:xfrm>
            <a:off x="125656" y="3351588"/>
            <a:ext cx="1183324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78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36955002668_0_1538"/>
          <p:cNvSpPr txBox="1"/>
          <p:nvPr/>
        </p:nvSpPr>
        <p:spPr>
          <a:xfrm>
            <a:off x="842433" y="642937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3" name="Google Shape;93;g36955002668_0_1538"/>
          <p:cNvCxnSpPr/>
          <p:nvPr/>
        </p:nvCxnSpPr>
        <p:spPr>
          <a:xfrm>
            <a:off x="221435" y="6422971"/>
            <a:ext cx="1173600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g36955002668_0_1538"/>
          <p:cNvCxnSpPr/>
          <p:nvPr/>
        </p:nvCxnSpPr>
        <p:spPr>
          <a:xfrm>
            <a:off x="222591" y="4106871"/>
            <a:ext cx="1173630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" name="Google Shape;95;g36955002668_0_1538"/>
          <p:cNvSpPr txBox="1"/>
          <p:nvPr/>
        </p:nvSpPr>
        <p:spPr>
          <a:xfrm>
            <a:off x="11801313" y="5406992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6955002668_0_1538"/>
          <p:cNvSpPr txBox="1"/>
          <p:nvPr/>
        </p:nvSpPr>
        <p:spPr>
          <a:xfrm>
            <a:off x="11779244" y="6156811"/>
            <a:ext cx="227378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6955002668_0_1538"/>
          <p:cNvSpPr/>
          <p:nvPr/>
        </p:nvSpPr>
        <p:spPr>
          <a:xfrm>
            <a:off x="11094664" y="5811879"/>
            <a:ext cx="911906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7"/>
              <a:buFont typeface="Arial"/>
              <a:buNone/>
            </a:pPr>
            <a:r>
              <a:rPr lang="en-US" sz="119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6955002668_0_1538"/>
          <p:cNvSpPr txBox="1"/>
          <p:nvPr/>
        </p:nvSpPr>
        <p:spPr>
          <a:xfrm>
            <a:off x="222591" y="6213933"/>
            <a:ext cx="668881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6955002668_0_1538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36955002668_0_15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316" y="-216085"/>
            <a:ext cx="2088181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6955002668_0_15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596" y="6584400"/>
            <a:ext cx="1636920" cy="10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g36955002668_0_1538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103" name="Google Shape;103;g36955002668_0_1538" descr="d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g36955002668_0_1538" descr="a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g36955002668_0_1538" descr="b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g36955002668_0_1538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g36955002668_0_1538" descr="e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g36955002668_0_1538" descr="e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g36955002668_0_1538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g36955002668_0_1538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g36955002668_0_1538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g36955002668_0_1538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g36955002668_0_1538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g36955002668_0_1538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g36955002668_0_1538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g36955002668_0_1538" descr="no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g36955002668_0_1538" descr="nl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g36955002668_0_1538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36955002668_0_1538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g36955002668_0_1538" descr="cz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g36955002668_0_1538" descr="ro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g36955002668_0_1538" descr="s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g36955002668_0_1538" descr="ch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g36955002668_0_1538" descr="uk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g36955002668_0_1538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g36955002668_0_1538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g36955002668_0_1538" descr="ca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g36955002668_0_1538" descr="s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1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21756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 preserve="1">
  <p:cSld name="COVER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flying over the earth&#10;&#10;AI-generated content may be incorrect.">
            <a:extLst>
              <a:ext uri="{FF2B5EF4-FFF2-40B4-BE49-F238E27FC236}">
                <a16:creationId xmlns:a16="http://schemas.microsoft.com/office/drawing/2014/main" id="{9C4C4963-3CEA-7D06-2589-E6FDB7962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6" y="-12167"/>
            <a:ext cx="12210930" cy="6889922"/>
          </a:xfrm>
          <a:prstGeom prst="rect">
            <a:avLst/>
          </a:prstGeom>
        </p:spPr>
      </p:pic>
      <p:sp>
        <p:nvSpPr>
          <p:cNvPr id="58" name="Google Shape;58;p8"/>
          <p:cNvSpPr txBox="1">
            <a:spLocks noGrp="1"/>
          </p:cNvSpPr>
          <p:nvPr>
            <p:ph type="subTitle" idx="1"/>
          </p:nvPr>
        </p:nvSpPr>
        <p:spPr>
          <a:xfrm>
            <a:off x="118375" y="5258117"/>
            <a:ext cx="10598400" cy="44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6"/>
              </a:spcBef>
              <a:spcAft>
                <a:spcPts val="0"/>
              </a:spcAft>
              <a:buSzPts val="1736"/>
              <a:buFont typeface="Verdana"/>
              <a:buNone/>
              <a:defRPr sz="1731" baseline="0"/>
            </a:lvl1pPr>
            <a:lvl2pPr lvl="1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ctrTitle"/>
          </p:nvPr>
        </p:nvSpPr>
        <p:spPr>
          <a:xfrm>
            <a:off x="125657" y="4627350"/>
            <a:ext cx="10596033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79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/>
          <p:nvPr/>
        </p:nvSpPr>
        <p:spPr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1" name="Google Shape;61;p8"/>
          <p:cNvCxnSpPr/>
          <p:nvPr/>
        </p:nvCxnSpPr>
        <p:spPr>
          <a:xfrm>
            <a:off x="221435" y="6422971"/>
            <a:ext cx="1173600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8"/>
          <p:cNvCxnSpPr/>
          <p:nvPr/>
        </p:nvCxnSpPr>
        <p:spPr>
          <a:xfrm>
            <a:off x="125656" y="5237996"/>
            <a:ext cx="1173630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8"/>
          <p:cNvSpPr txBox="1"/>
          <p:nvPr/>
        </p:nvSpPr>
        <p:spPr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19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/>
          </a:p>
        </p:txBody>
      </p:sp>
      <p:sp>
        <p:nvSpPr>
          <p:cNvPr id="64" name="Google Shape;64;p8"/>
          <p:cNvSpPr txBox="1"/>
          <p:nvPr/>
        </p:nvSpPr>
        <p:spPr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19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/>
          </a:p>
        </p:txBody>
      </p:sp>
      <p:sp>
        <p:nvSpPr>
          <p:cNvPr id="65" name="Google Shape;65;p8"/>
          <p:cNvSpPr/>
          <p:nvPr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19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/>
          </a:p>
        </p:txBody>
      </p:sp>
      <p:sp>
        <p:nvSpPr>
          <p:cNvPr id="66" name="Google Shape;66;p8"/>
          <p:cNvSpPr txBox="1"/>
          <p:nvPr/>
        </p:nvSpPr>
        <p:spPr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798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 sz="1396"/>
          </a:p>
        </p:txBody>
      </p:sp>
      <p:sp>
        <p:nvSpPr>
          <p:cNvPr id="67" name="Google Shape;67;p8"/>
          <p:cNvSpPr txBox="1"/>
          <p:nvPr/>
        </p:nvSpPr>
        <p:spPr>
          <a:xfrm>
            <a:off x="11632687" y="6202800"/>
            <a:ext cx="29031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T" sz="79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IT" sz="79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79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596" y="6584400"/>
            <a:ext cx="163692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96" y="6472625"/>
            <a:ext cx="9929648" cy="405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5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92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5966" lvl="0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marL="911931" lvl="1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marL="1367897" lvl="2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marL="1823862" lvl="3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marL="2279828" lvl="4" indent="-22798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marL="2735793" lvl="5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marL="3191759" lvl="6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marL="3647724" lvl="7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marL="4103690" lvl="8" indent="-34197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3" name="Google Shape;23;p2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0980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png"/><Relationship Id="rId39" Type="http://schemas.openxmlformats.org/officeDocument/2006/relationships/image" Target="../media/image19.png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42" Type="http://schemas.openxmlformats.org/officeDocument/2006/relationships/image" Target="../media/image22.png"/><Relationship Id="rId47" Type="http://schemas.openxmlformats.org/officeDocument/2006/relationships/image" Target="../media/image27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45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1.png"/><Relationship Id="rId44" Type="http://schemas.openxmlformats.org/officeDocument/2006/relationships/image" Target="../media/image2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image" Target="../media/image28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38" Type="http://schemas.openxmlformats.org/officeDocument/2006/relationships/image" Target="../media/image18.png"/><Relationship Id="rId46" Type="http://schemas.openxmlformats.org/officeDocument/2006/relationships/image" Target="../media/image26.png"/><Relationship Id="rId20" Type="http://schemas.openxmlformats.org/officeDocument/2006/relationships/theme" Target="../theme/theme1.xml"/><Relationship Id="rId41" Type="http://schemas.openxmlformats.org/officeDocument/2006/relationships/image" Target="../media/image2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4.png"/><Relationship Id="rId39" Type="http://schemas.openxmlformats.org/officeDocument/2006/relationships/image" Target="../media/image17.png"/><Relationship Id="rId21" Type="http://schemas.openxmlformats.org/officeDocument/2006/relationships/slideLayout" Target="../slideLayouts/slideLayout42.xml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47" Type="http://schemas.openxmlformats.org/officeDocument/2006/relationships/image" Target="../media/image25.png"/><Relationship Id="rId50" Type="http://schemas.openxmlformats.org/officeDocument/2006/relationships/image" Target="../media/image28.png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image" Target="../media/image7.png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pn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45" Type="http://schemas.openxmlformats.org/officeDocument/2006/relationships/image" Target="../media/image2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28" Type="http://schemas.openxmlformats.org/officeDocument/2006/relationships/image" Target="../media/image6.png"/><Relationship Id="rId36" Type="http://schemas.openxmlformats.org/officeDocument/2006/relationships/image" Target="../media/image14.png"/><Relationship Id="rId49" Type="http://schemas.openxmlformats.org/officeDocument/2006/relationships/image" Target="../media/image27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image" Target="../media/image9.png"/><Relationship Id="rId44" Type="http://schemas.openxmlformats.org/officeDocument/2006/relationships/image" Target="../media/image22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3.xml"/><Relationship Id="rId27" Type="http://schemas.openxmlformats.org/officeDocument/2006/relationships/image" Target="../media/image5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Relationship Id="rId48" Type="http://schemas.openxmlformats.org/officeDocument/2006/relationships/image" Target="../media/image26.png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3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46" Type="http://schemas.openxmlformats.org/officeDocument/2006/relationships/image" Target="../media/image24.png"/><Relationship Id="rId20" Type="http://schemas.openxmlformats.org/officeDocument/2006/relationships/slideLayout" Target="../slideLayouts/slideLayout41.xml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image" Target="../media/image6.png"/><Relationship Id="rId39" Type="http://schemas.openxmlformats.org/officeDocument/2006/relationships/image" Target="../media/image19.png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42" Type="http://schemas.openxmlformats.org/officeDocument/2006/relationships/image" Target="../media/image22.png"/><Relationship Id="rId47" Type="http://schemas.openxmlformats.org/officeDocument/2006/relationships/image" Target="../media/image27.png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45" Type="http://schemas.openxmlformats.org/officeDocument/2006/relationships/image" Target="../media/image25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16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image" Target="../media/image11.png"/><Relationship Id="rId44" Type="http://schemas.openxmlformats.org/officeDocument/2006/relationships/image" Target="../media/image24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image" Target="../media/image28.png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38" Type="http://schemas.openxmlformats.org/officeDocument/2006/relationships/image" Target="../media/image18.png"/><Relationship Id="rId46" Type="http://schemas.openxmlformats.org/officeDocument/2006/relationships/image" Target="../media/image26.png"/><Relationship Id="rId20" Type="http://schemas.openxmlformats.org/officeDocument/2006/relationships/theme" Target="../theme/theme4.xml"/><Relationship Id="rId41" Type="http://schemas.openxmlformats.org/officeDocument/2006/relationships/image" Target="../media/image21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image" Target="../media/image40.png"/><Relationship Id="rId21" Type="http://schemas.openxmlformats.org/officeDocument/2006/relationships/slideLayout" Target="../slideLayouts/slideLayout82.xml"/><Relationship Id="rId34" Type="http://schemas.openxmlformats.org/officeDocument/2006/relationships/image" Target="../media/image36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heme" Target="../theme/theme5.xml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5" Type="http://schemas.openxmlformats.org/officeDocument/2006/relationships/slideLayout" Target="../slideLayouts/slideLayout66.xml"/><Relationship Id="rId61" Type="http://schemas.openxmlformats.org/officeDocument/2006/relationships/image" Target="../media/image62.png"/><Relationship Id="rId1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image" Target="../media/image32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8" Type="http://schemas.openxmlformats.org/officeDocument/2006/relationships/slideLayout" Target="../slideLayouts/slideLayout69.xml"/><Relationship Id="rId51" Type="http://schemas.openxmlformats.org/officeDocument/2006/relationships/image" Target="../media/image52.png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image" Target="../media/image35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emf"/><Relationship Id="rId20" Type="http://schemas.openxmlformats.org/officeDocument/2006/relationships/slideLayout" Target="../slideLayouts/slideLayout81.xml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92.xml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6955002668_0_1460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11;g36955002668_0_1460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92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g36955002668_0_1460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g36955002668_0_1460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g36955002668_0_1460"/>
          <p:cNvSpPr txBox="1"/>
          <p:nvPr/>
        </p:nvSpPr>
        <p:spPr>
          <a:xfrm>
            <a:off x="220801" y="6202800"/>
            <a:ext cx="120869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g36955002668_0_1460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g36955002668_0_146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315040" y="6585917"/>
            <a:ext cx="1632455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g36955002668_0_1460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18" name="Google Shape;18;g36955002668_0_1460" descr="de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g36955002668_0_1460" descr="at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g36955002668_0_1460" descr="b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g36955002668_0_1460" descr="dk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g36955002668_0_1460" descr="es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g36955002668_0_1460" descr="ee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g36955002668_0_1460" descr="fi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g36955002668_0_1460" descr="fr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g36955002668_0_1460" descr="gr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g36955002668_0_1460" descr="hu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g36955002668_0_1460" descr="ie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g36955002668_0_1460" descr="it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g36955002668_0_1460" descr="lu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g36955002668_0_1460" descr="no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g36955002668_0_1460" descr="nl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g36955002668_0_1460" descr="pl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g36955002668_0_1460" descr="pt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g36955002668_0_1460" descr="cz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g36955002668_0_1460" descr="ro.png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g36955002668_0_1460" descr="se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g36955002668_0_1460" descr="ch.png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g36955002668_0_1460" descr="uk.png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g36955002668_0_1460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g36955002668_0_1460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g36955002668_0_1460" descr="ca.png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g36955002668_0_1460" descr="si.png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" name="Google Shape;44;g36955002668_0_1460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955002668_0_895"/>
          <p:cNvSpPr txBox="1"/>
          <p:nvPr/>
        </p:nvSpPr>
        <p:spPr>
          <a:xfrm>
            <a:off x="770887" y="447366"/>
            <a:ext cx="668881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2"/>
              <a:buFont typeface="Verdana"/>
              <a:buNone/>
            </a:pPr>
            <a:endParaRPr sz="77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g36955002668_0_89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9722215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4" name="Google Shape;184;g36955002668_0_895"/>
          <p:cNvSpPr txBox="1"/>
          <p:nvPr/>
        </p:nvSpPr>
        <p:spPr>
          <a:xfrm>
            <a:off x="220800" y="6202800"/>
            <a:ext cx="120869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800"/>
              <a:buFont typeface="Arial"/>
              <a:buNone/>
            </a:pPr>
            <a:r>
              <a:rPr lang="en-US" sz="798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95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5" name="Google Shape;185;g36955002668_0_895"/>
          <p:cNvCxnSpPr/>
          <p:nvPr/>
        </p:nvCxnSpPr>
        <p:spPr>
          <a:xfrm>
            <a:off x="221435" y="6411947"/>
            <a:ext cx="1173600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6" name="Google Shape;186;g36955002668_0_8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46" y="6578011"/>
            <a:ext cx="1636920" cy="11382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6955002668_0_895"/>
          <p:cNvSpPr txBox="1">
            <a:spLocks noGrp="1"/>
          </p:cNvSpPr>
          <p:nvPr>
            <p:ph type="body" idx="1"/>
          </p:nvPr>
        </p:nvSpPr>
        <p:spPr>
          <a:xfrm>
            <a:off x="218262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g36955002668_0_895"/>
          <p:cNvSpPr txBox="1"/>
          <p:nvPr/>
        </p:nvSpPr>
        <p:spPr>
          <a:xfrm>
            <a:off x="8182027" y="6202800"/>
            <a:ext cx="3740971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sz="79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8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t>‹#›</a:t>
            </a:fld>
            <a:endParaRPr sz="798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36955002668_0_8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5040" y="6585917"/>
            <a:ext cx="1632455" cy="10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6955002668_0_8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6955002668_0_8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455900"/>
            <a:ext cx="9929648" cy="4051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955002668_0_2665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g36955002668_0_2665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92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5" name="Google Shape;205;g36955002668_0_2665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326" algn="l" rtl="0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g36955002668_0_2665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Google Shape;207;g36955002668_0_2665"/>
          <p:cNvSpPr txBox="1"/>
          <p:nvPr/>
        </p:nvSpPr>
        <p:spPr>
          <a:xfrm>
            <a:off x="220801" y="6202800"/>
            <a:ext cx="120869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6955002668_0_2665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36955002668_0_266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315040" y="6585917"/>
            <a:ext cx="1632455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g36955002668_0_2665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211" name="Google Shape;211;g36955002668_0_2665" descr="d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g36955002668_0_2665" descr="at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g36955002668_0_2665" descr="be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g36955002668_0_2665" descr="d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g36955002668_0_2665" descr="es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g36955002668_0_2665" descr="ee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g36955002668_0_2665" descr="fi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g36955002668_0_2665" descr="fr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g36955002668_0_2665" descr="gr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g36955002668_0_2665" descr="hu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g36955002668_0_2665" descr="ie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g36955002668_0_2665" descr="it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g36955002668_0_2665" descr="lu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g36955002668_0_2665" descr="no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g36955002668_0_2665" descr="nl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g36955002668_0_2665" descr="pl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g36955002668_0_2665" descr="pt.png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g36955002668_0_2665" descr="cz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g36955002668_0_2665" descr="ro.png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g36955002668_0_2665" descr="se.png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g36955002668_0_2665" descr="ch.png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g36955002668_0_2665" descr="uk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g36955002668_0_2665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g36955002668_0_2665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g36955002668_0_2665" descr="ca.png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g36955002668_0_2665" descr="si.png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7" name="Google Shape;237;g36955002668_0_2665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766" r:id="rId20"/>
    <p:sldLayoutId id="214748376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6956f2c1ef_0_232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g36956f2c1ef_0_232"/>
          <p:cNvSpPr txBox="1">
            <a:spLocks noGrp="1"/>
          </p:cNvSpPr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92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16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7" name="Google Shape;487;g36956f2c1ef_0_232"/>
          <p:cNvSpPr txBox="1">
            <a:spLocks noGrp="1"/>
          </p:cNvSpPr>
          <p:nvPr>
            <p:ph type="body" idx="1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8197A6"/>
              </a:buClr>
              <a:buSzPts val="1795"/>
              <a:buFont typeface="Arial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chemeClr val="accent1"/>
              </a:buClr>
              <a:buSzPts val="1795"/>
              <a:buFont typeface="Verdana"/>
              <a:buNone/>
              <a:defRPr sz="1795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326" algn="l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326" algn="l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326" algn="l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326" algn="l">
              <a:lnSpc>
                <a:spcPct val="119000"/>
              </a:lnSpc>
              <a:spcBef>
                <a:spcPts val="308"/>
              </a:spcBef>
              <a:spcAft>
                <a:spcPts val="0"/>
              </a:spcAft>
              <a:buClr>
                <a:schemeClr val="accent1"/>
              </a:buClr>
              <a:buSzPts val="1539"/>
              <a:buFont typeface="Verdana"/>
              <a:buChar char="–"/>
              <a:defRPr sz="153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8" name="Google Shape;488;g36956f2c1ef_0_232"/>
          <p:cNvSpPr txBox="1"/>
          <p:nvPr/>
        </p:nvSpPr>
        <p:spPr>
          <a:xfrm>
            <a:off x="770887" y="447366"/>
            <a:ext cx="668881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endParaRPr sz="768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g36956f2c1ef_0_232"/>
          <p:cNvSpPr txBox="1"/>
          <p:nvPr/>
        </p:nvSpPr>
        <p:spPr>
          <a:xfrm>
            <a:off x="220801" y="6202800"/>
            <a:ext cx="120869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36956f2c1ef_0_232"/>
          <p:cNvSpPr txBox="1"/>
          <p:nvPr/>
        </p:nvSpPr>
        <p:spPr>
          <a:xfrm>
            <a:off x="11648674" y="6202802"/>
            <a:ext cx="27435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0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lang="en-US" sz="79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US" sz="796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98"/>
                <a:buFont typeface="Arial"/>
                <a:buNone/>
              </a:pPr>
              <a:t>‹#›</a:t>
            </a:fld>
            <a:endParaRPr sz="796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g36956f2c1ef_0_2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315040" y="6585917"/>
            <a:ext cx="1632455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g36956f2c1ef_0_232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id="493" name="Google Shape;493;g36956f2c1ef_0_232" descr="de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g36956f2c1ef_0_232" descr="at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g36956f2c1ef_0_232" descr="b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g36956f2c1ef_0_232" descr="dk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g36956f2c1ef_0_232" descr="es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g36956f2c1ef_0_232" descr="ee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g36956f2c1ef_0_232" descr="fi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g36956f2c1ef_0_232" descr="fr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g36956f2c1ef_0_232" descr="gr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g36956f2c1ef_0_232" descr="hu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g36956f2c1ef_0_232" descr="ie.png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g36956f2c1ef_0_232" descr="it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g36956f2c1ef_0_232" descr="lu.png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g36956f2c1ef_0_232" descr="no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g36956f2c1ef_0_232" descr="nl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g36956f2c1ef_0_232" descr="pl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g36956f2c1ef_0_232" descr="pt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g36956f2c1ef_0_232" descr="cz.png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g36956f2c1ef_0_232" descr="ro.png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g36956f2c1ef_0_232" descr="se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g36956f2c1ef_0_232" descr="ch.png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g36956f2c1ef_0_232" descr="uk.png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g36956f2c1ef_0_232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g36956f2c1ef_0_232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g36956f2c1ef_0_232" descr="ca.png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g36956f2c1ef_0_232" descr="si.png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9" name="Google Shape;519;g36956f2c1ef_0_232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10303316" y="-215904"/>
            <a:ext cx="2089486" cy="131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 hidden="1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5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  <p:sldLayoutId id="2147484038" r:id="rId24"/>
    <p:sldLayoutId id="2147484039" r:id="rId25"/>
    <p:sldLayoutId id="2147484040" r:id="rId26"/>
    <p:sldLayoutId id="2147484041" r:id="rId27"/>
    <p:sldLayoutId id="2147484042" r:id="rId28"/>
    <p:sldLayoutId id="2147484054" r:id="rId29"/>
    <p:sldLayoutId id="2147484056" r:id="rId30"/>
    <p:sldLayoutId id="2147484057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B4DF0A9-1D4A-846F-98F5-F90A14D07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75" y="5253129"/>
            <a:ext cx="9954363" cy="442068"/>
          </a:xfrm>
        </p:spPr>
        <p:txBody>
          <a:bodyPr/>
          <a:lstStyle/>
          <a:p>
            <a:pPr marL="5715" indent="0"/>
            <a:r>
              <a:rPr lang="en-US" sz="170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Earth Science Collaborative Open Development Environment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49F51A-69D6-0B30-BFF1-1039BBDC3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86" y="4606673"/>
            <a:ext cx="10596033" cy="560120"/>
          </a:xfrm>
        </p:spPr>
        <p:txBody>
          <a:bodyPr/>
          <a:lstStyle/>
          <a:p>
            <a:r>
              <a:rPr lang="en-US" sz="3042" err="1">
                <a:latin typeface="Arial"/>
                <a:ea typeface="MS PGothic"/>
                <a:cs typeface="Arial"/>
              </a:rPr>
              <a:t>EarthCODE</a:t>
            </a:r>
            <a:endParaRPr lang="en-US" sz="3042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5B412C-363A-3A1F-80D6-D2854A84D530}"/>
              </a:ext>
            </a:extLst>
          </p:cNvPr>
          <p:cNvSpPr txBox="1">
            <a:spLocks/>
          </p:cNvSpPr>
          <p:nvPr/>
        </p:nvSpPr>
        <p:spPr>
          <a:xfrm>
            <a:off x="717687" y="388572"/>
            <a:ext cx="10235599" cy="13231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176" tIns="45575" rIns="91176" bIns="45575" rtlCol="0" anchor="ctr" anchorCtr="0">
            <a:sp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3087" b="1">
                <a:solidFill>
                  <a:schemeClr val="lt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000" b="0" err="1">
                <a:latin typeface="Arial"/>
                <a:ea typeface="MS PGothic"/>
                <a:cs typeface="Arial"/>
              </a:rPr>
              <a:t>EarthCODE</a:t>
            </a:r>
            <a:r>
              <a:rPr lang="en-US" sz="3000" b="0">
                <a:latin typeface="Arial"/>
                <a:ea typeface="MS PGothic"/>
                <a:cs typeface="Arial"/>
              </a:rPr>
              <a:t> - Transforming Earth </a:t>
            </a:r>
            <a:r>
              <a:rPr lang="en-US" sz="3000" b="0" dirty="0">
                <a:latin typeface="Arial"/>
                <a:ea typeface="MS PGothic"/>
                <a:cs typeface="Arial"/>
              </a:rPr>
              <a:t>Observation Research into Action-Ready Information through Open Science</a:t>
            </a:r>
            <a:endParaRPr lang="en-US" sz="3000" b="0" dirty="0"/>
          </a:p>
          <a:p>
            <a:pPr algn="ctr"/>
            <a:r>
              <a:rPr lang="en-US" sz="2000" b="0" i="1">
                <a:latin typeface="Arial"/>
                <a:ea typeface="MS PGothic"/>
                <a:cs typeface="Arial"/>
              </a:rPr>
              <a:t>EGU26</a:t>
            </a:r>
            <a:endParaRPr lang="en-US" sz="2000" b="0" i="1"/>
          </a:p>
        </p:txBody>
      </p:sp>
    </p:spTree>
    <p:extLst>
      <p:ext uri="{BB962C8B-B14F-4D97-AF65-F5344CB8AC3E}">
        <p14:creationId xmlns:p14="http://schemas.microsoft.com/office/powerpoint/2010/main" val="83459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D572-A774-583C-6908-A34066B4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F261-CD50-FD1A-849F-5221A971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Design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FDA60-54CA-7730-D84B-DB9927CCFD54}"/>
              </a:ext>
            </a:extLst>
          </p:cNvPr>
          <p:cNvSpPr txBox="1"/>
          <p:nvPr/>
        </p:nvSpPr>
        <p:spPr>
          <a:xfrm>
            <a:off x="846732" y="1693067"/>
            <a:ext cx="5447086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Original Cloud Optimized Data</a:t>
            </a:r>
            <a:endParaRPr lang="en-US" sz="2000"/>
          </a:p>
          <a:p>
            <a:pPr marL="285750" lvl="1" indent="-285750">
              <a:buChar char="•"/>
            </a:pPr>
            <a:r>
              <a:rPr lang="en-US" sz="2000"/>
              <a:t>Zarr for multi-dimensional data, Parquet for vectors, COG for scenes</a:t>
            </a:r>
          </a:p>
          <a:p>
            <a:pPr marL="285750" lvl="1" indent="-285750">
              <a:buChar char="•"/>
            </a:pPr>
            <a:r>
              <a:rPr lang="en-US" sz="2000"/>
              <a:t>Useful for deep research on a particular variable / variables</a:t>
            </a:r>
          </a:p>
          <a:p>
            <a:r>
              <a:rPr lang="en-US" sz="2000" b="1"/>
              <a:t>Combined Data Cube</a:t>
            </a:r>
          </a:p>
          <a:p>
            <a:pPr marL="285750" indent="-285750">
              <a:buChar char="•"/>
            </a:pPr>
            <a:r>
              <a:rPr lang="en-US" sz="2000"/>
              <a:t>100x100m Grid in EPSG:3031 Polar projection</a:t>
            </a:r>
          </a:p>
          <a:p>
            <a:pPr marL="285750" indent="-285750">
              <a:buChar char="•"/>
            </a:pPr>
            <a:r>
              <a:rPr lang="en-US" sz="2000"/>
              <a:t>Community led standards</a:t>
            </a:r>
          </a:p>
          <a:p>
            <a:pPr marL="285750" indent="-285750">
              <a:buChar char="•"/>
            </a:pPr>
            <a:r>
              <a:rPr lang="en-US" sz="2000"/>
              <a:t>Useful for exploration, ML, applications, visualization</a:t>
            </a:r>
          </a:p>
        </p:txBody>
      </p:sp>
      <p:pic>
        <p:nvPicPr>
          <p:cNvPr id="4" name="Picture 3" descr="datacube-composite-clean">
            <a:extLst>
              <a:ext uri="{FF2B5EF4-FFF2-40B4-BE49-F238E27FC236}">
                <a16:creationId xmlns:a16="http://schemas.microsoft.com/office/drawing/2014/main" id="{9D3DA011-9CCC-D122-AEFD-29D6828A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73" y="943264"/>
            <a:ext cx="550371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314FF-FD64-014C-3F87-98362A74C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DB04-7C2F-2BDD-2A5D-655CE2E5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Data Collections Coming Soon!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9DBB8-5F2A-BAC7-CC74-F8FC7708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93" t="1445" r="29756" b="434"/>
          <a:stretch>
            <a:fillRect/>
          </a:stretch>
        </p:blipFill>
        <p:spPr>
          <a:xfrm>
            <a:off x="631902" y="976119"/>
            <a:ext cx="3952502" cy="5364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A8461-517E-473A-04B7-A17AD633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850" y="2096584"/>
            <a:ext cx="3161371" cy="31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1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" name="Google Shape;1809;g36955002668_0_694"/>
          <p:cNvGrpSpPr/>
          <p:nvPr/>
        </p:nvGrpSpPr>
        <p:grpSpPr>
          <a:xfrm>
            <a:off x="1489552" y="2085474"/>
            <a:ext cx="9214504" cy="3284643"/>
            <a:chOff x="1493625" y="2081801"/>
            <a:chExt cx="9239700" cy="3293624"/>
          </a:xfrm>
        </p:grpSpPr>
        <p:grpSp>
          <p:nvGrpSpPr>
            <p:cNvPr id="1810" name="Google Shape;1810;g36955002668_0_694"/>
            <p:cNvGrpSpPr/>
            <p:nvPr/>
          </p:nvGrpSpPr>
          <p:grpSpPr>
            <a:xfrm>
              <a:off x="1493625" y="2090788"/>
              <a:ext cx="5979575" cy="3284637"/>
              <a:chOff x="1493625" y="2090788"/>
              <a:chExt cx="5979575" cy="3284637"/>
            </a:xfrm>
          </p:grpSpPr>
          <p:sp>
            <p:nvSpPr>
              <p:cNvPr id="1811" name="Google Shape;1811;g36955002668_0_694"/>
              <p:cNvSpPr/>
              <p:nvPr/>
            </p:nvSpPr>
            <p:spPr>
              <a:xfrm>
                <a:off x="4739950" y="2090802"/>
                <a:ext cx="386528" cy="254400"/>
              </a:xfrm>
              <a:custGeom>
                <a:avLst/>
                <a:gdLst/>
                <a:ahLst/>
                <a:cxnLst/>
                <a:rect l="l" t="t" r="r" b="b"/>
                <a:pathLst>
                  <a:path w="13332" h="10176" extrusionOk="0">
                    <a:moveTo>
                      <a:pt x="13332" y="237"/>
                    </a:moveTo>
                    <a:cubicBezTo>
                      <a:pt x="9632" y="237"/>
                      <a:pt x="5365" y="-713"/>
                      <a:pt x="2288" y="1341"/>
                    </a:cubicBezTo>
                    <a:cubicBezTo>
                      <a:pt x="-237" y="3026"/>
                      <a:pt x="79" y="7140"/>
                      <a:pt x="79" y="10176"/>
                    </a:cubicBezTo>
                  </a:path>
                </a:pathLst>
              </a:cu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12" name="Google Shape;1812;g36955002668_0_694"/>
              <p:cNvGrpSpPr/>
              <p:nvPr/>
            </p:nvGrpSpPr>
            <p:grpSpPr>
              <a:xfrm>
                <a:off x="1493625" y="2090788"/>
                <a:ext cx="2747050" cy="3284637"/>
                <a:chOff x="1493625" y="2090788"/>
                <a:chExt cx="2747050" cy="3284637"/>
              </a:xfrm>
            </p:grpSpPr>
            <p:cxnSp>
              <p:nvCxnSpPr>
                <p:cNvPr id="1813" name="Google Shape;1813;g36955002668_0_694"/>
                <p:cNvCxnSpPr/>
                <p:nvPr/>
              </p:nvCxnSpPr>
              <p:spPr>
                <a:xfrm rot="10800000" flipH="1">
                  <a:off x="4213063" y="2403950"/>
                  <a:ext cx="13800" cy="7179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4" name="Google Shape;1814;g36955002668_0_694"/>
                <p:cNvCxnSpPr/>
                <p:nvPr/>
              </p:nvCxnSpPr>
              <p:spPr>
                <a:xfrm>
                  <a:off x="1795350" y="2090788"/>
                  <a:ext cx="2153400" cy="138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5" name="Google Shape;1815;g36955002668_0_694"/>
                <p:cNvCxnSpPr/>
                <p:nvPr/>
              </p:nvCxnSpPr>
              <p:spPr>
                <a:xfrm>
                  <a:off x="1493625" y="2255625"/>
                  <a:ext cx="0" cy="27936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6" name="Google Shape;1816;g36955002668_0_694"/>
                <p:cNvCxnSpPr/>
                <p:nvPr/>
              </p:nvCxnSpPr>
              <p:spPr>
                <a:xfrm rot="10800000" flipH="1">
                  <a:off x="1755350" y="5361625"/>
                  <a:ext cx="2292000" cy="138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7" name="Google Shape;1817;g36955002668_0_694"/>
                <p:cNvCxnSpPr/>
                <p:nvPr/>
              </p:nvCxnSpPr>
              <p:spPr>
                <a:xfrm rot="10800000" flipH="1">
                  <a:off x="4226875" y="3791275"/>
                  <a:ext cx="13800" cy="12975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18" name="Google Shape;1818;g36955002668_0_694"/>
                <p:cNvSpPr/>
                <p:nvPr/>
              </p:nvSpPr>
              <p:spPr>
                <a:xfrm>
                  <a:off x="3923175" y="2104592"/>
                  <a:ext cx="303700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8" h="18263" extrusionOk="0">
                      <a:moveTo>
                        <a:pt x="0" y="41"/>
                      </a:moveTo>
                      <a:cubicBezTo>
                        <a:pt x="3667" y="41"/>
                        <a:pt x="9332" y="-124"/>
                        <a:pt x="10491" y="3355"/>
                      </a:cubicBezTo>
                      <a:cubicBezTo>
                        <a:pt x="12071" y="8099"/>
                        <a:pt x="12148" y="13263"/>
                        <a:pt x="12148" y="18263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9" name="Google Shape;1819;g36955002668_0_694"/>
                <p:cNvSpPr/>
                <p:nvPr/>
              </p:nvSpPr>
              <p:spPr>
                <a:xfrm>
                  <a:off x="1493625" y="2090802"/>
                  <a:ext cx="386528" cy="25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2" h="10176" extrusionOk="0">
                      <a:moveTo>
                        <a:pt x="13332" y="237"/>
                      </a:moveTo>
                      <a:cubicBezTo>
                        <a:pt x="9632" y="237"/>
                        <a:pt x="5365" y="-713"/>
                        <a:pt x="2288" y="1341"/>
                      </a:cubicBezTo>
                      <a:cubicBezTo>
                        <a:pt x="-237" y="3026"/>
                        <a:pt x="79" y="7140"/>
                        <a:pt x="79" y="10176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0" name="Google Shape;1820;g36955002668_0_694"/>
                <p:cNvSpPr/>
                <p:nvPr/>
              </p:nvSpPr>
              <p:spPr>
                <a:xfrm>
                  <a:off x="1493625" y="5044100"/>
                  <a:ext cx="303699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6" h="13253" extrusionOk="0">
                      <a:moveTo>
                        <a:pt x="0" y="0"/>
                      </a:moveTo>
                      <a:cubicBezTo>
                        <a:pt x="0" y="5870"/>
                        <a:pt x="5726" y="13253"/>
                        <a:pt x="11596" y="13253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g36955002668_0_694"/>
                <p:cNvSpPr/>
                <p:nvPr/>
              </p:nvSpPr>
              <p:spPr>
                <a:xfrm>
                  <a:off x="3923175" y="5049800"/>
                  <a:ext cx="303710" cy="3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5" h="12798" extrusionOk="0">
                      <a:moveTo>
                        <a:pt x="13805" y="0"/>
                      </a:moveTo>
                      <a:cubicBezTo>
                        <a:pt x="13805" y="3438"/>
                        <a:pt x="12953" y="7079"/>
                        <a:pt x="11044" y="9939"/>
                      </a:cubicBezTo>
                      <a:cubicBezTo>
                        <a:pt x="8938" y="13095"/>
                        <a:pt x="3795" y="12700"/>
                        <a:pt x="0" y="12700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00BBA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822" name="Google Shape;1822;g36955002668_0_694"/>
              <p:cNvCxnSpPr/>
              <p:nvPr/>
            </p:nvCxnSpPr>
            <p:spPr>
              <a:xfrm rot="10800000" flipH="1">
                <a:off x="7459388" y="2403950"/>
                <a:ext cx="13800" cy="7179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23" name="Google Shape;1823;g36955002668_0_694"/>
              <p:cNvCxnSpPr/>
              <p:nvPr/>
            </p:nvCxnSpPr>
            <p:spPr>
              <a:xfrm>
                <a:off x="5041675" y="2090788"/>
                <a:ext cx="2153400" cy="138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824" name="Google Shape;1824;g36955002668_0_694"/>
              <p:cNvSpPr/>
              <p:nvPr/>
            </p:nvSpPr>
            <p:spPr>
              <a:xfrm>
                <a:off x="7169500" y="2104592"/>
                <a:ext cx="303700" cy="456575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18263" extrusionOk="0">
                    <a:moveTo>
                      <a:pt x="0" y="41"/>
                    </a:moveTo>
                    <a:cubicBezTo>
                      <a:pt x="3667" y="41"/>
                      <a:pt x="9332" y="-124"/>
                      <a:pt x="10491" y="3355"/>
                    </a:cubicBezTo>
                    <a:cubicBezTo>
                      <a:pt x="12071" y="8099"/>
                      <a:pt x="12148" y="13263"/>
                      <a:pt x="12148" y="18263"/>
                    </a:cubicBezTo>
                  </a:path>
                </a:pathLst>
              </a:cu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25" name="Google Shape;1825;g36955002668_0_694"/>
              <p:cNvCxnSpPr/>
              <p:nvPr/>
            </p:nvCxnSpPr>
            <p:spPr>
              <a:xfrm flipH="1">
                <a:off x="4727450" y="2255625"/>
                <a:ext cx="10200" cy="14454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826" name="Google Shape;1826;g36955002668_0_694"/>
              <p:cNvSpPr/>
              <p:nvPr/>
            </p:nvSpPr>
            <p:spPr>
              <a:xfrm>
                <a:off x="4240675" y="3691275"/>
                <a:ext cx="496999" cy="124250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4970" extrusionOk="0">
                    <a:moveTo>
                      <a:pt x="0" y="4970"/>
                    </a:moveTo>
                    <a:cubicBezTo>
                      <a:pt x="0" y="-2039"/>
                      <a:pt x="25386" y="4956"/>
                      <a:pt x="20430" y="0"/>
                    </a:cubicBezTo>
                  </a:path>
                </a:pathLst>
              </a:custGeom>
              <a:noFill/>
              <a:ln w="114300" cap="flat" cmpd="sng">
                <a:solidFill>
                  <a:srgbClr val="00BB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7" name="Google Shape;1827;g36955002668_0_694"/>
            <p:cNvGrpSpPr/>
            <p:nvPr/>
          </p:nvGrpSpPr>
          <p:grpSpPr>
            <a:xfrm>
              <a:off x="4739950" y="2081801"/>
              <a:ext cx="5993375" cy="3293624"/>
              <a:chOff x="4739950" y="2081801"/>
              <a:chExt cx="5993375" cy="3293624"/>
            </a:xfrm>
          </p:grpSpPr>
          <p:cxnSp>
            <p:nvCxnSpPr>
              <p:cNvPr id="1828" name="Google Shape;1828;g36955002668_0_694"/>
              <p:cNvCxnSpPr/>
              <p:nvPr/>
            </p:nvCxnSpPr>
            <p:spPr>
              <a:xfrm flipH="1">
                <a:off x="4740050" y="4312475"/>
                <a:ext cx="11400" cy="7368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29" name="Google Shape;1829;g36955002668_0_694"/>
              <p:cNvCxnSpPr/>
              <p:nvPr/>
            </p:nvCxnSpPr>
            <p:spPr>
              <a:xfrm rot="10800000" flipH="1">
                <a:off x="5001675" y="5361625"/>
                <a:ext cx="2292000" cy="138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30" name="Google Shape;1830;g36955002668_0_694"/>
              <p:cNvCxnSpPr/>
              <p:nvPr/>
            </p:nvCxnSpPr>
            <p:spPr>
              <a:xfrm rot="10800000" flipH="1">
                <a:off x="7473200" y="3791275"/>
                <a:ext cx="13800" cy="1297500"/>
              </a:xfrm>
              <a:prstGeom prst="straightConnector1">
                <a:avLst/>
              </a:pr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831" name="Google Shape;1831;g36955002668_0_694"/>
              <p:cNvSpPr/>
              <p:nvPr/>
            </p:nvSpPr>
            <p:spPr>
              <a:xfrm>
                <a:off x="4739950" y="5044100"/>
                <a:ext cx="303699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13253" extrusionOk="0">
                    <a:moveTo>
                      <a:pt x="0" y="0"/>
                    </a:moveTo>
                    <a:cubicBezTo>
                      <a:pt x="0" y="5870"/>
                      <a:pt x="5726" y="13253"/>
                      <a:pt x="11596" y="13253"/>
                    </a:cubicBezTo>
                  </a:path>
                </a:pathLst>
              </a:cu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g36955002668_0_694"/>
              <p:cNvSpPr/>
              <p:nvPr/>
            </p:nvSpPr>
            <p:spPr>
              <a:xfrm>
                <a:off x="7169500" y="5049800"/>
                <a:ext cx="303710" cy="319950"/>
              </a:xfrm>
              <a:custGeom>
                <a:avLst/>
                <a:gdLst/>
                <a:ahLst/>
                <a:cxnLst/>
                <a:rect l="l" t="t" r="r" b="b"/>
                <a:pathLst>
                  <a:path w="13805" h="12798" extrusionOk="0">
                    <a:moveTo>
                      <a:pt x="13805" y="0"/>
                    </a:moveTo>
                    <a:cubicBezTo>
                      <a:pt x="13805" y="3438"/>
                      <a:pt x="12953" y="7079"/>
                      <a:pt x="11044" y="9939"/>
                    </a:cubicBezTo>
                    <a:cubicBezTo>
                      <a:pt x="8938" y="13095"/>
                      <a:pt x="3795" y="12700"/>
                      <a:pt x="0" y="12700"/>
                    </a:cubicBezTo>
                  </a:path>
                </a:pathLst>
              </a:cu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33" name="Google Shape;1833;g36955002668_0_694"/>
              <p:cNvGrpSpPr/>
              <p:nvPr/>
            </p:nvGrpSpPr>
            <p:grpSpPr>
              <a:xfrm rot="10800000">
                <a:off x="7986275" y="2081801"/>
                <a:ext cx="2747050" cy="3284637"/>
                <a:chOff x="1493625" y="2090788"/>
                <a:chExt cx="2747050" cy="3284637"/>
              </a:xfrm>
            </p:grpSpPr>
            <p:cxnSp>
              <p:nvCxnSpPr>
                <p:cNvPr id="1834" name="Google Shape;1834;g36955002668_0_694"/>
                <p:cNvCxnSpPr/>
                <p:nvPr/>
              </p:nvCxnSpPr>
              <p:spPr>
                <a:xfrm rot="10800000" flipH="1">
                  <a:off x="4213063" y="2403950"/>
                  <a:ext cx="13800" cy="7179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35" name="Google Shape;1835;g36955002668_0_694"/>
                <p:cNvCxnSpPr/>
                <p:nvPr/>
              </p:nvCxnSpPr>
              <p:spPr>
                <a:xfrm>
                  <a:off x="1795350" y="2090788"/>
                  <a:ext cx="2153400" cy="138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36" name="Google Shape;1836;g36955002668_0_694"/>
                <p:cNvCxnSpPr/>
                <p:nvPr/>
              </p:nvCxnSpPr>
              <p:spPr>
                <a:xfrm>
                  <a:off x="1493625" y="2255625"/>
                  <a:ext cx="0" cy="27936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37" name="Google Shape;1837;g36955002668_0_694"/>
                <p:cNvCxnSpPr/>
                <p:nvPr/>
              </p:nvCxnSpPr>
              <p:spPr>
                <a:xfrm rot="10800000" flipH="1">
                  <a:off x="1755350" y="5361625"/>
                  <a:ext cx="2292000" cy="138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38" name="Google Shape;1838;g36955002668_0_694"/>
                <p:cNvCxnSpPr/>
                <p:nvPr/>
              </p:nvCxnSpPr>
              <p:spPr>
                <a:xfrm rot="10800000" flipH="1">
                  <a:off x="4226875" y="3791275"/>
                  <a:ext cx="13800" cy="1297500"/>
                </a:xfrm>
                <a:prstGeom prst="straightConnector1">
                  <a:avLst/>
                </a:pr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39" name="Google Shape;1839;g36955002668_0_694"/>
                <p:cNvSpPr/>
                <p:nvPr/>
              </p:nvSpPr>
              <p:spPr>
                <a:xfrm>
                  <a:off x="3923175" y="2104592"/>
                  <a:ext cx="303700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8" h="18263" extrusionOk="0">
                      <a:moveTo>
                        <a:pt x="0" y="41"/>
                      </a:moveTo>
                      <a:cubicBezTo>
                        <a:pt x="3667" y="41"/>
                        <a:pt x="9332" y="-124"/>
                        <a:pt x="10491" y="3355"/>
                      </a:cubicBezTo>
                      <a:cubicBezTo>
                        <a:pt x="12071" y="8099"/>
                        <a:pt x="12148" y="13263"/>
                        <a:pt x="12148" y="18263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0" name="Google Shape;1840;g36955002668_0_694"/>
                <p:cNvSpPr/>
                <p:nvPr/>
              </p:nvSpPr>
              <p:spPr>
                <a:xfrm>
                  <a:off x="1493625" y="2090802"/>
                  <a:ext cx="386528" cy="25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2" h="10176" extrusionOk="0">
                      <a:moveTo>
                        <a:pt x="13332" y="237"/>
                      </a:moveTo>
                      <a:cubicBezTo>
                        <a:pt x="9632" y="237"/>
                        <a:pt x="5365" y="-713"/>
                        <a:pt x="2288" y="1341"/>
                      </a:cubicBezTo>
                      <a:cubicBezTo>
                        <a:pt x="-237" y="3026"/>
                        <a:pt x="79" y="7140"/>
                        <a:pt x="79" y="10176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1" name="Google Shape;1841;g36955002668_0_694"/>
                <p:cNvSpPr/>
                <p:nvPr/>
              </p:nvSpPr>
              <p:spPr>
                <a:xfrm>
                  <a:off x="1493625" y="5044100"/>
                  <a:ext cx="303699" cy="3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6" h="13253" extrusionOk="0">
                      <a:moveTo>
                        <a:pt x="0" y="0"/>
                      </a:moveTo>
                      <a:cubicBezTo>
                        <a:pt x="0" y="5870"/>
                        <a:pt x="5726" y="13253"/>
                        <a:pt x="11596" y="13253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g36955002668_0_694"/>
                <p:cNvSpPr/>
                <p:nvPr/>
              </p:nvSpPr>
              <p:spPr>
                <a:xfrm>
                  <a:off x="3923175" y="5049800"/>
                  <a:ext cx="303710" cy="3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5" h="12798" extrusionOk="0">
                      <a:moveTo>
                        <a:pt x="13805" y="0"/>
                      </a:moveTo>
                      <a:cubicBezTo>
                        <a:pt x="13805" y="3438"/>
                        <a:pt x="12953" y="7079"/>
                        <a:pt x="11044" y="9939"/>
                      </a:cubicBezTo>
                      <a:cubicBezTo>
                        <a:pt x="8938" y="13095"/>
                        <a:pt x="3795" y="12700"/>
                        <a:pt x="0" y="12700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9BE3C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176" tIns="91176" rIns="91176" bIns="91176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396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43" name="Google Shape;1843;g36955002668_0_694"/>
              <p:cNvSpPr/>
              <p:nvPr/>
            </p:nvSpPr>
            <p:spPr>
              <a:xfrm>
                <a:off x="7489275" y="3671000"/>
                <a:ext cx="496999" cy="124250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4970" extrusionOk="0">
                    <a:moveTo>
                      <a:pt x="0" y="4970"/>
                    </a:moveTo>
                    <a:cubicBezTo>
                      <a:pt x="0" y="-2039"/>
                      <a:pt x="25386" y="4956"/>
                      <a:pt x="20430" y="0"/>
                    </a:cubicBezTo>
                  </a:path>
                </a:pathLst>
              </a:custGeom>
              <a:noFill/>
              <a:ln w="114300" cap="flat" cmpd="sng">
                <a:solidFill>
                  <a:srgbClr val="9BE3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176" tIns="91176" rIns="91176" bIns="91176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396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44" name="Google Shape;1844;g36955002668_0_694"/>
          <p:cNvSpPr txBox="1">
            <a:spLocks noGrp="1"/>
          </p:cNvSpPr>
          <p:nvPr>
            <p:ph type="title"/>
          </p:nvPr>
        </p:nvSpPr>
        <p:spPr>
          <a:xfrm>
            <a:off x="215411" y="163728"/>
            <a:ext cx="10081234" cy="55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spAutoFit/>
          </a:bodyPr>
          <a:lstStyle/>
          <a:p>
            <a:r>
              <a:rPr lang="en-US"/>
              <a:t>Get Involved</a:t>
            </a:r>
            <a:endParaRPr/>
          </a:p>
        </p:txBody>
      </p:sp>
      <p:sp>
        <p:nvSpPr>
          <p:cNvPr id="1845" name="Google Shape;1845;g36955002668_0_694"/>
          <p:cNvSpPr/>
          <p:nvPr/>
        </p:nvSpPr>
        <p:spPr>
          <a:xfrm>
            <a:off x="2277871" y="1564897"/>
            <a:ext cx="1037862" cy="1052522"/>
          </a:xfrm>
          <a:prstGeom prst="ellipse">
            <a:avLst/>
          </a:prstGeom>
          <a:solidFill>
            <a:srgbClr val="00BBA9"/>
          </a:solidFill>
          <a:ln w="9525" cap="flat" cmpd="sng">
            <a:solidFill>
              <a:srgbClr val="00BB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g36955002668_0_694"/>
          <p:cNvSpPr/>
          <p:nvPr/>
        </p:nvSpPr>
        <p:spPr>
          <a:xfrm>
            <a:off x="2478448" y="1786117"/>
            <a:ext cx="652178" cy="630424"/>
          </a:xfrm>
          <a:custGeom>
            <a:avLst/>
            <a:gdLst/>
            <a:ahLst/>
            <a:cxnLst/>
            <a:rect l="l" t="t" r="r" b="b"/>
            <a:pathLst>
              <a:path w="1421655" h="1359458" extrusionOk="0">
                <a:moveTo>
                  <a:pt x="0" y="0"/>
                </a:moveTo>
                <a:lnTo>
                  <a:pt x="1421655" y="0"/>
                </a:lnTo>
                <a:lnTo>
                  <a:pt x="1421655" y="1359458"/>
                </a:lnTo>
                <a:lnTo>
                  <a:pt x="0" y="1359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7" name="Google Shape;1847;g36955002668_0_694"/>
          <p:cNvSpPr txBox="1"/>
          <p:nvPr/>
        </p:nvSpPr>
        <p:spPr>
          <a:xfrm>
            <a:off x="1737549" y="2658856"/>
            <a:ext cx="2118507" cy="63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 Funded Research Project</a:t>
            </a:r>
            <a:endParaRPr sz="179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g36955002668_0_694"/>
          <p:cNvSpPr/>
          <p:nvPr/>
        </p:nvSpPr>
        <p:spPr>
          <a:xfrm>
            <a:off x="5577873" y="1564897"/>
            <a:ext cx="1037862" cy="1052522"/>
          </a:xfrm>
          <a:prstGeom prst="ellipse">
            <a:avLst/>
          </a:prstGeom>
          <a:solidFill>
            <a:srgbClr val="00BBA9"/>
          </a:solidFill>
          <a:ln w="9525" cap="flat" cmpd="sng">
            <a:solidFill>
              <a:srgbClr val="00BB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9" name="Google Shape;1849;g36955002668_0_694"/>
          <p:cNvSpPr/>
          <p:nvPr/>
        </p:nvSpPr>
        <p:spPr>
          <a:xfrm>
            <a:off x="8877874" y="1575069"/>
            <a:ext cx="1037862" cy="1052522"/>
          </a:xfrm>
          <a:prstGeom prst="ellipse">
            <a:avLst/>
          </a:prstGeom>
          <a:solidFill>
            <a:srgbClr val="9BE3C8"/>
          </a:solidFill>
          <a:ln w="9525" cap="flat" cmpd="sng">
            <a:solidFill>
              <a:srgbClr val="9BE3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g36955002668_0_694"/>
          <p:cNvSpPr/>
          <p:nvPr/>
        </p:nvSpPr>
        <p:spPr>
          <a:xfrm>
            <a:off x="5751449" y="1687163"/>
            <a:ext cx="690709" cy="629533"/>
          </a:xfrm>
          <a:custGeom>
            <a:avLst/>
            <a:gdLst/>
            <a:ahLst/>
            <a:cxnLst/>
            <a:rect l="l" t="t" r="r" b="b"/>
            <a:pathLst>
              <a:path w="1649043" h="1451158" extrusionOk="0">
                <a:moveTo>
                  <a:pt x="0" y="0"/>
                </a:moveTo>
                <a:lnTo>
                  <a:pt x="1649043" y="0"/>
                </a:lnTo>
                <a:lnTo>
                  <a:pt x="1649043" y="1451158"/>
                </a:lnTo>
                <a:lnTo>
                  <a:pt x="0" y="1451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51" name="Google Shape;1851;g36955002668_0_694"/>
          <p:cNvSpPr/>
          <p:nvPr/>
        </p:nvSpPr>
        <p:spPr>
          <a:xfrm>
            <a:off x="9111775" y="1775571"/>
            <a:ext cx="570055" cy="631178"/>
          </a:xfrm>
          <a:custGeom>
            <a:avLst/>
            <a:gdLst/>
            <a:ahLst/>
            <a:cxnLst/>
            <a:rect l="l" t="t" r="r" b="b"/>
            <a:pathLst>
              <a:path w="1216201" h="1368440" extrusionOk="0">
                <a:moveTo>
                  <a:pt x="0" y="0"/>
                </a:moveTo>
                <a:lnTo>
                  <a:pt x="1216201" y="0"/>
                </a:lnTo>
                <a:lnTo>
                  <a:pt x="1216201" y="1368441"/>
                </a:lnTo>
                <a:lnTo>
                  <a:pt x="0" y="1368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52" name="Google Shape;1852;g36955002668_0_694"/>
          <p:cNvSpPr txBox="1"/>
          <p:nvPr/>
        </p:nvSpPr>
        <p:spPr>
          <a:xfrm>
            <a:off x="5037538" y="2658856"/>
            <a:ext cx="2118507" cy="63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Scientists &amp; Developers</a:t>
            </a:r>
            <a:endParaRPr sz="179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g36955002668_0_694"/>
          <p:cNvSpPr txBox="1"/>
          <p:nvPr/>
        </p:nvSpPr>
        <p:spPr>
          <a:xfrm>
            <a:off x="8337552" y="2648883"/>
            <a:ext cx="2118507" cy="63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 Providers</a:t>
            </a:r>
            <a:endParaRPr sz="179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g36955002668_0_694"/>
          <p:cNvSpPr txBox="1"/>
          <p:nvPr/>
        </p:nvSpPr>
        <p:spPr>
          <a:xfrm>
            <a:off x="1671080" y="3417806"/>
            <a:ext cx="2266901" cy="121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96" b="0" i="0" u="none" strike="noStrike" cap="none">
                <a:solidFill>
                  <a:srgbClr val="3B3A3A"/>
                </a:solidFill>
                <a:latin typeface="Arial"/>
                <a:ea typeface="Arial"/>
                <a:cs typeface="Arial"/>
                <a:sym typeface="Arial"/>
              </a:rPr>
              <a:t>Use EarthCODE to publish your work, to find and reuse scientific data and reuse workflows through integrated platforms.</a:t>
            </a:r>
            <a:endParaRPr sz="15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g36955002668_0_694"/>
          <p:cNvSpPr txBox="1"/>
          <p:nvPr/>
        </p:nvSpPr>
        <p:spPr>
          <a:xfrm>
            <a:off x="4963352" y="3417806"/>
            <a:ext cx="2266901" cy="169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96" b="0" i="0" u="none" strike="noStrike" cap="none">
                <a:solidFill>
                  <a:srgbClr val="3B3A3A"/>
                </a:solidFill>
                <a:latin typeface="Arial"/>
                <a:ea typeface="Arial"/>
                <a:cs typeface="Arial"/>
                <a:sym typeface="Arial"/>
              </a:rPr>
              <a:t>Scientists and Developers can search and find openly available data and workflows. They can contribute new open FAIR tools or workflows and engage with the community.</a:t>
            </a:r>
            <a:endParaRPr sz="15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g36955002668_0_694"/>
          <p:cNvSpPr txBox="1"/>
          <p:nvPr/>
        </p:nvSpPr>
        <p:spPr>
          <a:xfrm>
            <a:off x="8255625" y="3417806"/>
            <a:ext cx="2266901" cy="121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96" b="0" i="0" u="none" strike="noStrike" cap="none">
                <a:solidFill>
                  <a:srgbClr val="3B3A3A"/>
                </a:solidFill>
                <a:latin typeface="Arial"/>
                <a:ea typeface="Arial"/>
                <a:cs typeface="Arial"/>
                <a:sym typeface="Arial"/>
              </a:rPr>
              <a:t>Providers offer integrated EO cloud infrastructure and open FAIR tools for researchers to enable FAIR and Open Science.</a:t>
            </a:r>
            <a:endParaRPr sz="15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g36955002668_0_694"/>
          <p:cNvSpPr/>
          <p:nvPr/>
        </p:nvSpPr>
        <p:spPr>
          <a:xfrm>
            <a:off x="4628369" y="3686521"/>
            <a:ext cx="96337" cy="82574"/>
          </a:xfrm>
          <a:prstGeom prst="rect">
            <a:avLst/>
          </a:prstGeom>
          <a:solidFill>
            <a:srgbClr val="00BBA9"/>
          </a:solidFill>
          <a:ln w="9525" cap="flat" cmpd="sng">
            <a:solidFill>
              <a:srgbClr val="00BB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g36955002668_0_694"/>
          <p:cNvSpPr/>
          <p:nvPr/>
        </p:nvSpPr>
        <p:spPr>
          <a:xfrm>
            <a:off x="7919171" y="3603935"/>
            <a:ext cx="96337" cy="82574"/>
          </a:xfrm>
          <a:prstGeom prst="rect">
            <a:avLst/>
          </a:prstGeom>
          <a:solidFill>
            <a:srgbClr val="9BE3C8"/>
          </a:solidFill>
          <a:ln w="9525" cap="flat" cmpd="sng">
            <a:solidFill>
              <a:srgbClr val="9BE3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36955002668_0_2546"/>
          <p:cNvSpPr txBox="1">
            <a:spLocks noGrp="1"/>
          </p:cNvSpPr>
          <p:nvPr>
            <p:ph type="title"/>
          </p:nvPr>
        </p:nvSpPr>
        <p:spPr>
          <a:xfrm>
            <a:off x="215411" y="163729"/>
            <a:ext cx="10081234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49"/>
              </a:buClr>
              <a:buSzPts val="1400"/>
              <a:buFont typeface="Arial"/>
              <a:buNone/>
            </a:pPr>
            <a:r>
              <a:rPr lang="en-US"/>
              <a:t>EarthCODE Portal</a:t>
            </a:r>
            <a:endParaRPr/>
          </a:p>
        </p:txBody>
      </p:sp>
      <p:sp>
        <p:nvSpPr>
          <p:cNvPr id="2090" name="Google Shape;2090;g36955002668_0_2546"/>
          <p:cNvSpPr txBox="1"/>
          <p:nvPr/>
        </p:nvSpPr>
        <p:spPr>
          <a:xfrm>
            <a:off x="311680" y="3222221"/>
            <a:ext cx="5653940" cy="7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4588" b="1" i="0" u="none" strike="noStrike" cap="none">
                <a:solidFill>
                  <a:srgbClr val="00AE9C"/>
                </a:solidFill>
                <a:latin typeface="Arial"/>
                <a:ea typeface="Arial"/>
                <a:cs typeface="Arial"/>
                <a:sym typeface="Arial"/>
              </a:rPr>
              <a:t>earthcode.esa.int</a:t>
            </a:r>
            <a:endParaRPr sz="359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91" name="Google Shape;2091;g36955002668_0_25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7155" y="1272771"/>
            <a:ext cx="4697128" cy="469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092" name="Google Shape;2092;g36955002668_0_2546"/>
          <p:cNvSpPr txBox="1"/>
          <p:nvPr/>
        </p:nvSpPr>
        <p:spPr>
          <a:xfrm>
            <a:off x="215411" y="1202688"/>
            <a:ext cx="7446937" cy="8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488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us:</a:t>
            </a:r>
            <a:endParaRPr sz="2992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3" name="Google Shape;2093;g36955002668_0_2546" title="New dataset (13).png"/>
          <p:cNvPicPr preferRelativeResize="0"/>
          <p:nvPr/>
        </p:nvPicPr>
        <p:blipFill rotWithShape="1">
          <a:blip r:embed="rId4">
            <a:alphaModFix/>
          </a:blip>
          <a:srcRect l="32416" t="15603" r="33283" b="23328"/>
          <a:stretch/>
        </p:blipFill>
        <p:spPr>
          <a:xfrm>
            <a:off x="311671" y="2197094"/>
            <a:ext cx="562797" cy="563658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g36955002668_0_2546"/>
          <p:cNvSpPr txBox="1"/>
          <p:nvPr/>
        </p:nvSpPr>
        <p:spPr>
          <a:xfrm>
            <a:off x="963515" y="2156554"/>
            <a:ext cx="3918386" cy="64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992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earth-code@esa.int </a:t>
            </a:r>
            <a:endParaRPr sz="179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36956f2c1ef_0_202"/>
          <p:cNvSpPr txBox="1">
            <a:spLocks noGrp="1"/>
          </p:cNvSpPr>
          <p:nvPr>
            <p:ph type="title"/>
          </p:nvPr>
        </p:nvSpPr>
        <p:spPr>
          <a:xfrm>
            <a:off x="215411" y="163729"/>
            <a:ext cx="10081234" cy="55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spAutoFit/>
          </a:bodyPr>
          <a:lstStyle/>
          <a:p>
            <a:r>
              <a:rPr lang="en-US" sz="2942"/>
              <a:t>Increase use of your research data</a:t>
            </a:r>
            <a:endParaRPr/>
          </a:p>
        </p:txBody>
      </p:sp>
      <p:sp>
        <p:nvSpPr>
          <p:cNvPr id="1698" name="Google Shape;1698;g36956f2c1ef_0_202"/>
          <p:cNvSpPr txBox="1"/>
          <p:nvPr/>
        </p:nvSpPr>
        <p:spPr>
          <a:xfrm>
            <a:off x="3749982" y="921432"/>
            <a:ext cx="1613488" cy="75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388" tIns="34182" rIns="68388" bIns="34182" anchor="t" anchorCtr="0">
            <a:noAutofit/>
          </a:bodyPr>
          <a:lstStyle/>
          <a:p>
            <a:pPr marL="455966" marR="0" lvl="0" indent="-227983" algn="l" rtl="0">
              <a:lnSpc>
                <a:spcPct val="119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9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g36956f2c1ef_0_202"/>
          <p:cNvSpPr txBox="1"/>
          <p:nvPr/>
        </p:nvSpPr>
        <p:spPr>
          <a:xfrm>
            <a:off x="388986" y="1972732"/>
            <a:ext cx="4818026" cy="141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spAutoFit/>
          </a:bodyPr>
          <a:lstStyle/>
          <a:p>
            <a:pPr marL="455966" marR="0" lvl="0" indent="-354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19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Innovative datasets </a:t>
            </a:r>
            <a:r>
              <a:rPr lang="en-US" sz="1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products are being continuously created to deliver new insights and </a:t>
            </a:r>
            <a:r>
              <a:rPr lang="en-US" sz="19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enrich knowledge about our planet</a:t>
            </a:r>
            <a:r>
              <a:rPr lang="en-US" sz="1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199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g36956f2c1ef_0_202"/>
          <p:cNvSpPr txBox="1"/>
          <p:nvPr/>
        </p:nvSpPr>
        <p:spPr>
          <a:xfrm>
            <a:off x="388977" y="1481452"/>
            <a:ext cx="5231495" cy="49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4"/>
              </a:buClr>
              <a:buSzPts val="2600"/>
              <a:buFont typeface="Arial"/>
              <a:buNone/>
            </a:pPr>
            <a:r>
              <a:rPr lang="en-US" sz="19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research data always </a:t>
            </a:r>
            <a:r>
              <a:rPr lang="en-US" sz="19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usable?</a:t>
            </a:r>
            <a:endParaRPr sz="199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g36956f2c1ef_0_202"/>
          <p:cNvSpPr/>
          <p:nvPr/>
        </p:nvSpPr>
        <p:spPr>
          <a:xfrm>
            <a:off x="289458" y="5254459"/>
            <a:ext cx="7676111" cy="1105178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noAutofit/>
          </a:bodyPr>
          <a:lstStyle/>
          <a:p>
            <a:pPr>
              <a:buSzPts val="1700"/>
            </a:pPr>
            <a:r>
              <a:rPr lang="en-US" sz="16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“research </a:t>
            </a:r>
            <a:r>
              <a:rPr lang="en-US" sz="1695" b="1"/>
              <a:t>data</a:t>
            </a:r>
            <a:r>
              <a:rPr lang="en-US" sz="16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US" sz="16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= </a:t>
            </a:r>
            <a:r>
              <a:rPr lang="en-US" sz="1695"/>
              <a:t>includes data</a:t>
            </a:r>
            <a:r>
              <a:rPr lang="en-US" sz="16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its strict sense, as well as</a:t>
            </a:r>
            <a:r>
              <a:rPr lang="en-US" sz="1695"/>
              <a:t> </a:t>
            </a:r>
            <a:r>
              <a:rPr lang="en-US" sz="16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metadata, </a:t>
            </a:r>
            <a:r>
              <a:rPr lang="en-US" sz="1695"/>
              <a:t>workflow</a:t>
            </a:r>
            <a:r>
              <a:rPr lang="en-US" sz="16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methods, algorithms and documentation related to that data.</a:t>
            </a:r>
            <a:endParaRPr sz="169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2" name="Google Shape;1702;g36956f2c1ef_0_202"/>
          <p:cNvPicPr preferRelativeResize="0"/>
          <p:nvPr/>
        </p:nvPicPr>
        <p:blipFill rotWithShape="1">
          <a:blip r:embed="rId3">
            <a:alphaModFix/>
          </a:blip>
          <a:srcRect r="35471"/>
          <a:stretch/>
        </p:blipFill>
        <p:spPr>
          <a:xfrm>
            <a:off x="5235486" y="1258322"/>
            <a:ext cx="2791293" cy="3339197"/>
          </a:xfrm>
          <a:prstGeom prst="rect">
            <a:avLst/>
          </a:prstGeom>
          <a:noFill/>
          <a:ln w="9525" cap="flat" cmpd="sng">
            <a:solidFill>
              <a:srgbClr val="2D715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3" name="Google Shape;1703;g36956f2c1ef_0_202"/>
          <p:cNvPicPr preferRelativeResize="0"/>
          <p:nvPr/>
        </p:nvPicPr>
        <p:blipFill rotWithShape="1">
          <a:blip r:embed="rId4">
            <a:alphaModFix/>
          </a:blip>
          <a:srcRect t="13876" r="50876" b="1969"/>
          <a:stretch/>
        </p:blipFill>
        <p:spPr>
          <a:xfrm>
            <a:off x="9283453" y="1258311"/>
            <a:ext cx="2645005" cy="3296362"/>
          </a:xfrm>
          <a:prstGeom prst="rect">
            <a:avLst/>
          </a:prstGeom>
          <a:noFill/>
          <a:ln w="9525" cap="flat" cmpd="sng">
            <a:solidFill>
              <a:srgbClr val="2D715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4" name="Google Shape;1704;g36956f2c1ef_0_202" title="New dataset (9).png"/>
          <p:cNvPicPr preferRelativeResize="0"/>
          <p:nvPr/>
        </p:nvPicPr>
        <p:blipFill rotWithShape="1">
          <a:blip r:embed="rId5">
            <a:alphaModFix/>
          </a:blip>
          <a:srcRect l="24093" r="33419" b="16666"/>
          <a:stretch/>
        </p:blipFill>
        <p:spPr>
          <a:xfrm>
            <a:off x="8095001" y="2413914"/>
            <a:ext cx="1120238" cy="123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36955002668_0_664"/>
          <p:cNvSpPr txBox="1">
            <a:spLocks noGrp="1"/>
          </p:cNvSpPr>
          <p:nvPr>
            <p:ph type="body" idx="1"/>
          </p:nvPr>
        </p:nvSpPr>
        <p:spPr>
          <a:xfrm>
            <a:off x="1340132" y="3117404"/>
            <a:ext cx="1711021" cy="98371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95">
                <a:solidFill>
                  <a:schemeClr val="dk1"/>
                </a:solidFill>
              </a:rPr>
              <a:t>Product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79" name="Google Shape;1779;g36955002668_0_664"/>
          <p:cNvSpPr txBox="1">
            <a:spLocks noGrp="1"/>
          </p:cNvSpPr>
          <p:nvPr>
            <p:ph type="title"/>
          </p:nvPr>
        </p:nvSpPr>
        <p:spPr>
          <a:xfrm>
            <a:off x="215411" y="163728"/>
            <a:ext cx="10081234" cy="55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FAIR, High-Quality Digital Objects</a:t>
            </a:r>
            <a:endParaRPr/>
          </a:p>
        </p:txBody>
      </p:sp>
      <p:sp>
        <p:nvSpPr>
          <p:cNvPr id="1780" name="Google Shape;1780;g36955002668_0_664"/>
          <p:cNvSpPr txBox="1"/>
          <p:nvPr/>
        </p:nvSpPr>
        <p:spPr>
          <a:xfrm>
            <a:off x="4531883" y="1045817"/>
            <a:ext cx="3128246" cy="88886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algn="ctr">
              <a:lnSpc>
                <a:spcPct val="119000"/>
              </a:lnSpc>
            </a:pPr>
            <a:r>
              <a:rPr lang="en-US" sz="1950">
                <a:solidFill>
                  <a:schemeClr val="dk1"/>
                </a:solidFill>
              </a:rPr>
              <a:t>FAIR Open Science Experiments</a:t>
            </a:r>
            <a:endParaRPr lang="en-US"/>
          </a:p>
        </p:txBody>
      </p:sp>
      <p:sp>
        <p:nvSpPr>
          <p:cNvPr id="1781" name="Google Shape;1781;g36955002668_0_664"/>
          <p:cNvSpPr txBox="1"/>
          <p:nvPr/>
        </p:nvSpPr>
        <p:spPr>
          <a:xfrm>
            <a:off x="5241838" y="3117411"/>
            <a:ext cx="1708329" cy="98371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Workflows</a:t>
            </a:r>
            <a:endParaRPr sz="19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g36955002668_0_664"/>
          <p:cNvSpPr txBox="1"/>
          <p:nvPr/>
        </p:nvSpPr>
        <p:spPr>
          <a:xfrm>
            <a:off x="9140867" y="3117403"/>
            <a:ext cx="1708329" cy="98371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</a:t>
            </a:r>
            <a:endParaRPr sz="19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3" name="Google Shape;1783;g36955002668_0_664"/>
          <p:cNvCxnSpPr/>
          <p:nvPr/>
        </p:nvCxnSpPr>
        <p:spPr>
          <a:xfrm>
            <a:off x="2192554" y="2375381"/>
            <a:ext cx="7848739" cy="2842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4" name="Google Shape;1784;g36955002668_0_664"/>
          <p:cNvSpPr/>
          <p:nvPr/>
        </p:nvSpPr>
        <p:spPr>
          <a:xfrm>
            <a:off x="1842761" y="2645542"/>
            <a:ext cx="705770" cy="685426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Google Shape;1785;g36955002668_0_664" descr="Database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145" y="2757586"/>
            <a:ext cx="474993" cy="461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g36955002668_0_664"/>
          <p:cNvSpPr/>
          <p:nvPr/>
        </p:nvSpPr>
        <p:spPr>
          <a:xfrm>
            <a:off x="5743121" y="2645542"/>
            <a:ext cx="705770" cy="685426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g36955002668_0_664"/>
          <p:cNvSpPr/>
          <p:nvPr/>
        </p:nvSpPr>
        <p:spPr>
          <a:xfrm>
            <a:off x="9643481" y="2645542"/>
            <a:ext cx="705770" cy="685426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8" name="Google Shape;1788;g36955002668_0_664" descr="Laptop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1895" y="2645542"/>
            <a:ext cx="568944" cy="68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g36955002668_0_664" descr="Gear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361763">
            <a:off x="9900475" y="2853096"/>
            <a:ext cx="201271" cy="21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g36955002668_0_664" title="New dataset (10).png"/>
          <p:cNvPicPr preferRelativeResize="0"/>
          <p:nvPr/>
        </p:nvPicPr>
        <p:blipFill rotWithShape="1">
          <a:blip r:embed="rId6">
            <a:alphaModFix/>
          </a:blip>
          <a:srcRect l="34982" t="20250" r="34249" b="25634"/>
          <a:stretch/>
        </p:blipFill>
        <p:spPr>
          <a:xfrm>
            <a:off x="5749605" y="2618056"/>
            <a:ext cx="692791" cy="685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1" name="Google Shape;1791;g36955002668_0_664"/>
          <p:cNvCxnSpPr>
            <a:endCxn id="1784" idx="0"/>
          </p:cNvCxnSpPr>
          <p:nvPr/>
        </p:nvCxnSpPr>
        <p:spPr>
          <a:xfrm flipH="1">
            <a:off x="2195646" y="2389442"/>
            <a:ext cx="11070" cy="256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2" name="Google Shape;1792;g36955002668_0_664"/>
          <p:cNvCxnSpPr/>
          <p:nvPr/>
        </p:nvCxnSpPr>
        <p:spPr>
          <a:xfrm flipH="1">
            <a:off x="10041281" y="2389592"/>
            <a:ext cx="11070" cy="256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3" name="Google Shape;1793;g36955002668_0_664"/>
          <p:cNvCxnSpPr>
            <a:stCxn id="1780" idx="2"/>
            <a:endCxn id="1790" idx="0"/>
          </p:cNvCxnSpPr>
          <p:nvPr/>
        </p:nvCxnSpPr>
        <p:spPr>
          <a:xfrm>
            <a:off x="6096006" y="1934686"/>
            <a:ext cx="0" cy="68333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4" name="Google Shape;1794;g36955002668_0_664"/>
          <p:cNvSpPr/>
          <p:nvPr/>
        </p:nvSpPr>
        <p:spPr>
          <a:xfrm>
            <a:off x="1282543" y="4209615"/>
            <a:ext cx="1833985" cy="193391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507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g36955002668_0_664"/>
          <p:cNvSpPr/>
          <p:nvPr/>
        </p:nvSpPr>
        <p:spPr>
          <a:xfrm>
            <a:off x="1469132" y="4408671"/>
            <a:ext cx="1491123" cy="625589"/>
          </a:xfrm>
          <a:prstGeom prst="rect">
            <a:avLst/>
          </a:prstGeom>
          <a:noFill/>
          <a:ln w="38100" cap="flat" cmpd="sng">
            <a:solidFill>
              <a:srgbClr val="76C8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9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Science Catalogue – STAC Metadata</a:t>
            </a:r>
            <a:endParaRPr sz="109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g36955002668_0_664"/>
          <p:cNvSpPr txBox="1"/>
          <p:nvPr/>
        </p:nvSpPr>
        <p:spPr>
          <a:xfrm>
            <a:off x="1513212" y="5260193"/>
            <a:ext cx="1364868" cy="4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9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Data​ stored on ESA PRR</a:t>
            </a:r>
            <a:endParaRPr sz="1396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7" name="Google Shape;1797;g36955002668_0_664" descr="Folder Search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0138" y="4728295"/>
            <a:ext cx="475001" cy="47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8" name="Google Shape;1798;g36955002668_0_664"/>
          <p:cNvSpPr/>
          <p:nvPr/>
        </p:nvSpPr>
        <p:spPr>
          <a:xfrm>
            <a:off x="5179013" y="4209616"/>
            <a:ext cx="1833985" cy="123711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507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g36955002668_0_664"/>
          <p:cNvSpPr/>
          <p:nvPr/>
        </p:nvSpPr>
        <p:spPr>
          <a:xfrm>
            <a:off x="5365603" y="4408671"/>
            <a:ext cx="1491123" cy="794627"/>
          </a:xfrm>
          <a:prstGeom prst="rect">
            <a:avLst/>
          </a:prstGeom>
          <a:noFill/>
          <a:ln w="38100" cap="flat" cmpd="sng">
            <a:solidFill>
              <a:srgbClr val="76C8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9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Science Catalogue – OGC API – Records Metadata</a:t>
            </a:r>
            <a:endParaRPr sz="1097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0" name="Google Shape;1800;g36955002668_0_664" descr="Folder Search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6596" y="4882175"/>
            <a:ext cx="475001" cy="47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g36955002668_0_664"/>
          <p:cNvSpPr/>
          <p:nvPr/>
        </p:nvSpPr>
        <p:spPr>
          <a:xfrm>
            <a:off x="9075484" y="4209615"/>
            <a:ext cx="1833985" cy="193391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507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g36955002668_0_664"/>
          <p:cNvSpPr txBox="1"/>
          <p:nvPr/>
        </p:nvSpPr>
        <p:spPr>
          <a:xfrm>
            <a:off x="9231757" y="4318967"/>
            <a:ext cx="1491123" cy="98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9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 EO Platforms integrated with EarthCODE</a:t>
            </a:r>
            <a:endParaRPr sz="1396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Google Shape;1803;g36955002668_0_6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9495" y="5357181"/>
            <a:ext cx="974666" cy="683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36955002668_0_639"/>
          <p:cNvSpPr txBox="1">
            <a:spLocks noGrp="1"/>
          </p:cNvSpPr>
          <p:nvPr>
            <p:ph type="title"/>
          </p:nvPr>
        </p:nvSpPr>
        <p:spPr>
          <a:xfrm>
            <a:off x="215411" y="163728"/>
            <a:ext cx="10081234" cy="55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is EarthCODE?</a:t>
            </a:r>
            <a:endParaRPr/>
          </a:p>
        </p:txBody>
      </p:sp>
      <p:sp>
        <p:nvSpPr>
          <p:cNvPr id="1752" name="Google Shape;1752;g36955002668_0_639"/>
          <p:cNvSpPr txBox="1">
            <a:spLocks noGrp="1"/>
          </p:cNvSpPr>
          <p:nvPr>
            <p:ph type="body" idx="1"/>
          </p:nvPr>
        </p:nvSpPr>
        <p:spPr>
          <a:xfrm>
            <a:off x="343386" y="1110190"/>
            <a:ext cx="6736743" cy="176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>
                <a:solidFill>
                  <a:srgbClr val="000000"/>
                </a:solidFill>
              </a:rPr>
              <a:t>arth Science </a:t>
            </a:r>
            <a:r>
              <a:rPr lang="en-US" b="1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ollaborative </a:t>
            </a:r>
            <a:r>
              <a:rPr lang="en-US" b="1">
                <a:solidFill>
                  <a:srgbClr val="000000"/>
                </a:solidFill>
              </a:rPr>
              <a:t>O</a:t>
            </a:r>
            <a:r>
              <a:rPr lang="en-US">
                <a:solidFill>
                  <a:srgbClr val="000000"/>
                </a:solidFill>
              </a:rPr>
              <a:t>pen </a:t>
            </a:r>
            <a:r>
              <a:rPr lang="en-US" b="1">
                <a:solidFill>
                  <a:srgbClr val="000000"/>
                </a:solidFill>
              </a:rPr>
              <a:t>D</a:t>
            </a:r>
            <a:r>
              <a:rPr lang="en-US">
                <a:solidFill>
                  <a:srgbClr val="000000"/>
                </a:solidFill>
              </a:rPr>
              <a:t>evelopment </a:t>
            </a:r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>
                <a:solidFill>
                  <a:srgbClr val="000000"/>
                </a:solidFill>
              </a:rPr>
              <a:t>nvironment</a:t>
            </a:r>
            <a:endParaRPr>
              <a:solidFill>
                <a:srgbClr val="000000"/>
              </a:solidFill>
            </a:endParaRPr>
          </a:p>
          <a:p>
            <a:pPr marL="455966" lvl="0" indent="-341974" algn="l" rtl="0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EarthCODE is a hub for research management, dissemination, community engagement, and learning.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753" name="Google Shape;1753;g36955002668_0_639"/>
          <p:cNvSpPr txBox="1"/>
          <p:nvPr/>
        </p:nvSpPr>
        <p:spPr>
          <a:xfrm>
            <a:off x="343387" y="2944076"/>
            <a:ext cx="7469297" cy="326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284978" marR="0" lvl="0" indent="-2849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en-US"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ESA Earth Science </a:t>
            </a: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communities in adopting FAIR and Open Science</a:t>
            </a:r>
            <a:endParaRPr lang="en-US" sz="179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5966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795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4978" marR="0" lvl="0" indent="-2849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 scientific discovery</a:t>
            </a:r>
            <a:r>
              <a:rPr lang="en-US"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through digital innovation (help researchers use cloud solutions)</a:t>
            </a:r>
            <a:endParaRPr sz="15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4978" marR="0" lvl="0" indent="-18365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79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4978" indent="-284978">
              <a:lnSpc>
                <a:spcPct val="115000"/>
              </a:lnSpc>
              <a:buSzPts val="1800"/>
              <a:buFont typeface="Noto Sans Symbols"/>
              <a:buChar char="✔"/>
            </a:pPr>
            <a:r>
              <a:rPr lang="en-US"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</a:t>
            </a:r>
            <a:r>
              <a:rPr lang="en-US" sz="179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long-term persistence and reuse of research</a:t>
            </a:r>
            <a:r>
              <a:rPr lang="en-US" sz="1795" b="1"/>
              <a:t> </a:t>
            </a:r>
            <a:r>
              <a:rPr lang="en-US" sz="1795"/>
              <a:t>(ethically)</a:t>
            </a:r>
            <a:endParaRPr sz="1596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4978" indent="-284978">
              <a:lnSpc>
                <a:spcPct val="114999"/>
              </a:lnSpc>
              <a:buSzPts val="1800"/>
              <a:buFont typeface="Noto Sans Symbols"/>
              <a:buChar char="✔"/>
            </a:pPr>
            <a:endParaRPr lang="en-US" sz="1795" b="0" i="0" u="none" strike="noStrike" cap="none">
              <a:latin typeface="Arial"/>
              <a:ea typeface="Arial"/>
              <a:cs typeface="Arial"/>
            </a:endParaRPr>
          </a:p>
          <a:p>
            <a:pPr marL="284978" indent="-284978">
              <a:lnSpc>
                <a:spcPct val="114999"/>
              </a:lnSpc>
              <a:buSzPts val="1800"/>
              <a:buFont typeface="Noto Sans Symbols"/>
              <a:buChar char="✔"/>
            </a:pPr>
            <a:r>
              <a:rPr lang="en-US" sz="1795" b="1"/>
              <a:t>Collaborate </a:t>
            </a:r>
            <a:r>
              <a:rPr lang="en-US" sz="1795"/>
              <a:t>on research</a:t>
            </a:r>
            <a:r>
              <a:rPr lang="en-US" sz="1795" b="1"/>
              <a:t> </a:t>
            </a:r>
            <a:r>
              <a:rPr lang="en-US" sz="1795"/>
              <a:t>and</a:t>
            </a:r>
            <a:r>
              <a:rPr lang="en-US" sz="1795" b="1"/>
              <a:t> Learn</a:t>
            </a:r>
            <a:r>
              <a:rPr lang="en-US" sz="1795"/>
              <a:t> Open Science practices</a:t>
            </a:r>
          </a:p>
          <a:p>
            <a:pPr>
              <a:lnSpc>
                <a:spcPct val="115000"/>
              </a:lnSpc>
              <a:buClr>
                <a:srgbClr val="003249"/>
              </a:buClr>
              <a:buSzPts val="1600"/>
            </a:pPr>
            <a:endParaRPr lang="en-US" sz="1795">
              <a:solidFill>
                <a:srgbClr val="003249"/>
              </a:solidFill>
            </a:endParaRPr>
          </a:p>
        </p:txBody>
      </p:sp>
      <p:pic>
        <p:nvPicPr>
          <p:cNvPr id="1754" name="Google Shape;1754;g36955002668_0_6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3294" y="1267871"/>
            <a:ext cx="3875503" cy="386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g36955002668_0_639"/>
          <p:cNvSpPr/>
          <p:nvPr/>
        </p:nvSpPr>
        <p:spPr>
          <a:xfrm>
            <a:off x="8243903" y="5301942"/>
            <a:ext cx="2812011" cy="552589"/>
          </a:xfrm>
          <a:prstGeom prst="rect">
            <a:avLst/>
          </a:prstGeom>
          <a:solidFill>
            <a:srgbClr val="00AF9C"/>
          </a:solidFill>
          <a:ln w="9525" cap="flat" cmpd="sng">
            <a:solidFill>
              <a:srgbClr val="00AE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g36955002668_0_639"/>
          <p:cNvSpPr txBox="1"/>
          <p:nvPr/>
        </p:nvSpPr>
        <p:spPr>
          <a:xfrm>
            <a:off x="8462422" y="5373895"/>
            <a:ext cx="2374906" cy="40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91176" rIns="91176" bIns="9117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95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earthcode.esa.int</a:t>
            </a:r>
            <a:endParaRPr sz="1995" b="1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92FA-B314-DE3F-A528-D124EE34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942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676867-DAA1-3CD6-F6AD-5E197950567E}"/>
              </a:ext>
            </a:extLst>
          </p:cNvPr>
          <p:cNvSpPr/>
          <p:nvPr/>
        </p:nvSpPr>
        <p:spPr>
          <a:xfrm>
            <a:off x="3051903" y="965274"/>
            <a:ext cx="1342989" cy="210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D74E4A-754C-7D03-3B0B-211AF5B28DFC}"/>
              </a:ext>
            </a:extLst>
          </p:cNvPr>
          <p:cNvSpPr/>
          <p:nvPr/>
        </p:nvSpPr>
        <p:spPr>
          <a:xfrm>
            <a:off x="8443429" y="951559"/>
            <a:ext cx="1342989" cy="210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6"/>
          </a:p>
        </p:txBody>
      </p:sp>
      <p:pic>
        <p:nvPicPr>
          <p:cNvPr id="3" name="Screen Recording 2026-05-04 at 17.22.17">
            <a:hlinkClick r:id="" action="ppaction://media"/>
            <a:extLst>
              <a:ext uri="{FF2B5EF4-FFF2-40B4-BE49-F238E27FC236}">
                <a16:creationId xmlns:a16="http://schemas.microsoft.com/office/drawing/2014/main" id="{04B2E904-1046-2CDB-1960-32A282591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" y="-1859"/>
            <a:ext cx="10266363" cy="6855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F1C4B-FAB2-0483-A799-A67041964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450" y="4593359"/>
            <a:ext cx="2243283" cy="22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8C93-A9A0-9FAE-3C58-DDBB2A56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55559-71D3-28DD-DFBC-1A013B8C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26"/>
          <a:stretch>
            <a:fillRect/>
          </a:stretch>
        </p:blipFill>
        <p:spPr>
          <a:xfrm>
            <a:off x="812103" y="888035"/>
            <a:ext cx="10320661" cy="5536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0CCE7-5AB6-0834-0BE3-0B7788DE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There's Approximately 300 Products on the OSC!</a:t>
            </a:r>
            <a:endParaRPr lang="en-US"/>
          </a:p>
        </p:txBody>
      </p:sp>
      <p:pic>
        <p:nvPicPr>
          <p:cNvPr id="5" name="Picture 4" descr="A qr code with a dinosaur&#10;&#10;AI-generated content may be incorrect.">
            <a:extLst>
              <a:ext uri="{FF2B5EF4-FFF2-40B4-BE49-F238E27FC236}">
                <a16:creationId xmlns:a16="http://schemas.microsoft.com/office/drawing/2014/main" id="{080FDD29-3A1D-AB98-4B96-6C6176FFB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33" y="4073903"/>
            <a:ext cx="2380124" cy="23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DB845-80A4-052E-D63D-35C91530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B7BD-0A3A-803E-EEA1-90462EBA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Data Collections for ESA Science Clusters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A403F-9DA6-2DD6-18A3-250ABAA8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2" t="16158" r="2401" b="152"/>
          <a:stretch>
            <a:fillRect/>
          </a:stretch>
        </p:blipFill>
        <p:spPr>
          <a:xfrm>
            <a:off x="1" y="830405"/>
            <a:ext cx="12222707" cy="56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441CC-87F6-9985-0621-A8AD0353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F1BC-6978-2D0F-1E2D-6AEC7084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Data Visualization Using </a:t>
            </a:r>
            <a:r>
              <a:rPr lang="en-US" sz="2950" err="1"/>
              <a:t>eodash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43ACC-3EFB-A339-934F-18879BDA7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584"/>
            <a:ext cx="9144000" cy="573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71024-2DA9-F8BF-8458-6DE3EC2C6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865" y="2232915"/>
            <a:ext cx="32480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920AD-C6E3-B807-F49B-0A37D57A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C025-38BB-4CEB-2350-705221D2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0"/>
              <a:t>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DD5FC-5EE5-C404-5370-BE7DD710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32" y="716853"/>
            <a:ext cx="9144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05376"/>
      </p:ext>
    </p:extLst>
  </p:cSld>
  <p:clrMapOvr>
    <a:masterClrMapping/>
  </p:clrMapOvr>
</p:sld>
</file>

<file path=ppt/theme/theme1.xml><?xml version="1.0" encoding="utf-8"?>
<a:theme xmlns:a="http://schemas.openxmlformats.org/drawingml/2006/main" name="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_ESACorporatePPT2020_Final_Levels-1-2" id="{545AFEDC-1F65-2C41-8ABB-06CB7FB8B656}" vid="{B5EC0277-E5C1-9D4C-9776-9F91646D404D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751763-85c0-4ef8-90c6-f957186c599e">
      <Terms xmlns="http://schemas.microsoft.com/office/infopath/2007/PartnerControls"/>
    </lcf76f155ced4ddcb4097134ff3c332f>
    <TaxCatchAll xmlns="1e1b4d64-4a75-4a40-a183-b9db9bd9c5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09AC1D4C88545A40D8A537C679B83" ma:contentTypeVersion="16" ma:contentTypeDescription="Create a new document." ma:contentTypeScope="" ma:versionID="1aa61b18211a1a8b9a19dba0a061cb30">
  <xsd:schema xmlns:xsd="http://www.w3.org/2001/XMLSchema" xmlns:xs="http://www.w3.org/2001/XMLSchema" xmlns:p="http://schemas.microsoft.com/office/2006/metadata/properties" xmlns:ns2="49751763-85c0-4ef8-90c6-f957186c599e" xmlns:ns3="1e1b4d64-4a75-4a40-a183-b9db9bd9c51c" targetNamespace="http://schemas.microsoft.com/office/2006/metadata/properties" ma:root="true" ma:fieldsID="2fbd1a1c86a60048cb2e3705ae025c1a" ns2:_="" ns3:_="">
    <xsd:import namespace="49751763-85c0-4ef8-90c6-f957186c599e"/>
    <xsd:import namespace="1e1b4d64-4a75-4a40-a183-b9db9bd9c5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51763-85c0-4ef8-90c6-f957186c5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b4d64-4a75-4a40-a183-b9db9bd9c51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3d7e33c-1318-41b3-bb78-217252ff76c8}" ma:internalName="TaxCatchAll" ma:showField="CatchAllData" ma:web="1e1b4d64-4a75-4a40-a183-b9db9bd9c5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6191A3-E0AC-4954-8159-90E2CD0EF090}">
  <ds:schemaRefs>
    <ds:schemaRef ds:uri="1e1b4d64-4a75-4a40-a183-b9db9bd9c51c"/>
    <ds:schemaRef ds:uri="49751763-85c0-4ef8-90c6-f957186c599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4C9C30-BC4C-4DC5-AD98-B26DBE2011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CA85CC-DEBA-4D7F-A1ED-8CC913BD1B05}">
  <ds:schemaRefs>
    <ds:schemaRef ds:uri="1e1b4d64-4a75-4a40-a183-b9db9bd9c51c"/>
    <ds:schemaRef ds:uri="49751763-85c0-4ef8-90c6-f957186c59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3_ESA_Presentation_CLEAR</vt:lpstr>
      <vt:lpstr>ESA_Presentation_CLEAR_BG</vt:lpstr>
      <vt:lpstr>3_ESA_Presentation_CLEAR</vt:lpstr>
      <vt:lpstr>3_ESA_Presentation_CLEAR</vt:lpstr>
      <vt:lpstr>1_ESA_Presentation_DARK</vt:lpstr>
      <vt:lpstr>EarthCODE</vt:lpstr>
      <vt:lpstr>Increase use of your research data</vt:lpstr>
      <vt:lpstr>FAIR, High-Quality Digital Objects</vt:lpstr>
      <vt:lpstr>What is EarthCODE?</vt:lpstr>
      <vt:lpstr>PowerPoint Presentation</vt:lpstr>
      <vt:lpstr>There's Approximately 300 Products on the OSC!</vt:lpstr>
      <vt:lpstr>Data Collections for ESA Science Clusters</vt:lpstr>
      <vt:lpstr>Data Visualization Using eodash</vt:lpstr>
      <vt:lpstr>Data</vt:lpstr>
      <vt:lpstr>Design </vt:lpstr>
      <vt:lpstr>Data Collections Coming Soon!</vt:lpstr>
      <vt:lpstr>Get Involved</vt:lpstr>
      <vt:lpstr>EarthCODE Portal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Anca Anghelea</dc:creator>
  <cp:revision>81</cp:revision>
  <dcterms:created xsi:type="dcterms:W3CDTF">2023-11-20T12:16:33Z</dcterms:created>
  <dcterms:modified xsi:type="dcterms:W3CDTF">2026-05-07T13:25:59Z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0x010100B2C09AC1D4C88545A40D8A537C679B83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MSIP_Label_e12c52ae-3e1b-4988-b740-b679741712a4_Enabled">
    <vt:lpwstr>true</vt:lpwstr>
  </property>
  <property fmtid="{D5CDD505-2E9C-101B-9397-08002B2CF9AE}" pid="43" name="MSIP_Label_e12c52ae-3e1b-4988-b740-b679741712a4_SetDate">
    <vt:lpwstr>2024-04-08T08:31:58Z</vt:lpwstr>
  </property>
  <property fmtid="{D5CDD505-2E9C-101B-9397-08002B2CF9AE}" pid="44" name="MSIP_Label_e12c52ae-3e1b-4988-b740-b679741712a4_Method">
    <vt:lpwstr>Privileged</vt:lpwstr>
  </property>
  <property fmtid="{D5CDD505-2E9C-101B-9397-08002B2CF9AE}" pid="45" name="MSIP_Label_e12c52ae-3e1b-4988-b740-b679741712a4_Name">
    <vt:lpwstr>Personal Use</vt:lpwstr>
  </property>
  <property fmtid="{D5CDD505-2E9C-101B-9397-08002B2CF9AE}" pid="46" name="MSIP_Label_e12c52ae-3e1b-4988-b740-b679741712a4_SiteId">
    <vt:lpwstr>90a5c1a8-f962-4474-9659-27be3f7a7fc9</vt:lpwstr>
  </property>
  <property fmtid="{D5CDD505-2E9C-101B-9397-08002B2CF9AE}" pid="47" name="MSIP_Label_e12c52ae-3e1b-4988-b740-b679741712a4_ActionId">
    <vt:lpwstr>7799b98e-25b3-4790-8c36-7fa97dbcfc72</vt:lpwstr>
  </property>
  <property fmtid="{D5CDD505-2E9C-101B-9397-08002B2CF9AE}" pid="48" name="MSIP_Label_e12c52ae-3e1b-4988-b740-b679741712a4_ContentBits">
    <vt:lpwstr>0</vt:lpwstr>
  </property>
  <property fmtid="{D5CDD505-2E9C-101B-9397-08002B2CF9AE}" pid="49" name="MediaServiceImageTags">
    <vt:lpwstr/>
  </property>
</Properties>
</file>