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67" r:id="rId4"/>
    <p:sldMasterId id="214748366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e68f544567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e68f544567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e68f544567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e68f544567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e68f544567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e68f544567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e68f544567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e68f544567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e68f544567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e68f544567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e68f544567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e68f544567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e68f544567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e68f544567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db219c10c0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db219c10c0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e68f544567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e68f544567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92425" y="21754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502300" y="51425"/>
            <a:ext cx="548700" cy="2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502300" y="51425"/>
            <a:ext cx="548700" cy="2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" name="Google Shape;61;p15"/>
          <p:cNvSpPr txBox="1"/>
          <p:nvPr>
            <p:ph idx="1" type="subTitle"/>
          </p:nvPr>
        </p:nvSpPr>
        <p:spPr>
          <a:xfrm>
            <a:off x="92425" y="2175450"/>
            <a:ext cx="6655800" cy="47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2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idx="12" type="sldNum"/>
          </p:nvPr>
        </p:nvSpPr>
        <p:spPr>
          <a:xfrm>
            <a:off x="8502300" y="51425"/>
            <a:ext cx="548700" cy="2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6"/>
          <p:cNvSpPr txBox="1"/>
          <p:nvPr>
            <p:ph type="title"/>
          </p:nvPr>
        </p:nvSpPr>
        <p:spPr>
          <a:xfrm>
            <a:off x="95200" y="242898"/>
            <a:ext cx="8520600" cy="3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1D1B1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65" name="Google Shape;65;p16"/>
          <p:cNvSpPr txBox="1"/>
          <p:nvPr>
            <p:ph idx="1" type="body"/>
          </p:nvPr>
        </p:nvSpPr>
        <p:spPr>
          <a:xfrm>
            <a:off x="95150" y="7593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●"/>
              <a:defRPr sz="1100">
                <a:solidFill>
                  <a:srgbClr val="1D1B1C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○"/>
              <a:defRPr sz="1100">
                <a:solidFill>
                  <a:srgbClr val="1D1B1C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■"/>
              <a:defRPr sz="1100">
                <a:solidFill>
                  <a:srgbClr val="1D1B1C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●"/>
              <a:defRPr sz="1100">
                <a:solidFill>
                  <a:srgbClr val="1D1B1C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○"/>
              <a:defRPr sz="1100">
                <a:solidFill>
                  <a:srgbClr val="1D1B1C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■"/>
              <a:defRPr sz="1100">
                <a:solidFill>
                  <a:srgbClr val="1D1B1C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●"/>
              <a:defRPr sz="1100">
                <a:solidFill>
                  <a:srgbClr val="1D1B1C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○"/>
              <a:defRPr sz="1100">
                <a:solidFill>
                  <a:srgbClr val="1D1B1C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■"/>
              <a:defRPr sz="1100">
                <a:solidFill>
                  <a:srgbClr val="1D1B1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4781850" y="759350"/>
            <a:ext cx="4239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●"/>
              <a:defRPr sz="1100">
                <a:solidFill>
                  <a:srgbClr val="1D1B1C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○"/>
              <a:defRPr sz="1100">
                <a:solidFill>
                  <a:srgbClr val="1D1B1C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■"/>
              <a:defRPr sz="1100">
                <a:solidFill>
                  <a:srgbClr val="1D1B1C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●"/>
              <a:defRPr sz="1100">
                <a:solidFill>
                  <a:srgbClr val="1D1B1C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○"/>
              <a:defRPr sz="1100">
                <a:solidFill>
                  <a:srgbClr val="1D1B1C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■"/>
              <a:defRPr sz="1100">
                <a:solidFill>
                  <a:srgbClr val="1D1B1C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●"/>
              <a:defRPr sz="1100">
                <a:solidFill>
                  <a:srgbClr val="1D1B1C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○"/>
              <a:defRPr sz="1100">
                <a:solidFill>
                  <a:srgbClr val="1D1B1C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■"/>
              <a:defRPr sz="1100">
                <a:solidFill>
                  <a:srgbClr val="1D1B1C"/>
                </a:solidFill>
              </a:defRPr>
            </a:lvl9pPr>
          </a:lstStyle>
          <a:p/>
        </p:txBody>
      </p:sp>
      <p:sp>
        <p:nvSpPr>
          <p:cNvPr id="68" name="Google Shape;68;p17"/>
          <p:cNvSpPr txBox="1"/>
          <p:nvPr>
            <p:ph idx="12" type="sldNum"/>
          </p:nvPr>
        </p:nvSpPr>
        <p:spPr>
          <a:xfrm>
            <a:off x="8502300" y="51425"/>
            <a:ext cx="548700" cy="2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7"/>
          <p:cNvSpPr txBox="1"/>
          <p:nvPr>
            <p:ph idx="2" type="body"/>
          </p:nvPr>
        </p:nvSpPr>
        <p:spPr>
          <a:xfrm>
            <a:off x="95150" y="759350"/>
            <a:ext cx="4239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●"/>
              <a:defRPr sz="1100">
                <a:solidFill>
                  <a:srgbClr val="1D1B1C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○"/>
              <a:defRPr sz="1100">
                <a:solidFill>
                  <a:srgbClr val="1D1B1C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■"/>
              <a:defRPr sz="1100">
                <a:solidFill>
                  <a:srgbClr val="1D1B1C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●"/>
              <a:defRPr sz="1100">
                <a:solidFill>
                  <a:srgbClr val="1D1B1C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○"/>
              <a:defRPr sz="1100">
                <a:solidFill>
                  <a:srgbClr val="1D1B1C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■"/>
              <a:defRPr sz="1100">
                <a:solidFill>
                  <a:srgbClr val="1D1B1C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●"/>
              <a:defRPr sz="1100">
                <a:solidFill>
                  <a:srgbClr val="1D1B1C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○"/>
              <a:defRPr sz="1100">
                <a:solidFill>
                  <a:srgbClr val="1D1B1C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■"/>
              <a:defRPr sz="1100">
                <a:solidFill>
                  <a:srgbClr val="1D1B1C"/>
                </a:solidFill>
              </a:defRPr>
            </a:lvl9pPr>
          </a:lstStyle>
          <a:p/>
        </p:txBody>
      </p:sp>
      <p:sp>
        <p:nvSpPr>
          <p:cNvPr id="70" name="Google Shape;70;p17"/>
          <p:cNvSpPr txBox="1"/>
          <p:nvPr>
            <p:ph type="title"/>
          </p:nvPr>
        </p:nvSpPr>
        <p:spPr>
          <a:xfrm>
            <a:off x="95200" y="242898"/>
            <a:ext cx="8520600" cy="3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1D1B1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502300" y="51425"/>
            <a:ext cx="548700" cy="2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8"/>
          <p:cNvSpPr txBox="1"/>
          <p:nvPr>
            <p:ph type="title"/>
          </p:nvPr>
        </p:nvSpPr>
        <p:spPr>
          <a:xfrm>
            <a:off x="95200" y="242898"/>
            <a:ext cx="8520600" cy="3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1D1B1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idx="12" type="sldNum"/>
          </p:nvPr>
        </p:nvSpPr>
        <p:spPr>
          <a:xfrm>
            <a:off x="8502300" y="51425"/>
            <a:ext cx="548700" cy="2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9"/>
          <p:cNvSpPr txBox="1"/>
          <p:nvPr>
            <p:ph idx="1" type="body"/>
          </p:nvPr>
        </p:nvSpPr>
        <p:spPr>
          <a:xfrm>
            <a:off x="95150" y="75935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●"/>
              <a:defRPr sz="1100">
                <a:solidFill>
                  <a:srgbClr val="1D1B1C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○"/>
              <a:defRPr sz="1100">
                <a:solidFill>
                  <a:srgbClr val="1D1B1C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■"/>
              <a:defRPr sz="1100">
                <a:solidFill>
                  <a:srgbClr val="1D1B1C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●"/>
              <a:defRPr sz="1100">
                <a:solidFill>
                  <a:srgbClr val="1D1B1C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○"/>
              <a:defRPr sz="1100">
                <a:solidFill>
                  <a:srgbClr val="1D1B1C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■"/>
              <a:defRPr sz="1100">
                <a:solidFill>
                  <a:srgbClr val="1D1B1C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●"/>
              <a:defRPr sz="1100">
                <a:solidFill>
                  <a:srgbClr val="1D1B1C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○"/>
              <a:defRPr sz="1100">
                <a:solidFill>
                  <a:srgbClr val="1D1B1C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1100"/>
              <a:buChar char="■"/>
              <a:defRPr sz="1100">
                <a:solidFill>
                  <a:srgbClr val="1D1B1C"/>
                </a:solidFill>
              </a:defRPr>
            </a:lvl9pPr>
          </a:lstStyle>
          <a:p/>
        </p:txBody>
      </p:sp>
      <p:sp>
        <p:nvSpPr>
          <p:cNvPr id="77" name="Google Shape;77;p19"/>
          <p:cNvSpPr txBox="1"/>
          <p:nvPr>
            <p:ph type="title"/>
          </p:nvPr>
        </p:nvSpPr>
        <p:spPr>
          <a:xfrm>
            <a:off x="95200" y="242898"/>
            <a:ext cx="8520600" cy="3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1D1B1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type="title"/>
          </p:nvPr>
        </p:nvSpPr>
        <p:spPr>
          <a:xfrm>
            <a:off x="97750" y="1383225"/>
            <a:ext cx="7391400" cy="2120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2200"/>
              <a:buNone/>
              <a:defRPr sz="2200">
                <a:solidFill>
                  <a:srgbClr val="1D1B1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2200"/>
              <a:buNone/>
              <a:defRPr sz="2200">
                <a:solidFill>
                  <a:srgbClr val="1D1B1C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2200"/>
              <a:buNone/>
              <a:defRPr sz="2200">
                <a:solidFill>
                  <a:srgbClr val="1D1B1C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2200"/>
              <a:buNone/>
              <a:defRPr sz="2200">
                <a:solidFill>
                  <a:srgbClr val="1D1B1C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2200"/>
              <a:buNone/>
              <a:defRPr sz="2200">
                <a:solidFill>
                  <a:srgbClr val="1D1B1C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2200"/>
              <a:buNone/>
              <a:defRPr sz="2200">
                <a:solidFill>
                  <a:srgbClr val="1D1B1C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2200"/>
              <a:buNone/>
              <a:defRPr sz="2200">
                <a:solidFill>
                  <a:srgbClr val="1D1B1C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2200"/>
              <a:buNone/>
              <a:defRPr sz="2200">
                <a:solidFill>
                  <a:srgbClr val="1D1B1C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D1B1C"/>
              </a:buClr>
              <a:buSzPts val="2200"/>
              <a:buNone/>
              <a:defRPr sz="2200">
                <a:solidFill>
                  <a:srgbClr val="1D1B1C"/>
                </a:solidFill>
              </a:defRPr>
            </a:lvl9pPr>
          </a:lstStyle>
          <a:p/>
        </p:txBody>
      </p:sp>
      <p:sp>
        <p:nvSpPr>
          <p:cNvPr id="80" name="Google Shape;80;p20"/>
          <p:cNvSpPr txBox="1"/>
          <p:nvPr>
            <p:ph idx="12" type="sldNum"/>
          </p:nvPr>
        </p:nvSpPr>
        <p:spPr>
          <a:xfrm>
            <a:off x="8502300" y="51425"/>
            <a:ext cx="548700" cy="2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/>
          <p:nvPr>
            <p:ph idx="12" type="sldNum"/>
          </p:nvPr>
        </p:nvSpPr>
        <p:spPr>
          <a:xfrm>
            <a:off x="8502300" y="51425"/>
            <a:ext cx="548700" cy="2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CFCF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02300" y="51425"/>
            <a:ext cx="548700" cy="28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13"/>
          <p:cNvSpPr/>
          <p:nvPr/>
        </p:nvSpPr>
        <p:spPr>
          <a:xfrm>
            <a:off x="95153" y="4967871"/>
            <a:ext cx="914400" cy="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7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1D1B1C"/>
                </a:solidFill>
              </a:rPr>
              <a:t>FIRST STREET</a:t>
            </a:r>
            <a:endParaRPr b="1" sz="700">
              <a:solidFill>
                <a:srgbClr val="1D1B1C"/>
              </a:solidFill>
            </a:endParaRPr>
          </a:p>
        </p:txBody>
      </p:sp>
      <p:pic>
        <p:nvPicPr>
          <p:cNvPr descr="https://pitch-assets-ccb95893-de3f-4266-973c-20049231b248.s3.eu-west-1.amazonaws.com/5cc5c41e-e210-4cb8-970a-064f911017d0?pitch-bytes=31001&amp;pitch-content-type=image%2Fpng" id="55" name="Google Shape;55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809604" y="4826376"/>
            <a:ext cx="241400" cy="2414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subTitle"/>
          </p:nvPr>
        </p:nvSpPr>
        <p:spPr>
          <a:xfrm>
            <a:off x="92425" y="2175450"/>
            <a:ext cx="8520600" cy="19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Novel Model of Canadian Wildfire Risk for Climate Assessments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Edward Kearns, </a:t>
            </a:r>
            <a:r>
              <a:rPr b="1" lang="en" sz="1300"/>
              <a:t>Kate Fuller</a:t>
            </a:r>
            <a:r>
              <a:rPr lang="en" sz="1300"/>
              <a:t>, Philip Cunningham, Marco Maneta, Brian Zambri, Wade Ross, and Mike Amodeo</a:t>
            </a:r>
            <a:endParaRPr sz="1300"/>
          </a:p>
        </p:txBody>
      </p:sp>
      <p:sp>
        <p:nvSpPr>
          <p:cNvPr id="88" name="Google Shape;88;p22"/>
          <p:cNvSpPr txBox="1"/>
          <p:nvPr/>
        </p:nvSpPr>
        <p:spPr>
          <a:xfrm>
            <a:off x="2401425" y="4866600"/>
            <a:ext cx="6386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</a:rPr>
              <a:t>Any information presented by Kate is based on her personal work and perspective. It does not incorporate or represent any proprietary data, research, or conclusions from First Street.</a:t>
            </a:r>
            <a:endParaRPr sz="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/>
          <p:nvPr>
            <p:ph type="title"/>
          </p:nvPr>
        </p:nvSpPr>
        <p:spPr>
          <a:xfrm>
            <a:off x="95200" y="242898"/>
            <a:ext cx="8520600" cy="3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Burn probability</a:t>
            </a:r>
            <a:endParaRPr/>
          </a:p>
        </p:txBody>
      </p:sp>
      <p:sp>
        <p:nvSpPr>
          <p:cNvPr id="94" name="Google Shape;94;p23"/>
          <p:cNvSpPr txBox="1"/>
          <p:nvPr>
            <p:ph idx="12" type="sldNum"/>
          </p:nvPr>
        </p:nvSpPr>
        <p:spPr>
          <a:xfrm>
            <a:off x="8502300" y="51425"/>
            <a:ext cx="548700" cy="2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5" name="Google Shape;95;p23"/>
          <p:cNvPicPr preferRelativeResize="0"/>
          <p:nvPr/>
        </p:nvPicPr>
        <p:blipFill rotWithShape="1">
          <a:blip r:embed="rId3">
            <a:alphaModFix/>
          </a:blip>
          <a:srcRect b="0" l="1488" r="0" t="0"/>
          <a:stretch/>
        </p:blipFill>
        <p:spPr>
          <a:xfrm>
            <a:off x="1131100" y="825500"/>
            <a:ext cx="6881800" cy="39551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6" name="Google Shape;96;p23" title="CanadaV1_y00_BP.jpg"/>
          <p:cNvPicPr preferRelativeResize="0"/>
          <p:nvPr/>
        </p:nvPicPr>
        <p:blipFill rotWithShape="1">
          <a:blip r:embed="rId4">
            <a:alphaModFix/>
          </a:blip>
          <a:srcRect b="68812" l="85749" r="2968" t="3199"/>
          <a:stretch/>
        </p:blipFill>
        <p:spPr>
          <a:xfrm>
            <a:off x="6903375" y="971275"/>
            <a:ext cx="940851" cy="146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4"/>
          <p:cNvSpPr txBox="1"/>
          <p:nvPr>
            <p:ph type="title"/>
          </p:nvPr>
        </p:nvSpPr>
        <p:spPr>
          <a:xfrm>
            <a:off x="95200" y="242898"/>
            <a:ext cx="8520600" cy="3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ELMFIRE</a:t>
            </a:r>
            <a:endParaRPr/>
          </a:p>
        </p:txBody>
      </p:sp>
      <p:sp>
        <p:nvSpPr>
          <p:cNvPr id="102" name="Google Shape;102;p24"/>
          <p:cNvSpPr txBox="1"/>
          <p:nvPr>
            <p:ph idx="1" type="body"/>
          </p:nvPr>
        </p:nvSpPr>
        <p:spPr>
          <a:xfrm>
            <a:off x="95150" y="759350"/>
            <a:ext cx="4124700" cy="41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ELMFIRE</a:t>
            </a:r>
            <a:endParaRPr/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Open-source (Lautenberger 2013)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Rothermel-based surface fire spread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Passive and active crown fires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Ember lofting, spotting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Novel inputs</a:t>
            </a:r>
            <a:endParaRPr/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Ignitions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Fuels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Monte carlo simulations</a:t>
            </a:r>
            <a:endParaRPr/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Run ELMFIRE for 10,000 years of ignitions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Number of fires / 10,000 = burn probability (%)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14.7 million fires simulated</a:t>
            </a:r>
            <a:endParaRPr sz="13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Meteorology perturbed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Historical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SSPs 126, 245, 585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Years 2055 and 2100 </a:t>
            </a:r>
            <a:endParaRPr/>
          </a:p>
        </p:txBody>
      </p:sp>
      <p:sp>
        <p:nvSpPr>
          <p:cNvPr id="103" name="Google Shape;103;p24"/>
          <p:cNvSpPr txBox="1"/>
          <p:nvPr>
            <p:ph idx="12" type="sldNum"/>
          </p:nvPr>
        </p:nvSpPr>
        <p:spPr>
          <a:xfrm>
            <a:off x="8502300" y="51425"/>
            <a:ext cx="548700" cy="2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" name="Google Shape;104;p24"/>
          <p:cNvSpPr txBox="1"/>
          <p:nvPr/>
        </p:nvSpPr>
        <p:spPr>
          <a:xfrm>
            <a:off x="4219950" y="4515400"/>
            <a:ext cx="2792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Kearns et al. 2022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105" name="Google Shape;105;p24" title="fire-05-00117-g009.png"/>
          <p:cNvPicPr preferRelativeResize="0"/>
          <p:nvPr/>
        </p:nvPicPr>
        <p:blipFill rotWithShape="1">
          <a:blip r:embed="rId3">
            <a:alphaModFix/>
          </a:blip>
          <a:srcRect b="53295" l="1456" r="2093" t="586"/>
          <a:stretch/>
        </p:blipFill>
        <p:spPr>
          <a:xfrm>
            <a:off x="4219950" y="1039650"/>
            <a:ext cx="4507576" cy="347574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5"/>
          <p:cNvSpPr txBox="1"/>
          <p:nvPr>
            <p:ph type="title"/>
          </p:nvPr>
        </p:nvSpPr>
        <p:spPr>
          <a:xfrm>
            <a:off x="95200" y="242898"/>
            <a:ext cx="8520600" cy="3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Novel inputs- fuels</a:t>
            </a:r>
            <a:endParaRPr/>
          </a:p>
        </p:txBody>
      </p:sp>
      <p:sp>
        <p:nvSpPr>
          <p:cNvPr id="111" name="Google Shape;111;p25"/>
          <p:cNvSpPr txBox="1"/>
          <p:nvPr>
            <p:ph idx="1" type="body"/>
          </p:nvPr>
        </p:nvSpPr>
        <p:spPr>
          <a:xfrm>
            <a:off x="95150" y="759350"/>
            <a:ext cx="8520600" cy="15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Canopy height and cover available from SCANFI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CBH and CBD modeled using NFI and SCANFI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FM40 forest types interpreted from Canadian data sources, vegetation descriptions, spatial datasets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FM40 grass, grass-shrub, and shrub types modeled using LANDFIRE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Disturbance transitions created from ecological inference and FVS zones on the Canadian border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WUI fuels -&gt; GS1</a:t>
            </a:r>
            <a:endParaRPr sz="1300"/>
          </a:p>
        </p:txBody>
      </p:sp>
      <p:sp>
        <p:nvSpPr>
          <p:cNvPr id="112" name="Google Shape;112;p25"/>
          <p:cNvSpPr txBox="1"/>
          <p:nvPr>
            <p:ph idx="12" type="sldNum"/>
          </p:nvPr>
        </p:nvSpPr>
        <p:spPr>
          <a:xfrm>
            <a:off x="8502300" y="51425"/>
            <a:ext cx="548700" cy="2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" name="Google Shape;113;p25" title="CanadaV1_finalFM4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6224" y="2059200"/>
            <a:ext cx="5147448" cy="294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6"/>
          <p:cNvSpPr txBox="1"/>
          <p:nvPr>
            <p:ph type="title"/>
          </p:nvPr>
        </p:nvSpPr>
        <p:spPr>
          <a:xfrm>
            <a:off x="95200" y="242898"/>
            <a:ext cx="8520600" cy="3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Novel inputs- ignitions</a:t>
            </a:r>
            <a:endParaRPr/>
          </a:p>
        </p:txBody>
      </p:sp>
      <p:sp>
        <p:nvSpPr>
          <p:cNvPr id="119" name="Google Shape;119;p26"/>
          <p:cNvSpPr txBox="1"/>
          <p:nvPr>
            <p:ph idx="1" type="body"/>
          </p:nvPr>
        </p:nvSpPr>
        <p:spPr>
          <a:xfrm>
            <a:off x="95150" y="759350"/>
            <a:ext cx="8520600" cy="10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Ignition density grid generated using kernel density estimated</a:t>
            </a:r>
            <a:endParaRPr sz="1300"/>
          </a:p>
        </p:txBody>
      </p:sp>
      <p:sp>
        <p:nvSpPr>
          <p:cNvPr id="120" name="Google Shape;120;p26"/>
          <p:cNvSpPr txBox="1"/>
          <p:nvPr>
            <p:ph idx="12" type="sldNum"/>
          </p:nvPr>
        </p:nvSpPr>
        <p:spPr>
          <a:xfrm>
            <a:off x="8502300" y="51425"/>
            <a:ext cx="548700" cy="2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1" name="Google Shape;121;p26"/>
          <p:cNvPicPr preferRelativeResize="0"/>
          <p:nvPr/>
        </p:nvPicPr>
        <p:blipFill rotWithShape="1">
          <a:blip r:embed="rId3">
            <a:alphaModFix/>
          </a:blip>
          <a:srcRect b="0" l="0" r="33967" t="15297"/>
          <a:stretch/>
        </p:blipFill>
        <p:spPr>
          <a:xfrm>
            <a:off x="311700" y="1341075"/>
            <a:ext cx="8520600" cy="31761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2" name="Google Shape;122;p26"/>
          <p:cNvSpPr/>
          <p:nvPr/>
        </p:nvSpPr>
        <p:spPr>
          <a:xfrm>
            <a:off x="803325" y="1386875"/>
            <a:ext cx="296400" cy="13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/>
          <p:cNvSpPr txBox="1"/>
          <p:nvPr>
            <p:ph type="title"/>
          </p:nvPr>
        </p:nvSpPr>
        <p:spPr>
          <a:xfrm>
            <a:off x="95200" y="242898"/>
            <a:ext cx="8520600" cy="3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Novel inputs- ignitions</a:t>
            </a:r>
            <a:endParaRPr/>
          </a:p>
        </p:txBody>
      </p:sp>
      <p:sp>
        <p:nvSpPr>
          <p:cNvPr id="128" name="Google Shape;128;p27"/>
          <p:cNvSpPr txBox="1"/>
          <p:nvPr>
            <p:ph idx="1" type="body"/>
          </p:nvPr>
        </p:nvSpPr>
        <p:spPr>
          <a:xfrm>
            <a:off x="95150" y="759350"/>
            <a:ext cx="8520600" cy="7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Max f</a:t>
            </a:r>
            <a:r>
              <a:rPr lang="en" sz="1300"/>
              <a:t>ire duration distribution estimated from historical observations</a:t>
            </a:r>
            <a:endParaRPr sz="1300"/>
          </a:p>
        </p:txBody>
      </p:sp>
      <p:sp>
        <p:nvSpPr>
          <p:cNvPr id="129" name="Google Shape;129;p27"/>
          <p:cNvSpPr txBox="1"/>
          <p:nvPr>
            <p:ph idx="12" type="sldNum"/>
          </p:nvPr>
        </p:nvSpPr>
        <p:spPr>
          <a:xfrm>
            <a:off x="8502300" y="51425"/>
            <a:ext cx="548700" cy="2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0" name="Google Shape;13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199" y="1313625"/>
            <a:ext cx="6369600" cy="36212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1" name="Google Shape;131;p27"/>
          <p:cNvSpPr/>
          <p:nvPr/>
        </p:nvSpPr>
        <p:spPr>
          <a:xfrm>
            <a:off x="7849371" y="2135400"/>
            <a:ext cx="181500" cy="154200"/>
          </a:xfrm>
          <a:prstGeom prst="rect">
            <a:avLst/>
          </a:prstGeom>
          <a:solidFill>
            <a:srgbClr val="E9E9E9"/>
          </a:solidFill>
          <a:ln cap="flat" cmpd="sng" w="9525">
            <a:solidFill>
              <a:srgbClr val="A0A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7"/>
          <p:cNvSpPr/>
          <p:nvPr/>
        </p:nvSpPr>
        <p:spPr>
          <a:xfrm>
            <a:off x="7849371" y="2391200"/>
            <a:ext cx="181500" cy="154200"/>
          </a:xfrm>
          <a:prstGeom prst="rect">
            <a:avLst/>
          </a:prstGeom>
          <a:solidFill>
            <a:srgbClr val="7294D1"/>
          </a:solidFill>
          <a:ln cap="flat" cmpd="sng" w="9525">
            <a:solidFill>
              <a:srgbClr val="365C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8031493" y="2044400"/>
            <a:ext cx="13155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NFDB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Simulated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"/>
          <p:cNvSpPr txBox="1"/>
          <p:nvPr>
            <p:ph type="title"/>
          </p:nvPr>
        </p:nvSpPr>
        <p:spPr>
          <a:xfrm>
            <a:off x="95200" y="242898"/>
            <a:ext cx="8520600" cy="3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Ignitions calibration</a:t>
            </a:r>
            <a:endParaRPr/>
          </a:p>
        </p:txBody>
      </p:sp>
      <p:sp>
        <p:nvSpPr>
          <p:cNvPr id="139" name="Google Shape;139;p28"/>
          <p:cNvSpPr txBox="1"/>
          <p:nvPr>
            <p:ph idx="1" type="body"/>
          </p:nvPr>
        </p:nvSpPr>
        <p:spPr>
          <a:xfrm>
            <a:off x="95150" y="759350"/>
            <a:ext cx="8520600" cy="10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Ignition rate and fire duration distributions estimated from historical observations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Tuned iteratively by ecoregion (pyrome)</a:t>
            </a:r>
            <a:endParaRPr sz="1300"/>
          </a:p>
        </p:txBody>
      </p:sp>
      <p:sp>
        <p:nvSpPr>
          <p:cNvPr id="140" name="Google Shape;140;p28"/>
          <p:cNvSpPr txBox="1"/>
          <p:nvPr>
            <p:ph idx="12" type="sldNum"/>
          </p:nvPr>
        </p:nvSpPr>
        <p:spPr>
          <a:xfrm>
            <a:off x="8502300" y="51425"/>
            <a:ext cx="548700" cy="2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1" name="Google Shape;141;p28"/>
          <p:cNvPicPr preferRelativeResize="0"/>
          <p:nvPr/>
        </p:nvPicPr>
        <p:blipFill rotWithShape="1">
          <a:blip r:embed="rId3">
            <a:alphaModFix/>
          </a:blip>
          <a:srcRect b="6907" l="6656" r="6448" t="0"/>
          <a:stretch/>
        </p:blipFill>
        <p:spPr>
          <a:xfrm>
            <a:off x="447487" y="1613725"/>
            <a:ext cx="8249027" cy="32146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2" name="Google Shape;142;p28"/>
          <p:cNvSpPr/>
          <p:nvPr/>
        </p:nvSpPr>
        <p:spPr>
          <a:xfrm>
            <a:off x="4458125" y="1664657"/>
            <a:ext cx="377400" cy="9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8"/>
          <p:cNvSpPr txBox="1"/>
          <p:nvPr/>
        </p:nvSpPr>
        <p:spPr>
          <a:xfrm>
            <a:off x="4415450" y="1577332"/>
            <a:ext cx="1293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1D1B1C"/>
                </a:solidFill>
              </a:rPr>
              <a:t>Simulated</a:t>
            </a:r>
            <a:endParaRPr sz="700">
              <a:solidFill>
                <a:srgbClr val="1D1B1C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9"/>
          <p:cNvSpPr txBox="1"/>
          <p:nvPr>
            <p:ph type="title"/>
          </p:nvPr>
        </p:nvSpPr>
        <p:spPr>
          <a:xfrm>
            <a:off x="95200" y="242898"/>
            <a:ext cx="8520600" cy="35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product</a:t>
            </a:r>
            <a:endParaRPr/>
          </a:p>
        </p:txBody>
      </p:sp>
      <p:sp>
        <p:nvSpPr>
          <p:cNvPr id="149" name="Google Shape;149;p29"/>
          <p:cNvSpPr txBox="1"/>
          <p:nvPr>
            <p:ph idx="12" type="sldNum"/>
          </p:nvPr>
        </p:nvSpPr>
        <p:spPr>
          <a:xfrm>
            <a:off x="8502300" y="51425"/>
            <a:ext cx="548700" cy="2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0" name="Google Shape;150;p29"/>
          <p:cNvPicPr preferRelativeResize="0"/>
          <p:nvPr/>
        </p:nvPicPr>
        <p:blipFill rotWithShape="1">
          <a:blip r:embed="rId3">
            <a:alphaModFix/>
          </a:blip>
          <a:srcRect b="0" l="1488" r="0" t="0"/>
          <a:stretch/>
        </p:blipFill>
        <p:spPr>
          <a:xfrm>
            <a:off x="3821800" y="1145112"/>
            <a:ext cx="4964576" cy="28532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1" name="Google Shape;151;p29" title="CanadaV1_y00_BP.jpg"/>
          <p:cNvPicPr preferRelativeResize="0"/>
          <p:nvPr/>
        </p:nvPicPr>
        <p:blipFill rotWithShape="1">
          <a:blip r:embed="rId4">
            <a:alphaModFix/>
          </a:blip>
          <a:srcRect b="68812" l="85749" r="2968" t="3199"/>
          <a:stretch/>
        </p:blipFill>
        <p:spPr>
          <a:xfrm>
            <a:off x="8031650" y="1303300"/>
            <a:ext cx="624727" cy="97237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9"/>
          <p:cNvSpPr txBox="1"/>
          <p:nvPr>
            <p:ph idx="1" type="body"/>
          </p:nvPr>
        </p:nvSpPr>
        <p:spPr>
          <a:xfrm>
            <a:off x="95150" y="759350"/>
            <a:ext cx="3726600" cy="332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First of its kind wall-to-wall wildfire risk mapping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Future climate projections to 2100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I</a:t>
            </a:r>
            <a:r>
              <a:rPr lang="en" sz="1300"/>
              <a:t>ncreased</a:t>
            </a:r>
            <a:r>
              <a:rPr lang="en" sz="1300"/>
              <a:t> burned area and a greater number of impacted assets under more severe climate scenarios</a:t>
            </a:r>
            <a:endParaRPr sz="13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0"/>
            <a:ext cx="9144000" cy="514502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0"/>
          <p:cNvSpPr txBox="1"/>
          <p:nvPr>
            <p:ph type="title"/>
          </p:nvPr>
        </p:nvSpPr>
        <p:spPr>
          <a:xfrm>
            <a:off x="6104325" y="4036775"/>
            <a:ext cx="2910300" cy="102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Thank you</a:t>
            </a:r>
            <a:endParaRPr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John Abatzoglou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</a:rPr>
              <a:t>Robert Ziel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159" name="Google Shape;159;p30"/>
          <p:cNvSpPr txBox="1"/>
          <p:nvPr>
            <p:ph idx="12" type="sldNum"/>
          </p:nvPr>
        </p:nvSpPr>
        <p:spPr>
          <a:xfrm>
            <a:off x="8502300" y="51425"/>
            <a:ext cx="548700" cy="2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0" name="Google Shape;160;p30"/>
          <p:cNvSpPr txBox="1"/>
          <p:nvPr/>
        </p:nvSpPr>
        <p:spPr>
          <a:xfrm>
            <a:off x="0" y="3733825"/>
            <a:ext cx="8013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</a:rPr>
              <a:t>See other EGU talks from First Street: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</a:rPr>
              <a:t>EGU26-15187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</a:rPr>
              <a:t>EGU26-14018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Request full methodology document </a:t>
            </a:r>
            <a:r>
              <a:rPr lang="en" sz="1500">
                <a:solidFill>
                  <a:schemeClr val="lt1"/>
                </a:solidFill>
              </a:rPr>
              <a:t>here</a:t>
            </a:r>
            <a:r>
              <a:rPr lang="en" sz="1500">
                <a:solidFill>
                  <a:schemeClr val="lt1"/>
                </a:solidFill>
              </a:rPr>
              <a:t>: https://firststreet.org/research-library/global-wildfire-model-methodology</a:t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