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0" r:id="rId2"/>
    <p:sldId id="2598" r:id="rId3"/>
    <p:sldId id="267" r:id="rId4"/>
    <p:sldId id="270" r:id="rId5"/>
    <p:sldId id="2591" r:id="rId6"/>
    <p:sldId id="2592" r:id="rId7"/>
    <p:sldId id="2594" r:id="rId8"/>
    <p:sldId id="2595" r:id="rId9"/>
    <p:sldId id="269" r:id="rId10"/>
    <p:sldId id="2596" r:id="rId11"/>
    <p:sldId id="2597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207" y="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D33B7-2062-4E5E-B9FC-02AA8EE041FD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69546-DBA0-42F7-B945-CC8FCCDCF4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61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mailto:Xiaobin.Qiu@newcastle.ac.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16/j.jhydrol.2026.134954" TargetMode="External"/><Relationship Id="rId5" Type="http://schemas.openxmlformats.org/officeDocument/2006/relationships/hyperlink" Target="https://doi.org/10.1016/j.jhydrol.2025.134755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, 应用程序&#10;&#10;描述已自动生成">
            <a:extLst>
              <a:ext uri="{FF2B5EF4-FFF2-40B4-BE49-F238E27FC236}">
                <a16:creationId xmlns:a16="http://schemas.microsoft.com/office/drawing/2014/main" id="{27359515-378A-4921-E38F-474968F2D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46111" b="80833"/>
          <a:stretch/>
        </p:blipFill>
        <p:spPr>
          <a:xfrm>
            <a:off x="812800" y="1144214"/>
            <a:ext cx="7391400" cy="1447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CFDFC53-CA8B-E056-F2D1-CC0305FB6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0" y="7820925"/>
            <a:ext cx="2885512" cy="116659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4A088F2-4284-41BF-85A9-90385C2E3ABD}"/>
              </a:ext>
            </a:extLst>
          </p:cNvPr>
          <p:cNvSpPr txBox="1"/>
          <p:nvPr/>
        </p:nvSpPr>
        <p:spPr>
          <a:xfrm>
            <a:off x="1422400" y="3429000"/>
            <a:ext cx="13411200" cy="4072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Gauge–Radar Merged Precipitation Dataset (1 hour and 1 km) for Great Britain: GRaD-GB (1H1K)  </a:t>
            </a:r>
          </a:p>
          <a:p>
            <a:pPr algn="ctr">
              <a:lnSpc>
                <a:spcPct val="150000"/>
              </a:lnSpc>
            </a:pPr>
            <a:r>
              <a:rPr lang="zh-CN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Xiaobin Qiu, Amy C. Green, Stephen Blenkinsop, and Hayley J. Fowler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descr="徽标&#10;&#10;描述已自动生成">
            <a:extLst>
              <a:ext uri="{FF2B5EF4-FFF2-40B4-BE49-F238E27FC236}">
                <a16:creationId xmlns:a16="http://schemas.microsoft.com/office/drawing/2014/main" id="{653490A5-4C0B-0519-B144-10AECACB7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144" y="7820925"/>
            <a:ext cx="877736" cy="12288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4407185-B167-5BC6-9F4D-7ED85DC8E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8921" y="7742559"/>
            <a:ext cx="1059517" cy="130719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F0F179D-A1E9-5497-C949-20A9520CC43A}"/>
              </a:ext>
            </a:extLst>
          </p:cNvPr>
          <p:cNvSpPr txBox="1"/>
          <p:nvPr/>
        </p:nvSpPr>
        <p:spPr>
          <a:xfrm>
            <a:off x="779780" y="7820925"/>
            <a:ext cx="67320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25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Email: Xiaobin.Qiu@newcastle.ac.uk</a:t>
            </a:r>
          </a:p>
          <a:p>
            <a:r>
              <a:rPr lang="fr-FR" altLang="zh-CN" sz="25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Wechat: xiaowo616563</a:t>
            </a:r>
          </a:p>
        </p:txBody>
      </p:sp>
    </p:spTree>
    <p:extLst>
      <p:ext uri="{BB962C8B-B14F-4D97-AF65-F5344CB8AC3E}">
        <p14:creationId xmlns:p14="http://schemas.microsoft.com/office/powerpoint/2010/main" val="2862764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59CB6-828D-23EA-556A-A12A7B922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, 应用程序&#10;&#10;描述已自动生成">
            <a:extLst>
              <a:ext uri="{FF2B5EF4-FFF2-40B4-BE49-F238E27FC236}">
                <a16:creationId xmlns:a16="http://schemas.microsoft.com/office/drawing/2014/main" id="{10EBC232-875C-E9BD-AAEA-43BE6B423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46111" b="80833"/>
          <a:stretch/>
        </p:blipFill>
        <p:spPr>
          <a:xfrm>
            <a:off x="203200" y="228600"/>
            <a:ext cx="7391400" cy="1447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6E142D-7EF8-9F39-4872-7249C3BD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800" y="8416554"/>
            <a:ext cx="1776730" cy="718320"/>
          </a:xfrm>
          <a:prstGeom prst="rect">
            <a:avLst/>
          </a:prstGeom>
        </p:spPr>
      </p:pic>
      <p:pic>
        <p:nvPicPr>
          <p:cNvPr id="5" name="图片 4" descr="图形用户界面, 文本, 应用程序&#10;&#10;描述已自动生成">
            <a:extLst>
              <a:ext uri="{FF2B5EF4-FFF2-40B4-BE49-F238E27FC236}">
                <a16:creationId xmlns:a16="http://schemas.microsoft.com/office/drawing/2014/main" id="{04F2CC30-29AE-985F-3823-376779AAA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b="75833"/>
          <a:stretch/>
        </p:blipFill>
        <p:spPr>
          <a:xfrm>
            <a:off x="0" y="1676399"/>
            <a:ext cx="16256000" cy="2286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E55B57C-D072-C1C5-46CF-4ADA715E7FBE}"/>
              </a:ext>
            </a:extLst>
          </p:cNvPr>
          <p:cNvSpPr txBox="1"/>
          <p:nvPr/>
        </p:nvSpPr>
        <p:spPr>
          <a:xfrm>
            <a:off x="7264400" y="228599"/>
            <a:ext cx="8991600" cy="136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Gauge–Radar Merged Precipitation Dataset (1 hour and 1 km) for Great Britain: GRaD-GB (1H1K)  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Xiaobin Qiu, Amy C. Green, Stephen Blenkinsop, and Hayley J. Fowler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EB2B33D-6224-FA61-24DD-6703D0BE3A8C}"/>
              </a:ext>
            </a:extLst>
          </p:cNvPr>
          <p:cNvSpPr/>
          <p:nvPr/>
        </p:nvSpPr>
        <p:spPr>
          <a:xfrm>
            <a:off x="-25400" y="1992363"/>
            <a:ext cx="190500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 descr="徽标&#10;&#10;描述已自动生成">
            <a:extLst>
              <a:ext uri="{FF2B5EF4-FFF2-40B4-BE49-F238E27FC236}">
                <a16:creationId xmlns:a16="http://schemas.microsoft.com/office/drawing/2014/main" id="{9F19240B-3A36-2D3F-C559-88E5B18EE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0" y="8425680"/>
            <a:ext cx="513086" cy="718320"/>
          </a:xfrm>
          <a:prstGeom prst="rect">
            <a:avLst/>
          </a:prstGeom>
        </p:spPr>
      </p:pic>
      <p:sp>
        <p:nvSpPr>
          <p:cNvPr id="15" name="内容占位符 4">
            <a:extLst>
              <a:ext uri="{FF2B5EF4-FFF2-40B4-BE49-F238E27FC236}">
                <a16:creationId xmlns:a16="http://schemas.microsoft.com/office/drawing/2014/main" id="{01F7666B-E124-AA72-A32F-C3DD553DB64E}"/>
              </a:ext>
            </a:extLst>
          </p:cNvPr>
          <p:cNvSpPr txBox="1">
            <a:spLocks/>
          </p:cNvSpPr>
          <p:nvPr/>
        </p:nvSpPr>
        <p:spPr>
          <a:xfrm>
            <a:off x="1193800" y="2808365"/>
            <a:ext cx="14393363" cy="298283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2400"/>
              </a:spcBef>
              <a:spcAft>
                <a:spcPts val="160"/>
              </a:spcAft>
              <a:buAutoNum type="arabicParenBoth"/>
            </a:pPr>
            <a:r>
              <a:rPr lang="en-US" altLang="zh-CN" sz="2400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Qiu, X., Green, A.C., Blenkinsop, S., Fowler, H.J., 2026a. </a:t>
            </a:r>
            <a:r>
              <a:rPr lang="en-US" altLang="zh-CN" sz="2400" b="1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Quality control of the composite radar quantitative precipitation estimation product for Great Britain</a:t>
            </a:r>
            <a:r>
              <a:rPr lang="en-US" altLang="zh-CN" sz="2400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. Journal of Hydrology 666, 134755. </a:t>
            </a:r>
            <a:r>
              <a:rPr lang="en-US" altLang="zh-CN" sz="2400" kern="100" dirty="0">
                <a:latin typeface="Times New Roman" panose="02020603050405020304" pitchFamily="18" charset="0"/>
                <a:ea typeface="等线" panose="02010600030101010101" pitchFamily="2" charset="-122"/>
                <a:hlinkClick r:id="rId5"/>
              </a:rPr>
              <a:t>https://doi.org/10.1016/j.jhydrol.2025.134755</a:t>
            </a:r>
            <a:endParaRPr lang="en-US" altLang="zh-CN" sz="2400" kern="100" dirty="0"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 indent="-457200">
              <a:lnSpc>
                <a:spcPct val="100000"/>
              </a:lnSpc>
              <a:spcBef>
                <a:spcPts val="2400"/>
              </a:spcBef>
              <a:spcAft>
                <a:spcPts val="160"/>
              </a:spcAft>
              <a:buAutoNum type="arabicParenBoth"/>
            </a:pPr>
            <a:r>
              <a:rPr lang="en-US" altLang="zh-CN" sz="2400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Qiu, X., Green, A.C., Blenkinsop, S., Fowler, H.J., 2026b. </a:t>
            </a:r>
            <a:r>
              <a:rPr lang="en-US" altLang="zh-CN" sz="2400" b="1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Developing a radar-rain gauge hourly blended precipitation dataset for Great Britain using the Gauss Blending Method</a:t>
            </a:r>
            <a:r>
              <a:rPr lang="en-US" altLang="zh-CN" sz="2400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. Journal of Hydrology 668, 134954. </a:t>
            </a:r>
            <a:r>
              <a:rPr lang="en-US" altLang="zh-CN" sz="2400" kern="100" dirty="0">
                <a:latin typeface="Times New Roman" panose="02020603050405020304" pitchFamily="18" charset="0"/>
                <a:ea typeface="等线" panose="02010600030101010101" pitchFamily="2" charset="-122"/>
                <a:hlinkClick r:id="rId6"/>
              </a:rPr>
              <a:t>https://doi.org/10.1016/j.jhydrol.2026.134954</a:t>
            </a:r>
            <a:endParaRPr lang="en-US" altLang="zh-CN" sz="2400" kern="100" dirty="0"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E62BE2C-E2F7-C898-4423-EC6C7ADF8E05}"/>
              </a:ext>
            </a:extLst>
          </p:cNvPr>
          <p:cNvSpPr/>
          <p:nvPr/>
        </p:nvSpPr>
        <p:spPr>
          <a:xfrm>
            <a:off x="-25400" y="5692802"/>
            <a:ext cx="190500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6F85E13-B4D4-53F3-4995-DB9C0E65932A}"/>
              </a:ext>
            </a:extLst>
          </p:cNvPr>
          <p:cNvSpPr txBox="1"/>
          <p:nvPr/>
        </p:nvSpPr>
        <p:spPr>
          <a:xfrm>
            <a:off x="1206500" y="6400800"/>
            <a:ext cx="95123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Xiaobin Qiu</a:t>
            </a:r>
          </a:p>
          <a:p>
            <a:r>
              <a:rPr lang="en-US" altLang="zh-CN" sz="2400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Post-doc researcher</a:t>
            </a:r>
          </a:p>
          <a:p>
            <a:r>
              <a:rPr lang="en-US" altLang="zh-CN" sz="2400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School of Engineering, </a:t>
            </a:r>
            <a:r>
              <a:rPr lang="en-GB" altLang="zh-CN" sz="2400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Co-Centre for Climate + Biodiversity + Water</a:t>
            </a:r>
            <a:endParaRPr lang="en-US" altLang="zh-CN" sz="2400" kern="100" dirty="0"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2400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Newcastle University, UK</a:t>
            </a:r>
          </a:p>
          <a:p>
            <a:r>
              <a:rPr lang="en-US" altLang="zh-CN" sz="2400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Email: </a:t>
            </a:r>
            <a:r>
              <a:rPr lang="zh-CN" altLang="en-US" sz="2400" kern="100" dirty="0">
                <a:latin typeface="Times New Roman" panose="02020603050405020304" pitchFamily="18" charset="0"/>
                <a:ea typeface="等线" panose="02010600030101010101" pitchFamily="2" charset="-12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Xiaobin.Qiu@newcastle.ac.uk</a:t>
            </a:r>
            <a:endParaRPr lang="en-US" altLang="zh-CN" sz="2400" kern="100" dirty="0"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2400" kern="1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Wechat</a:t>
            </a:r>
            <a:r>
              <a:rPr lang="en-US" altLang="zh-CN" sz="2400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: xiaowo616563</a:t>
            </a:r>
            <a:endParaRPr lang="zh-CN" altLang="en-US" sz="2400" kern="100" dirty="0"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E14D6C-3BCC-E262-0554-968414475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16716" y="1837727"/>
            <a:ext cx="1003958" cy="1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51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EF710-9F68-CDA4-148D-6F223653B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, 应用程序&#10;&#10;描述已自动生成">
            <a:extLst>
              <a:ext uri="{FF2B5EF4-FFF2-40B4-BE49-F238E27FC236}">
                <a16:creationId xmlns:a16="http://schemas.microsoft.com/office/drawing/2014/main" id="{0E03709C-D41A-AA6B-2F19-40DD0011F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46111" b="80833"/>
          <a:stretch/>
        </p:blipFill>
        <p:spPr>
          <a:xfrm>
            <a:off x="203200" y="228600"/>
            <a:ext cx="7391400" cy="1447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4D168E0-AAE6-CA1E-2749-56D6A9AB8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800" y="8416554"/>
            <a:ext cx="1776730" cy="718320"/>
          </a:xfrm>
          <a:prstGeom prst="rect">
            <a:avLst/>
          </a:prstGeom>
        </p:spPr>
      </p:pic>
      <p:pic>
        <p:nvPicPr>
          <p:cNvPr id="5" name="图片 4" descr="图形用户界面, 文本, 应用程序&#10;&#10;描述已自动生成">
            <a:extLst>
              <a:ext uri="{FF2B5EF4-FFF2-40B4-BE49-F238E27FC236}">
                <a16:creationId xmlns:a16="http://schemas.microsoft.com/office/drawing/2014/main" id="{A313667A-15D4-8C82-D998-2740322EF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b="75833"/>
          <a:stretch/>
        </p:blipFill>
        <p:spPr>
          <a:xfrm>
            <a:off x="0" y="1676399"/>
            <a:ext cx="16256000" cy="2286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41BC8BE-9726-C846-A668-566963E1B63D}"/>
              </a:ext>
            </a:extLst>
          </p:cNvPr>
          <p:cNvSpPr txBox="1"/>
          <p:nvPr/>
        </p:nvSpPr>
        <p:spPr>
          <a:xfrm>
            <a:off x="7264400" y="228599"/>
            <a:ext cx="8991600" cy="136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Gauge–Radar Merged Precipitation Dataset (1 hour and 1 km) for Great Britain: GRaD-GB (1H1K)  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Xiaobin Qiu, Amy C. Green, Stephen Blenkinsop, and Hayley J. Fowler</a:t>
            </a:r>
          </a:p>
        </p:txBody>
      </p:sp>
      <p:pic>
        <p:nvPicPr>
          <p:cNvPr id="24" name="图片 23" descr="徽标&#10;&#10;描述已自动生成">
            <a:extLst>
              <a:ext uri="{FF2B5EF4-FFF2-40B4-BE49-F238E27FC236}">
                <a16:creationId xmlns:a16="http://schemas.microsoft.com/office/drawing/2014/main" id="{F06953C7-9A6D-7A18-8D88-EF4497A982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0" y="8425680"/>
            <a:ext cx="513086" cy="71832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F9A021F-DA42-49AE-2B63-D6A0DCAB275F}"/>
              </a:ext>
            </a:extLst>
          </p:cNvPr>
          <p:cNvSpPr txBox="1"/>
          <p:nvPr/>
        </p:nvSpPr>
        <p:spPr>
          <a:xfrm>
            <a:off x="4018915" y="4177827"/>
            <a:ext cx="82181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  <a:endParaRPr lang="zh-CN" alt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C4B67A-FBB1-DE6C-BE98-10DB2394A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6716" y="1837727"/>
            <a:ext cx="1003958" cy="1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7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7EB5C-0B9D-1C7C-784F-41B8265F0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, 应用程序&#10;&#10;描述已自动生成">
            <a:extLst>
              <a:ext uri="{FF2B5EF4-FFF2-40B4-BE49-F238E27FC236}">
                <a16:creationId xmlns:a16="http://schemas.microsoft.com/office/drawing/2014/main" id="{CB1343F5-DFD3-18AE-25D2-457B0B1B9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46111" b="80833"/>
          <a:stretch/>
        </p:blipFill>
        <p:spPr>
          <a:xfrm>
            <a:off x="203200" y="228600"/>
            <a:ext cx="7391400" cy="1447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C6EB82-7731-ABA3-982E-D5B03084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1965" y="8395664"/>
            <a:ext cx="1776730" cy="718320"/>
          </a:xfrm>
          <a:prstGeom prst="rect">
            <a:avLst/>
          </a:prstGeom>
        </p:spPr>
      </p:pic>
      <p:pic>
        <p:nvPicPr>
          <p:cNvPr id="5" name="图片 4" descr="图形用户界面, 文本, 应用程序&#10;&#10;描述已自动生成">
            <a:extLst>
              <a:ext uri="{FF2B5EF4-FFF2-40B4-BE49-F238E27FC236}">
                <a16:creationId xmlns:a16="http://schemas.microsoft.com/office/drawing/2014/main" id="{178D0996-BDA7-3289-470C-3919FF160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b="75833"/>
          <a:stretch/>
        </p:blipFill>
        <p:spPr>
          <a:xfrm>
            <a:off x="0" y="1676399"/>
            <a:ext cx="16256000" cy="2286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6B0C526-F72F-4135-B162-9E6927DAA4A8}"/>
              </a:ext>
            </a:extLst>
          </p:cNvPr>
          <p:cNvSpPr txBox="1"/>
          <p:nvPr/>
        </p:nvSpPr>
        <p:spPr>
          <a:xfrm>
            <a:off x="7264400" y="228599"/>
            <a:ext cx="8991600" cy="136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Gauge–Radar Merged Precipitation Dataset (1 hour and 1 km) for Great Britain: GRaD-GB (1H1K)  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Xiaobin Qiu, Amy C. Green, Stephen Blenkinsop, and Hayley J. Fowler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692D531-1550-5832-A220-A5ECB3348020}"/>
              </a:ext>
            </a:extLst>
          </p:cNvPr>
          <p:cNvSpPr txBox="1"/>
          <p:nvPr/>
        </p:nvSpPr>
        <p:spPr>
          <a:xfrm>
            <a:off x="1270000" y="2457271"/>
            <a:ext cx="13868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lack reliable gridded precipitation data for tracking extreme rainfall in Great Britain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5872321-60A0-8745-D726-AF36C5289585}"/>
              </a:ext>
            </a:extLst>
          </p:cNvPr>
          <p:cNvSpPr txBox="1"/>
          <p:nvPr/>
        </p:nvSpPr>
        <p:spPr>
          <a:xfrm>
            <a:off x="5384800" y="7162800"/>
            <a:ext cx="55130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opportunity:</a:t>
            </a:r>
          </a:p>
          <a:p>
            <a:r>
              <a:rPr lang="en-GB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Blended datasets can capitalize on the complementary strength of both sources to close this data gap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FADD50-30C0-A15C-C8F6-AE810160ABD0}"/>
              </a:ext>
            </a:extLst>
          </p:cNvPr>
          <p:cNvGrpSpPr/>
          <p:nvPr/>
        </p:nvGrpSpPr>
        <p:grpSpPr>
          <a:xfrm>
            <a:off x="1366854" y="3702040"/>
            <a:ext cx="13468665" cy="3556589"/>
            <a:chOff x="757254" y="3911011"/>
            <a:chExt cx="13468665" cy="3556589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187D8C3-374A-DB81-B70C-675A9392E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2" t="4358" r="52596" b="10236"/>
            <a:stretch/>
          </p:blipFill>
          <p:spPr bwMode="auto">
            <a:xfrm>
              <a:off x="11792607" y="3942771"/>
              <a:ext cx="2433312" cy="3343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图片 31" descr="地图&#10;&#10;描述已自动生成">
              <a:extLst>
                <a:ext uri="{FF2B5EF4-FFF2-40B4-BE49-F238E27FC236}">
                  <a16:creationId xmlns:a16="http://schemas.microsoft.com/office/drawing/2014/main" id="{87BCEB21-137B-2C53-4356-77DAFA8FA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4" t="14815" r="28098" b="26029"/>
            <a:stretch/>
          </p:blipFill>
          <p:spPr>
            <a:xfrm>
              <a:off x="757254" y="3911011"/>
              <a:ext cx="2605027" cy="3556589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5D95991-3A7B-9AE3-A4EF-97347B4CB34A}"/>
                </a:ext>
              </a:extLst>
            </p:cNvPr>
            <p:cNvSpPr/>
            <p:nvPr/>
          </p:nvSpPr>
          <p:spPr>
            <a:xfrm>
              <a:off x="7357571" y="3911011"/>
              <a:ext cx="76200" cy="355658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9F0B71E-01B1-4C42-2668-3DAB9FC9650C}"/>
                </a:ext>
              </a:extLst>
            </p:cNvPr>
            <p:cNvSpPr txBox="1"/>
            <p:nvPr/>
          </p:nvSpPr>
          <p:spPr>
            <a:xfrm>
              <a:off x="3075160" y="4399994"/>
              <a:ext cx="398898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ain gauge</a:t>
              </a:r>
              <a:r>
                <a:rPr lang="en-GB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Highly accurate at the point scale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oo sparse for continuous national coverage</a:t>
              </a:r>
              <a:endPara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0331B43E-192F-69E9-ABE7-7EA74332D45F}"/>
                </a:ext>
              </a:extLst>
            </p:cNvPr>
            <p:cNvSpPr txBox="1"/>
            <p:nvPr/>
          </p:nvSpPr>
          <p:spPr>
            <a:xfrm>
              <a:off x="7829724" y="4330401"/>
              <a:ext cx="410827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GB" altLang="zh-C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eather</a:t>
              </a:r>
              <a:r>
                <a:rPr lang="en-GB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radar: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Good spatial coverage (1 km 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blockage, ground clutter and electronic noise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C4B4AD-7E27-6AF0-744A-007248D8D7D8}"/>
              </a:ext>
            </a:extLst>
          </p:cNvPr>
          <p:cNvSpPr/>
          <p:nvPr/>
        </p:nvSpPr>
        <p:spPr>
          <a:xfrm>
            <a:off x="1191655" y="3657600"/>
            <a:ext cx="6455827" cy="353696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68BF23-4CC3-3485-F0A4-7314619A69A2}"/>
              </a:ext>
            </a:extLst>
          </p:cNvPr>
          <p:cNvSpPr/>
          <p:nvPr/>
        </p:nvSpPr>
        <p:spPr>
          <a:xfrm>
            <a:off x="8347224" y="3614677"/>
            <a:ext cx="6541922" cy="353696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8D1035-B925-EDAD-7B94-CDAADF0F3CA3}"/>
              </a:ext>
            </a:extLst>
          </p:cNvPr>
          <p:cNvSpPr/>
          <p:nvPr/>
        </p:nvSpPr>
        <p:spPr>
          <a:xfrm>
            <a:off x="5286835" y="7537939"/>
            <a:ext cx="5513071" cy="151638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D2DB31C9-680D-8D47-6C1A-C542DC6EBC10}"/>
              </a:ext>
            </a:extLst>
          </p:cNvPr>
          <p:cNvSpPr/>
          <p:nvPr/>
        </p:nvSpPr>
        <p:spPr>
          <a:xfrm rot="5400000">
            <a:off x="6477407" y="6662784"/>
            <a:ext cx="925633" cy="72973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6305F65F-5A9E-6223-D00E-A50BBE75E19E}"/>
              </a:ext>
            </a:extLst>
          </p:cNvPr>
          <p:cNvSpPr/>
          <p:nvPr/>
        </p:nvSpPr>
        <p:spPr>
          <a:xfrm rot="5400000">
            <a:off x="8584800" y="6677469"/>
            <a:ext cx="925633" cy="72973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矩形 17">
            <a:extLst>
              <a:ext uri="{FF2B5EF4-FFF2-40B4-BE49-F238E27FC236}">
                <a16:creationId xmlns:a16="http://schemas.microsoft.com/office/drawing/2014/main" id="{14FED2D3-A328-6CCE-32EA-7B8FBEC73BBB}"/>
              </a:ext>
            </a:extLst>
          </p:cNvPr>
          <p:cNvSpPr/>
          <p:nvPr/>
        </p:nvSpPr>
        <p:spPr>
          <a:xfrm>
            <a:off x="-25400" y="1992363"/>
            <a:ext cx="259080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Problem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descr="徽标&#10;&#10;描述已自动生成">
            <a:extLst>
              <a:ext uri="{FF2B5EF4-FFF2-40B4-BE49-F238E27FC236}">
                <a16:creationId xmlns:a16="http://schemas.microsoft.com/office/drawing/2014/main" id="{D48A8DA2-51A2-70FF-41A7-12873E0B8A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0" y="8425680"/>
            <a:ext cx="513086" cy="7183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C7E4981-4F27-9D68-CFA8-1145EEE65C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6716" y="1837727"/>
            <a:ext cx="1003958" cy="1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58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9DF17-4CE0-1822-C789-FF160E9DF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, 应用程序&#10;&#10;描述已自动生成">
            <a:extLst>
              <a:ext uri="{FF2B5EF4-FFF2-40B4-BE49-F238E27FC236}">
                <a16:creationId xmlns:a16="http://schemas.microsoft.com/office/drawing/2014/main" id="{DA68552D-8D66-A749-AE14-E8AECECDC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46111" b="80833"/>
          <a:stretch/>
        </p:blipFill>
        <p:spPr>
          <a:xfrm>
            <a:off x="203200" y="228600"/>
            <a:ext cx="7391400" cy="1447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AACA9A6-9F85-D3C4-E928-353F4B111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800" y="8406384"/>
            <a:ext cx="1776730" cy="718320"/>
          </a:xfrm>
          <a:prstGeom prst="rect">
            <a:avLst/>
          </a:prstGeom>
        </p:spPr>
      </p:pic>
      <p:pic>
        <p:nvPicPr>
          <p:cNvPr id="5" name="图片 4" descr="图形用户界面, 文本, 应用程序&#10;&#10;描述已自动生成">
            <a:extLst>
              <a:ext uri="{FF2B5EF4-FFF2-40B4-BE49-F238E27FC236}">
                <a16:creationId xmlns:a16="http://schemas.microsoft.com/office/drawing/2014/main" id="{2181F264-7A79-99B4-B241-860B57FD5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b="75833"/>
          <a:stretch/>
        </p:blipFill>
        <p:spPr>
          <a:xfrm>
            <a:off x="0" y="1676399"/>
            <a:ext cx="16256000" cy="2286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D54F537-6293-A27B-04E4-35DB839DAFF0}"/>
              </a:ext>
            </a:extLst>
          </p:cNvPr>
          <p:cNvSpPr txBox="1"/>
          <p:nvPr/>
        </p:nvSpPr>
        <p:spPr>
          <a:xfrm>
            <a:off x="7264400" y="228599"/>
            <a:ext cx="8991600" cy="136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Gauge–Radar Merged Precipitation Dataset (1 hour and 1 km) for Great Britain: GRaD-GB (1H1K)  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Xiaobin Qiu, Amy C. Green, Stephen Blenkinsop, and Hayley J. Fowler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76614D7-32E9-5A46-9C19-DA522D33FD97}"/>
              </a:ext>
            </a:extLst>
          </p:cNvPr>
          <p:cNvSpPr/>
          <p:nvPr/>
        </p:nvSpPr>
        <p:spPr>
          <a:xfrm>
            <a:off x="-25400" y="1992363"/>
            <a:ext cx="259080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Method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F166C62-ADE5-9A4B-B696-3B7ABC6AE0D2}"/>
              </a:ext>
            </a:extLst>
          </p:cNvPr>
          <p:cNvSpPr txBox="1"/>
          <p:nvPr/>
        </p:nvSpPr>
        <p:spPr>
          <a:xfrm>
            <a:off x="1270000" y="2457271"/>
            <a:ext cx="13868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dual–engine pipeline: Holistic Radar Quality Control combined with the Gauss Blending Method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E91703-D6F8-6694-99C1-9AA0EF412736}"/>
              </a:ext>
            </a:extLst>
          </p:cNvPr>
          <p:cNvSpPr/>
          <p:nvPr/>
        </p:nvSpPr>
        <p:spPr>
          <a:xfrm>
            <a:off x="1117600" y="3807924"/>
            <a:ext cx="7010400" cy="448810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16FD9A-E3E5-B370-3050-95BE1ED66292}"/>
              </a:ext>
            </a:extLst>
          </p:cNvPr>
          <p:cNvSpPr txBox="1"/>
          <p:nvPr/>
        </p:nvSpPr>
        <p:spPr>
          <a:xfrm>
            <a:off x="1524043" y="3807924"/>
            <a:ext cx="6428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 1: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Rule-Based Radar QC Framework</a:t>
            </a:r>
          </a:p>
        </p:txBody>
      </p:sp>
      <p:pic>
        <p:nvPicPr>
          <p:cNvPr id="19" name="图片 2" descr="电脑屏幕的照片&#10;&#10;低可信度描述已自动生成">
            <a:extLst>
              <a:ext uri="{FF2B5EF4-FFF2-40B4-BE49-F238E27FC236}">
                <a16:creationId xmlns:a16="http://schemas.microsoft.com/office/drawing/2014/main" id="{38EC066E-BBD5-C978-DB1F-95204AAB8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68390" r="-698"/>
          <a:stretch>
            <a:fillRect/>
          </a:stretch>
        </p:blipFill>
        <p:spPr bwMode="auto">
          <a:xfrm>
            <a:off x="1168490" y="4902423"/>
            <a:ext cx="6908619" cy="190367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4705CB-653B-669B-51DC-86C43DCB39F6}"/>
              </a:ext>
            </a:extLst>
          </p:cNvPr>
          <p:cNvSpPr txBox="1"/>
          <p:nvPr/>
        </p:nvSpPr>
        <p:spPr>
          <a:xfrm>
            <a:off x="1524043" y="6883577"/>
            <a:ext cx="64283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Detects beam blockage and bad pixels using continuity and uniqueness assumptions of rainfall field.</a:t>
            </a:r>
          </a:p>
          <a:p>
            <a:r>
              <a:rPr lang="en-GB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Replaces bad data using the Gauss Interpolation Method.</a:t>
            </a:r>
          </a:p>
          <a:p>
            <a:r>
              <a:rPr lang="en-GB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requiring ancillary datasets. 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BDEB7A-2941-66A3-E014-D4A4C0A07622}"/>
              </a:ext>
            </a:extLst>
          </p:cNvPr>
          <p:cNvSpPr txBox="1"/>
          <p:nvPr/>
        </p:nvSpPr>
        <p:spPr>
          <a:xfrm>
            <a:off x="1524043" y="4440028"/>
            <a:ext cx="6428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Raw Radar Rainfall  →  Remove Bad Rainfall    → Corrected Rainfall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E9C9686-9582-E032-DEF3-9882187F2B07}"/>
              </a:ext>
            </a:extLst>
          </p:cNvPr>
          <p:cNvSpPr/>
          <p:nvPr/>
        </p:nvSpPr>
        <p:spPr>
          <a:xfrm>
            <a:off x="8446917" y="3807923"/>
            <a:ext cx="7010400" cy="448810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5C74CDD-0603-2FF3-38F2-E1FD2257B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" r="74835"/>
          <a:stretch>
            <a:fillRect/>
          </a:stretch>
        </p:blipFill>
        <p:spPr>
          <a:xfrm>
            <a:off x="8859405" y="4902423"/>
            <a:ext cx="2041015" cy="19516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3402F7-35CD-7465-DE58-69CD244869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6" t="5174"/>
          <a:stretch>
            <a:fillRect/>
          </a:stretch>
        </p:blipFill>
        <p:spPr>
          <a:xfrm>
            <a:off x="10993991" y="4931941"/>
            <a:ext cx="2041015" cy="195163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AB25254-C8E3-5F90-AEA0-982B14A68289}"/>
              </a:ext>
            </a:extLst>
          </p:cNvPr>
          <p:cNvSpPr txBox="1"/>
          <p:nvPr/>
        </p:nvSpPr>
        <p:spPr>
          <a:xfrm>
            <a:off x="8883624" y="3851016"/>
            <a:ext cx="6428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 2: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 Blending Method (GBM)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BB25AD-1FCF-AE1D-9BEF-DE5AA95EE951}"/>
              </a:ext>
            </a:extLst>
          </p:cNvPr>
          <p:cNvSpPr txBox="1"/>
          <p:nvPr/>
        </p:nvSpPr>
        <p:spPr>
          <a:xfrm>
            <a:off x="9029000" y="4519392"/>
            <a:ext cx="6428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Rainfall         +       Gauge Rainfall      →     Blended Rainfall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AAB86AE-66E5-EC3F-6725-CED68E26A1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3" t="5174" r="50109"/>
          <a:stretch>
            <a:fillRect/>
          </a:stretch>
        </p:blipFill>
        <p:spPr>
          <a:xfrm>
            <a:off x="13154013" y="4931941"/>
            <a:ext cx="1998414" cy="195163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312186C-BA98-FAA9-78A3-54143D5DFA58}"/>
              </a:ext>
            </a:extLst>
          </p:cNvPr>
          <p:cNvSpPr txBox="1"/>
          <p:nvPr/>
        </p:nvSpPr>
        <p:spPr>
          <a:xfrm>
            <a:off x="8998284" y="6972593"/>
            <a:ext cx="60078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Adapts the Gauss-Seidel numerical technique to seamlessly merge spatial radar structures with gauge data. Simple, highly efficient, avoiding over-smoothing. </a:t>
            </a:r>
          </a:p>
        </p:txBody>
      </p:sp>
      <p:pic>
        <p:nvPicPr>
          <p:cNvPr id="3" name="图片 2" descr="徽标&#10;&#10;描述已自动生成">
            <a:extLst>
              <a:ext uri="{FF2B5EF4-FFF2-40B4-BE49-F238E27FC236}">
                <a16:creationId xmlns:a16="http://schemas.microsoft.com/office/drawing/2014/main" id="{84336F18-8DB7-922D-4C57-DF668E77C9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0" y="8425680"/>
            <a:ext cx="513086" cy="7183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9E84B64-8007-A201-5C46-807BAB5652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6716" y="1837727"/>
            <a:ext cx="1003958" cy="1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62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22E8D0C-357E-466B-FF8E-F144F42CA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81" t="21136" r="26623" b="22815"/>
          <a:stretch/>
        </p:blipFill>
        <p:spPr>
          <a:xfrm>
            <a:off x="38099" y="3760528"/>
            <a:ext cx="3104013" cy="29882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79DDD7A-9516-0DDB-A259-2D941332C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1745" r="68004" b="70065"/>
          <a:stretch/>
        </p:blipFill>
        <p:spPr>
          <a:xfrm>
            <a:off x="13122200" y="3308572"/>
            <a:ext cx="3130669" cy="349607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99A263D-9937-04C3-EF93-2D4628C0C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4016" b="4978"/>
          <a:stretch/>
        </p:blipFill>
        <p:spPr bwMode="auto">
          <a:xfrm>
            <a:off x="9783131" y="3429000"/>
            <a:ext cx="2959568" cy="34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546C76A6-0757-1879-6A38-2D5BAA0A5145}"/>
              </a:ext>
            </a:extLst>
          </p:cNvPr>
          <p:cNvGrpSpPr/>
          <p:nvPr/>
        </p:nvGrpSpPr>
        <p:grpSpPr>
          <a:xfrm>
            <a:off x="6577971" y="3429000"/>
            <a:ext cx="3009419" cy="3640456"/>
            <a:chOff x="4385075" y="1950865"/>
            <a:chExt cx="3690924" cy="376142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399A921-8927-FD2C-3D3C-78AFCD32B9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9" t="4665" r="-45" b="4977"/>
            <a:stretch/>
          </p:blipFill>
          <p:spPr bwMode="auto">
            <a:xfrm>
              <a:off x="4385075" y="1950865"/>
              <a:ext cx="3690924" cy="357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6D57AD2B-6AB3-E9E4-FBD8-9AFB82811706}"/>
                </a:ext>
              </a:extLst>
            </p:cNvPr>
            <p:cNvSpPr/>
            <p:nvPr/>
          </p:nvSpPr>
          <p:spPr>
            <a:xfrm>
              <a:off x="5656464" y="4498428"/>
              <a:ext cx="1974089" cy="1213857"/>
            </a:xfrm>
            <a:custGeom>
              <a:avLst/>
              <a:gdLst>
                <a:gd name="connsiteX0" fmla="*/ 82184 w 1974089"/>
                <a:gd name="connsiteY0" fmla="*/ 1208689 h 1213857"/>
                <a:gd name="connsiteX1" fmla="*/ 19122 w 1974089"/>
                <a:gd name="connsiteY1" fmla="*/ 1166648 h 1213857"/>
                <a:gd name="connsiteX2" fmla="*/ 50653 w 1974089"/>
                <a:gd name="connsiteY2" fmla="*/ 966951 h 1213857"/>
                <a:gd name="connsiteX3" fmla="*/ 61164 w 1974089"/>
                <a:gd name="connsiteY3" fmla="*/ 935420 h 1213857"/>
                <a:gd name="connsiteX4" fmla="*/ 124226 w 1974089"/>
                <a:gd name="connsiteY4" fmla="*/ 903889 h 1213857"/>
                <a:gd name="connsiteX5" fmla="*/ 166267 w 1974089"/>
                <a:gd name="connsiteY5" fmla="*/ 872358 h 1213857"/>
                <a:gd name="connsiteX6" fmla="*/ 229329 w 1974089"/>
                <a:gd name="connsiteY6" fmla="*/ 840827 h 1213857"/>
                <a:gd name="connsiteX7" fmla="*/ 281881 w 1974089"/>
                <a:gd name="connsiteY7" fmla="*/ 798786 h 1213857"/>
                <a:gd name="connsiteX8" fmla="*/ 386984 w 1974089"/>
                <a:gd name="connsiteY8" fmla="*/ 777765 h 1213857"/>
                <a:gd name="connsiteX9" fmla="*/ 439536 w 1974089"/>
                <a:gd name="connsiteY9" fmla="*/ 756744 h 1213857"/>
                <a:gd name="connsiteX10" fmla="*/ 544639 w 1974089"/>
                <a:gd name="connsiteY10" fmla="*/ 725213 h 1213857"/>
                <a:gd name="connsiteX11" fmla="*/ 660253 w 1974089"/>
                <a:gd name="connsiteY11" fmla="*/ 683172 h 1213857"/>
                <a:gd name="connsiteX12" fmla="*/ 754846 w 1974089"/>
                <a:gd name="connsiteY12" fmla="*/ 662151 h 1213857"/>
                <a:gd name="connsiteX13" fmla="*/ 880970 w 1974089"/>
                <a:gd name="connsiteY13" fmla="*/ 630620 h 1213857"/>
                <a:gd name="connsiteX14" fmla="*/ 1091177 w 1974089"/>
                <a:gd name="connsiteY14" fmla="*/ 599089 h 1213857"/>
                <a:gd name="connsiteX15" fmla="*/ 1143729 w 1974089"/>
                <a:gd name="connsiteY15" fmla="*/ 578069 h 1213857"/>
                <a:gd name="connsiteX16" fmla="*/ 1206791 w 1974089"/>
                <a:gd name="connsiteY16" fmla="*/ 567558 h 1213857"/>
                <a:gd name="connsiteX17" fmla="*/ 1353936 w 1974089"/>
                <a:gd name="connsiteY17" fmla="*/ 525517 h 1213857"/>
                <a:gd name="connsiteX18" fmla="*/ 1395977 w 1974089"/>
                <a:gd name="connsiteY18" fmla="*/ 483475 h 1213857"/>
                <a:gd name="connsiteX19" fmla="*/ 1490570 w 1974089"/>
                <a:gd name="connsiteY19" fmla="*/ 409903 h 1213857"/>
                <a:gd name="connsiteX20" fmla="*/ 1522102 w 1974089"/>
                <a:gd name="connsiteY20" fmla="*/ 336331 h 1213857"/>
                <a:gd name="connsiteX21" fmla="*/ 1543122 w 1974089"/>
                <a:gd name="connsiteY21" fmla="*/ 304800 h 1213857"/>
                <a:gd name="connsiteX22" fmla="*/ 1553633 w 1974089"/>
                <a:gd name="connsiteY22" fmla="*/ 262758 h 1213857"/>
                <a:gd name="connsiteX23" fmla="*/ 1564143 w 1974089"/>
                <a:gd name="connsiteY23" fmla="*/ 231227 h 1213857"/>
                <a:gd name="connsiteX24" fmla="*/ 1627205 w 1974089"/>
                <a:gd name="connsiteY24" fmla="*/ 126124 h 1213857"/>
                <a:gd name="connsiteX25" fmla="*/ 1679757 w 1974089"/>
                <a:gd name="connsiteY25" fmla="*/ 52551 h 1213857"/>
                <a:gd name="connsiteX26" fmla="*/ 1732308 w 1974089"/>
                <a:gd name="connsiteY26" fmla="*/ 10510 h 1213857"/>
                <a:gd name="connsiteX27" fmla="*/ 1774350 w 1974089"/>
                <a:gd name="connsiteY27" fmla="*/ 0 h 1213857"/>
                <a:gd name="connsiteX28" fmla="*/ 1879453 w 1974089"/>
                <a:gd name="connsiteY28" fmla="*/ 21020 h 1213857"/>
                <a:gd name="connsiteX29" fmla="*/ 1900474 w 1974089"/>
                <a:gd name="connsiteY29" fmla="*/ 73572 h 1213857"/>
                <a:gd name="connsiteX30" fmla="*/ 1963536 w 1974089"/>
                <a:gd name="connsiteY30" fmla="*/ 189186 h 1213857"/>
                <a:gd name="connsiteX31" fmla="*/ 1974046 w 1974089"/>
                <a:gd name="connsiteY31" fmla="*/ 241738 h 1213857"/>
                <a:gd name="connsiteX32" fmla="*/ 1953026 w 1974089"/>
                <a:gd name="connsiteY32" fmla="*/ 462455 h 1213857"/>
                <a:gd name="connsiteX33" fmla="*/ 1942515 w 1974089"/>
                <a:gd name="connsiteY33" fmla="*/ 493986 h 1213857"/>
                <a:gd name="connsiteX34" fmla="*/ 1910984 w 1974089"/>
                <a:gd name="connsiteY34" fmla="*/ 536027 h 1213857"/>
                <a:gd name="connsiteX35" fmla="*/ 1868943 w 1974089"/>
                <a:gd name="connsiteY35" fmla="*/ 567558 h 1213857"/>
                <a:gd name="connsiteX36" fmla="*/ 1847922 w 1974089"/>
                <a:gd name="connsiteY36" fmla="*/ 599089 h 1213857"/>
                <a:gd name="connsiteX37" fmla="*/ 1805881 w 1974089"/>
                <a:gd name="connsiteY37" fmla="*/ 620110 h 1213857"/>
                <a:gd name="connsiteX38" fmla="*/ 1700777 w 1974089"/>
                <a:gd name="connsiteY38" fmla="*/ 693682 h 1213857"/>
                <a:gd name="connsiteX39" fmla="*/ 1669246 w 1974089"/>
                <a:gd name="connsiteY39" fmla="*/ 725213 h 1213857"/>
                <a:gd name="connsiteX40" fmla="*/ 1637715 w 1974089"/>
                <a:gd name="connsiteY40" fmla="*/ 767255 h 1213857"/>
                <a:gd name="connsiteX41" fmla="*/ 1585164 w 1974089"/>
                <a:gd name="connsiteY41" fmla="*/ 788275 h 1213857"/>
                <a:gd name="connsiteX42" fmla="*/ 1543122 w 1974089"/>
                <a:gd name="connsiteY42" fmla="*/ 819806 h 1213857"/>
                <a:gd name="connsiteX43" fmla="*/ 1511591 w 1974089"/>
                <a:gd name="connsiteY43" fmla="*/ 851338 h 1213857"/>
                <a:gd name="connsiteX44" fmla="*/ 1311895 w 1974089"/>
                <a:gd name="connsiteY44" fmla="*/ 956441 h 1213857"/>
                <a:gd name="connsiteX45" fmla="*/ 1259343 w 1974089"/>
                <a:gd name="connsiteY45" fmla="*/ 977462 h 1213857"/>
                <a:gd name="connsiteX46" fmla="*/ 1196281 w 1974089"/>
                <a:gd name="connsiteY46" fmla="*/ 987972 h 1213857"/>
                <a:gd name="connsiteX47" fmla="*/ 849439 w 1974089"/>
                <a:gd name="connsiteY47" fmla="*/ 1061544 h 1213857"/>
                <a:gd name="connsiteX48" fmla="*/ 723315 w 1974089"/>
                <a:gd name="connsiteY48" fmla="*/ 1103586 h 1213857"/>
                <a:gd name="connsiteX49" fmla="*/ 649743 w 1974089"/>
                <a:gd name="connsiteY49" fmla="*/ 1124606 h 1213857"/>
                <a:gd name="connsiteX50" fmla="*/ 555150 w 1974089"/>
                <a:gd name="connsiteY50" fmla="*/ 1177158 h 1213857"/>
                <a:gd name="connsiteX51" fmla="*/ 82184 w 1974089"/>
                <a:gd name="connsiteY51" fmla="*/ 1208689 h 121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974089" h="1213857">
                  <a:moveTo>
                    <a:pt x="82184" y="1208689"/>
                  </a:moveTo>
                  <a:cubicBezTo>
                    <a:pt x="-7154" y="1206937"/>
                    <a:pt x="29806" y="1189541"/>
                    <a:pt x="19122" y="1166648"/>
                  </a:cubicBezTo>
                  <a:cubicBezTo>
                    <a:pt x="-24821" y="1072483"/>
                    <a:pt x="16083" y="1043006"/>
                    <a:pt x="50653" y="966951"/>
                  </a:cubicBezTo>
                  <a:cubicBezTo>
                    <a:pt x="55238" y="956865"/>
                    <a:pt x="52752" y="942630"/>
                    <a:pt x="61164" y="935420"/>
                  </a:cubicBezTo>
                  <a:cubicBezTo>
                    <a:pt x="79008" y="920125"/>
                    <a:pt x="104073" y="915981"/>
                    <a:pt x="124226" y="903889"/>
                  </a:cubicBezTo>
                  <a:cubicBezTo>
                    <a:pt x="139247" y="894876"/>
                    <a:pt x="151246" y="881371"/>
                    <a:pt x="166267" y="872358"/>
                  </a:cubicBezTo>
                  <a:cubicBezTo>
                    <a:pt x="186420" y="860266"/>
                    <a:pt x="209501" y="853444"/>
                    <a:pt x="229329" y="840827"/>
                  </a:cubicBezTo>
                  <a:cubicBezTo>
                    <a:pt x="248255" y="828783"/>
                    <a:pt x="261052" y="807117"/>
                    <a:pt x="281881" y="798786"/>
                  </a:cubicBezTo>
                  <a:cubicBezTo>
                    <a:pt x="315054" y="785517"/>
                    <a:pt x="352462" y="786971"/>
                    <a:pt x="386984" y="777765"/>
                  </a:cubicBezTo>
                  <a:cubicBezTo>
                    <a:pt x="405214" y="772904"/>
                    <a:pt x="421637" y="762710"/>
                    <a:pt x="439536" y="756744"/>
                  </a:cubicBezTo>
                  <a:cubicBezTo>
                    <a:pt x="474236" y="745177"/>
                    <a:pt x="509939" y="736780"/>
                    <a:pt x="544639" y="725213"/>
                  </a:cubicBezTo>
                  <a:cubicBezTo>
                    <a:pt x="583542" y="712246"/>
                    <a:pt x="620976" y="694955"/>
                    <a:pt x="660253" y="683172"/>
                  </a:cubicBezTo>
                  <a:cubicBezTo>
                    <a:pt x="691191" y="673891"/>
                    <a:pt x="723424" y="669632"/>
                    <a:pt x="754846" y="662151"/>
                  </a:cubicBezTo>
                  <a:cubicBezTo>
                    <a:pt x="797003" y="652114"/>
                    <a:pt x="838929" y="641130"/>
                    <a:pt x="880970" y="630620"/>
                  </a:cubicBezTo>
                  <a:cubicBezTo>
                    <a:pt x="968066" y="572559"/>
                    <a:pt x="871921" y="628988"/>
                    <a:pt x="1091177" y="599089"/>
                  </a:cubicBezTo>
                  <a:cubicBezTo>
                    <a:pt x="1109871" y="596540"/>
                    <a:pt x="1125527" y="583033"/>
                    <a:pt x="1143729" y="578069"/>
                  </a:cubicBezTo>
                  <a:cubicBezTo>
                    <a:pt x="1164289" y="572462"/>
                    <a:pt x="1186117" y="572727"/>
                    <a:pt x="1206791" y="567558"/>
                  </a:cubicBezTo>
                  <a:cubicBezTo>
                    <a:pt x="1256279" y="555186"/>
                    <a:pt x="1353936" y="525517"/>
                    <a:pt x="1353936" y="525517"/>
                  </a:cubicBezTo>
                  <a:cubicBezTo>
                    <a:pt x="1367950" y="511503"/>
                    <a:pt x="1380848" y="496277"/>
                    <a:pt x="1395977" y="483475"/>
                  </a:cubicBezTo>
                  <a:cubicBezTo>
                    <a:pt x="1426471" y="457673"/>
                    <a:pt x="1490570" y="409903"/>
                    <a:pt x="1490570" y="409903"/>
                  </a:cubicBezTo>
                  <a:cubicBezTo>
                    <a:pt x="1501081" y="385379"/>
                    <a:pt x="1510170" y="360196"/>
                    <a:pt x="1522102" y="336331"/>
                  </a:cubicBezTo>
                  <a:cubicBezTo>
                    <a:pt x="1527751" y="325033"/>
                    <a:pt x="1538146" y="316410"/>
                    <a:pt x="1543122" y="304800"/>
                  </a:cubicBezTo>
                  <a:cubicBezTo>
                    <a:pt x="1548812" y="291523"/>
                    <a:pt x="1549665" y="276648"/>
                    <a:pt x="1553633" y="262758"/>
                  </a:cubicBezTo>
                  <a:cubicBezTo>
                    <a:pt x="1556677" y="252105"/>
                    <a:pt x="1559643" y="241351"/>
                    <a:pt x="1564143" y="231227"/>
                  </a:cubicBezTo>
                  <a:cubicBezTo>
                    <a:pt x="1596731" y="157904"/>
                    <a:pt x="1586624" y="182937"/>
                    <a:pt x="1627205" y="126124"/>
                  </a:cubicBezTo>
                  <a:cubicBezTo>
                    <a:pt x="1642123" y="105239"/>
                    <a:pt x="1662585" y="69723"/>
                    <a:pt x="1679757" y="52551"/>
                  </a:cubicBezTo>
                  <a:cubicBezTo>
                    <a:pt x="1695619" y="36689"/>
                    <a:pt x="1712698" y="21404"/>
                    <a:pt x="1732308" y="10510"/>
                  </a:cubicBezTo>
                  <a:cubicBezTo>
                    <a:pt x="1744935" y="3495"/>
                    <a:pt x="1760336" y="3503"/>
                    <a:pt x="1774350" y="0"/>
                  </a:cubicBezTo>
                  <a:cubicBezTo>
                    <a:pt x="1809384" y="7007"/>
                    <a:pt x="1848592" y="3018"/>
                    <a:pt x="1879453" y="21020"/>
                  </a:cubicBezTo>
                  <a:cubicBezTo>
                    <a:pt x="1895750" y="30526"/>
                    <a:pt x="1894026" y="55841"/>
                    <a:pt x="1900474" y="73572"/>
                  </a:cubicBezTo>
                  <a:cubicBezTo>
                    <a:pt x="1933275" y="163773"/>
                    <a:pt x="1902909" y="113402"/>
                    <a:pt x="1963536" y="189186"/>
                  </a:cubicBezTo>
                  <a:cubicBezTo>
                    <a:pt x="1967039" y="206703"/>
                    <a:pt x="1974733" y="223887"/>
                    <a:pt x="1974046" y="241738"/>
                  </a:cubicBezTo>
                  <a:cubicBezTo>
                    <a:pt x="1971206" y="315589"/>
                    <a:pt x="1962193" y="389120"/>
                    <a:pt x="1953026" y="462455"/>
                  </a:cubicBezTo>
                  <a:cubicBezTo>
                    <a:pt x="1951652" y="473448"/>
                    <a:pt x="1948012" y="484367"/>
                    <a:pt x="1942515" y="493986"/>
                  </a:cubicBezTo>
                  <a:cubicBezTo>
                    <a:pt x="1933824" y="509195"/>
                    <a:pt x="1923370" y="523641"/>
                    <a:pt x="1910984" y="536027"/>
                  </a:cubicBezTo>
                  <a:cubicBezTo>
                    <a:pt x="1898598" y="548413"/>
                    <a:pt x="1881329" y="555172"/>
                    <a:pt x="1868943" y="567558"/>
                  </a:cubicBezTo>
                  <a:cubicBezTo>
                    <a:pt x="1860011" y="576490"/>
                    <a:pt x="1857626" y="591002"/>
                    <a:pt x="1847922" y="599089"/>
                  </a:cubicBezTo>
                  <a:cubicBezTo>
                    <a:pt x="1835886" y="609119"/>
                    <a:pt x="1818115" y="610322"/>
                    <a:pt x="1805881" y="620110"/>
                  </a:cubicBezTo>
                  <a:cubicBezTo>
                    <a:pt x="1705960" y="700047"/>
                    <a:pt x="1784606" y="672726"/>
                    <a:pt x="1700777" y="693682"/>
                  </a:cubicBezTo>
                  <a:cubicBezTo>
                    <a:pt x="1690267" y="704192"/>
                    <a:pt x="1678919" y="713927"/>
                    <a:pt x="1669246" y="725213"/>
                  </a:cubicBezTo>
                  <a:cubicBezTo>
                    <a:pt x="1657846" y="738513"/>
                    <a:pt x="1651729" y="756745"/>
                    <a:pt x="1637715" y="767255"/>
                  </a:cubicBezTo>
                  <a:cubicBezTo>
                    <a:pt x="1622622" y="778575"/>
                    <a:pt x="1601656" y="779113"/>
                    <a:pt x="1585164" y="788275"/>
                  </a:cubicBezTo>
                  <a:cubicBezTo>
                    <a:pt x="1569851" y="796782"/>
                    <a:pt x="1556422" y="808406"/>
                    <a:pt x="1543122" y="819806"/>
                  </a:cubicBezTo>
                  <a:cubicBezTo>
                    <a:pt x="1531836" y="829479"/>
                    <a:pt x="1524388" y="843776"/>
                    <a:pt x="1511591" y="851338"/>
                  </a:cubicBezTo>
                  <a:cubicBezTo>
                    <a:pt x="1446830" y="889606"/>
                    <a:pt x="1381737" y="928504"/>
                    <a:pt x="1311895" y="956441"/>
                  </a:cubicBezTo>
                  <a:cubicBezTo>
                    <a:pt x="1294378" y="963448"/>
                    <a:pt x="1277545" y="972498"/>
                    <a:pt x="1259343" y="977462"/>
                  </a:cubicBezTo>
                  <a:cubicBezTo>
                    <a:pt x="1238783" y="983069"/>
                    <a:pt x="1217084" y="983349"/>
                    <a:pt x="1196281" y="987972"/>
                  </a:cubicBezTo>
                  <a:cubicBezTo>
                    <a:pt x="859195" y="1062880"/>
                    <a:pt x="1092379" y="1021056"/>
                    <a:pt x="849439" y="1061544"/>
                  </a:cubicBezTo>
                  <a:cubicBezTo>
                    <a:pt x="807398" y="1075558"/>
                    <a:pt x="765926" y="1091412"/>
                    <a:pt x="723315" y="1103586"/>
                  </a:cubicBezTo>
                  <a:cubicBezTo>
                    <a:pt x="698791" y="1110593"/>
                    <a:pt x="673110" y="1114383"/>
                    <a:pt x="649743" y="1124606"/>
                  </a:cubicBezTo>
                  <a:cubicBezTo>
                    <a:pt x="616697" y="1139064"/>
                    <a:pt x="589873" y="1167392"/>
                    <a:pt x="555150" y="1177158"/>
                  </a:cubicBezTo>
                  <a:cubicBezTo>
                    <a:pt x="365116" y="1230606"/>
                    <a:pt x="171522" y="1210441"/>
                    <a:pt x="82184" y="1208689"/>
                  </a:cubicBezTo>
                  <a:close/>
                </a:path>
              </a:pathLst>
            </a:custGeom>
            <a:noFill/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4FAEFCC-D1CD-1B60-8D9D-22F3ADD73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000" y="3857113"/>
            <a:ext cx="2842311" cy="277460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F4D8767-A18F-EAA8-939F-5179F990BC25}"/>
              </a:ext>
            </a:extLst>
          </p:cNvPr>
          <p:cNvSpPr txBox="1"/>
          <p:nvPr/>
        </p:nvSpPr>
        <p:spPr>
          <a:xfrm>
            <a:off x="2926918" y="7135120"/>
            <a:ext cx="4106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clutter (wind farm)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86B1C3-91CA-2721-4BE0-D1F338242EB3}"/>
              </a:ext>
            </a:extLst>
          </p:cNvPr>
          <p:cNvSpPr txBox="1"/>
          <p:nvPr/>
        </p:nvSpPr>
        <p:spPr>
          <a:xfrm>
            <a:off x="12700" y="7141139"/>
            <a:ext cx="3419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beam blockage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7CC5BBE-601D-D12E-FA5B-C681B899B68D}"/>
              </a:ext>
            </a:extLst>
          </p:cNvPr>
          <p:cNvSpPr txBox="1"/>
          <p:nvPr/>
        </p:nvSpPr>
        <p:spPr>
          <a:xfrm>
            <a:off x="13207404" y="7141139"/>
            <a:ext cx="2576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malfunction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7EC9814-A644-92D3-E2C7-3EF3D3112822}"/>
              </a:ext>
            </a:extLst>
          </p:cNvPr>
          <p:cNvSpPr txBox="1"/>
          <p:nvPr/>
        </p:nvSpPr>
        <p:spPr>
          <a:xfrm>
            <a:off x="7172364" y="7127242"/>
            <a:ext cx="2576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Ship Traffic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5C33814-BF81-F468-E0C7-CA4E40E73736}"/>
              </a:ext>
            </a:extLst>
          </p:cNvPr>
          <p:cNvSpPr txBox="1"/>
          <p:nvPr/>
        </p:nvSpPr>
        <p:spPr>
          <a:xfrm>
            <a:off x="10025516" y="7112646"/>
            <a:ext cx="2576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noise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3199FF7-4D49-19B3-E85A-3C0B48F6F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1965" y="8395664"/>
            <a:ext cx="1776730" cy="718320"/>
          </a:xfrm>
          <a:prstGeom prst="rect">
            <a:avLst/>
          </a:prstGeom>
        </p:spPr>
      </p:pic>
      <p:pic>
        <p:nvPicPr>
          <p:cNvPr id="4" name="图片 3" descr="徽标&#10;&#10;描述已自动生成">
            <a:extLst>
              <a:ext uri="{FF2B5EF4-FFF2-40B4-BE49-F238E27FC236}">
                <a16:creationId xmlns:a16="http://schemas.microsoft.com/office/drawing/2014/main" id="{769E38EF-43FD-421D-5CD7-F23716715E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0" y="8425680"/>
            <a:ext cx="513086" cy="718320"/>
          </a:xfrm>
          <a:prstGeom prst="rect">
            <a:avLst/>
          </a:prstGeom>
        </p:spPr>
      </p:pic>
      <p:pic>
        <p:nvPicPr>
          <p:cNvPr id="7" name="图片 6" descr="图形用户界面, 文本, 应用程序&#10;&#10;描述已自动生成">
            <a:extLst>
              <a:ext uri="{FF2B5EF4-FFF2-40B4-BE49-F238E27FC236}">
                <a16:creationId xmlns:a16="http://schemas.microsoft.com/office/drawing/2014/main" id="{E456F008-418F-D53C-CCB8-D86C105B67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46111" b="80833"/>
          <a:stretch/>
        </p:blipFill>
        <p:spPr>
          <a:xfrm>
            <a:off x="203200" y="228600"/>
            <a:ext cx="7391400" cy="1447800"/>
          </a:xfrm>
          <a:prstGeom prst="rect">
            <a:avLst/>
          </a:prstGeom>
        </p:spPr>
      </p:pic>
      <p:pic>
        <p:nvPicPr>
          <p:cNvPr id="13" name="图片 12" descr="图形用户界面, 文本, 应用程序&#10;&#10;描述已自动生成">
            <a:extLst>
              <a:ext uri="{FF2B5EF4-FFF2-40B4-BE49-F238E27FC236}">
                <a16:creationId xmlns:a16="http://schemas.microsoft.com/office/drawing/2014/main" id="{398F752F-A414-87BA-6DE0-229411DEF9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b="75833"/>
          <a:stretch/>
        </p:blipFill>
        <p:spPr>
          <a:xfrm>
            <a:off x="0" y="1676399"/>
            <a:ext cx="16256000" cy="22860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FF04F7C-9E1C-A5AE-3EC2-86114EC6A8BE}"/>
              </a:ext>
            </a:extLst>
          </p:cNvPr>
          <p:cNvSpPr txBox="1"/>
          <p:nvPr/>
        </p:nvSpPr>
        <p:spPr>
          <a:xfrm>
            <a:off x="7264400" y="228599"/>
            <a:ext cx="8991600" cy="136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Gauge–Radar Merged Precipitation Dataset (1 hour and 1 km) for Great Britain: GRaD-GB (1H1K)  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Xiaobin Qiu, Amy C. Green, Stephen Blenkinsop, and Hayley J. Fowler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78E5814-A4DF-EBF4-F6C7-BAB9FAE627A6}"/>
              </a:ext>
            </a:extLst>
          </p:cNvPr>
          <p:cNvSpPr txBox="1"/>
          <p:nvPr/>
        </p:nvSpPr>
        <p:spPr>
          <a:xfrm>
            <a:off x="3444765" y="2647487"/>
            <a:ext cx="83657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Quality issues for radar rainfall (bad rainfall)</a:t>
            </a:r>
            <a:endParaRPr lang="zh-C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4024046-C3BB-8E79-B40F-AA68E330309A}"/>
              </a:ext>
            </a:extLst>
          </p:cNvPr>
          <p:cNvSpPr/>
          <p:nvPr/>
        </p:nvSpPr>
        <p:spPr>
          <a:xfrm>
            <a:off x="-25400" y="1992363"/>
            <a:ext cx="259080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Method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0D4136C-9A17-CC21-31C1-1F0C0AAF5B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16716" y="1837727"/>
            <a:ext cx="1003958" cy="1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9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15277-8CA3-8C7D-3E0B-193451C7B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, 应用程序&#10;&#10;描述已自动生成">
            <a:extLst>
              <a:ext uri="{FF2B5EF4-FFF2-40B4-BE49-F238E27FC236}">
                <a16:creationId xmlns:a16="http://schemas.microsoft.com/office/drawing/2014/main" id="{482AD60A-66D3-AD00-1B31-3C90C392F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46111" b="80833"/>
          <a:stretch/>
        </p:blipFill>
        <p:spPr>
          <a:xfrm>
            <a:off x="203200" y="228600"/>
            <a:ext cx="7391400" cy="1447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4BA050-8059-D82B-9378-1ED50304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800" y="8406384"/>
            <a:ext cx="1776730" cy="718320"/>
          </a:xfrm>
          <a:prstGeom prst="rect">
            <a:avLst/>
          </a:prstGeom>
        </p:spPr>
      </p:pic>
      <p:pic>
        <p:nvPicPr>
          <p:cNvPr id="5" name="图片 4" descr="图形用户界面, 文本, 应用程序&#10;&#10;描述已自动生成">
            <a:extLst>
              <a:ext uri="{FF2B5EF4-FFF2-40B4-BE49-F238E27FC236}">
                <a16:creationId xmlns:a16="http://schemas.microsoft.com/office/drawing/2014/main" id="{DEBFE9F1-EE0B-9685-7A4D-8C3F7CCFD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b="75833"/>
          <a:stretch/>
        </p:blipFill>
        <p:spPr>
          <a:xfrm>
            <a:off x="0" y="1676399"/>
            <a:ext cx="16256000" cy="2286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AD9AA5B-5B38-F40D-6BD7-CFDD554F9855}"/>
              </a:ext>
            </a:extLst>
          </p:cNvPr>
          <p:cNvSpPr txBox="1"/>
          <p:nvPr/>
        </p:nvSpPr>
        <p:spPr>
          <a:xfrm>
            <a:off x="7264400" y="228599"/>
            <a:ext cx="8991600" cy="136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Gauge–Radar Merged Precipitation Dataset (1 hour and 1 km) for Great Britain: GRaD-GB (1H1K)  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Xiaobin Qiu, Amy C. Green, Stephen Blenkinsop, and Hayley J. Fowler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7467F43-7A1C-3523-1E5C-D44786F337CC}"/>
              </a:ext>
            </a:extLst>
          </p:cNvPr>
          <p:cNvSpPr/>
          <p:nvPr/>
        </p:nvSpPr>
        <p:spPr>
          <a:xfrm>
            <a:off x="-25400" y="1992363"/>
            <a:ext cx="259080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Method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徽标&#10;&#10;描述已自动生成">
            <a:extLst>
              <a:ext uri="{FF2B5EF4-FFF2-40B4-BE49-F238E27FC236}">
                <a16:creationId xmlns:a16="http://schemas.microsoft.com/office/drawing/2014/main" id="{ABE14A9F-0F76-1032-F198-C89C1C073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0" y="8425680"/>
            <a:ext cx="513086" cy="71832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553726F-FA93-1968-1243-C4DC5205274F}"/>
              </a:ext>
            </a:extLst>
          </p:cNvPr>
          <p:cNvSpPr txBox="1"/>
          <p:nvPr/>
        </p:nvSpPr>
        <p:spPr>
          <a:xfrm>
            <a:off x="2794000" y="2349863"/>
            <a:ext cx="11277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Three assumptions for radar rainfall fields (normal rainfall)</a:t>
            </a:r>
            <a:endParaRPr lang="zh-C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图形用户界面, 应用程序&#10;&#10;描述已自动生成">
            <a:extLst>
              <a:ext uri="{FF2B5EF4-FFF2-40B4-BE49-F238E27FC236}">
                <a16:creationId xmlns:a16="http://schemas.microsoft.com/office/drawing/2014/main" id="{741DE9B0-61AA-BFF1-A34C-78C5227AA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2806700"/>
            <a:ext cx="9220200" cy="6146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56358C-2E39-AEC8-7575-AE9386FD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6716" y="1837727"/>
            <a:ext cx="1003958" cy="123864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B87F479-F66E-22D4-DFD0-B733CBA771AD}"/>
              </a:ext>
            </a:extLst>
          </p:cNvPr>
          <p:cNvSpPr txBox="1"/>
          <p:nvPr/>
        </p:nvSpPr>
        <p:spPr>
          <a:xfrm>
            <a:off x="2937510" y="8755372"/>
            <a:ext cx="9914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Rainfall fields are schematic representations for illustration purposes only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ChatGPT.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86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9793C-1638-51D8-95DE-D37D7CCB7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7E1C9C6-677B-7EBB-F0F9-47D980458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8" b="11447"/>
          <a:stretch>
            <a:fillRect/>
          </a:stretch>
        </p:blipFill>
        <p:spPr>
          <a:xfrm>
            <a:off x="1520871" y="3192348"/>
            <a:ext cx="13214257" cy="5446986"/>
          </a:xfrm>
          <a:prstGeom prst="rect">
            <a:avLst/>
          </a:prstGeom>
        </p:spPr>
      </p:pic>
      <p:pic>
        <p:nvPicPr>
          <p:cNvPr id="2" name="图片 1" descr="图形用户界面, 文本, 应用程序&#10;&#10;描述已自动生成">
            <a:extLst>
              <a:ext uri="{FF2B5EF4-FFF2-40B4-BE49-F238E27FC236}">
                <a16:creationId xmlns:a16="http://schemas.microsoft.com/office/drawing/2014/main" id="{2AEF7019-6507-D34A-5B6A-6129B9113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46111" b="80833"/>
          <a:stretch/>
        </p:blipFill>
        <p:spPr>
          <a:xfrm>
            <a:off x="203200" y="228600"/>
            <a:ext cx="7391400" cy="1447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886D0D1-4461-4400-D0AE-73C4FC0CD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6800" y="8406384"/>
            <a:ext cx="1776730" cy="718320"/>
          </a:xfrm>
          <a:prstGeom prst="rect">
            <a:avLst/>
          </a:prstGeom>
        </p:spPr>
      </p:pic>
      <p:pic>
        <p:nvPicPr>
          <p:cNvPr id="5" name="图片 4" descr="图形用户界面, 文本, 应用程序&#10;&#10;描述已自动生成">
            <a:extLst>
              <a:ext uri="{FF2B5EF4-FFF2-40B4-BE49-F238E27FC236}">
                <a16:creationId xmlns:a16="http://schemas.microsoft.com/office/drawing/2014/main" id="{166288D6-3262-CE1E-402A-0FABC9E16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b="75833"/>
          <a:stretch/>
        </p:blipFill>
        <p:spPr>
          <a:xfrm>
            <a:off x="0" y="1676399"/>
            <a:ext cx="16256000" cy="2286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45CEFB3-7FE9-4D8A-ECE2-792611898046}"/>
              </a:ext>
            </a:extLst>
          </p:cNvPr>
          <p:cNvSpPr txBox="1"/>
          <p:nvPr/>
        </p:nvSpPr>
        <p:spPr>
          <a:xfrm>
            <a:off x="7264400" y="228599"/>
            <a:ext cx="8991600" cy="136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Gauge–Radar Merged Precipitation Dataset (1 hour and 1 km) for Great Britain: GRaD-GB (1H1K)  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Xiaobin Qiu, Amy C. Green, Stephen Blenkinsop, and Hayley J. Fowler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A3B1A1F-DBA5-6267-2EF1-6CE1DFA8AED5}"/>
              </a:ext>
            </a:extLst>
          </p:cNvPr>
          <p:cNvSpPr/>
          <p:nvPr/>
        </p:nvSpPr>
        <p:spPr>
          <a:xfrm>
            <a:off x="-25400" y="1992363"/>
            <a:ext cx="259080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Method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徽标&#10;&#10;描述已自动生成">
            <a:extLst>
              <a:ext uri="{FF2B5EF4-FFF2-40B4-BE49-F238E27FC236}">
                <a16:creationId xmlns:a16="http://schemas.microsoft.com/office/drawing/2014/main" id="{89C17A00-3A11-B8F2-3A1B-4D919062B0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0" y="8425680"/>
            <a:ext cx="513086" cy="718320"/>
          </a:xfrm>
          <a:prstGeom prst="rect">
            <a:avLst/>
          </a:prstGeom>
        </p:spPr>
      </p:pic>
      <p:sp>
        <p:nvSpPr>
          <p:cNvPr id="14" name="内容占位符 4">
            <a:extLst>
              <a:ext uri="{FF2B5EF4-FFF2-40B4-BE49-F238E27FC236}">
                <a16:creationId xmlns:a16="http://schemas.microsoft.com/office/drawing/2014/main" id="{B2276A2E-9092-D613-69B3-0E08F1DB1C56}"/>
              </a:ext>
            </a:extLst>
          </p:cNvPr>
          <p:cNvSpPr txBox="1">
            <a:spLocks/>
          </p:cNvSpPr>
          <p:nvPr/>
        </p:nvSpPr>
        <p:spPr>
          <a:xfrm>
            <a:off x="3175000" y="2624925"/>
            <a:ext cx="9194800" cy="64389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400"/>
              </a:spcBef>
              <a:spcAft>
                <a:spcPts val="160"/>
              </a:spcAft>
              <a:buNone/>
            </a:pPr>
            <a:r>
              <a:rPr lang="en-US" altLang="zh-CN" sz="3000" b="1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2.3 Quality Control Framework for Radar Rainfall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65F1C4D-128E-C6F2-265D-91E07A739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6716" y="1837727"/>
            <a:ext cx="1003958" cy="1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3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9BFDE-EEE3-1183-1037-263A059D3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示&#10;&#10;描述已自动生成">
            <a:extLst>
              <a:ext uri="{FF2B5EF4-FFF2-40B4-BE49-F238E27FC236}">
                <a16:creationId xmlns:a16="http://schemas.microsoft.com/office/drawing/2014/main" id="{B9C50037-7D09-015E-67A4-7F84C9D1E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2"/>
          <a:stretch/>
        </p:blipFill>
        <p:spPr>
          <a:xfrm>
            <a:off x="1924214" y="2978400"/>
            <a:ext cx="12706350" cy="5895086"/>
          </a:xfrm>
          <a:prstGeom prst="rect">
            <a:avLst/>
          </a:prstGeom>
        </p:spPr>
      </p:pic>
      <p:pic>
        <p:nvPicPr>
          <p:cNvPr id="2" name="图片 1" descr="图形用户界面, 文本, 应用程序&#10;&#10;描述已自动生成">
            <a:extLst>
              <a:ext uri="{FF2B5EF4-FFF2-40B4-BE49-F238E27FC236}">
                <a16:creationId xmlns:a16="http://schemas.microsoft.com/office/drawing/2014/main" id="{71E65A98-7596-A0D1-5D77-758A1C039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46111" b="80833"/>
          <a:stretch/>
        </p:blipFill>
        <p:spPr>
          <a:xfrm>
            <a:off x="203200" y="228600"/>
            <a:ext cx="7391400" cy="1447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F23E2D8-0046-C47D-0E00-01751F4E4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6800" y="8406384"/>
            <a:ext cx="1776730" cy="718320"/>
          </a:xfrm>
          <a:prstGeom prst="rect">
            <a:avLst/>
          </a:prstGeom>
        </p:spPr>
      </p:pic>
      <p:pic>
        <p:nvPicPr>
          <p:cNvPr id="5" name="图片 4" descr="图形用户界面, 文本, 应用程序&#10;&#10;描述已自动生成">
            <a:extLst>
              <a:ext uri="{FF2B5EF4-FFF2-40B4-BE49-F238E27FC236}">
                <a16:creationId xmlns:a16="http://schemas.microsoft.com/office/drawing/2014/main" id="{2334AF16-E1FF-A3A1-FB67-DF0D58FE0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b="75833"/>
          <a:stretch/>
        </p:blipFill>
        <p:spPr>
          <a:xfrm>
            <a:off x="0" y="1676399"/>
            <a:ext cx="16256000" cy="2286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BA89B4D-C665-F03F-B309-4ACD33D14634}"/>
              </a:ext>
            </a:extLst>
          </p:cNvPr>
          <p:cNvSpPr txBox="1"/>
          <p:nvPr/>
        </p:nvSpPr>
        <p:spPr>
          <a:xfrm>
            <a:off x="7264400" y="228599"/>
            <a:ext cx="8991600" cy="136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Gauge–Radar Merged Precipitation Dataset (1 hour and 1 km) for Great Britain: GRaD-GB (1H1K)  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Xiaobin Qiu, Amy C. Green, Stephen Blenkinsop, and Hayley J. Fowler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1773978-76F1-A092-0C73-FD0EED866E2A}"/>
              </a:ext>
            </a:extLst>
          </p:cNvPr>
          <p:cNvSpPr/>
          <p:nvPr/>
        </p:nvSpPr>
        <p:spPr>
          <a:xfrm>
            <a:off x="-25400" y="1992363"/>
            <a:ext cx="259080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Method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徽标&#10;&#10;描述已自动生成">
            <a:extLst>
              <a:ext uri="{FF2B5EF4-FFF2-40B4-BE49-F238E27FC236}">
                <a16:creationId xmlns:a16="http://schemas.microsoft.com/office/drawing/2014/main" id="{653B385F-68E5-968C-398B-378999E54D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0" y="8425680"/>
            <a:ext cx="513086" cy="718320"/>
          </a:xfrm>
          <a:prstGeom prst="rect">
            <a:avLst/>
          </a:prstGeom>
        </p:spPr>
      </p:pic>
      <p:sp>
        <p:nvSpPr>
          <p:cNvPr id="14" name="内容占位符 4">
            <a:extLst>
              <a:ext uri="{FF2B5EF4-FFF2-40B4-BE49-F238E27FC236}">
                <a16:creationId xmlns:a16="http://schemas.microsoft.com/office/drawing/2014/main" id="{07D8B0C0-3A4B-EB55-86D8-AEE0BCEC0180}"/>
              </a:ext>
            </a:extLst>
          </p:cNvPr>
          <p:cNvSpPr txBox="1">
            <a:spLocks/>
          </p:cNvSpPr>
          <p:nvPr/>
        </p:nvSpPr>
        <p:spPr>
          <a:xfrm>
            <a:off x="2641600" y="2458602"/>
            <a:ext cx="11271579" cy="64389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400"/>
              </a:spcBef>
              <a:spcAft>
                <a:spcPts val="160"/>
              </a:spcAft>
              <a:buNone/>
            </a:pPr>
            <a:r>
              <a:rPr lang="en-US" altLang="zh-CN" sz="3000" b="1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2.4 Gauss Blending Method to emerge gauge and radar rainfall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C0D452-D022-9D0C-D000-01DB326F7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6716" y="1837727"/>
            <a:ext cx="1003958" cy="123864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9E917EA-3CD3-493A-4D22-A9C3252B3D2B}"/>
              </a:ext>
            </a:extLst>
          </p:cNvPr>
          <p:cNvSpPr txBox="1"/>
          <p:nvPr/>
        </p:nvSpPr>
        <p:spPr>
          <a:xfrm>
            <a:off x="1924214" y="8814429"/>
            <a:ext cx="10318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Rainfall fields are schematic representations for illustration purposes only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ChatGPT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2567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AA9A4-4EFD-4259-2829-26351DFF3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, 应用程序&#10;&#10;描述已自动生成">
            <a:extLst>
              <a:ext uri="{FF2B5EF4-FFF2-40B4-BE49-F238E27FC236}">
                <a16:creationId xmlns:a16="http://schemas.microsoft.com/office/drawing/2014/main" id="{4DCACFC5-9C62-9058-0227-3AE586A22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46111" b="80833"/>
          <a:stretch/>
        </p:blipFill>
        <p:spPr>
          <a:xfrm>
            <a:off x="203200" y="228600"/>
            <a:ext cx="7391400" cy="1447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475186-ED90-30A3-1C9F-EAABA6736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800" y="8416554"/>
            <a:ext cx="1776730" cy="718320"/>
          </a:xfrm>
          <a:prstGeom prst="rect">
            <a:avLst/>
          </a:prstGeom>
        </p:spPr>
      </p:pic>
      <p:pic>
        <p:nvPicPr>
          <p:cNvPr id="5" name="图片 4" descr="图形用户界面, 文本, 应用程序&#10;&#10;描述已自动生成">
            <a:extLst>
              <a:ext uri="{FF2B5EF4-FFF2-40B4-BE49-F238E27FC236}">
                <a16:creationId xmlns:a16="http://schemas.microsoft.com/office/drawing/2014/main" id="{DDAF5972-2524-13C8-D3C6-7489F4F16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b="75833"/>
          <a:stretch/>
        </p:blipFill>
        <p:spPr>
          <a:xfrm>
            <a:off x="0" y="1676399"/>
            <a:ext cx="16256000" cy="2286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5CA716B-1908-BCD7-35C1-5B4F1F84B817}"/>
              </a:ext>
            </a:extLst>
          </p:cNvPr>
          <p:cNvSpPr txBox="1"/>
          <p:nvPr/>
        </p:nvSpPr>
        <p:spPr>
          <a:xfrm>
            <a:off x="7264400" y="228599"/>
            <a:ext cx="8991600" cy="136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Gauge–Radar Merged Precipitation Dataset (1 hour and 1 km) for Great Britain: GRaD-GB (1H1K)  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Xiaobin Qiu, Amy C. Green, Stephen Blenkinsop, and Hayley J. Fowler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8758CB2-0A25-3325-8F6E-7FC2C6E7A165}"/>
              </a:ext>
            </a:extLst>
          </p:cNvPr>
          <p:cNvSpPr/>
          <p:nvPr/>
        </p:nvSpPr>
        <p:spPr>
          <a:xfrm>
            <a:off x="-25400" y="1992363"/>
            <a:ext cx="320040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3.Results &amp; Impact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 descr="徽标&#10;&#10;描述已自动生成">
            <a:extLst>
              <a:ext uri="{FF2B5EF4-FFF2-40B4-BE49-F238E27FC236}">
                <a16:creationId xmlns:a16="http://schemas.microsoft.com/office/drawing/2014/main" id="{20BF4F99-0CC4-69A5-FDF5-0351139684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0" y="8425680"/>
            <a:ext cx="513086" cy="718320"/>
          </a:xfrm>
          <a:prstGeom prst="rect">
            <a:avLst/>
          </a:prstGeom>
        </p:spPr>
      </p:pic>
      <p:sp>
        <p:nvSpPr>
          <p:cNvPr id="15" name="内容占位符 4">
            <a:extLst>
              <a:ext uri="{FF2B5EF4-FFF2-40B4-BE49-F238E27FC236}">
                <a16:creationId xmlns:a16="http://schemas.microsoft.com/office/drawing/2014/main" id="{BC27C392-F44D-3AFE-4AFF-CFF41ADCD704}"/>
              </a:ext>
            </a:extLst>
          </p:cNvPr>
          <p:cNvSpPr txBox="1">
            <a:spLocks/>
          </p:cNvSpPr>
          <p:nvPr/>
        </p:nvSpPr>
        <p:spPr>
          <a:xfrm>
            <a:off x="908927" y="2691574"/>
            <a:ext cx="6747813" cy="643896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400"/>
              </a:spcBef>
              <a:spcAft>
                <a:spcPts val="160"/>
              </a:spcAft>
              <a:buNone/>
            </a:pPr>
            <a:r>
              <a:rPr lang="en-US" altLang="zh-CN" sz="2400" b="1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(1) Quality Control of Radar Rainfall Data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8FFF3C0-A8AE-EB33-3DB3-B62B1B4A7B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97" b="67850"/>
          <a:stretch>
            <a:fillRect/>
          </a:stretch>
        </p:blipFill>
        <p:spPr>
          <a:xfrm>
            <a:off x="453514" y="3162183"/>
            <a:ext cx="9336989" cy="2611687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A18BF41D-8B5B-A0C4-1995-3F15921B921E}"/>
              </a:ext>
            </a:extLst>
          </p:cNvPr>
          <p:cNvGrpSpPr/>
          <p:nvPr/>
        </p:nvGrpSpPr>
        <p:grpSpPr>
          <a:xfrm>
            <a:off x="512585" y="6240910"/>
            <a:ext cx="9177799" cy="2520840"/>
            <a:chOff x="612296" y="4908683"/>
            <a:chExt cx="5897760" cy="195896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1E15F49-1D06-1DBF-4D7B-464148F02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>
            <a:xfrm>
              <a:off x="2460334" y="4908683"/>
              <a:ext cx="4049722" cy="1958963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49938534-B42C-0D57-69B5-A7698E047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49"/>
            <a:stretch>
              <a:fillRect/>
            </a:stretch>
          </p:blipFill>
          <p:spPr>
            <a:xfrm>
              <a:off x="612296" y="4908683"/>
              <a:ext cx="1950121" cy="1867922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6A32263D-A1F2-D2A4-DED4-BB67B68F8E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8985" r="12537" b="8695"/>
          <a:stretch>
            <a:fillRect/>
          </a:stretch>
        </p:blipFill>
        <p:spPr>
          <a:xfrm>
            <a:off x="10212811" y="3824941"/>
            <a:ext cx="5558672" cy="4402407"/>
          </a:xfrm>
          <a:prstGeom prst="rect">
            <a:avLst/>
          </a:prstGeom>
        </p:spPr>
      </p:pic>
      <p:sp>
        <p:nvSpPr>
          <p:cNvPr id="29" name="内容占位符 4">
            <a:extLst>
              <a:ext uri="{FF2B5EF4-FFF2-40B4-BE49-F238E27FC236}">
                <a16:creationId xmlns:a16="http://schemas.microsoft.com/office/drawing/2014/main" id="{141852E1-5246-5729-26CE-BE22BC96A174}"/>
              </a:ext>
            </a:extLst>
          </p:cNvPr>
          <p:cNvSpPr txBox="1">
            <a:spLocks/>
          </p:cNvSpPr>
          <p:nvPr/>
        </p:nvSpPr>
        <p:spPr>
          <a:xfrm>
            <a:off x="934893" y="5880697"/>
            <a:ext cx="6747813" cy="643896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400"/>
              </a:spcBef>
              <a:spcAft>
                <a:spcPts val="160"/>
              </a:spcAft>
              <a:buNone/>
            </a:pPr>
            <a:r>
              <a:rPr lang="en-US" altLang="zh-CN" sz="2400" b="1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(2) Blending Radar and Gauge Rainfall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3001856-D101-EC68-CC32-0FA65BD916F0}"/>
              </a:ext>
            </a:extLst>
          </p:cNvPr>
          <p:cNvSpPr/>
          <p:nvPr/>
        </p:nvSpPr>
        <p:spPr>
          <a:xfrm flipH="1">
            <a:off x="10003180" y="2700427"/>
            <a:ext cx="52282" cy="60613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1" name="内容占位符 4">
            <a:extLst>
              <a:ext uri="{FF2B5EF4-FFF2-40B4-BE49-F238E27FC236}">
                <a16:creationId xmlns:a16="http://schemas.microsoft.com/office/drawing/2014/main" id="{7232CFE2-E28F-7959-D1DC-8E2528F546FB}"/>
              </a:ext>
            </a:extLst>
          </p:cNvPr>
          <p:cNvSpPr txBox="1">
            <a:spLocks/>
          </p:cNvSpPr>
          <p:nvPr/>
        </p:nvSpPr>
        <p:spPr>
          <a:xfrm>
            <a:off x="10103299" y="2702002"/>
            <a:ext cx="5723124" cy="138208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400"/>
              </a:spcBef>
              <a:spcAft>
                <a:spcPts val="160"/>
              </a:spcAft>
              <a:buNone/>
            </a:pPr>
            <a:r>
              <a:rPr lang="en-US" altLang="zh-CN" sz="2400" b="1" kern="100" dirty="0">
                <a:latin typeface="Times New Roman" panose="02020603050405020304" pitchFamily="18" charset="0"/>
                <a:ea typeface="等线" panose="02010600030101010101" pitchFamily="2" charset="-122"/>
              </a:rPr>
              <a:t>(3) </a:t>
            </a:r>
            <a:r>
              <a:rPr lang="en-US" altLang="zh-CN" sz="2400" b="1" kern="100" dirty="0" err="1">
                <a:latin typeface="Times New Roman" panose="02020603050405020304" pitchFamily="18" charset="0"/>
              </a:rPr>
              <a:t>GRaD</a:t>
            </a:r>
            <a:r>
              <a:rPr lang="en-US" altLang="zh-CN" sz="2400" b="1" kern="100" dirty="0">
                <a:latin typeface="Times New Roman" panose="02020603050405020304" pitchFamily="18" charset="0"/>
              </a:rPr>
              <a:t>-GB (1H1K): Gauge–Radar Precipitation Dataset (1 hour and 1 km) for Great Britain (2006-2023)</a:t>
            </a:r>
            <a:endParaRPr lang="en-US" altLang="zh-CN" sz="2400" b="1" kern="100" dirty="0"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0273E9A-10B1-1C79-D86F-59894A4E7F8D}"/>
              </a:ext>
            </a:extLst>
          </p:cNvPr>
          <p:cNvSpPr txBox="1"/>
          <p:nvPr/>
        </p:nvSpPr>
        <p:spPr>
          <a:xfrm>
            <a:off x="10577890" y="8018912"/>
            <a:ext cx="5067293" cy="625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most intense rainfall ever recorded in the UK (July 18, 2017, Coverack)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EEA866F-01C9-50A6-A855-0CD94D6764E1}"/>
              </a:ext>
            </a:extLst>
          </p:cNvPr>
          <p:cNvSpPr/>
          <p:nvPr/>
        </p:nvSpPr>
        <p:spPr>
          <a:xfrm rot="16200000">
            <a:off x="5282766" y="1171091"/>
            <a:ext cx="60959" cy="94189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6BBF76-A4F2-38CE-454A-1C10C2521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16716" y="1837727"/>
            <a:ext cx="1003958" cy="1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78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65410-9750-D6D2-F6FA-6F829B3A6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形用户界面, 文本, 应用程序&#10;&#10;描述已自动生成">
            <a:extLst>
              <a:ext uri="{FF2B5EF4-FFF2-40B4-BE49-F238E27FC236}">
                <a16:creationId xmlns:a16="http://schemas.microsoft.com/office/drawing/2014/main" id="{459A670D-B7D4-8E32-445C-7CD7084C0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46111" b="80833"/>
          <a:stretch/>
        </p:blipFill>
        <p:spPr>
          <a:xfrm>
            <a:off x="203200" y="228600"/>
            <a:ext cx="7391400" cy="1447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0A1EF98-9BF0-2DCD-9059-58E2AB12D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800" y="8416554"/>
            <a:ext cx="1776730" cy="718320"/>
          </a:xfrm>
          <a:prstGeom prst="rect">
            <a:avLst/>
          </a:prstGeom>
        </p:spPr>
      </p:pic>
      <p:pic>
        <p:nvPicPr>
          <p:cNvPr id="5" name="图片 4" descr="图形用户界面, 文本, 应用程序&#10;&#10;描述已自动生成">
            <a:extLst>
              <a:ext uri="{FF2B5EF4-FFF2-40B4-BE49-F238E27FC236}">
                <a16:creationId xmlns:a16="http://schemas.microsoft.com/office/drawing/2014/main" id="{0B6D7906-1EC6-B427-2B27-0B79676D5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b="75833"/>
          <a:stretch/>
        </p:blipFill>
        <p:spPr>
          <a:xfrm>
            <a:off x="0" y="1676399"/>
            <a:ext cx="16256000" cy="2286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EB51168-FFCE-026D-8D22-CADF8827CC7F}"/>
              </a:ext>
            </a:extLst>
          </p:cNvPr>
          <p:cNvSpPr txBox="1"/>
          <p:nvPr/>
        </p:nvSpPr>
        <p:spPr>
          <a:xfrm>
            <a:off x="7264400" y="228599"/>
            <a:ext cx="8991600" cy="136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Gauge–Radar Merged Precipitation Dataset (1 hour and 1 km) for Great Britain: GRaD-GB (1H1K)  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Xiaobin Qiu, Amy C. Green, Stephen Blenkinsop, and Hayley J. Fowler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6A77E5A-EB4F-8E2C-7288-956E0BA66DA8}"/>
              </a:ext>
            </a:extLst>
          </p:cNvPr>
          <p:cNvSpPr/>
          <p:nvPr/>
        </p:nvSpPr>
        <p:spPr>
          <a:xfrm>
            <a:off x="-25400" y="1992363"/>
            <a:ext cx="320040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3.Results &amp; Impact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CFE5C8-A98A-05D2-6C0B-2276EC25451A}"/>
              </a:ext>
            </a:extLst>
          </p:cNvPr>
          <p:cNvSpPr/>
          <p:nvPr/>
        </p:nvSpPr>
        <p:spPr>
          <a:xfrm>
            <a:off x="886240" y="3303707"/>
            <a:ext cx="7162800" cy="421783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D08BD-4589-A51A-65FD-15CD2C23B4D2}"/>
              </a:ext>
            </a:extLst>
          </p:cNvPr>
          <p:cNvSpPr txBox="1"/>
          <p:nvPr/>
        </p:nvSpPr>
        <p:spPr>
          <a:xfrm>
            <a:off x="1191040" y="3297907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Proven Accuracy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561DF-BB8F-B96C-4336-4BDCD0E30875}"/>
              </a:ext>
            </a:extLst>
          </p:cNvPr>
          <p:cNvSpPr txBox="1"/>
          <p:nvPr/>
        </p:nvSpPr>
        <p:spPr>
          <a:xfrm>
            <a:off x="859178" y="5829041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2: Final GBM Blending Impact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E39A7A-D439-768B-C627-0F522B47BF7A}"/>
              </a:ext>
            </a:extLst>
          </p:cNvPr>
          <p:cNvGrpSpPr/>
          <p:nvPr/>
        </p:nvGrpSpPr>
        <p:grpSpPr>
          <a:xfrm>
            <a:off x="1386840" y="4385887"/>
            <a:ext cx="6205000" cy="1312852"/>
            <a:chOff x="1672897" y="4904813"/>
            <a:chExt cx="6205000" cy="131285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6A6D64-CB74-2C59-D099-8ACB020597EA}"/>
                </a:ext>
              </a:extLst>
            </p:cNvPr>
            <p:cNvSpPr txBox="1"/>
            <p:nvPr/>
          </p:nvSpPr>
          <p:spPr>
            <a:xfrm>
              <a:off x="1672897" y="4925003"/>
              <a:ext cx="2721303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▼ 29% </a:t>
              </a:r>
            </a:p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Reduction in Radar RMSE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086A1C-0BDC-0D58-970D-7D2DCE22A555}"/>
                </a:ext>
              </a:extLst>
            </p:cNvPr>
            <p:cNvSpPr txBox="1"/>
            <p:nvPr/>
          </p:nvSpPr>
          <p:spPr>
            <a:xfrm>
              <a:off x="4839004" y="4904813"/>
              <a:ext cx="3038893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▲ 31% </a:t>
              </a:r>
            </a:p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Increase in Correlation (CC)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F50860-8B1F-F575-DEBF-A858C4108AA9}"/>
              </a:ext>
            </a:extLst>
          </p:cNvPr>
          <p:cNvGrpSpPr/>
          <p:nvPr/>
        </p:nvGrpSpPr>
        <p:grpSpPr>
          <a:xfrm>
            <a:off x="1386840" y="6208543"/>
            <a:ext cx="6541814" cy="1313003"/>
            <a:chOff x="1586186" y="6637764"/>
            <a:chExt cx="6541814" cy="13130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86A1C1-12CE-535A-28E7-2D832B5A3BF3}"/>
                </a:ext>
              </a:extLst>
            </p:cNvPr>
            <p:cNvSpPr txBox="1"/>
            <p:nvPr/>
          </p:nvSpPr>
          <p:spPr>
            <a:xfrm>
              <a:off x="1586186" y="6658105"/>
              <a:ext cx="3263462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▼ 14.5% </a:t>
              </a:r>
            </a:p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Improvement in RMSE &amp; MAE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88DA77-F697-8C27-04FF-DE7204A689BD}"/>
                </a:ext>
              </a:extLst>
            </p:cNvPr>
            <p:cNvSpPr txBox="1"/>
            <p:nvPr/>
          </p:nvSpPr>
          <p:spPr>
            <a:xfrm>
              <a:off x="4714237" y="6637764"/>
              <a:ext cx="3413763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▼ 22% </a:t>
              </a:r>
            </a:p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Reduction in Mean Relative Error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E446B18-D96E-4FC2-55A9-B5EB5B389F01}"/>
              </a:ext>
            </a:extLst>
          </p:cNvPr>
          <p:cNvSpPr txBox="1"/>
          <p:nvPr/>
        </p:nvSpPr>
        <p:spPr>
          <a:xfrm>
            <a:off x="864192" y="4016555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1: QC Framework Impact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488B6E-54C7-102C-F760-6BB93210E395}"/>
              </a:ext>
            </a:extLst>
          </p:cNvPr>
          <p:cNvSpPr txBox="1"/>
          <p:nvPr/>
        </p:nvSpPr>
        <p:spPr>
          <a:xfrm>
            <a:off x="8468444" y="3427467"/>
            <a:ext cx="67818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QC Framework: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effectively detect problematic radar rainfall and improve its accuracy.</a:t>
            </a:r>
          </a:p>
          <a:p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GRaD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-GB (1H1K):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new hourly, 1-km gauge–radar merged dataset spanning 2006–2023. </a:t>
            </a:r>
          </a:p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it Matters: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good dataset for tracking storm life cycles, managing flood risk, and driving hydrological modelling.</a:t>
            </a:r>
          </a:p>
        </p:txBody>
      </p:sp>
      <p:pic>
        <p:nvPicPr>
          <p:cNvPr id="24" name="图片 23" descr="徽标&#10;&#10;描述已自动生成">
            <a:extLst>
              <a:ext uri="{FF2B5EF4-FFF2-40B4-BE49-F238E27FC236}">
                <a16:creationId xmlns:a16="http://schemas.microsoft.com/office/drawing/2014/main" id="{E353C1F5-7EDF-4F83-E81A-FE09B39E4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0" y="8425680"/>
            <a:ext cx="513086" cy="7183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6AC99B3-1EC5-5499-1A28-4A9714524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6716" y="1837727"/>
            <a:ext cx="1003958" cy="1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88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1095</Words>
  <Application>Microsoft Office PowerPoint</Application>
  <PresentationFormat>自定义</PresentationFormat>
  <Paragraphs>91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6" baseType="lpstr">
      <vt:lpstr>等线</vt:lpstr>
      <vt:lpstr>Arial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Xiaobin Qiu</cp:lastModifiedBy>
  <cp:revision>29</cp:revision>
  <dcterms:created xsi:type="dcterms:W3CDTF">2006-08-16T00:00:00Z</dcterms:created>
  <dcterms:modified xsi:type="dcterms:W3CDTF">2026-04-26T11:50:54Z</dcterms:modified>
</cp:coreProperties>
</file>