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54"/>
  </p:notesMasterIdLst>
  <p:sldIdLst>
    <p:sldId id="1074" r:id="rId4"/>
    <p:sldId id="1126" r:id="rId5"/>
    <p:sldId id="1146" r:id="rId6"/>
    <p:sldId id="1207" r:id="rId7"/>
    <p:sldId id="263" r:id="rId8"/>
    <p:sldId id="1160" r:id="rId9"/>
    <p:sldId id="264" r:id="rId10"/>
    <p:sldId id="1111" r:id="rId11"/>
    <p:sldId id="1162" r:id="rId12"/>
    <p:sldId id="257" r:id="rId13"/>
    <p:sldId id="1168" r:id="rId14"/>
    <p:sldId id="258" r:id="rId15"/>
    <p:sldId id="1217" r:id="rId16"/>
    <p:sldId id="260" r:id="rId17"/>
    <p:sldId id="1129" r:id="rId18"/>
    <p:sldId id="1130" r:id="rId19"/>
    <p:sldId id="1218" r:id="rId20"/>
    <p:sldId id="265" r:id="rId21"/>
    <p:sldId id="1196" r:id="rId22"/>
    <p:sldId id="1133" r:id="rId23"/>
    <p:sldId id="1136" r:id="rId24"/>
    <p:sldId id="1154" r:id="rId25"/>
    <p:sldId id="1134" r:id="rId26"/>
    <p:sldId id="1137" r:id="rId27"/>
    <p:sldId id="1150" r:id="rId28"/>
    <p:sldId id="1188" r:id="rId29"/>
    <p:sldId id="1210" r:id="rId30"/>
    <p:sldId id="1184" r:id="rId31"/>
    <p:sldId id="1189" r:id="rId32"/>
    <p:sldId id="1243" r:id="rId33"/>
    <p:sldId id="1241" r:id="rId34"/>
    <p:sldId id="1245" r:id="rId35"/>
    <p:sldId id="1246" r:id="rId36"/>
    <p:sldId id="1247" r:id="rId37"/>
    <p:sldId id="1242" r:id="rId38"/>
    <p:sldId id="1248" r:id="rId39"/>
    <p:sldId id="1249" r:id="rId40"/>
    <p:sldId id="1250" r:id="rId41"/>
    <p:sldId id="1251" r:id="rId42"/>
    <p:sldId id="1215" r:id="rId43"/>
    <p:sldId id="1240" r:id="rId44"/>
    <p:sldId id="1193" r:id="rId45"/>
    <p:sldId id="1194" r:id="rId46"/>
    <p:sldId id="1195" r:id="rId47"/>
    <p:sldId id="1203" r:id="rId48"/>
    <p:sldId id="1204" r:id="rId49"/>
    <p:sldId id="1205" r:id="rId50"/>
    <p:sldId id="1235" r:id="rId51"/>
    <p:sldId id="1238" r:id="rId52"/>
    <p:sldId id="1230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88" autoAdjust="0"/>
    <p:restoredTop sz="94672"/>
  </p:normalViewPr>
  <p:slideViewPr>
    <p:cSldViewPr snapToGrid="0">
      <p:cViewPr varScale="1">
        <p:scale>
          <a:sx n="96" d="100"/>
          <a:sy n="96" d="100"/>
        </p:scale>
        <p:origin x="4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48743C-0A62-4DF3-822D-33057451EFB7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F434C-C0C5-45A1-815E-93DD84C53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959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926cf7067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926cf7067e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926cf7067e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48167-D2D5-7575-D457-8587DF478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CFFA0C-35DB-B6DF-83A4-3697521AC9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B36CE5-BEB2-590F-7EE3-55B75ED53D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4504A-AA23-3B53-B819-D2745A6989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F434C-C0C5-45A1-815E-93DD84C53D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514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23695-D2E6-6125-4629-28C192212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BE22F3-DF1B-D6BE-9EFE-9EF274B6B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32976A-104A-EB83-4BA1-5D13372AA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198A11-5CAA-11EC-F293-2F061CA41F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F434C-C0C5-45A1-815E-93DD84C53D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634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6CDCB-214A-0C8A-F42C-02EEE55D8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8081E8-3AFC-0863-4279-AFE8A6CCF1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000379-8A32-A545-2DF5-05F3401E68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714468-5503-FFEC-6EC4-AB6826AB17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F434C-C0C5-45A1-815E-93DD84C53D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736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could be a case for simply taking the spread between the means of 23 RMSE and RMS-</a:t>
            </a:r>
            <a:r>
              <a:rPr lang="en-GB" dirty="0" err="1"/>
              <a:t>LogE</a:t>
            </a:r>
            <a:r>
              <a:rPr lang="en-GB" dirty="0"/>
              <a:t> fits.  One undervalues the tails, the other overvalues them.</a:t>
            </a:r>
          </a:p>
          <a:p>
            <a:r>
              <a:rPr lang="en-GB" dirty="0"/>
              <a:t>However, green curve in top=-right plot (1 Pareto fit to 23-station data using Log(data) ) seems to do pretty well.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F434C-C0C5-45A1-815E-93DD84C53DC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151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GEV is “Generalized Extreme Value”.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F434C-C0C5-45A1-815E-93DD84C53DC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385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EC-EARTH output is from the </a:t>
            </a:r>
            <a:r>
              <a:rPr lang="en-US" dirty="0" err="1"/>
              <a:t>precip</a:t>
            </a:r>
            <a:r>
              <a:rPr lang="en-US" dirty="0"/>
              <a:t>. values saved every 3 hours. The 2 simulations considered are for the historical period 1976-2005 and the future period 2071-2100 under the RCP8.5 emission scenario.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F434C-C0C5-45A1-815E-93DD84C53DC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338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EC-EARTH output is from the </a:t>
            </a:r>
            <a:r>
              <a:rPr lang="en-US" dirty="0" err="1"/>
              <a:t>precip</a:t>
            </a:r>
            <a:r>
              <a:rPr lang="en-US" dirty="0"/>
              <a:t>. values saved every 3 hours. The 2 simulations considered are for the historical period 1976-2005 and the future period 2071-2100 under the RCP8.5 emission scenario.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F434C-C0C5-45A1-815E-93DD84C53D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526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C28ED-BCA3-3D58-D6D5-7D4B38254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9F8E74-AC23-FFBF-7FB4-483FBC0799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5D72CE-7F73-4A2B-CAE2-4AD6A35B70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EC-EARTH output is from the </a:t>
            </a:r>
            <a:r>
              <a:rPr lang="en-US" dirty="0" err="1"/>
              <a:t>precip</a:t>
            </a:r>
            <a:r>
              <a:rPr lang="en-US" dirty="0"/>
              <a:t>. values saved every 3 hours. The 2 simulations considered are for the historical period 1976-2005 and the future period 2071-2100 under the RCP8.5 emission scenario.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2D936-EC68-776D-C63B-CC9F20798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F434C-C0C5-45A1-815E-93DD84C53DC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3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63393-A3D6-9977-EDA1-C3E77D952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28D56B-01DD-F738-29C6-1765D5546B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F1D4C9-D6CA-B410-B1C2-C454A1ACEF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5C7DD-3F8F-C0D2-B6C4-7DA9158D80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F434C-C0C5-45A1-815E-93DD84C53D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941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DCBDA-60DD-DC9B-0664-D0E8E6045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021D4E-A9AF-2B4B-E657-E15491478E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07B3AD-AB26-50FC-D243-023639B3D4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BDA56-EA39-40C6-24F9-62940DD9CD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F434C-C0C5-45A1-815E-93DD84C53D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023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25928-1B3D-84E2-27EC-7EBEEAA9A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96FCB4-4E47-D1AF-95A0-9079ABABC4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4CBCB2-2F08-3ED6-513B-FCC23EA6EB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AFCEB-2046-008E-69F8-ED4CBC9DA9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EF434C-C0C5-45A1-815E-93DD84C53D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799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77F14-4740-612C-302D-DE7E3B2A4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6FF968-004F-5380-37FD-6CDF4EAFAE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3733D-BFFF-BBC4-AAE4-02508F683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9EF82-9FBA-47E4-9368-562D3AAF2B03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DB8DE-E40D-B475-A18D-806386111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3280D-A492-8EAA-49C6-BE6DDE7F5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366EF-656D-49F5-9C98-4340617274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467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833A2-8137-83F6-32EE-C7BC6EB73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23AC33-4C36-09A7-7BD4-B0337650E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3140D-012A-C26A-04DB-59C64612E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9EF82-9FBA-47E4-9368-562D3AAF2B03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7359A-EDA5-44B8-5272-93C7B1FA7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96C06-3639-6BCD-85E9-70F32F46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366EF-656D-49F5-9C98-4340617274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817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D9B2F3-35A4-8D13-8840-F6E042658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EC10CF-0124-2D1C-6978-7354D92CFB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E7B25-B5E7-0F24-B650-C378C9C25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9EF82-9FBA-47E4-9368-562D3AAF2B03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09521-800E-4D98-0BA7-8ABD22332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7B84E-EF2B-46D8-FCCF-0E5CEC96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366EF-656D-49F5-9C98-4340617274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117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6281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6394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629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3866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8483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8902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6810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6388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A39FD-321C-E47C-68EB-4C611A7C7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A28B9-CC5F-DA9F-6C62-5100B1A91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B0E68-31D3-938E-2329-D217C7BC9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9EF82-9FBA-47E4-9368-562D3AAF2B03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81F23-1DD3-84F9-DC80-0BC9FC669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97C3D-A48A-3A65-C619-CCEF8105E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366EF-656D-49F5-9C98-4340617274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160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505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" type="tx">
  <p:cSld name="Title + 1 colum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957733" y="985833"/>
            <a:ext cx="90147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6CD"/>
              </a:buClr>
              <a:buSzPts val="3600"/>
              <a:buFont typeface="Calibri"/>
              <a:buNone/>
              <a:defRPr>
                <a:solidFill>
                  <a:srgbClr val="0086C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957733" y="2311400"/>
            <a:ext cx="9014700" cy="39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  <a:defRPr/>
            </a:lvl1pPr>
            <a:lvl2pPr marL="914400" lvl="1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▫"/>
              <a:defRPr/>
            </a:lvl2pPr>
            <a:lvl3pPr marL="1371600" lvl="2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▫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▫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▫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▫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87" name="Google Shape;87;p13"/>
          <p:cNvGrpSpPr/>
          <p:nvPr/>
        </p:nvGrpSpPr>
        <p:grpSpPr>
          <a:xfrm rot="10800000">
            <a:off x="11802169" y="38458"/>
            <a:ext cx="352007" cy="6781562"/>
            <a:chOff x="5307800" y="238125"/>
            <a:chExt cx="271925" cy="5238750"/>
          </a:xfrm>
        </p:grpSpPr>
        <p:sp>
          <p:nvSpPr>
            <p:cNvPr id="88" name="Google Shape;88;p13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3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3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3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13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13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3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3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3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3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3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3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3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3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3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3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3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3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3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3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3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3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3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3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3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3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3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3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3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3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3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3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3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3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3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3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3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13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3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3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3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3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13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3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3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13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13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" name="Google Shape;145;p13"/>
          <p:cNvGrpSpPr/>
          <p:nvPr/>
        </p:nvGrpSpPr>
        <p:grpSpPr>
          <a:xfrm rot="10800000">
            <a:off x="10438315" y="38458"/>
            <a:ext cx="1521005" cy="6781562"/>
            <a:chOff x="5458325" y="238125"/>
            <a:chExt cx="1174975" cy="5238750"/>
          </a:xfrm>
        </p:grpSpPr>
        <p:sp>
          <p:nvSpPr>
            <p:cNvPr id="146" name="Google Shape;146;p13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3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3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13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13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13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13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13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13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13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13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" name="Google Shape;208;p13"/>
          <p:cNvGrpSpPr/>
          <p:nvPr/>
        </p:nvGrpSpPr>
        <p:grpSpPr>
          <a:xfrm rot="10800000">
            <a:off x="10243497" y="38458"/>
            <a:ext cx="1326151" cy="6586740"/>
            <a:chOff x="5759350" y="388625"/>
            <a:chExt cx="1024450" cy="5088250"/>
          </a:xfrm>
        </p:grpSpPr>
        <p:sp>
          <p:nvSpPr>
            <p:cNvPr id="209" name="Google Shape;209;p13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13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3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3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13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3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3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13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3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3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3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3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3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3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3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3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3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3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3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3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13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3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13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92C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10;p13"/>
          <p:cNvGrpSpPr/>
          <p:nvPr/>
        </p:nvGrpSpPr>
        <p:grpSpPr>
          <a:xfrm rot="10800000">
            <a:off x="10243493" y="38458"/>
            <a:ext cx="1521005" cy="6781562"/>
            <a:chOff x="5608825" y="238125"/>
            <a:chExt cx="1174975" cy="5238750"/>
          </a:xfrm>
        </p:grpSpPr>
        <p:sp>
          <p:nvSpPr>
            <p:cNvPr id="311" name="Google Shape;311;p13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13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3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3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3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3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13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13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3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3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3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3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3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3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13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3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3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8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1" name="Google Shape;361;p13"/>
          <p:cNvSpPr txBox="1">
            <a:spLocks noGrp="1"/>
          </p:cNvSpPr>
          <p:nvPr>
            <p:ph type="sldNum" idx="12"/>
          </p:nvPr>
        </p:nvSpPr>
        <p:spPr>
          <a:xfrm>
            <a:off x="122041" y="629360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 rtl="0">
              <a:buNone/>
              <a:defRPr/>
            </a:lvl1pPr>
            <a:lvl2pPr marL="0" lvl="1" indent="0" algn="r" rtl="0">
              <a:buNone/>
              <a:defRPr/>
            </a:lvl2pPr>
            <a:lvl3pPr marL="0" lvl="2" indent="0" algn="r" rtl="0">
              <a:buNone/>
              <a:defRPr/>
            </a:lvl3pPr>
            <a:lvl4pPr marL="0" lvl="3" indent="0" algn="r" rtl="0">
              <a:buNone/>
              <a:defRPr/>
            </a:lvl4pPr>
            <a:lvl5pPr marL="0" lvl="4" indent="0" algn="r" rtl="0">
              <a:buNone/>
              <a:defRPr/>
            </a:lvl5pPr>
            <a:lvl6pPr marL="0" lvl="5" indent="0" algn="r" rtl="0">
              <a:buNone/>
              <a:defRPr/>
            </a:lvl6pPr>
            <a:lvl7pPr marL="0" lvl="6" indent="0" algn="r" rtl="0">
              <a:buNone/>
              <a:defRPr/>
            </a:lvl7pPr>
            <a:lvl8pPr marL="0" lvl="7" indent="0" algn="r" rtl="0">
              <a:buNone/>
              <a:defRPr/>
            </a:lvl8pPr>
            <a:lvl9pPr marL="0" lvl="8" indent="0" algn="r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62" name="Google Shape;36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8450"/>
            <a:ext cx="2680926" cy="947376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13"/>
          <p:cNvSpPr txBox="1"/>
          <p:nvPr/>
        </p:nvSpPr>
        <p:spPr>
          <a:xfrm>
            <a:off x="1962615" y="6445401"/>
            <a:ext cx="7686567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ExcellenceinScience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, #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AdvancedDigitalSkills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, #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AccelerateEconomicDevelopment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, #HPC4good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3268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70F41-E525-2E4B-AB38-DCB8E38CD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C4309-13C0-1E47-8332-C03DDE1D2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9F1C4-BFCE-BC4B-8223-6E0339B41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13B45-476E-B144-B9E1-6F9C3FA5D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23C5F-2E8E-B344-8AEA-6918F5DAD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3AA0-D6CF-FE42-8AE5-E6EDFA713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53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7529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8077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6705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1276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25508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6703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9170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665DB-B8DF-1772-5E01-3A7D442B3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02BD07-87FA-E0E8-2EEE-6F7A07F24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CF44E-355E-4D54-AFB7-9EDBFFC0E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9EF82-9FBA-47E4-9368-562D3AAF2B03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48760-E7F0-40FE-B841-B41D67B3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EB0C0-8BB2-90F1-6265-890B3F6CE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366EF-656D-49F5-9C98-4340617274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1664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E912D-4585-B0D4-B6D1-3DDBBDA45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4E341-2C68-9438-578A-68AA0C8CA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0B850-B9E4-9199-42B6-9119C831D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DD33-BA21-AF41-9B45-C079BB529FE1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96B3-1578-7948-2F73-83F9CEAB5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5AFE-661F-7385-373D-9B68561FE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ADBC-352F-2145-A030-C53CC2620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5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113C5-4212-79AB-B57E-D96C7BDA7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D51B1-1004-32B4-E52D-29E017E2D4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1707E-F91D-B03D-5F4C-F8C05F686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F4F997-5BF3-4345-8460-AA7CD68B6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9EF82-9FBA-47E4-9368-562D3AAF2B03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092F60-A3B0-B5C3-0099-7664920B0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94B41B-D56C-65D1-9A93-EC66B068E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366EF-656D-49F5-9C98-4340617274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453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A4376-234E-240C-78BE-1BAF12258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CDDD65-CE85-6A0D-E922-42BA89A42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357C4-AC0F-7F25-B3A6-4B6D4A14E9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7A6A98-CE66-B72C-F090-637C02BDA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F0D1A7-E44E-D5EF-2862-C322357463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1BF80A-BF07-CCE2-6853-1DE333C3F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9EF82-9FBA-47E4-9368-562D3AAF2B03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C1A4DF-1308-8E4C-4B8A-B235F837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33024B-99A5-599E-E7DA-64A22B3C5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366EF-656D-49F5-9C98-4340617274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568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6EDBD-5ABB-9779-8F4B-50411921A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464414-E834-7648-6B6F-24438920C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9EF82-9FBA-47E4-9368-562D3AAF2B03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D079C1-234E-ED5F-205A-23A358CB0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11F97F-C5D8-51A7-AA80-77ACE7D3D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366EF-656D-49F5-9C98-4340617274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858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531807-F8E4-92AA-DBF4-A92AE5EC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9EF82-9FBA-47E4-9368-562D3AAF2B03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C72D60-2748-C9F1-914D-40AF02D23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EB7E4-43CF-B1AF-D140-1C3BAB2D8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366EF-656D-49F5-9C98-4340617274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702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EA90-E185-71BC-05C7-68154DADD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F20F6-08E5-9566-1766-5640D91EE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52CEA-102B-253A-3F53-EDEBF536F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49EB2-CEF2-C6BA-A752-5339A4130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9EF82-9FBA-47E4-9368-562D3AAF2B03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3D8F9-3CDE-E679-B6F9-6CD95F0AC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F3513E-64B6-6F6D-3C76-9F45AB9F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366EF-656D-49F5-9C98-4340617274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851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AC313-49D2-ED7B-281C-517648EEA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B640D4-CF17-913E-EBAE-C8533865E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9B01CF-4BF3-B3EF-48E1-64887E298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449926-EE5D-FC8B-40BE-B1A52E179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9EF82-9FBA-47E4-9368-562D3AAF2B03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D9E040-0A44-F4AE-FA04-F7148A812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4DB99-08B5-2E8F-4B50-0416199CD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366EF-656D-49F5-9C98-4340617274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221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87663-2A85-D617-9B59-EFE45C48D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A990A-A38D-E378-2766-2AAE5B7BC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3AFF8-6F13-CE6F-2E07-068A8D9D57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69EF82-9FBA-47E4-9368-562D3AAF2B03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FD361-891D-73F9-02DA-E62F8AC9D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29F6C-8C6F-E608-DCE8-47792E5A4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9366EF-656D-49F5-9C98-4340617274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20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08362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25236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16/j.wace.2026.100862" TargetMode="Externa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Extreme_value_theory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F05CE2-43ED-9F41-8776-1D7B5BEB17B5}"/>
              </a:ext>
            </a:extLst>
          </p:cNvPr>
          <p:cNvSpPr/>
          <p:nvPr/>
        </p:nvSpPr>
        <p:spPr>
          <a:xfrm>
            <a:off x="1564106" y="6333300"/>
            <a:ext cx="7962954" cy="524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9" name="Google Shape;369;p14"/>
          <p:cNvSpPr txBox="1">
            <a:spLocks noGrp="1"/>
          </p:cNvSpPr>
          <p:nvPr>
            <p:ph type="title"/>
          </p:nvPr>
        </p:nvSpPr>
        <p:spPr>
          <a:xfrm>
            <a:off x="1005866" y="2534266"/>
            <a:ext cx="10180268" cy="17894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Robust Depth-Duration-Frequency Model of Extreme Rainfall, Applied to Past and Future Climates in Ireland</a:t>
            </a:r>
            <a:endParaRPr sz="3600" b="1" dirty="0">
              <a:solidFill>
                <a:srgbClr val="002060"/>
              </a:solidFill>
            </a:endParaRPr>
          </a:p>
        </p:txBody>
      </p:sp>
      <p:sp>
        <p:nvSpPr>
          <p:cNvPr id="370" name="Google Shape;370;p14"/>
          <p:cNvSpPr txBox="1">
            <a:spLocks noGrp="1"/>
          </p:cNvSpPr>
          <p:nvPr>
            <p:ph type="body" idx="1"/>
          </p:nvPr>
        </p:nvSpPr>
        <p:spPr>
          <a:xfrm>
            <a:off x="1162011" y="4909405"/>
            <a:ext cx="9867978" cy="16862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GB" dirty="0"/>
              <a:t>Enda O’Brien, Paul Nolan</a:t>
            </a:r>
            <a:r>
              <a:rPr lang="en-US" dirty="0"/>
              <a:t>     </a:t>
            </a:r>
            <a:r>
              <a:rPr lang="en-US" i="1" dirty="0"/>
              <a:t>Irish Centre for High-End Computing</a:t>
            </a:r>
          </a:p>
          <a:p>
            <a:pPr marL="0" lvl="0" indent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dirty="0"/>
              <a:t>Paraic Ryan, Jingyu Wang    </a:t>
            </a:r>
            <a:r>
              <a:rPr lang="en-US" i="1" dirty="0"/>
              <a:t>University College, Cork</a:t>
            </a:r>
          </a:p>
          <a:p>
            <a:pPr marL="0" lvl="0" indent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dirty="0"/>
              <a:t>Carla Mateus                          </a:t>
            </a:r>
            <a:r>
              <a:rPr lang="en-US" i="1" dirty="0"/>
              <a:t>Maynooth University</a:t>
            </a:r>
            <a:endParaRPr i="1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CC39394-4DA5-484D-AA4C-E614CFA96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275" y="276285"/>
            <a:ext cx="2006356" cy="9572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381D02-842A-4D46-A553-4CA517EC14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483" y="55961"/>
            <a:ext cx="911483" cy="168624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85AC28-2A72-44EB-1B06-7598E76CC9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Introduction — ICHEC Handbook">
            <a:extLst>
              <a:ext uri="{FF2B5EF4-FFF2-40B4-BE49-F238E27FC236}">
                <a16:creationId xmlns:a16="http://schemas.microsoft.com/office/drawing/2014/main" id="{23E0B315-479F-EB7F-6D15-DDF90A1FD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6" y="55961"/>
            <a:ext cx="3347096" cy="118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ynooth University">
            <a:extLst>
              <a:ext uri="{FF2B5EF4-FFF2-40B4-BE49-F238E27FC236}">
                <a16:creationId xmlns:a16="http://schemas.microsoft.com/office/drawing/2014/main" id="{4241C9A1-858C-BEEC-410B-4EE44EE4C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934" y="125113"/>
            <a:ext cx="2373246" cy="106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30365-19E9-3687-22A3-7C91D1886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7" y="6644"/>
            <a:ext cx="11908972" cy="690789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Dublin Airport Exceedances &amp; Pareto Fits for all 9 metrics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4537870-E162-2655-1CA1-998ED35CDDA0}"/>
              </a:ext>
            </a:extLst>
          </p:cNvPr>
          <p:cNvGrpSpPr/>
          <p:nvPr/>
        </p:nvGrpSpPr>
        <p:grpSpPr>
          <a:xfrm>
            <a:off x="174171" y="812555"/>
            <a:ext cx="8217566" cy="5951328"/>
            <a:chOff x="1966521" y="801669"/>
            <a:chExt cx="8217566" cy="59513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A30D05-D3B0-4F8C-34AA-815634555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6521" y="801669"/>
              <a:ext cx="2700000" cy="1980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19FFE16-F73D-B682-9302-D7386535E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84087" y="4772997"/>
              <a:ext cx="2700000" cy="1980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2AA6AB5-C746-27F4-2EAF-1F7EEE9F2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8913" y="4761669"/>
              <a:ext cx="2700000" cy="1980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2EA694-65AE-D1A0-27ED-BCECC2307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5304" y="801669"/>
              <a:ext cx="2700000" cy="1980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33369F8-B069-4C7B-3F62-247A361B0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84087" y="801669"/>
              <a:ext cx="2700000" cy="198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BE34B0F-B3F2-CF81-0069-36C0C6CA8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78914" y="2781669"/>
              <a:ext cx="2700000" cy="1980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8F07AE8-095F-4B06-196C-2E31F73FC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31500" y="2788313"/>
              <a:ext cx="2700000" cy="197804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0120A47-0AF6-49F3-7B94-BB23D1E16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84087" y="2788313"/>
              <a:ext cx="2700000" cy="197804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6480BC7-BB26-3B6E-1471-0182EDA22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25902" y="4772997"/>
              <a:ext cx="2700000" cy="198000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FA12D7B-C31C-8695-932B-33A322B2ED2A}"/>
              </a:ext>
            </a:extLst>
          </p:cNvPr>
          <p:cNvSpPr txBox="1"/>
          <p:nvPr/>
        </p:nvSpPr>
        <p:spPr>
          <a:xfrm>
            <a:off x="8597590" y="812555"/>
            <a:ext cx="342023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Max Likelihood is theoretically the most accurate GPD fit – but appears to undervalue data in the tails(?)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</a:rPr>
              <a:t>Best GPD fit to tails is one that minimizes RMSE of Log(data) – green curves here.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/>
                </a:solidFill>
              </a:rPr>
              <a:t>GPD fit that minimizes RMSE of data is ~comparable to Max Likelihood.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62603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BACF7-95AA-6164-50F5-A0E536914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8A465-A76A-D434-4B78-28D985C78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15" y="17533"/>
            <a:ext cx="11114314" cy="690789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dirty="0"/>
              <a:t>23-Station Mean Exceedances &amp; Pareto Fits for all 9 metrics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B18BEA-65B6-BCE7-44D7-C2F86D7C4FAC}"/>
              </a:ext>
            </a:extLst>
          </p:cNvPr>
          <p:cNvGrpSpPr/>
          <p:nvPr/>
        </p:nvGrpSpPr>
        <p:grpSpPr>
          <a:xfrm>
            <a:off x="137477" y="708322"/>
            <a:ext cx="8149761" cy="5959492"/>
            <a:chOff x="2044336" y="900410"/>
            <a:chExt cx="8149761" cy="595949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1F543D8-3C53-5955-EF7C-38381BB3D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55323" y="2899902"/>
              <a:ext cx="2700000" cy="1980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21C7D1F-5C2A-DC73-3B25-9169C35B4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4336" y="4879902"/>
              <a:ext cx="2700000" cy="1980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E081800-8B48-D69C-9E8E-F276953B7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88284" y="2891487"/>
              <a:ext cx="2700000" cy="198124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44F53CF-85AD-C515-4DFB-E6B718BB7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44336" y="2899902"/>
              <a:ext cx="2700000" cy="19800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6E911C4-A304-5CAE-32B5-ECAB796C1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94097" y="900410"/>
              <a:ext cx="2700000" cy="19800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65F7546-F4E3-D50E-3EC9-06B6EEF49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55323" y="900410"/>
              <a:ext cx="2700000" cy="19800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18BE87E-BC07-230B-9DC5-3AEDBD806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44336" y="900410"/>
              <a:ext cx="2700000" cy="1980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B0423F1-F428-D879-429A-15C0BB63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49510" y="4871487"/>
              <a:ext cx="2700000" cy="19800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5A71B8E-96C2-2AFF-94BE-199E9E156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88283" y="4879902"/>
              <a:ext cx="2700001" cy="198000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8E50846-FB7D-7F3B-CA25-377070FBB754}"/>
              </a:ext>
            </a:extLst>
          </p:cNvPr>
          <p:cNvSpPr txBox="1"/>
          <p:nvPr/>
        </p:nvSpPr>
        <p:spPr>
          <a:xfrm>
            <a:off x="8597590" y="812555"/>
            <a:ext cx="342023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Max Likelihood is theoretically the most accurate GPD fit – but appears to undervalue data in the tails(?)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</a:rPr>
              <a:t>Best GPD fit to tails is one that minimizes RMSE of Log(data) – green curves here.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/>
                </a:solidFill>
              </a:rPr>
              <a:t>GPD fit that minimizes RMSE of data is ~comparable to Max Likelihood.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Single fit to all 23-station data makes more sense than mean of 23 fits to each station separately (certainly for the </a:t>
            </a:r>
            <a:r>
              <a:rPr lang="en-GB" dirty="0" err="1"/>
              <a:t>LogE</a:t>
            </a:r>
            <a:r>
              <a:rPr lang="en-GB" dirty="0"/>
              <a:t> fit)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45977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30365-19E9-3687-22A3-7C91D1886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48"/>
            <a:ext cx="10515600" cy="690789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dirty="0"/>
              <a:t>Dublin Airport Event Number Distributions (all 9 metrics)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CBB3E0-EEA3-655F-51A3-79578A554A71}"/>
              </a:ext>
            </a:extLst>
          </p:cNvPr>
          <p:cNvSpPr txBox="1"/>
          <p:nvPr/>
        </p:nvSpPr>
        <p:spPr>
          <a:xfrm>
            <a:off x="9203416" y="2560690"/>
            <a:ext cx="2406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(Note different x-axis scale for r6in1h. 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90DDA06-7532-08CC-3871-261079A95D66}"/>
              </a:ext>
            </a:extLst>
          </p:cNvPr>
          <p:cNvCxnSpPr>
            <a:cxnSpLocks/>
          </p:cNvCxnSpPr>
          <p:nvPr/>
        </p:nvCxnSpPr>
        <p:spPr>
          <a:xfrm flipH="1" flipV="1">
            <a:off x="8474454" y="2560690"/>
            <a:ext cx="790313" cy="260917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580DE95-A580-33E1-FC44-6DCD21798EE5}"/>
              </a:ext>
            </a:extLst>
          </p:cNvPr>
          <p:cNvSpPr txBox="1"/>
          <p:nvPr/>
        </p:nvSpPr>
        <p:spPr>
          <a:xfrm>
            <a:off x="8621486" y="3429000"/>
            <a:ext cx="35705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Dublin Airport has 21 complete samples of 3-year periods (~1958-2022) – plus 1 partial sample. </a:t>
            </a:r>
          </a:p>
          <a:p>
            <a:endParaRPr lang="en-US" sz="1400" i="1" dirty="0">
              <a:solidFill>
                <a:srgbClr val="0070C0"/>
              </a:solidFill>
            </a:endParaRPr>
          </a:p>
          <a:p>
            <a:r>
              <a:rPr lang="en-US" sz="1400" i="1" dirty="0">
                <a:solidFill>
                  <a:srgbClr val="0070C0"/>
                </a:solidFill>
              </a:rPr>
              <a:t>Number-count distributions per 3-yr period are well modeled by Poisson (simple 1-parameter) or GEV (more general 3-parameter) distributions.</a:t>
            </a:r>
          </a:p>
          <a:p>
            <a:endParaRPr lang="en-US" sz="1400" i="1" dirty="0">
              <a:solidFill>
                <a:srgbClr val="0070C0"/>
              </a:solidFill>
            </a:endParaRPr>
          </a:p>
          <a:p>
            <a:r>
              <a:rPr lang="en-US" sz="1400" i="1" dirty="0">
                <a:solidFill>
                  <a:srgbClr val="0070C0"/>
                </a:solidFill>
              </a:rPr>
              <a:t>For return periods, however, all that really matters is the mean no. of events per fixed time period, and exceedance (Pareto) </a:t>
            </a:r>
            <a:r>
              <a:rPr lang="en-US" sz="1400" i="1" dirty="0" err="1">
                <a:solidFill>
                  <a:srgbClr val="0070C0"/>
                </a:solidFill>
              </a:rPr>
              <a:t>distn</a:t>
            </a:r>
            <a:r>
              <a:rPr lang="en-US" sz="1400" i="1" dirty="0">
                <a:solidFill>
                  <a:srgbClr val="0070C0"/>
                </a:solidFill>
              </a:rPr>
              <a:t>.</a:t>
            </a:r>
            <a:endParaRPr lang="en-GB" sz="1400" i="1" dirty="0">
              <a:solidFill>
                <a:srgbClr val="0070C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DC589F7-04B5-2F22-9DFA-4EBD13EE7744}"/>
              </a:ext>
            </a:extLst>
          </p:cNvPr>
          <p:cNvGrpSpPr/>
          <p:nvPr/>
        </p:nvGrpSpPr>
        <p:grpSpPr>
          <a:xfrm>
            <a:off x="311835" y="816463"/>
            <a:ext cx="8161020" cy="5965144"/>
            <a:chOff x="311835" y="816463"/>
            <a:chExt cx="8161020" cy="59651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B31FEA1-3B66-6AC5-00B8-146C029BB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135" y="821032"/>
              <a:ext cx="2700000" cy="1980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B69BCA7-D751-E00D-3A72-D817DEE49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47170" y="817986"/>
              <a:ext cx="2700000" cy="1980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3A400C3-9594-F2A1-BE90-B0293A74B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72855" y="816463"/>
              <a:ext cx="2700000" cy="1980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62649E6-675F-A5F5-3863-2464359C3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9419" y="2821607"/>
              <a:ext cx="2700000" cy="1980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1771D8-63FC-01A9-152D-BA25DF7EE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5104" y="2801639"/>
              <a:ext cx="2700000" cy="1980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1B571BE-9ADA-1566-3AB6-2C9D3BE5B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72388" y="2821607"/>
              <a:ext cx="2700000" cy="198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F840558-E0A0-6013-5D5E-4E5A7F2B9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1835" y="4801607"/>
              <a:ext cx="2700000" cy="1980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D858D72-4FA4-5AAE-4B44-02DF3268A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50329" y="4801607"/>
              <a:ext cx="2700000" cy="1980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9BDA80A-4666-EF85-7414-D358FCB92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64804" y="4801607"/>
              <a:ext cx="2700000" cy="19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0182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C0D1E-5623-E76D-02B0-C2BCA4469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20336"/>
          </a:xfrm>
        </p:spPr>
        <p:txBody>
          <a:bodyPr/>
          <a:lstStyle/>
          <a:p>
            <a:r>
              <a:rPr lang="en-US" dirty="0"/>
              <a:t>Depth-Duration-Frequency (DDF) model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33402-EBC1-876A-4656-B7F43C911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226911"/>
            <a:ext cx="11580312" cy="443803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600" dirty="0"/>
              <a:t>Duration dimension provided by 9 sub-daily periods (from 15 mins to 24 hours).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600" i="1" dirty="0"/>
              <a:t>Goal: relationship between event size (depth) and return period (frequency).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600" dirty="0"/>
              <a:t>Assume: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Number-counts are unique to each station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POT exceedances fall along a GPD  (well established).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b="1" i="1" dirty="0">
                <a:solidFill>
                  <a:srgbClr val="C00000"/>
                </a:solidFill>
              </a:rPr>
              <a:t>Exceedances are independent of location, so they can be pooled</a:t>
            </a:r>
            <a:r>
              <a:rPr lang="en-GB" dirty="0"/>
              <a:t>. This rests on empirical justification only – but to a good approximation.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Return period (in years) is then computed as: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  </a:t>
            </a:r>
            <a:r>
              <a:rPr lang="en-GB" sz="26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Ret_period</a:t>
            </a:r>
            <a:r>
              <a:rPr lang="en-GB" sz="26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GB" sz="26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event_size</a:t>
            </a:r>
            <a:r>
              <a:rPr lang="en-GB" sz="26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 = [(events/year)*Prob(</a:t>
            </a:r>
            <a:r>
              <a:rPr lang="en-GB" sz="26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event_size</a:t>
            </a:r>
            <a:r>
              <a:rPr lang="en-GB" sz="26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)]</a:t>
            </a:r>
            <a:r>
              <a:rPr lang="en-GB" sz="2600" baseline="30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-1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C26778A9-AE63-4014-2B9A-E2ABE2BDE990}"/>
              </a:ext>
            </a:extLst>
          </p:cNvPr>
          <p:cNvSpPr/>
          <p:nvPr/>
        </p:nvSpPr>
        <p:spPr>
          <a:xfrm rot="16200000">
            <a:off x="6382131" y="4727895"/>
            <a:ext cx="364558" cy="1806387"/>
          </a:xfrm>
          <a:prstGeom prst="leftBrace">
            <a:avLst>
              <a:gd name="adj1" fmla="val 49564"/>
              <a:gd name="adj2" fmla="val 50000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24FB486C-78A2-3B8A-FBD1-14EC4B0FC2BE}"/>
              </a:ext>
            </a:extLst>
          </p:cNvPr>
          <p:cNvSpPr/>
          <p:nvPr/>
        </p:nvSpPr>
        <p:spPr>
          <a:xfrm rot="16200000">
            <a:off x="8709607" y="4475725"/>
            <a:ext cx="364558" cy="2310726"/>
          </a:xfrm>
          <a:prstGeom prst="leftBrace">
            <a:avLst>
              <a:gd name="adj1" fmla="val 49564"/>
              <a:gd name="adj2" fmla="val 50000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9FB32E-FB33-DE80-1A4B-43C4B3324361}"/>
              </a:ext>
            </a:extLst>
          </p:cNvPr>
          <p:cNvSpPr txBox="1"/>
          <p:nvPr/>
        </p:nvSpPr>
        <p:spPr>
          <a:xfrm>
            <a:off x="5518090" y="5813368"/>
            <a:ext cx="2083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1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Station-specific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1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number count</a:t>
            </a:r>
            <a:endParaRPr kumimoji="0" lang="en-IE" sz="1800" b="1" i="1" u="none" strike="noStrike" kern="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68F4E-AA9A-B654-01AE-B09C0CDE8F77}"/>
              </a:ext>
            </a:extLst>
          </p:cNvPr>
          <p:cNvSpPr txBox="1"/>
          <p:nvPr/>
        </p:nvSpPr>
        <p:spPr>
          <a:xfrm>
            <a:off x="7620386" y="5813368"/>
            <a:ext cx="2889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1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Station-independent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1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exceedance distribution</a:t>
            </a:r>
            <a:endParaRPr kumimoji="0" lang="en-IE" sz="1800" b="1" i="1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6706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7BE9A-7D71-D8D5-1922-1151D6332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26001"/>
          </a:xfrm>
        </p:spPr>
        <p:txBody>
          <a:bodyPr/>
          <a:lstStyle/>
          <a:p>
            <a:pPr algn="ctr"/>
            <a:r>
              <a:rPr lang="en-US" dirty="0"/>
              <a:t>Dublin Airport Return Periods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902BB8-1F12-59F0-492C-4AD279A66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433" y="826001"/>
            <a:ext cx="4320252" cy="29785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9112CB-0323-3321-62B5-392B5A6F5BBC}"/>
              </a:ext>
            </a:extLst>
          </p:cNvPr>
          <p:cNvSpPr txBox="1"/>
          <p:nvPr/>
        </p:nvSpPr>
        <p:spPr>
          <a:xfrm>
            <a:off x="137886" y="4127069"/>
            <a:ext cx="54988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vertical line of points at ~64 years return period above is an artifact of just one event occurring within these bin-sizes during the observed period (i.e., ~64 years). The “natural” return period of such events is possibly much longer.  </a:t>
            </a:r>
          </a:p>
          <a:p>
            <a:r>
              <a:rPr lang="en-US" sz="1600" dirty="0"/>
              <a:t>A corollary is that for some (esp. larger) bin sizes, no events at all occurred during the 64 years. </a:t>
            </a:r>
          </a:p>
          <a:p>
            <a:r>
              <a:rPr lang="en-US" sz="1600" dirty="0"/>
              <a:t>Top right panel uses 23-station mean exceedances, with Dublin Airport occurrence frequency.</a:t>
            </a:r>
          </a:p>
          <a:p>
            <a:r>
              <a:rPr lang="en-US" sz="1600" dirty="0"/>
              <a:t>Bottom right panel uses 23-station mean Pareto fits, with Dublin Airport occurrence frequency.</a:t>
            </a:r>
            <a:endParaRPr lang="en-GB" sz="1600" dirty="0"/>
          </a:p>
        </p:txBody>
      </p:sp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65E01CDD-A132-D808-0701-A77702C76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784" y="3804592"/>
            <a:ext cx="4320252" cy="2913872"/>
          </a:xfrm>
          <a:prstGeom prst="rect">
            <a:avLst/>
          </a:prstGeom>
        </p:spPr>
      </p:pic>
      <p:pic>
        <p:nvPicPr>
          <p:cNvPr id="12" name="Picture 11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2F37BF17-A7B5-901C-92EB-8FB526E63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15" y="824702"/>
            <a:ext cx="4320252" cy="29798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6AF98F-0831-DC35-FD1D-DBFE9ADB8446}"/>
              </a:ext>
            </a:extLst>
          </p:cNvPr>
          <p:cNvSpPr txBox="1"/>
          <p:nvPr/>
        </p:nvSpPr>
        <p:spPr>
          <a:xfrm>
            <a:off x="169077" y="1776038"/>
            <a:ext cx="14042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(Using exceedances for Dublin Airport only)</a:t>
            </a:r>
            <a:endParaRPr lang="en-GB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7D63E3-DFFC-371C-9DE6-F8551AEC757B}"/>
              </a:ext>
            </a:extLst>
          </p:cNvPr>
          <p:cNvSpPr txBox="1"/>
          <p:nvPr/>
        </p:nvSpPr>
        <p:spPr>
          <a:xfrm>
            <a:off x="10651671" y="1776038"/>
            <a:ext cx="1404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(Using 23-station mean exceedances)</a:t>
            </a:r>
            <a:endParaRPr lang="en-GB" sz="1600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A4DCADFB-F531-0FDE-6446-1AECE0EB96E8}"/>
              </a:ext>
            </a:extLst>
          </p:cNvPr>
          <p:cNvSpPr/>
          <p:nvPr/>
        </p:nvSpPr>
        <p:spPr>
          <a:xfrm>
            <a:off x="1397788" y="1776038"/>
            <a:ext cx="306176" cy="1077218"/>
          </a:xfrm>
          <a:prstGeom prst="rightBrace">
            <a:avLst>
              <a:gd name="adj1" fmla="val 33221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1DC588-66E7-A22F-173C-ED0A38C5B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0471096" y="1650703"/>
            <a:ext cx="323116" cy="1097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52A879-EBE0-8FE7-C148-8762BD355604}"/>
              </a:ext>
            </a:extLst>
          </p:cNvPr>
          <p:cNvSpPr txBox="1"/>
          <p:nvPr/>
        </p:nvSpPr>
        <p:spPr>
          <a:xfrm>
            <a:off x="10697967" y="4846029"/>
            <a:ext cx="1404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(Using 23-station mean GPD fits)</a:t>
            </a:r>
            <a:endParaRPr lang="en-GB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F8491D-9620-A06F-B3E0-1B6475025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0494505" y="4658610"/>
            <a:ext cx="323116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06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7BE9A-7D71-D8D5-1922-1151D6332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26001"/>
          </a:xfrm>
        </p:spPr>
        <p:txBody>
          <a:bodyPr/>
          <a:lstStyle/>
          <a:p>
            <a:pPr algn="ctr"/>
            <a:r>
              <a:rPr lang="en-US" dirty="0"/>
              <a:t>Dublin Airport Return Periods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9112CB-0323-3321-62B5-392B5A6F5BBC}"/>
              </a:ext>
            </a:extLst>
          </p:cNvPr>
          <p:cNvSpPr txBox="1"/>
          <p:nvPr/>
        </p:nvSpPr>
        <p:spPr>
          <a:xfrm>
            <a:off x="654366" y="4970965"/>
            <a:ext cx="108832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 copied from previous slide: 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 left panel is computed using the 23-station average observed exceedances along with Dublin Airport occurrence frequency.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The right panel is computed using the 23-station average GPD exceedance fits, along with Dublin Airport occurrence frequency.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These plots will </a:t>
            </a:r>
            <a:r>
              <a:rPr lang="en-US" i="1" dirty="0">
                <a:solidFill>
                  <a:srgbClr val="C00000"/>
                </a:solidFill>
                <a:latin typeface="Aptos" panose="02110004020202020204"/>
              </a:rPr>
              <a:t>possibly (most likely…)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change</a:t>
            </a:r>
            <a:r>
              <a:rPr lang="en-US" i="1" dirty="0">
                <a:solidFill>
                  <a:srgbClr val="C00000"/>
                </a:solidFill>
                <a:latin typeface="Aptos" panose="02110004020202020204"/>
              </a:rPr>
              <a:t> in future climates.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02FBE852-F162-AAB8-16E1-468C32698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24702"/>
            <a:ext cx="5894865" cy="3975898"/>
          </a:xfrm>
          <a:prstGeom prst="rect">
            <a:avLst/>
          </a:prstGeom>
        </p:spPr>
      </p:pic>
      <p:pic>
        <p:nvPicPr>
          <p:cNvPr id="8" name="Picture 7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4CBC9D45-CE94-3418-5FAF-58317A9E3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5" y="824700"/>
            <a:ext cx="5764265" cy="397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31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7BE9A-7D71-D8D5-1922-1151D6332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26001"/>
          </a:xfrm>
        </p:spPr>
        <p:txBody>
          <a:bodyPr/>
          <a:lstStyle/>
          <a:p>
            <a:pPr algn="ctr"/>
            <a:r>
              <a:rPr lang="en-US" dirty="0"/>
              <a:t>Killarney Return Periods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9112CB-0323-3321-62B5-392B5A6F5BBC}"/>
              </a:ext>
            </a:extLst>
          </p:cNvPr>
          <p:cNvSpPr txBox="1"/>
          <p:nvPr/>
        </p:nvSpPr>
        <p:spPr>
          <a:xfrm>
            <a:off x="413657" y="4905652"/>
            <a:ext cx="11364685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Killarney is much wetter, with much shorter return periods than Dublin!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eft panel uses the 23-station 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mean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observed exceedances, with 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Killarney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occurrence frequency.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R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ight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panel uses the 23-station 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mean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GPD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exceedance fits, with 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Killarney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occurrence frequency.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These plots will possibly (most likely) change in future climates</a:t>
            </a:r>
            <a:r>
              <a:rPr lang="en-US" i="1" dirty="0">
                <a:solidFill>
                  <a:srgbClr val="C00000"/>
                </a:solidFill>
                <a:latin typeface="Aptos" panose="02110004020202020204"/>
              </a:rPr>
              <a:t>.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EF7DDD77-5A32-367F-FA37-B85356962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5" y="824702"/>
            <a:ext cx="5764267" cy="3975898"/>
          </a:xfrm>
          <a:prstGeom prst="rect">
            <a:avLst/>
          </a:prstGeom>
        </p:spPr>
      </p:pic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EBE22F9E-09A5-74D5-EE14-9455FE554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24702"/>
            <a:ext cx="5894865" cy="397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60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2A8885-93F8-A154-C768-50667D8E5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FA074B-688E-F610-9078-77276E68E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65" y="640080"/>
            <a:ext cx="5296309" cy="10835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Summary Event </a:t>
            </a:r>
            <a:r>
              <a:rPr lang="en-US" sz="3000" dirty="0"/>
              <a:t>C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ounts from Station Obs. &amp; Model Projections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E65E55-CABE-FFCE-4B74-B2BCC7B86E71}"/>
              </a:ext>
            </a:extLst>
          </p:cNvPr>
          <p:cNvSpPr txBox="1"/>
          <p:nvPr/>
        </p:nvSpPr>
        <p:spPr>
          <a:xfrm>
            <a:off x="381965" y="2660904"/>
            <a:ext cx="5293562" cy="38293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Box-and-whisker summaries of event count data for (a) Dublin Airport and (b) Killarney from the 6-member RCM ensemble for historical (1976-2005, orange boxes), and end-century (2071-2100) periods under both RCP45 (grey boxes) and RCP85 (yellow boxes) scenarios, and for each of the 4 resolved duration/threshold metrics. The asterisks represent the observed counts from the complete station records.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Dublin Airport historical simulations produce more events than observed for 6, 12, and 24-hour metrics, possibly reflecting a positive bias.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Killarney historical simulation “envelope” includes observed counts for all metrics; no evidence of bias here.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Main feature though is that RCP45 by end-century produces more events than were simulated during historical period, and RCP85 produces even more.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2465CD-DC0E-83E1-869D-7D36F20CE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727" y="640080"/>
            <a:ext cx="4629610" cy="55778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4470F-8832-890B-C0DE-32930F870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146ADBC-352F-2145-A030-C53CC2620532}" type="slidenum">
              <a:rPr kumimoji="0" lang="en-US" b="0" i="0" u="none" strike="noStrike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2602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7BE9A-7D71-D8D5-1922-1151D6332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26001"/>
          </a:xfrm>
        </p:spPr>
        <p:txBody>
          <a:bodyPr/>
          <a:lstStyle/>
          <a:p>
            <a:pPr algn="ctr"/>
            <a:r>
              <a:rPr lang="en-US" dirty="0"/>
              <a:t>Future Exceedances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9112CB-0323-3321-62B5-392B5A6F5BBC}"/>
              </a:ext>
            </a:extLst>
          </p:cNvPr>
          <p:cNvSpPr txBox="1"/>
          <p:nvPr/>
        </p:nvSpPr>
        <p:spPr>
          <a:xfrm>
            <a:off x="838199" y="1045825"/>
            <a:ext cx="1051559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ptos" panose="02110004020202020204"/>
              </a:rPr>
              <a:t>The GPD distributions for intense rainfall exceedances are highly reproducible (i.e., from station to station, and from season to season), for each metric within the observed station data.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prstClr val="black"/>
                </a:solidFill>
                <a:latin typeface="Aptos" panose="02110004020202020204"/>
              </a:rPr>
              <a:t>There is no need to assume that these distributions will remain constant as the climate changes in future – </a:t>
            </a:r>
            <a:r>
              <a:rPr lang="en-US" sz="2400" i="1" dirty="0">
                <a:solidFill>
                  <a:prstClr val="black"/>
                </a:solidFill>
                <a:latin typeface="Aptos" panose="02110004020202020204"/>
              </a:rPr>
              <a:t>but we can test this using model output</a:t>
            </a:r>
            <a:r>
              <a:rPr lang="en-US" sz="2400" dirty="0">
                <a:solidFill>
                  <a:prstClr val="black"/>
                </a:solidFill>
                <a:latin typeface="Aptos" panose="02110004020202020204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ptos" panose="02110004020202020204"/>
              </a:rPr>
              <a:t>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umber distributions, are</a:t>
            </a:r>
            <a:r>
              <a:rPr lang="en-US" sz="2400" dirty="0">
                <a:solidFill>
                  <a:prstClr val="black"/>
                </a:solidFill>
                <a:latin typeface="Aptos" panose="02110004020202020204"/>
              </a:rPr>
              <a:t> both highly station-dependent and season-dependent; these are expected to change as the background climate changes.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Consequently, the return periods (</a:t>
            </a:r>
            <a:r>
              <a:rPr lang="en-US" sz="2400" dirty="0">
                <a:solidFill>
                  <a:prstClr val="black"/>
                </a:solidFill>
                <a:latin typeface="Aptos" panose="02110004020202020204"/>
              </a:rPr>
              <a:t>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depth/duration/frequency plots) </a:t>
            </a:r>
            <a:r>
              <a:rPr lang="en-US" sz="2400" dirty="0">
                <a:solidFill>
                  <a:prstClr val="black"/>
                </a:solidFill>
                <a:latin typeface="Aptos" panose="02110004020202020204"/>
              </a:rPr>
              <a:t>are also likely to change.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Can use 3-hourly </a:t>
            </a:r>
            <a:r>
              <a:rPr lang="en-US" sz="2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Aptos" panose="02110004020202020204"/>
              </a:rPr>
              <a:t>output from a 6-member ensemble of CMIP5 simulations downscaled over Ireland to directly project 3, 6, 12 and 24-hr events, but the other shorter-duration metrics (r4in15, etc.) must be estimated indirectly (see following slides…)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680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545FE3-B280-A59C-7CD3-84CB84952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So much for station observations… </a:t>
            </a:r>
            <a:endParaRPr lang="en-GB" sz="3700" dirty="0">
              <a:solidFill>
                <a:srgbClr val="FFFFFF"/>
              </a:solidFill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FDBC0-63A4-9B5B-486D-6D15905E9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628481"/>
          </a:xfrm>
        </p:spPr>
        <p:txBody>
          <a:bodyPr anchor="ctr">
            <a:normAutofit/>
          </a:bodyPr>
          <a:lstStyle/>
          <a:p>
            <a:pPr marL="50800" indent="0">
              <a:buNone/>
            </a:pPr>
            <a:r>
              <a:rPr lang="en-US" sz="2200" b="1" i="1" dirty="0">
                <a:solidFill>
                  <a:srgbClr val="0070C0"/>
                </a:solidFill>
              </a:rPr>
              <a:t>Next, apply the DDF model to future climate projections…</a:t>
            </a:r>
          </a:p>
          <a:p>
            <a:pPr marL="50800" indent="0">
              <a:buNone/>
            </a:pPr>
            <a:endParaRPr lang="en-US" sz="2000" b="1" i="1" dirty="0">
              <a:solidFill>
                <a:srgbClr val="0070C0"/>
              </a:solidFill>
            </a:endParaRPr>
          </a:p>
          <a:p>
            <a:r>
              <a:rPr lang="en-US" sz="2000" dirty="0"/>
              <a:t>Input data: 6-member ensemble of CMIP5 global simulations dynamically downscaled over Ireland</a:t>
            </a:r>
          </a:p>
          <a:p>
            <a:r>
              <a:rPr lang="en-US" sz="2000" dirty="0"/>
              <a:t>Each model has 3-hourly output</a:t>
            </a:r>
          </a:p>
          <a:p>
            <a:r>
              <a:rPr lang="en-US" sz="2000" dirty="0"/>
              <a:t>Use “delta change” method as bias-correction to project future changes at each grid point: </a:t>
            </a:r>
          </a:p>
          <a:p>
            <a:pPr marL="50800" indent="0">
              <a:buNone/>
            </a:pPr>
            <a:r>
              <a:rPr lang="en-US" sz="2000" i="1" dirty="0"/>
              <a:t>	</a:t>
            </a:r>
            <a:r>
              <a:rPr lang="en-US" sz="2000" i="1" dirty="0">
                <a:solidFill>
                  <a:srgbClr val="0070C0"/>
                </a:solidFill>
              </a:rPr>
              <a:t>future = </a:t>
            </a:r>
            <a:r>
              <a:rPr lang="en-US" sz="2000" i="1" dirty="0" err="1">
                <a:solidFill>
                  <a:srgbClr val="0070C0"/>
                </a:solidFill>
              </a:rPr>
              <a:t>obs</a:t>
            </a:r>
            <a:r>
              <a:rPr lang="en-US" sz="2000" i="1" dirty="0">
                <a:solidFill>
                  <a:srgbClr val="0070C0"/>
                </a:solidFill>
              </a:rPr>
              <a:t>-past*(model-future/model-past)</a:t>
            </a:r>
          </a:p>
          <a:p>
            <a:r>
              <a:rPr lang="en-GB" sz="2000" dirty="0"/>
              <a:t>Use mean changes from 3 to 24-hour events (all relatively uniform) to estimate changes to sub-3-hourly events.</a:t>
            </a:r>
          </a:p>
          <a:p>
            <a:r>
              <a:rPr lang="en-GB" sz="2000" dirty="0"/>
              <a:t>Results available for (rcp45, rcp85) x (2021+, 2041+, 2071+) and all 9 duration metrics.</a:t>
            </a:r>
          </a:p>
          <a:p>
            <a:r>
              <a:rPr lang="en-GB" sz="2000" dirty="0"/>
              <a:t>Paper published in </a:t>
            </a:r>
            <a:r>
              <a:rPr lang="en-GB" sz="2000" i="1" dirty="0"/>
              <a:t>Weather and Climate Extremes (2026):</a:t>
            </a:r>
          </a:p>
          <a:p>
            <a:pPr marL="50800" indent="0">
              <a:buNone/>
            </a:pPr>
            <a:r>
              <a:rPr lang="en-GB" sz="2000" i="1" dirty="0"/>
              <a:t>	(</a:t>
            </a:r>
            <a:r>
              <a:rPr lang="en-GB" sz="2000" i="1" dirty="0">
                <a:hlinkClick r:id="rId2"/>
              </a:rPr>
              <a:t>https://doi.org/10.1016/j.wace.2026.100862</a:t>
            </a:r>
            <a:r>
              <a:rPr lang="en-GB" sz="2000" i="1" dirty="0"/>
              <a:t>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EDFFB-5320-47C5-B30C-7848B0680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1564" y="6356350"/>
            <a:ext cx="1812235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146ADBC-352F-2145-A030-C53CC2620532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9784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B3683-5743-343C-F0BC-785FF2C11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71" y="0"/>
            <a:ext cx="11505235" cy="120831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Station observations are available for 9 “intense rainfall” metrics, over 30 – 60 years, from (at least) 24 stations: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4097056-CF2A-E88D-FCE9-F1A701373D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186924"/>
              </p:ext>
            </p:extLst>
          </p:nvPr>
        </p:nvGraphicFramePr>
        <p:xfrm>
          <a:off x="3280300" y="1395548"/>
          <a:ext cx="4191655" cy="4066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1986">
                  <a:extLst>
                    <a:ext uri="{9D8B030D-6E8A-4147-A177-3AD203B41FA5}">
                      <a16:colId xmlns:a16="http://schemas.microsoft.com/office/drawing/2014/main" val="1486741967"/>
                    </a:ext>
                  </a:extLst>
                </a:gridCol>
                <a:gridCol w="2659669">
                  <a:extLst>
                    <a:ext uri="{9D8B030D-6E8A-4147-A177-3AD203B41FA5}">
                      <a16:colId xmlns:a16="http://schemas.microsoft.com/office/drawing/2014/main" val="4026189899"/>
                    </a:ext>
                  </a:extLst>
                </a:gridCol>
              </a:tblGrid>
              <a:tr h="500744"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Rain Metric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837964"/>
                  </a:ext>
                </a:extLst>
              </a:tr>
              <a:tr h="375960">
                <a:tc>
                  <a:txBody>
                    <a:bodyPr/>
                    <a:lstStyle/>
                    <a:p>
                      <a:r>
                        <a:rPr lang="en-US" sz="2000" b="1" baseline="0" dirty="0">
                          <a:solidFill>
                            <a:srgbClr val="C00000"/>
                          </a:solidFill>
                        </a:rPr>
                        <a:t>r4in15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&gt; 4mm in 15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080511"/>
                  </a:ext>
                </a:extLst>
              </a:tr>
              <a:tr h="37596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b="1" baseline="0" dirty="0">
                          <a:solidFill>
                            <a:srgbClr val="C00000"/>
                          </a:solidFill>
                        </a:rPr>
                        <a:t>r5in30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US" sz="2000" baseline="0" dirty="0"/>
                        <a:t>&gt; 5 mm in 30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547389"/>
                  </a:ext>
                </a:extLst>
              </a:tr>
              <a:tr h="375960">
                <a:tc>
                  <a:txBody>
                    <a:bodyPr/>
                    <a:lstStyle/>
                    <a:p>
                      <a:r>
                        <a:rPr lang="en-US" sz="2000" b="1" baseline="0" dirty="0">
                          <a:solidFill>
                            <a:srgbClr val="C00000"/>
                          </a:solidFill>
                        </a:rPr>
                        <a:t>r6in1h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&gt; 6mm in 1 hour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5951200"/>
                  </a:ext>
                </a:extLst>
              </a:tr>
              <a:tr h="375960">
                <a:tc>
                  <a:txBody>
                    <a:bodyPr/>
                    <a:lstStyle/>
                    <a:p>
                      <a:r>
                        <a:rPr lang="en-US" sz="2000" b="1" baseline="0" dirty="0">
                          <a:solidFill>
                            <a:srgbClr val="C00000"/>
                          </a:solidFill>
                        </a:rPr>
                        <a:t>r10in2h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&gt; 10mm in 2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633979"/>
                  </a:ext>
                </a:extLst>
              </a:tr>
              <a:tr h="375960">
                <a:tc>
                  <a:txBody>
                    <a:bodyPr/>
                    <a:lstStyle/>
                    <a:p>
                      <a:r>
                        <a:rPr lang="en-US" sz="2000" b="1" baseline="0" dirty="0">
                          <a:solidFill>
                            <a:srgbClr val="C00000"/>
                          </a:solidFill>
                        </a:rPr>
                        <a:t>r125in3h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&gt; 12.5mm in 3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347624"/>
                  </a:ext>
                </a:extLst>
              </a:tr>
              <a:tr h="375960">
                <a:tc>
                  <a:txBody>
                    <a:bodyPr/>
                    <a:lstStyle/>
                    <a:p>
                      <a:r>
                        <a:rPr lang="en-US" sz="2000" b="1" baseline="0" dirty="0">
                          <a:solidFill>
                            <a:srgbClr val="C00000"/>
                          </a:solidFill>
                        </a:rPr>
                        <a:t>r15in4h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&gt; 15mm in 4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9912240"/>
                  </a:ext>
                </a:extLst>
              </a:tr>
              <a:tr h="375960">
                <a:tc>
                  <a:txBody>
                    <a:bodyPr/>
                    <a:lstStyle/>
                    <a:p>
                      <a:r>
                        <a:rPr lang="en-US" sz="2000" b="1" baseline="0" dirty="0">
                          <a:solidFill>
                            <a:srgbClr val="C00000"/>
                          </a:solidFill>
                        </a:rPr>
                        <a:t>r20in6h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&gt; 20mm in 6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211653"/>
                  </a:ext>
                </a:extLst>
              </a:tr>
              <a:tr h="375960">
                <a:tc>
                  <a:txBody>
                    <a:bodyPr/>
                    <a:lstStyle/>
                    <a:p>
                      <a:r>
                        <a:rPr lang="en-US" sz="2000" b="1" baseline="0" dirty="0">
                          <a:solidFill>
                            <a:srgbClr val="C00000"/>
                          </a:solidFill>
                        </a:rPr>
                        <a:t>r25in12h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&gt; 25mm in 12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382166"/>
                  </a:ext>
                </a:extLst>
              </a:tr>
              <a:tr h="375960">
                <a:tc>
                  <a:txBody>
                    <a:bodyPr/>
                    <a:lstStyle/>
                    <a:p>
                      <a:r>
                        <a:rPr lang="en-US" sz="2000" b="1" baseline="0" dirty="0">
                          <a:solidFill>
                            <a:srgbClr val="C00000"/>
                          </a:solidFill>
                        </a:rPr>
                        <a:t>r30in24h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/>
                        <a:t>&gt; 30mm in 24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53599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2777E2F-25A7-D7BD-3FE0-D10512448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895" y="1395548"/>
            <a:ext cx="4463534" cy="2782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A1B8B3-E21A-6191-447D-916981C5E51A}"/>
              </a:ext>
            </a:extLst>
          </p:cNvPr>
          <p:cNvSpPr txBox="1"/>
          <p:nvPr/>
        </p:nvSpPr>
        <p:spPr>
          <a:xfrm>
            <a:off x="7743834" y="4178300"/>
            <a:ext cx="4191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When expressed in a common unit of  mm/</a:t>
            </a:r>
            <a:r>
              <a:rPr lang="en-US" sz="2000" dirty="0" err="1"/>
              <a:t>hr</a:t>
            </a:r>
            <a:r>
              <a:rPr lang="en-US" sz="2000" dirty="0"/>
              <a:t>, the shorter events are more extreme.</a:t>
            </a:r>
          </a:p>
        </p:txBody>
      </p:sp>
      <p:pic>
        <p:nvPicPr>
          <p:cNvPr id="5" name="Picture 4" descr="A map of ireland with red dots&#10;&#10;Description automatically generated">
            <a:extLst>
              <a:ext uri="{FF2B5EF4-FFF2-40B4-BE49-F238E27FC236}">
                <a16:creationId xmlns:a16="http://schemas.microsoft.com/office/drawing/2014/main" id="{CA6513C6-BEF9-926F-2E3F-F56BC7FF7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5548"/>
            <a:ext cx="3280300" cy="304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33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7BE9A-7D71-D8D5-1922-1151D6332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43" y="0"/>
            <a:ext cx="11266714" cy="826001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Dublin Airport Past &amp; Future Return Periods from EC-Earth</a:t>
            </a:r>
            <a:endParaRPr lang="en-GB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9112CB-0323-3321-62B5-392B5A6F5BBC}"/>
              </a:ext>
            </a:extLst>
          </p:cNvPr>
          <p:cNvSpPr txBox="1"/>
          <p:nvPr/>
        </p:nvSpPr>
        <p:spPr>
          <a:xfrm>
            <a:off x="8814008" y="1008852"/>
            <a:ext cx="314960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The GPD (</a:t>
            </a:r>
            <a:r>
              <a:rPr lang="en-US" dirty="0" err="1">
                <a:solidFill>
                  <a:prstClr val="black"/>
                </a:solidFill>
                <a:latin typeface="Aptos" panose="02110004020202020204"/>
              </a:rPr>
              <a:t>LogE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) distributions (grey, red curves) remain a good fit to the various data (light blue, orange circles).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Return periods shorten mainly because future 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event counts increase by ~50% or more (causing left-shift from grey to red curves).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i="1" dirty="0">
                <a:solidFill>
                  <a:srgbClr val="C00000"/>
                </a:solidFill>
                <a:latin typeface="Aptos" panose="02110004020202020204"/>
              </a:rPr>
              <a:t>Exceedance distributions (&amp; assoc. GPD fits) also change from past to future – they acquire longer tails, appear steeper here, and thus have even shorter return periods. </a:t>
            </a:r>
            <a:endParaRPr lang="en-US" dirty="0">
              <a:solidFill>
                <a:prstClr val="black"/>
              </a:solidFill>
              <a:latin typeface="Aptos" panose="021100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CD178B3-971F-5F82-62DE-FBFDD0F6DA81}"/>
              </a:ext>
            </a:extLst>
          </p:cNvPr>
          <p:cNvGrpSpPr/>
          <p:nvPr/>
        </p:nvGrpSpPr>
        <p:grpSpPr>
          <a:xfrm>
            <a:off x="236170" y="1008852"/>
            <a:ext cx="8144777" cy="5599464"/>
            <a:chOff x="236170" y="1008852"/>
            <a:chExt cx="8144777" cy="55994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9E84B1F-490F-281C-B4AD-EAB2E8853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170" y="1008852"/>
              <a:ext cx="3988589" cy="279973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4176ED-6054-90AD-C3DD-FF4DCB737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7216" y="1012459"/>
              <a:ext cx="3993731" cy="279612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8843FB-6FCA-C6B8-BF02-770087204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9087" y="3808584"/>
              <a:ext cx="3988589" cy="27997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A10AA9C-3C28-A81F-2ACE-CA364844D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87215" y="3812191"/>
              <a:ext cx="3993731" cy="2796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0286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7BE9A-7D71-D8D5-1922-1151D6332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26001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Killarney Past &amp; Future Return Periods from EC-Earth</a:t>
            </a:r>
            <a:endParaRPr lang="en-GB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9112CB-0323-3321-62B5-392B5A6F5BBC}"/>
              </a:ext>
            </a:extLst>
          </p:cNvPr>
          <p:cNvSpPr txBox="1"/>
          <p:nvPr/>
        </p:nvSpPr>
        <p:spPr>
          <a:xfrm>
            <a:off x="8814008" y="1008852"/>
            <a:ext cx="31496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GPD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LogE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 distributions (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grey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red curves) remain a good fit to the various data (light blue, orange circles).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Return periods shorten mainly because future event counts increase by ~50% or more (causing left-shift from dark blue to red curves).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Exceedance distributions (&amp; assoc. </a:t>
            </a:r>
            <a:r>
              <a:rPr lang="en-US" i="1" dirty="0">
                <a:solidFill>
                  <a:srgbClr val="C00000"/>
                </a:solidFill>
                <a:latin typeface="Aptos" panose="02110004020202020204"/>
              </a:rPr>
              <a:t>GPD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fits) also change from past to future – they acquire longer tails, appear steeper here, and thus have even shorter return periods.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E57298-E9B7-BC2A-FA07-5F9BA4F9AF51}"/>
              </a:ext>
            </a:extLst>
          </p:cNvPr>
          <p:cNvGrpSpPr/>
          <p:nvPr/>
        </p:nvGrpSpPr>
        <p:grpSpPr>
          <a:xfrm>
            <a:off x="228389" y="1005344"/>
            <a:ext cx="8162215" cy="5706096"/>
            <a:chOff x="228389" y="1005344"/>
            <a:chExt cx="8162215" cy="570609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47B7453-D140-F60F-D4C6-BC7AFF6A7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042" y="1005344"/>
              <a:ext cx="4003718" cy="28103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D2AB8E-C083-F6CD-901F-D2678943A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6885" y="1012578"/>
              <a:ext cx="4003719" cy="280311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B117C72-411A-B1A3-875E-A9C5E2720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389" y="3908322"/>
              <a:ext cx="4003719" cy="280311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E5A61F3-A179-EA27-DC1F-789208B75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86885" y="3908322"/>
              <a:ext cx="4003718" cy="2803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9773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C9CEE-7488-8A86-D527-68E9FD81F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3D3FB-30CC-E86F-56FA-085CAF4B4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170" y="0"/>
            <a:ext cx="11727441" cy="826001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Dublin Airport Past &amp; Future Return Periods from CNRM-CM5</a:t>
            </a:r>
            <a:endParaRPr lang="en-GB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56D07C-8C99-1D4F-A86D-D590CF2C35BD}"/>
              </a:ext>
            </a:extLst>
          </p:cNvPr>
          <p:cNvSpPr txBox="1"/>
          <p:nvPr/>
        </p:nvSpPr>
        <p:spPr>
          <a:xfrm>
            <a:off x="8814008" y="1008852"/>
            <a:ext cx="31496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The GPD distributions (dark blue, red curves) remain a good fit to the various data (light blue, orange curves).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Return periods shorten mainly because future 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event counts increase by ~50% or more (causing left-shift from dark blue to red curves).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i="1" dirty="0">
                <a:solidFill>
                  <a:srgbClr val="C00000"/>
                </a:solidFill>
                <a:latin typeface="Aptos" panose="02110004020202020204"/>
              </a:rPr>
              <a:t>Exceedance distributions (&amp; assoc. GPD fits) also change from past to future – they acquire longer tails, appear steeper here, and thus have even shorter return periods.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76F1DD-5D18-A77D-5412-D2256D0BA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70" y="1008852"/>
            <a:ext cx="3983457" cy="2792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1EC18F-C970-8381-C9BA-4D658ABA8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216" y="1008852"/>
            <a:ext cx="3988590" cy="2792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5FC608-33B8-1C4D-7F34-F600137F2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70" y="3915316"/>
            <a:ext cx="3983457" cy="2792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CBB804-7CC7-FC41-6F02-6E90A30394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7216" y="3915316"/>
            <a:ext cx="3988590" cy="279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00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5AAF6-5475-0438-9833-E2ABEE5B0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983"/>
            <a:ext cx="10515600" cy="9193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Number count changes from past to future </a:t>
            </a:r>
            <a:br>
              <a:rPr lang="en-US" sz="3600" dirty="0"/>
            </a:br>
            <a:r>
              <a:rPr lang="en-US" sz="3600" dirty="0"/>
              <a:t>(Dublin Airport, EC-Earth)</a:t>
            </a:r>
            <a:endParaRPr lang="en-GB" sz="36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C20B184-5636-65E9-53FE-BB19F30407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1650701"/>
              </p:ext>
            </p:extLst>
          </p:nvPr>
        </p:nvGraphicFramePr>
        <p:xfrm>
          <a:off x="1648502" y="1106785"/>
          <a:ext cx="876299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2171">
                  <a:extLst>
                    <a:ext uri="{9D8B030D-6E8A-4147-A177-3AD203B41FA5}">
                      <a16:colId xmlns:a16="http://schemas.microsoft.com/office/drawing/2014/main" val="1274794027"/>
                    </a:ext>
                  </a:extLst>
                </a:gridCol>
                <a:gridCol w="1385207">
                  <a:extLst>
                    <a:ext uri="{9D8B030D-6E8A-4147-A177-3AD203B41FA5}">
                      <a16:colId xmlns:a16="http://schemas.microsoft.com/office/drawing/2014/main" val="3608922273"/>
                    </a:ext>
                  </a:extLst>
                </a:gridCol>
                <a:gridCol w="1385207">
                  <a:extLst>
                    <a:ext uri="{9D8B030D-6E8A-4147-A177-3AD203B41FA5}">
                      <a16:colId xmlns:a16="http://schemas.microsoft.com/office/drawing/2014/main" val="3830190023"/>
                    </a:ext>
                  </a:extLst>
                </a:gridCol>
                <a:gridCol w="1385207">
                  <a:extLst>
                    <a:ext uri="{9D8B030D-6E8A-4147-A177-3AD203B41FA5}">
                      <a16:colId xmlns:a16="http://schemas.microsoft.com/office/drawing/2014/main" val="1588969113"/>
                    </a:ext>
                  </a:extLst>
                </a:gridCol>
                <a:gridCol w="1385207">
                  <a:extLst>
                    <a:ext uri="{9D8B030D-6E8A-4147-A177-3AD203B41FA5}">
                      <a16:colId xmlns:a16="http://schemas.microsoft.com/office/drawing/2014/main" val="4263319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Dublin Airport</a:t>
                      </a:r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Mean no. events per 3-year period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182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r125in3h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r20in6h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r25in12h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r30in24h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904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Station data (1958-2022)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461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EC-Earth (1976-2005)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9923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EC-Earth (rcp85, 2071-2100)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12.7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810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EC-Earth % change: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69.3%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56.5%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40.3%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053202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19642E09-1411-7EFB-302F-979712536416}"/>
              </a:ext>
            </a:extLst>
          </p:cNvPr>
          <p:cNvGrpSpPr/>
          <p:nvPr/>
        </p:nvGrpSpPr>
        <p:grpSpPr>
          <a:xfrm>
            <a:off x="0" y="4008863"/>
            <a:ext cx="12065620" cy="1982590"/>
            <a:chOff x="0" y="3182405"/>
            <a:chExt cx="13224051" cy="222918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9BFAFC-E5E3-FAD9-1790-B9BA136C7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182405"/>
              <a:ext cx="3304474" cy="222504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5816EB-09EB-5B8B-B241-B077F7D1D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04474" y="3182405"/>
              <a:ext cx="3310629" cy="222504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8E1E76-AE55-72EC-AB2D-D1983404C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08948" y="3182405"/>
              <a:ext cx="3310629" cy="222918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DBDAA2-ACFF-45E1-CE2C-740860EE9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13421" y="3182405"/>
              <a:ext cx="3310630" cy="2229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4656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5AAF6-5475-0438-9833-E2ABEE5B0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983"/>
            <a:ext cx="10515600" cy="9193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Number count changes from past to future </a:t>
            </a:r>
            <a:br>
              <a:rPr lang="en-US" sz="3600" dirty="0"/>
            </a:br>
            <a:r>
              <a:rPr lang="en-US" sz="3600" dirty="0"/>
              <a:t>(Killarney, EC-Earth)</a:t>
            </a:r>
            <a:endParaRPr lang="en-GB" sz="36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C20B184-5636-65E9-53FE-BB19F30407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4906998"/>
              </p:ext>
            </p:extLst>
          </p:nvPr>
        </p:nvGraphicFramePr>
        <p:xfrm>
          <a:off x="1648502" y="1106785"/>
          <a:ext cx="876299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2171">
                  <a:extLst>
                    <a:ext uri="{9D8B030D-6E8A-4147-A177-3AD203B41FA5}">
                      <a16:colId xmlns:a16="http://schemas.microsoft.com/office/drawing/2014/main" val="1274794027"/>
                    </a:ext>
                  </a:extLst>
                </a:gridCol>
                <a:gridCol w="1385207">
                  <a:extLst>
                    <a:ext uri="{9D8B030D-6E8A-4147-A177-3AD203B41FA5}">
                      <a16:colId xmlns:a16="http://schemas.microsoft.com/office/drawing/2014/main" val="3608922273"/>
                    </a:ext>
                  </a:extLst>
                </a:gridCol>
                <a:gridCol w="1385207">
                  <a:extLst>
                    <a:ext uri="{9D8B030D-6E8A-4147-A177-3AD203B41FA5}">
                      <a16:colId xmlns:a16="http://schemas.microsoft.com/office/drawing/2014/main" val="3830190023"/>
                    </a:ext>
                  </a:extLst>
                </a:gridCol>
                <a:gridCol w="1385207">
                  <a:extLst>
                    <a:ext uri="{9D8B030D-6E8A-4147-A177-3AD203B41FA5}">
                      <a16:colId xmlns:a16="http://schemas.microsoft.com/office/drawing/2014/main" val="1588969113"/>
                    </a:ext>
                  </a:extLst>
                </a:gridCol>
                <a:gridCol w="1385207">
                  <a:extLst>
                    <a:ext uri="{9D8B030D-6E8A-4147-A177-3AD203B41FA5}">
                      <a16:colId xmlns:a16="http://schemas.microsoft.com/office/drawing/2014/main" val="4263319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Killarney</a:t>
                      </a:r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Mean no. events per 3-year period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182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r125in3h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r20in6h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r25in12h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r30in24h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904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Station data (1968-2004)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27.2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461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EC-Earth (1976-2005)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38.7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26.1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28.2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9923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EC-Earth (rcp85, 2071-2100)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66.4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40.2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810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EC-Earth % change: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71.6%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67.8%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48.8%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053202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7CBB9C33-B3DD-0B05-386B-E122A9617606}"/>
              </a:ext>
            </a:extLst>
          </p:cNvPr>
          <p:cNvGrpSpPr/>
          <p:nvPr/>
        </p:nvGrpSpPr>
        <p:grpSpPr>
          <a:xfrm>
            <a:off x="54761" y="4008862"/>
            <a:ext cx="12010859" cy="2033909"/>
            <a:chOff x="54761" y="4008862"/>
            <a:chExt cx="12010859" cy="20339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CE3942B-CDA1-5931-0EBC-6E79EA7F1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45002" y="4008863"/>
              <a:ext cx="3020618" cy="203390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A773884-5388-5780-D636-513B1F825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5618" y="4010099"/>
              <a:ext cx="3020618" cy="203267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812BAF0-BAFC-4160-BE47-47F297385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75381" y="4010099"/>
              <a:ext cx="3020619" cy="203267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28A4C3E-AA41-2C8C-96C2-B61A2310F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61" y="4008862"/>
              <a:ext cx="3020620" cy="20339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8619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299B2-1C86-B715-A6FC-D32255434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65B3D-065C-21A5-ABFD-8333E282C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56" y="18918"/>
            <a:ext cx="11605488" cy="734332"/>
          </a:xfrm>
        </p:spPr>
        <p:txBody>
          <a:bodyPr>
            <a:normAutofit/>
          </a:bodyPr>
          <a:lstStyle/>
          <a:p>
            <a:r>
              <a:rPr lang="en-GB" sz="4000" dirty="0"/>
              <a:t>Obs. &amp; Ensemble mean Projections (rcp85, 2071-2100)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597E29-A59B-7747-0F28-ACF98DD61C24}"/>
              </a:ext>
            </a:extLst>
          </p:cNvPr>
          <p:cNvSpPr txBox="1"/>
          <p:nvPr/>
        </p:nvSpPr>
        <p:spPr>
          <a:xfrm>
            <a:off x="1191357" y="5638753"/>
            <a:ext cx="10007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Projections are for 2071-2100 under RCP8.5 emissions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Return periods becomes shorter in the future according to all models.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Event sizes are amplified in future for longer return periods (i.e., not uniform amplification!)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Same shapes, different scales for both Dublin airport and Killarney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6755E99-7AFE-7C73-3342-46DD076F1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55" y="1169236"/>
            <a:ext cx="5703591" cy="4301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AADEC4-FDA4-1072-B71C-BD0DBB098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156" y="1169235"/>
            <a:ext cx="5703590" cy="430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36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97587-5AD2-289C-00CB-262AA434D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24C2C-3B57-73B1-E1AC-95BFAF197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172" y="0"/>
            <a:ext cx="11081656" cy="734332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Obs. &amp; Ensemble mean, Dublin Airport Projections (</a:t>
            </a:r>
            <a:r>
              <a:rPr lang="en-GB" sz="4000" dirty="0" err="1"/>
              <a:t>LogE</a:t>
            </a:r>
            <a:r>
              <a:rPr lang="en-GB" sz="4000" dirty="0"/>
              <a:t>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A38D3D-16B0-1E0A-896C-7FC65D8140D2}"/>
              </a:ext>
            </a:extLst>
          </p:cNvPr>
          <p:cNvGrpSpPr/>
          <p:nvPr/>
        </p:nvGrpSpPr>
        <p:grpSpPr>
          <a:xfrm>
            <a:off x="147542" y="978709"/>
            <a:ext cx="8427980" cy="5862038"/>
            <a:chOff x="147542" y="978709"/>
            <a:chExt cx="8427980" cy="586203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41BD26F-37C9-2793-2CF8-B5F7E73D5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542" y="978709"/>
              <a:ext cx="2804108" cy="194473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748AD1-EE6C-167A-F2A2-108417D6B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54838" y="994510"/>
              <a:ext cx="2808136" cy="194753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CA19B7F-0507-D943-3A35-82317D4EC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66162" y="989168"/>
              <a:ext cx="2808130" cy="19475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8804B89-21FF-6199-711D-CF9FBCA6C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7542" y="2943976"/>
              <a:ext cx="2804107" cy="194473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F7C5912-96A8-EB09-0683-F421D5EB7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66162" y="2923448"/>
              <a:ext cx="2808130" cy="194752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22DBB92-3E3E-CF17-DA77-FB3BC5727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59696" y="2943125"/>
              <a:ext cx="2804113" cy="194753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4F4B108-B20B-6005-0304-6E0F0B0E2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5593" y="4870977"/>
              <a:ext cx="2810930" cy="194753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9B3F8B0-65F3-847B-0AC1-8BCB92B14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54837" y="4869044"/>
              <a:ext cx="2808137" cy="194753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BF1C20A-68A8-18C8-6859-A2F412814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64932" y="4888715"/>
              <a:ext cx="2810590" cy="195203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604C18A-D6C7-D356-4F75-506ECFA9F27D}"/>
              </a:ext>
            </a:extLst>
          </p:cNvPr>
          <p:cNvSpPr txBox="1"/>
          <p:nvPr/>
        </p:nvSpPr>
        <p:spPr>
          <a:xfrm>
            <a:off x="8746435" y="983363"/>
            <a:ext cx="32104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Observations (red curves) are for 1976-2005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Projections (black curves) are for 2071-2100 under RCP8.5 emissions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black"/>
                </a:solidFill>
              </a:rPr>
              <a:t>Cone of Uncertainty (i.e., spread among all ensemble member projections shown as grey shading) increases for longer return periods.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Return periods becomes shorter in the future according to all models.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GPD fits here use </a:t>
            </a:r>
            <a:r>
              <a:rPr lang="en-US" dirty="0">
                <a:solidFill>
                  <a:srgbClr val="C00000"/>
                </a:solidFill>
                <a:latin typeface="Aptos" panose="02110004020202020204"/>
              </a:rPr>
              <a:t>RMSE minimization of Log(data)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2552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84BE4-A90A-530C-E614-C0D0BD93A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8524D-69A9-4375-8164-BDC9D56C5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172" y="0"/>
            <a:ext cx="11081656" cy="734332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Obs. &amp; Ensemble mean, Dublin Airport Projections (</a:t>
            </a:r>
            <a:r>
              <a:rPr lang="en-GB" sz="4000" dirty="0" err="1"/>
              <a:t>LogE</a:t>
            </a:r>
            <a:r>
              <a:rPr lang="en-GB" sz="4000" dirty="0"/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06BF29-B134-519A-525E-717F64EE44CC}"/>
              </a:ext>
            </a:extLst>
          </p:cNvPr>
          <p:cNvSpPr txBox="1"/>
          <p:nvPr/>
        </p:nvSpPr>
        <p:spPr>
          <a:xfrm>
            <a:off x="1407813" y="1272475"/>
            <a:ext cx="3486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9 observed return period metrics: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03571A-28C7-3C96-EE5A-444C840FD304}"/>
              </a:ext>
            </a:extLst>
          </p:cNvPr>
          <p:cNvSpPr txBox="1"/>
          <p:nvPr/>
        </p:nvSpPr>
        <p:spPr>
          <a:xfrm>
            <a:off x="6096000" y="1272475"/>
            <a:ext cx="3516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9 projected return period metrics: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5143CE-1945-CA1E-3B8C-50BE7DF0CCD8}"/>
              </a:ext>
            </a:extLst>
          </p:cNvPr>
          <p:cNvGrpSpPr/>
          <p:nvPr/>
        </p:nvGrpSpPr>
        <p:grpSpPr>
          <a:xfrm>
            <a:off x="1053663" y="1873835"/>
            <a:ext cx="9730524" cy="3415521"/>
            <a:chOff x="1053663" y="1873835"/>
            <a:chExt cx="9730524" cy="341552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44612F8-741B-0EEE-0981-D1DAC70DF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5798" y="1960649"/>
              <a:ext cx="4828389" cy="332870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AD7523B-9EEE-3DDF-7F47-264AA85E4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7410" y="1960649"/>
              <a:ext cx="4828388" cy="332870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CDD6BB-ABDB-2CE4-0C32-574971E8B452}"/>
                </a:ext>
              </a:extLst>
            </p:cNvPr>
            <p:cNvSpPr txBox="1"/>
            <p:nvPr/>
          </p:nvSpPr>
          <p:spPr>
            <a:xfrm>
              <a:off x="1053663" y="1873835"/>
              <a:ext cx="4709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(a)</a:t>
              </a:r>
              <a:endParaRPr lang="en-IE" sz="2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68D753-594E-C3DB-6FC3-8973C8672279}"/>
                </a:ext>
              </a:extLst>
            </p:cNvPr>
            <p:cNvSpPr txBox="1"/>
            <p:nvPr/>
          </p:nvSpPr>
          <p:spPr>
            <a:xfrm>
              <a:off x="5850157" y="1873835"/>
              <a:ext cx="4796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(b)</a:t>
              </a:r>
              <a:endParaRPr lang="en-IE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87501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B7BB7-6F49-1670-D82B-2D227C3E3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EE4D9-3FE2-EEC2-C229-39735BDB8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172" y="18918"/>
            <a:ext cx="11081656" cy="734332"/>
          </a:xfrm>
        </p:spPr>
        <p:txBody>
          <a:bodyPr>
            <a:normAutofit/>
          </a:bodyPr>
          <a:lstStyle/>
          <a:p>
            <a:r>
              <a:rPr lang="en-GB" sz="4000" dirty="0"/>
              <a:t>Obs. &amp; Ensemble mean, Killarney Projections (</a:t>
            </a:r>
            <a:r>
              <a:rPr lang="en-GB" sz="4000" dirty="0" err="1"/>
              <a:t>LogE</a:t>
            </a:r>
            <a:r>
              <a:rPr lang="en-GB" sz="4000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7D0A1-EB83-3753-2119-E0B131FE1005}"/>
              </a:ext>
            </a:extLst>
          </p:cNvPr>
          <p:cNvSpPr txBox="1"/>
          <p:nvPr/>
        </p:nvSpPr>
        <p:spPr>
          <a:xfrm>
            <a:off x="8360283" y="881385"/>
            <a:ext cx="36793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Projections are for 2071-2100 under RCP8.5 emissions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Return periods becomes shorter in the future according to all models.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Pareto fits here use </a:t>
            </a:r>
            <a:r>
              <a:rPr lang="en-US" dirty="0">
                <a:solidFill>
                  <a:srgbClr val="C00000"/>
                </a:solidFill>
                <a:latin typeface="Aptos" panose="02110004020202020204"/>
              </a:rPr>
              <a:t>RMSE minimization of Log(data).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Curves mainly shifted downwards (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from greater numbers), but with some change in shape too (change in exceedance distribution).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Cone of Uncertainty (i.e., spread among all ensemble member projections) increases for longer return periods.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DDC2C4-167E-6854-CEFE-5AF239740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80" y="882757"/>
            <a:ext cx="3987131" cy="2769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864101-F0AB-35D9-9CEA-A99586859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110" y="889472"/>
            <a:ext cx="3987134" cy="2762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9415C1-19CA-54C8-7FAC-90B4F8F32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79" y="3651929"/>
            <a:ext cx="3992852" cy="2769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BE70DE-195E-F1BD-039F-73E1E0C87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8112" y="3651929"/>
            <a:ext cx="3987132" cy="276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289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3059A-B045-3212-474F-EFD63F3A6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2A9D9-5156-B584-ED43-F9C3E2936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172" y="0"/>
            <a:ext cx="11081656" cy="734332"/>
          </a:xfrm>
        </p:spPr>
        <p:txBody>
          <a:bodyPr>
            <a:normAutofit/>
          </a:bodyPr>
          <a:lstStyle/>
          <a:p>
            <a:r>
              <a:rPr lang="en-GB" sz="4000" dirty="0"/>
              <a:t>Obs. &amp; Ensemble mean, Killarney Projections (</a:t>
            </a:r>
            <a:r>
              <a:rPr lang="en-GB" sz="4000" dirty="0" err="1"/>
              <a:t>LogE</a:t>
            </a:r>
            <a:r>
              <a:rPr lang="en-GB" sz="4000" dirty="0"/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6DC660-B9C2-6679-6EAD-46FDC85E9974}"/>
              </a:ext>
            </a:extLst>
          </p:cNvPr>
          <p:cNvGrpSpPr/>
          <p:nvPr/>
        </p:nvGrpSpPr>
        <p:grpSpPr>
          <a:xfrm>
            <a:off x="142772" y="973967"/>
            <a:ext cx="8427198" cy="5844747"/>
            <a:chOff x="142772" y="973967"/>
            <a:chExt cx="8427198" cy="584474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545B970-AB2E-7733-C0A9-F96AB9AE9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772" y="976793"/>
              <a:ext cx="2800032" cy="194191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94BF235-426B-781F-AA97-F9506EF49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64597" y="976793"/>
              <a:ext cx="2800032" cy="194191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130A886-40A7-5DF0-B5C9-98663EE76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64165" y="973967"/>
              <a:ext cx="2804107" cy="194473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2FBC52F-DE91-3806-D49C-7302C8CD6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512" y="2924400"/>
              <a:ext cx="2800033" cy="194191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072F222-893A-52AB-684F-5BA13154C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59380" y="2929102"/>
              <a:ext cx="2810590" cy="194923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397CCB4-22D0-F470-261B-8F78003C3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5413" y="2925171"/>
              <a:ext cx="2800032" cy="1944699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128C51C-9264-BB12-405F-FA4AAAC2B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8512" y="4872778"/>
              <a:ext cx="2808626" cy="194593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0C43155-97E9-A60D-69A8-21D7DE4A7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68491" y="4852136"/>
              <a:ext cx="2800034" cy="1966577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AE267ED-C4E0-50AF-A0A1-47B87A6EE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57682" y="4866682"/>
              <a:ext cx="2810590" cy="195203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96629F6-3B78-63FF-004B-9783830E2BFD}"/>
              </a:ext>
            </a:extLst>
          </p:cNvPr>
          <p:cNvSpPr txBox="1"/>
          <p:nvPr/>
        </p:nvSpPr>
        <p:spPr>
          <a:xfrm>
            <a:off x="8746435" y="983363"/>
            <a:ext cx="32104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Observations (red curves) are for 1976-2005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Projections (black curves) are for 2071-2100 under RCP8.5 emissions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black"/>
                </a:solidFill>
              </a:rPr>
              <a:t>Cone of Uncertainty (i.e., spread among all ensemble member projections shown as grey shading) increases for longer return periods.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Return periods becomes shorter in the future according to all models.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GPD fits here use </a:t>
            </a:r>
            <a:r>
              <a:rPr lang="en-US" dirty="0">
                <a:solidFill>
                  <a:srgbClr val="C00000"/>
                </a:solidFill>
                <a:latin typeface="Aptos" panose="02110004020202020204"/>
              </a:rPr>
              <a:t>RMSE minimization of Log(data)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2978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C03A9-601C-FCF5-B0FD-8D1A8FA02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58902-BE95-C67B-14EC-9E75F0E6F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968"/>
            <a:ext cx="10515600" cy="5446032"/>
          </a:xfrm>
        </p:spPr>
        <p:txBody>
          <a:bodyPr>
            <a:normAutofit/>
          </a:bodyPr>
          <a:lstStyle/>
          <a:p>
            <a:r>
              <a:rPr lang="en-US" sz="2400" dirty="0"/>
              <a:t>What general useful information can be extracted from those data about the nature of such intense events (e.g., return periods)?</a:t>
            </a:r>
          </a:p>
          <a:p>
            <a:r>
              <a:rPr lang="en-US" sz="2400" dirty="0"/>
              <a:t>How can such information be projected into the future, e.g., by using downscaled regional climate model output?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N.B.: These 9 metrics are all “peak over threshold” (POT) values. Theories of POT statistics are well-developed (e.g., see “Introduction to Statistical Modeling of Extreme Values” book by Stuart Coles). </a:t>
            </a:r>
          </a:p>
          <a:p>
            <a:pPr marL="0" indent="0">
              <a:buNone/>
            </a:pPr>
            <a:r>
              <a:rPr lang="en-US" sz="2400" dirty="0"/>
              <a:t>For concise and useful background info, see the POT references at: </a:t>
            </a:r>
            <a:r>
              <a:rPr lang="en-US" sz="2400" dirty="0">
                <a:hlinkClick r:id="rId2"/>
              </a:rPr>
              <a:t>https://en.wikipedia.org/wiki/Extreme_value_theory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400" dirty="0"/>
              <a:t>Worth keeping in mind: this work is analogous to estimating the likelihood of Germany beating Brazil 7-1 in a World Cup semi-final. 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128631F-076B-F46F-4B9A-C212F1AF15ED}"/>
              </a:ext>
            </a:extLst>
          </p:cNvPr>
          <p:cNvCxnSpPr/>
          <p:nvPr/>
        </p:nvCxnSpPr>
        <p:spPr>
          <a:xfrm>
            <a:off x="3265714" y="3178629"/>
            <a:ext cx="47788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8C4A38A-65CD-EAA3-D636-31ACBA684AF0}"/>
              </a:ext>
            </a:extLst>
          </p:cNvPr>
          <p:cNvCxnSpPr/>
          <p:nvPr/>
        </p:nvCxnSpPr>
        <p:spPr>
          <a:xfrm>
            <a:off x="3265714" y="5497286"/>
            <a:ext cx="47788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0532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EA035-EFA1-CFB9-E900-3979621B2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E5370A-DE20-2CAF-4FE3-F9AD2F1CD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798" y="1960649"/>
            <a:ext cx="4828389" cy="3328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CA3644-488B-9D7E-F454-D6C12CD4B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408" y="1960649"/>
            <a:ext cx="4828390" cy="33287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DC9273-DBFE-6998-BEA1-13966857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172" y="0"/>
            <a:ext cx="11081656" cy="734332"/>
          </a:xfrm>
        </p:spPr>
        <p:txBody>
          <a:bodyPr>
            <a:normAutofit/>
          </a:bodyPr>
          <a:lstStyle/>
          <a:p>
            <a:r>
              <a:rPr lang="en-GB" sz="4000" dirty="0"/>
              <a:t>Obs. &amp; Ensemble mean, Killarney Projections (</a:t>
            </a:r>
            <a:r>
              <a:rPr lang="en-GB" sz="4000" dirty="0" err="1"/>
              <a:t>LogE</a:t>
            </a:r>
            <a:r>
              <a:rPr lang="en-GB" sz="4000" dirty="0"/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B44B30-9B06-0EFA-55F3-02247065F15F}"/>
              </a:ext>
            </a:extLst>
          </p:cNvPr>
          <p:cNvSpPr txBox="1"/>
          <p:nvPr/>
        </p:nvSpPr>
        <p:spPr>
          <a:xfrm>
            <a:off x="1407813" y="1272475"/>
            <a:ext cx="3486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9 observed return period metrics: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CE6BB8-6071-A187-805B-0413099958E4}"/>
              </a:ext>
            </a:extLst>
          </p:cNvPr>
          <p:cNvSpPr txBox="1"/>
          <p:nvPr/>
        </p:nvSpPr>
        <p:spPr>
          <a:xfrm>
            <a:off x="6096000" y="1272475"/>
            <a:ext cx="3516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9 projected return period metrics: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B67171-171A-874C-54CD-BA8AE8F0F309}"/>
              </a:ext>
            </a:extLst>
          </p:cNvPr>
          <p:cNvSpPr txBox="1"/>
          <p:nvPr/>
        </p:nvSpPr>
        <p:spPr>
          <a:xfrm>
            <a:off x="1053663" y="1873835"/>
            <a:ext cx="470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(a)</a:t>
            </a:r>
            <a:endParaRPr kumimoji="0" lang="en-I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5D5F8D-40D9-69BB-9A38-D84388C61C06}"/>
              </a:ext>
            </a:extLst>
          </p:cNvPr>
          <p:cNvSpPr txBox="1"/>
          <p:nvPr/>
        </p:nvSpPr>
        <p:spPr>
          <a:xfrm>
            <a:off x="5850157" y="1873835"/>
            <a:ext cx="479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(b)</a:t>
            </a:r>
            <a:endParaRPr kumimoji="0" lang="en-I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073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0D5EB7-0A32-0B0F-06F3-593169670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29" y="457200"/>
            <a:ext cx="3419856" cy="17415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3-hour event counts (&gt;12.5 mm): past &amp; future projected, &amp; change ratio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sX0" fmla="*/ 0 w 1554480"/>
              <a:gd name="csY0" fmla="*/ 0 h 18288"/>
              <a:gd name="csX1" fmla="*/ 549250 w 1554480"/>
              <a:gd name="csY1" fmla="*/ 0 h 18288"/>
              <a:gd name="csX2" fmla="*/ 1082954 w 1554480"/>
              <a:gd name="csY2" fmla="*/ 0 h 18288"/>
              <a:gd name="csX3" fmla="*/ 1554480 w 1554480"/>
              <a:gd name="csY3" fmla="*/ 0 h 18288"/>
              <a:gd name="csX4" fmla="*/ 1554480 w 1554480"/>
              <a:gd name="csY4" fmla="*/ 18288 h 18288"/>
              <a:gd name="csX5" fmla="*/ 1067410 w 1554480"/>
              <a:gd name="csY5" fmla="*/ 18288 h 18288"/>
              <a:gd name="csX6" fmla="*/ 549250 w 1554480"/>
              <a:gd name="csY6" fmla="*/ 18288 h 18288"/>
              <a:gd name="csX7" fmla="*/ 0 w 1554480"/>
              <a:gd name="csY7" fmla="*/ 18288 h 18288"/>
              <a:gd name="csX8" fmla="*/ 0 w 1554480"/>
              <a:gd name="csY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85E2B-2B0F-0909-D75C-655D94B34721}"/>
              </a:ext>
            </a:extLst>
          </p:cNvPr>
          <p:cNvSpPr txBox="1"/>
          <p:nvPr/>
        </p:nvSpPr>
        <p:spPr>
          <a:xfrm>
            <a:off x="4654295" y="502920"/>
            <a:ext cx="6894576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Counts are normalized to number per 3-years.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Projections are for 2071-2100 under RCP45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Biggest changes (bottom right) occur where number counts are lowest (midlands, northeast).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Number counts increase (change ratio &gt;1) everywhere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F95A44-0303-A7BD-BF82-F2E169C39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" y="2755747"/>
            <a:ext cx="10917936" cy="302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802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4AECB3-062A-C690-46B0-FAA4DBC84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9C5DFA6-F03C-5E61-D452-6DA1CE738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0BE597C-BCBC-4BC2-DEFA-AAB26FFCB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29" y="457200"/>
            <a:ext cx="3419856" cy="17415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dirty="0"/>
              <a:t>6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-hour event counts (&gt;</a:t>
            </a:r>
            <a:r>
              <a:rPr lang="en-US" sz="2600" dirty="0"/>
              <a:t>20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mm): past &amp; future projected, &amp; change ratio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EB38803-2E37-48A4-DA46-D568A2744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sX0" fmla="*/ 0 w 1554480"/>
              <a:gd name="csY0" fmla="*/ 0 h 18288"/>
              <a:gd name="csX1" fmla="*/ 549250 w 1554480"/>
              <a:gd name="csY1" fmla="*/ 0 h 18288"/>
              <a:gd name="csX2" fmla="*/ 1082954 w 1554480"/>
              <a:gd name="csY2" fmla="*/ 0 h 18288"/>
              <a:gd name="csX3" fmla="*/ 1554480 w 1554480"/>
              <a:gd name="csY3" fmla="*/ 0 h 18288"/>
              <a:gd name="csX4" fmla="*/ 1554480 w 1554480"/>
              <a:gd name="csY4" fmla="*/ 18288 h 18288"/>
              <a:gd name="csX5" fmla="*/ 1067410 w 1554480"/>
              <a:gd name="csY5" fmla="*/ 18288 h 18288"/>
              <a:gd name="csX6" fmla="*/ 549250 w 1554480"/>
              <a:gd name="csY6" fmla="*/ 18288 h 18288"/>
              <a:gd name="csX7" fmla="*/ 0 w 1554480"/>
              <a:gd name="csY7" fmla="*/ 18288 h 18288"/>
              <a:gd name="csX8" fmla="*/ 0 w 1554480"/>
              <a:gd name="csY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204AF4-5406-0896-77D7-4AB9444E2186}"/>
              </a:ext>
            </a:extLst>
          </p:cNvPr>
          <p:cNvSpPr txBox="1"/>
          <p:nvPr/>
        </p:nvSpPr>
        <p:spPr>
          <a:xfrm>
            <a:off x="4654295" y="502920"/>
            <a:ext cx="6894576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Counts are normalized to number per 3-years.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Projections are for 2071-2100 under RCP45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Biggest changes (bottom right) occur where number counts are lowest (midlands, northeast).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Number counts increase (change ratio &gt;1) everywhere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D4BA870-F60F-EDA8-7351-6CAE9E3943F8}"/>
              </a:ext>
            </a:extLst>
          </p:cNvPr>
          <p:cNvGrpSpPr/>
          <p:nvPr/>
        </p:nvGrpSpPr>
        <p:grpSpPr>
          <a:xfrm>
            <a:off x="643129" y="2701636"/>
            <a:ext cx="10553098" cy="2978929"/>
            <a:chOff x="676591" y="1949270"/>
            <a:chExt cx="10553098" cy="2978929"/>
          </a:xfrm>
        </p:grpSpPr>
        <p:pic>
          <p:nvPicPr>
            <p:cNvPr id="3" name="Picture 2" descr="A map of ireland with blue and white spots&#10;&#10;AI-generated content may be incorrect.">
              <a:extLst>
                <a:ext uri="{FF2B5EF4-FFF2-40B4-BE49-F238E27FC236}">
                  <a16:creationId xmlns:a16="http://schemas.microsoft.com/office/drawing/2014/main" id="{F3BCE644-D7D5-1EC2-ADDA-5BA28DCA7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3175" y="1968739"/>
              <a:ext cx="3404689" cy="2959460"/>
            </a:xfrm>
            <a:prstGeom prst="rect">
              <a:avLst/>
            </a:prstGeom>
          </p:spPr>
        </p:pic>
        <p:pic>
          <p:nvPicPr>
            <p:cNvPr id="7" name="Picture 6" descr="A map of the northern ireland&#10;&#10;AI-generated content may be incorrect.">
              <a:extLst>
                <a:ext uri="{FF2B5EF4-FFF2-40B4-BE49-F238E27FC236}">
                  <a16:creationId xmlns:a16="http://schemas.microsoft.com/office/drawing/2014/main" id="{C23157CC-ED15-B6D2-2012-C06F77C04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5000" y="1968739"/>
              <a:ext cx="3404689" cy="295946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EFA0E40-0FBA-A770-58C1-2584BFD4259E}"/>
                </a:ext>
              </a:extLst>
            </p:cNvPr>
            <p:cNvGrpSpPr/>
            <p:nvPr/>
          </p:nvGrpSpPr>
          <p:grpSpPr>
            <a:xfrm>
              <a:off x="676591" y="1949270"/>
              <a:ext cx="3509448" cy="2959460"/>
              <a:chOff x="676591" y="1949270"/>
              <a:chExt cx="3509448" cy="2959460"/>
            </a:xfrm>
          </p:grpSpPr>
          <p:pic>
            <p:nvPicPr>
              <p:cNvPr id="12" name="Picture 11" descr="A map of ireland with a blue and white light&#10;&#10;AI-generated content may be incorrect.">
                <a:extLst>
                  <a:ext uri="{FF2B5EF4-FFF2-40B4-BE49-F238E27FC236}">
                    <a16:creationId xmlns:a16="http://schemas.microsoft.com/office/drawing/2014/main" id="{39B6B68E-CF3A-CC6D-F811-1E9B43F4F5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591" y="1949270"/>
                <a:ext cx="3509448" cy="295946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5DD59A0-A7A2-D290-DB13-E30FA7C51915}"/>
                  </a:ext>
                </a:extLst>
              </p:cNvPr>
              <p:cNvSpPr txBox="1"/>
              <p:nvPr/>
            </p:nvSpPr>
            <p:spPr>
              <a:xfrm>
                <a:off x="953448" y="2243492"/>
                <a:ext cx="470963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2000" dirty="0"/>
                  <a:t>(a)</a:t>
                </a:r>
                <a:endParaRPr lang="en-IE" sz="2000" dirty="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A862B3-B289-CEF4-D40B-BE214DE69C87}"/>
                </a:ext>
              </a:extLst>
            </p:cNvPr>
            <p:cNvSpPr txBox="1"/>
            <p:nvPr/>
          </p:nvSpPr>
          <p:spPr>
            <a:xfrm>
              <a:off x="4462896" y="2267042"/>
              <a:ext cx="47961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(b)</a:t>
              </a:r>
              <a:endParaRPr lang="en-IE" sz="2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3304E9-BEFD-12AE-0ED8-FF0E71D587FD}"/>
                </a:ext>
              </a:extLst>
            </p:cNvPr>
            <p:cNvSpPr txBox="1"/>
            <p:nvPr/>
          </p:nvSpPr>
          <p:spPr>
            <a:xfrm>
              <a:off x="7978362" y="2243492"/>
              <a:ext cx="4700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(c)</a:t>
              </a:r>
              <a:endParaRPr lang="en-IE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257423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C48CF6-EF9E-44A7-51C3-EA2464B2F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C0DACB7-2EA6-2AB4-43B0-83CC7F58B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DB40DD-6A50-93BB-9025-9B45927F5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29" y="457200"/>
            <a:ext cx="3419856" cy="17415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12-hour event counts (&gt;</a:t>
            </a:r>
            <a:r>
              <a:rPr lang="en-US" sz="2600" dirty="0"/>
              <a:t>25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mm): past &amp; future projected, &amp; change ratio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867BAFCB-9762-DCB3-F359-DA3B0D0F1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sX0" fmla="*/ 0 w 1554480"/>
              <a:gd name="csY0" fmla="*/ 0 h 18288"/>
              <a:gd name="csX1" fmla="*/ 549250 w 1554480"/>
              <a:gd name="csY1" fmla="*/ 0 h 18288"/>
              <a:gd name="csX2" fmla="*/ 1082954 w 1554480"/>
              <a:gd name="csY2" fmla="*/ 0 h 18288"/>
              <a:gd name="csX3" fmla="*/ 1554480 w 1554480"/>
              <a:gd name="csY3" fmla="*/ 0 h 18288"/>
              <a:gd name="csX4" fmla="*/ 1554480 w 1554480"/>
              <a:gd name="csY4" fmla="*/ 18288 h 18288"/>
              <a:gd name="csX5" fmla="*/ 1067410 w 1554480"/>
              <a:gd name="csY5" fmla="*/ 18288 h 18288"/>
              <a:gd name="csX6" fmla="*/ 549250 w 1554480"/>
              <a:gd name="csY6" fmla="*/ 18288 h 18288"/>
              <a:gd name="csX7" fmla="*/ 0 w 1554480"/>
              <a:gd name="csY7" fmla="*/ 18288 h 18288"/>
              <a:gd name="csX8" fmla="*/ 0 w 1554480"/>
              <a:gd name="csY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BCE86-C930-F3ED-21D9-3D6D76D0E5FE}"/>
              </a:ext>
            </a:extLst>
          </p:cNvPr>
          <p:cNvSpPr txBox="1"/>
          <p:nvPr/>
        </p:nvSpPr>
        <p:spPr>
          <a:xfrm>
            <a:off x="4654295" y="502920"/>
            <a:ext cx="6894576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Counts are normalized to number per 3-years.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Projections are for 2071-2100 under RCP45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Biggest changes (bottom right) occur where number counts are lowest (midlands, northeast).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Number counts increase (change ratio &gt;1) everywhere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A6E4940-3049-479F-024E-92508CFCD45A}"/>
              </a:ext>
            </a:extLst>
          </p:cNvPr>
          <p:cNvGrpSpPr/>
          <p:nvPr/>
        </p:nvGrpSpPr>
        <p:grpSpPr>
          <a:xfrm>
            <a:off x="643129" y="2701636"/>
            <a:ext cx="10650723" cy="2959461"/>
            <a:chOff x="587829" y="1968739"/>
            <a:chExt cx="10650723" cy="2959461"/>
          </a:xfrm>
        </p:grpSpPr>
        <p:pic>
          <p:nvPicPr>
            <p:cNvPr id="4" name="Picture 3" descr="A map of the northern hemisphere&#10;&#10;AI-generated content may be incorrect.">
              <a:extLst>
                <a:ext uri="{FF2B5EF4-FFF2-40B4-BE49-F238E27FC236}">
                  <a16:creationId xmlns:a16="http://schemas.microsoft.com/office/drawing/2014/main" id="{65B6DBB5-0CA2-1B3E-9409-CE110D020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3862" y="1968739"/>
              <a:ext cx="3404690" cy="2959461"/>
            </a:xfrm>
            <a:prstGeom prst="rect">
              <a:avLst/>
            </a:prstGeom>
          </p:spPr>
        </p:pic>
        <p:pic>
          <p:nvPicPr>
            <p:cNvPr id="15" name="Picture 14" descr="A map of the northern hemisphere&#10;&#10;AI-generated content may be incorrect.">
              <a:extLst>
                <a:ext uri="{FF2B5EF4-FFF2-40B4-BE49-F238E27FC236}">
                  <a16:creationId xmlns:a16="http://schemas.microsoft.com/office/drawing/2014/main" id="{C55220F8-54EE-343E-75D0-3B3164198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0641" y="1968739"/>
              <a:ext cx="3345478" cy="2959461"/>
            </a:xfrm>
            <a:prstGeom prst="rect">
              <a:avLst/>
            </a:prstGeom>
          </p:spPr>
        </p:pic>
        <p:pic>
          <p:nvPicPr>
            <p:cNvPr id="16" name="Picture 15" descr="A map of the world&#10;&#10;AI-generated content may be incorrect.">
              <a:extLst>
                <a:ext uri="{FF2B5EF4-FFF2-40B4-BE49-F238E27FC236}">
                  <a16:creationId xmlns:a16="http://schemas.microsoft.com/office/drawing/2014/main" id="{59DAF663-C75A-EB9D-148B-4D1BB0887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829" y="1968739"/>
              <a:ext cx="3509450" cy="295946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3BE9CD-ACBD-9179-9150-DB1B8A073018}"/>
                </a:ext>
              </a:extLst>
            </p:cNvPr>
            <p:cNvSpPr txBox="1"/>
            <p:nvPr/>
          </p:nvSpPr>
          <p:spPr>
            <a:xfrm>
              <a:off x="953448" y="2243492"/>
              <a:ext cx="47096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(a)</a:t>
              </a:r>
              <a:endPara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F037650-FA3B-0E74-25B1-B50D7A95E700}"/>
                </a:ext>
              </a:extLst>
            </p:cNvPr>
            <p:cNvSpPr txBox="1"/>
            <p:nvPr/>
          </p:nvSpPr>
          <p:spPr>
            <a:xfrm>
              <a:off x="4462896" y="2267042"/>
              <a:ext cx="47961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(b)</a:t>
              </a:r>
              <a:endPara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6053513-5F91-2EB9-4EF1-C3D1180C9AF4}"/>
                </a:ext>
              </a:extLst>
            </p:cNvPr>
            <p:cNvSpPr txBox="1"/>
            <p:nvPr/>
          </p:nvSpPr>
          <p:spPr>
            <a:xfrm>
              <a:off x="7978362" y="2243492"/>
              <a:ext cx="4700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(c)</a:t>
              </a:r>
              <a:endPara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86232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C15347-9A28-2F51-FE5C-CC4F0C26F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B3E05E5-3D45-0929-7640-B913B8EAA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C9924E1-9FEF-BE07-2E84-BDE63A511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29" y="457200"/>
            <a:ext cx="3419856" cy="17415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dirty="0"/>
              <a:t>24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-hour event counts (&gt;30 mm): past &amp; future projected, &amp; change ratio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0D1C5A40-7AFF-92A2-73A8-39FF175B7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sX0" fmla="*/ 0 w 1554480"/>
              <a:gd name="csY0" fmla="*/ 0 h 18288"/>
              <a:gd name="csX1" fmla="*/ 549250 w 1554480"/>
              <a:gd name="csY1" fmla="*/ 0 h 18288"/>
              <a:gd name="csX2" fmla="*/ 1082954 w 1554480"/>
              <a:gd name="csY2" fmla="*/ 0 h 18288"/>
              <a:gd name="csX3" fmla="*/ 1554480 w 1554480"/>
              <a:gd name="csY3" fmla="*/ 0 h 18288"/>
              <a:gd name="csX4" fmla="*/ 1554480 w 1554480"/>
              <a:gd name="csY4" fmla="*/ 18288 h 18288"/>
              <a:gd name="csX5" fmla="*/ 1067410 w 1554480"/>
              <a:gd name="csY5" fmla="*/ 18288 h 18288"/>
              <a:gd name="csX6" fmla="*/ 549250 w 1554480"/>
              <a:gd name="csY6" fmla="*/ 18288 h 18288"/>
              <a:gd name="csX7" fmla="*/ 0 w 1554480"/>
              <a:gd name="csY7" fmla="*/ 18288 h 18288"/>
              <a:gd name="csX8" fmla="*/ 0 w 1554480"/>
              <a:gd name="csY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7CB9B4-9B97-29C9-8E21-529F5BF06813}"/>
              </a:ext>
            </a:extLst>
          </p:cNvPr>
          <p:cNvSpPr txBox="1"/>
          <p:nvPr/>
        </p:nvSpPr>
        <p:spPr>
          <a:xfrm>
            <a:off x="4654295" y="502920"/>
            <a:ext cx="6894576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Counts are normalized to number per 3-years.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Projections are for 2071-2100 under RCP45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Biggest changes (bottom right) occur where number counts are lowest (midlands, northeast).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Number counts increase (change ratio &gt;1) everywhere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60235C6-D8DD-F4F7-AE26-04B68632C740}"/>
              </a:ext>
            </a:extLst>
          </p:cNvPr>
          <p:cNvGrpSpPr/>
          <p:nvPr/>
        </p:nvGrpSpPr>
        <p:grpSpPr>
          <a:xfrm>
            <a:off x="643129" y="2701636"/>
            <a:ext cx="10603490" cy="2959464"/>
            <a:chOff x="635062" y="1968739"/>
            <a:chExt cx="10603490" cy="2959464"/>
          </a:xfrm>
        </p:grpSpPr>
        <p:pic>
          <p:nvPicPr>
            <p:cNvPr id="3" name="Picture 2" descr="A map of ireland with different colors&#10;&#10;AI-generated content may be incorrect.">
              <a:extLst>
                <a:ext uri="{FF2B5EF4-FFF2-40B4-BE49-F238E27FC236}">
                  <a16:creationId xmlns:a16="http://schemas.microsoft.com/office/drawing/2014/main" id="{99D079CA-4238-49AF-C813-512204652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3859" y="1968739"/>
              <a:ext cx="3404693" cy="2959464"/>
            </a:xfrm>
            <a:prstGeom prst="rect">
              <a:avLst/>
            </a:prstGeom>
          </p:spPr>
        </p:pic>
        <p:pic>
          <p:nvPicPr>
            <p:cNvPr id="7" name="Picture 6" descr="A map of the northern ireland&#10;&#10;AI-generated content may be incorrect.">
              <a:extLst>
                <a:ext uri="{FF2B5EF4-FFF2-40B4-BE49-F238E27FC236}">
                  <a16:creationId xmlns:a16="http://schemas.microsoft.com/office/drawing/2014/main" id="{2CAC8223-EFC8-B20C-9FDF-10731B91C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3595" y="1968739"/>
              <a:ext cx="3404692" cy="2959463"/>
            </a:xfrm>
            <a:prstGeom prst="rect">
              <a:avLst/>
            </a:prstGeom>
          </p:spPr>
        </p:pic>
        <p:pic>
          <p:nvPicPr>
            <p:cNvPr id="8" name="Picture 7" descr="A map of the northern ireland&#10;&#10;AI-generated content may be incorrect.">
              <a:extLst>
                <a:ext uri="{FF2B5EF4-FFF2-40B4-BE49-F238E27FC236}">
                  <a16:creationId xmlns:a16="http://schemas.microsoft.com/office/drawing/2014/main" id="{A3201FD9-1C6D-FD30-1443-A770F50EB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62" y="1968739"/>
              <a:ext cx="3509451" cy="295946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24E43A-2E95-D89D-9C20-B730DFCE24A3}"/>
                </a:ext>
              </a:extLst>
            </p:cNvPr>
            <p:cNvSpPr txBox="1"/>
            <p:nvPr/>
          </p:nvSpPr>
          <p:spPr>
            <a:xfrm>
              <a:off x="953448" y="2243492"/>
              <a:ext cx="47096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(a)</a:t>
              </a:r>
              <a:endPara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C88DDA-7320-C02E-D102-41CACC28FD56}"/>
                </a:ext>
              </a:extLst>
            </p:cNvPr>
            <p:cNvSpPr txBox="1"/>
            <p:nvPr/>
          </p:nvSpPr>
          <p:spPr>
            <a:xfrm>
              <a:off x="4462896" y="2267042"/>
              <a:ext cx="47961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(b)</a:t>
              </a:r>
              <a:endPara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2913D7-5FF9-155A-5634-112A34592A7E}"/>
                </a:ext>
              </a:extLst>
            </p:cNvPr>
            <p:cNvSpPr txBox="1"/>
            <p:nvPr/>
          </p:nvSpPr>
          <p:spPr>
            <a:xfrm>
              <a:off x="7978362" y="2243492"/>
              <a:ext cx="4700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(c)</a:t>
              </a:r>
              <a:endPara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53355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E46092-DA1C-9D8F-1247-958C07308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9B19B-C049-3FEC-61E9-2CD293B71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Historical and projected return periods for 3-hr events of size ~30 mm</a:t>
            </a:r>
          </a:p>
        </p:txBody>
      </p:sp>
      <p:sp>
        <p:nvSpPr>
          <p:cNvPr id="35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sX0" fmla="*/ 0 w 1554480"/>
              <a:gd name="csY0" fmla="*/ 0 h 18288"/>
              <a:gd name="csX1" fmla="*/ 549250 w 1554480"/>
              <a:gd name="csY1" fmla="*/ 0 h 18288"/>
              <a:gd name="csX2" fmla="*/ 1082954 w 1554480"/>
              <a:gd name="csY2" fmla="*/ 0 h 18288"/>
              <a:gd name="csX3" fmla="*/ 1554480 w 1554480"/>
              <a:gd name="csY3" fmla="*/ 0 h 18288"/>
              <a:gd name="csX4" fmla="*/ 1554480 w 1554480"/>
              <a:gd name="csY4" fmla="*/ 18288 h 18288"/>
              <a:gd name="csX5" fmla="*/ 1067410 w 1554480"/>
              <a:gd name="csY5" fmla="*/ 18288 h 18288"/>
              <a:gd name="csX6" fmla="*/ 549250 w 1554480"/>
              <a:gd name="csY6" fmla="*/ 18288 h 18288"/>
              <a:gd name="csX7" fmla="*/ 0 w 1554480"/>
              <a:gd name="csY7" fmla="*/ 18288 h 18288"/>
              <a:gd name="csX8" fmla="*/ 0 w 1554480"/>
              <a:gd name="csY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B6A3AC-CD51-20C0-7750-B3B4C6AB7898}"/>
              </a:ext>
            </a:extLst>
          </p:cNvPr>
          <p:cNvSpPr txBox="1"/>
          <p:nvPr/>
        </p:nvSpPr>
        <p:spPr>
          <a:xfrm>
            <a:off x="4681727" y="548639"/>
            <a:ext cx="7127413" cy="1871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cs typeface="Arial"/>
                <a:sym typeface="Arial"/>
              </a:rPr>
              <a:t>Projections are for 2071-2100 under RCP45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Colours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 in log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10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 units (i.e., exponent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 when years are expressed as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10</a:t>
            </a:r>
            <a:r>
              <a:rPr kumimoji="0" lang="en-US" sz="16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Historical return periods range from &lt; 10 yrs in SW to &gt; 100 yrs in NE.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Return periods shorten everywhere by end century (</a:t>
            </a:r>
            <a:r>
              <a:rPr lang="en-US" sz="1600" dirty="0">
                <a:solidFill>
                  <a:prstClr val="black"/>
                </a:solidFill>
                <a:latin typeface="Aptos" panose="02110004020202020204"/>
                <a:cs typeface="Arial"/>
                <a:sym typeface="Arial"/>
              </a:rPr>
              <a:t>2071-2100)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Bottom right is (b)/(a), showing return periods ~2 times shorter under rcp45 by end of century.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AA8A8A-3CCC-7331-050C-371B52CA4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5" y="3454289"/>
            <a:ext cx="10917936" cy="308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784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6D69FA-A71E-6C0D-AF55-C5C00DF26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6DA77D5F-2018-A3D9-8EDC-0A6E72C2D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45875E-6A6B-E520-5CBC-B3AE03127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Historical and projected return periods for 6-hr events of size ~</a:t>
            </a:r>
            <a:r>
              <a:rPr lang="en-US" sz="2600" dirty="0"/>
              <a:t>42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mm</a:t>
            </a:r>
          </a:p>
        </p:txBody>
      </p:sp>
      <p:sp>
        <p:nvSpPr>
          <p:cNvPr id="35" name="sketch line">
            <a:extLst>
              <a:ext uri="{FF2B5EF4-FFF2-40B4-BE49-F238E27FC236}">
                <a16:creationId xmlns:a16="http://schemas.microsoft.com/office/drawing/2014/main" id="{A0CE68CE-ED5F-F789-2EF0-EDAB6F4AB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sX0" fmla="*/ 0 w 1554480"/>
              <a:gd name="csY0" fmla="*/ 0 h 18288"/>
              <a:gd name="csX1" fmla="*/ 549250 w 1554480"/>
              <a:gd name="csY1" fmla="*/ 0 h 18288"/>
              <a:gd name="csX2" fmla="*/ 1082954 w 1554480"/>
              <a:gd name="csY2" fmla="*/ 0 h 18288"/>
              <a:gd name="csX3" fmla="*/ 1554480 w 1554480"/>
              <a:gd name="csY3" fmla="*/ 0 h 18288"/>
              <a:gd name="csX4" fmla="*/ 1554480 w 1554480"/>
              <a:gd name="csY4" fmla="*/ 18288 h 18288"/>
              <a:gd name="csX5" fmla="*/ 1067410 w 1554480"/>
              <a:gd name="csY5" fmla="*/ 18288 h 18288"/>
              <a:gd name="csX6" fmla="*/ 549250 w 1554480"/>
              <a:gd name="csY6" fmla="*/ 18288 h 18288"/>
              <a:gd name="csX7" fmla="*/ 0 w 1554480"/>
              <a:gd name="csY7" fmla="*/ 18288 h 18288"/>
              <a:gd name="csX8" fmla="*/ 0 w 1554480"/>
              <a:gd name="csY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6D40FC-0B09-1F0B-32D7-AD4BB542C35C}"/>
              </a:ext>
            </a:extLst>
          </p:cNvPr>
          <p:cNvSpPr txBox="1"/>
          <p:nvPr/>
        </p:nvSpPr>
        <p:spPr>
          <a:xfrm>
            <a:off x="4681727" y="548639"/>
            <a:ext cx="7127413" cy="1871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Projections are for 2071-2100 under RCP45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Colours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 in log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10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 units (i.e., exponent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 when years are expressed as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10</a:t>
            </a:r>
            <a:r>
              <a:rPr kumimoji="0" lang="en-US" sz="16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Historical return periods range from &lt; 10 yrs in SW to &gt; 100 yrs in NE.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Return periods shorten everywhere by end century (2071-2100).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Bottom right is (b)/(a), showing return periods ~2 times shorter under rcp45 by end of century.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5EE707-EC20-A51D-7DB3-9DBE78EBA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50" y="3429000"/>
            <a:ext cx="10943899" cy="308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57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AC663A-9FE2-DB91-79DB-360E28ABB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DB19BAC7-B728-D5EB-6E1A-A4A0EB92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00CDB0-FB89-2446-1E86-14179BB81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Historical and projected return periods for </a:t>
            </a:r>
            <a:r>
              <a:rPr lang="en-US" sz="2600" dirty="0"/>
              <a:t>12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-hr events of size ~8</a:t>
            </a:r>
            <a:r>
              <a:rPr lang="en-US" sz="2600" dirty="0"/>
              <a:t>2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mm</a:t>
            </a:r>
          </a:p>
        </p:txBody>
      </p:sp>
      <p:sp>
        <p:nvSpPr>
          <p:cNvPr id="35" name="sketch line">
            <a:extLst>
              <a:ext uri="{FF2B5EF4-FFF2-40B4-BE49-F238E27FC236}">
                <a16:creationId xmlns:a16="http://schemas.microsoft.com/office/drawing/2014/main" id="{192A9E25-26BF-DFE3-2FBD-A7885FBE2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sX0" fmla="*/ 0 w 1554480"/>
              <a:gd name="csY0" fmla="*/ 0 h 18288"/>
              <a:gd name="csX1" fmla="*/ 549250 w 1554480"/>
              <a:gd name="csY1" fmla="*/ 0 h 18288"/>
              <a:gd name="csX2" fmla="*/ 1082954 w 1554480"/>
              <a:gd name="csY2" fmla="*/ 0 h 18288"/>
              <a:gd name="csX3" fmla="*/ 1554480 w 1554480"/>
              <a:gd name="csY3" fmla="*/ 0 h 18288"/>
              <a:gd name="csX4" fmla="*/ 1554480 w 1554480"/>
              <a:gd name="csY4" fmla="*/ 18288 h 18288"/>
              <a:gd name="csX5" fmla="*/ 1067410 w 1554480"/>
              <a:gd name="csY5" fmla="*/ 18288 h 18288"/>
              <a:gd name="csX6" fmla="*/ 549250 w 1554480"/>
              <a:gd name="csY6" fmla="*/ 18288 h 18288"/>
              <a:gd name="csX7" fmla="*/ 0 w 1554480"/>
              <a:gd name="csY7" fmla="*/ 18288 h 18288"/>
              <a:gd name="csX8" fmla="*/ 0 w 1554480"/>
              <a:gd name="csY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2C3807-8C9F-716C-29C4-DBD56BB2B197}"/>
              </a:ext>
            </a:extLst>
          </p:cNvPr>
          <p:cNvSpPr txBox="1"/>
          <p:nvPr/>
        </p:nvSpPr>
        <p:spPr>
          <a:xfrm>
            <a:off x="4681727" y="548639"/>
            <a:ext cx="7127413" cy="1871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Projections are for 2071-2100 under RCP45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Colours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 in log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10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 units (i.e., exponent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 when years are expressed as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10</a:t>
            </a:r>
            <a:r>
              <a:rPr kumimoji="0" lang="en-US" sz="16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Historical return periods range from &lt; 10 yrs in SW to &gt; 100 yrs in NE.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Return periods shorten everywhere by end century (2071-2100).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Bottom right is (b)/(a), showing return periods ~2 times shorter under rcp45 by end of century.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39B0F6-9E95-EF36-7D4E-F96C1A949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3429000"/>
            <a:ext cx="10930385" cy="305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566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BD54E6-BCA1-0169-4E65-A427F93AB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C1C02F3-0915-676F-59C0-4E1E815D6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66905E-27FA-6E96-9D45-2B29AF080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Historical and projected return periods for 24-hr events of size ~87 mm</a:t>
            </a:r>
          </a:p>
        </p:txBody>
      </p:sp>
      <p:sp>
        <p:nvSpPr>
          <p:cNvPr id="35" name="sketch line">
            <a:extLst>
              <a:ext uri="{FF2B5EF4-FFF2-40B4-BE49-F238E27FC236}">
                <a16:creationId xmlns:a16="http://schemas.microsoft.com/office/drawing/2014/main" id="{B6DAC301-6B49-876B-52DC-95DA6DFCF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sX0" fmla="*/ 0 w 1554480"/>
              <a:gd name="csY0" fmla="*/ 0 h 18288"/>
              <a:gd name="csX1" fmla="*/ 549250 w 1554480"/>
              <a:gd name="csY1" fmla="*/ 0 h 18288"/>
              <a:gd name="csX2" fmla="*/ 1082954 w 1554480"/>
              <a:gd name="csY2" fmla="*/ 0 h 18288"/>
              <a:gd name="csX3" fmla="*/ 1554480 w 1554480"/>
              <a:gd name="csY3" fmla="*/ 0 h 18288"/>
              <a:gd name="csX4" fmla="*/ 1554480 w 1554480"/>
              <a:gd name="csY4" fmla="*/ 18288 h 18288"/>
              <a:gd name="csX5" fmla="*/ 1067410 w 1554480"/>
              <a:gd name="csY5" fmla="*/ 18288 h 18288"/>
              <a:gd name="csX6" fmla="*/ 549250 w 1554480"/>
              <a:gd name="csY6" fmla="*/ 18288 h 18288"/>
              <a:gd name="csX7" fmla="*/ 0 w 1554480"/>
              <a:gd name="csY7" fmla="*/ 18288 h 18288"/>
              <a:gd name="csX8" fmla="*/ 0 w 1554480"/>
              <a:gd name="csY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33EF74-438A-CAAA-264C-7981CAFEF6BF}"/>
              </a:ext>
            </a:extLst>
          </p:cNvPr>
          <p:cNvSpPr txBox="1"/>
          <p:nvPr/>
        </p:nvSpPr>
        <p:spPr>
          <a:xfrm>
            <a:off x="4681727" y="548639"/>
            <a:ext cx="7127413" cy="1871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Projections are for 2071-2100 under RCP45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Colours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 in log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10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 units (i.e., exponent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 when years are expressed as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10</a:t>
            </a:r>
            <a:r>
              <a:rPr kumimoji="0" lang="en-US" sz="16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Historical return periods range from &lt; 10 yrs in SW to &gt; 100 yrs in NE.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Return periods shorten everywhere by end century (2071-2100).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Bottom right is (b)/(a), showing return periods ~2 times shorter under rcp45 by end of century.</a:t>
            </a:r>
          </a:p>
        </p:txBody>
      </p:sp>
      <p:pic>
        <p:nvPicPr>
          <p:cNvPr id="4" name="Picture 3" descr="A green and yellow map with a white background&#10;&#10;AI-generated content may be incorrect.">
            <a:extLst>
              <a:ext uri="{FF2B5EF4-FFF2-40B4-BE49-F238E27FC236}">
                <a16:creationId xmlns:a16="http://schemas.microsoft.com/office/drawing/2014/main" id="{DB27E6B2-DFCF-052B-14CA-2BAAFA18E8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6" y="3530278"/>
            <a:ext cx="10910090" cy="30567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4193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01C50-F724-0B42-48ED-600FF5994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0E518-385C-16C6-0124-C802C5064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801"/>
            <a:ext cx="10515600" cy="1237497"/>
          </a:xfrm>
        </p:spPr>
        <p:txBody>
          <a:bodyPr/>
          <a:lstStyle/>
          <a:p>
            <a:r>
              <a:rPr lang="en-GB" dirty="0"/>
              <a:t>Open Questions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A4A0B-4E6D-2084-7E7B-BF9D6EDE1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746" y="1253331"/>
            <a:ext cx="11128917" cy="4351338"/>
          </a:xfrm>
        </p:spPr>
        <p:txBody>
          <a:bodyPr>
            <a:normAutofit/>
          </a:bodyPr>
          <a:lstStyle/>
          <a:p>
            <a:r>
              <a:rPr lang="en-GB" dirty="0"/>
              <a:t>How justified is it to pool or aggregate station data? 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dirty="0"/>
              <a:t>Increases sample counts, makes it easier to find GPD fits to POT exceedances</a:t>
            </a:r>
          </a:p>
          <a:p>
            <a:pPr lvl="1">
              <a:buClr>
                <a:schemeClr val="accent2"/>
              </a:buClr>
              <a:buFont typeface="Aptos" panose="020B0004020202020204" pitchFamily="34" charset="0"/>
              <a:buChar char="?"/>
            </a:pPr>
            <a:r>
              <a:rPr lang="en-GB" dirty="0"/>
              <a:t>But is it okay to change e.g., a 60-year event (based on single-station data) to a 600-year event (based on pooled station data)?</a:t>
            </a:r>
          </a:p>
          <a:p>
            <a:r>
              <a:rPr lang="en-GB" dirty="0"/>
              <a:t>Exceedances tend to “converge” as more stations (or grid points) are pooled; does that reflect the validity of pooling, or nothing special?</a:t>
            </a:r>
          </a:p>
          <a:p>
            <a:r>
              <a:rPr lang="en-GB" dirty="0"/>
              <a:t>Pooling every grid point provides the smoothest exceedance distribution – but loses event independence (some events are inevitably counted more than once).  Is that a worthwhile trade-off?</a:t>
            </a:r>
          </a:p>
          <a:p>
            <a:endParaRPr lang="en-I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2B02CC-D0F3-9F7A-6D78-E4763BD40C40}"/>
              </a:ext>
            </a:extLst>
          </p:cNvPr>
          <p:cNvSpPr txBox="1"/>
          <p:nvPr/>
        </p:nvSpPr>
        <p:spPr>
          <a:xfrm>
            <a:off x="1663539" y="5693451"/>
            <a:ext cx="88649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(My tentative answer is “yes” to all the above)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Model ensembles as proxies for pooling should help… </a:t>
            </a:r>
            <a:endParaRPr kumimoji="0" lang="en-IE" sz="2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4829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C1FC5-3EB9-338C-3F11-36EA2E781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1EE55-3631-532C-C3F3-F854A35CD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83" y="17453"/>
            <a:ext cx="11611778" cy="692494"/>
          </a:xfrm>
        </p:spPr>
        <p:txBody>
          <a:bodyPr/>
          <a:lstStyle/>
          <a:p>
            <a:pPr algn="ctr"/>
            <a:r>
              <a:rPr lang="en-GB" sz="3200" dirty="0"/>
              <a:t>Dublin Airport 15-minute &amp; 1-day exceedances &amp; approximations</a:t>
            </a:r>
            <a:endParaRPr lang="en-IE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6C3DFB-80C9-3397-F0A6-BC8FF6ED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146ADBC-352F-2145-A030-C53CC2620532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031763-432E-9079-CE90-FDC6F6AA8C4B}"/>
              </a:ext>
            </a:extLst>
          </p:cNvPr>
          <p:cNvSpPr txBox="1"/>
          <p:nvPr/>
        </p:nvSpPr>
        <p:spPr>
          <a:xfrm>
            <a:off x="8245495" y="1244803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15-minute events (r4in15)</a:t>
            </a:r>
            <a:endParaRPr kumimoji="0" lang="en-I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06C9BE-6D15-F01C-271D-A0171AC97FFC}"/>
              </a:ext>
            </a:extLst>
          </p:cNvPr>
          <p:cNvSpPr txBox="1"/>
          <p:nvPr/>
        </p:nvSpPr>
        <p:spPr>
          <a:xfrm>
            <a:off x="8245495" y="3974382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1-day events (r30in24h)</a:t>
            </a:r>
            <a:endParaRPr kumimoji="0" lang="en-I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B11563-A7BE-0AF7-F42D-E194A552A9BE}"/>
              </a:ext>
            </a:extLst>
          </p:cNvPr>
          <p:cNvSpPr txBox="1"/>
          <p:nvPr/>
        </p:nvSpPr>
        <p:spPr>
          <a:xfrm>
            <a:off x="8752113" y="4459035"/>
            <a:ext cx="31568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</a:t>
            </a:r>
            <a:r>
              <a:rPr lang="en-GB" i="1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left 2 panels use single-station data only, while the right 2 panels use 23-station pooled or aggregated data.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Single-station data is sparser and so smooth GPD fits to it can be less reliable.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FFE21D9-4F19-A9D0-FB0E-0A7E9C9B44E1}"/>
              </a:ext>
            </a:extLst>
          </p:cNvPr>
          <p:cNvGrpSpPr>
            <a:grpSpLocks noChangeAspect="1"/>
          </p:cNvGrpSpPr>
          <p:nvPr/>
        </p:nvGrpSpPr>
        <p:grpSpPr>
          <a:xfrm>
            <a:off x="278963" y="1244803"/>
            <a:ext cx="7874689" cy="5311321"/>
            <a:chOff x="862874" y="1614135"/>
            <a:chExt cx="5818916" cy="3924743"/>
          </a:xfrm>
        </p:grpSpPr>
        <p:pic>
          <p:nvPicPr>
            <p:cNvPr id="3" name="Picture 2" descr="A graph of different colored lines&#10;&#10;AI-generated content may be incorrect.">
              <a:extLst>
                <a:ext uri="{FF2B5EF4-FFF2-40B4-BE49-F238E27FC236}">
                  <a16:creationId xmlns:a16="http://schemas.microsoft.com/office/drawing/2014/main" id="{7748530C-4DE2-48F5-11C3-39B06DDCF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2874" y="1614135"/>
              <a:ext cx="2824480" cy="1922780"/>
            </a:xfrm>
            <a:prstGeom prst="rect">
              <a:avLst/>
            </a:prstGeom>
          </p:spPr>
        </p:pic>
        <p:pic>
          <p:nvPicPr>
            <p:cNvPr id="5" name="Picture 4" descr="A graph of different colored lines&#10;&#10;AI-generated content may be incorrect.">
              <a:extLst>
                <a:ext uri="{FF2B5EF4-FFF2-40B4-BE49-F238E27FC236}">
                  <a16:creationId xmlns:a16="http://schemas.microsoft.com/office/drawing/2014/main" id="{B301D090-0E30-2284-A8EF-ADE96442B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0325" y="1614135"/>
              <a:ext cx="2831465" cy="1934210"/>
            </a:xfrm>
            <a:prstGeom prst="rect">
              <a:avLst/>
            </a:prstGeom>
          </p:spPr>
        </p:pic>
        <p:pic>
          <p:nvPicPr>
            <p:cNvPr id="6" name="Picture 5" descr="A graph of different colored lines&#10;&#10;AI-generated content may be incorrect.">
              <a:extLst>
                <a:ext uri="{FF2B5EF4-FFF2-40B4-BE49-F238E27FC236}">
                  <a16:creationId xmlns:a16="http://schemas.microsoft.com/office/drawing/2014/main" id="{47466734-07D2-5A28-2079-339573A2C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2874" y="3644673"/>
              <a:ext cx="2832100" cy="1876425"/>
            </a:xfrm>
            <a:prstGeom prst="rect">
              <a:avLst/>
            </a:prstGeom>
          </p:spPr>
        </p:pic>
        <p:pic>
          <p:nvPicPr>
            <p:cNvPr id="7" name="Picture 6" descr="A graph of a graph showing the amount of rain&#10;&#10;AI-generated content may be incorrect.">
              <a:extLst>
                <a:ext uri="{FF2B5EF4-FFF2-40B4-BE49-F238E27FC236}">
                  <a16:creationId xmlns:a16="http://schemas.microsoft.com/office/drawing/2014/main" id="{0A8A2ACD-D5C1-F353-C19B-F2073E8DC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57310" y="3644673"/>
              <a:ext cx="2824480" cy="1894205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AC0D08-5EBE-9025-FFE6-5454912BC570}"/>
              </a:ext>
            </a:extLst>
          </p:cNvPr>
          <p:cNvSpPr txBox="1"/>
          <p:nvPr/>
        </p:nvSpPr>
        <p:spPr>
          <a:xfrm>
            <a:off x="1577610" y="791198"/>
            <a:ext cx="1199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 July 1967</a:t>
            </a:r>
            <a:endParaRPr lang="en-IE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1BC99C4-D6F5-F00D-88A3-70A22CC3FB88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2177294" y="1098975"/>
            <a:ext cx="435277" cy="1252339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458C8EA-2A40-301F-EC42-7DEB94E36CEA}"/>
              </a:ext>
            </a:extLst>
          </p:cNvPr>
          <p:cNvSpPr txBox="1"/>
          <p:nvPr/>
        </p:nvSpPr>
        <p:spPr>
          <a:xfrm>
            <a:off x="2836436" y="863835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 Aug. 2022</a:t>
            </a:r>
            <a:endParaRPr lang="en-IE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045E3A-8A2D-91B5-619F-28FE06A48866}"/>
              </a:ext>
            </a:extLst>
          </p:cNvPr>
          <p:cNvCxnSpPr>
            <a:cxnSpLocks/>
          </p:cNvCxnSpPr>
          <p:nvPr/>
        </p:nvCxnSpPr>
        <p:spPr>
          <a:xfrm flipH="1">
            <a:off x="3460966" y="1135293"/>
            <a:ext cx="71463" cy="1179702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2B5E24E-D31A-72A1-0911-84B27A517A1F}"/>
              </a:ext>
            </a:extLst>
          </p:cNvPr>
          <p:cNvSpPr txBox="1"/>
          <p:nvPr/>
        </p:nvSpPr>
        <p:spPr>
          <a:xfrm>
            <a:off x="2832709" y="4343714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 June 1993</a:t>
            </a:r>
            <a:endParaRPr lang="en-IE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78C8B12-7D7C-701F-F780-F9A23166A783}"/>
              </a:ext>
            </a:extLst>
          </p:cNvPr>
          <p:cNvCxnSpPr>
            <a:cxnSpLocks/>
          </p:cNvCxnSpPr>
          <p:nvPr/>
        </p:nvCxnSpPr>
        <p:spPr>
          <a:xfrm flipH="1">
            <a:off x="3092824" y="4651491"/>
            <a:ext cx="350802" cy="51218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9E12CC7-2B62-EFEA-FEF7-C8BDA68662C5}"/>
              </a:ext>
            </a:extLst>
          </p:cNvPr>
          <p:cNvSpPr txBox="1"/>
          <p:nvPr/>
        </p:nvSpPr>
        <p:spPr>
          <a:xfrm>
            <a:off x="8752112" y="1706920"/>
            <a:ext cx="31568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station data (blue circles) are approximated by Generalized Pareto Distributions (GPDs, smooth curves), showing different ways to find the optimal GPD fits. </a:t>
            </a:r>
          </a:p>
        </p:txBody>
      </p:sp>
    </p:spTree>
    <p:extLst>
      <p:ext uri="{BB962C8B-B14F-4D97-AF65-F5344CB8AC3E}">
        <p14:creationId xmlns:p14="http://schemas.microsoft.com/office/powerpoint/2010/main" val="25389533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531AF-5D2D-3B8D-0852-9970CF55A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96BF5-5010-0040-FB5A-84B981CA4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972" y="2103437"/>
            <a:ext cx="9329245" cy="2226825"/>
          </a:xfrm>
        </p:spPr>
        <p:txBody>
          <a:bodyPr>
            <a:normAutofit fontScale="90000"/>
          </a:bodyPr>
          <a:lstStyle/>
          <a:p>
            <a:r>
              <a:rPr lang="en-GB" dirty="0"/>
              <a:t>How do TRANSLATE return period estimates converge as more stations (or grid-points) are added to the aggregated exceedances?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744268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BCC69-B52E-A913-9F75-4663DF8E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4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dirty="0"/>
              <a:t>Exceedances &amp; GPD fits to </a:t>
            </a:r>
            <a:br>
              <a:rPr lang="en-GB" sz="4000" dirty="0"/>
            </a:br>
            <a:r>
              <a:rPr lang="en-GB" sz="4000" dirty="0"/>
              <a:t>11 “Western” and 11 “Eastern” stations</a:t>
            </a:r>
            <a:endParaRPr lang="en-IE" sz="4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4C289EE-12A1-4655-5943-082CF58DAB23}"/>
              </a:ext>
            </a:extLst>
          </p:cNvPr>
          <p:cNvGrpSpPr/>
          <p:nvPr/>
        </p:nvGrpSpPr>
        <p:grpSpPr>
          <a:xfrm>
            <a:off x="984417" y="2255910"/>
            <a:ext cx="9888935" cy="3664014"/>
            <a:chOff x="984417" y="2080469"/>
            <a:chExt cx="9888935" cy="36640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7C8B93E-3F96-92C4-CF46-4F6F8826F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4417" y="2080469"/>
              <a:ext cx="4602879" cy="366401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0D7CE6E-4DBD-8F77-0A23-8D87F3CB5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70473" y="2080469"/>
              <a:ext cx="4602879" cy="3664014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83FBD4C-3326-5370-3BDE-B3E4948DC928}"/>
              </a:ext>
            </a:extLst>
          </p:cNvPr>
          <p:cNvSpPr txBox="1"/>
          <p:nvPr/>
        </p:nvSpPr>
        <p:spPr>
          <a:xfrm>
            <a:off x="350837" y="6138115"/>
            <a:ext cx="11490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Each data point or curve here is based on the ensemble mean of 6 models over historical period 1976-2005.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Exceedances feed into return periods, but return periods depend on event counts, and are unique to each station.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5AC7C6-11E0-AA12-A7C1-C1D2486EE7A7}"/>
              </a:ext>
            </a:extLst>
          </p:cNvPr>
          <p:cNvSpPr txBox="1"/>
          <p:nvPr/>
        </p:nvSpPr>
        <p:spPr>
          <a:xfrm>
            <a:off x="984417" y="1423059"/>
            <a:ext cx="980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The pooled exceedances from 11 western stations and 11 eastern stations are indistinguishable.</a:t>
            </a:r>
            <a:endParaRPr kumimoji="0" lang="en-IE" sz="18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2A8C4F-094F-947B-8546-008F5D5FB226}"/>
              </a:ext>
            </a:extLst>
          </p:cNvPr>
          <p:cNvSpPr txBox="1"/>
          <p:nvPr/>
        </p:nvSpPr>
        <p:spPr>
          <a:xfrm>
            <a:off x="2815214" y="2010582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Raw data</a:t>
            </a:r>
            <a:endParaRPr kumimoji="0" lang="en-I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F01B21-1E56-17E6-FC53-E56EBCD8580A}"/>
              </a:ext>
            </a:extLst>
          </p:cNvPr>
          <p:cNvSpPr txBox="1"/>
          <p:nvPr/>
        </p:nvSpPr>
        <p:spPr>
          <a:xfrm>
            <a:off x="8242141" y="2009093"/>
            <a:ext cx="853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GPD fits</a:t>
            </a:r>
            <a:endParaRPr kumimoji="0" lang="en-I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4584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B029C-008F-A295-3C95-C40D02BD5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A09CF-EA1A-1299-F5C6-875D9DFDC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27030"/>
          </a:xfrm>
        </p:spPr>
        <p:txBody>
          <a:bodyPr>
            <a:normAutofit fontScale="90000"/>
          </a:bodyPr>
          <a:lstStyle/>
          <a:p>
            <a:r>
              <a:rPr lang="en-US" dirty="0"/>
              <a:t>Convergence with pooled stations (3-hr events)</a:t>
            </a:r>
            <a:endParaRPr lang="en-I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3478FF-11FB-5B89-DF1B-F266C0435DB6}"/>
              </a:ext>
            </a:extLst>
          </p:cNvPr>
          <p:cNvSpPr txBox="1"/>
          <p:nvPr/>
        </p:nvSpPr>
        <p:spPr>
          <a:xfrm>
            <a:off x="7556937" y="1011697"/>
            <a:ext cx="4309241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Probability is the fraction of all events within each bin-size.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event histograms from historical model runs, pooling data from 1, 11, 23, and 48 stations (and even all 729 land grid-points).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Convergence of the model histograms extends to larger event sizes as more stations are pooled, though data from very large event sizes remains “noisy”.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Histograms for 85, 180 and 729 points are almost indistinguishable.</a:t>
            </a: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360ED4B-D9EA-0231-BBBE-23AF63ACC76D}"/>
              </a:ext>
            </a:extLst>
          </p:cNvPr>
          <p:cNvGrpSpPr/>
          <p:nvPr/>
        </p:nvGrpSpPr>
        <p:grpSpPr>
          <a:xfrm>
            <a:off x="0" y="1237370"/>
            <a:ext cx="7286282" cy="5304980"/>
            <a:chOff x="0" y="1237370"/>
            <a:chExt cx="7286282" cy="530498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123C064-4A6C-CCF9-F218-56749410AFA7}"/>
                </a:ext>
              </a:extLst>
            </p:cNvPr>
            <p:cNvGrpSpPr/>
            <p:nvPr/>
          </p:nvGrpSpPr>
          <p:grpSpPr>
            <a:xfrm>
              <a:off x="0" y="1237370"/>
              <a:ext cx="7286282" cy="5304980"/>
              <a:chOff x="0" y="1237370"/>
              <a:chExt cx="7286282" cy="530498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164D8927-88CF-E2C2-6D6E-272A618FFBC6}"/>
                  </a:ext>
                </a:extLst>
              </p:cNvPr>
              <p:cNvGrpSpPr/>
              <p:nvPr/>
            </p:nvGrpSpPr>
            <p:grpSpPr>
              <a:xfrm>
                <a:off x="0" y="1237370"/>
                <a:ext cx="7286282" cy="5304980"/>
                <a:chOff x="0" y="1237370"/>
                <a:chExt cx="7286282" cy="5304980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DF96CE61-363D-4A49-FFF7-856DCB9F93F9}"/>
                    </a:ext>
                  </a:extLst>
                </p:cNvPr>
                <p:cNvGrpSpPr/>
                <p:nvPr/>
              </p:nvGrpSpPr>
              <p:grpSpPr>
                <a:xfrm>
                  <a:off x="0" y="1237370"/>
                  <a:ext cx="3600000" cy="2578732"/>
                  <a:chOff x="0" y="827031"/>
                  <a:chExt cx="3600000" cy="2578732"/>
                </a:xfrm>
              </p:grpSpPr>
              <p:pic>
                <p:nvPicPr>
                  <p:cNvPr id="4" name="Picture 3">
                    <a:extLst>
                      <a:ext uri="{FF2B5EF4-FFF2-40B4-BE49-F238E27FC236}">
                        <a16:creationId xmlns:a16="http://schemas.microsoft.com/office/drawing/2014/main" id="{4DB2E9AA-98E2-A19D-6E77-FEAF1C31C3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0" y="1089998"/>
                    <a:ext cx="3600000" cy="2315765"/>
                  </a:xfrm>
                  <a:prstGeom prst="rect">
                    <a:avLst/>
                  </a:prstGeom>
                </p:spPr>
              </p:pic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EC175B71-94A3-6391-F959-BFD9D772B388}"/>
                      </a:ext>
                    </a:extLst>
                  </p:cNvPr>
                  <p:cNvSpPr txBox="1"/>
                  <p:nvPr/>
                </p:nvSpPr>
                <p:spPr>
                  <a:xfrm>
                    <a:off x="1471334" y="827031"/>
                    <a:ext cx="109600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rPr>
                      <a:t>1-Station</a:t>
                    </a:r>
                    <a:endParaRPr kumimoji="0" lang="en-IE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39C80D2-5B95-2BDB-CFF7-8DD4ECA9BF26}"/>
                    </a:ext>
                  </a:extLst>
                </p:cNvPr>
                <p:cNvSpPr txBox="1"/>
                <p:nvPr/>
              </p:nvSpPr>
              <p:spPr>
                <a:xfrm>
                  <a:off x="4876564" y="1238728"/>
                  <a:ext cx="12194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11-Station</a:t>
                  </a:r>
                  <a:endParaRPr kumimoji="0" lang="en-I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41C1433-03C9-6528-330B-A3A812E65456}"/>
                    </a:ext>
                  </a:extLst>
                </p:cNvPr>
                <p:cNvSpPr txBox="1"/>
                <p:nvPr/>
              </p:nvSpPr>
              <p:spPr>
                <a:xfrm>
                  <a:off x="1321174" y="3948989"/>
                  <a:ext cx="12194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rPr>
                    <a:t>24-Station</a:t>
                  </a:r>
                  <a:endParaRPr kumimoji="0" lang="en-I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75BF67BE-0741-B274-698C-7FF19893F152}"/>
                    </a:ext>
                  </a:extLst>
                </p:cNvPr>
                <p:cNvGrpSpPr/>
                <p:nvPr/>
              </p:nvGrpSpPr>
              <p:grpSpPr>
                <a:xfrm>
                  <a:off x="3686282" y="3948989"/>
                  <a:ext cx="3600000" cy="2593361"/>
                  <a:chOff x="3686282" y="3948989"/>
                  <a:chExt cx="3600000" cy="2593361"/>
                </a:xfrm>
              </p:grpSpPr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CAB48DE4-AFA6-BCBF-0320-5C5FD372C2F1}"/>
                      </a:ext>
                    </a:extLst>
                  </p:cNvPr>
                  <p:cNvSpPr txBox="1"/>
                  <p:nvPr/>
                </p:nvSpPr>
                <p:spPr>
                  <a:xfrm>
                    <a:off x="4876564" y="3948989"/>
                    <a:ext cx="121943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rPr>
                      <a:t>48-Station</a:t>
                    </a:r>
                    <a:endParaRPr kumimoji="0" lang="en-IE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7" name="Picture 6">
                    <a:extLst>
                      <a:ext uri="{FF2B5EF4-FFF2-40B4-BE49-F238E27FC236}">
                        <a16:creationId xmlns:a16="http://schemas.microsoft.com/office/drawing/2014/main" id="{639517EA-D3D5-CBE0-B62C-0CCC7CEF01D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3686282" y="4227550"/>
                    <a:ext cx="3600000" cy="2314800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C3A7920-9DA8-2B32-E6AF-EB3A33173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86282" y="1606702"/>
                <a:ext cx="3600000" cy="2314800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EF6BD2A-C870-AFB0-B682-575DF4853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227550"/>
              <a:ext cx="3600000" cy="231310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46F7851-7054-1EBB-690B-EA2C757AA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7292" y="4231492"/>
            <a:ext cx="3600000" cy="23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180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B5B32-F6AA-5729-90A4-EF081AB4E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E6467-80B1-4111-BA9D-4981181D7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57943"/>
          </a:xfrm>
        </p:spPr>
        <p:txBody>
          <a:bodyPr>
            <a:normAutofit fontScale="90000"/>
          </a:bodyPr>
          <a:lstStyle/>
          <a:p>
            <a:r>
              <a:rPr lang="en-US" dirty="0"/>
              <a:t>Convergence with pooled stations (3-hr events)</a:t>
            </a:r>
            <a:endParaRPr lang="en-I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A927D1-DF66-49D1-6428-9DCD52C2496C}"/>
              </a:ext>
            </a:extLst>
          </p:cNvPr>
          <p:cNvSpPr txBox="1"/>
          <p:nvPr/>
        </p:nvSpPr>
        <p:spPr>
          <a:xfrm>
            <a:off x="7572113" y="842604"/>
            <a:ext cx="414439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Probability is the fraction of all events within each bin-size.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event GPD fits to histograms from historical model runs, pooling data from 1, 11, 24, and 48 stations (</a:t>
            </a: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then 85-, 180-, and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all 729 grid-points).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Convergence of the GPD fits extends to larger event sizes as more stations are pooled, though raw data from very large event sizes remains “noisy”.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Distributions from 85, 180 and 729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gridpoints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are almost indistinguishable.</a:t>
            </a: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835B7F0-9DE5-504C-FF72-C5056D2A863A}"/>
              </a:ext>
            </a:extLst>
          </p:cNvPr>
          <p:cNvGrpSpPr/>
          <p:nvPr/>
        </p:nvGrpSpPr>
        <p:grpSpPr>
          <a:xfrm>
            <a:off x="163223" y="1351576"/>
            <a:ext cx="7200622" cy="5322254"/>
            <a:chOff x="163223" y="848299"/>
            <a:chExt cx="7200622" cy="532225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616806-13ED-9BEF-E696-DC6B31F3C064}"/>
                </a:ext>
              </a:extLst>
            </p:cNvPr>
            <p:cNvSpPr txBox="1"/>
            <p:nvPr/>
          </p:nvSpPr>
          <p:spPr>
            <a:xfrm>
              <a:off x="1456007" y="848299"/>
              <a:ext cx="10960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1-Station</a:t>
              </a: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3F1684B-5556-232F-3009-ABE4D398A808}"/>
                </a:ext>
              </a:extLst>
            </p:cNvPr>
            <p:cNvSpPr txBox="1"/>
            <p:nvPr/>
          </p:nvSpPr>
          <p:spPr>
            <a:xfrm>
              <a:off x="4876564" y="848299"/>
              <a:ext cx="1219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11-Station</a:t>
              </a: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EA7809-FE3A-6E32-62BB-7998F5F6FF38}"/>
                </a:ext>
              </a:extLst>
            </p:cNvPr>
            <p:cNvSpPr txBox="1"/>
            <p:nvPr/>
          </p:nvSpPr>
          <p:spPr>
            <a:xfrm>
              <a:off x="4941691" y="3483071"/>
              <a:ext cx="1219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48-Station</a:t>
              </a: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08EC4D-DB92-F134-3BD8-0443310ECC18}"/>
                </a:ext>
              </a:extLst>
            </p:cNvPr>
            <p:cNvSpPr txBox="1"/>
            <p:nvPr/>
          </p:nvSpPr>
          <p:spPr>
            <a:xfrm>
              <a:off x="1456007" y="3483071"/>
              <a:ext cx="1219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24-Station</a:t>
              </a: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37B96E4-4DD2-9986-2BB0-B01D7B7A8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223" y="1118002"/>
              <a:ext cx="3600000" cy="23148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A71D909-2A33-B624-9309-C8CE2A630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3845" y="3852403"/>
              <a:ext cx="3600000" cy="231815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D971451-40F6-28F5-88A5-506B9247B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3223" y="3848601"/>
              <a:ext cx="3600000" cy="23148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72CBEAF-1458-1682-785B-0461F2234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63845" y="1121804"/>
              <a:ext cx="3600000" cy="2314800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BC23430-56BC-DAA7-717A-E0B422E39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2113" y="4359030"/>
            <a:ext cx="3600000" cy="23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128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01269-27F1-BF47-C5E1-A9A8A1A77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50EB9-836F-966B-C612-EC9DD1B80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57943"/>
          </a:xfrm>
        </p:spPr>
        <p:txBody>
          <a:bodyPr>
            <a:normAutofit fontScale="90000"/>
          </a:bodyPr>
          <a:lstStyle/>
          <a:p>
            <a:r>
              <a:rPr lang="en-US" dirty="0"/>
              <a:t>Convergence with pooled stations (3-hr events)</a:t>
            </a:r>
            <a:endParaRPr lang="en-I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D39958-A129-65E2-B094-65B01941150E}"/>
              </a:ext>
            </a:extLst>
          </p:cNvPr>
          <p:cNvSpPr txBox="1"/>
          <p:nvPr/>
        </p:nvSpPr>
        <p:spPr>
          <a:xfrm>
            <a:off x="838201" y="1113471"/>
            <a:ext cx="4584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 more stations are pooled in the calculation of exceedance probabilities, the GPD fits to the exceedance histograms seem to asymptote to a single “general” curve.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30F84E-CA16-8D0D-64E1-B8702F664A36}"/>
              </a:ext>
            </a:extLst>
          </p:cNvPr>
          <p:cNvSpPr txBox="1"/>
          <p:nvPr/>
        </p:nvSpPr>
        <p:spPr>
          <a:xfrm>
            <a:off x="6096001" y="1113471"/>
            <a:ext cx="5507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Considering just the probability of the event sizes in the largest “bin” (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68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.5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-72.5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mm), the models converge both internally and (to a lesser extent) among each other as more stations are pooled (or aggregated) in calculating exceedance probabilities.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24A803-23EC-261C-D563-25514E17D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6000"/>
            <a:ext cx="5256000" cy="403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7FD501-63AB-7849-C4CD-E4BDE539C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717" y="2790518"/>
            <a:ext cx="4395597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705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F660E-C1D3-1A87-EA22-18FD1F181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D7CD4-1D4D-268D-3ED2-906890AE6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27030"/>
          </a:xfrm>
        </p:spPr>
        <p:txBody>
          <a:bodyPr>
            <a:normAutofit fontScale="90000"/>
          </a:bodyPr>
          <a:lstStyle/>
          <a:p>
            <a:r>
              <a:rPr lang="en-US" dirty="0"/>
              <a:t>Convergence with pooled stations (24-hr events)</a:t>
            </a:r>
            <a:endParaRPr lang="en-I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D1192C-D861-6AA2-B224-BBC5232BA03C}"/>
              </a:ext>
            </a:extLst>
          </p:cNvPr>
          <p:cNvSpPr txBox="1"/>
          <p:nvPr/>
        </p:nvSpPr>
        <p:spPr>
          <a:xfrm>
            <a:off x="7657292" y="1011697"/>
            <a:ext cx="429338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prstClr val="black"/>
                </a:solidFill>
              </a:rPr>
              <a:t>Probability is the fraction of all events within each bin-size.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24-hr event histograms from historical model runs, pooling data from 1, 11, 23, and 48 stations (and even all 729 land grid-points).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Convergence of the model histograms extends to larger event sizes as more stations are pooled, though data from very large event sizes remains “noisy”.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Histograms for 85, 180 and 729 points are almost indistinguishable.</a:t>
            </a: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3E9052-FD74-5275-C5A6-DBA2AC0D4CEA}"/>
              </a:ext>
            </a:extLst>
          </p:cNvPr>
          <p:cNvSpPr txBox="1"/>
          <p:nvPr/>
        </p:nvSpPr>
        <p:spPr>
          <a:xfrm>
            <a:off x="4967728" y="1231003"/>
            <a:ext cx="121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11-Station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D75FCF-5611-329E-E992-7AE9B9647A24}"/>
              </a:ext>
            </a:extLst>
          </p:cNvPr>
          <p:cNvSpPr txBox="1"/>
          <p:nvPr/>
        </p:nvSpPr>
        <p:spPr>
          <a:xfrm>
            <a:off x="1431606" y="3983236"/>
            <a:ext cx="121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24-Station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0B83FD-8059-9F67-8A37-227078B2B3CC}"/>
              </a:ext>
            </a:extLst>
          </p:cNvPr>
          <p:cNvSpPr txBox="1"/>
          <p:nvPr/>
        </p:nvSpPr>
        <p:spPr>
          <a:xfrm>
            <a:off x="4967728" y="3983236"/>
            <a:ext cx="121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48-Station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A24248-2171-1F65-463A-36129E0357BB}"/>
              </a:ext>
            </a:extLst>
          </p:cNvPr>
          <p:cNvSpPr txBox="1"/>
          <p:nvPr/>
        </p:nvSpPr>
        <p:spPr>
          <a:xfrm>
            <a:off x="1562498" y="1230610"/>
            <a:ext cx="1096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1-Station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9A82AA-2446-943A-498A-EC4A92F6E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24" y="1599942"/>
            <a:ext cx="3600000" cy="23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26C715-BA98-E064-7A2E-4EC14E377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324" y="1599942"/>
            <a:ext cx="3600000" cy="2314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ECF73E-C358-350B-5E63-55F7EBCFC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24" y="4352568"/>
            <a:ext cx="3600000" cy="231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43ACD6-576E-1D3C-CE85-885EC612B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324" y="4352568"/>
            <a:ext cx="3600000" cy="231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AB2748-1B5E-488C-55DE-4FCA29F5C0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7292" y="4352568"/>
            <a:ext cx="3600000" cy="23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240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287E0-9F19-7E17-5C61-63A98AE15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DF12B196-6A63-3DDA-C7C7-41344C9DA0CE}"/>
              </a:ext>
            </a:extLst>
          </p:cNvPr>
          <p:cNvGrpSpPr/>
          <p:nvPr/>
        </p:nvGrpSpPr>
        <p:grpSpPr>
          <a:xfrm>
            <a:off x="1456007" y="1351576"/>
            <a:ext cx="4705120" cy="3004104"/>
            <a:chOff x="1456007" y="848299"/>
            <a:chExt cx="4705120" cy="300410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0DF9E0-4585-A26D-85A1-8BB128C40D38}"/>
                </a:ext>
              </a:extLst>
            </p:cNvPr>
            <p:cNvSpPr txBox="1"/>
            <p:nvPr/>
          </p:nvSpPr>
          <p:spPr>
            <a:xfrm>
              <a:off x="1456007" y="848299"/>
              <a:ext cx="10960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1-Station</a:t>
              </a: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776C88-52BC-A4AA-E1DB-B1AC8650A1FC}"/>
                </a:ext>
              </a:extLst>
            </p:cNvPr>
            <p:cNvSpPr txBox="1"/>
            <p:nvPr/>
          </p:nvSpPr>
          <p:spPr>
            <a:xfrm>
              <a:off x="4876564" y="848299"/>
              <a:ext cx="1219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11-Station</a:t>
              </a: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9A144C-4C50-99D6-E1E4-432D6EE84954}"/>
                </a:ext>
              </a:extLst>
            </p:cNvPr>
            <p:cNvSpPr txBox="1"/>
            <p:nvPr/>
          </p:nvSpPr>
          <p:spPr>
            <a:xfrm>
              <a:off x="4941691" y="3483071"/>
              <a:ext cx="1219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48-Station</a:t>
              </a: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3C0989-9689-1F7B-65AA-0CE57A58219B}"/>
                </a:ext>
              </a:extLst>
            </p:cNvPr>
            <p:cNvSpPr txBox="1"/>
            <p:nvPr/>
          </p:nvSpPr>
          <p:spPr>
            <a:xfrm>
              <a:off x="1456007" y="3483071"/>
              <a:ext cx="1219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24-Station</a:t>
              </a:r>
              <a:endPara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9EA9900-865A-E85C-5B6A-A9C50FA48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57943"/>
          </a:xfrm>
        </p:spPr>
        <p:txBody>
          <a:bodyPr>
            <a:normAutofit fontScale="90000"/>
          </a:bodyPr>
          <a:lstStyle/>
          <a:p>
            <a:r>
              <a:rPr lang="en-US" dirty="0"/>
              <a:t>Convergence with pooled stations (24-hr events)</a:t>
            </a:r>
            <a:endParaRPr lang="en-I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F0D22B-7478-B361-B320-4EDC1D081B1A}"/>
              </a:ext>
            </a:extLst>
          </p:cNvPr>
          <p:cNvSpPr txBox="1"/>
          <p:nvPr/>
        </p:nvSpPr>
        <p:spPr>
          <a:xfrm>
            <a:off x="7572113" y="842604"/>
            <a:ext cx="426253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prstClr val="black"/>
                </a:solidFill>
              </a:rPr>
              <a:t>Probability is the fraction of all events within each bin-size.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24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event GPD fits to histograms from historical model runs, pooling data from 1, 11, 24, and 48 stations (and all 729 grid-points).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Convergence of the GPD fits extends to larger event sizes as more stations are pooled, though raw data from very large event sizes remains “noisy”.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Distributions from 85, 180 and 729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gridpoints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are almost indistinguishable.</a:t>
            </a: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97C044-0561-83B5-2E82-AA7201DB7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23" y="1625081"/>
            <a:ext cx="3600000" cy="23145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F9C01A-A4D7-5F35-9B4C-52181B572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845" y="1624971"/>
            <a:ext cx="3600000" cy="2314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73E1EA-9247-AD5D-BFCA-A5B163C78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23" y="4356085"/>
            <a:ext cx="3600000" cy="2314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B1919E-9D83-9903-71B3-0F928518D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3845" y="4356085"/>
            <a:ext cx="3600000" cy="231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ADAE28-28B3-3972-0AB0-3910F32FEC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2113" y="4355680"/>
            <a:ext cx="3600000" cy="23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936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4CA93-6750-53DC-428E-5C2C8750F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BE54B-4FC3-4F19-01C8-F042E6334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57943"/>
          </a:xfrm>
        </p:spPr>
        <p:txBody>
          <a:bodyPr>
            <a:normAutofit fontScale="90000"/>
          </a:bodyPr>
          <a:lstStyle/>
          <a:p>
            <a:r>
              <a:rPr lang="en-US" dirty="0"/>
              <a:t>Convergence with pooled stations (24-hr events)</a:t>
            </a:r>
            <a:endParaRPr lang="en-I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165E3E-9259-05E7-B946-FCC430231B0C}"/>
              </a:ext>
            </a:extLst>
          </p:cNvPr>
          <p:cNvSpPr txBox="1"/>
          <p:nvPr/>
        </p:nvSpPr>
        <p:spPr>
          <a:xfrm>
            <a:off x="838201" y="1113471"/>
            <a:ext cx="4584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 more stations are pooled in the calculation of exceedance probabilities, the GPD fits to the exceedance histograms seem to asymptote to a single “general” curve.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50A65A-0083-EF85-D013-BA397D095F71}"/>
              </a:ext>
            </a:extLst>
          </p:cNvPr>
          <p:cNvSpPr txBox="1"/>
          <p:nvPr/>
        </p:nvSpPr>
        <p:spPr>
          <a:xfrm>
            <a:off x="6096000" y="1113471"/>
            <a:ext cx="54338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Considering just the probability of the event sizes in the largest “bin” (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114-120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mm), the models converge both internally and (to a lesser extent) among each other as more stations are pooled (or aggregated) in calculating exceedance probabilities.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2B7BDF-0E20-BEAC-4584-E36F9950C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96" y="3020657"/>
            <a:ext cx="5256000" cy="356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995E77-C02D-A4A6-7E53-DF93DC593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020657"/>
            <a:ext cx="5250327" cy="35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223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58A31-66AF-646D-C733-1A4E7431F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BD416A-5546-6A8D-53E0-B5D6FEE93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877"/>
            <a:ext cx="10515600" cy="917138"/>
          </a:xfrm>
        </p:spPr>
        <p:txBody>
          <a:bodyPr/>
          <a:lstStyle/>
          <a:p>
            <a:r>
              <a:rPr lang="en-GB" dirty="0"/>
              <a:t>Bootstrap-based Confidence Intervals</a:t>
            </a:r>
            <a:endParaRPr lang="en-I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F5B508-6DFD-49C0-A98B-EB004F0DE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97" y="1252759"/>
            <a:ext cx="4505334" cy="4682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04CE5F-69A7-3BD0-1354-47CE841AC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217" y="1252759"/>
            <a:ext cx="4791871" cy="33287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0A77DB-DB6F-55C9-20E4-1CB93A3FB0B5}"/>
              </a:ext>
            </a:extLst>
          </p:cNvPr>
          <p:cNvSpPr txBox="1"/>
          <p:nvPr/>
        </p:nvSpPr>
        <p:spPr>
          <a:xfrm>
            <a:off x="4971393" y="4697300"/>
            <a:ext cx="69207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These data are from Dublin Airport 3-hr events (r125in3h)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only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Red square to left and black curve above are “best GPD fit” to all obs.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Blue points to left are GPD fits to 10,000 “bootstrapped”, or randomly selected (with replacement) sets of same no. of values from the obs. data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Percentile curves or confidence intervals (above) are obtained from those 10,000 fits separately for each depth “bin”.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Those confidence intervals widen substantially for larger, rarer events!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Only the base estimate (black curve above) is a true “probability”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distn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.</a:t>
            </a: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09720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59540-C9E5-725D-1ED2-A6D6F2F8D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E2DB5-E57B-F158-6A6E-ECB9E7F11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65" y="18255"/>
            <a:ext cx="6434797" cy="1325563"/>
          </a:xfrm>
        </p:spPr>
        <p:txBody>
          <a:bodyPr/>
          <a:lstStyle/>
          <a:p>
            <a:r>
              <a:rPr lang="en-GB" dirty="0"/>
              <a:t>TRANSLATE POT Approach 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95A00-AF51-CE58-6E3E-8F4F430A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055" y="1552356"/>
            <a:ext cx="7014237" cy="47328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>
                <a:ea typeface="Cambria Math" panose="02040503050406030204" pitchFamily="18" charset="0"/>
              </a:rPr>
              <a:t>The 2 fundamental but distinct statistics are:</a:t>
            </a:r>
          </a:p>
          <a:p>
            <a:r>
              <a:rPr lang="en-GB" sz="2000" dirty="0">
                <a:ea typeface="Cambria Math" panose="02040503050406030204" pitchFamily="18" charset="0"/>
              </a:rPr>
              <a:t>Event Counts</a:t>
            </a:r>
          </a:p>
          <a:p>
            <a:pPr lvl="1"/>
            <a:r>
              <a:rPr lang="en-GB" sz="1800" dirty="0">
                <a:ea typeface="Cambria Math" panose="02040503050406030204" pitchFamily="18" charset="0"/>
              </a:rPr>
              <a:t>Easy to count</a:t>
            </a:r>
          </a:p>
          <a:p>
            <a:pPr lvl="1"/>
            <a:r>
              <a:rPr lang="en-GB" sz="1800" dirty="0">
                <a:ea typeface="Cambria Math" panose="02040503050406030204" pitchFamily="18" charset="0"/>
              </a:rPr>
              <a:t>Modelled by Poisson Distribution</a:t>
            </a:r>
          </a:p>
          <a:p>
            <a:pPr lvl="1"/>
            <a:r>
              <a:rPr lang="en-GB" sz="1800" dirty="0">
                <a:ea typeface="Cambria Math" panose="02040503050406030204" pitchFamily="18" charset="0"/>
              </a:rPr>
              <a:t>Specific to each location</a:t>
            </a:r>
          </a:p>
          <a:p>
            <a:r>
              <a:rPr lang="en-GB" sz="2000" dirty="0">
                <a:ea typeface="Cambria Math" panose="02040503050406030204" pitchFamily="18" charset="0"/>
              </a:rPr>
              <a:t>Exceedance probabilities</a:t>
            </a:r>
          </a:p>
          <a:p>
            <a:pPr lvl="1"/>
            <a:r>
              <a:rPr lang="en-GB" sz="1800" dirty="0">
                <a:ea typeface="Cambria Math" panose="02040503050406030204" pitchFamily="18" charset="0"/>
              </a:rPr>
              <a:t>Based on binned exceedance histograms</a:t>
            </a:r>
          </a:p>
          <a:p>
            <a:pPr lvl="1"/>
            <a:r>
              <a:rPr lang="en-GB" sz="1800" dirty="0">
                <a:ea typeface="Cambria Math" panose="02040503050406030204" pitchFamily="18" charset="0"/>
              </a:rPr>
              <a:t>Modelled by Generalized Pareto Distribution (GPD)</a:t>
            </a:r>
          </a:p>
          <a:p>
            <a:pPr lvl="1"/>
            <a:r>
              <a:rPr lang="en-GB" sz="1800" dirty="0">
                <a:ea typeface="Cambria Math" panose="02040503050406030204" pitchFamily="18" charset="0"/>
              </a:rPr>
              <a:t>Assumed independent of location</a:t>
            </a:r>
          </a:p>
          <a:p>
            <a:pPr lvl="1"/>
            <a:r>
              <a:rPr lang="en-GB" sz="2000" dirty="0">
                <a:ea typeface="Cambria Math" panose="02040503050406030204" pitchFamily="18" charset="0"/>
              </a:rPr>
              <a:t>Become smoother with station “pooling” or “aggregating”</a:t>
            </a:r>
          </a:p>
          <a:p>
            <a:pPr marL="0" indent="0">
              <a:buNone/>
            </a:pPr>
            <a:r>
              <a:rPr lang="en-GB" sz="2000" dirty="0">
                <a:ea typeface="Cambria Math" panose="02040503050406030204" pitchFamily="18" charset="0"/>
              </a:rPr>
              <a:t>Everything else can be obtained from the above:</a:t>
            </a:r>
          </a:p>
          <a:p>
            <a:r>
              <a:rPr lang="en-GB" sz="2000" dirty="0">
                <a:ea typeface="Cambria Math" panose="02040503050406030204" pitchFamily="18" charset="0"/>
              </a:rPr>
              <a:t>Cumulative probabilities</a:t>
            </a:r>
          </a:p>
          <a:p>
            <a:r>
              <a:rPr lang="en-GB" sz="2000" dirty="0">
                <a:ea typeface="Cambria Math" panose="02040503050406030204" pitchFamily="18" charset="0"/>
              </a:rPr>
              <a:t>Return periods (binned or cumulative).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34884E-52AD-BCF6-3756-6E72AB76E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587" y="914238"/>
            <a:ext cx="4223748" cy="2927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EA03F1-4025-60B1-332C-57E16B88B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587" y="3930486"/>
            <a:ext cx="4223748" cy="29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28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7BE9A-7D71-D8D5-1922-1151D6332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2410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15-minute Event Exceedances (and GPD fits)</a:t>
            </a:r>
            <a:endParaRPr lang="en-GB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9112CB-0323-3321-62B5-392B5A6F5BBC}"/>
              </a:ext>
            </a:extLst>
          </p:cNvPr>
          <p:cNvSpPr txBox="1"/>
          <p:nvPr/>
        </p:nvSpPr>
        <p:spPr>
          <a:xfrm>
            <a:off x="267629" y="3729232"/>
            <a:ext cx="1177197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23-station mean exceedance curve is a good proxy for exceedances in general: exceedance </a:t>
            </a:r>
            <a:r>
              <a:rPr lang="en-US" sz="1600" dirty="0" err="1"/>
              <a:t>behaviour</a:t>
            </a:r>
            <a:r>
              <a:rPr lang="en-US" sz="1600" dirty="0"/>
              <a:t> is not station-specific.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In a finite observed period (~30-60 years), an extreme event that occurs just once is likely to be assigned an artificially large probability (and an artificially short return period). This anomaly is especially likely when nearby bin-sizes report no events at all.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The parameterized GPD fits should (ideally) correct such over- or under-representation in the observed data.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The parameterized GPD fits should also (ideally) capture some general underlying “asymptotic limit” of the data.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Several different fitting algorithms are possible: (Minimize errors in data </a:t>
            </a:r>
            <a:r>
              <a:rPr lang="en-US" sz="1600" b="1" i="1" dirty="0"/>
              <a:t>or</a:t>
            </a:r>
            <a:r>
              <a:rPr lang="en-US" sz="1600" dirty="0"/>
              <a:t> in Log(data) </a:t>
            </a:r>
            <a:r>
              <a:rPr lang="en-US" sz="1600" b="1" i="1" dirty="0"/>
              <a:t>or</a:t>
            </a:r>
            <a:r>
              <a:rPr lang="en-US" sz="1600" dirty="0"/>
              <a:t> with Maximum Likelihood method) x (1 GPD fit to 23-station mean </a:t>
            </a:r>
            <a:r>
              <a:rPr lang="en-US" sz="1600" b="1" i="1" dirty="0"/>
              <a:t>or</a:t>
            </a:r>
            <a:r>
              <a:rPr lang="en-US" sz="1600" dirty="0"/>
              <a:t> mean of 23 GPD fits)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i="1" dirty="0">
                <a:solidFill>
                  <a:srgbClr val="C00000"/>
                </a:solidFill>
              </a:rPr>
              <a:t>Our preferred Pareto fit is by minimizing the error to the log(data). Gives more weight to (sparse) data in tails</a:t>
            </a:r>
            <a:r>
              <a:rPr lang="en-US" sz="1600" dirty="0"/>
              <a:t>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23-station data is aggregated first, then a GPD curve is fitted to that larger data-set.  Otherwise, each station-specific GPD fit might be misled by sparse data for that station. (~ to a nation-wide vote vs. a 50-state electoral college for US election).</a:t>
            </a:r>
            <a:endParaRPr lang="en-GB" sz="1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DEA9F5-E584-5731-029E-D4A793FC6880}"/>
              </a:ext>
            </a:extLst>
          </p:cNvPr>
          <p:cNvGrpSpPr/>
          <p:nvPr/>
        </p:nvGrpSpPr>
        <p:grpSpPr>
          <a:xfrm>
            <a:off x="402825" y="524107"/>
            <a:ext cx="11628589" cy="3134385"/>
            <a:chOff x="336858" y="824338"/>
            <a:chExt cx="11628589" cy="3134385"/>
          </a:xfrm>
        </p:grpSpPr>
        <p:pic>
          <p:nvPicPr>
            <p:cNvPr id="6" name="Picture 5" descr="A graph with colorful lines and numbers&#10;&#10;Description automatically generated">
              <a:extLst>
                <a:ext uri="{FF2B5EF4-FFF2-40B4-BE49-F238E27FC236}">
                  <a16:creationId xmlns:a16="http://schemas.microsoft.com/office/drawing/2014/main" id="{32278012-2175-17E7-1629-1687B3D22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600" y="824340"/>
              <a:ext cx="4310800" cy="313438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DEB509-E3E6-3985-8446-BE41DCB6D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858" y="824338"/>
              <a:ext cx="3495227" cy="260466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133DB8A-9C8F-474A-C38C-4FB12E3E3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59915" y="824340"/>
              <a:ext cx="3605532" cy="3134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44864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8F372-8C85-D059-C55C-22C43DBA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7852"/>
          </a:xfrm>
        </p:spPr>
        <p:txBody>
          <a:bodyPr>
            <a:normAutofit/>
          </a:bodyPr>
          <a:lstStyle/>
          <a:p>
            <a:r>
              <a:rPr lang="en-GB" sz="4000" dirty="0"/>
              <a:t>Dublin Airport, 3-hr Event Return Period Estimates</a:t>
            </a:r>
            <a:endParaRPr lang="en-IE" sz="40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6F5BF93-1E1C-6E0B-E831-A8E90A882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04" y="2001978"/>
            <a:ext cx="5919494" cy="35579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FBE889-09D3-D3A5-4A98-5E746FBCB96C}"/>
              </a:ext>
            </a:extLst>
          </p:cNvPr>
          <p:cNvSpPr txBox="1"/>
          <p:nvPr/>
        </p:nvSpPr>
        <p:spPr>
          <a:xfrm>
            <a:off x="6600498" y="1166649"/>
            <a:ext cx="5374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The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red squares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are the raw single-station obs.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The black curves are the best GPD fits, for single-station only (solid black) and 23 pooled stations (dashed black).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The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orange curves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span the 96-percentile confidence interval; solid for single-station, dashed for 23 pooled stations.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Current Met Éireann estimates (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blue curve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) are within “single-station” 96% envelope.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The single-station estimates are dominated by the biggest outliers (by construction, really) – to the extent that some smaller single-station obs. are outside the 96% envelope.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The 96-percentile range is much smaller for the 23-station aggregate than for the single-station estimate.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C00000"/>
                </a:solidFill>
                <a:latin typeface="Aptos" panose="02110004020202020204"/>
                <a:cs typeface="Arial"/>
                <a:sym typeface="Arial"/>
              </a:rPr>
              <a:t>This still begs the question as to whether pooling like this is valid or not.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4490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861BC-1E79-CC2E-DF5D-F30B3F296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D5493-8975-6683-7CBF-FCD743F06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385" y="0"/>
            <a:ext cx="11215443" cy="50180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6-hour Event Exceedances (and Pareto fits)</a:t>
            </a:r>
            <a:endParaRPr lang="en-GB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CC7EA3-A145-2169-4269-ED2C59CFBE45}"/>
              </a:ext>
            </a:extLst>
          </p:cNvPr>
          <p:cNvSpPr txBox="1"/>
          <p:nvPr/>
        </p:nvSpPr>
        <p:spPr>
          <a:xfrm>
            <a:off x="279278" y="4226822"/>
            <a:ext cx="113575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As for 15-minute events, 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 23-station mean is again a </a:t>
            </a: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reasonable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proxy for 6-hr event exceedances in general.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Same argument applies as for </a:t>
            </a: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the 15-minute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and other metrics: </a:t>
            </a:r>
            <a:r>
              <a:rPr lang="en-US" sz="1600" dirty="0" err="1">
                <a:solidFill>
                  <a:prstClr val="black"/>
                </a:solidFill>
                <a:latin typeface="Aptos" panose="02110004020202020204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 a finite observed period, an extreme event that occurs just once is likely to be assigned an artificially large probability (and an artificially short return period). This happens e.g., when a 100-year event occurs in a particular 30-year period – while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neighbouring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“bins” report no events at all.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parameterized </a:t>
            </a: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GPD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fits try to account for these observed features.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Minimizing differences with Log(data) gives more weight to values in tail.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 23-stations, best fit here (as for </a:t>
            </a: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15-minute events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 is the single </a:t>
            </a: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GPD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fit to all 23-station data, using Log(data) instead of (data) to optimize fit (green curve in top-right chart).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AE386E-E639-3BD5-5012-9CC4BD33FE00}"/>
              </a:ext>
            </a:extLst>
          </p:cNvPr>
          <p:cNvGrpSpPr/>
          <p:nvPr/>
        </p:nvGrpSpPr>
        <p:grpSpPr>
          <a:xfrm>
            <a:off x="279278" y="663072"/>
            <a:ext cx="11633445" cy="3324423"/>
            <a:chOff x="279279" y="824340"/>
            <a:chExt cx="11633445" cy="332442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A95E91-2921-68B0-5DEF-B9DCEC754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0488" y="824340"/>
              <a:ext cx="3851024" cy="332442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542C5D6-A48F-2343-1F26-ACAA5B876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279" y="824341"/>
              <a:ext cx="3735989" cy="270263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4F5E341-A2FB-0E8B-2DC2-13D412166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6732" y="824340"/>
              <a:ext cx="3735992" cy="2702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1058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7BE9A-7D71-D8D5-1922-1151D6332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68712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24-hr Event Exceedances (and Pareto fits)</a:t>
            </a:r>
            <a:endParaRPr lang="en-GB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9112CB-0323-3321-62B5-392B5A6F5BBC}"/>
              </a:ext>
            </a:extLst>
          </p:cNvPr>
          <p:cNvSpPr txBox="1"/>
          <p:nvPr/>
        </p:nvSpPr>
        <p:spPr>
          <a:xfrm>
            <a:off x="555197" y="4220105"/>
            <a:ext cx="1107358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As for 15-minute events, 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 23-station mean is again a good proxy for 24-hr event exceedances in general.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Same argument applies as for </a:t>
            </a: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the 15-minute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and other metrics: </a:t>
            </a:r>
            <a:r>
              <a:rPr lang="en-US" sz="1600" dirty="0" err="1">
                <a:solidFill>
                  <a:prstClr val="black"/>
                </a:solidFill>
                <a:latin typeface="Aptos" panose="02110004020202020204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 a finite observed period, an extreme event that occurs just once is likely to be assigned an artificially large probability (and an artificially short return period). This happens e.g., when a 100-year event occurs in a particular 30-year period – while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neighbouring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“bins” report no events at all.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parameterized </a:t>
            </a: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GPD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fits try to account for these observed features.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Note the logarithmic y-axes.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Minimizing differences with Log(data) gives more weight to values in tail.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 23-stations, “theoretical” best fit (as for </a:t>
            </a: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other metrics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 is the single </a:t>
            </a:r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GPD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fit to all 23-station data, using Log(data) instead of (data) to optimize fit (green curve in top-right chart).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A2B94D9-1590-6CE6-5EEC-1A8B1202CBA5}"/>
              </a:ext>
            </a:extLst>
          </p:cNvPr>
          <p:cNvGrpSpPr/>
          <p:nvPr/>
        </p:nvGrpSpPr>
        <p:grpSpPr>
          <a:xfrm>
            <a:off x="168792" y="708003"/>
            <a:ext cx="11674868" cy="3339358"/>
            <a:chOff x="168792" y="809405"/>
            <a:chExt cx="11674868" cy="333935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974DF33-6338-66A6-311C-54430F4B5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65168" y="824340"/>
              <a:ext cx="4310800" cy="332442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C47DD40-9CF5-B11D-BB31-4C4FB9E78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61236" y="809405"/>
              <a:ext cx="3482424" cy="259512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71E35A5-7998-0241-5B81-F6F9BA9D3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792" y="824340"/>
              <a:ext cx="3511108" cy="26164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5489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B2D33E-4950-D469-C2DD-275E92AA1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962" y="1264842"/>
            <a:ext cx="4584589" cy="2755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6129F2-0665-878D-734B-4EE800222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449" y="1264843"/>
            <a:ext cx="4584589" cy="2755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16327A-76AD-2AA1-F503-ACD78D4BE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448" y="4090537"/>
            <a:ext cx="4584589" cy="27556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484363-F414-64F9-D402-C071C0251572}"/>
              </a:ext>
            </a:extLst>
          </p:cNvPr>
          <p:cNvSpPr txBox="1"/>
          <p:nvPr/>
        </p:nvSpPr>
        <p:spPr>
          <a:xfrm>
            <a:off x="130630" y="64514"/>
            <a:ext cx="1181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24-hr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Exceedance Distributions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24 Station data (left), and 24-gridpoints (right)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Distribution does not change as more events are included (e.g., seasonal to annual)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Very little seasonal dependence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8527F0-EC61-4E02-FA39-CBE4B4EB0BBF}"/>
              </a:ext>
            </a:extLst>
          </p:cNvPr>
          <p:cNvSpPr txBox="1"/>
          <p:nvPr/>
        </p:nvSpPr>
        <p:spPr>
          <a:xfrm>
            <a:off x="-36396" y="2548599"/>
            <a:ext cx="131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(Linear axis)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54DA62-FE3B-0A1B-0993-E2F879221FF6}"/>
              </a:ext>
            </a:extLst>
          </p:cNvPr>
          <p:cNvSpPr txBox="1"/>
          <p:nvPr/>
        </p:nvSpPr>
        <p:spPr>
          <a:xfrm>
            <a:off x="-36396" y="5193080"/>
            <a:ext cx="131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(Log axis)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2FC97C-FBA7-BAEB-1A66-87555B3D5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7965" y="4090536"/>
            <a:ext cx="4584589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55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4A4F6-FEC6-DAEC-2F71-59D41F121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technical meta-data re. exceedances:</a:t>
            </a:r>
            <a:endParaRPr lang="en-GB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13488F1-99A7-0F07-2B59-1575C2D46D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06331"/>
              </p:ext>
            </p:extLst>
          </p:nvPr>
        </p:nvGraphicFramePr>
        <p:xfrm>
          <a:off x="533400" y="1825625"/>
          <a:ext cx="108204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2040">
                  <a:extLst>
                    <a:ext uri="{9D8B030D-6E8A-4147-A177-3AD203B41FA5}">
                      <a16:colId xmlns:a16="http://schemas.microsoft.com/office/drawing/2014/main" val="698970050"/>
                    </a:ext>
                  </a:extLst>
                </a:gridCol>
                <a:gridCol w="1082040">
                  <a:extLst>
                    <a:ext uri="{9D8B030D-6E8A-4147-A177-3AD203B41FA5}">
                      <a16:colId xmlns:a16="http://schemas.microsoft.com/office/drawing/2014/main" val="2388277295"/>
                    </a:ext>
                  </a:extLst>
                </a:gridCol>
                <a:gridCol w="1082040">
                  <a:extLst>
                    <a:ext uri="{9D8B030D-6E8A-4147-A177-3AD203B41FA5}">
                      <a16:colId xmlns:a16="http://schemas.microsoft.com/office/drawing/2014/main" val="2163384012"/>
                    </a:ext>
                  </a:extLst>
                </a:gridCol>
                <a:gridCol w="1082040">
                  <a:extLst>
                    <a:ext uri="{9D8B030D-6E8A-4147-A177-3AD203B41FA5}">
                      <a16:colId xmlns:a16="http://schemas.microsoft.com/office/drawing/2014/main" val="1047904970"/>
                    </a:ext>
                  </a:extLst>
                </a:gridCol>
                <a:gridCol w="1082040">
                  <a:extLst>
                    <a:ext uri="{9D8B030D-6E8A-4147-A177-3AD203B41FA5}">
                      <a16:colId xmlns:a16="http://schemas.microsoft.com/office/drawing/2014/main" val="4200845825"/>
                    </a:ext>
                  </a:extLst>
                </a:gridCol>
                <a:gridCol w="1082040">
                  <a:extLst>
                    <a:ext uri="{9D8B030D-6E8A-4147-A177-3AD203B41FA5}">
                      <a16:colId xmlns:a16="http://schemas.microsoft.com/office/drawing/2014/main" val="1532223878"/>
                    </a:ext>
                  </a:extLst>
                </a:gridCol>
                <a:gridCol w="1082040">
                  <a:extLst>
                    <a:ext uri="{9D8B030D-6E8A-4147-A177-3AD203B41FA5}">
                      <a16:colId xmlns:a16="http://schemas.microsoft.com/office/drawing/2014/main" val="1956858404"/>
                    </a:ext>
                  </a:extLst>
                </a:gridCol>
                <a:gridCol w="1082040">
                  <a:extLst>
                    <a:ext uri="{9D8B030D-6E8A-4147-A177-3AD203B41FA5}">
                      <a16:colId xmlns:a16="http://schemas.microsoft.com/office/drawing/2014/main" val="3035285625"/>
                    </a:ext>
                  </a:extLst>
                </a:gridCol>
                <a:gridCol w="1082040">
                  <a:extLst>
                    <a:ext uri="{9D8B030D-6E8A-4147-A177-3AD203B41FA5}">
                      <a16:colId xmlns:a16="http://schemas.microsoft.com/office/drawing/2014/main" val="2555533250"/>
                    </a:ext>
                  </a:extLst>
                </a:gridCol>
                <a:gridCol w="1082040">
                  <a:extLst>
                    <a:ext uri="{9D8B030D-6E8A-4147-A177-3AD203B41FA5}">
                      <a16:colId xmlns:a16="http://schemas.microsoft.com/office/drawing/2014/main" val="20411683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r4in15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r5in30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r6in1h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r10in2h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r125in3h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r15in4h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r20in6h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r25in12h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r30in24h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088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Bin Min.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30.0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065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Bin Max.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55.0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72.5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75.0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95.0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115.0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120.0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1612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Bin size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461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No. bins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88942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327453E-2D6A-A4B7-2DEC-43DBE6525A7B}"/>
              </a:ext>
            </a:extLst>
          </p:cNvPr>
          <p:cNvSpPr txBox="1"/>
          <p:nvPr/>
        </p:nvSpPr>
        <p:spPr>
          <a:xfrm>
            <a:off x="762001" y="4169229"/>
            <a:ext cx="10733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All station data fit within these bin boundaries (e.g., there is no r30in24h event recorded &gt; 120mm)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Those bin values are used to compute the various GPD fits.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Same bin values are used for all stations (and later, for all model output as well).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For number distributions, a max. of 20 per 3-yr period is enough for most metrics at most stations, though </a:t>
            </a:r>
            <a:r>
              <a:rPr lang="en-US" dirty="0" err="1"/>
              <a:t>Glengariff</a:t>
            </a:r>
            <a:r>
              <a:rPr lang="en-US" dirty="0"/>
              <a:t> had at least one 3-yr period with 50 r30in24h events.  E.g., Killarney had a mean of 28.5 r30in24h events per 3-yr period – or an average of 1 event every 5 weeks or so.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6519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11385</TotalTime>
  <Words>4853</Words>
  <Application>Microsoft Office PowerPoint</Application>
  <PresentationFormat>Widescreen</PresentationFormat>
  <Paragraphs>454</Paragraphs>
  <Slides>50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Aptos</vt:lpstr>
      <vt:lpstr>Aptos Display</vt:lpstr>
      <vt:lpstr>Arial</vt:lpstr>
      <vt:lpstr>Calibri</vt:lpstr>
      <vt:lpstr>Cambria Math</vt:lpstr>
      <vt:lpstr>Wingdings</vt:lpstr>
      <vt:lpstr>Office Theme</vt:lpstr>
      <vt:lpstr>1_Office Theme</vt:lpstr>
      <vt:lpstr>2_Office Theme</vt:lpstr>
      <vt:lpstr>A Robust Depth-Duration-Frequency Model of Extreme Rainfall, Applied to Past and Future Climates in Ireland</vt:lpstr>
      <vt:lpstr>Station observations are available for 9 “intense rainfall” metrics, over 30 – 60 years, from (at least) 24 stations:</vt:lpstr>
      <vt:lpstr>Objectives</vt:lpstr>
      <vt:lpstr>Dublin Airport 15-minute &amp; 1-day exceedances &amp; approximations</vt:lpstr>
      <vt:lpstr>15-minute Event Exceedances (and GPD fits)</vt:lpstr>
      <vt:lpstr>6-hour Event Exceedances (and Pareto fits)</vt:lpstr>
      <vt:lpstr>24-hr Event Exceedances (and Pareto fits)</vt:lpstr>
      <vt:lpstr>PowerPoint Presentation</vt:lpstr>
      <vt:lpstr>Some technical meta-data re. exceedances:</vt:lpstr>
      <vt:lpstr>Dublin Airport Exceedances &amp; Pareto Fits for all 9 metrics</vt:lpstr>
      <vt:lpstr>23-Station Mean Exceedances &amp; Pareto Fits for all 9 metrics</vt:lpstr>
      <vt:lpstr>Dublin Airport Event Number Distributions (all 9 metrics)</vt:lpstr>
      <vt:lpstr>Depth-Duration-Frequency (DDF) model</vt:lpstr>
      <vt:lpstr>Dublin Airport Return Periods</vt:lpstr>
      <vt:lpstr>Dublin Airport Return Periods</vt:lpstr>
      <vt:lpstr>Killarney Return Periods</vt:lpstr>
      <vt:lpstr>Summary Event Counts from Station Obs. &amp; Model Projections</vt:lpstr>
      <vt:lpstr>Future Exceedances</vt:lpstr>
      <vt:lpstr>So much for station observations… </vt:lpstr>
      <vt:lpstr>Dublin Airport Past &amp; Future Return Periods from EC-Earth</vt:lpstr>
      <vt:lpstr>Killarney Past &amp; Future Return Periods from EC-Earth</vt:lpstr>
      <vt:lpstr>Dublin Airport Past &amp; Future Return Periods from CNRM-CM5</vt:lpstr>
      <vt:lpstr>Number count changes from past to future  (Dublin Airport, EC-Earth)</vt:lpstr>
      <vt:lpstr>Number count changes from past to future  (Killarney, EC-Earth)</vt:lpstr>
      <vt:lpstr>Obs. &amp; Ensemble mean Projections (rcp85, 2071-2100)</vt:lpstr>
      <vt:lpstr>Obs. &amp; Ensemble mean, Dublin Airport Projections (LogE)</vt:lpstr>
      <vt:lpstr>Obs. &amp; Ensemble mean, Dublin Airport Projections (LogE)</vt:lpstr>
      <vt:lpstr>Obs. &amp; Ensemble mean, Killarney Projections (LogE)</vt:lpstr>
      <vt:lpstr>Obs. &amp; Ensemble mean, Killarney Projections (LogE)</vt:lpstr>
      <vt:lpstr>Obs. &amp; Ensemble mean, Killarney Projections (LogE)</vt:lpstr>
      <vt:lpstr>3-hour event counts (&gt;12.5 mm): past &amp; future projected, &amp; change ratio</vt:lpstr>
      <vt:lpstr>6-hour event counts (&gt;20 mm): past &amp; future projected, &amp; change ratio</vt:lpstr>
      <vt:lpstr>12-hour event counts (&gt;25 mm): past &amp; future projected, &amp; change ratio</vt:lpstr>
      <vt:lpstr>24-hour event counts (&gt;30 mm): past &amp; future projected, &amp; change ratio</vt:lpstr>
      <vt:lpstr>Historical and projected return periods for 3-hr events of size ~30 mm</vt:lpstr>
      <vt:lpstr>Historical and projected return periods for 6-hr events of size ~42 mm</vt:lpstr>
      <vt:lpstr>Historical and projected return periods for 12-hr events of size ~82 mm</vt:lpstr>
      <vt:lpstr>Historical and projected return periods for 24-hr events of size ~87 mm</vt:lpstr>
      <vt:lpstr>Open Questions</vt:lpstr>
      <vt:lpstr>How do TRANSLATE return period estimates converge as more stations (or grid-points) are added to the aggregated exceedances?</vt:lpstr>
      <vt:lpstr>Exceedances &amp; GPD fits to  11 “Western” and 11 “Eastern” stations</vt:lpstr>
      <vt:lpstr>Convergence with pooled stations (3-hr events)</vt:lpstr>
      <vt:lpstr>Convergence with pooled stations (3-hr events)</vt:lpstr>
      <vt:lpstr>Convergence with pooled stations (3-hr events)</vt:lpstr>
      <vt:lpstr>Convergence with pooled stations (24-hr events)</vt:lpstr>
      <vt:lpstr>Convergence with pooled stations (24-hr events)</vt:lpstr>
      <vt:lpstr>Convergence with pooled stations (24-hr events)</vt:lpstr>
      <vt:lpstr>Bootstrap-based Confidence Intervals</vt:lpstr>
      <vt:lpstr>TRANSLATE POT Approach </vt:lpstr>
      <vt:lpstr>Dublin Airport, 3-hr Event Return Period Estimates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Enda O'Brien</dc:creator>
  <cp:lastModifiedBy>Enda O'Brien</cp:lastModifiedBy>
  <cp:revision>162</cp:revision>
  <dcterms:created xsi:type="dcterms:W3CDTF">2024-08-26T21:24:11Z</dcterms:created>
  <dcterms:modified xsi:type="dcterms:W3CDTF">2026-04-30T23:40:13Z</dcterms:modified>
</cp:coreProperties>
</file>