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9" r:id="rId4"/>
    <p:sldId id="268" r:id="rId5"/>
    <p:sldId id="270" r:id="rId6"/>
    <p:sldId id="272" r:id="rId7"/>
    <p:sldId id="273" r:id="rId8"/>
    <p:sldId id="277" r:id="rId9"/>
    <p:sldId id="274" r:id="rId10"/>
    <p:sldId id="279" r:id="rId11"/>
    <p:sldId id="278" r:id="rId12"/>
    <p:sldId id="275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639D51-9219-4BAF-BB3E-30B49C22A68B}" v="17" dt="2025-12-11T10:09:29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hmida Sarker Muna" userId="5f16607b-379e-4f74-93ae-922dc34e9f1a" providerId="ADAL" clId="{A6B36C89-FEE8-4F8E-BED9-4FEF57BDBEF6}"/>
    <pc:docChg chg="undo custSel addSld modSld">
      <pc:chgData name="Tahmida Sarker Muna" userId="5f16607b-379e-4f74-93ae-922dc34e9f1a" providerId="ADAL" clId="{A6B36C89-FEE8-4F8E-BED9-4FEF57BDBEF6}" dt="2025-12-11T10:11:55.197" v="144" actId="403"/>
      <pc:docMkLst>
        <pc:docMk/>
      </pc:docMkLst>
      <pc:sldChg chg="delSp modSp">
        <pc:chgData name="Tahmida Sarker Muna" userId="5f16607b-379e-4f74-93ae-922dc34e9f1a" providerId="ADAL" clId="{A6B36C89-FEE8-4F8E-BED9-4FEF57BDBEF6}" dt="2025-12-11T05:31:32.433" v="0" actId="165"/>
        <pc:sldMkLst>
          <pc:docMk/>
          <pc:sldMk cId="846733444" sldId="274"/>
        </pc:sldMkLst>
        <pc:spChg chg="mod">
          <ac:chgData name="Tahmida Sarker Muna" userId="5f16607b-379e-4f74-93ae-922dc34e9f1a" providerId="ADAL" clId="{A6B36C89-FEE8-4F8E-BED9-4FEF57BDBEF6}" dt="2025-12-11T05:31:32.433" v="0" actId="165"/>
          <ac:spMkLst>
            <pc:docMk/>
            <pc:sldMk cId="846733444" sldId="274"/>
            <ac:spMk id="12" creationId="{831B2ECD-98A1-CA04-A01C-8510A914DABC}"/>
          </ac:spMkLst>
        </pc:spChg>
        <pc:spChg chg="mod">
          <ac:chgData name="Tahmida Sarker Muna" userId="5f16607b-379e-4f74-93ae-922dc34e9f1a" providerId="ADAL" clId="{A6B36C89-FEE8-4F8E-BED9-4FEF57BDBEF6}" dt="2025-12-11T05:31:32.433" v="0" actId="165"/>
          <ac:spMkLst>
            <pc:docMk/>
            <pc:sldMk cId="846733444" sldId="274"/>
            <ac:spMk id="15" creationId="{884A78B6-63A8-A6C5-B08D-F31A82027BB0}"/>
          </ac:spMkLst>
        </pc:spChg>
        <pc:spChg chg="mod topLvl">
          <ac:chgData name="Tahmida Sarker Muna" userId="5f16607b-379e-4f74-93ae-922dc34e9f1a" providerId="ADAL" clId="{A6B36C89-FEE8-4F8E-BED9-4FEF57BDBEF6}" dt="2025-12-11T05:31:32.433" v="0" actId="165"/>
          <ac:spMkLst>
            <pc:docMk/>
            <pc:sldMk cId="846733444" sldId="274"/>
            <ac:spMk id="16" creationId="{D7839E96-22BB-8D1E-E5E1-408ED22511D9}"/>
          </ac:spMkLst>
        </pc:spChg>
        <pc:grpChg chg="mod topLvl">
          <ac:chgData name="Tahmida Sarker Muna" userId="5f16607b-379e-4f74-93ae-922dc34e9f1a" providerId="ADAL" clId="{A6B36C89-FEE8-4F8E-BED9-4FEF57BDBEF6}" dt="2025-12-11T05:31:32.433" v="0" actId="165"/>
          <ac:grpSpMkLst>
            <pc:docMk/>
            <pc:sldMk cId="846733444" sldId="274"/>
            <ac:grpSpMk id="17" creationId="{2E53BE6B-06BD-6B8C-AA7E-3519755110F8}"/>
          </ac:grpSpMkLst>
        </pc:grpChg>
        <pc:grpChg chg="del">
          <ac:chgData name="Tahmida Sarker Muna" userId="5f16607b-379e-4f74-93ae-922dc34e9f1a" providerId="ADAL" clId="{A6B36C89-FEE8-4F8E-BED9-4FEF57BDBEF6}" dt="2025-12-11T05:31:32.433" v="0" actId="165"/>
          <ac:grpSpMkLst>
            <pc:docMk/>
            <pc:sldMk cId="846733444" sldId="274"/>
            <ac:grpSpMk id="18" creationId="{C2518E29-1E7F-21F5-67FF-A3D0654207AD}"/>
          </ac:grpSpMkLst>
        </pc:grpChg>
        <pc:picChg chg="mod">
          <ac:chgData name="Tahmida Sarker Muna" userId="5f16607b-379e-4f74-93ae-922dc34e9f1a" providerId="ADAL" clId="{A6B36C89-FEE8-4F8E-BED9-4FEF57BDBEF6}" dt="2025-12-11T05:31:32.433" v="0" actId="165"/>
          <ac:picMkLst>
            <pc:docMk/>
            <pc:sldMk cId="846733444" sldId="274"/>
            <ac:picMk id="7" creationId="{B411C4D9-192A-827F-F022-77E5199F30CD}"/>
          </ac:picMkLst>
        </pc:picChg>
        <pc:picChg chg="mod topLvl">
          <ac:chgData name="Tahmida Sarker Muna" userId="5f16607b-379e-4f74-93ae-922dc34e9f1a" providerId="ADAL" clId="{A6B36C89-FEE8-4F8E-BED9-4FEF57BDBEF6}" dt="2025-12-11T05:31:32.433" v="0" actId="165"/>
          <ac:picMkLst>
            <pc:docMk/>
            <pc:sldMk cId="846733444" sldId="274"/>
            <ac:picMk id="11" creationId="{BF3A238D-2E4B-25AE-0EA7-6715C60FC071}"/>
          </ac:picMkLst>
        </pc:picChg>
        <pc:picChg chg="mod">
          <ac:chgData name="Tahmida Sarker Muna" userId="5f16607b-379e-4f74-93ae-922dc34e9f1a" providerId="ADAL" clId="{A6B36C89-FEE8-4F8E-BED9-4FEF57BDBEF6}" dt="2025-12-11T05:31:32.433" v="0" actId="165"/>
          <ac:picMkLst>
            <pc:docMk/>
            <pc:sldMk cId="846733444" sldId="274"/>
            <ac:picMk id="14" creationId="{EFDEDFE5-5844-34C8-8B19-D5B820BC8502}"/>
          </ac:picMkLst>
        </pc:picChg>
      </pc:sldChg>
      <pc:sldChg chg="addSp modSp mod">
        <pc:chgData name="Tahmida Sarker Muna" userId="5f16607b-379e-4f74-93ae-922dc34e9f1a" providerId="ADAL" clId="{A6B36C89-FEE8-4F8E-BED9-4FEF57BDBEF6}" dt="2025-12-11T08:00:06.924" v="76" actId="164"/>
        <pc:sldMkLst>
          <pc:docMk/>
          <pc:sldMk cId="2762524062" sldId="275"/>
        </pc:sldMkLst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5" creationId="{D2B55F56-1F5D-C2CA-BB05-471B8A73BF99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3" creationId="{DBB6528E-2B37-3D4E-E738-D86A3E44F8DA}"/>
          </ac:spMkLst>
        </pc:spChg>
        <pc:spChg chg="add mod">
          <ac:chgData name="Tahmida Sarker Muna" userId="5f16607b-379e-4f74-93ae-922dc34e9f1a" providerId="ADAL" clId="{A6B36C89-FEE8-4F8E-BED9-4FEF57BDBEF6}" dt="2025-12-11T07:32:31.934" v="28"/>
          <ac:spMkLst>
            <pc:docMk/>
            <pc:sldMk cId="2762524062" sldId="275"/>
            <ac:spMk id="14" creationId="{3C33C37C-6021-6F74-6FCA-30496F3A2BC8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5" creationId="{A44F9AE8-A81A-80C3-7D9D-7E3F5FA615A1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6" creationId="{8011B616-8EB3-DDBC-F2DB-3BDC93669C44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7" creationId="{E0E7CBFE-0A01-0441-66AB-AD3E05EB42ED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8" creationId="{E6E81108-5974-BC61-824F-6660C6C0826D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19" creationId="{5087C982-3100-D77F-284C-CC27F35CF6C7}"/>
          </ac:spMkLst>
        </pc:spChg>
        <pc:spChg chg="add mod">
          <ac:chgData name="Tahmida Sarker Muna" userId="5f16607b-379e-4f74-93ae-922dc34e9f1a" providerId="ADAL" clId="{A6B36C89-FEE8-4F8E-BED9-4FEF57BDBEF6}" dt="2025-12-11T08:00:06.924" v="76" actId="164"/>
          <ac:spMkLst>
            <pc:docMk/>
            <pc:sldMk cId="2762524062" sldId="275"/>
            <ac:spMk id="20" creationId="{63E682FD-1E96-7836-4DB3-F3E122AB6D46}"/>
          </ac:spMkLst>
        </pc:spChg>
        <pc:grpChg chg="mod">
          <ac:chgData name="Tahmida Sarker Muna" userId="5f16607b-379e-4f74-93ae-922dc34e9f1a" providerId="ADAL" clId="{A6B36C89-FEE8-4F8E-BED9-4FEF57BDBEF6}" dt="2025-12-11T08:00:06.924" v="76" actId="164"/>
          <ac:grpSpMkLst>
            <pc:docMk/>
            <pc:sldMk cId="2762524062" sldId="275"/>
            <ac:grpSpMk id="2" creationId="{9A56ED85-40C6-02C7-B120-78C38E162FCC}"/>
          </ac:grpSpMkLst>
        </pc:grpChg>
        <pc:grpChg chg="add mod">
          <ac:chgData name="Tahmida Sarker Muna" userId="5f16607b-379e-4f74-93ae-922dc34e9f1a" providerId="ADAL" clId="{A6B36C89-FEE8-4F8E-BED9-4FEF57BDBEF6}" dt="2025-12-11T08:00:06.924" v="76" actId="164"/>
          <ac:grpSpMkLst>
            <pc:docMk/>
            <pc:sldMk cId="2762524062" sldId="275"/>
            <ac:grpSpMk id="21" creationId="{B18ABB4A-F1A7-14C0-01B4-AAEC44A01FF8}"/>
          </ac:grpSpMkLst>
        </pc:grpChg>
      </pc:sldChg>
      <pc:sldChg chg="addSp modSp mod">
        <pc:chgData name="Tahmida Sarker Muna" userId="5f16607b-379e-4f74-93ae-922dc34e9f1a" providerId="ADAL" clId="{A6B36C89-FEE8-4F8E-BED9-4FEF57BDBEF6}" dt="2025-12-11T07:31:11.639" v="7" actId="2085"/>
        <pc:sldMkLst>
          <pc:docMk/>
          <pc:sldMk cId="716001091" sldId="280"/>
        </pc:sldMkLst>
        <pc:spChg chg="add mod">
          <ac:chgData name="Tahmida Sarker Muna" userId="5f16607b-379e-4f74-93ae-922dc34e9f1a" providerId="ADAL" clId="{A6B36C89-FEE8-4F8E-BED9-4FEF57BDBEF6}" dt="2025-12-11T07:31:11.639" v="7" actId="2085"/>
          <ac:spMkLst>
            <pc:docMk/>
            <pc:sldMk cId="716001091" sldId="280"/>
            <ac:spMk id="5" creationId="{6B6ADA0E-E581-5707-2B47-2D4077E6E74B}"/>
          </ac:spMkLst>
        </pc:spChg>
      </pc:sldChg>
      <pc:sldChg chg="delSp modSp add mod setBg delDesignElem">
        <pc:chgData name="Tahmida Sarker Muna" userId="5f16607b-379e-4f74-93ae-922dc34e9f1a" providerId="ADAL" clId="{A6B36C89-FEE8-4F8E-BED9-4FEF57BDBEF6}" dt="2025-12-11T10:11:55.197" v="144" actId="403"/>
        <pc:sldMkLst>
          <pc:docMk/>
          <pc:sldMk cId="333403411" sldId="282"/>
        </pc:sldMkLst>
        <pc:spChg chg="del">
          <ac:chgData name="Tahmida Sarker Muna" userId="5f16607b-379e-4f74-93ae-922dc34e9f1a" providerId="ADAL" clId="{A6B36C89-FEE8-4F8E-BED9-4FEF57BDBEF6}" dt="2025-12-11T10:08:51.191" v="78"/>
          <ac:spMkLst>
            <pc:docMk/>
            <pc:sldMk cId="333403411" sldId="282"/>
            <ac:spMk id="29" creationId="{CFBD227D-3FEB-1E6D-BAC5-9FF5A1F1C8D7}"/>
          </ac:spMkLst>
        </pc:spChg>
        <pc:graphicFrameChg chg="mod modGraphic">
          <ac:chgData name="Tahmida Sarker Muna" userId="5f16607b-379e-4f74-93ae-922dc34e9f1a" providerId="ADAL" clId="{A6B36C89-FEE8-4F8E-BED9-4FEF57BDBEF6}" dt="2025-12-11T10:11:55.197" v="144" actId="403"/>
          <ac:graphicFrameMkLst>
            <pc:docMk/>
            <pc:sldMk cId="333403411" sldId="282"/>
            <ac:graphicFrameMk id="2" creationId="{29ED6159-622B-9563-705A-6E6DBAC3417C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09FE-E5EA-6EF1-CB2F-5CCBF8025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3AA867-35E2-3AE4-79A5-236F21BEF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3AE2-6B3F-806F-EA99-71B3C466C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DFA7-DC9C-1750-FC72-3AB3E9D7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28C82-66CC-03B1-98A7-4D33D233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2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7CB8-C5D7-966D-EB99-010B0712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47C51-17B5-D2CA-F6BB-7DF3AB5A4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FE099-7052-33DB-50ED-770D77D4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FFE1-A1DF-05C9-1F8B-E649E378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90030-3316-797A-65D6-67120783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B3D5E-C6B2-C069-62AA-49D63E857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88485-B300-F426-3713-D8F6ECCF7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0CD45-E450-5768-D1D3-720336975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9F42F-D871-E841-2874-885BD842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5AAEE-D1C7-2BFA-443E-3ED1665E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E43F-9A81-1701-9C0F-9C5C7287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1E658-AFF7-9994-AF84-B022A0E3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0693-CA0D-83DC-88EE-1DE8F450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6B608-9D2E-E537-6233-120909A1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90C1F-4B0F-A903-4F40-512BCF28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0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751E-0D61-2067-8D4D-5F2F23D9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5D5AB-6468-C78A-E42B-8960033D8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C8C7-5DB9-3F29-1C6B-FB3A3FD9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C1442-EE52-7665-E4BA-99644E75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9DD2-71D8-AE68-770A-DE741CEA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0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DEE-31B1-5107-B441-5CB6A3C2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0631-3786-8A1F-EAB6-C24BE06BC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0C918-61A1-4461-5054-6DB41F0BF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DE097-179C-EEC7-8716-D67568B3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D6FF2-F2D8-0155-A284-6CD58453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06D28-4AE2-05D6-7499-848AFF57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6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CADA2-179E-6081-4A8F-CDE3B073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C554F-A42C-C1C9-8375-8AECE91D0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1CC8E-BFA8-A670-0389-60056AFC0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9294E-F60A-BA1C-366C-1D57C9CF1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360D8-0044-75D8-9325-FDF639DF0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E950A-5077-1F6F-923A-DBED3B77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AB079-3CDD-4ADC-61CD-751E4798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FBFC-F745-C748-7083-F2FBDE36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EF1D-7521-F711-A5CB-B54A1995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12BA1-53A4-1A52-0B5D-E84BAC23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E9BC8-28F6-29A5-8A9C-DB150F4F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66AB0-E7C9-BB2F-7CF5-8B084835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FCCC4-C3FD-86BA-4552-2EB1DC62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93589-D8AB-8D89-52A7-309921C4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BAF28-157B-54FA-9D68-6416A6FC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8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DDED-086A-AD57-F297-DB78F63D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CAF7-50B2-6CC3-B50E-A0344448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EC297-244A-23F1-0FE3-5331C3F75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77218-1FEF-0BEB-AD33-882E26A6D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488A3-5807-C24E-3431-88E985B2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E3D07-8E87-790C-8E64-446CD740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D367-84A2-0CE5-6CB5-23E5C8E0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C9DED5-434F-1D7C-C208-E424D03DE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030C9-6AC3-CE4E-F77E-4C6D8059E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256A3-C4E0-3AAB-C238-DB41D890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27664-D14A-C5CA-982B-C299C6E9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53F13-3137-F7E7-1BA3-5CC27F48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8942B-5530-40E7-F7F4-F277C665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575A4-2710-0C93-0C10-1986CF46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573FD-65A7-4F9D-5D3A-BA4ADD7ED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24485-DD2F-456D-939D-31FB8791F3AF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8E01-6369-B91B-8BC5-57FD00588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1B4B6-00A2-8DB4-3AA1-7A5888853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0B5414-89B3-4C5C-B246-FDBAE7FD6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4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rcid.org/0000-0002-7007-0456" TargetMode="External"/><Relationship Id="rId5" Type="http://schemas.openxmlformats.org/officeDocument/2006/relationships/hyperlink" Target="https://orcid.org/0000-0002-0512-8295" TargetMode="External"/><Relationship Id="rId4" Type="http://schemas.openxmlformats.org/officeDocument/2006/relationships/hyperlink" Target="https://www.youtube.com/watch?v=lAT4ATO3ZQM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ceosr.science.gmu.edu/large-rainfall-accumulation-from-hurricane-melissa-2025-as-it-passes-over-jamaica/?utm_source=chatgpt.com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map of the caribbean&#10;&#10;AI-generated content may be incorrect.">
            <a:extLst>
              <a:ext uri="{FF2B5EF4-FFF2-40B4-BE49-F238E27FC236}">
                <a16:creationId xmlns:a16="http://schemas.microsoft.com/office/drawing/2014/main" id="{BC360811-C300-5CF7-F3D5-FE44FCEF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4246" r="-1" b="10889"/>
          <a:stretch>
            <a:fillRect/>
          </a:stretch>
        </p:blipFill>
        <p:spPr>
          <a:xfrm>
            <a:off x="4547938" y="0"/>
            <a:ext cx="7644062" cy="3681406"/>
          </a:xfrm>
          <a:prstGeom prst="rect">
            <a:avLst/>
          </a:prstGeom>
        </p:spPr>
      </p:pic>
      <p:pic>
        <p:nvPicPr>
          <p:cNvPr id="2" name="Picture 1" descr="A map of a hurricane&#10;&#10;AI-generated content may be incorrect.">
            <a:extLst>
              <a:ext uri="{FF2B5EF4-FFF2-40B4-BE49-F238E27FC236}">
                <a16:creationId xmlns:a16="http://schemas.microsoft.com/office/drawing/2014/main" id="{A7B02288-EAE4-D5EF-FA23-EEADE4D7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1" r="-1" b="15273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73A5C4-049C-DD0A-A521-3B2CF98BF676}"/>
              </a:ext>
            </a:extLst>
          </p:cNvPr>
          <p:cNvSpPr txBox="1"/>
          <p:nvPr/>
        </p:nvSpPr>
        <p:spPr>
          <a:xfrm>
            <a:off x="9529916" y="6642556"/>
            <a:ext cx="61009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Hurricane Melissa brings heavy rain to Kingston, Jamaica</a:t>
            </a:r>
            <a:endParaRPr lang="en-US" sz="800" i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6A12A0-391A-CF39-C202-00FDF7A18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caribbean&#10;&#10;AI-generated content may be incorrect.">
            <a:extLst>
              <a:ext uri="{FF2B5EF4-FFF2-40B4-BE49-F238E27FC236}">
                <a16:creationId xmlns:a16="http://schemas.microsoft.com/office/drawing/2014/main" id="{15483035-EE98-B696-710C-9C78852B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4246" r="-1" b="10889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9" name="Picture 8" descr="A map of a hurricane&#10;&#10;AI-generated content may be incorrect.">
            <a:extLst>
              <a:ext uri="{FF2B5EF4-FFF2-40B4-BE49-F238E27FC236}">
                <a16:creationId xmlns:a16="http://schemas.microsoft.com/office/drawing/2014/main" id="{729071FC-DFF8-5FD2-D7AA-F5FBED35A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1" r="-1" b="15273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F27A45-7AA2-3E57-CCD7-205FAEC44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CA9C6-2E37-6D47-B79D-238015198D65}"/>
              </a:ext>
            </a:extLst>
          </p:cNvPr>
          <p:cNvSpPr txBox="1"/>
          <p:nvPr/>
        </p:nvSpPr>
        <p:spPr>
          <a:xfrm>
            <a:off x="838200" y="1073142"/>
            <a:ext cx="834052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Sensitivity of Extreme Hurricane Precipitation to WRF Microphysics and Grid Spacing: Hurricane Melissa (2025) Landfall over Jamaica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A07BB-14E9-7100-5691-A2A2AB55E87B}"/>
              </a:ext>
            </a:extLst>
          </p:cNvPr>
          <p:cNvSpPr txBox="1"/>
          <p:nvPr/>
        </p:nvSpPr>
        <p:spPr>
          <a:xfrm>
            <a:off x="1084857" y="3288711"/>
            <a:ext cx="5395912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chemeClr val="bg1"/>
                </a:solidFill>
                <a:ea typeface="+mn-ea"/>
                <a:cs typeface="+mn-cs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BD4947-83EB-CDBB-65D6-6376A424B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66C1C4F-051E-FEF4-9EB8-B4B2397E74AF}"/>
              </a:ext>
            </a:extLst>
          </p:cNvPr>
          <p:cNvSpPr txBox="1"/>
          <p:nvPr/>
        </p:nvSpPr>
        <p:spPr>
          <a:xfrm>
            <a:off x="9554163" y="0"/>
            <a:ext cx="61009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Hurricane Melissa brings heavy rain to Kingston, Jamaica</a:t>
            </a:r>
            <a:endParaRPr lang="en-US" sz="800" i="1">
              <a:solidFill>
                <a:schemeClr val="bg1"/>
              </a:solidFill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FD7196D-6CEF-F502-3C21-477EE0EE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984" y="3819811"/>
            <a:ext cx="9702015" cy="10926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i="1" dirty="0">
                <a:solidFill>
                  <a:schemeClr val="bg1"/>
                </a:solidFill>
                <a:latin typeface="+mn-lt"/>
              </a:rPr>
              <a:t>Tahmida Sarker Muna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¹</a:t>
            </a:r>
            <a:r>
              <a:rPr lang="en-US" altLang="en-US" i="1" dirty="0">
                <a:solidFill>
                  <a:schemeClr val="bg1"/>
                </a:solidFill>
                <a:latin typeface="+mn-lt"/>
              </a:rPr>
              <a:t>, Paul W. Miller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¹</a:t>
            </a:r>
            <a:r>
              <a:rPr lang="en-US" altLang="en-US" i="1" dirty="0">
                <a:solidFill>
                  <a:schemeClr val="bg1"/>
                </a:solidFill>
                <a:latin typeface="+mn-lt"/>
              </a:rPr>
              <a:t>, and </a:t>
            </a:r>
            <a:r>
              <a:rPr lang="en-US" altLang="en-US" i="1" dirty="0" err="1">
                <a:solidFill>
                  <a:schemeClr val="bg1"/>
                </a:solidFill>
                <a:latin typeface="+mn-lt"/>
              </a:rPr>
              <a:t>Nazla</a:t>
            </a:r>
            <a:r>
              <a:rPr lang="en-US" altLang="en-US" i="1" dirty="0">
                <a:solidFill>
                  <a:schemeClr val="bg1"/>
                </a:solidFill>
                <a:latin typeface="+mn-lt"/>
              </a:rPr>
              <a:t> Bushra</a:t>
            </a:r>
            <a:r>
              <a:rPr lang="en-US" b="1" i="1" baseline="30000" dirty="0">
                <a:solidFill>
                  <a:srgbClr val="FFFFFF"/>
                </a:solidFill>
                <a:latin typeface="+mn-lt"/>
                <a:cs typeface="Times New Roman" panose="02020603050405020304" pitchFamily="18" charset="0"/>
              </a:rPr>
              <a:t>1,2</a:t>
            </a:r>
          </a:p>
          <a:p>
            <a:pPr lvl="0"/>
            <a:r>
              <a:rPr lang="en-US" sz="800" i="1" dirty="0">
                <a:solidFill>
                  <a:srgbClr val="7EB8D4"/>
                </a:solidFill>
                <a:latin typeface="+mn-lt"/>
                <a:ea typeface="Calibri" pitchFamily="34" charset="-122"/>
                <a:cs typeface="Calibri" pitchFamily="34" charset="-120"/>
              </a:rPr>
              <a:t> </a:t>
            </a:r>
            <a:endParaRPr lang="en-US" altLang="en-US" sz="2000" i="1" dirty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+mn-lt"/>
                <a:ea typeface="Calibri" pitchFamily="34" charset="-122"/>
                <a:cs typeface="Calibri" pitchFamily="34" charset="-120"/>
              </a:rPr>
              <a:t>¹ </a:t>
            </a:r>
            <a:r>
              <a:rPr lang="en-US" altLang="en-US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Department of Oceanography and Coastal Sciences, Louisiana State University, Baton Rouge, 70803, USA</a:t>
            </a:r>
          </a:p>
          <a:p>
            <a:pPr lvl="0"/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²</a:t>
            </a:r>
            <a:r>
              <a:rPr lang="en-US" altLang="en-US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Louisiana Office of State Climatology, Department of Oceanography and Coastal Sciences, Louisiana State University, Baton Rouge, 70803, USA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AutoShape 2">
            <a:hlinkClick r:id="rId5"/>
            <a:extLst>
              <a:ext uri="{FF2B5EF4-FFF2-40B4-BE49-F238E27FC236}">
                <a16:creationId xmlns:a16="http://schemas.microsoft.com/office/drawing/2014/main" id="{3E5C79A4-70DC-B0D2-CA24-5CF9356E9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08263" y="-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3">
            <a:hlinkClick r:id="rId6"/>
            <a:extLst>
              <a:ext uri="{FF2B5EF4-FFF2-40B4-BE49-F238E27FC236}">
                <a16:creationId xmlns:a16="http://schemas.microsoft.com/office/drawing/2014/main" id="{AD833772-F79B-DACF-72E9-CA4ECBF8F6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46563" y="-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795CB03B-C9F6-591C-8EEB-A9CB34ADB53D}"/>
              </a:ext>
            </a:extLst>
          </p:cNvPr>
          <p:cNvSpPr/>
          <p:nvPr/>
        </p:nvSpPr>
        <p:spPr>
          <a:xfrm>
            <a:off x="983540" y="1145102"/>
            <a:ext cx="1929522" cy="215169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</p:spPr>
        <p:txBody>
          <a:bodyPr/>
          <a:lstStyle/>
          <a:p>
            <a:pPr algn="ctr"/>
            <a:r>
              <a:rPr lang="en-US" sz="600" b="1" dirty="0">
                <a:solidFill>
                  <a:srgbClr val="0172BB"/>
                </a:solidFill>
                <a:ea typeface="Trebuchet MS" pitchFamily="34" charset="-122"/>
                <a:cs typeface="Trebuchet MS" pitchFamily="34" charset="-120"/>
              </a:rPr>
              <a:t>EGU General Assembly 2026  ·  Vienna, Austria</a:t>
            </a:r>
            <a:endParaRPr lang="en-US" sz="600" dirty="0">
              <a:solidFill>
                <a:srgbClr val="0172BB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3C266-3D80-46D7-9317-28BCA04E6601}"/>
              </a:ext>
            </a:extLst>
          </p:cNvPr>
          <p:cNvSpPr/>
          <p:nvPr/>
        </p:nvSpPr>
        <p:spPr>
          <a:xfrm>
            <a:off x="983539" y="327564"/>
            <a:ext cx="1929523" cy="762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B2C6FD-0365-7B1D-1D8B-6629A90C0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862" y="368212"/>
            <a:ext cx="1006737" cy="6766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AE51B9-907A-C80C-3573-9096792AC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599" y="422149"/>
            <a:ext cx="637712" cy="566855"/>
          </a:xfrm>
          <a:prstGeom prst="rect">
            <a:avLst/>
          </a:prstGeom>
        </p:spPr>
      </p:pic>
      <p:pic>
        <p:nvPicPr>
          <p:cNvPr id="22" name="Picture 2" descr="LSU Tigers Logo and symbol, meaning, history, PNG, brand">
            <a:extLst>
              <a:ext uri="{FF2B5EF4-FFF2-40B4-BE49-F238E27FC236}">
                <a16:creationId xmlns:a16="http://schemas.microsoft.com/office/drawing/2014/main" id="{A230B396-9ADD-7FF6-F68D-D3DAC2A3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6" y="3763804"/>
            <a:ext cx="1573388" cy="8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9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1F33B-049D-3208-20D0-46A10F6F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37DFE7-131A-4C22-56BF-B0D240E5953F}"/>
              </a:ext>
            </a:extLst>
          </p:cNvPr>
          <p:cNvSpPr txBox="1"/>
          <p:nvPr/>
        </p:nvSpPr>
        <p:spPr>
          <a:xfrm>
            <a:off x="0" y="433642"/>
            <a:ext cx="4826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Analysis: Spatial Pattern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B10DEC-8AAA-1162-DB40-8BAA6E6C2EB9}"/>
              </a:ext>
            </a:extLst>
          </p:cNvPr>
          <p:cNvCxnSpPr>
            <a:cxnSpLocks/>
          </p:cNvCxnSpPr>
          <p:nvPr/>
        </p:nvCxnSpPr>
        <p:spPr>
          <a:xfrm>
            <a:off x="3291840" y="1184075"/>
            <a:ext cx="0" cy="5468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B32FF3-E34B-F554-0F31-920E2B65FD4B}"/>
              </a:ext>
            </a:extLst>
          </p:cNvPr>
          <p:cNvSpPr txBox="1"/>
          <p:nvPr/>
        </p:nvSpPr>
        <p:spPr>
          <a:xfrm>
            <a:off x="4978400" y="350989"/>
            <a:ext cx="667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Target: How well the simulations reproduce the spatial structure of the rainfall field</a:t>
            </a:r>
          </a:p>
        </p:txBody>
      </p:sp>
      <p:pic>
        <p:nvPicPr>
          <p:cNvPr id="2" name="Picture 1" descr="A map of the world with a red rectangle">
            <a:extLst>
              <a:ext uri="{FF2B5EF4-FFF2-40B4-BE49-F238E27FC236}">
                <a16:creationId xmlns:a16="http://schemas.microsoft.com/office/drawing/2014/main" id="{F2980856-7681-8376-B11B-F671CFE6F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358823"/>
            <a:ext cx="2937504" cy="141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17547-28B1-29B2-E0A2-052D599FF32C}"/>
              </a:ext>
            </a:extLst>
          </p:cNvPr>
          <p:cNvSpPr txBox="1"/>
          <p:nvPr/>
        </p:nvSpPr>
        <p:spPr>
          <a:xfrm>
            <a:off x="648291" y="3148457"/>
            <a:ext cx="220861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Domain Setup 2 ( 9km, 3km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273D1-1EC2-D220-A6A0-E00E7AA5B854}"/>
              </a:ext>
            </a:extLst>
          </p:cNvPr>
          <p:cNvSpPr txBox="1"/>
          <p:nvPr/>
        </p:nvSpPr>
        <p:spPr>
          <a:xfrm>
            <a:off x="3726773" y="3780074"/>
            <a:ext cx="3840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3_ WSM6_9km _Parent Domain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67C993-F41C-3298-8FB2-C4918FBC9137}"/>
              </a:ext>
            </a:extLst>
          </p:cNvPr>
          <p:cNvSpPr txBox="1"/>
          <p:nvPr/>
        </p:nvSpPr>
        <p:spPr>
          <a:xfrm>
            <a:off x="7575962" y="3716104"/>
            <a:ext cx="528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4_ Morrison_9km _Parent Domain</a:t>
            </a:r>
          </a:p>
        </p:txBody>
      </p:sp>
      <p:pic>
        <p:nvPicPr>
          <p:cNvPr id="26" name="Picture 25" descr="A map of the world&#10;&#10;AI-generated content may be incorrect.">
            <a:extLst>
              <a:ext uri="{FF2B5EF4-FFF2-40B4-BE49-F238E27FC236}">
                <a16:creationId xmlns:a16="http://schemas.microsoft.com/office/drawing/2014/main" id="{280C0E4D-0720-6E71-0986-9E4BC5C6A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31" y="4203038"/>
            <a:ext cx="3779520" cy="23933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99BF2B-A75A-5A85-E4E5-1DC3C68B9F8B}"/>
              </a:ext>
            </a:extLst>
          </p:cNvPr>
          <p:cNvSpPr txBox="1"/>
          <p:nvPr/>
        </p:nvSpPr>
        <p:spPr>
          <a:xfrm>
            <a:off x="3454400" y="6547453"/>
            <a:ext cx="528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IMERG 24-h_10km_Precipitation Accumulation</a:t>
            </a:r>
          </a:p>
        </p:txBody>
      </p:sp>
      <p:pic>
        <p:nvPicPr>
          <p:cNvPr id="23" name="Picture 22" descr="A map of the world&#10;&#10;AI-generated content may be incorrect.">
            <a:extLst>
              <a:ext uri="{FF2B5EF4-FFF2-40B4-BE49-F238E27FC236}">
                <a16:creationId xmlns:a16="http://schemas.microsoft.com/office/drawing/2014/main" id="{A2493E19-4172-4B2A-8CDF-FDD41AD31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24129" r="72018" b="62779"/>
          <a:stretch>
            <a:fillRect/>
          </a:stretch>
        </p:blipFill>
        <p:spPr>
          <a:xfrm>
            <a:off x="7179692" y="4190986"/>
            <a:ext cx="1800771" cy="14121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F0A7EE9-F70D-24E6-FCDC-64C7AB045569}"/>
              </a:ext>
            </a:extLst>
          </p:cNvPr>
          <p:cNvSpPr/>
          <p:nvPr/>
        </p:nvSpPr>
        <p:spPr>
          <a:xfrm>
            <a:off x="4826000" y="4776822"/>
            <a:ext cx="297886" cy="2402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4C762A-4ED1-A41E-F1EB-0C410FDB5360}"/>
              </a:ext>
            </a:extLst>
          </p:cNvPr>
          <p:cNvCxnSpPr>
            <a:cxnSpLocks/>
          </p:cNvCxnSpPr>
          <p:nvPr/>
        </p:nvCxnSpPr>
        <p:spPr>
          <a:xfrm flipH="1" flipV="1">
            <a:off x="5123886" y="5017024"/>
            <a:ext cx="2055806" cy="5981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228AD4-BB06-858D-072B-F683A3EFF51C}"/>
              </a:ext>
            </a:extLst>
          </p:cNvPr>
          <p:cNvCxnSpPr>
            <a:cxnSpLocks/>
          </p:cNvCxnSpPr>
          <p:nvPr/>
        </p:nvCxnSpPr>
        <p:spPr>
          <a:xfrm flipH="1">
            <a:off x="5123886" y="4178647"/>
            <a:ext cx="2055806" cy="5981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9FEBC979-D4D2-D102-A57F-C268694E9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7" y="1112507"/>
            <a:ext cx="3414257" cy="2591545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78601C9E-D25C-C832-0805-BC0361930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99" y="1123079"/>
            <a:ext cx="3480231" cy="264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A05AF-7572-C9E8-0E83-CB4AA32C9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3" y="5987387"/>
            <a:ext cx="1226684" cy="82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480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711C-F213-85EA-166F-FFDCABA1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6B65A49-3D98-8684-657E-E9AB7307B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091B0-45DB-8BCC-8D4C-86DB460365F1}"/>
              </a:ext>
            </a:extLst>
          </p:cNvPr>
          <p:cNvSpPr txBox="1"/>
          <p:nvPr/>
        </p:nvSpPr>
        <p:spPr>
          <a:xfrm>
            <a:off x="0" y="433642"/>
            <a:ext cx="4826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Analysis: Spatial Pattern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07309A-1945-ACC0-2994-D5B1AE7332E5}"/>
              </a:ext>
            </a:extLst>
          </p:cNvPr>
          <p:cNvCxnSpPr>
            <a:cxnSpLocks/>
          </p:cNvCxnSpPr>
          <p:nvPr/>
        </p:nvCxnSpPr>
        <p:spPr>
          <a:xfrm>
            <a:off x="3291840" y="1184075"/>
            <a:ext cx="0" cy="5468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4C275F-24F8-25F6-26B7-BD3F815C2685}"/>
              </a:ext>
            </a:extLst>
          </p:cNvPr>
          <p:cNvSpPr txBox="1"/>
          <p:nvPr/>
        </p:nvSpPr>
        <p:spPr>
          <a:xfrm>
            <a:off x="4978400" y="350989"/>
            <a:ext cx="667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Target: How well the simulations reproduce the spatial structure of the rainfall field</a:t>
            </a:r>
          </a:p>
        </p:txBody>
      </p:sp>
      <p:pic>
        <p:nvPicPr>
          <p:cNvPr id="2" name="Picture 1" descr="A map of the world with a red rectangle">
            <a:extLst>
              <a:ext uri="{FF2B5EF4-FFF2-40B4-BE49-F238E27FC236}">
                <a16:creationId xmlns:a16="http://schemas.microsoft.com/office/drawing/2014/main" id="{EB0B7EAD-05C0-969C-C6F2-B2AF29790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358823"/>
            <a:ext cx="2937504" cy="141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08DF1-FC34-D7AD-9E9E-51A64D748A2E}"/>
              </a:ext>
            </a:extLst>
          </p:cNvPr>
          <p:cNvSpPr txBox="1"/>
          <p:nvPr/>
        </p:nvSpPr>
        <p:spPr>
          <a:xfrm>
            <a:off x="648291" y="3148457"/>
            <a:ext cx="220861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Domain Setup 2 ( 9km, 3km )</a:t>
            </a:r>
          </a:p>
        </p:txBody>
      </p:sp>
      <p:pic>
        <p:nvPicPr>
          <p:cNvPr id="8" name="Picture 7" descr="A screen shot of a weather forecast&#10;&#10;AI-generated content may be incorrect.">
            <a:extLst>
              <a:ext uri="{FF2B5EF4-FFF2-40B4-BE49-F238E27FC236}">
                <a16:creationId xmlns:a16="http://schemas.microsoft.com/office/drawing/2014/main" id="{FC6119DA-D0BE-643C-436A-C3C835E60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6" y="1213887"/>
            <a:ext cx="3588093" cy="2463052"/>
          </a:xfrm>
          <a:prstGeom prst="rect">
            <a:avLst/>
          </a:prstGeom>
        </p:spPr>
      </p:pic>
      <p:pic>
        <p:nvPicPr>
          <p:cNvPr id="10" name="Picture 9" descr="A screen shot of a map&#10;&#10;AI-generated content may be incorrect.">
            <a:extLst>
              <a:ext uri="{FF2B5EF4-FFF2-40B4-BE49-F238E27FC236}">
                <a16:creationId xmlns:a16="http://schemas.microsoft.com/office/drawing/2014/main" id="{C89F95AE-A4AB-B305-7175-F79AF0E83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44" y="1184075"/>
            <a:ext cx="3725238" cy="2492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5BD87C-BB0D-1653-66C7-76FFA502C282}"/>
              </a:ext>
            </a:extLst>
          </p:cNvPr>
          <p:cNvSpPr txBox="1"/>
          <p:nvPr/>
        </p:nvSpPr>
        <p:spPr>
          <a:xfrm>
            <a:off x="3726773" y="3780074"/>
            <a:ext cx="3840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3_ WSM6_3km _Nested Domain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66CD75-4010-EDA7-A880-BA46F8E83DDE}"/>
              </a:ext>
            </a:extLst>
          </p:cNvPr>
          <p:cNvSpPr txBox="1"/>
          <p:nvPr/>
        </p:nvSpPr>
        <p:spPr>
          <a:xfrm>
            <a:off x="7567231" y="3792125"/>
            <a:ext cx="528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4_ Morrison_9km _Nested Domain</a:t>
            </a:r>
          </a:p>
        </p:txBody>
      </p:sp>
      <p:pic>
        <p:nvPicPr>
          <p:cNvPr id="26" name="Picture 25" descr="A map of the world&#10;&#10;AI-generated content may be incorrect.">
            <a:extLst>
              <a:ext uri="{FF2B5EF4-FFF2-40B4-BE49-F238E27FC236}">
                <a16:creationId xmlns:a16="http://schemas.microsoft.com/office/drawing/2014/main" id="{61673377-9BBF-65BD-F5FD-C97ABE278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31" y="4203038"/>
            <a:ext cx="3779520" cy="23933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FD460DC-9EE9-39B4-E1B6-7E9A095B063E}"/>
              </a:ext>
            </a:extLst>
          </p:cNvPr>
          <p:cNvSpPr txBox="1"/>
          <p:nvPr/>
        </p:nvSpPr>
        <p:spPr>
          <a:xfrm>
            <a:off x="3442975" y="6550223"/>
            <a:ext cx="528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IMERG 24-h_10km_Precipitation Accumulation</a:t>
            </a:r>
          </a:p>
        </p:txBody>
      </p:sp>
      <p:pic>
        <p:nvPicPr>
          <p:cNvPr id="23" name="Picture 22" descr="A map of the world&#10;&#10;AI-generated content may be incorrect.">
            <a:extLst>
              <a:ext uri="{FF2B5EF4-FFF2-40B4-BE49-F238E27FC236}">
                <a16:creationId xmlns:a16="http://schemas.microsoft.com/office/drawing/2014/main" id="{312D6FD7-0C2B-8859-C89F-A04B570BB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24129" r="72018" b="62779"/>
          <a:stretch>
            <a:fillRect/>
          </a:stretch>
        </p:blipFill>
        <p:spPr>
          <a:xfrm>
            <a:off x="7179692" y="4190986"/>
            <a:ext cx="1800771" cy="14121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062EF2E-BCE3-7E0C-56CD-10930E1E28A6}"/>
              </a:ext>
            </a:extLst>
          </p:cNvPr>
          <p:cNvSpPr/>
          <p:nvPr/>
        </p:nvSpPr>
        <p:spPr>
          <a:xfrm>
            <a:off x="4826000" y="4776822"/>
            <a:ext cx="297886" cy="2402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7097F2-5272-9F6A-4A7C-DBA45782CCFE}"/>
              </a:ext>
            </a:extLst>
          </p:cNvPr>
          <p:cNvCxnSpPr>
            <a:cxnSpLocks/>
          </p:cNvCxnSpPr>
          <p:nvPr/>
        </p:nvCxnSpPr>
        <p:spPr>
          <a:xfrm flipH="1" flipV="1">
            <a:off x="5123886" y="5017024"/>
            <a:ext cx="2055806" cy="5981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90D63F-E6D2-69EC-7F4A-B96A3B85E12F}"/>
              </a:ext>
            </a:extLst>
          </p:cNvPr>
          <p:cNvCxnSpPr>
            <a:cxnSpLocks/>
          </p:cNvCxnSpPr>
          <p:nvPr/>
        </p:nvCxnSpPr>
        <p:spPr>
          <a:xfrm flipH="1">
            <a:off x="5123886" y="4178647"/>
            <a:ext cx="2055806" cy="5981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E45960-B230-571A-9D8D-A13E2B231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3" y="5987387"/>
            <a:ext cx="1226684" cy="82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356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2F721-583E-CA6B-1A30-9547772AA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80574FD-A975-73D2-FCD5-4B9FEA345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0D7A7-F9DF-7CF3-F061-8F5594E3A314}"/>
              </a:ext>
            </a:extLst>
          </p:cNvPr>
          <p:cNvSpPr txBox="1"/>
          <p:nvPr/>
        </p:nvSpPr>
        <p:spPr>
          <a:xfrm>
            <a:off x="0" y="427266"/>
            <a:ext cx="4826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Analysis: Rainfall Intensity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A87FD-25EC-0A77-E0DF-B7CC8CD6AAEF}"/>
              </a:ext>
            </a:extLst>
          </p:cNvPr>
          <p:cNvSpPr txBox="1"/>
          <p:nvPr/>
        </p:nvSpPr>
        <p:spPr>
          <a:xfrm>
            <a:off x="227121" y="1110238"/>
            <a:ext cx="667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Target: How well the simulations reproduce the magnitude </a:t>
            </a:r>
          </a:p>
          <a:p>
            <a:r>
              <a:rPr lang="en-US"/>
              <a:t>Of rainfall intensity?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36E5C-24B9-C347-CDAE-B45347F916FE}"/>
              </a:ext>
            </a:extLst>
          </p:cNvPr>
          <p:cNvGrpSpPr/>
          <p:nvPr/>
        </p:nvGrpSpPr>
        <p:grpSpPr>
          <a:xfrm>
            <a:off x="356419" y="2577840"/>
            <a:ext cx="5501037" cy="2412296"/>
            <a:chOff x="223227" y="3322821"/>
            <a:chExt cx="4397277" cy="17337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A56ED85-40C6-02C7-B120-78C38E162FCC}"/>
                </a:ext>
              </a:extLst>
            </p:cNvPr>
            <p:cNvGrpSpPr/>
            <p:nvPr/>
          </p:nvGrpSpPr>
          <p:grpSpPr>
            <a:xfrm>
              <a:off x="223227" y="3322821"/>
              <a:ext cx="4397277" cy="1733782"/>
              <a:chOff x="1054399" y="1558608"/>
              <a:chExt cx="9588052" cy="4016088"/>
            </a:xfrm>
          </p:grpSpPr>
          <p:pic>
            <p:nvPicPr>
              <p:cNvPr id="3" name="Picture 2" descr="A map of the united states&#10;&#10;AI-generated content may be incorrect.">
                <a:extLst>
                  <a:ext uri="{FF2B5EF4-FFF2-40B4-BE49-F238E27FC236}">
                    <a16:creationId xmlns:a16="http://schemas.microsoft.com/office/drawing/2014/main" id="{C97C569D-C699-768B-8D27-E7E102B7A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399" y="1558608"/>
                <a:ext cx="8215072" cy="4016088"/>
              </a:xfrm>
              <a:prstGeom prst="rect">
                <a:avLst/>
              </a:prstGeom>
            </p:spPr>
          </p:pic>
          <p:pic>
            <p:nvPicPr>
              <p:cNvPr id="6" name="Picture 5" descr="A rainbow colored rectangular object&#10;&#10;AI-generated content may be incorrect.">
                <a:extLst>
                  <a:ext uri="{FF2B5EF4-FFF2-40B4-BE49-F238E27FC236}">
                    <a16:creationId xmlns:a16="http://schemas.microsoft.com/office/drawing/2014/main" id="{61D72626-C5A2-41DB-BDA8-53BBFED15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9471" y="2510820"/>
                <a:ext cx="1372980" cy="2312389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B55F56-1F5D-C2CA-BB05-471B8A73BF99}"/>
                </a:ext>
              </a:extLst>
            </p:cNvPr>
            <p:cNvSpPr/>
            <p:nvPr/>
          </p:nvSpPr>
          <p:spPr>
            <a:xfrm>
              <a:off x="223227" y="4297680"/>
              <a:ext cx="755181" cy="758923"/>
            </a:xfrm>
            <a:prstGeom prst="rect">
              <a:avLst/>
            </a:prstGeom>
            <a:solidFill>
              <a:srgbClr val="7F8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B6528E-2B37-3D4E-E738-D86A3E44F8DA}"/>
                </a:ext>
              </a:extLst>
            </p:cNvPr>
            <p:cNvSpPr txBox="1"/>
            <p:nvPr/>
          </p:nvSpPr>
          <p:spPr>
            <a:xfrm>
              <a:off x="3064597" y="4002208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4F9AE8-A81A-80C3-7D9D-7E3F5FA615A1}"/>
                </a:ext>
              </a:extLst>
            </p:cNvPr>
            <p:cNvSpPr txBox="1"/>
            <p:nvPr/>
          </p:nvSpPr>
          <p:spPr>
            <a:xfrm>
              <a:off x="2712390" y="4139792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P02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11B616-8EB3-DDBC-F2DB-3BDC93669C44}"/>
                </a:ext>
              </a:extLst>
            </p:cNvPr>
            <p:cNvSpPr txBox="1"/>
            <p:nvPr/>
          </p:nvSpPr>
          <p:spPr>
            <a:xfrm>
              <a:off x="1986854" y="3749208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E7CBFE-0A01-0441-66AB-AD3E05EB42ED}"/>
                </a:ext>
              </a:extLst>
            </p:cNvPr>
            <p:cNvSpPr txBox="1"/>
            <p:nvPr/>
          </p:nvSpPr>
          <p:spPr>
            <a:xfrm>
              <a:off x="1289434" y="3633792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E81108-5974-BC61-824F-6660C6C0826D}"/>
                </a:ext>
              </a:extLst>
            </p:cNvPr>
            <p:cNvSpPr txBox="1"/>
            <p:nvPr/>
          </p:nvSpPr>
          <p:spPr>
            <a:xfrm>
              <a:off x="1463449" y="4009582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87C982-3100-D77F-284C-CC27F35CF6C7}"/>
                </a:ext>
              </a:extLst>
            </p:cNvPr>
            <p:cNvSpPr txBox="1"/>
            <p:nvPr/>
          </p:nvSpPr>
          <p:spPr>
            <a:xfrm>
              <a:off x="739838" y="3706271"/>
              <a:ext cx="8522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E682FD-1E96-7836-4DB3-F3E122AB6D46}"/>
                </a:ext>
              </a:extLst>
            </p:cNvPr>
            <p:cNvSpPr txBox="1"/>
            <p:nvPr/>
          </p:nvSpPr>
          <p:spPr>
            <a:xfrm>
              <a:off x="317033" y="3718071"/>
              <a:ext cx="3965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P07</a:t>
              </a:r>
            </a:p>
          </p:txBody>
        </p:sp>
      </p:grpSp>
      <p:pic>
        <p:nvPicPr>
          <p:cNvPr id="14" name="Picture 13" descr="A graph of different colored columns&#10;&#10;AI-generated content may be incorrect.">
            <a:extLst>
              <a:ext uri="{FF2B5EF4-FFF2-40B4-BE49-F238E27FC236}">
                <a16:creationId xmlns:a16="http://schemas.microsoft.com/office/drawing/2014/main" id="{645AC30D-C679-9144-B367-4EAE96DBB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57" y="341588"/>
            <a:ext cx="4282303" cy="239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DD73A0-E48A-7173-A06C-36870635D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57" y="2978818"/>
            <a:ext cx="4282303" cy="2719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7B8D95D-F6E3-14DC-C1C9-BF992C713A66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639D19-4B4D-E66E-FE4A-112660F37D6B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782400-467C-FFC4-3CD0-5CBAE4366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71424C-6F56-9C74-3A6A-5AF488167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37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9CC83553-8FE9-3A9D-211A-A3ACD7164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9E630A-19DD-124E-5BBE-E989C451B60E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52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AB94E-CE2F-1F8F-5A0D-263FD79C0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DE33036-17D1-21CC-719F-B6ADDDE50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B9F42-F47D-DBDE-63CD-0182321FC6CF}"/>
              </a:ext>
            </a:extLst>
          </p:cNvPr>
          <p:cNvSpPr txBox="1"/>
          <p:nvPr/>
        </p:nvSpPr>
        <p:spPr>
          <a:xfrm>
            <a:off x="0" y="433642"/>
            <a:ext cx="6096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Conclusion and Future Direction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898D2-20F5-E122-DE40-9127D155D50E}"/>
              </a:ext>
            </a:extLst>
          </p:cNvPr>
          <p:cNvSpPr txBox="1"/>
          <p:nvPr/>
        </p:nvSpPr>
        <p:spPr>
          <a:xfrm>
            <a:off x="553916" y="1072999"/>
            <a:ext cx="10887807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450"/>
              </a:spcAft>
              <a:buAutoNum type="arabicPeriod"/>
            </a:pPr>
            <a:r>
              <a:rPr lang="en-US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Different Resolution </a:t>
            </a:r>
          </a:p>
          <a:p>
            <a:pPr algn="just">
              <a:spcAft>
                <a:spcPts val="450"/>
              </a:spcAft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Nested 3km domain dramatically improves precipitation representation compared to 9km parent domain, capturing spatial structure and intensity variations that match satellite observations.</a:t>
            </a:r>
          </a:p>
          <a:p>
            <a:pPr algn="just">
              <a:buNone/>
            </a:pPr>
            <a:b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FCF64-44F5-68F4-7D82-D783771C2DBF}"/>
              </a:ext>
            </a:extLst>
          </p:cNvPr>
          <p:cNvSpPr txBox="1"/>
          <p:nvPr/>
        </p:nvSpPr>
        <p:spPr>
          <a:xfrm>
            <a:off x="553914" y="2271724"/>
            <a:ext cx="10969871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  <a:buNone/>
            </a:pPr>
            <a:r>
              <a:rPr lang="en-US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Morrison Vs. WSM6</a:t>
            </a:r>
          </a:p>
          <a:p>
            <a:pPr algn="just">
              <a:buNone/>
            </a:pPr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Morrison double-moment scheme produces precipitation amounts closer to IMERG/CHIRPS observations, 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WSM6 single-moment tends to overestimate extreme rainfall in nested domains.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6B098-70F9-560D-3FC4-237857159A3F}"/>
              </a:ext>
            </a:extLst>
          </p:cNvPr>
          <p:cNvSpPr txBox="1"/>
          <p:nvPr/>
        </p:nvSpPr>
        <p:spPr>
          <a:xfrm>
            <a:off x="553914" y="3377176"/>
            <a:ext cx="10969871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  <a:buNone/>
            </a:pPr>
            <a:r>
              <a:rPr lang="en-US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Peak Timing Captured</a:t>
            </a:r>
          </a:p>
          <a:p>
            <a:pPr algn="just">
              <a:buNone/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simulations accurately predict the October 28 rainfall peak coinciding with Jamaica landfall, demonstrating correct track and intensity evolution despite differences in absolute amounts.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EC3A1-1390-1919-78A7-5F38F498EF40}"/>
              </a:ext>
            </a:extLst>
          </p:cNvPr>
          <p:cNvSpPr txBox="1"/>
          <p:nvPr/>
        </p:nvSpPr>
        <p:spPr>
          <a:xfrm>
            <a:off x="553914" y="4488968"/>
            <a:ext cx="10969871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  <a:buNone/>
            </a:pPr>
            <a:r>
              <a:rPr lang="en-US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Future Work</a:t>
            </a:r>
            <a:endParaRPr lang="en-US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algn="just">
              <a:spcAft>
                <a:spcPts val="450"/>
              </a:spcAft>
            </a:pPr>
            <a:r>
              <a:rPr lang="en-US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Different domains size</a:t>
            </a:r>
          </a:p>
          <a:p>
            <a:pPr marL="1657350" lvl="3" indent="-285750" algn="just">
              <a:spcAft>
                <a:spcPts val="45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Microphysics scheme </a:t>
            </a:r>
          </a:p>
          <a:p>
            <a:pPr marL="1657350" lvl="3" indent="-285750" algn="just">
              <a:spcAft>
                <a:spcPts val="450"/>
              </a:spcAft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Land use Experiment on precipitation intensity</a:t>
            </a:r>
            <a:endParaRPr lang="en-US" sz="16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5FFC8A-28D3-9D54-81A0-AD0721E2165A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CB46C9-33CB-8935-5429-C91BEF8289F6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235F26-FB36-0584-9659-4EB28D83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F1444D-1100-2A0D-D76C-C6F8AEF39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9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319AB5DE-B6CB-4010-26AD-DC213FEAE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648632-D5DB-FF93-4694-6B65EAD3CBBC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8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1DE6EB-3207-75FF-CDCE-CB17B71C2225}"/>
              </a:ext>
            </a:extLst>
          </p:cNvPr>
          <p:cNvSpPr txBox="1"/>
          <p:nvPr/>
        </p:nvSpPr>
        <p:spPr>
          <a:xfrm>
            <a:off x="0" y="652330"/>
            <a:ext cx="369824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Purpose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370E65-E6BC-9F34-6D91-4738AC47E796}"/>
              </a:ext>
            </a:extLst>
          </p:cNvPr>
          <p:cNvSpPr txBox="1"/>
          <p:nvPr/>
        </p:nvSpPr>
        <p:spPr>
          <a:xfrm>
            <a:off x="1366265" y="2196141"/>
            <a:ext cx="975106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Segoe UI" panose="020B0502040204020203" pitchFamily="34" charset="0"/>
              </a:rPr>
              <a:t>1. </a:t>
            </a:r>
            <a:r>
              <a:rPr lang="en-US" sz="2000" b="0" i="0" dirty="0">
                <a:effectLst/>
                <a:latin typeface="Segoe UI" panose="020B0502040204020203" pitchFamily="34" charset="0"/>
              </a:rPr>
              <a:t>To evaluate the sensitivity of </a:t>
            </a:r>
            <a:r>
              <a:rPr lang="en-US" sz="2000" b="1" i="0" dirty="0">
                <a:effectLst/>
                <a:latin typeface="Segoe UI" panose="020B0502040204020203" pitchFamily="34" charset="0"/>
              </a:rPr>
              <a:t>WRF microphysical parameterizations (</a:t>
            </a:r>
            <a:r>
              <a:rPr lang="en-US" sz="2000" dirty="0"/>
              <a:t>WSM6 and Morrison</a:t>
            </a:r>
            <a:r>
              <a:rPr lang="en-US" sz="2000" b="0" i="0" dirty="0">
                <a:effectLst/>
                <a:latin typeface="Segoe UI" panose="020B0502040204020203" pitchFamily="34" charset="0"/>
              </a:rPr>
              <a:t>) in simulating the extreme rainfall and spatial distribution of precipitation associated with the landfall of </a:t>
            </a:r>
            <a:r>
              <a:rPr lang="en-US" sz="2000" b="1" i="0" dirty="0">
                <a:effectLst/>
                <a:latin typeface="Segoe UI" panose="020B0502040204020203" pitchFamily="34" charset="0"/>
              </a:rPr>
              <a:t>Hurricane Melissa over Jamaica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4DA364-5571-D701-20B3-6B4565D6549F}"/>
              </a:ext>
            </a:extLst>
          </p:cNvPr>
          <p:cNvSpPr txBox="1"/>
          <p:nvPr/>
        </p:nvSpPr>
        <p:spPr>
          <a:xfrm>
            <a:off x="1366264" y="3532027"/>
            <a:ext cx="975105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Segoe UI" panose="020B0502040204020203" pitchFamily="34" charset="0"/>
              </a:rPr>
              <a:t>2. </a:t>
            </a:r>
            <a:r>
              <a:rPr lang="en-US" sz="2000" b="0" i="0" dirty="0">
                <a:effectLst/>
                <a:latin typeface="Segoe UI" panose="020B0502040204020203" pitchFamily="34" charset="0"/>
              </a:rPr>
              <a:t>Validate the WRF simulations output against </a:t>
            </a:r>
            <a:r>
              <a:rPr lang="en-US" sz="2000" b="1" i="0" dirty="0">
                <a:effectLst/>
                <a:latin typeface="Segoe UI" panose="020B0502040204020203" pitchFamily="34" charset="0"/>
              </a:rPr>
              <a:t>IMERG data</a:t>
            </a:r>
            <a:r>
              <a:rPr lang="en-US" sz="2000" b="0" i="0" dirty="0">
                <a:effectLst/>
                <a:latin typeface="Segoe UI" panose="020B0502040204020203" pitchFamily="34" charset="0"/>
              </a:rPr>
              <a:t> and </a:t>
            </a:r>
            <a:r>
              <a:rPr lang="en-US" sz="2000" b="1" i="0" dirty="0">
                <a:effectLst/>
                <a:latin typeface="Segoe UI" panose="020B0502040204020203" pitchFamily="34" charset="0"/>
              </a:rPr>
              <a:t>CHIRPS satellite precipitation data</a:t>
            </a: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A0866F-209E-9C58-D4AB-2126DBC01420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14915D-88ED-362F-C61C-8266C882A1EA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0D6925-9B4E-B293-1335-1CAA746E5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152F15-EA1D-24BD-EC7A-91C5DD08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6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8176A8B1-9A15-35A9-AAE2-485C0D711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2B1EC7-81E8-2FED-01C8-7C7B6E8896A0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11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108B3-0EFC-2FE8-317E-C1AC9176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with a location pin&#10;&#10;AI-generated content may be incorrect.">
            <a:extLst>
              <a:ext uri="{FF2B5EF4-FFF2-40B4-BE49-F238E27FC236}">
                <a16:creationId xmlns:a16="http://schemas.microsoft.com/office/drawing/2014/main" id="{74E49A8B-6A14-D2B3-463A-0D0865802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94" y="630269"/>
            <a:ext cx="4739495" cy="2286806"/>
          </a:xfrm>
          <a:prstGeom prst="rect">
            <a:avLst/>
          </a:prstGeom>
        </p:spPr>
      </p:pic>
      <p:pic>
        <p:nvPicPr>
          <p:cNvPr id="27" name="Picture 26" descr="A map of the world with a red rectangle">
            <a:extLst>
              <a:ext uri="{FF2B5EF4-FFF2-40B4-BE49-F238E27FC236}">
                <a16:creationId xmlns:a16="http://schemas.microsoft.com/office/drawing/2014/main" id="{62DF3E11-690D-754F-7DAA-0E4EADD61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95" y="3424567"/>
            <a:ext cx="4739495" cy="22878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E1C519-1F07-043A-3ADE-EA183D03A117}"/>
              </a:ext>
            </a:extLst>
          </p:cNvPr>
          <p:cNvSpPr txBox="1"/>
          <p:nvPr/>
        </p:nvSpPr>
        <p:spPr>
          <a:xfrm>
            <a:off x="-1525" y="390720"/>
            <a:ext cx="5498085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Design: Domain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6B1149-E601-FA96-2C69-4F02DD08F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31" y="1665807"/>
            <a:ext cx="3732650" cy="33072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1B52FC-7D3A-B7CB-C867-8C966688404F}"/>
              </a:ext>
            </a:extLst>
          </p:cNvPr>
          <p:cNvSpPr txBox="1"/>
          <p:nvPr/>
        </p:nvSpPr>
        <p:spPr>
          <a:xfrm>
            <a:off x="99848" y="1225166"/>
            <a:ext cx="6355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Large rainfall accumulation from Hurricane Melissa (2025)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D987B4-4A81-BF24-6CA4-05C364E559A8}"/>
              </a:ext>
            </a:extLst>
          </p:cNvPr>
          <p:cNvSpPr txBox="1"/>
          <p:nvPr/>
        </p:nvSpPr>
        <p:spPr>
          <a:xfrm>
            <a:off x="7909453" y="342003"/>
            <a:ext cx="29007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Domain Setup 1 ( 9km 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1E3F81-9690-AF86-3AE0-AE518191379A}"/>
              </a:ext>
            </a:extLst>
          </p:cNvPr>
          <p:cNvSpPr txBox="1"/>
          <p:nvPr/>
        </p:nvSpPr>
        <p:spPr>
          <a:xfrm>
            <a:off x="7650373" y="3205341"/>
            <a:ext cx="341894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Domain Setup 2 </a:t>
            </a:r>
            <a:r>
              <a:rPr lang="en-US" sz="2400" b="1" dirty="0">
                <a:solidFill>
                  <a:schemeClr val="bg1"/>
                </a:solidFill>
              </a:rPr>
              <a:t>( </a:t>
            </a:r>
            <a:r>
              <a:rPr lang="en-US" b="1" dirty="0">
                <a:solidFill>
                  <a:schemeClr val="bg1"/>
                </a:solidFill>
              </a:rPr>
              <a:t>9km, 3km</a:t>
            </a:r>
            <a:r>
              <a:rPr lang="en-US" sz="2400" b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51376E-25AA-CE95-5C52-6CB3452A248B}"/>
              </a:ext>
            </a:extLst>
          </p:cNvPr>
          <p:cNvSpPr txBox="1"/>
          <p:nvPr/>
        </p:nvSpPr>
        <p:spPr>
          <a:xfrm>
            <a:off x="653710" y="5105925"/>
            <a:ext cx="5061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Large enough to capture full spatial evolution of the rainfall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Nested grid resolves finer scale processes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AC191F-20B4-0853-91B8-192FD3CDA598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9A67FA-2C4E-1CB9-C01D-C0DAF25915B0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52DBDC-580B-E0DA-995C-43505650E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FD387D-2BC0-B714-43EB-A035967DA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6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5FFE1DD7-0FFD-4604-4DFF-B13109562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C394B1-DB32-2527-D027-97BBCBE61640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15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C8453-4FC8-96C5-FD05-4C8EDD6C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18EB87-906D-AE48-211C-46094CEE4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915" y="1907501"/>
            <a:ext cx="5291667" cy="17727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5B9C12-6DD8-B149-DB2D-DB0F831F2BDE}"/>
              </a:ext>
            </a:extLst>
          </p:cNvPr>
          <p:cNvCxnSpPr>
            <a:cxnSpLocks/>
          </p:cNvCxnSpPr>
          <p:nvPr/>
        </p:nvCxnSpPr>
        <p:spPr>
          <a:xfrm>
            <a:off x="7371124" y="3680208"/>
            <a:ext cx="35973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5B1B50-8BAF-3ABE-1CA9-472624BB1DC4}"/>
              </a:ext>
            </a:extLst>
          </p:cNvPr>
          <p:cNvSpPr txBox="1"/>
          <p:nvPr/>
        </p:nvSpPr>
        <p:spPr>
          <a:xfrm>
            <a:off x="6138592" y="3864212"/>
            <a:ext cx="6062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Timeline including spin-up: </a:t>
            </a:r>
          </a:p>
          <a:p>
            <a:pPr algn="ctr"/>
            <a:r>
              <a:rPr lang="en-US" sz="2400" b="1" dirty="0"/>
              <a:t>25 October 2025- 30 October 2025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5577-BCBD-4FC6-F400-792F0FE9108F}"/>
              </a:ext>
            </a:extLst>
          </p:cNvPr>
          <p:cNvCxnSpPr>
            <a:cxnSpLocks/>
          </p:cNvCxnSpPr>
          <p:nvPr/>
        </p:nvCxnSpPr>
        <p:spPr>
          <a:xfrm flipV="1">
            <a:off x="7371124" y="3383280"/>
            <a:ext cx="0" cy="2969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A41AA0-14B1-6A17-6562-FCFBFA02040F}"/>
              </a:ext>
            </a:extLst>
          </p:cNvPr>
          <p:cNvCxnSpPr>
            <a:cxnSpLocks/>
          </p:cNvCxnSpPr>
          <p:nvPr/>
        </p:nvCxnSpPr>
        <p:spPr>
          <a:xfrm flipV="1">
            <a:off x="10959359" y="3442329"/>
            <a:ext cx="0" cy="2378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7115EB-E002-B3E1-26FA-4B37C74E69BE}"/>
              </a:ext>
            </a:extLst>
          </p:cNvPr>
          <p:cNvSpPr txBox="1"/>
          <p:nvPr/>
        </p:nvSpPr>
        <p:spPr>
          <a:xfrm>
            <a:off x="0" y="433642"/>
            <a:ext cx="501904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Design: Timeline</a:t>
            </a:r>
          </a:p>
        </p:txBody>
      </p:sp>
      <p:pic>
        <p:nvPicPr>
          <p:cNvPr id="4" name="Picture 3" descr="A map of a route&#10;&#10;AI-generated content may be incorrect.">
            <a:extLst>
              <a:ext uri="{FF2B5EF4-FFF2-40B4-BE49-F238E27FC236}">
                <a16:creationId xmlns:a16="http://schemas.microsoft.com/office/drawing/2014/main" id="{86482654-7540-92A1-9249-753EB7E13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/>
          <a:stretch>
            <a:fillRect/>
          </a:stretch>
        </p:blipFill>
        <p:spPr>
          <a:xfrm>
            <a:off x="528719" y="1838131"/>
            <a:ext cx="5291668" cy="3815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71665-5855-26AB-D146-E5EE72F5AA03}"/>
              </a:ext>
            </a:extLst>
          </p:cNvPr>
          <p:cNvSpPr txBox="1"/>
          <p:nvPr/>
        </p:nvSpPr>
        <p:spPr>
          <a:xfrm>
            <a:off x="397020" y="1487344"/>
            <a:ext cx="607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Hurricane Melissa Track : 25 October 2025- 30 October 2025 </a:t>
            </a:r>
          </a:p>
          <a:p>
            <a:endParaRPr lang="en-US" sz="1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36D01B-D379-DEEA-F163-CBB05AE7014F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3F837C-3231-3DEF-3869-96F668CB812D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D863B8-0C5D-EE6F-812F-46BC67E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6DD35F-DB84-F46F-CF4F-4B8E229C5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10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4905AB9A-5FE3-9B84-4FC3-782146ED4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794517-8349-C5E6-8F1C-FEAD9AA504F1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65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F19F5-6E0B-8A51-AAA2-FAEDD7F6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3B7130-60A9-D0A5-D5C0-71E141ED0124}"/>
              </a:ext>
            </a:extLst>
          </p:cNvPr>
          <p:cNvSpPr txBox="1"/>
          <p:nvPr/>
        </p:nvSpPr>
        <p:spPr>
          <a:xfrm>
            <a:off x="0" y="433642"/>
            <a:ext cx="6881446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Design: Total Simulations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DF889-B732-4BCF-77AE-E333488B91F7}"/>
              </a:ext>
            </a:extLst>
          </p:cNvPr>
          <p:cNvSpPr txBox="1"/>
          <p:nvPr/>
        </p:nvSpPr>
        <p:spPr>
          <a:xfrm>
            <a:off x="4088367" y="5152725"/>
            <a:ext cx="425411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Total 4 Simulations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9D6057-2975-AFDF-2ABD-9033356BFC07}"/>
              </a:ext>
            </a:extLst>
          </p:cNvPr>
          <p:cNvGrpSpPr/>
          <p:nvPr/>
        </p:nvGrpSpPr>
        <p:grpSpPr>
          <a:xfrm>
            <a:off x="650240" y="1447734"/>
            <a:ext cx="11734800" cy="3338956"/>
            <a:chOff x="680720" y="1183574"/>
            <a:chExt cx="11734800" cy="33389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99FDF0-5839-9F19-6077-D5D45320644A}"/>
                </a:ext>
              </a:extLst>
            </p:cNvPr>
            <p:cNvGrpSpPr/>
            <p:nvPr/>
          </p:nvGrpSpPr>
          <p:grpSpPr>
            <a:xfrm>
              <a:off x="784074" y="1183574"/>
              <a:ext cx="4739495" cy="2575072"/>
              <a:chOff x="418314" y="1196634"/>
              <a:chExt cx="4739495" cy="2575072"/>
            </a:xfrm>
          </p:grpSpPr>
          <p:pic>
            <p:nvPicPr>
              <p:cNvPr id="2" name="Picture 1" descr="A map with a location pin&#10;&#10;AI-generated content may be incorrect.">
                <a:extLst>
                  <a:ext uri="{FF2B5EF4-FFF2-40B4-BE49-F238E27FC236}">
                    <a16:creationId xmlns:a16="http://schemas.microsoft.com/office/drawing/2014/main" id="{70B3EE0D-8E5B-4F86-BDE6-B867955F7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314" y="1484900"/>
                <a:ext cx="4739495" cy="228680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64F19F-C7DB-DF60-6C7F-B9A3CBDAE0BF}"/>
                  </a:ext>
                </a:extLst>
              </p:cNvPr>
              <p:cNvSpPr txBox="1"/>
              <p:nvPr/>
            </p:nvSpPr>
            <p:spPr>
              <a:xfrm>
                <a:off x="1528974" y="1196634"/>
                <a:ext cx="251817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Domain Setup 1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403F75-8A45-34E1-165F-BF12301DA084}"/>
                </a:ext>
              </a:extLst>
            </p:cNvPr>
            <p:cNvGrpSpPr/>
            <p:nvPr/>
          </p:nvGrpSpPr>
          <p:grpSpPr>
            <a:xfrm>
              <a:off x="6456755" y="1212694"/>
              <a:ext cx="4739495" cy="2547007"/>
              <a:chOff x="360755" y="4021107"/>
              <a:chExt cx="4739495" cy="2547007"/>
            </a:xfrm>
          </p:grpSpPr>
          <p:pic>
            <p:nvPicPr>
              <p:cNvPr id="4" name="Picture 3" descr="A map of the world with a red rectangle">
                <a:extLst>
                  <a:ext uri="{FF2B5EF4-FFF2-40B4-BE49-F238E27FC236}">
                    <a16:creationId xmlns:a16="http://schemas.microsoft.com/office/drawing/2014/main" id="{0A88E0EF-E7DF-5EBD-C90B-D672FEA86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755" y="4280253"/>
                <a:ext cx="4739495" cy="228786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FE0EB-F24F-B57B-5F80-7C7562F69322}"/>
                  </a:ext>
                </a:extLst>
              </p:cNvPr>
              <p:cNvSpPr txBox="1"/>
              <p:nvPr/>
            </p:nvSpPr>
            <p:spPr>
              <a:xfrm>
                <a:off x="1528974" y="4021107"/>
                <a:ext cx="251817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Domain Setup 2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BFFC26-7016-261B-186C-347A44E32C72}"/>
                </a:ext>
              </a:extLst>
            </p:cNvPr>
            <p:cNvSpPr txBox="1"/>
            <p:nvPr/>
          </p:nvSpPr>
          <p:spPr>
            <a:xfrm>
              <a:off x="680720" y="3876199"/>
              <a:ext cx="6062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1: </a:t>
              </a:r>
              <a:r>
                <a:rPr lang="en-US" dirty="0"/>
                <a:t>WSM6 MP Scheme</a:t>
              </a:r>
            </a:p>
            <a:p>
              <a:r>
                <a:rPr lang="en-US" b="1" dirty="0"/>
                <a:t>Simulation 2: </a:t>
              </a:r>
              <a:r>
                <a:rPr lang="en-US" dirty="0"/>
                <a:t>Morrison MP Scheme (</a:t>
              </a:r>
              <a:r>
                <a:rPr lang="en-US" dirty="0" err="1"/>
                <a:t>rhog</a:t>
              </a:r>
              <a:r>
                <a:rPr lang="en-US" dirty="0"/>
                <a:t> = 900)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9E56F6-946C-2600-29EB-54A8AA8FCCA5}"/>
                </a:ext>
              </a:extLst>
            </p:cNvPr>
            <p:cNvSpPr txBox="1"/>
            <p:nvPr/>
          </p:nvSpPr>
          <p:spPr>
            <a:xfrm>
              <a:off x="6353108" y="3864834"/>
              <a:ext cx="6062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Simulation 3: </a:t>
              </a:r>
              <a:r>
                <a:rPr lang="en-US" dirty="0"/>
                <a:t>WSM6 MP Scheme</a:t>
              </a:r>
            </a:p>
            <a:p>
              <a:r>
                <a:rPr lang="en-US" b="1" dirty="0"/>
                <a:t>Simulation 4: </a:t>
              </a:r>
              <a:r>
                <a:rPr lang="en-US" dirty="0"/>
                <a:t>Morrison MP Scheme (</a:t>
              </a:r>
              <a:r>
                <a:rPr lang="en-US" dirty="0" err="1"/>
                <a:t>rhog</a:t>
              </a:r>
              <a:r>
                <a:rPr lang="en-US" dirty="0"/>
                <a:t> = 900)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190D36-3252-884D-7749-0FBA10336FD2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ADC911-FBFE-6C79-3920-5E08A52CC33E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81318C-29F5-8F90-8491-0D7F9B2D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FF9567-D371-C9B7-68B7-9F3898570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13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D183BF03-7111-2FBB-5AED-6612FA383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263738-56E6-0032-EE59-B31ED03BE00E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37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A96C8-CC80-2562-2982-2661A2B9C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B9B95D2-F6D8-1E55-97CA-522CBB7B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6F42DF-0873-643A-71A4-85BCDB5771A7}"/>
              </a:ext>
            </a:extLst>
          </p:cNvPr>
          <p:cNvGraphicFramePr>
            <a:graphicFrameLocks noGrp="1"/>
          </p:cNvGraphicFramePr>
          <p:nvPr/>
        </p:nvGraphicFramePr>
        <p:xfrm>
          <a:off x="246888" y="1381655"/>
          <a:ext cx="7601712" cy="3924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514">
                  <a:extLst>
                    <a:ext uri="{9D8B030D-6E8A-4147-A177-3AD203B41FA5}">
                      <a16:colId xmlns:a16="http://schemas.microsoft.com/office/drawing/2014/main" val="2677954899"/>
                    </a:ext>
                  </a:extLst>
                </a:gridCol>
                <a:gridCol w="1744557">
                  <a:extLst>
                    <a:ext uri="{9D8B030D-6E8A-4147-A177-3AD203B41FA5}">
                      <a16:colId xmlns:a16="http://schemas.microsoft.com/office/drawing/2014/main" val="2600700889"/>
                    </a:ext>
                  </a:extLst>
                </a:gridCol>
                <a:gridCol w="3576641">
                  <a:extLst>
                    <a:ext uri="{9D8B030D-6E8A-4147-A177-3AD203B41FA5}">
                      <a16:colId xmlns:a16="http://schemas.microsoft.com/office/drawing/2014/main" val="160282704"/>
                    </a:ext>
                  </a:extLst>
                </a:gridCol>
              </a:tblGrid>
              <a:tr h="42172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</a:rPr>
                        <a:t>Namelist Parameter</a:t>
                      </a:r>
                      <a:endParaRPr lang="en-US" sz="1200" b="0" cap="none" spc="6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6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</a:rPr>
                        <a:t>Value</a:t>
                      </a:r>
                      <a:endParaRPr lang="en-US" sz="1200" b="0" cap="none" spc="6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6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</a:rPr>
                        <a:t>Physical Scheme / Description</a:t>
                      </a:r>
                      <a:endParaRPr lang="en-US" sz="1200" b="0" cap="none" spc="6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2077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bl_pbl_physics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de-DE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Yonsei University (YSU) PBL Scheme</a:t>
                      </a:r>
                      <a:endParaRPr lang="de-DE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968426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sf_surface_physics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Unified Noah Land Surface Model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62582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ra_lw_physics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RRTMG Longwave Radiation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412072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ra_sw_physics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RRTMG Shortwave Radiation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40371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cu_physics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Kain-Fritsch Cumulus (Domain 1 Only)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596386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sf_sfclay_physics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Revised MM5 Surface Layer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749951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radt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Radiation Time Step (minutes)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423187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num_soil_layers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Standard Soil Layers for Noah LSM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768636"/>
                  </a:ext>
                </a:extLst>
              </a:tr>
              <a:tr h="38916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isfflx / ifsnow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cap="none" spc="0">
                          <a:solidFill>
                            <a:schemeClr val="tx1"/>
                          </a:solidFill>
                          <a:effectLst/>
                          <a:latin typeface="Roboto Mono" panose="020F0502020204030204" pitchFamily="49" charset="0"/>
                        </a:rPr>
                        <a:t>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</a:rPr>
                        <a:t>Surface fluxes &amp; Snow cover effects ON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551" marR="64551" marT="110658" marB="2766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4551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29CBDCE-789A-AC67-104B-1FDB8B1F55BD}"/>
              </a:ext>
            </a:extLst>
          </p:cNvPr>
          <p:cNvSpPr txBox="1"/>
          <p:nvPr/>
        </p:nvSpPr>
        <p:spPr>
          <a:xfrm>
            <a:off x="0" y="433642"/>
            <a:ext cx="692912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Simulation Design: Other Configuration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ED6159-622B-9563-705A-6E6DBAC3417C}"/>
              </a:ext>
            </a:extLst>
          </p:cNvPr>
          <p:cNvGraphicFramePr>
            <a:graphicFrameLocks noGrp="1"/>
          </p:cNvGraphicFramePr>
          <p:nvPr/>
        </p:nvGraphicFramePr>
        <p:xfrm>
          <a:off x="8049210" y="1381654"/>
          <a:ext cx="3177589" cy="382026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73527">
                  <a:extLst>
                    <a:ext uri="{9D8B030D-6E8A-4147-A177-3AD203B41FA5}">
                      <a16:colId xmlns:a16="http://schemas.microsoft.com/office/drawing/2014/main" val="2677954899"/>
                    </a:ext>
                  </a:extLst>
                </a:gridCol>
                <a:gridCol w="2004062">
                  <a:extLst>
                    <a:ext uri="{9D8B030D-6E8A-4147-A177-3AD203B41FA5}">
                      <a16:colId xmlns:a16="http://schemas.microsoft.com/office/drawing/2014/main" val="2600700889"/>
                    </a:ext>
                  </a:extLst>
                </a:gridCol>
              </a:tblGrid>
              <a:tr h="528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Domain Settings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2077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Grid Spacing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nb-NO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 km (parent), 3 km (nested)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968426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Run Time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120 hours (5 days)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62582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Grid Dimension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418 × 208 cells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412072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Vertical Levels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 layers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40371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Boundary Conditions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GFS 0.25° analyses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596386"/>
                  </a:ext>
                </a:extLst>
              </a:tr>
              <a:tr h="48806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Timestep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54s (adaptive)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749951"/>
                  </a:ext>
                </a:extLst>
              </a:tr>
              <a:tr h="36299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Write Output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Every 3 hours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42318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7A308-6F67-7E9C-827C-14FA188C3893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7CD2B1-B5AB-D28E-91A9-C27EAD878695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844694-8436-84B3-77BD-2EEC082A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D9097A-6898-0D53-396A-0DE9B063E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19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D3DA3F0D-2148-471F-8221-E7EB0ED82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CEFC80-E3AD-29AA-DFC4-5722E4381A71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35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8E5D-ED81-34F5-97C6-D4530D3D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AEAADB6-DE40-A0C5-153A-1EB918D6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007F0-8B2A-41D9-329F-6124FC564C50}"/>
              </a:ext>
            </a:extLst>
          </p:cNvPr>
          <p:cNvSpPr txBox="1"/>
          <p:nvPr/>
        </p:nvSpPr>
        <p:spPr>
          <a:xfrm>
            <a:off x="0" y="433642"/>
            <a:ext cx="326136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Output</a:t>
            </a:r>
          </a:p>
        </p:txBody>
      </p:sp>
      <p:pic>
        <p:nvPicPr>
          <p:cNvPr id="8" name="Picture 7" descr="A map of the caribbean&#10;&#10;AI-generated content may be incorrect.">
            <a:extLst>
              <a:ext uri="{FF2B5EF4-FFF2-40B4-BE49-F238E27FC236}">
                <a16:creationId xmlns:a16="http://schemas.microsoft.com/office/drawing/2014/main" id="{DF325918-2A18-5AE3-0D6F-EE4347068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702"/>
            <a:ext cx="6040881" cy="4199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CD252-E26C-C7B4-F766-93E0DC5C95E3}"/>
              </a:ext>
            </a:extLst>
          </p:cNvPr>
          <p:cNvSpPr txBox="1"/>
          <p:nvPr/>
        </p:nvSpPr>
        <p:spPr>
          <a:xfrm>
            <a:off x="1037923" y="5521125"/>
            <a:ext cx="3586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1_ WSM6_9km_Single Domain</a:t>
            </a:r>
          </a:p>
        </p:txBody>
      </p:sp>
      <p:pic>
        <p:nvPicPr>
          <p:cNvPr id="13" name="Picture 12" descr="A map of the weather&#10;&#10;AI-generated content may be incorrect.">
            <a:extLst>
              <a:ext uri="{FF2B5EF4-FFF2-40B4-BE49-F238E27FC236}">
                <a16:creationId xmlns:a16="http://schemas.microsoft.com/office/drawing/2014/main" id="{A634A092-858D-C0AF-7EC5-098918090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92" y="1635962"/>
            <a:ext cx="5458286" cy="3794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0624E2-5BE4-BE37-3B39-5F235D37EFBF}"/>
              </a:ext>
            </a:extLst>
          </p:cNvPr>
          <p:cNvSpPr txBox="1"/>
          <p:nvPr/>
        </p:nvSpPr>
        <p:spPr>
          <a:xfrm>
            <a:off x="6794339" y="5521125"/>
            <a:ext cx="3770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3_ Morrison_9km_Parent Domain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81ED3-4F92-D91F-A633-BB38DD6CF455}"/>
              </a:ext>
            </a:extLst>
          </p:cNvPr>
          <p:cNvSpPr txBox="1"/>
          <p:nvPr/>
        </p:nvSpPr>
        <p:spPr>
          <a:xfrm>
            <a:off x="8324459" y="444323"/>
            <a:ext cx="360406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Different Domains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25115-C49D-FC16-C905-729C233E8E67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F5019B-AD5E-CD77-2960-D8C5A88E6F62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FA5B53-0A0A-2ABD-BC47-5408D691D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8E75A7-C419-4F5C-5B2B-73E2F5DB0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10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D4E43CD8-2749-9EA2-B022-58B748639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1DDEF3-0A36-83FB-AFEA-65F17B2B283F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41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398D9-1E24-B3CE-5E73-48CF397AD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50B01FA-AA13-4452-C58A-649FF79BF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2F715-0777-659B-AA96-36183DE48410}"/>
              </a:ext>
            </a:extLst>
          </p:cNvPr>
          <p:cNvSpPr txBox="1"/>
          <p:nvPr/>
        </p:nvSpPr>
        <p:spPr>
          <a:xfrm>
            <a:off x="0" y="433642"/>
            <a:ext cx="326136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Simulation 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4AD8A-EF69-06CF-9219-B74C13266B45}"/>
              </a:ext>
            </a:extLst>
          </p:cNvPr>
          <p:cNvSpPr txBox="1"/>
          <p:nvPr/>
        </p:nvSpPr>
        <p:spPr>
          <a:xfrm>
            <a:off x="598415" y="5372349"/>
            <a:ext cx="4358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3_ WSM6_3km_Nested Domain</a:t>
            </a:r>
          </a:p>
        </p:txBody>
      </p:sp>
      <p:pic>
        <p:nvPicPr>
          <p:cNvPr id="11" name="Picture 10" descr="A map of a bird&#10;&#10;AI-generated content may be incorrect.">
            <a:extLst>
              <a:ext uri="{FF2B5EF4-FFF2-40B4-BE49-F238E27FC236}">
                <a16:creationId xmlns:a16="http://schemas.microsoft.com/office/drawing/2014/main" id="{87EBB2A5-50ED-7431-AF45-AA4AEDF0E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9" y="1602573"/>
            <a:ext cx="5315751" cy="3695337"/>
          </a:xfrm>
          <a:prstGeom prst="rect">
            <a:avLst/>
          </a:prstGeom>
        </p:spPr>
      </p:pic>
      <p:pic>
        <p:nvPicPr>
          <p:cNvPr id="3" name="Picture 2" descr="A map of a bird&#10;&#10;AI-generated content may be incorrect.">
            <a:extLst>
              <a:ext uri="{FF2B5EF4-FFF2-40B4-BE49-F238E27FC236}">
                <a16:creationId xmlns:a16="http://schemas.microsoft.com/office/drawing/2014/main" id="{AB0F69D9-1CB8-46BF-8BAA-ADD1A9E8C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47" y="1409070"/>
            <a:ext cx="5872458" cy="4082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710FF-86FA-4C50-8740-E1CEDBF9EE86}"/>
              </a:ext>
            </a:extLst>
          </p:cNvPr>
          <p:cNvSpPr txBox="1"/>
          <p:nvPr/>
        </p:nvSpPr>
        <p:spPr>
          <a:xfrm>
            <a:off x="6703525" y="5491279"/>
            <a:ext cx="4890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3_ Morrison_3km_Nested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2652E-B978-8920-2CDD-E33DCF703C51}"/>
              </a:ext>
            </a:extLst>
          </p:cNvPr>
          <p:cNvSpPr txBox="1"/>
          <p:nvPr/>
        </p:nvSpPr>
        <p:spPr>
          <a:xfrm>
            <a:off x="7848600" y="527405"/>
            <a:ext cx="43366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Different MP Schemes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F22893-C8BC-EC9A-7C30-7C44768B4153}"/>
              </a:ext>
            </a:extLst>
          </p:cNvPr>
          <p:cNvGrpSpPr/>
          <p:nvPr/>
        </p:nvGrpSpPr>
        <p:grpSpPr>
          <a:xfrm>
            <a:off x="0" y="5972969"/>
            <a:ext cx="12192000" cy="885031"/>
            <a:chOff x="0" y="5972969"/>
            <a:chExt cx="12192000" cy="8850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081C8A-14A0-A6FD-1123-B2B59E751DFB}"/>
                </a:ext>
              </a:extLst>
            </p:cNvPr>
            <p:cNvSpPr/>
            <p:nvPr/>
          </p:nvSpPr>
          <p:spPr>
            <a:xfrm>
              <a:off x="0" y="5972969"/>
              <a:ext cx="12192000" cy="885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DB939C-8ADC-22A3-46F0-7DD092D1F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73" y="5987387"/>
              <a:ext cx="1226684" cy="824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99D0B4-B87F-4968-EAAA-F4800EE9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398" y="6062586"/>
              <a:ext cx="802230" cy="713093"/>
            </a:xfrm>
            <a:prstGeom prst="rect">
              <a:avLst/>
            </a:prstGeom>
          </p:spPr>
        </p:pic>
        <p:pic>
          <p:nvPicPr>
            <p:cNvPr id="13" name="Picture 2" descr="LSU Tigers Logo and symbol, meaning, history, PNG, brand">
              <a:extLst>
                <a:ext uri="{FF2B5EF4-FFF2-40B4-BE49-F238E27FC236}">
                  <a16:creationId xmlns:a16="http://schemas.microsoft.com/office/drawing/2014/main" id="{E59BB2EC-81E5-75BE-FDD4-ECD979DB8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886" y="6156973"/>
              <a:ext cx="990512" cy="55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02D449-8C2B-16B0-AD7A-8E6E18791A6F}"/>
                </a:ext>
              </a:extLst>
            </p:cNvPr>
            <p:cNvSpPr txBox="1"/>
            <p:nvPr/>
          </p:nvSpPr>
          <p:spPr>
            <a:xfrm>
              <a:off x="2891180" y="6286093"/>
              <a:ext cx="6166756" cy="39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1100" b="1" dirty="0">
                  <a:ea typeface="+mj-ea"/>
                  <a:cs typeface="+mj-cs"/>
                </a:rPr>
                <a:t>Sensitivity of Extreme Hurricane Precipitation to WRF Microphysics and Grid Spacing: Hurricane Melissa (2025) Landfall over Jamaica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82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1AC64-656B-BD1D-E2D7-6EDE2C20D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EB66890-FE17-2635-62E5-0FDF9258E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2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3701F-9330-3E79-BFFE-C7BEFC0066A2}"/>
              </a:ext>
            </a:extLst>
          </p:cNvPr>
          <p:cNvSpPr txBox="1"/>
          <p:nvPr/>
        </p:nvSpPr>
        <p:spPr>
          <a:xfrm>
            <a:off x="0" y="433642"/>
            <a:ext cx="4826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Analysis: Spatial Pattern</a:t>
            </a:r>
          </a:p>
        </p:txBody>
      </p:sp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F3A238D-2E4B-25AE-0EA7-6715C60FC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76" y="1211316"/>
            <a:ext cx="4104640" cy="24616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E53BE6B-06BD-6B8C-AA7E-3519755110F8}"/>
              </a:ext>
            </a:extLst>
          </p:cNvPr>
          <p:cNvGrpSpPr/>
          <p:nvPr/>
        </p:nvGrpSpPr>
        <p:grpSpPr>
          <a:xfrm>
            <a:off x="3820182" y="1257957"/>
            <a:ext cx="8168617" cy="5600043"/>
            <a:chOff x="3434102" y="1230497"/>
            <a:chExt cx="8168617" cy="5600043"/>
          </a:xfrm>
        </p:grpSpPr>
        <p:pic>
          <p:nvPicPr>
            <p:cNvPr id="7" name="Picture 6" descr="A map of the world&#10;&#10;AI-generated content may be incorrect.">
              <a:extLst>
                <a:ext uri="{FF2B5EF4-FFF2-40B4-BE49-F238E27FC236}">
                  <a16:creationId xmlns:a16="http://schemas.microsoft.com/office/drawing/2014/main" id="{B411C4D9-192A-827F-F022-77E5199F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00" y="1230497"/>
              <a:ext cx="4033519" cy="24189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1B2ECD-98A1-CA04-A01C-8510A914DABC}"/>
                </a:ext>
              </a:extLst>
            </p:cNvPr>
            <p:cNvSpPr txBox="1"/>
            <p:nvPr/>
          </p:nvSpPr>
          <p:spPr>
            <a:xfrm>
              <a:off x="3434102" y="3737133"/>
              <a:ext cx="5283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Simulation 1_ WSM6_9km _Single Domain</a:t>
              </a:r>
            </a:p>
          </p:txBody>
        </p:sp>
        <p:pic>
          <p:nvPicPr>
            <p:cNvPr id="14" name="Picture 13" descr="A map of the world&#10;&#10;AI-generated content may be incorrect.">
              <a:extLst>
                <a:ext uri="{FF2B5EF4-FFF2-40B4-BE49-F238E27FC236}">
                  <a16:creationId xmlns:a16="http://schemas.microsoft.com/office/drawing/2014/main" id="{EFDEDFE5-5844-34C8-8B19-D5B820BC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591" y="4059107"/>
              <a:ext cx="3779520" cy="239330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A78B6-63A8-A6C5-B08D-F31A82027BB0}"/>
                </a:ext>
              </a:extLst>
            </p:cNvPr>
            <p:cNvSpPr txBox="1"/>
            <p:nvPr/>
          </p:nvSpPr>
          <p:spPr>
            <a:xfrm>
              <a:off x="4302759" y="6522763"/>
              <a:ext cx="5283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IMERG 24-h_10km_Precipitation Accumulation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839E96-22BB-8D1E-E5E1-408ED22511D9}"/>
              </a:ext>
            </a:extLst>
          </p:cNvPr>
          <p:cNvSpPr txBox="1"/>
          <p:nvPr/>
        </p:nvSpPr>
        <p:spPr>
          <a:xfrm>
            <a:off x="8077178" y="3708442"/>
            <a:ext cx="528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Simulation 2_ Morrison_9km _Single Domain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038C64-A053-401E-254F-F22C2A371B20}"/>
              </a:ext>
            </a:extLst>
          </p:cNvPr>
          <p:cNvCxnSpPr>
            <a:cxnSpLocks/>
          </p:cNvCxnSpPr>
          <p:nvPr/>
        </p:nvCxnSpPr>
        <p:spPr>
          <a:xfrm>
            <a:off x="3291840" y="1184075"/>
            <a:ext cx="0" cy="54688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map with a location pin&#10;&#10;AI-generated content may be incorrect.">
            <a:extLst>
              <a:ext uri="{FF2B5EF4-FFF2-40B4-BE49-F238E27FC236}">
                <a16:creationId xmlns:a16="http://schemas.microsoft.com/office/drawing/2014/main" id="{F93771BA-D568-85B3-427F-306D266DB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9" y="3026635"/>
            <a:ext cx="2883686" cy="13913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6F875D-2F69-46E0-117D-7EF7FB01474E}"/>
              </a:ext>
            </a:extLst>
          </p:cNvPr>
          <p:cNvSpPr txBox="1"/>
          <p:nvPr/>
        </p:nvSpPr>
        <p:spPr>
          <a:xfrm>
            <a:off x="395702" y="2749636"/>
            <a:ext cx="243031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Domain Setup 1 ( 9km 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8DF45-2747-0259-C413-5F1CAC0BA3B0}"/>
              </a:ext>
            </a:extLst>
          </p:cNvPr>
          <p:cNvSpPr txBox="1"/>
          <p:nvPr/>
        </p:nvSpPr>
        <p:spPr>
          <a:xfrm>
            <a:off x="4978400" y="350989"/>
            <a:ext cx="6675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Target: How well the simulations reproduce the spatial structure of the rainfall 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D8194-E99A-097F-D558-A03E20ECE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3" y="5987387"/>
            <a:ext cx="1226684" cy="82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6733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924</Words>
  <Application>Microsoft Office PowerPoint</Application>
  <PresentationFormat>Widescreen</PresentationFormat>
  <Paragraphs>134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Arial Black</vt:lpstr>
      <vt:lpstr>Roboto</vt:lpstr>
      <vt:lpstr>Roboto Mono</vt:lpstr>
      <vt:lpstr>Segoe UI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Tahmida Sarker Muna</dc:creator>
  <cp:lastModifiedBy>Tahmida Sarker Muna</cp:lastModifiedBy>
  <cp:revision>9</cp:revision>
  <dcterms:created xsi:type="dcterms:W3CDTF">2025-11-23T15:17:14Z</dcterms:created>
  <dcterms:modified xsi:type="dcterms:W3CDTF">2026-05-07T12:53:26Z</dcterms:modified>
</cp:coreProperties>
</file>