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53" r:id="rId2"/>
    <p:sldId id="420" r:id="rId3"/>
    <p:sldId id="406" r:id="rId4"/>
    <p:sldId id="370" r:id="rId5"/>
    <p:sldId id="355" r:id="rId6"/>
    <p:sldId id="421" r:id="rId7"/>
    <p:sldId id="391" r:id="rId8"/>
    <p:sldId id="395" r:id="rId9"/>
    <p:sldId id="397" r:id="rId10"/>
    <p:sldId id="396" r:id="rId11"/>
    <p:sldId id="357" r:id="rId12"/>
    <p:sldId id="392" r:id="rId13"/>
    <p:sldId id="407" r:id="rId14"/>
    <p:sldId id="408" r:id="rId15"/>
    <p:sldId id="409" r:id="rId16"/>
    <p:sldId id="418" r:id="rId17"/>
    <p:sldId id="410" r:id="rId18"/>
    <p:sldId id="373" r:id="rId19"/>
    <p:sldId id="398" r:id="rId20"/>
    <p:sldId id="399" r:id="rId21"/>
    <p:sldId id="413" r:id="rId22"/>
    <p:sldId id="411" r:id="rId23"/>
    <p:sldId id="405" r:id="rId24"/>
    <p:sldId id="412" r:id="rId25"/>
    <p:sldId id="414" r:id="rId26"/>
    <p:sldId id="419" r:id="rId27"/>
    <p:sldId id="416" r:id="rId28"/>
    <p:sldId id="417" r:id="rId29"/>
    <p:sldId id="386" r:id="rId30"/>
    <p:sldId id="390" r:id="rId31"/>
  </p:sldIdLst>
  <p:sldSz cx="9144000" cy="5143500" type="screen16x9"/>
  <p:notesSz cx="10287000" cy="18288000"/>
  <p:defaultTextStyle>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4844B-90AB-CB43-BFAA-664BDC15F8F9}" v="326" dt="2026-05-06T07:48:49.950"/>
    <p1510:client id="{FE9F72BD-CFED-D44B-A779-1FEC1A1709F3}" v="34" dt="2026-05-05T17:00:55.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10"/>
    <p:restoredTop sz="89911"/>
  </p:normalViewPr>
  <p:slideViewPr>
    <p:cSldViewPr snapToGrid="0" snapToObjects="1">
      <p:cViewPr varScale="1">
        <p:scale>
          <a:sx n="184" d="100"/>
          <a:sy n="184" d="100"/>
        </p:scale>
        <p:origin x="2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pio Acheng" userId="35ecf12c-d195-47ec-9e34-cf16b19a2f30" providerId="ADAL" clId="{7E981E8B-EDF1-526F-8799-A14D783ECDCC}"/>
    <pc:docChg chg="undo custSel addSld delSld modSld sldOrd">
      <pc:chgData name="Opio Acheng" userId="35ecf12c-d195-47ec-9e34-cf16b19a2f30" providerId="ADAL" clId="{7E981E8B-EDF1-526F-8799-A14D783ECDCC}" dt="2026-05-06T07:48:52.623" v="1301" actId="1076"/>
      <pc:docMkLst>
        <pc:docMk/>
      </pc:docMkLst>
      <pc:sldChg chg="modSp mod">
        <pc:chgData name="Opio Acheng" userId="35ecf12c-d195-47ec-9e34-cf16b19a2f30" providerId="ADAL" clId="{7E981E8B-EDF1-526F-8799-A14D783ECDCC}" dt="2026-05-06T04:58:06.009" v="522" actId="6549"/>
        <pc:sldMkLst>
          <pc:docMk/>
          <pc:sldMk cId="3544659951" sldId="392"/>
        </pc:sldMkLst>
        <pc:spChg chg="mod">
          <ac:chgData name="Opio Acheng" userId="35ecf12c-d195-47ec-9e34-cf16b19a2f30" providerId="ADAL" clId="{7E981E8B-EDF1-526F-8799-A14D783ECDCC}" dt="2026-05-06T04:58:06.009" v="522" actId="6549"/>
          <ac:spMkLst>
            <pc:docMk/>
            <pc:sldMk cId="3544659951" sldId="392"/>
            <ac:spMk id="3" creationId="{9269778F-E999-99B5-6F19-9674CEC1FCAA}"/>
          </ac:spMkLst>
        </pc:spChg>
      </pc:sldChg>
      <pc:sldChg chg="modSp mod ord">
        <pc:chgData name="Opio Acheng" userId="35ecf12c-d195-47ec-9e34-cf16b19a2f30" providerId="ADAL" clId="{7E981E8B-EDF1-526F-8799-A14D783ECDCC}" dt="2026-05-06T04:07:35.323" v="481" actId="20577"/>
        <pc:sldMkLst>
          <pc:docMk/>
          <pc:sldMk cId="2612293177" sldId="395"/>
        </pc:sldMkLst>
        <pc:spChg chg="mod">
          <ac:chgData name="Opio Acheng" userId="35ecf12c-d195-47ec-9e34-cf16b19a2f30" providerId="ADAL" clId="{7E981E8B-EDF1-526F-8799-A14D783ECDCC}" dt="2026-05-06T04:07:35.323" v="481" actId="20577"/>
          <ac:spMkLst>
            <pc:docMk/>
            <pc:sldMk cId="2612293177" sldId="395"/>
            <ac:spMk id="3" creationId="{9269778F-E999-99B5-6F19-9674CEC1FCAA}"/>
          </ac:spMkLst>
        </pc:spChg>
      </pc:sldChg>
      <pc:sldChg chg="addSp delSp modSp mod modAnim modNotesTx">
        <pc:chgData name="Opio Acheng" userId="35ecf12c-d195-47ec-9e34-cf16b19a2f30" providerId="ADAL" clId="{7E981E8B-EDF1-526F-8799-A14D783ECDCC}" dt="2026-05-06T07:43:36.229" v="1006" actId="20577"/>
        <pc:sldMkLst>
          <pc:docMk/>
          <pc:sldMk cId="3636765859" sldId="396"/>
        </pc:sldMkLst>
        <pc:picChg chg="add mod">
          <ac:chgData name="Opio Acheng" userId="35ecf12c-d195-47ec-9e34-cf16b19a2f30" providerId="ADAL" clId="{7E981E8B-EDF1-526F-8799-A14D783ECDCC}" dt="2026-05-06T04:57:55.527" v="521" actId="1076"/>
          <ac:picMkLst>
            <pc:docMk/>
            <pc:sldMk cId="3636765859" sldId="396"/>
            <ac:picMk id="3" creationId="{E6E495CE-0ABF-D858-4421-469D3B184EE1}"/>
          </ac:picMkLst>
        </pc:picChg>
        <pc:picChg chg="del">
          <ac:chgData name="Opio Acheng" userId="35ecf12c-d195-47ec-9e34-cf16b19a2f30" providerId="ADAL" clId="{7E981E8B-EDF1-526F-8799-A14D783ECDCC}" dt="2026-05-06T04:57:40.177" v="517" actId="478"/>
          <ac:picMkLst>
            <pc:docMk/>
            <pc:sldMk cId="3636765859" sldId="396"/>
            <ac:picMk id="4" creationId="{FB428BD1-2023-3CE1-7BF9-2B1709A8C4B9}"/>
          </ac:picMkLst>
        </pc:picChg>
      </pc:sldChg>
      <pc:sldChg chg="addSp delSp modSp mod">
        <pc:chgData name="Opio Acheng" userId="35ecf12c-d195-47ec-9e34-cf16b19a2f30" providerId="ADAL" clId="{7E981E8B-EDF1-526F-8799-A14D783ECDCC}" dt="2026-05-06T07:48:52.623" v="1301" actId="1076"/>
        <pc:sldMkLst>
          <pc:docMk/>
          <pc:sldMk cId="1947399339" sldId="405"/>
        </pc:sldMkLst>
        <pc:cxnChg chg="add mod">
          <ac:chgData name="Opio Acheng" userId="35ecf12c-d195-47ec-9e34-cf16b19a2f30" providerId="ADAL" clId="{7E981E8B-EDF1-526F-8799-A14D783ECDCC}" dt="2026-05-06T07:47:50.618" v="1288" actId="13822"/>
          <ac:cxnSpMkLst>
            <pc:docMk/>
            <pc:sldMk cId="1947399339" sldId="405"/>
            <ac:cxnSpMk id="4" creationId="{15E781B2-6ECD-45F1-DD52-4E25C8A07F9F}"/>
          </ac:cxnSpMkLst>
        </pc:cxnChg>
        <pc:cxnChg chg="add mod">
          <ac:chgData name="Opio Acheng" userId="35ecf12c-d195-47ec-9e34-cf16b19a2f30" providerId="ADAL" clId="{7E981E8B-EDF1-526F-8799-A14D783ECDCC}" dt="2026-05-06T07:48:10.467" v="1292" actId="693"/>
          <ac:cxnSpMkLst>
            <pc:docMk/>
            <pc:sldMk cId="1947399339" sldId="405"/>
            <ac:cxnSpMk id="8" creationId="{89760D14-D9EF-97BA-D8F9-6880707731CD}"/>
          </ac:cxnSpMkLst>
        </pc:cxnChg>
        <pc:cxnChg chg="add del mod">
          <ac:chgData name="Opio Acheng" userId="35ecf12c-d195-47ec-9e34-cf16b19a2f30" providerId="ADAL" clId="{7E981E8B-EDF1-526F-8799-A14D783ECDCC}" dt="2026-05-06T07:48:38.199" v="1296" actId="478"/>
          <ac:cxnSpMkLst>
            <pc:docMk/>
            <pc:sldMk cId="1947399339" sldId="405"/>
            <ac:cxnSpMk id="9" creationId="{140DAE27-7EE4-E886-9737-C4413095499D}"/>
          </ac:cxnSpMkLst>
        </pc:cxnChg>
        <pc:cxnChg chg="add mod">
          <ac:chgData name="Opio Acheng" userId="35ecf12c-d195-47ec-9e34-cf16b19a2f30" providerId="ADAL" clId="{7E981E8B-EDF1-526F-8799-A14D783ECDCC}" dt="2026-05-06T07:48:47.314" v="1299" actId="1582"/>
          <ac:cxnSpMkLst>
            <pc:docMk/>
            <pc:sldMk cId="1947399339" sldId="405"/>
            <ac:cxnSpMk id="11" creationId="{1384D06E-782A-268E-6FC0-ED0EFD049DE7}"/>
          </ac:cxnSpMkLst>
        </pc:cxnChg>
        <pc:cxnChg chg="add mod">
          <ac:chgData name="Opio Acheng" userId="35ecf12c-d195-47ec-9e34-cf16b19a2f30" providerId="ADAL" clId="{7E981E8B-EDF1-526F-8799-A14D783ECDCC}" dt="2026-05-06T07:48:52.623" v="1301" actId="1076"/>
          <ac:cxnSpMkLst>
            <pc:docMk/>
            <pc:sldMk cId="1947399339" sldId="405"/>
            <ac:cxnSpMk id="12" creationId="{989897C3-966D-AD6F-58BF-2E7B4B102B71}"/>
          </ac:cxnSpMkLst>
        </pc:cxnChg>
      </pc:sldChg>
      <pc:sldChg chg="modSp mod modNotesTx">
        <pc:chgData name="Opio Acheng" userId="35ecf12c-d195-47ec-9e34-cf16b19a2f30" providerId="ADAL" clId="{7E981E8B-EDF1-526F-8799-A14D783ECDCC}" dt="2026-05-06T07:36:28.974" v="919" actId="948"/>
        <pc:sldMkLst>
          <pc:docMk/>
          <pc:sldMk cId="2975959335" sldId="406"/>
        </pc:sldMkLst>
        <pc:spChg chg="mod">
          <ac:chgData name="Opio Acheng" userId="35ecf12c-d195-47ec-9e34-cf16b19a2f30" providerId="ADAL" clId="{7E981E8B-EDF1-526F-8799-A14D783ECDCC}" dt="2026-05-06T07:36:28.974" v="919" actId="948"/>
          <ac:spMkLst>
            <pc:docMk/>
            <pc:sldMk cId="2975959335" sldId="406"/>
            <ac:spMk id="3" creationId="{852F6AD9-7E1C-EA5D-5FC9-9A2220D7DD1E}"/>
          </ac:spMkLst>
        </pc:spChg>
      </pc:sldChg>
      <pc:sldChg chg="modNotesTx">
        <pc:chgData name="Opio Acheng" userId="35ecf12c-d195-47ec-9e34-cf16b19a2f30" providerId="ADAL" clId="{7E981E8B-EDF1-526F-8799-A14D783ECDCC}" dt="2026-05-06T04:09:59.395" v="516" actId="20577"/>
        <pc:sldMkLst>
          <pc:docMk/>
          <pc:sldMk cId="2725998459" sldId="408"/>
        </pc:sldMkLst>
      </pc:sldChg>
      <pc:sldChg chg="addSp modSp mod modNotesTx">
        <pc:chgData name="Opio Acheng" userId="35ecf12c-d195-47ec-9e34-cf16b19a2f30" providerId="ADAL" clId="{7E981E8B-EDF1-526F-8799-A14D783ECDCC}" dt="2026-05-05T17:32:38.403" v="449" actId="6549"/>
        <pc:sldMkLst>
          <pc:docMk/>
          <pc:sldMk cId="2398435476" sldId="409"/>
        </pc:sldMkLst>
        <pc:spChg chg="mod">
          <ac:chgData name="Opio Acheng" userId="35ecf12c-d195-47ec-9e34-cf16b19a2f30" providerId="ADAL" clId="{7E981E8B-EDF1-526F-8799-A14D783ECDCC}" dt="2026-05-05T17:25:17.271" v="23" actId="20577"/>
          <ac:spMkLst>
            <pc:docMk/>
            <pc:sldMk cId="2398435476" sldId="409"/>
            <ac:spMk id="3" creationId="{DE7C8972-83C1-5297-EE33-0E6765E4738E}"/>
          </ac:spMkLst>
        </pc:spChg>
        <pc:spChg chg="add mod">
          <ac:chgData name="Opio Acheng" userId="35ecf12c-d195-47ec-9e34-cf16b19a2f30" providerId="ADAL" clId="{7E981E8B-EDF1-526F-8799-A14D783ECDCC}" dt="2026-05-05T17:32:20.351" v="447" actId="6549"/>
          <ac:spMkLst>
            <pc:docMk/>
            <pc:sldMk cId="2398435476" sldId="409"/>
            <ac:spMk id="4" creationId="{45679A1A-3D78-2494-7DDF-94F30FC83486}"/>
          </ac:spMkLst>
        </pc:spChg>
      </pc:sldChg>
      <pc:sldChg chg="addSp modSp mod modNotesTx">
        <pc:chgData name="Opio Acheng" userId="35ecf12c-d195-47ec-9e34-cf16b19a2f30" providerId="ADAL" clId="{7E981E8B-EDF1-526F-8799-A14D783ECDCC}" dt="2026-05-06T07:46:06.017" v="1281" actId="313"/>
        <pc:sldMkLst>
          <pc:docMk/>
          <pc:sldMk cId="3649180036" sldId="410"/>
        </pc:sldMkLst>
        <pc:picChg chg="add mod modCrop">
          <ac:chgData name="Opio Acheng" userId="35ecf12c-d195-47ec-9e34-cf16b19a2f30" providerId="ADAL" clId="{7E981E8B-EDF1-526F-8799-A14D783ECDCC}" dt="2026-05-06T05:10:40.416" v="536" actId="1038"/>
          <ac:picMkLst>
            <pc:docMk/>
            <pc:sldMk cId="3649180036" sldId="410"/>
            <ac:picMk id="5" creationId="{C6B8238F-0F1B-807C-C229-C5C1D146C1FC}"/>
          </ac:picMkLst>
        </pc:picChg>
      </pc:sldChg>
      <pc:sldChg chg="modSp del mod">
        <pc:chgData name="Opio Acheng" userId="35ecf12c-d195-47ec-9e34-cf16b19a2f30" providerId="ADAL" clId="{7E981E8B-EDF1-526F-8799-A14D783ECDCC}" dt="2026-05-06T06:33:22.125" v="579" actId="2696"/>
        <pc:sldMkLst>
          <pc:docMk/>
          <pc:sldMk cId="3830267317" sldId="415"/>
        </pc:sldMkLst>
        <pc:graphicFrameChg chg="modGraphic">
          <ac:chgData name="Opio Acheng" userId="35ecf12c-d195-47ec-9e34-cf16b19a2f30" providerId="ADAL" clId="{7E981E8B-EDF1-526F-8799-A14D783ECDCC}" dt="2026-05-06T05:26:07.185" v="578" actId="20577"/>
          <ac:graphicFrameMkLst>
            <pc:docMk/>
            <pc:sldMk cId="3830267317" sldId="415"/>
            <ac:graphicFrameMk id="4" creationId="{6929A573-24C3-F511-0715-F77E41CB35DB}"/>
          </ac:graphicFrameMkLst>
        </pc:graphicFrameChg>
      </pc:sldChg>
      <pc:sldChg chg="addSp delSp modSp mod">
        <pc:chgData name="Opio Acheng" userId="35ecf12c-d195-47ec-9e34-cf16b19a2f30" providerId="ADAL" clId="{7E981E8B-EDF1-526F-8799-A14D783ECDCC}" dt="2026-05-06T06:49:34.286" v="610" actId="20577"/>
        <pc:sldMkLst>
          <pc:docMk/>
          <pc:sldMk cId="3739665203" sldId="416"/>
        </pc:sldMkLst>
        <pc:spChg chg="mod">
          <ac:chgData name="Opio Acheng" userId="35ecf12c-d195-47ec-9e34-cf16b19a2f30" providerId="ADAL" clId="{7E981E8B-EDF1-526F-8799-A14D783ECDCC}" dt="2026-05-06T06:49:34.286" v="610" actId="20577"/>
          <ac:spMkLst>
            <pc:docMk/>
            <pc:sldMk cId="3739665203" sldId="416"/>
            <ac:spMk id="2" creationId="{903CD67C-7850-392D-47A3-32887DC7D8B0}"/>
          </ac:spMkLst>
        </pc:spChg>
        <pc:graphicFrameChg chg="del">
          <ac:chgData name="Opio Acheng" userId="35ecf12c-d195-47ec-9e34-cf16b19a2f30" providerId="ADAL" clId="{7E981E8B-EDF1-526F-8799-A14D783ECDCC}" dt="2026-05-06T06:47:57.528" v="591" actId="478"/>
          <ac:graphicFrameMkLst>
            <pc:docMk/>
            <pc:sldMk cId="3739665203" sldId="416"/>
            <ac:graphicFrameMk id="3" creationId="{E4CAEE19-1CEF-BC52-FC30-F41936A7890B}"/>
          </ac:graphicFrameMkLst>
        </pc:graphicFrameChg>
        <pc:graphicFrameChg chg="add mod">
          <ac:chgData name="Opio Acheng" userId="35ecf12c-d195-47ec-9e34-cf16b19a2f30" providerId="ADAL" clId="{7E981E8B-EDF1-526F-8799-A14D783ECDCC}" dt="2026-05-06T06:48:22.810" v="597" actId="255"/>
          <ac:graphicFrameMkLst>
            <pc:docMk/>
            <pc:sldMk cId="3739665203" sldId="416"/>
            <ac:graphicFrameMk id="4" creationId="{0014750A-D7AF-E438-53F9-4D670F040D90}"/>
          </ac:graphicFrameMkLst>
        </pc:graphicFrameChg>
      </pc:sldChg>
      <pc:sldChg chg="addSp delSp modSp mod">
        <pc:chgData name="Opio Acheng" userId="35ecf12c-d195-47ec-9e34-cf16b19a2f30" providerId="ADAL" clId="{7E981E8B-EDF1-526F-8799-A14D783ECDCC}" dt="2026-05-06T06:43:53.905" v="590" actId="14100"/>
        <pc:sldMkLst>
          <pc:docMk/>
          <pc:sldMk cId="2761430786" sldId="417"/>
        </pc:sldMkLst>
        <pc:spChg chg="mod">
          <ac:chgData name="Opio Acheng" userId="35ecf12c-d195-47ec-9e34-cf16b19a2f30" providerId="ADAL" clId="{7E981E8B-EDF1-526F-8799-A14D783ECDCC}" dt="2026-05-06T06:43:50.826" v="589" actId="14100"/>
          <ac:spMkLst>
            <pc:docMk/>
            <pc:sldMk cId="2761430786" sldId="417"/>
            <ac:spMk id="2" creationId="{DAC5CBFC-077C-1854-ADB1-71864EB46F9B}"/>
          </ac:spMkLst>
        </pc:spChg>
        <pc:graphicFrameChg chg="add mod">
          <ac:chgData name="Opio Acheng" userId="35ecf12c-d195-47ec-9e34-cf16b19a2f30" providerId="ADAL" clId="{7E981E8B-EDF1-526F-8799-A14D783ECDCC}" dt="2026-05-06T06:43:53.905" v="590" actId="14100"/>
          <ac:graphicFrameMkLst>
            <pc:docMk/>
            <pc:sldMk cId="2761430786" sldId="417"/>
            <ac:graphicFrameMk id="3" creationId="{01F99C9A-7F11-F2F3-818E-A8A11E45A0D3}"/>
          </ac:graphicFrameMkLst>
        </pc:graphicFrameChg>
        <pc:graphicFrameChg chg="del">
          <ac:chgData name="Opio Acheng" userId="35ecf12c-d195-47ec-9e34-cf16b19a2f30" providerId="ADAL" clId="{7E981E8B-EDF1-526F-8799-A14D783ECDCC}" dt="2026-05-06T06:42:56.521" v="580" actId="478"/>
          <ac:graphicFrameMkLst>
            <pc:docMk/>
            <pc:sldMk cId="2761430786" sldId="417"/>
            <ac:graphicFrameMk id="4" creationId="{59789FB5-A7C6-BE39-874F-25926AB02D62}"/>
          </ac:graphicFrameMkLst>
        </pc:graphicFrameChg>
      </pc:sldChg>
      <pc:sldChg chg="addSp delSp modSp add mod">
        <pc:chgData name="Opio Acheng" userId="35ecf12c-d195-47ec-9e34-cf16b19a2f30" providerId="ADAL" clId="{7E981E8B-EDF1-526F-8799-A14D783ECDCC}" dt="2026-05-06T05:23:48.243" v="566" actId="1038"/>
        <pc:sldMkLst>
          <pc:docMk/>
          <pc:sldMk cId="776730541" sldId="418"/>
        </pc:sldMkLst>
        <pc:spChg chg="del">
          <ac:chgData name="Opio Acheng" userId="35ecf12c-d195-47ec-9e34-cf16b19a2f30" providerId="ADAL" clId="{7E981E8B-EDF1-526F-8799-A14D783ECDCC}" dt="2026-05-05T17:35:06.637" v="451" actId="478"/>
          <ac:spMkLst>
            <pc:docMk/>
            <pc:sldMk cId="776730541" sldId="418"/>
            <ac:spMk id="4" creationId="{ECE821D2-5E66-7EE6-8FED-97EBAD6A215E}"/>
          </ac:spMkLst>
        </pc:spChg>
        <pc:picChg chg="add del mod">
          <ac:chgData name="Opio Acheng" userId="35ecf12c-d195-47ec-9e34-cf16b19a2f30" providerId="ADAL" clId="{7E981E8B-EDF1-526F-8799-A14D783ECDCC}" dt="2026-05-06T05:22:56.175" v="539" actId="478"/>
          <ac:picMkLst>
            <pc:docMk/>
            <pc:sldMk cId="776730541" sldId="418"/>
            <ac:picMk id="5" creationId="{C3F4CC0C-59B7-4AE3-5357-6D00BE638077}"/>
          </ac:picMkLst>
        </pc:picChg>
        <pc:picChg chg="add mod modCrop">
          <ac:chgData name="Opio Acheng" userId="35ecf12c-d195-47ec-9e34-cf16b19a2f30" providerId="ADAL" clId="{7E981E8B-EDF1-526F-8799-A14D783ECDCC}" dt="2026-05-06T05:23:48.243" v="566" actId="1038"/>
          <ac:picMkLst>
            <pc:docMk/>
            <pc:sldMk cId="776730541" sldId="418"/>
            <ac:picMk id="6" creationId="{ADCAEBEB-BFF4-11B8-C5DD-C56B603671D8}"/>
          </ac:picMkLst>
        </pc:picChg>
      </pc:sldChg>
      <pc:sldChg chg="add del">
        <pc:chgData name="Opio Acheng" userId="35ecf12c-d195-47ec-9e34-cf16b19a2f30" providerId="ADAL" clId="{7E981E8B-EDF1-526F-8799-A14D783ECDCC}" dt="2026-05-06T06:49:44.815" v="611" actId="2696"/>
        <pc:sldMkLst>
          <pc:docMk/>
          <pc:sldMk cId="329013429" sldId="419"/>
        </pc:sldMkLst>
      </pc:sldChg>
      <pc:sldChg chg="addSp delSp modSp add mod">
        <pc:chgData name="Opio Acheng" userId="35ecf12c-d195-47ec-9e34-cf16b19a2f30" providerId="ADAL" clId="{7E981E8B-EDF1-526F-8799-A14D783ECDCC}" dt="2026-05-06T06:52:52.607" v="621" actId="14100"/>
        <pc:sldMkLst>
          <pc:docMk/>
          <pc:sldMk cId="2135023073" sldId="419"/>
        </pc:sldMkLst>
        <pc:graphicFrameChg chg="add mod">
          <ac:chgData name="Opio Acheng" userId="35ecf12c-d195-47ec-9e34-cf16b19a2f30" providerId="ADAL" clId="{7E981E8B-EDF1-526F-8799-A14D783ECDCC}" dt="2026-05-06T06:52:52.607" v="621" actId="14100"/>
          <ac:graphicFrameMkLst>
            <pc:docMk/>
            <pc:sldMk cId="2135023073" sldId="419"/>
            <ac:graphicFrameMk id="3" creationId="{566D32A2-88E1-8AFB-D236-D35409CFAA13}"/>
          </ac:graphicFrameMkLst>
        </pc:graphicFrameChg>
        <pc:graphicFrameChg chg="del">
          <ac:chgData name="Opio Acheng" userId="35ecf12c-d195-47ec-9e34-cf16b19a2f30" providerId="ADAL" clId="{7E981E8B-EDF1-526F-8799-A14D783ECDCC}" dt="2026-05-06T06:52:25.510" v="613" actId="478"/>
          <ac:graphicFrameMkLst>
            <pc:docMk/>
            <pc:sldMk cId="2135023073" sldId="419"/>
            <ac:graphicFrameMk id="4" creationId="{B9EBEA3B-0698-41F9-2139-DE869D72AA75}"/>
          </ac:graphicFrameMkLst>
        </pc:graphicFrameChg>
      </pc:sldChg>
      <pc:sldChg chg="modSp new mod ord">
        <pc:chgData name="Opio Acheng" userId="35ecf12c-d195-47ec-9e34-cf16b19a2f30" providerId="ADAL" clId="{7E981E8B-EDF1-526F-8799-A14D783ECDCC}" dt="2026-05-06T07:06:53.272" v="637" actId="113"/>
        <pc:sldMkLst>
          <pc:docMk/>
          <pc:sldMk cId="862096148" sldId="420"/>
        </pc:sldMkLst>
        <pc:spChg chg="mod">
          <ac:chgData name="Opio Acheng" userId="35ecf12c-d195-47ec-9e34-cf16b19a2f30" providerId="ADAL" clId="{7E981E8B-EDF1-526F-8799-A14D783ECDCC}" dt="2026-05-06T07:06:53.272" v="637" actId="113"/>
          <ac:spMkLst>
            <pc:docMk/>
            <pc:sldMk cId="862096148" sldId="420"/>
            <ac:spMk id="2" creationId="{D21A0362-78BF-EA72-5C51-30E1A0030C46}"/>
          </ac:spMkLst>
        </pc:spChg>
      </pc:sldChg>
      <pc:sldChg chg="add ord">
        <pc:chgData name="Opio Acheng" userId="35ecf12c-d195-47ec-9e34-cf16b19a2f30" providerId="ADAL" clId="{7E981E8B-EDF1-526F-8799-A14D783ECDCC}" dt="2026-05-06T07:38:24.517" v="921" actId="20578"/>
        <pc:sldMkLst>
          <pc:docMk/>
          <pc:sldMk cId="3379017317" sldId="42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Benefit-cost ratio</c:v>
                </c:pt>
              </c:strCache>
            </c:strRef>
          </c:tx>
          <c:spPr>
            <a:solidFill>
              <a:srgbClr val="C77D3A"/>
            </a:solidFill>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SN1</c:v>
                </c:pt>
                <c:pt idx="1">
                  <c:v>SN2</c:v>
                </c:pt>
                <c:pt idx="2">
                  <c:v>SN3</c:v>
                </c:pt>
                <c:pt idx="3">
                  <c:v>SN4</c:v>
                </c:pt>
                <c:pt idx="4">
                  <c:v>SN5</c:v>
                </c:pt>
                <c:pt idx="5">
                  <c:v>SN6</c:v>
                </c:pt>
              </c:strCache>
            </c:strRef>
          </c:cat>
          <c:val>
            <c:numRef>
              <c:f>Sheet1!$B$2:$B$7</c:f>
              <c:numCache>
                <c:formatCode>General</c:formatCode>
                <c:ptCount val="6"/>
                <c:pt idx="0">
                  <c:v>1201</c:v>
                </c:pt>
                <c:pt idx="1">
                  <c:v>1170</c:v>
                </c:pt>
                <c:pt idx="2">
                  <c:v>454</c:v>
                </c:pt>
                <c:pt idx="3">
                  <c:v>2653</c:v>
                </c:pt>
                <c:pt idx="4">
                  <c:v>2576</c:v>
                </c:pt>
                <c:pt idx="5">
                  <c:v>931</c:v>
                </c:pt>
              </c:numCache>
            </c:numRef>
          </c:val>
          <c:extLst>
            <c:ext xmlns:c16="http://schemas.microsoft.com/office/drawing/2014/chart" uri="{C3380CC4-5D6E-409C-BE32-E72D297353CC}">
              <c16:uniqueId val="{00000000-54B7-8945-AA79-F982733A9101}"/>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crossAx val="2094734552"/>
        <c:crosses val="autoZero"/>
        <c:auto val="1"/>
        <c:lblAlgn val="ctr"/>
        <c:lblOffset val="100"/>
        <c:noMultiLvlLbl val="1"/>
      </c:catAx>
      <c:valAx>
        <c:axId val="2094734552"/>
        <c:scaling>
          <c:orientation val="minMax"/>
        </c:scaling>
        <c:delete val="0"/>
        <c:axPos val="b"/>
        <c:majorGridlines>
          <c:spPr>
            <a:ln w="6350" cap="flat">
              <a:solidFill>
                <a:srgbClr val="D7CFC0"/>
              </a:solidFill>
              <a:prstDash val="solid"/>
              <a:round/>
            </a:ln>
          </c:spPr>
        </c:majorGridlines>
        <c:title>
          <c:tx>
            <c:rich>
              <a:bodyPr/>
              <a:lstStyle/>
              <a:p>
                <a:pPr>
                  <a:defRPr/>
                </a:pPr>
                <a:r>
                  <a:rPr lang="en-GB"/>
                  <a:t>Benefit-cost ratio</a:t>
                </a:r>
              </a:p>
            </c:rich>
          </c:tx>
          <c:overlay val="0"/>
        </c:title>
        <c:numFmt formatCode="General" sourceLinked="0"/>
        <c:majorTickMark val="out"/>
        <c:minorTickMark val="none"/>
        <c:tickLblPos val="low"/>
        <c:spPr>
          <a:ln w="12700" cap="flat">
            <a:solidFill>
              <a:srgbClr val="888888"/>
            </a:solidFill>
            <a:prstDash val="solid"/>
            <a:round/>
          </a:ln>
        </c:spPr>
        <c:crossAx val="2094734554"/>
        <c:crosses val="autoZero"/>
        <c:crossBetween val="between"/>
      </c:valAx>
      <c:spPr>
        <a:noFill/>
        <a:ln>
          <a:noFill/>
        </a:ln>
        <a:effectLst/>
      </c:spPr>
    </c:plotArea>
    <c:plotVisOnly val="1"/>
    <c:dispBlanksAs val="span"/>
    <c:showDLblsOverMax val="1"/>
  </c:chart>
  <c:spPr>
    <a:noFill/>
    <a:ln>
      <a:noFill/>
    </a:ln>
    <a:effectLst/>
  </c:spPr>
  <c:txPr>
    <a:bodyPr/>
    <a:lstStyle/>
    <a:p>
      <a:pPr>
        <a:defRPr sz="2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Cost breakdown</c:v>
                </c:pt>
              </c:strCache>
            </c:strRef>
          </c:tx>
          <c:spPr>
            <a:solidFill>
              <a:schemeClr val="accent1"/>
            </a:solidFill>
            <a:ln w="9525" cap="flat">
              <a:solidFill>
                <a:srgbClr val="F9F9F9"/>
              </a:solidFill>
              <a:prstDash val="solid"/>
              <a:round/>
            </a:ln>
            <a:effectLst/>
          </c:spPr>
          <c:dPt>
            <c:idx val="0"/>
            <c:bubble3D val="0"/>
            <c:spPr>
              <a:solidFill>
                <a:srgbClr val="0B2545"/>
              </a:solidFill>
              <a:effectLst/>
            </c:spPr>
            <c:extLst>
              <c:ext xmlns:c16="http://schemas.microsoft.com/office/drawing/2014/chart" uri="{C3380CC4-5D6E-409C-BE32-E72D297353CC}">
                <c16:uniqueId val="{00000001-E69A-6A46-8794-83D42DEAC910}"/>
              </c:ext>
            </c:extLst>
          </c:dPt>
          <c:dPt>
            <c:idx val="1"/>
            <c:bubble3D val="0"/>
            <c:spPr>
              <a:solidFill>
                <a:srgbClr val="C77D3A"/>
              </a:solidFill>
              <a:effectLst/>
            </c:spPr>
            <c:extLst>
              <c:ext xmlns:c16="http://schemas.microsoft.com/office/drawing/2014/chart" uri="{C3380CC4-5D6E-409C-BE32-E72D297353CC}">
                <c16:uniqueId val="{00000003-E69A-6A46-8794-83D42DEAC910}"/>
              </c:ext>
            </c:extLst>
          </c:dPt>
          <c:dPt>
            <c:idx val="2"/>
            <c:bubble3D val="0"/>
            <c:spPr>
              <a:solidFill>
                <a:srgbClr val="F2B35E"/>
              </a:solidFill>
              <a:effectLst/>
            </c:spPr>
            <c:extLst>
              <c:ext xmlns:c16="http://schemas.microsoft.com/office/drawing/2014/chart" uri="{C3380CC4-5D6E-409C-BE32-E72D297353CC}">
                <c16:uniqueId val="{00000005-E69A-6A46-8794-83D42DEAC910}"/>
              </c:ext>
            </c:extLst>
          </c:dPt>
          <c:dPt>
            <c:idx val="3"/>
            <c:bubble3D val="0"/>
            <c:spPr>
              <a:solidFill>
                <a:srgbClr val="5F7A60"/>
              </a:solidFill>
              <a:effectLst/>
            </c:spPr>
            <c:extLst>
              <c:ext xmlns:c16="http://schemas.microsoft.com/office/drawing/2014/chart" uri="{C3380CC4-5D6E-409C-BE32-E72D297353CC}">
                <c16:uniqueId val="{00000007-E69A-6A46-8794-83D42DEAC910}"/>
              </c:ext>
            </c:extLst>
          </c:dPt>
          <c:dLbls>
            <c:dLbl>
              <c:idx val="0"/>
              <c:numFmt formatCode="0%" sourceLinked="0"/>
              <c:spPr/>
              <c:txPr>
                <a:bodyPr/>
                <a:lstStyle/>
                <a:p>
                  <a:pPr>
                    <a:defRPr sz="2400" b="1" i="0" u="none" strike="noStrike">
                      <a:solidFill>
                        <a:srgbClr val="FFFFFF"/>
                      </a:solidFill>
                      <a:latin typeface="Aria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9A-6A46-8794-83D42DEAC910}"/>
                </c:ext>
              </c:extLst>
            </c:dLbl>
            <c:dLbl>
              <c:idx val="1"/>
              <c:numFmt formatCode="0%" sourceLinked="0"/>
              <c:spPr/>
              <c:txPr>
                <a:bodyPr/>
                <a:lstStyle/>
                <a:p>
                  <a:pPr>
                    <a:defRPr sz="2400" b="1" i="0" u="none" strike="noStrike">
                      <a:solidFill>
                        <a:srgbClr val="FFFFFF"/>
                      </a:solidFill>
                      <a:latin typeface="Aria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9A-6A46-8794-83D42DEAC910}"/>
                </c:ext>
              </c:extLst>
            </c:dLbl>
            <c:dLbl>
              <c:idx val="2"/>
              <c:numFmt formatCode="0%" sourceLinked="0"/>
              <c:spPr/>
              <c:txPr>
                <a:bodyPr/>
                <a:lstStyle/>
                <a:p>
                  <a:pPr>
                    <a:defRPr sz="2400" b="1" i="0" u="none" strike="noStrike">
                      <a:solidFill>
                        <a:srgbClr val="FFFFFF"/>
                      </a:solidFill>
                      <a:latin typeface="Aria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9A-6A46-8794-83D42DEAC910}"/>
                </c:ext>
              </c:extLst>
            </c:dLbl>
            <c:dLbl>
              <c:idx val="3"/>
              <c:numFmt formatCode="0%" sourceLinked="0"/>
              <c:spPr/>
              <c:txPr>
                <a:bodyPr/>
                <a:lstStyle/>
                <a:p>
                  <a:pPr>
                    <a:defRPr sz="2400" b="1" i="0" u="none" strike="noStrike">
                      <a:solidFill>
                        <a:srgbClr val="FFFFFF"/>
                      </a:solidFill>
                      <a:latin typeface="Aria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69A-6A46-8794-83D42DEAC910}"/>
                </c:ext>
              </c:extLst>
            </c:dLbl>
            <c:numFmt formatCode="0%" sourceLinked="0"/>
            <c:spPr>
              <a:noFill/>
              <a:ln>
                <a:noFill/>
              </a:ln>
              <a:effectLst/>
            </c:spPr>
            <c:txPr>
              <a:bodyPr/>
              <a:lstStyle/>
              <a:p>
                <a:pPr>
                  <a:defRPr sz="2400" b="1" i="0" u="none" strike="noStrike">
                    <a:solidFill>
                      <a:srgbClr val="000000"/>
                    </a:solidFill>
                    <a:latin typeface="Aria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Direct asset damage</c:v>
                </c:pt>
                <c:pt idx="1">
                  <c:v>Network disruption</c:v>
                </c:pt>
              </c:strCache>
            </c:strRef>
          </c:cat>
          <c:val>
            <c:numRef>
              <c:f>Sheet1!$B$2:$B$3</c:f>
              <c:numCache>
                <c:formatCode>General</c:formatCode>
                <c:ptCount val="2"/>
                <c:pt idx="0">
                  <c:v>3.0558482613277134</c:v>
                </c:pt>
                <c:pt idx="1">
                  <c:v>18.967334035827186</c:v>
                </c:pt>
              </c:numCache>
            </c:numRef>
          </c:val>
          <c:extLst>
            <c:ext xmlns:c16="http://schemas.microsoft.com/office/drawing/2014/chart" uri="{C3380CC4-5D6E-409C-BE32-E72D297353CC}">
              <c16:uniqueId val="{00000008-E69A-6A46-8794-83D42DEAC910}"/>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b"/>
      <c:overlay val="0"/>
      <c:txPr>
        <a:bodyPr/>
        <a:lstStyle/>
        <a:p>
          <a:pPr>
            <a:defRPr sz="2400">
              <a:solidFill>
                <a:srgbClr val="2D2D33"/>
              </a:solidFill>
            </a:defRPr>
          </a:pPr>
          <a:endParaRPr lang="en-US"/>
        </a:p>
      </c:txPr>
    </c:legend>
    <c:plotVisOnly val="1"/>
    <c:dispBlanksAs val="span"/>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Benefit-cost ratio</c:v>
                </c:pt>
              </c:strCache>
            </c:strRef>
          </c:tx>
          <c:spPr>
            <a:solidFill>
              <a:srgbClr val="C77D3A"/>
            </a:solidFill>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Embankment</c:v>
                </c:pt>
                <c:pt idx="1">
                  <c:v>Riprap</c:v>
                </c:pt>
                <c:pt idx="2">
                  <c:v>Gabion</c:v>
                </c:pt>
                <c:pt idx="3">
                  <c:v>Drainage rehabilitation</c:v>
                </c:pt>
                <c:pt idx="4">
                  <c:v>Relief Culverts</c:v>
                </c:pt>
                <c:pt idx="5">
                  <c:v>Swales</c:v>
                </c:pt>
              </c:strCache>
            </c:strRef>
          </c:cat>
          <c:val>
            <c:numRef>
              <c:f>Sheet1!$B$2:$B$7</c:f>
              <c:numCache>
                <c:formatCode>General</c:formatCode>
                <c:ptCount val="6"/>
                <c:pt idx="0">
                  <c:v>2053</c:v>
                </c:pt>
                <c:pt idx="1">
                  <c:v>2184</c:v>
                </c:pt>
                <c:pt idx="2">
                  <c:v>2417</c:v>
                </c:pt>
                <c:pt idx="3">
                  <c:v>157.69999999999999</c:v>
                </c:pt>
                <c:pt idx="4">
                  <c:v>2653</c:v>
                </c:pt>
                <c:pt idx="5">
                  <c:v>670.4</c:v>
                </c:pt>
              </c:numCache>
            </c:numRef>
          </c:val>
          <c:extLst>
            <c:ext xmlns:c16="http://schemas.microsoft.com/office/drawing/2014/chart" uri="{C3380CC4-5D6E-409C-BE32-E72D297353CC}">
              <c16:uniqueId val="{00000000-DA00-D041-8C39-8CB271487079}"/>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crossAx val="2094734552"/>
        <c:crosses val="autoZero"/>
        <c:auto val="1"/>
        <c:lblAlgn val="ctr"/>
        <c:lblOffset val="100"/>
        <c:noMultiLvlLbl val="1"/>
      </c:catAx>
      <c:valAx>
        <c:axId val="2094734552"/>
        <c:scaling>
          <c:orientation val="minMax"/>
        </c:scaling>
        <c:delete val="1"/>
        <c:axPos val="b"/>
        <c:majorGridlines>
          <c:spPr>
            <a:ln w="6350" cap="flat">
              <a:solidFill>
                <a:srgbClr val="D7CFC0"/>
              </a:solidFill>
              <a:prstDash val="solid"/>
              <a:round/>
            </a:ln>
          </c:spPr>
        </c:majorGridlines>
        <c:title>
          <c:tx>
            <c:rich>
              <a:bodyPr/>
              <a:lstStyle/>
              <a:p>
                <a:pPr>
                  <a:defRPr/>
                </a:pPr>
                <a:r>
                  <a:rPr lang="en-GB"/>
                  <a:t>Benefit-cost ratio</a:t>
                </a:r>
              </a:p>
            </c:rich>
          </c:tx>
          <c:overlay val="0"/>
        </c:title>
        <c:numFmt formatCode="General" sourceLinked="0"/>
        <c:majorTickMark val="out"/>
        <c:minorTickMark val="none"/>
        <c:tickLblPos val="low"/>
        <c:crossAx val="2094734554"/>
        <c:crosses val="autoZero"/>
        <c:crossBetween val="between"/>
      </c:valAx>
      <c:spPr>
        <a:noFill/>
        <a:ln>
          <a:noFill/>
        </a:ln>
        <a:effectLst/>
      </c:spPr>
    </c:plotArea>
    <c:plotVisOnly val="1"/>
    <c:dispBlanksAs val="span"/>
    <c:showDLblsOverMax val="1"/>
  </c:chart>
  <c:spPr>
    <a:noFill/>
    <a:ln>
      <a:noFill/>
    </a:ln>
    <a:effectLst/>
  </c:spPr>
  <c:txPr>
    <a:bodyPr/>
    <a:lstStyle/>
    <a:p>
      <a:pPr>
        <a:defRPr sz="2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334719"/>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a:prstGeom prst="rect">
            <a:avLst/>
          </a:prstGeom>
          <a:noFill/>
          <a:ln w="12700">
            <a:solidFill>
              <a:prstClr val="black"/>
            </a:solidFill>
          </a:ln>
        </p:spPr>
      </p:sp>
      <p:sp>
        <p:nvSpPr>
          <p:cNvPr id="3" name="Notes Placeholder 2"/>
          <p:cNvSpPr>
            <a:spLocks noGrp="1"/>
          </p:cNvSpPr>
          <p:nvPr>
            <p:ph type="body" idx="1"/>
          </p:nvPr>
        </p:nvSpPr>
        <p:spPr>
          <a:xfrm>
            <a:off x="1028700" y="8801100"/>
            <a:ext cx="8229600" cy="7200900"/>
          </a:xfrm>
          <a:prstGeom prst="rect">
            <a:avLst/>
          </a:prstGeom>
        </p:spPr>
        <p:txBody>
          <a:bodyPr/>
          <a:lstStyle/>
          <a:p>
            <a:r>
              <a:rPr lang="en-US" dirty="0"/>
              <a:t>Road Agencies use Road Asset Management tools to predict deterioration, schedule interventions and allocate the available resources. However, these tools are built for a stable climate not capturing climate-related deterioration. </a:t>
            </a:r>
          </a:p>
        </p:txBody>
      </p:sp>
    </p:spTree>
    <p:extLst>
      <p:ext uri="{BB962C8B-B14F-4D97-AF65-F5344CB8AC3E}">
        <p14:creationId xmlns:p14="http://schemas.microsoft.com/office/powerpoint/2010/main" val="1491101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321CF-CCA2-1A02-BF1D-933428233805}"/>
            </a:ext>
          </a:extLst>
        </p:cNvPr>
        <p:cNvGrpSpPr/>
        <p:nvPr/>
      </p:nvGrpSpPr>
      <p:grpSpPr>
        <a:xfrm>
          <a:off x="0" y="0"/>
          <a:ext cx="0" cy="0"/>
          <a:chOff x="0" y="0"/>
          <a:chExt cx="0" cy="0"/>
        </a:xfrm>
      </p:grpSpPr>
      <p:sp>
        <p:nvSpPr>
          <p:cNvPr id="2" name="Notes">
            <a:extLst>
              <a:ext uri="{FF2B5EF4-FFF2-40B4-BE49-F238E27FC236}">
                <a16:creationId xmlns:a16="http://schemas.microsoft.com/office/drawing/2014/main" id="{D558D73C-6FCF-BE78-A0BD-EB14AD527F7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99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20FB4-158E-05BF-C4C8-F6F438869D24}"/>
            </a:ext>
          </a:extLst>
        </p:cNvPr>
        <p:cNvGrpSpPr/>
        <p:nvPr/>
      </p:nvGrpSpPr>
      <p:grpSpPr>
        <a:xfrm>
          <a:off x="0" y="0"/>
          <a:ext cx="0" cy="0"/>
          <a:chOff x="0" y="0"/>
          <a:chExt cx="0" cy="0"/>
        </a:xfrm>
      </p:grpSpPr>
      <p:sp>
        <p:nvSpPr>
          <p:cNvPr id="2" name="Notes">
            <a:extLst>
              <a:ext uri="{FF2B5EF4-FFF2-40B4-BE49-F238E27FC236}">
                <a16:creationId xmlns:a16="http://schemas.microsoft.com/office/drawing/2014/main" id="{8C6FA328-DF77-AB99-1C84-95717D19776A}"/>
              </a:ext>
            </a:extLst>
          </p:cNvPr>
          <p:cNvSpPr>
            <a:spLocks noGrp="1"/>
          </p:cNvSpPr>
          <p:nvPr>
            <p:ph type="body" idx="1"/>
          </p:nvPr>
        </p:nvSpPr>
        <p:spPr/>
        <p:txBody>
          <a:bodyPr/>
          <a:lstStyle/>
          <a:p>
            <a:r>
              <a:rPr lang="en-US" dirty="0"/>
              <a:t>We used the FHWA long term pavement performance data to evaluate the models. Assumptions were made for HDM-4 calibration for US data and then different models were developed for the climate shift factor and compared against the long-term pavement performance data</a:t>
            </a:r>
          </a:p>
        </p:txBody>
      </p:sp>
    </p:spTree>
    <p:extLst>
      <p:ext uri="{BB962C8B-B14F-4D97-AF65-F5344CB8AC3E}">
        <p14:creationId xmlns:p14="http://schemas.microsoft.com/office/powerpoint/2010/main" val="1381518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p:txBody>
          <a:bodyPr/>
          <a:lstStyle/>
          <a:p>
            <a:r>
              <a:rPr lang="en-US" dirty="0"/>
              <a:t>Two complementary extensions. The resilience module prices the rare-but-big events using probabilistic risk modelling. The climate-shift factors bend the deterioration curve to reflect chronic stressors. Together they cover failure modes 1 and 4. Modes 2 and 3 remain open research.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p:txBody>
          <a:bodyPr/>
          <a:lstStyle/>
          <a:p>
            <a:r>
              <a:rPr lang="en-US" dirty="0"/>
              <a:t>Resilience module. Standard probabilistic risk modelling: Hazard × Vulnerability × Exposure. Hazard from climate projections. Vulnerability from asset fragility curves. Exposure from the network model. Outputs: Expected Annual Damage (direct repair cost) and Expected Annual Economic Loss (user-side disruption from closures and detours).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15ED5-D2EF-F383-9247-CAFB4C7C6C67}"/>
            </a:ext>
          </a:extLst>
        </p:cNvPr>
        <p:cNvGrpSpPr/>
        <p:nvPr/>
      </p:nvGrpSpPr>
      <p:grpSpPr>
        <a:xfrm>
          <a:off x="0" y="0"/>
          <a:ext cx="0" cy="0"/>
          <a:chOff x="0" y="0"/>
          <a:chExt cx="0" cy="0"/>
        </a:xfrm>
      </p:grpSpPr>
      <p:sp>
        <p:nvSpPr>
          <p:cNvPr id="2" name="Notes">
            <a:extLst>
              <a:ext uri="{FF2B5EF4-FFF2-40B4-BE49-F238E27FC236}">
                <a16:creationId xmlns:a16="http://schemas.microsoft.com/office/drawing/2014/main" id="{D02BC9D7-B9E7-659B-5B00-CE91BAB2821E}"/>
              </a:ext>
            </a:extLst>
          </p:cNvPr>
          <p:cNvSpPr>
            <a:spLocks noGrp="1"/>
          </p:cNvSpPr>
          <p:nvPr>
            <p:ph type="body" idx="1"/>
          </p:nvPr>
        </p:nvSpPr>
        <p:spPr/>
        <p:txBody>
          <a:bodyPr/>
          <a:lstStyle/>
          <a:p>
            <a:r>
              <a:rPr lang="en-US" dirty="0"/>
              <a:t>Expected Annual Damage: $112,000 per year from a representative climate event on this corridor. This is the direct repair-and-replacement cost — culvert washouts, pavement edge failures, slope repairs. HDM-4 baseline doesn't see this number at all.</a:t>
            </a:r>
          </a:p>
        </p:txBody>
      </p:sp>
    </p:spTree>
    <p:extLst>
      <p:ext uri="{BB962C8B-B14F-4D97-AF65-F5344CB8AC3E}">
        <p14:creationId xmlns:p14="http://schemas.microsoft.com/office/powerpoint/2010/main" val="1178693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31012-4A6E-8E97-2BA6-14EC5F724FD2}"/>
            </a:ext>
          </a:extLst>
        </p:cNvPr>
        <p:cNvGrpSpPr/>
        <p:nvPr/>
      </p:nvGrpSpPr>
      <p:grpSpPr>
        <a:xfrm>
          <a:off x="0" y="0"/>
          <a:ext cx="0" cy="0"/>
          <a:chOff x="0" y="0"/>
          <a:chExt cx="0" cy="0"/>
        </a:xfrm>
      </p:grpSpPr>
      <p:sp>
        <p:nvSpPr>
          <p:cNvPr id="2" name="Notes">
            <a:extLst>
              <a:ext uri="{FF2B5EF4-FFF2-40B4-BE49-F238E27FC236}">
                <a16:creationId xmlns:a16="http://schemas.microsoft.com/office/drawing/2014/main" id="{F4687C06-B3CA-1A89-9175-367884737C26}"/>
              </a:ext>
            </a:extLst>
          </p:cNvPr>
          <p:cNvSpPr>
            <a:spLocks noGrp="1"/>
          </p:cNvSpPr>
          <p:nvPr>
            <p:ph type="body" idx="1"/>
          </p:nvPr>
        </p:nvSpPr>
        <p:spPr/>
        <p:txBody>
          <a:bodyPr/>
          <a:lstStyle/>
          <a:p>
            <a:r>
              <a:rPr lang="en-US" dirty="0"/>
              <a:t>Resilience module. Standard probabilistic risk modelling: Hazard × Vulnerability × Exposure. Hazard from climate projections. Vulnerability from asset fragility curves. Exposure from the network model. Outputs: Expected Annual Damage (direct repair cost) and Expected Annual Economic Loss (user-side disruption from closures and detours).</a:t>
            </a:r>
          </a:p>
        </p:txBody>
      </p:sp>
    </p:spTree>
    <p:extLst>
      <p:ext uri="{BB962C8B-B14F-4D97-AF65-F5344CB8AC3E}">
        <p14:creationId xmlns:p14="http://schemas.microsoft.com/office/powerpoint/2010/main" val="308364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p:txBody>
          <a:bodyPr/>
          <a:lstStyle/>
          <a:p>
            <a:r>
              <a:rPr lang="en-US" dirty="0"/>
              <a:t>Climate-shift factors. Empirically calibrated multipliers applied to HDM-4 deterioration coefficients. Drivers captured: rising mean temperatures cause rutting and bleeding; higher rainfall intensity causes cracking and stripping; freeze-thaw frequency causes potholes and fatigue. The multipliers are calibrated against observed condition data on the case-study corridor.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2F2C3-CA6C-69E8-60BD-0AFB2DE93844}"/>
            </a:ext>
          </a:extLst>
        </p:cNvPr>
        <p:cNvGrpSpPr/>
        <p:nvPr/>
      </p:nvGrpSpPr>
      <p:grpSpPr>
        <a:xfrm>
          <a:off x="0" y="0"/>
          <a:ext cx="0" cy="0"/>
          <a:chOff x="0" y="0"/>
          <a:chExt cx="0" cy="0"/>
        </a:xfrm>
      </p:grpSpPr>
      <p:sp>
        <p:nvSpPr>
          <p:cNvPr id="2" name="Notes">
            <a:extLst>
              <a:ext uri="{FF2B5EF4-FFF2-40B4-BE49-F238E27FC236}">
                <a16:creationId xmlns:a16="http://schemas.microsoft.com/office/drawing/2014/main" id="{139A38DA-7691-EF53-4D6B-5B1012AB7B4E}"/>
              </a:ext>
            </a:extLst>
          </p:cNvPr>
          <p:cNvSpPr>
            <a:spLocks noGrp="1"/>
          </p:cNvSpPr>
          <p:nvPr>
            <p:ph type="body" idx="1"/>
          </p:nvPr>
        </p:nvSpPr>
        <p:spPr/>
        <p:txBody>
          <a:bodyPr/>
          <a:lstStyle/>
          <a:p>
            <a:r>
              <a:rPr lang="en-US" dirty="0"/>
              <a:t>Climate-shift factors. Empirically calibrated multipliers applied to HDM-4 deterioration coefficients. Drivers captured: rising mean temperatures cause rutting and bleeding; higher rainfall intensity causes cracking and stripping; freeze-thaw frequency causes potholes and fatigue. The multipliers are calibrated against observed condition data on the case-study corridor.</a:t>
            </a:r>
          </a:p>
        </p:txBody>
      </p:sp>
    </p:spTree>
    <p:extLst>
      <p:ext uri="{BB962C8B-B14F-4D97-AF65-F5344CB8AC3E}">
        <p14:creationId xmlns:p14="http://schemas.microsoft.com/office/powerpoint/2010/main" val="166578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F3EC1-C894-F8A2-12D6-E07BEBE3F3DD}"/>
            </a:ext>
          </a:extLst>
        </p:cNvPr>
        <p:cNvGrpSpPr/>
        <p:nvPr/>
      </p:nvGrpSpPr>
      <p:grpSpPr>
        <a:xfrm>
          <a:off x="0" y="0"/>
          <a:ext cx="0" cy="0"/>
          <a:chOff x="0" y="0"/>
          <a:chExt cx="0" cy="0"/>
        </a:xfrm>
      </p:grpSpPr>
      <p:sp>
        <p:nvSpPr>
          <p:cNvPr id="2" name="Notes">
            <a:extLst>
              <a:ext uri="{FF2B5EF4-FFF2-40B4-BE49-F238E27FC236}">
                <a16:creationId xmlns:a16="http://schemas.microsoft.com/office/drawing/2014/main" id="{F70B5AA9-A178-7CED-BE9C-CBD94FC17F79}"/>
              </a:ext>
            </a:extLst>
          </p:cNvPr>
          <p:cNvSpPr>
            <a:spLocks noGrp="1"/>
          </p:cNvSpPr>
          <p:nvPr>
            <p:ph type="body" idx="1"/>
          </p:nvPr>
        </p:nvSpPr>
        <p:spPr/>
        <p:txBody>
          <a:bodyPr/>
          <a:lstStyle/>
          <a:p>
            <a:r>
              <a:rPr lang="en-US" dirty="0"/>
              <a:t>Climate-shift factors. Empirically calibrated multipliers applied to HDM-4 deterioration coefficients. Drivers captured: rising mean temperatures cause rutting and bleeding; higher rainfall intensity causes cracking and stripping; freeze-thaw frequency causes potholes and fatigue. The multipliers are calibrated against observed condition data on the case-study corridor.</a:t>
            </a:r>
          </a:p>
        </p:txBody>
      </p:sp>
    </p:spTree>
    <p:extLst>
      <p:ext uri="{BB962C8B-B14F-4D97-AF65-F5344CB8AC3E}">
        <p14:creationId xmlns:p14="http://schemas.microsoft.com/office/powerpoint/2010/main" val="2649683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A9B3D-7FA1-38A3-7CD4-F3FCFE663616}"/>
            </a:ext>
          </a:extLst>
        </p:cNvPr>
        <p:cNvGrpSpPr/>
        <p:nvPr/>
      </p:nvGrpSpPr>
      <p:grpSpPr>
        <a:xfrm>
          <a:off x="0" y="0"/>
          <a:ext cx="0" cy="0"/>
          <a:chOff x="0" y="0"/>
          <a:chExt cx="0" cy="0"/>
        </a:xfrm>
      </p:grpSpPr>
      <p:sp>
        <p:nvSpPr>
          <p:cNvPr id="2" name="Notes">
            <a:extLst>
              <a:ext uri="{FF2B5EF4-FFF2-40B4-BE49-F238E27FC236}">
                <a16:creationId xmlns:a16="http://schemas.microsoft.com/office/drawing/2014/main" id="{8AB2A997-10B7-5975-BF83-D77E4EC48940}"/>
              </a:ext>
            </a:extLst>
          </p:cNvPr>
          <p:cNvSpPr>
            <a:spLocks noGrp="1"/>
          </p:cNvSpPr>
          <p:nvPr>
            <p:ph type="body" idx="1"/>
          </p:nvPr>
        </p:nvSpPr>
        <p:spPr/>
        <p:txBody>
          <a:bodyPr/>
          <a:lstStyle/>
          <a:p>
            <a:r>
              <a:rPr lang="en-US" dirty="0"/>
              <a:t>Climate-shift factors. Empirically calibrated multipliers applied to HDM-4 deterioration coefficients. Drivers captured: rising mean temperatures cause rutting and bleeding; higher rainfall intensity causes cracking and stripping; freeze-thaw frequency causes potholes and fatigue. The multipliers are calibrated against observed condition data on the case-study corridor.</a:t>
            </a:r>
          </a:p>
        </p:txBody>
      </p:sp>
    </p:spTree>
    <p:extLst>
      <p:ext uri="{BB962C8B-B14F-4D97-AF65-F5344CB8AC3E}">
        <p14:creationId xmlns:p14="http://schemas.microsoft.com/office/powerpoint/2010/main" val="320738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rPr lang="en-US" dirty="0"/>
              <a:t>HDM-4, dTIMS, RONET — these are the planning workhorses used by 1,000+ road agencies worldwide. They schedule maintenance and allocate budgets using time-based deterioration models calibrated on stable-climate data. The gap: they assume next decade's weather looks like last decade's. They miss the accelerating damage from heat, flood, and compound stressors — and they systematically underestimate real-world deterioration on roads exposed to a changing climate.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D140E-DACF-1F03-EF3B-833B1E4850E3}"/>
            </a:ext>
          </a:extLst>
        </p:cNvPr>
        <p:cNvGrpSpPr/>
        <p:nvPr/>
      </p:nvGrpSpPr>
      <p:grpSpPr>
        <a:xfrm>
          <a:off x="0" y="0"/>
          <a:ext cx="0" cy="0"/>
          <a:chOff x="0" y="0"/>
          <a:chExt cx="0" cy="0"/>
        </a:xfrm>
      </p:grpSpPr>
      <p:sp>
        <p:nvSpPr>
          <p:cNvPr id="2" name="Notes">
            <a:extLst>
              <a:ext uri="{FF2B5EF4-FFF2-40B4-BE49-F238E27FC236}">
                <a16:creationId xmlns:a16="http://schemas.microsoft.com/office/drawing/2014/main" id="{E78B94A8-AB85-7CD0-F0E4-EBD693577E5C}"/>
              </a:ext>
            </a:extLst>
          </p:cNvPr>
          <p:cNvSpPr>
            <a:spLocks noGrp="1"/>
          </p:cNvSpPr>
          <p:nvPr>
            <p:ph type="body" idx="1"/>
          </p:nvPr>
        </p:nvSpPr>
        <p:spPr/>
        <p:txBody>
          <a:bodyPr/>
          <a:lstStyle/>
          <a:p>
            <a:r>
              <a:rPr lang="en-US" dirty="0"/>
              <a:t>Climate-shift factors. Empirically calibrated multipliers applied to HDM-4 deterioration coefficients. Drivers captured: rising mean temperatures cause rutting and bleeding; higher rainfall intensity causes cracking and stripping; freeze-thaw frequency causes potholes and fatigue. The multipliers are calibrated against observed condition data on the case-study corridor.</a:t>
            </a:r>
          </a:p>
        </p:txBody>
      </p:sp>
    </p:spTree>
    <p:extLst>
      <p:ext uri="{BB962C8B-B14F-4D97-AF65-F5344CB8AC3E}">
        <p14:creationId xmlns:p14="http://schemas.microsoft.com/office/powerpoint/2010/main" val="287617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F5BAD-0AF4-D393-3C0D-724538631E9D}"/>
            </a:ext>
          </a:extLst>
        </p:cNvPr>
        <p:cNvGrpSpPr/>
        <p:nvPr/>
      </p:nvGrpSpPr>
      <p:grpSpPr>
        <a:xfrm>
          <a:off x="0" y="0"/>
          <a:ext cx="0" cy="0"/>
          <a:chOff x="0" y="0"/>
          <a:chExt cx="0" cy="0"/>
        </a:xfrm>
      </p:grpSpPr>
      <p:sp>
        <p:nvSpPr>
          <p:cNvPr id="2" name="Notes">
            <a:extLst>
              <a:ext uri="{FF2B5EF4-FFF2-40B4-BE49-F238E27FC236}">
                <a16:creationId xmlns:a16="http://schemas.microsoft.com/office/drawing/2014/main" id="{28CBDBB7-BEA9-9A06-468D-4EADCFF59C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806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p:txBody>
          <a:bodyPr/>
          <a:lstStyle/>
          <a:p>
            <a:r>
              <a:rPr lang="en-US" dirty="0"/>
              <a:t>HDM-4 — the Highway Development and Management Model. Developed in the early 2000s by the World Bank with HDM Global. The default tool across low- and middle-income road agencies. It does deterioration prediction, intervention scheduling, and budget allocation in one integrated framework. Calibrated for a stationary climate.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p:txBody>
          <a:bodyPr/>
          <a:lstStyle/>
          <a:p>
            <a:r>
              <a:rPr lang="en-US" dirty="0"/>
              <a:t>Three reasons HDM-4 wasn't built to see this. Static climate assumptions: future deterioration is projected from yesterday's weather records. Inadequate damage modelling: catastrophic events are poorly captured at the asset level. No cascading impacts: network disruption and indirect economic losses — the dominant term in real lifecycle cost — are ignored entirely.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p:txBody>
          <a:bodyPr/>
          <a:lstStyle/>
          <a:p>
            <a:r>
              <a:rPr lang="en-US" dirty="0"/>
              <a:t>Four failure modes under climate stress. (1) Delayed effect — chronic stressors accelerate the smooth decay curve. Years of repeated extreme heat softens asphalt binder, so rutting appears earlier (2) Jump effect — a single event drops capacity, then decay resumes its old slope. </a:t>
            </a:r>
            <a:r>
              <a:rPr lang="en-GB" dirty="0"/>
              <a:t>A major flood saturates and weakens the road's subgrade, permanently lowering its structural capacity even after the surface is repaired, so it never returns to its original design strength.</a:t>
            </a:r>
            <a:r>
              <a:rPr lang="en-US" dirty="0"/>
              <a:t> (3) Jump and delay — sudden drop plus accelerated post-event decay. </a:t>
            </a:r>
            <a:r>
              <a:rPr lang="en-GB" dirty="0"/>
              <a:t>A flood scours the pavement base (the jump), and the now-weakened structure deteriorates 1.4× faster under normal traffic afterward (the delay). </a:t>
            </a:r>
            <a:r>
              <a:rPr lang="en-US" dirty="0"/>
              <a:t>(4) Direct failure — catastrophic event drives serviceability to zero. HDM-4 handles 1 and 4 if you extend it. Modes 2 and 3 — the most realistic real-world signatures of climate-driven damage — are out of scope of this work.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p:txBody>
          <a:bodyPr/>
          <a:lstStyle/>
          <a:p>
            <a:r>
              <a:rPr lang="en-US" dirty="0"/>
              <a:t>TAM is the strategic, systematic process for managing road assets through their full lifecycle — operate, maintain, upgrade, expand. The point I want to make: TAM is a decision framework. It's only as good as the deterioration models it sits on top of. If those models are blind to climate, every TAM decision downstream — schedule, budget, priority — inherits that blindness.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7BA0A-DD6D-2FDC-C262-BC87F0A1A782}"/>
            </a:ext>
          </a:extLst>
        </p:cNvPr>
        <p:cNvGrpSpPr/>
        <p:nvPr/>
      </p:nvGrpSpPr>
      <p:grpSpPr>
        <a:xfrm>
          <a:off x="0" y="0"/>
          <a:ext cx="0" cy="0"/>
          <a:chOff x="0" y="0"/>
          <a:chExt cx="0" cy="0"/>
        </a:xfrm>
      </p:grpSpPr>
      <p:sp>
        <p:nvSpPr>
          <p:cNvPr id="2" name="Notes">
            <a:extLst>
              <a:ext uri="{FF2B5EF4-FFF2-40B4-BE49-F238E27FC236}">
                <a16:creationId xmlns:a16="http://schemas.microsoft.com/office/drawing/2014/main" id="{0242A611-2010-56D2-44E8-E7763F4BBDB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100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AA3BF-2F75-E343-6444-B6177AEA13C0}"/>
            </a:ext>
          </a:extLst>
        </p:cNvPr>
        <p:cNvGrpSpPr/>
        <p:nvPr/>
      </p:nvGrpSpPr>
      <p:grpSpPr>
        <a:xfrm>
          <a:off x="0" y="0"/>
          <a:ext cx="0" cy="0"/>
          <a:chOff x="0" y="0"/>
          <a:chExt cx="0" cy="0"/>
        </a:xfrm>
      </p:grpSpPr>
      <p:sp>
        <p:nvSpPr>
          <p:cNvPr id="2" name="Notes">
            <a:extLst>
              <a:ext uri="{FF2B5EF4-FFF2-40B4-BE49-F238E27FC236}">
                <a16:creationId xmlns:a16="http://schemas.microsoft.com/office/drawing/2014/main" id="{697CEC14-22F8-8DC6-87B6-7C5FD3C74162}"/>
              </a:ext>
            </a:extLst>
          </p:cNvPr>
          <p:cNvSpPr>
            <a:spLocks noGrp="1"/>
          </p:cNvSpPr>
          <p:nvPr>
            <p:ph type="body" idx="1"/>
          </p:nvPr>
        </p:nvSpPr>
        <p:spPr/>
        <p:txBody>
          <a:bodyPr/>
          <a:lstStyle/>
          <a:p>
            <a:r>
              <a:rPr lang="en-US" dirty="0"/>
              <a:t>(1) Delayed effect — chronic stressors accelerate the smooth decay curve. Extreme Heat, Flooding events</a:t>
            </a:r>
          </a:p>
        </p:txBody>
      </p:sp>
    </p:spTree>
    <p:extLst>
      <p:ext uri="{BB962C8B-B14F-4D97-AF65-F5344CB8AC3E}">
        <p14:creationId xmlns:p14="http://schemas.microsoft.com/office/powerpoint/2010/main" val="3819901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7CD56-3121-FB0A-9696-DCBA48E4B59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Notes">
                <a:extLst>
                  <a:ext uri="{FF2B5EF4-FFF2-40B4-BE49-F238E27FC236}">
                    <a16:creationId xmlns:a16="http://schemas.microsoft.com/office/drawing/2014/main" id="{1BA6BA80-E83C-3572-7394-67CECA820E41}"/>
                  </a:ext>
                </a:extLst>
              </p:cNvPr>
              <p:cNvSpPr>
                <a:spLocks noGrp="1"/>
              </p:cNvSpPr>
              <p:nvPr>
                <p:ph type="body" idx="1"/>
              </p:nvPr>
            </p:nvSpPr>
            <p:spPr/>
            <p:txBody>
              <a:bodyPr/>
              <a:lstStyle/>
              <a:p>
                <a:r>
                  <a:rPr lang="en-GB" sz="600" kern="1200" dirty="0">
                    <a:solidFill>
                      <a:schemeClr val="tx1"/>
                    </a:solidFill>
                    <a:effectLst/>
                    <a:latin typeface="+mn-lt"/>
                    <a:ea typeface="+mn-ea"/>
                    <a:cs typeface="+mn-cs"/>
                  </a:rPr>
                  <a:t>where </a:t>
                </a:r>
                <a14:m>
                  <m:oMath xmlns:m="http://schemas.openxmlformats.org/officeDocument/2006/math">
                    <m:r>
                      <a:rPr lang="en-GB" sz="600" i="1" kern="1200">
                        <a:solidFill>
                          <a:schemeClr val="tx1"/>
                        </a:solidFill>
                        <a:effectLst/>
                        <a:latin typeface="Cambria Math" panose="02040503050406030204" pitchFamily="18" charset="0"/>
                        <a:ea typeface="+mn-ea"/>
                        <a:cs typeface="+mn-cs"/>
                      </a:rPr>
                      <m:t>𝛼</m:t>
                    </m:r>
                  </m:oMath>
                </a14:m>
                <a:r>
                  <a:rPr lang="en-GB" sz="600" kern="1200" dirty="0">
                    <a:solidFill>
                      <a:schemeClr val="tx1"/>
                    </a:solidFill>
                    <a:effectLst/>
                    <a:latin typeface="+mn-lt"/>
                    <a:ea typeface="+mn-ea"/>
                    <a:cs typeface="+mn-cs"/>
                  </a:rPr>
                  <a:t> the calibration factor can be adjusted based on pavement characteristics. In the original Kim model, the calibration factor is expressed as </a:t>
                </a:r>
                <a14:m>
                  <m:oMath xmlns:m="http://schemas.openxmlformats.org/officeDocument/2006/math">
                    <m:r>
                      <a:rPr lang="en-GB" sz="600" i="1" kern="1200">
                        <a:solidFill>
                          <a:schemeClr val="tx1"/>
                        </a:solidFill>
                        <a:effectLst/>
                        <a:latin typeface="Cambria Math" panose="02040503050406030204" pitchFamily="18" charset="0"/>
                        <a:ea typeface="+mn-ea"/>
                        <a:cs typeface="+mn-cs"/>
                      </a:rPr>
                      <m:t>3.67×</m:t>
                    </m:r>
                    <m:sSup>
                      <m:sSupPr>
                        <m:ctrlPr>
                          <a:rPr lang="en-GB" sz="600" i="1" kern="1200">
                            <a:solidFill>
                              <a:schemeClr val="tx1"/>
                            </a:solidFill>
                            <a:effectLst/>
                            <a:latin typeface="Cambria Math" panose="02040503050406030204" pitchFamily="18" charset="0"/>
                            <a:ea typeface="+mn-ea"/>
                            <a:cs typeface="+mn-cs"/>
                          </a:rPr>
                        </m:ctrlPr>
                      </m:sSupPr>
                      <m:e>
                        <m:r>
                          <a:rPr lang="en-GB" sz="600" i="1" kern="1200">
                            <a:solidFill>
                              <a:schemeClr val="tx1"/>
                            </a:solidFill>
                            <a:effectLst/>
                            <a:latin typeface="Cambria Math" panose="02040503050406030204" pitchFamily="18" charset="0"/>
                            <a:ea typeface="+mn-ea"/>
                            <a:cs typeface="+mn-cs"/>
                          </a:rPr>
                          <m:t>10</m:t>
                        </m:r>
                      </m:e>
                      <m:sup>
                        <m:r>
                          <a:rPr lang="en-GB" sz="600" i="1" kern="1200">
                            <a:solidFill>
                              <a:schemeClr val="tx1"/>
                            </a:solidFill>
                            <a:effectLst/>
                            <a:latin typeface="Cambria Math" panose="02040503050406030204" pitchFamily="18" charset="0"/>
                            <a:ea typeface="+mn-ea"/>
                            <a:cs typeface="+mn-cs"/>
                          </a:rPr>
                          <m:t>−4</m:t>
                        </m:r>
                      </m:sup>
                    </m:sSup>
                    <m:r>
                      <a:rPr lang="en-GB" sz="600" i="1" kern="1200">
                        <a:solidFill>
                          <a:schemeClr val="tx1"/>
                        </a:solidFill>
                        <a:effectLst/>
                        <a:latin typeface="Cambria Math" panose="02040503050406030204" pitchFamily="18" charset="0"/>
                        <a:ea typeface="+mn-ea"/>
                        <a:cs typeface="+mn-cs"/>
                      </a:rPr>
                      <m:t>×</m:t>
                    </m:r>
                    <m:sSup>
                      <m:sSupPr>
                        <m:ctrlPr>
                          <a:rPr lang="en-GB" sz="600" i="1" kern="1200">
                            <a:solidFill>
                              <a:schemeClr val="tx1"/>
                            </a:solidFill>
                            <a:effectLst/>
                            <a:latin typeface="Cambria Math" panose="02040503050406030204" pitchFamily="18" charset="0"/>
                            <a:ea typeface="+mn-ea"/>
                            <a:cs typeface="+mn-cs"/>
                          </a:rPr>
                        </m:ctrlPr>
                      </m:sSupPr>
                      <m:e>
                        <m:r>
                          <a:rPr lang="en-GB" sz="600" i="1" kern="1200">
                            <a:solidFill>
                              <a:schemeClr val="tx1"/>
                            </a:solidFill>
                            <a:effectLst/>
                            <a:latin typeface="Cambria Math" panose="02040503050406030204" pitchFamily="18" charset="0"/>
                            <a:ea typeface="+mn-ea"/>
                            <a:cs typeface="+mn-cs"/>
                          </a:rPr>
                          <m:t>𝑡</m:t>
                        </m:r>
                      </m:e>
                      <m:sup>
                        <m:r>
                          <a:rPr lang="en-GB" sz="600" i="1" kern="1200">
                            <a:solidFill>
                              <a:schemeClr val="tx1"/>
                            </a:solidFill>
                            <a:effectLst/>
                            <a:latin typeface="Cambria Math" panose="02040503050406030204" pitchFamily="18" charset="0"/>
                            <a:ea typeface="+mn-ea"/>
                            <a:cs typeface="+mn-cs"/>
                          </a:rPr>
                          <m:t>1.4635</m:t>
                        </m:r>
                      </m:sup>
                    </m:sSup>
                  </m:oMath>
                </a14:m>
                <a:r>
                  <a:rPr lang="en-GB" sz="600" kern="1200" dirty="0">
                    <a:solidFill>
                      <a:schemeClr val="tx1"/>
                    </a:solidFill>
                    <a:effectLst/>
                    <a:latin typeface="+mn-lt"/>
                    <a:ea typeface="+mn-ea"/>
                    <a:cs typeface="+mn-cs"/>
                  </a:rPr>
                  <a:t> where </a:t>
                </a:r>
                <a14:m>
                  <m:oMath xmlns:m="http://schemas.openxmlformats.org/officeDocument/2006/math">
                    <m:r>
                      <a:rPr lang="en-GB" sz="600" i="1" kern="1200">
                        <a:solidFill>
                          <a:schemeClr val="tx1"/>
                        </a:solidFill>
                        <a:effectLst/>
                        <a:latin typeface="Cambria Math" panose="02040503050406030204" pitchFamily="18" charset="0"/>
                        <a:ea typeface="+mn-ea"/>
                        <a:cs typeface="+mn-cs"/>
                      </a:rPr>
                      <m:t>𝑡</m:t>
                    </m:r>
                  </m:oMath>
                </a14:m>
                <a:r>
                  <a:rPr lang="en-GB" sz="600" kern="1200" dirty="0">
                    <a:solidFill>
                      <a:schemeClr val="tx1"/>
                    </a:solidFill>
                    <a:effectLst/>
                    <a:latin typeface="+mn-lt"/>
                    <a:ea typeface="+mn-ea"/>
                    <a:cs typeface="+mn-cs"/>
                  </a:rPr>
                  <a:t> represents the pavement thickness and 1.4635 is a fixed empirical exponent.  However, recognising that pavement response to temperature varies with age due to material aging, traffic densification, and structural changes overtime, this study replaced the fixed exponent 1.4635 with an age-dependent calibration factor </a:t>
                </a:r>
                <a14:m>
                  <m:oMath xmlns:m="http://schemas.openxmlformats.org/officeDocument/2006/math">
                    <m:r>
                      <a:rPr lang="en-GB" sz="600" i="1" kern="1200">
                        <a:solidFill>
                          <a:schemeClr val="tx1"/>
                        </a:solidFill>
                        <a:effectLst/>
                        <a:latin typeface="Cambria Math" panose="02040503050406030204" pitchFamily="18" charset="0"/>
                        <a:ea typeface="+mn-ea"/>
                        <a:cs typeface="+mn-cs"/>
                      </a:rPr>
                      <m:t>𝛽</m:t>
                    </m:r>
                  </m:oMath>
                </a14:m>
                <a:r>
                  <a:rPr lang="en-GB" sz="600" kern="1200" dirty="0">
                    <a:solidFill>
                      <a:schemeClr val="tx1"/>
                    </a:solidFill>
                    <a:effectLst/>
                    <a:latin typeface="+mn-lt"/>
                    <a:ea typeface="+mn-ea"/>
                    <a:cs typeface="+mn-cs"/>
                  </a:rPr>
                  <a:t> determined through model fitting. </a:t>
                </a:r>
                <a:endParaRPr lang="en-US" dirty="0"/>
              </a:p>
            </p:txBody>
          </p:sp>
        </mc:Choice>
        <mc:Fallback xmlns="">
          <p:sp>
            <p:nvSpPr>
              <p:cNvPr id="2" name="Notes">
                <a:extLst>
                  <a:ext uri="{FF2B5EF4-FFF2-40B4-BE49-F238E27FC236}">
                    <a16:creationId xmlns:a16="http://schemas.microsoft.com/office/drawing/2014/main" id="{1BA6BA80-E83C-3572-7394-67CECA820E41}"/>
                  </a:ext>
                </a:extLst>
              </p:cNvPr>
              <p:cNvSpPr>
                <a:spLocks noGrp="1"/>
              </p:cNvSpPr>
              <p:nvPr>
                <p:ph type="body" idx="1"/>
              </p:nvPr>
            </p:nvSpPr>
            <p:spPr/>
            <p:txBody>
              <a:bodyPr/>
              <a:lstStyle/>
              <a:p>
                <a:r>
                  <a:rPr lang="en-GB" sz="600" kern="1200" dirty="0">
                    <a:solidFill>
                      <a:schemeClr val="tx1"/>
                    </a:solidFill>
                    <a:effectLst/>
                    <a:latin typeface="+mn-lt"/>
                    <a:ea typeface="+mn-ea"/>
                    <a:cs typeface="+mn-cs"/>
                  </a:rPr>
                  <a:t>where </a:t>
                </a:r>
                <a:r>
                  <a:rPr lang="en-GB" sz="600" i="0" kern="1200">
                    <a:solidFill>
                      <a:schemeClr val="tx1"/>
                    </a:solidFill>
                    <a:effectLst/>
                    <a:latin typeface="+mn-lt"/>
                    <a:ea typeface="+mn-ea"/>
                    <a:cs typeface="+mn-cs"/>
                  </a:rPr>
                  <a:t>𝛼</a:t>
                </a:r>
                <a:r>
                  <a:rPr lang="en-GB" sz="600" kern="1200" dirty="0">
                    <a:solidFill>
                      <a:schemeClr val="tx1"/>
                    </a:solidFill>
                    <a:effectLst/>
                    <a:latin typeface="+mn-lt"/>
                    <a:ea typeface="+mn-ea"/>
                    <a:cs typeface="+mn-cs"/>
                  </a:rPr>
                  <a:t> the calibration factor can be adjusted based on pavement characteristics. In the original Kim model, the calibration factor is expressed as </a:t>
                </a:r>
                <a:r>
                  <a:rPr lang="en-GB" sz="600" i="0" kern="1200">
                    <a:solidFill>
                      <a:schemeClr val="tx1"/>
                    </a:solidFill>
                    <a:effectLst/>
                    <a:latin typeface="+mn-lt"/>
                    <a:ea typeface="+mn-ea"/>
                    <a:cs typeface="+mn-cs"/>
                  </a:rPr>
                  <a:t>3.67×10^(−4)×𝑡^1.4635</a:t>
                </a:r>
                <a:r>
                  <a:rPr lang="en-GB" sz="600" kern="1200" dirty="0">
                    <a:solidFill>
                      <a:schemeClr val="tx1"/>
                    </a:solidFill>
                    <a:effectLst/>
                    <a:latin typeface="+mn-lt"/>
                    <a:ea typeface="+mn-ea"/>
                    <a:cs typeface="+mn-cs"/>
                  </a:rPr>
                  <a:t> where </a:t>
                </a:r>
                <a:r>
                  <a:rPr lang="en-GB" sz="600" i="0" kern="1200">
                    <a:solidFill>
                      <a:schemeClr val="tx1"/>
                    </a:solidFill>
                    <a:effectLst/>
                    <a:latin typeface="+mn-lt"/>
                    <a:ea typeface="+mn-ea"/>
                    <a:cs typeface="+mn-cs"/>
                  </a:rPr>
                  <a:t>𝑡</a:t>
                </a:r>
                <a:r>
                  <a:rPr lang="en-GB" sz="600" kern="1200" dirty="0">
                    <a:solidFill>
                      <a:schemeClr val="tx1"/>
                    </a:solidFill>
                    <a:effectLst/>
                    <a:latin typeface="+mn-lt"/>
                    <a:ea typeface="+mn-ea"/>
                    <a:cs typeface="+mn-cs"/>
                  </a:rPr>
                  <a:t> represents the pavement thickness and 1.4635 is a fixed empirical exponent.  However, recognising that pavement response to temperature varies with age due to material aging, traffic densification, and structural changes overtime, this study replaced the fixed exponent 1.4635 with an age-dependent calibration factor </a:t>
                </a:r>
                <a:r>
                  <a:rPr lang="en-GB" sz="600" i="0" kern="1200">
                    <a:solidFill>
                      <a:schemeClr val="tx1"/>
                    </a:solidFill>
                    <a:effectLst/>
                    <a:latin typeface="+mn-lt"/>
                    <a:ea typeface="+mn-ea"/>
                    <a:cs typeface="+mn-cs"/>
                  </a:rPr>
                  <a:t>𝛽</a:t>
                </a:r>
                <a:r>
                  <a:rPr lang="en-GB" sz="600" kern="1200" dirty="0">
                    <a:solidFill>
                      <a:schemeClr val="tx1"/>
                    </a:solidFill>
                    <a:effectLst/>
                    <a:latin typeface="+mn-lt"/>
                    <a:ea typeface="+mn-ea"/>
                    <a:cs typeface="+mn-cs"/>
                  </a:rPr>
                  <a:t> determined through model fitting. </a:t>
                </a:r>
                <a:endParaRPr lang="en-US" dirty="0"/>
              </a:p>
            </p:txBody>
          </p:sp>
        </mc:Fallback>
      </mc:AlternateContent>
    </p:spTree>
    <p:extLst>
      <p:ext uri="{BB962C8B-B14F-4D97-AF65-F5344CB8AC3E}">
        <p14:creationId xmlns:p14="http://schemas.microsoft.com/office/powerpoint/2010/main" val="4176849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Plain White">
    <p:bg>
      <p:bgRef idx="1001">
        <a:schemeClr val="bg1"/>
      </p:bgRef>
    </p:bg>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0E077304-6788-64B8-EE1F-F8B787E55A72}"/>
              </a:ext>
            </a:extLst>
          </p:cNvPr>
          <p:cNvSpPr>
            <a:spLocks noGrp="1"/>
          </p:cNvSpPr>
          <p:nvPr>
            <p:ph type="body" sz="quarter" idx="16" hasCustomPrompt="1"/>
          </p:nvPr>
        </p:nvSpPr>
        <p:spPr>
          <a:xfrm>
            <a:off x="2323862" y="4734001"/>
            <a:ext cx="6820138" cy="426395"/>
          </a:xfrm>
          <a:prstGeom prst="rect">
            <a:avLst/>
          </a:prstGeom>
          <a:solidFill>
            <a:srgbClr val="021E42"/>
          </a:solidFill>
        </p:spPr>
        <p:txBody>
          <a:bodyPr/>
          <a:lstStyle>
            <a:lvl1pPr marL="60325" indent="0">
              <a:lnSpc>
                <a:spcPct val="100000"/>
              </a:lnSpc>
              <a:spcBef>
                <a:spcPts val="0"/>
              </a:spcBef>
              <a:buNone/>
              <a:tabLst>
                <a:tab pos="1706563" algn="l"/>
              </a:tabLst>
              <a:defRPr sz="2400">
                <a:solidFill>
                  <a:schemeClr val="bg1"/>
                </a:solidFill>
              </a:defRPr>
            </a:lvl1pPr>
          </a:lstStyle>
          <a:p>
            <a:pPr lvl="0"/>
            <a:r>
              <a:rPr lang="en-US" dirty="0"/>
              <a:t>Name and contact</a:t>
            </a:r>
          </a:p>
        </p:txBody>
      </p:sp>
      <p:sp>
        <p:nvSpPr>
          <p:cNvPr id="2" name="Title 1"/>
          <p:cNvSpPr>
            <a:spLocks noGrp="1"/>
          </p:cNvSpPr>
          <p:nvPr userDrawn="1">
            <p:ph type="ctrTitle" hasCustomPrompt="1"/>
          </p:nvPr>
        </p:nvSpPr>
        <p:spPr>
          <a:xfrm>
            <a:off x="4006268" y="1851671"/>
            <a:ext cx="4886212" cy="2040607"/>
          </a:xfrm>
          <a:prstGeom prst="rect">
            <a:avLst/>
          </a:prstGeom>
        </p:spPr>
        <p:txBody>
          <a:bodyPr anchor="ctr" anchorCtr="0">
            <a:noAutofit/>
          </a:bodyPr>
          <a:lstStyle>
            <a:lvl1pPr algn="l">
              <a:defRPr sz="4050" b="1">
                <a:solidFill>
                  <a:schemeClr val="tx1"/>
                </a:solidFill>
                <a:latin typeface="+mn-lt"/>
                <a:cs typeface="Times New Roman" panose="02020603050405020304" pitchFamily="18" charset="0"/>
              </a:defRPr>
            </a:lvl1pPr>
          </a:lstStyle>
          <a:p>
            <a:r>
              <a:rPr lang="en-US" dirty="0"/>
              <a:t>Title</a:t>
            </a:r>
            <a:endParaRPr lang="en-GB" dirty="0"/>
          </a:p>
        </p:txBody>
      </p:sp>
      <p:sp>
        <p:nvSpPr>
          <p:cNvPr id="12" name="Rectangle 11">
            <a:extLst>
              <a:ext uri="{FF2B5EF4-FFF2-40B4-BE49-F238E27FC236}">
                <a16:creationId xmlns:a16="http://schemas.microsoft.com/office/drawing/2014/main" id="{ADBAA2E8-2DF6-D013-82F7-38942EFBDCE8}"/>
              </a:ext>
            </a:extLst>
          </p:cNvPr>
          <p:cNvSpPr/>
          <p:nvPr userDrawn="1"/>
        </p:nvSpPr>
        <p:spPr>
          <a:xfrm>
            <a:off x="2" y="4734001"/>
            <a:ext cx="2323860" cy="426395"/>
          </a:xfrm>
          <a:prstGeom prst="rect">
            <a:avLst/>
          </a:prstGeom>
          <a:solidFill>
            <a:srgbClr val="02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Centre for Teaching and Learning, University of Oxford">
            <a:extLst>
              <a:ext uri="{FF2B5EF4-FFF2-40B4-BE49-F238E27FC236}">
                <a16:creationId xmlns:a16="http://schemas.microsoft.com/office/drawing/2014/main" id="{B9495FE7-BE01-ACEB-DB6F-EF72F5503C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2678"/>
          <a:stretch/>
        </p:blipFill>
        <p:spPr>
          <a:xfrm>
            <a:off x="395536" y="267494"/>
            <a:ext cx="1099255" cy="1077836"/>
          </a:xfrm>
          <a:prstGeom prst="rect">
            <a:avLst/>
          </a:prstGeom>
        </p:spPr>
      </p:pic>
    </p:spTree>
    <p:extLst>
      <p:ext uri="{BB962C8B-B14F-4D97-AF65-F5344CB8AC3E}">
        <p14:creationId xmlns:p14="http://schemas.microsoft.com/office/powerpoint/2010/main" val="131774041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inal slide 2">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E30C34-FC73-4C3E-AD0B-D9BD25CB4BF6}"/>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3926" t="3457" r="3926"/>
          <a:stretch/>
        </p:blipFill>
        <p:spPr>
          <a:xfrm>
            <a:off x="0" y="0"/>
            <a:ext cx="9143998" cy="4965701"/>
          </a:xfrm>
          <a:prstGeom prst="rect">
            <a:avLst/>
          </a:prstGeom>
        </p:spPr>
      </p:pic>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3990970" y="1995687"/>
            <a:ext cx="5153029" cy="2030951"/>
          </a:xfrm>
          <a:prstGeom prst="rect">
            <a:avLst/>
          </a:prstGeom>
          <a:solidFill>
            <a:schemeClr val="accent1"/>
          </a:solidFill>
        </p:spPr>
        <p:txBody>
          <a:bodyPr/>
          <a:lstStyle>
            <a:lvl1pPr marL="0" indent="0">
              <a:buNone/>
              <a:defRPr/>
            </a:lvl1pPr>
          </a:lstStyle>
          <a:p>
            <a:pPr lvl="0"/>
            <a:r>
              <a:rPr lang="en-GB" dirty="0"/>
              <a:t> </a:t>
            </a:r>
          </a:p>
        </p:txBody>
      </p:sp>
      <p:sp>
        <p:nvSpPr>
          <p:cNvPr id="2" name="Title 1"/>
          <p:cNvSpPr>
            <a:spLocks noGrp="1"/>
          </p:cNvSpPr>
          <p:nvPr userDrawn="1">
            <p:ph type="ctrTitle" hasCustomPrompt="1"/>
          </p:nvPr>
        </p:nvSpPr>
        <p:spPr>
          <a:xfrm>
            <a:off x="4067944" y="2067691"/>
            <a:ext cx="4839332" cy="1872209"/>
          </a:xfrm>
          <a:prstGeom prst="rect">
            <a:avLst/>
          </a:prstGeom>
        </p:spPr>
        <p:txBody>
          <a:bodyPr anchor="ctr" anchorCtr="0">
            <a:noAutofit/>
          </a:bodyPr>
          <a:lstStyle>
            <a:lvl1pPr algn="l">
              <a:defRPr sz="4050" b="1">
                <a:solidFill>
                  <a:schemeClr val="bg1"/>
                </a:solidFill>
                <a:latin typeface="+mn-lt"/>
                <a:cs typeface="Times New Roman" panose="02020603050405020304" pitchFamily="18" charset="0"/>
              </a:defRPr>
            </a:lvl1pPr>
          </a:lstStyle>
          <a:p>
            <a:r>
              <a:rPr lang="en-US"/>
              <a:t>End title</a:t>
            </a:r>
            <a:endParaRPr lang="en-GB" dirty="0"/>
          </a:p>
        </p:txBody>
      </p:sp>
      <p:sp>
        <p:nvSpPr>
          <p:cNvPr id="7" name="Text Placeholder 6">
            <a:extLst>
              <a:ext uri="{FF2B5EF4-FFF2-40B4-BE49-F238E27FC236}">
                <a16:creationId xmlns:a16="http://schemas.microsoft.com/office/drawing/2014/main" id="{B6E72879-0DE5-483B-A360-BA150EA9F516}"/>
              </a:ext>
            </a:extLst>
          </p:cNvPr>
          <p:cNvSpPr>
            <a:spLocks noGrp="1"/>
          </p:cNvSpPr>
          <p:nvPr>
            <p:ph type="body" sz="quarter" idx="16" hasCustomPrompt="1"/>
          </p:nvPr>
        </p:nvSpPr>
        <p:spPr>
          <a:xfrm>
            <a:off x="0" y="4717106"/>
            <a:ext cx="9143999" cy="426395"/>
          </a:xfrm>
          <a:prstGeom prst="rect">
            <a:avLst/>
          </a:prstGeom>
          <a:solidFill>
            <a:srgbClr val="021E42"/>
          </a:solidFill>
        </p:spPr>
        <p:txBody>
          <a:bodyPr/>
          <a:lstStyle>
            <a:lvl1pPr marL="1943100" indent="0">
              <a:lnSpc>
                <a:spcPct val="100000"/>
              </a:lnSpc>
              <a:spcBef>
                <a:spcPts val="0"/>
              </a:spcBef>
              <a:buNone/>
              <a:defRPr sz="2400">
                <a:solidFill>
                  <a:schemeClr val="bg1"/>
                </a:solidFill>
              </a:defRPr>
            </a:lvl1pPr>
          </a:lstStyle>
          <a:p>
            <a:pPr lvl="0"/>
            <a:r>
              <a:rPr lang="en-US"/>
              <a:t>Link to next step</a:t>
            </a:r>
          </a:p>
        </p:txBody>
      </p:sp>
      <p:pic>
        <p:nvPicPr>
          <p:cNvPr id="9" name="Picture 8" descr="Centre for Teaching and Learning, University of Oxford">
            <a:extLst>
              <a:ext uri="{FF2B5EF4-FFF2-40B4-BE49-F238E27FC236}">
                <a16:creationId xmlns:a16="http://schemas.microsoft.com/office/drawing/2014/main" id="{4F81459D-8660-260E-9634-5FA811DC5D0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2678"/>
          <a:stretch/>
        </p:blipFill>
        <p:spPr>
          <a:xfrm>
            <a:off x="395536" y="267494"/>
            <a:ext cx="1099255" cy="1077836"/>
          </a:xfrm>
          <a:prstGeom prst="rect">
            <a:avLst/>
          </a:prstGeom>
        </p:spPr>
      </p:pic>
    </p:spTree>
    <p:extLst>
      <p:ext uri="{BB962C8B-B14F-4D97-AF65-F5344CB8AC3E}">
        <p14:creationId xmlns:p14="http://schemas.microsoft.com/office/powerpoint/2010/main" val="24969950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ing with image (blue)">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9913" y="1995687"/>
            <a:ext cx="4824537" cy="980681"/>
          </a:xfrm>
          <a:prstGeom prst="rect">
            <a:avLst/>
          </a:prstGeom>
        </p:spPr>
        <p:txBody>
          <a:bodyPr anchor="t">
            <a:normAutofit/>
          </a:bodyPr>
          <a:lstStyle>
            <a:lvl1pPr algn="l">
              <a:defRPr sz="4000" b="1" cap="none" baseline="0">
                <a:solidFill>
                  <a:schemeClr val="bg1"/>
                </a:solidFill>
              </a:defRPr>
            </a:lvl1pPr>
          </a:lstStyle>
          <a:p>
            <a:r>
              <a:rPr lang="en-US" dirty="0"/>
              <a:t>Section title</a:t>
            </a:r>
            <a:endParaRPr lang="en-GB" dirty="0"/>
          </a:p>
        </p:txBody>
      </p:sp>
      <p:sp>
        <p:nvSpPr>
          <p:cNvPr id="5" name="Content Placeholder 4">
            <a:extLst>
              <a:ext uri="{FF2B5EF4-FFF2-40B4-BE49-F238E27FC236}">
                <a16:creationId xmlns:a16="http://schemas.microsoft.com/office/drawing/2014/main" id="{763E0FA1-599F-4FE0-97B9-19FC36686423}"/>
              </a:ext>
              <a:ext uri="{C183D7F6-B498-43B3-948B-1728B52AA6E4}">
                <adec:decorative xmlns:adec="http://schemas.microsoft.com/office/drawing/2017/decorative" val="1"/>
              </a:ext>
            </a:extLst>
          </p:cNvPr>
          <p:cNvSpPr>
            <a:spLocks noGrp="1"/>
          </p:cNvSpPr>
          <p:nvPr>
            <p:ph sz="quarter" idx="10" hasCustomPrompt="1"/>
          </p:nvPr>
        </p:nvSpPr>
        <p:spPr>
          <a:xfrm>
            <a:off x="2555776" y="1995489"/>
            <a:ext cx="1079500" cy="980681"/>
          </a:xfrm>
          <a:prstGeom prst="rect">
            <a:avLst/>
          </a:prstGeom>
        </p:spPr>
        <p:txBody>
          <a:bodyPr/>
          <a:lstStyle>
            <a:lvl1pPr marL="0" indent="0">
              <a:buNone/>
              <a:defRPr lang="en-GB" sz="1800" b="1" dirty="0">
                <a:solidFill>
                  <a:schemeClr val="bg1"/>
                </a:solidFill>
              </a:defRPr>
            </a:lvl1pPr>
          </a:lstStyle>
          <a:p>
            <a:pPr lvl="0"/>
            <a:r>
              <a:rPr lang="en-GB" dirty="0"/>
              <a:t>Icon or picture</a:t>
            </a:r>
          </a:p>
        </p:txBody>
      </p:sp>
    </p:spTree>
    <p:extLst>
      <p:ext uri="{BB962C8B-B14F-4D97-AF65-F5344CB8AC3E}">
        <p14:creationId xmlns:p14="http://schemas.microsoft.com/office/powerpoint/2010/main" val="48838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8F7C37-2B50-49CD-83FC-80A26B42AB59}"/>
              </a:ext>
            </a:extLst>
          </p:cNvPr>
          <p:cNvSpPr>
            <a:spLocks noGrp="1"/>
          </p:cNvSpPr>
          <p:nvPr>
            <p:ph type="title" hasCustomPrompt="1"/>
          </p:nvPr>
        </p:nvSpPr>
        <p:spPr>
          <a:xfrm>
            <a:off x="0" y="4803103"/>
            <a:ext cx="9144000" cy="340397"/>
          </a:xfrm>
          <a:prstGeom prst="rect">
            <a:avLst/>
          </a:prstGeom>
          <a:solidFill>
            <a:srgbClr val="021E42"/>
          </a:solidFill>
        </p:spPr>
        <p:txBody>
          <a:bodyPr>
            <a:noAutofit/>
          </a:bodyPr>
          <a:lstStyle>
            <a:lvl1pPr marL="3316288" indent="0">
              <a:defRPr sz="1800" b="1">
                <a:solidFill>
                  <a:schemeClr val="bg1"/>
                </a:solidFill>
              </a:defRPr>
            </a:lvl1pPr>
          </a:lstStyle>
          <a:p>
            <a:r>
              <a:rPr lang="en-US" dirty="0"/>
              <a:t>Quote attribution (works as title)</a:t>
            </a:r>
          </a:p>
        </p:txBody>
      </p:sp>
      <p:sp>
        <p:nvSpPr>
          <p:cNvPr id="4" name="Text Placeholder 3">
            <a:extLst>
              <a:ext uri="{FF2B5EF4-FFF2-40B4-BE49-F238E27FC236}">
                <a16:creationId xmlns:a16="http://schemas.microsoft.com/office/drawing/2014/main" id="{D83D61EF-1A36-49AF-9A4B-D12F746FE93D}"/>
              </a:ext>
            </a:extLst>
          </p:cNvPr>
          <p:cNvSpPr>
            <a:spLocks noGrp="1"/>
          </p:cNvSpPr>
          <p:nvPr>
            <p:ph type="body" sz="quarter" idx="10" hasCustomPrompt="1"/>
          </p:nvPr>
        </p:nvSpPr>
        <p:spPr>
          <a:xfrm>
            <a:off x="3419872" y="771550"/>
            <a:ext cx="5328592" cy="3327618"/>
          </a:xfrm>
          <a:prstGeom prst="rect">
            <a:avLst/>
          </a:prstGeom>
        </p:spPr>
        <p:txBody>
          <a:bodyPr anchor="ctr" anchorCtr="0"/>
          <a:lstStyle>
            <a:lvl1pPr marL="0" indent="0">
              <a:buFontTx/>
              <a:buNone/>
              <a:defRPr sz="2800"/>
            </a:lvl1pPr>
          </a:lstStyle>
          <a:p>
            <a:pPr lvl="0"/>
            <a:r>
              <a:rPr lang="en-US" dirty="0"/>
              <a:t>Quote text</a:t>
            </a:r>
          </a:p>
        </p:txBody>
      </p:sp>
      <p:pic>
        <p:nvPicPr>
          <p:cNvPr id="3" name="Graphic 2">
            <a:extLst>
              <a:ext uri="{FF2B5EF4-FFF2-40B4-BE49-F238E27FC236}">
                <a16:creationId xmlns:a16="http://schemas.microsoft.com/office/drawing/2014/main" id="{392A76D5-806C-4414-B201-4490AF7A8EC9}"/>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5496" y="-20538"/>
            <a:ext cx="1947624" cy="1947624"/>
          </a:xfrm>
          <a:prstGeom prst="rect">
            <a:avLst/>
          </a:prstGeom>
        </p:spPr>
      </p:pic>
    </p:spTree>
    <p:extLst>
      <p:ext uri="{BB962C8B-B14F-4D97-AF65-F5344CB8AC3E}">
        <p14:creationId xmlns:p14="http://schemas.microsoft.com/office/powerpoint/2010/main" val="65783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ide bar title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8F7C37-2B50-49CD-83FC-80A26B42AB59}"/>
              </a:ext>
              <a:ext uri="{C183D7F6-B498-43B3-948B-1728B52AA6E4}">
                <adec:decorative xmlns:adec="http://schemas.microsoft.com/office/drawing/2017/decorative" val="0"/>
              </a:ext>
            </a:extLst>
          </p:cNvPr>
          <p:cNvSpPr>
            <a:spLocks noGrp="1"/>
          </p:cNvSpPr>
          <p:nvPr>
            <p:ph type="title" hasCustomPrompt="1"/>
          </p:nvPr>
        </p:nvSpPr>
        <p:spPr>
          <a:xfrm>
            <a:off x="0" y="1"/>
            <a:ext cx="3491880" cy="5143499"/>
          </a:xfrm>
          <a:prstGeom prst="rect">
            <a:avLst/>
          </a:prstGeom>
          <a:solidFill>
            <a:srgbClr val="021E42"/>
          </a:solidFill>
        </p:spPr>
        <p:txBody>
          <a:bodyPr lIns="360000" tIns="504000" rIns="360000" bIns="180000">
            <a:noAutofit/>
          </a:bodyPr>
          <a:lstStyle>
            <a:lvl1pPr marL="0" indent="0">
              <a:defRPr lang="en-US" dirty="0">
                <a:solidFill>
                  <a:srgbClr val="F2F2F2"/>
                </a:solidFill>
              </a:defRPr>
            </a:lvl1pPr>
          </a:lstStyle>
          <a:p>
            <a:r>
              <a:rPr lang="en-US" dirty="0"/>
              <a:t>Slide title</a:t>
            </a:r>
          </a:p>
        </p:txBody>
      </p:sp>
      <p:sp>
        <p:nvSpPr>
          <p:cNvPr id="4" name="Text Placeholder 3">
            <a:extLst>
              <a:ext uri="{FF2B5EF4-FFF2-40B4-BE49-F238E27FC236}">
                <a16:creationId xmlns:a16="http://schemas.microsoft.com/office/drawing/2014/main" id="{D83D61EF-1A36-49AF-9A4B-D12F746FE93D}"/>
              </a:ext>
            </a:extLst>
          </p:cNvPr>
          <p:cNvSpPr>
            <a:spLocks noGrp="1"/>
          </p:cNvSpPr>
          <p:nvPr>
            <p:ph type="body" sz="quarter" idx="10" hasCustomPrompt="1"/>
          </p:nvPr>
        </p:nvSpPr>
        <p:spPr>
          <a:xfrm>
            <a:off x="4139952" y="483518"/>
            <a:ext cx="4464496" cy="4176464"/>
          </a:xfrm>
          <a:prstGeom prst="rect">
            <a:avLst/>
          </a:prstGeom>
        </p:spPr>
        <p:txBody>
          <a:bodyPr lIns="72000" anchor="t" anchorCtr="0"/>
          <a:lstStyle>
            <a:lvl1pPr marL="0" indent="0">
              <a:buFontTx/>
              <a:buNone/>
              <a:defRPr sz="2800">
                <a:solidFill>
                  <a:srgbClr val="002147"/>
                </a:solidFill>
              </a:defRPr>
            </a:lvl1pPr>
          </a:lstStyle>
          <a:p>
            <a:pPr lvl="0"/>
            <a:r>
              <a:rPr lang="en-US" dirty="0"/>
              <a:t>Click here to edit text</a:t>
            </a:r>
          </a:p>
        </p:txBody>
      </p:sp>
    </p:spTree>
    <p:extLst>
      <p:ext uri="{BB962C8B-B14F-4D97-AF65-F5344CB8AC3E}">
        <p14:creationId xmlns:p14="http://schemas.microsoft.com/office/powerpoint/2010/main" val="3459088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2807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51" r:id="rId3"/>
    <p:sldLayoutId id="2147483719" r:id="rId4"/>
    <p:sldLayoutId id="2147483722" r:id="rId5"/>
  </p:sldLayoutIdLst>
  <p:hf hdr="0" ftr="0" dt="0"/>
  <p:txStyles>
    <p:titleStyle>
      <a:lvl1pPr algn="l" defTabSz="342821" rtl="0" eaLnBrk="1" latinLnBrk="0" hangingPunct="1">
        <a:spcBef>
          <a:spcPct val="0"/>
        </a:spcBef>
        <a:buNone/>
        <a:defRPr sz="2000" b="0" kern="1200">
          <a:solidFill>
            <a:srgbClr val="002147"/>
          </a:solidFill>
          <a:latin typeface="+mn-lt"/>
          <a:ea typeface="+mj-ea"/>
          <a:cs typeface="Times New Roman" panose="02020603050405020304" pitchFamily="18" charset="0"/>
        </a:defRPr>
      </a:lvl1pPr>
    </p:titleStyle>
    <p:bodyStyle>
      <a:lvl1pPr marL="128578" indent="-128578" algn="l" defTabSz="342821" rtl="0" eaLnBrk="1" latinLnBrk="0" hangingPunct="1">
        <a:lnSpc>
          <a:spcPct val="120000"/>
        </a:lnSpc>
        <a:spcBef>
          <a:spcPct val="20000"/>
        </a:spcBef>
        <a:buSzPct val="120000"/>
        <a:buFont typeface="Wingdings" panose="05000000000000000000" pitchFamily="2" charset="2"/>
        <a:buChar char="§"/>
        <a:defRPr sz="1200" kern="1200">
          <a:solidFill>
            <a:srgbClr val="002147"/>
          </a:solidFill>
          <a:latin typeface="+mn-lt"/>
          <a:ea typeface="+mn-ea"/>
          <a:cs typeface="+mn-cs"/>
        </a:defRPr>
      </a:lvl1pPr>
      <a:lvl2pPr marL="299988" indent="-128578" algn="l" defTabSz="342821" rtl="0" eaLnBrk="1" latinLnBrk="0" hangingPunct="1">
        <a:lnSpc>
          <a:spcPct val="114000"/>
        </a:lnSpc>
        <a:spcBef>
          <a:spcPct val="20000"/>
        </a:spcBef>
        <a:buClr>
          <a:srgbClr val="FFB414"/>
        </a:buClr>
        <a:buSzPct val="120000"/>
        <a:buFont typeface="Courier New" panose="02070309020205020404" pitchFamily="49" charset="0"/>
        <a:buChar char="o"/>
        <a:defRPr sz="900" kern="1200">
          <a:solidFill>
            <a:srgbClr val="002147"/>
          </a:solidFill>
          <a:latin typeface="+mn-lt"/>
          <a:ea typeface="+mn-ea"/>
          <a:cs typeface="+mn-cs"/>
        </a:defRPr>
      </a:lvl2pPr>
      <a:lvl3pPr marL="449969" indent="-107149" algn="l" defTabSz="342821" rtl="0" eaLnBrk="1" latinLnBrk="0" hangingPunct="1">
        <a:spcBef>
          <a:spcPct val="20000"/>
        </a:spcBef>
        <a:buClr>
          <a:srgbClr val="002147"/>
        </a:buClr>
        <a:buSzPct val="120000"/>
        <a:buFont typeface="Arial" panose="020B0604020202020204" pitchFamily="34" charset="0"/>
        <a:buChar char="•"/>
        <a:defRPr sz="800" kern="1200">
          <a:solidFill>
            <a:srgbClr val="002147"/>
          </a:solidFill>
          <a:latin typeface="+mn-lt"/>
          <a:ea typeface="+mn-ea"/>
          <a:cs typeface="+mn-cs"/>
        </a:defRPr>
      </a:lvl3pPr>
      <a:lvl4pPr marL="621379" indent="-107149" algn="l" defTabSz="342821" rtl="0" eaLnBrk="1" latinLnBrk="0" hangingPunct="1">
        <a:spcBef>
          <a:spcPct val="20000"/>
        </a:spcBef>
        <a:buFont typeface="Arial" panose="020B0604020202020204" pitchFamily="34" charset="0"/>
        <a:buChar char="•"/>
        <a:defRPr sz="800" kern="1200">
          <a:solidFill>
            <a:srgbClr val="002147"/>
          </a:solidFill>
          <a:latin typeface="+mn-lt"/>
          <a:ea typeface="+mn-ea"/>
          <a:cs typeface="+mn-cs"/>
        </a:defRPr>
      </a:lvl4pPr>
      <a:lvl5pPr marL="792885" indent="-107149" algn="l" defTabSz="342821" rtl="0" eaLnBrk="1" latinLnBrk="0" hangingPunct="1">
        <a:spcBef>
          <a:spcPct val="20000"/>
        </a:spcBef>
        <a:buFont typeface="Arial" panose="020B0604020202020204" pitchFamily="34" charset="0"/>
        <a:buChar char="•"/>
        <a:defRPr sz="800" kern="1200">
          <a:solidFill>
            <a:srgbClr val="002147"/>
          </a:solidFill>
          <a:latin typeface="+mn-lt"/>
          <a:ea typeface="+mn-ea"/>
          <a:cs typeface="+mn-cs"/>
        </a:defRPr>
      </a:lvl5pPr>
      <a:lvl6pPr marL="942756" indent="-85706" algn="l" defTabSz="342821" rtl="0" eaLnBrk="1" latinLnBrk="0" hangingPunct="1">
        <a:spcBef>
          <a:spcPct val="20000"/>
        </a:spcBef>
        <a:buFont typeface="Arial" pitchFamily="34" charset="0"/>
        <a:buChar char="•"/>
        <a:defRPr sz="750" kern="1200">
          <a:solidFill>
            <a:schemeClr val="tx1"/>
          </a:solidFill>
          <a:latin typeface="+mn-lt"/>
          <a:ea typeface="+mn-ea"/>
          <a:cs typeface="+mn-cs"/>
        </a:defRPr>
      </a:lvl6pPr>
      <a:lvl7pPr marL="1114166" indent="-85706" algn="l" defTabSz="342821" rtl="0" eaLnBrk="1" latinLnBrk="0" hangingPunct="1">
        <a:spcBef>
          <a:spcPct val="20000"/>
        </a:spcBef>
        <a:buFont typeface="Arial" pitchFamily="34" charset="0"/>
        <a:buChar char="•"/>
        <a:defRPr sz="750" kern="1200">
          <a:solidFill>
            <a:schemeClr val="tx1"/>
          </a:solidFill>
          <a:latin typeface="+mn-lt"/>
          <a:ea typeface="+mn-ea"/>
          <a:cs typeface="+mn-cs"/>
        </a:defRPr>
      </a:lvl7pPr>
      <a:lvl8pPr marL="1285576" indent="-85706" algn="l" defTabSz="342821" rtl="0" eaLnBrk="1" latinLnBrk="0" hangingPunct="1">
        <a:spcBef>
          <a:spcPct val="20000"/>
        </a:spcBef>
        <a:buFont typeface="Arial" pitchFamily="34" charset="0"/>
        <a:buChar char="•"/>
        <a:defRPr sz="750" kern="1200">
          <a:solidFill>
            <a:schemeClr val="tx1"/>
          </a:solidFill>
          <a:latin typeface="+mn-lt"/>
          <a:ea typeface="+mn-ea"/>
          <a:cs typeface="+mn-cs"/>
        </a:defRPr>
      </a:lvl8pPr>
      <a:lvl9pPr marL="1456987" indent="-85706" algn="l" defTabSz="342821" rtl="0" eaLnBrk="1" latinLnBrk="0" hangingPunct="1">
        <a:spcBef>
          <a:spcPct val="20000"/>
        </a:spcBef>
        <a:buFont typeface="Arial" pitchFamily="34" charset="0"/>
        <a:buChar char="•"/>
        <a:defRPr sz="750" kern="1200">
          <a:solidFill>
            <a:schemeClr val="tx1"/>
          </a:solidFill>
          <a:latin typeface="+mn-lt"/>
          <a:ea typeface="+mn-ea"/>
          <a:cs typeface="+mn-cs"/>
        </a:defRPr>
      </a:lvl9pPr>
    </p:bodyStyle>
    <p:otherStyle>
      <a:defPPr>
        <a:defRPr lang="en-US"/>
      </a:defPPr>
      <a:lvl1pPr marL="0" algn="l" defTabSz="342821" rtl="0" eaLnBrk="1" latinLnBrk="0" hangingPunct="1">
        <a:defRPr sz="675" kern="1200">
          <a:solidFill>
            <a:schemeClr val="tx1"/>
          </a:solidFill>
          <a:latin typeface="+mn-lt"/>
          <a:ea typeface="+mn-ea"/>
          <a:cs typeface="+mn-cs"/>
        </a:defRPr>
      </a:lvl1pPr>
      <a:lvl2pPr marL="171409" algn="l" defTabSz="342821" rtl="0" eaLnBrk="1" latinLnBrk="0" hangingPunct="1">
        <a:defRPr sz="675" kern="1200">
          <a:solidFill>
            <a:schemeClr val="tx1"/>
          </a:solidFill>
          <a:latin typeface="+mn-lt"/>
          <a:ea typeface="+mn-ea"/>
          <a:cs typeface="+mn-cs"/>
        </a:defRPr>
      </a:lvl2pPr>
      <a:lvl3pPr marL="342821" algn="l" defTabSz="342821" rtl="0" eaLnBrk="1" latinLnBrk="0" hangingPunct="1">
        <a:defRPr sz="675" kern="1200">
          <a:solidFill>
            <a:schemeClr val="tx1"/>
          </a:solidFill>
          <a:latin typeface="+mn-lt"/>
          <a:ea typeface="+mn-ea"/>
          <a:cs typeface="+mn-cs"/>
        </a:defRPr>
      </a:lvl3pPr>
      <a:lvl4pPr marL="514230" algn="l" defTabSz="342821" rtl="0" eaLnBrk="1" latinLnBrk="0" hangingPunct="1">
        <a:defRPr sz="675" kern="1200">
          <a:solidFill>
            <a:schemeClr val="tx1"/>
          </a:solidFill>
          <a:latin typeface="+mn-lt"/>
          <a:ea typeface="+mn-ea"/>
          <a:cs typeface="+mn-cs"/>
        </a:defRPr>
      </a:lvl4pPr>
      <a:lvl5pPr marL="685641" algn="l" defTabSz="342821" rtl="0" eaLnBrk="1" latinLnBrk="0" hangingPunct="1">
        <a:defRPr sz="675" kern="1200">
          <a:solidFill>
            <a:schemeClr val="tx1"/>
          </a:solidFill>
          <a:latin typeface="+mn-lt"/>
          <a:ea typeface="+mn-ea"/>
          <a:cs typeface="+mn-cs"/>
        </a:defRPr>
      </a:lvl5pPr>
      <a:lvl6pPr marL="857052" algn="l" defTabSz="342821" rtl="0" eaLnBrk="1" latinLnBrk="0" hangingPunct="1">
        <a:defRPr sz="675" kern="1200">
          <a:solidFill>
            <a:schemeClr val="tx1"/>
          </a:solidFill>
          <a:latin typeface="+mn-lt"/>
          <a:ea typeface="+mn-ea"/>
          <a:cs typeface="+mn-cs"/>
        </a:defRPr>
      </a:lvl6pPr>
      <a:lvl7pPr marL="1028461" algn="l" defTabSz="342821" rtl="0" eaLnBrk="1" latinLnBrk="0" hangingPunct="1">
        <a:defRPr sz="675" kern="1200">
          <a:solidFill>
            <a:schemeClr val="tx1"/>
          </a:solidFill>
          <a:latin typeface="+mn-lt"/>
          <a:ea typeface="+mn-ea"/>
          <a:cs typeface="+mn-cs"/>
        </a:defRPr>
      </a:lvl7pPr>
      <a:lvl8pPr marL="1199871" algn="l" defTabSz="342821" rtl="0" eaLnBrk="1" latinLnBrk="0" hangingPunct="1">
        <a:defRPr sz="675" kern="1200">
          <a:solidFill>
            <a:schemeClr val="tx1"/>
          </a:solidFill>
          <a:latin typeface="+mn-lt"/>
          <a:ea typeface="+mn-ea"/>
          <a:cs typeface="+mn-cs"/>
        </a:defRPr>
      </a:lvl8pPr>
      <a:lvl9pPr marL="1371280" algn="l" defTabSz="342821"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053B-5660-1C6F-CCAA-141ED54B15B7}"/>
              </a:ext>
            </a:extLst>
          </p:cNvPr>
          <p:cNvSpPr>
            <a:spLocks noGrp="1"/>
          </p:cNvSpPr>
          <p:nvPr>
            <p:ph type="ctrTitle"/>
          </p:nvPr>
        </p:nvSpPr>
        <p:spPr>
          <a:xfrm>
            <a:off x="3995936" y="411511"/>
            <a:ext cx="4886212" cy="2040607"/>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lgn="r"/>
            <a:r>
              <a:rPr lang="en-US" sz="2750" dirty="0"/>
              <a:t>Can Roads Designed Yesterday Survive Tomorrow?</a:t>
            </a:r>
          </a:p>
        </p:txBody>
      </p:sp>
      <p:sp>
        <p:nvSpPr>
          <p:cNvPr id="4" name="Title 1">
            <a:extLst>
              <a:ext uri="{FF2B5EF4-FFF2-40B4-BE49-F238E27FC236}">
                <a16:creationId xmlns:a16="http://schemas.microsoft.com/office/drawing/2014/main" id="{3A2F0CFC-14EE-B3E0-6130-A9D02AB3A34B}"/>
              </a:ext>
            </a:extLst>
          </p:cNvPr>
          <p:cNvSpPr txBox="1">
            <a:spLocks/>
          </p:cNvSpPr>
          <p:nvPr/>
        </p:nvSpPr>
        <p:spPr>
          <a:xfrm>
            <a:off x="3995936" y="3291830"/>
            <a:ext cx="4886212" cy="1296144"/>
          </a:xfrm>
          <a:prstGeom prst="rect">
            <a:avLst/>
          </a:prstGeom>
        </p:spPr>
        <p:txBody>
          <a:bodyPr anchor="ctr" anchorCtr="0">
            <a:noAutofit/>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lgn="r"/>
            <a:r>
              <a:rPr lang="en-US" sz="1800" dirty="0"/>
              <a:t>Adapting asset management for climate change</a:t>
            </a:r>
          </a:p>
        </p:txBody>
      </p:sp>
      <p:sp>
        <p:nvSpPr>
          <p:cNvPr id="6" name="Title 1">
            <a:extLst>
              <a:ext uri="{FF2B5EF4-FFF2-40B4-BE49-F238E27FC236}">
                <a16:creationId xmlns:a16="http://schemas.microsoft.com/office/drawing/2014/main" id="{0D9E717E-A776-FCBE-52A8-7E76141E8CA7}"/>
              </a:ext>
            </a:extLst>
          </p:cNvPr>
          <p:cNvSpPr txBox="1">
            <a:spLocks/>
          </p:cNvSpPr>
          <p:nvPr/>
        </p:nvSpPr>
        <p:spPr>
          <a:xfrm>
            <a:off x="7448689" y="4734001"/>
            <a:ext cx="1695311" cy="409500"/>
          </a:xfrm>
          <a:prstGeom prst="rect">
            <a:avLst/>
          </a:prstGeom>
        </p:spPr>
        <p:txBody>
          <a:bodyPr anchor="ctr" anchorCtr="0">
            <a:noAutofit/>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sz="1800" dirty="0">
                <a:solidFill>
                  <a:schemeClr val="bg1"/>
                </a:solidFill>
              </a:rPr>
              <a:t>May 06, 2026</a:t>
            </a:r>
          </a:p>
        </p:txBody>
      </p:sp>
      <p:pic>
        <p:nvPicPr>
          <p:cNvPr id="7" name="Picture 6">
            <a:extLst>
              <a:ext uri="{FF2B5EF4-FFF2-40B4-BE49-F238E27FC236}">
                <a16:creationId xmlns:a16="http://schemas.microsoft.com/office/drawing/2014/main" id="{31D9FAAE-A0EB-D11C-B39D-5B45A22229B9}"/>
              </a:ext>
            </a:extLst>
          </p:cNvPr>
          <p:cNvPicPr>
            <a:picLocks noChangeAspect="1"/>
          </p:cNvPicPr>
          <p:nvPr/>
        </p:nvPicPr>
        <p:blipFill>
          <a:blip r:embed="rId2"/>
          <a:stretch>
            <a:fillRect/>
          </a:stretch>
        </p:blipFill>
        <p:spPr>
          <a:xfrm>
            <a:off x="261852" y="3339729"/>
            <a:ext cx="1248246" cy="1248246"/>
          </a:xfrm>
          <a:prstGeom prst="rect">
            <a:avLst/>
          </a:prstGeom>
        </p:spPr>
      </p:pic>
      <p:sp>
        <p:nvSpPr>
          <p:cNvPr id="13" name="Text Placeholder 12">
            <a:extLst>
              <a:ext uri="{FF2B5EF4-FFF2-40B4-BE49-F238E27FC236}">
                <a16:creationId xmlns:a16="http://schemas.microsoft.com/office/drawing/2014/main" id="{E5EBFF89-04F3-A011-B1D5-C559021CE145}"/>
              </a:ext>
            </a:extLst>
          </p:cNvPr>
          <p:cNvSpPr>
            <a:spLocks noGrp="1"/>
          </p:cNvSpPr>
          <p:nvPr>
            <p:ph type="body" sz="quarter" idx="16"/>
          </p:nvPr>
        </p:nvSpPr>
        <p:spPr/>
        <p:txBody>
          <a:bodyPr/>
          <a:lstStyle/>
          <a:p>
            <a:r>
              <a:rPr lang="en-US" dirty="0"/>
              <a:t>Opio Pamela Acheng                     May 06, 2026</a:t>
            </a:r>
          </a:p>
        </p:txBody>
      </p:sp>
    </p:spTree>
    <p:extLst>
      <p:ext uri="{BB962C8B-B14F-4D97-AF65-F5344CB8AC3E}">
        <p14:creationId xmlns:p14="http://schemas.microsoft.com/office/powerpoint/2010/main" val="2079771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A243-C9A4-2CBB-65BD-C2472C5AB147}"/>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solidFill>
                  <a:srgbClr val="FFFFFF"/>
                </a:solidFill>
              </a:rPr>
              <a:t>Four climate-related failure modes</a:t>
            </a:r>
          </a:p>
        </p:txBody>
      </p:sp>
      <p:sp>
        <p:nvSpPr>
          <p:cNvPr id="5" name="Text Placeholder 2">
            <a:extLst>
              <a:ext uri="{FF2B5EF4-FFF2-40B4-BE49-F238E27FC236}">
                <a16:creationId xmlns:a16="http://schemas.microsoft.com/office/drawing/2014/main" id="{103EA5E9-31C7-E87A-74F2-067021E3236D}"/>
              </a:ext>
            </a:extLst>
          </p:cNvPr>
          <p:cNvSpPr txBox="1">
            <a:spLocks/>
          </p:cNvSpPr>
          <p:nvPr/>
        </p:nvSpPr>
        <p:spPr>
          <a:xfrm>
            <a:off x="130167" y="2956782"/>
            <a:ext cx="3231546" cy="1257023"/>
          </a:xfrm>
          <a:prstGeom prst="rect">
            <a:avLst/>
          </a:prstGeom>
        </p:spPr>
        <p:txBody>
          <a:bodyPr lIns="72000" anchor="t" anchorCtr="0"/>
          <a:lstStyle>
            <a:defPPr>
              <a:defRPr lang="en-US"/>
            </a:defPPr>
            <a:lvl1pPr marL="0" indent="0" algn="l" defTabSz="1828512" rtl="0" eaLnBrk="1" latinLnBrk="0" hangingPunct="1">
              <a:lnSpc>
                <a:spcPct val="120000"/>
              </a:lnSpc>
              <a:spcBef>
                <a:spcPct val="20000"/>
              </a:spcBef>
              <a:buSzPct val="120000"/>
              <a:buFontTx/>
              <a:buNone/>
              <a:defRPr sz="3600" kern="1200">
                <a:solidFill>
                  <a:schemeClr val="tx1"/>
                </a:solidFill>
                <a:latin typeface="+mn-lt"/>
                <a:ea typeface="+mn-ea"/>
                <a:cs typeface="+mn-cs"/>
              </a:defRPr>
            </a:lvl1pPr>
            <a:lvl2pPr marL="914254" indent="-128578" algn="l" defTabSz="1828512" rtl="0" eaLnBrk="1" latinLnBrk="0" hangingPunct="1">
              <a:lnSpc>
                <a:spcPct val="114000"/>
              </a:lnSpc>
              <a:spcBef>
                <a:spcPct val="20000"/>
              </a:spcBef>
              <a:buClr>
                <a:srgbClr val="FFB414"/>
              </a:buClr>
              <a:buSzPct val="120000"/>
              <a:buFont typeface="Courier New" panose="02070309020205020404" pitchFamily="49" charset="0"/>
              <a:buChar char="o"/>
              <a:defRPr sz="3600" kern="1200">
                <a:solidFill>
                  <a:schemeClr val="tx1"/>
                </a:solidFill>
                <a:latin typeface="+mn-lt"/>
                <a:ea typeface="+mn-ea"/>
                <a:cs typeface="+mn-cs"/>
              </a:defRPr>
            </a:lvl2pPr>
            <a:lvl3pPr marL="1828512" indent="-107149" algn="l" defTabSz="1828512" rtl="0" eaLnBrk="1" latinLnBrk="0" hangingPunct="1">
              <a:spcBef>
                <a:spcPct val="20000"/>
              </a:spcBef>
              <a:buClr>
                <a:srgbClr val="002147"/>
              </a:buClr>
              <a:buSzPct val="120000"/>
              <a:buFont typeface="Arial" panose="020B0604020202020204" pitchFamily="34" charset="0"/>
              <a:buChar char="•"/>
              <a:defRPr sz="3600" kern="1200">
                <a:solidFill>
                  <a:schemeClr val="tx1"/>
                </a:solidFill>
                <a:latin typeface="+mn-lt"/>
                <a:ea typeface="+mn-ea"/>
                <a:cs typeface="+mn-cs"/>
              </a:defRPr>
            </a:lvl3pPr>
            <a:lvl4pPr marL="2742766" indent="-107149" algn="l" defTabSz="182851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57022" indent="-107149" algn="l" defTabSz="182851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571278"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485534"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399788"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7314046"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9pPr>
          </a:lstStyle>
          <a:p>
            <a:r>
              <a:rPr lang="en-US" sz="2400" b="1" dirty="0">
                <a:solidFill>
                  <a:srgbClr val="2E7D32"/>
                </a:solidFill>
              </a:rPr>
              <a:t>Addressed</a:t>
            </a:r>
            <a:r>
              <a:rPr lang="en-US" sz="2400" dirty="0"/>
              <a:t>  </a:t>
            </a:r>
            <a:r>
              <a:rPr lang="en-US" sz="2400" dirty="0">
                <a:solidFill>
                  <a:schemeClr val="bg2"/>
                </a:solidFill>
              </a:rPr>
              <a:t>Delayed effect · Direct failure</a:t>
            </a:r>
          </a:p>
          <a:p>
            <a:pPr>
              <a:spcBef>
                <a:spcPts val="1776"/>
              </a:spcBef>
            </a:pPr>
            <a:r>
              <a:rPr lang="en-US" sz="2400" b="1" dirty="0">
                <a:solidFill>
                  <a:srgbClr val="C62828"/>
                </a:solidFill>
              </a:rPr>
              <a:t>Out of scope</a:t>
            </a:r>
            <a:r>
              <a:rPr lang="en-US" sz="2400" dirty="0"/>
              <a:t>  </a:t>
            </a:r>
            <a:r>
              <a:rPr lang="en-US" sz="2400" dirty="0">
                <a:solidFill>
                  <a:schemeClr val="bg2"/>
                </a:solidFill>
              </a:rPr>
              <a:t>Jump · Jump &amp; delay</a:t>
            </a:r>
          </a:p>
        </p:txBody>
      </p:sp>
      <p:pic>
        <p:nvPicPr>
          <p:cNvPr id="3" name="deterioration_animation (3)">
            <a:hlinkClick r:id="" action="ppaction://media"/>
            <a:extLst>
              <a:ext uri="{FF2B5EF4-FFF2-40B4-BE49-F238E27FC236}">
                <a16:creationId xmlns:a16="http://schemas.microsoft.com/office/drawing/2014/main" id="{E6E495CE-0ABF-D858-4421-469D3B184E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517159" y="223736"/>
            <a:ext cx="5626841" cy="4501473"/>
          </a:xfrm>
          <a:prstGeom prst="rect">
            <a:avLst/>
          </a:prstGeom>
        </p:spPr>
      </p:pic>
    </p:spTree>
    <p:extLst>
      <p:ext uri="{BB962C8B-B14F-4D97-AF65-F5344CB8AC3E}">
        <p14:creationId xmlns:p14="http://schemas.microsoft.com/office/powerpoint/2010/main" val="363676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AA6CD-F992-BC13-BAE3-7D6618D4A71A}"/>
              </a:ext>
            </a:extLst>
          </p:cNvPr>
          <p:cNvSpPr>
            <a:spLocks noGrp="1"/>
          </p:cNvSpPr>
          <p:nvPr>
            <p:ph type="title"/>
          </p:nvPr>
        </p:nvSpPr>
        <p:spPr>
          <a:xfrm>
            <a:off x="3419872" y="627534"/>
            <a:ext cx="5472608" cy="3816424"/>
          </a:xfrm>
        </p:spPr>
        <p:txBody>
          <a:bodyPr>
            <a:noAutofit/>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solidFill>
                  <a:srgbClr val="FFFFFF"/>
                </a:solidFill>
              </a:rPr>
              <a:t>Solution:</a:t>
            </a:r>
            <a:br>
              <a:rPr lang="en-US" dirty="0">
                <a:solidFill>
                  <a:srgbClr val="FFFFFF"/>
                </a:solidFill>
              </a:rPr>
            </a:br>
            <a:r>
              <a:rPr lang="en-US" dirty="0">
                <a:solidFill>
                  <a:srgbClr val="FFFFFF"/>
                </a:solidFill>
              </a:rPr>
              <a:t>A dual-mode framework</a:t>
            </a:r>
          </a:p>
        </p:txBody>
      </p:sp>
    </p:spTree>
    <p:extLst>
      <p:ext uri="{BB962C8B-B14F-4D97-AF65-F5344CB8AC3E}">
        <p14:creationId xmlns:p14="http://schemas.microsoft.com/office/powerpoint/2010/main" val="366554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A243-C9A4-2CBB-65BD-C2472C5AB147}"/>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sz="2800" dirty="0">
                <a:solidFill>
                  <a:srgbClr val="FFFFFF"/>
                </a:solidFill>
              </a:rPr>
              <a:t>Two complementary approaches</a:t>
            </a:r>
            <a:br>
              <a:rPr lang="en-US" sz="2800" dirty="0">
                <a:solidFill>
                  <a:srgbClr val="FFFFFF"/>
                </a:solidFill>
              </a:rPr>
            </a:br>
            <a:br>
              <a:rPr lang="en-US" sz="2800" dirty="0">
                <a:solidFill>
                  <a:srgbClr val="FFFFFF"/>
                </a:solidFill>
              </a:rPr>
            </a:br>
            <a:br>
              <a:rPr lang="en-US" sz="2800" dirty="0">
                <a:solidFill>
                  <a:srgbClr val="FFFFFF"/>
                </a:solidFill>
              </a:rPr>
            </a:br>
            <a:br>
              <a:rPr lang="en-US" sz="2800" dirty="0">
                <a:solidFill>
                  <a:srgbClr val="FFFFFF"/>
                </a:solidFill>
              </a:rPr>
            </a:br>
            <a:endParaRPr lang="en-US" sz="2800" dirty="0">
              <a:solidFill>
                <a:srgbClr val="FFFFFF"/>
              </a:solidFill>
            </a:endParaRPr>
          </a:p>
        </p:txBody>
      </p:sp>
      <p:sp>
        <p:nvSpPr>
          <p:cNvPr id="3" name="Text Placeholder 2">
            <a:extLst>
              <a:ext uri="{FF2B5EF4-FFF2-40B4-BE49-F238E27FC236}">
                <a16:creationId xmlns:a16="http://schemas.microsoft.com/office/drawing/2014/main" id="{9269778F-E999-99B5-6F19-9674CEC1FCAA}"/>
              </a:ext>
            </a:extLst>
          </p:cNvPr>
          <p:cNvSpPr>
            <a:spLocks noGrp="1"/>
          </p:cNvSpPr>
          <p:nvPr>
            <p:ph type="body" sz="quarter" idx="10"/>
          </p:nvPr>
        </p:nvSpPr>
        <p:spPr>
          <a:xfrm>
            <a:off x="3622047" y="1"/>
            <a:ext cx="5521953" cy="5092606"/>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buNone/>
            </a:pPr>
            <a:r>
              <a:rPr lang="en-US" sz="3000" b="1" dirty="0"/>
              <a:t>DIRECT FAILURE . SUDDEN</a:t>
            </a:r>
          </a:p>
          <a:p>
            <a:pPr>
              <a:spcBef>
                <a:spcPts val="0"/>
              </a:spcBef>
              <a:buNone/>
            </a:pPr>
            <a:r>
              <a:rPr lang="en-US" sz="2400" dirty="0"/>
              <a:t>Resilience Module</a:t>
            </a:r>
          </a:p>
          <a:p>
            <a:pPr>
              <a:spcBef>
                <a:spcPts val="0"/>
              </a:spcBef>
              <a:buNone/>
            </a:pPr>
            <a:endParaRPr lang="en-US" sz="2400" dirty="0"/>
          </a:p>
          <a:p>
            <a:pPr>
              <a:buNone/>
            </a:pPr>
            <a:endParaRPr lang="en-US" dirty="0"/>
          </a:p>
          <a:p>
            <a:pPr>
              <a:buNone/>
            </a:pPr>
            <a:r>
              <a:rPr lang="en-US" sz="3000" b="1" dirty="0"/>
              <a:t>DELAYED FAILURE . PROGRESSIVE</a:t>
            </a:r>
          </a:p>
          <a:p>
            <a:pPr>
              <a:buNone/>
            </a:pPr>
            <a:r>
              <a:rPr lang="en-US" sz="2400" dirty="0"/>
              <a:t>Climate Shift factors</a:t>
            </a:r>
          </a:p>
        </p:txBody>
      </p:sp>
      <p:sp>
        <p:nvSpPr>
          <p:cNvPr id="4" name="Text Placeholder 2">
            <a:extLst>
              <a:ext uri="{FF2B5EF4-FFF2-40B4-BE49-F238E27FC236}">
                <a16:creationId xmlns:a16="http://schemas.microsoft.com/office/drawing/2014/main" id="{39250000-F28C-DB14-794D-B8E1003E3A86}"/>
              </a:ext>
            </a:extLst>
          </p:cNvPr>
          <p:cNvSpPr txBox="1">
            <a:spLocks/>
          </p:cNvSpPr>
          <p:nvPr/>
        </p:nvSpPr>
        <p:spPr>
          <a:xfrm>
            <a:off x="130167" y="2956782"/>
            <a:ext cx="3231546" cy="1257023"/>
          </a:xfrm>
          <a:prstGeom prst="rect">
            <a:avLst/>
          </a:prstGeom>
        </p:spPr>
        <p:txBody>
          <a:bodyPr lIns="72000" anchor="t" anchorCtr="0"/>
          <a:lstStyle>
            <a:defPPr>
              <a:defRPr lang="en-US"/>
            </a:defPPr>
            <a:lvl1pPr marL="0" indent="0" algn="l" defTabSz="1828512" rtl="0" eaLnBrk="1" latinLnBrk="0" hangingPunct="1">
              <a:lnSpc>
                <a:spcPct val="120000"/>
              </a:lnSpc>
              <a:spcBef>
                <a:spcPct val="20000"/>
              </a:spcBef>
              <a:buSzPct val="120000"/>
              <a:buFontTx/>
              <a:buNone/>
              <a:defRPr sz="3600" kern="1200">
                <a:solidFill>
                  <a:schemeClr val="tx1"/>
                </a:solidFill>
                <a:latin typeface="+mn-lt"/>
                <a:ea typeface="+mn-ea"/>
                <a:cs typeface="+mn-cs"/>
              </a:defRPr>
            </a:lvl1pPr>
            <a:lvl2pPr marL="914254" indent="-128578" algn="l" defTabSz="1828512" rtl="0" eaLnBrk="1" latinLnBrk="0" hangingPunct="1">
              <a:lnSpc>
                <a:spcPct val="114000"/>
              </a:lnSpc>
              <a:spcBef>
                <a:spcPct val="20000"/>
              </a:spcBef>
              <a:buClr>
                <a:srgbClr val="FFB414"/>
              </a:buClr>
              <a:buSzPct val="120000"/>
              <a:buFont typeface="Courier New" panose="02070309020205020404" pitchFamily="49" charset="0"/>
              <a:buChar char="o"/>
              <a:defRPr sz="3600" kern="1200">
                <a:solidFill>
                  <a:schemeClr val="tx1"/>
                </a:solidFill>
                <a:latin typeface="+mn-lt"/>
                <a:ea typeface="+mn-ea"/>
                <a:cs typeface="+mn-cs"/>
              </a:defRPr>
            </a:lvl2pPr>
            <a:lvl3pPr marL="1828512" indent="-107149" algn="l" defTabSz="1828512" rtl="0" eaLnBrk="1" latinLnBrk="0" hangingPunct="1">
              <a:spcBef>
                <a:spcPct val="20000"/>
              </a:spcBef>
              <a:buClr>
                <a:srgbClr val="002147"/>
              </a:buClr>
              <a:buSzPct val="120000"/>
              <a:buFont typeface="Arial" panose="020B0604020202020204" pitchFamily="34" charset="0"/>
              <a:buChar char="•"/>
              <a:defRPr sz="3600" kern="1200">
                <a:solidFill>
                  <a:schemeClr val="tx1"/>
                </a:solidFill>
                <a:latin typeface="+mn-lt"/>
                <a:ea typeface="+mn-ea"/>
                <a:cs typeface="+mn-cs"/>
              </a:defRPr>
            </a:lvl3pPr>
            <a:lvl4pPr marL="2742766" indent="-107149" algn="l" defTabSz="182851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57022" indent="-107149" algn="l" defTabSz="182851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571278"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485534"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399788"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7314046"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bg2"/>
                </a:solidFill>
              </a:rPr>
              <a:t>Direct failure</a:t>
            </a:r>
          </a:p>
          <a:p>
            <a:pPr marL="342900" indent="-342900">
              <a:buFont typeface="Arial" panose="020B0604020202020204" pitchFamily="34" charset="0"/>
              <a:buChar char="•"/>
            </a:pPr>
            <a:r>
              <a:rPr lang="en-US" sz="2400" dirty="0">
                <a:solidFill>
                  <a:schemeClr val="bg2"/>
                </a:solidFill>
              </a:rPr>
              <a:t>Delayed effect</a:t>
            </a:r>
          </a:p>
          <a:p>
            <a:endParaRPr lang="en-US" sz="2400" dirty="0">
              <a:solidFill>
                <a:schemeClr val="bg2"/>
              </a:solidFill>
            </a:endParaRPr>
          </a:p>
        </p:txBody>
      </p:sp>
    </p:spTree>
    <p:extLst>
      <p:ext uri="{BB962C8B-B14F-4D97-AF65-F5344CB8AC3E}">
        <p14:creationId xmlns:p14="http://schemas.microsoft.com/office/powerpoint/2010/main" val="354465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95B3-6223-0B5C-5AAE-0C82739A7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C4C0F-C6D0-2AA8-FAB1-6172680FF13F}"/>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b="1" dirty="0">
                <a:solidFill>
                  <a:srgbClr val="FFFFFF"/>
                </a:solidFill>
              </a:rPr>
              <a:t>DIRECT FAILURE.</a:t>
            </a:r>
            <a:br>
              <a:rPr lang="en-US" dirty="0">
                <a:solidFill>
                  <a:srgbClr val="FFFFFF"/>
                </a:solidFill>
              </a:rPr>
            </a:br>
            <a:br>
              <a:rPr lang="en-US" dirty="0">
                <a:solidFill>
                  <a:srgbClr val="FFFFFF"/>
                </a:solidFill>
              </a:rPr>
            </a:br>
            <a:br>
              <a:rPr lang="en-US" dirty="0">
                <a:solidFill>
                  <a:srgbClr val="FFFFFF"/>
                </a:solidFill>
              </a:rPr>
            </a:br>
            <a:r>
              <a:rPr lang="en-US" dirty="0">
                <a:solidFill>
                  <a:srgbClr val="FFFFFF"/>
                </a:solidFill>
              </a:rPr>
              <a:t>Resilience Module</a:t>
            </a:r>
          </a:p>
        </p:txBody>
      </p:sp>
      <p:pic>
        <p:nvPicPr>
          <p:cNvPr id="6" name="Picture 5">
            <a:extLst>
              <a:ext uri="{FF2B5EF4-FFF2-40B4-BE49-F238E27FC236}">
                <a16:creationId xmlns:a16="http://schemas.microsoft.com/office/drawing/2014/main" id="{729AC3D6-E56E-BE48-B839-C3705C866947}"/>
              </a:ext>
            </a:extLst>
          </p:cNvPr>
          <p:cNvPicPr>
            <a:picLocks noChangeAspect="1"/>
          </p:cNvPicPr>
          <p:nvPr/>
        </p:nvPicPr>
        <p:blipFill>
          <a:blip r:embed="rId3"/>
          <a:stretch>
            <a:fillRect/>
          </a:stretch>
        </p:blipFill>
        <p:spPr>
          <a:xfrm>
            <a:off x="3520161" y="838986"/>
            <a:ext cx="5559557" cy="3148116"/>
          </a:xfrm>
          <a:prstGeom prst="rect">
            <a:avLst/>
          </a:prstGeom>
        </p:spPr>
      </p:pic>
      <p:sp>
        <p:nvSpPr>
          <p:cNvPr id="7" name="TextBox 6">
            <a:extLst>
              <a:ext uri="{FF2B5EF4-FFF2-40B4-BE49-F238E27FC236}">
                <a16:creationId xmlns:a16="http://schemas.microsoft.com/office/drawing/2014/main" id="{2A2830A1-CDFE-E0E6-9EF8-0DA8080FC446}"/>
              </a:ext>
            </a:extLst>
          </p:cNvPr>
          <p:cNvSpPr txBox="1"/>
          <p:nvPr/>
        </p:nvSpPr>
        <p:spPr>
          <a:xfrm>
            <a:off x="3520161" y="3987102"/>
            <a:ext cx="5497242" cy="357021"/>
          </a:xfrm>
          <a:prstGeom prst="rect">
            <a:avLst/>
          </a:prstGeom>
          <a:noFill/>
        </p:spPr>
        <p:txBody>
          <a:bodyPr wrap="square" lIns="22860" tIns="9144" rIns="22860" bIns="9144" anchor="t">
            <a:spAutoFit/>
          </a:bodyPr>
          <a:lstStyle/>
          <a:p>
            <a:pPr algn="l"/>
            <a:r>
              <a:rPr lang="en-GB" sz="2200" i="1" dirty="0">
                <a:solidFill>
                  <a:srgbClr val="002147"/>
                </a:solidFill>
                <a:latin typeface="Calibri"/>
              </a:rPr>
              <a:t>Source: Hickford et al. 2022</a:t>
            </a:r>
            <a:endParaRPr sz="2200" i="1" dirty="0">
              <a:solidFill>
                <a:srgbClr val="002147"/>
              </a:solidFill>
              <a:latin typeface="Calibri"/>
            </a:endParaRPr>
          </a:p>
        </p:txBody>
      </p:sp>
    </p:spTree>
    <p:extLst>
      <p:ext uri="{BB962C8B-B14F-4D97-AF65-F5344CB8AC3E}">
        <p14:creationId xmlns:p14="http://schemas.microsoft.com/office/powerpoint/2010/main" val="75125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5221E-0EA3-2B40-A99A-3F20C0B0E8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95FA11-75EE-9B74-387A-267CF7708372}"/>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b="1" dirty="0">
                <a:solidFill>
                  <a:srgbClr val="FFFFFF"/>
                </a:solidFill>
              </a:rPr>
              <a:t>DELAYED EFFECT.</a:t>
            </a:r>
            <a:br>
              <a:rPr lang="en-US" dirty="0">
                <a:solidFill>
                  <a:srgbClr val="FFFFFF"/>
                </a:solidFill>
              </a:rPr>
            </a:br>
            <a:br>
              <a:rPr lang="en-US" dirty="0">
                <a:solidFill>
                  <a:srgbClr val="FFFFFF"/>
                </a:solidFill>
              </a:rPr>
            </a:br>
            <a:br>
              <a:rPr lang="en-US" dirty="0">
                <a:solidFill>
                  <a:srgbClr val="FFFFFF"/>
                </a:solidFill>
              </a:rPr>
            </a:br>
            <a:r>
              <a:rPr lang="en-US" dirty="0">
                <a:solidFill>
                  <a:srgbClr val="FFFFFF"/>
                </a:solidFill>
              </a:rPr>
              <a:t>Climate Shift factors</a:t>
            </a:r>
          </a:p>
        </p:txBody>
      </p:sp>
      <p:pic>
        <p:nvPicPr>
          <p:cNvPr id="7" name="Picture 6">
            <a:extLst>
              <a:ext uri="{FF2B5EF4-FFF2-40B4-BE49-F238E27FC236}">
                <a16:creationId xmlns:a16="http://schemas.microsoft.com/office/drawing/2014/main" id="{8DE2DA33-094A-A5E7-F739-00B08B493391}"/>
              </a:ext>
            </a:extLst>
          </p:cNvPr>
          <p:cNvPicPr>
            <a:picLocks noChangeAspect="1"/>
          </p:cNvPicPr>
          <p:nvPr/>
        </p:nvPicPr>
        <p:blipFill>
          <a:blip r:embed="rId3"/>
          <a:stretch>
            <a:fillRect/>
          </a:stretch>
        </p:blipFill>
        <p:spPr>
          <a:xfrm>
            <a:off x="3491879" y="1047639"/>
            <a:ext cx="5651453" cy="3390872"/>
          </a:xfrm>
          <a:prstGeom prst="rect">
            <a:avLst/>
          </a:prstGeom>
        </p:spPr>
      </p:pic>
    </p:spTree>
    <p:extLst>
      <p:ext uri="{BB962C8B-B14F-4D97-AF65-F5344CB8AC3E}">
        <p14:creationId xmlns:p14="http://schemas.microsoft.com/office/powerpoint/2010/main" val="2725998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07D8E-22AE-50E0-9D44-44D75A545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B11FB-9922-10BC-3CC5-244DF84C3067}"/>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b="1" dirty="0">
                <a:solidFill>
                  <a:srgbClr val="FFFFFF"/>
                </a:solidFill>
              </a:rPr>
              <a:t>DELAYED EFFECT.</a:t>
            </a:r>
            <a:br>
              <a:rPr lang="en-US" dirty="0">
                <a:solidFill>
                  <a:srgbClr val="FFFFFF"/>
                </a:solidFill>
              </a:rPr>
            </a:br>
            <a:br>
              <a:rPr lang="en-US" dirty="0">
                <a:solidFill>
                  <a:srgbClr val="FFFFFF"/>
                </a:solidFill>
              </a:rPr>
            </a:br>
            <a:br>
              <a:rPr lang="en-US" dirty="0">
                <a:solidFill>
                  <a:srgbClr val="FFFFFF"/>
                </a:solidFill>
              </a:rPr>
            </a:br>
            <a:r>
              <a:rPr lang="en-US" dirty="0">
                <a:solidFill>
                  <a:srgbClr val="FFFFFF"/>
                </a:solidFill>
              </a:rPr>
              <a:t>Climate Shift factors</a:t>
            </a:r>
          </a:p>
        </p:txBody>
      </p:sp>
      <p:sp>
        <p:nvSpPr>
          <p:cNvPr id="3" name="Text Placeholder 2">
            <a:extLst>
              <a:ext uri="{FF2B5EF4-FFF2-40B4-BE49-F238E27FC236}">
                <a16:creationId xmlns:a16="http://schemas.microsoft.com/office/drawing/2014/main" id="{DE7C8972-83C1-5297-EE33-0E6765E4738E}"/>
              </a:ext>
            </a:extLst>
          </p:cNvPr>
          <p:cNvSpPr>
            <a:spLocks noGrp="1"/>
          </p:cNvSpPr>
          <p:nvPr>
            <p:ph type="body" sz="quarter" idx="10"/>
          </p:nvPr>
        </p:nvSpPr>
        <p:spPr>
          <a:xfrm>
            <a:off x="3622047" y="1"/>
            <a:ext cx="5521953" cy="671208"/>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buNone/>
            </a:pPr>
            <a:r>
              <a:rPr lang="en-US" sz="3000" b="1" dirty="0"/>
              <a:t>Extreme Heat</a:t>
            </a:r>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45679A1A-3D78-2494-7DDF-94F30FC83486}"/>
                  </a:ext>
                </a:extLst>
              </p:cNvPr>
              <p:cNvSpPr txBox="1">
                <a:spLocks/>
              </p:cNvSpPr>
              <p:nvPr/>
            </p:nvSpPr>
            <p:spPr>
              <a:xfrm>
                <a:off x="3622046" y="564205"/>
                <a:ext cx="5521953" cy="4579294"/>
              </a:xfrm>
              <a:prstGeom prst="rect">
                <a:avLst/>
              </a:prstGeom>
            </p:spPr>
            <p:txBody>
              <a:bodyPr lIns="72000" anchor="t" anchorCtr="0"/>
              <a:lstStyle>
                <a:defPPr>
                  <a:defRPr lang="en-US"/>
                </a:defPPr>
                <a:lvl1pPr marL="0" indent="0" algn="l" defTabSz="1828512" rtl="0" eaLnBrk="1" latinLnBrk="0" hangingPunct="1">
                  <a:lnSpc>
                    <a:spcPct val="120000"/>
                  </a:lnSpc>
                  <a:spcBef>
                    <a:spcPct val="20000"/>
                  </a:spcBef>
                  <a:buSzPct val="120000"/>
                  <a:buFontTx/>
                  <a:buNone/>
                  <a:defRPr sz="3600" kern="1200">
                    <a:solidFill>
                      <a:schemeClr val="tx1"/>
                    </a:solidFill>
                    <a:latin typeface="+mn-lt"/>
                    <a:ea typeface="+mn-ea"/>
                    <a:cs typeface="+mn-cs"/>
                  </a:defRPr>
                </a:lvl1pPr>
                <a:lvl2pPr marL="914254" indent="-128578" algn="l" defTabSz="1828512" rtl="0" eaLnBrk="1" latinLnBrk="0" hangingPunct="1">
                  <a:lnSpc>
                    <a:spcPct val="114000"/>
                  </a:lnSpc>
                  <a:spcBef>
                    <a:spcPct val="20000"/>
                  </a:spcBef>
                  <a:buClr>
                    <a:srgbClr val="FFB414"/>
                  </a:buClr>
                  <a:buSzPct val="120000"/>
                  <a:buFont typeface="Courier New" panose="02070309020205020404" pitchFamily="49" charset="0"/>
                  <a:buChar char="o"/>
                  <a:defRPr sz="3600" kern="1200">
                    <a:solidFill>
                      <a:schemeClr val="tx1"/>
                    </a:solidFill>
                    <a:latin typeface="+mn-lt"/>
                    <a:ea typeface="+mn-ea"/>
                    <a:cs typeface="+mn-cs"/>
                  </a:defRPr>
                </a:lvl2pPr>
                <a:lvl3pPr marL="1828512" indent="-107149" algn="l" defTabSz="1828512" rtl="0" eaLnBrk="1" latinLnBrk="0" hangingPunct="1">
                  <a:spcBef>
                    <a:spcPct val="20000"/>
                  </a:spcBef>
                  <a:buClr>
                    <a:srgbClr val="002147"/>
                  </a:buClr>
                  <a:buSzPct val="120000"/>
                  <a:buFont typeface="Arial" panose="020B0604020202020204" pitchFamily="34" charset="0"/>
                  <a:buChar char="•"/>
                  <a:defRPr sz="3600" kern="1200">
                    <a:solidFill>
                      <a:schemeClr val="tx1"/>
                    </a:solidFill>
                    <a:latin typeface="+mn-lt"/>
                    <a:ea typeface="+mn-ea"/>
                    <a:cs typeface="+mn-cs"/>
                  </a:defRPr>
                </a:lvl3pPr>
                <a:lvl4pPr marL="2742766" indent="-107149" algn="l" defTabSz="182851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57022" indent="-107149" algn="l" defTabSz="182851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571278"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485534"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399788"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7314046"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Equation adapted from Temperature correction procedure for rutting (Kim et al., 1995)</a:t>
                </a:r>
              </a:p>
              <a:p>
                <a:pPr marL="457200" indent="-457200">
                  <a:buFont typeface="Arial" panose="020B0604020202020204" pitchFamily="34" charset="0"/>
                  <a:buChar char="•"/>
                </a:pPr>
                <a14:m>
                  <m:oMath xmlns:m="http://schemas.openxmlformats.org/officeDocument/2006/math">
                    <m:r>
                      <a:rPr lang="en-GB" sz="2400" b="0" i="1" smtClean="0">
                        <a:latin typeface="Cambria Math" panose="02040503050406030204" pitchFamily="18" charset="0"/>
                      </a:rPr>
                      <m:t>𝑀𝑢𝑙𝑡𝑖𝑝𝑙𝑖𝑒𝑟</m:t>
                    </m:r>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𝑅𝑢𝑡</m:t>
                            </m:r>
                          </m:e>
                          <m:sub>
                            <m:r>
                              <a:rPr lang="en-GB" sz="2400" b="0" i="1" smtClean="0">
                                <a:latin typeface="Cambria Math" panose="02040503050406030204" pitchFamily="18" charset="0"/>
                              </a:rPr>
                              <m:t>h𝑒𝑎𝑡</m:t>
                            </m:r>
                          </m:sub>
                        </m:sSub>
                      </m:num>
                      <m:den>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𝑅𝑢𝑡</m:t>
                            </m:r>
                          </m:e>
                          <m:sub>
                            <m:r>
                              <a:rPr lang="en-GB" sz="2400" b="0" i="1" smtClean="0">
                                <a:latin typeface="Cambria Math" panose="02040503050406030204" pitchFamily="18" charset="0"/>
                              </a:rPr>
                              <m:t>𝑏𝑎𝑠𝑒𝑙𝑖𝑛𝑒</m:t>
                            </m:r>
                          </m:sub>
                        </m:sSub>
                      </m:den>
                    </m:f>
                  </m:oMath>
                </a14:m>
                <a:endParaRPr lang="en-GB" sz="2400" b="0" dirty="0"/>
              </a:p>
              <a:p>
                <a:pPr marL="457200" indent="-457200">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rPr>
                        </m:ctrlPr>
                      </m:sSubPr>
                      <m:e>
                        <m:r>
                          <a:rPr lang="en-GB" sz="2400" b="0" i="1" smtClean="0">
                            <a:latin typeface="Cambria Math" panose="02040503050406030204" pitchFamily="18" charset="0"/>
                          </a:rPr>
                          <m:t>𝐶</m:t>
                        </m:r>
                      </m:e>
                      <m:sub>
                        <m:r>
                          <a:rPr lang="en-GB" sz="2400" b="0" i="1" smtClean="0">
                            <a:latin typeface="Cambria Math" panose="02040503050406030204" pitchFamily="18" charset="0"/>
                          </a:rPr>
                          <m:t>h</m:t>
                        </m:r>
                      </m:sub>
                    </m:sSub>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10</m:t>
                        </m:r>
                      </m:e>
                      <m:sup>
                        <m:r>
                          <a:rPr lang="en-GB" sz="2400" b="0" i="1" smtClean="0">
                            <a:latin typeface="Cambria Math" panose="02040503050406030204" pitchFamily="18" charset="0"/>
                            <a:ea typeface="Cambria Math" panose="02040503050406030204" pitchFamily="18" charset="0"/>
                          </a:rPr>
                          <m:t>𝛼</m:t>
                        </m:r>
                        <m:r>
                          <a:rPr lang="en-GB" sz="2400" b="0" i="1" smtClean="0">
                            <a:latin typeface="Cambria Math" panose="02040503050406030204" pitchFamily="18" charset="0"/>
                            <a:ea typeface="Cambria Math" panose="02040503050406030204" pitchFamily="18" charset="0"/>
                          </a:rPr>
                          <m:t>(</m:t>
                        </m:r>
                        <m:sSub>
                          <m:sSubPr>
                            <m:ctrlPr>
                              <a:rPr lang="en-GB" sz="2400" b="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𝑇</m:t>
                            </m:r>
                          </m:e>
                          <m:sub>
                            <m:r>
                              <a:rPr lang="en-GB" sz="2400" b="0" i="1" smtClean="0">
                                <a:latin typeface="Cambria Math" panose="02040503050406030204" pitchFamily="18" charset="0"/>
                                <a:ea typeface="Cambria Math" panose="02040503050406030204" pitchFamily="18" charset="0"/>
                              </a:rPr>
                              <m:t>𝑎</m:t>
                            </m:r>
                          </m:sub>
                        </m:sSub>
                        <m:r>
                          <a:rPr lang="en-GB" sz="2400" b="0" i="1" smtClean="0">
                            <a:latin typeface="Cambria Math" panose="02040503050406030204" pitchFamily="18" charset="0"/>
                            <a:ea typeface="Cambria Math" panose="02040503050406030204" pitchFamily="18" charset="0"/>
                          </a:rPr>
                          <m:t>−</m:t>
                        </m:r>
                        <m:sSub>
                          <m:sSubPr>
                            <m:ctrlPr>
                              <a:rPr lang="en-GB" sz="2400" b="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𝑇</m:t>
                            </m:r>
                          </m:e>
                          <m:sub>
                            <m:r>
                              <a:rPr lang="en-GB" sz="2400" b="0" i="1" smtClean="0">
                                <a:latin typeface="Cambria Math" panose="02040503050406030204" pitchFamily="18" charset="0"/>
                                <a:ea typeface="Cambria Math" panose="02040503050406030204" pitchFamily="18" charset="0"/>
                              </a:rPr>
                              <m:t>𝑏</m:t>
                            </m:r>
                          </m:sub>
                        </m:sSub>
                        <m:r>
                          <a:rPr lang="en-GB" sz="2400" b="0" i="1" smtClean="0">
                            <a:latin typeface="Cambria Math" panose="02040503050406030204" pitchFamily="18" charset="0"/>
                            <a:ea typeface="Cambria Math" panose="02040503050406030204" pitchFamily="18" charset="0"/>
                          </a:rPr>
                          <m:t>)</m:t>
                        </m:r>
                      </m:sup>
                    </m:sSup>
                  </m:oMath>
                </a14:m>
                <a:endParaRPr lang="en-US" sz="2400" dirty="0"/>
              </a:p>
              <a:p>
                <a:pPr marL="1371454" lvl="1" indent="-457200">
                  <a:lnSpc>
                    <a:spcPct val="100000"/>
                  </a:lnSpc>
                  <a:spcBef>
                    <a:spcPts val="0"/>
                  </a:spcBef>
                  <a:buFont typeface="Arial" panose="020B0604020202020204" pitchFamily="34" charset="0"/>
                  <a:buChar char="•"/>
                </a:pPr>
                <a14:m>
                  <m:oMath xmlns:m="http://schemas.openxmlformats.org/officeDocument/2006/math">
                    <m:r>
                      <a:rPr lang="en-US" sz="2400" i="1" smtClean="0">
                        <a:latin typeface="Cambria Math" panose="02040503050406030204" pitchFamily="18" charset="0"/>
                        <a:ea typeface="Cambria Math" panose="02040503050406030204" pitchFamily="18" charset="0"/>
                      </a:rPr>
                      <m:t>𝛼</m:t>
                    </m:r>
                    <m:r>
                      <a:rPr lang="en-GB" sz="2400" b="0" i="1" smtClean="0">
                        <a:latin typeface="Cambria Math" panose="02040503050406030204" pitchFamily="18" charset="0"/>
                        <a:ea typeface="Cambria Math" panose="02040503050406030204" pitchFamily="18" charset="0"/>
                      </a:rPr>
                      <m:t>=3.67×</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10</m:t>
                        </m:r>
                      </m:e>
                      <m:sup>
                        <m:r>
                          <a:rPr lang="en-GB" sz="2400" b="0" i="1" smtClean="0">
                            <a:latin typeface="Cambria Math" panose="02040503050406030204" pitchFamily="18" charset="0"/>
                            <a:ea typeface="Cambria Math" panose="02040503050406030204" pitchFamily="18" charset="0"/>
                          </a:rPr>
                          <m:t>−4</m:t>
                        </m:r>
                      </m:sup>
                    </m:sSup>
                    <m:r>
                      <a:rPr lang="en-GB" sz="2400" b="0" i="1" smtClean="0">
                        <a:latin typeface="Cambria Math" panose="02040503050406030204" pitchFamily="18" charset="0"/>
                        <a:ea typeface="Cambria Math" panose="02040503050406030204" pitchFamily="18" charset="0"/>
                      </a:rPr>
                      <m:t>×</m:t>
                    </m:r>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𝑡</m:t>
                        </m:r>
                      </m:e>
                      <m:sup>
                        <m:r>
                          <a:rPr lang="en-GB" sz="2400" b="0" i="1" smtClean="0">
                            <a:latin typeface="Cambria Math" panose="02040503050406030204" pitchFamily="18" charset="0"/>
                            <a:ea typeface="Cambria Math" panose="02040503050406030204" pitchFamily="18" charset="0"/>
                          </a:rPr>
                          <m:t>𝛽</m:t>
                        </m:r>
                      </m:sup>
                    </m:sSup>
                  </m:oMath>
                </a14:m>
                <a:endParaRPr lang="en-US" sz="2400" dirty="0"/>
              </a:p>
              <a:p>
                <a:pPr marL="1371454" lvl="1" indent="-457200">
                  <a:lnSpc>
                    <a:spcPct val="100000"/>
                  </a:lnSpc>
                  <a:spcBef>
                    <a:spcPts val="0"/>
                  </a:spcBef>
                  <a:buFont typeface="Arial" panose="020B0604020202020204" pitchFamily="34" charset="0"/>
                  <a:buChar char="•"/>
                </a:pPr>
                <a14:m>
                  <m:oMath xmlns:m="http://schemas.openxmlformats.org/officeDocument/2006/math">
                    <m:r>
                      <a:rPr lang="en-GB" sz="2400" b="0" i="1" smtClean="0">
                        <a:latin typeface="Cambria Math" panose="02040503050406030204" pitchFamily="18" charset="0"/>
                      </a:rPr>
                      <m:t>𝑡</m:t>
                    </m:r>
                  </m:oMath>
                </a14:m>
                <a:r>
                  <a:rPr lang="en-GB" sz="2400" b="0" dirty="0"/>
                  <a:t> = Wearing course thickness</a:t>
                </a:r>
              </a:p>
              <a:p>
                <a:pPr marL="1371454" lvl="1" indent="-457200">
                  <a:lnSpc>
                    <a:spcPct val="100000"/>
                  </a:lnSpc>
                  <a:spcBef>
                    <a:spcPts val="0"/>
                  </a:spcBef>
                  <a:buFont typeface="Arial" panose="020B0604020202020204" pitchFamily="34" charset="0"/>
                  <a:buChar char="•"/>
                </a:pPr>
                <a14:m>
                  <m:oMath xmlns:m="http://schemas.openxmlformats.org/officeDocument/2006/math">
                    <m:r>
                      <a:rPr lang="en-GB" sz="2400" b="0" i="1" smtClean="0">
                        <a:latin typeface="Cambria Math" panose="02040503050406030204" pitchFamily="18" charset="0"/>
                        <a:ea typeface="Cambria Math" panose="02040503050406030204" pitchFamily="18" charset="0"/>
                      </a:rPr>
                      <m:t>𝛽</m:t>
                    </m:r>
                  </m:oMath>
                </a14:m>
                <a:r>
                  <a:rPr lang="en-GB" sz="2400" b="0" dirty="0"/>
                  <a:t> = calibration factor</a:t>
                </a:r>
              </a:p>
              <a:p>
                <a:pPr marL="1371454" lvl="1" indent="-457200">
                  <a:lnSpc>
                    <a:spcPct val="100000"/>
                  </a:lnSpc>
                  <a:spcBef>
                    <a:spcPts val="0"/>
                  </a:spcBef>
                  <a:buFont typeface="Arial" panose="020B0604020202020204" pitchFamily="34" charset="0"/>
                  <a:buChar char="•"/>
                </a:pP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𝑇</m:t>
                        </m:r>
                      </m:e>
                      <m:sub>
                        <m:r>
                          <a:rPr lang="en-GB" sz="2400" b="0" i="1" smtClean="0">
                            <a:latin typeface="Cambria Math" panose="02040503050406030204" pitchFamily="18" charset="0"/>
                          </a:rPr>
                          <m:t>𝑎</m:t>
                        </m:r>
                      </m:sub>
                    </m:sSub>
                  </m:oMath>
                </a14:m>
                <a:r>
                  <a:rPr lang="en-GB" sz="2400" b="0" dirty="0"/>
                  <a:t> = Annual max daily temp</a:t>
                </a:r>
              </a:p>
              <a:p>
                <a:pPr marL="1371454" lvl="1" indent="-457200">
                  <a:lnSpc>
                    <a:spcPct val="100000"/>
                  </a:lnSpc>
                  <a:spcBef>
                    <a:spcPts val="0"/>
                  </a:spcBef>
                  <a:buFont typeface="Arial" panose="020B0604020202020204" pitchFamily="34" charset="0"/>
                  <a:buChar char="•"/>
                </a:pP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𝑇</m:t>
                        </m:r>
                      </m:e>
                      <m:sub>
                        <m:r>
                          <a:rPr lang="en-GB" sz="2400" b="0" i="1" smtClean="0">
                            <a:latin typeface="Cambria Math" panose="02040503050406030204" pitchFamily="18" charset="0"/>
                          </a:rPr>
                          <m:t>𝑏</m:t>
                        </m:r>
                      </m:sub>
                    </m:sSub>
                  </m:oMath>
                </a14:m>
                <a:r>
                  <a:rPr lang="en-GB" sz="2400" dirty="0"/>
                  <a:t> = Ref temp (35 </a:t>
                </a:r>
                <a14:m>
                  <m:oMath xmlns:m="http://schemas.openxmlformats.org/officeDocument/2006/math">
                    <m:r>
                      <a:rPr lang="en-GB" sz="2400" i="1" smtClean="0">
                        <a:latin typeface="Cambria Math" panose="02040503050406030204" pitchFamily="18" charset="0"/>
                        <a:ea typeface="Cambria Math" panose="02040503050406030204" pitchFamily="18" charset="0"/>
                      </a:rPr>
                      <m:t>℃</m:t>
                    </m:r>
                  </m:oMath>
                </a14:m>
                <a:r>
                  <a:rPr lang="en-GB" sz="2400" dirty="0"/>
                  <a:t>)</a:t>
                </a:r>
              </a:p>
              <a:p>
                <a:pPr marL="1371454" lvl="1" indent="-457200">
                  <a:lnSpc>
                    <a:spcPct val="100000"/>
                  </a:lnSpc>
                  <a:spcBef>
                    <a:spcPts val="0"/>
                  </a:spcBef>
                  <a:buFont typeface="Arial" panose="020B0604020202020204" pitchFamily="34" charset="0"/>
                  <a:buChar char="•"/>
                </a:pPr>
                <a:endParaRPr lang="en-GB" sz="2400" b="0" dirty="0"/>
              </a:p>
              <a:p>
                <a:pPr marL="1371454" lvl="1" indent="-457200">
                  <a:buFont typeface="Arial" panose="020B0604020202020204" pitchFamily="34" charset="0"/>
                  <a:buChar char="•"/>
                </a:pPr>
                <a:endParaRPr lang="en-US" sz="2400" dirty="0"/>
              </a:p>
            </p:txBody>
          </p:sp>
        </mc:Choice>
        <mc:Fallback xmlns="">
          <p:sp>
            <p:nvSpPr>
              <p:cNvPr id="4" name="Text Placeholder 2">
                <a:extLst>
                  <a:ext uri="{FF2B5EF4-FFF2-40B4-BE49-F238E27FC236}">
                    <a16:creationId xmlns:a16="http://schemas.microsoft.com/office/drawing/2014/main" id="{45679A1A-3D78-2494-7DDF-94F30FC83486}"/>
                  </a:ext>
                </a:extLst>
              </p:cNvPr>
              <p:cNvSpPr txBox="1">
                <a:spLocks noRot="1" noChangeAspect="1" noMove="1" noResize="1" noEditPoints="1" noAdjustHandles="1" noChangeArrowheads="1" noChangeShapeType="1" noTextEdit="1"/>
              </p:cNvSpPr>
              <p:nvPr/>
            </p:nvSpPr>
            <p:spPr>
              <a:xfrm>
                <a:off x="3622046" y="564205"/>
                <a:ext cx="5521953" cy="4579294"/>
              </a:xfrm>
              <a:prstGeom prst="rect">
                <a:avLst/>
              </a:prstGeom>
              <a:blipFill>
                <a:blip r:embed="rId3"/>
                <a:stretch>
                  <a:fillRect l="-2529" t="-1381" r="-2989" b="-3591"/>
                </a:stretch>
              </a:blipFill>
            </p:spPr>
            <p:txBody>
              <a:bodyPr/>
              <a:lstStyle/>
              <a:p>
                <a:r>
                  <a:rPr lang="en-US">
                    <a:noFill/>
                  </a:rPr>
                  <a:t> </a:t>
                </a:r>
              </a:p>
            </p:txBody>
          </p:sp>
        </mc:Fallback>
      </mc:AlternateContent>
    </p:spTree>
    <p:extLst>
      <p:ext uri="{BB962C8B-B14F-4D97-AF65-F5344CB8AC3E}">
        <p14:creationId xmlns:p14="http://schemas.microsoft.com/office/powerpoint/2010/main" val="239843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23055-8CB9-6E65-878D-7D3B6E8E6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EE64D-A6DF-BD54-B095-255651A12FDD}"/>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b="1" dirty="0">
                <a:solidFill>
                  <a:srgbClr val="FFFFFF"/>
                </a:solidFill>
              </a:rPr>
              <a:t>DELAYED EFFECT.</a:t>
            </a:r>
            <a:br>
              <a:rPr lang="en-US" dirty="0">
                <a:solidFill>
                  <a:srgbClr val="FFFFFF"/>
                </a:solidFill>
              </a:rPr>
            </a:br>
            <a:br>
              <a:rPr lang="en-US" dirty="0">
                <a:solidFill>
                  <a:srgbClr val="FFFFFF"/>
                </a:solidFill>
              </a:rPr>
            </a:br>
            <a:br>
              <a:rPr lang="en-US" dirty="0">
                <a:solidFill>
                  <a:srgbClr val="FFFFFF"/>
                </a:solidFill>
              </a:rPr>
            </a:br>
            <a:r>
              <a:rPr lang="en-US" dirty="0">
                <a:solidFill>
                  <a:srgbClr val="FFFFFF"/>
                </a:solidFill>
              </a:rPr>
              <a:t>Climate Shift factors</a:t>
            </a:r>
          </a:p>
        </p:txBody>
      </p:sp>
      <p:sp>
        <p:nvSpPr>
          <p:cNvPr id="3" name="Text Placeholder 2">
            <a:extLst>
              <a:ext uri="{FF2B5EF4-FFF2-40B4-BE49-F238E27FC236}">
                <a16:creationId xmlns:a16="http://schemas.microsoft.com/office/drawing/2014/main" id="{CBDC1B29-FECC-F1A4-5FC7-32064D340217}"/>
              </a:ext>
            </a:extLst>
          </p:cNvPr>
          <p:cNvSpPr>
            <a:spLocks noGrp="1"/>
          </p:cNvSpPr>
          <p:nvPr>
            <p:ph type="body" sz="quarter" idx="10"/>
          </p:nvPr>
        </p:nvSpPr>
        <p:spPr>
          <a:xfrm>
            <a:off x="3622047" y="1"/>
            <a:ext cx="5521953" cy="671208"/>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buNone/>
            </a:pPr>
            <a:r>
              <a:rPr lang="en-US" sz="3000" b="1" dirty="0"/>
              <a:t>Extreme Heat</a:t>
            </a:r>
          </a:p>
        </p:txBody>
      </p:sp>
      <p:pic>
        <p:nvPicPr>
          <p:cNvPr id="6" name="Picture 5" descr="A graph of different types of meat groups&#10;&#10;Description automatically generated">
            <a:extLst>
              <a:ext uri="{FF2B5EF4-FFF2-40B4-BE49-F238E27FC236}">
                <a16:creationId xmlns:a16="http://schemas.microsoft.com/office/drawing/2014/main" id="{ADCAEBEB-BFF4-11B8-C5DD-C56B603671D8}"/>
              </a:ext>
            </a:extLst>
          </p:cNvPr>
          <p:cNvPicPr>
            <a:picLocks noChangeAspect="1"/>
          </p:cNvPicPr>
          <p:nvPr/>
        </p:nvPicPr>
        <p:blipFill>
          <a:blip r:embed="rId3" cstate="print">
            <a:extLst>
              <a:ext uri="{28A0092B-C50C-407E-A947-70E740481C1C}">
                <a14:useLocalDpi xmlns:a14="http://schemas.microsoft.com/office/drawing/2010/main" val="0"/>
              </a:ext>
            </a:extLst>
          </a:blip>
          <a:srcRect r="50029"/>
          <a:stretch>
            <a:fillRect/>
          </a:stretch>
        </p:blipFill>
        <p:spPr>
          <a:xfrm>
            <a:off x="3696168" y="584901"/>
            <a:ext cx="5301924" cy="4546833"/>
          </a:xfrm>
          <a:prstGeom prst="rect">
            <a:avLst/>
          </a:prstGeom>
        </p:spPr>
      </p:pic>
    </p:spTree>
    <p:extLst>
      <p:ext uri="{BB962C8B-B14F-4D97-AF65-F5344CB8AC3E}">
        <p14:creationId xmlns:p14="http://schemas.microsoft.com/office/powerpoint/2010/main" val="77673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E8BD9-A2E6-D904-EA4D-6AA1D83EA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69716-5FAB-C598-BBE1-8CE63D9D8293}"/>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b="1" dirty="0">
                <a:solidFill>
                  <a:srgbClr val="FFFFFF"/>
                </a:solidFill>
              </a:rPr>
              <a:t>DELAYED EFFECT.</a:t>
            </a:r>
            <a:br>
              <a:rPr lang="en-US" dirty="0">
                <a:solidFill>
                  <a:srgbClr val="FFFFFF"/>
                </a:solidFill>
              </a:rPr>
            </a:br>
            <a:br>
              <a:rPr lang="en-US" dirty="0">
                <a:solidFill>
                  <a:srgbClr val="FFFFFF"/>
                </a:solidFill>
              </a:rPr>
            </a:br>
            <a:br>
              <a:rPr lang="en-US" dirty="0">
                <a:solidFill>
                  <a:srgbClr val="FFFFFF"/>
                </a:solidFill>
              </a:rPr>
            </a:br>
            <a:r>
              <a:rPr lang="en-US" dirty="0">
                <a:solidFill>
                  <a:srgbClr val="FFFFFF"/>
                </a:solidFill>
              </a:rPr>
              <a:t>Climate Shift factors</a:t>
            </a:r>
          </a:p>
        </p:txBody>
      </p:sp>
      <p:sp>
        <p:nvSpPr>
          <p:cNvPr id="3" name="Text Placeholder 2">
            <a:extLst>
              <a:ext uri="{FF2B5EF4-FFF2-40B4-BE49-F238E27FC236}">
                <a16:creationId xmlns:a16="http://schemas.microsoft.com/office/drawing/2014/main" id="{37EBD1B2-681D-B8F8-5189-BF10F14D135D}"/>
              </a:ext>
            </a:extLst>
          </p:cNvPr>
          <p:cNvSpPr>
            <a:spLocks noGrp="1"/>
          </p:cNvSpPr>
          <p:nvPr>
            <p:ph type="body" sz="quarter" idx="10"/>
          </p:nvPr>
        </p:nvSpPr>
        <p:spPr>
          <a:xfrm>
            <a:off x="3622047" y="1"/>
            <a:ext cx="5521953" cy="5092606"/>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buNone/>
            </a:pPr>
            <a:r>
              <a:rPr lang="en-US" sz="3000" b="1" dirty="0"/>
              <a:t>Flooding</a:t>
            </a:r>
          </a:p>
        </p:txBody>
      </p:sp>
      <p:pic>
        <p:nvPicPr>
          <p:cNvPr id="5" name="Picture 4">
            <a:extLst>
              <a:ext uri="{FF2B5EF4-FFF2-40B4-BE49-F238E27FC236}">
                <a16:creationId xmlns:a16="http://schemas.microsoft.com/office/drawing/2014/main" id="{C6B8238F-0F1B-807C-C229-C5C1D146C1FC}"/>
              </a:ext>
            </a:extLst>
          </p:cNvPr>
          <p:cNvPicPr>
            <a:picLocks noChangeAspect="1"/>
          </p:cNvPicPr>
          <p:nvPr/>
        </p:nvPicPr>
        <p:blipFill>
          <a:blip r:embed="rId3"/>
          <a:srcRect r="47559"/>
          <a:stretch>
            <a:fillRect/>
          </a:stretch>
        </p:blipFill>
        <p:spPr>
          <a:xfrm>
            <a:off x="3550248" y="562051"/>
            <a:ext cx="5521953" cy="4585735"/>
          </a:xfrm>
          <a:prstGeom prst="rect">
            <a:avLst/>
          </a:prstGeom>
        </p:spPr>
      </p:pic>
    </p:spTree>
    <p:extLst>
      <p:ext uri="{BB962C8B-B14F-4D97-AF65-F5344CB8AC3E}">
        <p14:creationId xmlns:p14="http://schemas.microsoft.com/office/powerpoint/2010/main" val="364918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AA6CD-F992-BC13-BAE3-7D6618D4A71A}"/>
              </a:ext>
            </a:extLst>
          </p:cNvPr>
          <p:cNvSpPr>
            <a:spLocks noGrp="1"/>
          </p:cNvSpPr>
          <p:nvPr>
            <p:ph type="title"/>
          </p:nvPr>
        </p:nvSpPr>
        <p:spPr>
          <a:xfrm>
            <a:off x="3419872" y="277042"/>
            <a:ext cx="5472608" cy="1518385"/>
          </a:xfrm>
        </p:spPr>
        <p:txBody>
          <a:bodyPr>
            <a:noAutofit/>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sz="4000" dirty="0">
                <a:solidFill>
                  <a:srgbClr val="FFFFFF"/>
                </a:solidFill>
              </a:rPr>
              <a:t>The Application</a:t>
            </a:r>
          </a:p>
          <a:p>
            <a:r>
              <a:rPr lang="en-US" sz="2400" dirty="0">
                <a:solidFill>
                  <a:srgbClr val="FFFFFF"/>
                </a:solidFill>
              </a:rPr>
              <a:t>Nakalama–Tirinyi–Mbale, Uganda</a:t>
            </a:r>
          </a:p>
        </p:txBody>
      </p:sp>
      <p:pic>
        <p:nvPicPr>
          <p:cNvPr id="3" name="Picture 2">
            <a:extLst>
              <a:ext uri="{FF2B5EF4-FFF2-40B4-BE49-F238E27FC236}">
                <a16:creationId xmlns:a16="http://schemas.microsoft.com/office/drawing/2014/main" id="{65E28528-8057-2C46-93C9-45C93E36675A}"/>
              </a:ext>
            </a:extLst>
          </p:cNvPr>
          <p:cNvPicPr>
            <a:picLocks noChangeAspect="1"/>
          </p:cNvPicPr>
          <p:nvPr/>
        </p:nvPicPr>
        <p:blipFill>
          <a:blip r:embed="rId2"/>
          <a:stretch>
            <a:fillRect/>
          </a:stretch>
        </p:blipFill>
        <p:spPr>
          <a:xfrm>
            <a:off x="143264" y="1269999"/>
            <a:ext cx="3158736" cy="2988301"/>
          </a:xfrm>
          <a:prstGeom prst="rect">
            <a:avLst/>
          </a:prstGeom>
        </p:spPr>
      </p:pic>
      <p:sp>
        <p:nvSpPr>
          <p:cNvPr id="4" name="Text Placeholder 2">
            <a:extLst>
              <a:ext uri="{FF2B5EF4-FFF2-40B4-BE49-F238E27FC236}">
                <a16:creationId xmlns:a16="http://schemas.microsoft.com/office/drawing/2014/main" id="{2588644E-88F5-9C05-4C64-C2DC7553897E}"/>
              </a:ext>
            </a:extLst>
          </p:cNvPr>
          <p:cNvSpPr txBox="1">
            <a:spLocks/>
          </p:cNvSpPr>
          <p:nvPr/>
        </p:nvSpPr>
        <p:spPr>
          <a:xfrm>
            <a:off x="3550809" y="1615219"/>
            <a:ext cx="5053639" cy="3297178"/>
          </a:xfrm>
          <a:prstGeom prst="rect">
            <a:avLst/>
          </a:prstGeom>
        </p:spPr>
        <p:txBody>
          <a:bodyPr/>
          <a:lstStyle>
            <a:defPPr>
              <a:defRPr lang="en-US"/>
            </a:defPPr>
            <a:lvl1pPr marL="0" indent="0" algn="l" defTabSz="1828512" rtl="0" eaLnBrk="1" latinLnBrk="0" hangingPunct="1">
              <a:lnSpc>
                <a:spcPct val="120000"/>
              </a:lnSpc>
              <a:spcBef>
                <a:spcPct val="20000"/>
              </a:spcBef>
              <a:buSzPct val="120000"/>
              <a:buFont typeface="Wingdings" panose="05000000000000000000" pitchFamily="2" charset="2"/>
              <a:buNone/>
              <a:defRPr lang="en-GB" sz="3600" b="1" kern="1200">
                <a:solidFill>
                  <a:schemeClr val="tx1"/>
                </a:solidFill>
                <a:latin typeface="+mn-lt"/>
                <a:ea typeface="+mn-ea"/>
                <a:cs typeface="+mn-cs"/>
              </a:defRPr>
            </a:lvl1pPr>
            <a:lvl2pPr marL="914254" indent="-128578" algn="l" defTabSz="1828512" rtl="0" eaLnBrk="1" latinLnBrk="0" hangingPunct="1">
              <a:lnSpc>
                <a:spcPct val="114000"/>
              </a:lnSpc>
              <a:spcBef>
                <a:spcPct val="20000"/>
              </a:spcBef>
              <a:buClr>
                <a:srgbClr val="FFB414"/>
              </a:buClr>
              <a:buSzPct val="120000"/>
              <a:buFont typeface="Courier New" panose="02070309020205020404" pitchFamily="49" charset="0"/>
              <a:buChar char="o"/>
              <a:defRPr sz="3600" kern="1200">
                <a:solidFill>
                  <a:schemeClr val="tx1"/>
                </a:solidFill>
                <a:latin typeface="+mn-lt"/>
                <a:ea typeface="+mn-ea"/>
                <a:cs typeface="+mn-cs"/>
              </a:defRPr>
            </a:lvl2pPr>
            <a:lvl3pPr marL="1828512" indent="-107149" algn="l" defTabSz="1828512" rtl="0" eaLnBrk="1" latinLnBrk="0" hangingPunct="1">
              <a:spcBef>
                <a:spcPct val="20000"/>
              </a:spcBef>
              <a:buClr>
                <a:srgbClr val="002147"/>
              </a:buClr>
              <a:buSzPct val="120000"/>
              <a:buFont typeface="Arial" panose="020B0604020202020204" pitchFamily="34" charset="0"/>
              <a:buChar char="•"/>
              <a:defRPr sz="3600" kern="1200">
                <a:solidFill>
                  <a:schemeClr val="tx1"/>
                </a:solidFill>
                <a:latin typeface="+mn-lt"/>
                <a:ea typeface="+mn-ea"/>
                <a:cs typeface="+mn-cs"/>
              </a:defRPr>
            </a:lvl3pPr>
            <a:lvl4pPr marL="2742766" indent="-107149" algn="l" defTabSz="182851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57022" indent="-107149" algn="l" defTabSz="182851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571278"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485534"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399788"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7314046" indent="-85706" algn="l" defTabSz="1828512" rtl="0" eaLnBrk="1" latinLnBrk="0" hangingPunct="1">
              <a:spcBef>
                <a:spcPct val="20000"/>
              </a:spcBef>
              <a:buFont typeface="Arial" pitchFamily="34" charset="0"/>
              <a:buChar char="•"/>
              <a:defRPr sz="3600" kern="1200">
                <a:solidFill>
                  <a:schemeClr val="tx1"/>
                </a:solidFill>
                <a:latin typeface="+mn-lt"/>
                <a:ea typeface="+mn-ea"/>
                <a:cs typeface="+mn-cs"/>
              </a:defRPr>
            </a:lvl9pPr>
          </a:lstStyle>
          <a:p>
            <a:r>
              <a:rPr lang="en-US" sz="3000" dirty="0">
                <a:solidFill>
                  <a:schemeClr val="bg2"/>
                </a:solidFill>
              </a:rPr>
              <a:t>90 km</a:t>
            </a:r>
          </a:p>
          <a:p>
            <a:pPr>
              <a:spcBef>
                <a:spcPts val="1800"/>
              </a:spcBef>
            </a:pPr>
            <a:r>
              <a:rPr lang="en-US" sz="2400" dirty="0">
                <a:solidFill>
                  <a:schemeClr val="bg2"/>
                </a:solidFill>
              </a:rPr>
              <a:t>Paved primary · freight link to Kenya</a:t>
            </a:r>
          </a:p>
          <a:p>
            <a:pPr>
              <a:spcBef>
                <a:spcPts val="1800"/>
              </a:spcBef>
            </a:pPr>
            <a:r>
              <a:rPr lang="en-US" sz="2400" dirty="0">
                <a:solidFill>
                  <a:schemeClr val="bg2"/>
                </a:solidFill>
              </a:rPr>
              <a:t>Recurrent flooding </a:t>
            </a:r>
          </a:p>
          <a:p>
            <a:pPr>
              <a:spcBef>
                <a:spcPts val="1824"/>
              </a:spcBef>
            </a:pPr>
            <a:r>
              <a:rPr lang="en-US" sz="2400" dirty="0">
                <a:solidFill>
                  <a:schemeClr val="bg2"/>
                </a:solidFill>
              </a:rPr>
              <a:t>20-year horizon</a:t>
            </a:r>
          </a:p>
        </p:txBody>
      </p:sp>
    </p:spTree>
    <p:extLst>
      <p:ext uri="{BB962C8B-B14F-4D97-AF65-F5344CB8AC3E}">
        <p14:creationId xmlns:p14="http://schemas.microsoft.com/office/powerpoint/2010/main" val="1657975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A243-C9A4-2CBB-65BD-C2472C5AB147}"/>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solidFill>
                  <a:srgbClr val="FFFFFF"/>
                </a:solidFill>
              </a:rPr>
              <a:t>Two approaches</a:t>
            </a:r>
          </a:p>
        </p:txBody>
      </p:sp>
      <p:sp>
        <p:nvSpPr>
          <p:cNvPr id="3" name="Text Placeholder 2">
            <a:extLst>
              <a:ext uri="{FF2B5EF4-FFF2-40B4-BE49-F238E27FC236}">
                <a16:creationId xmlns:a16="http://schemas.microsoft.com/office/drawing/2014/main" id="{9269778F-E999-99B5-6F19-9674CEC1FCAA}"/>
              </a:ext>
            </a:extLst>
          </p:cNvPr>
          <p:cNvSpPr>
            <a:spLocks noGrp="1"/>
          </p:cNvSpPr>
          <p:nvPr>
            <p:ph type="body" sz="quarter" idx="10"/>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buNone/>
            </a:pPr>
            <a:r>
              <a:rPr lang="en-US" sz="3400" b="1" dirty="0"/>
              <a:t>Resilience module</a:t>
            </a:r>
          </a:p>
          <a:p>
            <a:pPr>
              <a:buNone/>
            </a:pPr>
            <a:r>
              <a:rPr lang="en-US" sz="2400" dirty="0">
                <a:solidFill>
                  <a:srgbClr val="555555"/>
                </a:solidFill>
              </a:rPr>
              <a:t>The rare, big events.</a:t>
            </a:r>
          </a:p>
          <a:p>
            <a:pPr>
              <a:buNone/>
            </a:pPr>
            <a:endParaRPr lang="en-US" sz="2400" dirty="0"/>
          </a:p>
          <a:p>
            <a:pPr>
              <a:buNone/>
            </a:pPr>
            <a:r>
              <a:rPr lang="en-US" sz="3400" b="1" dirty="0"/>
              <a:t>Climate-shift factors</a:t>
            </a:r>
          </a:p>
          <a:p>
            <a:pPr>
              <a:buNone/>
            </a:pPr>
            <a:r>
              <a:rPr lang="en-US" sz="2400" dirty="0">
                <a:solidFill>
                  <a:srgbClr val="555555"/>
                </a:solidFill>
              </a:rPr>
              <a:t>The slow grind.</a:t>
            </a:r>
          </a:p>
        </p:txBody>
      </p:sp>
    </p:spTree>
    <p:extLst>
      <p:ext uri="{BB962C8B-B14F-4D97-AF65-F5344CB8AC3E}">
        <p14:creationId xmlns:p14="http://schemas.microsoft.com/office/powerpoint/2010/main" val="311031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0362-78BF-EA72-5C51-30E1A0030C46}"/>
              </a:ext>
            </a:extLst>
          </p:cNvPr>
          <p:cNvSpPr>
            <a:spLocks noGrp="1"/>
          </p:cNvSpPr>
          <p:nvPr>
            <p:ph type="title"/>
          </p:nvPr>
        </p:nvSpPr>
        <p:spPr/>
        <p:txBody>
          <a:bodyPr/>
          <a:lstStyle/>
          <a:p>
            <a:r>
              <a:rPr lang="en-US" sz="3600" b="1" dirty="0"/>
              <a:t>Introduction</a:t>
            </a:r>
          </a:p>
        </p:txBody>
      </p:sp>
      <p:sp>
        <p:nvSpPr>
          <p:cNvPr id="3" name="Text Placeholder 2">
            <a:extLst>
              <a:ext uri="{FF2B5EF4-FFF2-40B4-BE49-F238E27FC236}">
                <a16:creationId xmlns:a16="http://schemas.microsoft.com/office/drawing/2014/main" id="{BDF6D6E6-62B8-8D51-626D-8BBA39AEABA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862096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A243-C9A4-2CBB-65BD-C2472C5AB147}"/>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sz="4000" b="1" dirty="0">
                <a:solidFill>
                  <a:srgbClr val="FFFFFF"/>
                </a:solidFill>
              </a:rPr>
              <a:t>Resilience module</a:t>
            </a:r>
          </a:p>
          <a:p>
            <a:r>
              <a:rPr lang="en-US" sz="2400" dirty="0">
                <a:solidFill>
                  <a:srgbClr val="FFFFFF"/>
                </a:solidFill>
              </a:rPr>
              <a:t>Pricing the rare, big events</a:t>
            </a:r>
            <a:br>
              <a:rPr lang="en-US" sz="2400" dirty="0">
                <a:solidFill>
                  <a:srgbClr val="FFFFFF"/>
                </a:solidFill>
              </a:rPr>
            </a:br>
            <a:br>
              <a:rPr lang="en-US" sz="2400" dirty="0">
                <a:solidFill>
                  <a:srgbClr val="FFFFFF"/>
                </a:solidFill>
              </a:rPr>
            </a:br>
            <a:br>
              <a:rPr lang="en-US" sz="2400" dirty="0">
                <a:solidFill>
                  <a:srgbClr val="FFFFFF"/>
                </a:solidFill>
              </a:rPr>
            </a:br>
            <a:endParaRPr lang="en-US" sz="2400" dirty="0">
              <a:solidFill>
                <a:srgbClr val="FFFFFF"/>
              </a:solidFill>
            </a:endParaRPr>
          </a:p>
        </p:txBody>
      </p:sp>
      <p:sp>
        <p:nvSpPr>
          <p:cNvPr id="3" name="Text Placeholder 2">
            <a:extLst>
              <a:ext uri="{FF2B5EF4-FFF2-40B4-BE49-F238E27FC236}">
                <a16:creationId xmlns:a16="http://schemas.microsoft.com/office/drawing/2014/main" id="{9269778F-E999-99B5-6F19-9674CEC1FCAA}"/>
              </a:ext>
            </a:extLst>
          </p:cNvPr>
          <p:cNvSpPr>
            <a:spLocks noGrp="1"/>
          </p:cNvSpPr>
          <p:nvPr>
            <p:ph type="body" sz="quarter" idx="10"/>
          </p:nvPr>
        </p:nvSpPr>
        <p:spPr>
          <a:xfrm>
            <a:off x="3491880" y="1201401"/>
            <a:ext cx="5652120" cy="1148006"/>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buNone/>
            </a:pPr>
            <a:r>
              <a:rPr lang="en-US" sz="2400" b="1" dirty="0"/>
              <a:t>Hazard × Vulnerability × Exposure</a:t>
            </a:r>
          </a:p>
          <a:p>
            <a:pPr>
              <a:buNone/>
            </a:pPr>
            <a:r>
              <a:rPr lang="en-US" sz="2400" dirty="0">
                <a:solidFill>
                  <a:srgbClr val="555555"/>
                </a:solidFill>
              </a:rPr>
              <a:t>Outputs: EAD, EAEL.</a:t>
            </a:r>
          </a:p>
        </p:txBody>
      </p:sp>
    </p:spTree>
    <p:extLst>
      <p:ext uri="{BB962C8B-B14F-4D97-AF65-F5344CB8AC3E}">
        <p14:creationId xmlns:p14="http://schemas.microsoft.com/office/powerpoint/2010/main" val="241432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EC165-32C2-F0B3-2B10-945B6317E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9BB7B-6D0E-17D7-21A2-8DE8D0EB1030}"/>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solidFill>
                  <a:srgbClr val="FFFFFF"/>
                </a:solidFill>
              </a:rPr>
              <a:t>The cost gap HDM-4 misses</a:t>
            </a:r>
            <a:br>
              <a:rPr lang="en-US" sz="2400" dirty="0">
                <a:solidFill>
                  <a:srgbClr val="FFFFFF"/>
                </a:solidFill>
              </a:rPr>
            </a:br>
            <a:br>
              <a:rPr lang="en-US" sz="2400" dirty="0">
                <a:solidFill>
                  <a:srgbClr val="FFFFFF"/>
                </a:solidFill>
              </a:rPr>
            </a:br>
            <a:br>
              <a:rPr lang="en-US" sz="2400" dirty="0">
                <a:solidFill>
                  <a:srgbClr val="FFFFFF"/>
                </a:solidFill>
              </a:rPr>
            </a:br>
            <a:r>
              <a:rPr lang="en-US" sz="3200" b="1" dirty="0">
                <a:solidFill>
                  <a:srgbClr val="FFFFFF"/>
                </a:solidFill>
                <a:latin typeface="Georgia" panose="02040502050405020303" pitchFamily="18" charset="0"/>
              </a:rPr>
              <a:t>$112,041/km</a:t>
            </a:r>
            <a:br>
              <a:rPr lang="en-US" sz="2400" dirty="0">
                <a:solidFill>
                  <a:srgbClr val="FFFFFF"/>
                </a:solidFill>
              </a:rPr>
            </a:br>
            <a:r>
              <a:rPr lang="en-US" sz="2400" dirty="0">
                <a:solidFill>
                  <a:srgbClr val="FFFFFF"/>
                </a:solidFill>
              </a:rPr>
              <a:t>for damage state 1 under RCP4.5, 2030</a:t>
            </a:r>
          </a:p>
        </p:txBody>
      </p:sp>
      <p:pic>
        <p:nvPicPr>
          <p:cNvPr id="5" name="Picture 4" descr="A graph of a flood&#10;&#10;AI-generated content may be incorrect.">
            <a:extLst>
              <a:ext uri="{FF2B5EF4-FFF2-40B4-BE49-F238E27FC236}">
                <a16:creationId xmlns:a16="http://schemas.microsoft.com/office/drawing/2014/main" id="{75542BB9-292D-FDDB-710B-14E3A619E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79" y="901052"/>
            <a:ext cx="5644517" cy="3995494"/>
          </a:xfrm>
          <a:prstGeom prst="rect">
            <a:avLst/>
          </a:prstGeom>
        </p:spPr>
      </p:pic>
      <p:sp>
        <p:nvSpPr>
          <p:cNvPr id="7" name="Text Placeholder 2">
            <a:extLst>
              <a:ext uri="{FF2B5EF4-FFF2-40B4-BE49-F238E27FC236}">
                <a16:creationId xmlns:a16="http://schemas.microsoft.com/office/drawing/2014/main" id="{F9C6644A-7E02-FDBD-B496-01656B6A18ED}"/>
              </a:ext>
            </a:extLst>
          </p:cNvPr>
          <p:cNvSpPr>
            <a:spLocks noGrp="1"/>
          </p:cNvSpPr>
          <p:nvPr>
            <p:ph type="body" sz="quarter" idx="10"/>
          </p:nvPr>
        </p:nvSpPr>
        <p:spPr>
          <a:xfrm>
            <a:off x="4081890" y="48761"/>
            <a:ext cx="4464496" cy="385078"/>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buNone/>
            </a:pPr>
            <a:r>
              <a:rPr lang="en-US" sz="1200" b="1" dirty="0"/>
              <a:t>Expected Annual Damage</a:t>
            </a:r>
          </a:p>
          <a:p>
            <a:pPr>
              <a:buNone/>
            </a:pPr>
            <a:r>
              <a:rPr lang="en-US" sz="1000" dirty="0">
                <a:solidFill>
                  <a:srgbClr val="555555"/>
                </a:solidFill>
              </a:rPr>
              <a:t>Repair and replacement under a representative climate event.</a:t>
            </a:r>
          </a:p>
        </p:txBody>
      </p:sp>
    </p:spTree>
    <p:extLst>
      <p:ext uri="{BB962C8B-B14F-4D97-AF65-F5344CB8AC3E}">
        <p14:creationId xmlns:p14="http://schemas.microsoft.com/office/powerpoint/2010/main" val="1906819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97A62-DBF3-7CBF-7542-FA4F0BE8A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55EA2-970F-EA1D-5D7B-65AE9ADF593F}"/>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sz="4000" b="1" dirty="0">
                <a:solidFill>
                  <a:srgbClr val="FFFFFF"/>
                </a:solidFill>
              </a:rPr>
              <a:t>Resilience module</a:t>
            </a:r>
          </a:p>
          <a:p>
            <a:r>
              <a:rPr lang="en-US" sz="2400" dirty="0">
                <a:solidFill>
                  <a:srgbClr val="FFFFFF"/>
                </a:solidFill>
              </a:rPr>
              <a:t>Pricing the rare, big events</a:t>
            </a: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r>
              <a:rPr lang="en-US" sz="3200" b="1" dirty="0">
                <a:solidFill>
                  <a:srgbClr val="FFFFFF"/>
                </a:solidFill>
                <a:latin typeface="Georgia" panose="02040502050405020303" pitchFamily="18" charset="0"/>
              </a:rPr>
              <a:t>$1,838,086</a:t>
            </a:r>
            <a:br>
              <a:rPr lang="en-US" sz="2400" dirty="0">
                <a:solidFill>
                  <a:srgbClr val="FFFFFF"/>
                </a:solidFill>
              </a:rPr>
            </a:br>
            <a:r>
              <a:rPr lang="en-US" sz="2400" dirty="0">
                <a:solidFill>
                  <a:srgbClr val="FFFFFF"/>
                </a:solidFill>
              </a:rPr>
              <a:t>EAEL under RCP4.5, 2030</a:t>
            </a:r>
          </a:p>
        </p:txBody>
      </p:sp>
      <p:pic>
        <p:nvPicPr>
          <p:cNvPr id="4" name="Picture 3" descr="A graph showing the cost of a loss&#10;&#10;AI-generated content may be incorrect.">
            <a:extLst>
              <a:ext uri="{FF2B5EF4-FFF2-40B4-BE49-F238E27FC236}">
                <a16:creationId xmlns:a16="http://schemas.microsoft.com/office/drawing/2014/main" id="{A94ACB3E-2832-CCFB-0D7A-CA42ED575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79" y="1541793"/>
            <a:ext cx="5655875" cy="3597530"/>
          </a:xfrm>
          <a:prstGeom prst="rect">
            <a:avLst/>
          </a:prstGeom>
        </p:spPr>
      </p:pic>
      <p:sp>
        <p:nvSpPr>
          <p:cNvPr id="7" name="Text Placeholder 6">
            <a:extLst>
              <a:ext uri="{FF2B5EF4-FFF2-40B4-BE49-F238E27FC236}">
                <a16:creationId xmlns:a16="http://schemas.microsoft.com/office/drawing/2014/main" id="{D54B5336-F9F0-F3CF-9141-366B7B8DB6B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7776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A243-C9A4-2CBB-65BD-C2472C5AB147}"/>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b="1" dirty="0">
                <a:solidFill>
                  <a:srgbClr val="FFFFFF"/>
                </a:solidFill>
              </a:rPr>
              <a:t>Climate-shift factors</a:t>
            </a:r>
          </a:p>
          <a:p>
            <a:r>
              <a:rPr lang="en-US" sz="2400" dirty="0">
                <a:solidFill>
                  <a:srgbClr val="FFFFFF"/>
                </a:solidFill>
              </a:rPr>
              <a:t>Bending the deterioration curve</a:t>
            </a:r>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r>
              <a:rPr lang="en-US" sz="2400" dirty="0">
                <a:solidFill>
                  <a:srgbClr val="FFFFFF"/>
                </a:solidFill>
              </a:rPr>
              <a:t>Acceleration</a:t>
            </a:r>
            <a:br>
              <a:rPr lang="en-US" sz="2400" dirty="0">
                <a:solidFill>
                  <a:srgbClr val="FFFFFF"/>
                </a:solidFill>
              </a:rPr>
            </a:br>
            <a:r>
              <a:rPr lang="en-US" b="1" dirty="0">
                <a:solidFill>
                  <a:srgbClr val="FFFFFF"/>
                </a:solidFill>
                <a:latin typeface="Georgia" panose="02040502050405020303" pitchFamily="18" charset="0"/>
              </a:rPr>
              <a:t>1.2 – 1.4x</a:t>
            </a:r>
            <a:br>
              <a:rPr lang="en-US" sz="2400" dirty="0">
                <a:solidFill>
                  <a:srgbClr val="FFFFFF"/>
                </a:solidFill>
              </a:rPr>
            </a:br>
            <a:r>
              <a:rPr lang="en-US" sz="2400" dirty="0">
                <a:solidFill>
                  <a:srgbClr val="FFFFFF"/>
                </a:solidFill>
              </a:rPr>
              <a:t>faster pavement deterioration</a:t>
            </a:r>
          </a:p>
        </p:txBody>
      </p:sp>
      <p:pic>
        <p:nvPicPr>
          <p:cNvPr id="7" name="Picture 6" descr="A graph of a number of years&#10;&#10;AI-generated content may be incorrect.">
            <a:extLst>
              <a:ext uri="{FF2B5EF4-FFF2-40B4-BE49-F238E27FC236}">
                <a16:creationId xmlns:a16="http://schemas.microsoft.com/office/drawing/2014/main" id="{4D728522-A9CF-B92F-9620-EDB80378B3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5" t="6179" r="4264" b="2282"/>
          <a:stretch>
            <a:fillRect/>
          </a:stretch>
        </p:blipFill>
        <p:spPr bwMode="auto">
          <a:xfrm>
            <a:off x="3491880" y="1100781"/>
            <a:ext cx="5651951" cy="3170869"/>
          </a:xfrm>
          <a:prstGeom prst="rect">
            <a:avLst/>
          </a:prstGeom>
          <a:ln>
            <a:noFill/>
          </a:ln>
          <a:extLst>
            <a:ext uri="{53640926-AAD7-44D8-BBD7-CCE9431645EC}">
              <a14:shadowObscured xmlns:a14="http://schemas.microsoft.com/office/drawing/2010/main"/>
            </a:ext>
          </a:extLst>
        </p:spPr>
      </p:pic>
      <p:cxnSp>
        <p:nvCxnSpPr>
          <p:cNvPr id="4" name="Straight Connector 3">
            <a:extLst>
              <a:ext uri="{FF2B5EF4-FFF2-40B4-BE49-F238E27FC236}">
                <a16:creationId xmlns:a16="http://schemas.microsoft.com/office/drawing/2014/main" id="{15E781B2-6ECD-45F1-DD52-4E25C8A07F9F}"/>
              </a:ext>
            </a:extLst>
          </p:cNvPr>
          <p:cNvCxnSpPr>
            <a:cxnSpLocks/>
          </p:cNvCxnSpPr>
          <p:nvPr/>
        </p:nvCxnSpPr>
        <p:spPr>
          <a:xfrm>
            <a:off x="4294909" y="2571750"/>
            <a:ext cx="2209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9760D14-D9EF-97BA-D8F9-6880707731CD}"/>
              </a:ext>
            </a:extLst>
          </p:cNvPr>
          <p:cNvCxnSpPr/>
          <p:nvPr/>
        </p:nvCxnSpPr>
        <p:spPr>
          <a:xfrm>
            <a:off x="6040582" y="2571750"/>
            <a:ext cx="0" cy="1425286"/>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384D06E-782A-268E-6FC0-ED0EFD049DE7}"/>
              </a:ext>
            </a:extLst>
          </p:cNvPr>
          <p:cNvCxnSpPr/>
          <p:nvPr/>
        </p:nvCxnSpPr>
        <p:spPr>
          <a:xfrm>
            <a:off x="6040582" y="2571750"/>
            <a:ext cx="0" cy="1425286"/>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89897C3-966D-AD6F-58BF-2E7B4B102B71}"/>
              </a:ext>
            </a:extLst>
          </p:cNvPr>
          <p:cNvCxnSpPr/>
          <p:nvPr/>
        </p:nvCxnSpPr>
        <p:spPr>
          <a:xfrm>
            <a:off x="6511636" y="2571750"/>
            <a:ext cx="0" cy="1425286"/>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399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EC963-7166-EDA7-CB91-E02733AB3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596E8-98D1-8CE6-8D19-BB649057D9B0}"/>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r>
              <a:rPr lang="en-US" sz="2400" dirty="0">
                <a:solidFill>
                  <a:srgbClr val="FFFFFF"/>
                </a:solidFill>
              </a:rPr>
              <a:t>Scheduling</a:t>
            </a:r>
            <a:br>
              <a:rPr lang="en-US" sz="2400" dirty="0">
                <a:solidFill>
                  <a:srgbClr val="FFFFFF"/>
                </a:solidFill>
              </a:rPr>
            </a:br>
            <a:r>
              <a:rPr lang="en-US" b="1" dirty="0">
                <a:solidFill>
                  <a:srgbClr val="FFFFFF"/>
                </a:solidFill>
                <a:latin typeface="Georgia" panose="02040502050405020303" pitchFamily="18" charset="0"/>
              </a:rPr>
              <a:t>6 Years</a:t>
            </a:r>
            <a:br>
              <a:rPr lang="en-US" sz="2400" dirty="0">
                <a:solidFill>
                  <a:srgbClr val="FFFFFF"/>
                </a:solidFill>
              </a:rPr>
            </a:br>
            <a:r>
              <a:rPr lang="en-US" sz="2400" dirty="0">
                <a:solidFill>
                  <a:srgbClr val="FFFFFF"/>
                </a:solidFill>
              </a:rPr>
              <a:t>earlier</a:t>
            </a:r>
          </a:p>
        </p:txBody>
      </p:sp>
      <p:pic>
        <p:nvPicPr>
          <p:cNvPr id="3" name="Picture 2">
            <a:extLst>
              <a:ext uri="{FF2B5EF4-FFF2-40B4-BE49-F238E27FC236}">
                <a16:creationId xmlns:a16="http://schemas.microsoft.com/office/drawing/2014/main" id="{0243612D-18C2-368F-35E7-A1CAE5883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321015"/>
            <a:ext cx="5640132" cy="3204261"/>
          </a:xfrm>
          <a:prstGeom prst="rect">
            <a:avLst/>
          </a:prstGeom>
        </p:spPr>
      </p:pic>
    </p:spTree>
    <p:extLst>
      <p:ext uri="{BB962C8B-B14F-4D97-AF65-F5344CB8AC3E}">
        <p14:creationId xmlns:p14="http://schemas.microsoft.com/office/powerpoint/2010/main" val="427337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707D8-96BF-E665-8A1A-BAC8617BD7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729950-1649-F862-8C57-97AF79E1ACCC}"/>
              </a:ext>
            </a:extLst>
          </p:cNvPr>
          <p:cNvSpPr>
            <a:spLocks noGrp="1"/>
          </p:cNvSpPr>
          <p:nvPr>
            <p:ph type="title"/>
          </p:nvPr>
        </p:nvSpPr>
        <p:spPr>
          <a:xfrm>
            <a:off x="-1" y="1"/>
            <a:ext cx="3370599" cy="5143499"/>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r>
              <a:rPr lang="en-US" sz="2600" b="1" dirty="0">
                <a:solidFill>
                  <a:srgbClr val="FFFFFF"/>
                </a:solidFill>
              </a:rPr>
              <a:t>Comprehensive Economic analysis</a:t>
            </a:r>
          </a:p>
        </p:txBody>
      </p:sp>
      <p:graphicFrame>
        <p:nvGraphicFramePr>
          <p:cNvPr id="4" name="Table 3">
            <a:extLst>
              <a:ext uri="{FF2B5EF4-FFF2-40B4-BE49-F238E27FC236}">
                <a16:creationId xmlns:a16="http://schemas.microsoft.com/office/drawing/2014/main" id="{BAC867D9-72DB-6C8B-1DE4-F97005296162}"/>
              </a:ext>
            </a:extLst>
          </p:cNvPr>
          <p:cNvGraphicFramePr>
            <a:graphicFrameLocks noGrp="1"/>
          </p:cNvGraphicFramePr>
          <p:nvPr>
            <p:extLst>
              <p:ext uri="{D42A27DB-BD31-4B8C-83A1-F6EECF244321}">
                <p14:modId xmlns:p14="http://schemas.microsoft.com/office/powerpoint/2010/main" val="179961354"/>
              </p:ext>
            </p:extLst>
          </p:nvPr>
        </p:nvGraphicFramePr>
        <p:xfrm>
          <a:off x="3457367" y="1394959"/>
          <a:ext cx="5606539" cy="2926080"/>
        </p:xfrm>
        <a:graphic>
          <a:graphicData uri="http://schemas.openxmlformats.org/drawingml/2006/table">
            <a:tbl>
              <a:tblPr firstRow="1" bandRow="1">
                <a:tableStyleId>{5C22544A-7EE6-4342-B048-85BDC9FD1C3A}</a:tableStyleId>
              </a:tblPr>
              <a:tblGrid>
                <a:gridCol w="2049057">
                  <a:extLst>
                    <a:ext uri="{9D8B030D-6E8A-4147-A177-3AD203B41FA5}">
                      <a16:colId xmlns:a16="http://schemas.microsoft.com/office/drawing/2014/main" val="776287053"/>
                    </a:ext>
                  </a:extLst>
                </a:gridCol>
                <a:gridCol w="1748706">
                  <a:extLst>
                    <a:ext uri="{9D8B030D-6E8A-4147-A177-3AD203B41FA5}">
                      <a16:colId xmlns:a16="http://schemas.microsoft.com/office/drawing/2014/main" val="1322901122"/>
                    </a:ext>
                  </a:extLst>
                </a:gridCol>
                <a:gridCol w="1808776">
                  <a:extLst>
                    <a:ext uri="{9D8B030D-6E8A-4147-A177-3AD203B41FA5}">
                      <a16:colId xmlns:a16="http://schemas.microsoft.com/office/drawing/2014/main" val="3237704292"/>
                    </a:ext>
                  </a:extLst>
                </a:gridCol>
              </a:tblGrid>
              <a:tr h="312219">
                <a:tc>
                  <a:txBody>
                    <a:bodyPr/>
                    <a:lstStyle/>
                    <a:p>
                      <a:endParaRPr lang="en-US" sz="2400" dirty="0"/>
                    </a:p>
                  </a:txBody>
                  <a:tcPr/>
                </a:tc>
                <a:tc>
                  <a:txBody>
                    <a:bodyPr/>
                    <a:lstStyle/>
                    <a:p>
                      <a:r>
                        <a:rPr lang="en-US" sz="2400" dirty="0"/>
                        <a:t>No adaptation</a:t>
                      </a:r>
                    </a:p>
                  </a:txBody>
                  <a:tcPr/>
                </a:tc>
                <a:tc>
                  <a:txBody>
                    <a:bodyPr/>
                    <a:lstStyle/>
                    <a:p>
                      <a:r>
                        <a:rPr lang="en-US" sz="2400" dirty="0"/>
                        <a:t>With adaptation</a:t>
                      </a:r>
                    </a:p>
                  </a:txBody>
                  <a:tcPr/>
                </a:tc>
                <a:extLst>
                  <a:ext uri="{0D108BD9-81ED-4DB2-BD59-A6C34878D82A}">
                    <a16:rowId xmlns:a16="http://schemas.microsoft.com/office/drawing/2014/main" val="1047042027"/>
                  </a:ext>
                </a:extLst>
              </a:tr>
              <a:tr h="312219">
                <a:tc>
                  <a:txBody>
                    <a:bodyPr/>
                    <a:lstStyle/>
                    <a:p>
                      <a:r>
                        <a:rPr lang="en-US" sz="2400" dirty="0"/>
                        <a:t>Routine maintenance</a:t>
                      </a:r>
                    </a:p>
                  </a:txBody>
                  <a:tcPr/>
                </a:tc>
                <a:tc>
                  <a:txBody>
                    <a:bodyPr/>
                    <a:lstStyle/>
                    <a:p>
                      <a:r>
                        <a:rPr lang="en-US" sz="2400" dirty="0"/>
                        <a:t>SN1</a:t>
                      </a:r>
                    </a:p>
                  </a:txBody>
                  <a:tcPr/>
                </a:tc>
                <a:tc>
                  <a:txBody>
                    <a:bodyPr/>
                    <a:lstStyle/>
                    <a:p>
                      <a:r>
                        <a:rPr lang="en-US" sz="2400" dirty="0"/>
                        <a:t>SN4</a:t>
                      </a:r>
                    </a:p>
                  </a:txBody>
                  <a:tcPr/>
                </a:tc>
                <a:extLst>
                  <a:ext uri="{0D108BD9-81ED-4DB2-BD59-A6C34878D82A}">
                    <a16:rowId xmlns:a16="http://schemas.microsoft.com/office/drawing/2014/main" val="445738340"/>
                  </a:ext>
                </a:extLst>
              </a:tr>
              <a:tr h="312219">
                <a:tc>
                  <a:txBody>
                    <a:bodyPr/>
                    <a:lstStyle/>
                    <a:p>
                      <a:r>
                        <a:rPr lang="en-US" sz="2400" dirty="0"/>
                        <a:t>Periodic maintenance</a:t>
                      </a:r>
                    </a:p>
                  </a:txBody>
                  <a:tcPr/>
                </a:tc>
                <a:tc>
                  <a:txBody>
                    <a:bodyPr/>
                    <a:lstStyle/>
                    <a:p>
                      <a:r>
                        <a:rPr lang="en-US" sz="2400" dirty="0"/>
                        <a:t>SN2</a:t>
                      </a:r>
                    </a:p>
                  </a:txBody>
                  <a:tcPr/>
                </a:tc>
                <a:tc>
                  <a:txBody>
                    <a:bodyPr/>
                    <a:lstStyle/>
                    <a:p>
                      <a:r>
                        <a:rPr lang="en-US" sz="2400" dirty="0"/>
                        <a:t>SN5</a:t>
                      </a:r>
                    </a:p>
                  </a:txBody>
                  <a:tcPr/>
                </a:tc>
                <a:extLst>
                  <a:ext uri="{0D108BD9-81ED-4DB2-BD59-A6C34878D82A}">
                    <a16:rowId xmlns:a16="http://schemas.microsoft.com/office/drawing/2014/main" val="900899253"/>
                  </a:ext>
                </a:extLst>
              </a:tr>
              <a:tr h="312219">
                <a:tc>
                  <a:txBody>
                    <a:bodyPr/>
                    <a:lstStyle/>
                    <a:p>
                      <a:r>
                        <a:rPr lang="en-US" sz="2400" dirty="0"/>
                        <a:t>Rehabilitation</a:t>
                      </a:r>
                    </a:p>
                  </a:txBody>
                  <a:tcPr/>
                </a:tc>
                <a:tc>
                  <a:txBody>
                    <a:bodyPr/>
                    <a:lstStyle/>
                    <a:p>
                      <a:r>
                        <a:rPr lang="en-US" sz="2400" dirty="0"/>
                        <a:t>SN3</a:t>
                      </a:r>
                    </a:p>
                  </a:txBody>
                  <a:tcPr/>
                </a:tc>
                <a:tc>
                  <a:txBody>
                    <a:bodyPr/>
                    <a:lstStyle/>
                    <a:p>
                      <a:r>
                        <a:rPr lang="en-US" sz="2400" dirty="0"/>
                        <a:t>SN6</a:t>
                      </a:r>
                    </a:p>
                  </a:txBody>
                  <a:tcPr/>
                </a:tc>
                <a:extLst>
                  <a:ext uri="{0D108BD9-81ED-4DB2-BD59-A6C34878D82A}">
                    <a16:rowId xmlns:a16="http://schemas.microsoft.com/office/drawing/2014/main" val="1247740565"/>
                  </a:ext>
                </a:extLst>
              </a:tr>
            </a:tbl>
          </a:graphicData>
        </a:graphic>
      </p:graphicFrame>
    </p:spTree>
    <p:extLst>
      <p:ext uri="{BB962C8B-B14F-4D97-AF65-F5344CB8AC3E}">
        <p14:creationId xmlns:p14="http://schemas.microsoft.com/office/powerpoint/2010/main" val="3209768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BDC37-3B56-6523-5B69-6BE58F08E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BB59F-B7A7-6D03-839E-C05897E8E034}"/>
              </a:ext>
            </a:extLst>
          </p:cNvPr>
          <p:cNvSpPr>
            <a:spLocks noGrp="1"/>
          </p:cNvSpPr>
          <p:nvPr>
            <p:ph type="title"/>
          </p:nvPr>
        </p:nvSpPr>
        <p:spPr>
          <a:xfrm>
            <a:off x="-1" y="1"/>
            <a:ext cx="3370599" cy="5143499"/>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br>
              <a:rPr lang="en-US" sz="24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r>
              <a:rPr lang="en-US" sz="2600" b="1" dirty="0">
                <a:solidFill>
                  <a:srgbClr val="FFFFFF"/>
                </a:solidFill>
              </a:rPr>
              <a:t>Comprehensive Economic analysis</a:t>
            </a:r>
          </a:p>
        </p:txBody>
      </p:sp>
      <p:graphicFrame>
        <p:nvGraphicFramePr>
          <p:cNvPr id="3" name="Chart 0">
            <a:extLst>
              <a:ext uri="{FF2B5EF4-FFF2-40B4-BE49-F238E27FC236}">
                <a16:creationId xmlns:a16="http://schemas.microsoft.com/office/drawing/2014/main" id="{566D32A2-88E1-8AFB-D236-D35409CFAA13}"/>
              </a:ext>
            </a:extLst>
          </p:cNvPr>
          <p:cNvGraphicFramePr/>
          <p:nvPr>
            <p:extLst>
              <p:ext uri="{D42A27DB-BD31-4B8C-83A1-F6EECF244321}">
                <p14:modId xmlns:p14="http://schemas.microsoft.com/office/powerpoint/2010/main" val="3598472977"/>
              </p:ext>
            </p:extLst>
          </p:nvPr>
        </p:nvGraphicFramePr>
        <p:xfrm>
          <a:off x="3370598" y="1"/>
          <a:ext cx="5773402" cy="51434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5023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D1BEA-714E-E6A2-66BE-5296CC4A9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3CD67C-7850-392D-47A3-32887DC7D8B0}"/>
              </a:ext>
            </a:extLst>
          </p:cNvPr>
          <p:cNvSpPr>
            <a:spLocks noGrp="1"/>
          </p:cNvSpPr>
          <p:nvPr>
            <p:ph type="title"/>
          </p:nvPr>
        </p:nvSpPr>
        <p:spPr>
          <a:xfrm>
            <a:off x="-1" y="1"/>
            <a:ext cx="3370599" cy="5143499"/>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solidFill>
                  <a:srgbClr val="FFFFFF"/>
                </a:solidFill>
              </a:rPr>
              <a:t>HDM4 misses </a:t>
            </a:r>
            <a:br>
              <a:rPr lang="en-US" dirty="0">
                <a:solidFill>
                  <a:srgbClr val="FFFFFF"/>
                </a:solidFill>
              </a:rPr>
            </a:br>
            <a:br>
              <a:rPr lang="en-US" sz="2600" dirty="0">
                <a:solidFill>
                  <a:srgbClr val="FFFFFF"/>
                </a:solidFill>
              </a:rPr>
            </a:br>
            <a:r>
              <a:rPr lang="en-US" sz="4000" b="1" dirty="0">
                <a:solidFill>
                  <a:srgbClr val="FFFFFF"/>
                </a:solidFill>
                <a:latin typeface="Georgia" panose="02040502050405020303" pitchFamily="18" charset="0"/>
              </a:rPr>
              <a:t>22</a:t>
            </a:r>
            <a:r>
              <a:rPr lang="en-US" b="1" dirty="0">
                <a:solidFill>
                  <a:srgbClr val="FFFFFF"/>
                </a:solidFill>
                <a:latin typeface="Georgia" panose="02040502050405020303" pitchFamily="18" charset="0"/>
              </a:rPr>
              <a:t>% </a:t>
            </a:r>
            <a:r>
              <a:rPr lang="en-US" sz="2600" dirty="0">
                <a:solidFill>
                  <a:srgbClr val="FFFFFF"/>
                </a:solidFill>
              </a:rPr>
              <a:t>costs</a:t>
            </a:r>
            <a:br>
              <a:rPr lang="en-US" sz="2600" dirty="0">
                <a:solidFill>
                  <a:srgbClr val="FFFFFF"/>
                </a:solidFill>
              </a:rPr>
            </a:br>
            <a:br>
              <a:rPr lang="en-US" sz="2600" dirty="0">
                <a:solidFill>
                  <a:srgbClr val="FFFFFF"/>
                </a:solidFill>
              </a:rPr>
            </a:br>
            <a:r>
              <a:rPr lang="en-US" b="1" dirty="0">
                <a:solidFill>
                  <a:srgbClr val="FFFFFF"/>
                </a:solidFill>
                <a:latin typeface="Georgia" panose="02040502050405020303" pitchFamily="18" charset="0"/>
              </a:rPr>
              <a:t>$1.8 mil</a:t>
            </a:r>
            <a:r>
              <a:rPr lang="en-US" dirty="0">
                <a:solidFill>
                  <a:srgbClr val="FFFFFF"/>
                </a:solidFill>
                <a:latin typeface="Georgia" panose="02040502050405020303" pitchFamily="18" charset="0"/>
              </a:rPr>
              <a:t> </a:t>
            </a:r>
            <a:r>
              <a:rPr lang="en-US" sz="2600" dirty="0">
                <a:solidFill>
                  <a:srgbClr val="FFFFFF"/>
                </a:solidFill>
              </a:rPr>
              <a:t>disruption costs</a:t>
            </a:r>
            <a:br>
              <a:rPr lang="en-US" sz="2600" dirty="0">
                <a:solidFill>
                  <a:srgbClr val="FFFFFF"/>
                </a:solidFill>
              </a:rPr>
            </a:br>
            <a:br>
              <a:rPr lang="en-US" sz="2600" dirty="0">
                <a:solidFill>
                  <a:srgbClr val="FFFFFF"/>
                </a:solidFill>
              </a:rPr>
            </a:br>
            <a:endParaRPr lang="en-US" sz="2600" dirty="0">
              <a:solidFill>
                <a:srgbClr val="FFFFFF"/>
              </a:solidFill>
            </a:endParaRPr>
          </a:p>
        </p:txBody>
      </p:sp>
      <p:graphicFrame>
        <p:nvGraphicFramePr>
          <p:cNvPr id="4" name="Chart 0">
            <a:extLst>
              <a:ext uri="{FF2B5EF4-FFF2-40B4-BE49-F238E27FC236}">
                <a16:creationId xmlns:a16="http://schemas.microsoft.com/office/drawing/2014/main" id="{0014750A-D7AF-E438-53F9-4D670F040D90}"/>
              </a:ext>
            </a:extLst>
          </p:cNvPr>
          <p:cNvGraphicFramePr/>
          <p:nvPr>
            <p:extLst>
              <p:ext uri="{D42A27DB-BD31-4B8C-83A1-F6EECF244321}">
                <p14:modId xmlns:p14="http://schemas.microsoft.com/office/powerpoint/2010/main" val="1622288298"/>
              </p:ext>
            </p:extLst>
          </p:nvPr>
        </p:nvGraphicFramePr>
        <p:xfrm>
          <a:off x="3370598" y="0"/>
          <a:ext cx="5773402" cy="51434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9665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D9406-C3AA-6E24-A960-894E8B10E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5CBFC-077C-1854-ADB1-71864EB46F9B}"/>
              </a:ext>
            </a:extLst>
          </p:cNvPr>
          <p:cNvSpPr>
            <a:spLocks noGrp="1"/>
          </p:cNvSpPr>
          <p:nvPr>
            <p:ph type="title"/>
          </p:nvPr>
        </p:nvSpPr>
        <p:spPr>
          <a:xfrm>
            <a:off x="-1" y="1"/>
            <a:ext cx="2928939" cy="5143499"/>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solidFill>
                  <a:srgbClr val="FFFFFF"/>
                </a:solidFill>
              </a:rPr>
              <a:t>Where adaptation money returns the most</a:t>
            </a:r>
            <a:br>
              <a:rPr lang="en-US" sz="2600" dirty="0">
                <a:solidFill>
                  <a:srgbClr val="FFFFFF"/>
                </a:solidFill>
              </a:rPr>
            </a:br>
            <a:br>
              <a:rPr lang="en-US" sz="2600" dirty="0">
                <a:solidFill>
                  <a:srgbClr val="FFFFFF"/>
                </a:solidFill>
              </a:rPr>
            </a:br>
            <a:endParaRPr lang="en-US" sz="2600" dirty="0">
              <a:solidFill>
                <a:srgbClr val="FFFFFF"/>
              </a:solidFill>
            </a:endParaRPr>
          </a:p>
        </p:txBody>
      </p:sp>
      <p:graphicFrame>
        <p:nvGraphicFramePr>
          <p:cNvPr id="3" name="Chart 0">
            <a:extLst>
              <a:ext uri="{FF2B5EF4-FFF2-40B4-BE49-F238E27FC236}">
                <a16:creationId xmlns:a16="http://schemas.microsoft.com/office/drawing/2014/main" id="{01F99C9A-7F11-F2F3-818E-A8A11E45A0D3}"/>
              </a:ext>
            </a:extLst>
          </p:cNvPr>
          <p:cNvGraphicFramePr/>
          <p:nvPr>
            <p:extLst>
              <p:ext uri="{D42A27DB-BD31-4B8C-83A1-F6EECF244321}">
                <p14:modId xmlns:p14="http://schemas.microsoft.com/office/powerpoint/2010/main" val="3300952011"/>
              </p:ext>
            </p:extLst>
          </p:nvPr>
        </p:nvGraphicFramePr>
        <p:xfrm>
          <a:off x="2928938" y="842963"/>
          <a:ext cx="6086475" cy="4171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1430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B91AF2-78C1-16DA-7356-F9EC41EB5A59}"/>
              </a:ext>
            </a:extLst>
          </p:cNvPr>
          <p:cNvSpPr>
            <a:spLocks noGrp="1"/>
          </p:cNvSpPr>
          <p:nvPr>
            <p:ph type="title"/>
          </p:nvPr>
        </p:nvSpPr>
        <p:spPr>
          <a:xfrm>
            <a:off x="0" y="4678791"/>
            <a:ext cx="9144000" cy="464709"/>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lgn="ctr"/>
            <a:r>
              <a:rPr lang="en-US" sz="2400" dirty="0">
                <a:solidFill>
                  <a:srgbClr val="FFFFFF"/>
                </a:solidFill>
              </a:rPr>
              <a:t>Unless our planning tools learn to see what’s coming.</a:t>
            </a:r>
          </a:p>
        </p:txBody>
      </p:sp>
      <p:sp>
        <p:nvSpPr>
          <p:cNvPr id="5" name="Text Placeholder 4">
            <a:extLst>
              <a:ext uri="{FF2B5EF4-FFF2-40B4-BE49-F238E27FC236}">
                <a16:creationId xmlns:a16="http://schemas.microsoft.com/office/drawing/2014/main" id="{F47E6326-3B4B-EC22-BCA8-CEEC6337354D}"/>
              </a:ext>
            </a:extLst>
          </p:cNvPr>
          <p:cNvSpPr>
            <a:spLocks noGrp="1"/>
          </p:cNvSpPr>
          <p:nvPr>
            <p:ph type="body" sz="quarter" idx="10"/>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t>Roads designed for yesterday’s climate won’t survive tomorrow.</a:t>
            </a:r>
          </a:p>
        </p:txBody>
      </p:sp>
    </p:spTree>
    <p:extLst>
      <p:ext uri="{BB962C8B-B14F-4D97-AF65-F5344CB8AC3E}">
        <p14:creationId xmlns:p14="http://schemas.microsoft.com/office/powerpoint/2010/main" val="214321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92C20-F6E6-C6FB-919D-C1471C19F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5EF71-278D-891F-5BC2-1B4BF864E6A4}"/>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solidFill>
                  <a:srgbClr val="FFFFFF"/>
                </a:solidFill>
              </a:rPr>
              <a:t>Today’s argument</a:t>
            </a:r>
          </a:p>
        </p:txBody>
      </p:sp>
      <p:sp>
        <p:nvSpPr>
          <p:cNvPr id="3" name="Text Placeholder 2">
            <a:extLst>
              <a:ext uri="{FF2B5EF4-FFF2-40B4-BE49-F238E27FC236}">
                <a16:creationId xmlns:a16="http://schemas.microsoft.com/office/drawing/2014/main" id="{852F6AD9-7E1C-EA5D-5FC9-9A2220D7DD1E}"/>
              </a:ext>
            </a:extLst>
          </p:cNvPr>
          <p:cNvSpPr>
            <a:spLocks noGrp="1"/>
          </p:cNvSpPr>
          <p:nvPr>
            <p:ph type="body" sz="quarter" idx="10"/>
          </p:nvPr>
        </p:nvSpPr>
        <p:spPr>
          <a:xfrm>
            <a:off x="3650926" y="9632"/>
            <a:ext cx="5406307" cy="5093821"/>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buNone/>
            </a:pPr>
            <a:r>
              <a:rPr lang="en-US" b="1" dirty="0"/>
              <a:t>The problem</a:t>
            </a:r>
          </a:p>
          <a:p>
            <a:pPr>
              <a:buNone/>
            </a:pPr>
            <a:r>
              <a:rPr lang="en-US" sz="2400" dirty="0"/>
              <a:t>Existing Asset Management tools built for a stable climate.</a:t>
            </a:r>
          </a:p>
          <a:p>
            <a:pPr>
              <a:buNone/>
            </a:pPr>
            <a:endParaRPr lang="en-US" sz="1200" dirty="0"/>
          </a:p>
          <a:p>
            <a:pPr>
              <a:buNone/>
            </a:pPr>
            <a:r>
              <a:rPr lang="en-US" b="1" dirty="0"/>
              <a:t>The evidence</a:t>
            </a:r>
          </a:p>
          <a:p>
            <a:pPr>
              <a:buNone/>
            </a:pPr>
            <a:r>
              <a:rPr lang="en-US" sz="2400" dirty="0"/>
              <a:t>Uganda case study, 90 km, 50 years.</a:t>
            </a:r>
          </a:p>
          <a:p>
            <a:pPr>
              <a:spcBef>
                <a:spcPts val="2064"/>
              </a:spcBef>
            </a:pPr>
            <a:r>
              <a:rPr lang="en-US" b="1" dirty="0"/>
              <a:t>The framework</a:t>
            </a:r>
          </a:p>
          <a:p>
            <a:r>
              <a:rPr lang="en-US" sz="2400" dirty="0"/>
              <a:t>A dual-mode extension — direct &amp; delayed failures.</a:t>
            </a:r>
          </a:p>
        </p:txBody>
      </p:sp>
    </p:spTree>
    <p:extLst>
      <p:ext uri="{BB962C8B-B14F-4D97-AF65-F5344CB8AC3E}">
        <p14:creationId xmlns:p14="http://schemas.microsoft.com/office/powerpoint/2010/main" val="2975959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0D1AE7-EEDB-C85A-A281-80228B127CEE}"/>
              </a:ext>
            </a:extLst>
          </p:cNvPr>
          <p:cNvSpPr>
            <a:spLocks noGrp="1"/>
          </p:cNvSpPr>
          <p:nvPr>
            <p:ph type="body" sz="quarter" idx="14"/>
          </p:nvPr>
        </p:nvSpPr>
        <p:spPr>
          <a:xfrm>
            <a:off x="3987800" y="2032000"/>
            <a:ext cx="5156200" cy="2413000"/>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marL="114300" indent="-114300">
              <a:buFont typeface="Arial"/>
              <a:buChar char="•"/>
            </a:pPr>
            <a:r>
              <a:rPr lang="en-US" sz="1100" dirty="0">
                <a:solidFill>
                  <a:srgbClr val="FFFFFF"/>
                </a:solidFill>
              </a:rPr>
              <a:t>Diagnosed where HDM-4 fails under climate stress — four failure modes, two unaddressed.</a:t>
            </a:r>
          </a:p>
          <a:p>
            <a:pPr marL="114300" indent="-114300">
              <a:buFont typeface="Arial"/>
              <a:buChar char="•"/>
            </a:pPr>
            <a:r>
              <a:rPr lang="en-US" sz="1100" dirty="0">
                <a:solidFill>
                  <a:srgbClr val="FFFFFF"/>
                </a:solidFill>
              </a:rPr>
              <a:t>Built a dual-mode extension: resilience module + climate-shift factors.</a:t>
            </a:r>
          </a:p>
          <a:p>
            <a:pPr marL="114300" indent="-114300">
              <a:buFont typeface="Arial"/>
              <a:buChar char="•"/>
            </a:pPr>
            <a:r>
              <a:rPr lang="en-US" sz="1100" dirty="0">
                <a:solidFill>
                  <a:srgbClr val="FFFFFF"/>
                </a:solidFill>
              </a:rPr>
              <a:t>Quantified the gap on 92 km in Uganda: 1.4× faster decay, 6 yrs sooner, $1.84M/yr in user costs HDM-4 misses.</a:t>
            </a:r>
          </a:p>
          <a:p>
            <a:pPr marL="114300" indent="-114300">
              <a:buFont typeface="Arial"/>
              <a:buChar char="•"/>
            </a:pPr>
            <a:r>
              <a:rPr lang="en-US" sz="1100" dirty="0">
                <a:solidFill>
                  <a:srgbClr val="FFFFFF"/>
                </a:solidFill>
              </a:rPr>
              <a:t>Reordered intervention priorities — drainage and slope protection ahead of overlay.</a:t>
            </a:r>
          </a:p>
          <a:p>
            <a:pPr marL="114300" indent="-114300">
              <a:buFont typeface="Arial"/>
              <a:buChar char="•"/>
            </a:pPr>
            <a:r>
              <a:rPr lang="en-US" sz="1100" b="1" dirty="0">
                <a:solidFill>
                  <a:srgbClr val="FFFFFF"/>
                </a:solidFill>
              </a:rPr>
              <a:t>Pamela Opio Acheng · University of Oxford · EGU26-15482</a:t>
            </a:r>
          </a:p>
        </p:txBody>
      </p:sp>
      <p:sp>
        <p:nvSpPr>
          <p:cNvPr id="3" name="Title 2">
            <a:extLst>
              <a:ext uri="{FF2B5EF4-FFF2-40B4-BE49-F238E27FC236}">
                <a16:creationId xmlns:a16="http://schemas.microsoft.com/office/drawing/2014/main" id="{8CD0EFEF-30A1-4361-BE86-D91D5724BB8A}"/>
              </a:ext>
            </a:extLst>
          </p:cNvPr>
          <p:cNvSpPr>
            <a:spLocks noGrp="1"/>
          </p:cNvSpPr>
          <p:nvPr>
            <p:ph type="ctrTitle"/>
          </p:nvPr>
        </p:nvSpPr>
        <p:spPr>
          <a:xfrm>
            <a:off x="3987800" y="1524000"/>
            <a:ext cx="5156200" cy="444500"/>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solidFill>
                  <a:srgbClr val="FFFFFF"/>
                </a:solidFill>
              </a:rPr>
              <a:t>Contributions</a:t>
            </a:r>
          </a:p>
        </p:txBody>
      </p:sp>
      <p:sp>
        <p:nvSpPr>
          <p:cNvPr id="4" name="Text Placeholder 3">
            <a:extLst>
              <a:ext uri="{FF2B5EF4-FFF2-40B4-BE49-F238E27FC236}">
                <a16:creationId xmlns:a16="http://schemas.microsoft.com/office/drawing/2014/main" id="{C93B90F4-555E-3F1B-A9BA-A45B6449F371}"/>
              </a:ext>
            </a:extLst>
          </p:cNvPr>
          <p:cNvSpPr>
            <a:spLocks noGrp="1"/>
          </p:cNvSpPr>
          <p:nvPr>
            <p:ph type="body" sz="quarter" idx="16"/>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lgn="ctr"/>
            <a:r>
              <a:rPr lang="en-US" dirty="0">
                <a:solidFill>
                  <a:srgbClr val="FFFFFF"/>
                </a:solidFill>
              </a:rPr>
              <a:t>Adapting Transportation Asset Management Tools for Climate Change</a:t>
            </a:r>
          </a:p>
        </p:txBody>
      </p:sp>
    </p:spTree>
    <p:extLst>
      <p:ext uri="{BB962C8B-B14F-4D97-AF65-F5344CB8AC3E}">
        <p14:creationId xmlns:p14="http://schemas.microsoft.com/office/powerpoint/2010/main" val="97110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A243-C9A4-2CBB-65BD-C2472C5AB147}"/>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br>
              <a:rPr lang="en-US" dirty="0">
                <a:solidFill>
                  <a:srgbClr val="FFFFFF"/>
                </a:solidFill>
              </a:rPr>
            </a:br>
            <a:br>
              <a:rPr lang="en-US" dirty="0">
                <a:solidFill>
                  <a:srgbClr val="FFFFFF"/>
                </a:solidFill>
              </a:rPr>
            </a:br>
            <a:endParaRPr lang="en-US" dirty="0">
              <a:solidFill>
                <a:srgbClr val="FFFFFF"/>
              </a:solidFill>
            </a:endParaRPr>
          </a:p>
        </p:txBody>
      </p:sp>
      <p:sp>
        <p:nvSpPr>
          <p:cNvPr id="4" name="TextBox 3">
            <a:extLst>
              <a:ext uri="{FF2B5EF4-FFF2-40B4-BE49-F238E27FC236}">
                <a16:creationId xmlns:a16="http://schemas.microsoft.com/office/drawing/2014/main" id="{FA7B8DDD-6B3C-EB22-B072-D6C684539AB5}"/>
              </a:ext>
            </a:extLst>
          </p:cNvPr>
          <p:cNvSpPr txBox="1"/>
          <p:nvPr/>
        </p:nvSpPr>
        <p:spPr>
          <a:xfrm>
            <a:off x="165175" y="2594747"/>
            <a:ext cx="1691640" cy="618631"/>
          </a:xfrm>
          <a:prstGeom prst="rect">
            <a:avLst/>
          </a:prstGeom>
          <a:noFill/>
        </p:spPr>
        <p:txBody>
          <a:bodyPr wrap="square" lIns="22860" tIns="9144" rIns="22860" bIns="9144" anchor="t">
            <a:spAutoFit/>
          </a:bodyPr>
          <a:lstStyle/>
          <a:p>
            <a:pPr algn="l"/>
            <a:r>
              <a:rPr sz="3900" b="1" dirty="0">
                <a:solidFill>
                  <a:srgbClr val="FFFFFF"/>
                </a:solidFill>
                <a:latin typeface="Georgia"/>
              </a:rPr>
              <a:t>$1.8M</a:t>
            </a:r>
          </a:p>
        </p:txBody>
      </p:sp>
      <p:sp>
        <p:nvSpPr>
          <p:cNvPr id="5" name="TextBox 4">
            <a:extLst>
              <a:ext uri="{FF2B5EF4-FFF2-40B4-BE49-F238E27FC236}">
                <a16:creationId xmlns:a16="http://schemas.microsoft.com/office/drawing/2014/main" id="{115C0C55-18BA-4A0C-F2B9-3A97987D092C}"/>
              </a:ext>
            </a:extLst>
          </p:cNvPr>
          <p:cNvSpPr txBox="1"/>
          <p:nvPr/>
        </p:nvSpPr>
        <p:spPr>
          <a:xfrm>
            <a:off x="196347" y="3120115"/>
            <a:ext cx="3111630" cy="387798"/>
          </a:xfrm>
          <a:prstGeom prst="rect">
            <a:avLst/>
          </a:prstGeom>
          <a:noFill/>
        </p:spPr>
        <p:txBody>
          <a:bodyPr wrap="square" lIns="22860" tIns="9144" rIns="22860" bIns="9144" anchor="t">
            <a:spAutoFit/>
          </a:bodyPr>
          <a:lstStyle/>
          <a:p>
            <a:pPr algn="l"/>
            <a:r>
              <a:rPr sz="2400" dirty="0">
                <a:solidFill>
                  <a:srgbClr val="FFFFFF"/>
                </a:solidFill>
                <a:latin typeface="Arial" panose="020B0604020202020204" pitchFamily="34" charset="0"/>
                <a:cs typeface="Arial" panose="020B0604020202020204" pitchFamily="34" charset="0"/>
              </a:rPr>
              <a:t>in detour costs</a:t>
            </a:r>
          </a:p>
        </p:txBody>
      </p:sp>
      <p:sp>
        <p:nvSpPr>
          <p:cNvPr id="6" name="TextBox 5">
            <a:extLst>
              <a:ext uri="{FF2B5EF4-FFF2-40B4-BE49-F238E27FC236}">
                <a16:creationId xmlns:a16="http://schemas.microsoft.com/office/drawing/2014/main" id="{0040FF09-C7BB-9F54-659C-04EB13D7791C}"/>
              </a:ext>
            </a:extLst>
          </p:cNvPr>
          <p:cNvSpPr txBox="1"/>
          <p:nvPr/>
        </p:nvSpPr>
        <p:spPr>
          <a:xfrm>
            <a:off x="196347" y="4368212"/>
            <a:ext cx="3111630" cy="387798"/>
          </a:xfrm>
          <a:prstGeom prst="rect">
            <a:avLst/>
          </a:prstGeom>
          <a:noFill/>
        </p:spPr>
        <p:txBody>
          <a:bodyPr wrap="square" lIns="22860" tIns="9144" rIns="22860" bIns="9144" anchor="t">
            <a:spAutoFit/>
          </a:bodyPr>
          <a:lstStyle/>
          <a:p>
            <a:pPr algn="l"/>
            <a:r>
              <a:rPr sz="2400" dirty="0">
                <a:solidFill>
                  <a:schemeClr val="bg2"/>
                </a:solidFill>
                <a:latin typeface="Arial" panose="020B0604020202020204" pitchFamily="34" charset="0"/>
                <a:cs typeface="Arial" panose="020B0604020202020204" pitchFamily="34" charset="0"/>
              </a:rPr>
              <a:t>direct damage</a:t>
            </a:r>
            <a:r>
              <a:rPr lang="en-GB" sz="2400" dirty="0">
                <a:solidFill>
                  <a:schemeClr val="bg2"/>
                </a:solidFill>
                <a:latin typeface="Arial" panose="020B0604020202020204" pitchFamily="34" charset="0"/>
                <a:cs typeface="Arial" panose="020B0604020202020204" pitchFamily="34" charset="0"/>
              </a:rPr>
              <a:t>s</a:t>
            </a:r>
            <a:r>
              <a:rPr sz="2400" dirty="0">
                <a:solidFill>
                  <a:schemeClr val="bg2"/>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52D55AC1-F249-84B8-8C31-D5068E337C69}"/>
              </a:ext>
            </a:extLst>
          </p:cNvPr>
          <p:cNvSpPr txBox="1"/>
          <p:nvPr/>
        </p:nvSpPr>
        <p:spPr>
          <a:xfrm>
            <a:off x="196347" y="3904400"/>
            <a:ext cx="3111630" cy="526298"/>
          </a:xfrm>
          <a:prstGeom prst="rect">
            <a:avLst/>
          </a:prstGeom>
          <a:noFill/>
        </p:spPr>
        <p:txBody>
          <a:bodyPr wrap="square" lIns="22860" tIns="9144" rIns="22860" bIns="9144" anchor="t">
            <a:spAutoFit/>
          </a:bodyPr>
          <a:lstStyle/>
          <a:p>
            <a:pPr algn="l"/>
            <a:r>
              <a:rPr sz="3300" b="1" dirty="0">
                <a:solidFill>
                  <a:srgbClr val="FFFFFF"/>
                </a:solidFill>
                <a:latin typeface="Georgia"/>
              </a:rPr>
              <a:t>$</a:t>
            </a:r>
            <a:r>
              <a:rPr lang="en-GB" sz="3300" b="1" dirty="0">
                <a:solidFill>
                  <a:srgbClr val="FFFFFF"/>
                </a:solidFill>
                <a:latin typeface="Georgia"/>
              </a:rPr>
              <a:t>112,000/km</a:t>
            </a:r>
            <a:endParaRPr sz="3300" b="1" dirty="0">
              <a:solidFill>
                <a:srgbClr val="FFFFFF"/>
              </a:solidFill>
              <a:latin typeface="Georgia"/>
            </a:endParaRPr>
          </a:p>
        </p:txBody>
      </p:sp>
      <p:sp>
        <p:nvSpPr>
          <p:cNvPr id="8" name="TextBox 7">
            <a:extLst>
              <a:ext uri="{FF2B5EF4-FFF2-40B4-BE49-F238E27FC236}">
                <a16:creationId xmlns:a16="http://schemas.microsoft.com/office/drawing/2014/main" id="{1562ECE3-D0B3-4D04-30C4-F3678B6E4548}"/>
              </a:ext>
            </a:extLst>
          </p:cNvPr>
          <p:cNvSpPr txBox="1"/>
          <p:nvPr/>
        </p:nvSpPr>
        <p:spPr>
          <a:xfrm>
            <a:off x="165175" y="1633571"/>
            <a:ext cx="3264111" cy="757130"/>
          </a:xfrm>
          <a:prstGeom prst="rect">
            <a:avLst/>
          </a:prstGeom>
          <a:noFill/>
        </p:spPr>
        <p:txBody>
          <a:bodyPr wrap="square" lIns="22860" tIns="9144" rIns="22860" bIns="9144" anchor="t">
            <a:spAutoFit/>
          </a:bodyPr>
          <a:lstStyle/>
          <a:p>
            <a:pPr algn="l"/>
            <a:r>
              <a:rPr lang="en-GB" sz="2400" dirty="0">
                <a:solidFill>
                  <a:schemeClr val="bg2"/>
                </a:solidFill>
                <a:latin typeface="Arial" panose="020B0604020202020204" pitchFamily="34" charset="0"/>
                <a:cs typeface="Arial" panose="020B0604020202020204" pitchFamily="34" charset="0"/>
              </a:rPr>
              <a:t>A single flood event on 90.3km road </a:t>
            </a:r>
            <a:endParaRPr sz="2400" dirty="0">
              <a:solidFill>
                <a:schemeClr val="bg2"/>
              </a:solidFill>
              <a:latin typeface="Arial" panose="020B0604020202020204" pitchFamily="34" charset="0"/>
              <a:cs typeface="Arial" panose="020B0604020202020204" pitchFamily="34" charset="0"/>
            </a:endParaRPr>
          </a:p>
        </p:txBody>
      </p:sp>
      <p:pic>
        <p:nvPicPr>
          <p:cNvPr id="11" name="Picture 10" descr="At least 24 people dead as flash flooding hits eastern Uganda ...">
            <a:extLst>
              <a:ext uri="{FF2B5EF4-FFF2-40B4-BE49-F238E27FC236}">
                <a16:creationId xmlns:a16="http://schemas.microsoft.com/office/drawing/2014/main" id="{CFC6F255-1063-4EAE-5618-4F263166F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759" y="735773"/>
            <a:ext cx="5497242" cy="32983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F886804-0EED-E31F-3064-90ED3E7389D9}"/>
              </a:ext>
            </a:extLst>
          </p:cNvPr>
          <p:cNvSpPr txBox="1"/>
          <p:nvPr/>
        </p:nvSpPr>
        <p:spPr>
          <a:xfrm>
            <a:off x="3646758" y="4167549"/>
            <a:ext cx="5497242" cy="695575"/>
          </a:xfrm>
          <a:prstGeom prst="rect">
            <a:avLst/>
          </a:prstGeom>
          <a:noFill/>
        </p:spPr>
        <p:txBody>
          <a:bodyPr wrap="square" lIns="22860" tIns="9144" rIns="22860" bIns="9144" anchor="t">
            <a:spAutoFit/>
          </a:bodyPr>
          <a:lstStyle/>
          <a:p>
            <a:pPr algn="l"/>
            <a:r>
              <a:rPr lang="en-GB" sz="2200" i="1" dirty="0">
                <a:solidFill>
                  <a:srgbClr val="002147"/>
                </a:solidFill>
                <a:latin typeface="Calibri"/>
              </a:rPr>
              <a:t>Flooding of </a:t>
            </a:r>
            <a:r>
              <a:rPr lang="en-GB" sz="2200" i="1" dirty="0" err="1">
                <a:solidFill>
                  <a:srgbClr val="002147"/>
                </a:solidFill>
                <a:latin typeface="Calibri"/>
              </a:rPr>
              <a:t>Nabuyonga</a:t>
            </a:r>
            <a:r>
              <a:rPr lang="en-GB" sz="2200" i="1" dirty="0">
                <a:solidFill>
                  <a:srgbClr val="002147"/>
                </a:solidFill>
                <a:latin typeface="Calibri"/>
              </a:rPr>
              <a:t> River </a:t>
            </a:r>
          </a:p>
          <a:p>
            <a:pPr algn="l"/>
            <a:r>
              <a:rPr lang="en-GB" sz="2200" i="1" dirty="0">
                <a:solidFill>
                  <a:srgbClr val="002147"/>
                </a:solidFill>
                <a:latin typeface="Calibri"/>
              </a:rPr>
              <a:t>courtesy: The Guardian 2022</a:t>
            </a:r>
            <a:endParaRPr sz="2200" i="1" dirty="0">
              <a:solidFill>
                <a:srgbClr val="002147"/>
              </a:solidFill>
              <a:latin typeface="Calibri"/>
            </a:endParaRPr>
          </a:p>
        </p:txBody>
      </p:sp>
      <p:sp>
        <p:nvSpPr>
          <p:cNvPr id="13" name="TextBox 12">
            <a:extLst>
              <a:ext uri="{FF2B5EF4-FFF2-40B4-BE49-F238E27FC236}">
                <a16:creationId xmlns:a16="http://schemas.microsoft.com/office/drawing/2014/main" id="{783A80E7-CB05-69FA-97B3-57C9D3CC802E}"/>
              </a:ext>
            </a:extLst>
          </p:cNvPr>
          <p:cNvSpPr txBox="1"/>
          <p:nvPr/>
        </p:nvSpPr>
        <p:spPr>
          <a:xfrm>
            <a:off x="145152" y="13037"/>
            <a:ext cx="3264111" cy="1249573"/>
          </a:xfrm>
          <a:prstGeom prst="rect">
            <a:avLst/>
          </a:prstGeom>
          <a:noFill/>
        </p:spPr>
        <p:txBody>
          <a:bodyPr wrap="square" lIns="22860" tIns="9144" rIns="22860" bIns="9144" anchor="t">
            <a:spAutoFit/>
          </a:bodyPr>
          <a:lstStyle/>
          <a:p>
            <a:pPr algn="l"/>
            <a:r>
              <a:rPr lang="en-GB" sz="4000" dirty="0">
                <a:solidFill>
                  <a:schemeClr val="bg2"/>
                </a:solidFill>
                <a:latin typeface="Arial" panose="020B0604020202020204" pitchFamily="34" charset="0"/>
                <a:cs typeface="Arial" panose="020B0604020202020204" pitchFamily="34" charset="0"/>
              </a:rPr>
              <a:t>WHY THIS MATTERS</a:t>
            </a:r>
            <a:endParaRPr sz="40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23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AA6CD-F992-BC13-BAE3-7D6618D4A71A}"/>
              </a:ext>
            </a:extLst>
          </p:cNvPr>
          <p:cNvSpPr>
            <a:spLocks noGrp="1"/>
          </p:cNvSpPr>
          <p:nvPr>
            <p:ph type="title"/>
          </p:nvPr>
        </p:nvSpPr>
        <p:spPr>
          <a:xfrm>
            <a:off x="3419872" y="627534"/>
            <a:ext cx="5472608" cy="3816424"/>
          </a:xfrm>
        </p:spPr>
        <p:txBody>
          <a:bodyPr>
            <a:noAutofit/>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solidFill>
                  <a:srgbClr val="FFFFFF"/>
                </a:solidFill>
              </a:rPr>
              <a:t>Built for yesterday’s climate</a:t>
            </a:r>
            <a:br>
              <a:rPr lang="en-US" dirty="0">
                <a:solidFill>
                  <a:srgbClr val="FFFFFF"/>
                </a:solidFill>
              </a:rPr>
            </a:br>
            <a:br>
              <a:rPr lang="en-US" dirty="0">
                <a:solidFill>
                  <a:srgbClr val="FFFFFF"/>
                </a:solidFill>
              </a:rPr>
            </a:br>
            <a:r>
              <a:rPr lang="en-US" dirty="0">
                <a:solidFill>
                  <a:srgbClr val="FFFFFF"/>
                </a:solidFill>
              </a:rPr>
              <a:t>And the tools we use to plan roads cannot see any of this</a:t>
            </a:r>
          </a:p>
        </p:txBody>
      </p:sp>
    </p:spTree>
    <p:extLst>
      <p:ext uri="{BB962C8B-B14F-4D97-AF65-F5344CB8AC3E}">
        <p14:creationId xmlns:p14="http://schemas.microsoft.com/office/powerpoint/2010/main" val="358186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389FC-07A5-FE0A-8188-87377807D1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A1626-7CA4-0FDD-FFD9-60B74F884C61}"/>
              </a:ext>
            </a:extLst>
          </p:cNvPr>
          <p:cNvSpPr>
            <a:spLocks noGrp="1"/>
          </p:cNvSpPr>
          <p:nvPr>
            <p:ph type="ctrTitle"/>
          </p:nvPr>
        </p:nvSpPr>
        <p:spPr>
          <a:xfrm>
            <a:off x="3995936" y="411511"/>
            <a:ext cx="4886212" cy="2040607"/>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lgn="r"/>
            <a:r>
              <a:rPr lang="en-US" sz="2750" dirty="0"/>
              <a:t>Can Roads Designed Yesterday Survive Tomorrow?</a:t>
            </a:r>
          </a:p>
        </p:txBody>
      </p:sp>
      <p:sp>
        <p:nvSpPr>
          <p:cNvPr id="4" name="Title 1">
            <a:extLst>
              <a:ext uri="{FF2B5EF4-FFF2-40B4-BE49-F238E27FC236}">
                <a16:creationId xmlns:a16="http://schemas.microsoft.com/office/drawing/2014/main" id="{0DAE3265-55F5-A696-5DB1-6CCAD7181A84}"/>
              </a:ext>
            </a:extLst>
          </p:cNvPr>
          <p:cNvSpPr txBox="1">
            <a:spLocks/>
          </p:cNvSpPr>
          <p:nvPr/>
        </p:nvSpPr>
        <p:spPr>
          <a:xfrm>
            <a:off x="3995936" y="3291830"/>
            <a:ext cx="4886212" cy="1296144"/>
          </a:xfrm>
          <a:prstGeom prst="rect">
            <a:avLst/>
          </a:prstGeom>
        </p:spPr>
        <p:txBody>
          <a:bodyPr anchor="ctr" anchorCtr="0">
            <a:noAutofit/>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lgn="r"/>
            <a:r>
              <a:rPr lang="en-US" sz="1800" dirty="0"/>
              <a:t>Adapting asset management for climate change</a:t>
            </a:r>
          </a:p>
        </p:txBody>
      </p:sp>
      <p:sp>
        <p:nvSpPr>
          <p:cNvPr id="6" name="Title 1">
            <a:extLst>
              <a:ext uri="{FF2B5EF4-FFF2-40B4-BE49-F238E27FC236}">
                <a16:creationId xmlns:a16="http://schemas.microsoft.com/office/drawing/2014/main" id="{747DADB6-1589-52E4-B537-95BFCB9AE94F}"/>
              </a:ext>
            </a:extLst>
          </p:cNvPr>
          <p:cNvSpPr txBox="1">
            <a:spLocks/>
          </p:cNvSpPr>
          <p:nvPr/>
        </p:nvSpPr>
        <p:spPr>
          <a:xfrm>
            <a:off x="7448689" y="4734001"/>
            <a:ext cx="1695311" cy="409500"/>
          </a:xfrm>
          <a:prstGeom prst="rect">
            <a:avLst/>
          </a:prstGeom>
        </p:spPr>
        <p:txBody>
          <a:bodyPr anchor="ctr" anchorCtr="0">
            <a:noAutofit/>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sz="1800" dirty="0">
                <a:solidFill>
                  <a:schemeClr val="bg1"/>
                </a:solidFill>
              </a:rPr>
              <a:t>May 06, 2026</a:t>
            </a:r>
          </a:p>
        </p:txBody>
      </p:sp>
      <p:pic>
        <p:nvPicPr>
          <p:cNvPr id="7" name="Picture 6">
            <a:extLst>
              <a:ext uri="{FF2B5EF4-FFF2-40B4-BE49-F238E27FC236}">
                <a16:creationId xmlns:a16="http://schemas.microsoft.com/office/drawing/2014/main" id="{5ABA8313-30DD-034C-A3CF-B0D6AFB54001}"/>
              </a:ext>
            </a:extLst>
          </p:cNvPr>
          <p:cNvPicPr>
            <a:picLocks noChangeAspect="1"/>
          </p:cNvPicPr>
          <p:nvPr/>
        </p:nvPicPr>
        <p:blipFill>
          <a:blip r:embed="rId2"/>
          <a:stretch>
            <a:fillRect/>
          </a:stretch>
        </p:blipFill>
        <p:spPr>
          <a:xfrm>
            <a:off x="261852" y="3339729"/>
            <a:ext cx="1248246" cy="1248246"/>
          </a:xfrm>
          <a:prstGeom prst="rect">
            <a:avLst/>
          </a:prstGeom>
        </p:spPr>
      </p:pic>
      <p:sp>
        <p:nvSpPr>
          <p:cNvPr id="13" name="Text Placeholder 12">
            <a:extLst>
              <a:ext uri="{FF2B5EF4-FFF2-40B4-BE49-F238E27FC236}">
                <a16:creationId xmlns:a16="http://schemas.microsoft.com/office/drawing/2014/main" id="{59DD22AB-59EB-2ECD-CCC0-35FD2CBF14B9}"/>
              </a:ext>
            </a:extLst>
          </p:cNvPr>
          <p:cNvSpPr>
            <a:spLocks noGrp="1"/>
          </p:cNvSpPr>
          <p:nvPr>
            <p:ph type="body" sz="quarter" idx="16"/>
          </p:nvPr>
        </p:nvSpPr>
        <p:spPr/>
        <p:txBody>
          <a:bodyPr/>
          <a:lstStyle/>
          <a:p>
            <a:r>
              <a:rPr lang="en-US" dirty="0"/>
              <a:t>Opio Pamela Acheng                     May 06, 2026</a:t>
            </a:r>
          </a:p>
        </p:txBody>
      </p:sp>
    </p:spTree>
    <p:extLst>
      <p:ext uri="{BB962C8B-B14F-4D97-AF65-F5344CB8AC3E}">
        <p14:creationId xmlns:p14="http://schemas.microsoft.com/office/powerpoint/2010/main" val="3379017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A243-C9A4-2CBB-65BD-C2472C5AB147}"/>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solidFill>
                  <a:srgbClr val="FFFFFF"/>
                </a:solidFill>
              </a:rPr>
              <a:t>Tools used today</a:t>
            </a:r>
          </a:p>
        </p:txBody>
      </p:sp>
      <p:sp>
        <p:nvSpPr>
          <p:cNvPr id="3" name="Text Placeholder 2">
            <a:extLst>
              <a:ext uri="{FF2B5EF4-FFF2-40B4-BE49-F238E27FC236}">
                <a16:creationId xmlns:a16="http://schemas.microsoft.com/office/drawing/2014/main" id="{9269778F-E999-99B5-6F19-9674CEC1FCAA}"/>
              </a:ext>
            </a:extLst>
          </p:cNvPr>
          <p:cNvSpPr>
            <a:spLocks noGrp="1"/>
          </p:cNvSpPr>
          <p:nvPr>
            <p:ph type="body" sz="quarter" idx="10"/>
          </p:nvPr>
        </p:nvSpPr>
        <p:spPr>
          <a:xfrm>
            <a:off x="3864507" y="60069"/>
            <a:ext cx="5206073" cy="5032537"/>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buNone/>
            </a:pPr>
            <a:r>
              <a:rPr lang="en-US" b="1" dirty="0"/>
              <a:t>Available</a:t>
            </a:r>
          </a:p>
          <a:p>
            <a:pPr>
              <a:buNone/>
            </a:pPr>
            <a:r>
              <a:rPr lang="en-US" sz="2400" dirty="0"/>
              <a:t>HDM-4 · dTIMS · RONET</a:t>
            </a:r>
            <a:endParaRPr lang="en-US" dirty="0"/>
          </a:p>
          <a:p>
            <a:pPr>
              <a:spcBef>
                <a:spcPts val="2064"/>
              </a:spcBef>
              <a:buNone/>
            </a:pPr>
            <a:r>
              <a:rPr lang="en-US" b="1" dirty="0"/>
              <a:t>Do</a:t>
            </a:r>
          </a:p>
          <a:p>
            <a:pPr>
              <a:buNone/>
            </a:pPr>
            <a:r>
              <a:rPr lang="en-US" sz="2400" dirty="0"/>
              <a:t>Time-based deterioration. Schedule. Allocate.</a:t>
            </a:r>
            <a:endParaRPr lang="en-US" dirty="0"/>
          </a:p>
          <a:p>
            <a:pPr>
              <a:spcBef>
                <a:spcPts val="1464"/>
              </a:spcBef>
              <a:buNone/>
            </a:pPr>
            <a:r>
              <a:rPr lang="en-US" b="1" dirty="0">
                <a:solidFill>
                  <a:srgbClr val="C62828"/>
                </a:solidFill>
              </a:rPr>
              <a:t>Miss</a:t>
            </a:r>
          </a:p>
          <a:p>
            <a:pPr>
              <a:buNone/>
            </a:pPr>
            <a:r>
              <a:rPr lang="en-US" sz="2400" dirty="0"/>
              <a:t>Climate stress. Compound damage.</a:t>
            </a:r>
          </a:p>
          <a:p>
            <a:pPr>
              <a:buNone/>
            </a:pPr>
            <a:r>
              <a:rPr lang="en-US" sz="2400" dirty="0"/>
              <a:t>Real-world deterioration.</a:t>
            </a:r>
          </a:p>
        </p:txBody>
      </p:sp>
    </p:spTree>
    <p:extLst>
      <p:ext uri="{BB962C8B-B14F-4D97-AF65-F5344CB8AC3E}">
        <p14:creationId xmlns:p14="http://schemas.microsoft.com/office/powerpoint/2010/main" val="387720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A243-C9A4-2CBB-65BD-C2472C5AB147}"/>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solidFill>
                  <a:srgbClr val="FFFFFF"/>
                </a:solidFill>
              </a:rPr>
              <a:t>HDM-4</a:t>
            </a:r>
          </a:p>
        </p:txBody>
      </p:sp>
      <p:sp>
        <p:nvSpPr>
          <p:cNvPr id="3" name="Text Placeholder 2">
            <a:extLst>
              <a:ext uri="{FF2B5EF4-FFF2-40B4-BE49-F238E27FC236}">
                <a16:creationId xmlns:a16="http://schemas.microsoft.com/office/drawing/2014/main" id="{9269778F-E999-99B5-6F19-9674CEC1FCAA}"/>
              </a:ext>
            </a:extLst>
          </p:cNvPr>
          <p:cNvSpPr>
            <a:spLocks noGrp="1"/>
          </p:cNvSpPr>
          <p:nvPr>
            <p:ph type="body" sz="quarter" idx="10"/>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buNone/>
            </a:pPr>
            <a:r>
              <a:rPr lang="en-US" b="1" dirty="0"/>
              <a:t>A gold standard.</a:t>
            </a:r>
          </a:p>
          <a:p>
            <a:pPr>
              <a:buNone/>
            </a:pPr>
            <a:endParaRPr lang="en-US" sz="2400" dirty="0"/>
          </a:p>
          <a:p>
            <a:pPr>
              <a:buNone/>
            </a:pPr>
            <a:r>
              <a:rPr lang="en-US" sz="2400" dirty="0"/>
              <a:t>Highway Development &amp; Management Model.</a:t>
            </a:r>
          </a:p>
          <a:p>
            <a:pPr>
              <a:buNone/>
            </a:pPr>
            <a:endParaRPr lang="en-US" sz="2400" dirty="0"/>
          </a:p>
          <a:p>
            <a:pPr>
              <a:buNone/>
            </a:pPr>
            <a:r>
              <a:rPr lang="en-US" sz="2400" dirty="0"/>
              <a:t>1,000+ agencies. Two decades of trust.</a:t>
            </a:r>
          </a:p>
        </p:txBody>
      </p:sp>
    </p:spTree>
    <p:extLst>
      <p:ext uri="{BB962C8B-B14F-4D97-AF65-F5344CB8AC3E}">
        <p14:creationId xmlns:p14="http://schemas.microsoft.com/office/powerpoint/2010/main" val="261229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A243-C9A4-2CBB-65BD-C2472C5AB147}"/>
              </a:ext>
            </a:extLst>
          </p:cNvPr>
          <p:cNvSpPr>
            <a:spLocks noGrp="1"/>
          </p:cNvSpPr>
          <p:nvPr>
            <p:ph type="title"/>
          </p:nvPr>
        </p:nvSpPr>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r>
              <a:rPr lang="en-US" dirty="0">
                <a:solidFill>
                  <a:srgbClr val="FFFFFF"/>
                </a:solidFill>
              </a:rPr>
              <a:t>Built before climate adaptation existed</a:t>
            </a:r>
          </a:p>
        </p:txBody>
      </p:sp>
      <p:sp>
        <p:nvSpPr>
          <p:cNvPr id="3" name="Text Placeholder 2">
            <a:extLst>
              <a:ext uri="{FF2B5EF4-FFF2-40B4-BE49-F238E27FC236}">
                <a16:creationId xmlns:a16="http://schemas.microsoft.com/office/drawing/2014/main" id="{9269778F-E999-99B5-6F19-9674CEC1FCAA}"/>
              </a:ext>
            </a:extLst>
          </p:cNvPr>
          <p:cNvSpPr>
            <a:spLocks noGrp="1"/>
          </p:cNvSpPr>
          <p:nvPr>
            <p:ph type="body" sz="quarter" idx="10"/>
          </p:nvPr>
        </p:nvSpPr>
        <p:spPr>
          <a:xfrm>
            <a:off x="3667027" y="207390"/>
            <a:ext cx="4937421" cy="4452592"/>
          </a:xfrm>
        </p:spPr>
        <p:txBody>
          <a:bodyPr/>
          <a:lstStyle>
            <a:defPPr>
              <a:defRPr lang="en-US"/>
            </a:defPPr>
            <a:lvl1pPr marL="0" algn="l" defTabSz="1828512" rtl="0" eaLnBrk="1" latinLnBrk="0" hangingPunct="1">
              <a:defRPr sz="3600" kern="1200">
                <a:solidFill>
                  <a:schemeClr val="tx1"/>
                </a:solidFill>
                <a:latin typeface="+mn-lt"/>
                <a:ea typeface="+mn-ea"/>
                <a:cs typeface="+mn-cs"/>
              </a:defRPr>
            </a:lvl1pPr>
            <a:lvl2pPr marL="914254" algn="l" defTabSz="1828512" rtl="0" eaLnBrk="1" latinLnBrk="0" hangingPunct="1">
              <a:defRPr sz="3600" kern="1200">
                <a:solidFill>
                  <a:schemeClr val="tx1"/>
                </a:solidFill>
                <a:latin typeface="+mn-lt"/>
                <a:ea typeface="+mn-ea"/>
                <a:cs typeface="+mn-cs"/>
              </a:defRPr>
            </a:lvl2pPr>
            <a:lvl3pPr marL="1828512" algn="l" defTabSz="1828512" rtl="0" eaLnBrk="1" latinLnBrk="0" hangingPunct="1">
              <a:defRPr sz="3600" kern="1200">
                <a:solidFill>
                  <a:schemeClr val="tx1"/>
                </a:solidFill>
                <a:latin typeface="+mn-lt"/>
                <a:ea typeface="+mn-ea"/>
                <a:cs typeface="+mn-cs"/>
              </a:defRPr>
            </a:lvl3pPr>
            <a:lvl4pPr marL="2742766" algn="l" defTabSz="1828512" rtl="0" eaLnBrk="1" latinLnBrk="0" hangingPunct="1">
              <a:defRPr sz="3600" kern="1200">
                <a:solidFill>
                  <a:schemeClr val="tx1"/>
                </a:solidFill>
                <a:latin typeface="+mn-lt"/>
                <a:ea typeface="+mn-ea"/>
                <a:cs typeface="+mn-cs"/>
              </a:defRPr>
            </a:lvl4pPr>
            <a:lvl5pPr marL="3657022" algn="l" defTabSz="1828512" rtl="0" eaLnBrk="1" latinLnBrk="0" hangingPunct="1">
              <a:defRPr sz="3600" kern="1200">
                <a:solidFill>
                  <a:schemeClr val="tx1"/>
                </a:solidFill>
                <a:latin typeface="+mn-lt"/>
                <a:ea typeface="+mn-ea"/>
                <a:cs typeface="+mn-cs"/>
              </a:defRPr>
            </a:lvl5pPr>
            <a:lvl6pPr marL="4571278" algn="l" defTabSz="1828512" rtl="0" eaLnBrk="1" latinLnBrk="0" hangingPunct="1">
              <a:defRPr sz="3600" kern="1200">
                <a:solidFill>
                  <a:schemeClr val="tx1"/>
                </a:solidFill>
                <a:latin typeface="+mn-lt"/>
                <a:ea typeface="+mn-ea"/>
                <a:cs typeface="+mn-cs"/>
              </a:defRPr>
            </a:lvl6pPr>
            <a:lvl7pPr marL="5485534" algn="l" defTabSz="1828512" rtl="0" eaLnBrk="1" latinLnBrk="0" hangingPunct="1">
              <a:defRPr sz="3600" kern="1200">
                <a:solidFill>
                  <a:schemeClr val="tx1"/>
                </a:solidFill>
                <a:latin typeface="+mn-lt"/>
                <a:ea typeface="+mn-ea"/>
                <a:cs typeface="+mn-cs"/>
              </a:defRPr>
            </a:lvl7pPr>
            <a:lvl8pPr marL="6399788" algn="l" defTabSz="1828512" rtl="0" eaLnBrk="1" latinLnBrk="0" hangingPunct="1">
              <a:defRPr sz="3600" kern="1200">
                <a:solidFill>
                  <a:schemeClr val="tx1"/>
                </a:solidFill>
                <a:latin typeface="+mn-lt"/>
                <a:ea typeface="+mn-ea"/>
                <a:cs typeface="+mn-cs"/>
              </a:defRPr>
            </a:lvl8pPr>
            <a:lvl9pPr marL="7314046" algn="l" defTabSz="1828512" rtl="0" eaLnBrk="1" latinLnBrk="0" hangingPunct="1">
              <a:defRPr sz="3600" kern="1200">
                <a:solidFill>
                  <a:schemeClr val="tx1"/>
                </a:solidFill>
                <a:latin typeface="+mn-lt"/>
                <a:ea typeface="+mn-ea"/>
                <a:cs typeface="+mn-cs"/>
              </a:defRPr>
            </a:lvl9pPr>
          </a:lstStyle>
          <a:p>
            <a:pPr>
              <a:buNone/>
            </a:pPr>
            <a:r>
              <a:rPr lang="en-US" sz="2400" b="1" dirty="0">
                <a:solidFill>
                  <a:srgbClr val="C62828"/>
                </a:solidFill>
              </a:rPr>
              <a:t>01 Static climate.</a:t>
            </a:r>
          </a:p>
          <a:p>
            <a:pPr>
              <a:buNone/>
            </a:pPr>
            <a:r>
              <a:rPr lang="en-US" sz="2400" dirty="0"/>
              <a:t>Yesterday’s weather projects tomorrow.</a:t>
            </a:r>
          </a:p>
          <a:p>
            <a:pPr>
              <a:buNone/>
            </a:pPr>
            <a:endParaRPr lang="en-US" sz="2400" dirty="0"/>
          </a:p>
          <a:p>
            <a:pPr>
              <a:buNone/>
            </a:pPr>
            <a:r>
              <a:rPr lang="en-US" sz="2400" b="1" dirty="0">
                <a:solidFill>
                  <a:srgbClr val="C62828"/>
                </a:solidFill>
              </a:rPr>
              <a:t>02 Damage modelling missing.</a:t>
            </a:r>
          </a:p>
          <a:p>
            <a:pPr>
              <a:buNone/>
            </a:pPr>
            <a:r>
              <a:rPr lang="en-US" sz="2400" dirty="0"/>
              <a:t>Catastrophic events not captured.</a:t>
            </a:r>
          </a:p>
          <a:p>
            <a:pPr>
              <a:buNone/>
            </a:pPr>
            <a:endParaRPr lang="en-US" sz="2400" dirty="0"/>
          </a:p>
          <a:p>
            <a:pPr>
              <a:buNone/>
            </a:pPr>
            <a:r>
              <a:rPr lang="en-US" sz="2400" b="1" dirty="0">
                <a:solidFill>
                  <a:srgbClr val="C62828"/>
                </a:solidFill>
              </a:rPr>
              <a:t>03 No cascades.</a:t>
            </a:r>
          </a:p>
          <a:p>
            <a:pPr>
              <a:buNone/>
            </a:pPr>
            <a:r>
              <a:rPr lang="en-US" sz="2400" dirty="0"/>
              <a:t>Network disruption ignored.</a:t>
            </a:r>
          </a:p>
        </p:txBody>
      </p:sp>
    </p:spTree>
    <p:extLst>
      <p:ext uri="{BB962C8B-B14F-4D97-AF65-F5344CB8AC3E}">
        <p14:creationId xmlns:p14="http://schemas.microsoft.com/office/powerpoint/2010/main" val="968436098"/>
      </p:ext>
    </p:extLst>
  </p:cSld>
  <p:clrMapOvr>
    <a:masterClrMapping/>
  </p:clrMapOvr>
</p:sld>
</file>

<file path=ppt/theme/theme1.xml><?xml version="1.0" encoding="utf-8"?>
<a:theme xmlns:a="http://schemas.openxmlformats.org/drawingml/2006/main" name="Readable Layouts">
  <a:themeElements>
    <a:clrScheme name="CTL Brand Colours">
      <a:dk1>
        <a:srgbClr val="0E2345"/>
      </a:dk1>
      <a:lt1>
        <a:srgbClr val="F2F2F2"/>
      </a:lt1>
      <a:dk2>
        <a:srgbClr val="0E2345"/>
      </a:dk2>
      <a:lt2>
        <a:srgbClr val="FFFFFF"/>
      </a:lt2>
      <a:accent1>
        <a:srgbClr val="002147"/>
      </a:accent1>
      <a:accent2>
        <a:srgbClr val="FC8422"/>
      </a:accent2>
      <a:accent3>
        <a:srgbClr val="4AA564"/>
      </a:accent3>
      <a:accent4>
        <a:srgbClr val="FFB414"/>
      </a:accent4>
      <a:accent5>
        <a:srgbClr val="0071BC"/>
      </a:accent5>
      <a:accent6>
        <a:srgbClr val="337245"/>
      </a:accent6>
      <a:hlink>
        <a:srgbClr val="5BCB7B"/>
      </a:hlink>
      <a:folHlink>
        <a:srgbClr val="5BCB7B"/>
      </a:folHlink>
    </a:clrScheme>
    <a:fontScheme name="SBS Fonts">
      <a:majorFont>
        <a:latin typeface="Times New Roman"/>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 Readable and accessible PowerPoint template.potx" id="{7A5B9FD2-1BC7-413E-B8E2-391FF7F88C1B}" vid="{17136ECC-EFA8-49C2-B00A-2F2F8EADB3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40F8750-4F5B-644E-B455-697D30FF100D}">
  <we:reference id="wa200010001" version="1.0.0.1" store="en-US" storeType="OMEX"/>
  <we:alternateReferences>
    <we:reference id="wa200010001" version="1.0.0.1" store="en-US" storeType="OMEX"/>
  </we:alternateReferences>
  <we:properties>
    <we:property name="claude.fileId" value="&quot;cb453421-de54-48be-b8b2-5e94c003944c&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3201</TotalTime>
  <Words>1739</Words>
  <Application>Microsoft Macintosh PowerPoint</Application>
  <PresentationFormat>On-screen Show (16:9)</PresentationFormat>
  <Paragraphs>148</Paragraphs>
  <Slides>30</Slides>
  <Notes>21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 Math</vt:lpstr>
      <vt:lpstr>Courier New</vt:lpstr>
      <vt:lpstr>Georgia</vt:lpstr>
      <vt:lpstr>Wingdings</vt:lpstr>
      <vt:lpstr>Readable Layouts</vt:lpstr>
      <vt:lpstr>Can Roads Designed Yesterday Survive Tomorrow?</vt:lpstr>
      <vt:lpstr>Introduction</vt:lpstr>
      <vt:lpstr>Today’s argument</vt:lpstr>
      <vt:lpstr>  </vt:lpstr>
      <vt:lpstr>Built for yesterday’s climate  And the tools we use to plan roads cannot see any of this</vt:lpstr>
      <vt:lpstr>Can Roads Designed Yesterday Survive Tomorrow?</vt:lpstr>
      <vt:lpstr>Tools used today</vt:lpstr>
      <vt:lpstr>HDM-4</vt:lpstr>
      <vt:lpstr>Built before climate adaptation existed</vt:lpstr>
      <vt:lpstr>Four climate-related failure modes</vt:lpstr>
      <vt:lpstr>Solution: A dual-mode framework</vt:lpstr>
      <vt:lpstr>Two complementary approaches    </vt:lpstr>
      <vt:lpstr>DIRECT FAILURE.   Resilience Module</vt:lpstr>
      <vt:lpstr>DELAYED EFFECT.   Climate Shift factors</vt:lpstr>
      <vt:lpstr>DELAYED EFFECT.   Climate Shift factors</vt:lpstr>
      <vt:lpstr>DELAYED EFFECT.   Climate Shift factors</vt:lpstr>
      <vt:lpstr>DELAYED EFFECT.   Climate Shift factors</vt:lpstr>
      <vt:lpstr>The Application Nakalama–Tirinyi–Mbale, Uganda</vt:lpstr>
      <vt:lpstr>Two approaches</vt:lpstr>
      <vt:lpstr>Resilience module Pricing the rare, big events   </vt:lpstr>
      <vt:lpstr>The cost gap HDM-4 misses   $112,041/km for damage state 1 under RCP4.5, 2030</vt:lpstr>
      <vt:lpstr>Resilience module Pricing the rare, big events    $1,838,086 EAEL under RCP4.5, 2030</vt:lpstr>
      <vt:lpstr>Climate-shift factors Bending the deterioration curve    Acceleration 1.2 – 1.4x faster pavement deterioration</vt:lpstr>
      <vt:lpstr>    Scheduling 6 Years earlier</vt:lpstr>
      <vt:lpstr>    Comprehensive Economic analysis</vt:lpstr>
      <vt:lpstr>    Comprehensive Economic analysis</vt:lpstr>
      <vt:lpstr>HDM4 misses   22% costs  $1.8 mil disruption costs  </vt:lpstr>
      <vt:lpstr>Where adaptation money returns the most  </vt:lpstr>
      <vt:lpstr>Unless our planning tools learn to see what’s coming.</vt:lpstr>
      <vt:lpstr>Contributions</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Pamela Acheng</cp:lastModifiedBy>
  <cp:revision>6</cp:revision>
  <dcterms:created xsi:type="dcterms:W3CDTF">2026-05-04T01:38:57Z</dcterms:created>
  <dcterms:modified xsi:type="dcterms:W3CDTF">2026-05-06T07:48:56Z</dcterms:modified>
</cp:coreProperties>
</file>