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1301" r:id="rId2"/>
    <p:sldId id="1601" r:id="rId3"/>
    <p:sldId id="1581" r:id="rId4"/>
    <p:sldId id="1302" r:id="rId5"/>
    <p:sldId id="1199" r:id="rId6"/>
    <p:sldId id="1602" r:id="rId7"/>
    <p:sldId id="1562" r:id="rId8"/>
    <p:sldId id="1485" r:id="rId9"/>
    <p:sldId id="1496" r:id="rId10"/>
    <p:sldId id="1515" r:id="rId11"/>
    <p:sldId id="1486" r:id="rId12"/>
    <p:sldId id="1511" r:id="rId13"/>
    <p:sldId id="1565" r:id="rId14"/>
    <p:sldId id="1472" r:id="rId15"/>
    <p:sldId id="1473" r:id="rId16"/>
    <p:sldId id="1583" r:id="rId17"/>
    <p:sldId id="1520" r:id="rId18"/>
    <p:sldId id="1603" r:id="rId19"/>
    <p:sldId id="1212" r:id="rId20"/>
    <p:sldId id="1465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FF66"/>
    <a:srgbClr val="9900CC"/>
    <a:srgbClr val="FF00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F2ED0-4712-4929-A4EF-C01F982A60DB}" v="306" dt="2026-04-30T09:05:51.2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5" autoAdjust="0"/>
    <p:restoredTop sz="94053" autoAdjust="0"/>
  </p:normalViewPr>
  <p:slideViewPr>
    <p:cSldViewPr snapToGrid="0">
      <p:cViewPr varScale="1">
        <p:scale>
          <a:sx n="104" d="100"/>
          <a:sy n="104" d="100"/>
        </p:scale>
        <p:origin x="61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ffee Kagari" userId="0e8acba23058ce77" providerId="LiveId" clId="{EB3A3D6B-DE78-4F12-9903-031EC764A12B}"/>
    <pc:docChg chg="undo redo custSel addSld delSld modSld sldOrd">
      <pc:chgData name="Coffee Kagari" userId="0e8acba23058ce77" providerId="LiveId" clId="{EB3A3D6B-DE78-4F12-9903-031EC764A12B}" dt="2026-04-30T09:05:51.246" v="11287"/>
      <pc:docMkLst>
        <pc:docMk/>
      </pc:docMkLst>
      <pc:sldChg chg="modSp modAnim">
        <pc:chgData name="Coffee Kagari" userId="0e8acba23058ce77" providerId="LiveId" clId="{EB3A3D6B-DE78-4F12-9903-031EC764A12B}" dt="2026-04-28T04:15:20.421" v="11252" actId="207"/>
        <pc:sldMkLst>
          <pc:docMk/>
          <pc:sldMk cId="2940089541" sldId="1199"/>
        </pc:sldMkLst>
        <pc:spChg chg="mod">
          <ac:chgData name="Coffee Kagari" userId="0e8acba23058ce77" providerId="LiveId" clId="{EB3A3D6B-DE78-4F12-9903-031EC764A12B}" dt="2026-04-28T04:15:20.421" v="11252" actId="207"/>
          <ac:spMkLst>
            <pc:docMk/>
            <pc:sldMk cId="2940089541" sldId="1199"/>
            <ac:spMk id="19" creationId="{4A6DAA6E-D1DA-FD40-42F1-BAC6CF217D14}"/>
          </ac:spMkLst>
        </pc:spChg>
      </pc:sldChg>
      <pc:sldChg chg="modSp mod">
        <pc:chgData name="Coffee Kagari" userId="0e8acba23058ce77" providerId="LiveId" clId="{EB3A3D6B-DE78-4F12-9903-031EC764A12B}" dt="2026-04-30T09:04:56.130" v="11285" actId="6549"/>
        <pc:sldMkLst>
          <pc:docMk/>
          <pc:sldMk cId="1667932166" sldId="1212"/>
        </pc:sldMkLst>
        <pc:spChg chg="mod">
          <ac:chgData name="Coffee Kagari" userId="0e8acba23058ce77" providerId="LiveId" clId="{EB3A3D6B-DE78-4F12-9903-031EC764A12B}" dt="2026-04-30T09:04:56.130" v="11285" actId="6549"/>
          <ac:spMkLst>
            <pc:docMk/>
            <pc:sldMk cId="1667932166" sldId="1212"/>
            <ac:spMk id="2" creationId="{669C3D0F-4497-2FEC-C268-22C673E1A3E7}"/>
          </ac:spMkLst>
        </pc:spChg>
      </pc:sldChg>
      <pc:sldChg chg="modSp mod">
        <pc:chgData name="Coffee Kagari" userId="0e8acba23058ce77" providerId="LiveId" clId="{EB3A3D6B-DE78-4F12-9903-031EC764A12B}" dt="2026-04-28T04:12:58.730" v="11230" actId="255"/>
        <pc:sldMkLst>
          <pc:docMk/>
          <pc:sldMk cId="2620980670" sldId="1301"/>
        </pc:sldMkLst>
        <pc:spChg chg="mod">
          <ac:chgData name="Coffee Kagari" userId="0e8acba23058ce77" providerId="LiveId" clId="{EB3A3D6B-DE78-4F12-9903-031EC764A12B}" dt="2026-04-14T01:40:48.786" v="10782" actId="20577"/>
          <ac:spMkLst>
            <pc:docMk/>
            <pc:sldMk cId="2620980670" sldId="1301"/>
            <ac:spMk id="13" creationId="{764D8634-C590-729A-F4EA-29C3E5DE9668}"/>
          </ac:spMkLst>
        </pc:spChg>
        <pc:spChg chg="mod">
          <ac:chgData name="Coffee Kagari" userId="0e8acba23058ce77" providerId="LiveId" clId="{EB3A3D6B-DE78-4F12-9903-031EC764A12B}" dt="2026-04-28T04:12:58.730" v="11230" actId="255"/>
          <ac:spMkLst>
            <pc:docMk/>
            <pc:sldMk cId="2620980670" sldId="1301"/>
            <ac:spMk id="19" creationId="{FB793E74-23E9-46D5-A271-6A7C74485389}"/>
          </ac:spMkLst>
        </pc:spChg>
        <pc:grpChg chg="mod">
          <ac:chgData name="Coffee Kagari" userId="0e8acba23058ce77" providerId="LiveId" clId="{EB3A3D6B-DE78-4F12-9903-031EC764A12B}" dt="2026-04-14T01:40:30.351" v="10728" actId="1076"/>
          <ac:grpSpMkLst>
            <pc:docMk/>
            <pc:sldMk cId="2620980670" sldId="1301"/>
            <ac:grpSpMk id="11" creationId="{268B1D93-3732-4B02-BCA6-0BFFA4969EF3}"/>
          </ac:grpSpMkLst>
        </pc:grpChg>
      </pc:sldChg>
      <pc:sldChg chg="modSp mod">
        <pc:chgData name="Coffee Kagari" userId="0e8acba23058ce77" providerId="LiveId" clId="{EB3A3D6B-DE78-4F12-9903-031EC764A12B}" dt="2026-04-28T04:15:05.147" v="11250" actId="1076"/>
        <pc:sldMkLst>
          <pc:docMk/>
          <pc:sldMk cId="3061394493" sldId="1302"/>
        </pc:sldMkLst>
        <pc:grpChg chg="mod">
          <ac:chgData name="Coffee Kagari" userId="0e8acba23058ce77" providerId="LiveId" clId="{EB3A3D6B-DE78-4F12-9903-031EC764A12B}" dt="2026-04-28T04:15:05.147" v="11250" actId="1076"/>
          <ac:grpSpMkLst>
            <pc:docMk/>
            <pc:sldMk cId="3061394493" sldId="1302"/>
            <ac:grpSpMk id="4" creationId="{99366065-7ED9-238A-47E0-68AF15B726AB}"/>
          </ac:grpSpMkLst>
        </pc:grpChg>
      </pc:sldChg>
      <pc:sldChg chg="addSp delSp modSp mod">
        <pc:chgData name="Coffee Kagari" userId="0e8acba23058ce77" providerId="LiveId" clId="{EB3A3D6B-DE78-4F12-9903-031EC764A12B}" dt="2026-04-30T09:05:51.246" v="11287"/>
        <pc:sldMkLst>
          <pc:docMk/>
          <pc:sldMk cId="2605158693" sldId="1465"/>
        </pc:sldMkLst>
        <pc:spChg chg="mod">
          <ac:chgData name="Coffee Kagari" userId="0e8acba23058ce77" providerId="LiveId" clId="{EB3A3D6B-DE78-4F12-9903-031EC764A12B}" dt="2026-04-30T09:05:51.246" v="11287"/>
          <ac:spMkLst>
            <pc:docMk/>
            <pc:sldMk cId="2605158693" sldId="1465"/>
            <ac:spMk id="13" creationId="{B8287779-159B-934C-DF16-05D5F000FFD8}"/>
          </ac:spMkLst>
        </pc:spChg>
        <pc:spChg chg="mod">
          <ac:chgData name="Coffee Kagari" userId="0e8acba23058ce77" providerId="LiveId" clId="{EB3A3D6B-DE78-4F12-9903-031EC764A12B}" dt="2026-04-30T09:05:51.246" v="11287"/>
          <ac:spMkLst>
            <pc:docMk/>
            <pc:sldMk cId="2605158693" sldId="1465"/>
            <ac:spMk id="14" creationId="{92D2E8E1-72B3-A7D1-62F5-B8FAF3C10135}"/>
          </ac:spMkLst>
        </pc:spChg>
        <pc:grpChg chg="del">
          <ac:chgData name="Coffee Kagari" userId="0e8acba23058ce77" providerId="LiveId" clId="{EB3A3D6B-DE78-4F12-9903-031EC764A12B}" dt="2026-04-30T09:05:50.651" v="11286" actId="478"/>
          <ac:grpSpMkLst>
            <pc:docMk/>
            <pc:sldMk cId="2605158693" sldId="1465"/>
            <ac:grpSpMk id="2" creationId="{620C097C-6565-B538-3D09-EDC0A25F0EE6}"/>
          </ac:grpSpMkLst>
        </pc:grpChg>
        <pc:grpChg chg="add mod">
          <ac:chgData name="Coffee Kagari" userId="0e8acba23058ce77" providerId="LiveId" clId="{EB3A3D6B-DE78-4F12-9903-031EC764A12B}" dt="2026-04-30T09:05:51.246" v="11287"/>
          <ac:grpSpMkLst>
            <pc:docMk/>
            <pc:sldMk cId="2605158693" sldId="1465"/>
            <ac:grpSpMk id="10" creationId="{BE352193-C93F-33C4-6BF2-C4C9F9E89F00}"/>
          </ac:grpSpMkLst>
        </pc:grpChg>
      </pc:sldChg>
      <pc:sldChg chg="modSp mod">
        <pc:chgData name="Coffee Kagari" userId="0e8acba23058ce77" providerId="LiveId" clId="{EB3A3D6B-DE78-4F12-9903-031EC764A12B}" dt="2026-04-14T01:48:15.680" v="10939" actId="1076"/>
        <pc:sldMkLst>
          <pc:docMk/>
          <pc:sldMk cId="2766800237" sldId="1473"/>
        </pc:sldMkLst>
        <pc:spChg chg="mod">
          <ac:chgData name="Coffee Kagari" userId="0e8acba23058ce77" providerId="LiveId" clId="{EB3A3D6B-DE78-4F12-9903-031EC764A12B}" dt="2026-04-14T01:47:51.648" v="10930" actId="1076"/>
          <ac:spMkLst>
            <pc:docMk/>
            <pc:sldMk cId="2766800237" sldId="1473"/>
            <ac:spMk id="4" creationId="{6A43A935-38C3-B53C-3014-67DCCA151196}"/>
          </ac:spMkLst>
        </pc:spChg>
        <pc:spChg chg="mod">
          <ac:chgData name="Coffee Kagari" userId="0e8acba23058ce77" providerId="LiveId" clId="{EB3A3D6B-DE78-4F12-9903-031EC764A12B}" dt="2026-04-14T01:48:15.680" v="10939" actId="1076"/>
          <ac:spMkLst>
            <pc:docMk/>
            <pc:sldMk cId="2766800237" sldId="1473"/>
            <ac:spMk id="13" creationId="{C0BA97BF-F82E-5B5A-9535-553ACC5D79CE}"/>
          </ac:spMkLst>
        </pc:spChg>
        <pc:spChg chg="mod">
          <ac:chgData name="Coffee Kagari" userId="0e8acba23058ce77" providerId="LiveId" clId="{EB3A3D6B-DE78-4F12-9903-031EC764A12B}" dt="2026-04-14T01:48:15.680" v="10939" actId="1076"/>
          <ac:spMkLst>
            <pc:docMk/>
            <pc:sldMk cId="2766800237" sldId="1473"/>
            <ac:spMk id="18" creationId="{1D864C16-8804-0FC4-EB67-885962E7076B}"/>
          </ac:spMkLst>
        </pc:spChg>
        <pc:grpChg chg="mod">
          <ac:chgData name="Coffee Kagari" userId="0e8acba23058ce77" providerId="LiveId" clId="{EB3A3D6B-DE78-4F12-9903-031EC764A12B}" dt="2026-04-14T01:48:15.680" v="10939" actId="1076"/>
          <ac:grpSpMkLst>
            <pc:docMk/>
            <pc:sldMk cId="2766800237" sldId="1473"/>
            <ac:grpSpMk id="19" creationId="{6F4C7A2B-A3CF-8511-D1A6-23701A38EF0A}"/>
          </ac:grpSpMkLst>
        </pc:grpChg>
        <pc:picChg chg="mod">
          <ac:chgData name="Coffee Kagari" userId="0e8acba23058ce77" providerId="LiveId" clId="{EB3A3D6B-DE78-4F12-9903-031EC764A12B}" dt="2026-04-14T01:48:07.353" v="10935" actId="1076"/>
          <ac:picMkLst>
            <pc:docMk/>
            <pc:sldMk cId="2766800237" sldId="1473"/>
            <ac:picMk id="6" creationId="{3B3059BE-39A9-4D81-69D9-DE613C9C9FE6}"/>
          </ac:picMkLst>
        </pc:picChg>
      </pc:sldChg>
      <pc:sldChg chg="modSp">
        <pc:chgData name="Coffee Kagari" userId="0e8acba23058ce77" providerId="LiveId" clId="{EB3A3D6B-DE78-4F12-9903-031EC764A12B}" dt="2026-04-14T01:50:35.954" v="10987" actId="113"/>
        <pc:sldMkLst>
          <pc:docMk/>
          <pc:sldMk cId="409745157" sldId="1485"/>
        </pc:sldMkLst>
        <pc:spChg chg="mod">
          <ac:chgData name="Coffee Kagari" userId="0e8acba23058ce77" providerId="LiveId" clId="{EB3A3D6B-DE78-4F12-9903-031EC764A12B}" dt="2026-04-14T01:50:35.954" v="10987" actId="113"/>
          <ac:spMkLst>
            <pc:docMk/>
            <pc:sldMk cId="409745157" sldId="1485"/>
            <ac:spMk id="19" creationId="{9B7E6BFD-0CD2-68A6-7701-C2BE08340EEC}"/>
          </ac:spMkLst>
        </pc:spChg>
      </pc:sldChg>
      <pc:sldChg chg="modSp mod">
        <pc:chgData name="Coffee Kagari" userId="0e8acba23058ce77" providerId="LiveId" clId="{EB3A3D6B-DE78-4F12-9903-031EC764A12B}" dt="2026-04-14T01:50:26.829" v="10983" actId="207"/>
        <pc:sldMkLst>
          <pc:docMk/>
          <pc:sldMk cId="1999511711" sldId="1496"/>
        </pc:sldMkLst>
        <pc:spChg chg="mod">
          <ac:chgData name="Coffee Kagari" userId="0e8acba23058ce77" providerId="LiveId" clId="{EB3A3D6B-DE78-4F12-9903-031EC764A12B}" dt="2026-04-14T01:50:26.829" v="10983" actId="207"/>
          <ac:spMkLst>
            <pc:docMk/>
            <pc:sldMk cId="1999511711" sldId="1496"/>
            <ac:spMk id="2" creationId="{21846670-5E81-A7FE-3176-FBAA7EB3BBDD}"/>
          </ac:spMkLst>
        </pc:spChg>
        <pc:spChg chg="mod">
          <ac:chgData name="Coffee Kagari" userId="0e8acba23058ce77" providerId="LiveId" clId="{EB3A3D6B-DE78-4F12-9903-031EC764A12B}" dt="2026-04-14T01:49:52.825" v="10977" actId="2711"/>
          <ac:spMkLst>
            <pc:docMk/>
            <pc:sldMk cId="1999511711" sldId="1496"/>
            <ac:spMk id="30" creationId="{3E39E3E5-EF9E-2F5C-601B-8E383CB6E346}"/>
          </ac:spMkLst>
        </pc:spChg>
      </pc:sldChg>
      <pc:sldChg chg="modSp">
        <pc:chgData name="Coffee Kagari" userId="0e8acba23058ce77" providerId="LiveId" clId="{EB3A3D6B-DE78-4F12-9903-031EC764A12B}" dt="2026-04-14T01:52:20.752" v="11002" actId="1076"/>
        <pc:sldMkLst>
          <pc:docMk/>
          <pc:sldMk cId="988173258" sldId="1520"/>
        </pc:sldMkLst>
        <pc:spChg chg="mod">
          <ac:chgData name="Coffee Kagari" userId="0e8acba23058ce77" providerId="LiveId" clId="{EB3A3D6B-DE78-4F12-9903-031EC764A12B}" dt="2026-04-14T01:52:20.752" v="11002" actId="1076"/>
          <ac:spMkLst>
            <pc:docMk/>
            <pc:sldMk cId="988173258" sldId="1520"/>
            <ac:spMk id="4" creationId="{0F05082C-CB87-8802-D400-F7A2AA94FC13}"/>
          </ac:spMkLst>
        </pc:spChg>
        <pc:spChg chg="mod">
          <ac:chgData name="Coffee Kagari" userId="0e8acba23058ce77" providerId="LiveId" clId="{EB3A3D6B-DE78-4F12-9903-031EC764A12B}" dt="2026-04-14T01:51:49.955" v="11000" actId="1076"/>
          <ac:spMkLst>
            <pc:docMk/>
            <pc:sldMk cId="988173258" sldId="1520"/>
            <ac:spMk id="21" creationId="{80D24699-2350-C865-DEC7-AC9D13BC00FE}"/>
          </ac:spMkLst>
        </pc:spChg>
        <pc:spChg chg="mod">
          <ac:chgData name="Coffee Kagari" userId="0e8acba23058ce77" providerId="LiveId" clId="{EB3A3D6B-DE78-4F12-9903-031EC764A12B}" dt="2026-04-14T01:51:29.379" v="10991" actId="12"/>
          <ac:spMkLst>
            <pc:docMk/>
            <pc:sldMk cId="988173258" sldId="1520"/>
            <ac:spMk id="23" creationId="{C77943B9-E20F-4F62-790F-87E147E2F652}"/>
          </ac:spMkLst>
        </pc:spChg>
      </pc:sldChg>
      <pc:sldChg chg="modSp">
        <pc:chgData name="Coffee Kagari" userId="0e8acba23058ce77" providerId="LiveId" clId="{EB3A3D6B-DE78-4F12-9903-031EC764A12B}" dt="2026-04-28T04:13:55.814" v="11236" actId="2711"/>
        <pc:sldMkLst>
          <pc:docMk/>
          <pc:sldMk cId="3144369647" sldId="1562"/>
        </pc:sldMkLst>
        <pc:spChg chg="mod">
          <ac:chgData name="Coffee Kagari" userId="0e8acba23058ce77" providerId="LiveId" clId="{EB3A3D6B-DE78-4F12-9903-031EC764A12B}" dt="2026-04-28T04:13:55.814" v="11236" actId="2711"/>
          <ac:spMkLst>
            <pc:docMk/>
            <pc:sldMk cId="3144369647" sldId="1562"/>
            <ac:spMk id="38" creationId="{1CF5B10A-AE35-37FD-6A1E-B077F069A681}"/>
          </ac:spMkLst>
        </pc:spChg>
      </pc:sldChg>
      <pc:sldChg chg="modSp mod">
        <pc:chgData name="Coffee Kagari" userId="0e8acba23058ce77" providerId="LiveId" clId="{EB3A3D6B-DE78-4F12-9903-031EC764A12B}" dt="2026-04-28T04:15:58.567" v="11256" actId="1076"/>
        <pc:sldMkLst>
          <pc:docMk/>
          <pc:sldMk cId="1217821809" sldId="1581"/>
        </pc:sldMkLst>
        <pc:spChg chg="mod">
          <ac:chgData name="Coffee Kagari" userId="0e8acba23058ce77" providerId="LiveId" clId="{EB3A3D6B-DE78-4F12-9903-031EC764A12B}" dt="2026-04-28T04:15:49.790" v="11254" actId="1076"/>
          <ac:spMkLst>
            <pc:docMk/>
            <pc:sldMk cId="1217821809" sldId="1581"/>
            <ac:spMk id="24" creationId="{49034064-1382-85DA-61AA-C446BD5C1993}"/>
          </ac:spMkLst>
        </pc:spChg>
        <pc:spChg chg="mod">
          <ac:chgData name="Coffee Kagari" userId="0e8acba23058ce77" providerId="LiveId" clId="{EB3A3D6B-DE78-4F12-9903-031EC764A12B}" dt="2026-04-28T04:15:58.567" v="11256" actId="1076"/>
          <ac:spMkLst>
            <pc:docMk/>
            <pc:sldMk cId="1217821809" sldId="1581"/>
            <ac:spMk id="25" creationId="{9A2234C8-D8D1-EBB1-2FFB-53403766A479}"/>
          </ac:spMkLst>
        </pc:spChg>
      </pc:sldChg>
      <pc:sldChg chg="modSp mod">
        <pc:chgData name="Coffee Kagari" userId="0e8acba23058ce77" providerId="LiveId" clId="{EB3A3D6B-DE78-4F12-9903-031EC764A12B}" dt="2026-04-28T04:14:33.424" v="11247" actId="1076"/>
        <pc:sldMkLst>
          <pc:docMk/>
          <pc:sldMk cId="2527656035" sldId="1601"/>
        </pc:sldMkLst>
        <pc:spChg chg="mod">
          <ac:chgData name="Coffee Kagari" userId="0e8acba23058ce77" providerId="LiveId" clId="{EB3A3D6B-DE78-4F12-9903-031EC764A12B}" dt="2026-04-28T04:14:07.202" v="11239" actId="14100"/>
          <ac:spMkLst>
            <pc:docMk/>
            <pc:sldMk cId="2527656035" sldId="1601"/>
            <ac:spMk id="5" creationId="{D12D4BE4-33A5-D7B8-4BC0-C1B2163163C2}"/>
          </ac:spMkLst>
        </pc:spChg>
        <pc:spChg chg="mod">
          <ac:chgData name="Coffee Kagari" userId="0e8acba23058ce77" providerId="LiveId" clId="{EB3A3D6B-DE78-4F12-9903-031EC764A12B}" dt="2026-04-28T04:14:33.424" v="11247" actId="1076"/>
          <ac:spMkLst>
            <pc:docMk/>
            <pc:sldMk cId="2527656035" sldId="1601"/>
            <ac:spMk id="21" creationId="{9462D354-8D07-9D96-8CAF-9E4959981085}"/>
          </ac:spMkLst>
        </pc:spChg>
      </pc:sldChg>
      <pc:sldChg chg="modSp mod">
        <pc:chgData name="Coffee Kagari" userId="0e8acba23058ce77" providerId="LiveId" clId="{EB3A3D6B-DE78-4F12-9903-031EC764A12B}" dt="2026-04-28T04:15:26.572" v="11253" actId="2711"/>
        <pc:sldMkLst>
          <pc:docMk/>
          <pc:sldMk cId="3811188568" sldId="1602"/>
        </pc:sldMkLst>
        <pc:spChg chg="mod">
          <ac:chgData name="Coffee Kagari" userId="0e8acba23058ce77" providerId="LiveId" clId="{EB3A3D6B-DE78-4F12-9903-031EC764A12B}" dt="2026-04-28T04:15:26.572" v="11253" actId="2711"/>
          <ac:spMkLst>
            <pc:docMk/>
            <pc:sldMk cId="3811188568" sldId="1602"/>
            <ac:spMk id="14" creationId="{AB0B3B91-9C24-31A7-4584-C4DD2172488E}"/>
          </ac:spMkLst>
        </pc:spChg>
      </pc:sldChg>
      <pc:sldChg chg="addSp delSp modSp add mod modAnim">
        <pc:chgData name="Coffee Kagari" userId="0e8acba23058ce77" providerId="LiveId" clId="{EB3A3D6B-DE78-4F12-9903-031EC764A12B}" dt="2026-04-14T05:43:39.703" v="11227" actId="20577"/>
        <pc:sldMkLst>
          <pc:docMk/>
          <pc:sldMk cId="3789832394" sldId="1603"/>
        </pc:sldMkLst>
        <pc:spChg chg="add mod">
          <ac:chgData name="Coffee Kagari" userId="0e8acba23058ce77" providerId="LiveId" clId="{EB3A3D6B-DE78-4F12-9903-031EC764A12B}" dt="2026-04-14T05:43:39.703" v="11227" actId="20577"/>
          <ac:spMkLst>
            <pc:docMk/>
            <pc:sldMk cId="3789832394" sldId="1603"/>
            <ac:spMk id="4" creationId="{D6C7111C-C1F1-5639-030B-B7FA41B37BA7}"/>
          </ac:spMkLst>
        </pc:spChg>
        <pc:spChg chg="mod">
          <ac:chgData name="Coffee Kagari" userId="0e8acba23058ce77" providerId="LiveId" clId="{EB3A3D6B-DE78-4F12-9903-031EC764A12B}" dt="2026-04-14T01:47:35.533" v="10928" actId="20577"/>
          <ac:spMkLst>
            <pc:docMk/>
            <pc:sldMk cId="3789832394" sldId="1603"/>
            <ac:spMk id="11" creationId="{3816F5C5-A4D4-235B-9232-32D94C24A8F2}"/>
          </ac:spMkLst>
        </pc:spChg>
        <pc:grpChg chg="add mod">
          <ac:chgData name="Coffee Kagari" userId="0e8acba23058ce77" providerId="LiveId" clId="{EB3A3D6B-DE78-4F12-9903-031EC764A12B}" dt="2026-04-14T05:42:07.626" v="11005" actId="1076"/>
          <ac:grpSpMkLst>
            <pc:docMk/>
            <pc:sldMk cId="3789832394" sldId="1603"/>
            <ac:grpSpMk id="13" creationId="{384E3A11-1EF5-8812-9239-C6053094F67E}"/>
          </ac:grpSpMkLst>
        </pc:grpChg>
        <pc:picChg chg="add mod modCrop">
          <ac:chgData name="Coffee Kagari" userId="0e8acba23058ce77" providerId="LiveId" clId="{EB3A3D6B-DE78-4F12-9903-031EC764A12B}" dt="2026-04-14T01:44:46.498" v="10847" actId="164"/>
          <ac:picMkLst>
            <pc:docMk/>
            <pc:sldMk cId="3789832394" sldId="1603"/>
            <ac:picMk id="2" creationId="{2559842B-6CA9-D4AE-C6AF-7C3A3AC2E748}"/>
          </ac:picMkLst>
        </pc:picChg>
        <pc:picChg chg="add mod modCrop">
          <ac:chgData name="Coffee Kagari" userId="0e8acba23058ce77" providerId="LiveId" clId="{EB3A3D6B-DE78-4F12-9903-031EC764A12B}" dt="2026-04-14T01:45:22.513" v="10856" actId="14100"/>
          <ac:picMkLst>
            <pc:docMk/>
            <pc:sldMk cId="3789832394" sldId="1603"/>
            <ac:picMk id="12" creationId="{EE26EC4C-5ACF-481E-C0BE-42BDBE6658D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FDE51-D32A-406C-B5EA-D500D0D4D9D9}" type="datetimeFigureOut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A9610-E0DB-413F-9B31-EA3F1B2348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19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CC932-0C1F-4C94-8B9A-3944ABBB4E3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020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49B61-EB53-8FEE-38C3-A6DAD4E92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B1F93C7-2BA9-9A8B-01EE-DA67CB4B90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6B07F9D-9939-E6E3-D756-325DD2E46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B119EE-72A8-8C89-6695-F6EB8A273A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124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35D9B-AD92-7C98-DF8B-0742B73F1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2E85AB2-BD57-136E-072C-1310B57B42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9175E13-CEB0-49FF-A8D6-1976B45645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899ADA-910E-66D7-8F47-55595EC29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25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7FDF1-0777-8635-F9F4-FEE5EFF22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B8B977D-F552-4B9D-7D89-9B375DC69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777E96-4385-9D8E-17DB-353894D56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ED348D-B788-130F-412D-818684FB0D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17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91996-CF7D-C301-97FD-F90DAC023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6FE1CF8-5CC9-0AD5-50B6-B1F4CEBD5A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84585B-0124-3C25-D4F7-FF70C4271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D6500C-391A-E3B1-3444-A6AB9AE1E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876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619E9-058A-F015-82C0-F22A5A2C8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B662BBA-C4A1-AE3C-6B29-C830B829A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C520D90-74B9-81D4-85A0-7D08AE096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E739CC-3ADC-04A2-4308-55EB34F3D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119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92F45-4777-2174-10E1-795842A1F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C028A2D-A1EC-AD56-B3B5-E8741EB6B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908316C-D4A8-80FF-BF5E-28838068E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CB683A-34D9-3B7C-7677-9E6420C3E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704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1C79D-F84F-A1EF-9C53-E70E5822F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D4205DC-2584-86F8-262C-61874B1D45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DECF94-87C1-796C-93C2-01FD0D117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5F5629-E4BC-DEE5-7B08-E8353DB17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22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C8C1B-1632-C24D-5DD4-65F4A1809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DAFBA5-E4E2-2D6A-8F86-6CB26B946F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FA81C0B-658F-93F7-8BC2-00FCE7D9E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21BCDC-3F27-4216-FFBF-1D399AC1D7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426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EED18-DCF7-40A1-38AC-0719DF6CA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A5138-0FC7-8F23-01DA-D84154856C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97E5013-DD88-36F9-5B97-8BD47E829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F2EAB5-81C1-CA45-8CED-9EF7D55CE8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600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208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C6173-4A22-9476-52BE-78170D16C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852887E-B7F3-53BD-75A0-287583EC0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6A1C92-7627-1A03-F565-FBF1082A66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367761-2093-12E1-C4B2-E8323F42B6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862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32755-3534-84DA-1862-5B0F7387B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B3D2CD8-1FBB-2A17-7C20-73F536929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630C202-9578-E5FF-3175-DBC7C4DDA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FE1D02-FEA5-6F0E-AA57-AC4783E405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CC932-0C1F-4C94-8B9A-3944ABBB4E3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396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4C5D3-C01E-DE95-A788-E235EAA14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AE6398-7C75-E7A9-3196-DD0D5D826D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80C0104-1B4D-C000-5778-54A17704E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3BB30F-58F0-7E47-3498-74521BBFDA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801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79C85-E13B-65CC-56AA-A054AAF65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59FB77A-D2EC-24CF-05EA-3DCB9F344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AAF541F-7585-BDC7-2B2A-ED10B65F0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F2ED08-6E6D-6308-91F6-895883905B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262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393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01B36-4D9A-AAF8-88FF-6D256A8D7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FCCBFD8-2154-F262-713D-CC631F802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73E2C4A-1641-CDA3-5824-E67D0F7E5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93ED75-DD74-D1CE-4929-3FA13185E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76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65F35-9080-211D-4BD8-82037130F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4458FA0-5BE8-141F-C0F3-3C0CF82028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5DFB77F-1E2B-E909-6D9C-A794FEC9D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6B449D-482C-B61B-289B-D8952F0E5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546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C0208-F883-AADF-8B9B-458BB469C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1B2979A-4B5D-4521-BF37-444BE46E4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23C2065-187E-F381-6C63-11902BF48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586CCE-A96E-72A0-23B7-68AAAD5141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99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49F50-835B-4FB9-B08C-2915B2518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3F41C6-F6DA-B513-93EB-729615BB00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6DF39CA-4EF4-0054-5D2F-39A9A7BBF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CC70D7-3A8D-BE33-50DE-27B6D4FD31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CC932-0C1F-4C94-8B9A-3944ABBB4E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01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73804D-E297-4566-986D-9280426BE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89E693-7B61-409C-AF69-1AA2038E7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76A6DA-1BB9-4CB0-86B1-129ED211C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22ED-F0FD-4A2D-91FB-A98BEFA4AA50}" type="datetimeFigureOut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AB4E00-A5E0-47C9-B3B3-A6573ABA6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BCA47-FC54-422E-9632-E2FE6BBE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AD4A-AAEA-4407-9847-96F01EAB20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92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DECB63-4422-4364-8481-3C1067F6D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8AFE99-30E1-497B-B019-50175F778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9A1356-CF86-4415-B380-9914D63C5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22ED-F0FD-4A2D-91FB-A98BEFA4AA50}" type="datetimeFigureOut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B31A2D-F1DC-49AC-A094-9204D4CC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297752-C48E-4EBF-A6F3-1E72AA8E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AD4A-AAEA-4407-9847-96F01EAB20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248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F9CAA60-8AFF-441C-A902-E11BA833F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B89858-42C2-46CC-9DF0-C9708AF9C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2BD7C-637F-4667-B341-6026BEDF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22ED-F0FD-4A2D-91FB-A98BEFA4AA50}" type="datetimeFigureOut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70F85F-E131-4DEF-AF2B-6568CCC71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892E4F-3361-4E6A-93CA-F0CDBC3B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AD4A-AAEA-4407-9847-96F01EAB20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898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EBEC40-9D0A-4D56-99BA-1B92663D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EE1734-A4D6-400C-8A66-817A8206B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B19E1-93F8-4732-B911-6E68A41DC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22ED-F0FD-4A2D-91FB-A98BEFA4AA50}" type="datetimeFigureOut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BF840E-1FC9-4B66-8C5A-FFF05063F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854CF9-A7FE-4E57-85A5-E8F122A3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AD4A-AAEA-4407-9847-96F01EAB20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0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43F166-C2AC-4A01-A3C3-5E82ACE4A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DA199A-2B48-4421-9A68-88DC46B0E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4D062F-FD02-4EDF-A601-A3A01D74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22ED-F0FD-4A2D-91FB-A98BEFA4AA50}" type="datetimeFigureOut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34043A-CB8A-4A27-AE0A-D4662778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18ACFF-D139-4768-B3D4-B83707DA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AD4A-AAEA-4407-9847-96F01EAB20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612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58B797-2F8D-464F-BBFF-AD2ACF1E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B346B2-D88B-4370-9C21-E3C25C775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D88133-47F6-4126-990D-8E92E4886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D724D0A-8E5E-4310-B598-0DC9F0D53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22ED-F0FD-4A2D-91FB-A98BEFA4AA50}" type="datetimeFigureOut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4EC899-A668-439E-92B7-514FA3611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BE2F1E-D766-42F7-B671-F429BEAD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AD4A-AAEA-4407-9847-96F01EAB20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21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9C459F-EA2B-42A7-B20E-57930D0B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82ECFC-36C9-4C5C-B40B-0B15A822B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520985-E5AC-4D12-99E7-E62F54CBE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91F8FC-72AD-4843-AD22-CE3B532B7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2E3A2E0-95AF-43E7-AF1A-FEC88EDA8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53F29B8-9EE1-4E7D-B4A1-B7918D10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22ED-F0FD-4A2D-91FB-A98BEFA4AA50}" type="datetimeFigureOut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AF4BFC3-A25A-45C5-8B96-4B8DC2D8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E5D7CB-E2BD-4478-B5D8-E71F871FC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AD4A-AAEA-4407-9847-96F01EAB20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77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F654E4-6F92-4119-B2D7-4DCD7B45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7A71E58-67E4-4071-A780-F2538F23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22ED-F0FD-4A2D-91FB-A98BEFA4AA50}" type="datetimeFigureOut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9481AF8-F20F-4821-A678-5C732436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589881-425F-4ECC-811D-C08A0E05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AD4A-AAEA-4407-9847-96F01EAB20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861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92D499C-E605-42DD-AB9C-5BB95EA2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22ED-F0FD-4A2D-91FB-A98BEFA4AA50}" type="datetimeFigureOut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82362E9-776E-4BF0-85A9-8F5ABB000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90B23D-337C-4733-86AD-770164F67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AD4A-AAEA-4407-9847-96F01EAB20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188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C74AF2-3971-4BA1-8748-FCDC2BC2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375AB6-30E8-46D8-A658-3123A1886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AB1F9E-FF71-4E2C-B444-A1DE483FD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326883-092F-4352-B4D6-34BFB9F54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22ED-F0FD-4A2D-91FB-A98BEFA4AA50}" type="datetimeFigureOut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F3A114-2F43-448A-A16C-46EBA9ED4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C3B20D-E1DA-4597-9D39-3508FFB6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AD4A-AAEA-4407-9847-96F01EAB20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32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23577C-9EC3-4F9D-9BD4-F466410A2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80D15D-2F97-4B62-93B6-8E60913998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87D8F7-4CBD-4810-B9B9-8AEA19630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D80FDF-39DB-43A2-82C9-E670FB4BF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22ED-F0FD-4A2D-91FB-A98BEFA4AA50}" type="datetimeFigureOut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E28BD2-9FC6-4CC0-B9D8-A2A728051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EC245A-4AD6-4004-AA53-1C807E7EF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AD4A-AAEA-4407-9847-96F01EAB20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61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63635B6-530A-412D-AE4F-DD4687B94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E754B-5B9C-4EBE-9AFA-EFECBA16E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DC10FA-506F-45B3-802E-B9E6C01500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C22ED-F0FD-4A2D-91FB-A98BEFA4AA50}" type="datetimeFigureOut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1AB628-A248-4EBA-9370-0BBD1890C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DA86F-C7BD-4B84-9780-08D58EC86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AAD4A-AAEA-4407-9847-96F01EAB20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85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268B1D93-3732-4B02-BCA6-0BFFA4969EF3}"/>
              </a:ext>
            </a:extLst>
          </p:cNvPr>
          <p:cNvGrpSpPr/>
          <p:nvPr/>
        </p:nvGrpSpPr>
        <p:grpSpPr>
          <a:xfrm>
            <a:off x="245805" y="294968"/>
            <a:ext cx="11700389" cy="6268063"/>
            <a:chOff x="245805" y="294968"/>
            <a:chExt cx="11700389" cy="6268063"/>
          </a:xfrm>
        </p:grpSpPr>
        <p:sp>
          <p:nvSpPr>
            <p:cNvPr id="4" name="矩形 3"/>
            <p:cNvSpPr/>
            <p:nvPr/>
          </p:nvSpPr>
          <p:spPr>
            <a:xfrm>
              <a:off x="9984658" y="4866967"/>
              <a:ext cx="1961536" cy="1696064"/>
            </a:xfrm>
            <a:prstGeom prst="rect">
              <a:avLst/>
            </a:prstGeom>
            <a:solidFill>
              <a:srgbClr val="1C4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45805" y="294968"/>
              <a:ext cx="1961536" cy="1696064"/>
            </a:xfrm>
            <a:prstGeom prst="rect">
              <a:avLst/>
            </a:prstGeom>
            <a:solidFill>
              <a:srgbClr val="1C4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45805" y="4866967"/>
              <a:ext cx="1961536" cy="1696064"/>
            </a:xfrm>
            <a:prstGeom prst="rect">
              <a:avLst/>
            </a:prstGeom>
            <a:solidFill>
              <a:srgbClr val="1C4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984658" y="294968"/>
              <a:ext cx="1961536" cy="1696064"/>
            </a:xfrm>
            <a:prstGeom prst="rect">
              <a:avLst/>
            </a:prstGeom>
            <a:solidFill>
              <a:srgbClr val="1C4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469308" y="449825"/>
              <a:ext cx="11385755" cy="5958349"/>
            </a:xfrm>
            <a:prstGeom prst="roundRect">
              <a:avLst>
                <a:gd name="adj" fmla="val 1568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tx1">
                  <a:alpha val="3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FB793E74-23E9-46D5-A271-6A7C74485389}"/>
              </a:ext>
            </a:extLst>
          </p:cNvPr>
          <p:cNvSpPr/>
          <p:nvPr/>
        </p:nvSpPr>
        <p:spPr>
          <a:xfrm>
            <a:off x="469308" y="1720750"/>
            <a:ext cx="11385755" cy="20458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3400" b="1" dirty="0">
                <a:solidFill>
                  <a:schemeClr val="bg1"/>
                </a:solidFill>
                <a:latin typeface="Segoe UI Bold" panose="020B0802040204020203" pitchFamily="34" charset="0"/>
                <a:ea typeface="Cambria" panose="02040503050406030204" pitchFamily="18" charset="0"/>
                <a:cs typeface="Segoe UI Bold" panose="020B0802040204020203" pitchFamily="34" charset="0"/>
                <a:sym typeface="+mn-lt"/>
              </a:rPr>
              <a:t>Revisiting the Extreme 1959 Western North Pacific Tropical Cyclone Season: The Effects of Environmental Conditions and Sea Surface Temperatures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55924E3-CB28-43F6-B400-C060BAC98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04" y="864986"/>
            <a:ext cx="3682488" cy="55602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E1AD104-BFA7-0A0B-1A39-0FFC9B5DF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8" y="685900"/>
            <a:ext cx="47625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E325872A-FC92-47C3-9CFC-B65680E8B76C}"/>
              </a:ext>
            </a:extLst>
          </p:cNvPr>
          <p:cNvGrpSpPr/>
          <p:nvPr/>
        </p:nvGrpSpPr>
        <p:grpSpPr>
          <a:xfrm>
            <a:off x="913963" y="3995933"/>
            <a:ext cx="10364074" cy="2075442"/>
            <a:chOff x="908353" y="4143177"/>
            <a:chExt cx="10364074" cy="2075442"/>
          </a:xfrm>
        </p:grpSpPr>
        <p:sp>
          <p:nvSpPr>
            <p:cNvPr id="10" name="TextBox 2088">
              <a:extLst>
                <a:ext uri="{FF2B5EF4-FFF2-40B4-BE49-F238E27FC236}">
                  <a16:creationId xmlns:a16="http://schemas.microsoft.com/office/drawing/2014/main" id="{ECA1E378-A2B5-53BC-9551-D1F892B3F24A}"/>
                </a:ext>
              </a:extLst>
            </p:cNvPr>
            <p:cNvSpPr txBox="1"/>
            <p:nvPr/>
          </p:nvSpPr>
          <p:spPr>
            <a:xfrm>
              <a:off x="2695378" y="4143177"/>
              <a:ext cx="7072913" cy="595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000" b="1" spc="-100" dirty="0">
                  <a:solidFill>
                    <a:srgbClr val="C00000"/>
                  </a:solidFill>
                  <a:latin typeface="Arial" panose="020B0604020202020204" pitchFamily="34" charset="0"/>
                  <a:ea typeface="Calibri Bold" panose="020F0702030404030204" pitchFamily="34" charset="0"/>
                  <a:cs typeface="Arial" panose="020B0604020202020204" pitchFamily="34" charset="0"/>
                  <a:sym typeface="+mn-ea"/>
                </a:rPr>
                <a:t>Xu Chen and Masaki Satoh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64D8634-C590-729A-F4EA-29C3E5DE9668}"/>
                </a:ext>
              </a:extLst>
            </p:cNvPr>
            <p:cNvSpPr/>
            <p:nvPr/>
          </p:nvSpPr>
          <p:spPr>
            <a:xfrm>
              <a:off x="908353" y="4837472"/>
              <a:ext cx="10364074" cy="138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spc="-100" dirty="0">
                  <a:solidFill>
                    <a:srgbClr val="002060"/>
                  </a:solidFill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  <a:sym typeface="+mn-ea"/>
                </a:rPr>
                <a:t>AORI, The University of Tokyo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 spc="-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  <a:sym typeface="+mn-ea"/>
                </a:rPr>
                <a:t>Final Submission Version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 spc="-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  <a:sym typeface="+mn-ea"/>
                </a:rPr>
                <a:t>March 8, 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9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8"/>
    </mc:Choice>
    <mc:Fallback xmlns="">
      <p:transition spd="slow" advTm="2662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FBAE8-7563-739E-F0A8-BCDEDFB51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表&#10;&#10;AI 生成的内容可能不正确。">
            <a:extLst>
              <a:ext uri="{FF2B5EF4-FFF2-40B4-BE49-F238E27FC236}">
                <a16:creationId xmlns:a16="http://schemas.microsoft.com/office/drawing/2014/main" id="{B7EC4727-19AE-3D46-80A1-D664ADAA2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58" y="1912947"/>
            <a:ext cx="7975892" cy="4945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C4CFDCF4-45F9-D362-FA59-D924A17ECED9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E928B53-68FB-65D0-57E4-743CECA4D716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E99B771-F8C0-9887-A17D-61AAD6D0C7DF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08145669-7A2E-C2A6-48E3-BBDB4142F496}"/>
                  </a:ext>
                </a:extLst>
              </p:cNvPr>
              <p:cNvCxnSpPr>
                <a:endCxn id="12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AB40BBD5-B598-D155-2390-A857247BCE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47D0FEE-A5F6-54CF-64B4-9F0144EF5D19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§</a:t>
                </a:r>
                <a:r>
                  <a:rPr lang="en-US" altLang="zh-CN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Characteristics of Large-scale Circulation</a:t>
                </a:r>
              </a:p>
            </p:txBody>
          </p:sp>
        </p:grpSp>
      </p:grpSp>
      <p:sp>
        <p:nvSpPr>
          <p:cNvPr id="16" name="Rectangle 4">
            <a:extLst>
              <a:ext uri="{FF2B5EF4-FFF2-40B4-BE49-F238E27FC236}">
                <a16:creationId xmlns:a16="http://schemas.microsoft.com/office/drawing/2014/main" id="{4E3AA52C-4F47-FD5E-9C9F-5E86A6740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5650" y="5278611"/>
            <a:ext cx="3513005" cy="142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Black contour: 1951-2023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Colored contour: 1959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Dots: 90% confidence level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A32D6C5-D5DF-143E-1ED0-F705EF5D9D7E}"/>
              </a:ext>
            </a:extLst>
          </p:cNvPr>
          <p:cNvGrpSpPr/>
          <p:nvPr/>
        </p:nvGrpSpPr>
        <p:grpSpPr>
          <a:xfrm>
            <a:off x="533567" y="1042184"/>
            <a:ext cx="10989435" cy="691048"/>
            <a:chOff x="533567" y="1042183"/>
            <a:chExt cx="10989435" cy="1030341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73B0923-BFA0-A09D-A8D7-5D54376E0EB0}"/>
                </a:ext>
              </a:extLst>
            </p:cNvPr>
            <p:cNvSpPr txBox="1"/>
            <p:nvPr/>
          </p:nvSpPr>
          <p:spPr>
            <a:xfrm>
              <a:off x="862287" y="1173111"/>
              <a:ext cx="10467425" cy="7801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i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How do large-scale circulation affect TC genesis and RI?</a:t>
              </a:r>
              <a:endParaRPr lang="zh-CN" altLang="en-US" sz="2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2CA15968-D921-F196-AD2B-7151E3F26971}"/>
                </a:ext>
              </a:extLst>
            </p:cNvPr>
            <p:cNvSpPr/>
            <p:nvPr/>
          </p:nvSpPr>
          <p:spPr>
            <a:xfrm>
              <a:off x="533567" y="1042183"/>
              <a:ext cx="10989435" cy="1030341"/>
            </a:xfrm>
            <a:prstGeom prst="round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416D4CBE-71CD-9B45-ED2B-D8270A3A6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5650" y="2079265"/>
            <a:ext cx="3617084" cy="304550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30000"/>
              </a:lnSpc>
              <a:buFont typeface="+mj-ea"/>
              <a:buAutoNum type="circleNumDbPlain"/>
            </a:pPr>
            <a:r>
              <a:rPr lang="en-US" altLang="zh-CN" sz="2400" b="1" dirty="0">
                <a:solidFill>
                  <a:srgbClr val="FF0000"/>
                </a:solidFill>
                <a:latin typeface="Segoe UI Semibold" panose="020B0702040204020203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Enhanced northward monsoon trough</a:t>
            </a:r>
          </a:p>
          <a:p>
            <a:pPr algn="ctr">
              <a:lnSpc>
                <a:spcPct val="130000"/>
              </a:lnSpc>
              <a:buFont typeface="+mj-ea"/>
              <a:buAutoNum type="circleNumDbPlain"/>
            </a:pPr>
            <a:r>
              <a:rPr lang="en-US" altLang="zh-CN" sz="2400" b="1" dirty="0">
                <a:solidFill>
                  <a:srgbClr val="0000FF"/>
                </a:solidFill>
                <a:latin typeface="Segoe UI Semibold" panose="020B0702040204020203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Weakened sub-high</a:t>
            </a:r>
          </a:p>
          <a:p>
            <a:pPr algn="ctr">
              <a:lnSpc>
                <a:spcPct val="130000"/>
              </a:lnSpc>
              <a:buFont typeface="+mj-ea"/>
              <a:buAutoNum type="circleNumDbPlain"/>
            </a:pPr>
            <a:r>
              <a:rPr lang="en-US" altLang="zh-CN" sz="2400" b="1" dirty="0">
                <a:solidFill>
                  <a:srgbClr val="0000FF"/>
                </a:solidFill>
                <a:latin typeface="Segoe UI Semibold" panose="020B0702040204020203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Eastward tropical upper-tropospheric trough (TUTT)</a:t>
            </a:r>
          </a:p>
        </p:txBody>
      </p:sp>
      <p:sp>
        <p:nvSpPr>
          <p:cNvPr id="2" name="箭头: 右 1">
            <a:extLst>
              <a:ext uri="{FF2B5EF4-FFF2-40B4-BE49-F238E27FC236}">
                <a16:creationId xmlns:a16="http://schemas.microsoft.com/office/drawing/2014/main" id="{74C3A4A9-2B84-DC9E-EF45-F42A6C2A189C}"/>
              </a:ext>
            </a:extLst>
          </p:cNvPr>
          <p:cNvSpPr/>
          <p:nvPr/>
        </p:nvSpPr>
        <p:spPr>
          <a:xfrm rot="19800000">
            <a:off x="1328201" y="3238883"/>
            <a:ext cx="744506" cy="380233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A92C6954-DF83-6A86-F2C9-ECA8D7D524CB}"/>
              </a:ext>
            </a:extLst>
          </p:cNvPr>
          <p:cNvSpPr/>
          <p:nvPr/>
        </p:nvSpPr>
        <p:spPr>
          <a:xfrm rot="9162637">
            <a:off x="2349016" y="2633053"/>
            <a:ext cx="744506" cy="380233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82DC81C8-055A-FBF6-D485-1FDF45CE45CF}"/>
              </a:ext>
            </a:extLst>
          </p:cNvPr>
          <p:cNvSpPr/>
          <p:nvPr/>
        </p:nvSpPr>
        <p:spPr>
          <a:xfrm>
            <a:off x="7235499" y="2697994"/>
            <a:ext cx="744506" cy="380233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33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3"/>
    </mc:Choice>
    <mc:Fallback xmlns="">
      <p:transition spd="slow" advTm="2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7A9E0-EADD-D1E9-4151-DD4EEBF60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A9D86524-0AB9-B1C7-AF5D-8479FDEAFBC7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761EB45-B91F-F5E7-C334-F20082EB3BCA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128F8-D449-B22B-F1C4-EFA2C6369B03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BB2450A4-8A07-C7BE-0B7F-E3431F2ED1A6}"/>
                  </a:ext>
                </a:extLst>
              </p:cNvPr>
              <p:cNvCxnSpPr>
                <a:endCxn id="12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F5FA298C-8072-2BD6-D008-5AA43EA0F6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9F814FE-56D4-F376-B5E5-AC30DA15427E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§</a:t>
                </a:r>
                <a:r>
                  <a:rPr lang="en-US" altLang="zh-CN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Explanation for Genesis Positions</a:t>
                </a: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17CE5A43-C56A-2427-47C1-4326D250F6D9}"/>
              </a:ext>
            </a:extLst>
          </p:cNvPr>
          <p:cNvGrpSpPr/>
          <p:nvPr/>
        </p:nvGrpSpPr>
        <p:grpSpPr>
          <a:xfrm>
            <a:off x="0" y="2797441"/>
            <a:ext cx="12192000" cy="3906235"/>
            <a:chOff x="0" y="1118417"/>
            <a:chExt cx="12192000" cy="390623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9C60D76-FDA1-FDDC-FFF1-72F21EE8F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118417"/>
              <a:ext cx="6091543" cy="389992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D3ED172-B0D8-5764-7215-87B8A130E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1634" y="1118417"/>
              <a:ext cx="6110366" cy="3906235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1D3F8263-9F7C-C42B-29CA-CFCC47843529}"/>
              </a:ext>
            </a:extLst>
          </p:cNvPr>
          <p:cNvGrpSpPr/>
          <p:nvPr/>
        </p:nvGrpSpPr>
        <p:grpSpPr>
          <a:xfrm>
            <a:off x="533567" y="1042184"/>
            <a:ext cx="10989435" cy="691048"/>
            <a:chOff x="533567" y="1042183"/>
            <a:chExt cx="10989435" cy="103034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BCCAD07-4E51-2DF9-4BBA-3743BBE88DFF}"/>
                </a:ext>
              </a:extLst>
            </p:cNvPr>
            <p:cNvSpPr txBox="1"/>
            <p:nvPr/>
          </p:nvSpPr>
          <p:spPr>
            <a:xfrm>
              <a:off x="862287" y="1173111"/>
              <a:ext cx="10467425" cy="7801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i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Large-scale circulation </a:t>
              </a:r>
              <a:r>
                <a:rPr lang="zh-CN" altLang="en-US" sz="2800" i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→ </a:t>
              </a:r>
              <a:r>
                <a:rPr lang="en-US" altLang="zh-CN" sz="2800" b="1" i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Environmental conditions </a:t>
              </a:r>
              <a:r>
                <a:rPr lang="zh-CN" altLang="en-US" sz="2800" i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→ </a:t>
              </a:r>
              <a:r>
                <a:rPr lang="en-US" altLang="zh-CN" sz="2800" i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TC genesis</a:t>
              </a:r>
              <a:endParaRPr lang="zh-CN" altLang="en-US" sz="2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F6F68891-C229-BBEB-63D2-0D57CCD15BAC}"/>
                </a:ext>
              </a:extLst>
            </p:cNvPr>
            <p:cNvSpPr/>
            <p:nvPr/>
          </p:nvSpPr>
          <p:spPr>
            <a:xfrm>
              <a:off x="533567" y="1042183"/>
              <a:ext cx="10989435" cy="1030341"/>
            </a:xfrm>
            <a:prstGeom prst="round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0C76FAA-28AB-2C20-51DF-711FCD2CA8B7}"/>
              </a:ext>
            </a:extLst>
          </p:cNvPr>
          <p:cNvGrpSpPr/>
          <p:nvPr/>
        </p:nvGrpSpPr>
        <p:grpSpPr>
          <a:xfrm>
            <a:off x="71303" y="1859254"/>
            <a:ext cx="12049394" cy="887970"/>
            <a:chOff x="71303" y="1864864"/>
            <a:chExt cx="12049394" cy="8879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7C2BAAF9-DAF5-9C01-5ACA-B9E7B08AD376}"/>
                    </a:ext>
                  </a:extLst>
                </p:cNvPr>
                <p:cNvSpPr txBox="1"/>
                <p:nvPr/>
              </p:nvSpPr>
              <p:spPr>
                <a:xfrm>
                  <a:off x="71303" y="1864864"/>
                  <a:ext cx="4974504" cy="6941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zh-CN" altLang="en-US" sz="160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zh-CN" altLang="en-US" sz="1600" i="0">
                            <a:latin typeface="Cambria Math" panose="02040503050406030204" pitchFamily="18" charset="0"/>
                          </a:rPr>
                          <m:t>NGPI</m:t>
                        </m:r>
                        <m:r>
                          <a:rPr lang="zh-CN" altLang="en-US" sz="16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zh-CN" alt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600" i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zh-CN" altLang="en-US" sz="1600" i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</m:d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zh-CN" alt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𝑅𝐻</m:t>
                                    </m:r>
                                  </m:num>
                                  <m:den>
                                    <m:r>
                                      <a:rPr lang="zh-CN" altLang="en-US" sz="1600" i="0">
                                        <a:latin typeface="Cambria Math" panose="02040503050406030204" pitchFamily="18" charset="0"/>
                                      </a:rPr>
                                      <m:t>50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zh-CN" alt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  <m:t>𝑝𝑖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zh-CN" altLang="en-US" sz="1600" i="0">
                                        <a:latin typeface="Cambria Math" panose="02040503050406030204" pitchFamily="18" charset="0"/>
                                      </a:rPr>
                                      <m:t>50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zh-CN" alt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1+0.1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7C2BAAF9-DAF5-9C01-5ACA-B9E7B08AD3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03" y="1864864"/>
                  <a:ext cx="4974504" cy="69416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E9371FED-516E-EE1B-B301-B5CA30505E86}"/>
                    </a:ext>
                  </a:extLst>
                </p:cNvPr>
                <p:cNvSpPr txBox="1"/>
                <p:nvPr/>
              </p:nvSpPr>
              <p:spPr>
                <a:xfrm>
                  <a:off x="4808743" y="1864864"/>
                  <a:ext cx="7311954" cy="6941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zh-CN" altLang="en-US" sz="160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zh-CN" altLang="en-US" sz="1600" i="0">
                            <a:latin typeface="Cambria Math" panose="02040503050406030204" pitchFamily="18" charset="0"/>
                          </a:rPr>
                          <m:t>GPI</m:t>
                        </m:r>
                        <m:r>
                          <a:rPr lang="zh-CN" altLang="en-US" sz="16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zh-CN" alt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2+0.1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−1.7</m:t>
                            </m:r>
                          </m:sup>
                        </m:sSup>
                        <m:sSup>
                          <m:sSupPr>
                            <m:ctrlPr>
                              <a:rPr lang="zh-CN" alt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5.5−</m:t>
                                </m:r>
                                <m:sSup>
                                  <m:sSup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600" i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zh-CN" altLang="en-US" sz="1600" i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f>
                                  <m:fPr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600" i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num>
                                  <m:den>
                                    <m:r>
                                      <a:rPr lang="zh-CN" altLang="en-US" sz="1600" i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2.3</m:t>
                            </m:r>
                          </m:sup>
                        </m:sSup>
                        <m:sSup>
                          <m:sSupPr>
                            <m:ctrlPr>
                              <a:rPr lang="zh-CN" alt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5−20</m:t>
                                </m:r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d>
                          </m:e>
                          <m:sup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3.3</m:t>
                            </m:r>
                          </m:sup>
                        </m:sSup>
                        <m:sSup>
                          <m:sSupPr>
                            <m:ctrlPr>
                              <a:rPr lang="zh-CN" alt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5.5+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sz="1600" i="0"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zh-CN" altLang="en-US" sz="1600" i="0"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sup>
                                    </m:sSup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2.4</m:t>
                            </m:r>
                          </m:sup>
                        </m:sSup>
                        <m:sSup>
                          <m:sSupPr>
                            <m:ctrlPr>
                              <a:rPr lang="zh-CN" alt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−11.8</m:t>
                            </m:r>
                          </m:sup>
                        </m:sSup>
                        <m:r>
                          <a:rPr lang="zh-CN" altLang="en-US" sz="1600" i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E9371FED-516E-EE1B-B301-B5CA30505E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8743" y="1864864"/>
                  <a:ext cx="7311954" cy="69416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81816B4-37DF-4DAE-AEFA-8B8E8A5E375F}"/>
                </a:ext>
              </a:extLst>
            </p:cNvPr>
            <p:cNvSpPr txBox="1"/>
            <p:nvPr/>
          </p:nvSpPr>
          <p:spPr>
            <a:xfrm>
              <a:off x="9748050" y="2422617"/>
              <a:ext cx="222487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i="1" dirty="0">
                  <a:solidFill>
                    <a:srgbClr val="00B0F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Wang and Murakami</a:t>
              </a:r>
              <a:r>
                <a:rPr lang="en-US" altLang="zh-CN" sz="1400" b="1" i="1" dirty="0">
                  <a:solidFill>
                    <a:srgbClr val="00B0F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altLang="zh-CN" sz="1400" b="1" i="1" dirty="0">
                  <a:solidFill>
                    <a:srgbClr val="00B0F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2020)</a:t>
              </a:r>
              <a:endParaRPr lang="zh-CN" altLang="en-US" sz="1400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3BC8178-5E92-20EC-8F60-858A36B8FC7B}"/>
                </a:ext>
              </a:extLst>
            </p:cNvPr>
            <p:cNvSpPr txBox="1"/>
            <p:nvPr/>
          </p:nvSpPr>
          <p:spPr>
            <a:xfrm>
              <a:off x="2478006" y="2445057"/>
              <a:ext cx="222487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i="1" dirty="0">
                  <a:solidFill>
                    <a:srgbClr val="00B0F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Emanuel and Nolan </a:t>
              </a:r>
              <a:r>
                <a:rPr lang="en-US" altLang="zh-CN" sz="1400" b="1" i="1" dirty="0">
                  <a:solidFill>
                    <a:srgbClr val="00B0F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altLang="zh-CN" sz="1400" b="1" i="1" dirty="0">
                  <a:solidFill>
                    <a:srgbClr val="00B0F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2004)</a:t>
              </a:r>
              <a:endParaRPr lang="zh-CN" altLang="en-US" sz="1400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22186956-8E58-AAA7-5536-78221FB6F854}"/>
              </a:ext>
            </a:extLst>
          </p:cNvPr>
          <p:cNvSpPr/>
          <p:nvPr/>
        </p:nvSpPr>
        <p:spPr>
          <a:xfrm>
            <a:off x="5610" y="2775893"/>
            <a:ext cx="6085933" cy="1971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FC8FCE9-98F7-6A8A-8F53-975F173BC9ED}"/>
              </a:ext>
            </a:extLst>
          </p:cNvPr>
          <p:cNvSpPr txBox="1"/>
          <p:nvPr/>
        </p:nvSpPr>
        <p:spPr>
          <a:xfrm>
            <a:off x="862287" y="5943149"/>
            <a:ext cx="2184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Monsoon + Sub-high</a:t>
            </a:r>
            <a:endParaRPr lang="zh-CN" altLang="en-US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EB81DB9-5618-FA99-7D60-EBF24D7E9910}"/>
              </a:ext>
            </a:extLst>
          </p:cNvPr>
          <p:cNvSpPr txBox="1"/>
          <p:nvPr/>
        </p:nvSpPr>
        <p:spPr>
          <a:xfrm>
            <a:off x="7331958" y="4017434"/>
            <a:ext cx="1132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Monsoon</a:t>
            </a:r>
            <a:endParaRPr lang="zh-CN" altLang="en-US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266F5DA-AE34-A6AF-9739-DCD42CBFC2CB}"/>
              </a:ext>
            </a:extLst>
          </p:cNvPr>
          <p:cNvSpPr txBox="1"/>
          <p:nvPr/>
        </p:nvSpPr>
        <p:spPr>
          <a:xfrm>
            <a:off x="5201146" y="5758483"/>
            <a:ext cx="735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TUTT</a:t>
            </a:r>
            <a:endParaRPr lang="zh-CN" altLang="en-US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213117F-D251-D674-B7EB-4C86EFE8C742}"/>
              </a:ext>
            </a:extLst>
          </p:cNvPr>
          <p:cNvSpPr txBox="1"/>
          <p:nvPr/>
        </p:nvSpPr>
        <p:spPr>
          <a:xfrm>
            <a:off x="10294107" y="5973629"/>
            <a:ext cx="1132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Monsoon</a:t>
            </a:r>
            <a:endParaRPr lang="zh-CN" altLang="en-US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0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1"/>
    </mc:Choice>
    <mc:Fallback xmlns="">
      <p:transition spd="slow" advTm="9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9D460-A93F-BA38-E837-F0729E693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924455F-8127-CD39-4DEB-9F707416E72D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306EBA9-2ECD-4754-5EFA-A786FF33D384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5EEEF12-0CDE-2AAF-A172-58182095E9DE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2C493156-1503-BD2A-9C7B-C2A00D362A8D}"/>
                  </a:ext>
                </a:extLst>
              </p:cNvPr>
              <p:cNvCxnSpPr>
                <a:endCxn id="12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5A45C818-891B-16C0-EFE3-C9CE39F6DA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C2433BD-89D3-E361-3E88-280658E0EDF0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§</a:t>
                </a:r>
                <a:r>
                  <a:rPr lang="en-US" altLang="zh-CN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Explanation for Rapid Intensification</a:t>
                </a:r>
              </a:p>
            </p:txBody>
          </p:sp>
        </p:grpSp>
      </p:grp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205B54A4-EAF4-4FCF-3414-41DBADF4121B}"/>
              </a:ext>
            </a:extLst>
          </p:cNvPr>
          <p:cNvGraphicFramePr>
            <a:graphicFrameLocks noGrp="1"/>
          </p:cNvGraphicFramePr>
          <p:nvPr/>
        </p:nvGraphicFramePr>
        <p:xfrm>
          <a:off x="4091953" y="2078370"/>
          <a:ext cx="7075055" cy="2164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5674">
                  <a:extLst>
                    <a:ext uri="{9D8B030D-6E8A-4147-A177-3AD203B41FA5}">
                      <a16:colId xmlns:a16="http://schemas.microsoft.com/office/drawing/2014/main" val="2823345861"/>
                    </a:ext>
                  </a:extLst>
                </a:gridCol>
                <a:gridCol w="5329381">
                  <a:extLst>
                    <a:ext uri="{9D8B030D-6E8A-4147-A177-3AD203B41FA5}">
                      <a16:colId xmlns:a16="http://schemas.microsoft.com/office/drawing/2014/main" val="8251703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20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Variables</a:t>
                      </a:r>
                      <a:endParaRPr lang="zh-CN" altLang="en-US" sz="2000" b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20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Description</a:t>
                      </a:r>
                      <a:endParaRPr lang="zh-CN" altLang="en-US" sz="2000" b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627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SST (°C)</a:t>
                      </a:r>
                      <a:endParaRPr lang="zh-CN" altLang="en-US" sz="2000" b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SST around TC center (</a:t>
                      </a:r>
                      <a:r>
                        <a:rPr lang="en-US" altLang="zh-CN" sz="1800" b="0" i="1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r</a:t>
                      </a: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 = 0 –</a:t>
                      </a:r>
                      <a:r>
                        <a:rPr lang="zh-CN" altLang="en-US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50</a:t>
                      </a:r>
                      <a:r>
                        <a:rPr lang="zh-CN" altLang="en-US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km)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黑体" panose="02010609060101010101" pitchFamily="49" charset="-122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5691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VWS (m s</a:t>
                      </a:r>
                      <a:r>
                        <a:rPr lang="en-US" altLang="zh-CN" sz="2000" b="1" baseline="30000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altLang="zh-CN" sz="2000" b="1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)</a:t>
                      </a:r>
                      <a:endParaRPr lang="zh-CN" altLang="en-US" sz="2000" b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850 – 200 hPa vertical wind shear (</a:t>
                      </a:r>
                      <a:r>
                        <a:rPr lang="en-US" altLang="zh-CN" sz="1800" b="0" i="1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r</a:t>
                      </a: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 = 0 –</a:t>
                      </a:r>
                      <a:r>
                        <a:rPr lang="zh-CN" altLang="en-US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500</a:t>
                      </a:r>
                      <a:r>
                        <a:rPr lang="zh-CN" altLang="en-US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km)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351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DIV (s</a:t>
                      </a:r>
                      <a:r>
                        <a:rPr lang="en-US" altLang="zh-CN" sz="2000" b="1" baseline="30000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altLang="zh-CN" sz="2000" b="1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)</a:t>
                      </a:r>
                      <a:endParaRPr lang="zh-CN" altLang="en-US" sz="2000" b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200 hPa divergence (</a:t>
                      </a:r>
                      <a:r>
                        <a:rPr lang="en-US" altLang="zh-CN" sz="1800" b="0" i="1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r</a:t>
                      </a: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 = 0 –</a:t>
                      </a:r>
                      <a:r>
                        <a:rPr lang="zh-CN" altLang="en-US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1000</a:t>
                      </a:r>
                      <a:r>
                        <a:rPr lang="zh-CN" altLang="en-US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km)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5631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RH (%)</a:t>
                      </a:r>
                      <a:endParaRPr lang="zh-CN" altLang="en-US" sz="2000" b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600 hPa relative humidity (</a:t>
                      </a:r>
                      <a:r>
                        <a:rPr lang="en-US" altLang="zh-CN" sz="1800" b="0" i="1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r</a:t>
                      </a: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 = 200 –</a:t>
                      </a:r>
                      <a:r>
                        <a:rPr lang="zh-CN" altLang="en-US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800</a:t>
                      </a:r>
                      <a:r>
                        <a:rPr lang="zh-CN" altLang="en-US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km)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8530128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DF4C85B0-69F0-0068-ED2C-8A001B08073C}"/>
              </a:ext>
            </a:extLst>
          </p:cNvPr>
          <p:cNvSpPr txBox="1"/>
          <p:nvPr/>
        </p:nvSpPr>
        <p:spPr>
          <a:xfrm>
            <a:off x="533567" y="2158404"/>
            <a:ext cx="2419927" cy="2084046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JTWC STIPS: </a:t>
            </a:r>
            <a:r>
              <a:rPr lang="en-US" altLang="zh-CN" sz="2000" dirty="0">
                <a:solidFill>
                  <a:schemeClr val="tx1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Knaff et al. (2020)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JMA TIFS: </a:t>
            </a:r>
            <a:r>
              <a:rPr lang="en-US" altLang="zh-CN" sz="2000" dirty="0">
                <a:solidFill>
                  <a:schemeClr val="tx1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Shimada (2022)</a:t>
            </a: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CF014C16-A57A-37FC-76B5-D5FFCE60A509}"/>
              </a:ext>
            </a:extLst>
          </p:cNvPr>
          <p:cNvSpPr/>
          <p:nvPr/>
        </p:nvSpPr>
        <p:spPr>
          <a:xfrm rot="10800000">
            <a:off x="2524452" y="5411183"/>
            <a:ext cx="531651" cy="380233"/>
          </a:xfrm>
          <a:prstGeom prst="righ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143FE26-0816-DD20-4988-B563FD9559B7}"/>
              </a:ext>
            </a:extLst>
          </p:cNvPr>
          <p:cNvGrpSpPr/>
          <p:nvPr/>
        </p:nvGrpSpPr>
        <p:grpSpPr>
          <a:xfrm>
            <a:off x="533567" y="1042184"/>
            <a:ext cx="10989435" cy="691048"/>
            <a:chOff x="533567" y="1042183"/>
            <a:chExt cx="10989435" cy="1030341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F13F2C7E-4E6C-4915-28E4-2B3F710EB86B}"/>
                </a:ext>
              </a:extLst>
            </p:cNvPr>
            <p:cNvSpPr txBox="1"/>
            <p:nvPr/>
          </p:nvSpPr>
          <p:spPr>
            <a:xfrm>
              <a:off x="862287" y="1173111"/>
              <a:ext cx="10467425" cy="7801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i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What factors may increase the frequency of rapid intensification?</a:t>
              </a:r>
              <a:endParaRPr lang="zh-CN" altLang="en-US" sz="2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75071C6-FA13-7AEC-FDC9-621C85675010}"/>
                </a:ext>
              </a:extLst>
            </p:cNvPr>
            <p:cNvSpPr/>
            <p:nvPr/>
          </p:nvSpPr>
          <p:spPr>
            <a:xfrm>
              <a:off x="533567" y="1042183"/>
              <a:ext cx="10989435" cy="1030341"/>
            </a:xfrm>
            <a:prstGeom prst="round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3362F2BB-1945-FC3D-EBC8-45AC5BBF93D5}"/>
              </a:ext>
            </a:extLst>
          </p:cNvPr>
          <p:cNvGraphicFramePr>
            <a:graphicFrameLocks noGrp="1"/>
          </p:cNvGraphicFramePr>
          <p:nvPr/>
        </p:nvGraphicFramePr>
        <p:xfrm>
          <a:off x="3153367" y="4587588"/>
          <a:ext cx="8013641" cy="20274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3641">
                  <a:extLst>
                    <a:ext uri="{9D8B030D-6E8A-4147-A177-3AD203B41FA5}">
                      <a16:colId xmlns:a16="http://schemas.microsoft.com/office/drawing/2014/main" val="282334586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825170392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352271086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190770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20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Variables</a:t>
                      </a:r>
                      <a:endParaRPr lang="zh-CN" altLang="en-US" sz="2000" b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20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1951-2023</a:t>
                      </a:r>
                      <a:endParaRPr lang="zh-CN" altLang="en-US" sz="2000" b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2000" b="1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1959</a:t>
                      </a:r>
                      <a:endParaRPr lang="zh-CN" altLang="en-US" sz="2000" b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2000" b="1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Anomaly</a:t>
                      </a:r>
                      <a:endParaRPr lang="zh-CN" altLang="en-US" sz="2000" b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627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SST (°C)</a:t>
                      </a:r>
                      <a:endParaRPr lang="zh-CN" altLang="en-US" sz="1800" b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28.69</a:t>
                      </a:r>
                      <a:endParaRPr lang="zh-CN" altLang="en-US" sz="1800" b="0" kern="12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黑体" panose="02010609060101010101" pitchFamily="49" charset="-122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28.94</a:t>
                      </a:r>
                      <a:endParaRPr lang="zh-CN" altLang="en-US" sz="1800" b="0" kern="12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黑体" panose="02010609060101010101" pitchFamily="49" charset="-122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+0.26 (p=0.18)</a:t>
                      </a:r>
                      <a:endParaRPr lang="zh-CN" altLang="en-US" sz="1800" b="0" kern="12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黑体" panose="02010609060101010101" pitchFamily="49" charset="-122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351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VWS (m s</a:t>
                      </a:r>
                      <a:r>
                        <a:rPr lang="en-US" altLang="zh-CN" sz="1800" b="1" baseline="30000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altLang="zh-CN" sz="1800" b="1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)</a:t>
                      </a:r>
                      <a:endParaRPr lang="zh-CN" altLang="en-US" sz="1800" b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14.95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14.62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-0.33 </a:t>
                      </a: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(p=0.31)</a:t>
                      </a:r>
                      <a:endParaRPr lang="en-US" altLang="zh-CN" sz="1800" b="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黑体" panose="02010609060101010101" pitchFamily="49" charset="-122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5631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DIV (s</a:t>
                      </a:r>
                      <a:r>
                        <a:rPr lang="en-US" altLang="zh-CN" sz="1800" b="1" baseline="30000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altLang="zh-CN" sz="1800" b="1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)</a:t>
                      </a:r>
                      <a:endParaRPr lang="zh-CN" altLang="en-US" sz="1800" b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12.46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12.54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+0.07 </a:t>
                      </a: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(p=0.94)</a:t>
                      </a:r>
                      <a:endParaRPr lang="en-US" altLang="zh-CN" sz="1800" b="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黑体" panose="02010609060101010101" pitchFamily="49" charset="-122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8160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RH (%)</a:t>
                      </a:r>
                      <a:endParaRPr lang="zh-CN" altLang="en-US" sz="1800" b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0" dirty="0"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67.16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72.08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+4.91 </a:t>
                      </a:r>
                      <a:r>
                        <a:rPr lang="en-US" altLang="zh-CN" sz="1800" b="1" kern="1200" dirty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(p&lt;0.01)</a:t>
                      </a:r>
                      <a:endParaRPr lang="en-US" altLang="zh-CN" sz="1800" b="1" dirty="0">
                        <a:solidFill>
                          <a:srgbClr val="FF0000"/>
                        </a:solidFill>
                        <a:latin typeface="Times" panose="02020603050405020304" pitchFamily="18" charset="0"/>
                        <a:ea typeface="黑体" panose="02010609060101010101" pitchFamily="49" charset="-122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8530128"/>
                  </a:ext>
                </a:extLst>
              </a:tr>
            </a:tbl>
          </a:graphicData>
        </a:graphic>
      </p:graphicFrame>
      <p:sp>
        <p:nvSpPr>
          <p:cNvPr id="10" name="箭头: 右 9">
            <a:extLst>
              <a:ext uri="{FF2B5EF4-FFF2-40B4-BE49-F238E27FC236}">
                <a16:creationId xmlns:a16="http://schemas.microsoft.com/office/drawing/2014/main" id="{010C608D-159C-B525-C8D0-BFD8DB2C75C9}"/>
              </a:ext>
            </a:extLst>
          </p:cNvPr>
          <p:cNvSpPr/>
          <p:nvPr/>
        </p:nvSpPr>
        <p:spPr>
          <a:xfrm>
            <a:off x="3409298" y="3127604"/>
            <a:ext cx="531651" cy="380233"/>
          </a:xfrm>
          <a:prstGeom prst="rightArrow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D944F3E6-F1C5-9DBC-73F9-F5431736E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41" y="5060614"/>
            <a:ext cx="1585846" cy="108137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ctr">
              <a:lnSpc>
                <a:spcPct val="13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Relative humidity </a:t>
            </a:r>
          </a:p>
        </p:txBody>
      </p:sp>
    </p:spTree>
    <p:extLst>
      <p:ext uri="{BB962C8B-B14F-4D97-AF65-F5344CB8AC3E}">
        <p14:creationId xmlns:p14="http://schemas.microsoft.com/office/powerpoint/2010/main" val="126947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"/>
    </mc:Choice>
    <mc:Fallback xmlns="">
      <p:transition spd="slow" advTm="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954D-FDB0-7D23-AD4C-BAD226947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表&#10;&#10;AI 生成的内容可能不正确。">
            <a:extLst>
              <a:ext uri="{FF2B5EF4-FFF2-40B4-BE49-F238E27FC236}">
                <a16:creationId xmlns:a16="http://schemas.microsoft.com/office/drawing/2014/main" id="{819E2812-DBE7-F922-2784-1C8090B77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811" y="1277051"/>
            <a:ext cx="6249156" cy="274832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A997FCA-5C2E-987C-7116-62E193D39F96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784695B-9FB7-EF07-0850-5982FFFE9C7C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7F33C7C6-1C16-7CFB-87B3-1FB055817EE6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940F9CCB-8E32-3915-F99B-F697605501D0}"/>
                  </a:ext>
                </a:extLst>
              </p:cNvPr>
              <p:cNvCxnSpPr>
                <a:endCxn id="12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83F8C05A-3F2D-D0C6-93A3-F8891E0D3C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38C91B9-D694-A347-2523-D8A2FEA6F0CE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§</a:t>
                </a:r>
                <a:r>
                  <a:rPr lang="en-US" altLang="zh-CN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 Monsoon Enhances Relative Humidity</a:t>
                </a:r>
              </a:p>
            </p:txBody>
          </p:sp>
        </p:grpSp>
      </p:grpSp>
      <p:sp>
        <p:nvSpPr>
          <p:cNvPr id="16" name="Rectangle 4">
            <a:extLst>
              <a:ext uri="{FF2B5EF4-FFF2-40B4-BE49-F238E27FC236}">
                <a16:creationId xmlns:a16="http://schemas.microsoft.com/office/drawing/2014/main" id="{6E3F00B3-5F96-2280-99D5-F7D0368D9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1" y="4983332"/>
            <a:ext cx="5927632" cy="118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Red contour: 500 km from TC center, represents the approximate boundary for TC circulation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Dots: 90% confidence level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7F38A67-59E6-0638-5B60-EAF41CF00DE1}"/>
              </a:ext>
            </a:extLst>
          </p:cNvPr>
          <p:cNvSpPr/>
          <p:nvPr/>
        </p:nvSpPr>
        <p:spPr>
          <a:xfrm>
            <a:off x="6096001" y="2861006"/>
            <a:ext cx="6096000" cy="8190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C60E045-2059-950F-C248-AC72C3F80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193" y="4025370"/>
            <a:ext cx="3394069" cy="5406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ctr">
              <a:lnSpc>
                <a:spcPct val="13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Monsoon </a:t>
            </a:r>
            <a:r>
              <a:rPr lang="zh-CN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→</a:t>
            </a:r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humidity </a:t>
            </a:r>
          </a:p>
        </p:txBody>
      </p:sp>
      <p:pic>
        <p:nvPicPr>
          <p:cNvPr id="14" name="图片 13" descr="图表&#10;&#10;AI 生成的内容可能不正确。">
            <a:extLst>
              <a:ext uri="{FF2B5EF4-FFF2-40B4-BE49-F238E27FC236}">
                <a16:creationId xmlns:a16="http://schemas.microsoft.com/office/drawing/2014/main" id="{D8594470-C3D5-DE95-ADB2-BAFA78A6A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5716"/>
            <a:ext cx="5927632" cy="52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"/>
    </mc:Choice>
    <mc:Fallback xmlns="">
      <p:transition spd="slow" advTm="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F6D6C-39A1-9211-47C7-4A4D3297E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表, 表面图&#10;&#10;AI 生成的内容可能不正确。">
            <a:extLst>
              <a:ext uri="{FF2B5EF4-FFF2-40B4-BE49-F238E27FC236}">
                <a16:creationId xmlns:a16="http://schemas.microsoft.com/office/drawing/2014/main" id="{A635A251-B99A-18CE-FDB4-E5F5AEC4C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066" y="1305717"/>
            <a:ext cx="6085934" cy="268162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D8D35CF7-46E9-ED48-1C9D-E025E1BDC2C4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EFA68E-1B34-E08C-9B11-297C04C1709C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7E2EA43-FFE2-2FA5-7125-04CB866FFA7A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B0FA9AF9-C68D-0126-2D76-C6A151C98896}"/>
                  </a:ext>
                </a:extLst>
              </p:cNvPr>
              <p:cNvCxnSpPr>
                <a:endCxn id="12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1DBAABBB-C332-75C9-D891-051D18E21D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DAE69E7-B2C0-28EA-C113-3F6C2499F5AF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§</a:t>
                </a:r>
                <a:r>
                  <a:rPr lang="en-US" altLang="zh-CN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 Upper-level Conditions &amp; Wind Shear</a:t>
                </a:r>
              </a:p>
            </p:txBody>
          </p:sp>
        </p:grp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892C459-2A46-8C19-A0BA-20B4C78D01F7}"/>
              </a:ext>
            </a:extLst>
          </p:cNvPr>
          <p:cNvSpPr/>
          <p:nvPr/>
        </p:nvSpPr>
        <p:spPr>
          <a:xfrm>
            <a:off x="9384146" y="1733231"/>
            <a:ext cx="2484582" cy="8190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8835A0D3-BF71-B389-75FE-44802AC4F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865" y="4025370"/>
            <a:ext cx="5024568" cy="5406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ctr">
              <a:lnSpc>
                <a:spcPct val="13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High divergence, weak wind shear</a:t>
            </a:r>
          </a:p>
        </p:txBody>
      </p:sp>
      <p:pic>
        <p:nvPicPr>
          <p:cNvPr id="14" name="图片 13" descr="图表&#10;&#10;AI 生成的内容可能不正确。">
            <a:extLst>
              <a:ext uri="{FF2B5EF4-FFF2-40B4-BE49-F238E27FC236}">
                <a16:creationId xmlns:a16="http://schemas.microsoft.com/office/drawing/2014/main" id="{9EC8B800-3694-777F-40F1-32DC44929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5717"/>
            <a:ext cx="5927632" cy="52140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ED16C8B6-061D-116D-77E4-6C00CEB3A1B5}"/>
              </a:ext>
            </a:extLst>
          </p:cNvPr>
          <p:cNvSpPr/>
          <p:nvPr/>
        </p:nvSpPr>
        <p:spPr>
          <a:xfrm>
            <a:off x="6257902" y="2609965"/>
            <a:ext cx="2484582" cy="121388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A88E5F31-5DC8-C5EA-B594-C49F8D0D3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1" y="4983332"/>
            <a:ext cx="5927632" cy="118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Red contour: 500 km from TC center, represents the approximate boundary for TC circulation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Dots: 90% confidence level</a:t>
            </a:r>
          </a:p>
        </p:txBody>
      </p:sp>
    </p:spTree>
    <p:extLst>
      <p:ext uri="{BB962C8B-B14F-4D97-AF65-F5344CB8AC3E}">
        <p14:creationId xmlns:p14="http://schemas.microsoft.com/office/powerpoint/2010/main" val="171208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"/>
    </mc:Choice>
    <mc:Fallback xmlns="">
      <p:transition spd="slow" advTm="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ED18F-D7CE-CB3A-048D-FAA27D619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5C50FBE-52BC-3996-6888-ED55E27F7D15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783ABCB-B997-9A7C-DAB0-36B1EF357B01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8B3635A-0112-8F42-3FE4-B20FC51B0AA7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4589DF6B-F005-5191-92A4-B4A8B8574CF6}"/>
                  </a:ext>
                </a:extLst>
              </p:cNvPr>
              <p:cNvCxnSpPr>
                <a:endCxn id="10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9EF8C85-3D80-E76F-5414-6DB1FFBE86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B08F954-BD17-CAA5-F329-AE04202EDFDD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黑体" panose="02010609060101010101" pitchFamily="49" charset="-122"/>
                    <a:cs typeface="Tahoma" panose="020B0604030504040204" pitchFamily="34" charset="0"/>
                  </a:rPr>
                  <a:t>§</a:t>
                </a:r>
                <a:r>
                  <a:rPr lang="en-US" altLang="zh-CN" sz="36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Impacts of Sea Surface Temperature?</a:t>
                </a:r>
              </a:p>
            </p:txBody>
          </p:sp>
        </p:grpSp>
      </p:grp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017294D-9EBA-B71C-567E-ACC280AD2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474859"/>
              </p:ext>
            </p:extLst>
          </p:nvPr>
        </p:nvGraphicFramePr>
        <p:xfrm>
          <a:off x="324064" y="1388486"/>
          <a:ext cx="5378449" cy="1920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7947">
                  <a:extLst>
                    <a:ext uri="{9D8B030D-6E8A-4147-A177-3AD203B41FA5}">
                      <a16:colId xmlns:a16="http://schemas.microsoft.com/office/drawing/2014/main" val="2823345861"/>
                    </a:ext>
                  </a:extLst>
                </a:gridCol>
                <a:gridCol w="4220502">
                  <a:extLst>
                    <a:ext uri="{9D8B030D-6E8A-4147-A177-3AD203B41FA5}">
                      <a16:colId xmlns:a16="http://schemas.microsoft.com/office/drawing/2014/main" val="825170392"/>
                    </a:ext>
                  </a:extLst>
                </a:gridCol>
              </a:tblGrid>
              <a:tr h="5211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  <a:endParaRPr lang="zh-CN" altLang="en-US" sz="2400" b="1" i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Explanation</a:t>
                      </a:r>
                      <a:endParaRPr lang="zh-CN" altLang="en-US" sz="2400" b="1" i="1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6274950"/>
                  </a:ext>
                </a:extLst>
              </a:tr>
              <a:tr h="4864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2200" b="0" i="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CLIM</a:t>
                      </a:r>
                      <a:endParaRPr lang="zh-CN" altLang="en-US" sz="2200" b="0" i="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黑体" panose="02010609060101010101" pitchFamily="49" charset="-122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2200" b="0" i="0" u="none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1951-2023 Climatology SST</a:t>
                      </a:r>
                      <a:endParaRPr lang="zh-CN" altLang="en-US" sz="2200" b="0" i="0" u="none" dirty="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黑体" panose="02010609060101010101" pitchFamily="49" charset="-122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6456165"/>
                  </a:ext>
                </a:extLst>
              </a:tr>
              <a:tr h="4864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2200" b="0" i="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REAL</a:t>
                      </a:r>
                      <a:endParaRPr lang="zh-CN" altLang="en-US" sz="2200" b="0" i="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黑体" panose="02010609060101010101" pitchFamily="49" charset="-122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2200" b="0" i="0" u="none" kern="120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CLIM SST + 1959 </a:t>
                      </a:r>
                      <a:r>
                        <a:rPr lang="en-US" altLang="zh-CN" sz="2200" b="0" i="0" u="none" kern="1200" dirty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Global</a:t>
                      </a:r>
                      <a:r>
                        <a:rPr lang="en-US" altLang="zh-CN" sz="2200" b="0" i="0" u="none" kern="120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 SSTA</a:t>
                      </a:r>
                      <a:endParaRPr lang="zh-CN" altLang="en-US" sz="2200" b="0" i="0" u="none" kern="12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黑体" panose="02010609060101010101" pitchFamily="49" charset="-122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6842768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2200" b="0" i="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TNP</a:t>
                      </a:r>
                      <a:endParaRPr lang="zh-CN" altLang="en-US" sz="2200" b="0" i="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黑体" panose="02010609060101010101" pitchFamily="49" charset="-122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2200" b="0" i="0" u="none" kern="120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CLIM SST + </a:t>
                      </a:r>
                      <a:r>
                        <a:rPr lang="en-US" altLang="zh-CN" sz="2200" b="0" i="0" u="none" kern="1200" dirty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North Pacific </a:t>
                      </a:r>
                      <a:r>
                        <a:rPr lang="en-US" altLang="zh-CN" sz="2200" b="0" i="0" u="none" kern="120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黑体" panose="02010609060101010101" pitchFamily="49" charset="-122"/>
                          <a:cs typeface="Times" panose="02020603050405020304" pitchFamily="18" charset="0"/>
                        </a:rPr>
                        <a:t>SSTA</a:t>
                      </a:r>
                      <a:endParaRPr lang="zh-CN" altLang="en-US" sz="2200" b="0" i="0" u="none" kern="12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黑体" panose="02010609060101010101" pitchFamily="49" charset="-122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7446006"/>
                  </a:ext>
                </a:extLst>
              </a:tr>
            </a:tbl>
          </a:graphicData>
        </a:graphic>
      </p:graphicFrame>
      <p:grpSp>
        <p:nvGrpSpPr>
          <p:cNvPr id="14" name="组合 13">
            <a:extLst>
              <a:ext uri="{FF2B5EF4-FFF2-40B4-BE49-F238E27FC236}">
                <a16:creationId xmlns:a16="http://schemas.microsoft.com/office/drawing/2014/main" id="{828E9E18-15BF-11A4-19D8-A3098FA1E5D4}"/>
              </a:ext>
            </a:extLst>
          </p:cNvPr>
          <p:cNvGrpSpPr/>
          <p:nvPr/>
        </p:nvGrpSpPr>
        <p:grpSpPr>
          <a:xfrm>
            <a:off x="749883" y="3612542"/>
            <a:ext cx="4526810" cy="3033922"/>
            <a:chOff x="930417" y="3066574"/>
            <a:chExt cx="4526810" cy="3033922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6A43A935-38C3-B53C-3014-67DCCA151196}"/>
                </a:ext>
              </a:extLst>
            </p:cNvPr>
            <p:cNvSpPr txBox="1"/>
            <p:nvPr/>
          </p:nvSpPr>
          <p:spPr>
            <a:xfrm>
              <a:off x="930417" y="3545951"/>
              <a:ext cx="4526810" cy="25545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n"/>
                <a:defRPr/>
              </a:pPr>
              <a:r>
                <a:rPr lang="en-US" altLang="zh-CN" sz="2000" dirty="0"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  <a:sym typeface="+mn-lt"/>
                </a:rPr>
                <a:t>Resolution: </a:t>
              </a:r>
              <a:r>
                <a:rPr lang="en-US" altLang="zh-CN" sz="2000" dirty="0">
                  <a:solidFill>
                    <a:srgbClr val="FF0000"/>
                  </a:solidFill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  <a:sym typeface="+mn-lt"/>
                </a:rPr>
                <a:t>28km (GL08), 78 levels</a:t>
              </a:r>
            </a:p>
            <a:p>
              <a:pPr marL="457200" indent="-457200" algn="ctr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n"/>
                <a:defRPr/>
              </a:pPr>
              <a:r>
                <a:rPr lang="en-US" altLang="zh-CN" sz="2000" dirty="0"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  <a:sym typeface="+mn-lt"/>
                </a:rPr>
                <a:t>Analysis period: 1959/08/01 – 10/31</a:t>
              </a:r>
            </a:p>
            <a:p>
              <a:pPr marL="457200" indent="-457200" algn="ctr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n"/>
                <a:defRPr/>
              </a:pPr>
              <a:r>
                <a:rPr lang="en-US" altLang="zh-CN" sz="2000" b="0" dirty="0"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  <a:sym typeface="+mn-lt"/>
                </a:rPr>
                <a:t>Spin</a:t>
              </a:r>
              <a:r>
                <a:rPr lang="en-US" altLang="zh-CN" sz="2000" dirty="0"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  <a:sym typeface="+mn-lt"/>
                </a:rPr>
                <a:t>-</a:t>
              </a:r>
              <a:r>
                <a:rPr lang="en-US" altLang="zh-CN" sz="2000" b="0" dirty="0"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  <a:sym typeface="+mn-lt"/>
                </a:rPr>
                <a:t>up period: 1959/07/01 – 07/31</a:t>
              </a:r>
            </a:p>
            <a:p>
              <a:pPr marL="457200" indent="-457200" algn="ctr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n"/>
                <a:defRPr/>
              </a:pPr>
              <a:r>
                <a:rPr lang="en-US" altLang="zh-CN" sz="2000" b="0" dirty="0"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  <a:sym typeface="+mn-lt"/>
                </a:rPr>
                <a:t>Ensemble: start from 00:00UTC – 09:00UTC, </a:t>
              </a:r>
              <a:r>
                <a:rPr lang="en-US" altLang="zh-CN" sz="2000" b="0" dirty="0">
                  <a:solidFill>
                    <a:srgbClr val="FF0000"/>
                  </a:solidFill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  <a:sym typeface="+mn-lt"/>
                </a:rPr>
                <a:t>totally 10 members</a:t>
              </a:r>
            </a:p>
            <a:p>
              <a:pPr marL="457200" indent="-457200" algn="ctr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n"/>
                <a:defRPr/>
              </a:pPr>
              <a:r>
                <a:rPr lang="en-US" altLang="zh-CN" sz="2000" b="0" dirty="0"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  <a:sym typeface="+mn-lt"/>
                </a:rPr>
                <a:t>Slab ocean model with </a:t>
              </a:r>
              <a:r>
                <a:rPr lang="en-US" altLang="zh-CN" sz="2000" dirty="0">
                  <a:solidFill>
                    <a:srgbClr val="FF0000"/>
                  </a:solidFill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  <a:sym typeface="+mn-lt"/>
                </a:rPr>
                <a:t>SST nudging</a:t>
              </a:r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636D0576-B164-B871-2E77-92875B1FE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3701" y="3066574"/>
              <a:ext cx="2340242" cy="479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457200" indent="-4572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838200" indent="-3810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2573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24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Basic settings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F4C7A2B-A3CF-8511-D1A6-23701A38EF0A}"/>
              </a:ext>
            </a:extLst>
          </p:cNvPr>
          <p:cNvGrpSpPr/>
          <p:nvPr/>
        </p:nvGrpSpPr>
        <p:grpSpPr>
          <a:xfrm>
            <a:off x="6812967" y="4988035"/>
            <a:ext cx="4629150" cy="1648928"/>
            <a:chOff x="6717657" y="3623848"/>
            <a:chExt cx="4629150" cy="1648928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0BA97BF-F82E-5B5A-9535-553ACC5D79CE}"/>
                </a:ext>
              </a:extLst>
            </p:cNvPr>
            <p:cNvSpPr txBox="1"/>
            <p:nvPr/>
          </p:nvSpPr>
          <p:spPr>
            <a:xfrm>
              <a:off x="6717657" y="4103225"/>
              <a:ext cx="4629150" cy="116955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n"/>
                <a:defRPr/>
              </a:pPr>
              <a:r>
                <a:rPr lang="en-US" altLang="zh-CN" sz="2000" dirty="0"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  <a:sym typeface="+mn-lt"/>
                </a:rPr>
                <a:t>Cumulus: CHIKIRA scheme (Chikira and Sugiyama 2010)</a:t>
              </a:r>
            </a:p>
            <a:p>
              <a:pPr marL="457200" indent="-457200" algn="ctr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n"/>
                <a:defRPr/>
              </a:pPr>
              <a:r>
                <a:rPr lang="en-US" altLang="zh-CN" sz="2000" dirty="0"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  <a:sym typeface="+mn-lt"/>
                </a:rPr>
                <a:t>Microphysics: as </a:t>
              </a:r>
              <a:r>
                <a:rPr lang="en-US" altLang="zh-CN" sz="2000" dirty="0" err="1"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  <a:sym typeface="+mn-lt"/>
                </a:rPr>
                <a:t>Takasuka</a:t>
              </a:r>
              <a:r>
                <a:rPr lang="en-US" altLang="zh-CN" sz="2000" dirty="0"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  <a:sym typeface="+mn-lt"/>
                </a:rPr>
                <a:t> et al. (2024)</a:t>
              </a:r>
            </a:p>
          </p:txBody>
        </p:sp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1D864C16-8804-0FC4-EB67-885962E70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234" y="3623848"/>
              <a:ext cx="2731997" cy="479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457200" indent="-4572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838200" indent="-3810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2573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24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Parameterization </a:t>
              </a:r>
            </a:p>
          </p:txBody>
        </p:sp>
      </p:grpSp>
      <p:pic>
        <p:nvPicPr>
          <p:cNvPr id="6" name="图片 5" descr="图示&#10;&#10;AI 生成的内容可能不正确。">
            <a:extLst>
              <a:ext uri="{FF2B5EF4-FFF2-40B4-BE49-F238E27FC236}">
                <a16:creationId xmlns:a16="http://schemas.microsoft.com/office/drawing/2014/main" id="{3B3059BE-39A9-4D81-69D9-DE613C9C9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02" y="1045501"/>
            <a:ext cx="6001606" cy="381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"/>
    </mc:Choice>
    <mc:Fallback xmlns="">
      <p:transition spd="slow" advTm="18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2164B-DE1B-9737-2989-38E0D1807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B642CBE-4F7F-1599-3701-2C274002F6D8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1AE34C1-BDA9-A10F-CB83-A1BD7EF2D7BE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19A00AE-9CEA-63AE-DBA0-47C4815DD0EE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68C893C1-474A-7842-3576-F4664969FEEF}"/>
                  </a:ext>
                </a:extLst>
              </p:cNvPr>
              <p:cNvCxnSpPr>
                <a:endCxn id="20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11DBB729-2069-9A12-375C-5A016BF443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AFAB263-E22C-066E-EEBD-45BE0AA7641B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b="1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Yu Mincho Demibold" panose="02020600000000000000" pitchFamily="18" charset="-128"/>
                    <a:cs typeface="Segoe UI Semibold" panose="020B0702040204020203" pitchFamily="34" charset="0"/>
                  </a:rPr>
                  <a:t>§</a:t>
                </a:r>
                <a:r>
                  <a:rPr lang="en-US" altLang="zh-CN" sz="3600" b="1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Yu Mincho Demibold" panose="02020600000000000000" pitchFamily="18" charset="-128"/>
                    <a:cs typeface="Segoe UI Semibold" panose="020B0702040204020203" pitchFamily="34" charset="0"/>
                  </a:rPr>
                  <a:t>NICAM: </a:t>
                </a:r>
                <a:r>
                  <a:rPr lang="en-US" altLang="ja-JP" sz="3600" b="1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Yu Mincho Demibold" panose="02020600000000000000" pitchFamily="18" charset="-128"/>
                    <a:cs typeface="Segoe UI Semibold" panose="020B0702040204020203" pitchFamily="34" charset="0"/>
                  </a:rPr>
                  <a:t>R</a:t>
                </a:r>
                <a:r>
                  <a:rPr lang="en-US" altLang="zh-CN" sz="3600" b="1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Yu Mincho Demibold" panose="02020600000000000000" pitchFamily="18" charset="-128"/>
                    <a:cs typeface="Segoe UI Semibold" panose="020B0702040204020203" pitchFamily="34" charset="0"/>
                  </a:rPr>
                  <a:t>eproduction of 1959 TCs</a:t>
                </a: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025A7737-A6B3-D069-D631-0447CF576072}"/>
              </a:ext>
            </a:extLst>
          </p:cNvPr>
          <p:cNvGrpSpPr/>
          <p:nvPr/>
        </p:nvGrpSpPr>
        <p:grpSpPr>
          <a:xfrm>
            <a:off x="1313384" y="1042184"/>
            <a:ext cx="9556316" cy="691048"/>
            <a:chOff x="533567" y="1042183"/>
            <a:chExt cx="10989435" cy="1030341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499A827-222C-C15F-C982-687472F81321}"/>
                </a:ext>
              </a:extLst>
            </p:cNvPr>
            <p:cNvSpPr txBox="1"/>
            <p:nvPr/>
          </p:nvSpPr>
          <p:spPr>
            <a:xfrm>
              <a:off x="862287" y="1173111"/>
              <a:ext cx="10467425" cy="7801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i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Can NICAM reproduce realistic extreme TCs as in 1959?</a:t>
              </a:r>
              <a:endParaRPr lang="zh-CN" altLang="en-US" sz="2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A8D66BA6-DA26-DEE1-760F-063C6EBEE944}"/>
                </a:ext>
              </a:extLst>
            </p:cNvPr>
            <p:cNvSpPr/>
            <p:nvPr/>
          </p:nvSpPr>
          <p:spPr>
            <a:xfrm>
              <a:off x="533567" y="1042183"/>
              <a:ext cx="10989435" cy="1030341"/>
            </a:xfrm>
            <a:prstGeom prst="round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8E411834-24CA-6217-9682-7BACAF2D2368}"/>
              </a:ext>
            </a:extLst>
          </p:cNvPr>
          <p:cNvSpPr txBox="1"/>
          <p:nvPr/>
        </p:nvSpPr>
        <p:spPr>
          <a:xfrm>
            <a:off x="6150427" y="4544416"/>
            <a:ext cx="5670646" cy="1846659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6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High proportions of extreme TCs are</a:t>
            </a:r>
            <a:r>
              <a:rPr lang="en-US" altLang="zh-CN" sz="2600" dirty="0">
                <a:solidFill>
                  <a:srgbClr val="FF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 reproduced in REAL and TNP</a:t>
            </a: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600" dirty="0">
                <a:solidFill>
                  <a:srgbClr val="FF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Tropical North Pacific warming </a:t>
            </a:r>
            <a:r>
              <a:rPr lang="en-US" altLang="zh-CN" sz="26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could play an important role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9C49EAF-E9CC-1EFF-CF82-515F6B69D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63"/>
          <a:stretch>
            <a:fillRect/>
          </a:stretch>
        </p:blipFill>
        <p:spPr bwMode="auto">
          <a:xfrm>
            <a:off x="51808" y="2005440"/>
            <a:ext cx="5911650" cy="448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F60E53-7713-C2EA-708F-7EB45B22C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30"/>
          <a:stretch>
            <a:fillRect/>
          </a:stretch>
        </p:blipFill>
        <p:spPr bwMode="auto">
          <a:xfrm>
            <a:off x="6091542" y="1966541"/>
            <a:ext cx="5757811" cy="2177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10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13210-E0A3-006F-B4E0-37B8EB1E2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508AEBAB-1738-5971-BAD2-DB83F121F16B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076FE57-43F9-2173-35C5-E4DE069CF5A1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60EF3D6-084A-E581-7C57-ED0DA0E2C51D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9842515E-901E-8D87-16E9-B47776F105E8}"/>
                  </a:ext>
                </a:extLst>
              </p:cNvPr>
              <p:cNvCxnSpPr>
                <a:endCxn id="10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8C06B0D8-1934-5CD4-3810-63BF8A6FD6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5C0F6FC-38A5-8CEC-245B-CF6CF97B0708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§</a:t>
                </a:r>
                <a:r>
                  <a:rPr lang="en-US" altLang="zh-CN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SST Anomaly in Which Basin is Most Crucial?</a:t>
                </a:r>
              </a:p>
            </p:txBody>
          </p:sp>
        </p:grpSp>
      </p:grpSp>
      <p:sp>
        <p:nvSpPr>
          <p:cNvPr id="20" name="箭头: 右 19">
            <a:extLst>
              <a:ext uri="{FF2B5EF4-FFF2-40B4-BE49-F238E27FC236}">
                <a16:creationId xmlns:a16="http://schemas.microsoft.com/office/drawing/2014/main" id="{B14AB98B-139B-E57E-70A7-20F3255FF414}"/>
              </a:ext>
            </a:extLst>
          </p:cNvPr>
          <p:cNvSpPr/>
          <p:nvPr/>
        </p:nvSpPr>
        <p:spPr>
          <a:xfrm>
            <a:off x="6771288" y="2031552"/>
            <a:ext cx="712721" cy="380233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80D24699-2350-C865-DEC7-AC9D13BC0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648" y="3597571"/>
            <a:ext cx="4657785" cy="59977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North Pacific SST is important</a:t>
            </a: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A95FC9B3-348C-3326-3619-231B3E8EB6EA}"/>
              </a:ext>
            </a:extLst>
          </p:cNvPr>
          <p:cNvSpPr/>
          <p:nvPr/>
        </p:nvSpPr>
        <p:spPr>
          <a:xfrm rot="5400000">
            <a:off x="9100179" y="4538771"/>
            <a:ext cx="712721" cy="380233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C77943B9-E20F-4F62-790F-87E147E2F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9938" y="5260425"/>
            <a:ext cx="4753202" cy="130665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Matsuno-Gill response: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2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Low-level cyclonic, upper-level anticyclonic circulations </a:t>
            </a:r>
            <a:r>
              <a:rPr lang="en-US" altLang="zh-CN" sz="2000" b="1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northwest to the SST heating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05082C-CB87-8802-D400-F7A2AA94F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4009" y="1110762"/>
            <a:ext cx="3876676" cy="114999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sz="2200" dirty="0">
                <a:solidFill>
                  <a:srgbClr val="FF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Enhanced monsoon trough</a:t>
            </a:r>
          </a:p>
          <a:p>
            <a:pPr algn="ctr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sz="2200" dirty="0">
                <a:solidFill>
                  <a:srgbClr val="0000FF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Weak subtropical high</a:t>
            </a:r>
          </a:p>
          <a:p>
            <a:pPr algn="ctr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sz="2200" dirty="0">
                <a:solidFill>
                  <a:srgbClr val="0000FF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Eastward shift of TUTT</a:t>
            </a:r>
          </a:p>
          <a:p>
            <a:pPr algn="ctr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altLang="zh-CN" sz="2200" dirty="0">
              <a:solidFill>
                <a:srgbClr val="0000FF"/>
              </a:solidFill>
              <a:latin typeface="Times" panose="020206030504050203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4A68158-B9C9-1FBB-479D-C45F80744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60" y="1020945"/>
            <a:ext cx="5918567" cy="579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图示&#10;&#10;AI 生成的内容可能不正确。">
            <a:extLst>
              <a:ext uri="{FF2B5EF4-FFF2-40B4-BE49-F238E27FC236}">
                <a16:creationId xmlns:a16="http://schemas.microsoft.com/office/drawing/2014/main" id="{A4003FC5-5E1D-58A7-5D50-1235ADF0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84" t="50000" r="22441"/>
          <a:stretch>
            <a:fillRect/>
          </a:stretch>
        </p:blipFill>
        <p:spPr>
          <a:xfrm>
            <a:off x="7568804" y="1201186"/>
            <a:ext cx="3876676" cy="22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"/>
    </mc:Choice>
    <mc:Fallback xmlns="">
      <p:transition spd="slow" advTm="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4858F-C181-4C92-7B0A-F9D54AD00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002BC0E-3916-4DA5-0EB9-7FB3EA2376E5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321BEA9-3557-4988-FA26-D48BC6D405DC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083539AF-0489-DC52-A387-B41603FC315D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3617DF87-E047-F145-516B-F84CAADFECB4}"/>
                  </a:ext>
                </a:extLst>
              </p:cNvPr>
              <p:cNvCxnSpPr>
                <a:endCxn id="10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35606B41-05AA-7F21-51F7-5B3DFC6B62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816F5C5-A4D4-235B-9232-32D94C24A8F2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§</a:t>
                </a:r>
                <a:r>
                  <a:rPr lang="en-US" altLang="zh-CN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Simulated GPI &amp; DGPI in REAL Experiment</a:t>
                </a:r>
              </a:p>
            </p:txBody>
          </p:sp>
        </p:grp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84E3A11-1EF5-8812-9239-C6053094F67E}"/>
              </a:ext>
            </a:extLst>
          </p:cNvPr>
          <p:cNvGrpSpPr/>
          <p:nvPr/>
        </p:nvGrpSpPr>
        <p:grpSpPr>
          <a:xfrm>
            <a:off x="107121" y="1118418"/>
            <a:ext cx="11977758" cy="3825748"/>
            <a:chOff x="1016078" y="930333"/>
            <a:chExt cx="9348295" cy="2985886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559842B-6CA9-D4AE-C6AF-7C3A3AC2E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12"/>
            <a:stretch>
              <a:fillRect/>
            </a:stretch>
          </p:blipFill>
          <p:spPr bwMode="auto">
            <a:xfrm>
              <a:off x="1016078" y="964093"/>
              <a:ext cx="4553287" cy="2952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E26EC4C-5ACF-481E-C0BE-42BDBE665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88"/>
            <a:stretch>
              <a:fillRect/>
            </a:stretch>
          </p:blipFill>
          <p:spPr bwMode="auto">
            <a:xfrm>
              <a:off x="5795077" y="930333"/>
              <a:ext cx="4569296" cy="2952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D6C7111C-C1F1-5639-030B-B7FA41B37BA7}"/>
              </a:ext>
            </a:extLst>
          </p:cNvPr>
          <p:cNvSpPr txBox="1"/>
          <p:nvPr/>
        </p:nvSpPr>
        <p:spPr>
          <a:xfrm>
            <a:off x="1000522" y="5165532"/>
            <a:ext cx="10459643" cy="1046440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6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Simulated GPI &amp; DGPI well aligns with the TC genesis in the REAL exp</a:t>
            </a: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6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The impact of TC formation on LMI is similar as </a:t>
            </a:r>
            <a:r>
              <a:rPr lang="en-US" altLang="zh-CN" sz="260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in observation </a:t>
            </a:r>
            <a:endParaRPr lang="en-US" altLang="zh-CN" sz="2600" dirty="0"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98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"/>
    </mc:Choice>
    <mc:Fallback xmlns="">
      <p:transition spd="slow" advTm="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69C3D0F-4497-2FEC-C268-22C673E1A3E7}"/>
              </a:ext>
            </a:extLst>
          </p:cNvPr>
          <p:cNvSpPr txBox="1"/>
          <p:nvPr/>
        </p:nvSpPr>
        <p:spPr>
          <a:xfrm>
            <a:off x="533567" y="1483910"/>
            <a:ext cx="11124866" cy="3463833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In 1959, </a:t>
            </a:r>
            <a:r>
              <a:rPr lang="en-US" altLang="zh-CN" sz="24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SST warming in the tropical North Pacific </a:t>
            </a: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leads to </a:t>
            </a:r>
            <a:r>
              <a:rPr lang="en-US" altLang="zh-CN" sz="2400" dirty="0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enhanced monsoon trough, weak subtropical high, and eastward shift of TUTT</a:t>
            </a: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, and the most relevant physical mechanism is the </a:t>
            </a:r>
            <a:r>
              <a:rPr lang="en-US" altLang="zh-CN" sz="2400" dirty="0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Matsuno-Gill response</a:t>
            </a: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.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Changes in these large-scale circulations affect </a:t>
            </a:r>
            <a:r>
              <a:rPr lang="en-US" altLang="zh-CN" sz="2400" dirty="0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environmental conditions</a:t>
            </a: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 including vorticity, humidity, vertical wind shear, and vertical motion.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Favorable conditions result in </a:t>
            </a:r>
            <a:r>
              <a:rPr lang="en-US" altLang="zh-CN" sz="2400" dirty="0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the shift of genesis positions and increase the frequency of RI</a:t>
            </a: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, leading to higher LMI in that year. 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C31DCB4-BD11-F9DF-56FC-3C1B2D9BD242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0009608-646B-2A00-8EED-C4F02EDE1AD3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42DABDA-5DA1-1635-1E57-8A147611B69E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8A23539C-E5DD-AD72-A7F8-1E6F8AE543DA}"/>
                  </a:ext>
                </a:extLst>
              </p:cNvPr>
              <p:cNvCxnSpPr>
                <a:endCxn id="12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A6616557-AE2D-4F37-00A4-00DB2029DE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016C72E-601E-D695-BAF7-E74FAF54709F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黑体" panose="02010609060101010101" pitchFamily="49" charset="-122"/>
                    <a:cs typeface="Tahoma" panose="020B0604030504040204" pitchFamily="34" charset="0"/>
                  </a:rPr>
                  <a:t>§</a:t>
                </a:r>
                <a:r>
                  <a:rPr lang="en-US" altLang="zh-CN" sz="36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黑体" panose="02010609060101010101" pitchFamily="49" charset="-122"/>
                    <a:cs typeface="Tahoma" panose="020B0604030504040204" pitchFamily="34" charset="0"/>
                  </a:rPr>
                  <a:t>Conclusions &amp; Discussions</a:t>
                </a:r>
                <a:endParaRPr lang="en-US" altLang="zh-CN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4BFBF6E5-40BB-4C7A-0E53-B45C8562CA5A}"/>
              </a:ext>
            </a:extLst>
          </p:cNvPr>
          <p:cNvSpPr txBox="1"/>
          <p:nvPr/>
        </p:nvSpPr>
        <p:spPr>
          <a:xfrm>
            <a:off x="533567" y="5380140"/>
            <a:ext cx="11124866" cy="940066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Composites of TC nearby environments in the simulations, which may be important for the TC intensification, still need verification. </a:t>
            </a:r>
          </a:p>
        </p:txBody>
      </p:sp>
    </p:spTree>
    <p:extLst>
      <p:ext uri="{BB962C8B-B14F-4D97-AF65-F5344CB8AC3E}">
        <p14:creationId xmlns:p14="http://schemas.microsoft.com/office/powerpoint/2010/main" val="166793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9"/>
    </mc:Choice>
    <mc:Fallback xmlns="">
      <p:transition spd="slow" advTm="1508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56CB0-E433-5042-DF57-08BF3DDEE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12D4BE4-33A5-D7B8-4BC0-C1B2163163C2}"/>
              </a:ext>
            </a:extLst>
          </p:cNvPr>
          <p:cNvSpPr/>
          <p:nvPr/>
        </p:nvSpPr>
        <p:spPr>
          <a:xfrm>
            <a:off x="0" y="5304076"/>
            <a:ext cx="12192000" cy="15539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462D354-8D07-9D96-8CAF-9E4959981085}"/>
              </a:ext>
            </a:extLst>
          </p:cNvPr>
          <p:cNvSpPr/>
          <p:nvPr/>
        </p:nvSpPr>
        <p:spPr>
          <a:xfrm>
            <a:off x="535192" y="5500494"/>
            <a:ext cx="11495104" cy="1168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400" kern="0" dirty="0">
                <a:latin typeface="Georgia Pro" panose="02040502050405020303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Tropical cyclones (TCs) over the western North Pacific are </a:t>
            </a:r>
            <a:r>
              <a:rPr lang="en-US" altLang="zh-CN" sz="2400" b="1" kern="0" dirty="0">
                <a:latin typeface="Georgia Pro" panose="02040502050405020303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frequent &amp; intense</a:t>
            </a:r>
          </a:p>
          <a:p>
            <a:pPr marL="457200" indent="-457200"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400" kern="0" dirty="0">
                <a:latin typeface="Georgia Pro" panose="02040502050405020303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TCs can lead to </a:t>
            </a:r>
            <a:r>
              <a:rPr lang="en-US" altLang="zh-CN" sz="2400" b="1" kern="0" dirty="0">
                <a:latin typeface="Georgia Pro" panose="02040502050405020303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direct and secondary disasters</a:t>
            </a:r>
            <a:r>
              <a:rPr lang="en-US" altLang="zh-CN" sz="2400" kern="0" dirty="0">
                <a:latin typeface="Georgia Pro" panose="02040502050405020303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, causing huge losses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45C66BE-95BC-DC7D-A62C-E52A76D4E63A}"/>
              </a:ext>
            </a:extLst>
          </p:cNvPr>
          <p:cNvSpPr/>
          <p:nvPr/>
        </p:nvSpPr>
        <p:spPr>
          <a:xfrm>
            <a:off x="1525863" y="964093"/>
            <a:ext cx="295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kern="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Track &amp; Intensity</a:t>
            </a:r>
            <a:endParaRPr lang="zh-CN" altLang="en-US" sz="2800" b="1" dirty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  <a:sym typeface="+mn-lt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212F8F3-C531-29F6-B234-EDEF01164467}"/>
              </a:ext>
            </a:extLst>
          </p:cNvPr>
          <p:cNvGrpSpPr/>
          <p:nvPr/>
        </p:nvGrpSpPr>
        <p:grpSpPr>
          <a:xfrm>
            <a:off x="384709" y="1644740"/>
            <a:ext cx="5240146" cy="3365763"/>
            <a:chOff x="384709" y="1618425"/>
            <a:chExt cx="5240146" cy="3365763"/>
          </a:xfrm>
        </p:grpSpPr>
        <p:pic>
          <p:nvPicPr>
            <p:cNvPr id="2050" name="Picture 2" descr="https://eoimages.gsfc.nasa.gov/images/imagerecords/7000/7079/tropical_cyclone_map_lrg.gif">
              <a:extLst>
                <a:ext uri="{FF2B5EF4-FFF2-40B4-BE49-F238E27FC236}">
                  <a16:creationId xmlns:a16="http://schemas.microsoft.com/office/drawing/2014/main" id="{5E0E8341-1646-FC4D-A55C-930C9D3A20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22"/>
            <a:stretch/>
          </p:blipFill>
          <p:spPr bwMode="auto">
            <a:xfrm>
              <a:off x="384709" y="1618425"/>
              <a:ext cx="5240146" cy="3253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4E48127-7E67-2E79-075D-9AAC2F7A3A6D}"/>
                </a:ext>
              </a:extLst>
            </p:cNvPr>
            <p:cNvSpPr/>
            <p:nvPr/>
          </p:nvSpPr>
          <p:spPr>
            <a:xfrm>
              <a:off x="4367418" y="4603955"/>
              <a:ext cx="655456" cy="380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A1268F0-D5CD-D713-6EBE-43F8B0C9F308}"/>
                </a:ext>
              </a:extLst>
            </p:cNvPr>
            <p:cNvSpPr/>
            <p:nvPr/>
          </p:nvSpPr>
          <p:spPr>
            <a:xfrm>
              <a:off x="4904772" y="4575346"/>
              <a:ext cx="7198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NASA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A189FEE-1D12-3626-1CE4-1BCE33E501AD}"/>
              </a:ext>
            </a:extLst>
          </p:cNvPr>
          <p:cNvGrpSpPr/>
          <p:nvPr/>
        </p:nvGrpSpPr>
        <p:grpSpPr>
          <a:xfrm>
            <a:off x="5707244" y="964695"/>
            <a:ext cx="6034933" cy="4165166"/>
            <a:chOff x="5707244" y="964695"/>
            <a:chExt cx="6034933" cy="4165166"/>
          </a:xfrm>
        </p:grpSpPr>
        <p:sp>
          <p:nvSpPr>
            <p:cNvPr id="36" name="箭头: 右 35">
              <a:extLst>
                <a:ext uri="{FF2B5EF4-FFF2-40B4-BE49-F238E27FC236}">
                  <a16:creationId xmlns:a16="http://schemas.microsoft.com/office/drawing/2014/main" id="{51AD429F-7597-566D-B7E4-EC7144706086}"/>
                </a:ext>
              </a:extLst>
            </p:cNvPr>
            <p:cNvSpPr/>
            <p:nvPr/>
          </p:nvSpPr>
          <p:spPr>
            <a:xfrm>
              <a:off x="5707244" y="2984384"/>
              <a:ext cx="712721" cy="380233"/>
            </a:xfrm>
            <a:prstGeom prst="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397BB05E-8334-4FF9-F391-36A31BF792A1}"/>
                </a:ext>
              </a:extLst>
            </p:cNvPr>
            <p:cNvGrpSpPr/>
            <p:nvPr/>
          </p:nvGrpSpPr>
          <p:grpSpPr>
            <a:xfrm>
              <a:off x="6567147" y="964695"/>
              <a:ext cx="5175030" cy="4165166"/>
              <a:chOff x="6567147" y="964695"/>
              <a:chExt cx="5175030" cy="4165166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309C0E7-E38E-0BDB-8D26-661B4E9C2BD1}"/>
                  </a:ext>
                </a:extLst>
              </p:cNvPr>
              <p:cNvSpPr txBox="1"/>
              <p:nvPr/>
            </p:nvSpPr>
            <p:spPr>
              <a:xfrm>
                <a:off x="7624826" y="964695"/>
                <a:ext cx="30596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2800" b="1" dirty="0">
                    <a:latin typeface="Times" panose="02020603050405020304" pitchFamily="18" charset="0"/>
                    <a:ea typeface="黑体" panose="02010609060101010101" pitchFamily="49" charset="-122"/>
                    <a:cs typeface="Times" panose="02020603050405020304" pitchFamily="18" charset="0"/>
                    <a:sym typeface="+mn-lt"/>
                  </a:rPr>
                  <a:t>Disasters</a:t>
                </a:r>
              </a:p>
            </p:txBody>
          </p:sp>
          <p:pic>
            <p:nvPicPr>
              <p:cNvPr id="1028" name="Picture 4" descr="https://bkimg.cdn.bcebos.com/pic/4afbfbedab64034f103c75aca4c379310b551da2?x-bce-process=image/watermark,image_d2F0ZXIvYmFpa2UyMjA=,g_7,xp_5,yp_5">
                <a:extLst>
                  <a:ext uri="{FF2B5EF4-FFF2-40B4-BE49-F238E27FC236}">
                    <a16:creationId xmlns:a16="http://schemas.microsoft.com/office/drawing/2014/main" id="{3B1DB595-7FF4-5CDD-F5F9-CBFB66C085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977" y="3389778"/>
                <a:ext cx="2441018" cy="1615627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https://himg2.huanqiucdn.cn/attachment2010/2014/1208/20141208091416122.jpg?imageView2/2/w/500">
                <a:extLst>
                  <a:ext uri="{FF2B5EF4-FFF2-40B4-BE49-F238E27FC236}">
                    <a16:creationId xmlns:a16="http://schemas.microsoft.com/office/drawing/2014/main" id="{8CE8DDA0-2787-1E48-BF3C-DB373D64AB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4508" y="1697096"/>
                <a:ext cx="2445889" cy="1527968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https://p0.ifengimg.com/pmop/2018/0821/83318DFFCD769B5C52C67763C2A9D82C3BF9C4AC_size30_w600_h400.jpeg">
                <a:extLst>
                  <a:ext uri="{FF2B5EF4-FFF2-40B4-BE49-F238E27FC236}">
                    <a16:creationId xmlns:a16="http://schemas.microsoft.com/office/drawing/2014/main" id="{0A5C9EDF-E0D0-392E-3F3E-5748049E69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4508" y="3360456"/>
                <a:ext cx="2500154" cy="1666769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2263F935-855A-F751-4643-C74A93E5AE86}"/>
                  </a:ext>
                </a:extLst>
              </p:cNvPr>
              <p:cNvSpPr/>
              <p:nvPr/>
            </p:nvSpPr>
            <p:spPr>
              <a:xfrm>
                <a:off x="6567147" y="1045989"/>
                <a:ext cx="5175030" cy="4083872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pic>
            <p:nvPicPr>
              <p:cNvPr id="23" name="Picture 2" descr="Philippines' Marcos inspects landslide-hit province, death toll at 110">
                <a:extLst>
                  <a:ext uri="{FF2B5EF4-FFF2-40B4-BE49-F238E27FC236}">
                    <a16:creationId xmlns:a16="http://schemas.microsoft.com/office/drawing/2014/main" id="{A6E65832-E41D-387A-8D17-F645C2F1DC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8680" y="1692313"/>
                <a:ext cx="2439315" cy="1625194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1828A7EF-E07F-4971-1DC6-849FA0E42F88}"/>
              </a:ext>
            </a:extLst>
          </p:cNvPr>
          <p:cNvSpPr/>
          <p:nvPr/>
        </p:nvSpPr>
        <p:spPr>
          <a:xfrm>
            <a:off x="1600200" y="1990915"/>
            <a:ext cx="1285875" cy="1085660"/>
          </a:xfrm>
          <a:prstGeom prst="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9FABBB3-7619-B0C7-D21D-1134D02326B7}"/>
              </a:ext>
            </a:extLst>
          </p:cNvPr>
          <p:cNvSpPr txBox="1"/>
          <p:nvPr/>
        </p:nvSpPr>
        <p:spPr>
          <a:xfrm>
            <a:off x="1525863" y="1983294"/>
            <a:ext cx="828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WNP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607DB89-EAB3-E605-F361-D5C0DB20E58B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54A8888-5ADA-B959-76DC-7CB42BF80AC9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F62DF597-8A68-9ED6-F403-08CDBAD65BC7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BAD932F0-33A6-60A6-7017-53A765DE2724}"/>
                  </a:ext>
                </a:extLst>
              </p:cNvPr>
              <p:cNvCxnSpPr>
                <a:endCxn id="24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A2E51E09-DDC2-B2AC-97F2-2287A2C6D0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21E4477-1BC7-D36A-8966-46CBA3279E83}"/>
                  </a:ext>
                </a:extLst>
              </p:cNvPr>
              <p:cNvSpPr txBox="1"/>
              <p:nvPr/>
            </p:nvSpPr>
            <p:spPr>
              <a:xfrm>
                <a:off x="894079" y="321310"/>
                <a:ext cx="98384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黑体" panose="02010609060101010101" pitchFamily="49" charset="-122"/>
                    <a:cs typeface="Tahoma" panose="020B0604030504040204" pitchFamily="34" charset="0"/>
                  </a:rPr>
                  <a:t>§</a:t>
                </a:r>
                <a:r>
                  <a:rPr lang="en-US" altLang="zh-CN" sz="36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黑体" panose="02010609060101010101" pitchFamily="49" charset="-122"/>
                    <a:cs typeface="Tahoma" panose="020B0604030504040204" pitchFamily="34" charset="0"/>
                  </a:rPr>
                  <a:t>Research Background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765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6"/>
    </mc:Choice>
    <mc:Fallback xmlns="">
      <p:transition spd="slow" advTm="1795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3AFF8-6219-A8E7-7D90-039AAFD67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5C388F54-D0E2-597D-0BB7-E5A850DA89FE}"/>
              </a:ext>
            </a:extLst>
          </p:cNvPr>
          <p:cNvGrpSpPr/>
          <p:nvPr/>
        </p:nvGrpSpPr>
        <p:grpSpPr>
          <a:xfrm>
            <a:off x="245805" y="294968"/>
            <a:ext cx="11700389" cy="6268063"/>
            <a:chOff x="245805" y="294968"/>
            <a:chExt cx="11700389" cy="6268063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A8EC2B9-4347-B04E-E58A-5E69DB78F9DB}"/>
                </a:ext>
              </a:extLst>
            </p:cNvPr>
            <p:cNvSpPr/>
            <p:nvPr/>
          </p:nvSpPr>
          <p:spPr>
            <a:xfrm>
              <a:off x="9984658" y="4866967"/>
              <a:ext cx="1961536" cy="1696064"/>
            </a:xfrm>
            <a:prstGeom prst="rect">
              <a:avLst/>
            </a:prstGeom>
            <a:solidFill>
              <a:srgbClr val="1C4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3F4010-8CC7-3B6F-8D9E-167E9BE84DB1}"/>
                </a:ext>
              </a:extLst>
            </p:cNvPr>
            <p:cNvSpPr/>
            <p:nvPr/>
          </p:nvSpPr>
          <p:spPr>
            <a:xfrm>
              <a:off x="245805" y="294968"/>
              <a:ext cx="1961536" cy="1696064"/>
            </a:xfrm>
            <a:prstGeom prst="rect">
              <a:avLst/>
            </a:prstGeom>
            <a:solidFill>
              <a:srgbClr val="1C4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271897A-ED04-F657-4438-C49FBBC8985E}"/>
                </a:ext>
              </a:extLst>
            </p:cNvPr>
            <p:cNvSpPr/>
            <p:nvPr/>
          </p:nvSpPr>
          <p:spPr>
            <a:xfrm>
              <a:off x="245805" y="4866967"/>
              <a:ext cx="1961536" cy="1696064"/>
            </a:xfrm>
            <a:prstGeom prst="rect">
              <a:avLst/>
            </a:prstGeom>
            <a:solidFill>
              <a:srgbClr val="1C4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77D725A-45B5-9D5A-5A63-58C28245E7FF}"/>
                </a:ext>
              </a:extLst>
            </p:cNvPr>
            <p:cNvSpPr/>
            <p:nvPr/>
          </p:nvSpPr>
          <p:spPr>
            <a:xfrm>
              <a:off x="9984658" y="294968"/>
              <a:ext cx="1961536" cy="1696064"/>
            </a:xfrm>
            <a:prstGeom prst="rect">
              <a:avLst/>
            </a:prstGeom>
            <a:solidFill>
              <a:srgbClr val="1C4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圆角矩形 7">
              <a:extLst>
                <a:ext uri="{FF2B5EF4-FFF2-40B4-BE49-F238E27FC236}">
                  <a16:creationId xmlns:a16="http://schemas.microsoft.com/office/drawing/2014/main" id="{284B8739-2B05-B294-961C-B404617AE510}"/>
                </a:ext>
              </a:extLst>
            </p:cNvPr>
            <p:cNvSpPr/>
            <p:nvPr/>
          </p:nvSpPr>
          <p:spPr>
            <a:xfrm>
              <a:off x="469308" y="449825"/>
              <a:ext cx="11385755" cy="5958349"/>
            </a:xfrm>
            <a:prstGeom prst="roundRect">
              <a:avLst>
                <a:gd name="adj" fmla="val 1568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tx1">
                  <a:alpha val="3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A11754A6-9936-32E4-4C26-9E0D457D6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04" y="864986"/>
            <a:ext cx="3682488" cy="55602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FFC6E4-7CDD-8C63-0CB7-F44EE645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8" y="685900"/>
            <a:ext cx="47625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9D7B035-6251-1EAF-47B0-1867F06AAA9B}"/>
              </a:ext>
            </a:extLst>
          </p:cNvPr>
          <p:cNvSpPr/>
          <p:nvPr/>
        </p:nvSpPr>
        <p:spPr>
          <a:xfrm>
            <a:off x="469308" y="1720750"/>
            <a:ext cx="11385755" cy="20458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4800" b="1" dirty="0">
                <a:solidFill>
                  <a:schemeClr val="bg1"/>
                </a:solidFill>
                <a:latin typeface="Segoe UI Bold" panose="020B0802040204020203" pitchFamily="34" charset="0"/>
                <a:ea typeface="Segoe UI Black" panose="020B0A02040204020203" pitchFamily="34" charset="0"/>
                <a:cs typeface="Segoe UI Bold" panose="020B0802040204020203" pitchFamily="34" charset="0"/>
                <a:sym typeface="+mn-lt"/>
              </a:rPr>
              <a:t>Thanks for your attention!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E352193-C93F-33C4-6BF2-C4C9F9E89F00}"/>
              </a:ext>
            </a:extLst>
          </p:cNvPr>
          <p:cNvGrpSpPr/>
          <p:nvPr/>
        </p:nvGrpSpPr>
        <p:grpSpPr>
          <a:xfrm>
            <a:off x="913963" y="3995933"/>
            <a:ext cx="10364074" cy="2075442"/>
            <a:chOff x="908353" y="4143177"/>
            <a:chExt cx="10364074" cy="2075442"/>
          </a:xfrm>
        </p:grpSpPr>
        <p:sp>
          <p:nvSpPr>
            <p:cNvPr id="13" name="TextBox 2088">
              <a:extLst>
                <a:ext uri="{FF2B5EF4-FFF2-40B4-BE49-F238E27FC236}">
                  <a16:creationId xmlns:a16="http://schemas.microsoft.com/office/drawing/2014/main" id="{B8287779-159B-934C-DF16-05D5F000FFD8}"/>
                </a:ext>
              </a:extLst>
            </p:cNvPr>
            <p:cNvSpPr txBox="1"/>
            <p:nvPr/>
          </p:nvSpPr>
          <p:spPr>
            <a:xfrm>
              <a:off x="2695378" y="4143177"/>
              <a:ext cx="7072913" cy="595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000" b="1" spc="-100" dirty="0">
                  <a:solidFill>
                    <a:srgbClr val="C00000"/>
                  </a:solidFill>
                  <a:latin typeface="Arial" panose="020B0604020202020204" pitchFamily="34" charset="0"/>
                  <a:ea typeface="Calibri Bold" panose="020F0702030404030204" pitchFamily="34" charset="0"/>
                  <a:cs typeface="Arial" panose="020B0604020202020204" pitchFamily="34" charset="0"/>
                  <a:sym typeface="+mn-ea"/>
                </a:rPr>
                <a:t>Xu Chen and Masaki Satoh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2D2E8E1-72B3-A7D1-62F5-B8FAF3C10135}"/>
                </a:ext>
              </a:extLst>
            </p:cNvPr>
            <p:cNvSpPr/>
            <p:nvPr/>
          </p:nvSpPr>
          <p:spPr>
            <a:xfrm>
              <a:off x="908353" y="4837472"/>
              <a:ext cx="10364074" cy="138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spc="-100" dirty="0">
                  <a:solidFill>
                    <a:srgbClr val="002060"/>
                  </a:solidFill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  <a:sym typeface="+mn-ea"/>
                </a:rPr>
                <a:t>AORI, The University of Tokyo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 spc="-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  <a:sym typeface="+mn-ea"/>
                </a:rPr>
                <a:t>Final Submission Version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 spc="-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  <a:sym typeface="+mn-ea"/>
                </a:rPr>
                <a:t>March 8, 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515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D4C85-05CA-9F0A-59D2-D7A194CCA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7264613D-5773-2379-C1E5-3D05542718A5}"/>
              </a:ext>
            </a:extLst>
          </p:cNvPr>
          <p:cNvGrpSpPr/>
          <p:nvPr/>
        </p:nvGrpSpPr>
        <p:grpSpPr>
          <a:xfrm>
            <a:off x="1016078" y="3321050"/>
            <a:ext cx="4811660" cy="3428999"/>
            <a:chOff x="1265430" y="3321050"/>
            <a:chExt cx="4811660" cy="342899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97A0B9F9-A735-1024-8F4D-7756EE2D32C6}"/>
                </a:ext>
              </a:extLst>
            </p:cNvPr>
            <p:cNvGrpSpPr/>
            <p:nvPr/>
          </p:nvGrpSpPr>
          <p:grpSpPr>
            <a:xfrm>
              <a:off x="1265430" y="3321050"/>
              <a:ext cx="4811660" cy="3428999"/>
              <a:chOff x="1265430" y="3321050"/>
              <a:chExt cx="4811660" cy="3428999"/>
            </a:xfrm>
          </p:grpSpPr>
          <p:pic>
            <p:nvPicPr>
              <p:cNvPr id="5" name="图片 4" descr="图表, 图示&#10;&#10;AI 生成的内容可能不正确。">
                <a:extLst>
                  <a:ext uri="{FF2B5EF4-FFF2-40B4-BE49-F238E27FC236}">
                    <a16:creationId xmlns:a16="http://schemas.microsoft.com/office/drawing/2014/main" id="{A5A36C94-1CD5-73DC-3989-859A520C5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5430" y="3321050"/>
                <a:ext cx="4811660" cy="3428999"/>
              </a:xfrm>
              <a:prstGeom prst="rect">
                <a:avLst/>
              </a:prstGeom>
            </p:spPr>
          </p:pic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31BA3DB-1E94-8558-C9BA-50220D1AC1CC}"/>
                  </a:ext>
                </a:extLst>
              </p:cNvPr>
              <p:cNvSpPr txBox="1"/>
              <p:nvPr/>
            </p:nvSpPr>
            <p:spPr>
              <a:xfrm>
                <a:off x="1317560" y="3321050"/>
                <a:ext cx="242684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2015 Season</a:t>
                </a:r>
                <a:endParaRPr lang="zh-CN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7A50EFF-7C52-B148-C2DE-ED38041ABE16}"/>
                </a:ext>
              </a:extLst>
            </p:cNvPr>
            <p:cNvSpPr/>
            <p:nvPr/>
          </p:nvSpPr>
          <p:spPr>
            <a:xfrm>
              <a:off x="4218947" y="4920247"/>
              <a:ext cx="18240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Zhang et al. (2016)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E609A66F-D8D1-7AD7-A832-6F2D9F0FA91E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1CDCEA0-B939-EEA3-8BB4-D2BA41B6CB31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C4BDC886-5E0D-AE96-9B7C-BA03A350CA18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DC3701AF-1475-F25C-F915-9528848B7B27}"/>
                  </a:ext>
                </a:extLst>
              </p:cNvPr>
              <p:cNvCxnSpPr>
                <a:endCxn id="21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E09B7FB5-4983-1F4F-692F-E5DB9AAD9E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2D66FEF-8382-8392-4AD0-4FC458596607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b="1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Yu Mincho Demibold" panose="02020600000000000000" pitchFamily="18" charset="-128"/>
                    <a:cs typeface="Segoe UI Semibold" panose="020B0702040204020203" pitchFamily="34" charset="0"/>
                  </a:rPr>
                  <a:t>§</a:t>
                </a:r>
                <a:r>
                  <a:rPr lang="en-US" altLang="ja-JP" sz="3600" b="1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Yu Mincho Demibold" panose="02020600000000000000" pitchFamily="18" charset="-128"/>
                    <a:cs typeface="Segoe UI Semibold" panose="020B0702040204020203" pitchFamily="34" charset="0"/>
                  </a:rPr>
                  <a:t>Previous Research on Extreme TC Season</a:t>
                </a:r>
                <a:endParaRPr lang="en-US" altLang="zh-CN" sz="3600" b="1" dirty="0">
                  <a:solidFill>
                    <a:srgbClr val="002060"/>
                  </a:solidFill>
                  <a:latin typeface="Segoe UI Semibold" panose="020B0702040204020203" pitchFamily="34" charset="0"/>
                  <a:ea typeface="Yu Mincho Demibold" panose="02020600000000000000" pitchFamily="18" charset="-128"/>
                  <a:cs typeface="Segoe UI Semibold" panose="020B0702040204020203" pitchFamily="34" charset="0"/>
                </a:endParaRPr>
              </a:p>
            </p:txBody>
          </p:sp>
        </p:grp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508DC96C-EF2E-C76A-C92A-438A709C6DCE}"/>
              </a:ext>
            </a:extLst>
          </p:cNvPr>
          <p:cNvSpPr txBox="1"/>
          <p:nvPr/>
        </p:nvSpPr>
        <p:spPr>
          <a:xfrm>
            <a:off x="6830926" y="1062661"/>
            <a:ext cx="5043383" cy="1877437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lt"/>
              </a:rPr>
              <a:t>Research on extreme TC season: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2015: ENSO (Zhang et al. 2016)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2018: PMM (Qian et al. 2019; Gao et al. 2020)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77DB7C5-6DD7-5E46-2748-BC53493DBBC2}"/>
              </a:ext>
            </a:extLst>
          </p:cNvPr>
          <p:cNvGrpSpPr/>
          <p:nvPr/>
        </p:nvGrpSpPr>
        <p:grpSpPr>
          <a:xfrm>
            <a:off x="211309" y="1176153"/>
            <a:ext cx="6567487" cy="2252847"/>
            <a:chOff x="387517" y="1176153"/>
            <a:chExt cx="6567487" cy="2252847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E51D89BE-B1F7-C1F9-494A-F6F56A0E5315}"/>
                </a:ext>
              </a:extLst>
            </p:cNvPr>
            <p:cNvGrpSpPr/>
            <p:nvPr/>
          </p:nvGrpSpPr>
          <p:grpSpPr>
            <a:xfrm>
              <a:off x="387517" y="1176153"/>
              <a:ext cx="6567487" cy="2041973"/>
              <a:chOff x="387517" y="1176153"/>
              <a:chExt cx="6567487" cy="2041973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7054282D-821F-DE0F-576C-3817591C60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225"/>
              <a:stretch>
                <a:fillRect/>
              </a:stretch>
            </p:blipFill>
            <p:spPr bwMode="auto">
              <a:xfrm>
                <a:off x="387517" y="1176153"/>
                <a:ext cx="6567487" cy="20419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6F4717F-DD62-FC52-611A-2D9278AF8CC2}"/>
                  </a:ext>
                </a:extLst>
              </p:cNvPr>
              <p:cNvSpPr txBox="1"/>
              <p:nvPr/>
            </p:nvSpPr>
            <p:spPr>
              <a:xfrm>
                <a:off x="1317561" y="1338960"/>
                <a:ext cx="242684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2018 Season</a:t>
                </a:r>
                <a:endParaRPr lang="zh-CN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59947D-BE9D-7EA6-2616-23C4D90E612A}"/>
                </a:ext>
              </a:extLst>
            </p:cNvPr>
            <p:cNvSpPr/>
            <p:nvPr/>
          </p:nvSpPr>
          <p:spPr>
            <a:xfrm>
              <a:off x="5130966" y="3090446"/>
              <a:ext cx="18240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Qian et al. (2019)</a:t>
              </a:r>
            </a:p>
          </p:txBody>
        </p:sp>
      </p:grpSp>
      <p:sp>
        <p:nvSpPr>
          <p:cNvPr id="24" name="箭头: 右 23">
            <a:extLst>
              <a:ext uri="{FF2B5EF4-FFF2-40B4-BE49-F238E27FC236}">
                <a16:creationId xmlns:a16="http://schemas.microsoft.com/office/drawing/2014/main" id="{49034064-1382-85DA-61AA-C446BD5C1993}"/>
              </a:ext>
            </a:extLst>
          </p:cNvPr>
          <p:cNvSpPr/>
          <p:nvPr/>
        </p:nvSpPr>
        <p:spPr>
          <a:xfrm rot="5400000">
            <a:off x="9069415" y="3033183"/>
            <a:ext cx="566402" cy="380233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A2234C8-D8D1-EBB1-2FFB-53403766A479}"/>
              </a:ext>
            </a:extLst>
          </p:cNvPr>
          <p:cNvSpPr txBox="1"/>
          <p:nvPr/>
        </p:nvSpPr>
        <p:spPr>
          <a:xfrm>
            <a:off x="6448570" y="3746830"/>
            <a:ext cx="5664667" cy="2577437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lt"/>
              </a:rPr>
              <a:t>But</a:t>
            </a:r>
            <a:r>
              <a:rPr lang="zh-CN" alt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lt"/>
              </a:rPr>
              <a:t>previous</a:t>
            </a:r>
            <a:r>
              <a:rPr lang="zh-CN" alt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lt"/>
              </a:rPr>
              <a:t>research</a:t>
            </a:r>
            <a:r>
              <a:rPr lang="zh-CN" alt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lt"/>
              </a:rPr>
              <a:t>focus on: 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4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The satellite era </a:t>
            </a: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after 1980s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What about extreme season </a:t>
            </a:r>
            <a:r>
              <a:rPr lang="en-US" altLang="zh-CN" sz="2400" dirty="0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before 1970s?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Model simulation: ACE, TC frequency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What about TC </a:t>
            </a:r>
            <a:r>
              <a:rPr lang="en-US" altLang="zh-CN" sz="2400" dirty="0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intensity distribution?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"/>
    </mc:Choice>
    <mc:Fallback xmlns="">
      <p:transition spd="slow" advTm="1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7D75D-BC05-01DB-1801-996D1BC7F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D9EFDA33-C8EE-0DF9-C572-5A7B2B246EC8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0481167-B01F-FFD0-27D1-9ADFB1B0438A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FD3D4373-C4DA-3732-453C-37DF9B0677D9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2DFB8BE3-6056-E29A-CCA5-F9DA5FA141B8}"/>
                  </a:ext>
                </a:extLst>
              </p:cNvPr>
              <p:cNvCxnSpPr>
                <a:endCxn id="21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8D847D00-D951-CEA0-FB73-E830855FA4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AD2B341-533B-A01E-2009-B643206A1C82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b="1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Yu Mincho Demibold" panose="02020600000000000000" pitchFamily="18" charset="-128"/>
                    <a:cs typeface="Segoe UI Semibold" panose="020B0702040204020203" pitchFamily="34" charset="0"/>
                  </a:rPr>
                  <a:t>§</a:t>
                </a:r>
                <a:r>
                  <a:rPr lang="en-US" altLang="ja-JP" sz="3600" b="1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Yu Mincho Demibold" panose="02020600000000000000" pitchFamily="18" charset="-128"/>
                    <a:cs typeface="Segoe UI Semibold" panose="020B0702040204020203" pitchFamily="34" charset="0"/>
                  </a:rPr>
                  <a:t>Before the Satellite Era: 1959 TC Season</a:t>
                </a:r>
                <a:endParaRPr lang="en-US" altLang="zh-CN" sz="3600" b="1" dirty="0">
                  <a:solidFill>
                    <a:srgbClr val="002060"/>
                  </a:solidFill>
                  <a:latin typeface="Segoe UI Semibold" panose="020B0702040204020203" pitchFamily="34" charset="0"/>
                  <a:ea typeface="Yu Mincho Demibold" panose="02020600000000000000" pitchFamily="18" charset="-128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99366065-7ED9-238A-47E0-68AF15B726AB}"/>
              </a:ext>
            </a:extLst>
          </p:cNvPr>
          <p:cNvGrpSpPr/>
          <p:nvPr/>
        </p:nvGrpSpPr>
        <p:grpSpPr>
          <a:xfrm>
            <a:off x="1830144" y="1034473"/>
            <a:ext cx="8523203" cy="5823526"/>
            <a:chOff x="1778437" y="964092"/>
            <a:chExt cx="8626211" cy="5893907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76A3594B-E257-6386-95C0-A7883C4D236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3144589" y="-402060"/>
              <a:ext cx="5893907" cy="8626211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07902C4-83F9-108D-F019-2F16B7D9124F}"/>
                </a:ext>
              </a:extLst>
            </p:cNvPr>
            <p:cNvSpPr/>
            <p:nvPr/>
          </p:nvSpPr>
          <p:spPr>
            <a:xfrm>
              <a:off x="4116061" y="4970459"/>
              <a:ext cx="1975481" cy="11799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7AA6568-E864-A5C5-2DB6-DADBC35B94AE}"/>
                </a:ext>
              </a:extLst>
            </p:cNvPr>
            <p:cNvSpPr txBox="1"/>
            <p:nvPr/>
          </p:nvSpPr>
          <p:spPr>
            <a:xfrm>
              <a:off x="5006911" y="4157217"/>
              <a:ext cx="24268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  <a:effectLst/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Highest C5 TC percentage!</a:t>
              </a:r>
              <a:endParaRPr lang="zh-CN" altLang="en-US" sz="24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F0F0E073-2ECE-2B6B-8963-212DE00C3296}"/>
                </a:ext>
              </a:extLst>
            </p:cNvPr>
            <p:cNvSpPr txBox="1"/>
            <p:nvPr/>
          </p:nvSpPr>
          <p:spPr>
            <a:xfrm>
              <a:off x="7325568" y="1228169"/>
              <a:ext cx="192728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  <a:effectLst/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1st in history!</a:t>
              </a:r>
              <a:endParaRPr lang="zh-CN" altLang="en-US" sz="24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613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"/>
    </mc:Choice>
    <mc:Fallback xmlns="">
      <p:transition spd="slow" advTm="145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BBCBC79-612A-3920-C6B1-8964CB66257F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1906F90-8208-D64B-D208-A975F9C155AD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E4318DC0-DA02-34BF-A2BD-8B18FFF725AA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B25828D2-BE2C-FBF1-5B38-8D3449F71BDF}"/>
                  </a:ext>
                </a:extLst>
              </p:cNvPr>
              <p:cNvCxnSpPr>
                <a:endCxn id="24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43497FAF-A656-8610-229B-A521CBAB26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89FDC86-F180-9C76-74B4-933704759684}"/>
                  </a:ext>
                </a:extLst>
              </p:cNvPr>
              <p:cNvSpPr txBox="1"/>
              <p:nvPr/>
            </p:nvSpPr>
            <p:spPr>
              <a:xfrm>
                <a:off x="717047" y="321310"/>
                <a:ext cx="104280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Yu Mincho Demibold" panose="02020600000000000000" pitchFamily="18" charset="-128"/>
                    <a:cs typeface="Segoe UI Semibold" panose="020B0702040204020203" pitchFamily="34" charset="0"/>
                  </a:rPr>
                  <a:t>§</a:t>
                </a:r>
                <a:r>
                  <a:rPr lang="en-US" altLang="ja-JP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Yu Mincho Demibold" panose="02020600000000000000" pitchFamily="18" charset="-128"/>
                    <a:cs typeface="Segoe UI Semibold" panose="020B0702040204020203" pitchFamily="34" charset="0"/>
                  </a:rPr>
                  <a:t>Effects of Sea Surface Temperature</a:t>
                </a:r>
                <a:endParaRPr lang="en-US" altLang="zh-CN" sz="3600" dirty="0">
                  <a:solidFill>
                    <a:srgbClr val="002060"/>
                  </a:solidFill>
                  <a:latin typeface="Segoe UI Semibold" panose="020B0702040204020203" pitchFamily="34" charset="0"/>
                  <a:ea typeface="Yu Mincho Demibold" panose="02020600000000000000" pitchFamily="18" charset="-128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F83A86A-37E8-C53F-D2A1-C9238DC7D667}"/>
              </a:ext>
            </a:extLst>
          </p:cNvPr>
          <p:cNvGrpSpPr/>
          <p:nvPr/>
        </p:nvGrpSpPr>
        <p:grpSpPr>
          <a:xfrm>
            <a:off x="668998" y="1061268"/>
            <a:ext cx="4521033" cy="5739582"/>
            <a:chOff x="533567" y="1118418"/>
            <a:chExt cx="4521033" cy="5739582"/>
          </a:xfrm>
        </p:grpSpPr>
        <p:pic>
          <p:nvPicPr>
            <p:cNvPr id="11" name="Picture 2" descr="Schematic comparing ocean temperatures and rainfall patterns during E Niño and La Niña">
              <a:extLst>
                <a:ext uri="{FF2B5EF4-FFF2-40B4-BE49-F238E27FC236}">
                  <a16:creationId xmlns:a16="http://schemas.microsoft.com/office/drawing/2014/main" id="{9645ADCD-58FF-D449-24DF-E66593300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67" y="1118418"/>
              <a:ext cx="4300978" cy="2865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igure 4: Schematic; Contributed by D. Amaya and adapted from Amaya (2019).">
              <a:extLst>
                <a:ext uri="{FF2B5EF4-FFF2-40B4-BE49-F238E27FC236}">
                  <a16:creationId xmlns:a16="http://schemas.microsoft.com/office/drawing/2014/main" id="{1D19CE6D-9A2B-0DF0-3DB4-ABB2F2377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507" y="3983424"/>
              <a:ext cx="3961098" cy="2874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E2C84C0-44A8-F166-7066-BA581BCC2A40}"/>
                </a:ext>
              </a:extLst>
            </p:cNvPr>
            <p:cNvSpPr/>
            <p:nvPr/>
          </p:nvSpPr>
          <p:spPr>
            <a:xfrm>
              <a:off x="4205458" y="2766596"/>
              <a:ext cx="84914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NOAA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DAD99E4-196A-8B11-49BE-1D24BA0D9E05}"/>
                </a:ext>
              </a:extLst>
            </p:cNvPr>
            <p:cNvSpPr/>
            <p:nvPr/>
          </p:nvSpPr>
          <p:spPr>
            <a:xfrm>
              <a:off x="4293088" y="6269872"/>
              <a:ext cx="67388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CPC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42371182-592D-3C5B-4B8D-49176FDBBC4B}"/>
              </a:ext>
            </a:extLst>
          </p:cNvPr>
          <p:cNvSpPr txBox="1"/>
          <p:nvPr/>
        </p:nvSpPr>
        <p:spPr>
          <a:xfrm>
            <a:off x="5611726" y="1062661"/>
            <a:ext cx="6108560" cy="1354217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ENSO: </a:t>
            </a:r>
            <a:r>
              <a:rPr lang="en-US" altLang="zh-CN" sz="2400" dirty="0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Intensity; </a:t>
            </a: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Genesis; ENSO flavors (e.g.,</a:t>
            </a:r>
            <a:r>
              <a:rPr lang="zh-CN" altLang="en-US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 </a:t>
            </a: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Chan 2000; Kim et al. 2011, 2013)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400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+mn-lt"/>
              </a:rPr>
              <a:t>PMM: Genesis; Frequency (Wu et al. 2018)</a:t>
            </a: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D6ED6D4E-30B5-5351-B7CA-D185980CD9A3}"/>
              </a:ext>
            </a:extLst>
          </p:cNvPr>
          <p:cNvSpPr/>
          <p:nvPr/>
        </p:nvSpPr>
        <p:spPr>
          <a:xfrm rot="5400000">
            <a:off x="8494774" y="5682066"/>
            <a:ext cx="566402" cy="380233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A6DAA6E-D1DA-FD40-42F1-BAC6CF217D14}"/>
              </a:ext>
            </a:extLst>
          </p:cNvPr>
          <p:cNvSpPr txBox="1"/>
          <p:nvPr/>
        </p:nvSpPr>
        <p:spPr>
          <a:xfrm>
            <a:off x="5945641" y="6218263"/>
            <a:ext cx="5664667" cy="461665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+mn-lt"/>
              </a:rPr>
              <a:t>Effects of Tropical Central Pacific?</a:t>
            </a:r>
          </a:p>
        </p:txBody>
      </p:sp>
      <p:pic>
        <p:nvPicPr>
          <p:cNvPr id="3" name="图片 2" descr="图示&#10;&#10;AI 生成的内容可能不正确。">
            <a:extLst>
              <a:ext uri="{FF2B5EF4-FFF2-40B4-BE49-F238E27FC236}">
                <a16:creationId xmlns:a16="http://schemas.microsoft.com/office/drawing/2014/main" id="{35098F79-0BD7-FAAC-7E1B-08C52B67B1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491" t="4782" b="50713"/>
          <a:stretch>
            <a:fillRect/>
          </a:stretch>
        </p:blipFill>
        <p:spPr>
          <a:xfrm>
            <a:off x="6096000" y="2416878"/>
            <a:ext cx="5286887" cy="308726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3A09765-3331-DBBC-5004-CCA3ADE02690}"/>
              </a:ext>
            </a:extLst>
          </p:cNvPr>
          <p:cNvSpPr/>
          <p:nvPr/>
        </p:nvSpPr>
        <p:spPr>
          <a:xfrm>
            <a:off x="7888406" y="3244017"/>
            <a:ext cx="1692322" cy="4681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008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2"/>
    </mc:Choice>
    <mc:Fallback xmlns="">
      <p:transition spd="slow" advTm="25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DAB38-76ED-6B5B-D330-67023E1D2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18DFFC4-33E9-CA6F-AB9B-71A9FE5E29D2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2C18026-8A5A-EE94-D902-238B2DA9541C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19429408-57EB-FF4A-5E64-F8FF0C300C25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4B692CF8-813F-CBFE-7B60-B6DF3DEA919D}"/>
                  </a:ext>
                </a:extLst>
              </p:cNvPr>
              <p:cNvCxnSpPr>
                <a:endCxn id="12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D305336A-F98E-70DC-5180-59DA72EAA0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B979836-ADB8-19EE-1E7E-6E20011E1FC4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§</a:t>
                </a:r>
                <a:r>
                  <a:rPr lang="en-US" altLang="zh-CN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Scientific Questions</a:t>
                </a:r>
              </a:p>
            </p:txBody>
          </p:sp>
        </p:grpSp>
      </p:grpSp>
      <p:sp>
        <p:nvSpPr>
          <p:cNvPr id="14" name="Rectangle 4">
            <a:extLst>
              <a:ext uri="{FF2B5EF4-FFF2-40B4-BE49-F238E27FC236}">
                <a16:creationId xmlns:a16="http://schemas.microsoft.com/office/drawing/2014/main" id="{AB0B3B91-9C24-31A7-4584-C4DD21724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894" y="1228169"/>
            <a:ext cx="10029293" cy="83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Why LMI in 1959 has significantly increased? 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3B62A93-4407-A6B8-D562-CA0503DB8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9088" y="3222520"/>
            <a:ext cx="9464907" cy="303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800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Do other </a:t>
            </a:r>
            <a:r>
              <a:rPr lang="en-US" altLang="zh-CN" sz="2800" b="1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TC features</a:t>
            </a:r>
            <a:r>
              <a:rPr lang="en-US" altLang="zh-CN" sz="2800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, including genesis positions and rapid intensification, play a role in increasing LMI?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800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How can </a:t>
            </a:r>
            <a:r>
              <a:rPr lang="en-US" altLang="zh-CN" sz="2800" b="1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large-scale circulations </a:t>
            </a:r>
            <a:r>
              <a:rPr lang="en-US" altLang="zh-CN" sz="2800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influence TC features?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800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What is the underlying physical mechanism of </a:t>
            </a:r>
            <a:r>
              <a:rPr lang="en-US" altLang="zh-CN" sz="2800" b="1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SST anomaly </a:t>
            </a:r>
            <a:r>
              <a:rPr lang="en-US" altLang="zh-CN" sz="2800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affecting these large-scale circulations? </a:t>
            </a: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180D1B0D-B894-6943-082C-E2746A7931DC}"/>
              </a:ext>
            </a:extLst>
          </p:cNvPr>
          <p:cNvSpPr/>
          <p:nvPr/>
        </p:nvSpPr>
        <p:spPr>
          <a:xfrm rot="5400000">
            <a:off x="5735182" y="2428329"/>
            <a:ext cx="712721" cy="380233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118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"/>
    </mc:Choice>
    <mc:Fallback xmlns="">
      <p:transition spd="slow" advTm="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688EA-E5C1-EC16-BD5E-CDA409317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2C74BE3-092D-7FD3-B973-0DE518348147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C49F46E-AA04-BCB9-E5FD-93D010E8640B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1382716-32A5-2A12-760E-669103BCD9A2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A4F28EB9-88DE-5AE6-03BD-D4FD7DFD0B9A}"/>
                  </a:ext>
                </a:extLst>
              </p:cNvPr>
              <p:cNvCxnSpPr>
                <a:endCxn id="12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A7EAAB7C-2F70-A722-90C7-DBBB24A912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0500DA4-5EC0-CABB-AD7B-86612579CD9D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§</a:t>
                </a:r>
                <a:r>
                  <a:rPr lang="en-US" altLang="zh-CN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Effects of Genesis &amp; Rapid Intensification</a:t>
                </a:r>
              </a:p>
            </p:txBody>
          </p:sp>
        </p:grpSp>
      </p:grpSp>
      <p:sp>
        <p:nvSpPr>
          <p:cNvPr id="16" name="Rectangle 4">
            <a:extLst>
              <a:ext uri="{FF2B5EF4-FFF2-40B4-BE49-F238E27FC236}">
                <a16:creationId xmlns:a16="http://schemas.microsoft.com/office/drawing/2014/main" id="{19CC4AF6-826D-AB08-462C-8A2AEA992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706" y="4073766"/>
            <a:ext cx="5125294" cy="134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Red</a:t>
            </a:r>
            <a:r>
              <a:rPr lang="en-US" altLang="zh-CN" sz="2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&amp; black markers: </a:t>
            </a:r>
            <a:r>
              <a:rPr lang="en-US" altLang="zh-CN" sz="2000" dirty="0">
                <a:solidFill>
                  <a:srgbClr val="FF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C5 </a:t>
            </a:r>
            <a:r>
              <a:rPr lang="en-US" altLang="zh-CN" sz="2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&amp; non-C5 TCs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Cross &amp; dot markers: RI &amp; non-RI TCs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Red box: main genesis region for C5 TCs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E1DA47D-03CE-7586-A8D3-44F985661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5" y="1113159"/>
            <a:ext cx="6830264" cy="4255989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1CF5B10A-AE35-37FD-6A1E-B077F069A681}"/>
              </a:ext>
            </a:extLst>
          </p:cNvPr>
          <p:cNvSpPr txBox="1"/>
          <p:nvPr/>
        </p:nvSpPr>
        <p:spPr>
          <a:xfrm>
            <a:off x="1634165" y="5599502"/>
            <a:ext cx="8914755" cy="1015663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500" dirty="0">
                <a:latin typeface="Georgia Pro" panose="02040502050405020303" pitchFamily="18" charset="0"/>
                <a:ea typeface="Cambria" panose="02040503050406030204" pitchFamily="18" charset="0"/>
                <a:cs typeface="Times" panose="02020603050405020304" pitchFamily="18" charset="0"/>
                <a:sym typeface="+mn-lt"/>
              </a:rPr>
              <a:t>Genesis effect: Category 5 TCs all generated in </a:t>
            </a:r>
            <a:r>
              <a:rPr lang="en-US" altLang="zh-CN" sz="2500" dirty="0">
                <a:solidFill>
                  <a:srgbClr val="FF0000"/>
                </a:solidFill>
                <a:latin typeface="Georgia Pro" panose="02040502050405020303" pitchFamily="18" charset="0"/>
                <a:ea typeface="Cambria" panose="02040503050406030204" pitchFamily="18" charset="0"/>
                <a:cs typeface="Times" panose="02020603050405020304" pitchFamily="18" charset="0"/>
                <a:sym typeface="+mn-lt"/>
              </a:rPr>
              <a:t>red box</a:t>
            </a: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500" dirty="0">
                <a:latin typeface="Georgia Pro" panose="02040502050405020303" pitchFamily="18" charset="0"/>
                <a:ea typeface="Cambria" panose="02040503050406030204" pitchFamily="18" charset="0"/>
                <a:cs typeface="Times" panose="02020603050405020304" pitchFamily="18" charset="0"/>
                <a:sym typeface="+mn-lt"/>
              </a:rPr>
              <a:t>RI effect: </a:t>
            </a:r>
            <a:r>
              <a:rPr lang="en-US" altLang="zh-CN" sz="2500" dirty="0">
                <a:solidFill>
                  <a:srgbClr val="FF0000"/>
                </a:solidFill>
                <a:latin typeface="Georgia Pro" panose="02040502050405020303" pitchFamily="18" charset="0"/>
                <a:ea typeface="Cambria" panose="02040503050406030204" pitchFamily="18" charset="0"/>
                <a:cs typeface="Times" panose="02020603050405020304" pitchFamily="18" charset="0"/>
                <a:sym typeface="+mn-lt"/>
              </a:rPr>
              <a:t>8 out of 11 TCs underwent RI</a:t>
            </a:r>
            <a:r>
              <a:rPr lang="en-US" altLang="zh-CN" sz="2500" dirty="0">
                <a:latin typeface="Georgia Pro" panose="02040502050405020303" pitchFamily="18" charset="0"/>
                <a:ea typeface="Cambria" panose="02040503050406030204" pitchFamily="18" charset="0"/>
                <a:cs typeface="Times" panose="02020603050405020304" pitchFamily="18" charset="0"/>
                <a:sym typeface="+mn-lt"/>
              </a:rPr>
              <a:t>, all near red box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0D3FDB0-AE74-33FB-D2DA-9EC4541FE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023" y="1640655"/>
            <a:ext cx="4766921" cy="178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ctr">
              <a:lnSpc>
                <a:spcPct val="130000"/>
              </a:lnSpc>
              <a:buNone/>
            </a:pPr>
            <a:r>
              <a:rPr lang="en-US" altLang="zh-CN" sz="2600" b="1" dirty="0">
                <a:latin typeface="Segoe UI Semibold" panose="020B0702040204020203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Red box (7.5–17.5°N, 132.5–157.5°E) to the east of the Philippines is very important</a:t>
            </a:r>
            <a:endParaRPr lang="en-US" altLang="zh-CN" sz="2600" dirty="0">
              <a:latin typeface="Segoe UI Semibold" panose="020B0702040204020203" pitchFamily="34" charset="0"/>
              <a:ea typeface="Cambria" panose="02040503050406030204" pitchFamily="18" charset="0"/>
              <a:cs typeface="Segoe UI Semibold" panose="020B07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43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"/>
    </mc:Choice>
    <mc:Fallback xmlns="">
      <p:transition spd="slow" advTm="1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19A0E-5618-7554-FB3C-4118C6DA8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1810442B-36DD-DB04-6526-482267059E27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2878283-6323-F668-A4A9-C183C91C5805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1369C1BB-56CA-5B8D-B538-99D1B9EF789E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17FDB6A8-A3BD-6711-CA75-B466844ACD6A}"/>
                  </a:ext>
                </a:extLst>
              </p:cNvPr>
              <p:cNvCxnSpPr>
                <a:endCxn id="12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0A9B5076-1C50-CD64-C835-9155729E34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FB91030-E9B8-1A0A-2DDA-2CF102A1861D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§</a:t>
                </a:r>
                <a:r>
                  <a:rPr lang="en-US" altLang="zh-CN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Effects of Genesis Positions</a:t>
                </a:r>
              </a:p>
            </p:txBody>
          </p:sp>
        </p:grpSp>
      </p:grpSp>
      <p:sp>
        <p:nvSpPr>
          <p:cNvPr id="11" name="箭头: 右 10">
            <a:extLst>
              <a:ext uri="{FF2B5EF4-FFF2-40B4-BE49-F238E27FC236}">
                <a16:creationId xmlns:a16="http://schemas.microsoft.com/office/drawing/2014/main" id="{C0CC29E7-BC60-305C-D375-81069955C866}"/>
              </a:ext>
            </a:extLst>
          </p:cNvPr>
          <p:cNvSpPr/>
          <p:nvPr/>
        </p:nvSpPr>
        <p:spPr>
          <a:xfrm>
            <a:off x="7356678" y="5955828"/>
            <a:ext cx="558598" cy="380233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9B7E6BFD-0CD2-68A6-7701-C2BE08340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362" y="5588214"/>
            <a:ext cx="6663438" cy="111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14350" indent="-514350" algn="ctr">
              <a:lnSpc>
                <a:spcPct val="130000"/>
              </a:lnSpc>
              <a:buAutoNum type="arabicParenBoth"/>
            </a:pPr>
            <a:r>
              <a:rPr lang="en-US" altLang="zh-C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TCs formed in red box (6 vs. 3.75)</a:t>
            </a:r>
          </a:p>
          <a:p>
            <a:pPr marL="514350" indent="-514350" algn="ctr">
              <a:lnSpc>
                <a:spcPct val="130000"/>
              </a:lnSpc>
              <a:buAutoNum type="arabicParenBoth"/>
            </a:pPr>
            <a:r>
              <a:rPr lang="en-US" altLang="zh-C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TCs here are stronger (114.62 vs. 84.11)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08441B99-1B66-57F0-BF81-F0ECCCA2A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9154" y="5792039"/>
            <a:ext cx="3755020" cy="70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altLang="zh-CN" sz="2800" dirty="0">
                <a:latin typeface="Segoe UI Semibold" panose="020B0702040204020203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Enhanced LMI in 1959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D6C5C85-B043-0B31-BF66-1F140C7C3F21}"/>
              </a:ext>
            </a:extLst>
          </p:cNvPr>
          <p:cNvGrpSpPr/>
          <p:nvPr/>
        </p:nvGrpSpPr>
        <p:grpSpPr>
          <a:xfrm>
            <a:off x="533567" y="1083966"/>
            <a:ext cx="11308163" cy="3088123"/>
            <a:chOff x="533567" y="1124866"/>
            <a:chExt cx="11308163" cy="3088123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A8F47F-D4AD-9E15-DA19-88F361D2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567" y="1139274"/>
              <a:ext cx="5562433" cy="307371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00AED61-3672-47CC-A2C3-3D9E936C2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7404" y="1124866"/>
              <a:ext cx="5544326" cy="3069180"/>
            </a:xfrm>
            <a:prstGeom prst="rect">
              <a:avLst/>
            </a:prstGeom>
          </p:spPr>
        </p:pic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97411683-B7E9-C853-24CC-C29D8CF4D02A}"/>
              </a:ext>
            </a:extLst>
          </p:cNvPr>
          <p:cNvSpPr txBox="1"/>
          <p:nvPr/>
        </p:nvSpPr>
        <p:spPr>
          <a:xfrm>
            <a:off x="1061743" y="4312101"/>
            <a:ext cx="10059599" cy="1046440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6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TCs </a:t>
            </a:r>
            <a:r>
              <a:rPr lang="en-US" altLang="zh-CN" sz="2600" dirty="0">
                <a:solidFill>
                  <a:srgbClr val="FF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tend to generated</a:t>
            </a:r>
            <a:r>
              <a:rPr lang="en-US" altLang="zh-CN" sz="26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 </a:t>
            </a:r>
            <a:r>
              <a:rPr lang="en-US" altLang="zh-CN" sz="2600" dirty="0">
                <a:solidFill>
                  <a:srgbClr val="FF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over the open basin </a:t>
            </a:r>
            <a:r>
              <a:rPr lang="en-US" altLang="zh-CN" sz="26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east to the Philippines</a:t>
            </a: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6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Largest anomalies of genesis density of all and C5 TCs </a:t>
            </a:r>
            <a:r>
              <a:rPr lang="en-US" altLang="zh-CN" sz="2600" dirty="0">
                <a:solidFill>
                  <a:srgbClr val="FF000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overlapped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78B6A02-44BF-BB6C-51F5-951DDF3B6127}"/>
              </a:ext>
            </a:extLst>
          </p:cNvPr>
          <p:cNvSpPr txBox="1"/>
          <p:nvPr/>
        </p:nvSpPr>
        <p:spPr>
          <a:xfrm>
            <a:off x="2303401" y="3225097"/>
            <a:ext cx="20227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Better conditions </a:t>
            </a:r>
          </a:p>
          <a:p>
            <a:pPr algn="ctr"/>
            <a:r>
              <a:rPr lang="en-US" altLang="zh-CN" sz="20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+mn-lt"/>
              </a:rPr>
              <a:t>&amp; higher LMI? </a:t>
            </a:r>
            <a:endParaRPr lang="zh-CN" alt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74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"/>
    </mc:Choice>
    <mc:Fallback xmlns="">
      <p:transition spd="slow" advTm="1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/>
      <p:bldP spid="2" grpId="0"/>
      <p:bldP spid="24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A517A-B6A8-4565-1038-0E743DDCE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D0C1B83-123F-2E1A-99BB-C73141DBFA39}"/>
              </a:ext>
            </a:extLst>
          </p:cNvPr>
          <p:cNvGrpSpPr/>
          <p:nvPr/>
        </p:nvGrpSpPr>
        <p:grpSpPr>
          <a:xfrm>
            <a:off x="0" y="0"/>
            <a:ext cx="12192000" cy="964093"/>
            <a:chOff x="0" y="0"/>
            <a:chExt cx="12192000" cy="96409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31F88D0-0680-FFC2-3AD8-AB0B063888FD}"/>
                </a:ext>
              </a:extLst>
            </p:cNvPr>
            <p:cNvSpPr/>
            <p:nvPr/>
          </p:nvSpPr>
          <p:spPr>
            <a:xfrm>
              <a:off x="0" y="0"/>
              <a:ext cx="12192000" cy="9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13BD561-A94B-1FC1-DC8F-104E62716150}"/>
                </a:ext>
              </a:extLst>
            </p:cNvPr>
            <p:cNvGrpSpPr/>
            <p:nvPr/>
          </p:nvGrpSpPr>
          <p:grpSpPr>
            <a:xfrm>
              <a:off x="533567" y="154324"/>
              <a:ext cx="11124866" cy="646331"/>
              <a:chOff x="581616" y="321310"/>
              <a:chExt cx="11124866" cy="646331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0F157F00-2217-2932-E055-23041807F98C}"/>
                  </a:ext>
                </a:extLst>
              </p:cNvPr>
              <p:cNvCxnSpPr>
                <a:endCxn id="12" idx="11"/>
              </p:cNvCxnSpPr>
              <p:nvPr/>
            </p:nvCxnSpPr>
            <p:spPr>
              <a:xfrm flipV="1">
                <a:off x="581616" y="936124"/>
                <a:ext cx="10698961" cy="4534"/>
              </a:xfrm>
              <a:prstGeom prst="line">
                <a:avLst/>
              </a:prstGeom>
              <a:ln>
                <a:solidFill>
                  <a:srgbClr val="BABE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59871016-4444-D981-6F38-BC8DF4B701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577" y="508610"/>
                <a:ext cx="425905" cy="427514"/>
              </a:xfrm>
              <a:custGeom>
                <a:avLst/>
                <a:gdLst>
                  <a:gd name="T0" fmla="*/ 760 w 1905"/>
                  <a:gd name="T1" fmla="*/ 1455 h 1912"/>
                  <a:gd name="T2" fmla="*/ 448 w 1905"/>
                  <a:gd name="T3" fmla="*/ 1143 h 1912"/>
                  <a:gd name="T4" fmla="*/ 529 w 1905"/>
                  <a:gd name="T5" fmla="*/ 1061 h 1912"/>
                  <a:gd name="T6" fmla="*/ 841 w 1905"/>
                  <a:gd name="T7" fmla="*/ 1374 h 1912"/>
                  <a:gd name="T8" fmla="*/ 1802 w 1905"/>
                  <a:gd name="T9" fmla="*/ 108 h 1912"/>
                  <a:gd name="T10" fmla="*/ 748 w 1905"/>
                  <a:gd name="T11" fmla="*/ 785 h 1912"/>
                  <a:gd name="T12" fmla="*/ 55 w 1905"/>
                  <a:gd name="T13" fmla="*/ 1737 h 1912"/>
                  <a:gd name="T14" fmla="*/ 173 w 1905"/>
                  <a:gd name="T15" fmla="*/ 1854 h 1912"/>
                  <a:gd name="T16" fmla="*/ 1124 w 1905"/>
                  <a:gd name="T17" fmla="*/ 1161 h 1912"/>
                  <a:gd name="T18" fmla="*/ 1802 w 1905"/>
                  <a:gd name="T19" fmla="*/ 108 h 1912"/>
                  <a:gd name="T20" fmla="*/ 110 w 1905"/>
                  <a:gd name="T21" fmla="*/ 1803 h 1912"/>
                  <a:gd name="T22" fmla="*/ 0 w 1905"/>
                  <a:gd name="T23" fmla="*/ 1912 h 1912"/>
                  <a:gd name="T24" fmla="*/ 1758 w 1905"/>
                  <a:gd name="T25" fmla="*/ 368 h 1912"/>
                  <a:gd name="T26" fmla="*/ 1544 w 1905"/>
                  <a:gd name="T27" fmla="*/ 153 h 1912"/>
                  <a:gd name="T28" fmla="*/ 786 w 1905"/>
                  <a:gd name="T29" fmla="*/ 513 h 1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5" h="1912">
                    <a:moveTo>
                      <a:pt x="760" y="1455"/>
                    </a:moveTo>
                    <a:cubicBezTo>
                      <a:pt x="448" y="1143"/>
                      <a:pt x="448" y="1143"/>
                      <a:pt x="448" y="1143"/>
                    </a:cubicBezTo>
                    <a:moveTo>
                      <a:pt x="529" y="1061"/>
                    </a:moveTo>
                    <a:cubicBezTo>
                      <a:pt x="841" y="1374"/>
                      <a:pt x="841" y="1374"/>
                      <a:pt x="841" y="1374"/>
                    </a:cubicBezTo>
                    <a:moveTo>
                      <a:pt x="1802" y="108"/>
                    </a:moveTo>
                    <a:cubicBezTo>
                      <a:pt x="1698" y="4"/>
                      <a:pt x="1226" y="307"/>
                      <a:pt x="748" y="785"/>
                    </a:cubicBezTo>
                    <a:cubicBezTo>
                      <a:pt x="364" y="1169"/>
                      <a:pt x="94" y="1548"/>
                      <a:pt x="55" y="1737"/>
                    </a:cubicBezTo>
                    <a:cubicBezTo>
                      <a:pt x="173" y="1854"/>
                      <a:pt x="173" y="1854"/>
                      <a:pt x="173" y="1854"/>
                    </a:cubicBezTo>
                    <a:cubicBezTo>
                      <a:pt x="361" y="1815"/>
                      <a:pt x="740" y="1545"/>
                      <a:pt x="1124" y="1161"/>
                    </a:cubicBezTo>
                    <a:cubicBezTo>
                      <a:pt x="1602" y="683"/>
                      <a:pt x="1905" y="212"/>
                      <a:pt x="1802" y="108"/>
                    </a:cubicBezTo>
                    <a:close/>
                    <a:moveTo>
                      <a:pt x="110" y="1803"/>
                    </a:moveTo>
                    <a:cubicBezTo>
                      <a:pt x="0" y="1912"/>
                      <a:pt x="0" y="1912"/>
                      <a:pt x="0" y="1912"/>
                    </a:cubicBezTo>
                    <a:moveTo>
                      <a:pt x="1758" y="368"/>
                    </a:moveTo>
                    <a:cubicBezTo>
                      <a:pt x="1758" y="368"/>
                      <a:pt x="1643" y="253"/>
                      <a:pt x="1544" y="153"/>
                    </a:cubicBezTo>
                    <a:cubicBezTo>
                      <a:pt x="1544" y="153"/>
                      <a:pt x="1319" y="0"/>
                      <a:pt x="786" y="513"/>
                    </a:cubicBezTo>
                  </a:path>
                </a:pathLst>
              </a:custGeom>
              <a:noFill/>
              <a:ln w="12700" cap="rnd">
                <a:solidFill>
                  <a:srgbClr val="56505B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0126F35-6397-AA2D-B832-497BF9283A25}"/>
                  </a:ext>
                </a:extLst>
              </p:cNvPr>
              <p:cNvSpPr txBox="1"/>
              <p:nvPr/>
            </p:nvSpPr>
            <p:spPr>
              <a:xfrm>
                <a:off x="1064127" y="321310"/>
                <a:ext cx="10150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§</a:t>
                </a:r>
                <a:r>
                  <a:rPr lang="en-US" altLang="zh-CN" sz="3600" dirty="0">
                    <a:solidFill>
                      <a:srgbClr val="002060"/>
                    </a:solidFill>
                    <a:latin typeface="Segoe UI Semibold" panose="020B0702040204020203" pitchFamily="34" charset="0"/>
                    <a:ea typeface="黑体" panose="02010609060101010101" pitchFamily="49" charset="-122"/>
                    <a:cs typeface="Segoe UI Semibold" panose="020B0702040204020203" pitchFamily="34" charset="0"/>
                  </a:rPr>
                  <a:t> Effects of Rapid Intensification</a:t>
                </a:r>
              </a:p>
            </p:txBody>
          </p:sp>
        </p:grpSp>
      </p:grpSp>
      <p:sp>
        <p:nvSpPr>
          <p:cNvPr id="3" name="Rectangle 4">
            <a:extLst>
              <a:ext uri="{FF2B5EF4-FFF2-40B4-BE49-F238E27FC236}">
                <a16:creationId xmlns:a16="http://schemas.microsoft.com/office/drawing/2014/main" id="{2C916A0F-5074-707F-A020-F33F27162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67" y="5535552"/>
            <a:ext cx="6457006" cy="96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FF00FF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Pink</a:t>
            </a:r>
            <a:r>
              <a:rPr lang="en-US" altLang="zh-CN" sz="2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&amp; black scatters: </a:t>
            </a:r>
            <a:r>
              <a:rPr lang="en-US" altLang="zh-CN" sz="2000" dirty="0">
                <a:solidFill>
                  <a:srgbClr val="FF00FF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1959</a:t>
            </a:r>
            <a:r>
              <a:rPr lang="en-US" altLang="zh-CN" sz="2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&amp; other year values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Gray intervals: 95% confidence levels of regression line</a:t>
            </a: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0FF03603-3860-3781-DD64-12752CAF6B70}"/>
              </a:ext>
            </a:extLst>
          </p:cNvPr>
          <p:cNvSpPr/>
          <p:nvPr/>
        </p:nvSpPr>
        <p:spPr>
          <a:xfrm rot="5400000">
            <a:off x="9282530" y="4359389"/>
            <a:ext cx="892398" cy="380233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3E39E3E5-EF9E-2F5C-601B-8E383CB6E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9024" y="5312102"/>
            <a:ext cx="3859409" cy="70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altLang="zh-CN" sz="2800" b="1" dirty="0">
                <a:latin typeface="Segoe UI Semibold" panose="020B0702040204020203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Enhanced LMI in 1959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B224894-C0FF-4D6D-DDD6-218B1ACE8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73" y="1239805"/>
            <a:ext cx="6803235" cy="4011276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21846670-5E81-A7FE-3176-FBAA7EB3B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5123" y="1578907"/>
            <a:ext cx="5026977" cy="220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ctr">
              <a:lnSpc>
                <a:spcPct val="130000"/>
              </a:lnSpc>
              <a:buNone/>
            </a:pPr>
            <a:r>
              <a:rPr lang="en-US" altLang="zh-CN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More TCs underwent RI 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US" altLang="zh-CN" sz="26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(8 for </a:t>
            </a:r>
            <a:r>
              <a:rPr lang="en-US" altLang="zh-CN" sz="2600" dirty="0" err="1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clim</a:t>
            </a:r>
            <a:r>
              <a:rPr lang="en-US" altLang="zh-CN" sz="26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. vs. 3.73 in 1959)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US" altLang="zh-CN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RI is well correlated with LMI</a:t>
            </a:r>
            <a:r>
              <a:rPr lang="en-US" altLang="zh-CN" sz="2600" dirty="0">
                <a:latin typeface="Segoe UI Semibold" panose="020B0702040204020203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 </a:t>
            </a:r>
            <a:r>
              <a:rPr lang="en-US" altLang="zh-CN" sz="26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(R</a:t>
            </a:r>
            <a:r>
              <a:rPr lang="en-US" altLang="zh-CN" sz="2600" baseline="300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2</a:t>
            </a:r>
            <a:r>
              <a:rPr lang="en-US" altLang="zh-CN" sz="26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=0.58, p&lt;0.001)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95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"/>
    </mc:Choice>
    <mc:Fallback xmlns="">
      <p:transition spd="slow" advTm="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4516</TotalTime>
  <Words>1143</Words>
  <Application>Microsoft Office PowerPoint</Application>
  <PresentationFormat>宽屏</PresentationFormat>
  <Paragraphs>184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Cambria</vt:lpstr>
      <vt:lpstr>Cambria Math</vt:lpstr>
      <vt:lpstr>Georgia Pro</vt:lpstr>
      <vt:lpstr>Segoe UI Bold</vt:lpstr>
      <vt:lpstr>Segoe UI Semibold</vt:lpstr>
      <vt:lpstr>Tahoma</vt:lpstr>
      <vt:lpstr>Times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Coffee Kagari</cp:lastModifiedBy>
  <cp:revision>308</cp:revision>
  <dcterms:created xsi:type="dcterms:W3CDTF">2022-10-21T01:32:32Z</dcterms:created>
  <dcterms:modified xsi:type="dcterms:W3CDTF">2026-04-30T09:05:51Z</dcterms:modified>
</cp:coreProperties>
</file>