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40" r:id="rId6"/>
    <p:sldId id="341" r:id="rId7"/>
    <p:sldId id="342" r:id="rId8"/>
    <p:sldId id="343" r:id="rId9"/>
    <p:sldId id="344" r:id="rId10"/>
    <p:sldId id="345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64" r:id="rId19"/>
    <p:sldId id="365" r:id="rId20"/>
    <p:sldId id="354" r:id="rId21"/>
    <p:sldId id="355" r:id="rId22"/>
    <p:sldId id="356" r:id="rId23"/>
    <p:sldId id="360" r:id="rId24"/>
    <p:sldId id="373" r:id="rId25"/>
    <p:sldId id="362" r:id="rId26"/>
    <p:sldId id="359" r:id="rId27"/>
    <p:sldId id="358" r:id="rId28"/>
    <p:sldId id="372" r:id="rId29"/>
    <p:sldId id="3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BC141A"/>
    <a:srgbClr val="D93F00"/>
    <a:srgbClr val="FFFFFF"/>
    <a:srgbClr val="E4B429"/>
    <a:srgbClr val="FFD54F"/>
    <a:srgbClr val="FFEA3D"/>
    <a:srgbClr val="FFFFAA"/>
    <a:srgbClr val="E02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42267-BB0E-4B87-9FEC-664CDE709519}" v="4" dt="2026-05-03T20:36:06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4087" autoAdjust="0"/>
  </p:normalViewPr>
  <p:slideViewPr>
    <p:cSldViewPr snapToGrid="0">
      <p:cViewPr varScale="1">
        <p:scale>
          <a:sx n="74" d="100"/>
          <a:sy n="74" d="100"/>
        </p:scale>
        <p:origin x="740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i Sok Oh" userId="6b43f964-ae7f-4eae-aa12-9949f711c25b" providerId="ADAL" clId="{8A70E8E3-8AFD-47D0-9271-E08C82983EEA}"/>
    <pc:docChg chg="undo redo custSel addSld delSld modSld sldOrd">
      <pc:chgData name="Woi Sok Oh" userId="6b43f964-ae7f-4eae-aa12-9949f711c25b" providerId="ADAL" clId="{8A70E8E3-8AFD-47D0-9271-E08C82983EEA}" dt="2026-05-03T20:36:07.415" v="7176" actId="20577"/>
      <pc:docMkLst>
        <pc:docMk/>
      </pc:docMkLst>
      <pc:sldChg chg="addSp delSp modSp mod">
        <pc:chgData name="Woi Sok Oh" userId="6b43f964-ae7f-4eae-aa12-9949f711c25b" providerId="ADAL" clId="{8A70E8E3-8AFD-47D0-9271-E08C82983EEA}" dt="2026-05-03T20:02:22.025" v="6747" actId="20577"/>
        <pc:sldMkLst>
          <pc:docMk/>
          <pc:sldMk cId="114863653" sldId="256"/>
        </pc:sldMkLst>
        <pc:spChg chg="mod">
          <ac:chgData name="Woi Sok Oh" userId="6b43f964-ae7f-4eae-aa12-9949f711c25b" providerId="ADAL" clId="{8A70E8E3-8AFD-47D0-9271-E08C82983EEA}" dt="2026-05-03T20:02:22.025" v="6747" actId="20577"/>
          <ac:spMkLst>
            <pc:docMk/>
            <pc:sldMk cId="114863653" sldId="256"/>
            <ac:spMk id="7" creationId="{4909CB82-8BFA-FE3D-FF6A-808810578E38}"/>
          </ac:spMkLst>
        </pc:spChg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443207280" sldId="263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4162652797" sldId="303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1213127866" sldId="304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2663928208" sldId="305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1001433336" sldId="306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1694004948" sldId="307"/>
        </pc:sldMkLst>
      </pc:sldChg>
      <pc:sldChg chg="del">
        <pc:chgData name="Woi Sok Oh" userId="6b43f964-ae7f-4eae-aa12-9949f711c25b" providerId="ADAL" clId="{8A70E8E3-8AFD-47D0-9271-E08C82983EEA}" dt="2026-05-03T20:07:43.911" v="6748" actId="47"/>
        <pc:sldMkLst>
          <pc:docMk/>
          <pc:sldMk cId="3357930927" sldId="338"/>
        </pc:sldMkLst>
      </pc:sldChg>
      <pc:sldChg chg="add del">
        <pc:chgData name="Woi Sok Oh" userId="6b43f964-ae7f-4eae-aa12-9949f711c25b" providerId="ADAL" clId="{8A70E8E3-8AFD-47D0-9271-E08C82983EEA}" dt="2026-05-03T20:08:03.813" v="6750" actId="47"/>
        <pc:sldMkLst>
          <pc:docMk/>
          <pc:sldMk cId="3090279531" sldId="340"/>
        </pc:sldMkLst>
      </pc:sldChg>
      <pc:sldChg chg="add del">
        <pc:chgData name="Woi Sok Oh" userId="6b43f964-ae7f-4eae-aa12-9949f711c25b" providerId="ADAL" clId="{8A70E8E3-8AFD-47D0-9271-E08C82983EEA}" dt="2026-05-03T20:08:03.813" v="6750" actId="47"/>
        <pc:sldMkLst>
          <pc:docMk/>
          <pc:sldMk cId="3633846366" sldId="341"/>
        </pc:sldMkLst>
      </pc:sldChg>
      <pc:sldChg chg="modSp mod">
        <pc:chgData name="Woi Sok Oh" userId="6b43f964-ae7f-4eae-aa12-9949f711c25b" providerId="ADAL" clId="{8A70E8E3-8AFD-47D0-9271-E08C82983EEA}" dt="2026-05-03T20:36:07.415" v="7176" actId="20577"/>
        <pc:sldMkLst>
          <pc:docMk/>
          <pc:sldMk cId="248291607" sldId="343"/>
        </pc:sldMkLst>
        <pc:spChg chg="mod">
          <ac:chgData name="Woi Sok Oh" userId="6b43f964-ae7f-4eae-aa12-9949f711c25b" providerId="ADAL" clId="{8A70E8E3-8AFD-47D0-9271-E08C82983EEA}" dt="2026-05-03T20:36:07.415" v="7176" actId="20577"/>
          <ac:spMkLst>
            <pc:docMk/>
            <pc:sldMk cId="248291607" sldId="343"/>
            <ac:spMk id="10" creationId="{F41DBB94-6A94-1927-37D4-0D7B05F4E451}"/>
          </ac:spMkLst>
        </pc:spChg>
      </pc:sldChg>
      <pc:sldChg chg="modSp mod">
        <pc:chgData name="Woi Sok Oh" userId="6b43f964-ae7f-4eae-aa12-9949f711c25b" providerId="ADAL" clId="{8A70E8E3-8AFD-47D0-9271-E08C82983EEA}" dt="2026-05-03T20:35:57.178" v="7174" actId="20577"/>
        <pc:sldMkLst>
          <pc:docMk/>
          <pc:sldMk cId="4138123258" sldId="344"/>
        </pc:sldMkLst>
        <pc:spChg chg="mod">
          <ac:chgData name="Woi Sok Oh" userId="6b43f964-ae7f-4eae-aa12-9949f711c25b" providerId="ADAL" clId="{8A70E8E3-8AFD-47D0-9271-E08C82983EEA}" dt="2026-05-03T20:35:57.178" v="7174" actId="20577"/>
          <ac:spMkLst>
            <pc:docMk/>
            <pc:sldMk cId="4138123258" sldId="344"/>
            <ac:spMk id="10" creationId="{411D5DE2-B90A-51D6-C23D-C60F08869905}"/>
          </ac:spMkLst>
        </pc:spChg>
      </pc:sldChg>
      <pc:sldChg chg="del">
        <pc:chgData name="Woi Sok Oh" userId="6b43f964-ae7f-4eae-aa12-9949f711c25b" providerId="ADAL" clId="{8A70E8E3-8AFD-47D0-9271-E08C82983EEA}" dt="2026-05-03T20:11:04.671" v="6751" actId="47"/>
        <pc:sldMkLst>
          <pc:docMk/>
          <pc:sldMk cId="3931174710" sldId="357"/>
        </pc:sldMkLst>
      </pc:sldChg>
      <pc:sldChg chg="addSp delSp modSp mod">
        <pc:chgData name="Woi Sok Oh" userId="6b43f964-ae7f-4eae-aa12-9949f711c25b" providerId="ADAL" clId="{8A70E8E3-8AFD-47D0-9271-E08C82983EEA}" dt="2026-05-03T20:20:01.495" v="7141" actId="22"/>
        <pc:sldMkLst>
          <pc:docMk/>
          <pc:sldMk cId="3667670433" sldId="360"/>
        </pc:sldMkLst>
        <pc:spChg chg="add del">
          <ac:chgData name="Woi Sok Oh" userId="6b43f964-ae7f-4eae-aa12-9949f711c25b" providerId="ADAL" clId="{8A70E8E3-8AFD-47D0-9271-E08C82983EEA}" dt="2026-05-03T20:20:01.495" v="7141" actId="22"/>
          <ac:spMkLst>
            <pc:docMk/>
            <pc:sldMk cId="3667670433" sldId="360"/>
            <ac:spMk id="5" creationId="{DA32A5C2-F7E4-CD80-3767-8C207C6EF4A1}"/>
          </ac:spMkLst>
        </pc:spChg>
      </pc:sldChg>
      <pc:sldChg chg="del">
        <pc:chgData name="Woi Sok Oh" userId="6b43f964-ae7f-4eae-aa12-9949f711c25b" providerId="ADAL" clId="{8A70E8E3-8AFD-47D0-9271-E08C82983EEA}" dt="2026-05-03T20:12:03.819" v="6752" actId="47"/>
        <pc:sldMkLst>
          <pc:docMk/>
          <pc:sldMk cId="2996043097" sldId="369"/>
        </pc:sldMkLst>
      </pc:sldChg>
      <pc:sldChg chg="addSp delSp modSp mod">
        <pc:chgData name="Woi Sok Oh" userId="6b43f964-ae7f-4eae-aa12-9949f711c25b" providerId="ADAL" clId="{8A70E8E3-8AFD-47D0-9271-E08C82983EEA}" dt="2026-05-03T20:34:38.782" v="7157" actId="1076"/>
        <pc:sldMkLst>
          <pc:docMk/>
          <pc:sldMk cId="3363606044" sldId="371"/>
        </pc:sldMkLst>
        <pc:spChg chg="mod">
          <ac:chgData name="Woi Sok Oh" userId="6b43f964-ae7f-4eae-aa12-9949f711c25b" providerId="ADAL" clId="{8A70E8E3-8AFD-47D0-9271-E08C82983EEA}" dt="2026-05-03T20:13:02.985" v="6775" actId="1076"/>
          <ac:spMkLst>
            <pc:docMk/>
            <pc:sldMk cId="3363606044" sldId="371"/>
            <ac:spMk id="2" creationId="{8CD9FE12-F8FA-5968-5230-E398251CC2C8}"/>
          </ac:spMkLst>
        </pc:spChg>
        <pc:spChg chg="del">
          <ac:chgData name="Woi Sok Oh" userId="6b43f964-ae7f-4eae-aa12-9949f711c25b" providerId="ADAL" clId="{8A70E8E3-8AFD-47D0-9271-E08C82983EEA}" dt="2026-05-03T20:12:27.320" v="6753" actId="478"/>
          <ac:spMkLst>
            <pc:docMk/>
            <pc:sldMk cId="3363606044" sldId="371"/>
            <ac:spMk id="3" creationId="{470F90F9-9856-7EB8-E41B-FE5B19A16F7D}"/>
          </ac:spMkLst>
        </pc:spChg>
        <pc:spChg chg="add mod">
          <ac:chgData name="Woi Sok Oh" userId="6b43f964-ae7f-4eae-aa12-9949f711c25b" providerId="ADAL" clId="{8A70E8E3-8AFD-47D0-9271-E08C82983EEA}" dt="2026-05-03T20:19:07.695" v="7138" actId="20577"/>
          <ac:spMkLst>
            <pc:docMk/>
            <pc:sldMk cId="3363606044" sldId="371"/>
            <ac:spMk id="9" creationId="{7F351A89-A8D5-C2C1-A568-55496F84975D}"/>
          </ac:spMkLst>
        </pc:spChg>
        <pc:spChg chg="mod">
          <ac:chgData name="Woi Sok Oh" userId="6b43f964-ae7f-4eae-aa12-9949f711c25b" providerId="ADAL" clId="{8A70E8E3-8AFD-47D0-9271-E08C82983EEA}" dt="2026-05-03T20:34:38.782" v="7157" actId="1076"/>
          <ac:spMkLst>
            <pc:docMk/>
            <pc:sldMk cId="3363606044" sldId="371"/>
            <ac:spMk id="14" creationId="{D260C5BA-24AF-06DD-6E33-38AE116B08DF}"/>
          </ac:spMkLst>
        </pc:spChg>
        <pc:picChg chg="del">
          <ac:chgData name="Woi Sok Oh" userId="6b43f964-ae7f-4eae-aa12-9949f711c25b" providerId="ADAL" clId="{8A70E8E3-8AFD-47D0-9271-E08C82983EEA}" dt="2026-05-03T20:33:20.523" v="7143" actId="478"/>
          <ac:picMkLst>
            <pc:docMk/>
            <pc:sldMk cId="3363606044" sldId="371"/>
            <ac:picMk id="10" creationId="{C7410140-61C4-F861-E9BE-493418E23846}"/>
          </ac:picMkLst>
        </pc:picChg>
        <pc:picChg chg="add mod">
          <ac:chgData name="Woi Sok Oh" userId="6b43f964-ae7f-4eae-aa12-9949f711c25b" providerId="ADAL" clId="{8A70E8E3-8AFD-47D0-9271-E08C82983EEA}" dt="2026-05-03T20:34:28.627" v="7155" actId="1076"/>
          <ac:picMkLst>
            <pc:docMk/>
            <pc:sldMk cId="3363606044" sldId="371"/>
            <ac:picMk id="11" creationId="{33894722-A5AD-F1C5-BE5D-8CC6F2A2368B}"/>
          </ac:picMkLst>
        </pc:picChg>
        <pc:picChg chg="del">
          <ac:chgData name="Woi Sok Oh" userId="6b43f964-ae7f-4eae-aa12-9949f711c25b" providerId="ADAL" clId="{8A70E8E3-8AFD-47D0-9271-E08C82983EEA}" dt="2026-05-03T20:33:46.254" v="7148" actId="478"/>
          <ac:picMkLst>
            <pc:docMk/>
            <pc:sldMk cId="3363606044" sldId="371"/>
            <ac:picMk id="12" creationId="{97EBBFAA-C516-2BD3-B1AC-53E637FB5F88}"/>
          </ac:picMkLst>
        </pc:picChg>
        <pc:picChg chg="add mod">
          <ac:chgData name="Woi Sok Oh" userId="6b43f964-ae7f-4eae-aa12-9949f711c25b" providerId="ADAL" clId="{8A70E8E3-8AFD-47D0-9271-E08C82983EEA}" dt="2026-05-03T20:34:38.782" v="7157" actId="1076"/>
          <ac:picMkLst>
            <pc:docMk/>
            <pc:sldMk cId="3363606044" sldId="371"/>
            <ac:picMk id="16" creationId="{22696AFB-DAAC-F4AF-458A-E4DC832FB74E}"/>
          </ac:picMkLst>
        </pc:picChg>
      </pc:sldChg>
      <pc:sldChg chg="add">
        <pc:chgData name="Woi Sok Oh" userId="6b43f964-ae7f-4eae-aa12-9949f711c25b" providerId="ADAL" clId="{8A70E8E3-8AFD-47D0-9271-E08C82983EEA}" dt="2026-05-03T20:20:04.793" v="7142"/>
        <pc:sldMkLst>
          <pc:docMk/>
          <pc:sldMk cId="3617952360" sldId="3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4E57-1CF6-4440-8310-3CBE926400C3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3DC02-E926-F143-BEA7-834664C01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2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0F7C2-5FDC-AF22-1FCB-53C48306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5EBEA-27A3-9A55-9191-05C152FC4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F91AB-A1C3-2933-9ABB-1D7CD5418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803CB-AEC6-F117-EC33-EF6D26B29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8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65CF2-0D38-94CF-6CE8-37FF6098E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F057F-7F57-65C2-EBBA-90E05D54F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C8E63-F781-A838-DFC4-A833B8265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EF034-6D77-8751-A82D-73867F814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9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C669B-0D77-035F-3B62-6DCBD09B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4B3C2-3BB0-9362-BEFE-701A33E20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917B0-E2FA-D78D-8126-9741B38B9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Gompertz growth function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3596B-FD4A-BA3B-B6EA-00F9652F8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2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42E25-2860-6839-F771-F2160692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AF1A9-C274-152E-2532-3B3F7295B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B2F79-D390-4964-1ACC-C34460C6D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721BC-DB69-8D3C-F212-1F91E5651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2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BD5BB-7BC1-25FD-A96C-738C20A0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2DC86-233A-9831-5324-95C94932D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AD8EC-2FBB-7A95-D6D0-8D1212190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0E68B-39FE-4D46-BCEB-C9EECFC4F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9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AA61C-7C39-F9A1-8DD9-B52C9169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725DD-C649-2591-2B71-BAC4716CD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DC959-AFC4-7C01-D71A-49E6EF7FF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45852-173D-39DD-AE4B-D52269F45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09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342B-E2CE-9079-3733-DF7764C5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986C8-544E-F800-E051-6A39C66CC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B19A7-874C-D03A-5DD2-3A5E9FEDF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ACA67-3EA0-A67F-4C61-3824540F0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59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63839-BA45-4A7C-B023-7003EE23D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76778-68CE-CB97-00C7-38DFCDFF7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ABDB5-E054-05F6-857D-8B404F3BD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E6F30-3ED8-4F51-8B5A-46FABFC40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9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4D93-4911-E37C-01E0-1D2A8C68B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6923C-BCB0-E0E8-ED1F-E8912107E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7F0E0-9622-7D93-5BBE-B0024858F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24149-C200-8BC6-A92C-35DF25FCF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7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B09E-3D35-D52A-703A-7D017EC88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49ED3-695C-707A-742F-3E9CDBC9F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14BF0-F3B3-D662-400C-6179DBA3F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7B0C4-F77A-CFB5-57E7-CDD8C91E8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5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E754-1CA5-06BF-2EAA-481EDC19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24B5D-577F-E6D9-954A-711D15B70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F4888-ED70-4B05-38CF-22DF3AFEC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08C3B-2E23-D61E-CD67-14B9368ED9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3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BA106-5366-AA38-E8E5-BF148938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E1FEC-B1BA-9E48-BC64-21A5EC41C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67E77-95E9-15B3-8939-4F45EDCCA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D580D-D31F-3D64-3E1E-FE386900B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05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40D2-7677-127E-AA4D-4B7DA64D1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99711-7478-832D-5A50-92809B12E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34AA5-6652-20D2-4784-21228A2D6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51C4-6794-71F5-8DED-E7CFE9CFE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82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2D59D-027D-C50F-06F5-A4D9A434E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6ACAA-9ACE-92AF-9EC4-F76C96405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243A8-387A-A6A9-8A40-566F83F51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C076D-327D-E97F-58DA-31981A8CA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27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6825-AD23-9EF0-9D0C-9B2FFB5B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4F9DB-68ED-695D-DFA3-D2C44B20F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E445F-8048-51A5-5569-4C6CD9A32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C00C3-2A0C-B046-3E48-70E996826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70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47600-7792-AC0A-98E3-B348FFF8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BCC0C-AF98-D054-7B07-69CC53FB8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A3E59-80E2-F4DD-DF3E-F6FED1267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B0B2C-E6DC-BF7D-E289-C2B72369A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48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3192B-5AB6-7235-ECC6-A13595363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41C55-13FB-8ED4-3FE4-B8011AE26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9FA10-E802-0793-6228-5E7A20D77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DF21-CE26-07BC-853B-44D8C0DFB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05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5C833-E9EE-3E81-C374-16968530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6C1B6-6DCF-57AD-3CA9-7A126B3A1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C4CF0-E822-D946-2F77-16C5EBB61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B8472-CEB8-8AF4-F0F5-4825B27B0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8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377E1-EBE7-28ED-9DE9-65AA8FDC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01AA1-CD17-BE8C-2131-F63DF72C5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0CC44-38B2-E81D-BBBB-EFD589315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EB4C7-0673-293C-AD62-35B03F966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3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3653D-0579-F7EC-303F-7879D49E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B5034-82DA-58AD-2C71-82391AC23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99A4B-D0EA-7724-A467-C0D65D11E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671ED-7BAF-D8D7-CFA6-282418610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5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D0C73-C8C7-6ABB-64DA-720FA66B2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3EF5F-EF27-D233-AF89-FAF690E1D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77F8E-9253-C98B-1D34-9AA000D82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6F6BC-A038-870F-3E2E-B61F868BC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0FA8-4960-2670-737F-683116DE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DFD43-E82F-97FC-3D19-8E60ECAAD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FB4EE1-D703-D5BD-CB78-88157D8F7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E4712-084B-B7D8-93D0-0A10FD602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1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9DDBD-A374-3568-2826-A5FEA5009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BAAC0-F75E-1C78-32D1-296CD0D6B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932BE-A609-B6D3-0C9D-E70EFF6CE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63FD4-0E4E-163A-47DA-7CDFFB6F9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3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A91E-0765-0BBF-82E8-777DB942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1BCD4-0F5B-C797-B37C-94402481E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4231F-F037-78C0-EE00-3A14100D6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FC2FF-DF8E-F4BE-EC87-B6F76301E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0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3595-5643-D1DD-7340-BA684F81B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54C9A-883E-4B2B-D573-AF764659B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66D078-2F72-C6E2-356C-4404F8668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D900D-6722-09FB-9887-E49D5BB3F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iversity of Waterloo Faculty of Engineering logo">
            <a:extLst>
              <a:ext uri="{FF2B5EF4-FFF2-40B4-BE49-F238E27FC236}">
                <a16:creationId xmlns:a16="http://schemas.microsoft.com/office/drawing/2014/main" id="{930DF486-3438-A340-9F75-BB86BE289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" y="5600284"/>
            <a:ext cx="4567498" cy="1255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605660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EFFF968-21E2-4D62-8E1A-4F1E4C253A23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7E6BEA-9D28-86FA-D573-63E937A96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4DF45C-A64A-062F-9CED-3E842F488317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B245BA-2894-CA76-0F75-D34749BB9804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0A4491-7F26-FD1F-E922-D16588A2AF7F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467DA2-12C4-867B-1A08-D4BC12EE3119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127630-A949-31A6-994A-2119B96BA2FB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1" y="1396192"/>
            <a:ext cx="5542713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881" y="2184400"/>
            <a:ext cx="5542713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154" y="1396192"/>
            <a:ext cx="5593458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154" y="2184400"/>
            <a:ext cx="5593458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CDEC-A06D-4930-BD0E-093CF292370E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43C-4C19-49D3-BD1F-0EA1C5338413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E22D-AC5F-42AB-A2D3-6F20FAC8CFF0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B8470A33-3207-432A-ACAA-7F5E5665D8B4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F0E357-D0D7-C8D3-9BB9-CBCD595E2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904F2D-EB5B-78C1-C9CD-AD22B98AAF28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3A6C96-3A16-4F62-35CE-95FC1296115C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B83E9C-7246-D12C-1E4F-7F8C8CACBCB5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84279-81BF-BD14-75E3-45D84ED22AE8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C3DEA0-E90A-8F4E-6FCC-22A0591AE8A4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071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b="1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E3104987-7BBD-4757-AD65-EB002610E0A1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93007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93007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0400" y="2420360"/>
            <a:ext cx="108712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93007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B5677E-A76C-D8C2-715E-D2CC90E7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97014F-8428-CB57-EA94-4926AC5048D6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08710D-B7A2-5B78-4CA2-26A7E60D2EA8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BC1D33-6438-5920-7D04-F461F1F2C24C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84E8BE-411E-3D79-1AEB-CFBE9515CD5B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2D3D3E-C28F-C346-1738-B63D4769D730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50285" y="807867"/>
            <a:ext cx="5440648" cy="54451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362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b="1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BF7356B0-D9CF-4977-8061-5E5ECD9E5AD3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882" y="6335309"/>
            <a:ext cx="3887245" cy="250337"/>
          </a:xfrm>
        </p:spPr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479637" y="6335309"/>
            <a:ext cx="1016000" cy="250337"/>
          </a:xfrm>
        </p:spPr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44943" y="2409026"/>
            <a:ext cx="4950694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5436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5436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5436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D66E9-C096-F7E5-4608-69F3BFAA0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0D476-3C3C-17FB-6B9D-62877266FDDD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A3B59E-EB98-37C9-ABAF-5F298CBCB50F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9ADF04-D661-134D-CEBE-7284FCA07F2A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66F9EB-2209-AA77-54BB-874DD2429227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99F41D-6A52-4E41-CCC6-4F322B85979A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b="1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5C45E8FF-F254-4730-BC56-5E19AD9796C2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E3B45F-F7EF-7AC1-2F71-A8F707B4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7FF446-A027-DF9C-2EF7-BB8A71A92C25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DBD243-4CC4-FC6A-A3EF-134F0475518A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1E8B32-A35D-0923-E7EE-4693F5A56614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4998BE-5F59-2840-05C4-7AFCED90F6C7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1EFAE3-6B14-DE22-01D0-2E8AFF7CD36A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7EFF-E27C-4F16-BAD4-651041A7D9D4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364A90-0797-F96E-F770-FF1A12CE0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350EA6-F3C3-B71A-2AE8-59D702686268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FD5CBB-2458-6136-9C90-A6C4B927AC9B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84D87D-DBE9-B3EF-FFB3-C2AFE2A77403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1F04D2-CB9A-2272-4643-01B4FAAC4398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6161E2-6AF6-CD93-0C7B-DE95E53B4B4C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9C83D1-C8F4-4763-9B9C-BBD943E71C39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AC575D-0FA9-A38D-9797-156B5AA8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2D70FB-ADA6-5E6E-29B1-A1623DE361B1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40349B-8324-5C56-8910-78C4E6366CCD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12A301-E6DF-7760-3D01-B0933E87104E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F068C1-6FE1-DFD6-F0F5-A3F1F8A8E5CD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3460B5-979B-9830-988B-CA56409C364F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5" y="4581236"/>
            <a:ext cx="10877550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 cap="none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34E6063A-AD1D-4C91-B84C-9C915759AC97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University of Waterloo Faculty of Engineering logo">
            <a:extLst>
              <a:ext uri="{FF2B5EF4-FFF2-40B4-BE49-F238E27FC236}">
                <a16:creationId xmlns:a16="http://schemas.microsoft.com/office/drawing/2014/main" id="{08F22C7D-C1E2-3043-B369-F9AA670BF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27" y="985586"/>
            <a:ext cx="6096143" cy="4075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CA9BB1-9C2E-4569-BE1D-5D7F529E6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410A60-FA9B-1ECF-958F-BC27BB5C2E95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C5613F-FE3A-A7CF-B132-7779C8C132EE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E9D1A7-9583-C584-47EB-0627750BD7CF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6DCD87-2E74-CDA8-1BA0-3DE81AD3380C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D214E4-DEB6-B4CF-DF1D-A1A345D13201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2F6D7AD-96C6-498F-8331-58CD84F6B130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University of Waterloo Faculty of Engineering logo">
            <a:extLst>
              <a:ext uri="{FF2B5EF4-FFF2-40B4-BE49-F238E27FC236}">
                <a16:creationId xmlns:a16="http://schemas.microsoft.com/office/drawing/2014/main" id="{E5E2D7B7-C046-952F-FFBF-CDF3C05A3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" y="5600284"/>
            <a:ext cx="4567498" cy="1255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76B466-9D8C-A8C3-EB96-3631DC205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AEAB53-3AF3-394F-5A0D-265C448ECA6E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4BD0F5-AD43-7157-6853-3CD55084FE74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F12FAF-5A82-CC83-3020-79FECB6A9B1D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E8C28B-8279-2C62-9323-C451CFBB2946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CBBFB6-9B79-D3A2-687E-255A236C9639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3425" y="4682836"/>
            <a:ext cx="10725150" cy="1559782"/>
          </a:xfrm>
          <a:noFill/>
        </p:spPr>
        <p:txBody>
          <a:bodyPr wrap="square" rtlCol="0" anchor="ctr" anchorCtr="1">
            <a:noAutofit/>
          </a:bodyPr>
          <a:lstStyle>
            <a:lvl1pPr marL="0" algn="ctr">
              <a:lnSpc>
                <a:spcPct val="75000"/>
              </a:lnSpc>
              <a:defRPr lang="en-US" sz="1800" b="0" i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2402B9-BC06-4157-B8A0-476113804A3E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University of Waterloo Faculty of Engineering logo">
            <a:extLst>
              <a:ext uri="{FF2B5EF4-FFF2-40B4-BE49-F238E27FC236}">
                <a16:creationId xmlns:a16="http://schemas.microsoft.com/office/drawing/2014/main" id="{B312827E-EAC5-3946-AC23-03E04566D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28" y="985586"/>
            <a:ext cx="6096143" cy="4075200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08A7A-273E-2AF6-423F-B3A31B4E8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364F3F-3B82-84E7-CBE7-02C3AEE04520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B8ADAC-7828-B63A-D5DA-453F6E05F127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015563-E92F-C342-9A7D-30F6A4E8A031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7D1E3D-066D-CE3E-D814-48C37B5F91F3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11196A-9E52-FC64-5031-EB102393BE10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Y+W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697AFF-DE08-4BEB-AF34-F62F7FC31C60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University of Waterloo Faculty of Engineering logo">
            <a:extLst>
              <a:ext uri="{FF2B5EF4-FFF2-40B4-BE49-F238E27FC236}">
                <a16:creationId xmlns:a16="http://schemas.microsoft.com/office/drawing/2014/main" id="{B312827E-EAC5-3946-AC23-03E04566D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28" y="799131"/>
            <a:ext cx="6096143" cy="4075200"/>
          </a:xfrm>
          <a:prstGeom prst="rect">
            <a:avLst/>
          </a:prstGeom>
          <a:effectLst/>
        </p:spPr>
      </p:pic>
      <p:pic>
        <p:nvPicPr>
          <p:cNvPr id="16" name="Picture 15" descr="YOU+WATERLOO">
            <a:extLst>
              <a:ext uri="{FF2B5EF4-FFF2-40B4-BE49-F238E27FC236}">
                <a16:creationId xmlns:a16="http://schemas.microsoft.com/office/drawing/2014/main" id="{447C4EF9-A5C2-5947-9C94-BD3C8A011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315" y="4854114"/>
            <a:ext cx="1817370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3A5EE-7ACD-F44B-B9D4-9E14E16B8E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482" y="5539328"/>
            <a:ext cx="3717036" cy="2434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5551F98-0A77-9BFF-9522-8E7ECCBB7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BD5278-A732-132E-D1BB-5FC1F8CDD5E2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F4F076-A524-9C72-246E-4632FB7B6835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6D408-FB48-5753-CC50-CD16F619FAFA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35BE29-48EB-34E3-E99E-5D6ECC453C11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627FE-0E92-6205-F722-7C260F139C8A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8746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iversity of Waterloo Faculty of Engineering logo">
            <a:extLst>
              <a:ext uri="{FF2B5EF4-FFF2-40B4-BE49-F238E27FC236}">
                <a16:creationId xmlns:a16="http://schemas.microsoft.com/office/drawing/2014/main" id="{C7842B6A-813C-FA45-B88D-CE413A77F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" y="5600284"/>
            <a:ext cx="4567499" cy="1255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254931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978B51C-0520-4F7F-B23C-8693C1024AF6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9F524-D51C-40DB-F389-1673BFAA4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859F7A-5A85-CDB2-227D-E72CEFB48AFD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991028-4405-8861-5C0F-DDCED6AE10C4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0B4E87-130B-529C-B325-CF2152D17DBD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3B4BA68-9EA4-7A22-3621-B9ED64303A72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5C994C-FB53-4A65-2E87-41A181943148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726713E-366F-4B78-B8B1-9637D56D3009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ity of Waterloo Faculty of Engineering logo">
            <a:extLst>
              <a:ext uri="{FF2B5EF4-FFF2-40B4-BE49-F238E27FC236}">
                <a16:creationId xmlns:a16="http://schemas.microsoft.com/office/drawing/2014/main" id="{61486EB2-DBB7-6812-FFCB-C07E1DEE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" y="5600284"/>
            <a:ext cx="4567499" cy="12554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CF5075-07D9-F9E3-0595-1A0D8C92F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D24995-6F05-8ECB-D3BE-0691DF97B918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36C1D7-6B11-F5C9-0533-3719C5ECB00C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9C97C2-B343-C17E-D528-65C442051DD5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ED34F6-8D98-D192-5DBF-F8BDC1DB62E6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4B2663-04FA-0615-C4BC-D798630AB8BE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FE4E-B04F-4D43-964A-22BA9BD241C8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25104" y="6335309"/>
            <a:ext cx="5226517" cy="250337"/>
          </a:xfrm>
        </p:spPr>
        <p:txBody>
          <a:bodyPr/>
          <a:lstStyle/>
          <a:p>
            <a:r>
              <a:rPr lang="en-US" dirty="0"/>
              <a:t>|   woisok.oh@uwaterloo.ca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9882" y="6335309"/>
            <a:ext cx="653596" cy="250337"/>
          </a:xfrm>
        </p:spPr>
        <p:txBody>
          <a:bodyPr/>
          <a:lstStyle/>
          <a:p>
            <a:fld id="{93005692-73BE-493E-93AB-ECD6027A7652}" type="slidenum">
              <a:rPr lang="en-US" smtClean="0"/>
              <a:pPr/>
              <a:t>‹#›</a:t>
            </a:fld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07696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08224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0408752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3F98422-9A5A-41C3-9269-376F311B173A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>
          <a:xfrm>
            <a:off x="818229" y="6335309"/>
            <a:ext cx="5226517" cy="250337"/>
          </a:xfrm>
        </p:spPr>
        <p:txBody>
          <a:bodyPr/>
          <a:lstStyle/>
          <a:p>
            <a:r>
              <a:rPr lang="en-US" dirty="0"/>
              <a:t>|   woisok.oh@uwaterloo.ca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>
          <a:xfrm>
            <a:off x="161704" y="6335309"/>
            <a:ext cx="723900" cy="250337"/>
          </a:xfrm>
        </p:spPr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83" y="434108"/>
            <a:ext cx="7046081" cy="895927"/>
          </a:xfrm>
        </p:spPr>
        <p:txBody>
          <a:bodyPr/>
          <a:lstStyle>
            <a:lvl1pPr>
              <a:defRPr b="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2" y="1709738"/>
            <a:ext cx="9399507" cy="2852737"/>
          </a:xfrm>
        </p:spPr>
        <p:txBody>
          <a:bodyPr anchor="b">
            <a:normAutofit/>
          </a:bodyPr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4589463"/>
            <a:ext cx="9399507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96F2-8034-4BEF-B53E-34327566A957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    woisok.oh@uwaterloo.ca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0521" y="3228200"/>
            <a:ext cx="8770620" cy="1212056"/>
          </a:xfrm>
        </p:spPr>
        <p:txBody>
          <a:bodyPr anchor="b">
            <a:noAutofit/>
          </a:bodyPr>
          <a:lstStyle>
            <a:lvl1pPr algn="l">
              <a:defRPr sz="40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60521" y="4448086"/>
            <a:ext cx="8770620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51004" y="6335309"/>
            <a:ext cx="1181114" cy="250337"/>
          </a:xfrm>
        </p:spPr>
        <p:txBody>
          <a:bodyPr/>
          <a:lstStyle/>
          <a:p>
            <a:fld id="{9137A96D-6691-4CF6-9D53-FF3CA3EB1162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  woisok.oh@uwaterloo.ca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8BDD71-5673-C3E4-61B8-8F8F04130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BF8245-E943-0D71-7CC0-09B6B4E3260B}"/>
                </a:ext>
              </a:extLst>
            </p:cNvPr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D8089-B052-A801-A878-B773A49F8615}"/>
                </a:ext>
              </a:extLst>
            </p:cNvPr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3A2417-24CA-2534-65B9-CAFF9B77F07A}"/>
                </a:ext>
              </a:extLst>
            </p:cNvPr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BD4852-C253-61D4-26E8-4222BFD9B55D}"/>
                </a:ext>
              </a:extLst>
            </p:cNvPr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DAFAF2-35DA-8050-8069-401CD4268EFE}"/>
                </a:ext>
              </a:extLst>
            </p:cNvPr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5586855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1413164"/>
            <a:ext cx="5658620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6D9-55FF-4BAA-8A4C-05B2A468CE81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woisok.oh@uwaterloo.ca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Waterloo Faculty of Engineering logo">
            <a:extLst>
              <a:ext uri="{FF2B5EF4-FFF2-40B4-BE49-F238E27FC236}">
                <a16:creationId xmlns:a16="http://schemas.microsoft.com/office/drawing/2014/main" id="{75D18FC7-EB3D-A142-853C-7A6BC4BDE92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902" y="5992113"/>
            <a:ext cx="3262499" cy="8967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1413163"/>
            <a:ext cx="11569729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014" y="6335309"/>
            <a:ext cx="1181114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891160E-939E-44BF-AAA7-33A8DB77E79A}" type="datetime1">
              <a:rPr lang="en-US" smtClean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9740" y="6335309"/>
            <a:ext cx="5226517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|   woisok.oh@uwaterloo.ca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882" y="6335309"/>
            <a:ext cx="7239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r>
              <a:rPr lang="en-US" dirty="0"/>
              <a:t>  |</a:t>
            </a: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15" r:id="rId3"/>
    <p:sldLayoutId id="2147483716" r:id="rId4"/>
    <p:sldLayoutId id="2147483670" r:id="rId5"/>
    <p:sldLayoutId id="2147483693" r:id="rId6"/>
    <p:sldLayoutId id="2147483671" r:id="rId7"/>
    <p:sldLayoutId id="2147483690" r:id="rId8"/>
    <p:sldLayoutId id="2147483672" r:id="rId9"/>
    <p:sldLayoutId id="2147483673" r:id="rId10"/>
    <p:sldLayoutId id="2147483674" r:id="rId11"/>
    <p:sldLayoutId id="2147483675" r:id="rId12"/>
    <p:sldLayoutId id="2147483710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12" r:id="rId19"/>
    <p:sldLayoutId id="2147483713" r:id="rId20"/>
    <p:sldLayoutId id="2147483723" r:id="rId21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Woisok.oh@uwaterloo.ca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Woisok.oh@uwaterloo.ca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Woisok.oh@uwaterloo.ca" TargetMode="External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hyperlink" Target="https://woisokoh.com/" TargetMode="External"/><Relationship Id="rId4" Type="http://schemas.openxmlformats.org/officeDocument/2006/relationships/hyperlink" Target="mailto:woisok.oh@uwaterloo.ca" TargetMode="Externa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mailto:Woisok.oh@uwaterloo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Woisok.oh@uwaterloo.c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3751943"/>
            <a:ext cx="5486243" cy="2162628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Woi Sok (Woi) Oh, Ph.D.</a:t>
            </a:r>
          </a:p>
          <a:p>
            <a:r>
              <a:rPr lang="en-US" sz="1800" i="1" dirty="0"/>
              <a:t>Assistant Professor</a:t>
            </a:r>
          </a:p>
          <a:p>
            <a:r>
              <a:rPr lang="en-US" sz="1800" dirty="0"/>
              <a:t>Department of Systems Design Engineering</a:t>
            </a:r>
            <a:br>
              <a:rPr lang="en-US" sz="1800" dirty="0"/>
            </a:br>
            <a:r>
              <a:rPr lang="en-US" sz="1800" dirty="0"/>
              <a:t>Faculty of Engineering</a:t>
            </a:r>
            <a:br>
              <a:rPr lang="en-US" sz="1800" dirty="0"/>
            </a:br>
            <a:r>
              <a:rPr lang="en-US" sz="1800" dirty="0"/>
              <a:t>University of Waterloo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09CB82-8BFA-FE3D-FF6A-808810578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738" y="795766"/>
            <a:ext cx="11831277" cy="2162627"/>
          </a:xfrm>
        </p:spPr>
        <p:txBody>
          <a:bodyPr/>
          <a:lstStyle/>
          <a:p>
            <a:r>
              <a:rPr lang="en-US" sz="4400" dirty="0"/>
              <a:t>Cascading failures of index insurance, cooperation, and levees in coastal Bangladesh: </a:t>
            </a:r>
            <a:br>
              <a:rPr lang="en-US" sz="4400" dirty="0"/>
            </a:br>
            <a:r>
              <a:rPr lang="en-US" sz="2800" dirty="0"/>
              <a:t>agent-based modeling and global sensitivity analysis FOR STOCHASTIC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1E8E3-22C4-9D62-0E4A-108EE214B0EC}"/>
              </a:ext>
            </a:extLst>
          </p:cNvPr>
          <p:cNvSpPr txBox="1"/>
          <p:nvPr/>
        </p:nvSpPr>
        <p:spPr>
          <a:xfrm>
            <a:off x="8318947" y="6447483"/>
            <a:ext cx="339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Presented at the TU Delft, Nov 17</a:t>
            </a:r>
            <a:r>
              <a:rPr lang="en-US" sz="1400" i="1" baseline="30000" dirty="0"/>
              <a:t>th</a:t>
            </a:r>
            <a:r>
              <a:rPr lang="en-US" sz="1400" i="1" dirty="0"/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983D25-FF22-ED9C-FF76-0A4477B600A3}"/>
              </a:ext>
            </a:extLst>
          </p:cNvPr>
          <p:cNvSpPr txBox="1"/>
          <p:nvPr/>
        </p:nvSpPr>
        <p:spPr>
          <a:xfrm>
            <a:off x="6705759" y="3899607"/>
            <a:ext cx="5486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Collaborators:</a:t>
            </a:r>
          </a:p>
          <a:p>
            <a:r>
              <a:rPr lang="en-US" dirty="0"/>
              <a:t>     </a:t>
            </a:r>
            <a:r>
              <a:rPr lang="en-US" dirty="0" err="1"/>
              <a:t>Kyungmin</a:t>
            </a:r>
            <a:r>
              <a:rPr lang="en-US" dirty="0"/>
              <a:t> Sung (KEI)</a:t>
            </a:r>
          </a:p>
          <a:p>
            <a:r>
              <a:rPr lang="en-US" dirty="0"/>
              <a:t>     Fernando Santos (</a:t>
            </a:r>
            <a:r>
              <a:rPr lang="en-US" dirty="0" err="1"/>
              <a:t>UvA</a:t>
            </a:r>
            <a:r>
              <a:rPr lang="en-US" dirty="0"/>
              <a:t>)</a:t>
            </a:r>
          </a:p>
          <a:p>
            <a:r>
              <a:rPr lang="en-US" dirty="0"/>
              <a:t>     Kelsea Best (OSU)</a:t>
            </a:r>
          </a:p>
          <a:p>
            <a:r>
              <a:rPr lang="en-US" dirty="0"/>
              <a:t>     Simon Levin (Princeton University)</a:t>
            </a:r>
          </a:p>
          <a:p>
            <a:r>
              <a:rPr lang="en-US" dirty="0"/>
              <a:t>     Daniel Rubenstein (Princeton University)</a:t>
            </a:r>
          </a:p>
        </p:txBody>
      </p:sp>
    </p:spTree>
    <p:extLst>
      <p:ext uri="{BB962C8B-B14F-4D97-AF65-F5344CB8AC3E}">
        <p14:creationId xmlns:p14="http://schemas.microsoft.com/office/powerpoint/2010/main" val="1148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282C2-EDF5-5848-A4E2-801263334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224B7-D267-8CF8-56A8-027B7AAB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FAE0F-D9E3-83FF-F78D-1783212A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16DB7E-BF3A-2C8D-3DDB-9A807662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GIS ENVIRONMENT MODULE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73B5987-F1DE-8756-0C12-8F136D16F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5" t="28845" r="-1055" b="15440"/>
          <a:stretch>
            <a:fillRect/>
          </a:stretch>
        </p:blipFill>
        <p:spPr>
          <a:xfrm>
            <a:off x="-6515101" y="1330034"/>
            <a:ext cx="16268701" cy="5527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D93E65-F110-75A9-08E6-DF1F4AF2BBEE}"/>
              </a:ext>
            </a:extLst>
          </p:cNvPr>
          <p:cNvSpPr/>
          <p:nvPr/>
        </p:nvSpPr>
        <p:spPr>
          <a:xfrm>
            <a:off x="3486150" y="1562100"/>
            <a:ext cx="6267450" cy="45008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65FE3-C882-D5E6-DCCD-9A384CD19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59E1B-4CFD-F741-5113-1BB42061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F6518-D1B5-D6AB-C6FF-C03661A8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948CFF-8700-F9DF-1A0B-F0826C6D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HYDROLOGY MODULE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1445C4B-A64F-3BD8-095E-8EEB018F1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-534" r="-1055" b="15440"/>
          <a:stretch>
            <a:fillRect/>
          </a:stretch>
        </p:blipFill>
        <p:spPr>
          <a:xfrm>
            <a:off x="-5822003" y="2280635"/>
            <a:ext cx="27650152" cy="11104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3EBA1-3F7E-6604-EF6A-656FC68A715F}"/>
              </a:ext>
            </a:extLst>
          </p:cNvPr>
          <p:cNvSpPr/>
          <p:nvPr/>
        </p:nvSpPr>
        <p:spPr>
          <a:xfrm>
            <a:off x="415522" y="2082800"/>
            <a:ext cx="11246318" cy="3092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8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8D920-BCAC-1300-1315-D676D83F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BC077-ED5C-295D-3E1A-C7D27EBF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BF6D8-3F5A-3D58-9860-A9D6A883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45F2DE-87D4-F94F-1329-927D1700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STRATEGIC DECISION MODULE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2C1F78D-F967-8C8F-19C3-B3605481F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29777" r="48748" b="-892"/>
          <a:stretch>
            <a:fillRect/>
          </a:stretch>
        </p:blipFill>
        <p:spPr>
          <a:xfrm>
            <a:off x="5499346" y="1186774"/>
            <a:ext cx="12284016" cy="78025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58355A-3932-5929-B8E6-A16231B39C82}"/>
              </a:ext>
            </a:extLst>
          </p:cNvPr>
          <p:cNvSpPr/>
          <p:nvPr/>
        </p:nvSpPr>
        <p:spPr>
          <a:xfrm>
            <a:off x="5265879" y="1186774"/>
            <a:ext cx="5622587" cy="52371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497A722-6267-85F1-27C2-BF24C4DA9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7" t="48488" r="37414" b="45921"/>
          <a:stretch>
            <a:fillRect/>
          </a:stretch>
        </p:blipFill>
        <p:spPr>
          <a:xfrm>
            <a:off x="174469" y="2250141"/>
            <a:ext cx="514682" cy="466165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8A4F3994-BD99-B3FB-6B9F-8E3D2398F62B}"/>
              </a:ext>
            </a:extLst>
          </p:cNvPr>
          <p:cNvSpPr/>
          <p:nvPr/>
        </p:nvSpPr>
        <p:spPr>
          <a:xfrm>
            <a:off x="1380564" y="1330035"/>
            <a:ext cx="519953" cy="5199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5E9EC-0D9B-2892-47ED-5873FD925153}"/>
              </a:ext>
            </a:extLst>
          </p:cNvPr>
          <p:cNvSpPr/>
          <p:nvPr/>
        </p:nvSpPr>
        <p:spPr>
          <a:xfrm>
            <a:off x="3338361" y="1520741"/>
            <a:ext cx="480603" cy="1255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44570-3F7B-E1FD-8A18-D3346E8F938B}"/>
              </a:ext>
            </a:extLst>
          </p:cNvPr>
          <p:cNvSpPr txBox="1"/>
          <p:nvPr/>
        </p:nvSpPr>
        <p:spPr>
          <a:xfrm>
            <a:off x="787901" y="2224425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Crop profit</a:t>
            </a:r>
            <a:br>
              <a:rPr lang="en-US" dirty="0"/>
            </a:br>
            <a:r>
              <a:rPr lang="en-US" dirty="0"/>
              <a:t>(without harm)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1E227-930A-46AF-5BAE-FC6C9729F953}"/>
              </a:ext>
            </a:extLst>
          </p:cNvPr>
          <p:cNvSpPr txBox="1"/>
          <p:nvPr/>
        </p:nvSpPr>
        <p:spPr>
          <a:xfrm>
            <a:off x="2658640" y="1977884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Insurance premium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D0E60F-B1E3-4B29-8A33-92F0D2CE07D8}"/>
              </a:ext>
            </a:extLst>
          </p:cNvPr>
          <p:cNvSpPr txBox="1"/>
          <p:nvPr/>
        </p:nvSpPr>
        <p:spPr>
          <a:xfrm>
            <a:off x="2658640" y="2347216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Opportunity cost from</a:t>
            </a:r>
            <a:br>
              <a:rPr lang="en-US" dirty="0"/>
            </a:br>
            <a:r>
              <a:rPr lang="en-US" dirty="0"/>
              <a:t>levee maintenance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A17DFC9-DEF1-DAA6-4034-FAB228D69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7" t="54186" r="37414" b="40223"/>
          <a:stretch>
            <a:fillRect/>
          </a:stretch>
        </p:blipFill>
        <p:spPr>
          <a:xfrm>
            <a:off x="174469" y="3980330"/>
            <a:ext cx="514682" cy="4661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47F774-34C9-7ACA-6220-0C20CED279AD}"/>
              </a:ext>
            </a:extLst>
          </p:cNvPr>
          <p:cNvSpPr txBox="1"/>
          <p:nvPr/>
        </p:nvSpPr>
        <p:spPr>
          <a:xfrm>
            <a:off x="787901" y="3805333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Crop profit</a:t>
            </a:r>
            <a:br>
              <a:rPr lang="en-US" dirty="0"/>
            </a:br>
            <a:r>
              <a:rPr lang="en-US" dirty="0"/>
              <a:t>(without harm)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0E941-BC6C-9E01-DE7F-84C01375E3BC}"/>
              </a:ext>
            </a:extLst>
          </p:cNvPr>
          <p:cNvSpPr txBox="1"/>
          <p:nvPr/>
        </p:nvSpPr>
        <p:spPr>
          <a:xfrm>
            <a:off x="2658640" y="3610998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Insurance premium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53D51D-13C2-EE1A-FA4D-2DB40C069F84}"/>
              </a:ext>
            </a:extLst>
          </p:cNvPr>
          <p:cNvSpPr txBox="1"/>
          <p:nvPr/>
        </p:nvSpPr>
        <p:spPr>
          <a:xfrm>
            <a:off x="2658640" y="3980330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ostracism from</a:t>
            </a:r>
            <a:br>
              <a:rPr lang="en-US" dirty="0"/>
            </a:br>
            <a:r>
              <a:rPr lang="en-US" dirty="0"/>
              <a:t>cooperators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FA134233-B502-A644-7CAF-6EDFF9E28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7" t="59632" r="37414" b="34777"/>
          <a:stretch>
            <a:fillRect/>
          </a:stretch>
        </p:blipFill>
        <p:spPr>
          <a:xfrm>
            <a:off x="174469" y="5244354"/>
            <a:ext cx="514682" cy="466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3DB2E4-08B8-A9A6-69A6-E1847F1E3694}"/>
              </a:ext>
            </a:extLst>
          </p:cNvPr>
          <p:cNvSpPr txBox="1"/>
          <p:nvPr/>
        </p:nvSpPr>
        <p:spPr>
          <a:xfrm>
            <a:off x="718172" y="5190815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Crop profit</a:t>
            </a:r>
            <a:br>
              <a:rPr lang="en-US" dirty="0"/>
            </a:br>
            <a:r>
              <a:rPr lang="en-US" dirty="0"/>
              <a:t>(possible harms)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3BC07A-5F19-606A-659F-4471AA898821}"/>
              </a:ext>
            </a:extLst>
          </p:cNvPr>
          <p:cNvSpPr txBox="1"/>
          <p:nvPr/>
        </p:nvSpPr>
        <p:spPr>
          <a:xfrm>
            <a:off x="2658640" y="5124824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ostracism from</a:t>
            </a:r>
            <a:br>
              <a:rPr lang="en-US" dirty="0"/>
            </a:br>
            <a:r>
              <a:rPr lang="en-US" dirty="0"/>
              <a:t>cooperators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BA50B3-27A3-4158-B32D-C82A638B9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732" y="4727143"/>
            <a:ext cx="2475769" cy="1888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00B26-10BA-0E4E-6DE8-677A33AEA9C2}"/>
                  </a:ext>
                </a:extLst>
              </p:cNvPr>
              <p:cNvSpPr txBox="1"/>
              <p:nvPr/>
            </p:nvSpPr>
            <p:spPr>
              <a:xfrm>
                <a:off x="10800435" y="5837146"/>
                <a:ext cx="1301447" cy="385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00B26-10BA-0E4E-6DE8-677A33AEA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35" y="5837146"/>
                <a:ext cx="1301447" cy="3852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626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B1A-A8A5-3AB7-0F5E-36103F6FD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ECC9F-B520-D904-EE19-7A553797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C83D6-5F5A-DEBF-3442-9B86B3C9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D31BAF-8A9C-2C84-B8B2-DD05003C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INDEX INSURANCE MODULE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615E488-BF3B-BF54-45A8-EA020FAA4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58698" r="33259" b="-892"/>
          <a:stretch>
            <a:fillRect/>
          </a:stretch>
        </p:blipFill>
        <p:spPr>
          <a:xfrm>
            <a:off x="605968" y="1330036"/>
            <a:ext cx="10980063" cy="50052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7F13B5-ED86-B966-DD42-4C64B61908DA}"/>
              </a:ext>
            </a:extLst>
          </p:cNvPr>
          <p:cNvSpPr/>
          <p:nvPr/>
        </p:nvSpPr>
        <p:spPr>
          <a:xfrm>
            <a:off x="1032614" y="2334638"/>
            <a:ext cx="10434282" cy="39617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14E66-0980-5FE9-389C-39700A33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B79B307-7B44-62F2-827B-A45979E2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009" y="1329752"/>
            <a:ext cx="6400106" cy="516594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CE861-F5CF-B1AF-6660-3667C973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6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75DE3-E974-B59D-72F8-E1BEBD5A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8BE6D2-8D66-4569-2158-7D5DDC3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9DFCCC-0BBC-EC10-B22A-BEC43E6D05A5}"/>
              </a:ext>
            </a:extLst>
          </p:cNvPr>
          <p:cNvSpPr txBox="1"/>
          <p:nvPr/>
        </p:nvSpPr>
        <p:spPr>
          <a:xfrm>
            <a:off x="6312097" y="959426"/>
            <a:ext cx="3151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Initial condition: 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Insurance &amp; cooperate = 0.6</a:t>
            </a:r>
            <a:endParaRPr lang="en-US" b="0" dirty="0">
              <a:effectLst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Insurance &amp; defect = 0.2</a:t>
            </a:r>
            <a:endParaRPr lang="en-US" b="0" dirty="0">
              <a:effectLst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No insurance &amp; defect = 0.2</a:t>
            </a:r>
            <a:endParaRPr lang="en-US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8F661-6E12-5413-2CFC-226C204CA731}"/>
              </a:ext>
            </a:extLst>
          </p:cNvPr>
          <p:cNvSpPr txBox="1"/>
          <p:nvPr/>
        </p:nvSpPr>
        <p:spPr>
          <a:xfrm>
            <a:off x="6595533" y="2345610"/>
            <a:ext cx="3151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 I: Sustainable case</a:t>
            </a:r>
            <a:endParaRPr lang="en-US" b="0" dirty="0">
              <a:effectLst/>
            </a:endParaRPr>
          </a:p>
        </p:txBody>
      </p:sp>
      <p:pic>
        <p:nvPicPr>
          <p:cNvPr id="23" name="case1-ezgif.com-video-speed (1)">
            <a:hlinkClick r:id="" action="ppaction://media"/>
            <a:extLst>
              <a:ext uri="{FF2B5EF4-FFF2-40B4-BE49-F238E27FC236}">
                <a16:creationId xmlns:a16="http://schemas.microsoft.com/office/drawing/2014/main" id="{FFFF65E8-2687-9795-CD60-8943D2C01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5602" y="3064499"/>
            <a:ext cx="4983480" cy="3657600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DF3838CB-59CE-C7C5-828A-0B93F6CEFE11}"/>
              </a:ext>
            </a:extLst>
          </p:cNvPr>
          <p:cNvSpPr txBox="1"/>
          <p:nvPr/>
        </p:nvSpPr>
        <p:spPr>
          <a:xfrm>
            <a:off x="11167004" y="5359483"/>
            <a:ext cx="105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Index level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1687D3AC-C572-6602-0B82-9E9DC11A1BA9}"/>
              </a:ext>
            </a:extLst>
          </p:cNvPr>
          <p:cNvSpPr txBox="1"/>
          <p:nvPr/>
        </p:nvSpPr>
        <p:spPr>
          <a:xfrm>
            <a:off x="11167004" y="5585589"/>
            <a:ext cx="108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ptos" panose="020B0004020202020204" pitchFamily="34" charset="0"/>
              </a:rPr>
              <a:t>Levee level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AAEEEDE3-72F7-D678-6B5D-18C655A0EE67}"/>
              </a:ext>
            </a:extLst>
          </p:cNvPr>
          <p:cNvSpPr txBox="1"/>
          <p:nvPr/>
        </p:nvSpPr>
        <p:spPr>
          <a:xfrm>
            <a:off x="11167004" y="6093728"/>
            <a:ext cx="10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Water level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E8C88CDF-22C5-C32A-3933-7FA99FB32427}"/>
              </a:ext>
            </a:extLst>
          </p:cNvPr>
          <p:cNvSpPr txBox="1"/>
          <p:nvPr/>
        </p:nvSpPr>
        <p:spPr>
          <a:xfrm>
            <a:off x="11167004" y="5800830"/>
            <a:ext cx="115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Target levee</a:t>
            </a:r>
          </a:p>
        </p:txBody>
      </p:sp>
    </p:spTree>
    <p:extLst>
      <p:ext uri="{BB962C8B-B14F-4D97-AF65-F5344CB8AC3E}">
        <p14:creationId xmlns:p14="http://schemas.microsoft.com/office/powerpoint/2010/main" val="10140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2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64459-6E9C-819B-3F52-6802FF47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2DC549F-772B-6C5C-0498-7F17CB5F6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009" y="1329752"/>
            <a:ext cx="6400106" cy="516594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4D0A4-E39F-B2C5-0F18-2763E1F1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6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BE1C0-7A4E-BC9A-A88A-63164622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74134C-67FC-29A7-EE98-F5D027EC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F70A2-C69C-5696-5C82-71DDC2FEB3C0}"/>
              </a:ext>
            </a:extLst>
          </p:cNvPr>
          <p:cNvSpPr txBox="1"/>
          <p:nvPr/>
        </p:nvSpPr>
        <p:spPr>
          <a:xfrm>
            <a:off x="6312097" y="959426"/>
            <a:ext cx="3151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Initial condition: 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Insurance &amp; cooperate = 0.6</a:t>
            </a:r>
            <a:endParaRPr lang="en-US" b="0" dirty="0">
              <a:effectLst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Insurance &amp; defect = 0.2</a:t>
            </a:r>
            <a:endParaRPr lang="en-US" b="0" dirty="0">
              <a:effectLst/>
            </a:endParaRPr>
          </a:p>
          <a:p>
            <a:pPr rtl="0">
              <a:buNone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No insurance &amp; defect = 0.2</a:t>
            </a:r>
            <a:endParaRPr lang="en-US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5BE64-4463-6AC3-5913-DD887F5F4BBC}"/>
              </a:ext>
            </a:extLst>
          </p:cNvPr>
          <p:cNvSpPr txBox="1"/>
          <p:nvPr/>
        </p:nvSpPr>
        <p:spPr>
          <a:xfrm>
            <a:off x="6595533" y="2345610"/>
            <a:ext cx="3151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 I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Failure case</a:t>
            </a:r>
            <a:endParaRPr lang="en-US" b="0" dirty="0">
              <a:effectLst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F84FC52A-799B-42EC-B865-A37B2057F02B}"/>
              </a:ext>
            </a:extLst>
          </p:cNvPr>
          <p:cNvSpPr txBox="1"/>
          <p:nvPr/>
        </p:nvSpPr>
        <p:spPr>
          <a:xfrm>
            <a:off x="11167004" y="5359483"/>
            <a:ext cx="105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Index level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9645CFBD-17F5-0A39-E460-AAAE0E5141F9}"/>
              </a:ext>
            </a:extLst>
          </p:cNvPr>
          <p:cNvSpPr txBox="1"/>
          <p:nvPr/>
        </p:nvSpPr>
        <p:spPr>
          <a:xfrm>
            <a:off x="11167004" y="5585589"/>
            <a:ext cx="108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ptos" panose="020B0004020202020204" pitchFamily="34" charset="0"/>
              </a:rPr>
              <a:t>Levee level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76F24106-8842-8FE7-1E6D-5745CAD2C4FC}"/>
              </a:ext>
            </a:extLst>
          </p:cNvPr>
          <p:cNvSpPr txBox="1"/>
          <p:nvPr/>
        </p:nvSpPr>
        <p:spPr>
          <a:xfrm>
            <a:off x="11167004" y="6093728"/>
            <a:ext cx="10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Water level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343D8EA9-EDAD-54B3-A1E3-247618F8D096}"/>
              </a:ext>
            </a:extLst>
          </p:cNvPr>
          <p:cNvSpPr txBox="1"/>
          <p:nvPr/>
        </p:nvSpPr>
        <p:spPr>
          <a:xfrm>
            <a:off x="11167004" y="5800830"/>
            <a:ext cx="115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Target levee</a:t>
            </a:r>
          </a:p>
        </p:txBody>
      </p:sp>
      <p:pic>
        <p:nvPicPr>
          <p:cNvPr id="2" name="case2-ezgif.com-video-speed">
            <a:hlinkClick r:id="" action="ppaction://media"/>
            <a:extLst>
              <a:ext uri="{FF2B5EF4-FFF2-40B4-BE49-F238E27FC236}">
                <a16:creationId xmlns:a16="http://schemas.microsoft.com/office/drawing/2014/main" id="{F0580DD4-0B97-E03A-F21A-7751F490A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3562" y="3006118"/>
            <a:ext cx="4968707" cy="3637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2595A-0C53-6BD7-850B-710C1BC8EA99}"/>
              </a:ext>
            </a:extLst>
          </p:cNvPr>
          <p:cNvSpPr txBox="1"/>
          <p:nvPr/>
        </p:nvSpPr>
        <p:spPr>
          <a:xfrm>
            <a:off x="1299814" y="16525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400" b="1" i="0" u="none" strike="noStrike" dirty="0">
                <a:solidFill>
                  <a:srgbClr val="FFFFFF"/>
                </a:solidFill>
                <a:effectLst/>
              </a:rPr>
              <a:t>People do not participate in insurance </a:t>
            </a:r>
            <a:br>
              <a:rPr lang="en-US" sz="1400" b="1" i="0" u="none" strike="noStrike" dirty="0">
                <a:solidFill>
                  <a:srgbClr val="FFFFFF"/>
                </a:solidFill>
                <a:effectLst/>
              </a:rPr>
            </a:br>
            <a:r>
              <a:rPr lang="en-US" sz="1400" b="1" i="0" u="none" strike="noStrike" dirty="0">
                <a:solidFill>
                  <a:srgbClr val="FFFFFF"/>
                </a:solidFill>
                <a:effectLst/>
              </a:rPr>
              <a:t>and levee maintenance</a:t>
            </a:r>
            <a:endParaRPr lang="en-US" sz="1400" b="0" dirty="0">
              <a:effectLst/>
            </a:endParaRPr>
          </a:p>
          <a:p>
            <a:pPr>
              <a:buNone/>
            </a:pP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28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6599C-A923-00C4-E530-95A61375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8C642-0F9B-F472-760A-600C462B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CA4F1-4335-90FD-09AA-04686DEF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D1D0F7-EA5D-B480-8539-D32BCF64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PRELIMINARY RESULTS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322E4A-12D5-297D-2445-C9457585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43" y="1276349"/>
            <a:ext cx="7353543" cy="552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F8D1D-9DEB-ECBE-8296-A261FA7B7B2C}"/>
              </a:ext>
            </a:extLst>
          </p:cNvPr>
          <p:cNvSpPr txBox="1"/>
          <p:nvPr/>
        </p:nvSpPr>
        <p:spPr>
          <a:xfrm>
            <a:off x="9071311" y="1495085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Insurance &amp; cooperate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717B6-8483-5EDF-B893-0933C1F48DE5}"/>
              </a:ext>
            </a:extLst>
          </p:cNvPr>
          <p:cNvSpPr txBox="1"/>
          <p:nvPr/>
        </p:nvSpPr>
        <p:spPr>
          <a:xfrm>
            <a:off x="9071311" y="1935032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Insurance &amp; defect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35AE7-F2B8-79A7-DD90-135091F174F7}"/>
              </a:ext>
            </a:extLst>
          </p:cNvPr>
          <p:cNvSpPr txBox="1"/>
          <p:nvPr/>
        </p:nvSpPr>
        <p:spPr>
          <a:xfrm>
            <a:off x="9071311" y="2399253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insurance &amp; defect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129C9D-12C4-BD82-3036-BC555856030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8626895" y="1679751"/>
            <a:ext cx="444416" cy="3351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741EF4-D062-5ED3-18A3-1C781210634E}"/>
              </a:ext>
            </a:extLst>
          </p:cNvPr>
          <p:cNvCxnSpPr>
            <a:cxnSpLocks/>
          </p:cNvCxnSpPr>
          <p:nvPr/>
        </p:nvCxnSpPr>
        <p:spPr>
          <a:xfrm flipV="1">
            <a:off x="8626895" y="2119698"/>
            <a:ext cx="444416" cy="335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298A7B-E2EF-88BE-2F4F-EBCA0F96B6DC}"/>
              </a:ext>
            </a:extLst>
          </p:cNvPr>
          <p:cNvCxnSpPr>
            <a:cxnSpLocks/>
          </p:cNvCxnSpPr>
          <p:nvPr/>
        </p:nvCxnSpPr>
        <p:spPr>
          <a:xfrm flipV="1">
            <a:off x="8626895" y="2583919"/>
            <a:ext cx="444416" cy="3351"/>
          </a:xfrm>
          <a:prstGeom prst="line">
            <a:avLst/>
          </a:prstGeom>
          <a:ln w="571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915DA7-ACE5-E2C8-18CA-04D1F207D84E}"/>
              </a:ext>
            </a:extLst>
          </p:cNvPr>
          <p:cNvSpPr txBox="1"/>
          <p:nvPr/>
        </p:nvSpPr>
        <p:spPr>
          <a:xfrm>
            <a:off x="9071311" y="3358103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levee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7EE284-BE09-0C6E-A26D-79F8D5CBB6F9}"/>
              </a:ext>
            </a:extLst>
          </p:cNvPr>
          <p:cNvCxnSpPr>
            <a:cxnSpLocks/>
          </p:cNvCxnSpPr>
          <p:nvPr/>
        </p:nvCxnSpPr>
        <p:spPr>
          <a:xfrm flipV="1">
            <a:off x="8626895" y="3542769"/>
            <a:ext cx="444416" cy="3351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0065867-0268-531C-6398-3762D4BCE64D}"/>
              </a:ext>
            </a:extLst>
          </p:cNvPr>
          <p:cNvSpPr txBox="1"/>
          <p:nvPr/>
        </p:nvSpPr>
        <p:spPr>
          <a:xfrm>
            <a:off x="9071311" y="3727435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Levee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61DC3A-D63F-730B-45D9-6684A046E92A}"/>
              </a:ext>
            </a:extLst>
          </p:cNvPr>
          <p:cNvCxnSpPr>
            <a:cxnSpLocks/>
          </p:cNvCxnSpPr>
          <p:nvPr/>
        </p:nvCxnSpPr>
        <p:spPr>
          <a:xfrm flipV="1">
            <a:off x="8626895" y="3912101"/>
            <a:ext cx="444416" cy="3351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B5581E2-A895-6445-CBD2-62829AED4DFA}"/>
              </a:ext>
            </a:extLst>
          </p:cNvPr>
          <p:cNvSpPr txBox="1"/>
          <p:nvPr/>
        </p:nvSpPr>
        <p:spPr>
          <a:xfrm>
            <a:off x="9071311" y="410011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ADA8A4-7E4C-21E4-7A1F-6265E8A48A76}"/>
              </a:ext>
            </a:extLst>
          </p:cNvPr>
          <p:cNvCxnSpPr>
            <a:cxnSpLocks/>
          </p:cNvCxnSpPr>
          <p:nvPr/>
        </p:nvCxnSpPr>
        <p:spPr>
          <a:xfrm flipV="1">
            <a:off x="8626895" y="4284784"/>
            <a:ext cx="444416" cy="3351"/>
          </a:xfrm>
          <a:prstGeom prst="line">
            <a:avLst/>
          </a:prstGeom>
          <a:ln w="571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63BA5-5C24-D20E-BE56-3F4F6246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7472D-EFF4-E477-257D-01F53130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C6A6DC-EC9D-0D95-FB25-41FD7AB1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251DD3-DC68-208B-789D-4F9BE959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GLOBAL SENSITIVITY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12900-1050-FC41-FBF8-294674DD7C96}"/>
              </a:ext>
            </a:extLst>
          </p:cNvPr>
          <p:cNvSpPr txBox="1"/>
          <p:nvPr/>
        </p:nvSpPr>
        <p:spPr>
          <a:xfrm flipH="1">
            <a:off x="895940" y="1902838"/>
            <a:ext cx="5297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Sensitivity analysis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sensitive the output of a model is with respect to elements of the model that are subject to uncertainty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Global sensitivity analysis</a:t>
            </a:r>
          </a:p>
          <a:p>
            <a:r>
              <a:rPr lang="en-US" sz="2400" dirty="0">
                <a:latin typeface="Helvetica" pitchFamily="2" charset="0"/>
                <a:ea typeface="Helvetica Neue Light" panose="02000403000000020004" pitchFamily="2" charset="0"/>
              </a:rPr>
              <a:t>Sensitivity analysis through which all model factors are varied. Allows for direct and </a:t>
            </a:r>
            <a:r>
              <a:rPr lang="en-US" sz="2400" u="sng" dirty="0">
                <a:latin typeface="Helvetica" pitchFamily="2" charset="0"/>
                <a:ea typeface="Helvetica Neue Light" panose="02000403000000020004" pitchFamily="2" charset="0"/>
              </a:rPr>
              <a:t>interactive</a:t>
            </a:r>
            <a:r>
              <a:rPr lang="en-US" sz="2400" dirty="0">
                <a:latin typeface="Helvetica" pitchFamily="2" charset="0"/>
                <a:ea typeface="Helvetica Neue Light" panose="02000403000000020004" pitchFamily="2" charset="0"/>
              </a:rPr>
              <a:t> effects to be identified.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7E1A604-6F23-FC35-7D62-770D62F75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47354"/>
              </p:ext>
            </p:extLst>
          </p:nvPr>
        </p:nvGraphicFramePr>
        <p:xfrm>
          <a:off x="6632003" y="2126412"/>
          <a:ext cx="5410200" cy="2895600"/>
        </p:xfrm>
        <a:graphic>
          <a:graphicData uri="http://schemas.openxmlformats.org/drawingml/2006/table">
            <a:tbl>
              <a:tblPr/>
              <a:tblGrid>
                <a:gridCol w="1631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Classic 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Global 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Linear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Monotonic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additive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 assumptions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No. of factors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O-A-T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All together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Factor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Local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(derivative)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Whole PDF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Interactions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3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64BA9-F9DC-A9D3-3767-AB1291D8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8532B-37F4-DCA0-EDF5-33C09619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D2779-C40E-6E4A-449F-2C7BD191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7195A0-872A-6D4E-7F22-9B919680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GLOBAL SENSITIVITY ANALYSIS FRAMEWORK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AFD325-5107-B9A3-4FF5-3B3EE0CF5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1592210"/>
            <a:ext cx="9248434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5BC35-1666-BDBF-1225-638D40C91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95CD2-F498-803E-CEA3-BAD28480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9B5F5-2D0A-DADE-7792-8DFE315A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98AE23-322E-0FCE-8119-CD2E791C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SOBOL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2600CD-AAC7-D038-65B4-22D0A3503B06}"/>
                  </a:ext>
                </a:extLst>
              </p:cNvPr>
              <p:cNvSpPr txBox="1"/>
              <p:nvPr/>
            </p:nvSpPr>
            <p:spPr>
              <a:xfrm flipH="1">
                <a:off x="895939" y="1902838"/>
                <a:ext cx="6945471" cy="4340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Variance-based method (Sobol)</a:t>
                </a:r>
              </a:p>
              <a:p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Sobol approach decomposes variance in model output as a function of input factor variance: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𝑗𝑘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+… 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First-order (Direct) sensitivity index: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sensitivity index</a:t>
                </a:r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+…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2600CD-AAC7-D038-65B4-22D0A3503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5939" y="1902838"/>
                <a:ext cx="6945471" cy="4340419"/>
              </a:xfrm>
              <a:prstGeom prst="rect">
                <a:avLst/>
              </a:prstGeom>
              <a:blipFill>
                <a:blip r:embed="rId4"/>
                <a:stretch>
                  <a:fillRect l="-1405" t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A23A3E-A255-C855-1D32-56A5A1E5A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871" y="1674880"/>
            <a:ext cx="4498139" cy="35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97135-A568-B626-EB8B-834D4B87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0E226-1546-0896-7048-F51E8923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EA982-36A0-B6BB-3C08-F30274AD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EF92B9-CAED-CFA9-2C2E-7AF3FF644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FRAMING SUSTAINABLE WATER RESOURCE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E3BA4-CE13-4FCA-10C4-121C269592C6}"/>
              </a:ext>
            </a:extLst>
          </p:cNvPr>
          <p:cNvSpPr txBox="1"/>
          <p:nvPr/>
        </p:nvSpPr>
        <p:spPr>
          <a:xfrm>
            <a:off x="2366442" y="5296579"/>
            <a:ext cx="706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framework from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Muneepeerakul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R.,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M. (2017) 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(2004)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0EB1E-9C81-65E0-4330-EB76E9DE6F0F}"/>
              </a:ext>
            </a:extLst>
          </p:cNvPr>
          <p:cNvSpPr txBox="1"/>
          <p:nvPr/>
        </p:nvSpPr>
        <p:spPr>
          <a:xfrm>
            <a:off x="9196701" y="522760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A2DCD1-7146-1BD9-50A2-CD7F93CF9786}"/>
              </a:ext>
            </a:extLst>
          </p:cNvPr>
          <p:cNvSpPr txBox="1"/>
          <p:nvPr/>
        </p:nvSpPr>
        <p:spPr>
          <a:xfrm>
            <a:off x="7296423" y="522760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D3DFB-CC90-0543-BFEF-AE75EC27B1AF}"/>
              </a:ext>
            </a:extLst>
          </p:cNvPr>
          <p:cNvSpPr txBox="1"/>
          <p:nvPr/>
        </p:nvSpPr>
        <p:spPr>
          <a:xfrm>
            <a:off x="345124" y="5786890"/>
            <a:ext cx="11625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Muneepeerakul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R., &amp;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J. M. (2017). Strategic behaviors and governance challenges in social‐ecological systems.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Earth's Future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5(8), 865-876.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J. M., Janssen, M. A., &amp; Ostrom, E. (2004). A framework to analyze the robustness of social-ecological systems from an institutional perspective.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Ecology and society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9(1).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371305-5366-2E79-A413-CC1B186FCBFB}"/>
              </a:ext>
            </a:extLst>
          </p:cNvPr>
          <p:cNvCxnSpPr/>
          <p:nvPr/>
        </p:nvCxnSpPr>
        <p:spPr>
          <a:xfrm>
            <a:off x="345124" y="5784527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2958E23-72C7-F487-BA95-BAC82D97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598" y="1442618"/>
            <a:ext cx="7442298" cy="36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93C9-F4DB-45BC-ABEB-CC3C3327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AA414-E25A-ED68-0D13-FF2C8A35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5A92F-311C-EE82-A69B-922D5DB0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7AFAB-F59B-3C79-473D-B00AAF32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SOBOL APPROACH FOR ABMS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E47692-EAA9-0E34-6887-747095E5AEDB}"/>
                  </a:ext>
                </a:extLst>
              </p:cNvPr>
              <p:cNvSpPr txBox="1"/>
              <p:nvPr/>
            </p:nvSpPr>
            <p:spPr>
              <a:xfrm flipH="1">
                <a:off x="895938" y="1902838"/>
                <a:ext cx="10551314" cy="3347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𝐗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𝐗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𝐗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vector of outcomes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realizations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uncertainties in model inputs resulting in uncertainties in the average output values (deterministic variance)</a:t>
                </a:r>
                <a:endParaRPr lang="en-US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intrinsic variation (stochastic component)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E47692-EAA9-0E34-6887-747095E5A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5938" y="1902838"/>
                <a:ext cx="10551314" cy="3347840"/>
              </a:xfrm>
              <a:prstGeom prst="rect">
                <a:avLst/>
              </a:prstGeom>
              <a:blipFill>
                <a:blip r:embed="rId4"/>
                <a:stretch>
                  <a:fillRect l="-809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B3238C6-C9C4-DA1E-186B-6014334EB047}"/>
              </a:ext>
            </a:extLst>
          </p:cNvPr>
          <p:cNvSpPr txBox="1"/>
          <p:nvPr/>
        </p:nvSpPr>
        <p:spPr>
          <a:xfrm>
            <a:off x="345124" y="5916919"/>
            <a:ext cx="112517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5. Carmona-Cabrero, Á., Muñoz-Carpena, R., Oh, W. S., &amp; </a:t>
            </a:r>
            <a:r>
              <a:rPr lang="en-US" sz="1100" dirty="0" err="1">
                <a:latin typeface="Aptos" panose="020B0004020202020204" pitchFamily="34" charset="0"/>
              </a:rPr>
              <a:t>Muneepeerakul</a:t>
            </a:r>
            <a:r>
              <a:rPr lang="en-US" sz="1100" dirty="0">
                <a:latin typeface="Aptos" panose="020B0004020202020204" pitchFamily="34" charset="0"/>
              </a:rPr>
              <a:t>, R. (2024). Decomposing Variance Decomposition for Stochastic Models: Application to a Proof-Of-Concept </a:t>
            </a: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Human Migration Agent-Based Model. </a:t>
            </a:r>
            <a:r>
              <a:rPr lang="en-US" sz="1100" i="1" dirty="0">
                <a:latin typeface="Aptos" panose="020B0004020202020204" pitchFamily="34" charset="0"/>
              </a:rPr>
              <a:t>Journal of Artificial Societies and Social Simulation</a:t>
            </a:r>
            <a:r>
              <a:rPr lang="en-US" sz="1100" dirty="0">
                <a:latin typeface="Aptos" panose="020B0004020202020204" pitchFamily="34" charset="0"/>
              </a:rPr>
              <a:t>, 27(1).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0BB4D-8E7E-8484-BFAA-48A7A283F092}"/>
              </a:ext>
            </a:extLst>
          </p:cNvPr>
          <p:cNvCxnSpPr/>
          <p:nvPr/>
        </p:nvCxnSpPr>
        <p:spPr>
          <a:xfrm>
            <a:off x="345124" y="5914556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DA7705-3B0C-CFD5-AA26-82C0FCAFF2E4}"/>
              </a:ext>
            </a:extLst>
          </p:cNvPr>
          <p:cNvSpPr txBox="1"/>
          <p:nvPr/>
        </p:nvSpPr>
        <p:spPr>
          <a:xfrm>
            <a:off x="8647112" y="2736861"/>
            <a:ext cx="288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Carmona-Cabrero et al. (2024)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99211-538B-2A71-ECAC-FECF18E59F55}"/>
              </a:ext>
            </a:extLst>
          </p:cNvPr>
          <p:cNvSpPr txBox="1"/>
          <p:nvPr/>
        </p:nvSpPr>
        <p:spPr>
          <a:xfrm>
            <a:off x="11336914" y="2706605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76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BCACE-FC5E-D2E8-9E84-B454F528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967BC-D565-9144-8400-D03CC6487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76C45-350C-3FAD-4277-FE167AA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2E1334-D122-19A5-541A-7F7BA145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SOBOL APPROACH FOR ABMS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4CCAF1-79DC-CF13-C1EA-D45C38BC8085}"/>
                  </a:ext>
                </a:extLst>
              </p:cNvPr>
              <p:cNvSpPr txBox="1"/>
              <p:nvPr/>
            </p:nvSpPr>
            <p:spPr>
              <a:xfrm flipH="1">
                <a:off x="895938" y="1902838"/>
                <a:ext cx="10551314" cy="3347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𝐗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𝐗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𝐗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vector of outcomes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realizations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uncertainties in model inputs resulting in uncertainties in the average output values (deterministic variance)</a:t>
                </a:r>
                <a:endParaRPr lang="en-US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intrinsic variation (stochastic component)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E47692-EAA9-0E34-6887-747095E5A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5938" y="1902838"/>
                <a:ext cx="10551314" cy="3347840"/>
              </a:xfrm>
              <a:prstGeom prst="rect">
                <a:avLst/>
              </a:prstGeom>
              <a:blipFill>
                <a:blip r:embed="rId4"/>
                <a:stretch>
                  <a:fillRect l="-809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D07FC63-F378-0058-1A16-97C7582D6EBF}"/>
              </a:ext>
            </a:extLst>
          </p:cNvPr>
          <p:cNvSpPr txBox="1"/>
          <p:nvPr/>
        </p:nvSpPr>
        <p:spPr>
          <a:xfrm>
            <a:off x="345124" y="5916919"/>
            <a:ext cx="112517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5. Carmona-Cabrero, Á., Muñoz-Carpena, R., Oh, W. S., &amp; </a:t>
            </a:r>
            <a:r>
              <a:rPr lang="en-US" sz="1100" dirty="0" err="1">
                <a:latin typeface="Aptos" panose="020B0004020202020204" pitchFamily="34" charset="0"/>
              </a:rPr>
              <a:t>Muneepeerakul</a:t>
            </a:r>
            <a:r>
              <a:rPr lang="en-US" sz="1100" dirty="0">
                <a:latin typeface="Aptos" panose="020B0004020202020204" pitchFamily="34" charset="0"/>
              </a:rPr>
              <a:t>, R. (2024). Decomposing Variance Decomposition for Stochastic Models: Application to a Proof-Of-Concept </a:t>
            </a: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Human Migration Agent-Based Model. </a:t>
            </a:r>
            <a:r>
              <a:rPr lang="en-US" sz="1100" i="1" dirty="0">
                <a:latin typeface="Aptos" panose="020B0004020202020204" pitchFamily="34" charset="0"/>
              </a:rPr>
              <a:t>Journal of Artificial Societies and Social Simulation</a:t>
            </a:r>
            <a:r>
              <a:rPr lang="en-US" sz="1100" dirty="0">
                <a:latin typeface="Aptos" panose="020B0004020202020204" pitchFamily="34" charset="0"/>
              </a:rPr>
              <a:t>, 27(1).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4B7BE9-3A0A-971F-18AD-38D8EFC94AAE}"/>
              </a:ext>
            </a:extLst>
          </p:cNvPr>
          <p:cNvCxnSpPr/>
          <p:nvPr/>
        </p:nvCxnSpPr>
        <p:spPr>
          <a:xfrm>
            <a:off x="345124" y="5914556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2B67AF-5BC9-950B-DE8E-25AD82EB1CBA}"/>
              </a:ext>
            </a:extLst>
          </p:cNvPr>
          <p:cNvSpPr txBox="1"/>
          <p:nvPr/>
        </p:nvSpPr>
        <p:spPr>
          <a:xfrm>
            <a:off x="8647112" y="2736861"/>
            <a:ext cx="288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Carmona-Cabrero et al. (2024)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B182E-D307-4B7E-4B19-22E7675330D5}"/>
              </a:ext>
            </a:extLst>
          </p:cNvPr>
          <p:cNvSpPr txBox="1"/>
          <p:nvPr/>
        </p:nvSpPr>
        <p:spPr>
          <a:xfrm>
            <a:off x="11336914" y="2706605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179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7A234-819A-0C41-C5AF-9D11C2BF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53EC2-D36B-1BCE-61F2-A3507287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98DA4-1AF8-CFEA-B8EA-28799073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552B80-D912-97C9-B831-BC3BFDA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SOBOL GSA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63420B3-9211-E925-B923-4000BED165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678124"/>
                  </p:ext>
                </p:extLst>
              </p:nvPr>
            </p:nvGraphicFramePr>
            <p:xfrm>
              <a:off x="793708" y="1454126"/>
              <a:ext cx="10311761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7451">
                      <a:extLst>
                        <a:ext uri="{9D8B030D-6E8A-4147-A177-3AD203B41FA5}">
                          <a16:colId xmlns:a16="http://schemas.microsoft.com/office/drawing/2014/main" val="1538608195"/>
                        </a:ext>
                      </a:extLst>
                    </a:gridCol>
                    <a:gridCol w="2110105">
                      <a:extLst>
                        <a:ext uri="{9D8B030D-6E8A-4147-A177-3AD203B41FA5}">
                          <a16:colId xmlns:a16="http://schemas.microsoft.com/office/drawing/2014/main" val="2896051009"/>
                        </a:ext>
                      </a:extLst>
                    </a:gridCol>
                    <a:gridCol w="1487805">
                      <a:extLst>
                        <a:ext uri="{9D8B030D-6E8A-4147-A177-3AD203B41FA5}">
                          <a16:colId xmlns:a16="http://schemas.microsoft.com/office/drawing/2014/main" val="762031716"/>
                        </a:ext>
                      </a:extLst>
                    </a:gridCol>
                    <a:gridCol w="5486400">
                      <a:extLst>
                        <a:ext uri="{9D8B030D-6E8A-4147-A177-3AD203B41FA5}">
                          <a16:colId xmlns:a16="http://schemas.microsoft.com/office/drawing/2014/main" val="6254552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Base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98688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U[0.001,0.003]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Resistance to insurance and cooperation when flooding does not occur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1483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U[0.2,0.6]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Max percentage of labor available for levee maintenance activities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76155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U[-18,-6]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-12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Slope of shift in ostracism curve by increasing cooperator 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01729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U[0.3,0.9]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Degrees of ostracism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1400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U[-75,-25]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% of cooperators where the ostracism abruptly increases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86722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sz="1400" b="0" i="1" smtClean="0">
                                    <a:latin typeface="Cambria Math" panose="02040503050406030204" pitchFamily="18" charset="0"/>
                                  </a:rPr>
                                  <m:t>𝑐𝑜𝑛𝑠𝑒𝑟𝑣𝑎𝑡𝑖𝑣𝑒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U[0.25,0.75]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Probability of a farmer changing to a more profitable strategy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08153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𝑝𝑒𝑟𝑡𝑢𝑟𝑏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U[0.025,0.075]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Probability of new </a:t>
                          </a:r>
                          <a:r>
                            <a:rPr lang="en-US" sz="1400" dirty="0" err="1"/>
                            <a:t>freeriders</a:t>
                          </a:r>
                          <a:r>
                            <a:rPr lang="en-US" sz="1400" dirty="0"/>
                            <a:t> as perturbation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02277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U[0.15,0.45]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Excessive payout amount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660723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U[0.0001,0.0003]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0.0002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Levee maintenance rate per cooperator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923889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U[0.05,0.15]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Insurance premium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11281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𝑟𝑎𝑑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U[1.5,4.5]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Radius of information for strategic selection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9301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𝑤𝑎𝑔𝑒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U[0.3,0.9]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Wage of external works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73529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sz="1400" b="0" i="1" smtClean="0">
                                    <a:latin typeface="Cambria Math" panose="02040503050406030204" pitchFamily="18" charset="0"/>
                                  </a:rPr>
                                  <m:t>𝑚𝑒𝑚𝑜𝑟𝑦𝑡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U[2.5,7.5]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Memory time window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99841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63420B3-9211-E925-B923-4000BED165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678124"/>
                  </p:ext>
                </p:extLst>
              </p:nvPr>
            </p:nvGraphicFramePr>
            <p:xfrm>
              <a:off x="793708" y="1454126"/>
              <a:ext cx="10311761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7451">
                      <a:extLst>
                        <a:ext uri="{9D8B030D-6E8A-4147-A177-3AD203B41FA5}">
                          <a16:colId xmlns:a16="http://schemas.microsoft.com/office/drawing/2014/main" val="1538608195"/>
                        </a:ext>
                      </a:extLst>
                    </a:gridCol>
                    <a:gridCol w="2110105">
                      <a:extLst>
                        <a:ext uri="{9D8B030D-6E8A-4147-A177-3AD203B41FA5}">
                          <a16:colId xmlns:a16="http://schemas.microsoft.com/office/drawing/2014/main" val="2896051009"/>
                        </a:ext>
                      </a:extLst>
                    </a:gridCol>
                    <a:gridCol w="1487805">
                      <a:extLst>
                        <a:ext uri="{9D8B030D-6E8A-4147-A177-3AD203B41FA5}">
                          <a16:colId xmlns:a16="http://schemas.microsoft.com/office/drawing/2014/main" val="762031716"/>
                        </a:ext>
                      </a:extLst>
                    </a:gridCol>
                    <a:gridCol w="5486400">
                      <a:extLst>
                        <a:ext uri="{9D8B030D-6E8A-4147-A177-3AD203B41FA5}">
                          <a16:colId xmlns:a16="http://schemas.microsoft.com/office/drawing/2014/main" val="6254552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Base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986880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61176" r="-743781" b="-7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U[0.001,0.003]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Resistance to insurance and cooperation when flooding does not occur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14833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274000" r="-743781" b="-1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U[0.2,0.6]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Max percentage of labor available for levee maintenance activities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76155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374000" r="-743781" b="-10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U[-18,-6]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-12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Slope of shift in ostracism curve by increasing cooperator 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017293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474000" r="-743781" b="-9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U[0.3,0.9]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Degrees of ostracism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1400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574000" r="-743781" b="-8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U[-75,-25]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% of cooperators where the ostracism abruptly increases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86722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660784" r="-743781" b="-70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U[0.25,0.75]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Probability of a farmer changing to a more profitable strategy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08153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776000" r="-743781" b="-6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U[0.025,0.075]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Probability of new </a:t>
                          </a:r>
                          <a:r>
                            <a:rPr lang="en-US" sz="1400" dirty="0" err="1"/>
                            <a:t>freeriders</a:t>
                          </a:r>
                          <a:r>
                            <a:rPr lang="en-US" sz="1400" dirty="0"/>
                            <a:t> as perturbation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022778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876000" r="-743781" b="-5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U[0.15,0.45]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Excessive payout amount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660723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976000" r="-743781" b="-4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U[0.0001,0.0003]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0.0002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Levee maintenance rate per cooperator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92388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1076000" r="-743781" b="-3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U[0.05,0.15]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Insurance premium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11281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1176000" r="-743781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U[1.5,4.5]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Radius of information for strategic selection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93010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1276000" r="-743781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U[0.3,0.9]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Wage of external works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7352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8" t="-1376000" r="-743781" b="-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U[2.5,7.5]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Memory time window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99841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835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C432F-B9EC-9B2B-F614-0679D89ED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BCD5C-BF7E-C226-E98F-1FDCA0251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254A9-6D07-6F17-6495-B55CB4BD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93005692-73BE-493E-93AB-ECD6027A765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B41B43-CC39-6D7F-7651-42BB431C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GSA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3D9BA-BC49-8AD1-A0BF-94A2CD54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6070"/>
            <a:ext cx="6096000" cy="3325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4ECC5-D728-A1C1-8968-835C09364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20" y="2546070"/>
            <a:ext cx="5406192" cy="334850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6E8C93-8574-4F1A-1BC7-FDF780DAB418}"/>
              </a:ext>
            </a:extLst>
          </p:cNvPr>
          <p:cNvCxnSpPr/>
          <p:nvPr/>
        </p:nvCxnSpPr>
        <p:spPr>
          <a:xfrm flipV="1">
            <a:off x="4132053" y="2697033"/>
            <a:ext cx="3588589" cy="1587260"/>
          </a:xfrm>
          <a:prstGeom prst="line">
            <a:avLst/>
          </a:prstGeom>
          <a:ln>
            <a:solidFill>
              <a:srgbClr val="BC1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71AAA-1AEA-447D-2897-23B9E02DB1F7}"/>
              </a:ext>
            </a:extLst>
          </p:cNvPr>
          <p:cNvSpPr/>
          <p:nvPr/>
        </p:nvSpPr>
        <p:spPr>
          <a:xfrm>
            <a:off x="4511615" y="5345342"/>
            <a:ext cx="1708030" cy="52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3BC2C-6970-0414-129F-EFDB64FDB964}"/>
              </a:ext>
            </a:extLst>
          </p:cNvPr>
          <p:cNvCxnSpPr>
            <a:cxnSpLocks/>
          </p:cNvCxnSpPr>
          <p:nvPr/>
        </p:nvCxnSpPr>
        <p:spPr>
          <a:xfrm>
            <a:off x="3456318" y="5523620"/>
            <a:ext cx="4876799" cy="287549"/>
          </a:xfrm>
          <a:prstGeom prst="line">
            <a:avLst/>
          </a:prstGeom>
          <a:ln>
            <a:solidFill>
              <a:srgbClr val="BC1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FD8136-A2C5-1F15-B00F-BED2DF085D65}"/>
              </a:ext>
            </a:extLst>
          </p:cNvPr>
          <p:cNvSpPr txBox="1"/>
          <p:nvPr/>
        </p:nvSpPr>
        <p:spPr>
          <a:xfrm>
            <a:off x="359359" y="1330035"/>
            <a:ext cx="6938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</a:t>
            </a:r>
            <a:r>
              <a:rPr lang="en-US" dirty="0"/>
              <a:t>: whether a system is sustainable in the long term (binary)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Cooperators are greater than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Levee is maintained within 90% of target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Insurance agencies does not get into huge debt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262FA-AE69-2D7F-126A-80570A52A817}"/>
              </a:ext>
            </a:extLst>
          </p:cNvPr>
          <p:cNvSpPr txBox="1"/>
          <p:nvPr/>
        </p:nvSpPr>
        <p:spPr>
          <a:xfrm>
            <a:off x="7854151" y="1330035"/>
            <a:ext cx="448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GSA samples</a:t>
            </a:r>
          </a:p>
          <a:p>
            <a:r>
              <a:rPr lang="en-US" dirty="0"/>
              <a:t>= 1024 * (13 inputs +2) * 25 realizations</a:t>
            </a:r>
          </a:p>
        </p:txBody>
      </p:sp>
    </p:spTree>
    <p:extLst>
      <p:ext uri="{BB962C8B-B14F-4D97-AF65-F5344CB8AC3E}">
        <p14:creationId xmlns:p14="http://schemas.microsoft.com/office/powerpoint/2010/main" val="14290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DB74-1128-7679-FB8E-FE2379D8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035CE-3F91-CADA-4CB1-4470C802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A10305-03B1-58E2-AF19-2EC5654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93005692-73BE-493E-93AB-ECD6027A765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5ECB91-A580-1FDA-FBA5-ADDE188A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GLOBAL SENSITIVITY ANALYSIS FOR ABMS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8273F5-9CCE-1409-B837-597B36E3B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79" y="945955"/>
            <a:ext cx="10539403" cy="56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E6B3E-2976-D2ED-357E-74DF20D5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630A-DBCF-F40C-179B-3C8AFBA2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STEPS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65760-844D-20B1-7E73-AE5469E9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Woisok.oh@uwaterloo.ca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128C7-9BFD-EE79-2176-5A54E76E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0B76C-1A42-FF25-B9AD-E7287399C0A1}"/>
              </a:ext>
            </a:extLst>
          </p:cNvPr>
          <p:cNvSpPr txBox="1"/>
          <p:nvPr/>
        </p:nvSpPr>
        <p:spPr>
          <a:xfrm flipH="1">
            <a:off x="586680" y="1822057"/>
            <a:ext cx="10593326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Monte-Carlo Filtering for policy designs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Adding climate change into ABM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Temporal fit between social and climate dynamics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“Collective” index insurance modeling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GSA for multiple ABMs</a:t>
            </a:r>
          </a:p>
        </p:txBody>
      </p:sp>
    </p:spTree>
    <p:extLst>
      <p:ext uri="{BB962C8B-B14F-4D97-AF65-F5344CB8AC3E}">
        <p14:creationId xmlns:p14="http://schemas.microsoft.com/office/powerpoint/2010/main" val="21259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E1D40-5F23-841B-E14B-B2C22978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FE12-F8FA-5968-5230-E398251C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715" y="805937"/>
            <a:ext cx="11569729" cy="895927"/>
          </a:xfrm>
        </p:spPr>
        <p:txBody>
          <a:bodyPr>
            <a:norm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1D99A-8297-1EA4-0EFA-899ADD1D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Woisok.oh@uwaterloo.ca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27E2B-2F49-022A-EA0E-9FA41B3F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7F2D9-0414-6CD6-B155-46B37BA7D963}"/>
              </a:ext>
            </a:extLst>
          </p:cNvPr>
          <p:cNvSpPr txBox="1"/>
          <p:nvPr/>
        </p:nvSpPr>
        <p:spPr>
          <a:xfrm flipH="1">
            <a:off x="7440580" y="4245314"/>
            <a:ext cx="4389032" cy="168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more chats, reach out to: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woisok.oh@uwaterloo.ca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https://woisokoh.com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Envelope with solid fill">
            <a:extLst>
              <a:ext uri="{FF2B5EF4-FFF2-40B4-BE49-F238E27FC236}">
                <a16:creationId xmlns:a16="http://schemas.microsoft.com/office/drawing/2014/main" id="{1BFF226A-1158-6011-BE0C-4A0031BDA7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0580" y="4940626"/>
            <a:ext cx="457200" cy="457200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78E79BEE-92C8-EEBD-B4B2-10BFE980BC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0580" y="5473960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DC3F8B-42BB-6765-92B8-C1DA956710F8}"/>
              </a:ext>
            </a:extLst>
          </p:cNvPr>
          <p:cNvSpPr txBox="1"/>
          <p:nvPr/>
        </p:nvSpPr>
        <p:spPr>
          <a:xfrm>
            <a:off x="8163622" y="113402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GSA 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0C5BA-24AF-06DD-6E33-38AE116B08DF}"/>
              </a:ext>
            </a:extLst>
          </p:cNvPr>
          <p:cNvSpPr txBox="1"/>
          <p:nvPr/>
        </p:nvSpPr>
        <p:spPr>
          <a:xfrm>
            <a:off x="10457345" y="113402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GSA code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351A89-A8D5-C2C1-A568-55496F84975D}"/>
              </a:ext>
            </a:extLst>
          </p:cNvPr>
          <p:cNvSpPr txBox="1">
            <a:spLocks/>
          </p:cNvSpPr>
          <p:nvPr/>
        </p:nvSpPr>
        <p:spPr>
          <a:xfrm>
            <a:off x="462098" y="2615146"/>
            <a:ext cx="6697828" cy="307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* Fully funded PhD position available!</a:t>
            </a:r>
          </a:p>
          <a:p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I am hiring a prospective PhD student interested in modeling and analyzing interplays between climatic/hydrological/environmental factors and human displacement from complex systems approaches. If you are interested, please send an email to me.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94722-A5AD-F1C5-BE5D-8CC6F2A23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69" y="1579486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696AFB-DAAC-F4AF-458A-E4DC832FB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130" y="157948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CAF88-A31F-E9B0-DE45-1E183DEF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8E131-D40C-2408-46A3-A9C1005F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3E9817-3B0D-8E08-A288-B7F9B3E2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112500-B7BD-8730-0846-19400A31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FRAMING SUSTAINABLE WATER RESOURCE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F81979-E0F6-CA1D-5508-FCFA0744C6A9}"/>
              </a:ext>
            </a:extLst>
          </p:cNvPr>
          <p:cNvSpPr txBox="1"/>
          <p:nvPr/>
        </p:nvSpPr>
        <p:spPr>
          <a:xfrm>
            <a:off x="2366442" y="5296579"/>
            <a:ext cx="706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framework from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Muneepeerakul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R.,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M. (2017) 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(2004)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819B8-DC64-948A-C8F9-968AD1410DA2}"/>
              </a:ext>
            </a:extLst>
          </p:cNvPr>
          <p:cNvSpPr txBox="1"/>
          <p:nvPr/>
        </p:nvSpPr>
        <p:spPr>
          <a:xfrm>
            <a:off x="9196701" y="522760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36E71-E35C-2025-0077-CCFA0C2ADC97}"/>
              </a:ext>
            </a:extLst>
          </p:cNvPr>
          <p:cNvSpPr txBox="1"/>
          <p:nvPr/>
        </p:nvSpPr>
        <p:spPr>
          <a:xfrm>
            <a:off x="7296423" y="522760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FE53CC-565D-CE92-1D26-256B290CEAC8}"/>
              </a:ext>
            </a:extLst>
          </p:cNvPr>
          <p:cNvSpPr txBox="1"/>
          <p:nvPr/>
        </p:nvSpPr>
        <p:spPr>
          <a:xfrm>
            <a:off x="345124" y="5786890"/>
            <a:ext cx="11625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Muneepeerakul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R., &amp;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J. M. (2017). Strategic behaviors and governance challenges in social‐ecological systems.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Earth's Future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5(8), 865-876.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Anderies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J. M., Janssen, M. A., &amp; Ostrom, E. (2004). A framework to analyze the robustness of social-ecological systems from an institutional perspective.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Ecology and society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9(1).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25C0AD-73FB-11F3-A53D-64903841A1D5}"/>
              </a:ext>
            </a:extLst>
          </p:cNvPr>
          <p:cNvCxnSpPr/>
          <p:nvPr/>
        </p:nvCxnSpPr>
        <p:spPr>
          <a:xfrm>
            <a:off x="345124" y="5784527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CF0F700-0ACB-25C5-6793-2FD28502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598" y="1442618"/>
            <a:ext cx="7442298" cy="366745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1DB7206-F3C9-D0AA-760F-BFCC862654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593979 w 12192000"/>
              <a:gd name="connsiteY0" fmla="*/ 3621589 h 6858000"/>
              <a:gd name="connsiteX1" fmla="*/ 5593979 w 12192000"/>
              <a:gd name="connsiteY1" fmla="*/ 4592548 h 6858000"/>
              <a:gd name="connsiteX2" fmla="*/ 7058346 w 12192000"/>
              <a:gd name="connsiteY2" fmla="*/ 4592548 h 6858000"/>
              <a:gd name="connsiteX3" fmla="*/ 7058346 w 12192000"/>
              <a:gd name="connsiteY3" fmla="*/ 362158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593979" y="3621589"/>
                </a:moveTo>
                <a:lnTo>
                  <a:pt x="5593979" y="4592548"/>
                </a:lnTo>
                <a:lnTo>
                  <a:pt x="7058346" y="4592548"/>
                </a:lnTo>
                <a:lnTo>
                  <a:pt x="7058346" y="362158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3D06B4E-2196-91FE-FE19-49E167F016EB}"/>
              </a:ext>
            </a:extLst>
          </p:cNvPr>
          <p:cNvSpPr/>
          <p:nvPr/>
        </p:nvSpPr>
        <p:spPr>
          <a:xfrm>
            <a:off x="7296423" y="3089633"/>
            <a:ext cx="4793071" cy="1326088"/>
          </a:xfrm>
          <a:prstGeom prst="wedgeRoundRectCallout">
            <a:avLst>
              <a:gd name="adj1" fmla="val -58891"/>
              <a:gd name="adj2" fmla="val 3027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  <a:latin typeface="Aptos" panose="020B0004020202020204" pitchFamily="34" charset="0"/>
              </a:rPr>
              <a:t>Hard </a:t>
            </a: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infrastructure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: physical infrastructure, e.g., dam, road, levee …</a:t>
            </a:r>
          </a:p>
          <a:p>
            <a:r>
              <a:rPr lang="en-US" b="1" i="1" dirty="0">
                <a:solidFill>
                  <a:schemeClr val="tx1"/>
                </a:solidFill>
                <a:latin typeface="Aptos" panose="020B0004020202020204" pitchFamily="34" charset="0"/>
              </a:rPr>
              <a:t>Soft </a:t>
            </a: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infrastructure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: intangible infrastructure, e.g., norms, institutions … </a:t>
            </a:r>
            <a:endParaRPr lang="en-US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B36BC-A37A-FED6-3612-0A6AD42B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igure 1">
            <a:extLst>
              <a:ext uri="{FF2B5EF4-FFF2-40B4-BE49-F238E27FC236}">
                <a16:creationId xmlns:a16="http://schemas.microsoft.com/office/drawing/2014/main" id="{770365EE-66F2-BAFF-65EA-F029B949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" y="1121793"/>
            <a:ext cx="2813585" cy="40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98B7E7-9F2E-61DD-AB76-74ADEF73A5D0}"/>
              </a:ext>
            </a:extLst>
          </p:cNvPr>
          <p:cNvSpPr txBox="1"/>
          <p:nvPr/>
        </p:nvSpPr>
        <p:spPr>
          <a:xfrm>
            <a:off x="61680" y="5268938"/>
            <a:ext cx="2670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Map from Yadav et al. (2020)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3E7F9E-D768-CCD6-0F43-8C2753F4C610}"/>
              </a:ext>
            </a:extLst>
          </p:cNvPr>
          <p:cNvSpPr txBox="1"/>
          <p:nvPr/>
        </p:nvSpPr>
        <p:spPr>
          <a:xfrm>
            <a:off x="2536839" y="5241066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B84F0-CA16-6BDD-1F16-EEEA122D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4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E7E9F-7C4F-DCEC-0130-DE195626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370A07-8133-4D07-1ACC-518D2858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PHYSICAL INFRASTRUCTURE: LEVEES IN COASTAL BANGLADESH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C4D02-6F3E-368F-8808-12F017B1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301" y="1023774"/>
            <a:ext cx="2544680" cy="4779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1FE3DDE-00D3-D737-2136-E34B550C2358}"/>
              </a:ext>
            </a:extLst>
          </p:cNvPr>
          <p:cNvGrpSpPr/>
          <p:nvPr/>
        </p:nvGrpSpPr>
        <p:grpSpPr>
          <a:xfrm>
            <a:off x="3176337" y="1625958"/>
            <a:ext cx="8496931" cy="4176850"/>
            <a:chOff x="3176337" y="1829314"/>
            <a:chExt cx="8496931" cy="41768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2C5EEC-BAD5-FB06-6674-DD579974E961}"/>
                </a:ext>
              </a:extLst>
            </p:cNvPr>
            <p:cNvSpPr/>
            <p:nvPr/>
          </p:nvSpPr>
          <p:spPr>
            <a:xfrm>
              <a:off x="3176337" y="1829314"/>
              <a:ext cx="8496931" cy="417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0D7A7D-AD07-56FB-F9DE-68A792DF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2126" y="2518049"/>
              <a:ext cx="8361142" cy="32329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FD7ED8-4C66-81CD-F4FB-231AD3212B42}"/>
                </a:ext>
              </a:extLst>
            </p:cNvPr>
            <p:cNvSpPr/>
            <p:nvPr/>
          </p:nvSpPr>
          <p:spPr>
            <a:xfrm>
              <a:off x="8773064" y="2251494"/>
              <a:ext cx="2760453" cy="52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2DCAF8-BDF7-68C1-2CC7-5B51766FD529}"/>
                </a:ext>
              </a:extLst>
            </p:cNvPr>
            <p:cNvSpPr/>
            <p:nvPr/>
          </p:nvSpPr>
          <p:spPr>
            <a:xfrm>
              <a:off x="5653944" y="2417232"/>
              <a:ext cx="933123" cy="16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0173F4-4AF7-B7BE-0B69-834A2A403233}"/>
                </a:ext>
              </a:extLst>
            </p:cNvPr>
            <p:cNvSpPr/>
            <p:nvPr/>
          </p:nvSpPr>
          <p:spPr>
            <a:xfrm>
              <a:off x="6645002" y="2455329"/>
              <a:ext cx="933123" cy="16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7EBEA7-3181-660B-83F2-2DA6982000B5}"/>
                </a:ext>
              </a:extLst>
            </p:cNvPr>
            <p:cNvSpPr/>
            <p:nvPr/>
          </p:nvSpPr>
          <p:spPr>
            <a:xfrm>
              <a:off x="9307310" y="2652759"/>
              <a:ext cx="933123" cy="16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E26E8C-41DC-FF52-9AC3-A48D15089021}"/>
              </a:ext>
            </a:extLst>
          </p:cNvPr>
          <p:cNvSpPr txBox="1"/>
          <p:nvPr/>
        </p:nvSpPr>
        <p:spPr>
          <a:xfrm>
            <a:off x="345124" y="5654451"/>
            <a:ext cx="10612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3. Yadav, S., Mondal, M. K., Shew, A., Jagadish, S. K., Khan, Z. H., Sutradhar, A., ... &amp; Chandna, P. (2020). Community water management to intensify agricultural productivity </a:t>
            </a: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in the polders of the coastal zone of Bangladesh. Paddy and Water Environment, 18, 331-343.</a:t>
            </a:r>
          </a:p>
          <a:p>
            <a:r>
              <a:rPr lang="en-US" sz="1100" dirty="0">
                <a:latin typeface="Aptos" panose="020B0004020202020204" pitchFamily="34" charset="0"/>
              </a:rPr>
              <a:t>4. Auerbach, L. W., Goodbred Jr, S. L., Mondal, D. R., Wilson, C. A., Ahmed, K. R., Roy, K., ... &amp; Ackerly, B. A. (2015). Flood risk of natural and embanked landscapes on the </a:t>
            </a: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Ganges–Brahmaputra tidal delta plain. </a:t>
            </a:r>
            <a:r>
              <a:rPr lang="en-US" sz="1100" i="1" dirty="0">
                <a:latin typeface="Aptos" panose="020B0004020202020204" pitchFamily="34" charset="0"/>
              </a:rPr>
              <a:t>Nature Climate Change</a:t>
            </a:r>
            <a:r>
              <a:rPr lang="en-US" sz="1100" dirty="0">
                <a:latin typeface="Aptos" panose="020B0004020202020204" pitchFamily="34" charset="0"/>
              </a:rPr>
              <a:t>, 5(2), 153-157.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B5485E-CD0A-0381-7629-7FF7AEB33BB2}"/>
              </a:ext>
            </a:extLst>
          </p:cNvPr>
          <p:cNvCxnSpPr/>
          <p:nvPr/>
        </p:nvCxnSpPr>
        <p:spPr>
          <a:xfrm>
            <a:off x="345124" y="5652088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604E5E-5099-6C08-EFBF-D45CEBCD88EB}"/>
              </a:ext>
            </a:extLst>
          </p:cNvPr>
          <p:cNvSpPr txBox="1"/>
          <p:nvPr/>
        </p:nvSpPr>
        <p:spPr>
          <a:xfrm>
            <a:off x="5431981" y="1653127"/>
            <a:ext cx="2578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from Auerbach et al. (2015)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69BDE-5C95-F9FA-A72F-398581E57D2D}"/>
              </a:ext>
            </a:extLst>
          </p:cNvPr>
          <p:cNvSpPr txBox="1"/>
          <p:nvPr/>
        </p:nvSpPr>
        <p:spPr>
          <a:xfrm>
            <a:off x="7816983" y="1622871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17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E9850-8B63-99FE-7999-03332A8C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188EF-ABDD-7A08-B167-7F7249A2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67E01-635B-CF4C-B730-680B56C6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1DBB94-6A94-1927-37D4-0D7B05F4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INFORMAL INSTITUTION: COOPERATION FOR LEVEE MAINTENANCE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347BD-EDF4-7709-8ABB-B00805E9A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80" y="1802399"/>
            <a:ext cx="5588258" cy="3698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5116B-A560-60D7-1DFD-B91F0D9004B9}"/>
              </a:ext>
            </a:extLst>
          </p:cNvPr>
          <p:cNvSpPr txBox="1"/>
          <p:nvPr/>
        </p:nvSpPr>
        <p:spPr>
          <a:xfrm>
            <a:off x="2647667" y="5788436"/>
            <a:ext cx="2578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from Auerbach et al. (2015)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77419-0879-E28D-B359-8C49E860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908" y="1802399"/>
            <a:ext cx="5305417" cy="3698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1E9A62-5E3A-95AD-B7D8-E01FDF96AEA4}"/>
              </a:ext>
            </a:extLst>
          </p:cNvPr>
          <p:cNvSpPr txBox="1"/>
          <p:nvPr/>
        </p:nvSpPr>
        <p:spPr>
          <a:xfrm>
            <a:off x="5032669" y="5758180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82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18ADE-D9AF-6355-9B10-95B4CA096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AE5BF-878D-D9F5-AFAD-B7D0AD53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DDE51-DB31-6D4B-FF51-3B93350C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1D5DE2-B90A-51D6-C23D-C60F0886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FORMAL INSTITUTION: INDEX INSURANCE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831A1B-DD97-1C82-AFF5-785BECE3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" y="3253396"/>
            <a:ext cx="4094881" cy="2876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2196D-741C-85A7-8F72-3475BA54D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82" y="1655545"/>
            <a:ext cx="4071153" cy="15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1375C-A0F2-4E38-96F5-573072B9C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833" y="2215337"/>
            <a:ext cx="7252614" cy="1921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4740B-C505-7B45-4BE6-3D99DF2E9F63}"/>
              </a:ext>
            </a:extLst>
          </p:cNvPr>
          <p:cNvSpPr txBox="1"/>
          <p:nvPr/>
        </p:nvSpPr>
        <p:spPr>
          <a:xfrm>
            <a:off x="7889741" y="4770583"/>
            <a:ext cx="25297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Sung et al.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109E2-0AF7-5E6B-0AB0-75BDB95E1E0D}"/>
              </a:ext>
            </a:extLst>
          </p:cNvPr>
          <p:cNvSpPr txBox="1"/>
          <p:nvPr/>
        </p:nvSpPr>
        <p:spPr>
          <a:xfrm>
            <a:off x="9384720" y="4713864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6FE53B-8B17-C6F1-CD01-2B5EABE5340D}"/>
              </a:ext>
            </a:extLst>
          </p:cNvPr>
          <p:cNvSpPr/>
          <p:nvPr/>
        </p:nvSpPr>
        <p:spPr>
          <a:xfrm>
            <a:off x="7777212" y="3513221"/>
            <a:ext cx="1607508" cy="6423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A4F23-FE37-8055-C62F-ACEA2A2E7629}"/>
              </a:ext>
            </a:extLst>
          </p:cNvPr>
          <p:cNvSpPr txBox="1"/>
          <p:nvPr/>
        </p:nvSpPr>
        <p:spPr>
          <a:xfrm>
            <a:off x="345124" y="5973168"/>
            <a:ext cx="85459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5. Sung, K., Kim, Y., &amp; Yu, D. (2022). Spatially explicit agent-based approach for human–flood interaction modeling under external support. </a:t>
            </a: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i="1" dirty="0">
                <a:latin typeface="Aptos" panose="020B0004020202020204" pitchFamily="34" charset="0"/>
              </a:rPr>
              <a:t>Journal of Hydrology</a:t>
            </a:r>
            <a:r>
              <a:rPr lang="en-US" sz="1100" dirty="0">
                <a:latin typeface="Aptos" panose="020B0004020202020204" pitchFamily="34" charset="0"/>
              </a:rPr>
              <a:t>, 612, 128175.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291C17-9A10-75B1-599A-A81BF5FAE351}"/>
              </a:ext>
            </a:extLst>
          </p:cNvPr>
          <p:cNvCxnSpPr/>
          <p:nvPr/>
        </p:nvCxnSpPr>
        <p:spPr>
          <a:xfrm>
            <a:off x="345124" y="5970805"/>
            <a:ext cx="126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F7EF-5B75-DEA4-924F-318B11FF6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BD825-4731-BE5B-4B21-627E83CC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4E121-01C4-896F-246C-DB55701C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874933-38BB-F1EA-DE4A-E7504148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PROBLEM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018CF-5B20-1FB1-3ECA-32C0C02765BD}"/>
              </a:ext>
            </a:extLst>
          </p:cNvPr>
          <p:cNvSpPr txBox="1"/>
          <p:nvPr/>
        </p:nvSpPr>
        <p:spPr>
          <a:xfrm flipH="1">
            <a:off x="895941" y="1738937"/>
            <a:ext cx="10593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 work has examined how government supports build system sustainability.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self-organization of levee maintenance suggests that there will not be enough government supports in these communities.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Mathematical models are used to understand index insurance and risk transfer strategies.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still lack empirical applications of such models in case studies.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Agent-based models produce useful information for water resource management.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sophisticated tools to fully interpret ABM outcomes.</a:t>
            </a:r>
          </a:p>
        </p:txBody>
      </p:sp>
    </p:spTree>
    <p:extLst>
      <p:ext uri="{BB962C8B-B14F-4D97-AF65-F5344CB8AC3E}">
        <p14:creationId xmlns:p14="http://schemas.microsoft.com/office/powerpoint/2010/main" val="20690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122C-7D70-6A2A-0382-03FFC6D54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4684-006F-9D4E-D0B3-13C9F25F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01550-E289-233F-54BB-2A6F3C3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3E38A0-289D-51C5-2B42-D568280F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AN OVERVIEW OF AN AGENT-BASED MODEL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B800576-8649-4B4A-FB3F-17A669B40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059"/>
            <a:ext cx="12192000" cy="55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37419-780B-C34C-8C4D-A01C2432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99256-53FB-B24E-C818-92B711BD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woisok.oh@uwaterloo.ca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08159-CCA7-02DF-0800-199A8E8A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fld id="{93005692-73BE-493E-93AB-ECD6027A765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99A67D-BB64-AA65-604D-FA0CDA51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PHYSICAL INFRASTRUCTURE MODULE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B385C2D-756B-81A4-34A5-81B99D0DD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15951" r="20585" b="17753"/>
          <a:stretch>
            <a:fillRect/>
          </a:stretch>
        </p:blipFill>
        <p:spPr>
          <a:xfrm>
            <a:off x="-1" y="1330035"/>
            <a:ext cx="12192001" cy="5527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D74569-1307-F23B-2A87-CC88E2BAC23F}"/>
              </a:ext>
            </a:extLst>
          </p:cNvPr>
          <p:cNvSpPr/>
          <p:nvPr/>
        </p:nvSpPr>
        <p:spPr>
          <a:xfrm>
            <a:off x="1847850" y="2114550"/>
            <a:ext cx="8896350" cy="34134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ofWaterloo_WhiteBkgrd">
  <a:themeElements>
    <a:clrScheme name="UWaterloo Engineering">
      <a:dk1>
        <a:srgbClr val="000000"/>
      </a:dk1>
      <a:lt1>
        <a:srgbClr val="FFFFFF"/>
      </a:lt1>
      <a:dk2>
        <a:srgbClr val="757575"/>
      </a:dk2>
      <a:lt2>
        <a:srgbClr val="D6D6D6"/>
      </a:lt2>
      <a:accent1>
        <a:srgbClr val="B45DCB"/>
      </a:accent1>
      <a:accent2>
        <a:srgbClr val="0C0C0C"/>
      </a:accent2>
      <a:accent3>
        <a:srgbClr val="865DA4"/>
      </a:accent3>
      <a:accent4>
        <a:srgbClr val="C2A8F0"/>
      </a:accent4>
      <a:accent5>
        <a:srgbClr val="5D0096"/>
      </a:accent5>
      <a:accent6>
        <a:srgbClr val="865DA4"/>
      </a:accent6>
      <a:hlink>
        <a:srgbClr val="5D0096"/>
      </a:hlink>
      <a:folHlink>
        <a:srgbClr val="595959"/>
      </a:folHlink>
    </a:clrScheme>
    <a:fontScheme name="Custom 3">
      <a:majorFont>
        <a:latin typeface="Barlow Condensed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ulty_of_engineering_powerpoint_template_16-9_widescreen" id="{987C9BB4-A0D7-4E4D-8D46-56A52F7D2DA8}" vid="{9C87E2C4-D19B-8F42-9558-536F7D440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8f0207-1964-4a5e-9049-2927796093eb">
      <Terms xmlns="http://schemas.microsoft.com/office/infopath/2007/PartnerControls"/>
    </lcf76f155ced4ddcb4097134ff3c332f>
    <TaxCatchAll xmlns="9bed8fe0-fd4c-4f92-9936-a2497f3396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35D3CEC2F76A4CA1EC3507E2D03D36" ma:contentTypeVersion="16" ma:contentTypeDescription="Create a new document." ma:contentTypeScope="" ma:versionID="bb97bee70b1606bbb700640dacabe47f">
  <xsd:schema xmlns:xsd="http://www.w3.org/2001/XMLSchema" xmlns:xs="http://www.w3.org/2001/XMLSchema" xmlns:p="http://schemas.microsoft.com/office/2006/metadata/properties" xmlns:ns2="9bed8fe0-fd4c-4f92-9936-a2497f3396f6" xmlns:ns3="5d8f0207-1964-4a5e-9049-2927796093eb" targetNamespace="http://schemas.microsoft.com/office/2006/metadata/properties" ma:root="true" ma:fieldsID="5de26a37e5c2406e777d4ddd47cd8e40" ns2:_="" ns3:_="">
    <xsd:import namespace="9bed8fe0-fd4c-4f92-9936-a2497f3396f6"/>
    <xsd:import namespace="5d8f0207-1964-4a5e-9049-2927796093e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d8fe0-fd4c-4f92-9936-a2497f3396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a7b523d-fb2c-44c1-96a9-2a2e1bedae48}" ma:internalName="TaxCatchAll" ma:showField="CatchAllData" ma:web="9bed8fe0-fd4c-4f92-9936-a2497f339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f0207-1964-4a5e-9049-2927796093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f906fe-3e8e-4b22-a6fd-bde302b921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6C92BA-2C15-4648-8094-8AE24EF764A2}">
  <ds:schemaRefs>
    <ds:schemaRef ds:uri="http://schemas.microsoft.com/office/2006/metadata/properties"/>
    <ds:schemaRef ds:uri="http://schemas.microsoft.com/office/infopath/2007/PartnerControls"/>
    <ds:schemaRef ds:uri="5d8f0207-1964-4a5e-9049-2927796093eb"/>
    <ds:schemaRef ds:uri="9bed8fe0-fd4c-4f92-9936-a2497f3396f6"/>
  </ds:schemaRefs>
</ds:datastoreItem>
</file>

<file path=customXml/itemProps2.xml><?xml version="1.0" encoding="utf-8"?>
<ds:datastoreItem xmlns:ds="http://schemas.openxmlformats.org/officeDocument/2006/customXml" ds:itemID="{87F4C4DB-07ED-49AD-9A79-4094EE45E6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96CB3A-B122-4517-855C-0F4A88E98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d8fe0-fd4c-4f92-9936-a2497f3396f6"/>
    <ds:schemaRef ds:uri="5d8f0207-1964-4a5e-9049-2927796093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9ee03e0-b78c-4998-8bf4-79b266b85105}" enabled="1" method="Standard" siteId="{723a5a87-f39a-4a22-9247-3fc240c0139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engineering_powerpoint_template_16-9_widescreen</Template>
  <TotalTime>4308</TotalTime>
  <Words>1774</Words>
  <Application>Microsoft Office PowerPoint</Application>
  <PresentationFormat>Widescreen</PresentationFormat>
  <Paragraphs>303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Barlow Condensed</vt:lpstr>
      <vt:lpstr>Calibri</vt:lpstr>
      <vt:lpstr>Cambria Math</vt:lpstr>
      <vt:lpstr>Georgia</vt:lpstr>
      <vt:lpstr>Helvetica</vt:lpstr>
      <vt:lpstr>Verdana</vt:lpstr>
      <vt:lpstr>Wingdings</vt:lpstr>
      <vt:lpstr>UofWaterloo_WhiteBkgrd</vt:lpstr>
      <vt:lpstr>Cascading failures of index insurance, cooperation, and levees in coastal Bangladesh:  agent-based modeling and global sensitivity analysis FOR STOCHASTIC MODELS</vt:lpstr>
      <vt:lpstr>FRAMING SUSTAINABLE WATER RESOURCE MANAGEMENT</vt:lpstr>
      <vt:lpstr>FRAMING SUSTAINABLE WATER RESOURCE MANAGEMENT</vt:lpstr>
      <vt:lpstr>PHYSICAL INFRASTRUCTURE: LEVEES IN COASTAL BANGLADESH</vt:lpstr>
      <vt:lpstr>INFORMAL INSTITUTION: COOPERATION FOR LEVEE MAINTENANCE</vt:lpstr>
      <vt:lpstr>FORMAL INSTITUTION: INDEX INSURANCE</vt:lpstr>
      <vt:lpstr>PROBLEM DESIGN</vt:lpstr>
      <vt:lpstr>AN OVERVIEW OF AN AGENT-BASED MODEL</vt:lpstr>
      <vt:lpstr>PHYSICAL INFRASTRUCTURE MODULE</vt:lpstr>
      <vt:lpstr>GIS ENVIRONMENT MODULE</vt:lpstr>
      <vt:lpstr>HYDROLOGY MODULE</vt:lpstr>
      <vt:lpstr>STRATEGIC DECISION MODULE</vt:lpstr>
      <vt:lpstr>INDEX INSURANCE MODULE</vt:lpstr>
      <vt:lpstr>PRELIMINARY RESULTS</vt:lpstr>
      <vt:lpstr>PRELIMINARY RESULTS</vt:lpstr>
      <vt:lpstr>PRELIMINARY RESULTS</vt:lpstr>
      <vt:lpstr>GLOBAL SENSITIVITY ANALYSIS</vt:lpstr>
      <vt:lpstr>GLOBAL SENSITIVITY ANALYSIS FRAMEWORK</vt:lpstr>
      <vt:lpstr>SOBOL APPROACH</vt:lpstr>
      <vt:lpstr>SOBOL APPROACH FOR ABMS</vt:lpstr>
      <vt:lpstr>SOBOL APPROACH FOR ABMS</vt:lpstr>
      <vt:lpstr>SOBOL GSA SETTING</vt:lpstr>
      <vt:lpstr>GSA RESULTS</vt:lpstr>
      <vt:lpstr>GLOBAL SENSITIVITY ANALYSIS FOR ABMS</vt:lpstr>
      <vt:lpstr>FUTURE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Woi Sok Oh</dc:creator>
  <cp:lastModifiedBy>Woi Sok Oh</cp:lastModifiedBy>
  <cp:revision>3</cp:revision>
  <dcterms:created xsi:type="dcterms:W3CDTF">2025-10-05T01:48:25Z</dcterms:created>
  <dcterms:modified xsi:type="dcterms:W3CDTF">2026-05-03T20:36:09Z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0x0101009535D3CEC2F76A4CA1EC3507E2D03D36</vt:lpwstr>
  </property>
</Properties>
</file>