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Lst>
  <p:sldSz cy="5143500" cx="9144000"/>
  <p:notesSz cx="6858000" cy="9144000"/>
  <p:embeddedFontLst>
    <p:embeddedFont>
      <p:font typeface="Playfair Display"/>
      <p:regular r:id="rId21"/>
      <p:bold r:id="rId22"/>
      <p:italic r:id="rId23"/>
      <p:boldItalic r:id="rId24"/>
    </p:embeddedFont>
    <p:embeddedFont>
      <p:font typeface="Montserrat"/>
      <p:regular r:id="rId25"/>
      <p:bold r:id="rId26"/>
      <p:italic r:id="rId27"/>
      <p:boldItalic r:id="rId28"/>
    </p:embeddedFont>
    <p:embeddedFont>
      <p:font typeface="Merriweather Medium"/>
      <p:regular r:id="rId29"/>
      <p:bold r:id="rId30"/>
      <p:italic r:id="rId31"/>
      <p:boldItalic r:id="rId32"/>
    </p:embeddedFont>
    <p:embeddedFont>
      <p:font typeface="EB Garamond"/>
      <p:regular r:id="rId33"/>
      <p:bold r:id="rId34"/>
      <p:italic r:id="rId35"/>
      <p:boldItalic r:id="rId36"/>
    </p:embeddedFont>
    <p:embeddedFont>
      <p:font typeface="Spectral"/>
      <p:regular r:id="rId37"/>
      <p:bold r:id="rId38"/>
      <p:italic r:id="rId39"/>
      <p:boldItalic r:id="rId40"/>
    </p:embeddedFont>
    <p:embeddedFont>
      <p:font typeface="Merriweather"/>
      <p:regular r:id="rId41"/>
      <p:bold r:id="rId42"/>
      <p:italic r:id="rId43"/>
      <p:boldItalic r:id="rId44"/>
    </p:embeddedFont>
    <p:embeddedFont>
      <p:font typeface="Comfortaa"/>
      <p:regular r:id="rId45"/>
      <p:bold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28DA623-2007-4357-925D-BCF4EECCC1D9}">
  <a:tblStyle styleId="{A28DA623-2007-4357-925D-BCF4EECCC1D9}"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Spectral-boldItalic.fntdata"/><Relationship Id="rId20" Type="http://schemas.openxmlformats.org/officeDocument/2006/relationships/slide" Target="slides/slide14.xml"/><Relationship Id="rId42" Type="http://schemas.openxmlformats.org/officeDocument/2006/relationships/font" Target="fonts/Merriweather-bold.fntdata"/><Relationship Id="rId41" Type="http://schemas.openxmlformats.org/officeDocument/2006/relationships/font" Target="fonts/Merriweather-regular.fntdata"/><Relationship Id="rId22" Type="http://schemas.openxmlformats.org/officeDocument/2006/relationships/font" Target="fonts/PlayfairDisplay-bold.fntdata"/><Relationship Id="rId44" Type="http://schemas.openxmlformats.org/officeDocument/2006/relationships/font" Target="fonts/Merriweather-boldItalic.fntdata"/><Relationship Id="rId21" Type="http://schemas.openxmlformats.org/officeDocument/2006/relationships/font" Target="fonts/PlayfairDisplay-regular.fntdata"/><Relationship Id="rId43" Type="http://schemas.openxmlformats.org/officeDocument/2006/relationships/font" Target="fonts/Merriweather-italic.fntdata"/><Relationship Id="rId24" Type="http://schemas.openxmlformats.org/officeDocument/2006/relationships/font" Target="fonts/PlayfairDisplay-boldItalic.fntdata"/><Relationship Id="rId46" Type="http://schemas.openxmlformats.org/officeDocument/2006/relationships/font" Target="fonts/Comfortaa-bold.fntdata"/><Relationship Id="rId23" Type="http://schemas.openxmlformats.org/officeDocument/2006/relationships/font" Target="fonts/PlayfairDisplay-italic.fntdata"/><Relationship Id="rId45" Type="http://schemas.openxmlformats.org/officeDocument/2006/relationships/font" Target="fonts/Comfortaa-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Montserrat-bold.fntdata"/><Relationship Id="rId25" Type="http://schemas.openxmlformats.org/officeDocument/2006/relationships/font" Target="fonts/Montserrat-regular.fntdata"/><Relationship Id="rId28" Type="http://schemas.openxmlformats.org/officeDocument/2006/relationships/font" Target="fonts/Montserrat-boldItalic.fntdata"/><Relationship Id="rId27" Type="http://schemas.openxmlformats.org/officeDocument/2006/relationships/font" Target="fonts/Montserrat-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MerriweatherMedium-regular.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MerriweatherMedium-italic.fntdata"/><Relationship Id="rId30" Type="http://schemas.openxmlformats.org/officeDocument/2006/relationships/font" Target="fonts/MerriweatherMedium-bold.fntdata"/><Relationship Id="rId11" Type="http://schemas.openxmlformats.org/officeDocument/2006/relationships/slide" Target="slides/slide5.xml"/><Relationship Id="rId33" Type="http://schemas.openxmlformats.org/officeDocument/2006/relationships/font" Target="fonts/EBGaramond-regular.fntdata"/><Relationship Id="rId10" Type="http://schemas.openxmlformats.org/officeDocument/2006/relationships/slide" Target="slides/slide4.xml"/><Relationship Id="rId32" Type="http://schemas.openxmlformats.org/officeDocument/2006/relationships/font" Target="fonts/MerriweatherMedium-boldItalic.fntdata"/><Relationship Id="rId13" Type="http://schemas.openxmlformats.org/officeDocument/2006/relationships/slide" Target="slides/slide7.xml"/><Relationship Id="rId35" Type="http://schemas.openxmlformats.org/officeDocument/2006/relationships/font" Target="fonts/EBGaramond-italic.fntdata"/><Relationship Id="rId12" Type="http://schemas.openxmlformats.org/officeDocument/2006/relationships/slide" Target="slides/slide6.xml"/><Relationship Id="rId34" Type="http://schemas.openxmlformats.org/officeDocument/2006/relationships/font" Target="fonts/EBGaramond-bold.fntdata"/><Relationship Id="rId15" Type="http://schemas.openxmlformats.org/officeDocument/2006/relationships/slide" Target="slides/slide9.xml"/><Relationship Id="rId37" Type="http://schemas.openxmlformats.org/officeDocument/2006/relationships/font" Target="fonts/Spectral-regular.fntdata"/><Relationship Id="rId14" Type="http://schemas.openxmlformats.org/officeDocument/2006/relationships/slide" Target="slides/slide8.xml"/><Relationship Id="rId36" Type="http://schemas.openxmlformats.org/officeDocument/2006/relationships/font" Target="fonts/EBGaramond-boldItalic.fntdata"/><Relationship Id="rId17" Type="http://schemas.openxmlformats.org/officeDocument/2006/relationships/slide" Target="slides/slide11.xml"/><Relationship Id="rId39" Type="http://schemas.openxmlformats.org/officeDocument/2006/relationships/font" Target="fonts/Spectral-italic.fntdata"/><Relationship Id="rId16" Type="http://schemas.openxmlformats.org/officeDocument/2006/relationships/slide" Target="slides/slide10.xml"/><Relationship Id="rId38" Type="http://schemas.openxmlformats.org/officeDocument/2006/relationships/font" Target="fonts/Spectral-bold.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 name="Google Shape;5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4" name="Google Shape;204;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4" name="Google Shape;214;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6" name="Google Shape;226;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6" name="Google Shape;236;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6" name="Google Shape;246;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 name="Google Shape;65;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 name="Google Shape;79;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 name="Google Shape;88;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3" name="Google Shape;133;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6" name="Google Shape;156;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6" name="Google Shape;166;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1" name="Google Shape;181;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3" name="Google Shape;193;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 name="Shape 13"/>
        <p:cNvGrpSpPr/>
        <p:nvPr/>
      </p:nvGrpSpPr>
      <p:grpSpPr>
        <a:xfrm>
          <a:off x="0" y="0"/>
          <a:ext cx="0" cy="0"/>
          <a:chOff x="0" y="0"/>
          <a:chExt cx="0" cy="0"/>
        </a:xfrm>
      </p:grpSpPr>
      <p:sp>
        <p:nvSpPr>
          <p:cNvPr id="14" name="Google Shape;14;p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 name="Google Shape;15;p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6" name="Google Shape;16;p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4"/>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9" name="Google Shape;19;p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9"/>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5.png"/><Relationship Id="rId4" Type="http://schemas.openxmlformats.org/officeDocument/2006/relationships/image" Target="../media/image2.png"/><Relationship Id="rId5" Type="http://schemas.openxmlformats.org/officeDocument/2006/relationships/image" Target="../media/image11.png"/><Relationship Id="rId6"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0.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8.png"/><Relationship Id="rId6"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12.png"/><Relationship Id="rId5" Type="http://schemas.openxmlformats.org/officeDocument/2006/relationships/image" Target="../media/image9.png"/><Relationship Id="rId6"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18.png"/><Relationship Id="rId5"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nvSpPr>
        <p:spPr>
          <a:xfrm>
            <a:off x="413925" y="1658675"/>
            <a:ext cx="5550000" cy="610800"/>
          </a:xfrm>
          <a:prstGeom prst="rect">
            <a:avLst/>
          </a:prstGeom>
          <a:noFill/>
          <a:ln>
            <a:noFill/>
          </a:ln>
          <a:effectLst>
            <a:outerShdw blurRad="57150" rotWithShape="0" algn="bl" dir="5400000" dist="19050">
              <a:srgbClr val="000000">
                <a:alpha val="50196"/>
              </a:srgbClr>
            </a:outerShdw>
          </a:effectLst>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300"/>
              <a:buFont typeface="Arial"/>
              <a:buNone/>
            </a:pPr>
            <a:r>
              <a:rPr b="1" i="0" lang="en" sz="3300" u="none" cap="none" strike="noStrike">
                <a:solidFill>
                  <a:schemeClr val="dk1"/>
                </a:solidFill>
                <a:latin typeface="Arial"/>
                <a:ea typeface="Arial"/>
                <a:cs typeface="Arial"/>
                <a:sym typeface="Arial"/>
              </a:rPr>
              <a:t>From Eddies to Extremes</a:t>
            </a:r>
            <a:endParaRPr b="1" i="0" sz="3300" u="none" cap="none" strike="noStrike">
              <a:solidFill>
                <a:schemeClr val="dk1"/>
              </a:solidFill>
              <a:latin typeface="Arial"/>
              <a:ea typeface="Arial"/>
              <a:cs typeface="Arial"/>
              <a:sym typeface="Arial"/>
            </a:endParaRPr>
          </a:p>
        </p:txBody>
      </p:sp>
      <p:sp>
        <p:nvSpPr>
          <p:cNvPr id="55" name="Google Shape;55;p13"/>
          <p:cNvSpPr txBox="1"/>
          <p:nvPr/>
        </p:nvSpPr>
        <p:spPr>
          <a:xfrm>
            <a:off x="457125" y="2318175"/>
            <a:ext cx="7143300" cy="44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2"/>
                </a:solidFill>
                <a:latin typeface="EB Garamond"/>
                <a:ea typeface="EB Garamond"/>
                <a:cs typeface="EB Garamond"/>
                <a:sym typeface="EB Garamond"/>
              </a:rPr>
              <a:t>Dynamical controls on the Extreme Rainfall Footprint during ENSO</a:t>
            </a:r>
            <a:endParaRPr b="0" i="0" sz="1800" u="none" cap="none" strike="noStrike">
              <a:solidFill>
                <a:schemeClr val="dk2"/>
              </a:solidFill>
              <a:latin typeface="EB Garamond"/>
              <a:ea typeface="EB Garamond"/>
              <a:cs typeface="EB Garamond"/>
              <a:sym typeface="EB Garamond"/>
            </a:endParaRPr>
          </a:p>
        </p:txBody>
      </p:sp>
      <p:pic>
        <p:nvPicPr>
          <p:cNvPr id="56" name="Google Shape;56;p13"/>
          <p:cNvPicPr preferRelativeResize="0"/>
          <p:nvPr/>
        </p:nvPicPr>
        <p:blipFill rotWithShape="1">
          <a:blip r:embed="rId3">
            <a:alphaModFix/>
          </a:blip>
          <a:srcRect b="0" l="0" r="67942" t="0"/>
          <a:stretch/>
        </p:blipFill>
        <p:spPr>
          <a:xfrm>
            <a:off x="413925" y="3948150"/>
            <a:ext cx="903675" cy="961701"/>
          </a:xfrm>
          <a:prstGeom prst="rect">
            <a:avLst/>
          </a:prstGeom>
          <a:noFill/>
          <a:ln>
            <a:noFill/>
          </a:ln>
        </p:spPr>
      </p:pic>
      <p:cxnSp>
        <p:nvCxnSpPr>
          <p:cNvPr id="57" name="Google Shape;57;p13"/>
          <p:cNvCxnSpPr/>
          <p:nvPr/>
        </p:nvCxnSpPr>
        <p:spPr>
          <a:xfrm>
            <a:off x="7632000" y="295200"/>
            <a:ext cx="0" cy="619200"/>
          </a:xfrm>
          <a:prstGeom prst="straightConnector1">
            <a:avLst/>
          </a:prstGeom>
          <a:noFill/>
          <a:ln cap="flat" cmpd="sng" w="38100">
            <a:solidFill>
              <a:srgbClr val="4A86E8"/>
            </a:solidFill>
            <a:prstDash val="solid"/>
            <a:round/>
            <a:headEnd len="sm" w="sm" type="none"/>
            <a:tailEnd len="sm" w="sm" type="none"/>
          </a:ln>
        </p:spPr>
      </p:cxnSp>
      <p:pic>
        <p:nvPicPr>
          <p:cNvPr id="58" name="Google Shape;58;p13"/>
          <p:cNvPicPr preferRelativeResize="0"/>
          <p:nvPr/>
        </p:nvPicPr>
        <p:blipFill rotWithShape="1">
          <a:blip r:embed="rId4">
            <a:alphaModFix/>
          </a:blip>
          <a:srcRect b="0" l="0" r="0" t="0"/>
          <a:stretch/>
        </p:blipFill>
        <p:spPr>
          <a:xfrm>
            <a:off x="7692575" y="295200"/>
            <a:ext cx="1374900" cy="619200"/>
          </a:xfrm>
          <a:prstGeom prst="rect">
            <a:avLst/>
          </a:prstGeom>
          <a:noFill/>
          <a:ln>
            <a:noFill/>
          </a:ln>
        </p:spPr>
      </p:pic>
      <p:sp>
        <p:nvSpPr>
          <p:cNvPr id="59" name="Google Shape;59;p13"/>
          <p:cNvSpPr txBox="1"/>
          <p:nvPr/>
        </p:nvSpPr>
        <p:spPr>
          <a:xfrm>
            <a:off x="1238400" y="4211450"/>
            <a:ext cx="3571200" cy="561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1" i="0" lang="en" sz="1300" u="none" cap="none" strike="noStrike">
                <a:solidFill>
                  <a:schemeClr val="dk1"/>
                </a:solidFill>
                <a:latin typeface="Spectral"/>
                <a:ea typeface="Spectral"/>
                <a:cs typeface="Spectral"/>
                <a:sym typeface="Spectral"/>
              </a:rPr>
              <a:t>ATMOSPHERIC CONVECTION AND DYNAMICS GROUP </a:t>
            </a:r>
            <a:endParaRPr b="1" i="0" sz="1300" u="none" cap="none" strike="noStrike">
              <a:solidFill>
                <a:schemeClr val="dk1"/>
              </a:solidFill>
              <a:latin typeface="Spectral"/>
              <a:ea typeface="Spectral"/>
              <a:cs typeface="Spectral"/>
              <a:sym typeface="Spectral"/>
            </a:endParaRPr>
          </a:p>
        </p:txBody>
      </p:sp>
      <p:sp>
        <p:nvSpPr>
          <p:cNvPr id="60" name="Google Shape;60;p13"/>
          <p:cNvSpPr txBox="1"/>
          <p:nvPr/>
        </p:nvSpPr>
        <p:spPr>
          <a:xfrm>
            <a:off x="463200" y="2882868"/>
            <a:ext cx="3699600" cy="561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Playfair Display"/>
                <a:ea typeface="Playfair Display"/>
                <a:cs typeface="Playfair Display"/>
                <a:sym typeface="Playfair Display"/>
              </a:rPr>
              <a:t>Akash Devgan | Akshaya Nikumbh</a:t>
            </a:r>
            <a:endParaRPr b="1" i="0" sz="1400" u="none" cap="none" strike="noStrike">
              <a:solidFill>
                <a:schemeClr val="dk1"/>
              </a:solidFill>
              <a:latin typeface="Playfair Display"/>
              <a:ea typeface="Playfair Display"/>
              <a:cs typeface="Playfair Display"/>
              <a:sym typeface="Playfair Display"/>
            </a:endParaRPr>
          </a:p>
        </p:txBody>
      </p:sp>
      <p:pic>
        <p:nvPicPr>
          <p:cNvPr id="61" name="Google Shape;61;p13"/>
          <p:cNvPicPr preferRelativeResize="0"/>
          <p:nvPr/>
        </p:nvPicPr>
        <p:blipFill rotWithShape="1">
          <a:blip r:embed="rId5">
            <a:alphaModFix/>
          </a:blip>
          <a:srcRect b="0" l="0" r="0" t="0"/>
          <a:stretch/>
        </p:blipFill>
        <p:spPr>
          <a:xfrm>
            <a:off x="112842" y="352866"/>
            <a:ext cx="775200" cy="699476"/>
          </a:xfrm>
          <a:prstGeom prst="rect">
            <a:avLst/>
          </a:prstGeom>
          <a:noFill/>
          <a:ln>
            <a:noFill/>
          </a:ln>
        </p:spPr>
      </p:pic>
      <p:pic>
        <p:nvPicPr>
          <p:cNvPr id="62" name="Google Shape;62;p13"/>
          <p:cNvPicPr preferRelativeResize="0"/>
          <p:nvPr/>
        </p:nvPicPr>
        <p:blipFill rotWithShape="1">
          <a:blip r:embed="rId6">
            <a:alphaModFix/>
          </a:blip>
          <a:srcRect b="12874" l="14836" r="0" t="11219"/>
          <a:stretch/>
        </p:blipFill>
        <p:spPr>
          <a:xfrm>
            <a:off x="1003390" y="377466"/>
            <a:ext cx="1526400" cy="69947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pic>
        <p:nvPicPr>
          <p:cNvPr id="206" name="Google Shape;206;p22"/>
          <p:cNvPicPr preferRelativeResize="0"/>
          <p:nvPr/>
        </p:nvPicPr>
        <p:blipFill rotWithShape="1">
          <a:blip r:embed="rId3">
            <a:alphaModFix/>
          </a:blip>
          <a:srcRect b="0" l="0" r="0" t="0"/>
          <a:stretch/>
        </p:blipFill>
        <p:spPr>
          <a:xfrm>
            <a:off x="274325" y="1183950"/>
            <a:ext cx="8756925" cy="2424400"/>
          </a:xfrm>
          <a:prstGeom prst="rect">
            <a:avLst/>
          </a:prstGeom>
          <a:noFill/>
          <a:ln>
            <a:noFill/>
          </a:ln>
        </p:spPr>
      </p:pic>
      <p:sp>
        <p:nvSpPr>
          <p:cNvPr id="207" name="Google Shape;207;p22"/>
          <p:cNvSpPr txBox="1"/>
          <p:nvPr/>
        </p:nvSpPr>
        <p:spPr>
          <a:xfrm>
            <a:off x="923575" y="191525"/>
            <a:ext cx="73854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chemeClr val="dk2"/>
                </a:solidFill>
                <a:latin typeface="Merriweather Medium"/>
                <a:ea typeface="Merriweather Medium"/>
                <a:cs typeface="Merriweather Medium"/>
                <a:sym typeface="Merriweather Medium"/>
              </a:rPr>
              <a:t>How does the relationship change during ENSO?</a:t>
            </a:r>
            <a:endParaRPr b="0" i="0" sz="1800" u="none" cap="none" strike="noStrike">
              <a:solidFill>
                <a:schemeClr val="dk2"/>
              </a:solidFill>
              <a:latin typeface="Merriweather Medium"/>
              <a:ea typeface="Merriweather Medium"/>
              <a:cs typeface="Merriweather Medium"/>
              <a:sym typeface="Merriweather Medium"/>
            </a:endParaRPr>
          </a:p>
        </p:txBody>
      </p:sp>
      <p:sp>
        <p:nvSpPr>
          <p:cNvPr id="208" name="Google Shape;208;p22"/>
          <p:cNvSpPr txBox="1"/>
          <p:nvPr/>
        </p:nvSpPr>
        <p:spPr>
          <a:xfrm>
            <a:off x="236750" y="4011525"/>
            <a:ext cx="4526700" cy="1067400"/>
          </a:xfrm>
          <a:prstGeom prst="rect">
            <a:avLst/>
          </a:prstGeom>
          <a:noFill/>
          <a:ln>
            <a:noFill/>
          </a:ln>
        </p:spPr>
        <p:txBody>
          <a:bodyPr anchorCtr="0" anchor="t" bIns="91425" lIns="91425" spcFirstLastPara="1" rIns="91425" wrap="square" tIns="91425">
            <a:spAutoFit/>
          </a:bodyPr>
          <a:lstStyle/>
          <a:p>
            <a:pPr indent="-285750" lvl="0" marL="457200" marR="0" rtl="0" algn="l">
              <a:lnSpc>
                <a:spcPct val="100000"/>
              </a:lnSpc>
              <a:spcBef>
                <a:spcPts val="1200"/>
              </a:spcBef>
              <a:spcAft>
                <a:spcPts val="0"/>
              </a:spcAft>
              <a:buClr>
                <a:schemeClr val="dk1"/>
              </a:buClr>
              <a:buSzPts val="900"/>
              <a:buFont typeface="Montserrat"/>
              <a:buChar char="●"/>
            </a:pPr>
            <a:r>
              <a:rPr b="0" i="0" lang="en" sz="900" u="none" cap="none" strike="noStrike">
                <a:solidFill>
                  <a:schemeClr val="dk1"/>
                </a:solidFill>
                <a:latin typeface="Montserrat"/>
                <a:ea typeface="Montserrat"/>
                <a:cs typeface="Montserrat"/>
                <a:sym typeface="Montserrat"/>
              </a:rPr>
              <a:t>Significant positive relationship (r ≈ 0.6) across all ENSO phases</a:t>
            </a:r>
            <a:endParaRPr b="0" i="0" sz="900" u="none" cap="none" strike="noStrike">
              <a:solidFill>
                <a:schemeClr val="dk1"/>
              </a:solidFill>
              <a:latin typeface="Montserrat"/>
              <a:ea typeface="Montserrat"/>
              <a:cs typeface="Montserrat"/>
              <a:sym typeface="Montserrat"/>
            </a:endParaRPr>
          </a:p>
          <a:p>
            <a:pPr indent="-285750" lvl="0" marL="457200" marR="0" rtl="0" algn="l">
              <a:lnSpc>
                <a:spcPct val="100000"/>
              </a:lnSpc>
              <a:spcBef>
                <a:spcPts val="0"/>
              </a:spcBef>
              <a:spcAft>
                <a:spcPts val="0"/>
              </a:spcAft>
              <a:buClr>
                <a:schemeClr val="dk1"/>
              </a:buClr>
              <a:buSzPts val="900"/>
              <a:buFont typeface="Montserrat"/>
              <a:buChar char="●"/>
            </a:pPr>
            <a:r>
              <a:rPr b="0" i="0" lang="en" sz="900" u="none" cap="none" strike="noStrike">
                <a:solidFill>
                  <a:schemeClr val="dk1"/>
                </a:solidFill>
                <a:latin typeface="Montserrat"/>
                <a:ea typeface="Montserrat"/>
                <a:cs typeface="Montserrat"/>
                <a:sym typeface="Montserrat"/>
              </a:rPr>
              <a:t>Upper envelope increases with Rhines scale</a:t>
            </a:r>
            <a:endParaRPr b="0" i="0" sz="900" u="none" cap="none" strike="noStrike">
              <a:solidFill>
                <a:schemeClr val="dk1"/>
              </a:solidFill>
              <a:latin typeface="Montserrat"/>
              <a:ea typeface="Montserrat"/>
              <a:cs typeface="Montserrat"/>
              <a:sym typeface="Montserrat"/>
            </a:endParaRPr>
          </a:p>
          <a:p>
            <a:pPr indent="0" lvl="0" marL="0" marR="0" rtl="0" algn="l">
              <a:lnSpc>
                <a:spcPct val="115000"/>
              </a:lnSpc>
              <a:spcBef>
                <a:spcPts val="1200"/>
              </a:spcBef>
              <a:spcAft>
                <a:spcPts val="0"/>
              </a:spcAft>
              <a:buClr>
                <a:srgbClr val="000000"/>
              </a:buClr>
              <a:buSzPts val="900"/>
              <a:buFont typeface="Arial"/>
              <a:buNone/>
            </a:pPr>
            <a:r>
              <a:t/>
            </a:r>
            <a:endParaRPr b="0" i="0" sz="900" u="none" cap="none" strike="noStrike">
              <a:solidFill>
                <a:schemeClr val="dk1"/>
              </a:solidFill>
              <a:latin typeface="Montserrat"/>
              <a:ea typeface="Montserrat"/>
              <a:cs typeface="Montserrat"/>
              <a:sym typeface="Montserrat"/>
            </a:endParaRPr>
          </a:p>
          <a:p>
            <a:pPr indent="0" lvl="0" marL="0" marR="0" rtl="0" algn="l">
              <a:lnSpc>
                <a:spcPct val="115000"/>
              </a:lnSpc>
              <a:spcBef>
                <a:spcPts val="1200"/>
              </a:spcBef>
              <a:spcAft>
                <a:spcPts val="1200"/>
              </a:spcAft>
              <a:buClr>
                <a:srgbClr val="000000"/>
              </a:buClr>
              <a:buSzPts val="900"/>
              <a:buFont typeface="Arial"/>
              <a:buNone/>
            </a:pPr>
            <a:r>
              <a:t/>
            </a:r>
            <a:endParaRPr b="0" i="0" sz="900" u="none" cap="none" strike="noStrike">
              <a:solidFill>
                <a:schemeClr val="dk1"/>
              </a:solidFill>
              <a:latin typeface="Montserrat"/>
              <a:ea typeface="Montserrat"/>
              <a:cs typeface="Montserrat"/>
              <a:sym typeface="Montserrat"/>
            </a:endParaRPr>
          </a:p>
        </p:txBody>
      </p:sp>
      <p:sp>
        <p:nvSpPr>
          <p:cNvPr id="209" name="Google Shape;209;p22"/>
          <p:cNvSpPr txBox="1"/>
          <p:nvPr/>
        </p:nvSpPr>
        <p:spPr>
          <a:xfrm>
            <a:off x="172175" y="860850"/>
            <a:ext cx="3952800" cy="323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1200"/>
              </a:spcAft>
              <a:buClr>
                <a:srgbClr val="000000"/>
              </a:buClr>
              <a:buSzPts val="900"/>
              <a:buFont typeface="Arial"/>
              <a:buNone/>
            </a:pPr>
            <a:r>
              <a:rPr b="0" i="0" lang="en" sz="900" u="none" cap="none" strike="noStrike">
                <a:solidFill>
                  <a:schemeClr val="dk1"/>
                </a:solidFill>
                <a:latin typeface="Montserrat"/>
                <a:ea typeface="Montserrat"/>
                <a:cs typeface="Montserrat"/>
                <a:sym typeface="Montserrat"/>
              </a:rPr>
              <a:t>Rhines scale constrains the upper bound of ERE size</a:t>
            </a:r>
            <a:endParaRPr b="0" i="0" sz="900" u="none" cap="none" strike="noStrike">
              <a:solidFill>
                <a:schemeClr val="dk1"/>
              </a:solidFill>
              <a:latin typeface="Montserrat"/>
              <a:ea typeface="Montserrat"/>
              <a:cs typeface="Montserrat"/>
              <a:sym typeface="Montserrat"/>
            </a:endParaRPr>
          </a:p>
        </p:txBody>
      </p:sp>
      <p:cxnSp>
        <p:nvCxnSpPr>
          <p:cNvPr id="210" name="Google Shape;210;p22"/>
          <p:cNvCxnSpPr/>
          <p:nvPr/>
        </p:nvCxnSpPr>
        <p:spPr>
          <a:xfrm>
            <a:off x="1621250" y="1111925"/>
            <a:ext cx="394500" cy="867900"/>
          </a:xfrm>
          <a:prstGeom prst="straightConnector1">
            <a:avLst/>
          </a:prstGeom>
          <a:noFill/>
          <a:ln cap="flat" cmpd="sng" w="9525">
            <a:solidFill>
              <a:schemeClr val="dk2"/>
            </a:solidFill>
            <a:prstDash val="solid"/>
            <a:round/>
            <a:headEnd len="sm" w="sm" type="none"/>
            <a:tailEnd len="med" w="med" type="triangle"/>
          </a:ln>
        </p:spPr>
      </p:cxnSp>
      <p:sp>
        <p:nvSpPr>
          <p:cNvPr id="211" name="Google Shape;211;p22"/>
          <p:cNvSpPr txBox="1"/>
          <p:nvPr/>
        </p:nvSpPr>
        <p:spPr>
          <a:xfrm>
            <a:off x="6823900" y="3812425"/>
            <a:ext cx="1913700" cy="323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1200"/>
              </a:spcAft>
              <a:buClr>
                <a:srgbClr val="000000"/>
              </a:buClr>
              <a:buSzPts val="900"/>
              <a:buFont typeface="Arial"/>
              <a:buNone/>
            </a:pPr>
            <a:r>
              <a:rPr b="0" i="0" lang="en" sz="900" u="none" cap="none" strike="noStrike">
                <a:solidFill>
                  <a:schemeClr val="dk1"/>
                </a:solidFill>
                <a:latin typeface="Montserrat"/>
                <a:ea typeface="Montserrat"/>
                <a:cs typeface="Montserrat"/>
                <a:sym typeface="Montserrat"/>
              </a:rPr>
              <a:t>*Northern Hemisphere(30-80)</a:t>
            </a:r>
            <a:endParaRPr b="0" i="0" sz="900" u="none" cap="none" strike="noStrike">
              <a:solidFill>
                <a:schemeClr val="dk1"/>
              </a:solidFill>
              <a:latin typeface="Montserrat"/>
              <a:ea typeface="Montserrat"/>
              <a:cs typeface="Montserrat"/>
              <a:sym typeface="Montserra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pic>
        <p:nvPicPr>
          <p:cNvPr id="216" name="Google Shape;216;p23"/>
          <p:cNvPicPr preferRelativeResize="0"/>
          <p:nvPr/>
        </p:nvPicPr>
        <p:blipFill rotWithShape="1">
          <a:blip r:embed="rId3">
            <a:alphaModFix/>
          </a:blip>
          <a:srcRect b="0" l="0" r="0" t="0"/>
          <a:stretch/>
        </p:blipFill>
        <p:spPr>
          <a:xfrm>
            <a:off x="428050" y="968175"/>
            <a:ext cx="4607877" cy="3585902"/>
          </a:xfrm>
          <a:prstGeom prst="rect">
            <a:avLst/>
          </a:prstGeom>
          <a:noFill/>
          <a:ln>
            <a:noFill/>
          </a:ln>
        </p:spPr>
      </p:pic>
      <p:sp>
        <p:nvSpPr>
          <p:cNvPr id="217" name="Google Shape;217;p23"/>
          <p:cNvSpPr txBox="1"/>
          <p:nvPr/>
        </p:nvSpPr>
        <p:spPr>
          <a:xfrm>
            <a:off x="5062825" y="907675"/>
            <a:ext cx="3576900" cy="4494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1200"/>
              </a:spcAft>
              <a:buClr>
                <a:srgbClr val="000000"/>
              </a:buClr>
              <a:buSzPts val="800"/>
              <a:buFont typeface="Arial"/>
              <a:buNone/>
            </a:pPr>
            <a:r>
              <a:rPr b="1" i="0" lang="en" sz="800" u="none" cap="none" strike="noStrike">
                <a:solidFill>
                  <a:schemeClr val="dk1"/>
                </a:solidFill>
                <a:latin typeface="Montserrat"/>
                <a:ea typeface="Montserrat"/>
                <a:cs typeface="Montserrat"/>
                <a:sym typeface="Montserrat"/>
              </a:rPr>
              <a:t>Stronger scaling during El Niño (~18% increase in slope)</a:t>
            </a:r>
            <a:br>
              <a:rPr b="1" i="0" lang="en" sz="800" u="none" cap="none" strike="noStrike">
                <a:solidFill>
                  <a:schemeClr val="dk1"/>
                </a:solidFill>
                <a:latin typeface="Montserrat"/>
                <a:ea typeface="Montserrat"/>
                <a:cs typeface="Montserrat"/>
                <a:sym typeface="Montserrat"/>
              </a:rPr>
            </a:br>
            <a:endParaRPr b="1" i="0" sz="800" u="none" cap="none" strike="noStrike">
              <a:solidFill>
                <a:schemeClr val="dk1"/>
              </a:solidFill>
              <a:latin typeface="Montserrat"/>
              <a:ea typeface="Montserrat"/>
              <a:cs typeface="Montserrat"/>
              <a:sym typeface="Montserrat"/>
            </a:endParaRPr>
          </a:p>
        </p:txBody>
      </p:sp>
      <p:graphicFrame>
        <p:nvGraphicFramePr>
          <p:cNvPr id="218" name="Google Shape;218;p23"/>
          <p:cNvGraphicFramePr/>
          <p:nvPr/>
        </p:nvGraphicFramePr>
        <p:xfrm>
          <a:off x="4872325" y="1530725"/>
          <a:ext cx="3000000" cy="3000000"/>
        </p:xfrm>
        <a:graphic>
          <a:graphicData uri="http://schemas.openxmlformats.org/drawingml/2006/table">
            <a:tbl>
              <a:tblPr>
                <a:noFill/>
                <a:tableStyleId>{A28DA623-2007-4357-925D-BCF4EECCC1D9}</a:tableStyleId>
              </a:tblPr>
              <a:tblGrid>
                <a:gridCol w="1588150"/>
                <a:gridCol w="835875"/>
                <a:gridCol w="835875"/>
                <a:gridCol w="835875"/>
              </a:tblGrid>
              <a:tr h="26645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b="1" lang="en" sz="1100" u="none" cap="none" strike="noStrike">
                          <a:latin typeface="Montserrat"/>
                          <a:ea typeface="Montserrat"/>
                          <a:cs typeface="Montserrat"/>
                          <a:sym typeface="Montserrat"/>
                        </a:rPr>
                        <a:t>El Nino</a:t>
                      </a:r>
                      <a:endParaRPr b="1" sz="1100" u="none" cap="none" strike="noStrike">
                        <a:latin typeface="Montserrat"/>
                        <a:ea typeface="Montserrat"/>
                        <a:cs typeface="Montserrat"/>
                        <a:sym typeface="Montserrat"/>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b="1" lang="en" sz="1100" u="none" cap="none" strike="noStrike">
                          <a:latin typeface="Montserrat"/>
                          <a:ea typeface="Montserrat"/>
                          <a:cs typeface="Montserrat"/>
                          <a:sym typeface="Montserrat"/>
                        </a:rPr>
                        <a:t>La Nina</a:t>
                      </a:r>
                      <a:endParaRPr b="1" sz="1100" u="none" cap="none" strike="noStrike">
                        <a:latin typeface="Montserrat"/>
                        <a:ea typeface="Montserrat"/>
                        <a:cs typeface="Montserrat"/>
                        <a:sym typeface="Montserrat"/>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b="1" lang="en" sz="1100" u="none" cap="none" strike="noStrike">
                          <a:latin typeface="Montserrat"/>
                          <a:ea typeface="Montserrat"/>
                          <a:cs typeface="Montserrat"/>
                          <a:sym typeface="Montserrat"/>
                        </a:rPr>
                        <a:t>Difference</a:t>
                      </a:r>
                      <a:endParaRPr b="1" sz="1100" u="none" cap="none" strike="noStrike">
                        <a:latin typeface="Montserrat"/>
                        <a:ea typeface="Montserrat"/>
                        <a:cs typeface="Montserrat"/>
                        <a:sym typeface="Montserrat"/>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42225">
                <a:tc>
                  <a:txBody>
                    <a:bodyPr/>
                    <a:lstStyle/>
                    <a:p>
                      <a:pPr indent="0" lvl="0" marL="0" marR="0" rtl="0" algn="ctr">
                        <a:lnSpc>
                          <a:spcPct val="115000"/>
                        </a:lnSpc>
                        <a:spcBef>
                          <a:spcPts val="0"/>
                        </a:spcBef>
                        <a:spcAft>
                          <a:spcPts val="0"/>
                        </a:spcAft>
                        <a:buClr>
                          <a:srgbClr val="000000"/>
                        </a:buClr>
                        <a:buSzPts val="1100"/>
                        <a:buFont typeface="Arial"/>
                        <a:buNone/>
                      </a:pPr>
                      <a:r>
                        <a:rPr b="1" lang="en" sz="1100" u="none" cap="none" strike="noStrike">
                          <a:latin typeface="Montserrat"/>
                          <a:ea typeface="Montserrat"/>
                          <a:cs typeface="Montserrat"/>
                          <a:sym typeface="Montserrat"/>
                        </a:rPr>
                        <a:t>Slope</a:t>
                      </a:r>
                      <a:endParaRPr b="1" sz="1100" u="none" cap="none" strike="noStrike">
                        <a:latin typeface="Montserrat"/>
                        <a:ea typeface="Montserrat"/>
                        <a:cs typeface="Montserrat"/>
                        <a:sym typeface="Montserrat"/>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Montserrat"/>
                          <a:ea typeface="Montserrat"/>
                          <a:cs typeface="Montserrat"/>
                          <a:sym typeface="Montserrat"/>
                        </a:rPr>
                        <a:t>866.44</a:t>
                      </a:r>
                      <a:endParaRPr sz="1100" u="none" cap="none" strike="noStrike">
                        <a:latin typeface="Montserrat"/>
                        <a:ea typeface="Montserrat"/>
                        <a:cs typeface="Montserrat"/>
                        <a:sym typeface="Montserrat"/>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Montserrat"/>
                          <a:ea typeface="Montserrat"/>
                          <a:cs typeface="Montserrat"/>
                          <a:sym typeface="Montserrat"/>
                        </a:rPr>
                        <a:t>733.77</a:t>
                      </a:r>
                      <a:endParaRPr sz="1100" u="none" cap="none" strike="noStrike">
                        <a:latin typeface="Montserrat"/>
                        <a:ea typeface="Montserrat"/>
                        <a:cs typeface="Montserrat"/>
                        <a:sym typeface="Montserrat"/>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Montserrat"/>
                          <a:ea typeface="Montserrat"/>
                          <a:cs typeface="Montserrat"/>
                          <a:sym typeface="Montserrat"/>
                        </a:rPr>
                        <a:t>132.67(~18%)</a:t>
                      </a:r>
                      <a:endParaRPr sz="1100" u="none" cap="none" strike="noStrike">
                        <a:latin typeface="Montserrat"/>
                        <a:ea typeface="Montserrat"/>
                        <a:cs typeface="Montserrat"/>
                        <a:sym typeface="Montserrat"/>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44100">
                <a:tc>
                  <a:txBody>
                    <a:bodyPr/>
                    <a:lstStyle/>
                    <a:p>
                      <a:pPr indent="0" lvl="0" marL="0" marR="0" rtl="0" algn="ctr">
                        <a:lnSpc>
                          <a:spcPct val="115000"/>
                        </a:lnSpc>
                        <a:spcBef>
                          <a:spcPts val="0"/>
                        </a:spcBef>
                        <a:spcAft>
                          <a:spcPts val="0"/>
                        </a:spcAft>
                        <a:buClr>
                          <a:srgbClr val="000000"/>
                        </a:buClr>
                        <a:buSzPts val="1100"/>
                        <a:buFont typeface="Arial"/>
                        <a:buNone/>
                      </a:pPr>
                      <a:r>
                        <a:rPr b="1" lang="en" sz="1100" u="none" cap="none" strike="noStrike">
                          <a:latin typeface="Montserrat"/>
                          <a:ea typeface="Montserrat"/>
                          <a:cs typeface="Montserrat"/>
                          <a:sym typeface="Montserrat"/>
                        </a:rPr>
                        <a:t>90th percentile ERE size</a:t>
                      </a:r>
                      <a:endParaRPr b="1" sz="1100" u="none" cap="none" strike="noStrike">
                        <a:latin typeface="Montserrat"/>
                        <a:ea typeface="Montserrat"/>
                        <a:cs typeface="Montserrat"/>
                        <a:sym typeface="Montserrat"/>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Montserrat"/>
                          <a:ea typeface="Montserrat"/>
                          <a:cs typeface="Montserrat"/>
                          <a:sym typeface="Montserrat"/>
                        </a:rPr>
                        <a:t>304190.19</a:t>
                      </a:r>
                      <a:endParaRPr sz="1100" u="none" cap="none" strike="noStrike">
                        <a:latin typeface="Montserrat"/>
                        <a:ea typeface="Montserrat"/>
                        <a:cs typeface="Montserrat"/>
                        <a:sym typeface="Montserrat"/>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Montserrat"/>
                          <a:ea typeface="Montserrat"/>
                          <a:cs typeface="Montserrat"/>
                          <a:sym typeface="Montserrat"/>
                        </a:rPr>
                        <a:t>295252.73</a:t>
                      </a:r>
                      <a:endParaRPr sz="1100" u="none" cap="none" strike="noStrike">
                        <a:latin typeface="Montserrat"/>
                        <a:ea typeface="Montserrat"/>
                        <a:cs typeface="Montserrat"/>
                        <a:sym typeface="Montserrat"/>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Montserrat"/>
                          <a:ea typeface="Montserrat"/>
                          <a:cs typeface="Montserrat"/>
                          <a:sym typeface="Montserrat"/>
                        </a:rPr>
                        <a:t>8937.46</a:t>
                      </a:r>
                      <a:endParaRPr sz="1100" u="none" cap="none" strike="noStrike">
                        <a:latin typeface="Montserrat"/>
                        <a:ea typeface="Montserrat"/>
                        <a:cs typeface="Montserrat"/>
                        <a:sym typeface="Montserrat"/>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42225">
                <a:tc>
                  <a:txBody>
                    <a:bodyPr/>
                    <a:lstStyle/>
                    <a:p>
                      <a:pPr indent="0" lvl="0" marL="0" marR="0" rtl="0" algn="ctr">
                        <a:lnSpc>
                          <a:spcPct val="115000"/>
                        </a:lnSpc>
                        <a:spcBef>
                          <a:spcPts val="0"/>
                        </a:spcBef>
                        <a:spcAft>
                          <a:spcPts val="0"/>
                        </a:spcAft>
                        <a:buClr>
                          <a:srgbClr val="000000"/>
                        </a:buClr>
                        <a:buSzPts val="1100"/>
                        <a:buFont typeface="Arial"/>
                        <a:buNone/>
                      </a:pPr>
                      <a:r>
                        <a:rPr b="1" lang="en" sz="1100" u="none" cap="none" strike="noStrike">
                          <a:latin typeface="Montserrat"/>
                          <a:ea typeface="Montserrat"/>
                          <a:cs typeface="Montserrat"/>
                          <a:sym typeface="Montserrat"/>
                        </a:rPr>
                        <a:t>Mean Vertical shift</a:t>
                      </a:r>
                      <a:endParaRPr b="1" sz="1100" u="none" cap="none" strike="noStrike">
                        <a:latin typeface="Montserrat"/>
                        <a:ea typeface="Montserrat"/>
                        <a:cs typeface="Montserrat"/>
                        <a:sym typeface="Montserrat"/>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gridSpan="3">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Montserrat"/>
                          <a:ea typeface="Montserrat"/>
                          <a:cs typeface="Montserrat"/>
                          <a:sym typeface="Montserrat"/>
                        </a:rPr>
                        <a:t>5359.41</a:t>
                      </a:r>
                      <a:endParaRPr sz="1100" u="none" cap="none" strike="noStrike">
                        <a:latin typeface="Montserrat"/>
                        <a:ea typeface="Montserrat"/>
                        <a:cs typeface="Montserrat"/>
                        <a:sym typeface="Montserrat"/>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hMerge="1"/>
                <a:tc hMerge="1"/>
              </a:tr>
            </a:tbl>
          </a:graphicData>
        </a:graphic>
      </p:graphicFrame>
      <p:sp>
        <p:nvSpPr>
          <p:cNvPr id="219" name="Google Shape;219;p23"/>
          <p:cNvSpPr/>
          <p:nvPr/>
        </p:nvSpPr>
        <p:spPr>
          <a:xfrm>
            <a:off x="4740100" y="1311100"/>
            <a:ext cx="1687500" cy="4494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20" name="Google Shape;220;p23"/>
          <p:cNvCxnSpPr/>
          <p:nvPr/>
        </p:nvCxnSpPr>
        <p:spPr>
          <a:xfrm flipH="1" rot="10800000">
            <a:off x="5748625" y="1196925"/>
            <a:ext cx="60600" cy="840300"/>
          </a:xfrm>
          <a:prstGeom prst="straightConnector1">
            <a:avLst/>
          </a:prstGeom>
          <a:noFill/>
          <a:ln cap="flat" cmpd="sng" w="9525">
            <a:solidFill>
              <a:schemeClr val="dk2"/>
            </a:solidFill>
            <a:prstDash val="solid"/>
            <a:round/>
            <a:headEnd len="sm" w="sm" type="none"/>
            <a:tailEnd len="med" w="med" type="triangle"/>
          </a:ln>
        </p:spPr>
      </p:cxnSp>
      <p:sp>
        <p:nvSpPr>
          <p:cNvPr id="221" name="Google Shape;221;p23"/>
          <p:cNvSpPr txBox="1"/>
          <p:nvPr/>
        </p:nvSpPr>
        <p:spPr>
          <a:xfrm>
            <a:off x="5100925" y="3144375"/>
            <a:ext cx="35769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1200"/>
              </a:spcAft>
              <a:buClr>
                <a:srgbClr val="000000"/>
              </a:buClr>
              <a:buSzPts val="800"/>
              <a:buFont typeface="Arial"/>
              <a:buNone/>
            </a:pPr>
            <a:r>
              <a:rPr b="1" i="0" lang="en" sz="800" u="none" cap="none" strike="noStrike">
                <a:solidFill>
                  <a:schemeClr val="dk1"/>
                </a:solidFill>
                <a:latin typeface="Montserrat"/>
                <a:ea typeface="Montserrat"/>
                <a:cs typeface="Montserrat"/>
                <a:sym typeface="Montserrat"/>
              </a:rPr>
              <a:t>Larger extreme size during El Nino</a:t>
            </a:r>
            <a:endParaRPr b="1" i="0" sz="800" u="none" cap="none" strike="noStrike">
              <a:solidFill>
                <a:schemeClr val="dk1"/>
              </a:solidFill>
              <a:latin typeface="Montserrat"/>
              <a:ea typeface="Montserrat"/>
              <a:cs typeface="Montserrat"/>
              <a:sym typeface="Montserrat"/>
            </a:endParaRPr>
          </a:p>
        </p:txBody>
      </p:sp>
      <p:sp>
        <p:nvSpPr>
          <p:cNvPr id="222" name="Google Shape;222;p23"/>
          <p:cNvSpPr txBox="1"/>
          <p:nvPr/>
        </p:nvSpPr>
        <p:spPr>
          <a:xfrm>
            <a:off x="7018875" y="4639400"/>
            <a:ext cx="1913700" cy="323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1200"/>
              </a:spcAft>
              <a:buClr>
                <a:srgbClr val="000000"/>
              </a:buClr>
              <a:buSzPts val="900"/>
              <a:buFont typeface="Arial"/>
              <a:buNone/>
            </a:pPr>
            <a:r>
              <a:rPr b="0" i="0" lang="en" sz="900" u="none" cap="none" strike="noStrike">
                <a:solidFill>
                  <a:schemeClr val="dk1"/>
                </a:solidFill>
                <a:latin typeface="Montserrat"/>
                <a:ea typeface="Montserrat"/>
                <a:cs typeface="Montserrat"/>
                <a:sym typeface="Montserrat"/>
              </a:rPr>
              <a:t>*Northern Hemisphere(30-80)</a:t>
            </a:r>
            <a:endParaRPr b="0" i="0" sz="900" u="none" cap="none" strike="noStrike">
              <a:solidFill>
                <a:schemeClr val="dk1"/>
              </a:solidFill>
              <a:latin typeface="Montserrat"/>
              <a:ea typeface="Montserrat"/>
              <a:cs typeface="Montserrat"/>
              <a:sym typeface="Montserrat"/>
            </a:endParaRPr>
          </a:p>
        </p:txBody>
      </p:sp>
      <p:sp>
        <p:nvSpPr>
          <p:cNvPr id="223" name="Google Shape;223;p23"/>
          <p:cNvSpPr txBox="1"/>
          <p:nvPr/>
        </p:nvSpPr>
        <p:spPr>
          <a:xfrm>
            <a:off x="923575" y="191525"/>
            <a:ext cx="73854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chemeClr val="dk2"/>
                </a:solidFill>
                <a:latin typeface="Merriweather Medium"/>
                <a:ea typeface="Merriweather Medium"/>
                <a:cs typeface="Merriweather Medium"/>
                <a:sym typeface="Merriweather Medium"/>
              </a:rPr>
              <a:t>How does the relationship change during ENSO?</a:t>
            </a:r>
            <a:endParaRPr b="0" i="0" sz="1800" u="none" cap="none" strike="noStrike">
              <a:solidFill>
                <a:schemeClr val="dk2"/>
              </a:solidFill>
              <a:latin typeface="Merriweather Medium"/>
              <a:ea typeface="Merriweather Medium"/>
              <a:cs typeface="Merriweather Medium"/>
              <a:sym typeface="Merriweather Medium"/>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24"/>
          <p:cNvSpPr txBox="1"/>
          <p:nvPr/>
        </p:nvSpPr>
        <p:spPr>
          <a:xfrm>
            <a:off x="802550" y="191525"/>
            <a:ext cx="73854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chemeClr val="dk2"/>
                </a:solidFill>
                <a:latin typeface="Merriweather Medium"/>
                <a:ea typeface="Merriweather Medium"/>
                <a:cs typeface="Merriweather Medium"/>
                <a:sym typeface="Merriweather Medium"/>
              </a:rPr>
              <a:t>How does the distribution change during ENSO</a:t>
            </a:r>
            <a:endParaRPr b="0" i="0" sz="1800" u="none" cap="none" strike="noStrike">
              <a:solidFill>
                <a:schemeClr val="dk2"/>
              </a:solidFill>
              <a:latin typeface="Merriweather Medium"/>
              <a:ea typeface="Merriweather Medium"/>
              <a:cs typeface="Merriweather Medium"/>
              <a:sym typeface="Merriweather Medium"/>
            </a:endParaRPr>
          </a:p>
        </p:txBody>
      </p:sp>
      <p:pic>
        <p:nvPicPr>
          <p:cNvPr id="229" name="Google Shape;229;p24"/>
          <p:cNvPicPr preferRelativeResize="0"/>
          <p:nvPr/>
        </p:nvPicPr>
        <p:blipFill rotWithShape="1">
          <a:blip r:embed="rId3">
            <a:alphaModFix/>
          </a:blip>
          <a:srcRect b="0" l="0" r="0" t="0"/>
          <a:stretch/>
        </p:blipFill>
        <p:spPr>
          <a:xfrm>
            <a:off x="1130640" y="612875"/>
            <a:ext cx="6338959" cy="2263700"/>
          </a:xfrm>
          <a:prstGeom prst="rect">
            <a:avLst/>
          </a:prstGeom>
          <a:noFill/>
          <a:ln>
            <a:noFill/>
          </a:ln>
        </p:spPr>
      </p:pic>
      <p:pic>
        <p:nvPicPr>
          <p:cNvPr id="230" name="Google Shape;230;p24"/>
          <p:cNvPicPr preferRelativeResize="0"/>
          <p:nvPr/>
        </p:nvPicPr>
        <p:blipFill rotWithShape="1">
          <a:blip r:embed="rId4">
            <a:alphaModFix/>
          </a:blip>
          <a:srcRect b="0" l="0" r="0" t="0"/>
          <a:stretch/>
        </p:blipFill>
        <p:spPr>
          <a:xfrm>
            <a:off x="1119596" y="2956825"/>
            <a:ext cx="6369951" cy="2146324"/>
          </a:xfrm>
          <a:prstGeom prst="rect">
            <a:avLst/>
          </a:prstGeom>
          <a:noFill/>
          <a:ln>
            <a:noFill/>
          </a:ln>
        </p:spPr>
      </p:pic>
      <p:sp>
        <p:nvSpPr>
          <p:cNvPr id="231" name="Google Shape;231;p24"/>
          <p:cNvSpPr txBox="1"/>
          <p:nvPr/>
        </p:nvSpPr>
        <p:spPr>
          <a:xfrm>
            <a:off x="0" y="496957"/>
            <a:ext cx="2341200" cy="4494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1200"/>
              </a:spcAft>
              <a:buClr>
                <a:srgbClr val="000000"/>
              </a:buClr>
              <a:buSzPts val="800"/>
              <a:buFont typeface="Arial"/>
              <a:buNone/>
            </a:pPr>
            <a:r>
              <a:rPr b="0" i="0" lang="en" sz="800" u="none" cap="none" strike="noStrike">
                <a:solidFill>
                  <a:srgbClr val="000000"/>
                </a:solidFill>
                <a:latin typeface="Montserrat"/>
                <a:ea typeface="Montserrat"/>
                <a:cs typeface="Montserrat"/>
                <a:sym typeface="Montserrat"/>
              </a:rPr>
              <a:t>Redistribution of Rhines scale occurrence</a:t>
            </a:r>
            <a:br>
              <a:rPr b="0" i="0" lang="en" sz="800" u="none" cap="none" strike="noStrike">
                <a:solidFill>
                  <a:srgbClr val="000000"/>
                </a:solidFill>
                <a:latin typeface="Montserrat"/>
                <a:ea typeface="Montserrat"/>
                <a:cs typeface="Montserrat"/>
                <a:sym typeface="Montserrat"/>
              </a:rPr>
            </a:br>
            <a:endParaRPr b="0" i="0" sz="800" u="none" cap="none" strike="noStrike">
              <a:solidFill>
                <a:srgbClr val="000000"/>
              </a:solidFill>
              <a:latin typeface="Montserrat"/>
              <a:ea typeface="Montserrat"/>
              <a:cs typeface="Montserrat"/>
              <a:sym typeface="Montserrat"/>
            </a:endParaRPr>
          </a:p>
        </p:txBody>
      </p:sp>
      <p:sp>
        <p:nvSpPr>
          <p:cNvPr id="232" name="Google Shape;232;p24"/>
          <p:cNvSpPr txBox="1"/>
          <p:nvPr/>
        </p:nvSpPr>
        <p:spPr>
          <a:xfrm>
            <a:off x="0" y="2759504"/>
            <a:ext cx="2529000" cy="641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1200"/>
              </a:spcAft>
              <a:buClr>
                <a:srgbClr val="000000"/>
              </a:buClr>
              <a:buSzPts val="900"/>
              <a:buFont typeface="Arial"/>
              <a:buNone/>
            </a:pPr>
            <a:r>
              <a:rPr b="0" i="0" lang="en" sz="900" u="none" cap="none" strike="noStrike">
                <a:solidFill>
                  <a:srgbClr val="000000"/>
                </a:solidFill>
                <a:latin typeface="Montserrat"/>
                <a:ea typeface="Montserrat"/>
                <a:cs typeface="Montserrat"/>
                <a:sym typeface="Montserrat"/>
              </a:rPr>
              <a:t>ERE size redistribution follows Rhines scale changes</a:t>
            </a:r>
            <a:br>
              <a:rPr b="0" i="0" lang="en" sz="900" u="none" cap="none" strike="noStrike">
                <a:solidFill>
                  <a:srgbClr val="000000"/>
                </a:solidFill>
                <a:latin typeface="Montserrat"/>
                <a:ea typeface="Montserrat"/>
                <a:cs typeface="Montserrat"/>
                <a:sym typeface="Montserrat"/>
              </a:rPr>
            </a:br>
            <a:endParaRPr b="0" i="0" sz="900" u="none" cap="none" strike="noStrike">
              <a:solidFill>
                <a:srgbClr val="000000"/>
              </a:solidFill>
              <a:latin typeface="Montserrat"/>
              <a:ea typeface="Montserrat"/>
              <a:cs typeface="Montserrat"/>
              <a:sym typeface="Montserrat"/>
            </a:endParaRPr>
          </a:p>
        </p:txBody>
      </p:sp>
      <p:sp>
        <p:nvSpPr>
          <p:cNvPr id="233" name="Google Shape;233;p24"/>
          <p:cNvSpPr txBox="1"/>
          <p:nvPr/>
        </p:nvSpPr>
        <p:spPr>
          <a:xfrm>
            <a:off x="7609076" y="2250900"/>
            <a:ext cx="1446600" cy="641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1200"/>
              </a:spcAft>
              <a:buClr>
                <a:srgbClr val="000000"/>
              </a:buClr>
              <a:buSzPts val="900"/>
              <a:buFont typeface="Arial"/>
              <a:buNone/>
            </a:pPr>
            <a:r>
              <a:rPr b="0" i="0" lang="en" sz="900" u="none" cap="none" strike="noStrike">
                <a:solidFill>
                  <a:srgbClr val="000000"/>
                </a:solidFill>
                <a:latin typeface="Montserrat"/>
                <a:ea typeface="Montserrat"/>
                <a:cs typeface="Montserrat"/>
                <a:sym typeface="Montserrat"/>
              </a:rPr>
              <a:t>Dipole pattern → redistribution across phases.</a:t>
            </a:r>
            <a:endParaRPr b="0" i="0" sz="900" u="none" cap="none" strike="noStrike">
              <a:solidFill>
                <a:srgbClr val="000000"/>
              </a:solidFill>
              <a:latin typeface="Montserrat"/>
              <a:ea typeface="Montserrat"/>
              <a:cs typeface="Montserrat"/>
              <a:sym typeface="Montserra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25"/>
          <p:cNvSpPr txBox="1"/>
          <p:nvPr/>
        </p:nvSpPr>
        <p:spPr>
          <a:xfrm>
            <a:off x="546676" y="89507"/>
            <a:ext cx="73854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b="0" i="0" lang="en" sz="2400" u="none" cap="none" strike="noStrike">
                <a:solidFill>
                  <a:srgbClr val="434343"/>
                </a:solidFill>
                <a:latin typeface="Merriweather Medium"/>
                <a:ea typeface="Merriweather Medium"/>
                <a:cs typeface="Merriweather Medium"/>
                <a:sym typeface="Merriweather Medium"/>
              </a:rPr>
              <a:t>Takeaways</a:t>
            </a:r>
            <a:endParaRPr b="0" i="0" sz="2400" u="none" cap="none" strike="noStrike">
              <a:solidFill>
                <a:srgbClr val="434343"/>
              </a:solidFill>
              <a:latin typeface="Merriweather Medium"/>
              <a:ea typeface="Merriweather Medium"/>
              <a:cs typeface="Merriweather Medium"/>
              <a:sym typeface="Merriweather Medium"/>
            </a:endParaRPr>
          </a:p>
        </p:txBody>
      </p:sp>
      <p:sp>
        <p:nvSpPr>
          <p:cNvPr id="239" name="Google Shape;239;p25"/>
          <p:cNvSpPr txBox="1"/>
          <p:nvPr/>
        </p:nvSpPr>
        <p:spPr>
          <a:xfrm>
            <a:off x="220675" y="965514"/>
            <a:ext cx="3815100" cy="1057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434343"/>
                </a:solidFill>
                <a:latin typeface="Montserrat"/>
                <a:ea typeface="Montserrat"/>
                <a:cs typeface="Montserrat"/>
                <a:sym typeface="Montserrat"/>
              </a:rPr>
              <a:t>Where do large heavy events occur ?</a:t>
            </a:r>
            <a:endParaRPr b="1" i="0" sz="1200" u="none" cap="none" strike="noStrike">
              <a:solidFill>
                <a:srgbClr val="434343"/>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434343"/>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434343"/>
                </a:solidFill>
                <a:latin typeface="Montserrat"/>
                <a:ea typeface="Montserrat"/>
                <a:cs typeface="Montserrat"/>
                <a:sym typeface="Montserrat"/>
              </a:rPr>
              <a:t>→Large ERE footprints occur near jet exits, equatorward storm-track flanks, and subtropical dry regions.</a:t>
            </a:r>
            <a:endParaRPr b="0" i="0" sz="1000" u="none" cap="none" strike="noStrike">
              <a:solidFill>
                <a:srgbClr val="434343"/>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434343"/>
              </a:solidFill>
              <a:latin typeface="Montserrat"/>
              <a:ea typeface="Montserrat"/>
              <a:cs typeface="Montserrat"/>
              <a:sym typeface="Montserrat"/>
            </a:endParaRPr>
          </a:p>
        </p:txBody>
      </p:sp>
      <p:sp>
        <p:nvSpPr>
          <p:cNvPr id="240" name="Google Shape;240;p25"/>
          <p:cNvSpPr txBox="1"/>
          <p:nvPr/>
        </p:nvSpPr>
        <p:spPr>
          <a:xfrm>
            <a:off x="4320175" y="977804"/>
            <a:ext cx="4773600" cy="1276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434343"/>
                </a:solidFill>
                <a:latin typeface="Montserrat"/>
                <a:ea typeface="Montserrat"/>
                <a:cs typeface="Montserrat"/>
                <a:sym typeface="Montserrat"/>
              </a:rPr>
              <a:t>What dynamical scale shows the strongest relationship?</a:t>
            </a:r>
            <a:endParaRPr b="1" i="0" sz="1200" u="none" cap="none" strike="noStrike">
              <a:solidFill>
                <a:srgbClr val="434343"/>
              </a:solidFill>
              <a:latin typeface="Montserrat"/>
              <a:ea typeface="Montserrat"/>
              <a:cs typeface="Montserrat"/>
              <a:sym typeface="Montserrat"/>
            </a:endParaRPr>
          </a:p>
          <a:p>
            <a:pPr indent="0" lvl="0" marL="0" marR="0" rtl="0" algn="l">
              <a:lnSpc>
                <a:spcPct val="100000"/>
              </a:lnSpc>
              <a:spcBef>
                <a:spcPts val="400"/>
              </a:spcBef>
              <a:spcAft>
                <a:spcPts val="0"/>
              </a:spcAft>
              <a:buClr>
                <a:srgbClr val="000000"/>
              </a:buClr>
              <a:buSzPts val="1000"/>
              <a:buFont typeface="Arial"/>
              <a:buNone/>
            </a:pPr>
            <a:r>
              <a:rPr b="0" i="0" lang="en" sz="1000" u="none" cap="none" strike="noStrike">
                <a:solidFill>
                  <a:srgbClr val="434343"/>
                </a:solidFill>
                <a:latin typeface="Montserrat"/>
                <a:ea typeface="Montserrat"/>
                <a:cs typeface="Montserrat"/>
                <a:sym typeface="Montserrat"/>
              </a:rPr>
              <a:t>→The Rhines scale shows the clearest and most consistent relationship with ERE size across the extratropics.</a:t>
            </a:r>
            <a:endParaRPr b="0" i="0" sz="1000" u="none" cap="none" strike="noStrike">
              <a:solidFill>
                <a:srgbClr val="434343"/>
              </a:solidFill>
              <a:latin typeface="Montserrat"/>
              <a:ea typeface="Montserrat"/>
              <a:cs typeface="Montserrat"/>
              <a:sym typeface="Montserrat"/>
            </a:endParaRPr>
          </a:p>
          <a:p>
            <a:pPr indent="0" lvl="0" marL="0" marR="0" rtl="0" algn="l">
              <a:lnSpc>
                <a:spcPct val="115000"/>
              </a:lnSpc>
              <a:spcBef>
                <a:spcPts val="1200"/>
              </a:spcBef>
              <a:spcAft>
                <a:spcPts val="0"/>
              </a:spcAft>
              <a:buClr>
                <a:schemeClr val="dk1"/>
              </a:buClr>
              <a:buSzPts val="1100"/>
              <a:buFont typeface="Arial"/>
              <a:buNone/>
            </a:pPr>
            <a:r>
              <a:rPr b="0" i="0" lang="en" sz="1000" u="none" cap="none" strike="noStrike">
                <a:solidFill>
                  <a:srgbClr val="434343"/>
                </a:solidFill>
                <a:latin typeface="Montserrat"/>
                <a:ea typeface="Montserrat"/>
                <a:cs typeface="Montserrat"/>
                <a:sym typeface="Montserrat"/>
              </a:rPr>
              <a:t>→ERE size co-evolves seasonally with the Rhines scale in Northern hemisphere extratropics</a:t>
            </a:r>
            <a:endParaRPr b="0" i="0" sz="1000" u="none" cap="none" strike="noStrike">
              <a:solidFill>
                <a:srgbClr val="434343"/>
              </a:solidFill>
              <a:latin typeface="Montserrat"/>
              <a:ea typeface="Montserrat"/>
              <a:cs typeface="Montserrat"/>
              <a:sym typeface="Montserrat"/>
            </a:endParaRPr>
          </a:p>
          <a:p>
            <a:pPr indent="0" lvl="0" marL="0" marR="0" rtl="0" algn="l">
              <a:lnSpc>
                <a:spcPct val="100000"/>
              </a:lnSpc>
              <a:spcBef>
                <a:spcPts val="1200"/>
              </a:spcBef>
              <a:spcAft>
                <a:spcPts val="0"/>
              </a:spcAft>
              <a:buClr>
                <a:srgbClr val="000000"/>
              </a:buClr>
              <a:buSzPts val="1000"/>
              <a:buFont typeface="Arial"/>
              <a:buNone/>
            </a:pPr>
            <a:r>
              <a:t/>
            </a:r>
            <a:endParaRPr b="0" i="0" sz="1000" u="none" cap="none" strike="noStrike">
              <a:solidFill>
                <a:srgbClr val="434343"/>
              </a:solidFill>
              <a:latin typeface="Montserrat"/>
              <a:ea typeface="Montserrat"/>
              <a:cs typeface="Montserrat"/>
              <a:sym typeface="Montserrat"/>
            </a:endParaRPr>
          </a:p>
          <a:p>
            <a:pPr indent="0" lvl="0" marL="0" marR="0" rtl="0" algn="l">
              <a:lnSpc>
                <a:spcPct val="100000"/>
              </a:lnSpc>
              <a:spcBef>
                <a:spcPts val="400"/>
              </a:spcBef>
              <a:spcAft>
                <a:spcPts val="0"/>
              </a:spcAft>
              <a:buClr>
                <a:srgbClr val="000000"/>
              </a:buClr>
              <a:buSzPts val="1000"/>
              <a:buFont typeface="Arial"/>
              <a:buNone/>
            </a:pPr>
            <a:r>
              <a:t/>
            </a:r>
            <a:endParaRPr b="1" i="0" sz="1000" u="none" cap="none" strike="noStrike">
              <a:solidFill>
                <a:srgbClr val="434343"/>
              </a:solidFill>
              <a:latin typeface="Montserrat"/>
              <a:ea typeface="Montserrat"/>
              <a:cs typeface="Montserrat"/>
              <a:sym typeface="Montserrat"/>
            </a:endParaRPr>
          </a:p>
          <a:p>
            <a:pPr indent="0" lvl="0" marL="0" marR="0" rtl="0" algn="l">
              <a:lnSpc>
                <a:spcPct val="115000"/>
              </a:lnSpc>
              <a:spcBef>
                <a:spcPts val="1400"/>
              </a:spcBef>
              <a:spcAft>
                <a:spcPts val="400"/>
              </a:spcAft>
              <a:buClr>
                <a:srgbClr val="000000"/>
              </a:buClr>
              <a:buSzPts val="1200"/>
              <a:buFont typeface="Arial"/>
              <a:buNone/>
            </a:pPr>
            <a:r>
              <a:t/>
            </a:r>
            <a:endParaRPr b="1" i="0" sz="1200" u="none" cap="none" strike="noStrike">
              <a:solidFill>
                <a:srgbClr val="434343"/>
              </a:solidFill>
              <a:latin typeface="Montserrat"/>
              <a:ea typeface="Montserrat"/>
              <a:cs typeface="Montserrat"/>
              <a:sym typeface="Montserrat"/>
            </a:endParaRPr>
          </a:p>
        </p:txBody>
      </p:sp>
      <p:sp>
        <p:nvSpPr>
          <p:cNvPr id="241" name="Google Shape;241;p25"/>
          <p:cNvSpPr txBox="1"/>
          <p:nvPr/>
        </p:nvSpPr>
        <p:spPr>
          <a:xfrm>
            <a:off x="220675" y="2124839"/>
            <a:ext cx="3815100" cy="1479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400"/>
              </a:spcBef>
              <a:spcAft>
                <a:spcPts val="0"/>
              </a:spcAft>
              <a:buClr>
                <a:srgbClr val="000000"/>
              </a:buClr>
              <a:buSzPts val="1300"/>
              <a:buFont typeface="Arial"/>
              <a:buNone/>
            </a:pPr>
            <a:r>
              <a:rPr b="1" i="0" lang="en" sz="1300" u="none" cap="none" strike="noStrike">
                <a:solidFill>
                  <a:srgbClr val="434343"/>
                </a:solidFill>
                <a:latin typeface="Montserrat"/>
                <a:ea typeface="Montserrat"/>
                <a:cs typeface="Montserrat"/>
                <a:sym typeface="Montserrat"/>
              </a:rPr>
              <a:t>Is this relationship just a correlation?</a:t>
            </a:r>
            <a:endParaRPr b="1" i="0" sz="1300" u="none" cap="none" strike="noStrike">
              <a:solidFill>
                <a:srgbClr val="434343"/>
              </a:solidFill>
              <a:latin typeface="Montserrat"/>
              <a:ea typeface="Montserrat"/>
              <a:cs typeface="Montserrat"/>
              <a:sym typeface="Montserrat"/>
            </a:endParaRPr>
          </a:p>
          <a:p>
            <a:pPr indent="0" lvl="0" marL="0" marR="0" rtl="0" algn="l">
              <a:lnSpc>
                <a:spcPct val="115000"/>
              </a:lnSpc>
              <a:spcBef>
                <a:spcPts val="1200"/>
              </a:spcBef>
              <a:spcAft>
                <a:spcPts val="0"/>
              </a:spcAft>
              <a:buClr>
                <a:srgbClr val="000000"/>
              </a:buClr>
              <a:buSzPts val="1000"/>
              <a:buFont typeface="Arial"/>
              <a:buNone/>
            </a:pPr>
            <a:r>
              <a:rPr b="0" i="0" lang="en" sz="1000" u="none" cap="none" strike="noStrike">
                <a:solidFill>
                  <a:srgbClr val="434343"/>
                </a:solidFill>
                <a:latin typeface="Montserrat"/>
                <a:ea typeface="Montserrat"/>
                <a:cs typeface="Montserrat"/>
                <a:sym typeface="Montserrat"/>
              </a:rPr>
              <a:t>→</a:t>
            </a:r>
            <a:r>
              <a:rPr b="1" i="0" lang="en" sz="1000" u="none" cap="none" strike="noStrike">
                <a:solidFill>
                  <a:srgbClr val="434343"/>
                </a:solidFill>
                <a:latin typeface="Montserrat"/>
                <a:ea typeface="Montserrat"/>
                <a:cs typeface="Montserrat"/>
                <a:sym typeface="Montserrat"/>
              </a:rPr>
              <a:t>Possibly more than that</a:t>
            </a:r>
            <a:r>
              <a:rPr b="0" i="0" lang="en" sz="1000" u="none" cap="none" strike="noStrike">
                <a:solidFill>
                  <a:srgbClr val="434343"/>
                </a:solidFill>
                <a:latin typeface="Montserrat"/>
                <a:ea typeface="Montserrat"/>
                <a:cs typeface="Montserrat"/>
                <a:sym typeface="Montserrat"/>
              </a:rPr>
              <a:t>.The upper envelope analysis suggests that the Rhines scale may act as a dynamical constraint on the maximum achievable ERE size.</a:t>
            </a:r>
            <a:endParaRPr b="0" i="0" sz="1000" u="none" cap="none" strike="noStrike">
              <a:solidFill>
                <a:srgbClr val="434343"/>
              </a:solidFill>
              <a:latin typeface="Montserrat"/>
              <a:ea typeface="Montserrat"/>
              <a:cs typeface="Montserrat"/>
              <a:sym typeface="Montserrat"/>
            </a:endParaRPr>
          </a:p>
          <a:p>
            <a:pPr indent="0" lvl="0" marL="0" marR="0" rtl="0" algn="l">
              <a:lnSpc>
                <a:spcPct val="115000"/>
              </a:lnSpc>
              <a:spcBef>
                <a:spcPts val="1400"/>
              </a:spcBef>
              <a:spcAft>
                <a:spcPts val="400"/>
              </a:spcAft>
              <a:buClr>
                <a:srgbClr val="000000"/>
              </a:buClr>
              <a:buSzPts val="1300"/>
              <a:buFont typeface="Arial"/>
              <a:buNone/>
            </a:pPr>
            <a:r>
              <a:t/>
            </a:r>
            <a:endParaRPr b="1" i="0" sz="1300" u="none" cap="none" strike="noStrike">
              <a:solidFill>
                <a:srgbClr val="434343"/>
              </a:solidFill>
              <a:latin typeface="Montserrat"/>
              <a:ea typeface="Montserrat"/>
              <a:cs typeface="Montserrat"/>
              <a:sym typeface="Montserrat"/>
            </a:endParaRPr>
          </a:p>
        </p:txBody>
      </p:sp>
      <p:sp>
        <p:nvSpPr>
          <p:cNvPr id="242" name="Google Shape;242;p25"/>
          <p:cNvSpPr txBox="1"/>
          <p:nvPr/>
        </p:nvSpPr>
        <p:spPr>
          <a:xfrm>
            <a:off x="4366425" y="2124839"/>
            <a:ext cx="4727400" cy="14589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400"/>
              </a:spcBef>
              <a:spcAft>
                <a:spcPts val="0"/>
              </a:spcAft>
              <a:buClr>
                <a:srgbClr val="000000"/>
              </a:buClr>
              <a:buSzPts val="1300"/>
              <a:buFont typeface="Arial"/>
              <a:buNone/>
            </a:pPr>
            <a:r>
              <a:rPr b="1" i="0" lang="en" sz="1300" u="none" cap="none" strike="noStrike">
                <a:solidFill>
                  <a:srgbClr val="434343"/>
                </a:solidFill>
                <a:latin typeface="Montserrat"/>
                <a:ea typeface="Montserrat"/>
                <a:cs typeface="Montserrat"/>
                <a:sym typeface="Montserrat"/>
              </a:rPr>
              <a:t>Does ENSO modify this constraint?</a:t>
            </a:r>
            <a:endParaRPr b="1" i="0" sz="1300" u="none" cap="none" strike="noStrike">
              <a:solidFill>
                <a:srgbClr val="434343"/>
              </a:solidFill>
              <a:latin typeface="Montserrat"/>
              <a:ea typeface="Montserrat"/>
              <a:cs typeface="Montserrat"/>
              <a:sym typeface="Montserrat"/>
            </a:endParaRPr>
          </a:p>
          <a:p>
            <a:pPr indent="0" lvl="0" marL="0" marR="0" rtl="0" algn="l">
              <a:lnSpc>
                <a:spcPct val="115000"/>
              </a:lnSpc>
              <a:spcBef>
                <a:spcPts val="1400"/>
              </a:spcBef>
              <a:spcAft>
                <a:spcPts val="0"/>
              </a:spcAft>
              <a:buClr>
                <a:srgbClr val="000000"/>
              </a:buClr>
              <a:buSzPts val="1000"/>
              <a:buFont typeface="Arial"/>
              <a:buNone/>
            </a:pPr>
            <a:r>
              <a:rPr b="0" i="0" lang="en" sz="1000" u="none" cap="none" strike="noStrike">
                <a:solidFill>
                  <a:srgbClr val="434343"/>
                </a:solidFill>
                <a:latin typeface="Montserrat"/>
                <a:ea typeface="Montserrat"/>
                <a:cs typeface="Montserrat"/>
                <a:sym typeface="Montserrat"/>
              </a:rPr>
              <a:t>→Yes in the Northern hemisphere extratropics, during El Niño, the ERE–Rhines scaling becomes more sensitive and larger extreme systems become more likely.</a:t>
            </a:r>
            <a:endParaRPr b="0" i="0" sz="1000" u="none" cap="none" strike="noStrike">
              <a:solidFill>
                <a:srgbClr val="434343"/>
              </a:solidFill>
              <a:latin typeface="Montserrat"/>
              <a:ea typeface="Montserrat"/>
              <a:cs typeface="Montserrat"/>
              <a:sym typeface="Montserrat"/>
            </a:endParaRPr>
          </a:p>
          <a:p>
            <a:pPr indent="0" lvl="0" marL="0" marR="0" rtl="0" algn="l">
              <a:lnSpc>
                <a:spcPct val="115000"/>
              </a:lnSpc>
              <a:spcBef>
                <a:spcPts val="1400"/>
              </a:spcBef>
              <a:spcAft>
                <a:spcPts val="400"/>
              </a:spcAft>
              <a:buClr>
                <a:srgbClr val="000000"/>
              </a:buClr>
              <a:buSzPts val="1000"/>
              <a:buFont typeface="Arial"/>
              <a:buNone/>
            </a:pPr>
            <a:r>
              <a:t/>
            </a:r>
            <a:endParaRPr b="0" i="0" sz="1000" u="none" cap="none" strike="noStrike">
              <a:solidFill>
                <a:srgbClr val="434343"/>
              </a:solidFill>
              <a:latin typeface="Montserrat"/>
              <a:ea typeface="Montserrat"/>
              <a:cs typeface="Montserrat"/>
              <a:sym typeface="Montserrat"/>
            </a:endParaRPr>
          </a:p>
        </p:txBody>
      </p:sp>
      <p:sp>
        <p:nvSpPr>
          <p:cNvPr id="243" name="Google Shape;243;p25"/>
          <p:cNvSpPr txBox="1"/>
          <p:nvPr/>
        </p:nvSpPr>
        <p:spPr>
          <a:xfrm>
            <a:off x="1887175" y="3705664"/>
            <a:ext cx="5494800" cy="1938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400"/>
              </a:spcBef>
              <a:spcAft>
                <a:spcPts val="0"/>
              </a:spcAft>
              <a:buClr>
                <a:srgbClr val="000000"/>
              </a:buClr>
              <a:buSzPts val="1300"/>
              <a:buFont typeface="Arial"/>
              <a:buNone/>
            </a:pPr>
            <a:r>
              <a:rPr b="1" i="0" lang="en" sz="1300" u="none" cap="none" strike="noStrike">
                <a:solidFill>
                  <a:srgbClr val="434343"/>
                </a:solidFill>
                <a:latin typeface="Montserrat"/>
                <a:ea typeface="Montserrat"/>
                <a:cs typeface="Montserrat"/>
                <a:sym typeface="Montserrat"/>
              </a:rPr>
              <a:t>What actually changes during ENSO?</a:t>
            </a:r>
            <a:endParaRPr b="1" i="0" sz="1300" u="none" cap="none" strike="noStrike">
              <a:solidFill>
                <a:srgbClr val="434343"/>
              </a:solidFill>
              <a:latin typeface="Montserrat"/>
              <a:ea typeface="Montserrat"/>
              <a:cs typeface="Montserrat"/>
              <a:sym typeface="Montserrat"/>
            </a:endParaRPr>
          </a:p>
          <a:p>
            <a:pPr indent="0" lvl="0" marL="139700" marR="0" rtl="0" algn="l">
              <a:lnSpc>
                <a:spcPct val="115000"/>
              </a:lnSpc>
              <a:spcBef>
                <a:spcPts val="400"/>
              </a:spcBef>
              <a:spcAft>
                <a:spcPts val="0"/>
              </a:spcAft>
              <a:buClr>
                <a:schemeClr val="dk1"/>
              </a:buClr>
              <a:buSzPts val="1100"/>
              <a:buFont typeface="Arial"/>
              <a:buNone/>
            </a:pPr>
            <a:r>
              <a:rPr b="0" i="0" lang="en" sz="1000" u="none" cap="none" strike="noStrike">
                <a:solidFill>
                  <a:srgbClr val="0E0E0E"/>
                </a:solidFill>
                <a:latin typeface="Montserrat"/>
                <a:ea typeface="Montserrat"/>
                <a:cs typeface="Montserrat"/>
                <a:sym typeface="Montserrat"/>
              </a:rPr>
              <a:t>→</a:t>
            </a:r>
            <a:r>
              <a:rPr b="0" i="0" lang="en" sz="1050" u="none" cap="none" strike="noStrike">
                <a:solidFill>
                  <a:srgbClr val="0E0E0E"/>
                </a:solidFill>
                <a:latin typeface="Montserrat"/>
                <a:ea typeface="Montserrat"/>
                <a:cs typeface="Montserrat"/>
                <a:sym typeface="Montserrat"/>
              </a:rPr>
              <a:t>Not just the jet latitude itself, but the latitude of maximum wind anomaly appears to organize the redistribution of both Rhines scale and ERE size during ENSO. The latitude of peaks in occurrence of both the scales closely follow these anomaly maxima.</a:t>
            </a:r>
            <a:endParaRPr b="0" i="0" sz="1000" u="none" cap="none" strike="noStrike">
              <a:solidFill>
                <a:srgbClr val="0E0E0E"/>
              </a:solidFill>
              <a:latin typeface="Montserrat"/>
              <a:ea typeface="Montserrat"/>
              <a:cs typeface="Montserrat"/>
              <a:sym typeface="Montserrat"/>
            </a:endParaRPr>
          </a:p>
          <a:p>
            <a:pPr indent="0" lvl="0" marL="0" marR="0" rtl="0" algn="l">
              <a:lnSpc>
                <a:spcPct val="115000"/>
              </a:lnSpc>
              <a:spcBef>
                <a:spcPts val="1200"/>
              </a:spcBef>
              <a:spcAft>
                <a:spcPts val="0"/>
              </a:spcAft>
              <a:buClr>
                <a:srgbClr val="000000"/>
              </a:buClr>
              <a:buSzPts val="1100"/>
              <a:buFont typeface="Arial"/>
              <a:buNone/>
            </a:pPr>
            <a:r>
              <a:t/>
            </a:r>
            <a:endParaRPr b="0" i="0" sz="1100" u="none" cap="none" strike="noStrike">
              <a:solidFill>
                <a:srgbClr val="434343"/>
              </a:solidFill>
              <a:latin typeface="Montserrat"/>
              <a:ea typeface="Montserrat"/>
              <a:cs typeface="Montserrat"/>
              <a:sym typeface="Montserrat"/>
            </a:endParaRPr>
          </a:p>
          <a:p>
            <a:pPr indent="0" lvl="0" marL="0" marR="0" rtl="0" algn="l">
              <a:lnSpc>
                <a:spcPct val="115000"/>
              </a:lnSpc>
              <a:spcBef>
                <a:spcPts val="1400"/>
              </a:spcBef>
              <a:spcAft>
                <a:spcPts val="400"/>
              </a:spcAft>
              <a:buClr>
                <a:srgbClr val="000000"/>
              </a:buClr>
              <a:buSzPts val="1300"/>
              <a:buFont typeface="Arial"/>
              <a:buNone/>
            </a:pPr>
            <a:r>
              <a:t/>
            </a:r>
            <a:endParaRPr b="1" i="0" sz="1300" u="none" cap="none" strike="noStrike">
              <a:solidFill>
                <a:srgbClr val="434343"/>
              </a:solidFill>
              <a:latin typeface="Montserrat"/>
              <a:ea typeface="Montserrat"/>
              <a:cs typeface="Montserrat"/>
              <a:sym typeface="Montserra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2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990"/>
              <a:buNone/>
            </a:pPr>
            <a:r>
              <a:rPr lang="en" sz="2520">
                <a:solidFill>
                  <a:schemeClr val="dk2"/>
                </a:solidFill>
                <a:latin typeface="Playfair Display"/>
                <a:ea typeface="Playfair Display"/>
                <a:cs typeface="Playfair Display"/>
                <a:sym typeface="Playfair Display"/>
              </a:rPr>
              <a:t>References</a:t>
            </a:r>
            <a:endParaRPr sz="2520">
              <a:solidFill>
                <a:schemeClr val="dk2"/>
              </a:solidFill>
              <a:latin typeface="Playfair Display"/>
              <a:ea typeface="Playfair Display"/>
              <a:cs typeface="Playfair Display"/>
              <a:sym typeface="Playfair Display"/>
            </a:endParaRPr>
          </a:p>
          <a:p>
            <a:pPr indent="0" lvl="0" marL="0" rtl="0" algn="l">
              <a:lnSpc>
                <a:spcPct val="100000"/>
              </a:lnSpc>
              <a:spcBef>
                <a:spcPts val="0"/>
              </a:spcBef>
              <a:spcAft>
                <a:spcPts val="0"/>
              </a:spcAft>
              <a:buSzPts val="990"/>
              <a:buNone/>
            </a:pPr>
            <a:r>
              <a:t/>
            </a:r>
            <a:endParaRPr sz="3420">
              <a:latin typeface="Playfair Display"/>
              <a:ea typeface="Playfair Display"/>
              <a:cs typeface="Playfair Display"/>
              <a:sym typeface="Playfair Display"/>
            </a:endParaRPr>
          </a:p>
        </p:txBody>
      </p:sp>
      <p:sp>
        <p:nvSpPr>
          <p:cNvPr id="249" name="Google Shape;249;p2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sz="1200">
                <a:solidFill>
                  <a:srgbClr val="222222"/>
                </a:solidFill>
                <a:highlight>
                  <a:srgbClr val="FFFFFF"/>
                </a:highlight>
                <a:latin typeface="Montserrat"/>
                <a:ea typeface="Montserrat"/>
                <a:cs typeface="Montserrat"/>
                <a:sym typeface="Montserrat"/>
              </a:rPr>
              <a:t>1.	Schneider, T., &amp; Walker, C. C. (2006). Self-organization of atmospheric macroturbulence into critical states of weak nonlinear eddy–eddy interactions. </a:t>
            </a:r>
            <a:r>
              <a:rPr i="1" lang="en" sz="1200">
                <a:solidFill>
                  <a:srgbClr val="222222"/>
                </a:solidFill>
                <a:highlight>
                  <a:srgbClr val="FFFFFF"/>
                </a:highlight>
                <a:latin typeface="Montserrat"/>
                <a:ea typeface="Montserrat"/>
                <a:cs typeface="Montserrat"/>
                <a:sym typeface="Montserrat"/>
              </a:rPr>
              <a:t>Journal of the atmospheric sciences</a:t>
            </a:r>
            <a:r>
              <a:rPr lang="en" sz="1200">
                <a:solidFill>
                  <a:srgbClr val="222222"/>
                </a:solidFill>
                <a:highlight>
                  <a:srgbClr val="FFFFFF"/>
                </a:highlight>
                <a:latin typeface="Montserrat"/>
                <a:ea typeface="Montserrat"/>
                <a:cs typeface="Montserrat"/>
                <a:sym typeface="Montserrat"/>
              </a:rPr>
              <a:t>, </a:t>
            </a:r>
            <a:r>
              <a:rPr i="1" lang="en" sz="1200">
                <a:solidFill>
                  <a:srgbClr val="222222"/>
                </a:solidFill>
                <a:highlight>
                  <a:srgbClr val="FFFFFF"/>
                </a:highlight>
                <a:latin typeface="Montserrat"/>
                <a:ea typeface="Montserrat"/>
                <a:cs typeface="Montserrat"/>
                <a:sym typeface="Montserrat"/>
              </a:rPr>
              <a:t>63</a:t>
            </a:r>
            <a:r>
              <a:rPr lang="en" sz="1200">
                <a:solidFill>
                  <a:srgbClr val="222222"/>
                </a:solidFill>
                <a:highlight>
                  <a:srgbClr val="FFFFFF"/>
                </a:highlight>
                <a:latin typeface="Montserrat"/>
                <a:ea typeface="Montserrat"/>
                <a:cs typeface="Montserrat"/>
                <a:sym typeface="Montserrat"/>
              </a:rPr>
              <a:t>(6), 1569-1586.</a:t>
            </a:r>
            <a:endParaRPr sz="1200">
              <a:latin typeface="Montserrat"/>
              <a:ea typeface="Montserrat"/>
              <a:cs typeface="Montserrat"/>
              <a:sym typeface="Montserrat"/>
            </a:endParaRPr>
          </a:p>
          <a:p>
            <a:pPr indent="0" lvl="0" marL="0" rtl="0" algn="l">
              <a:lnSpc>
                <a:spcPct val="115000"/>
              </a:lnSpc>
              <a:spcBef>
                <a:spcPts val="1200"/>
              </a:spcBef>
              <a:spcAft>
                <a:spcPts val="0"/>
              </a:spcAft>
              <a:buSzPts val="1800"/>
              <a:buNone/>
            </a:pPr>
            <a:r>
              <a:rPr lang="en" sz="1200">
                <a:solidFill>
                  <a:srgbClr val="222222"/>
                </a:solidFill>
                <a:highlight>
                  <a:srgbClr val="FFFFFF"/>
                </a:highlight>
                <a:latin typeface="Montserrat"/>
                <a:ea typeface="Montserrat"/>
                <a:cs typeface="Montserrat"/>
                <a:sym typeface="Montserrat"/>
              </a:rPr>
              <a:t>.2. 	Barnes, E. A., &amp; Hartmann, D. L. (2012). The global distribution of atmospheric eddy length scales. </a:t>
            </a:r>
            <a:r>
              <a:rPr i="1" lang="en" sz="1200">
                <a:solidFill>
                  <a:srgbClr val="222222"/>
                </a:solidFill>
                <a:highlight>
                  <a:srgbClr val="FFFFFF"/>
                </a:highlight>
                <a:latin typeface="Montserrat"/>
                <a:ea typeface="Montserrat"/>
                <a:cs typeface="Montserrat"/>
                <a:sym typeface="Montserrat"/>
              </a:rPr>
              <a:t>Journal of climate</a:t>
            </a:r>
            <a:r>
              <a:rPr lang="en" sz="1200">
                <a:solidFill>
                  <a:srgbClr val="222222"/>
                </a:solidFill>
                <a:highlight>
                  <a:srgbClr val="FFFFFF"/>
                </a:highlight>
                <a:latin typeface="Montserrat"/>
                <a:ea typeface="Montserrat"/>
                <a:cs typeface="Montserrat"/>
                <a:sym typeface="Montserrat"/>
              </a:rPr>
              <a:t>, </a:t>
            </a:r>
            <a:r>
              <a:rPr i="1" lang="en" sz="1200">
                <a:solidFill>
                  <a:srgbClr val="222222"/>
                </a:solidFill>
                <a:highlight>
                  <a:srgbClr val="FFFFFF"/>
                </a:highlight>
                <a:latin typeface="Montserrat"/>
                <a:ea typeface="Montserrat"/>
                <a:cs typeface="Montserrat"/>
                <a:sym typeface="Montserrat"/>
              </a:rPr>
              <a:t>25</a:t>
            </a:r>
            <a:r>
              <a:rPr lang="en" sz="1200">
                <a:solidFill>
                  <a:srgbClr val="222222"/>
                </a:solidFill>
                <a:highlight>
                  <a:srgbClr val="FFFFFF"/>
                </a:highlight>
                <a:latin typeface="Montserrat"/>
                <a:ea typeface="Montserrat"/>
                <a:cs typeface="Montserrat"/>
                <a:sym typeface="Montserrat"/>
              </a:rPr>
              <a:t>(9), 3409-3416.</a:t>
            </a:r>
            <a:endParaRPr sz="1200">
              <a:solidFill>
                <a:srgbClr val="222222"/>
              </a:solidFill>
              <a:highlight>
                <a:srgbClr val="FFFFFF"/>
              </a:highlight>
              <a:latin typeface="Montserrat"/>
              <a:ea typeface="Montserrat"/>
              <a:cs typeface="Montserrat"/>
              <a:sym typeface="Montserrat"/>
            </a:endParaRPr>
          </a:p>
          <a:p>
            <a:pPr indent="0" lvl="0" marL="0" rtl="0" algn="l">
              <a:lnSpc>
                <a:spcPct val="115000"/>
              </a:lnSpc>
              <a:spcBef>
                <a:spcPts val="1200"/>
              </a:spcBef>
              <a:spcAft>
                <a:spcPts val="0"/>
              </a:spcAft>
              <a:buSzPts val="1800"/>
              <a:buNone/>
            </a:pPr>
            <a:r>
              <a:rPr lang="en" sz="1200">
                <a:solidFill>
                  <a:srgbClr val="222222"/>
                </a:solidFill>
                <a:highlight>
                  <a:srgbClr val="FFFFFF"/>
                </a:highlight>
                <a:latin typeface="Montserrat"/>
                <a:ea typeface="Montserrat"/>
                <a:cs typeface="Montserrat"/>
                <a:sym typeface="Montserrat"/>
              </a:rPr>
              <a:t>3.	Chavas, D. R., &amp; Reed, K. A. (2019). Dynamical aquaplanet experiments with uniform thermal forcing: System dynamics and implications for tropical cyclone genesis and size. </a:t>
            </a:r>
            <a:r>
              <a:rPr i="1" lang="en" sz="1200">
                <a:solidFill>
                  <a:srgbClr val="222222"/>
                </a:solidFill>
                <a:highlight>
                  <a:srgbClr val="FFFFFF"/>
                </a:highlight>
                <a:latin typeface="Montserrat"/>
                <a:ea typeface="Montserrat"/>
                <a:cs typeface="Montserrat"/>
                <a:sym typeface="Montserrat"/>
              </a:rPr>
              <a:t>Journal of the Atmospheric Sciences</a:t>
            </a:r>
            <a:r>
              <a:rPr lang="en" sz="1200">
                <a:solidFill>
                  <a:srgbClr val="222222"/>
                </a:solidFill>
                <a:highlight>
                  <a:srgbClr val="FFFFFF"/>
                </a:highlight>
                <a:latin typeface="Montserrat"/>
                <a:ea typeface="Montserrat"/>
                <a:cs typeface="Montserrat"/>
                <a:sym typeface="Montserrat"/>
              </a:rPr>
              <a:t>, </a:t>
            </a:r>
            <a:r>
              <a:rPr i="1" lang="en" sz="1200">
                <a:solidFill>
                  <a:srgbClr val="222222"/>
                </a:solidFill>
                <a:highlight>
                  <a:srgbClr val="FFFFFF"/>
                </a:highlight>
                <a:latin typeface="Montserrat"/>
                <a:ea typeface="Montserrat"/>
                <a:cs typeface="Montserrat"/>
                <a:sym typeface="Montserrat"/>
              </a:rPr>
              <a:t>76</a:t>
            </a:r>
            <a:r>
              <a:rPr lang="en" sz="1200">
                <a:solidFill>
                  <a:srgbClr val="222222"/>
                </a:solidFill>
                <a:highlight>
                  <a:srgbClr val="FFFFFF"/>
                </a:highlight>
                <a:latin typeface="Montserrat"/>
                <a:ea typeface="Montserrat"/>
                <a:cs typeface="Montserrat"/>
                <a:sym typeface="Montserrat"/>
              </a:rPr>
              <a:t>(8), 2257-2274.</a:t>
            </a:r>
            <a:endParaRPr sz="1200">
              <a:latin typeface="Montserrat"/>
              <a:ea typeface="Montserrat"/>
              <a:cs typeface="Montserrat"/>
              <a:sym typeface="Montserrat"/>
            </a:endParaRPr>
          </a:p>
          <a:p>
            <a:pPr indent="0" lvl="0" marL="0" rtl="0" algn="l">
              <a:lnSpc>
                <a:spcPct val="115000"/>
              </a:lnSpc>
              <a:spcBef>
                <a:spcPts val="1200"/>
              </a:spcBef>
              <a:spcAft>
                <a:spcPts val="0"/>
              </a:spcAft>
              <a:buSzPts val="1800"/>
              <a:buNone/>
            </a:pPr>
            <a:r>
              <a:rPr lang="en" sz="1200">
                <a:latin typeface="Montserrat"/>
                <a:ea typeface="Montserrat"/>
                <a:cs typeface="Montserrat"/>
                <a:sym typeface="Montserrat"/>
              </a:rPr>
              <a:t>4.	</a:t>
            </a:r>
            <a:r>
              <a:rPr lang="en" sz="1200">
                <a:solidFill>
                  <a:srgbClr val="222222"/>
                </a:solidFill>
                <a:highlight>
                  <a:srgbClr val="FFFFFF"/>
                </a:highlight>
                <a:latin typeface="Montserrat"/>
                <a:ea typeface="Montserrat"/>
                <a:cs typeface="Montserrat"/>
                <a:sym typeface="Montserrat"/>
              </a:rPr>
              <a:t>Lu, K. Y., &amp; Chavas, D. R. (2022). Tropical cyclone size is strongly limited by the Rhines scale: Experiments with a barotropic model. </a:t>
            </a:r>
            <a:r>
              <a:rPr i="1" lang="en" sz="1200">
                <a:solidFill>
                  <a:srgbClr val="222222"/>
                </a:solidFill>
                <a:highlight>
                  <a:srgbClr val="FFFFFF"/>
                </a:highlight>
                <a:latin typeface="Montserrat"/>
                <a:ea typeface="Montserrat"/>
                <a:cs typeface="Montserrat"/>
                <a:sym typeface="Montserrat"/>
              </a:rPr>
              <a:t>Journal of the Atmospheric Sciences</a:t>
            </a:r>
            <a:r>
              <a:rPr lang="en" sz="1200">
                <a:solidFill>
                  <a:srgbClr val="222222"/>
                </a:solidFill>
                <a:highlight>
                  <a:srgbClr val="FFFFFF"/>
                </a:highlight>
                <a:latin typeface="Montserrat"/>
                <a:ea typeface="Montserrat"/>
                <a:cs typeface="Montserrat"/>
                <a:sym typeface="Montserrat"/>
              </a:rPr>
              <a:t>, </a:t>
            </a:r>
            <a:r>
              <a:rPr i="1" lang="en" sz="1200">
                <a:solidFill>
                  <a:srgbClr val="222222"/>
                </a:solidFill>
                <a:highlight>
                  <a:srgbClr val="FFFFFF"/>
                </a:highlight>
                <a:latin typeface="Montserrat"/>
                <a:ea typeface="Montserrat"/>
                <a:cs typeface="Montserrat"/>
                <a:sym typeface="Montserrat"/>
              </a:rPr>
              <a:t>79</a:t>
            </a:r>
            <a:r>
              <a:rPr lang="en" sz="1200">
                <a:solidFill>
                  <a:srgbClr val="222222"/>
                </a:solidFill>
                <a:highlight>
                  <a:srgbClr val="FFFFFF"/>
                </a:highlight>
                <a:latin typeface="Montserrat"/>
                <a:ea typeface="Montserrat"/>
                <a:cs typeface="Montserrat"/>
                <a:sym typeface="Montserrat"/>
              </a:rPr>
              <a:t>(8), 2109-2124.</a:t>
            </a:r>
            <a:endParaRPr sz="1200">
              <a:latin typeface="Montserrat"/>
              <a:ea typeface="Montserrat"/>
              <a:cs typeface="Montserrat"/>
              <a:sym typeface="Montserrat"/>
            </a:endParaRPr>
          </a:p>
          <a:p>
            <a:pPr indent="0" lvl="0" marL="0" rtl="0" algn="l">
              <a:lnSpc>
                <a:spcPct val="115000"/>
              </a:lnSpc>
              <a:spcBef>
                <a:spcPts val="1200"/>
              </a:spcBef>
              <a:spcAft>
                <a:spcPts val="0"/>
              </a:spcAft>
              <a:buSzPts val="1800"/>
              <a:buNone/>
            </a:pPr>
            <a:r>
              <a:rPr lang="en" sz="1200">
                <a:latin typeface="Montserrat"/>
                <a:ea typeface="Montserrat"/>
                <a:cs typeface="Montserrat"/>
                <a:sym typeface="Montserrat"/>
              </a:rPr>
              <a:t>		</a:t>
            </a:r>
            <a:endParaRPr sz="1200">
              <a:latin typeface="Montserrat"/>
              <a:ea typeface="Montserrat"/>
              <a:cs typeface="Montserrat"/>
              <a:sym typeface="Montserrat"/>
            </a:endParaRPr>
          </a:p>
          <a:p>
            <a:pPr indent="0" lvl="0" marL="0" rtl="0" algn="l">
              <a:lnSpc>
                <a:spcPct val="115000"/>
              </a:lnSpc>
              <a:spcBef>
                <a:spcPts val="1200"/>
              </a:spcBef>
              <a:spcAft>
                <a:spcPts val="1200"/>
              </a:spcAft>
              <a:buSzPts val="1800"/>
              <a:buNone/>
            </a:pPr>
            <a:r>
              <a:t/>
            </a:r>
            <a:endParaRPr sz="1200">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14"/>
          <p:cNvSpPr txBox="1"/>
          <p:nvPr/>
        </p:nvSpPr>
        <p:spPr>
          <a:xfrm>
            <a:off x="2315250" y="282290"/>
            <a:ext cx="6486900" cy="706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400"/>
              </a:spcBef>
              <a:spcAft>
                <a:spcPts val="0"/>
              </a:spcAft>
              <a:buClr>
                <a:schemeClr val="dk1"/>
              </a:buClr>
              <a:buSzPts val="1100"/>
              <a:buFont typeface="Arial"/>
              <a:buNone/>
            </a:pPr>
            <a:r>
              <a:rPr b="0" i="0" lang="en" sz="1500" u="none" cap="none" strike="noStrike">
                <a:solidFill>
                  <a:schemeClr val="dk1"/>
                </a:solidFill>
                <a:latin typeface="Montserrat"/>
                <a:ea typeface="Montserrat"/>
                <a:cs typeface="Montserrat"/>
                <a:sym typeface="Montserrat"/>
              </a:rPr>
              <a:t>“Why does the spatial footprint of extreme rainfall matter?”</a:t>
            </a:r>
            <a:endParaRPr b="0" i="0" sz="1500" u="none" cap="none" strike="noStrike">
              <a:solidFill>
                <a:schemeClr val="dk1"/>
              </a:solidFill>
              <a:latin typeface="Montserrat"/>
              <a:ea typeface="Montserrat"/>
              <a:cs typeface="Montserrat"/>
              <a:sym typeface="Montserrat"/>
            </a:endParaRPr>
          </a:p>
          <a:p>
            <a:pPr indent="0" lvl="0" marL="0" marR="0" rtl="0" algn="l">
              <a:lnSpc>
                <a:spcPct val="70000"/>
              </a:lnSpc>
              <a:spcBef>
                <a:spcPts val="400"/>
              </a:spcBef>
              <a:spcAft>
                <a:spcPts val="1200"/>
              </a:spcAft>
              <a:buClr>
                <a:srgbClr val="000000"/>
              </a:buClr>
              <a:buSzPts val="1900"/>
              <a:buFont typeface="Arial"/>
              <a:buNone/>
            </a:pPr>
            <a:r>
              <a:t/>
            </a:r>
            <a:endParaRPr b="0" i="0" sz="1900" u="none" cap="none" strike="noStrike">
              <a:solidFill>
                <a:schemeClr val="dk1"/>
              </a:solidFill>
              <a:latin typeface="Montserrat"/>
              <a:ea typeface="Montserrat"/>
              <a:cs typeface="Montserrat"/>
              <a:sym typeface="Montserrat"/>
            </a:endParaRPr>
          </a:p>
        </p:txBody>
      </p:sp>
      <p:sp>
        <p:nvSpPr>
          <p:cNvPr id="68" name="Google Shape;68;p14"/>
          <p:cNvSpPr txBox="1"/>
          <p:nvPr/>
        </p:nvSpPr>
        <p:spPr>
          <a:xfrm>
            <a:off x="252575" y="206400"/>
            <a:ext cx="2026800" cy="580200"/>
          </a:xfrm>
          <a:prstGeom prst="rect">
            <a:avLst/>
          </a:prstGeom>
          <a:noFill/>
          <a:ln>
            <a:noFill/>
          </a:ln>
          <a:effectLst>
            <a:outerShdw blurRad="57150" rotWithShape="0" algn="bl" dir="5400000" dist="19050">
              <a:srgbClr val="000000">
                <a:alpha val="50196"/>
              </a:srgbClr>
            </a:outerShdw>
          </a:effectLst>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700"/>
              <a:buFont typeface="Arial"/>
              <a:buNone/>
            </a:pPr>
            <a:r>
              <a:rPr b="1" i="0" lang="en" sz="2700" u="none" cap="none" strike="noStrike">
                <a:solidFill>
                  <a:schemeClr val="dk1"/>
                </a:solidFill>
                <a:latin typeface="Arial"/>
                <a:ea typeface="Arial"/>
                <a:cs typeface="Arial"/>
                <a:sym typeface="Arial"/>
              </a:rPr>
              <a:t>Motivation</a:t>
            </a:r>
            <a:endParaRPr b="1" i="0" sz="2700" u="none" cap="none" strike="noStrike">
              <a:solidFill>
                <a:schemeClr val="dk1"/>
              </a:solidFill>
              <a:latin typeface="Arial"/>
              <a:ea typeface="Arial"/>
              <a:cs typeface="Arial"/>
              <a:sym typeface="Arial"/>
            </a:endParaRPr>
          </a:p>
        </p:txBody>
      </p:sp>
      <p:cxnSp>
        <p:nvCxnSpPr>
          <p:cNvPr id="69" name="Google Shape;69;p14"/>
          <p:cNvCxnSpPr/>
          <p:nvPr/>
        </p:nvCxnSpPr>
        <p:spPr>
          <a:xfrm>
            <a:off x="2185140" y="295825"/>
            <a:ext cx="6600" cy="423600"/>
          </a:xfrm>
          <a:prstGeom prst="straightConnector1">
            <a:avLst/>
          </a:prstGeom>
          <a:noFill/>
          <a:ln cap="flat" cmpd="sng" w="28575">
            <a:solidFill>
              <a:schemeClr val="dk2"/>
            </a:solidFill>
            <a:prstDash val="solid"/>
            <a:round/>
            <a:headEnd len="sm" w="sm" type="none"/>
            <a:tailEnd len="sm" w="sm" type="none"/>
          </a:ln>
        </p:spPr>
      </p:cxnSp>
      <p:sp>
        <p:nvSpPr>
          <p:cNvPr id="70" name="Google Shape;70;p14"/>
          <p:cNvSpPr txBox="1"/>
          <p:nvPr/>
        </p:nvSpPr>
        <p:spPr>
          <a:xfrm>
            <a:off x="3174300" y="540575"/>
            <a:ext cx="4768800" cy="346200"/>
          </a:xfrm>
          <a:prstGeom prst="rect">
            <a:avLst/>
          </a:prstGeom>
          <a:noFill/>
          <a:ln>
            <a:noFill/>
          </a:ln>
        </p:spPr>
        <p:txBody>
          <a:bodyPr anchorCtr="0" anchor="t" bIns="91425" lIns="91425" spcFirstLastPara="1" rIns="91425" wrap="square" tIns="91425">
            <a:spAutoFit/>
          </a:bodyPr>
          <a:lstStyle/>
          <a:p>
            <a:pPr indent="0" lvl="0" marL="139700" marR="0" rtl="0" algn="l">
              <a:lnSpc>
                <a:spcPct val="115000"/>
              </a:lnSpc>
              <a:spcBef>
                <a:spcPts val="0"/>
              </a:spcBef>
              <a:spcAft>
                <a:spcPts val="0"/>
              </a:spcAft>
              <a:buClr>
                <a:srgbClr val="000000"/>
              </a:buClr>
              <a:buSzPts val="1050"/>
              <a:buFont typeface="Arial"/>
              <a:buNone/>
            </a:pPr>
            <a:r>
              <a:rPr b="0" i="0" lang="en" sz="1050" u="none" cap="none" strike="noStrike">
                <a:solidFill>
                  <a:srgbClr val="0E0E0E"/>
                </a:solidFill>
                <a:latin typeface="Montserrat"/>
                <a:ea typeface="Montserrat"/>
                <a:cs typeface="Montserrat"/>
                <a:sym typeface="Montserrat"/>
              </a:rPr>
              <a:t>Larger spatial footprint means larger affected area</a:t>
            </a:r>
            <a:endParaRPr b="0" i="0" sz="1050" u="none" cap="none" strike="noStrike">
              <a:solidFill>
                <a:srgbClr val="0E0E0E"/>
              </a:solidFill>
              <a:latin typeface="Montserrat"/>
              <a:ea typeface="Montserrat"/>
              <a:cs typeface="Montserrat"/>
              <a:sym typeface="Montserrat"/>
            </a:endParaRPr>
          </a:p>
        </p:txBody>
      </p:sp>
      <p:sp>
        <p:nvSpPr>
          <p:cNvPr id="71" name="Google Shape;71;p14"/>
          <p:cNvSpPr txBox="1"/>
          <p:nvPr/>
        </p:nvSpPr>
        <p:spPr>
          <a:xfrm>
            <a:off x="2109225" y="4522975"/>
            <a:ext cx="4477500" cy="565200"/>
          </a:xfrm>
          <a:prstGeom prst="rect">
            <a:avLst/>
          </a:prstGeom>
          <a:noFill/>
          <a:ln>
            <a:noFill/>
          </a:ln>
        </p:spPr>
        <p:txBody>
          <a:bodyPr anchorCtr="0" anchor="t" bIns="91425" lIns="91425" spcFirstLastPara="1" rIns="91425" wrap="square" tIns="91425">
            <a:spAutoFit/>
          </a:bodyPr>
          <a:lstStyle/>
          <a:p>
            <a:pPr indent="0" lvl="0" marL="139700" marR="0" rtl="0" algn="ctr">
              <a:lnSpc>
                <a:spcPct val="115000"/>
              </a:lnSpc>
              <a:spcBef>
                <a:spcPts val="0"/>
              </a:spcBef>
              <a:spcAft>
                <a:spcPts val="0"/>
              </a:spcAft>
              <a:buClr>
                <a:srgbClr val="000000"/>
              </a:buClr>
              <a:buSzPts val="1150"/>
              <a:buFont typeface="Arial"/>
              <a:buNone/>
            </a:pPr>
            <a:r>
              <a:rPr b="0" i="0" lang="en" sz="1150" u="none" cap="none" strike="noStrike">
                <a:solidFill>
                  <a:srgbClr val="0E0E0E"/>
                </a:solidFill>
                <a:latin typeface="Montserrat"/>
                <a:ea typeface="Montserrat"/>
                <a:cs typeface="Montserrat"/>
                <a:sym typeface="Montserrat"/>
              </a:rPr>
              <a:t>“Rainfall intensity tells us how hard it rains.</a:t>
            </a:r>
            <a:endParaRPr b="0" i="0" sz="1150" u="none" cap="none" strike="noStrike">
              <a:solidFill>
                <a:srgbClr val="0E0E0E"/>
              </a:solidFill>
              <a:latin typeface="Montserrat"/>
              <a:ea typeface="Montserrat"/>
              <a:cs typeface="Montserrat"/>
              <a:sym typeface="Montserrat"/>
            </a:endParaRPr>
          </a:p>
          <a:p>
            <a:pPr indent="0" lvl="0" marL="139700" marR="0" rtl="0" algn="ctr">
              <a:lnSpc>
                <a:spcPct val="115000"/>
              </a:lnSpc>
              <a:spcBef>
                <a:spcPts val="0"/>
              </a:spcBef>
              <a:spcAft>
                <a:spcPts val="0"/>
              </a:spcAft>
              <a:buClr>
                <a:srgbClr val="000000"/>
              </a:buClr>
              <a:buSzPts val="1150"/>
              <a:buFont typeface="Arial"/>
              <a:buNone/>
            </a:pPr>
            <a:r>
              <a:rPr b="0" i="0" lang="en" sz="1150" u="none" cap="none" strike="noStrike">
                <a:solidFill>
                  <a:srgbClr val="0E0E0E"/>
                </a:solidFill>
                <a:latin typeface="Montserrat"/>
                <a:ea typeface="Montserrat"/>
                <a:cs typeface="Montserrat"/>
                <a:sym typeface="Montserrat"/>
              </a:rPr>
              <a:t>ERE footprint tells us how much area is impacted.”</a:t>
            </a:r>
            <a:endParaRPr b="0" i="0" sz="1150" u="none" cap="none" strike="noStrike">
              <a:solidFill>
                <a:srgbClr val="0E0E0E"/>
              </a:solidFill>
              <a:latin typeface="Montserrat"/>
              <a:ea typeface="Montserrat"/>
              <a:cs typeface="Montserrat"/>
              <a:sym typeface="Montserrat"/>
            </a:endParaRPr>
          </a:p>
        </p:txBody>
      </p:sp>
      <p:sp>
        <p:nvSpPr>
          <p:cNvPr id="72" name="Google Shape;72;p14"/>
          <p:cNvSpPr txBox="1"/>
          <p:nvPr/>
        </p:nvSpPr>
        <p:spPr>
          <a:xfrm>
            <a:off x="5421025" y="851082"/>
            <a:ext cx="3626400" cy="13479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400"/>
              </a:spcBef>
              <a:spcAft>
                <a:spcPts val="0"/>
              </a:spcAft>
              <a:buClr>
                <a:srgbClr val="000000"/>
              </a:buClr>
              <a:buSzPts val="1300"/>
              <a:buFont typeface="Arial"/>
              <a:buNone/>
            </a:pPr>
            <a:r>
              <a:rPr b="1" i="0" lang="en" sz="1300" u="none" cap="none" strike="noStrike">
                <a:solidFill>
                  <a:schemeClr val="dk1"/>
                </a:solidFill>
                <a:latin typeface="Montserrat"/>
                <a:ea typeface="Montserrat"/>
                <a:cs typeface="Montserrat"/>
                <a:sym typeface="Montserrat"/>
              </a:rPr>
              <a:t>Hydrological Impact:</a:t>
            </a:r>
            <a:endParaRPr b="1" i="0" sz="1300" u="none" cap="none" strike="noStrike">
              <a:solidFill>
                <a:schemeClr val="dk1"/>
              </a:solidFill>
              <a:latin typeface="Montserrat"/>
              <a:ea typeface="Montserrat"/>
              <a:cs typeface="Montserrat"/>
              <a:sym typeface="Montserrat"/>
            </a:endParaRPr>
          </a:p>
          <a:p>
            <a:pPr indent="0" lvl="0" marL="0" marR="0" rtl="0" algn="l">
              <a:lnSpc>
                <a:spcPct val="115000"/>
              </a:lnSpc>
              <a:spcBef>
                <a:spcPts val="1400"/>
              </a:spcBef>
              <a:spcAft>
                <a:spcPts val="400"/>
              </a:spcAft>
              <a:buClr>
                <a:srgbClr val="000000"/>
              </a:buClr>
              <a:buSzPts val="1100"/>
              <a:buFont typeface="Arial"/>
              <a:buNone/>
            </a:pPr>
            <a:r>
              <a:rPr b="0" i="0" lang="en" sz="1100" u="none" cap="none" strike="noStrike">
                <a:solidFill>
                  <a:schemeClr val="dk1"/>
                </a:solidFill>
                <a:latin typeface="Montserrat"/>
                <a:ea typeface="Montserrat"/>
                <a:cs typeface="Montserrat"/>
                <a:sym typeface="Montserrat"/>
              </a:rPr>
              <a:t>Larger systems affect multiple catchments simultaneously</a:t>
            </a:r>
            <a:br>
              <a:rPr b="0" i="0" lang="en" sz="1100" u="none" cap="none" strike="noStrike">
                <a:solidFill>
                  <a:schemeClr val="dk1"/>
                </a:solidFill>
                <a:latin typeface="Montserrat"/>
                <a:ea typeface="Montserrat"/>
                <a:cs typeface="Montserrat"/>
                <a:sym typeface="Montserrat"/>
              </a:rPr>
            </a:br>
            <a:r>
              <a:rPr b="0" i="0" lang="en" sz="1100" u="none" cap="none" strike="noStrike">
                <a:solidFill>
                  <a:schemeClr val="dk1"/>
                </a:solidFill>
                <a:latin typeface="Montserrat"/>
                <a:ea typeface="Montserrat"/>
                <a:cs typeface="Montserrat"/>
                <a:sym typeface="Montserrat"/>
              </a:rPr>
              <a:t>Greater flood extent and compound flooding risk</a:t>
            </a:r>
            <a:br>
              <a:rPr b="0" i="0" lang="en" sz="1100" u="none" cap="none" strike="noStrike">
                <a:solidFill>
                  <a:schemeClr val="dk1"/>
                </a:solidFill>
                <a:latin typeface="Montserrat"/>
                <a:ea typeface="Montserrat"/>
                <a:cs typeface="Montserrat"/>
                <a:sym typeface="Montserrat"/>
              </a:rPr>
            </a:br>
            <a:endParaRPr b="0" i="0" sz="1100" u="none" cap="none" strike="noStrike">
              <a:solidFill>
                <a:schemeClr val="dk1"/>
              </a:solidFill>
              <a:latin typeface="Montserrat"/>
              <a:ea typeface="Montserrat"/>
              <a:cs typeface="Montserrat"/>
              <a:sym typeface="Montserrat"/>
            </a:endParaRPr>
          </a:p>
        </p:txBody>
      </p:sp>
      <p:sp>
        <p:nvSpPr>
          <p:cNvPr id="73" name="Google Shape;73;p14"/>
          <p:cNvSpPr txBox="1"/>
          <p:nvPr/>
        </p:nvSpPr>
        <p:spPr>
          <a:xfrm>
            <a:off x="5430271" y="2161637"/>
            <a:ext cx="3573000" cy="1322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400"/>
              </a:spcBef>
              <a:spcAft>
                <a:spcPts val="0"/>
              </a:spcAft>
              <a:buClr>
                <a:srgbClr val="000000"/>
              </a:buClr>
              <a:buSzPts val="1300"/>
              <a:buFont typeface="Arial"/>
              <a:buNone/>
            </a:pPr>
            <a:r>
              <a:rPr b="1" i="0" lang="en" sz="1300" u="none" cap="none" strike="noStrike">
                <a:solidFill>
                  <a:schemeClr val="dk1"/>
                </a:solidFill>
                <a:latin typeface="Montserrat"/>
                <a:ea typeface="Montserrat"/>
                <a:cs typeface="Montserrat"/>
                <a:sym typeface="Montserrat"/>
              </a:rPr>
              <a:t>Societal Impact</a:t>
            </a:r>
            <a:endParaRPr b="1" i="0" sz="1300" u="none" cap="none" strike="noStrike">
              <a:solidFill>
                <a:schemeClr val="dk1"/>
              </a:solidFill>
              <a:latin typeface="Montserrat"/>
              <a:ea typeface="Montserrat"/>
              <a:cs typeface="Montserrat"/>
              <a:sym typeface="Montserrat"/>
            </a:endParaRPr>
          </a:p>
          <a:p>
            <a:pPr indent="0" lvl="0" marL="0" marR="0" rtl="0" algn="l">
              <a:lnSpc>
                <a:spcPct val="115000"/>
              </a:lnSpc>
              <a:spcBef>
                <a:spcPts val="1200"/>
              </a:spcBef>
              <a:spcAft>
                <a:spcPts val="1200"/>
              </a:spcAft>
              <a:buClr>
                <a:srgbClr val="000000"/>
              </a:buClr>
              <a:buSzPts val="1100"/>
              <a:buFont typeface="Arial"/>
              <a:buNone/>
            </a:pPr>
            <a:r>
              <a:rPr b="0" i="0" lang="en" sz="1100" u="none" cap="none" strike="noStrike">
                <a:solidFill>
                  <a:schemeClr val="dk1"/>
                </a:solidFill>
                <a:latin typeface="Montserrat"/>
                <a:ea typeface="Montserrat"/>
                <a:cs typeface="Montserrat"/>
                <a:sym typeface="Montserrat"/>
              </a:rPr>
              <a:t>Higher exposure of infrastructure and population</a:t>
            </a:r>
            <a:br>
              <a:rPr b="0" i="0" lang="en" sz="1100" u="none" cap="none" strike="noStrike">
                <a:solidFill>
                  <a:schemeClr val="dk1"/>
                </a:solidFill>
                <a:latin typeface="Montserrat"/>
                <a:ea typeface="Montserrat"/>
                <a:cs typeface="Montserrat"/>
                <a:sym typeface="Montserrat"/>
              </a:rPr>
            </a:br>
            <a:br>
              <a:rPr b="0" i="0" lang="en" sz="1100" u="none" cap="none" strike="noStrike">
                <a:solidFill>
                  <a:schemeClr val="dk1"/>
                </a:solidFill>
                <a:latin typeface="Montserrat"/>
                <a:ea typeface="Montserrat"/>
                <a:cs typeface="Montserrat"/>
                <a:sym typeface="Montserrat"/>
              </a:rPr>
            </a:br>
            <a:endParaRPr b="0" i="0" sz="1100" u="none" cap="none" strike="noStrike">
              <a:solidFill>
                <a:schemeClr val="dk1"/>
              </a:solidFill>
              <a:latin typeface="Montserrat"/>
              <a:ea typeface="Montserrat"/>
              <a:cs typeface="Montserrat"/>
              <a:sym typeface="Montserrat"/>
            </a:endParaRPr>
          </a:p>
        </p:txBody>
      </p:sp>
      <p:sp>
        <p:nvSpPr>
          <p:cNvPr id="74" name="Google Shape;74;p14"/>
          <p:cNvSpPr txBox="1"/>
          <p:nvPr/>
        </p:nvSpPr>
        <p:spPr>
          <a:xfrm>
            <a:off x="5402523" y="3376585"/>
            <a:ext cx="3672600" cy="1399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400"/>
              </a:spcBef>
              <a:spcAft>
                <a:spcPts val="0"/>
              </a:spcAft>
              <a:buClr>
                <a:srgbClr val="000000"/>
              </a:buClr>
              <a:buSzPts val="1300"/>
              <a:buFont typeface="Arial"/>
              <a:buNone/>
            </a:pPr>
            <a:r>
              <a:rPr b="1" i="0" lang="en" sz="1300" u="none" cap="none" strike="noStrike">
                <a:solidFill>
                  <a:schemeClr val="dk1"/>
                </a:solidFill>
                <a:latin typeface="Montserrat"/>
                <a:ea typeface="Montserrat"/>
                <a:cs typeface="Montserrat"/>
                <a:sym typeface="Montserrat"/>
              </a:rPr>
              <a:t>Climate Science:</a:t>
            </a:r>
            <a:endParaRPr b="1" i="0" sz="1300" u="none" cap="none" strike="noStrike">
              <a:solidFill>
                <a:schemeClr val="dk1"/>
              </a:solidFill>
              <a:latin typeface="Montserrat"/>
              <a:ea typeface="Montserrat"/>
              <a:cs typeface="Montserrat"/>
              <a:sym typeface="Montserrat"/>
            </a:endParaRPr>
          </a:p>
          <a:p>
            <a:pPr indent="0" lvl="0" marL="0" marR="0" rtl="0" algn="l">
              <a:lnSpc>
                <a:spcPct val="115000"/>
              </a:lnSpc>
              <a:spcBef>
                <a:spcPts val="1400"/>
              </a:spcBef>
              <a:spcAft>
                <a:spcPts val="0"/>
              </a:spcAft>
              <a:buClr>
                <a:srgbClr val="000000"/>
              </a:buClr>
              <a:buSzPts val="1100"/>
              <a:buFont typeface="Arial"/>
              <a:buNone/>
            </a:pPr>
            <a:r>
              <a:rPr b="0" i="0" lang="en" sz="1100" u="none" cap="none" strike="noStrike">
                <a:solidFill>
                  <a:schemeClr val="dk1"/>
                </a:solidFill>
                <a:latin typeface="Montserrat"/>
                <a:ea typeface="Montserrat"/>
                <a:cs typeface="Montserrat"/>
                <a:sym typeface="Montserrat"/>
              </a:rPr>
              <a:t>Future changes in rainfall extremes involves changes in size, not just intensity</a:t>
            </a:r>
            <a:br>
              <a:rPr b="0" i="0" lang="en" sz="1100" u="none" cap="none" strike="noStrike">
                <a:solidFill>
                  <a:schemeClr val="dk1"/>
                </a:solidFill>
                <a:latin typeface="Montserrat"/>
                <a:ea typeface="Montserrat"/>
                <a:cs typeface="Montserrat"/>
                <a:sym typeface="Montserrat"/>
              </a:rPr>
            </a:br>
            <a:endParaRPr b="0" i="0" sz="1100" u="none" cap="none" strike="noStrike">
              <a:solidFill>
                <a:schemeClr val="dk1"/>
              </a:solidFill>
              <a:latin typeface="Montserrat"/>
              <a:ea typeface="Montserrat"/>
              <a:cs typeface="Montserrat"/>
              <a:sym typeface="Montserrat"/>
            </a:endParaRPr>
          </a:p>
          <a:p>
            <a:pPr indent="0" lvl="0" marL="0" marR="0" rtl="0" algn="l">
              <a:lnSpc>
                <a:spcPct val="115000"/>
              </a:lnSpc>
              <a:spcBef>
                <a:spcPts val="400"/>
              </a:spcBef>
              <a:spcAft>
                <a:spcPts val="0"/>
              </a:spcAft>
              <a:buClr>
                <a:srgbClr val="000000"/>
              </a:buClr>
              <a:buSzPts val="1100"/>
              <a:buFont typeface="Arial"/>
              <a:buNone/>
            </a:pPr>
            <a:r>
              <a:t/>
            </a:r>
            <a:endParaRPr b="0" i="0" sz="1100" u="none" cap="none" strike="noStrike">
              <a:solidFill>
                <a:schemeClr val="dk1"/>
              </a:solidFill>
              <a:latin typeface="Montserrat"/>
              <a:ea typeface="Montserrat"/>
              <a:cs typeface="Montserrat"/>
              <a:sym typeface="Montserrat"/>
            </a:endParaRPr>
          </a:p>
        </p:txBody>
      </p:sp>
      <p:sp>
        <p:nvSpPr>
          <p:cNvPr id="75" name="Google Shape;75;p14"/>
          <p:cNvSpPr txBox="1"/>
          <p:nvPr/>
        </p:nvSpPr>
        <p:spPr>
          <a:xfrm>
            <a:off x="0" y="925075"/>
            <a:ext cx="4986300" cy="717900"/>
          </a:xfrm>
          <a:prstGeom prst="rect">
            <a:avLst/>
          </a:prstGeom>
          <a:noFill/>
          <a:ln>
            <a:noFill/>
          </a:ln>
        </p:spPr>
        <p:txBody>
          <a:bodyPr anchorCtr="0" anchor="t" bIns="91425" lIns="91425" spcFirstLastPara="1" rIns="91425" wrap="square" tIns="91425">
            <a:spAutoFit/>
          </a:bodyPr>
          <a:lstStyle/>
          <a:p>
            <a:pPr indent="0" lvl="0" marL="139700" marR="0" rtl="0" algn="l">
              <a:lnSpc>
                <a:spcPct val="115000"/>
              </a:lnSpc>
              <a:spcBef>
                <a:spcPts val="0"/>
              </a:spcBef>
              <a:spcAft>
                <a:spcPts val="0"/>
              </a:spcAft>
              <a:buClr>
                <a:srgbClr val="000000"/>
              </a:buClr>
              <a:buSzPts val="1050"/>
              <a:buFont typeface="Arial"/>
              <a:buNone/>
            </a:pPr>
            <a:r>
              <a:rPr b="1" i="0" lang="en" sz="1050" u="none" cap="none" strike="noStrike">
                <a:solidFill>
                  <a:srgbClr val="0E0E0E"/>
                </a:solidFill>
                <a:latin typeface="Montserrat"/>
                <a:ea typeface="Montserrat"/>
                <a:cs typeface="Montserrat"/>
                <a:sym typeface="Montserrat"/>
              </a:rPr>
              <a:t>What is size ?</a:t>
            </a:r>
            <a:endParaRPr b="1" i="0" sz="1050" u="none" cap="none" strike="noStrike">
              <a:solidFill>
                <a:srgbClr val="0E0E0E"/>
              </a:solidFill>
              <a:latin typeface="Montserrat"/>
              <a:ea typeface="Montserrat"/>
              <a:cs typeface="Montserrat"/>
              <a:sym typeface="Montserrat"/>
            </a:endParaRPr>
          </a:p>
          <a:p>
            <a:pPr indent="0" lvl="0" marL="139700" marR="0" rtl="0" algn="l">
              <a:lnSpc>
                <a:spcPct val="115000"/>
              </a:lnSpc>
              <a:spcBef>
                <a:spcPts val="0"/>
              </a:spcBef>
              <a:spcAft>
                <a:spcPts val="0"/>
              </a:spcAft>
              <a:buClr>
                <a:srgbClr val="000000"/>
              </a:buClr>
              <a:buSzPts val="1050"/>
              <a:buFont typeface="Arial"/>
              <a:buNone/>
            </a:pPr>
            <a:r>
              <a:rPr b="0" i="0" lang="en" sz="1050" u="none" cap="none" strike="noStrike">
                <a:solidFill>
                  <a:srgbClr val="0E0E0E"/>
                </a:solidFill>
                <a:latin typeface="Montserrat"/>
                <a:ea typeface="Montserrat"/>
                <a:cs typeface="Montserrat"/>
                <a:sym typeface="Montserrat"/>
              </a:rPr>
              <a:t>Extreme rainfall event size refers to the spatial area covered by a connected extreme rainfall system.</a:t>
            </a:r>
            <a:endParaRPr b="0" i="0" sz="1050" u="none" cap="none" strike="noStrike">
              <a:solidFill>
                <a:srgbClr val="0E0E0E"/>
              </a:solidFill>
              <a:latin typeface="Montserrat"/>
              <a:ea typeface="Montserrat"/>
              <a:cs typeface="Montserrat"/>
              <a:sym typeface="Montserrat"/>
            </a:endParaRPr>
          </a:p>
        </p:txBody>
      </p:sp>
      <p:pic>
        <p:nvPicPr>
          <p:cNvPr id="76" name="Google Shape;76;p14"/>
          <p:cNvPicPr preferRelativeResize="0"/>
          <p:nvPr/>
        </p:nvPicPr>
        <p:blipFill rotWithShape="1">
          <a:blip r:embed="rId3">
            <a:alphaModFix/>
          </a:blip>
          <a:srcRect b="0" l="0" r="0" t="0"/>
          <a:stretch/>
        </p:blipFill>
        <p:spPr>
          <a:xfrm>
            <a:off x="386818" y="1736845"/>
            <a:ext cx="4078850" cy="27192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sp>
        <p:nvSpPr>
          <p:cNvPr id="81" name="Google Shape;81;p15"/>
          <p:cNvSpPr txBox="1"/>
          <p:nvPr/>
        </p:nvSpPr>
        <p:spPr>
          <a:xfrm>
            <a:off x="252575" y="206400"/>
            <a:ext cx="2026800" cy="580200"/>
          </a:xfrm>
          <a:prstGeom prst="rect">
            <a:avLst/>
          </a:prstGeom>
          <a:noFill/>
          <a:ln>
            <a:noFill/>
          </a:ln>
          <a:effectLst>
            <a:outerShdw blurRad="57150" rotWithShape="0" algn="bl" dir="5400000" dist="19050">
              <a:srgbClr val="000000">
                <a:alpha val="50196"/>
              </a:srgbClr>
            </a:outerShdw>
          </a:effectLst>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700"/>
              <a:buFont typeface="Arial"/>
              <a:buNone/>
            </a:pPr>
            <a:r>
              <a:rPr b="1" i="0" lang="en" sz="2700" u="none" cap="none" strike="noStrike">
                <a:solidFill>
                  <a:schemeClr val="dk1"/>
                </a:solidFill>
                <a:latin typeface="Arial"/>
                <a:ea typeface="Arial"/>
                <a:cs typeface="Arial"/>
                <a:sym typeface="Arial"/>
              </a:rPr>
              <a:t>Motivation</a:t>
            </a:r>
            <a:endParaRPr b="1" i="0" sz="2700" u="none" cap="none" strike="noStrike">
              <a:solidFill>
                <a:schemeClr val="dk1"/>
              </a:solidFill>
              <a:latin typeface="Arial"/>
              <a:ea typeface="Arial"/>
              <a:cs typeface="Arial"/>
              <a:sym typeface="Arial"/>
            </a:endParaRPr>
          </a:p>
        </p:txBody>
      </p:sp>
      <p:cxnSp>
        <p:nvCxnSpPr>
          <p:cNvPr id="82" name="Google Shape;82;p15"/>
          <p:cNvCxnSpPr/>
          <p:nvPr/>
        </p:nvCxnSpPr>
        <p:spPr>
          <a:xfrm>
            <a:off x="2185140" y="295825"/>
            <a:ext cx="6600" cy="423600"/>
          </a:xfrm>
          <a:prstGeom prst="straightConnector1">
            <a:avLst/>
          </a:prstGeom>
          <a:noFill/>
          <a:ln cap="flat" cmpd="sng" w="28575">
            <a:solidFill>
              <a:schemeClr val="dk2"/>
            </a:solidFill>
            <a:prstDash val="solid"/>
            <a:round/>
            <a:headEnd len="sm" w="sm" type="none"/>
            <a:tailEnd len="sm" w="sm" type="none"/>
          </a:ln>
        </p:spPr>
      </p:cxnSp>
      <p:sp>
        <p:nvSpPr>
          <p:cNvPr id="83" name="Google Shape;83;p15"/>
          <p:cNvSpPr txBox="1"/>
          <p:nvPr/>
        </p:nvSpPr>
        <p:spPr>
          <a:xfrm>
            <a:off x="2315250" y="282290"/>
            <a:ext cx="6486900" cy="551100"/>
          </a:xfrm>
          <a:prstGeom prst="rect">
            <a:avLst/>
          </a:prstGeom>
          <a:noFill/>
          <a:ln>
            <a:noFill/>
          </a:ln>
        </p:spPr>
        <p:txBody>
          <a:bodyPr anchorCtr="0" anchor="t" bIns="91425" lIns="91425" spcFirstLastPara="1" rIns="91425" wrap="square" tIns="91425">
            <a:spAutoFit/>
          </a:bodyPr>
          <a:lstStyle/>
          <a:p>
            <a:pPr indent="0" lvl="0" marL="0" marR="0" rtl="0" algn="l">
              <a:lnSpc>
                <a:spcPct val="70000"/>
              </a:lnSpc>
              <a:spcBef>
                <a:spcPts val="0"/>
              </a:spcBef>
              <a:spcAft>
                <a:spcPts val="1200"/>
              </a:spcAft>
              <a:buClr>
                <a:srgbClr val="000000"/>
              </a:buClr>
              <a:buSzPts val="1700"/>
              <a:buFont typeface="Arial"/>
              <a:buNone/>
            </a:pPr>
            <a:r>
              <a:rPr b="0" i="0" lang="en" sz="1700" u="none" cap="none" strike="noStrike">
                <a:solidFill>
                  <a:schemeClr val="dk1"/>
                </a:solidFill>
                <a:latin typeface="Montserrat"/>
                <a:ea typeface="Montserrat"/>
                <a:cs typeface="Montserrat"/>
                <a:sym typeface="Montserrat"/>
              </a:rPr>
              <a:t>“Are extreme rainfall systems free to grow, or dynamically constrained?”</a:t>
            </a:r>
            <a:endParaRPr b="0" i="0" sz="1700" u="none" cap="none" strike="noStrike">
              <a:solidFill>
                <a:schemeClr val="dk1"/>
              </a:solidFill>
              <a:latin typeface="Montserrat"/>
              <a:ea typeface="Montserrat"/>
              <a:cs typeface="Montserrat"/>
              <a:sym typeface="Montserrat"/>
            </a:endParaRPr>
          </a:p>
        </p:txBody>
      </p:sp>
      <p:sp>
        <p:nvSpPr>
          <p:cNvPr id="84" name="Google Shape;84;p15"/>
          <p:cNvSpPr txBox="1"/>
          <p:nvPr/>
        </p:nvSpPr>
        <p:spPr>
          <a:xfrm>
            <a:off x="164950" y="2471325"/>
            <a:ext cx="2026800" cy="551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chemeClr val="dk1"/>
                </a:solidFill>
                <a:latin typeface="Montserrat"/>
                <a:ea typeface="Montserrat"/>
                <a:cs typeface="Montserrat"/>
                <a:sym typeface="Montserrat"/>
              </a:rPr>
              <a:t>Extreme rainfall event has </a:t>
            </a:r>
            <a:r>
              <a:rPr b="0" i="0" lang="en" sz="1050" u="none" cap="none" strike="noStrike">
                <a:solidFill>
                  <a:schemeClr val="dk1"/>
                </a:solidFill>
                <a:latin typeface="Montserrat"/>
                <a:ea typeface="Montserrat"/>
                <a:cs typeface="Montserrat"/>
                <a:sym typeface="Montserrat"/>
              </a:rPr>
              <a:t>“preferred spatial structure”</a:t>
            </a:r>
            <a:endParaRPr b="0" i="0" sz="1050" u="none" cap="none" strike="noStrike">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Montserrat"/>
              <a:ea typeface="Montserrat"/>
              <a:cs typeface="Montserrat"/>
              <a:sym typeface="Montserrat"/>
            </a:endParaRPr>
          </a:p>
        </p:txBody>
      </p:sp>
      <p:pic>
        <p:nvPicPr>
          <p:cNvPr id="85" name="Google Shape;85;p15"/>
          <p:cNvPicPr preferRelativeResize="0"/>
          <p:nvPr/>
        </p:nvPicPr>
        <p:blipFill rotWithShape="1">
          <a:blip r:embed="rId3">
            <a:alphaModFix/>
          </a:blip>
          <a:srcRect b="0" l="0" r="0" t="0"/>
          <a:stretch/>
        </p:blipFill>
        <p:spPr>
          <a:xfrm>
            <a:off x="2279375" y="945328"/>
            <a:ext cx="6794476" cy="424524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16"/>
          <p:cNvSpPr txBox="1"/>
          <p:nvPr/>
        </p:nvSpPr>
        <p:spPr>
          <a:xfrm>
            <a:off x="75" y="560425"/>
            <a:ext cx="9144000" cy="346200"/>
          </a:xfrm>
          <a:prstGeom prst="rect">
            <a:avLst/>
          </a:prstGeom>
          <a:noFill/>
          <a:ln>
            <a:noFill/>
          </a:ln>
        </p:spPr>
        <p:txBody>
          <a:bodyPr anchorCtr="0" anchor="t" bIns="91425" lIns="91425" spcFirstLastPara="1" rIns="91425" wrap="square" tIns="91425">
            <a:spAutoFit/>
          </a:bodyPr>
          <a:lstStyle/>
          <a:p>
            <a:pPr indent="0" lvl="0" marL="139700" marR="0" rtl="0" algn="l">
              <a:lnSpc>
                <a:spcPct val="115000"/>
              </a:lnSpc>
              <a:spcBef>
                <a:spcPts val="0"/>
              </a:spcBef>
              <a:spcAft>
                <a:spcPts val="0"/>
              </a:spcAft>
              <a:buClr>
                <a:srgbClr val="000000"/>
              </a:buClr>
              <a:buSzPts val="1050"/>
              <a:buFont typeface="Arial"/>
              <a:buNone/>
            </a:pPr>
            <a:r>
              <a:rPr b="0" i="0" lang="en" sz="1050" u="none" cap="none" strike="noStrike">
                <a:solidFill>
                  <a:srgbClr val="0E0E0E"/>
                </a:solidFill>
                <a:latin typeface="Montserrat"/>
                <a:ea typeface="Montserrat"/>
                <a:cs typeface="Montserrat"/>
                <a:sym typeface="Montserrat"/>
              </a:rPr>
              <a:t>Large-scale atmospheric dynamics set a natural length scale for weather systems and that’s what we test against extreme rainfall.</a:t>
            </a:r>
            <a:endParaRPr b="0" i="0" sz="1050" u="none" cap="none" strike="noStrike">
              <a:solidFill>
                <a:srgbClr val="0E0E0E"/>
              </a:solidFill>
              <a:latin typeface="Montserrat"/>
              <a:ea typeface="Montserrat"/>
              <a:cs typeface="Montserrat"/>
              <a:sym typeface="Montserrat"/>
            </a:endParaRPr>
          </a:p>
        </p:txBody>
      </p:sp>
      <p:sp>
        <p:nvSpPr>
          <p:cNvPr id="91" name="Google Shape;91;p16"/>
          <p:cNvSpPr txBox="1"/>
          <p:nvPr/>
        </p:nvSpPr>
        <p:spPr>
          <a:xfrm>
            <a:off x="34150" y="1159850"/>
            <a:ext cx="3353100" cy="361800"/>
          </a:xfrm>
          <a:prstGeom prst="rect">
            <a:avLst/>
          </a:prstGeom>
          <a:noFill/>
          <a:ln>
            <a:noFill/>
          </a:ln>
        </p:spPr>
        <p:txBody>
          <a:bodyPr anchorCtr="0" anchor="t" bIns="91425" lIns="91425" spcFirstLastPara="1" rIns="91425" wrap="square" tIns="91425">
            <a:spAutoFit/>
          </a:bodyPr>
          <a:lstStyle/>
          <a:p>
            <a:pPr indent="0" lvl="0" marL="139700" marR="0" rtl="0" algn="l">
              <a:lnSpc>
                <a:spcPct val="115000"/>
              </a:lnSpc>
              <a:spcBef>
                <a:spcPts val="0"/>
              </a:spcBef>
              <a:spcAft>
                <a:spcPts val="0"/>
              </a:spcAft>
              <a:buClr>
                <a:srgbClr val="000000"/>
              </a:buClr>
              <a:buSzPts val="1150"/>
              <a:buFont typeface="Arial"/>
              <a:buNone/>
            </a:pPr>
            <a:r>
              <a:rPr b="0" i="0" lang="en" sz="1150" u="none" cap="none" strike="noStrike">
                <a:solidFill>
                  <a:srgbClr val="0E0E0E"/>
                </a:solidFill>
                <a:latin typeface="Montserrat"/>
                <a:ea typeface="Montserrat"/>
                <a:cs typeface="Montserrat"/>
                <a:sym typeface="Montserrat"/>
              </a:rPr>
              <a:t>1. The Rhines Scale (Rhines,1975)</a:t>
            </a:r>
            <a:endParaRPr b="0" i="0" sz="1150" u="none" cap="none" strike="noStrike">
              <a:solidFill>
                <a:srgbClr val="0E0E0E"/>
              </a:solidFill>
              <a:latin typeface="Montserrat"/>
              <a:ea typeface="Montserrat"/>
              <a:cs typeface="Montserrat"/>
              <a:sym typeface="Montserrat"/>
            </a:endParaRPr>
          </a:p>
        </p:txBody>
      </p:sp>
      <p:pic>
        <p:nvPicPr>
          <p:cNvPr id="92" name="Google Shape;92;p16"/>
          <p:cNvPicPr preferRelativeResize="0"/>
          <p:nvPr/>
        </p:nvPicPr>
        <p:blipFill rotWithShape="1">
          <a:blip r:embed="rId3">
            <a:alphaModFix/>
          </a:blip>
          <a:srcRect b="0" l="0" r="0" t="0"/>
          <a:stretch/>
        </p:blipFill>
        <p:spPr>
          <a:xfrm>
            <a:off x="1179025" y="1855900"/>
            <a:ext cx="1167508" cy="621750"/>
          </a:xfrm>
          <a:prstGeom prst="rect">
            <a:avLst/>
          </a:prstGeom>
          <a:noFill/>
          <a:ln>
            <a:noFill/>
          </a:ln>
        </p:spPr>
      </p:pic>
      <p:cxnSp>
        <p:nvCxnSpPr>
          <p:cNvPr id="93" name="Google Shape;93;p16"/>
          <p:cNvCxnSpPr/>
          <p:nvPr/>
        </p:nvCxnSpPr>
        <p:spPr>
          <a:xfrm flipH="1" rot="10800000">
            <a:off x="1862425" y="1774875"/>
            <a:ext cx="558000" cy="222000"/>
          </a:xfrm>
          <a:prstGeom prst="straightConnector1">
            <a:avLst/>
          </a:prstGeom>
          <a:noFill/>
          <a:ln cap="flat" cmpd="sng" w="9525">
            <a:solidFill>
              <a:schemeClr val="dk2"/>
            </a:solidFill>
            <a:prstDash val="solid"/>
            <a:round/>
            <a:headEnd len="sm" w="sm" type="none"/>
            <a:tailEnd len="med" w="med" type="triangle"/>
          </a:ln>
        </p:spPr>
      </p:cxnSp>
      <p:sp>
        <p:nvSpPr>
          <p:cNvPr id="94" name="Google Shape;94;p16"/>
          <p:cNvSpPr txBox="1"/>
          <p:nvPr/>
        </p:nvSpPr>
        <p:spPr>
          <a:xfrm>
            <a:off x="2210325" y="1558275"/>
            <a:ext cx="1817100" cy="432900"/>
          </a:xfrm>
          <a:prstGeom prst="rect">
            <a:avLst/>
          </a:prstGeom>
          <a:noFill/>
          <a:ln>
            <a:noFill/>
          </a:ln>
        </p:spPr>
        <p:txBody>
          <a:bodyPr anchorCtr="0" anchor="t" bIns="91425" lIns="91425" spcFirstLastPara="1" rIns="91425" wrap="square" tIns="91425">
            <a:spAutoFit/>
          </a:bodyPr>
          <a:lstStyle/>
          <a:p>
            <a:pPr indent="0" lvl="0" marL="139700" marR="0" rtl="0" algn="l">
              <a:lnSpc>
                <a:spcPct val="115000"/>
              </a:lnSpc>
              <a:spcBef>
                <a:spcPts val="0"/>
              </a:spcBef>
              <a:spcAft>
                <a:spcPts val="0"/>
              </a:spcAft>
              <a:buClr>
                <a:srgbClr val="000000"/>
              </a:buClr>
              <a:buSzPts val="750"/>
              <a:buFont typeface="Arial"/>
              <a:buNone/>
            </a:pPr>
            <a:r>
              <a:rPr b="0" i="0" lang="en" sz="750" u="none" cap="none" strike="noStrike">
                <a:solidFill>
                  <a:srgbClr val="0E0E0E"/>
                </a:solidFill>
                <a:latin typeface="Montserrat"/>
                <a:ea typeface="Montserrat"/>
                <a:cs typeface="Montserrat"/>
                <a:sym typeface="Montserrat"/>
              </a:rPr>
              <a:t>characteristic velocity of the eddies</a:t>
            </a:r>
            <a:endParaRPr b="0" i="0" sz="750" u="none" cap="none" strike="noStrike">
              <a:solidFill>
                <a:srgbClr val="0E0E0E"/>
              </a:solidFill>
              <a:latin typeface="Montserrat"/>
              <a:ea typeface="Montserrat"/>
              <a:cs typeface="Montserrat"/>
              <a:sym typeface="Montserrat"/>
            </a:endParaRPr>
          </a:p>
        </p:txBody>
      </p:sp>
      <p:sp>
        <p:nvSpPr>
          <p:cNvPr id="95" name="Google Shape;95;p16"/>
          <p:cNvSpPr txBox="1"/>
          <p:nvPr/>
        </p:nvSpPr>
        <p:spPr>
          <a:xfrm>
            <a:off x="1986225" y="2335950"/>
            <a:ext cx="1817100" cy="346200"/>
          </a:xfrm>
          <a:prstGeom prst="rect">
            <a:avLst/>
          </a:prstGeom>
          <a:noFill/>
          <a:ln>
            <a:noFill/>
          </a:ln>
        </p:spPr>
        <p:txBody>
          <a:bodyPr anchorCtr="0" anchor="t" bIns="91425" lIns="91425" spcFirstLastPara="1" rIns="91425" wrap="square" tIns="91425">
            <a:spAutoFit/>
          </a:bodyPr>
          <a:lstStyle/>
          <a:p>
            <a:pPr indent="0" lvl="0" marL="139700" marR="0" rtl="0" algn="l">
              <a:lnSpc>
                <a:spcPct val="115000"/>
              </a:lnSpc>
              <a:spcBef>
                <a:spcPts val="0"/>
              </a:spcBef>
              <a:spcAft>
                <a:spcPts val="0"/>
              </a:spcAft>
              <a:buClr>
                <a:srgbClr val="000000"/>
              </a:buClr>
              <a:buSzPts val="1050"/>
              <a:buFont typeface="Arial"/>
              <a:buNone/>
            </a:pPr>
            <a:r>
              <a:t/>
            </a:r>
            <a:endParaRPr b="0" i="0" sz="1050" u="none" cap="none" strike="noStrike">
              <a:solidFill>
                <a:srgbClr val="0E0E0E"/>
              </a:solidFill>
              <a:latin typeface="Montserrat"/>
              <a:ea typeface="Montserrat"/>
              <a:cs typeface="Montserrat"/>
              <a:sym typeface="Montserrat"/>
            </a:endParaRPr>
          </a:p>
        </p:txBody>
      </p:sp>
      <p:sp>
        <p:nvSpPr>
          <p:cNvPr id="96" name="Google Shape;96;p16"/>
          <p:cNvSpPr txBox="1"/>
          <p:nvPr/>
        </p:nvSpPr>
        <p:spPr>
          <a:xfrm>
            <a:off x="34150" y="2413950"/>
            <a:ext cx="4116900" cy="315600"/>
          </a:xfrm>
          <a:prstGeom prst="rect">
            <a:avLst/>
          </a:prstGeom>
          <a:noFill/>
          <a:ln>
            <a:noFill/>
          </a:ln>
        </p:spPr>
        <p:txBody>
          <a:bodyPr anchorCtr="0" anchor="t" bIns="91425" lIns="91425" spcFirstLastPara="1" rIns="91425" wrap="square" tIns="91425">
            <a:spAutoFit/>
          </a:bodyPr>
          <a:lstStyle/>
          <a:p>
            <a:pPr indent="0" lvl="0" marL="139700" marR="0" rtl="0" algn="l">
              <a:lnSpc>
                <a:spcPct val="115000"/>
              </a:lnSpc>
              <a:spcBef>
                <a:spcPts val="0"/>
              </a:spcBef>
              <a:spcAft>
                <a:spcPts val="0"/>
              </a:spcAft>
              <a:buClr>
                <a:srgbClr val="000000"/>
              </a:buClr>
              <a:buSzPts val="850"/>
              <a:buFont typeface="Arial"/>
              <a:buNone/>
            </a:pPr>
            <a:r>
              <a:rPr b="0" i="0" lang="en" sz="850" u="none" cap="none" strike="noStrike">
                <a:solidFill>
                  <a:srgbClr val="0E0E0E"/>
                </a:solidFill>
                <a:latin typeface="Montserrat"/>
                <a:ea typeface="Montserrat"/>
                <a:cs typeface="Montserrat"/>
                <a:sym typeface="Montserrat"/>
              </a:rPr>
              <a:t>Peter B. Rhines “A characteristic scale where flow behavior changes”</a:t>
            </a:r>
            <a:endParaRPr b="0" i="0" sz="850" u="none" cap="none" strike="noStrike">
              <a:solidFill>
                <a:srgbClr val="0E0E0E"/>
              </a:solidFill>
              <a:latin typeface="Montserrat"/>
              <a:ea typeface="Montserrat"/>
              <a:cs typeface="Montserrat"/>
              <a:sym typeface="Montserrat"/>
            </a:endParaRPr>
          </a:p>
        </p:txBody>
      </p:sp>
      <p:grpSp>
        <p:nvGrpSpPr>
          <p:cNvPr id="97" name="Google Shape;97;p16"/>
          <p:cNvGrpSpPr/>
          <p:nvPr/>
        </p:nvGrpSpPr>
        <p:grpSpPr>
          <a:xfrm>
            <a:off x="329450" y="2772713"/>
            <a:ext cx="3232601" cy="1851762"/>
            <a:chOff x="0" y="2712388"/>
            <a:chExt cx="3232601" cy="1851762"/>
          </a:xfrm>
        </p:grpSpPr>
        <p:pic>
          <p:nvPicPr>
            <p:cNvPr id="98" name="Google Shape;98;p16"/>
            <p:cNvPicPr preferRelativeResize="0"/>
            <p:nvPr/>
          </p:nvPicPr>
          <p:blipFill rotWithShape="1">
            <a:blip r:embed="rId4">
              <a:alphaModFix/>
            </a:blip>
            <a:srcRect b="0" l="0" r="0" t="0"/>
            <a:stretch/>
          </p:blipFill>
          <p:spPr>
            <a:xfrm>
              <a:off x="230525" y="3572950"/>
              <a:ext cx="324564" cy="275350"/>
            </a:xfrm>
            <a:prstGeom prst="rect">
              <a:avLst/>
            </a:prstGeom>
            <a:noFill/>
            <a:ln>
              <a:noFill/>
            </a:ln>
          </p:spPr>
        </p:pic>
        <p:pic>
          <p:nvPicPr>
            <p:cNvPr id="99" name="Google Shape;99;p16"/>
            <p:cNvPicPr preferRelativeResize="0"/>
            <p:nvPr/>
          </p:nvPicPr>
          <p:blipFill rotWithShape="1">
            <a:blip r:embed="rId4">
              <a:alphaModFix/>
            </a:blip>
            <a:srcRect b="0" l="0" r="0" t="0"/>
            <a:stretch/>
          </p:blipFill>
          <p:spPr>
            <a:xfrm>
              <a:off x="510675" y="3268050"/>
              <a:ext cx="491125" cy="416650"/>
            </a:xfrm>
            <a:prstGeom prst="rect">
              <a:avLst/>
            </a:prstGeom>
            <a:noFill/>
            <a:ln>
              <a:noFill/>
            </a:ln>
          </p:spPr>
        </p:pic>
        <p:pic>
          <p:nvPicPr>
            <p:cNvPr id="100" name="Google Shape;100;p16"/>
            <p:cNvPicPr preferRelativeResize="0"/>
            <p:nvPr/>
          </p:nvPicPr>
          <p:blipFill rotWithShape="1">
            <a:blip r:embed="rId4">
              <a:alphaModFix/>
            </a:blip>
            <a:srcRect b="0" l="0" r="0" t="0"/>
            <a:stretch/>
          </p:blipFill>
          <p:spPr>
            <a:xfrm>
              <a:off x="510675" y="3633500"/>
              <a:ext cx="491125" cy="416650"/>
            </a:xfrm>
            <a:prstGeom prst="rect">
              <a:avLst/>
            </a:prstGeom>
            <a:noFill/>
            <a:ln>
              <a:noFill/>
            </a:ln>
          </p:spPr>
        </p:pic>
        <p:pic>
          <p:nvPicPr>
            <p:cNvPr id="101" name="Google Shape;101;p16"/>
            <p:cNvPicPr preferRelativeResize="0"/>
            <p:nvPr/>
          </p:nvPicPr>
          <p:blipFill rotWithShape="1">
            <a:blip r:embed="rId4">
              <a:alphaModFix/>
            </a:blip>
            <a:srcRect b="0" l="0" r="0" t="0"/>
            <a:stretch/>
          </p:blipFill>
          <p:spPr>
            <a:xfrm>
              <a:off x="779925" y="3268050"/>
              <a:ext cx="907675" cy="770025"/>
            </a:xfrm>
            <a:prstGeom prst="rect">
              <a:avLst/>
            </a:prstGeom>
            <a:noFill/>
            <a:ln>
              <a:noFill/>
            </a:ln>
          </p:spPr>
        </p:pic>
        <p:pic>
          <p:nvPicPr>
            <p:cNvPr id="102" name="Google Shape;102;p16"/>
            <p:cNvPicPr preferRelativeResize="0"/>
            <p:nvPr/>
          </p:nvPicPr>
          <p:blipFill rotWithShape="1">
            <a:blip r:embed="rId4">
              <a:alphaModFix/>
            </a:blip>
            <a:srcRect b="0" l="0" r="0" t="0"/>
            <a:stretch/>
          </p:blipFill>
          <p:spPr>
            <a:xfrm>
              <a:off x="230525" y="3338700"/>
              <a:ext cx="324564" cy="275350"/>
            </a:xfrm>
            <a:prstGeom prst="rect">
              <a:avLst/>
            </a:prstGeom>
            <a:noFill/>
            <a:ln>
              <a:noFill/>
            </a:ln>
          </p:spPr>
        </p:pic>
        <p:pic>
          <p:nvPicPr>
            <p:cNvPr id="103" name="Google Shape;103;p16"/>
            <p:cNvPicPr preferRelativeResize="0"/>
            <p:nvPr/>
          </p:nvPicPr>
          <p:blipFill rotWithShape="1">
            <a:blip r:embed="rId4">
              <a:alphaModFix/>
            </a:blip>
            <a:srcRect b="0" l="0" r="0" t="0"/>
            <a:stretch/>
          </p:blipFill>
          <p:spPr>
            <a:xfrm>
              <a:off x="230525" y="3815125"/>
              <a:ext cx="324564" cy="275350"/>
            </a:xfrm>
            <a:prstGeom prst="rect">
              <a:avLst/>
            </a:prstGeom>
            <a:noFill/>
            <a:ln>
              <a:noFill/>
            </a:ln>
          </p:spPr>
        </p:pic>
        <p:pic>
          <p:nvPicPr>
            <p:cNvPr id="104" name="Google Shape;104;p16"/>
            <p:cNvPicPr preferRelativeResize="0"/>
            <p:nvPr/>
          </p:nvPicPr>
          <p:blipFill rotWithShape="1">
            <a:blip r:embed="rId4">
              <a:alphaModFix/>
            </a:blip>
            <a:srcRect b="0" l="0" r="0" t="0"/>
            <a:stretch/>
          </p:blipFill>
          <p:spPr>
            <a:xfrm>
              <a:off x="230525" y="3092513"/>
              <a:ext cx="324564" cy="275350"/>
            </a:xfrm>
            <a:prstGeom prst="rect">
              <a:avLst/>
            </a:prstGeom>
            <a:noFill/>
            <a:ln>
              <a:noFill/>
            </a:ln>
          </p:spPr>
        </p:pic>
        <p:cxnSp>
          <p:nvCxnSpPr>
            <p:cNvPr id="105" name="Google Shape;105;p16"/>
            <p:cNvCxnSpPr/>
            <p:nvPr/>
          </p:nvCxnSpPr>
          <p:spPr>
            <a:xfrm>
              <a:off x="1586750" y="2984471"/>
              <a:ext cx="0" cy="1304400"/>
            </a:xfrm>
            <a:prstGeom prst="straightConnector1">
              <a:avLst/>
            </a:prstGeom>
            <a:noFill/>
            <a:ln cap="flat" cmpd="sng" w="9525">
              <a:solidFill>
                <a:schemeClr val="dk2"/>
              </a:solidFill>
              <a:prstDash val="dash"/>
              <a:round/>
              <a:headEnd len="sm" w="sm" type="none"/>
              <a:tailEnd len="sm" w="sm" type="none"/>
            </a:ln>
          </p:spPr>
        </p:cxnSp>
        <p:cxnSp>
          <p:nvCxnSpPr>
            <p:cNvPr id="106" name="Google Shape;106;p16"/>
            <p:cNvCxnSpPr/>
            <p:nvPr/>
          </p:nvCxnSpPr>
          <p:spPr>
            <a:xfrm rot="10800000">
              <a:off x="450325" y="4296450"/>
              <a:ext cx="1788600" cy="6600"/>
            </a:xfrm>
            <a:prstGeom prst="straightConnector1">
              <a:avLst/>
            </a:prstGeom>
            <a:noFill/>
            <a:ln cap="flat" cmpd="sng" w="9525">
              <a:solidFill>
                <a:schemeClr val="dk2"/>
              </a:solidFill>
              <a:prstDash val="solid"/>
              <a:round/>
              <a:headEnd len="sm" w="sm" type="none"/>
              <a:tailEnd len="med" w="med" type="triangle"/>
            </a:ln>
          </p:spPr>
        </p:cxnSp>
        <p:sp>
          <p:nvSpPr>
            <p:cNvPr id="107" name="Google Shape;107;p16"/>
            <p:cNvSpPr txBox="1"/>
            <p:nvPr/>
          </p:nvSpPr>
          <p:spPr>
            <a:xfrm>
              <a:off x="1179025" y="4248550"/>
              <a:ext cx="621900" cy="315600"/>
            </a:xfrm>
            <a:prstGeom prst="rect">
              <a:avLst/>
            </a:prstGeom>
            <a:noFill/>
            <a:ln>
              <a:noFill/>
            </a:ln>
          </p:spPr>
          <p:txBody>
            <a:bodyPr anchorCtr="0" anchor="t" bIns="91425" lIns="91425" spcFirstLastPara="1" rIns="91425" wrap="square" tIns="91425">
              <a:spAutoFit/>
            </a:bodyPr>
            <a:lstStyle/>
            <a:p>
              <a:pPr indent="0" lvl="0" marL="139700" marR="0" rtl="0" algn="l">
                <a:lnSpc>
                  <a:spcPct val="115000"/>
                </a:lnSpc>
                <a:spcBef>
                  <a:spcPts val="0"/>
                </a:spcBef>
                <a:spcAft>
                  <a:spcPts val="0"/>
                </a:spcAft>
                <a:buClr>
                  <a:srgbClr val="000000"/>
                </a:buClr>
                <a:buSzPts val="850"/>
                <a:buFont typeface="Arial"/>
                <a:buNone/>
              </a:pPr>
              <a:r>
                <a:rPr b="0" i="0" lang="en" sz="850" u="none" cap="none" strike="noStrike">
                  <a:solidFill>
                    <a:srgbClr val="0E0E0E"/>
                  </a:solidFill>
                  <a:latin typeface="Montserrat"/>
                  <a:ea typeface="Montserrat"/>
                  <a:cs typeface="Montserrat"/>
                  <a:sym typeface="Montserrat"/>
                </a:rPr>
                <a:t>k</a:t>
              </a:r>
              <a:endParaRPr b="0" i="0" sz="850" u="none" cap="none" strike="noStrike">
                <a:solidFill>
                  <a:srgbClr val="0E0E0E"/>
                </a:solidFill>
                <a:latin typeface="Montserrat"/>
                <a:ea typeface="Montserrat"/>
                <a:cs typeface="Montserrat"/>
                <a:sym typeface="Montserrat"/>
              </a:endParaRPr>
            </a:p>
          </p:txBody>
        </p:sp>
        <p:sp>
          <p:nvSpPr>
            <p:cNvPr id="108" name="Google Shape;108;p16"/>
            <p:cNvSpPr txBox="1"/>
            <p:nvPr/>
          </p:nvSpPr>
          <p:spPr>
            <a:xfrm>
              <a:off x="0" y="2737725"/>
              <a:ext cx="1167600" cy="399900"/>
            </a:xfrm>
            <a:prstGeom prst="rect">
              <a:avLst/>
            </a:prstGeom>
            <a:noFill/>
            <a:ln>
              <a:noFill/>
            </a:ln>
          </p:spPr>
          <p:txBody>
            <a:bodyPr anchorCtr="0" anchor="t" bIns="91425" lIns="91425" spcFirstLastPara="1" rIns="91425" wrap="square" tIns="91425">
              <a:spAutoFit/>
            </a:bodyPr>
            <a:lstStyle/>
            <a:p>
              <a:pPr indent="0" lvl="0" marL="139700" marR="0" rtl="0" algn="l">
                <a:lnSpc>
                  <a:spcPct val="115000"/>
                </a:lnSpc>
                <a:spcBef>
                  <a:spcPts val="0"/>
                </a:spcBef>
                <a:spcAft>
                  <a:spcPts val="0"/>
                </a:spcAft>
                <a:buClr>
                  <a:srgbClr val="000000"/>
                </a:buClr>
                <a:buSzPts val="650"/>
                <a:buFont typeface="Arial"/>
                <a:buNone/>
              </a:pPr>
              <a:r>
                <a:rPr b="0" i="0" lang="en" sz="650" u="none" cap="none" strike="noStrike">
                  <a:solidFill>
                    <a:srgbClr val="0E0E0E"/>
                  </a:solidFill>
                  <a:latin typeface="Montserrat"/>
                  <a:ea typeface="Montserrat"/>
                  <a:cs typeface="Montserrat"/>
                  <a:sym typeface="Montserrat"/>
                </a:rPr>
                <a:t>Small scale flow behaves like 2D</a:t>
              </a:r>
              <a:endParaRPr b="0" i="0" sz="650" u="none" cap="none" strike="noStrike">
                <a:solidFill>
                  <a:srgbClr val="0E0E0E"/>
                </a:solidFill>
                <a:latin typeface="Montserrat"/>
                <a:ea typeface="Montserrat"/>
                <a:cs typeface="Montserrat"/>
                <a:sym typeface="Montserrat"/>
              </a:endParaRPr>
            </a:p>
          </p:txBody>
        </p:sp>
        <p:pic>
          <p:nvPicPr>
            <p:cNvPr id="109" name="Google Shape;109;p16"/>
            <p:cNvPicPr preferRelativeResize="0"/>
            <p:nvPr/>
          </p:nvPicPr>
          <p:blipFill rotWithShape="1">
            <a:blip r:embed="rId5">
              <a:alphaModFix/>
            </a:blip>
            <a:srcRect b="0" l="0" r="0" t="0"/>
            <a:stretch/>
          </p:blipFill>
          <p:spPr>
            <a:xfrm>
              <a:off x="1627075" y="3225740"/>
              <a:ext cx="1605526" cy="854637"/>
            </a:xfrm>
            <a:prstGeom prst="rect">
              <a:avLst/>
            </a:prstGeom>
            <a:noFill/>
            <a:ln>
              <a:noFill/>
            </a:ln>
          </p:spPr>
        </p:pic>
        <p:sp>
          <p:nvSpPr>
            <p:cNvPr id="110" name="Google Shape;110;p16"/>
            <p:cNvSpPr txBox="1"/>
            <p:nvPr/>
          </p:nvSpPr>
          <p:spPr>
            <a:xfrm>
              <a:off x="1737000" y="2712388"/>
              <a:ext cx="1167600" cy="3999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650"/>
                <a:buFont typeface="Arial"/>
                <a:buNone/>
              </a:pPr>
              <a:r>
                <a:rPr b="0" i="0" lang="en" sz="650" u="none" cap="none" strike="noStrike">
                  <a:solidFill>
                    <a:srgbClr val="0E0E0E"/>
                  </a:solidFill>
                  <a:latin typeface="Montserrat"/>
                  <a:ea typeface="Montserrat"/>
                  <a:cs typeface="Montserrat"/>
                  <a:sym typeface="Montserrat"/>
                </a:rPr>
                <a:t>Flow is dominated by rossby waves</a:t>
              </a:r>
              <a:endParaRPr b="0" i="0" sz="650" u="none" cap="none" strike="noStrike">
                <a:solidFill>
                  <a:srgbClr val="0E0E0E"/>
                </a:solidFill>
                <a:latin typeface="Montserrat"/>
                <a:ea typeface="Montserrat"/>
                <a:cs typeface="Montserrat"/>
                <a:sym typeface="Montserrat"/>
              </a:endParaRPr>
            </a:p>
          </p:txBody>
        </p:sp>
      </p:grpSp>
      <p:sp>
        <p:nvSpPr>
          <p:cNvPr id="111" name="Google Shape;111;p16"/>
          <p:cNvSpPr txBox="1"/>
          <p:nvPr/>
        </p:nvSpPr>
        <p:spPr>
          <a:xfrm>
            <a:off x="1255950" y="79075"/>
            <a:ext cx="72660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666666"/>
                </a:solidFill>
                <a:latin typeface="Comfortaa"/>
                <a:ea typeface="Comfortaa"/>
                <a:cs typeface="Comfortaa"/>
                <a:sym typeface="Comfortaa"/>
              </a:rPr>
              <a:t>What Controls the Size of E</a:t>
            </a:r>
            <a:r>
              <a:rPr b="0" i="0" lang="en" sz="1800" u="none" cap="none" strike="noStrike">
                <a:solidFill>
                  <a:srgbClr val="000000"/>
                </a:solidFill>
                <a:latin typeface="Comfortaa"/>
                <a:ea typeface="Comfortaa"/>
                <a:cs typeface="Comfortaa"/>
                <a:sym typeface="Comfortaa"/>
              </a:rPr>
              <a:t>xtreme Rainfall Events (EREs)?</a:t>
            </a:r>
            <a:endParaRPr b="0" i="0" sz="1800" u="none" cap="none" strike="noStrike">
              <a:solidFill>
                <a:srgbClr val="000000"/>
              </a:solidFill>
              <a:latin typeface="Comfortaa"/>
              <a:ea typeface="Comfortaa"/>
              <a:cs typeface="Comfortaa"/>
              <a:sym typeface="Comfortaa"/>
            </a:endParaRPr>
          </a:p>
        </p:txBody>
      </p:sp>
      <p:cxnSp>
        <p:nvCxnSpPr>
          <p:cNvPr id="112" name="Google Shape;112;p16"/>
          <p:cNvCxnSpPr/>
          <p:nvPr/>
        </p:nvCxnSpPr>
        <p:spPr>
          <a:xfrm flipH="1" rot="10800000">
            <a:off x="301300" y="832125"/>
            <a:ext cx="7977000" cy="7200"/>
          </a:xfrm>
          <a:prstGeom prst="straightConnector1">
            <a:avLst/>
          </a:prstGeom>
          <a:noFill/>
          <a:ln cap="flat" cmpd="sng" w="9525">
            <a:solidFill>
              <a:schemeClr val="dk2"/>
            </a:solidFill>
            <a:prstDash val="dash"/>
            <a:round/>
            <a:headEnd len="sm" w="sm" type="none"/>
            <a:tailEnd len="sm" w="sm" type="none"/>
          </a:ln>
        </p:spPr>
      </p:cxnSp>
      <p:sp>
        <p:nvSpPr>
          <p:cNvPr id="113" name="Google Shape;113;p16"/>
          <p:cNvSpPr txBox="1"/>
          <p:nvPr/>
        </p:nvSpPr>
        <p:spPr>
          <a:xfrm>
            <a:off x="2267725" y="2071950"/>
            <a:ext cx="1817100" cy="432900"/>
          </a:xfrm>
          <a:prstGeom prst="rect">
            <a:avLst/>
          </a:prstGeom>
          <a:noFill/>
          <a:ln>
            <a:noFill/>
          </a:ln>
        </p:spPr>
        <p:txBody>
          <a:bodyPr anchorCtr="0" anchor="t" bIns="91425" lIns="91425" spcFirstLastPara="1" rIns="91425" wrap="square" tIns="91425">
            <a:spAutoFit/>
          </a:bodyPr>
          <a:lstStyle/>
          <a:p>
            <a:pPr indent="0" lvl="0" marL="139700" marR="0" rtl="0" algn="l">
              <a:lnSpc>
                <a:spcPct val="115000"/>
              </a:lnSpc>
              <a:spcBef>
                <a:spcPts val="0"/>
              </a:spcBef>
              <a:spcAft>
                <a:spcPts val="0"/>
              </a:spcAft>
              <a:buClr>
                <a:srgbClr val="000000"/>
              </a:buClr>
              <a:buSzPts val="750"/>
              <a:buFont typeface="Arial"/>
              <a:buNone/>
            </a:pPr>
            <a:r>
              <a:rPr b="0" i="0" lang="en" sz="750" u="none" cap="none" strike="noStrike">
                <a:solidFill>
                  <a:srgbClr val="0E0E0E"/>
                </a:solidFill>
                <a:latin typeface="Montserrat"/>
                <a:ea typeface="Montserrat"/>
                <a:cs typeface="Montserrat"/>
                <a:sym typeface="Montserrat"/>
              </a:rPr>
              <a:t>Rotation organises the flow into waves</a:t>
            </a:r>
            <a:endParaRPr b="0" i="0" sz="750" u="none" cap="none" strike="noStrike">
              <a:solidFill>
                <a:srgbClr val="0E0E0E"/>
              </a:solidFill>
              <a:latin typeface="Montserrat"/>
              <a:ea typeface="Montserrat"/>
              <a:cs typeface="Montserrat"/>
              <a:sym typeface="Montserrat"/>
            </a:endParaRPr>
          </a:p>
        </p:txBody>
      </p:sp>
      <p:cxnSp>
        <p:nvCxnSpPr>
          <p:cNvPr id="114" name="Google Shape;114;p16"/>
          <p:cNvCxnSpPr/>
          <p:nvPr/>
        </p:nvCxnSpPr>
        <p:spPr>
          <a:xfrm>
            <a:off x="1958400" y="2288400"/>
            <a:ext cx="509400" cy="0"/>
          </a:xfrm>
          <a:prstGeom prst="straightConnector1">
            <a:avLst/>
          </a:prstGeom>
          <a:noFill/>
          <a:ln cap="flat" cmpd="sng" w="9525">
            <a:solidFill>
              <a:schemeClr val="dk2"/>
            </a:solidFill>
            <a:prstDash val="solid"/>
            <a:round/>
            <a:headEnd len="sm" w="sm" type="none"/>
            <a:tailEnd len="med" w="med" type="triangle"/>
          </a:ln>
        </p:spPr>
      </p:cxnSp>
      <p:sp>
        <p:nvSpPr>
          <p:cNvPr id="115" name="Google Shape;115;p16"/>
          <p:cNvSpPr txBox="1"/>
          <p:nvPr/>
        </p:nvSpPr>
        <p:spPr>
          <a:xfrm>
            <a:off x="5200900" y="1175600"/>
            <a:ext cx="3575400" cy="361800"/>
          </a:xfrm>
          <a:prstGeom prst="rect">
            <a:avLst/>
          </a:prstGeom>
          <a:noFill/>
          <a:ln>
            <a:noFill/>
          </a:ln>
        </p:spPr>
        <p:txBody>
          <a:bodyPr anchorCtr="0" anchor="t" bIns="91425" lIns="91425" spcFirstLastPara="1" rIns="91425" wrap="square" tIns="91425">
            <a:spAutoFit/>
          </a:bodyPr>
          <a:lstStyle/>
          <a:p>
            <a:pPr indent="0" lvl="0" marL="139700" marR="0" rtl="0" algn="l">
              <a:lnSpc>
                <a:spcPct val="115000"/>
              </a:lnSpc>
              <a:spcBef>
                <a:spcPts val="0"/>
              </a:spcBef>
              <a:spcAft>
                <a:spcPts val="0"/>
              </a:spcAft>
              <a:buClr>
                <a:srgbClr val="000000"/>
              </a:buClr>
              <a:buSzPts val="1150"/>
              <a:buFont typeface="Arial"/>
              <a:buNone/>
            </a:pPr>
            <a:r>
              <a:rPr b="0" i="0" lang="en" sz="1150" u="none" cap="none" strike="noStrike">
                <a:solidFill>
                  <a:srgbClr val="0E0E0E"/>
                </a:solidFill>
                <a:latin typeface="Montserrat"/>
                <a:ea typeface="Montserrat"/>
                <a:cs typeface="Montserrat"/>
                <a:sym typeface="Montserrat"/>
              </a:rPr>
              <a:t>2. Rossby radius of deformation (Eady, 1949)</a:t>
            </a:r>
            <a:endParaRPr b="0" i="0" sz="1150" u="none" cap="none" strike="noStrike">
              <a:solidFill>
                <a:srgbClr val="0E0E0E"/>
              </a:solidFill>
              <a:latin typeface="Montserrat"/>
              <a:ea typeface="Montserrat"/>
              <a:cs typeface="Montserrat"/>
              <a:sym typeface="Montserrat"/>
            </a:endParaRPr>
          </a:p>
        </p:txBody>
      </p:sp>
      <p:pic>
        <p:nvPicPr>
          <p:cNvPr id="116" name="Google Shape;116;p16"/>
          <p:cNvPicPr preferRelativeResize="0"/>
          <p:nvPr/>
        </p:nvPicPr>
        <p:blipFill rotWithShape="1">
          <a:blip r:embed="rId6">
            <a:alphaModFix/>
          </a:blip>
          <a:srcRect b="0" l="0" r="0" t="0"/>
          <a:stretch/>
        </p:blipFill>
        <p:spPr>
          <a:xfrm>
            <a:off x="6118375" y="1878150"/>
            <a:ext cx="1083950" cy="577250"/>
          </a:xfrm>
          <a:prstGeom prst="rect">
            <a:avLst/>
          </a:prstGeom>
          <a:noFill/>
          <a:ln>
            <a:noFill/>
          </a:ln>
        </p:spPr>
      </p:pic>
      <p:sp>
        <p:nvSpPr>
          <p:cNvPr id="117" name="Google Shape;117;p16"/>
          <p:cNvSpPr txBox="1"/>
          <p:nvPr/>
        </p:nvSpPr>
        <p:spPr>
          <a:xfrm>
            <a:off x="6968172" y="2152747"/>
            <a:ext cx="829500" cy="300000"/>
          </a:xfrm>
          <a:prstGeom prst="rect">
            <a:avLst/>
          </a:prstGeom>
          <a:noFill/>
          <a:ln>
            <a:noFill/>
          </a:ln>
        </p:spPr>
        <p:txBody>
          <a:bodyPr anchorCtr="0" anchor="t" bIns="91425" lIns="91425" spcFirstLastPara="1" rIns="91425" wrap="square" tIns="91425">
            <a:spAutoFit/>
          </a:bodyPr>
          <a:lstStyle/>
          <a:p>
            <a:pPr indent="0" lvl="0" marL="139700" marR="0" rtl="0" algn="l">
              <a:lnSpc>
                <a:spcPct val="115000"/>
              </a:lnSpc>
              <a:spcBef>
                <a:spcPts val="0"/>
              </a:spcBef>
              <a:spcAft>
                <a:spcPts val="0"/>
              </a:spcAft>
              <a:buClr>
                <a:srgbClr val="000000"/>
              </a:buClr>
              <a:buSzPts val="750"/>
              <a:buFont typeface="Arial"/>
              <a:buNone/>
            </a:pPr>
            <a:r>
              <a:rPr b="0" i="0" lang="en" sz="750" u="none" cap="none" strike="noStrike">
                <a:solidFill>
                  <a:srgbClr val="0E0E0E"/>
                </a:solidFill>
                <a:latin typeface="Montserrat"/>
                <a:ea typeface="Montserrat"/>
                <a:cs typeface="Montserrat"/>
                <a:sym typeface="Montserrat"/>
              </a:rPr>
              <a:t>(rotation)</a:t>
            </a:r>
            <a:endParaRPr b="0" i="0" sz="750" u="none" cap="none" strike="noStrike">
              <a:solidFill>
                <a:srgbClr val="0E0E0E"/>
              </a:solidFill>
              <a:latin typeface="Montserrat"/>
              <a:ea typeface="Montserrat"/>
              <a:cs typeface="Montserrat"/>
              <a:sym typeface="Montserrat"/>
            </a:endParaRPr>
          </a:p>
        </p:txBody>
      </p:sp>
      <p:sp>
        <p:nvSpPr>
          <p:cNvPr id="118" name="Google Shape;118;p16"/>
          <p:cNvSpPr txBox="1"/>
          <p:nvPr/>
        </p:nvSpPr>
        <p:spPr>
          <a:xfrm>
            <a:off x="6912075" y="1915425"/>
            <a:ext cx="1609800" cy="300000"/>
          </a:xfrm>
          <a:prstGeom prst="rect">
            <a:avLst/>
          </a:prstGeom>
          <a:noFill/>
          <a:ln>
            <a:noFill/>
          </a:ln>
        </p:spPr>
        <p:txBody>
          <a:bodyPr anchorCtr="0" anchor="t" bIns="91425" lIns="91425" spcFirstLastPara="1" rIns="91425" wrap="square" tIns="91425">
            <a:spAutoFit/>
          </a:bodyPr>
          <a:lstStyle/>
          <a:p>
            <a:pPr indent="0" lvl="0" marL="139700" marR="0" rtl="0" algn="l">
              <a:lnSpc>
                <a:spcPct val="115000"/>
              </a:lnSpc>
              <a:spcBef>
                <a:spcPts val="0"/>
              </a:spcBef>
              <a:spcAft>
                <a:spcPts val="0"/>
              </a:spcAft>
              <a:buClr>
                <a:srgbClr val="000000"/>
              </a:buClr>
              <a:buSzPts val="750"/>
              <a:buFont typeface="Arial"/>
              <a:buNone/>
            </a:pPr>
            <a:r>
              <a:rPr b="0" i="0" lang="en" sz="750" u="none" cap="none" strike="noStrike">
                <a:solidFill>
                  <a:srgbClr val="0E0E0E"/>
                </a:solidFill>
                <a:latin typeface="Montserrat"/>
                <a:ea typeface="Montserrat"/>
                <a:cs typeface="Montserrat"/>
                <a:sym typeface="Montserrat"/>
              </a:rPr>
              <a:t>(Buoyancy/stratification)</a:t>
            </a:r>
            <a:endParaRPr b="0" i="0" sz="750" u="none" cap="none" strike="noStrike">
              <a:solidFill>
                <a:srgbClr val="0E0E0E"/>
              </a:solidFill>
              <a:latin typeface="Montserrat"/>
              <a:ea typeface="Montserrat"/>
              <a:cs typeface="Montserrat"/>
              <a:sym typeface="Montserrat"/>
            </a:endParaRPr>
          </a:p>
        </p:txBody>
      </p:sp>
      <p:sp>
        <p:nvSpPr>
          <p:cNvPr id="119" name="Google Shape;119;p16"/>
          <p:cNvSpPr/>
          <p:nvPr/>
        </p:nvSpPr>
        <p:spPr>
          <a:xfrm>
            <a:off x="5423275" y="3328575"/>
            <a:ext cx="437700" cy="4329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H</a:t>
            </a:r>
            <a:endParaRPr b="0" i="0" sz="1400" u="none" cap="none" strike="noStrike">
              <a:solidFill>
                <a:srgbClr val="000000"/>
              </a:solidFill>
              <a:latin typeface="Arial"/>
              <a:ea typeface="Arial"/>
              <a:cs typeface="Arial"/>
              <a:sym typeface="Arial"/>
            </a:endParaRPr>
          </a:p>
        </p:txBody>
      </p:sp>
      <p:sp>
        <p:nvSpPr>
          <p:cNvPr id="120" name="Google Shape;120;p16"/>
          <p:cNvSpPr/>
          <p:nvPr/>
        </p:nvSpPr>
        <p:spPr>
          <a:xfrm>
            <a:off x="7290175" y="3327393"/>
            <a:ext cx="437700" cy="432900"/>
          </a:xfrm>
          <a:prstGeom prst="ellipse">
            <a:avLst/>
          </a:prstGeom>
          <a:solidFill>
            <a:srgbClr val="00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L</a:t>
            </a:r>
            <a:endParaRPr b="0" i="0" sz="1400" u="none" cap="none" strike="noStrike">
              <a:solidFill>
                <a:srgbClr val="000000"/>
              </a:solidFill>
              <a:latin typeface="Arial"/>
              <a:ea typeface="Arial"/>
              <a:cs typeface="Arial"/>
              <a:sym typeface="Arial"/>
            </a:endParaRPr>
          </a:p>
        </p:txBody>
      </p:sp>
      <p:cxnSp>
        <p:nvCxnSpPr>
          <p:cNvPr id="121" name="Google Shape;121;p16"/>
          <p:cNvCxnSpPr/>
          <p:nvPr/>
        </p:nvCxnSpPr>
        <p:spPr>
          <a:xfrm>
            <a:off x="6025975" y="3558243"/>
            <a:ext cx="717300" cy="7200"/>
          </a:xfrm>
          <a:prstGeom prst="straightConnector1">
            <a:avLst/>
          </a:prstGeom>
          <a:noFill/>
          <a:ln cap="flat" cmpd="sng" w="9525">
            <a:solidFill>
              <a:schemeClr val="dk2"/>
            </a:solidFill>
            <a:prstDash val="solid"/>
            <a:round/>
            <a:headEnd len="sm" w="sm" type="none"/>
            <a:tailEnd len="med" w="med" type="triangle"/>
          </a:ln>
        </p:spPr>
      </p:cxnSp>
      <p:cxnSp>
        <p:nvCxnSpPr>
          <p:cNvPr id="122" name="Google Shape;122;p16"/>
          <p:cNvCxnSpPr>
            <a:stCxn id="119" idx="4"/>
          </p:cNvCxnSpPr>
          <p:nvPr/>
        </p:nvCxnSpPr>
        <p:spPr>
          <a:xfrm>
            <a:off x="5642125" y="3761475"/>
            <a:ext cx="0" cy="0"/>
          </a:xfrm>
          <a:prstGeom prst="straightConnector1">
            <a:avLst/>
          </a:prstGeom>
          <a:noFill/>
          <a:ln cap="flat" cmpd="sng" w="9525">
            <a:solidFill>
              <a:schemeClr val="dk2"/>
            </a:solidFill>
            <a:prstDash val="solid"/>
            <a:round/>
            <a:headEnd len="sm" w="sm" type="none"/>
            <a:tailEnd len="sm" w="sm" type="none"/>
          </a:ln>
        </p:spPr>
      </p:cxnSp>
      <p:cxnSp>
        <p:nvCxnSpPr>
          <p:cNvPr id="123" name="Google Shape;123;p16"/>
          <p:cNvCxnSpPr/>
          <p:nvPr/>
        </p:nvCxnSpPr>
        <p:spPr>
          <a:xfrm flipH="1" rot="10800000">
            <a:off x="5889550" y="3859400"/>
            <a:ext cx="1398900" cy="7200"/>
          </a:xfrm>
          <a:prstGeom prst="straightConnector1">
            <a:avLst/>
          </a:prstGeom>
          <a:noFill/>
          <a:ln cap="flat" cmpd="sng" w="9525">
            <a:solidFill>
              <a:schemeClr val="dk2"/>
            </a:solidFill>
            <a:prstDash val="solid"/>
            <a:round/>
            <a:headEnd len="sm" w="sm" type="none"/>
            <a:tailEnd len="sm" w="sm" type="none"/>
          </a:ln>
        </p:spPr>
      </p:cxnSp>
      <p:sp>
        <p:nvSpPr>
          <p:cNvPr id="124" name="Google Shape;124;p16"/>
          <p:cNvSpPr txBox="1"/>
          <p:nvPr/>
        </p:nvSpPr>
        <p:spPr>
          <a:xfrm>
            <a:off x="6449050" y="3859400"/>
            <a:ext cx="279900" cy="30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chemeClr val="dk2"/>
                </a:solidFill>
                <a:latin typeface="Montserrat"/>
                <a:ea typeface="Montserrat"/>
                <a:cs typeface="Montserrat"/>
                <a:sym typeface="Montserrat"/>
              </a:rPr>
              <a:t>L</a:t>
            </a:r>
            <a:endParaRPr b="0" i="0" sz="900" u="none" cap="none" strike="noStrike">
              <a:solidFill>
                <a:schemeClr val="dk2"/>
              </a:solidFill>
              <a:latin typeface="Montserrat"/>
              <a:ea typeface="Montserrat"/>
              <a:cs typeface="Montserrat"/>
              <a:sym typeface="Montserrat"/>
            </a:endParaRPr>
          </a:p>
        </p:txBody>
      </p:sp>
      <p:cxnSp>
        <p:nvCxnSpPr>
          <p:cNvPr id="125" name="Google Shape;125;p16"/>
          <p:cNvCxnSpPr/>
          <p:nvPr/>
        </p:nvCxnSpPr>
        <p:spPr>
          <a:xfrm>
            <a:off x="7090150" y="2892821"/>
            <a:ext cx="0" cy="1304400"/>
          </a:xfrm>
          <a:prstGeom prst="straightConnector1">
            <a:avLst/>
          </a:prstGeom>
          <a:noFill/>
          <a:ln cap="flat" cmpd="sng" w="9525">
            <a:solidFill>
              <a:schemeClr val="dk2"/>
            </a:solidFill>
            <a:prstDash val="dash"/>
            <a:round/>
            <a:headEnd len="sm" w="sm" type="none"/>
            <a:tailEnd len="sm" w="sm" type="none"/>
          </a:ln>
        </p:spPr>
      </p:cxnSp>
      <p:sp>
        <p:nvSpPr>
          <p:cNvPr id="126" name="Google Shape;126;p16"/>
          <p:cNvSpPr/>
          <p:nvPr/>
        </p:nvSpPr>
        <p:spPr>
          <a:xfrm>
            <a:off x="6714530" y="3156400"/>
            <a:ext cx="334600" cy="411575"/>
          </a:xfrm>
          <a:custGeom>
            <a:rect b="b" l="l" r="r" t="t"/>
            <a:pathLst>
              <a:path extrusionOk="0" h="16463" w="13384">
                <a:moveTo>
                  <a:pt x="0" y="16356"/>
                </a:moveTo>
                <a:cubicBezTo>
                  <a:pt x="2009" y="16069"/>
                  <a:pt x="9852" y="17360"/>
                  <a:pt x="12052" y="14634"/>
                </a:cubicBezTo>
                <a:cubicBezTo>
                  <a:pt x="14252" y="11908"/>
                  <a:pt x="13008" y="2439"/>
                  <a:pt x="13199" y="0"/>
                </a:cubicBezTo>
              </a:path>
            </a:pathLst>
          </a:cu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27" name="Google Shape;127;p16"/>
          <p:cNvCxnSpPr/>
          <p:nvPr/>
        </p:nvCxnSpPr>
        <p:spPr>
          <a:xfrm flipH="1" rot="10800000">
            <a:off x="7037350" y="3113325"/>
            <a:ext cx="552300" cy="416100"/>
          </a:xfrm>
          <a:prstGeom prst="straightConnector1">
            <a:avLst/>
          </a:prstGeom>
          <a:noFill/>
          <a:ln cap="flat" cmpd="sng" w="9525">
            <a:solidFill>
              <a:schemeClr val="dk2"/>
            </a:solidFill>
            <a:prstDash val="dashDot"/>
            <a:round/>
            <a:headEnd len="sm" w="sm" type="none"/>
            <a:tailEnd len="med" w="med" type="triangle"/>
          </a:ln>
        </p:spPr>
      </p:cxnSp>
      <p:sp>
        <p:nvSpPr>
          <p:cNvPr id="128" name="Google Shape;128;p16"/>
          <p:cNvSpPr txBox="1"/>
          <p:nvPr/>
        </p:nvSpPr>
        <p:spPr>
          <a:xfrm>
            <a:off x="7381600" y="2772725"/>
            <a:ext cx="1083900" cy="432900"/>
          </a:xfrm>
          <a:prstGeom prst="rect">
            <a:avLst/>
          </a:prstGeom>
          <a:noFill/>
          <a:ln>
            <a:noFill/>
          </a:ln>
        </p:spPr>
        <p:txBody>
          <a:bodyPr anchorCtr="0" anchor="t" bIns="91425" lIns="91425" spcFirstLastPara="1" rIns="91425" wrap="square" tIns="91425">
            <a:spAutoFit/>
          </a:bodyPr>
          <a:lstStyle/>
          <a:p>
            <a:pPr indent="0" lvl="0" marL="139700" marR="0" rtl="0" algn="l">
              <a:lnSpc>
                <a:spcPct val="115000"/>
              </a:lnSpc>
              <a:spcBef>
                <a:spcPts val="0"/>
              </a:spcBef>
              <a:spcAft>
                <a:spcPts val="0"/>
              </a:spcAft>
              <a:buClr>
                <a:srgbClr val="000000"/>
              </a:buClr>
              <a:buSzPts val="750"/>
              <a:buFont typeface="Arial"/>
              <a:buNone/>
            </a:pPr>
            <a:r>
              <a:rPr b="0" i="0" lang="en" sz="750" u="none" cap="none" strike="noStrike">
                <a:solidFill>
                  <a:srgbClr val="0E0E0E"/>
                </a:solidFill>
                <a:latin typeface="Montserrat"/>
                <a:ea typeface="Montserrat"/>
                <a:cs typeface="Montserrat"/>
                <a:sym typeface="Montserrat"/>
              </a:rPr>
              <a:t>Rotation starts dominating</a:t>
            </a:r>
            <a:endParaRPr b="0" i="0" sz="750" u="none" cap="none" strike="noStrike">
              <a:solidFill>
                <a:srgbClr val="0E0E0E"/>
              </a:solidFill>
              <a:latin typeface="Montserrat"/>
              <a:ea typeface="Montserrat"/>
              <a:cs typeface="Montserrat"/>
              <a:sym typeface="Montserrat"/>
            </a:endParaRPr>
          </a:p>
        </p:txBody>
      </p:sp>
      <p:cxnSp>
        <p:nvCxnSpPr>
          <p:cNvPr id="129" name="Google Shape;129;p16"/>
          <p:cNvCxnSpPr/>
          <p:nvPr/>
        </p:nvCxnSpPr>
        <p:spPr>
          <a:xfrm>
            <a:off x="4750750" y="1466667"/>
            <a:ext cx="6600" cy="2881200"/>
          </a:xfrm>
          <a:prstGeom prst="straightConnector1">
            <a:avLst/>
          </a:prstGeom>
          <a:noFill/>
          <a:ln cap="flat" cmpd="sng" w="38100">
            <a:solidFill>
              <a:schemeClr val="lt2"/>
            </a:solidFill>
            <a:prstDash val="solid"/>
            <a:round/>
            <a:headEnd len="sm" w="sm" type="none"/>
            <a:tailEnd len="sm" w="sm" type="none"/>
          </a:ln>
        </p:spPr>
      </p:cxnSp>
      <p:sp>
        <p:nvSpPr>
          <p:cNvPr id="130" name="Google Shape;130;p16"/>
          <p:cNvSpPr txBox="1"/>
          <p:nvPr/>
        </p:nvSpPr>
        <p:spPr>
          <a:xfrm>
            <a:off x="2525925" y="4715050"/>
            <a:ext cx="4992000" cy="346200"/>
          </a:xfrm>
          <a:prstGeom prst="rect">
            <a:avLst/>
          </a:prstGeom>
          <a:noFill/>
          <a:ln>
            <a:noFill/>
          </a:ln>
        </p:spPr>
        <p:txBody>
          <a:bodyPr anchorCtr="0" anchor="t" bIns="91425" lIns="91425" spcFirstLastPara="1" rIns="91425" wrap="square" tIns="91425">
            <a:spAutoFit/>
          </a:bodyPr>
          <a:lstStyle/>
          <a:p>
            <a:pPr indent="0" lvl="0" marL="139700" marR="0" rtl="0" algn="l">
              <a:lnSpc>
                <a:spcPct val="115000"/>
              </a:lnSpc>
              <a:spcBef>
                <a:spcPts val="0"/>
              </a:spcBef>
              <a:spcAft>
                <a:spcPts val="0"/>
              </a:spcAft>
              <a:buClr>
                <a:srgbClr val="000000"/>
              </a:buClr>
              <a:buSzPts val="1050"/>
              <a:buFont typeface="Arial"/>
              <a:buNone/>
            </a:pPr>
            <a:r>
              <a:rPr b="0" i="0" lang="en" sz="1050" u="none" cap="none" strike="noStrike">
                <a:solidFill>
                  <a:srgbClr val="0E0E0E"/>
                </a:solidFill>
                <a:latin typeface="Montserrat"/>
                <a:ea typeface="Montserrat"/>
                <a:cs typeface="Montserrat"/>
                <a:sym typeface="Montserrat"/>
              </a:rPr>
              <a:t>These scales limit how large atmospheric structures can grow</a:t>
            </a:r>
            <a:endParaRPr b="0" i="0" sz="1050" u="none" cap="none" strike="noStrike">
              <a:solidFill>
                <a:srgbClr val="0E0E0E"/>
              </a:solidFill>
              <a:latin typeface="Montserrat"/>
              <a:ea typeface="Montserrat"/>
              <a:cs typeface="Montserrat"/>
              <a:sym typeface="Montserra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pic>
        <p:nvPicPr>
          <p:cNvPr id="135" name="Google Shape;135;p17"/>
          <p:cNvPicPr preferRelativeResize="0"/>
          <p:nvPr/>
        </p:nvPicPr>
        <p:blipFill rotWithShape="1">
          <a:blip r:embed="rId3">
            <a:alphaModFix/>
          </a:blip>
          <a:srcRect b="23662" l="9624" r="9437" t="21438"/>
          <a:stretch/>
        </p:blipFill>
        <p:spPr>
          <a:xfrm>
            <a:off x="41131" y="600550"/>
            <a:ext cx="4545368" cy="1539300"/>
          </a:xfrm>
          <a:prstGeom prst="rect">
            <a:avLst/>
          </a:prstGeom>
          <a:noFill/>
          <a:ln>
            <a:noFill/>
          </a:ln>
        </p:spPr>
      </p:pic>
      <p:sp>
        <p:nvSpPr>
          <p:cNvPr id="136" name="Google Shape;136;p17"/>
          <p:cNvSpPr txBox="1"/>
          <p:nvPr/>
        </p:nvSpPr>
        <p:spPr>
          <a:xfrm>
            <a:off x="399699" y="829175"/>
            <a:ext cx="4186800" cy="1810200"/>
          </a:xfrm>
          <a:prstGeom prst="rect">
            <a:avLst/>
          </a:prstGeom>
          <a:noFill/>
          <a:ln>
            <a:noFill/>
          </a:ln>
        </p:spPr>
        <p:txBody>
          <a:bodyPr anchorCtr="0" anchor="t" bIns="91425" lIns="91425" spcFirstLastPara="1" rIns="91425" wrap="square" tIns="91425">
            <a:spAutoFit/>
          </a:bodyPr>
          <a:lstStyle/>
          <a:p>
            <a:pPr indent="0" lvl="0" marL="0" marR="0" rtl="0" algn="l">
              <a:lnSpc>
                <a:spcPct val="125000"/>
              </a:lnSpc>
              <a:spcBef>
                <a:spcPts val="1200"/>
              </a:spcBef>
              <a:spcAft>
                <a:spcPts val="0"/>
              </a:spcAft>
              <a:buClr>
                <a:srgbClr val="000000"/>
              </a:buClr>
              <a:buSzPts val="900"/>
              <a:buFont typeface="Arial"/>
              <a:buNone/>
            </a:pPr>
            <a:r>
              <a:rPr b="0" i="0" lang="en" sz="900" u="none" cap="none" strike="noStrike">
                <a:solidFill>
                  <a:schemeClr val="dk1"/>
                </a:solidFill>
                <a:latin typeface="Montserrat"/>
                <a:ea typeface="Montserrat"/>
                <a:cs typeface="Montserrat"/>
                <a:sym typeface="Montserrat"/>
              </a:rPr>
              <a:t>Earth’s atmosphere operates in a weak eddy–eddy interaction regime</a:t>
            </a:r>
            <a:r>
              <a:rPr b="1" baseline="30000" i="0" lang="en" sz="900" u="none" cap="none" strike="noStrike">
                <a:solidFill>
                  <a:schemeClr val="dk1"/>
                </a:solidFill>
                <a:latin typeface="Montserrat"/>
                <a:ea typeface="Montserrat"/>
                <a:cs typeface="Montserrat"/>
                <a:sym typeface="Montserrat"/>
              </a:rPr>
              <a:t>1</a:t>
            </a:r>
            <a:r>
              <a:rPr b="0" i="0" lang="en" sz="900" u="none" cap="none" strike="noStrike">
                <a:solidFill>
                  <a:schemeClr val="dk1"/>
                </a:solidFill>
                <a:latin typeface="Montserrat"/>
                <a:ea typeface="Montserrat"/>
                <a:cs typeface="Montserrat"/>
                <a:sym typeface="Montserrat"/>
              </a:rPr>
              <a:t>,where supercriticality (S</a:t>
            </a:r>
            <a:r>
              <a:rPr b="0" baseline="-25000" i="0" lang="en" sz="900" u="none" cap="none" strike="noStrike">
                <a:solidFill>
                  <a:schemeClr val="dk1"/>
                </a:solidFill>
                <a:latin typeface="Montserrat"/>
                <a:ea typeface="Montserrat"/>
                <a:cs typeface="Montserrat"/>
                <a:sym typeface="Montserrat"/>
              </a:rPr>
              <a:t>c</a:t>
            </a:r>
            <a:r>
              <a:rPr b="0" i="0" lang="en" sz="900" u="none" cap="none" strike="noStrike">
                <a:solidFill>
                  <a:schemeClr val="dk1"/>
                </a:solidFill>
                <a:latin typeface="Montserrat"/>
                <a:ea typeface="Montserrat"/>
                <a:cs typeface="Montserrat"/>
                <a:sym typeface="Montserrat"/>
              </a:rPr>
              <a:t>)≲1.,</a:t>
            </a:r>
            <a:endParaRPr b="0" i="0" sz="900" u="none" cap="none" strike="noStrike">
              <a:solidFill>
                <a:schemeClr val="dk1"/>
              </a:solidFill>
              <a:latin typeface="Montserrat"/>
              <a:ea typeface="Montserrat"/>
              <a:cs typeface="Montserrat"/>
              <a:sym typeface="Montserrat"/>
            </a:endParaRPr>
          </a:p>
          <a:p>
            <a:pPr indent="0" lvl="0" marL="0" marR="0" rtl="0" algn="l">
              <a:lnSpc>
                <a:spcPct val="125000"/>
              </a:lnSpc>
              <a:spcBef>
                <a:spcPts val="1200"/>
              </a:spcBef>
              <a:spcAft>
                <a:spcPts val="0"/>
              </a:spcAft>
              <a:buClr>
                <a:srgbClr val="000000"/>
              </a:buClr>
              <a:buSzPts val="900"/>
              <a:buFont typeface="Arial"/>
              <a:buNone/>
            </a:pPr>
            <a:r>
              <a:rPr b="0" i="0" lang="en" sz="900" u="none" cap="none" strike="noStrike">
                <a:solidFill>
                  <a:schemeClr val="dk1"/>
                </a:solidFill>
                <a:latin typeface="Montserrat"/>
                <a:ea typeface="Montserrat"/>
                <a:cs typeface="Montserrat"/>
                <a:sym typeface="Montserrat"/>
              </a:rPr>
              <a:t>Eddies cannot grow arbitrarily large. Their scale is limited and set by large-scale dynamics( self limiting via interaction between stratification and temperature gradient)</a:t>
            </a:r>
            <a:endParaRPr b="0" i="0" sz="900" u="none" cap="none" strike="noStrike">
              <a:solidFill>
                <a:schemeClr val="dk1"/>
              </a:solidFill>
              <a:latin typeface="Montserrat"/>
              <a:ea typeface="Montserrat"/>
              <a:cs typeface="Montserrat"/>
              <a:sym typeface="Montserrat"/>
            </a:endParaRPr>
          </a:p>
          <a:p>
            <a:pPr indent="0" lvl="0" marL="0" marR="0" rtl="0" algn="l">
              <a:lnSpc>
                <a:spcPct val="115000"/>
              </a:lnSpc>
              <a:spcBef>
                <a:spcPts val="1200"/>
              </a:spcBef>
              <a:spcAft>
                <a:spcPts val="0"/>
              </a:spcAft>
              <a:buClr>
                <a:schemeClr val="dk1"/>
              </a:buClr>
              <a:buSzPts val="1100"/>
              <a:buFont typeface="Arial"/>
              <a:buNone/>
            </a:pPr>
            <a:r>
              <a:t/>
            </a:r>
            <a:endParaRPr b="0" i="0" sz="900" u="none" cap="none" strike="noStrike">
              <a:solidFill>
                <a:schemeClr val="dk1"/>
              </a:solidFill>
              <a:latin typeface="Montserrat"/>
              <a:ea typeface="Montserrat"/>
              <a:cs typeface="Montserrat"/>
              <a:sym typeface="Montserrat"/>
            </a:endParaRPr>
          </a:p>
          <a:p>
            <a:pPr indent="0" lvl="0" marL="0" marR="0" rtl="0" algn="just">
              <a:lnSpc>
                <a:spcPct val="100000"/>
              </a:lnSpc>
              <a:spcBef>
                <a:spcPts val="1200"/>
              </a:spcBef>
              <a:spcAft>
                <a:spcPts val="1200"/>
              </a:spcAft>
              <a:buClr>
                <a:srgbClr val="000000"/>
              </a:buClr>
              <a:buSzPts val="900"/>
              <a:buFont typeface="Arial"/>
              <a:buNone/>
            </a:pPr>
            <a:r>
              <a:t/>
            </a:r>
            <a:endParaRPr b="0" i="0" sz="900" u="none" cap="none" strike="noStrike">
              <a:solidFill>
                <a:schemeClr val="dk1"/>
              </a:solidFill>
              <a:latin typeface="Montserrat"/>
              <a:ea typeface="Montserrat"/>
              <a:cs typeface="Montserrat"/>
              <a:sym typeface="Montserrat"/>
            </a:endParaRPr>
          </a:p>
        </p:txBody>
      </p:sp>
      <p:sp>
        <p:nvSpPr>
          <p:cNvPr id="137" name="Google Shape;137;p17"/>
          <p:cNvSpPr txBox="1"/>
          <p:nvPr/>
        </p:nvSpPr>
        <p:spPr>
          <a:xfrm>
            <a:off x="212775" y="434800"/>
            <a:ext cx="2285100" cy="268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chemeClr val="dk2"/>
                </a:solidFill>
                <a:latin typeface="Montserrat"/>
                <a:ea typeface="Montserrat"/>
                <a:cs typeface="Montserrat"/>
                <a:sym typeface="Montserrat"/>
              </a:rPr>
              <a:t>Schneider and Walker,2006</a:t>
            </a:r>
            <a:endParaRPr b="1" i="0" sz="1100" u="none" cap="none" strike="noStrike">
              <a:solidFill>
                <a:schemeClr val="dk2"/>
              </a:solidFill>
              <a:latin typeface="Montserrat"/>
              <a:ea typeface="Montserrat"/>
              <a:cs typeface="Montserrat"/>
              <a:sym typeface="Montserrat"/>
            </a:endParaRPr>
          </a:p>
        </p:txBody>
      </p:sp>
      <p:grpSp>
        <p:nvGrpSpPr>
          <p:cNvPr id="138" name="Google Shape;138;p17"/>
          <p:cNvGrpSpPr/>
          <p:nvPr/>
        </p:nvGrpSpPr>
        <p:grpSpPr>
          <a:xfrm>
            <a:off x="223000" y="2229775"/>
            <a:ext cx="4597876" cy="2602725"/>
            <a:chOff x="29121" y="656149"/>
            <a:chExt cx="4597876" cy="2602725"/>
          </a:xfrm>
        </p:grpSpPr>
        <p:pic>
          <p:nvPicPr>
            <p:cNvPr id="139" name="Google Shape;139;p17"/>
            <p:cNvPicPr preferRelativeResize="0"/>
            <p:nvPr/>
          </p:nvPicPr>
          <p:blipFill rotWithShape="1">
            <a:blip r:embed="rId3">
              <a:alphaModFix/>
            </a:blip>
            <a:srcRect b="23662" l="9624" r="9437" t="21438"/>
            <a:stretch/>
          </p:blipFill>
          <p:spPr>
            <a:xfrm>
              <a:off x="29121" y="656149"/>
              <a:ext cx="4597876" cy="1148625"/>
            </a:xfrm>
            <a:prstGeom prst="rect">
              <a:avLst/>
            </a:prstGeom>
            <a:noFill/>
            <a:ln>
              <a:noFill/>
            </a:ln>
          </p:spPr>
        </p:pic>
        <p:sp>
          <p:nvSpPr>
            <p:cNvPr id="140" name="Google Shape;140;p17"/>
            <p:cNvSpPr txBox="1"/>
            <p:nvPr/>
          </p:nvSpPr>
          <p:spPr>
            <a:xfrm>
              <a:off x="265421" y="903874"/>
              <a:ext cx="4067400" cy="23550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200"/>
                </a:spcBef>
                <a:spcAft>
                  <a:spcPts val="0"/>
                </a:spcAft>
                <a:buClr>
                  <a:srgbClr val="000000"/>
                </a:buClr>
                <a:buSzPts val="900"/>
                <a:buFont typeface="Arial"/>
                <a:buNone/>
              </a:pPr>
              <a:r>
                <a:rPr b="0" i="0" lang="en" sz="900" u="none" cap="none" strike="noStrike">
                  <a:solidFill>
                    <a:schemeClr val="dk1"/>
                  </a:solidFill>
                  <a:latin typeface="Montserrat"/>
                  <a:ea typeface="Montserrat"/>
                  <a:cs typeface="Montserrat"/>
                  <a:sym typeface="Montserrat"/>
                </a:rPr>
                <a:t>Aquaplanet experiments show median Tropical cyclone size scales with the Rhines scale</a:t>
              </a:r>
              <a:r>
                <a:rPr b="1" baseline="30000" i="0" lang="en" sz="900" u="none" cap="none" strike="noStrike">
                  <a:solidFill>
                    <a:schemeClr val="dk1"/>
                  </a:solidFill>
                  <a:latin typeface="Montserrat"/>
                  <a:ea typeface="Montserrat"/>
                  <a:cs typeface="Montserrat"/>
                  <a:sym typeface="Montserrat"/>
                </a:rPr>
                <a:t>3</a:t>
              </a:r>
              <a:r>
                <a:rPr b="0" i="0" lang="en" sz="900" u="none" cap="none" strike="noStrike">
                  <a:solidFill>
                    <a:schemeClr val="dk1"/>
                  </a:solidFill>
                  <a:latin typeface="Montserrat"/>
                  <a:ea typeface="Montserrat"/>
                  <a:cs typeface="Montserrat"/>
                  <a:sym typeface="Montserrat"/>
                </a:rPr>
                <a:t>• Imposes a dynamical upper limit, especially in the tropics</a:t>
              </a:r>
              <a:r>
                <a:rPr b="1" baseline="30000" i="0" lang="en" sz="900" u="none" cap="none" strike="noStrike">
                  <a:solidFill>
                    <a:schemeClr val="dk1"/>
                  </a:solidFill>
                  <a:latin typeface="Montserrat"/>
                  <a:ea typeface="Montserrat"/>
                  <a:cs typeface="Montserrat"/>
                  <a:sym typeface="Montserrat"/>
                </a:rPr>
                <a:t>3</a:t>
              </a:r>
              <a:endParaRPr b="1" baseline="30000" i="0" sz="900" u="none" cap="none" strike="noStrike">
                <a:solidFill>
                  <a:schemeClr val="dk1"/>
                </a:solidFill>
                <a:latin typeface="Montserrat"/>
                <a:ea typeface="Montserrat"/>
                <a:cs typeface="Montserrat"/>
                <a:sym typeface="Montserrat"/>
              </a:endParaRPr>
            </a:p>
            <a:p>
              <a:pPr indent="0" lvl="0" marL="0" marR="0" rtl="0" algn="just">
                <a:lnSpc>
                  <a:spcPct val="100000"/>
                </a:lnSpc>
                <a:spcBef>
                  <a:spcPts val="1200"/>
                </a:spcBef>
                <a:spcAft>
                  <a:spcPts val="0"/>
                </a:spcAft>
                <a:buClr>
                  <a:srgbClr val="000000"/>
                </a:buClr>
                <a:buSzPts val="900"/>
                <a:buFont typeface="Arial"/>
                <a:buNone/>
              </a:pPr>
              <a:r>
                <a:t/>
              </a:r>
              <a:endParaRPr b="1" i="0" sz="900" u="none" cap="none" strike="noStrike">
                <a:solidFill>
                  <a:schemeClr val="dk1"/>
                </a:solidFill>
                <a:latin typeface="Montserrat"/>
                <a:ea typeface="Montserrat"/>
                <a:cs typeface="Montserrat"/>
                <a:sym typeface="Montserrat"/>
              </a:endParaRPr>
            </a:p>
            <a:p>
              <a:pPr indent="0" lvl="0" marL="0" marR="0" rtl="0" algn="just">
                <a:lnSpc>
                  <a:spcPct val="100000"/>
                </a:lnSpc>
                <a:spcBef>
                  <a:spcPts val="1200"/>
                </a:spcBef>
                <a:spcAft>
                  <a:spcPts val="0"/>
                </a:spcAft>
                <a:buClr>
                  <a:srgbClr val="000000"/>
                </a:buClr>
                <a:buSzPts val="900"/>
                <a:buFont typeface="Arial"/>
                <a:buNone/>
              </a:pPr>
              <a:r>
                <a:t/>
              </a:r>
              <a:endParaRPr b="0" i="1" sz="900" u="none" cap="none" strike="noStrike">
                <a:solidFill>
                  <a:schemeClr val="dk1"/>
                </a:solidFill>
                <a:latin typeface="Montserrat"/>
                <a:ea typeface="Montserrat"/>
                <a:cs typeface="Montserrat"/>
                <a:sym typeface="Montserrat"/>
              </a:endParaRPr>
            </a:p>
            <a:p>
              <a:pPr indent="0" lvl="0" marL="0" marR="0" rtl="0" algn="just">
                <a:lnSpc>
                  <a:spcPct val="100000"/>
                </a:lnSpc>
                <a:spcBef>
                  <a:spcPts val="1200"/>
                </a:spcBef>
                <a:spcAft>
                  <a:spcPts val="0"/>
                </a:spcAft>
                <a:buClr>
                  <a:srgbClr val="000000"/>
                </a:buClr>
                <a:buSzPts val="900"/>
                <a:buFont typeface="Arial"/>
                <a:buNone/>
              </a:pPr>
              <a:r>
                <a:t/>
              </a:r>
              <a:endParaRPr b="0" i="0" sz="900" u="none" cap="none" strike="noStrike">
                <a:solidFill>
                  <a:schemeClr val="dk1"/>
                </a:solidFill>
                <a:latin typeface="Montserrat"/>
                <a:ea typeface="Montserrat"/>
                <a:cs typeface="Montserrat"/>
                <a:sym typeface="Montserrat"/>
              </a:endParaRPr>
            </a:p>
            <a:p>
              <a:pPr indent="0" lvl="0" marL="0" marR="0" rtl="0" algn="just">
                <a:lnSpc>
                  <a:spcPct val="100000"/>
                </a:lnSpc>
                <a:spcBef>
                  <a:spcPts val="1200"/>
                </a:spcBef>
                <a:spcAft>
                  <a:spcPts val="0"/>
                </a:spcAft>
                <a:buClr>
                  <a:srgbClr val="000000"/>
                </a:buClr>
                <a:buSzPts val="900"/>
                <a:buFont typeface="Arial"/>
                <a:buNone/>
              </a:pPr>
              <a:r>
                <a:t/>
              </a:r>
              <a:endParaRPr b="0" i="0" sz="900" u="none" cap="none" strike="noStrike">
                <a:solidFill>
                  <a:schemeClr val="dk1"/>
                </a:solidFill>
                <a:latin typeface="Montserrat"/>
                <a:ea typeface="Montserrat"/>
                <a:cs typeface="Montserrat"/>
                <a:sym typeface="Montserrat"/>
              </a:endParaRPr>
            </a:p>
            <a:p>
              <a:pPr indent="0" lvl="0" marL="0" marR="0" rtl="0" algn="just">
                <a:lnSpc>
                  <a:spcPct val="100000"/>
                </a:lnSpc>
                <a:spcBef>
                  <a:spcPts val="1200"/>
                </a:spcBef>
                <a:spcAft>
                  <a:spcPts val="0"/>
                </a:spcAft>
                <a:buClr>
                  <a:srgbClr val="000000"/>
                </a:buClr>
                <a:buSzPts val="900"/>
                <a:buFont typeface="Arial"/>
                <a:buNone/>
              </a:pPr>
              <a:r>
                <a:t/>
              </a:r>
              <a:endParaRPr b="0" i="0" sz="900" u="none" cap="none" strike="noStrike">
                <a:solidFill>
                  <a:schemeClr val="dk1"/>
                </a:solidFill>
                <a:latin typeface="Montserrat"/>
                <a:ea typeface="Montserrat"/>
                <a:cs typeface="Montserrat"/>
                <a:sym typeface="Montserrat"/>
              </a:endParaRPr>
            </a:p>
            <a:p>
              <a:pPr indent="0" lvl="0" marL="0" marR="0" rtl="0" algn="just">
                <a:lnSpc>
                  <a:spcPct val="100000"/>
                </a:lnSpc>
                <a:spcBef>
                  <a:spcPts val="1200"/>
                </a:spcBef>
                <a:spcAft>
                  <a:spcPts val="1200"/>
                </a:spcAft>
                <a:buClr>
                  <a:srgbClr val="000000"/>
                </a:buClr>
                <a:buSzPts val="900"/>
                <a:buFont typeface="Arial"/>
                <a:buNone/>
              </a:pPr>
              <a:r>
                <a:t/>
              </a:r>
              <a:endParaRPr b="0" i="0" sz="900" u="none" cap="none" strike="noStrike">
                <a:solidFill>
                  <a:schemeClr val="dk1"/>
                </a:solidFill>
                <a:latin typeface="Montserrat"/>
                <a:ea typeface="Montserrat"/>
                <a:cs typeface="Montserrat"/>
                <a:sym typeface="Montserrat"/>
              </a:endParaRPr>
            </a:p>
          </p:txBody>
        </p:sp>
      </p:grpSp>
      <p:sp>
        <p:nvSpPr>
          <p:cNvPr id="141" name="Google Shape;141;p17"/>
          <p:cNvSpPr txBox="1"/>
          <p:nvPr/>
        </p:nvSpPr>
        <p:spPr>
          <a:xfrm>
            <a:off x="140741" y="2077174"/>
            <a:ext cx="2285100" cy="268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chemeClr val="dk2"/>
                </a:solidFill>
                <a:latin typeface="Montserrat"/>
                <a:ea typeface="Montserrat"/>
                <a:cs typeface="Montserrat"/>
                <a:sym typeface="Montserrat"/>
              </a:rPr>
              <a:t>Chavas and Reed,2019</a:t>
            </a:r>
            <a:endParaRPr b="1" i="0" sz="1100" u="none" cap="none" strike="noStrike">
              <a:solidFill>
                <a:schemeClr val="dk2"/>
              </a:solidFill>
              <a:latin typeface="Montserrat"/>
              <a:ea typeface="Montserrat"/>
              <a:cs typeface="Montserrat"/>
              <a:sym typeface="Montserrat"/>
            </a:endParaRPr>
          </a:p>
        </p:txBody>
      </p:sp>
      <p:sp>
        <p:nvSpPr>
          <p:cNvPr id="142" name="Google Shape;142;p17"/>
          <p:cNvSpPr txBox="1"/>
          <p:nvPr/>
        </p:nvSpPr>
        <p:spPr>
          <a:xfrm>
            <a:off x="4838200" y="600550"/>
            <a:ext cx="2285100" cy="268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chemeClr val="dk2"/>
                </a:solidFill>
                <a:latin typeface="Montserrat"/>
                <a:ea typeface="Montserrat"/>
                <a:cs typeface="Montserrat"/>
                <a:sym typeface="Montserrat"/>
              </a:rPr>
              <a:t>Barnes and Hartmann,2012</a:t>
            </a:r>
            <a:endParaRPr b="1" i="0" sz="1100" u="none" cap="none" strike="noStrike">
              <a:solidFill>
                <a:schemeClr val="dk2"/>
              </a:solidFill>
              <a:latin typeface="Montserrat"/>
              <a:ea typeface="Montserrat"/>
              <a:cs typeface="Montserrat"/>
              <a:sym typeface="Montserrat"/>
            </a:endParaRPr>
          </a:p>
        </p:txBody>
      </p:sp>
      <p:pic>
        <p:nvPicPr>
          <p:cNvPr id="143" name="Google Shape;143;p17"/>
          <p:cNvPicPr preferRelativeResize="0"/>
          <p:nvPr/>
        </p:nvPicPr>
        <p:blipFill rotWithShape="1">
          <a:blip r:embed="rId4">
            <a:alphaModFix/>
          </a:blip>
          <a:srcRect b="23662" l="9624" r="9437" t="21438"/>
          <a:stretch/>
        </p:blipFill>
        <p:spPr>
          <a:xfrm>
            <a:off x="4546125" y="804950"/>
            <a:ext cx="4597876" cy="1740900"/>
          </a:xfrm>
          <a:prstGeom prst="rect">
            <a:avLst/>
          </a:prstGeom>
          <a:noFill/>
          <a:ln>
            <a:noFill/>
          </a:ln>
        </p:spPr>
      </p:pic>
      <p:sp>
        <p:nvSpPr>
          <p:cNvPr id="144" name="Google Shape;144;p17"/>
          <p:cNvSpPr txBox="1"/>
          <p:nvPr/>
        </p:nvSpPr>
        <p:spPr>
          <a:xfrm>
            <a:off x="4708839" y="1001175"/>
            <a:ext cx="4324800" cy="1908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1200"/>
              </a:spcBef>
              <a:spcAft>
                <a:spcPts val="0"/>
              </a:spcAft>
              <a:buClr>
                <a:srgbClr val="000000"/>
              </a:buClr>
              <a:buSzPts val="900"/>
              <a:buFont typeface="Arial"/>
              <a:buNone/>
            </a:pPr>
            <a:r>
              <a:rPr b="0" i="0" lang="en" sz="900" u="none" cap="none" strike="noStrike">
                <a:solidFill>
                  <a:schemeClr val="dk1"/>
                </a:solidFill>
                <a:latin typeface="Montserrat"/>
                <a:ea typeface="Montserrat"/>
                <a:cs typeface="Montserrat"/>
                <a:sym typeface="Montserrat"/>
              </a:rPr>
              <a:t>The zonal efolding length of eddies peaks near the jet core</a:t>
            </a:r>
            <a:r>
              <a:rPr b="1" baseline="30000" i="0" lang="en" sz="900" u="none" cap="none" strike="noStrike">
                <a:solidFill>
                  <a:schemeClr val="dk1"/>
                </a:solidFill>
                <a:latin typeface="Montserrat"/>
                <a:ea typeface="Montserrat"/>
                <a:cs typeface="Montserrat"/>
                <a:sym typeface="Montserrat"/>
              </a:rPr>
              <a:t>2</a:t>
            </a:r>
            <a:endParaRPr b="1" baseline="30000" i="0" sz="900" u="none" cap="none" strike="noStrike">
              <a:solidFill>
                <a:schemeClr val="dk1"/>
              </a:solidFill>
              <a:latin typeface="Montserrat"/>
              <a:ea typeface="Montserrat"/>
              <a:cs typeface="Montserrat"/>
              <a:sym typeface="Montserrat"/>
            </a:endParaRPr>
          </a:p>
          <a:p>
            <a:pPr indent="0" lvl="0" marL="0" marR="0" rtl="0" algn="l">
              <a:lnSpc>
                <a:spcPct val="100000"/>
              </a:lnSpc>
              <a:spcBef>
                <a:spcPts val="1200"/>
              </a:spcBef>
              <a:spcAft>
                <a:spcPts val="0"/>
              </a:spcAft>
              <a:buClr>
                <a:srgbClr val="000000"/>
              </a:buClr>
              <a:buSzPts val="900"/>
              <a:buFont typeface="Arial"/>
              <a:buNone/>
            </a:pPr>
            <a:r>
              <a:rPr b="0" i="0" lang="en" sz="900" u="none" cap="none" strike="noStrike">
                <a:solidFill>
                  <a:schemeClr val="dk1"/>
                </a:solidFill>
                <a:latin typeface="Montserrat"/>
                <a:ea typeface="Montserrat"/>
                <a:cs typeface="Montserrat"/>
                <a:sym typeface="Montserrat"/>
              </a:rPr>
              <a:t>The meridional efolding length  tends to be largest near the jet exit (downstream) region.</a:t>
            </a:r>
            <a:r>
              <a:rPr b="1" baseline="30000" i="0" lang="en" sz="900" u="none" cap="none" strike="noStrike">
                <a:solidFill>
                  <a:schemeClr val="dk1"/>
                </a:solidFill>
                <a:latin typeface="Montserrat"/>
                <a:ea typeface="Montserrat"/>
                <a:cs typeface="Montserrat"/>
                <a:sym typeface="Montserrat"/>
              </a:rPr>
              <a:t>2</a:t>
            </a:r>
            <a:endParaRPr b="1" baseline="30000" i="0" sz="900" u="none" cap="none" strike="noStrike">
              <a:solidFill>
                <a:schemeClr val="dk1"/>
              </a:solidFill>
              <a:latin typeface="Montserrat"/>
              <a:ea typeface="Montserrat"/>
              <a:cs typeface="Montserrat"/>
              <a:sym typeface="Montserrat"/>
            </a:endParaRPr>
          </a:p>
          <a:p>
            <a:pPr indent="0" lvl="0" marL="0" marR="0" rtl="0" algn="l">
              <a:lnSpc>
                <a:spcPct val="100000"/>
              </a:lnSpc>
              <a:spcBef>
                <a:spcPts val="1200"/>
              </a:spcBef>
              <a:spcAft>
                <a:spcPts val="0"/>
              </a:spcAft>
              <a:buClr>
                <a:srgbClr val="000000"/>
              </a:buClr>
              <a:buSzPts val="900"/>
              <a:buFont typeface="Arial"/>
              <a:buNone/>
            </a:pPr>
            <a:r>
              <a:rPr b="0" i="0" lang="en" sz="900" u="none" cap="none" strike="noStrike">
                <a:solidFill>
                  <a:schemeClr val="dk1"/>
                </a:solidFill>
                <a:latin typeface="Montserrat"/>
                <a:ea typeface="Montserrat"/>
                <a:cs typeface="Montserrat"/>
                <a:sym typeface="Montserrat"/>
              </a:rPr>
              <a:t>Large-scale dynamics (the jet structure) impose preferred scales on atmospheric eddies which the authors showed using reanalysis datasets.</a:t>
            </a:r>
            <a:endParaRPr b="0" i="0" sz="900" u="none" cap="none" strike="noStrike">
              <a:solidFill>
                <a:schemeClr val="dk1"/>
              </a:solidFill>
              <a:latin typeface="Montserrat"/>
              <a:ea typeface="Montserrat"/>
              <a:cs typeface="Montserrat"/>
              <a:sym typeface="Montserrat"/>
            </a:endParaRPr>
          </a:p>
          <a:p>
            <a:pPr indent="0" lvl="0" marL="0" marR="0" rtl="0" algn="l">
              <a:lnSpc>
                <a:spcPct val="100000"/>
              </a:lnSpc>
              <a:spcBef>
                <a:spcPts val="1200"/>
              </a:spcBef>
              <a:spcAft>
                <a:spcPts val="0"/>
              </a:spcAft>
              <a:buClr>
                <a:srgbClr val="000000"/>
              </a:buClr>
              <a:buSzPts val="900"/>
              <a:buFont typeface="Arial"/>
              <a:buNone/>
            </a:pPr>
            <a:r>
              <a:t/>
            </a:r>
            <a:endParaRPr b="0" i="0" sz="900" u="none" cap="none" strike="noStrike">
              <a:solidFill>
                <a:schemeClr val="dk1"/>
              </a:solidFill>
              <a:latin typeface="Montserrat"/>
              <a:ea typeface="Montserrat"/>
              <a:cs typeface="Montserrat"/>
              <a:sym typeface="Montserrat"/>
            </a:endParaRPr>
          </a:p>
          <a:p>
            <a:pPr indent="0" lvl="0" marL="0" marR="0" rtl="0" algn="just">
              <a:lnSpc>
                <a:spcPct val="100000"/>
              </a:lnSpc>
              <a:spcBef>
                <a:spcPts val="1200"/>
              </a:spcBef>
              <a:spcAft>
                <a:spcPts val="1200"/>
              </a:spcAft>
              <a:buClr>
                <a:srgbClr val="000000"/>
              </a:buClr>
              <a:buSzPts val="900"/>
              <a:buFont typeface="Arial"/>
              <a:buNone/>
            </a:pPr>
            <a:r>
              <a:t/>
            </a:r>
            <a:endParaRPr b="0" i="0" sz="900" u="none" cap="none" strike="noStrike">
              <a:solidFill>
                <a:schemeClr val="dk1"/>
              </a:solidFill>
              <a:latin typeface="Montserrat"/>
              <a:ea typeface="Montserrat"/>
              <a:cs typeface="Montserrat"/>
              <a:sym typeface="Montserrat"/>
            </a:endParaRPr>
          </a:p>
        </p:txBody>
      </p:sp>
      <p:sp>
        <p:nvSpPr>
          <p:cNvPr id="145" name="Google Shape;145;p17"/>
          <p:cNvSpPr txBox="1"/>
          <p:nvPr/>
        </p:nvSpPr>
        <p:spPr>
          <a:xfrm>
            <a:off x="100850" y="79075"/>
            <a:ext cx="88953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Comfortaa"/>
                <a:ea typeface="Comfortaa"/>
                <a:cs typeface="Comfortaa"/>
                <a:sym typeface="Comfortaa"/>
              </a:rPr>
              <a:t>Clues from atmos</a:t>
            </a:r>
            <a:r>
              <a:rPr b="0" i="0" lang="en" sz="1800" u="none" cap="none" strike="noStrike">
                <a:solidFill>
                  <a:srgbClr val="666666"/>
                </a:solidFill>
                <a:latin typeface="Comfortaa"/>
                <a:ea typeface="Comfortaa"/>
                <a:cs typeface="Comfortaa"/>
                <a:sym typeface="Comfortaa"/>
              </a:rPr>
              <a:t>pheric dynamics</a:t>
            </a:r>
            <a:endParaRPr b="0" i="0" sz="1800" u="none" cap="none" strike="noStrike">
              <a:solidFill>
                <a:srgbClr val="000000"/>
              </a:solidFill>
              <a:latin typeface="Comfortaa"/>
              <a:ea typeface="Comfortaa"/>
              <a:cs typeface="Comfortaa"/>
              <a:sym typeface="Comfortaa"/>
            </a:endParaRPr>
          </a:p>
        </p:txBody>
      </p:sp>
      <p:sp>
        <p:nvSpPr>
          <p:cNvPr id="146" name="Google Shape;146;p17"/>
          <p:cNvSpPr txBox="1"/>
          <p:nvPr/>
        </p:nvSpPr>
        <p:spPr>
          <a:xfrm>
            <a:off x="4526175" y="3772177"/>
            <a:ext cx="4498500" cy="1316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050"/>
              <a:buFont typeface="Arial"/>
              <a:buNone/>
            </a:pPr>
            <a:r>
              <a:rPr b="0" i="0" lang="en" sz="1050" u="none" cap="none" strike="noStrike">
                <a:solidFill>
                  <a:srgbClr val="444746"/>
                </a:solidFill>
                <a:highlight>
                  <a:srgbClr val="FFFFFF"/>
                </a:highlight>
                <a:latin typeface="Montserrat"/>
                <a:ea typeface="Montserrat"/>
                <a:cs typeface="Montserrat"/>
                <a:sym typeface="Montserrat"/>
              </a:rPr>
              <a:t>If large-scale eddies in atmosphere exhibit preferred length scales, </a:t>
            </a:r>
            <a:endParaRPr b="0" i="0" sz="1050" u="none" cap="none" strike="noStrike">
              <a:solidFill>
                <a:srgbClr val="444746"/>
              </a:solidFill>
              <a:highlight>
                <a:srgbClr val="FFFFFF"/>
              </a:highlight>
              <a:latin typeface="Montserrat"/>
              <a:ea typeface="Montserrat"/>
              <a:cs typeface="Montserrat"/>
              <a:sym typeface="Montserrat"/>
            </a:endParaRPr>
          </a:p>
          <a:p>
            <a:pPr indent="0" lvl="0" marL="0" marR="0" rtl="0" algn="just">
              <a:lnSpc>
                <a:spcPct val="100000"/>
              </a:lnSpc>
              <a:spcBef>
                <a:spcPts val="0"/>
              </a:spcBef>
              <a:spcAft>
                <a:spcPts val="0"/>
              </a:spcAft>
              <a:buClr>
                <a:srgbClr val="000000"/>
              </a:buClr>
              <a:buSzPts val="1050"/>
              <a:buFont typeface="Arial"/>
              <a:buNone/>
            </a:pPr>
            <a:r>
              <a:t/>
            </a:r>
            <a:endParaRPr b="0" i="0" sz="1050" u="none" cap="none" strike="noStrike">
              <a:solidFill>
                <a:srgbClr val="444746"/>
              </a:solidFill>
              <a:highlight>
                <a:srgbClr val="FFFFFF"/>
              </a:highlight>
              <a:latin typeface="Montserrat"/>
              <a:ea typeface="Montserrat"/>
              <a:cs typeface="Montserrat"/>
              <a:sym typeface="Montserrat"/>
            </a:endParaRPr>
          </a:p>
          <a:p>
            <a:pPr indent="0" lvl="0" marL="0" marR="0" rtl="0" algn="just">
              <a:lnSpc>
                <a:spcPct val="100000"/>
              </a:lnSpc>
              <a:spcBef>
                <a:spcPts val="0"/>
              </a:spcBef>
              <a:spcAft>
                <a:spcPts val="0"/>
              </a:spcAft>
              <a:buClr>
                <a:srgbClr val="000000"/>
              </a:buClr>
              <a:buSzPts val="1050"/>
              <a:buFont typeface="Arial"/>
              <a:buNone/>
            </a:pPr>
            <a:r>
              <a:t/>
            </a:r>
            <a:endParaRPr b="0" i="0" sz="1050" u="none" cap="none" strike="noStrike">
              <a:solidFill>
                <a:srgbClr val="444746"/>
              </a:solidFill>
              <a:highlight>
                <a:srgbClr val="FFFFFF"/>
              </a:highlight>
              <a:latin typeface="Montserrat"/>
              <a:ea typeface="Montserrat"/>
              <a:cs typeface="Montserrat"/>
              <a:sym typeface="Montserrat"/>
            </a:endParaRPr>
          </a:p>
          <a:p>
            <a:pPr indent="0" lvl="0" marL="0" marR="0" rtl="0" algn="just">
              <a:lnSpc>
                <a:spcPct val="100000"/>
              </a:lnSpc>
              <a:spcBef>
                <a:spcPts val="0"/>
              </a:spcBef>
              <a:spcAft>
                <a:spcPts val="0"/>
              </a:spcAft>
              <a:buClr>
                <a:srgbClr val="000000"/>
              </a:buClr>
              <a:buSzPts val="1050"/>
              <a:buFont typeface="Arial"/>
              <a:buNone/>
            </a:pPr>
            <a:r>
              <a:rPr b="0" i="0" lang="en" sz="1050" u="none" cap="none" strike="noStrike">
                <a:solidFill>
                  <a:srgbClr val="444746"/>
                </a:solidFill>
                <a:highlight>
                  <a:srgbClr val="FFFFFF"/>
                </a:highlight>
                <a:latin typeface="Montserrat"/>
                <a:ea typeface="Montserrat"/>
                <a:cs typeface="Montserrat"/>
                <a:sym typeface="Montserrat"/>
              </a:rPr>
              <a:t>Could this information be used to understand the spatial footprint or size of precipitating systems, particularly rainfall extremes?</a:t>
            </a:r>
            <a:endParaRPr b="0" i="0" sz="1400" u="none" cap="none" strike="noStrike">
              <a:solidFill>
                <a:srgbClr val="000000"/>
              </a:solidFill>
              <a:latin typeface="Montserrat"/>
              <a:ea typeface="Montserrat"/>
              <a:cs typeface="Montserrat"/>
              <a:sym typeface="Montserrat"/>
            </a:endParaRPr>
          </a:p>
        </p:txBody>
      </p:sp>
      <p:sp>
        <p:nvSpPr>
          <p:cNvPr id="147" name="Google Shape;147;p17"/>
          <p:cNvSpPr txBox="1"/>
          <p:nvPr/>
        </p:nvSpPr>
        <p:spPr>
          <a:xfrm>
            <a:off x="6163950" y="3482395"/>
            <a:ext cx="3000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Montserrat"/>
                <a:ea typeface="Montserrat"/>
                <a:cs typeface="Montserrat"/>
                <a:sym typeface="Montserrat"/>
              </a:rPr>
              <a:t>So we ask.</a:t>
            </a:r>
            <a:endParaRPr b="1" i="0" sz="1400" u="none" cap="none" strike="noStrike">
              <a:solidFill>
                <a:srgbClr val="000000"/>
              </a:solidFill>
              <a:latin typeface="Montserrat"/>
              <a:ea typeface="Montserrat"/>
              <a:cs typeface="Montserrat"/>
              <a:sym typeface="Montserrat"/>
            </a:endParaRPr>
          </a:p>
        </p:txBody>
      </p:sp>
      <p:cxnSp>
        <p:nvCxnSpPr>
          <p:cNvPr id="148" name="Google Shape;148;p17"/>
          <p:cNvCxnSpPr/>
          <p:nvPr/>
        </p:nvCxnSpPr>
        <p:spPr>
          <a:xfrm flipH="1">
            <a:off x="6793825" y="4127075"/>
            <a:ext cx="11100" cy="342600"/>
          </a:xfrm>
          <a:prstGeom prst="straightConnector1">
            <a:avLst/>
          </a:prstGeom>
          <a:noFill/>
          <a:ln cap="flat" cmpd="sng" w="28575">
            <a:solidFill>
              <a:schemeClr val="dk2"/>
            </a:solidFill>
            <a:prstDash val="solid"/>
            <a:round/>
            <a:headEnd len="sm" w="sm" type="none"/>
            <a:tailEnd len="med" w="med" type="triangle"/>
          </a:ln>
        </p:spPr>
      </p:cxnSp>
      <p:pic>
        <p:nvPicPr>
          <p:cNvPr id="149" name="Google Shape;149;p17"/>
          <p:cNvPicPr preferRelativeResize="0"/>
          <p:nvPr/>
        </p:nvPicPr>
        <p:blipFill rotWithShape="1">
          <a:blip r:embed="rId5">
            <a:alphaModFix/>
          </a:blip>
          <a:srcRect b="0" l="0" r="0" t="0"/>
          <a:stretch/>
        </p:blipFill>
        <p:spPr>
          <a:xfrm>
            <a:off x="2531000" y="1034312"/>
            <a:ext cx="726825" cy="268200"/>
          </a:xfrm>
          <a:prstGeom prst="rect">
            <a:avLst/>
          </a:prstGeom>
          <a:noFill/>
          <a:ln>
            <a:noFill/>
          </a:ln>
        </p:spPr>
      </p:pic>
      <p:pic>
        <p:nvPicPr>
          <p:cNvPr id="150" name="Google Shape;150;p17"/>
          <p:cNvPicPr preferRelativeResize="0"/>
          <p:nvPr/>
        </p:nvPicPr>
        <p:blipFill rotWithShape="1">
          <a:blip r:embed="rId6">
            <a:alphaModFix/>
          </a:blip>
          <a:srcRect b="0" l="0" r="0" t="0"/>
          <a:stretch/>
        </p:blipFill>
        <p:spPr>
          <a:xfrm>
            <a:off x="8230551" y="1096415"/>
            <a:ext cx="803375" cy="162474"/>
          </a:xfrm>
          <a:prstGeom prst="rect">
            <a:avLst/>
          </a:prstGeom>
          <a:noFill/>
          <a:ln>
            <a:noFill/>
          </a:ln>
        </p:spPr>
      </p:pic>
      <p:pic>
        <p:nvPicPr>
          <p:cNvPr id="151" name="Google Shape;151;p17"/>
          <p:cNvPicPr preferRelativeResize="0"/>
          <p:nvPr/>
        </p:nvPicPr>
        <p:blipFill rotWithShape="1">
          <a:blip r:embed="rId3">
            <a:alphaModFix/>
          </a:blip>
          <a:srcRect b="23662" l="9624" r="9437" t="21438"/>
          <a:stretch/>
        </p:blipFill>
        <p:spPr>
          <a:xfrm>
            <a:off x="223000" y="3572126"/>
            <a:ext cx="4186799" cy="1211464"/>
          </a:xfrm>
          <a:prstGeom prst="rect">
            <a:avLst/>
          </a:prstGeom>
          <a:noFill/>
          <a:ln>
            <a:noFill/>
          </a:ln>
        </p:spPr>
      </p:pic>
      <p:sp>
        <p:nvSpPr>
          <p:cNvPr id="152" name="Google Shape;152;p17"/>
          <p:cNvSpPr txBox="1"/>
          <p:nvPr/>
        </p:nvSpPr>
        <p:spPr>
          <a:xfrm>
            <a:off x="357675" y="3918775"/>
            <a:ext cx="3879300" cy="4926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200"/>
              </a:spcBef>
              <a:spcAft>
                <a:spcPts val="1200"/>
              </a:spcAft>
              <a:buClr>
                <a:srgbClr val="000000"/>
              </a:buClr>
              <a:buSzPts val="1000"/>
              <a:buFont typeface="Arial"/>
              <a:buNone/>
            </a:pPr>
            <a:r>
              <a:rPr b="0" i="0" lang="en" sz="1000" u="none" cap="none" strike="noStrike">
                <a:solidFill>
                  <a:schemeClr val="dk1"/>
                </a:solidFill>
                <a:latin typeface="Montserrat"/>
                <a:ea typeface="Montserrat"/>
                <a:cs typeface="Montserrat"/>
                <a:sym typeface="Montserrat"/>
              </a:rPr>
              <a:t>If a vortex is initialized larger than its vortex Rhines scale, it shrinks to an equilibrium size ~ vortex Rhines scale.</a:t>
            </a:r>
            <a:r>
              <a:rPr b="1" baseline="30000" i="0" lang="en" sz="1000" u="none" cap="none" strike="noStrike">
                <a:solidFill>
                  <a:schemeClr val="dk1"/>
                </a:solidFill>
                <a:latin typeface="Montserrat"/>
                <a:ea typeface="Montserrat"/>
                <a:cs typeface="Montserrat"/>
                <a:sym typeface="Montserrat"/>
              </a:rPr>
              <a:t>4</a:t>
            </a:r>
            <a:endParaRPr b="0" i="0" sz="1500" u="none" cap="none" strike="noStrike">
              <a:solidFill>
                <a:srgbClr val="000000"/>
              </a:solidFill>
              <a:latin typeface="Arial"/>
              <a:ea typeface="Arial"/>
              <a:cs typeface="Arial"/>
              <a:sym typeface="Arial"/>
            </a:endParaRPr>
          </a:p>
        </p:txBody>
      </p:sp>
      <p:sp>
        <p:nvSpPr>
          <p:cNvPr id="153" name="Google Shape;153;p17"/>
          <p:cNvSpPr txBox="1"/>
          <p:nvPr/>
        </p:nvSpPr>
        <p:spPr>
          <a:xfrm>
            <a:off x="208888" y="3374057"/>
            <a:ext cx="2285100" cy="268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chemeClr val="dk2"/>
                </a:solidFill>
                <a:latin typeface="Montserrat"/>
                <a:ea typeface="Montserrat"/>
                <a:cs typeface="Montserrat"/>
                <a:sym typeface="Montserrat"/>
              </a:rPr>
              <a:t>Lu and Chavas, 2022</a:t>
            </a:r>
            <a:endParaRPr b="1" i="0" sz="1100" u="none" cap="none" strike="noStrike">
              <a:solidFill>
                <a:schemeClr val="dk2"/>
              </a:solidFill>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18"/>
          <p:cNvSpPr txBox="1"/>
          <p:nvPr>
            <p:ph idx="4294967295" type="ctrTitle"/>
          </p:nvPr>
        </p:nvSpPr>
        <p:spPr>
          <a:xfrm>
            <a:off x="238175" y="167275"/>
            <a:ext cx="8520600" cy="4512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1200"/>
              </a:spcBef>
              <a:spcAft>
                <a:spcPts val="0"/>
              </a:spcAft>
              <a:buClr>
                <a:schemeClr val="dk1"/>
              </a:buClr>
              <a:buSzPts val="1100"/>
              <a:buFont typeface="Arial"/>
              <a:buNone/>
            </a:pPr>
            <a:r>
              <a:rPr b="0" i="0" lang="en" sz="1700" u="none" cap="none" strike="noStrike">
                <a:solidFill>
                  <a:schemeClr val="dk1"/>
                </a:solidFill>
                <a:latin typeface="Montserrat"/>
                <a:ea typeface="Montserrat"/>
                <a:cs typeface="Montserrat"/>
                <a:sym typeface="Montserrat"/>
              </a:rPr>
              <a:t>A missing link in ext</a:t>
            </a:r>
            <a:r>
              <a:rPr b="0" i="0" lang="en" sz="1700" u="none" cap="none" strike="noStrike">
                <a:solidFill>
                  <a:schemeClr val="dk2"/>
                </a:solidFill>
                <a:latin typeface="Montserrat"/>
                <a:ea typeface="Montserrat"/>
                <a:cs typeface="Montserrat"/>
                <a:sym typeface="Montserrat"/>
              </a:rPr>
              <a:t>reme rainfall dynamics</a:t>
            </a:r>
            <a:endParaRPr b="0" i="0" sz="1700" u="none" cap="none" strike="noStrike">
              <a:solidFill>
                <a:schemeClr val="dk2"/>
              </a:solidFill>
              <a:latin typeface="Montserrat"/>
              <a:ea typeface="Montserrat"/>
              <a:cs typeface="Montserrat"/>
              <a:sym typeface="Montserrat"/>
            </a:endParaRPr>
          </a:p>
          <a:p>
            <a:pPr indent="0" lvl="0" marL="0" marR="0" rtl="0" algn="ctr">
              <a:lnSpc>
                <a:spcPct val="100000"/>
              </a:lnSpc>
              <a:spcBef>
                <a:spcPts val="1200"/>
              </a:spcBef>
              <a:spcAft>
                <a:spcPts val="0"/>
              </a:spcAft>
              <a:buClr>
                <a:schemeClr val="dk1"/>
              </a:buClr>
              <a:buSzPts val="990"/>
              <a:buFont typeface="Arial"/>
              <a:buNone/>
            </a:pPr>
            <a:r>
              <a:t/>
            </a:r>
            <a:endParaRPr b="0" i="0" sz="3220" u="none" cap="none" strike="noStrike">
              <a:solidFill>
                <a:schemeClr val="dk1"/>
              </a:solidFill>
              <a:latin typeface="Montserrat"/>
              <a:ea typeface="Montserrat"/>
              <a:cs typeface="Montserrat"/>
              <a:sym typeface="Montserrat"/>
            </a:endParaRPr>
          </a:p>
        </p:txBody>
      </p:sp>
      <p:sp>
        <p:nvSpPr>
          <p:cNvPr id="159" name="Google Shape;159;p18"/>
          <p:cNvSpPr txBox="1"/>
          <p:nvPr>
            <p:ph idx="4294967295" type="ctrTitle"/>
          </p:nvPr>
        </p:nvSpPr>
        <p:spPr>
          <a:xfrm>
            <a:off x="-112700" y="1641300"/>
            <a:ext cx="4756800" cy="1008900"/>
          </a:xfrm>
          <a:prstGeom prst="rect">
            <a:avLst/>
          </a:prstGeom>
          <a:noFill/>
          <a:ln>
            <a:noFill/>
          </a:ln>
        </p:spPr>
        <p:txBody>
          <a:bodyPr anchorCtr="0" anchor="t" bIns="91425" lIns="91425" spcFirstLastPara="1" rIns="91425" wrap="square" tIns="91425">
            <a:noAutofit/>
          </a:bodyPr>
          <a:lstStyle/>
          <a:p>
            <a:pPr indent="0" lvl="0" marL="139700" marR="0" rtl="0" algn="ctr">
              <a:lnSpc>
                <a:spcPct val="115000"/>
              </a:lnSpc>
              <a:spcBef>
                <a:spcPts val="0"/>
              </a:spcBef>
              <a:spcAft>
                <a:spcPts val="0"/>
              </a:spcAft>
              <a:buClr>
                <a:schemeClr val="dk1"/>
              </a:buClr>
              <a:buSzPts val="1100"/>
              <a:buFont typeface="Arial"/>
              <a:buNone/>
            </a:pPr>
            <a:r>
              <a:rPr b="0" i="0" lang="en" sz="1450" u="none" cap="none" strike="noStrike">
                <a:solidFill>
                  <a:srgbClr val="0E0E0E"/>
                </a:solidFill>
                <a:latin typeface="Montserrat"/>
                <a:ea typeface="Montserrat"/>
                <a:cs typeface="Montserrat"/>
                <a:sym typeface="Montserrat"/>
              </a:rPr>
              <a:t>Studies have investigated the characteristic length scales of atmospheric eddies</a:t>
            </a:r>
            <a:endParaRPr b="0" i="0" sz="1450" u="none" cap="none" strike="noStrike">
              <a:solidFill>
                <a:srgbClr val="0E0E0E"/>
              </a:solidFill>
              <a:latin typeface="Montserrat"/>
              <a:ea typeface="Montserrat"/>
              <a:cs typeface="Montserrat"/>
              <a:sym typeface="Montserrat"/>
            </a:endParaRPr>
          </a:p>
          <a:p>
            <a:pPr indent="0" lvl="0" marL="139700" marR="0" rtl="0" algn="ctr">
              <a:lnSpc>
                <a:spcPct val="115000"/>
              </a:lnSpc>
              <a:spcBef>
                <a:spcPts val="0"/>
              </a:spcBef>
              <a:spcAft>
                <a:spcPts val="0"/>
              </a:spcAft>
              <a:buClr>
                <a:schemeClr val="dk1"/>
              </a:buClr>
              <a:buSzPts val="1100"/>
              <a:buFont typeface="Arial"/>
              <a:buNone/>
            </a:pPr>
            <a:r>
              <a:rPr b="0" i="0" lang="en" sz="1450" u="none" cap="none" strike="noStrike">
                <a:solidFill>
                  <a:srgbClr val="0E0E0E"/>
                </a:solidFill>
                <a:latin typeface="Montserrat"/>
                <a:ea typeface="Montserrat"/>
                <a:cs typeface="Montserrat"/>
                <a:sym typeface="Montserrat"/>
              </a:rPr>
              <a:t>(Rhines scale, Rossby radius, etc.)</a:t>
            </a:r>
            <a:endParaRPr b="0" i="0" sz="1450" u="none" cap="none" strike="noStrike">
              <a:solidFill>
                <a:srgbClr val="0E0E0E"/>
              </a:solidFill>
              <a:latin typeface="Montserrat"/>
              <a:ea typeface="Montserrat"/>
              <a:cs typeface="Montserrat"/>
              <a:sym typeface="Montserrat"/>
            </a:endParaRPr>
          </a:p>
          <a:p>
            <a:pPr indent="0" lvl="0" marL="0" marR="0" rtl="0" algn="ctr">
              <a:lnSpc>
                <a:spcPct val="100000"/>
              </a:lnSpc>
              <a:spcBef>
                <a:spcPts val="0"/>
              </a:spcBef>
              <a:spcAft>
                <a:spcPts val="0"/>
              </a:spcAft>
              <a:buClr>
                <a:schemeClr val="dk1"/>
              </a:buClr>
              <a:buSzPts val="990"/>
              <a:buFont typeface="Arial"/>
              <a:buNone/>
            </a:pPr>
            <a:r>
              <a:t/>
            </a:r>
            <a:endParaRPr b="0" i="0" sz="1420" u="none" cap="none" strike="noStrike">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chemeClr val="dk1"/>
              </a:buClr>
              <a:buSzPts val="990"/>
              <a:buFont typeface="Arial"/>
              <a:buNone/>
            </a:pPr>
            <a:r>
              <a:t/>
            </a:r>
            <a:endParaRPr b="0" i="0" sz="1420" u="none" cap="none" strike="noStrike">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chemeClr val="dk1"/>
              </a:buClr>
              <a:buSzPts val="990"/>
              <a:buFont typeface="Arial"/>
              <a:buNone/>
            </a:pPr>
            <a:r>
              <a:t/>
            </a:r>
            <a:endParaRPr b="0" i="0" sz="1420" u="none" cap="none" strike="noStrike">
              <a:solidFill>
                <a:schemeClr val="dk1"/>
              </a:solidFill>
              <a:latin typeface="Montserrat"/>
              <a:ea typeface="Montserrat"/>
              <a:cs typeface="Montserrat"/>
              <a:sym typeface="Montserrat"/>
            </a:endParaRPr>
          </a:p>
        </p:txBody>
      </p:sp>
      <p:sp>
        <p:nvSpPr>
          <p:cNvPr id="160" name="Google Shape;160;p18"/>
          <p:cNvSpPr txBox="1"/>
          <p:nvPr>
            <p:ph idx="4294967295" type="ctrTitle"/>
          </p:nvPr>
        </p:nvSpPr>
        <p:spPr>
          <a:xfrm>
            <a:off x="4335750" y="1641300"/>
            <a:ext cx="4535700" cy="512400"/>
          </a:xfrm>
          <a:prstGeom prst="rect">
            <a:avLst/>
          </a:prstGeom>
          <a:noFill/>
          <a:ln>
            <a:noFill/>
          </a:ln>
        </p:spPr>
        <p:txBody>
          <a:bodyPr anchorCtr="0" anchor="t" bIns="91425" lIns="91425" spcFirstLastPara="1" rIns="91425" wrap="square" tIns="91425">
            <a:noAutofit/>
          </a:bodyPr>
          <a:lstStyle/>
          <a:p>
            <a:pPr indent="0" lvl="0" marL="139700" marR="0" rtl="0" algn="ctr">
              <a:lnSpc>
                <a:spcPct val="115000"/>
              </a:lnSpc>
              <a:spcBef>
                <a:spcPts val="0"/>
              </a:spcBef>
              <a:spcAft>
                <a:spcPts val="0"/>
              </a:spcAft>
              <a:buClr>
                <a:schemeClr val="dk1"/>
              </a:buClr>
              <a:buSzPts val="1100"/>
              <a:buFont typeface="Arial"/>
              <a:buNone/>
            </a:pPr>
            <a:r>
              <a:rPr b="0" i="0" lang="en" sz="1350" u="none" cap="none" strike="noStrike">
                <a:solidFill>
                  <a:srgbClr val="0E0E0E"/>
                </a:solidFill>
                <a:latin typeface="Montserrat"/>
                <a:ea typeface="Montserrat"/>
                <a:cs typeface="Montserrat"/>
                <a:sym typeface="Montserrat"/>
              </a:rPr>
              <a:t>Extreme rainfall events exhibit a well-defined spatial footprint and size distribution</a:t>
            </a:r>
            <a:endParaRPr b="0" i="0" sz="1350" u="none" cap="none" strike="noStrike">
              <a:solidFill>
                <a:srgbClr val="0E0E0E"/>
              </a:solidFill>
              <a:latin typeface="Montserrat"/>
              <a:ea typeface="Montserrat"/>
              <a:cs typeface="Montserrat"/>
              <a:sym typeface="Montserrat"/>
            </a:endParaRPr>
          </a:p>
          <a:p>
            <a:pPr indent="0" lvl="0" marL="0" marR="0" rtl="0" algn="ctr">
              <a:lnSpc>
                <a:spcPct val="100000"/>
              </a:lnSpc>
              <a:spcBef>
                <a:spcPts val="0"/>
              </a:spcBef>
              <a:spcAft>
                <a:spcPts val="0"/>
              </a:spcAft>
              <a:buClr>
                <a:schemeClr val="dk1"/>
              </a:buClr>
              <a:buSzPts val="990"/>
              <a:buFont typeface="Arial"/>
              <a:buNone/>
            </a:pPr>
            <a:r>
              <a:t/>
            </a:r>
            <a:endParaRPr b="0" i="0" sz="1620" u="none" cap="none" strike="noStrike">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chemeClr val="dk1"/>
              </a:buClr>
              <a:buSzPts val="990"/>
              <a:buFont typeface="Arial"/>
              <a:buNone/>
            </a:pPr>
            <a:r>
              <a:t/>
            </a:r>
            <a:endParaRPr b="0" i="0" sz="1620" u="none" cap="none" strike="noStrike">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chemeClr val="dk1"/>
              </a:buClr>
              <a:buSzPts val="990"/>
              <a:buFont typeface="Arial"/>
              <a:buNone/>
            </a:pPr>
            <a:r>
              <a:t/>
            </a:r>
            <a:endParaRPr b="0" i="0" sz="1620" u="none" cap="none" strike="noStrike">
              <a:solidFill>
                <a:schemeClr val="dk1"/>
              </a:solidFill>
              <a:latin typeface="Montserrat"/>
              <a:ea typeface="Montserrat"/>
              <a:cs typeface="Montserrat"/>
              <a:sym typeface="Montserrat"/>
            </a:endParaRPr>
          </a:p>
        </p:txBody>
      </p:sp>
      <p:sp>
        <p:nvSpPr>
          <p:cNvPr id="161" name="Google Shape;161;p18"/>
          <p:cNvSpPr txBox="1"/>
          <p:nvPr>
            <p:ph idx="4294967295" type="ctrTitle"/>
          </p:nvPr>
        </p:nvSpPr>
        <p:spPr>
          <a:xfrm>
            <a:off x="1652000" y="2864116"/>
            <a:ext cx="6456300" cy="512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990"/>
              <a:buFont typeface="Arial"/>
              <a:buNone/>
            </a:pPr>
            <a:r>
              <a:rPr b="0" i="0" lang="en" sz="2020" u="none" cap="none" strike="noStrike">
                <a:solidFill>
                  <a:schemeClr val="dk1"/>
                </a:solidFill>
                <a:latin typeface="Montserrat"/>
                <a:ea typeface="Montserrat"/>
                <a:cs typeface="Montserrat"/>
                <a:sym typeface="Montserrat"/>
              </a:rPr>
              <a:t>But framework connecting the two is missing</a:t>
            </a:r>
            <a:endParaRPr b="0" i="0" sz="2020" u="none" cap="none" strike="noStrike">
              <a:solidFill>
                <a:schemeClr val="dk1"/>
              </a:solidFill>
              <a:latin typeface="Montserrat"/>
              <a:ea typeface="Montserrat"/>
              <a:cs typeface="Montserrat"/>
              <a:sym typeface="Montserrat"/>
            </a:endParaRPr>
          </a:p>
        </p:txBody>
      </p:sp>
      <p:sp>
        <p:nvSpPr>
          <p:cNvPr id="162" name="Google Shape;162;p18"/>
          <p:cNvSpPr/>
          <p:nvPr/>
        </p:nvSpPr>
        <p:spPr>
          <a:xfrm>
            <a:off x="3998450" y="2816716"/>
            <a:ext cx="1032900" cy="150600"/>
          </a:xfrm>
          <a:prstGeom prst="lef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63" name="Google Shape;163;p18"/>
          <p:cNvCxnSpPr/>
          <p:nvPr/>
        </p:nvCxnSpPr>
        <p:spPr>
          <a:xfrm flipH="1" rot="10800000">
            <a:off x="4053100" y="538000"/>
            <a:ext cx="2754600" cy="7200"/>
          </a:xfrm>
          <a:prstGeom prst="straightConnector1">
            <a:avLst/>
          </a:prstGeom>
          <a:noFill/>
          <a:ln cap="flat" cmpd="sng" w="28575">
            <a:solidFill>
              <a:schemeClr val="dk2"/>
            </a:solidFill>
            <a:prstDash val="solid"/>
            <a:round/>
            <a:headEnd len="sm" w="sm" type="none"/>
            <a:tailEnd len="sm" w="sm" type="non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cxnSp>
        <p:nvCxnSpPr>
          <p:cNvPr id="168" name="Google Shape;168;p19"/>
          <p:cNvCxnSpPr/>
          <p:nvPr/>
        </p:nvCxnSpPr>
        <p:spPr>
          <a:xfrm flipH="1">
            <a:off x="4813005" y="1616676"/>
            <a:ext cx="13200" cy="2401500"/>
          </a:xfrm>
          <a:prstGeom prst="straightConnector1">
            <a:avLst/>
          </a:prstGeom>
          <a:noFill/>
          <a:ln cap="flat" cmpd="sng" w="38100">
            <a:solidFill>
              <a:schemeClr val="lt2"/>
            </a:solidFill>
            <a:prstDash val="solid"/>
            <a:round/>
            <a:headEnd len="sm" w="sm" type="none"/>
            <a:tailEnd len="sm" w="sm" type="none"/>
          </a:ln>
        </p:spPr>
      </p:cxnSp>
      <p:sp>
        <p:nvSpPr>
          <p:cNvPr id="169" name="Google Shape;169;p19"/>
          <p:cNvSpPr txBox="1"/>
          <p:nvPr/>
        </p:nvSpPr>
        <p:spPr>
          <a:xfrm>
            <a:off x="78025" y="4018175"/>
            <a:ext cx="4596900" cy="472500"/>
          </a:xfrm>
          <a:prstGeom prst="rect">
            <a:avLst/>
          </a:prstGeom>
          <a:noFill/>
          <a:ln>
            <a:noFill/>
          </a:ln>
        </p:spPr>
        <p:txBody>
          <a:bodyPr anchorCtr="0" anchor="t" bIns="91425" lIns="91425" spcFirstLastPara="1" rIns="91425" wrap="square" tIns="91425">
            <a:noAutofit/>
          </a:bodyPr>
          <a:lstStyle/>
          <a:p>
            <a:pPr indent="-292100" lvl="0" marL="457200" marR="0" rtl="0" algn="l">
              <a:lnSpc>
                <a:spcPct val="115000"/>
              </a:lnSpc>
              <a:spcBef>
                <a:spcPts val="0"/>
              </a:spcBef>
              <a:spcAft>
                <a:spcPts val="0"/>
              </a:spcAft>
              <a:buClr>
                <a:schemeClr val="dk1"/>
              </a:buClr>
              <a:buSzPts val="1000"/>
              <a:buFont typeface="Montserrat"/>
              <a:buChar char="●"/>
            </a:pPr>
            <a:r>
              <a:rPr b="0" i="0" lang="en" sz="1000" u="none" cap="none" strike="noStrike">
                <a:solidFill>
                  <a:schemeClr val="dk1"/>
                </a:solidFill>
                <a:latin typeface="Montserrat"/>
                <a:ea typeface="Montserrat"/>
                <a:cs typeface="Montserrat"/>
                <a:sym typeface="Montserrat"/>
              </a:rPr>
              <a:t>Larger ERE footprints occur near jet exits and equatorward</a:t>
            </a:r>
            <a:endParaRPr b="0" i="0" sz="1000" u="none" cap="none" strike="noStrike">
              <a:solidFill>
                <a:schemeClr val="dk1"/>
              </a:solidFill>
              <a:latin typeface="Montserrat"/>
              <a:ea typeface="Montserrat"/>
              <a:cs typeface="Montserrat"/>
              <a:sym typeface="Montserrat"/>
            </a:endParaRPr>
          </a:p>
          <a:p>
            <a:pPr indent="-292100" lvl="0" marL="457200" marR="0" rtl="0" algn="just">
              <a:lnSpc>
                <a:spcPct val="100000"/>
              </a:lnSpc>
              <a:spcBef>
                <a:spcPts val="0"/>
              </a:spcBef>
              <a:spcAft>
                <a:spcPts val="0"/>
              </a:spcAft>
              <a:buClr>
                <a:schemeClr val="dk1"/>
              </a:buClr>
              <a:buSzPts val="1000"/>
              <a:buFont typeface="Montserrat"/>
              <a:buChar char="●"/>
            </a:pPr>
            <a:r>
              <a:rPr b="0" i="0" lang="en" sz="1000" u="none" cap="none" strike="noStrike">
                <a:solidFill>
                  <a:schemeClr val="dk1"/>
                </a:solidFill>
                <a:latin typeface="Montserrat"/>
                <a:ea typeface="Montserrat"/>
                <a:cs typeface="Montserrat"/>
                <a:sym typeface="Montserrat"/>
              </a:rPr>
              <a:t>Subtropical arid regions</a:t>
            </a:r>
            <a:endParaRPr b="0" i="0" sz="1000" u="none" cap="none" strike="noStrike">
              <a:solidFill>
                <a:schemeClr val="dk1"/>
              </a:solidFill>
              <a:latin typeface="Montserrat"/>
              <a:ea typeface="Montserrat"/>
              <a:cs typeface="Montserrat"/>
              <a:sym typeface="Montserrat"/>
            </a:endParaRPr>
          </a:p>
        </p:txBody>
      </p:sp>
      <p:sp>
        <p:nvSpPr>
          <p:cNvPr id="170" name="Google Shape;170;p19"/>
          <p:cNvSpPr txBox="1"/>
          <p:nvPr/>
        </p:nvSpPr>
        <p:spPr>
          <a:xfrm>
            <a:off x="923575" y="191525"/>
            <a:ext cx="73854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Merriweather Medium"/>
                <a:ea typeface="Merriweather Medium"/>
                <a:cs typeface="Merriweather Medium"/>
                <a:sym typeface="Merriweather Medium"/>
              </a:rPr>
              <a:t>Climatology of Extr</a:t>
            </a:r>
            <a:r>
              <a:rPr b="0" i="0" lang="en" sz="1800" u="none" cap="none" strike="noStrike">
                <a:solidFill>
                  <a:schemeClr val="dk2"/>
                </a:solidFill>
                <a:latin typeface="Merriweather Medium"/>
                <a:ea typeface="Merriweather Medium"/>
                <a:cs typeface="Merriweather Medium"/>
                <a:sym typeface="Merriweather Medium"/>
              </a:rPr>
              <a:t>eme Rainfall Event (ERE) Size</a:t>
            </a:r>
            <a:endParaRPr b="0" i="0" sz="1800" u="none" cap="none" strike="noStrike">
              <a:solidFill>
                <a:schemeClr val="dk2"/>
              </a:solidFill>
              <a:latin typeface="Merriweather Medium"/>
              <a:ea typeface="Merriweather Medium"/>
              <a:cs typeface="Merriweather Medium"/>
              <a:sym typeface="Merriweather Medium"/>
            </a:endParaRPr>
          </a:p>
        </p:txBody>
      </p:sp>
      <p:sp>
        <p:nvSpPr>
          <p:cNvPr id="171" name="Google Shape;171;p19"/>
          <p:cNvSpPr txBox="1"/>
          <p:nvPr/>
        </p:nvSpPr>
        <p:spPr>
          <a:xfrm>
            <a:off x="1295750" y="4511010"/>
            <a:ext cx="68400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Montserrat"/>
                <a:ea typeface="Montserrat"/>
                <a:cs typeface="Montserrat"/>
                <a:sym typeface="Montserrat"/>
              </a:rPr>
              <a:t>Are these size distribution arbitrary, or are they constrained by the large-scale flow?</a:t>
            </a:r>
            <a:endParaRPr b="0" i="0" sz="1200" u="none" cap="none" strike="noStrike">
              <a:solidFill>
                <a:srgbClr val="000000"/>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a:ea typeface="Montserrat"/>
              <a:cs typeface="Montserrat"/>
              <a:sym typeface="Montserrat"/>
            </a:endParaRPr>
          </a:p>
        </p:txBody>
      </p:sp>
      <p:sp>
        <p:nvSpPr>
          <p:cNvPr id="172" name="Google Shape;172;p19"/>
          <p:cNvSpPr txBox="1"/>
          <p:nvPr/>
        </p:nvSpPr>
        <p:spPr>
          <a:xfrm>
            <a:off x="-427525" y="790150"/>
            <a:ext cx="4766700" cy="369300"/>
          </a:xfrm>
          <a:prstGeom prst="rect">
            <a:avLst/>
          </a:prstGeom>
          <a:noFill/>
          <a:ln>
            <a:noFill/>
          </a:ln>
        </p:spPr>
        <p:txBody>
          <a:bodyPr anchorCtr="0" anchor="t" bIns="91425" lIns="91425" spcFirstLastPara="1" rIns="91425" wrap="square" tIns="91425">
            <a:spAutoFit/>
          </a:bodyPr>
          <a:lstStyle/>
          <a:p>
            <a:pPr indent="0" lvl="0" marL="45720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Montserrat"/>
                <a:ea typeface="Montserrat"/>
                <a:cs typeface="Montserrat"/>
                <a:sym typeface="Montserrat"/>
              </a:rPr>
              <a:t>Q. Is there a pattern in ERE size distribution?</a:t>
            </a:r>
            <a:endParaRPr b="0" i="0" sz="1000" u="none" cap="none" strike="noStrike">
              <a:solidFill>
                <a:schemeClr val="dk1"/>
              </a:solidFill>
              <a:latin typeface="Montserrat"/>
              <a:ea typeface="Montserrat"/>
              <a:cs typeface="Montserrat"/>
              <a:sym typeface="Montserrat"/>
            </a:endParaRPr>
          </a:p>
        </p:txBody>
      </p:sp>
      <p:pic>
        <p:nvPicPr>
          <p:cNvPr id="173" name="Google Shape;173;p19"/>
          <p:cNvPicPr preferRelativeResize="0"/>
          <p:nvPr/>
        </p:nvPicPr>
        <p:blipFill rotWithShape="1">
          <a:blip r:embed="rId3">
            <a:alphaModFix/>
          </a:blip>
          <a:srcRect b="0" l="0" r="0" t="7339"/>
          <a:stretch/>
        </p:blipFill>
        <p:spPr>
          <a:xfrm>
            <a:off x="455225" y="1592147"/>
            <a:ext cx="4224548" cy="2365201"/>
          </a:xfrm>
          <a:prstGeom prst="rect">
            <a:avLst/>
          </a:prstGeom>
          <a:noFill/>
          <a:ln>
            <a:noFill/>
          </a:ln>
        </p:spPr>
      </p:pic>
      <p:pic>
        <p:nvPicPr>
          <p:cNvPr id="174" name="Google Shape;174;p19"/>
          <p:cNvPicPr preferRelativeResize="0"/>
          <p:nvPr/>
        </p:nvPicPr>
        <p:blipFill rotWithShape="1">
          <a:blip r:embed="rId4">
            <a:alphaModFix/>
          </a:blip>
          <a:srcRect b="0" l="0" r="0" t="7425"/>
          <a:stretch/>
        </p:blipFill>
        <p:spPr>
          <a:xfrm>
            <a:off x="4837724" y="1639188"/>
            <a:ext cx="4221952" cy="2365201"/>
          </a:xfrm>
          <a:prstGeom prst="rect">
            <a:avLst/>
          </a:prstGeom>
          <a:noFill/>
          <a:ln>
            <a:noFill/>
          </a:ln>
        </p:spPr>
      </p:pic>
      <p:sp>
        <p:nvSpPr>
          <p:cNvPr id="175" name="Google Shape;175;p19"/>
          <p:cNvSpPr txBox="1"/>
          <p:nvPr/>
        </p:nvSpPr>
        <p:spPr>
          <a:xfrm>
            <a:off x="2667401" y="1262921"/>
            <a:ext cx="4596900" cy="342900"/>
          </a:xfrm>
          <a:prstGeom prst="rect">
            <a:avLst/>
          </a:prstGeom>
          <a:noFill/>
          <a:ln>
            <a:noFill/>
          </a:ln>
        </p:spPr>
        <p:txBody>
          <a:bodyPr anchorCtr="0" anchor="t" bIns="91450" lIns="91450" spcFirstLastPara="1" rIns="91450" wrap="square" tIns="91450">
            <a:noAutofit/>
          </a:bodyPr>
          <a:lstStyle/>
          <a:p>
            <a:pPr indent="0" lvl="0" marL="0" marR="0" rtl="0" algn="l">
              <a:lnSpc>
                <a:spcPct val="100000"/>
              </a:lnSpc>
              <a:spcBef>
                <a:spcPts val="0"/>
              </a:spcBef>
              <a:spcAft>
                <a:spcPts val="0"/>
              </a:spcAft>
              <a:buClr>
                <a:srgbClr val="000000"/>
              </a:buClr>
              <a:buSzPts val="1300"/>
              <a:buFont typeface="Arial"/>
              <a:buNone/>
            </a:pPr>
            <a:r>
              <a:rPr b="1" i="0" lang="en" sz="1300" u="none" cap="none" strike="noStrike">
                <a:solidFill>
                  <a:schemeClr val="dk2"/>
                </a:solidFill>
                <a:latin typeface="Montserrat"/>
                <a:ea typeface="Montserrat"/>
                <a:cs typeface="Montserrat"/>
                <a:sym typeface="Montserrat"/>
              </a:rPr>
              <a:t>Global distribution of Extreme Rainfall event size</a:t>
            </a:r>
            <a:endParaRPr b="1" i="0" sz="1300" u="none" cap="none" strike="noStrike">
              <a:solidFill>
                <a:schemeClr val="dk2"/>
              </a:solidFill>
              <a:latin typeface="Montserrat"/>
              <a:ea typeface="Montserrat"/>
              <a:cs typeface="Montserrat"/>
              <a:sym typeface="Montserrat"/>
            </a:endParaRPr>
          </a:p>
        </p:txBody>
      </p:sp>
      <p:pic>
        <p:nvPicPr>
          <p:cNvPr id="176" name="Google Shape;176;p19"/>
          <p:cNvPicPr preferRelativeResize="0"/>
          <p:nvPr/>
        </p:nvPicPr>
        <p:blipFill rotWithShape="1">
          <a:blip r:embed="rId5">
            <a:alphaModFix/>
          </a:blip>
          <a:srcRect b="0" l="0" r="0" t="0"/>
          <a:stretch/>
        </p:blipFill>
        <p:spPr>
          <a:xfrm>
            <a:off x="8016375" y="699063"/>
            <a:ext cx="894299" cy="894299"/>
          </a:xfrm>
          <a:prstGeom prst="rect">
            <a:avLst/>
          </a:prstGeom>
          <a:noFill/>
          <a:ln>
            <a:noFill/>
          </a:ln>
        </p:spPr>
      </p:pic>
      <p:sp>
        <p:nvSpPr>
          <p:cNvPr id="177" name="Google Shape;177;p19"/>
          <p:cNvSpPr txBox="1"/>
          <p:nvPr/>
        </p:nvSpPr>
        <p:spPr>
          <a:xfrm>
            <a:off x="6864057" y="947920"/>
            <a:ext cx="1324500" cy="342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a:ea typeface="Montserrat"/>
                <a:cs typeface="Montserrat"/>
                <a:sym typeface="Montserrat"/>
              </a:rPr>
              <a:t>For more details:</a:t>
            </a:r>
            <a:endParaRPr b="0" i="0" sz="1000" u="none" cap="none" strike="noStrike">
              <a:solidFill>
                <a:schemeClr val="dk1"/>
              </a:solidFill>
              <a:latin typeface="Montserrat"/>
              <a:ea typeface="Montserrat"/>
              <a:cs typeface="Montserrat"/>
              <a:sym typeface="Montserrat"/>
            </a:endParaRPr>
          </a:p>
        </p:txBody>
      </p:sp>
      <p:sp>
        <p:nvSpPr>
          <p:cNvPr id="178" name="Google Shape;178;p19"/>
          <p:cNvSpPr txBox="1"/>
          <p:nvPr/>
        </p:nvSpPr>
        <p:spPr>
          <a:xfrm>
            <a:off x="5244150" y="3983989"/>
            <a:ext cx="3540300" cy="472500"/>
          </a:xfrm>
          <a:prstGeom prst="rect">
            <a:avLst/>
          </a:prstGeom>
          <a:noFill/>
          <a:ln>
            <a:noFill/>
          </a:ln>
        </p:spPr>
        <p:txBody>
          <a:bodyPr anchorCtr="0" anchor="t" bIns="91425" lIns="91425" spcFirstLastPara="1" rIns="91425" wrap="square" tIns="91425">
            <a:noAutofit/>
          </a:bodyPr>
          <a:lstStyle/>
          <a:p>
            <a:pPr indent="-285750" lvl="0" marL="457200" marR="0" rtl="0" algn="just">
              <a:lnSpc>
                <a:spcPct val="100000"/>
              </a:lnSpc>
              <a:spcBef>
                <a:spcPts val="0"/>
              </a:spcBef>
              <a:spcAft>
                <a:spcPts val="0"/>
              </a:spcAft>
              <a:buClr>
                <a:schemeClr val="dk2"/>
              </a:buClr>
              <a:buSzPts val="900"/>
              <a:buFont typeface="Comfortaa"/>
              <a:buChar char="●"/>
            </a:pPr>
            <a:r>
              <a:rPr b="0" i="0" lang="en" sz="900" u="none" cap="none" strike="noStrike">
                <a:solidFill>
                  <a:schemeClr val="dk2"/>
                </a:solidFill>
                <a:latin typeface="Comfortaa"/>
                <a:ea typeface="Comfortaa"/>
                <a:cs typeface="Comfortaa"/>
                <a:sym typeface="Comfortaa"/>
              </a:rPr>
              <a:t>Equatorward of storm tracks</a:t>
            </a:r>
            <a:endParaRPr b="0" i="0" sz="900" u="none" cap="none" strike="noStrike">
              <a:solidFill>
                <a:schemeClr val="dk2"/>
              </a:solidFill>
              <a:latin typeface="Comfortaa"/>
              <a:ea typeface="Comfortaa"/>
              <a:cs typeface="Comfortaa"/>
              <a:sym typeface="Comforta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pic>
        <p:nvPicPr>
          <p:cNvPr id="183" name="Google Shape;183;p20"/>
          <p:cNvPicPr preferRelativeResize="0"/>
          <p:nvPr/>
        </p:nvPicPr>
        <p:blipFill rotWithShape="1">
          <a:blip r:embed="rId3">
            <a:alphaModFix/>
          </a:blip>
          <a:srcRect b="0" l="0" r="0" t="0"/>
          <a:stretch/>
        </p:blipFill>
        <p:spPr>
          <a:xfrm>
            <a:off x="227225" y="1269900"/>
            <a:ext cx="8689551" cy="3056626"/>
          </a:xfrm>
          <a:prstGeom prst="rect">
            <a:avLst/>
          </a:prstGeom>
          <a:noFill/>
          <a:ln>
            <a:noFill/>
          </a:ln>
        </p:spPr>
      </p:pic>
      <p:sp>
        <p:nvSpPr>
          <p:cNvPr id="184" name="Google Shape;184;p20"/>
          <p:cNvSpPr txBox="1"/>
          <p:nvPr/>
        </p:nvSpPr>
        <p:spPr>
          <a:xfrm>
            <a:off x="923575" y="191525"/>
            <a:ext cx="73854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chemeClr val="dk2"/>
                </a:solidFill>
                <a:latin typeface="Merriweather Medium"/>
                <a:ea typeface="Merriweather Medium"/>
                <a:cs typeface="Merriweather Medium"/>
                <a:sym typeface="Merriweather Medium"/>
              </a:rPr>
              <a:t>Dynamic length scales &amp; their relation with ERE size</a:t>
            </a:r>
            <a:endParaRPr b="0" i="0" sz="1800" u="none" cap="none" strike="noStrike">
              <a:solidFill>
                <a:schemeClr val="dk2"/>
              </a:solidFill>
              <a:latin typeface="Merriweather Medium"/>
              <a:ea typeface="Merriweather Medium"/>
              <a:cs typeface="Merriweather Medium"/>
              <a:sym typeface="Merriweather Medium"/>
            </a:endParaRPr>
          </a:p>
        </p:txBody>
      </p:sp>
      <p:sp>
        <p:nvSpPr>
          <p:cNvPr id="185" name="Google Shape;185;p20"/>
          <p:cNvSpPr txBox="1"/>
          <p:nvPr/>
        </p:nvSpPr>
        <p:spPr>
          <a:xfrm>
            <a:off x="574675" y="4527850"/>
            <a:ext cx="83421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Montserrat"/>
                <a:ea typeface="Montserrat"/>
                <a:cs typeface="Montserrat"/>
                <a:sym typeface="Montserrat"/>
              </a:rPr>
              <a:t>Rhines scale follows ERE size in almost whole of extratropics,this suggests some dynamical relationship</a:t>
            </a:r>
            <a:endParaRPr b="0" i="0" sz="1000" u="none" cap="none" strike="noStrike">
              <a:solidFill>
                <a:srgbClr val="000000"/>
              </a:solidFill>
              <a:latin typeface="Montserrat"/>
              <a:ea typeface="Montserrat"/>
              <a:cs typeface="Montserrat"/>
              <a:sym typeface="Montserrat"/>
            </a:endParaRPr>
          </a:p>
        </p:txBody>
      </p:sp>
      <p:sp>
        <p:nvSpPr>
          <p:cNvPr id="186" name="Google Shape;186;p20"/>
          <p:cNvSpPr txBox="1"/>
          <p:nvPr/>
        </p:nvSpPr>
        <p:spPr>
          <a:xfrm>
            <a:off x="5106775" y="828125"/>
            <a:ext cx="3810000" cy="431100"/>
          </a:xfrm>
          <a:prstGeom prst="rect">
            <a:avLst/>
          </a:prstGeom>
          <a:noFill/>
          <a:ln>
            <a:noFill/>
          </a:ln>
        </p:spPr>
        <p:txBody>
          <a:bodyPr anchorCtr="0" anchor="t" bIns="91425" lIns="91425" spcFirstLastPara="1" rIns="91425" wrap="square" tIns="91425">
            <a:spAutoFit/>
          </a:bodyPr>
          <a:lstStyle/>
          <a:p>
            <a:pPr indent="-279400" lvl="0" marL="457200" marR="0" rtl="0" algn="l">
              <a:lnSpc>
                <a:spcPct val="100000"/>
              </a:lnSpc>
              <a:spcBef>
                <a:spcPts val="0"/>
              </a:spcBef>
              <a:spcAft>
                <a:spcPts val="0"/>
              </a:spcAft>
              <a:buClr>
                <a:srgbClr val="000000"/>
              </a:buClr>
              <a:buSzPts val="800"/>
              <a:buFont typeface="Montserrat"/>
              <a:buChar char="●"/>
            </a:pPr>
            <a:r>
              <a:rPr b="0" i="0" lang="en" sz="800" u="none" cap="none" strike="noStrike">
                <a:solidFill>
                  <a:srgbClr val="000000"/>
                </a:solidFill>
                <a:latin typeface="Montserrat"/>
                <a:ea typeface="Montserrat"/>
                <a:cs typeface="Montserrat"/>
                <a:sym typeface="Montserrat"/>
              </a:rPr>
              <a:t>Mixed / regionally dependent correlations</a:t>
            </a:r>
            <a:endParaRPr b="0" i="0" sz="800" u="none" cap="none" strike="noStrike">
              <a:solidFill>
                <a:srgbClr val="000000"/>
              </a:solidFill>
              <a:latin typeface="Montserrat"/>
              <a:ea typeface="Montserrat"/>
              <a:cs typeface="Montserrat"/>
              <a:sym typeface="Montserrat"/>
            </a:endParaRPr>
          </a:p>
          <a:p>
            <a:pPr indent="-279400" lvl="0" marL="457200" marR="0" rtl="0" algn="l">
              <a:lnSpc>
                <a:spcPct val="100000"/>
              </a:lnSpc>
              <a:spcBef>
                <a:spcPts val="0"/>
              </a:spcBef>
              <a:spcAft>
                <a:spcPts val="0"/>
              </a:spcAft>
              <a:buClr>
                <a:srgbClr val="000000"/>
              </a:buClr>
              <a:buSzPts val="800"/>
              <a:buFont typeface="Montserrat"/>
              <a:buChar char="●"/>
            </a:pPr>
            <a:r>
              <a:rPr b="0" i="0" lang="en" sz="800" u="none" cap="none" strike="noStrike">
                <a:solidFill>
                  <a:srgbClr val="000000"/>
                </a:solidFill>
                <a:latin typeface="Montserrat"/>
                <a:ea typeface="Montserrat"/>
                <a:cs typeface="Montserrat"/>
                <a:sym typeface="Montserrat"/>
              </a:rPr>
              <a:t>Stratification-based scale plays a role, but not uniformly</a:t>
            </a:r>
            <a:endParaRPr b="0" i="0" sz="800" u="none" cap="none" strike="noStrike">
              <a:solidFill>
                <a:srgbClr val="000000"/>
              </a:solidFill>
              <a:latin typeface="Montserrat"/>
              <a:ea typeface="Montserrat"/>
              <a:cs typeface="Montserrat"/>
              <a:sym typeface="Montserrat"/>
            </a:endParaRPr>
          </a:p>
        </p:txBody>
      </p:sp>
      <p:sp>
        <p:nvSpPr>
          <p:cNvPr id="187" name="Google Shape;187;p20"/>
          <p:cNvSpPr txBox="1"/>
          <p:nvPr/>
        </p:nvSpPr>
        <p:spPr>
          <a:xfrm>
            <a:off x="432725" y="889775"/>
            <a:ext cx="36537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dk1"/>
                </a:solidFill>
                <a:latin typeface="Montserrat"/>
                <a:ea typeface="Montserrat"/>
                <a:cs typeface="Montserrat"/>
                <a:sym typeface="Montserrat"/>
              </a:rPr>
              <a:t>Strong positive correlations in midlatitudes</a:t>
            </a:r>
            <a:endParaRPr b="0" i="0" sz="1100" u="none" cap="none" strike="noStrike">
              <a:solidFill>
                <a:srgbClr val="000000"/>
              </a:solidFill>
              <a:latin typeface="Montserrat"/>
              <a:ea typeface="Montserrat"/>
              <a:cs typeface="Montserrat"/>
              <a:sym typeface="Montserrat"/>
            </a:endParaRPr>
          </a:p>
        </p:txBody>
      </p:sp>
      <p:sp>
        <p:nvSpPr>
          <p:cNvPr id="188" name="Google Shape;188;p20"/>
          <p:cNvSpPr txBox="1"/>
          <p:nvPr/>
        </p:nvSpPr>
        <p:spPr>
          <a:xfrm>
            <a:off x="-44450" y="596475"/>
            <a:ext cx="5022900" cy="369300"/>
          </a:xfrm>
          <a:prstGeom prst="rect">
            <a:avLst/>
          </a:prstGeom>
          <a:noFill/>
          <a:ln>
            <a:noFill/>
          </a:ln>
        </p:spPr>
        <p:txBody>
          <a:bodyPr anchorCtr="0" anchor="t" bIns="91425" lIns="91425" spcFirstLastPara="1" rIns="91425" wrap="square" tIns="91425">
            <a:spAutoFit/>
          </a:bodyPr>
          <a:lstStyle/>
          <a:p>
            <a:pPr indent="0" lvl="0" marL="457200" marR="0" rtl="0" algn="l">
              <a:lnSpc>
                <a:spcPct val="100000"/>
              </a:lnSpc>
              <a:spcBef>
                <a:spcPts val="0"/>
              </a:spcBef>
              <a:spcAft>
                <a:spcPts val="0"/>
              </a:spcAft>
              <a:buClr>
                <a:srgbClr val="000000"/>
              </a:buClr>
              <a:buSzPts val="1200"/>
              <a:buFont typeface="Arial"/>
              <a:buNone/>
            </a:pPr>
            <a:r>
              <a:rPr b="1" i="0" lang="en" sz="1200" u="none" cap="none" strike="noStrike">
                <a:solidFill>
                  <a:schemeClr val="dk1"/>
                </a:solidFill>
                <a:latin typeface="Merriweather"/>
                <a:ea typeface="Merriweather"/>
                <a:cs typeface="Merriweather"/>
                <a:sym typeface="Merriweather"/>
              </a:rPr>
              <a:t>1. Are there signatures of dynamical control ?</a:t>
            </a:r>
            <a:endParaRPr b="1" i="0" sz="1000" u="none" cap="none" strike="noStrike">
              <a:solidFill>
                <a:schemeClr val="dk1"/>
              </a:solidFill>
              <a:latin typeface="Merriweather"/>
              <a:ea typeface="Merriweather"/>
              <a:cs typeface="Merriweather"/>
              <a:sym typeface="Merriweather"/>
            </a:endParaRPr>
          </a:p>
        </p:txBody>
      </p:sp>
      <p:sp>
        <p:nvSpPr>
          <p:cNvPr id="189" name="Google Shape;189;p20"/>
          <p:cNvSpPr txBox="1"/>
          <p:nvPr/>
        </p:nvSpPr>
        <p:spPr>
          <a:xfrm>
            <a:off x="2905326" y="1241205"/>
            <a:ext cx="1119000" cy="30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dk2"/>
                </a:solidFill>
              </a:rPr>
              <a:t>(Rhines Scale)</a:t>
            </a:r>
            <a:endParaRPr sz="900">
              <a:solidFill>
                <a:schemeClr val="dk2"/>
              </a:solidFill>
            </a:endParaRPr>
          </a:p>
        </p:txBody>
      </p:sp>
      <p:sp>
        <p:nvSpPr>
          <p:cNvPr id="190" name="Google Shape;190;p20"/>
          <p:cNvSpPr txBox="1"/>
          <p:nvPr/>
        </p:nvSpPr>
        <p:spPr>
          <a:xfrm>
            <a:off x="7498200" y="1241200"/>
            <a:ext cx="1842000" cy="30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dk2"/>
                </a:solidFill>
              </a:rPr>
              <a:t>(Rossby radius of deformation)</a:t>
            </a:r>
            <a:endParaRPr sz="900">
              <a:solidFill>
                <a:schemeClr val="dk2"/>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pic>
        <p:nvPicPr>
          <p:cNvPr id="195" name="Google Shape;195;p21"/>
          <p:cNvPicPr preferRelativeResize="0"/>
          <p:nvPr/>
        </p:nvPicPr>
        <p:blipFill rotWithShape="1">
          <a:blip r:embed="rId3">
            <a:alphaModFix/>
          </a:blip>
          <a:srcRect b="0" l="0" r="0" t="0"/>
          <a:stretch/>
        </p:blipFill>
        <p:spPr>
          <a:xfrm>
            <a:off x="130950" y="1340934"/>
            <a:ext cx="4325699" cy="2226917"/>
          </a:xfrm>
          <a:prstGeom prst="rect">
            <a:avLst/>
          </a:prstGeom>
          <a:noFill/>
          <a:ln>
            <a:noFill/>
          </a:ln>
        </p:spPr>
      </p:pic>
      <p:sp>
        <p:nvSpPr>
          <p:cNvPr id="196" name="Google Shape;196;p21"/>
          <p:cNvSpPr txBox="1"/>
          <p:nvPr/>
        </p:nvSpPr>
        <p:spPr>
          <a:xfrm>
            <a:off x="923575" y="191525"/>
            <a:ext cx="73854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chemeClr val="dk2"/>
                </a:solidFill>
                <a:latin typeface="Merriweather Medium"/>
                <a:ea typeface="Merriweather Medium"/>
                <a:cs typeface="Merriweather Medium"/>
                <a:sym typeface="Merriweather Medium"/>
              </a:rPr>
              <a:t>Dynamic length scales &amp; their relation with ERE size</a:t>
            </a:r>
            <a:endParaRPr b="0" i="0" sz="1800" u="none" cap="none" strike="noStrike">
              <a:solidFill>
                <a:schemeClr val="dk2"/>
              </a:solidFill>
              <a:latin typeface="Merriweather Medium"/>
              <a:ea typeface="Merriweather Medium"/>
              <a:cs typeface="Merriweather Medium"/>
              <a:sym typeface="Merriweather Medium"/>
            </a:endParaRPr>
          </a:p>
        </p:txBody>
      </p:sp>
      <p:sp>
        <p:nvSpPr>
          <p:cNvPr id="197" name="Google Shape;197;p21"/>
          <p:cNvSpPr txBox="1"/>
          <p:nvPr/>
        </p:nvSpPr>
        <p:spPr>
          <a:xfrm>
            <a:off x="-44450" y="653225"/>
            <a:ext cx="5022900" cy="369300"/>
          </a:xfrm>
          <a:prstGeom prst="rect">
            <a:avLst/>
          </a:prstGeom>
          <a:noFill/>
          <a:ln>
            <a:noFill/>
          </a:ln>
        </p:spPr>
        <p:txBody>
          <a:bodyPr anchorCtr="0" anchor="t" bIns="91425" lIns="91425" spcFirstLastPara="1" rIns="91425" wrap="square" tIns="91425">
            <a:spAutoFit/>
          </a:bodyPr>
          <a:lstStyle/>
          <a:p>
            <a:pPr indent="0" lvl="0" marL="457200" marR="0" rtl="0" algn="l">
              <a:lnSpc>
                <a:spcPct val="100000"/>
              </a:lnSpc>
              <a:spcBef>
                <a:spcPts val="0"/>
              </a:spcBef>
              <a:spcAft>
                <a:spcPts val="0"/>
              </a:spcAft>
              <a:buClr>
                <a:srgbClr val="000000"/>
              </a:buClr>
              <a:buSzPts val="1200"/>
              <a:buFont typeface="Arial"/>
              <a:buNone/>
            </a:pPr>
            <a:r>
              <a:rPr b="1" i="0" lang="en" sz="1200" u="none" cap="none" strike="noStrike">
                <a:solidFill>
                  <a:srgbClr val="980000"/>
                </a:solidFill>
                <a:latin typeface="Merriweather"/>
                <a:ea typeface="Merriweather"/>
                <a:cs typeface="Merriweather"/>
                <a:sym typeface="Merriweather"/>
              </a:rPr>
              <a:t>2.Seasonal Evolution.</a:t>
            </a:r>
            <a:endParaRPr b="1" i="0" sz="1000" u="none" cap="none" strike="noStrike">
              <a:solidFill>
                <a:srgbClr val="980000"/>
              </a:solidFill>
              <a:latin typeface="Merriweather"/>
              <a:ea typeface="Merriweather"/>
              <a:cs typeface="Merriweather"/>
              <a:sym typeface="Merriweather"/>
            </a:endParaRPr>
          </a:p>
        </p:txBody>
      </p:sp>
      <p:sp>
        <p:nvSpPr>
          <p:cNvPr id="198" name="Google Shape;198;p21"/>
          <p:cNvSpPr txBox="1"/>
          <p:nvPr/>
        </p:nvSpPr>
        <p:spPr>
          <a:xfrm>
            <a:off x="228150" y="3671500"/>
            <a:ext cx="4325700" cy="346200"/>
          </a:xfrm>
          <a:prstGeom prst="rect">
            <a:avLst/>
          </a:prstGeom>
          <a:noFill/>
          <a:ln>
            <a:noFill/>
          </a:ln>
        </p:spPr>
        <p:txBody>
          <a:bodyPr anchorCtr="0" anchor="t" bIns="91425" lIns="91425" spcFirstLastPara="1" rIns="91425" wrap="square" tIns="91425">
            <a:spAutoFit/>
          </a:bodyPr>
          <a:lstStyle/>
          <a:p>
            <a:pPr indent="0" lvl="0" marL="139700" marR="0" rtl="0" algn="l">
              <a:lnSpc>
                <a:spcPct val="115000"/>
              </a:lnSpc>
              <a:spcBef>
                <a:spcPts val="0"/>
              </a:spcBef>
              <a:spcAft>
                <a:spcPts val="0"/>
              </a:spcAft>
              <a:buClr>
                <a:srgbClr val="000000"/>
              </a:buClr>
              <a:buSzPts val="1050"/>
              <a:buFont typeface="Arial"/>
              <a:buNone/>
            </a:pPr>
            <a:r>
              <a:rPr b="0" i="0" lang="en" sz="1050" u="none" cap="none" strike="noStrike">
                <a:solidFill>
                  <a:srgbClr val="0E0E0E"/>
                </a:solidFill>
                <a:latin typeface="Montserrat"/>
                <a:ea typeface="Montserrat"/>
                <a:cs typeface="Montserrat"/>
                <a:sym typeface="Montserrat"/>
              </a:rPr>
              <a:t>ERE size co-evolves with Rhines scale in the extratropics.</a:t>
            </a:r>
            <a:endParaRPr b="0" i="0" sz="1050" u="none" cap="none" strike="noStrike">
              <a:solidFill>
                <a:srgbClr val="0E0E0E"/>
              </a:solidFill>
              <a:latin typeface="Montserrat"/>
              <a:ea typeface="Montserrat"/>
              <a:cs typeface="Montserrat"/>
              <a:sym typeface="Montserrat"/>
            </a:endParaRPr>
          </a:p>
        </p:txBody>
      </p:sp>
      <p:pic>
        <p:nvPicPr>
          <p:cNvPr id="199" name="Google Shape;199;p21"/>
          <p:cNvPicPr preferRelativeResize="0"/>
          <p:nvPr/>
        </p:nvPicPr>
        <p:blipFill rotWithShape="1">
          <a:blip r:embed="rId4">
            <a:alphaModFix/>
          </a:blip>
          <a:srcRect b="0" l="0" r="0" t="0"/>
          <a:stretch/>
        </p:blipFill>
        <p:spPr>
          <a:xfrm>
            <a:off x="4704575" y="1229301"/>
            <a:ext cx="4397025" cy="2587099"/>
          </a:xfrm>
          <a:prstGeom prst="rect">
            <a:avLst/>
          </a:prstGeom>
          <a:noFill/>
          <a:ln>
            <a:noFill/>
          </a:ln>
        </p:spPr>
      </p:pic>
      <p:cxnSp>
        <p:nvCxnSpPr>
          <p:cNvPr id="200" name="Google Shape;200;p21"/>
          <p:cNvCxnSpPr/>
          <p:nvPr/>
        </p:nvCxnSpPr>
        <p:spPr>
          <a:xfrm>
            <a:off x="130950" y="2561992"/>
            <a:ext cx="4422900" cy="20400"/>
          </a:xfrm>
          <a:prstGeom prst="straightConnector1">
            <a:avLst/>
          </a:prstGeom>
          <a:noFill/>
          <a:ln cap="flat" cmpd="sng" w="9525">
            <a:solidFill>
              <a:schemeClr val="dk2"/>
            </a:solidFill>
            <a:prstDash val="dash"/>
            <a:round/>
            <a:headEnd len="sm" w="sm" type="none"/>
            <a:tailEnd len="sm" w="sm" type="none"/>
          </a:ln>
        </p:spPr>
      </p:cxnSp>
      <p:sp>
        <p:nvSpPr>
          <p:cNvPr id="201" name="Google Shape;201;p21"/>
          <p:cNvSpPr/>
          <p:nvPr/>
        </p:nvSpPr>
        <p:spPr>
          <a:xfrm>
            <a:off x="4546676" y="1369620"/>
            <a:ext cx="244200" cy="2425200"/>
          </a:xfrm>
          <a:prstGeom prst="leftBrace">
            <a:avLst>
              <a:gd fmla="val 50000" name="adj1"/>
              <a:gd fmla="val 50000"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