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9" r:id="rId3"/>
    <p:sldId id="258" r:id="rId4"/>
  </p:sldIdLst>
  <p:sldSz cx="16256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780"/>
    <a:srgbClr val="E5F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781" autoAdjust="0"/>
  </p:normalViewPr>
  <p:slideViewPr>
    <p:cSldViewPr>
      <p:cViewPr>
        <p:scale>
          <a:sx n="75" d="100"/>
          <a:sy n="75" d="100"/>
        </p:scale>
        <p:origin x="9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9D35A-1B75-4D30-A452-83682675002E}" type="datetimeFigureOut">
              <a:rPr lang="zh-CN" altLang="en-US" smtClean="0"/>
              <a:t>2026/4/13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43A02-30BE-40D4-B15C-F76AE444FD3A}" type="slidenum">
              <a:rPr lang="zh-CN" altLang="en-US" smtClean="0"/>
              <a:t>‹#›</a:t>
            </a:fld>
            <a:endParaRPr lang="zh-CN" altLang="en-US"/>
          </a:p>
        </p:txBody>
      </p:sp>
    </p:spTree>
    <p:extLst>
      <p:ext uri="{BB962C8B-B14F-4D97-AF65-F5344CB8AC3E}">
        <p14:creationId xmlns:p14="http://schemas.microsoft.com/office/powerpoint/2010/main" val="45679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Slide 1 (0:00 - 1:00)</a:t>
            </a:r>
            <a:r>
              <a:rPr lang="en-US" altLang="zh-CN" sz="1200" kern="1200" dirty="0" smtClean="0">
                <a:solidFill>
                  <a:schemeClr val="tx1"/>
                </a:solidFill>
                <a:effectLst/>
                <a:latin typeface="+mn-lt"/>
                <a:ea typeface="+mn-ea"/>
                <a:cs typeface="+mn-cs"/>
              </a:rPr>
              <a:t> Good morning, everyone. Today, I am excited to present BASIC, our new Boosted Aerosol-Size-Integrated XCO2 retrieval algorithm.</a:t>
            </a:r>
          </a:p>
          <a:p>
            <a:r>
              <a:rPr lang="en-US" altLang="zh-CN" sz="1200" kern="1200" dirty="0" smtClean="0">
                <a:solidFill>
                  <a:schemeClr val="tx1"/>
                </a:solidFill>
                <a:effectLst/>
                <a:latin typeface="+mn-lt"/>
                <a:ea typeface="+mn-ea"/>
                <a:cs typeface="+mn-cs"/>
              </a:rPr>
              <a:t>Accurate measurement of the dry-air mole fraction of carbon dioxide, or XCO2 is critical for tracking global emissions. However, retrieving this data from satellites like OCO-2 comes with a major challenge: aerosols. Aerosols scatter and absorb light, significantly altering the photon path lengths and introducing large errors into our measurements.</a:t>
            </a:r>
          </a:p>
          <a:p>
            <a:r>
              <a:rPr lang="en-US" altLang="zh-CN" sz="1200" kern="1200" dirty="0" smtClean="0">
                <a:solidFill>
                  <a:schemeClr val="tx1"/>
                </a:solidFill>
                <a:effectLst/>
                <a:latin typeface="+mn-lt"/>
                <a:ea typeface="+mn-ea"/>
                <a:cs typeface="+mn-cs"/>
              </a:rPr>
              <a:t>While current state-of-the-art algorithms, such as ACOS, attempt to correct for this, they treat the aerosol Particle Size Distribution—or PSD—as a fixed parameter. In reality, aerosol properties are highly variable, especially in regions with complex atmospheric conditions like East Asia. By ignoring dynamic PSD, current methods introduce residual biases into the XCO2 data. To bridge this gap, we developed the BASIC algorithm.</a:t>
            </a:r>
          </a:p>
          <a:p>
            <a:endParaRPr lang="zh-CN" altLang="en-US" dirty="0"/>
          </a:p>
        </p:txBody>
      </p:sp>
      <p:sp>
        <p:nvSpPr>
          <p:cNvPr id="4" name="灯片编号占位符 3"/>
          <p:cNvSpPr>
            <a:spLocks noGrp="1"/>
          </p:cNvSpPr>
          <p:nvPr>
            <p:ph type="sldNum" sz="quarter" idx="10"/>
          </p:nvPr>
        </p:nvSpPr>
        <p:spPr/>
        <p:txBody>
          <a:bodyPr/>
          <a:lstStyle/>
          <a:p>
            <a:fld id="{31143A02-30BE-40D4-B15C-F76AE444FD3A}" type="slidenum">
              <a:rPr lang="zh-CN" altLang="en-US" smtClean="0"/>
              <a:t>1</a:t>
            </a:fld>
            <a:endParaRPr lang="zh-CN" altLang="en-US"/>
          </a:p>
        </p:txBody>
      </p:sp>
    </p:spTree>
    <p:extLst>
      <p:ext uri="{BB962C8B-B14F-4D97-AF65-F5344CB8AC3E}">
        <p14:creationId xmlns:p14="http://schemas.microsoft.com/office/powerpoint/2010/main" val="64913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smtClean="0"/>
              <a:t>Slide 2 (1:00 - 2:00)</a:t>
            </a:r>
            <a:endParaRPr lang="en-US" altLang="zh-CN" sz="1200" b="1"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Moving to the methodology, the core innovation of BASIC is that it concurrently retrieves XCO2</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alongside dynamic aerosol PSD parameters from OCO-2 observations.</a:t>
            </a:r>
          </a:p>
          <a:p>
            <a:r>
              <a:rPr lang="en-US" altLang="zh-CN" sz="1200" kern="1200" dirty="0" smtClean="0">
                <a:solidFill>
                  <a:schemeClr val="tx1"/>
                </a:solidFill>
                <a:effectLst/>
                <a:latin typeface="+mn-lt"/>
                <a:ea typeface="+mn-ea"/>
                <a:cs typeface="+mn-cs"/>
              </a:rPr>
              <a:t>Unlike previous models, BASIC explicitly incorporates two key microphysical parameters into the retrieval state vector: the effective radius and the effective width of the aerosol particles. As you can see in the flowchart on the slide, our algorithm dynamically updates these parameters. During each retrieval iteration, BASIC computes the real-time aerosol optical properties—such as the scattering and extinction coefficients—based on Mie scattering theory.</a:t>
            </a:r>
          </a:p>
          <a:p>
            <a:r>
              <a:rPr lang="en-US" altLang="zh-CN" sz="1200" kern="1200" dirty="0" smtClean="0">
                <a:solidFill>
                  <a:schemeClr val="tx1"/>
                </a:solidFill>
                <a:effectLst/>
                <a:latin typeface="+mn-lt"/>
                <a:ea typeface="+mn-ea"/>
                <a:cs typeface="+mn-cs"/>
              </a:rPr>
              <a:t>We then use a modified </a:t>
            </a:r>
            <a:r>
              <a:rPr lang="en-US" altLang="zh-CN" sz="1200" kern="1200" dirty="0" err="1" smtClean="0">
                <a:solidFill>
                  <a:schemeClr val="tx1"/>
                </a:solidFill>
                <a:effectLst/>
                <a:latin typeface="+mn-lt"/>
                <a:ea typeface="+mn-ea"/>
                <a:cs typeface="+mn-cs"/>
              </a:rPr>
              <a:t>Levenberg</a:t>
            </a:r>
            <a:r>
              <a:rPr lang="en-US" altLang="zh-CN" sz="1200" kern="1200" dirty="0" smtClean="0">
                <a:solidFill>
                  <a:schemeClr val="tx1"/>
                </a:solidFill>
                <a:effectLst/>
                <a:latin typeface="+mn-lt"/>
                <a:ea typeface="+mn-ea"/>
                <a:cs typeface="+mn-cs"/>
              </a:rPr>
              <a:t>-Marquardt inversion method to minimize the spectral loss function. If the simulated spectra do not match the observed spectra, the PSD parameters are adjusted, and the optical properties are recalculated until convergence is achieved</a:t>
            </a:r>
          </a:p>
          <a:p>
            <a:endParaRPr lang="zh-CN" altLang="en-US" dirty="0"/>
          </a:p>
        </p:txBody>
      </p:sp>
      <p:sp>
        <p:nvSpPr>
          <p:cNvPr id="4" name="灯片编号占位符 3"/>
          <p:cNvSpPr>
            <a:spLocks noGrp="1"/>
          </p:cNvSpPr>
          <p:nvPr>
            <p:ph type="sldNum" sz="quarter" idx="10"/>
          </p:nvPr>
        </p:nvSpPr>
        <p:spPr/>
        <p:txBody>
          <a:bodyPr/>
          <a:lstStyle/>
          <a:p>
            <a:fld id="{31143A02-30BE-40D4-B15C-F76AE444FD3A}" type="slidenum">
              <a:rPr lang="zh-CN" altLang="en-US" smtClean="0"/>
              <a:t>2</a:t>
            </a:fld>
            <a:endParaRPr lang="zh-CN" altLang="en-US"/>
          </a:p>
        </p:txBody>
      </p:sp>
    </p:spTree>
    <p:extLst>
      <p:ext uri="{BB962C8B-B14F-4D97-AF65-F5344CB8AC3E}">
        <p14:creationId xmlns:p14="http://schemas.microsoft.com/office/powerpoint/2010/main" val="287665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Slide 3 (2:00 - 3:00)</a:t>
            </a:r>
            <a:r>
              <a:rPr lang="en-US" altLang="zh-CN" sz="1200" kern="1200" dirty="0" smtClean="0">
                <a:solidFill>
                  <a:schemeClr val="tx1"/>
                </a:solidFill>
                <a:effectLst/>
                <a:latin typeface="+mn-lt"/>
                <a:ea typeface="+mn-ea"/>
                <a:cs typeface="+mn-cs"/>
              </a:rPr>
              <a:t> </a:t>
            </a:r>
          </a:p>
          <a:p>
            <a:r>
              <a:rPr lang="en-US" altLang="zh-CN" sz="1200" kern="1200" dirty="0" smtClean="0">
                <a:solidFill>
                  <a:schemeClr val="tx1"/>
                </a:solidFill>
                <a:effectLst/>
                <a:latin typeface="+mn-lt"/>
                <a:ea typeface="+mn-ea"/>
                <a:cs typeface="+mn-cs"/>
              </a:rPr>
              <a:t>So, how well does this perform? We validated BASIC using ground-truth data from five TCCON stations across East Asia over a five-year period.</a:t>
            </a:r>
          </a:p>
          <a:p>
            <a:r>
              <a:rPr lang="en-US" altLang="zh-CN" sz="1200" kern="1200" dirty="0" smtClean="0">
                <a:solidFill>
                  <a:schemeClr val="tx1"/>
                </a:solidFill>
                <a:effectLst/>
                <a:latin typeface="+mn-lt"/>
                <a:ea typeface="+mn-ea"/>
                <a:cs typeface="+mn-cs"/>
              </a:rPr>
              <a:t>The results are highly encouraging. Compared to the standard OCO-2 products, the BASIC algorithm reduced the overall Root Mean Square Error by 30%, bringing it down from 2.40 ppm to 1.68 ppm. Furthermore, it outperformed the bias-corrected OCO-2 products by 13%.</a:t>
            </a:r>
          </a:p>
          <a:p>
            <a:r>
              <a:rPr lang="en-US" altLang="zh-CN" sz="1200" kern="1200" dirty="0" smtClean="0">
                <a:solidFill>
                  <a:schemeClr val="tx1"/>
                </a:solidFill>
                <a:effectLst/>
                <a:latin typeface="+mn-lt"/>
                <a:ea typeface="+mn-ea"/>
                <a:cs typeface="+mn-cs"/>
              </a:rPr>
              <a:t>This improvement is largely driven by BASIC’s ability to generate forward-modeled spectra that closely match real observations. We saw the most dramatic improvements in the O2 A band, which is notoriously sensitive to aerosol interference.</a:t>
            </a:r>
          </a:p>
          <a:p>
            <a:r>
              <a:rPr lang="en-US" altLang="zh-CN" sz="1200" kern="1200" dirty="0" smtClean="0">
                <a:solidFill>
                  <a:schemeClr val="tx1"/>
                </a:solidFill>
                <a:effectLst/>
                <a:latin typeface="+mn-lt"/>
                <a:ea typeface="+mn-ea"/>
                <a:cs typeface="+mn-cs"/>
              </a:rPr>
              <a:t>In conclusion, our study demonstrates that dynamically retrieving aerosol Particle Size Distribution provides a much more accurate representation of aerosol scattering. This PSD-aware approach offers a promising pathway for achieving the high-precision </a:t>
            </a:r>
            <a:r>
              <a:rPr lang="en-US" altLang="zh-CN" sz="1200" kern="1200" baseline="0" dirty="0" smtClean="0">
                <a:solidFill>
                  <a:schemeClr val="tx1"/>
                </a:solidFill>
                <a:effectLst/>
                <a:latin typeface="+mn-lt"/>
                <a:ea typeface="+mn-ea"/>
                <a:cs typeface="+mn-cs"/>
              </a:rPr>
              <a:t> XCO2 </a:t>
            </a:r>
            <a:r>
              <a:rPr lang="en-US" altLang="zh-CN" sz="1200" kern="1200" dirty="0" smtClean="0">
                <a:solidFill>
                  <a:schemeClr val="tx1"/>
                </a:solidFill>
                <a:effectLst/>
                <a:latin typeface="+mn-lt"/>
                <a:ea typeface="+mn-ea"/>
                <a:cs typeface="+mn-cs"/>
              </a:rPr>
              <a:t>measurements needed for global climate action.</a:t>
            </a:r>
          </a:p>
          <a:p>
            <a:endParaRPr lang="zh-CN" altLang="en-US" dirty="0"/>
          </a:p>
        </p:txBody>
      </p:sp>
      <p:sp>
        <p:nvSpPr>
          <p:cNvPr id="4" name="灯片编号占位符 3"/>
          <p:cNvSpPr>
            <a:spLocks noGrp="1"/>
          </p:cNvSpPr>
          <p:nvPr>
            <p:ph type="sldNum" sz="quarter" idx="10"/>
          </p:nvPr>
        </p:nvSpPr>
        <p:spPr/>
        <p:txBody>
          <a:bodyPr/>
          <a:lstStyle/>
          <a:p>
            <a:fld id="{31143A02-30BE-40D4-B15C-F76AE444FD3A}" type="slidenum">
              <a:rPr lang="zh-CN" altLang="en-US" smtClean="0"/>
              <a:t>3</a:t>
            </a:fld>
            <a:endParaRPr lang="zh-CN" altLang="en-US"/>
          </a:p>
        </p:txBody>
      </p:sp>
    </p:spTree>
    <p:extLst>
      <p:ext uri="{BB962C8B-B14F-4D97-AF65-F5344CB8AC3E}">
        <p14:creationId xmlns:p14="http://schemas.microsoft.com/office/powerpoint/2010/main" val="68433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b="2941"/>
          <a:stretch/>
        </p:blipFill>
        <p:spPr>
          <a:xfrm>
            <a:off x="0" y="38100"/>
            <a:ext cx="16256000" cy="88011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5862" y="194872"/>
            <a:ext cx="2183988" cy="1486971"/>
          </a:xfrm>
          <a:prstGeom prst="rect">
            <a:avLst/>
          </a:prstGeom>
        </p:spPr>
      </p:pic>
      <p:sp>
        <p:nvSpPr>
          <p:cNvPr id="5" name="矩形 4"/>
          <p:cNvSpPr/>
          <p:nvPr/>
        </p:nvSpPr>
        <p:spPr>
          <a:xfrm>
            <a:off x="10033000" y="3429000"/>
            <a:ext cx="5486400" cy="2057400"/>
          </a:xfrm>
          <a:prstGeom prst="rect">
            <a:avLst/>
          </a:prstGeom>
          <a:solidFill>
            <a:srgbClr val="E5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106025" y="3429000"/>
            <a:ext cx="5441950" cy="1938992"/>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Operational algorithms </a:t>
            </a:r>
            <a:r>
              <a:rPr lang="en-US" altLang="zh-CN" sz="2400" dirty="0">
                <a:latin typeface="微软雅黑" panose="020B0503020204020204" pitchFamily="34" charset="-122"/>
                <a:ea typeface="微软雅黑" panose="020B0503020204020204" pitchFamily="34" charset="-122"/>
              </a:rPr>
              <a:t>utilize fixed </a:t>
            </a:r>
            <a:r>
              <a:rPr lang="en-US" altLang="zh-CN" sz="2400" dirty="0" smtClean="0">
                <a:latin typeface="微软雅黑" panose="020B0503020204020204" pitchFamily="34" charset="-122"/>
                <a:ea typeface="微软雅黑" panose="020B0503020204020204" pitchFamily="34" charset="-122"/>
              </a:rPr>
              <a:t>PSD estimates </a:t>
            </a:r>
            <a:r>
              <a:rPr lang="en-US" altLang="zh-CN" sz="2400" dirty="0">
                <a:latin typeface="微软雅黑" panose="020B0503020204020204" pitchFamily="34" charset="-122"/>
                <a:ea typeface="微软雅黑" panose="020B0503020204020204" pitchFamily="34" charset="-122"/>
              </a:rPr>
              <a:t>derived from reanalysis data to model these </a:t>
            </a:r>
            <a:r>
              <a:rPr lang="en-US" altLang="zh-CN" sz="2400" dirty="0" smtClean="0">
                <a:latin typeface="微软雅黑" panose="020B0503020204020204" pitchFamily="34" charset="-122"/>
                <a:ea typeface="微软雅黑" panose="020B0503020204020204" pitchFamily="34" charset="-122"/>
              </a:rPr>
              <a:t>effects. </a:t>
            </a:r>
            <a:r>
              <a:rPr lang="en-US" altLang="zh-CN" sz="2400" dirty="0">
                <a:latin typeface="微软雅黑" panose="020B0503020204020204" pitchFamily="34" charset="-122"/>
                <a:ea typeface="微软雅黑" panose="020B0503020204020204" pitchFamily="34" charset="-122"/>
              </a:rPr>
              <a:t>In reality, aerosol properties are highly </a:t>
            </a:r>
            <a:r>
              <a:rPr lang="en-US" altLang="zh-CN" sz="2400" dirty="0" smtClean="0">
                <a:latin typeface="微软雅黑" panose="020B0503020204020204" pitchFamily="34" charset="-122"/>
                <a:ea typeface="微软雅黑" panose="020B0503020204020204" pitchFamily="34" charset="-122"/>
              </a:rPr>
              <a:t>variable.</a:t>
            </a: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10007600" y="6277908"/>
            <a:ext cx="5638800" cy="2111652"/>
          </a:xfrm>
          <a:prstGeom prst="rect">
            <a:avLst/>
          </a:prstGeom>
          <a:solidFill>
            <a:srgbClr val="E5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106025" y="6250293"/>
            <a:ext cx="5441950" cy="2308324"/>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In </a:t>
            </a:r>
            <a:r>
              <a:rPr lang="en-US" altLang="zh-CN" sz="2400" dirty="0">
                <a:latin typeface="微软雅黑" panose="020B0503020204020204" pitchFamily="34" charset="-122"/>
                <a:ea typeface="微软雅黑" panose="020B0503020204020204" pitchFamily="34" charset="-122"/>
              </a:rPr>
              <a:t>regions characterized by complex aerosol </a:t>
            </a:r>
            <a:r>
              <a:rPr lang="en-US" altLang="zh-CN" sz="2400" dirty="0" smtClean="0">
                <a:latin typeface="微软雅黑" panose="020B0503020204020204" pitchFamily="34" charset="-122"/>
                <a:ea typeface="微软雅黑" panose="020B0503020204020204" pitchFamily="34" charset="-122"/>
              </a:rPr>
              <a:t>mixtures, incorporating </a:t>
            </a:r>
            <a:r>
              <a:rPr lang="en-US" altLang="zh-CN" sz="2400" dirty="0">
                <a:latin typeface="微软雅黑" panose="020B0503020204020204" pitchFamily="34" charset="-122"/>
                <a:ea typeface="微软雅黑" panose="020B0503020204020204" pitchFamily="34" charset="-122"/>
              </a:rPr>
              <a:t>dynamic PSD assumptions presents an opportunity to further reduce retrieval uncertainties and enhance spectral fidelity.</a:t>
            </a:r>
            <a:endParaRPr lang="zh-CN" altLang="en-US" sz="2400" dirty="0">
              <a:latin typeface="微软雅黑" panose="020B0503020204020204" pitchFamily="34" charset="-122"/>
              <a:ea typeface="微软雅黑" panose="020B0503020204020204" pitchFamily="34" charset="-122"/>
            </a:endParaRPr>
          </a:p>
        </p:txBody>
      </p:sp>
      <p:sp>
        <p:nvSpPr>
          <p:cNvPr id="9" name="矩形 8"/>
          <p:cNvSpPr/>
          <p:nvPr/>
        </p:nvSpPr>
        <p:spPr>
          <a:xfrm>
            <a:off x="889000" y="3665160"/>
            <a:ext cx="8305800" cy="296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89000" y="3665160"/>
            <a:ext cx="8229600" cy="2246769"/>
          </a:xfrm>
          <a:prstGeom prst="rect">
            <a:avLst/>
          </a:prstGeom>
          <a:noFill/>
        </p:spPr>
        <p:txBody>
          <a:bodyPr wrap="square" rtlCol="0">
            <a:spAutoFit/>
          </a:bodyPr>
          <a:lstStyle/>
          <a:p>
            <a:r>
              <a:rPr lang="en-US" altLang="zh-CN" sz="2800" b="1" dirty="0">
                <a:solidFill>
                  <a:srgbClr val="0C5780"/>
                </a:solidFill>
                <a:latin typeface="微软雅黑" panose="020B0503020204020204" pitchFamily="34" charset="-122"/>
                <a:ea typeface="微软雅黑" panose="020B0503020204020204" pitchFamily="34" charset="-122"/>
              </a:rPr>
              <a:t>The </a:t>
            </a:r>
            <a:r>
              <a:rPr lang="en-US" altLang="zh-CN" sz="2800" b="1" dirty="0" smtClean="0">
                <a:solidFill>
                  <a:srgbClr val="0C5780"/>
                </a:solidFill>
                <a:latin typeface="微软雅黑" panose="020B0503020204020204" pitchFamily="34" charset="-122"/>
                <a:ea typeface="微软雅黑" panose="020B0503020204020204" pitchFamily="34" charset="-122"/>
              </a:rPr>
              <a:t>Challenge: </a:t>
            </a:r>
            <a:r>
              <a:rPr lang="en-US" altLang="zh-CN" sz="2800" dirty="0" smtClean="0">
                <a:latin typeface="微软雅黑" panose="020B0503020204020204" pitchFamily="34" charset="-122"/>
                <a:ea typeface="微软雅黑" panose="020B0503020204020204" pitchFamily="34" charset="-122"/>
              </a:rPr>
              <a:t>Aerosols </a:t>
            </a:r>
            <a:r>
              <a:rPr lang="en-US" altLang="zh-CN" sz="2800" dirty="0">
                <a:latin typeface="微软雅黑" panose="020B0503020204020204" pitchFamily="34" charset="-122"/>
                <a:ea typeface="微软雅黑" panose="020B0503020204020204" pitchFamily="34" charset="-122"/>
              </a:rPr>
              <a:t>introduce significant uncertainties via scattering and absorption, which significantly</a:t>
            </a:r>
            <a:r>
              <a:rPr lang="en-US" altLang="zh-CN"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altering</a:t>
            </a:r>
            <a:r>
              <a:rPr lang="en-US" altLang="zh-CN"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atmospheric photon path </a:t>
            </a:r>
            <a:r>
              <a:rPr lang="en-US" altLang="zh-CN" sz="2800" dirty="0" smtClean="0">
                <a:latin typeface="微软雅黑" panose="020B0503020204020204" pitchFamily="34" charset="-122"/>
                <a:ea typeface="微软雅黑" panose="020B0503020204020204" pitchFamily="34" charset="-122"/>
              </a:rPr>
              <a:t>lengths, and </a:t>
            </a:r>
            <a:r>
              <a:rPr lang="en-US" altLang="zh-CN" sz="2800" dirty="0">
                <a:latin typeface="微软雅黑" panose="020B0503020204020204" pitchFamily="34" charset="-122"/>
                <a:ea typeface="微软雅黑" panose="020B0503020204020204" pitchFamily="34" charset="-122"/>
              </a:rPr>
              <a:t>introducing large errors into </a:t>
            </a:r>
            <a:r>
              <a:rPr lang="en-US" altLang="zh-CN" sz="2800" dirty="0" smtClean="0">
                <a:latin typeface="微软雅黑" panose="020B0503020204020204" pitchFamily="34" charset="-122"/>
                <a:ea typeface="微软雅黑" panose="020B0503020204020204" pitchFamily="34" charset="-122"/>
              </a:rPr>
              <a:t>satellite XCO</a:t>
            </a:r>
            <a:r>
              <a:rPr lang="en-US" altLang="zh-CN" sz="2800" baseline="-25000" dirty="0" smtClean="0">
                <a:latin typeface="微软雅黑" panose="020B0503020204020204" pitchFamily="34" charset="-122"/>
                <a:ea typeface="微软雅黑" panose="020B0503020204020204" pitchFamily="34" charset="-122"/>
              </a:rPr>
              <a:t>2</a:t>
            </a:r>
            <a:r>
              <a:rPr lang="en-US" altLang="zh-CN"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measurements.</a:t>
            </a:r>
            <a:endParaRPr lang="zh-CN" altLang="en-US" sz="2800" dirty="0">
              <a:latin typeface="微软雅黑" panose="020B0503020204020204" pitchFamily="34" charset="-122"/>
              <a:ea typeface="微软雅黑" panose="020B0503020204020204" pitchFamily="34" charset="-122"/>
            </a:endParaRPr>
          </a:p>
        </p:txBody>
      </p:sp>
      <p:sp>
        <p:nvSpPr>
          <p:cNvPr id="11" name="矩形 10"/>
          <p:cNvSpPr/>
          <p:nvPr/>
        </p:nvSpPr>
        <p:spPr>
          <a:xfrm>
            <a:off x="552438" y="5943600"/>
            <a:ext cx="8747137"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9000" y="6153715"/>
            <a:ext cx="8410575" cy="1815882"/>
          </a:xfrm>
          <a:prstGeom prst="rect">
            <a:avLst/>
          </a:prstGeom>
          <a:noFill/>
        </p:spPr>
        <p:txBody>
          <a:bodyPr wrap="square" rtlCol="0">
            <a:spAutoFit/>
          </a:bodyPr>
          <a:lstStyle/>
          <a:p>
            <a:r>
              <a:rPr lang="en-US" altLang="zh-CN" sz="2800" b="1" dirty="0" smtClean="0">
                <a:solidFill>
                  <a:srgbClr val="0C5780"/>
                </a:solidFill>
                <a:latin typeface="微软雅黑" panose="020B0503020204020204" pitchFamily="34" charset="-122"/>
                <a:ea typeface="微软雅黑" panose="020B0503020204020204" pitchFamily="34" charset="-122"/>
              </a:rPr>
              <a:t>Consequence</a:t>
            </a:r>
            <a:r>
              <a:rPr lang="en-US" altLang="zh-CN" sz="2800" b="1" dirty="0">
                <a:solidFill>
                  <a:srgbClr val="0C5780"/>
                </a:solidFill>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In complex aerosol environments like East Asia, this </a:t>
            </a:r>
            <a:r>
              <a:rPr lang="en-US" altLang="zh-CN" sz="2800" dirty="0" smtClean="0">
                <a:latin typeface="微软雅黑" panose="020B0503020204020204" pitchFamily="34" charset="-122"/>
                <a:ea typeface="微软雅黑" panose="020B0503020204020204" pitchFamily="34" charset="-122"/>
              </a:rPr>
              <a:t>fixed </a:t>
            </a:r>
            <a:r>
              <a:rPr lang="en-US" altLang="zh-CN" sz="2800" dirty="0">
                <a:latin typeface="微软雅黑" panose="020B0503020204020204" pitchFamily="34" charset="-122"/>
                <a:ea typeface="微软雅黑" panose="020B0503020204020204" pitchFamily="34" charset="-122"/>
              </a:rPr>
              <a:t>assumption </a:t>
            </a:r>
            <a:r>
              <a:rPr lang="en-US" altLang="zh-CN" sz="2800" dirty="0" smtClean="0">
                <a:latin typeface="微软雅黑" panose="020B0503020204020204" pitchFamily="34" charset="-122"/>
                <a:ea typeface="微软雅黑" panose="020B0503020204020204" pitchFamily="34" charset="-122"/>
              </a:rPr>
              <a:t>introduces </a:t>
            </a:r>
            <a:r>
              <a:rPr lang="en-US" altLang="zh-CN" sz="2800" dirty="0">
                <a:latin typeface="微软雅黑" panose="020B0503020204020204" pitchFamily="34" charset="-122"/>
                <a:ea typeface="微软雅黑" panose="020B0503020204020204" pitchFamily="34" charset="-122"/>
              </a:rPr>
              <a:t>severe biases, pushing retrieval errors well above the 2 ppm threshold.</a:t>
            </a:r>
            <a:endParaRPr lang="zh-CN" altLang="en-US" sz="28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a:stretch>
            <a:fillRect/>
          </a:stretch>
        </p:blipFill>
        <p:spPr>
          <a:xfrm>
            <a:off x="600081" y="6231243"/>
            <a:ext cx="241276" cy="330168"/>
          </a:xfrm>
          <a:prstGeom prst="rect">
            <a:avLst/>
          </a:prstGeom>
        </p:spPr>
      </p:pic>
      <p:sp>
        <p:nvSpPr>
          <p:cNvPr id="14" name="矩形 13"/>
          <p:cNvSpPr/>
          <p:nvPr/>
        </p:nvSpPr>
        <p:spPr>
          <a:xfrm>
            <a:off x="920750" y="1765386"/>
            <a:ext cx="8216963" cy="181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92175" y="1980895"/>
            <a:ext cx="8121649" cy="1384995"/>
          </a:xfrm>
          <a:prstGeom prst="rect">
            <a:avLst/>
          </a:prstGeom>
          <a:noFill/>
        </p:spPr>
        <p:txBody>
          <a:bodyPr wrap="square" rtlCol="0">
            <a:spAutoFit/>
          </a:bodyPr>
          <a:lstStyle/>
          <a:p>
            <a:r>
              <a:rPr lang="en-US" altLang="zh-CN" sz="2800" b="1" dirty="0" smtClean="0">
                <a:solidFill>
                  <a:srgbClr val="0C5780"/>
                </a:solidFill>
                <a:latin typeface="微软雅黑" panose="020B0503020204020204" pitchFamily="34" charset="-122"/>
                <a:ea typeface="微软雅黑" panose="020B0503020204020204" pitchFamily="34" charset="-122"/>
              </a:rPr>
              <a:t>Requirement</a:t>
            </a:r>
            <a:r>
              <a:rPr lang="en-US" altLang="zh-CN" sz="2800" b="1" dirty="0">
                <a:solidFill>
                  <a:srgbClr val="0C5780"/>
                </a:solidFill>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To detect carbon sources and sinks, XCO₂ retrieval requires a strict 1-2 ppm precision threshold.</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b="2941"/>
          <a:stretch/>
        </p:blipFill>
        <p:spPr>
          <a:xfrm>
            <a:off x="0" y="38100"/>
            <a:ext cx="16256000" cy="8801100"/>
          </a:xfrm>
          <a:prstGeom prst="rect">
            <a:avLst/>
          </a:prstGeom>
        </p:spPr>
      </p:pic>
    </p:spTree>
    <p:extLst>
      <p:ext uri="{BB962C8B-B14F-4D97-AF65-F5344CB8AC3E}">
        <p14:creationId xmlns:p14="http://schemas.microsoft.com/office/powerpoint/2010/main" val="289457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b="2941"/>
          <a:stretch/>
        </p:blipFill>
        <p:spPr>
          <a:xfrm>
            <a:off x="0" y="38100"/>
            <a:ext cx="16256000" cy="8801100"/>
          </a:xfrm>
          <a:prstGeom prst="rect">
            <a:avLst/>
          </a:prstGeom>
        </p:spPr>
      </p:pic>
      <p:sp>
        <p:nvSpPr>
          <p:cNvPr id="3" name="矩形 2"/>
          <p:cNvSpPr/>
          <p:nvPr/>
        </p:nvSpPr>
        <p:spPr>
          <a:xfrm>
            <a:off x="7391400" y="1752600"/>
            <a:ext cx="82804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a:srcRect b="7143"/>
          <a:stretch/>
        </p:blipFill>
        <p:spPr>
          <a:xfrm>
            <a:off x="7747000" y="1981200"/>
            <a:ext cx="8128000" cy="2850960"/>
          </a:xfrm>
          <a:prstGeom prst="rect">
            <a:avLst/>
          </a:prstGeom>
        </p:spPr>
      </p:pic>
      <p:sp>
        <p:nvSpPr>
          <p:cNvPr id="6" name="矩形 5"/>
          <p:cNvSpPr/>
          <p:nvPr/>
        </p:nvSpPr>
        <p:spPr>
          <a:xfrm>
            <a:off x="7594600" y="4774789"/>
            <a:ext cx="8458200" cy="615553"/>
          </a:xfrm>
          <a:prstGeom prst="rect">
            <a:avLst/>
          </a:prstGeom>
        </p:spPr>
        <p:txBody>
          <a:bodyPr wrap="square">
            <a:spAutoFit/>
          </a:bodyPr>
          <a:lstStyle/>
          <a:p>
            <a:pPr lvl="0"/>
            <a:r>
              <a:rPr lang="en-US" altLang="zh-CN" dirty="0">
                <a:solidFill>
                  <a:prstClr val="black"/>
                </a:solidFill>
                <a:latin typeface="微软雅黑" panose="020B0503020204020204" pitchFamily="34" charset="-122"/>
                <a:ea typeface="微软雅黑" panose="020B0503020204020204" pitchFamily="34" charset="-122"/>
              </a:rPr>
              <a:t>* </a:t>
            </a:r>
            <a:r>
              <a:rPr lang="en-US" altLang="zh-CN" sz="1600" dirty="0">
                <a:solidFill>
                  <a:prstClr val="black"/>
                </a:solidFill>
                <a:latin typeface="微软雅黑" panose="020B0503020204020204" pitchFamily="34" charset="-122"/>
                <a:ea typeface="微软雅黑" panose="020B0503020204020204" pitchFamily="34" charset="-122"/>
              </a:rPr>
              <a:t>Percentage change from the BASIC, positive values indicate increased RMSE (worse performance), negative values indicate decreased RMSE (better performance)</a:t>
            </a:r>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6725" y="1676400"/>
            <a:ext cx="7127875" cy="4419600"/>
            <a:chOff x="466725" y="1676400"/>
            <a:chExt cx="7127875" cy="4419600"/>
          </a:xfrm>
        </p:grpSpPr>
        <p:sp>
          <p:nvSpPr>
            <p:cNvPr id="7" name="矩形 6"/>
            <p:cNvSpPr/>
            <p:nvPr/>
          </p:nvSpPr>
          <p:spPr>
            <a:xfrm>
              <a:off x="466725" y="1676400"/>
              <a:ext cx="7127875"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924" y="1828800"/>
              <a:ext cx="6975475" cy="4038600"/>
            </a:xfrm>
            <a:prstGeom prst="rect">
              <a:avLst/>
            </a:prstGeom>
            <a:ln>
              <a:noFill/>
            </a:ln>
          </p:spPr>
        </p:pic>
      </p:grpSp>
      <p:sp>
        <p:nvSpPr>
          <p:cNvPr id="10" name="圆角矩形 9"/>
          <p:cNvSpPr/>
          <p:nvPr/>
        </p:nvSpPr>
        <p:spPr>
          <a:xfrm>
            <a:off x="560385" y="3848100"/>
            <a:ext cx="3452815" cy="2057400"/>
          </a:xfrm>
          <a:prstGeom prst="round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616</Words>
  <Application>Microsoft Office PowerPoint</Application>
  <PresentationFormat>自定义</PresentationFormat>
  <Paragraphs>21</Paragraphs>
  <Slides>3</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vt:i4>
      </vt:variant>
    </vt:vector>
  </HeadingPairs>
  <TitlesOfParts>
    <vt:vector size="8" baseType="lpstr">
      <vt:lpstr>宋体</vt:lpstr>
      <vt:lpstr>微软雅黑</vt:lpstr>
      <vt:lpstr>Arial</vt:lpstr>
      <vt:lpstr>Calibri</vt:lpstr>
      <vt:lpstr>Office Theme</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c:creator>
  <cp:lastModifiedBy>lzj</cp:lastModifiedBy>
  <cp:revision>14</cp:revision>
  <dcterms:created xsi:type="dcterms:W3CDTF">2006-08-16T00:00:00Z</dcterms:created>
  <dcterms:modified xsi:type="dcterms:W3CDTF">2026-04-15T09:38:29Z</dcterms:modified>
</cp:coreProperties>
</file>