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7" roundtripDataSignature="AMtx7mg2R5wQOg20mkbZPX9W+vvv7u/T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slide" Target="slides/slide42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customschemas.google.com/relationships/presentationmetadata" Target="meta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db2f8cc208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db2f8cc208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db2f8cc208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3db2f8cc208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e6c9bb2259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e6c9bb2259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3e6c9bb2259_1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e6c9bb2259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3e6c9bb2259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e6c9bb2259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e6c9bb2259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3e6c9bb2259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e6c9bb2259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e6c9bb2259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3e6c9bb2259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e6c9bb2259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e6c9bb2259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3e6c9bb2259_0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e6c9bb2259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e6c9bb2259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3e6c9bb2259_0_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e6c9bb2259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g3e6c9bb2259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e6c9bb2259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g3e6c9bb2259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e6c9bb2259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g3e6c9bb2259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b2f8cc208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db2f8cc208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e6c9bb2259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e6c9bb2259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e6c9bb2259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e6c9bb225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e6c9bb2259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/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mbria"/>
              <a:buNone/>
              <a:defRPr sz="5400"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lv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0"/>
          <p:cNvSpPr/>
          <p:nvPr>
            <p:ph type="title"/>
          </p:nvPr>
        </p:nvSpPr>
        <p:spPr>
          <a:xfrm>
            <a:off x="839788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0"/>
          <p:cNvSpPr/>
          <p:nvPr>
            <p:ph idx="1" type="body"/>
          </p:nvPr>
        </p:nvSpPr>
        <p:spPr>
          <a:xfrm>
            <a:off x="839788" y="1512000"/>
            <a:ext cx="5157787" cy="72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40"/>
          <p:cNvSpPr/>
          <p:nvPr>
            <p:ph idx="2" type="body"/>
          </p:nvPr>
        </p:nvSpPr>
        <p:spPr>
          <a:xfrm>
            <a:off x="839788" y="2304000"/>
            <a:ext cx="5157787" cy="396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40"/>
          <p:cNvSpPr/>
          <p:nvPr>
            <p:ph idx="3" type="body"/>
          </p:nvPr>
        </p:nvSpPr>
        <p:spPr>
          <a:xfrm>
            <a:off x="6172200" y="1512000"/>
            <a:ext cx="5183188" cy="72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40"/>
          <p:cNvSpPr/>
          <p:nvPr>
            <p:ph idx="4" type="body"/>
          </p:nvPr>
        </p:nvSpPr>
        <p:spPr>
          <a:xfrm>
            <a:off x="6172200" y="2304000"/>
            <a:ext cx="5183188" cy="396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0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1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2"/>
          <p:cNvSpPr/>
          <p:nvPr>
            <p:ph type="title"/>
          </p:nvPr>
        </p:nvSpPr>
        <p:spPr>
          <a:xfrm>
            <a:off x="839788" y="457200"/>
            <a:ext cx="3932237" cy="16002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2"/>
          <p:cNvSpPr/>
          <p:nvPr>
            <p:ph idx="1" type="body"/>
          </p:nvPr>
        </p:nvSpPr>
        <p:spPr>
          <a:xfrm>
            <a:off x="5183188" y="987425"/>
            <a:ext cx="6172200" cy="4873625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3" name="Google Shape;103;p42"/>
          <p:cNvSpPr/>
          <p:nvPr>
            <p:ph idx="2" type="body"/>
          </p:nvPr>
        </p:nvSpPr>
        <p:spPr>
          <a:xfrm>
            <a:off x="839788" y="2057400"/>
            <a:ext cx="3932237" cy="3811588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2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3"/>
          <p:cNvSpPr/>
          <p:nvPr>
            <p:ph type="title"/>
          </p:nvPr>
        </p:nvSpPr>
        <p:spPr>
          <a:xfrm>
            <a:off x="839788" y="457200"/>
            <a:ext cx="3932237" cy="16002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110" name="Google Shape;110;p43"/>
          <p:cNvSpPr/>
          <p:nvPr>
            <p:ph idx="1" type="body"/>
          </p:nvPr>
        </p:nvSpPr>
        <p:spPr>
          <a:xfrm>
            <a:off x="839788" y="2057400"/>
            <a:ext cx="3932237" cy="3811588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43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4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44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17" name="Google Shape;117;p44"/>
          <p:cNvSpPr txBox="1"/>
          <p:nvPr/>
        </p:nvSpPr>
        <p:spPr>
          <a:xfrm rot="5400000">
            <a:off x="3782935" y="-1342865"/>
            <a:ext cx="4626130" cy="1046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按一下以編輯母片文字樣式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第二層</a:t>
            </a:r>
            <a:endParaRPr/>
          </a:p>
          <a:p>
            <a:pPr indent="-228600" lvl="2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第三層</a:t>
            </a:r>
            <a:endParaRPr/>
          </a:p>
          <a:p>
            <a:pPr indent="-228600" lvl="3" marL="1600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第四層</a:t>
            </a:r>
            <a:endParaRPr/>
          </a:p>
          <a:p>
            <a:pPr indent="-228600" lvl="4" marL="2057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第五層</a:t>
            </a:r>
            <a:endParaRPr/>
          </a:p>
        </p:txBody>
      </p:sp>
      <p:sp>
        <p:nvSpPr>
          <p:cNvPr id="118" name="Google Shape;118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44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1200"/>
              </a:spcAft>
              <a:buNone/>
              <a:defRPr/>
            </a:lvl1pPr>
          </a:lstStyle>
          <a:p/>
        </p:txBody>
      </p:sp>
      <p:sp>
        <p:nvSpPr>
          <p:cNvPr id="123" name="Google Shape;123;p45"/>
          <p:cNvSpPr txBox="1"/>
          <p:nvPr/>
        </p:nvSpPr>
        <p:spPr>
          <a:xfrm rot="5400000">
            <a:off x="7177851" y="2001014"/>
            <a:ext cx="5722998" cy="254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按一下以編輯母片標題樣式</a:t>
            </a:r>
            <a:endParaRPr/>
          </a:p>
        </p:txBody>
      </p:sp>
      <p:sp>
        <p:nvSpPr>
          <p:cNvPr id="124" name="Google Shape;124;p45"/>
          <p:cNvSpPr/>
          <p:nvPr>
            <p:ph idx="1" type="body"/>
          </p:nvPr>
        </p:nvSpPr>
        <p:spPr>
          <a:xfrm>
            <a:off x="838200" y="365125"/>
            <a:ext cx="7734300" cy="5811838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25" name="Google Shape;125;p45"/>
          <p:cNvSpPr txBox="1"/>
          <p:nvPr/>
        </p:nvSpPr>
        <p:spPr>
          <a:xfrm rot="5400000">
            <a:off x="1832880" y="-562657"/>
            <a:ext cx="5744940" cy="7667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按一下以編輯母片文字樣式</a:t>
            </a:r>
            <a:endParaRPr/>
          </a:p>
          <a:p>
            <a:pPr indent="-228600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第二層</a:t>
            </a:r>
            <a:endParaRPr/>
          </a:p>
          <a:p>
            <a:pPr indent="-228600" lvl="2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第三層</a:t>
            </a:r>
            <a:endParaRPr/>
          </a:p>
          <a:p>
            <a:pPr indent="-228600" lvl="3" marL="1600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第四層</a:t>
            </a:r>
            <a:endParaRPr/>
          </a:p>
          <a:p>
            <a:pPr indent="-228600" lvl="4" marL="2057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第五層</a:t>
            </a:r>
            <a:endParaRPr/>
          </a:p>
        </p:txBody>
      </p:sp>
      <p:sp>
        <p:nvSpPr>
          <p:cNvPr id="126" name="Google Shape;126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5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/>
          <p:nvPr>
            <p:ph type="title"/>
          </p:nvPr>
        </p:nvSpPr>
        <p:spPr>
          <a:xfrm>
            <a:off x="831850" y="1709738"/>
            <a:ext cx="10515600" cy="2852737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/>
          <p:nvPr>
            <p:ph idx="1" type="body"/>
          </p:nvPr>
        </p:nvSpPr>
        <p:spPr>
          <a:xfrm>
            <a:off x="831850" y="4589463"/>
            <a:ext cx="10515600" cy="1500187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多重比較">
  <p:cSld name="1_多重比較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5"/>
          <p:cNvSpPr/>
          <p:nvPr>
            <p:ph idx="2" type="pic"/>
          </p:nvPr>
        </p:nvSpPr>
        <p:spPr>
          <a:xfrm>
            <a:off x="3201500" y="0"/>
            <a:ext cx="2880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41" name="Google Shape;41;p35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42" name="Google Shape;42;p35"/>
          <p:cNvSpPr/>
          <p:nvPr>
            <p:ph idx="3" type="pic"/>
          </p:nvPr>
        </p:nvSpPr>
        <p:spPr>
          <a:xfrm>
            <a:off x="321500" y="0"/>
            <a:ext cx="2880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43" name="Google Shape;43;p35"/>
          <p:cNvSpPr/>
          <p:nvPr>
            <p:ph idx="4" type="pic"/>
          </p:nvPr>
        </p:nvSpPr>
        <p:spPr>
          <a:xfrm>
            <a:off x="6081500" y="0"/>
            <a:ext cx="2880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44" name="Google Shape;44;p35"/>
          <p:cNvSpPr/>
          <p:nvPr>
            <p:ph idx="5" type="pic"/>
          </p:nvPr>
        </p:nvSpPr>
        <p:spPr>
          <a:xfrm>
            <a:off x="8961500" y="0"/>
            <a:ext cx="2880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45" name="Google Shape;45;p35"/>
          <p:cNvSpPr/>
          <p:nvPr>
            <p:ph idx="6" type="pic"/>
          </p:nvPr>
        </p:nvSpPr>
        <p:spPr>
          <a:xfrm>
            <a:off x="321500" y="3240000"/>
            <a:ext cx="2880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46" name="Google Shape;46;p35"/>
          <p:cNvSpPr/>
          <p:nvPr>
            <p:ph idx="7" type="pic"/>
          </p:nvPr>
        </p:nvSpPr>
        <p:spPr>
          <a:xfrm>
            <a:off x="3201500" y="3240000"/>
            <a:ext cx="2880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47" name="Google Shape;47;p35"/>
          <p:cNvSpPr/>
          <p:nvPr>
            <p:ph idx="8" type="pic"/>
          </p:nvPr>
        </p:nvSpPr>
        <p:spPr>
          <a:xfrm>
            <a:off x="6081500" y="3240000"/>
            <a:ext cx="2880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48" name="Google Shape;48;p35"/>
          <p:cNvSpPr/>
          <p:nvPr>
            <p:ph idx="9" type="pic"/>
          </p:nvPr>
        </p:nvSpPr>
        <p:spPr>
          <a:xfrm>
            <a:off x="8961500" y="3240000"/>
            <a:ext cx="2880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多重比較">
  <p:cSld name="多重比較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/>
          <p:nvPr>
            <p:ph idx="2" type="pic"/>
          </p:nvPr>
        </p:nvSpPr>
        <p:spPr>
          <a:xfrm>
            <a:off x="2453550" y="0"/>
            <a:ext cx="2412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53" name="Google Shape;53;p36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sp>
        <p:nvSpPr>
          <p:cNvPr id="54" name="Google Shape;54;p36"/>
          <p:cNvSpPr/>
          <p:nvPr>
            <p:ph idx="3" type="pic"/>
          </p:nvPr>
        </p:nvSpPr>
        <p:spPr>
          <a:xfrm>
            <a:off x="11400" y="0"/>
            <a:ext cx="2412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55" name="Google Shape;55;p36"/>
          <p:cNvSpPr/>
          <p:nvPr>
            <p:ph idx="4" type="pic"/>
          </p:nvPr>
        </p:nvSpPr>
        <p:spPr>
          <a:xfrm>
            <a:off x="4895700" y="0"/>
            <a:ext cx="2412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56" name="Google Shape;56;p36"/>
          <p:cNvSpPr/>
          <p:nvPr>
            <p:ph idx="5" type="pic"/>
          </p:nvPr>
        </p:nvSpPr>
        <p:spPr>
          <a:xfrm>
            <a:off x="7337850" y="0"/>
            <a:ext cx="2412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57" name="Google Shape;57;p36"/>
          <p:cNvSpPr/>
          <p:nvPr>
            <p:ph idx="6" type="pic"/>
          </p:nvPr>
        </p:nvSpPr>
        <p:spPr>
          <a:xfrm>
            <a:off x="9780000" y="0"/>
            <a:ext cx="2412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36"/>
          <p:cNvSpPr/>
          <p:nvPr>
            <p:ph idx="7" type="pic"/>
          </p:nvPr>
        </p:nvSpPr>
        <p:spPr>
          <a:xfrm>
            <a:off x="14272" y="3240000"/>
            <a:ext cx="2412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59" name="Google Shape;59;p36"/>
          <p:cNvSpPr/>
          <p:nvPr>
            <p:ph idx="8" type="pic"/>
          </p:nvPr>
        </p:nvSpPr>
        <p:spPr>
          <a:xfrm>
            <a:off x="2453208" y="3240000"/>
            <a:ext cx="2412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60" name="Google Shape;60;p36"/>
          <p:cNvSpPr/>
          <p:nvPr>
            <p:ph idx="9" type="pic"/>
          </p:nvPr>
        </p:nvSpPr>
        <p:spPr>
          <a:xfrm>
            <a:off x="4892144" y="3240000"/>
            <a:ext cx="2412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61" name="Google Shape;61;p36"/>
          <p:cNvSpPr/>
          <p:nvPr>
            <p:ph idx="13" type="pic"/>
          </p:nvPr>
        </p:nvSpPr>
        <p:spPr>
          <a:xfrm>
            <a:off x="7331080" y="3240000"/>
            <a:ext cx="2412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36"/>
          <p:cNvSpPr/>
          <p:nvPr>
            <p:ph idx="14" type="pic"/>
          </p:nvPr>
        </p:nvSpPr>
        <p:spPr>
          <a:xfrm>
            <a:off x="9770014" y="3240000"/>
            <a:ext cx="2412000" cy="324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/>
          <p:nvPr>
            <p:ph idx="1" type="body"/>
          </p:nvPr>
        </p:nvSpPr>
        <p:spPr>
          <a:xfrm>
            <a:off x="838200" y="1512000"/>
            <a:ext cx="5181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7"/>
          <p:cNvSpPr/>
          <p:nvPr>
            <p:ph idx="2" type="body"/>
          </p:nvPr>
        </p:nvSpPr>
        <p:spPr>
          <a:xfrm>
            <a:off x="6172200" y="1512000"/>
            <a:ext cx="5181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寬窄三張圖">
  <p:cSld name="寬窄三張圖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38"/>
          <p:cNvSpPr/>
          <p:nvPr>
            <p:ph idx="2" type="pic"/>
          </p:nvPr>
        </p:nvSpPr>
        <p:spPr>
          <a:xfrm>
            <a:off x="8352000" y="1512000"/>
            <a:ext cx="32400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76" name="Google Shape;76;p38"/>
          <p:cNvSpPr/>
          <p:nvPr>
            <p:ph idx="3" type="pic"/>
          </p:nvPr>
        </p:nvSpPr>
        <p:spPr>
          <a:xfrm>
            <a:off x="5400000" y="1512000"/>
            <a:ext cx="32400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77" name="Google Shape;77;p38"/>
          <p:cNvSpPr/>
          <p:nvPr>
            <p:ph idx="4" type="pic"/>
          </p:nvPr>
        </p:nvSpPr>
        <p:spPr>
          <a:xfrm>
            <a:off x="648000" y="1512000"/>
            <a:ext cx="50400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等寬三圖">
  <p:cSld name="等寬三圖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39"/>
          <p:cNvSpPr/>
          <p:nvPr>
            <p:ph idx="2" type="pic"/>
          </p:nvPr>
        </p:nvSpPr>
        <p:spPr>
          <a:xfrm>
            <a:off x="7920000" y="1512000"/>
            <a:ext cx="36000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84" name="Google Shape;84;p39"/>
          <p:cNvSpPr/>
          <p:nvPr>
            <p:ph idx="3" type="pic"/>
          </p:nvPr>
        </p:nvSpPr>
        <p:spPr>
          <a:xfrm>
            <a:off x="4320000" y="1512000"/>
            <a:ext cx="36000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85" name="Google Shape;85;p39"/>
          <p:cNvSpPr/>
          <p:nvPr>
            <p:ph idx="4" type="pic"/>
          </p:nvPr>
        </p:nvSpPr>
        <p:spPr>
          <a:xfrm>
            <a:off x="720000" y="1512000"/>
            <a:ext cx="36000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E2D5">
            <a:alpha val="36862"/>
          </a:srgb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10374587" y="6356350"/>
            <a:ext cx="979212" cy="365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0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b="0" i="0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0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8100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81000" lvl="4" marL="228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1.png"/><Relationship Id="rId4" Type="http://schemas.openxmlformats.org/officeDocument/2006/relationships/hyperlink" Target="https://maps.app.goo.gl/4D9vo9fFbxpwLMkn7" TargetMode="External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19.jp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Relationship Id="rId4" Type="http://schemas.openxmlformats.org/officeDocument/2006/relationships/image" Target="../media/image21.jpg"/><Relationship Id="rId9" Type="http://schemas.openxmlformats.org/officeDocument/2006/relationships/image" Target="../media/image25.jpg"/><Relationship Id="rId5" Type="http://schemas.openxmlformats.org/officeDocument/2006/relationships/image" Target="../media/image23.jpg"/><Relationship Id="rId6" Type="http://schemas.openxmlformats.org/officeDocument/2006/relationships/image" Target="../media/image26.jpg"/><Relationship Id="rId7" Type="http://schemas.openxmlformats.org/officeDocument/2006/relationships/image" Target="../media/image16.jpg"/><Relationship Id="rId8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jpg"/><Relationship Id="rId10" Type="http://schemas.openxmlformats.org/officeDocument/2006/relationships/image" Target="../media/image30.jpg"/><Relationship Id="rId13" Type="http://schemas.openxmlformats.org/officeDocument/2006/relationships/image" Target="../media/image32.png"/><Relationship Id="rId1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Relationship Id="rId4" Type="http://schemas.openxmlformats.org/officeDocument/2006/relationships/image" Target="../media/image33.jpg"/><Relationship Id="rId9" Type="http://schemas.openxmlformats.org/officeDocument/2006/relationships/image" Target="../media/image37.jpg"/><Relationship Id="rId15" Type="http://schemas.openxmlformats.org/officeDocument/2006/relationships/image" Target="../media/image35.png"/><Relationship Id="rId14" Type="http://schemas.openxmlformats.org/officeDocument/2006/relationships/image" Target="../media/image38.png"/><Relationship Id="rId16" Type="http://schemas.openxmlformats.org/officeDocument/2006/relationships/image" Target="../media/image34.png"/><Relationship Id="rId5" Type="http://schemas.openxmlformats.org/officeDocument/2006/relationships/image" Target="../media/image20.jpg"/><Relationship Id="rId6" Type="http://schemas.openxmlformats.org/officeDocument/2006/relationships/image" Target="../media/image22.jpg"/><Relationship Id="rId7" Type="http://schemas.openxmlformats.org/officeDocument/2006/relationships/image" Target="../media/image28.jpg"/><Relationship Id="rId8" Type="http://schemas.openxmlformats.org/officeDocument/2006/relationships/image" Target="../media/image3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0.png"/><Relationship Id="rId4" Type="http://schemas.openxmlformats.org/officeDocument/2006/relationships/image" Target="../media/image33.jpg"/><Relationship Id="rId5" Type="http://schemas.openxmlformats.org/officeDocument/2006/relationships/image" Target="../media/image57.png"/><Relationship Id="rId6" Type="http://schemas.openxmlformats.org/officeDocument/2006/relationships/image" Target="../media/image43.jpg"/><Relationship Id="rId7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3.ual.es/GruposInv/hv-inv/" TargetMode="External"/><Relationship Id="rId4" Type="http://schemas.openxmlformats.org/officeDocument/2006/relationships/hyperlink" Target="https://tecdc.earth.sinica.edu.tw/TWtomo/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3.png"/><Relationship Id="rId4" Type="http://schemas.openxmlformats.org/officeDocument/2006/relationships/hyperlink" Target="https://maps.app.goo.gl/CRUQxm2T5PNaqP4k8" TargetMode="External"/><Relationship Id="rId5" Type="http://schemas.openxmlformats.org/officeDocument/2006/relationships/hyperlink" Target="https://maps.app.goo.gl/LhdYxbWYEuJ1up2B6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7.jpg"/><Relationship Id="rId4" Type="http://schemas.openxmlformats.org/officeDocument/2006/relationships/image" Target="../media/image48.jpg"/><Relationship Id="rId5" Type="http://schemas.openxmlformats.org/officeDocument/2006/relationships/image" Target="../media/image46.jpg"/><Relationship Id="rId6" Type="http://schemas.openxmlformats.org/officeDocument/2006/relationships/image" Target="../media/image52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1.png"/><Relationship Id="rId4" Type="http://schemas.openxmlformats.org/officeDocument/2006/relationships/hyperlink" Target="https://maps.app.goo.gl/ypaspS1XWoLBk3Gt8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5.jpg"/><Relationship Id="rId4" Type="http://schemas.openxmlformats.org/officeDocument/2006/relationships/image" Target="../media/image49.jpg"/><Relationship Id="rId5" Type="http://schemas.openxmlformats.org/officeDocument/2006/relationships/image" Target="../media/image54.jpg"/><Relationship Id="rId6" Type="http://schemas.openxmlformats.org/officeDocument/2006/relationships/image" Target="../media/image5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/>
          <p:nvPr>
            <p:ph type="ctrTitle"/>
          </p:nvPr>
        </p:nvSpPr>
        <p:spPr>
          <a:xfrm>
            <a:off x="371475" y="2295525"/>
            <a:ext cx="11449050" cy="1214438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mbria"/>
              <a:buNone/>
            </a:pPr>
            <a:r>
              <a:rPr b="1" lang="en-US" sz="4000"/>
              <a:t>Analysis of Shallow Velocity Characteristics</a:t>
            </a:r>
            <a:br>
              <a:rPr b="1" lang="en-US" sz="3600"/>
            </a:br>
            <a:r>
              <a:rPr b="1" lang="en-US" sz="3200"/>
              <a:t>using Vs Inversion Constrained by Seismic Reflection</a:t>
            </a:r>
            <a:endParaRPr b="1" sz="3600"/>
          </a:p>
        </p:txBody>
      </p:sp>
      <p:sp>
        <p:nvSpPr>
          <p:cNvPr id="134" name="Google Shape;134;p1"/>
          <p:cNvSpPr/>
          <p:nvPr>
            <p:ph idx="1" type="subTitle"/>
          </p:nvPr>
        </p:nvSpPr>
        <p:spPr>
          <a:xfrm>
            <a:off x="1524000" y="3990975"/>
            <a:ext cx="4267200" cy="16764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20"/>
              <a:buNone/>
            </a:pPr>
            <a:r>
              <a:rPr lang="en-US" sz="2220"/>
              <a:t>Date</a:t>
            </a:r>
            <a:endParaRPr/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20"/>
              <a:buNone/>
            </a:pPr>
            <a:r>
              <a:rPr b="1" lang="en-US" sz="2220"/>
              <a:t>Presenter</a:t>
            </a:r>
            <a:endParaRPr/>
          </a:p>
          <a:p>
            <a:pPr indent="0" lvl="0" marL="0" rtl="0" algn="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20"/>
              <a:buNone/>
            </a:pPr>
            <a:r>
              <a:rPr lang="en-US" sz="2220"/>
              <a:t>Co-Author</a:t>
            </a:r>
            <a:endParaRPr sz="2220"/>
          </a:p>
        </p:txBody>
      </p:sp>
      <p:sp>
        <p:nvSpPr>
          <p:cNvPr id="135" name="Google Shape;135;p1"/>
          <p:cNvSpPr txBox="1"/>
          <p:nvPr/>
        </p:nvSpPr>
        <p:spPr>
          <a:xfrm>
            <a:off x="5791200" y="3990975"/>
            <a:ext cx="4876800" cy="167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2026/05/07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Yu-Wei Juan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rPr>
              <a:t>Chun-Hsiang Kuo</a:t>
            </a:r>
            <a:endParaRPr b="0" i="0" sz="2400" u="none" cap="none" strike="noStrike">
              <a:solidFill>
                <a:srgbClr val="26262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1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Vs Model</a:t>
            </a:r>
            <a:endParaRPr/>
          </a:p>
        </p:txBody>
      </p:sp>
      <p:sp>
        <p:nvSpPr>
          <p:cNvPr id="231" name="Google Shape;231;p8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Vs model inverted from </a:t>
            </a:r>
            <a:r>
              <a:rPr lang="en-US" u="sng"/>
              <a:t>Rayleigh Wave Phase Velocity Dispersion Curve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</a:t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32" name="Google Shape;232;p8"/>
          <p:cNvSpPr txBox="1"/>
          <p:nvPr/>
        </p:nvSpPr>
        <p:spPr>
          <a:xfrm>
            <a:off x="866775" y="2663181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Monte Carlo sampling generate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random models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within parameter space</a:t>
            </a:r>
            <a:endParaRPr/>
          </a:p>
        </p:txBody>
      </p:sp>
      <p:sp>
        <p:nvSpPr>
          <p:cNvPr id="233" name="Google Shape;233;p8"/>
          <p:cNvSpPr txBox="1"/>
          <p:nvPr/>
        </p:nvSpPr>
        <p:spPr>
          <a:xfrm>
            <a:off x="866775" y="2125996"/>
            <a:ext cx="529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constrained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by depth of Vp interfaces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4" name="Google Shape;234;p8"/>
          <p:cNvSpPr txBox="1"/>
          <p:nvPr/>
        </p:nvSpPr>
        <p:spPr>
          <a:xfrm>
            <a:off x="866775" y="3212393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evaluate convergence: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Observed vs Forward Modeling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dispersion curve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8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Vs Model</a:t>
            </a:r>
            <a:endParaRPr/>
          </a:p>
        </p:txBody>
      </p:sp>
      <p:sp>
        <p:nvSpPr>
          <p:cNvPr id="241" name="Google Shape;241;p9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Vs model inverted from </a:t>
            </a:r>
            <a:r>
              <a:rPr lang="en-US" u="sng"/>
              <a:t>Rayleigh Wave Phase Velocity Dispersion Curve</a:t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866775" y="6254106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Monte Carlo sampling generate </a:t>
            </a:r>
            <a:r>
              <a:rPr b="0" i="0" lang="en-US" sz="2400" u="sng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random models</a:t>
            </a: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within parameter space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866775" y="5402596"/>
            <a:ext cx="5297348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constrained by depth of Vp interfaces</a:t>
            </a:r>
            <a:endParaRPr b="0" i="0" sz="24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4" name="Google Shape;244;p9"/>
          <p:cNvGrpSpPr/>
          <p:nvPr/>
        </p:nvGrpSpPr>
        <p:grpSpPr>
          <a:xfrm>
            <a:off x="1250261" y="2174264"/>
            <a:ext cx="9872415" cy="4654454"/>
            <a:chOff x="1250261" y="2174264"/>
            <a:chExt cx="9872415" cy="4654454"/>
          </a:xfrm>
        </p:grpSpPr>
        <p:pic>
          <p:nvPicPr>
            <p:cNvPr id="245" name="Google Shape;245;p9"/>
            <p:cNvPicPr preferRelativeResize="0"/>
            <p:nvPr/>
          </p:nvPicPr>
          <p:blipFill rotWithShape="1">
            <a:blip r:embed="rId3">
              <a:alphaModFix/>
            </a:blip>
            <a:srcRect b="730" l="6209" r="6209" t="730"/>
            <a:stretch/>
          </p:blipFill>
          <p:spPr>
            <a:xfrm>
              <a:off x="1250261" y="2174264"/>
              <a:ext cx="8097176" cy="4654454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46" name="Google Shape;246;p9"/>
            <p:cNvSpPr txBox="1"/>
            <p:nvPr/>
          </p:nvSpPr>
          <p:spPr>
            <a:xfrm>
              <a:off x="6325376" y="2598000"/>
              <a:ext cx="4797300" cy="831000"/>
            </a:xfrm>
            <a:prstGeom prst="rect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</a:rPr>
                <a:t>Figure 7</a:t>
              </a:r>
              <a:r>
                <a:rPr b="1" lang="en-US" sz="2400">
                  <a:solidFill>
                    <a:schemeClr val="dk1"/>
                  </a:solidFill>
                </a:rPr>
                <a:t>.</a:t>
              </a:r>
              <a:r>
                <a:rPr lang="en-US" sz="2400">
                  <a:solidFill>
                    <a:schemeClr val="dk1"/>
                  </a:solidFill>
                </a:rPr>
                <a:t> 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Data, Rayleigh Wave Phase Velocity Dispersion Curve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9"/>
          <p:cNvSpPr txBox="1"/>
          <p:nvPr/>
        </p:nvSpPr>
        <p:spPr>
          <a:xfrm>
            <a:off x="866775" y="6831893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evaluate convergence: </a:t>
            </a:r>
            <a:r>
              <a:rPr b="0" i="0" lang="en-US" sz="2400" u="sng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Observed vs Forward Modeling</a:t>
            </a: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dispersion curve</a:t>
            </a:r>
            <a:endParaRPr b="0" i="0" sz="24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8" name="Google Shape;248;p9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Vs Model</a:t>
            </a:r>
            <a:endParaRPr/>
          </a:p>
        </p:txBody>
      </p:sp>
      <p:sp>
        <p:nvSpPr>
          <p:cNvPr id="254" name="Google Shape;254;p10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Char char="•"/>
            </a:pPr>
            <a:r>
              <a:rPr lang="en-US">
                <a:solidFill>
                  <a:srgbClr val="A5A5A5"/>
                </a:solidFill>
              </a:rPr>
              <a:t>Vs model inverted from </a:t>
            </a:r>
            <a:r>
              <a:rPr lang="en-US" u="sng">
                <a:solidFill>
                  <a:srgbClr val="A5A5A5"/>
                </a:solidFill>
              </a:rPr>
              <a:t>Rayleigh Wave Phase Velocity Dispersion Curve</a:t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5" name="Google Shape;255;p10"/>
          <p:cNvSpPr txBox="1"/>
          <p:nvPr/>
        </p:nvSpPr>
        <p:spPr>
          <a:xfrm>
            <a:off x="866775" y="2125996"/>
            <a:ext cx="5297348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constrained by depth of Vp interfaces</a:t>
            </a:r>
            <a:endParaRPr b="0" i="0" sz="2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866775" y="5415970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Monte Carlo sampling generate </a:t>
            </a:r>
            <a:r>
              <a:rPr b="0" i="0" lang="en-US" sz="2400" u="sng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random models</a:t>
            </a: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within parameter space</a:t>
            </a:r>
            <a:endParaRPr/>
          </a:p>
        </p:txBody>
      </p:sp>
      <p:sp>
        <p:nvSpPr>
          <p:cNvPr id="257" name="Google Shape;257;p10"/>
          <p:cNvSpPr txBox="1"/>
          <p:nvPr/>
        </p:nvSpPr>
        <p:spPr>
          <a:xfrm>
            <a:off x="866775" y="6228000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evaluate convergence: </a:t>
            </a:r>
            <a:r>
              <a:rPr b="0" i="0" lang="en-US" sz="2400" u="sng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Observed vs Forward Modeling</a:t>
            </a: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dispersion curve</a:t>
            </a:r>
            <a:endParaRPr b="0" i="0" sz="24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10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59" name="Google Shape;259;p10"/>
          <p:cNvGrpSpPr/>
          <p:nvPr/>
        </p:nvGrpSpPr>
        <p:grpSpPr>
          <a:xfrm>
            <a:off x="1803474" y="372989"/>
            <a:ext cx="9521751" cy="5855011"/>
            <a:chOff x="1803474" y="372989"/>
            <a:chExt cx="9521751" cy="5855011"/>
          </a:xfrm>
        </p:grpSpPr>
        <p:grpSp>
          <p:nvGrpSpPr>
            <p:cNvPr id="260" name="Google Shape;260;p10"/>
            <p:cNvGrpSpPr/>
            <p:nvPr/>
          </p:nvGrpSpPr>
          <p:grpSpPr>
            <a:xfrm>
              <a:off x="1803474" y="372989"/>
              <a:ext cx="9521751" cy="5855011"/>
              <a:chOff x="1803474" y="372989"/>
              <a:chExt cx="9521751" cy="5855011"/>
            </a:xfrm>
          </p:grpSpPr>
          <p:pic>
            <p:nvPicPr>
              <p:cNvPr id="261" name="Google Shape;261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119845" y="372989"/>
                <a:ext cx="5205380" cy="5855011"/>
              </a:xfrm>
              <a:prstGeom prst="rect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262" name="Google Shape;262;p10"/>
              <p:cNvSpPr txBox="1"/>
              <p:nvPr/>
            </p:nvSpPr>
            <p:spPr>
              <a:xfrm>
                <a:off x="1803474" y="4356289"/>
                <a:ext cx="4121700" cy="461700"/>
              </a:xfrm>
              <a:prstGeom prst="rect">
                <a:avLst/>
              </a:prstGeom>
              <a:solidFill>
                <a:srgbClr val="CFE2F3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chemeClr val="dk1"/>
                    </a:solidFill>
                  </a:rPr>
                  <a:t>Figure 8</a:t>
                </a:r>
                <a:r>
                  <a:rPr b="1" lang="en-US" sz="2400">
                    <a:solidFill>
                      <a:schemeClr val="dk1"/>
                    </a:solidFill>
                  </a:rPr>
                  <a:t>.</a:t>
                </a:r>
                <a:r>
                  <a:rPr lang="en-US" sz="2400">
                    <a:solidFill>
                      <a:schemeClr val="dk1"/>
                    </a:solidFill>
                  </a:rPr>
                  <a:t> </a:t>
                </a: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Result Vp and Vs.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3" name="Google Shape;263;p10"/>
            <p:cNvSpPr txBox="1"/>
            <p:nvPr/>
          </p:nvSpPr>
          <p:spPr>
            <a:xfrm>
              <a:off x="8527075" y="414200"/>
              <a:ext cx="237900" cy="3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chemeClr val="dk1"/>
                  </a:solidFill>
                </a:rPr>
                <a:t>I</a:t>
              </a:r>
              <a:endParaRPr b="1" sz="23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Vs Model</a:t>
            </a:r>
            <a:endParaRPr/>
          </a:p>
        </p:txBody>
      </p:sp>
      <p:sp>
        <p:nvSpPr>
          <p:cNvPr id="269" name="Google Shape;269;p11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Vs model inverted from </a:t>
            </a:r>
            <a:r>
              <a:rPr lang="en-US" u="sng">
                <a:solidFill>
                  <a:schemeClr val="lt1"/>
                </a:solidFill>
              </a:rPr>
              <a:t>Rayleigh Wave Phase Velocity Dispersion Curve</a:t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866775" y="1573546"/>
            <a:ext cx="5297348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constrained by depth of Vp interfaces</a:t>
            </a:r>
            <a:endParaRPr b="0" i="0" sz="24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1" name="Google Shape;271;p11"/>
          <p:cNvSpPr txBox="1"/>
          <p:nvPr/>
        </p:nvSpPr>
        <p:spPr>
          <a:xfrm>
            <a:off x="866774" y="2122758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Monte Carlo sampling generate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random models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within parameter space</a:t>
            </a:r>
            <a:endParaRPr/>
          </a:p>
        </p:txBody>
      </p:sp>
      <p:sp>
        <p:nvSpPr>
          <p:cNvPr id="272" name="Google Shape;272;p11"/>
          <p:cNvSpPr txBox="1"/>
          <p:nvPr/>
        </p:nvSpPr>
        <p:spPr>
          <a:xfrm>
            <a:off x="866775" y="6228000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evaluate convergence: </a:t>
            </a:r>
            <a:r>
              <a:rPr b="0" i="0" lang="en-US" sz="2400" u="sng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Observed vs Forward Modeling</a:t>
            </a: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dispersion curve</a:t>
            </a:r>
            <a:endParaRPr b="0" i="0" sz="24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3" name="Google Shape;273;p11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db2f8cc208_0_17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Vs Model</a:t>
            </a:r>
            <a:endParaRPr/>
          </a:p>
        </p:txBody>
      </p:sp>
      <p:sp>
        <p:nvSpPr>
          <p:cNvPr id="279" name="Google Shape;279;g3db2f8cc208_0_17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Vs model inverted from </a:t>
            </a:r>
            <a:r>
              <a:rPr lang="en-US" u="sng">
                <a:solidFill>
                  <a:schemeClr val="lt1"/>
                </a:solidFill>
              </a:rPr>
              <a:t>Rayleigh Wave Phase Velocity Dispersion Curve</a:t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80" name="Google Shape;280;g3db2f8cc208_0_17"/>
          <p:cNvSpPr txBox="1"/>
          <p:nvPr/>
        </p:nvSpPr>
        <p:spPr>
          <a:xfrm>
            <a:off x="866775" y="1573546"/>
            <a:ext cx="529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constrained by depth of Vp interfaces</a:t>
            </a:r>
            <a:endParaRPr b="0" i="0" sz="24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1" name="Google Shape;281;g3db2f8cc208_0_17"/>
          <p:cNvSpPr txBox="1"/>
          <p:nvPr/>
        </p:nvSpPr>
        <p:spPr>
          <a:xfrm>
            <a:off x="866774" y="2122758"/>
            <a:ext cx="981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Monte Carlo sampling generate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random models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within parameter space</a:t>
            </a:r>
            <a:endParaRPr/>
          </a:p>
        </p:txBody>
      </p:sp>
      <p:sp>
        <p:nvSpPr>
          <p:cNvPr id="282" name="Google Shape;282;g3db2f8cc208_0_17"/>
          <p:cNvSpPr txBox="1"/>
          <p:nvPr/>
        </p:nvSpPr>
        <p:spPr>
          <a:xfrm>
            <a:off x="866775" y="6228000"/>
            <a:ext cx="981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evaluate convergence: </a:t>
            </a:r>
            <a:r>
              <a:rPr b="0" i="0" lang="en-US" sz="2400" u="sng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Observed vs Forward Modeling</a:t>
            </a: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dispersion curve</a:t>
            </a:r>
            <a:endParaRPr b="0" i="0" sz="24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3" name="Google Shape;283;g3db2f8cc208_0_17"/>
          <p:cNvGrpSpPr/>
          <p:nvPr/>
        </p:nvGrpSpPr>
        <p:grpSpPr>
          <a:xfrm>
            <a:off x="1209675" y="409575"/>
            <a:ext cx="10115549" cy="5818424"/>
            <a:chOff x="1209675" y="409575"/>
            <a:chExt cx="10115549" cy="5818424"/>
          </a:xfrm>
        </p:grpSpPr>
        <p:pic>
          <p:nvPicPr>
            <p:cNvPr id="284" name="Google Shape;284;g3db2f8cc208_0_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56485" y="409575"/>
              <a:ext cx="6268739" cy="5818424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85" name="Google Shape;285;g3db2f8cc208_0_17"/>
            <p:cNvSpPr txBox="1"/>
            <p:nvPr/>
          </p:nvSpPr>
          <p:spPr>
            <a:xfrm>
              <a:off x="1209675" y="4352500"/>
              <a:ext cx="4550400" cy="461700"/>
            </a:xfrm>
            <a:prstGeom prst="rect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</a:rPr>
                <a:t>Figure 9.</a:t>
              </a:r>
              <a:r>
                <a:rPr lang="en-US" sz="2400">
                  <a:solidFill>
                    <a:schemeClr val="dk1"/>
                  </a:solidFill>
                </a:rPr>
                <a:t> 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All processed models.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g3db2f8cc208_0_17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Vs Model</a:t>
            </a:r>
            <a:endParaRPr/>
          </a:p>
        </p:txBody>
      </p:sp>
      <p:sp>
        <p:nvSpPr>
          <p:cNvPr id="292" name="Google Shape;292;p12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Vs model inverted from </a:t>
            </a:r>
            <a:r>
              <a:rPr lang="en-US" u="sng">
                <a:solidFill>
                  <a:schemeClr val="lt1"/>
                </a:solidFill>
              </a:rPr>
              <a:t>Rayleigh Wave Phase Velocity Dispersion Curve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</a:t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93" name="Google Shape;293;p12"/>
          <p:cNvSpPr txBox="1"/>
          <p:nvPr/>
        </p:nvSpPr>
        <p:spPr>
          <a:xfrm>
            <a:off x="866775" y="1573546"/>
            <a:ext cx="5297348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constrained by depth of Vp interfaces</a:t>
            </a:r>
            <a:endParaRPr b="0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4" name="Google Shape;294;p12"/>
          <p:cNvSpPr txBox="1"/>
          <p:nvPr/>
        </p:nvSpPr>
        <p:spPr>
          <a:xfrm>
            <a:off x="866775" y="1573546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Monte Carlo sampling generate </a:t>
            </a:r>
            <a:r>
              <a:rPr b="0" i="0" lang="en-US" sz="2400" u="sng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random models</a:t>
            </a: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within parameter space</a:t>
            </a:r>
            <a:endParaRPr/>
          </a:p>
        </p:txBody>
      </p:sp>
      <p:sp>
        <p:nvSpPr>
          <p:cNvPr id="295" name="Google Shape;295;p12"/>
          <p:cNvSpPr txBox="1"/>
          <p:nvPr/>
        </p:nvSpPr>
        <p:spPr>
          <a:xfrm>
            <a:off x="866775" y="2122758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evaluate convergence: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Observed vs Forward Modeling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dispersion curve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6" name="Google Shape;296;p12"/>
          <p:cNvSpPr txBox="1"/>
          <p:nvPr/>
        </p:nvSpPr>
        <p:spPr>
          <a:xfrm>
            <a:off x="866775" y="5650213"/>
            <a:ext cx="6482672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convergence issue: trapped in local minimum?</a:t>
            </a:r>
            <a:endParaRPr b="0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12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db2f8cc208_0_29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Vs Model</a:t>
            </a:r>
            <a:endParaRPr/>
          </a:p>
        </p:txBody>
      </p:sp>
      <p:sp>
        <p:nvSpPr>
          <p:cNvPr id="303" name="Google Shape;303;g3db2f8cc208_0_29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>
                <a:solidFill>
                  <a:schemeClr val="lt1"/>
                </a:solidFill>
              </a:rPr>
              <a:t>Vs model inverted from </a:t>
            </a:r>
            <a:r>
              <a:rPr lang="en-US" u="sng">
                <a:solidFill>
                  <a:schemeClr val="lt1"/>
                </a:solidFill>
              </a:rPr>
              <a:t>Rayleigh Wave Phase Velocity Dispersion Curve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</a:t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04" name="Google Shape;304;g3db2f8cc208_0_29"/>
          <p:cNvSpPr txBox="1"/>
          <p:nvPr/>
        </p:nvSpPr>
        <p:spPr>
          <a:xfrm>
            <a:off x="866775" y="1573546"/>
            <a:ext cx="529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constrained by depth of Vp interfaces</a:t>
            </a:r>
            <a:endParaRPr b="0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g3db2f8cc208_0_29"/>
          <p:cNvSpPr txBox="1"/>
          <p:nvPr/>
        </p:nvSpPr>
        <p:spPr>
          <a:xfrm>
            <a:off x="866775" y="1573546"/>
            <a:ext cx="981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Monte Carlo sampling generate </a:t>
            </a:r>
            <a:r>
              <a:rPr b="0" i="0" lang="en-US" sz="2400" u="sng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random models</a:t>
            </a:r>
            <a:r>
              <a:rPr b="0" i="0" lang="en-US" sz="24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within parameter space</a:t>
            </a:r>
            <a:endParaRPr/>
          </a:p>
        </p:txBody>
      </p:sp>
      <p:sp>
        <p:nvSpPr>
          <p:cNvPr id="306" name="Google Shape;306;g3db2f8cc208_0_29"/>
          <p:cNvSpPr txBox="1"/>
          <p:nvPr/>
        </p:nvSpPr>
        <p:spPr>
          <a:xfrm>
            <a:off x="866775" y="2122758"/>
            <a:ext cx="981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evaluate convergence: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Observed vs Forward Modeling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dispersion curve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7" name="Google Shape;307;g3db2f8cc208_0_29"/>
          <p:cNvGrpSpPr/>
          <p:nvPr/>
        </p:nvGrpSpPr>
        <p:grpSpPr>
          <a:xfrm>
            <a:off x="1266825" y="360000"/>
            <a:ext cx="10086975" cy="5868001"/>
            <a:chOff x="1266825" y="360000"/>
            <a:chExt cx="10086975" cy="5868001"/>
          </a:xfrm>
        </p:grpSpPr>
        <p:pic>
          <p:nvPicPr>
            <p:cNvPr id="308" name="Google Shape;308;g3db2f8cc208_0_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36872" y="360000"/>
              <a:ext cx="5216928" cy="5868001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09" name="Google Shape;309;g3db2f8cc208_0_29"/>
            <p:cNvSpPr txBox="1"/>
            <p:nvPr/>
          </p:nvSpPr>
          <p:spPr>
            <a:xfrm>
              <a:off x="1266825" y="4208642"/>
              <a:ext cx="4829100" cy="831000"/>
            </a:xfrm>
            <a:prstGeom prst="rect">
              <a:avLst/>
            </a:prstGeom>
            <a:solidFill>
              <a:srgbClr val="CFE2F3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</a:rPr>
                <a:t>Figure 10.</a:t>
              </a:r>
              <a:r>
                <a:rPr lang="en-US" sz="2400">
                  <a:solidFill>
                    <a:schemeClr val="dk1"/>
                  </a:solidFill>
                </a:rPr>
                <a:t> </a:t>
              </a: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Observed and Forward Modeling Dispersion Curves.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g3db2f8cc208_0_29"/>
          <p:cNvSpPr txBox="1"/>
          <p:nvPr/>
        </p:nvSpPr>
        <p:spPr>
          <a:xfrm>
            <a:off x="866775" y="5650213"/>
            <a:ext cx="648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convergence issue: trapped in local minimum?</a:t>
            </a:r>
            <a:endParaRPr b="0" i="0" sz="24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1" name="Google Shape;311;g3db2f8cc208_0_29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Vs Model</a:t>
            </a:r>
            <a:endParaRPr/>
          </a:p>
        </p:txBody>
      </p:sp>
      <p:sp>
        <p:nvSpPr>
          <p:cNvPr id="317" name="Google Shape;317;p13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Vs model inverted from </a:t>
            </a:r>
            <a:r>
              <a:rPr lang="en-US" u="sng"/>
              <a:t>Rayleigh Wave Phase Velocity Dispersion Curve</a:t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u="sng"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u="sng"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18" name="Google Shape;318;p13"/>
          <p:cNvSpPr txBox="1"/>
          <p:nvPr/>
        </p:nvSpPr>
        <p:spPr>
          <a:xfrm>
            <a:off x="866775" y="2125996"/>
            <a:ext cx="5297348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constrained by depth of Vp interfaces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9" name="Google Shape;319;p13"/>
          <p:cNvSpPr txBox="1"/>
          <p:nvPr/>
        </p:nvSpPr>
        <p:spPr>
          <a:xfrm>
            <a:off x="866775" y="2668921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Monte Carlo sampling generate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random models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within parameter space</a:t>
            </a:r>
            <a:endParaRPr/>
          </a:p>
        </p:txBody>
      </p:sp>
      <p:sp>
        <p:nvSpPr>
          <p:cNvPr id="320" name="Google Shape;320;p13"/>
          <p:cNvSpPr txBox="1"/>
          <p:nvPr/>
        </p:nvSpPr>
        <p:spPr>
          <a:xfrm>
            <a:off x="866775" y="3218133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evaluate convergence: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Observed vs Forward Modeling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dispersion curve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13"/>
          <p:cNvSpPr txBox="1"/>
          <p:nvPr/>
        </p:nvSpPr>
        <p:spPr>
          <a:xfrm>
            <a:off x="866775" y="3770570"/>
            <a:ext cx="6564426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convergence issue: trapped in Local Minimum?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2" name="Google Shape;322;p13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Vs Model</a:t>
            </a:r>
            <a:endParaRPr/>
          </a:p>
        </p:txBody>
      </p:sp>
      <p:sp>
        <p:nvSpPr>
          <p:cNvPr id="328" name="Google Shape;328;p14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convergence issue: Local vs Global Minimum</a:t>
            </a:r>
            <a:endParaRPr/>
          </a:p>
        </p:txBody>
      </p:sp>
      <p:cxnSp>
        <p:nvCxnSpPr>
          <p:cNvPr id="329" name="Google Shape;329;p14"/>
          <p:cNvCxnSpPr/>
          <p:nvPr/>
        </p:nvCxnSpPr>
        <p:spPr>
          <a:xfrm>
            <a:off x="3357562" y="5997168"/>
            <a:ext cx="547680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330" name="Google Shape;330;p14"/>
          <p:cNvCxnSpPr/>
          <p:nvPr/>
        </p:nvCxnSpPr>
        <p:spPr>
          <a:xfrm rot="10800000">
            <a:off x="6096000" y="2849344"/>
            <a:ext cx="0" cy="3153869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31" name="Google Shape;331;p14"/>
          <p:cNvSpPr/>
          <p:nvPr/>
        </p:nvSpPr>
        <p:spPr>
          <a:xfrm>
            <a:off x="3471861" y="2849344"/>
            <a:ext cx="5248275" cy="2944002"/>
          </a:xfrm>
          <a:custGeom>
            <a:rect b="b" l="l" r="r" t="t"/>
            <a:pathLst>
              <a:path extrusionOk="0" h="1677494" w="5248275">
                <a:moveTo>
                  <a:pt x="0" y="1365549"/>
                </a:moveTo>
                <a:cubicBezTo>
                  <a:pt x="183356" y="1027411"/>
                  <a:pt x="366713" y="689274"/>
                  <a:pt x="533400" y="708324"/>
                </a:cubicBezTo>
                <a:cubicBezTo>
                  <a:pt x="700087" y="727374"/>
                  <a:pt x="854075" y="1395712"/>
                  <a:pt x="1000125" y="1479849"/>
                </a:cubicBezTo>
                <a:cubicBezTo>
                  <a:pt x="1146175" y="1563987"/>
                  <a:pt x="1211263" y="1254424"/>
                  <a:pt x="1409700" y="1213149"/>
                </a:cubicBezTo>
                <a:cubicBezTo>
                  <a:pt x="1608137" y="1171874"/>
                  <a:pt x="1944687" y="1433812"/>
                  <a:pt x="2190750" y="1232199"/>
                </a:cubicBezTo>
                <a:cubicBezTo>
                  <a:pt x="2436813" y="1030586"/>
                  <a:pt x="2663825" y="-69551"/>
                  <a:pt x="2886075" y="3474"/>
                </a:cubicBezTo>
                <a:cubicBezTo>
                  <a:pt x="3108325" y="76499"/>
                  <a:pt x="3303587" y="1565574"/>
                  <a:pt x="3524250" y="1670349"/>
                </a:cubicBezTo>
                <a:cubicBezTo>
                  <a:pt x="3744913" y="1775124"/>
                  <a:pt x="4000500" y="694036"/>
                  <a:pt x="4210050" y="632124"/>
                </a:cubicBezTo>
                <a:cubicBezTo>
                  <a:pt x="4419600" y="570212"/>
                  <a:pt x="4629150" y="1229024"/>
                  <a:pt x="4781550" y="1298874"/>
                </a:cubicBezTo>
                <a:cubicBezTo>
                  <a:pt x="4933950" y="1368724"/>
                  <a:pt x="5046663" y="1065511"/>
                  <a:pt x="5124450" y="1051224"/>
                </a:cubicBezTo>
                <a:cubicBezTo>
                  <a:pt x="5202238" y="1036936"/>
                  <a:pt x="5225256" y="1125042"/>
                  <a:pt x="5248275" y="1213149"/>
                </a:cubicBezTo>
              </a:path>
            </a:pathLst>
          </a:custGeom>
          <a:noFill/>
          <a:ln cap="flat" cmpd="sng" w="571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7810500" y="4197678"/>
            <a:ext cx="247650" cy="247650"/>
          </a:xfrm>
          <a:prstGeom prst="ellipse">
            <a:avLst/>
          </a:prstGeom>
          <a:solidFill>
            <a:srgbClr val="FFFF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4"/>
          <p:cNvSpPr/>
          <p:nvPr/>
        </p:nvSpPr>
        <p:spPr>
          <a:xfrm>
            <a:off x="6480219" y="3154738"/>
            <a:ext cx="1185900" cy="1127700"/>
          </a:xfrm>
          <a:prstGeom prst="mathMultiply">
            <a:avLst>
              <a:gd fmla="val 13945" name="adj1"/>
            </a:avLst>
          </a:pr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4"/>
          <p:cNvSpPr txBox="1"/>
          <p:nvPr/>
        </p:nvSpPr>
        <p:spPr>
          <a:xfrm>
            <a:off x="8834424" y="5766325"/>
            <a:ext cx="210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Space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4"/>
          <p:cNvSpPr txBox="1"/>
          <p:nvPr/>
        </p:nvSpPr>
        <p:spPr>
          <a:xfrm>
            <a:off x="5637378" y="2381635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Misfit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4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p14"/>
          <p:cNvSpPr/>
          <p:nvPr/>
        </p:nvSpPr>
        <p:spPr>
          <a:xfrm>
            <a:off x="8313313" y="5272250"/>
            <a:ext cx="521100" cy="521100"/>
          </a:xfrm>
          <a:prstGeom prst="ellipse">
            <a:avLst/>
          </a:prstGeom>
          <a:noFill/>
          <a:ln cap="flat" cmpd="sng" w="1143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8" name="Google Shape;338;p14"/>
          <p:cNvSpPr/>
          <p:nvPr/>
        </p:nvSpPr>
        <p:spPr>
          <a:xfrm>
            <a:off x="7882250" y="4594850"/>
            <a:ext cx="252875" cy="788450"/>
          </a:xfrm>
          <a:custGeom>
            <a:rect b="b" l="l" r="r" t="t"/>
            <a:pathLst>
              <a:path extrusionOk="0" h="31538" w="10115">
                <a:moveTo>
                  <a:pt x="0" y="0"/>
                </a:moveTo>
                <a:cubicBezTo>
                  <a:pt x="694" y="3273"/>
                  <a:pt x="2479" y="14381"/>
                  <a:pt x="4165" y="19637"/>
                </a:cubicBezTo>
                <a:cubicBezTo>
                  <a:pt x="5851" y="24893"/>
                  <a:pt x="9123" y="29555"/>
                  <a:pt x="10115" y="31538"/>
                </a:cubicBezTo>
              </a:path>
            </a:pathLst>
          </a:cu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339" name="Google Shape;339;p14"/>
          <p:cNvSpPr/>
          <p:nvPr/>
        </p:nvSpPr>
        <p:spPr>
          <a:xfrm>
            <a:off x="6977425" y="3627450"/>
            <a:ext cx="979196" cy="1852100"/>
          </a:xfrm>
          <a:custGeom>
            <a:rect b="b" l="l" r="r" t="t"/>
            <a:pathLst>
              <a:path extrusionOk="0" h="74084" w="33323">
                <a:moveTo>
                  <a:pt x="33323" y="13388"/>
                </a:moveTo>
                <a:cubicBezTo>
                  <a:pt x="32331" y="11206"/>
                  <a:pt x="29753" y="1190"/>
                  <a:pt x="27373" y="297"/>
                </a:cubicBezTo>
                <a:cubicBezTo>
                  <a:pt x="24993" y="-595"/>
                  <a:pt x="21720" y="892"/>
                  <a:pt x="19042" y="8033"/>
                </a:cubicBezTo>
                <a:cubicBezTo>
                  <a:pt x="16364" y="15174"/>
                  <a:pt x="13686" y="33719"/>
                  <a:pt x="11306" y="43141"/>
                </a:cubicBezTo>
                <a:cubicBezTo>
                  <a:pt x="8926" y="52563"/>
                  <a:pt x="6645" y="59406"/>
                  <a:pt x="4761" y="64563"/>
                </a:cubicBezTo>
                <a:cubicBezTo>
                  <a:pt x="2877" y="69720"/>
                  <a:pt x="794" y="72497"/>
                  <a:pt x="0" y="74084"/>
                </a:cubicBezTo>
              </a:path>
            </a:pathLst>
          </a:cu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Vs Model</a:t>
            </a:r>
            <a:endParaRPr/>
          </a:p>
        </p:txBody>
      </p:sp>
      <p:sp>
        <p:nvSpPr>
          <p:cNvPr id="345" name="Google Shape;345;p15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convergence issue: Local vs Global Minimum</a:t>
            </a:r>
            <a:endParaRPr/>
          </a:p>
        </p:txBody>
      </p:sp>
      <p:cxnSp>
        <p:nvCxnSpPr>
          <p:cNvPr id="346" name="Google Shape;346;p15"/>
          <p:cNvCxnSpPr/>
          <p:nvPr/>
        </p:nvCxnSpPr>
        <p:spPr>
          <a:xfrm>
            <a:off x="3357562" y="5997168"/>
            <a:ext cx="5476875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347" name="Google Shape;347;p15"/>
          <p:cNvCxnSpPr/>
          <p:nvPr/>
        </p:nvCxnSpPr>
        <p:spPr>
          <a:xfrm flipH="1" rot="10800000">
            <a:off x="6095999" y="2849344"/>
            <a:ext cx="1" cy="3147824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8" name="Google Shape;348;p15"/>
          <p:cNvSpPr/>
          <p:nvPr/>
        </p:nvSpPr>
        <p:spPr>
          <a:xfrm>
            <a:off x="3471861" y="2849344"/>
            <a:ext cx="5248275" cy="2944318"/>
          </a:xfrm>
          <a:custGeom>
            <a:rect b="b" l="l" r="r" t="t"/>
            <a:pathLst>
              <a:path extrusionOk="0" h="1677494" w="5248275">
                <a:moveTo>
                  <a:pt x="0" y="1365549"/>
                </a:moveTo>
                <a:cubicBezTo>
                  <a:pt x="183356" y="1027411"/>
                  <a:pt x="366713" y="689274"/>
                  <a:pt x="533400" y="708324"/>
                </a:cubicBezTo>
                <a:cubicBezTo>
                  <a:pt x="700087" y="727374"/>
                  <a:pt x="854075" y="1395712"/>
                  <a:pt x="1000125" y="1479849"/>
                </a:cubicBezTo>
                <a:cubicBezTo>
                  <a:pt x="1146175" y="1563987"/>
                  <a:pt x="1211263" y="1254424"/>
                  <a:pt x="1409700" y="1213149"/>
                </a:cubicBezTo>
                <a:cubicBezTo>
                  <a:pt x="1608137" y="1171874"/>
                  <a:pt x="1944687" y="1433812"/>
                  <a:pt x="2190750" y="1232199"/>
                </a:cubicBezTo>
                <a:cubicBezTo>
                  <a:pt x="2436813" y="1030586"/>
                  <a:pt x="2663825" y="-69551"/>
                  <a:pt x="2886075" y="3474"/>
                </a:cubicBezTo>
                <a:cubicBezTo>
                  <a:pt x="3108325" y="76499"/>
                  <a:pt x="3303587" y="1565574"/>
                  <a:pt x="3524250" y="1670349"/>
                </a:cubicBezTo>
                <a:cubicBezTo>
                  <a:pt x="3744913" y="1775124"/>
                  <a:pt x="4000500" y="694036"/>
                  <a:pt x="4210050" y="632124"/>
                </a:cubicBezTo>
                <a:cubicBezTo>
                  <a:pt x="4419600" y="570212"/>
                  <a:pt x="4629150" y="1229024"/>
                  <a:pt x="4781550" y="1298874"/>
                </a:cubicBezTo>
                <a:cubicBezTo>
                  <a:pt x="4933950" y="1368724"/>
                  <a:pt x="5046663" y="1065511"/>
                  <a:pt x="5124450" y="1051224"/>
                </a:cubicBezTo>
                <a:cubicBezTo>
                  <a:pt x="5202238" y="1036936"/>
                  <a:pt x="5225256" y="1125042"/>
                  <a:pt x="5248275" y="1213149"/>
                </a:cubicBezTo>
              </a:path>
            </a:pathLst>
          </a:custGeom>
          <a:noFill/>
          <a:ln cap="flat" cmpd="sng" w="571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5"/>
          <p:cNvSpPr/>
          <p:nvPr/>
        </p:nvSpPr>
        <p:spPr>
          <a:xfrm>
            <a:off x="7810500" y="4197678"/>
            <a:ext cx="247650" cy="247650"/>
          </a:xfrm>
          <a:prstGeom prst="ellipse">
            <a:avLst/>
          </a:prstGeom>
          <a:solidFill>
            <a:srgbClr val="FFFF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5"/>
          <p:cNvSpPr/>
          <p:nvPr/>
        </p:nvSpPr>
        <p:spPr>
          <a:xfrm>
            <a:off x="4076700" y="4540578"/>
            <a:ext cx="247650" cy="247650"/>
          </a:xfrm>
          <a:prstGeom prst="ellipse">
            <a:avLst/>
          </a:prstGeom>
          <a:solidFill>
            <a:srgbClr val="FFFF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5"/>
          <p:cNvSpPr/>
          <p:nvPr/>
        </p:nvSpPr>
        <p:spPr>
          <a:xfrm>
            <a:off x="5753100" y="4197678"/>
            <a:ext cx="247650" cy="247650"/>
          </a:xfrm>
          <a:prstGeom prst="ellipse">
            <a:avLst/>
          </a:prstGeom>
          <a:solidFill>
            <a:srgbClr val="FFFF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5"/>
          <p:cNvSpPr/>
          <p:nvPr/>
        </p:nvSpPr>
        <p:spPr>
          <a:xfrm>
            <a:off x="6400800" y="3235653"/>
            <a:ext cx="247650" cy="247650"/>
          </a:xfrm>
          <a:prstGeom prst="ellipse">
            <a:avLst/>
          </a:prstGeom>
          <a:solidFill>
            <a:srgbClr val="FFFF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5"/>
          <p:cNvSpPr/>
          <p:nvPr/>
        </p:nvSpPr>
        <p:spPr>
          <a:xfrm>
            <a:off x="7217568" y="4664403"/>
            <a:ext cx="247650" cy="247650"/>
          </a:xfrm>
          <a:prstGeom prst="ellipse">
            <a:avLst/>
          </a:prstGeom>
          <a:solidFill>
            <a:srgbClr val="FFFF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5"/>
          <p:cNvSpPr txBox="1"/>
          <p:nvPr/>
        </p:nvSpPr>
        <p:spPr>
          <a:xfrm>
            <a:off x="8834423" y="5766325"/>
            <a:ext cx="217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Space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5"/>
          <p:cNvSpPr txBox="1"/>
          <p:nvPr/>
        </p:nvSpPr>
        <p:spPr>
          <a:xfrm>
            <a:off x="5637378" y="2381635"/>
            <a:ext cx="9172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Misfit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5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" name="Google Shape;357;p15"/>
          <p:cNvSpPr/>
          <p:nvPr/>
        </p:nvSpPr>
        <p:spPr>
          <a:xfrm>
            <a:off x="7768400" y="4409175"/>
            <a:ext cx="371900" cy="773550"/>
          </a:xfrm>
          <a:custGeom>
            <a:rect b="b" l="l" r="r" t="t"/>
            <a:pathLst>
              <a:path extrusionOk="0" h="30942" w="14876">
                <a:moveTo>
                  <a:pt x="0" y="0"/>
                </a:moveTo>
                <a:cubicBezTo>
                  <a:pt x="1488" y="4265"/>
                  <a:pt x="6447" y="20430"/>
                  <a:pt x="8926" y="25587"/>
                </a:cubicBezTo>
                <a:cubicBezTo>
                  <a:pt x="11405" y="30744"/>
                  <a:pt x="13884" y="30050"/>
                  <a:pt x="14876" y="30942"/>
                </a:cubicBezTo>
              </a:path>
            </a:pathLst>
          </a:cu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358" name="Google Shape;358;p15"/>
          <p:cNvSpPr/>
          <p:nvPr/>
        </p:nvSpPr>
        <p:spPr>
          <a:xfrm>
            <a:off x="7203100" y="4974475"/>
            <a:ext cx="267775" cy="847950"/>
          </a:xfrm>
          <a:custGeom>
            <a:rect b="b" l="l" r="r" t="t"/>
            <a:pathLst>
              <a:path extrusionOk="0" h="33918" w="10711">
                <a:moveTo>
                  <a:pt x="10711" y="0"/>
                </a:moveTo>
                <a:cubicBezTo>
                  <a:pt x="9719" y="4165"/>
                  <a:pt x="6545" y="19339"/>
                  <a:pt x="4760" y="24992"/>
                </a:cubicBezTo>
                <a:cubicBezTo>
                  <a:pt x="2975" y="30645"/>
                  <a:pt x="793" y="32430"/>
                  <a:pt x="0" y="33918"/>
                </a:cubicBezTo>
              </a:path>
            </a:pathLst>
          </a:cu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stealth"/>
          </a:ln>
        </p:spPr>
      </p:sp>
      <p:sp>
        <p:nvSpPr>
          <p:cNvPr id="359" name="Google Shape;359;p15"/>
          <p:cNvSpPr/>
          <p:nvPr/>
        </p:nvSpPr>
        <p:spPr>
          <a:xfrm>
            <a:off x="6355150" y="3486825"/>
            <a:ext cx="476025" cy="2353100"/>
          </a:xfrm>
          <a:custGeom>
            <a:rect b="b" l="l" r="r" t="t"/>
            <a:pathLst>
              <a:path extrusionOk="0" h="94124" w="19041">
                <a:moveTo>
                  <a:pt x="0" y="0"/>
                </a:moveTo>
                <a:cubicBezTo>
                  <a:pt x="2182" y="14182"/>
                  <a:pt x="9918" y="69721"/>
                  <a:pt x="13091" y="85093"/>
                </a:cubicBezTo>
                <a:cubicBezTo>
                  <a:pt x="16265" y="100465"/>
                  <a:pt x="18049" y="91044"/>
                  <a:pt x="19041" y="92234"/>
                </a:cubicBezTo>
              </a:path>
            </a:pathLst>
          </a:cu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stealth"/>
          </a:ln>
        </p:spPr>
      </p:sp>
      <p:grpSp>
        <p:nvGrpSpPr>
          <p:cNvPr id="360" name="Google Shape;360;p15"/>
          <p:cNvGrpSpPr/>
          <p:nvPr/>
        </p:nvGrpSpPr>
        <p:grpSpPr>
          <a:xfrm>
            <a:off x="4569975" y="4305025"/>
            <a:ext cx="1413255" cy="952100"/>
            <a:chOff x="4569975" y="4305025"/>
            <a:chExt cx="1413255" cy="952100"/>
          </a:xfrm>
        </p:grpSpPr>
        <p:sp>
          <p:nvSpPr>
            <p:cNvPr id="361" name="Google Shape;361;p15"/>
            <p:cNvSpPr/>
            <p:nvPr/>
          </p:nvSpPr>
          <p:spPr>
            <a:xfrm>
              <a:off x="5715450" y="4483550"/>
              <a:ext cx="267780" cy="773548"/>
            </a:xfrm>
            <a:custGeom>
              <a:rect b="b" l="l" r="r" t="t"/>
              <a:pathLst>
                <a:path extrusionOk="0" h="21422" w="5950">
                  <a:moveTo>
                    <a:pt x="5950" y="0"/>
                  </a:moveTo>
                  <a:lnTo>
                    <a:pt x="0" y="21422"/>
                  </a:lnTo>
                </a:path>
              </a:pathLst>
            </a:custGeom>
            <a:noFill/>
            <a:ln cap="flat" cmpd="sng" w="76200">
              <a:solidFill>
                <a:srgbClr val="FF9900"/>
              </a:solidFill>
              <a:prstDash val="solid"/>
              <a:round/>
              <a:headEnd len="med" w="med" type="none"/>
              <a:tailEnd len="med" w="med" type="stealth"/>
            </a:ln>
          </p:spPr>
        </p:sp>
        <p:sp>
          <p:nvSpPr>
            <p:cNvPr id="362" name="Google Shape;362;p15"/>
            <p:cNvSpPr/>
            <p:nvPr/>
          </p:nvSpPr>
          <p:spPr>
            <a:xfrm>
              <a:off x="4569975" y="4305025"/>
              <a:ext cx="1085975" cy="952100"/>
            </a:xfrm>
            <a:custGeom>
              <a:rect b="b" l="l" r="r" t="t"/>
              <a:pathLst>
                <a:path extrusionOk="0" h="38084" w="43439">
                  <a:moveTo>
                    <a:pt x="43439" y="0"/>
                  </a:moveTo>
                  <a:cubicBezTo>
                    <a:pt x="42646" y="3868"/>
                    <a:pt x="43836" y="20529"/>
                    <a:pt x="38679" y="23207"/>
                  </a:cubicBezTo>
                  <a:cubicBezTo>
                    <a:pt x="33522" y="25885"/>
                    <a:pt x="18943" y="13588"/>
                    <a:pt x="12496" y="16067"/>
                  </a:cubicBezTo>
                  <a:cubicBezTo>
                    <a:pt x="6050" y="18547"/>
                    <a:pt x="2083" y="34415"/>
                    <a:pt x="0" y="38084"/>
                  </a:cubicBezTo>
                </a:path>
              </a:pathLst>
            </a:custGeom>
            <a:noFill/>
            <a:ln cap="flat" cmpd="sng" w="76200">
              <a:solidFill>
                <a:srgbClr val="FF9900"/>
              </a:solidFill>
              <a:prstDash val="solid"/>
              <a:round/>
              <a:headEnd len="med" w="med" type="none"/>
              <a:tailEnd len="med" w="med" type="stealth"/>
            </a:ln>
          </p:spPr>
        </p:sp>
      </p:grpSp>
      <p:sp>
        <p:nvSpPr>
          <p:cNvPr id="363" name="Google Shape;363;p15"/>
          <p:cNvSpPr/>
          <p:nvPr/>
        </p:nvSpPr>
        <p:spPr>
          <a:xfrm>
            <a:off x="3989800" y="4781075"/>
            <a:ext cx="252900" cy="684300"/>
          </a:xfrm>
          <a:custGeom>
            <a:rect b="b" l="l" r="r" t="t"/>
            <a:pathLst>
              <a:path extrusionOk="0" h="27372" w="10116">
                <a:moveTo>
                  <a:pt x="0" y="0"/>
                </a:moveTo>
                <a:lnTo>
                  <a:pt x="10116" y="27372"/>
                </a:lnTo>
              </a:path>
            </a:pathLst>
          </a:custGeom>
          <a:noFill/>
          <a:ln cap="flat" cmpd="sng" w="76200">
            <a:solidFill>
              <a:srgbClr val="FF9900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142" name="Google Shape;142;p2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Seismic Hazard has higher correlation with </a:t>
            </a:r>
            <a:r>
              <a:rPr lang="en-US" sz="2400" u="sng"/>
              <a:t>Shear Waves</a:t>
            </a:r>
            <a:r>
              <a:rPr lang="en-US" sz="2400"/>
              <a:t> and </a:t>
            </a:r>
            <a:r>
              <a:rPr lang="en-US" sz="2400" u="sng"/>
              <a:t>Surface Waves</a:t>
            </a:r>
            <a:r>
              <a:rPr lang="en-US" sz="2400"/>
              <a:t>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Seismic Tomography: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shallow portion resolution not enough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Deep Drilling and Downhole Methods: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Expensive, Destructive, struggle when horizontal mapping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Inversions have non-uniqueness issue</a:t>
            </a:r>
            <a:endParaRPr/>
          </a:p>
          <a:p>
            <a:pPr indent="-762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3" name="Google Shape;143;p2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Vs Model</a:t>
            </a:r>
            <a:endParaRPr/>
          </a:p>
        </p:txBody>
      </p:sp>
      <p:sp>
        <p:nvSpPr>
          <p:cNvPr id="369" name="Google Shape;369;p16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Vs model inverted from </a:t>
            </a:r>
            <a:r>
              <a:rPr lang="en-US" u="sng"/>
              <a:t>Rayleigh Wave Phase Velocity Dispersion Curve</a:t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u="sng"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u="sng"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70" name="Google Shape;370;p16"/>
          <p:cNvSpPr txBox="1"/>
          <p:nvPr/>
        </p:nvSpPr>
        <p:spPr>
          <a:xfrm>
            <a:off x="866775" y="2125996"/>
            <a:ext cx="5297348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constrained by depth of Vp interfaces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1" name="Google Shape;371;p16"/>
          <p:cNvSpPr txBox="1"/>
          <p:nvPr/>
        </p:nvSpPr>
        <p:spPr>
          <a:xfrm>
            <a:off x="866775" y="2668921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Monte Carlo sampling generate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random models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within parameter space</a:t>
            </a:r>
            <a:endParaRPr/>
          </a:p>
        </p:txBody>
      </p:sp>
      <p:sp>
        <p:nvSpPr>
          <p:cNvPr id="372" name="Google Shape;372;p16"/>
          <p:cNvSpPr txBox="1"/>
          <p:nvPr/>
        </p:nvSpPr>
        <p:spPr>
          <a:xfrm>
            <a:off x="866775" y="3218133"/>
            <a:ext cx="9812623" cy="577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evaluate convergence: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Observed vs Forward Modeling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dispersion curve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3" name="Google Shape;373;p16"/>
          <p:cNvSpPr txBox="1"/>
          <p:nvPr/>
        </p:nvSpPr>
        <p:spPr>
          <a:xfrm>
            <a:off x="866776" y="3770570"/>
            <a:ext cx="10458450" cy="1685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convergence issue: trapped in Local Minimum?</a:t>
            </a:r>
            <a:b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run 5 inversions, select the best few models (e.g. 100 models) and calculate their </a:t>
            </a:r>
            <a:r>
              <a:rPr lang="en-US" sz="24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mean Vs profile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" name="Google Shape;374;p16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859" y="409575"/>
            <a:ext cx="5172853" cy="58184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80" name="Google Shape;380;p17"/>
          <p:cNvPicPr preferRelativeResize="0"/>
          <p:nvPr/>
        </p:nvPicPr>
        <p:blipFill rotWithShape="1">
          <a:blip r:embed="rId4">
            <a:alphaModFix/>
          </a:blip>
          <a:srcRect b="0" l="0" r="4033" t="0"/>
          <a:stretch/>
        </p:blipFill>
        <p:spPr>
          <a:xfrm>
            <a:off x="5619181" y="409575"/>
            <a:ext cx="6015960" cy="581842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1" name="Google Shape;381;p17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8"/>
          <p:cNvSpPr/>
          <p:nvPr>
            <p:ph type="title"/>
          </p:nvPr>
        </p:nvSpPr>
        <p:spPr>
          <a:xfrm>
            <a:off x="831850" y="1709738"/>
            <a:ext cx="10515600" cy="2852737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/>
              <a:t>Study Area</a:t>
            </a:r>
            <a:endParaRPr sz="4400"/>
          </a:p>
        </p:txBody>
      </p:sp>
      <p:sp>
        <p:nvSpPr>
          <p:cNvPr id="387" name="Google Shape;387;p18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e6c9bb2259_1_18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16667" name="adj"/>
            </a:avLst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Ilan Plain Basin</a:t>
            </a:r>
            <a:endParaRPr/>
          </a:p>
        </p:txBody>
      </p:sp>
      <p:sp>
        <p:nvSpPr>
          <p:cNvPr id="394" name="Google Shape;394;g3e6c9bb2259_1_18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572" name="adj"/>
            </a:avLst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Post-collision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Sedimentary Basin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Tourism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Hot Spring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Cold Spring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Co-existing Fire and Water phenomena (natural gas with  groundwater wells)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Fluids and Fractures</a:t>
            </a:r>
            <a:endParaRPr/>
          </a:p>
        </p:txBody>
      </p:sp>
      <p:sp>
        <p:nvSpPr>
          <p:cNvPr id="395" name="Google Shape;395;g3e6c9bb2259_1_18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e6c9bb2259_1_12"/>
          <p:cNvSpPr/>
          <p:nvPr>
            <p:ph type="title"/>
          </p:nvPr>
        </p:nvSpPr>
        <p:spPr>
          <a:xfrm>
            <a:off x="831850" y="1709738"/>
            <a:ext cx="10515600" cy="28527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 sz="4400"/>
              <a:t>Results and Discussions</a:t>
            </a:r>
            <a:endParaRPr sz="4400"/>
          </a:p>
        </p:txBody>
      </p:sp>
      <p:sp>
        <p:nvSpPr>
          <p:cNvPr id="401" name="Google Shape;401;g3e6c9bb2259_1_12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9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Data Set</a:t>
            </a:r>
            <a:endParaRPr/>
          </a:p>
        </p:txBody>
      </p:sp>
      <p:sp>
        <p:nvSpPr>
          <p:cNvPr id="407" name="Google Shape;407;p19"/>
          <p:cNvSpPr/>
          <p:nvPr>
            <p:ph idx="1" type="body"/>
          </p:nvPr>
        </p:nvSpPr>
        <p:spPr>
          <a:xfrm>
            <a:off x="838200" y="1548000"/>
            <a:ext cx="57144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Study Area: Yilan plain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Data: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10 Microtremor Sensors of 3 different radius; 9 Sites</a:t>
            </a:r>
            <a:endParaRPr/>
          </a:p>
        </p:txBody>
      </p:sp>
      <p:sp>
        <p:nvSpPr>
          <p:cNvPr id="408" name="Google Shape;408;p19"/>
          <p:cNvSpPr/>
          <p:nvPr/>
        </p:nvSpPr>
        <p:spPr>
          <a:xfrm rot="3600000">
            <a:off x="2953469" y="4695412"/>
            <a:ext cx="1292389" cy="1114128"/>
          </a:xfrm>
          <a:prstGeom prst="triangle">
            <a:avLst>
              <a:gd fmla="val 50000" name="adj"/>
            </a:avLst>
          </a:prstGeom>
          <a:noFill/>
          <a:ln cap="flat" cmpd="sng" w="76200">
            <a:solidFill>
              <a:srgbClr val="EA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2146485" y="3851810"/>
            <a:ext cx="2598955" cy="2240480"/>
          </a:xfrm>
          <a:prstGeom prst="triangle">
            <a:avLst>
              <a:gd fmla="val 50000" name="adj"/>
            </a:avLst>
          </a:prstGeom>
          <a:noFill/>
          <a:ln cap="flat" cmpd="sng" w="7620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3113100" y="4971891"/>
            <a:ext cx="650957" cy="561170"/>
          </a:xfrm>
          <a:prstGeom prst="triangle">
            <a:avLst>
              <a:gd fmla="val 50000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9"/>
          <p:cNvSpPr/>
          <p:nvPr/>
        </p:nvSpPr>
        <p:spPr>
          <a:xfrm>
            <a:off x="3055950" y="5471792"/>
            <a:ext cx="114300" cy="114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9"/>
          <p:cNvSpPr/>
          <p:nvPr/>
        </p:nvSpPr>
        <p:spPr>
          <a:xfrm>
            <a:off x="3388812" y="5310000"/>
            <a:ext cx="114300" cy="114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9"/>
          <p:cNvSpPr/>
          <p:nvPr/>
        </p:nvSpPr>
        <p:spPr>
          <a:xfrm>
            <a:off x="3693287" y="5486616"/>
            <a:ext cx="114300" cy="114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9"/>
          <p:cNvSpPr/>
          <p:nvPr/>
        </p:nvSpPr>
        <p:spPr>
          <a:xfrm>
            <a:off x="3388812" y="4918860"/>
            <a:ext cx="114300" cy="114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/>
          <p:nvPr/>
        </p:nvSpPr>
        <p:spPr>
          <a:xfrm>
            <a:off x="3388812" y="6045845"/>
            <a:ext cx="114300" cy="114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4036461" y="4918860"/>
            <a:ext cx="114300" cy="114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9"/>
          <p:cNvSpPr/>
          <p:nvPr/>
        </p:nvSpPr>
        <p:spPr>
          <a:xfrm>
            <a:off x="2732126" y="4914741"/>
            <a:ext cx="114300" cy="114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9"/>
          <p:cNvSpPr/>
          <p:nvPr/>
        </p:nvSpPr>
        <p:spPr>
          <a:xfrm>
            <a:off x="2096202" y="6035730"/>
            <a:ext cx="114300" cy="114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9"/>
          <p:cNvSpPr/>
          <p:nvPr/>
        </p:nvSpPr>
        <p:spPr>
          <a:xfrm>
            <a:off x="4684783" y="6045845"/>
            <a:ext cx="114300" cy="114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9"/>
          <p:cNvSpPr/>
          <p:nvPr/>
        </p:nvSpPr>
        <p:spPr>
          <a:xfrm>
            <a:off x="3388812" y="3816866"/>
            <a:ext cx="114300" cy="1143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1" name="Google Shape;421;p19"/>
          <p:cNvGrpSpPr/>
          <p:nvPr/>
        </p:nvGrpSpPr>
        <p:grpSpPr>
          <a:xfrm>
            <a:off x="7213215" y="388108"/>
            <a:ext cx="3202699" cy="6333367"/>
            <a:chOff x="18419868" y="10344673"/>
            <a:chExt cx="4551175" cy="9000001"/>
          </a:xfrm>
        </p:grpSpPr>
        <p:pic>
          <p:nvPicPr>
            <p:cNvPr id="422" name="Google Shape;422;p19"/>
            <p:cNvPicPr preferRelativeResize="0"/>
            <p:nvPr/>
          </p:nvPicPr>
          <p:blipFill rotWithShape="1">
            <a:blip r:embed="rId3">
              <a:alphaModFix/>
            </a:blip>
            <a:srcRect b="3089" l="53292" r="7482" t="4824"/>
            <a:stretch/>
          </p:blipFill>
          <p:spPr>
            <a:xfrm>
              <a:off x="18419868" y="10344673"/>
              <a:ext cx="4551175" cy="900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" name="Google Shape;423;p19"/>
            <p:cNvSpPr txBox="1"/>
            <p:nvPr/>
          </p:nvSpPr>
          <p:spPr>
            <a:xfrm>
              <a:off x="21225811" y="10404546"/>
              <a:ext cx="269214" cy="33833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I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24" name="Google Shape;424;p19"/>
            <p:cNvSpPr txBox="1"/>
            <p:nvPr/>
          </p:nvSpPr>
          <p:spPr>
            <a:xfrm>
              <a:off x="21281677" y="11847475"/>
              <a:ext cx="359771" cy="4313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H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25" name="Google Shape;425;p19"/>
            <p:cNvSpPr txBox="1"/>
            <p:nvPr/>
          </p:nvSpPr>
          <p:spPr>
            <a:xfrm>
              <a:off x="19521152" y="11847475"/>
              <a:ext cx="359771" cy="4313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G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26" name="Google Shape;426;p19"/>
            <p:cNvSpPr txBox="1"/>
            <p:nvPr/>
          </p:nvSpPr>
          <p:spPr>
            <a:xfrm>
              <a:off x="20910186" y="13904736"/>
              <a:ext cx="315600" cy="431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A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27" name="Google Shape;427;p19"/>
            <p:cNvSpPr txBox="1"/>
            <p:nvPr/>
          </p:nvSpPr>
          <p:spPr>
            <a:xfrm>
              <a:off x="21757687" y="13793584"/>
              <a:ext cx="319379" cy="4313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C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28" name="Google Shape;428;p19"/>
            <p:cNvSpPr txBox="1"/>
            <p:nvPr/>
          </p:nvSpPr>
          <p:spPr>
            <a:xfrm>
              <a:off x="18809525" y="15869357"/>
              <a:ext cx="323903" cy="4313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F </a:t>
              </a:r>
              <a:endParaRPr/>
            </a:p>
          </p:txBody>
        </p:sp>
        <p:sp>
          <p:nvSpPr>
            <p:cNvPr id="429" name="Google Shape;429;p19"/>
            <p:cNvSpPr txBox="1"/>
            <p:nvPr/>
          </p:nvSpPr>
          <p:spPr>
            <a:xfrm>
              <a:off x="20796828" y="15279407"/>
              <a:ext cx="284529" cy="43135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B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30" name="Google Shape;430;p19"/>
            <p:cNvSpPr txBox="1"/>
            <p:nvPr/>
          </p:nvSpPr>
          <p:spPr>
            <a:xfrm>
              <a:off x="22077066" y="16294677"/>
              <a:ext cx="319379" cy="4313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D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31" name="Google Shape;431;p19"/>
            <p:cNvSpPr txBox="1"/>
            <p:nvPr/>
          </p:nvSpPr>
          <p:spPr>
            <a:xfrm>
              <a:off x="21807868" y="18306363"/>
              <a:ext cx="239923" cy="4313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E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432" name="Google Shape;432;p19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0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Research Information 1</a:t>
            </a:r>
            <a:endParaRPr/>
          </a:p>
        </p:txBody>
      </p:sp>
      <p:sp>
        <p:nvSpPr>
          <p:cNvPr id="438" name="Google Shape;438;p20"/>
          <p:cNvSpPr/>
          <p:nvPr>
            <p:ph idx="1" type="body"/>
          </p:nvPr>
        </p:nvSpPr>
        <p:spPr>
          <a:xfrm>
            <a:off x="838200" y="1548000"/>
            <a:ext cx="5714384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Study Area: Ilan Plain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Data: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10 Microtremor Sensors of 3 different radius; 9 Sites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9 Seismic Reflection survey lines</a:t>
            </a:r>
            <a:endParaRPr/>
          </a:p>
        </p:txBody>
      </p:sp>
      <p:grpSp>
        <p:nvGrpSpPr>
          <p:cNvPr id="439" name="Google Shape;439;p20"/>
          <p:cNvGrpSpPr/>
          <p:nvPr/>
        </p:nvGrpSpPr>
        <p:grpSpPr>
          <a:xfrm>
            <a:off x="7213215" y="388108"/>
            <a:ext cx="3202699" cy="6333367"/>
            <a:chOff x="18419868" y="10344673"/>
            <a:chExt cx="4551176" cy="9000000"/>
          </a:xfrm>
        </p:grpSpPr>
        <p:pic>
          <p:nvPicPr>
            <p:cNvPr id="440" name="Google Shape;440;p20"/>
            <p:cNvPicPr preferRelativeResize="0"/>
            <p:nvPr/>
          </p:nvPicPr>
          <p:blipFill rotWithShape="1">
            <a:blip r:embed="rId3">
              <a:alphaModFix/>
            </a:blip>
            <a:srcRect b="3089" l="53292" r="7482" t="4824"/>
            <a:stretch/>
          </p:blipFill>
          <p:spPr>
            <a:xfrm>
              <a:off x="18419868" y="10344673"/>
              <a:ext cx="4551176" cy="900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1" name="Google Shape;441;p20"/>
            <p:cNvSpPr txBox="1"/>
            <p:nvPr/>
          </p:nvSpPr>
          <p:spPr>
            <a:xfrm>
              <a:off x="21225811" y="10404546"/>
              <a:ext cx="269214" cy="33833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I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42" name="Google Shape;442;p20"/>
            <p:cNvSpPr txBox="1"/>
            <p:nvPr/>
          </p:nvSpPr>
          <p:spPr>
            <a:xfrm>
              <a:off x="21281677" y="11847475"/>
              <a:ext cx="359771" cy="4313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H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43" name="Google Shape;443;p20"/>
            <p:cNvSpPr txBox="1"/>
            <p:nvPr/>
          </p:nvSpPr>
          <p:spPr>
            <a:xfrm>
              <a:off x="19521152" y="11847475"/>
              <a:ext cx="359771" cy="4313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G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44" name="Google Shape;444;p20"/>
            <p:cNvSpPr txBox="1"/>
            <p:nvPr/>
          </p:nvSpPr>
          <p:spPr>
            <a:xfrm>
              <a:off x="20910186" y="13904736"/>
              <a:ext cx="315625" cy="4313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A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45" name="Google Shape;445;p20"/>
            <p:cNvSpPr txBox="1"/>
            <p:nvPr/>
          </p:nvSpPr>
          <p:spPr>
            <a:xfrm>
              <a:off x="21757687" y="13793584"/>
              <a:ext cx="319379" cy="4313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C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46" name="Google Shape;446;p20"/>
            <p:cNvSpPr txBox="1"/>
            <p:nvPr/>
          </p:nvSpPr>
          <p:spPr>
            <a:xfrm>
              <a:off x="18809525" y="15869357"/>
              <a:ext cx="323903" cy="4313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F </a:t>
              </a:r>
              <a:endParaRPr/>
            </a:p>
          </p:txBody>
        </p:sp>
        <p:sp>
          <p:nvSpPr>
            <p:cNvPr id="447" name="Google Shape;447;p20"/>
            <p:cNvSpPr txBox="1"/>
            <p:nvPr/>
          </p:nvSpPr>
          <p:spPr>
            <a:xfrm>
              <a:off x="20796828" y="15279407"/>
              <a:ext cx="284529" cy="43135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B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48" name="Google Shape;448;p20"/>
            <p:cNvSpPr txBox="1"/>
            <p:nvPr/>
          </p:nvSpPr>
          <p:spPr>
            <a:xfrm>
              <a:off x="22077066" y="16294677"/>
              <a:ext cx="319379" cy="4313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D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449" name="Google Shape;449;p20"/>
            <p:cNvSpPr txBox="1"/>
            <p:nvPr/>
          </p:nvSpPr>
          <p:spPr>
            <a:xfrm>
              <a:off x="21807868" y="18306363"/>
              <a:ext cx="239923" cy="4313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E</a:t>
              </a:r>
              <a:endParaRPr b="1" sz="2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450" name="Google Shape;450;p20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1" name="Google Shape;451;p20"/>
          <p:cNvSpPr txBox="1"/>
          <p:nvPr/>
        </p:nvSpPr>
        <p:spPr>
          <a:xfrm>
            <a:off x="1040125" y="4837000"/>
            <a:ext cx="4998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Ilan Plain (Google Map Link)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https://maps.app.goo.gl/4D9vo9fFbxpwLMkn7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2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15" r="15" t="0"/>
          <a:stretch/>
        </p:blipFill>
        <p:spPr>
          <a:xfrm>
            <a:off x="6096705" y="0"/>
            <a:ext cx="2880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57" name="Google Shape;457;p21"/>
          <p:cNvPicPr preferRelativeResize="0"/>
          <p:nvPr>
            <p:ph idx="6" type="pic"/>
          </p:nvPr>
        </p:nvPicPr>
        <p:blipFill rotWithShape="1">
          <a:blip r:embed="rId4">
            <a:alphaModFix/>
          </a:blip>
          <a:srcRect b="0" l="15" r="15" t="0"/>
          <a:stretch/>
        </p:blipFill>
        <p:spPr>
          <a:xfrm>
            <a:off x="6096705" y="3240000"/>
            <a:ext cx="2880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58" name="Google Shape;458;p21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6000" y="3240000"/>
            <a:ext cx="2880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59" name="Google Shape;459;p21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76705" y="0"/>
            <a:ext cx="2880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60" name="Google Shape;460;p21"/>
          <p:cNvPicPr preferRelativeResize="0"/>
          <p:nvPr>
            <p:ph idx="7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976705" y="3240000"/>
            <a:ext cx="2880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61" name="Google Shape;461;p21"/>
          <p:cNvPicPr preferRelativeResize="0"/>
          <p:nvPr>
            <p:ph idx="4" type="pic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6000" y="0"/>
            <a:ext cx="2880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62" name="Google Shape;462;p21"/>
          <p:cNvPicPr preferRelativeResize="0"/>
          <p:nvPr>
            <p:ph idx="5" type="pic"/>
          </p:nvPr>
        </p:nvPicPr>
        <p:blipFill rotWithShape="1">
          <a:blip r:embed="rId9">
            <a:alphaModFix/>
          </a:blip>
          <a:srcRect b="0" l="15" r="15" t="0"/>
          <a:stretch/>
        </p:blipFill>
        <p:spPr>
          <a:xfrm>
            <a:off x="3216000" y="0"/>
            <a:ext cx="2880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63" name="Google Shape;463;p21"/>
          <p:cNvPicPr preferRelativeResize="0"/>
          <p:nvPr>
            <p:ph idx="9" type="pic"/>
          </p:nvPr>
        </p:nvPicPr>
        <p:blipFill rotWithShape="1">
          <a:blip r:embed="rId10">
            <a:alphaModFix/>
          </a:blip>
          <a:srcRect b="0" l="15" r="15" t="0"/>
          <a:stretch/>
        </p:blipFill>
        <p:spPr>
          <a:xfrm>
            <a:off x="3216000" y="3240000"/>
            <a:ext cx="2880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sp>
        <p:nvSpPr>
          <p:cNvPr id="464" name="Google Shape;464;p21"/>
          <p:cNvSpPr/>
          <p:nvPr/>
        </p:nvSpPr>
        <p:spPr>
          <a:xfrm rot="2953279">
            <a:off x="2255602" y="3600504"/>
            <a:ext cx="276225" cy="97155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1"/>
          <p:cNvSpPr/>
          <p:nvPr/>
        </p:nvSpPr>
        <p:spPr>
          <a:xfrm rot="3276736">
            <a:off x="5135603" y="3600505"/>
            <a:ext cx="276225" cy="97155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1"/>
          <p:cNvSpPr/>
          <p:nvPr/>
        </p:nvSpPr>
        <p:spPr>
          <a:xfrm rot="4055270">
            <a:off x="7975496" y="3511301"/>
            <a:ext cx="276225" cy="97155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1"/>
          <p:cNvSpPr/>
          <p:nvPr/>
        </p:nvSpPr>
        <p:spPr>
          <a:xfrm rot="4014359">
            <a:off x="10764408" y="3506607"/>
            <a:ext cx="276225" cy="97155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30190" y="0"/>
            <a:ext cx="183569" cy="23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84215" y="3240000"/>
            <a:ext cx="183569" cy="23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05637" y="3252660"/>
            <a:ext cx="166273" cy="20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91247" y="12660"/>
            <a:ext cx="166273" cy="20964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21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22"/>
          <p:cNvPicPr preferRelativeResize="0"/>
          <p:nvPr>
            <p:ph idx="6" type="pic"/>
          </p:nvPr>
        </p:nvPicPr>
        <p:blipFill rotWithShape="1">
          <a:blip r:embed="rId3">
            <a:alphaModFix/>
          </a:blip>
          <a:srcRect b="0" l="8144" r="8144" t="0"/>
          <a:stretch/>
        </p:blipFill>
        <p:spPr>
          <a:xfrm>
            <a:off x="4945676" y="0"/>
            <a:ext cx="2412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78" name="Google Shape;478;p22"/>
          <p:cNvPicPr preferRelativeResize="0"/>
          <p:nvPr>
            <p:ph idx="7" type="pic"/>
          </p:nvPr>
        </p:nvPicPr>
        <p:blipFill rotWithShape="1">
          <a:blip r:embed="rId4">
            <a:alphaModFix/>
          </a:blip>
          <a:srcRect b="0" l="8144" r="8144" t="0"/>
          <a:stretch/>
        </p:blipFill>
        <p:spPr>
          <a:xfrm>
            <a:off x="9780000" y="3240000"/>
            <a:ext cx="2412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79" name="Google Shape;479;p22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0" l="8116" r="8116" t="0"/>
          <a:stretch/>
        </p:blipFill>
        <p:spPr>
          <a:xfrm>
            <a:off x="7364444" y="3240000"/>
            <a:ext cx="2412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80" name="Google Shape;480;p22"/>
          <p:cNvPicPr preferRelativeResize="0"/>
          <p:nvPr>
            <p:ph idx="9" type="pic"/>
          </p:nvPr>
        </p:nvPicPr>
        <p:blipFill rotWithShape="1">
          <a:blip r:embed="rId6">
            <a:alphaModFix/>
          </a:blip>
          <a:srcRect b="0" l="8144" r="8144" t="0"/>
          <a:stretch/>
        </p:blipFill>
        <p:spPr>
          <a:xfrm>
            <a:off x="61374" y="3240000"/>
            <a:ext cx="2412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81" name="Google Shape;481;p22"/>
          <p:cNvPicPr preferRelativeResize="0"/>
          <p:nvPr>
            <p:ph idx="13" type="pic"/>
          </p:nvPr>
        </p:nvPicPr>
        <p:blipFill rotWithShape="1">
          <a:blip r:embed="rId7">
            <a:alphaModFix/>
          </a:blip>
          <a:srcRect b="0" l="8144" r="8144" t="0"/>
          <a:stretch/>
        </p:blipFill>
        <p:spPr>
          <a:xfrm>
            <a:off x="2500310" y="3240000"/>
            <a:ext cx="2412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82" name="Google Shape;482;p22"/>
          <p:cNvPicPr preferRelativeResize="0"/>
          <p:nvPr>
            <p:ph idx="14" type="pic"/>
          </p:nvPr>
        </p:nvPicPr>
        <p:blipFill rotWithShape="1">
          <a:blip r:embed="rId8">
            <a:alphaModFix/>
          </a:blip>
          <a:srcRect b="0" l="8116" r="8116" t="0"/>
          <a:stretch/>
        </p:blipFill>
        <p:spPr>
          <a:xfrm>
            <a:off x="4935690" y="3240000"/>
            <a:ext cx="2412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83" name="Google Shape;483;p22"/>
          <p:cNvPicPr preferRelativeResize="0"/>
          <p:nvPr>
            <p:ph idx="3" type="pic"/>
          </p:nvPr>
        </p:nvPicPr>
        <p:blipFill rotWithShape="1">
          <a:blip r:embed="rId9">
            <a:alphaModFix/>
          </a:blip>
          <a:srcRect b="0" l="8116" r="8116" t="0"/>
          <a:stretch/>
        </p:blipFill>
        <p:spPr>
          <a:xfrm>
            <a:off x="9777128" y="0"/>
            <a:ext cx="2412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84" name="Google Shape;484;p22"/>
          <p:cNvPicPr preferRelativeResize="0"/>
          <p:nvPr>
            <p:ph idx="2" type="pic"/>
          </p:nvPr>
        </p:nvPicPr>
        <p:blipFill rotWithShape="1">
          <a:blip r:embed="rId10">
            <a:alphaModFix/>
          </a:blip>
          <a:srcRect b="0" l="8144" r="8144" t="0"/>
          <a:stretch/>
        </p:blipFill>
        <p:spPr>
          <a:xfrm>
            <a:off x="7364786" y="0"/>
            <a:ext cx="2412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85" name="Google Shape;485;p22"/>
          <p:cNvPicPr preferRelativeResize="0"/>
          <p:nvPr>
            <p:ph idx="4" type="pic"/>
          </p:nvPr>
        </p:nvPicPr>
        <p:blipFill rotWithShape="1">
          <a:blip r:embed="rId11">
            <a:alphaModFix/>
          </a:blip>
          <a:srcRect b="0" l="8144" r="8144" t="0"/>
          <a:stretch/>
        </p:blipFill>
        <p:spPr>
          <a:xfrm>
            <a:off x="64930" y="0"/>
            <a:ext cx="2412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486" name="Google Shape;486;p22"/>
          <p:cNvPicPr preferRelativeResize="0"/>
          <p:nvPr>
            <p:ph idx="5" type="pic"/>
          </p:nvPr>
        </p:nvPicPr>
        <p:blipFill rotWithShape="1">
          <a:blip r:embed="rId12">
            <a:alphaModFix/>
          </a:blip>
          <a:srcRect b="0" l="8116" r="8116" t="0"/>
          <a:stretch/>
        </p:blipFill>
        <p:spPr>
          <a:xfrm>
            <a:off x="2507080" y="0"/>
            <a:ext cx="2412000" cy="3240000"/>
          </a:xfrm>
          <a:prstGeom prst="roundRect">
            <a:avLst>
              <a:gd fmla="val 1965" name="adj"/>
            </a:avLst>
          </a:prstGeom>
          <a:solidFill>
            <a:srgbClr val="FFFFFF"/>
          </a:solidFill>
          <a:ln>
            <a:noFill/>
          </a:ln>
        </p:spPr>
      </p:pic>
      <p:sp>
        <p:nvSpPr>
          <p:cNvPr id="487" name="Google Shape;487;p22"/>
          <p:cNvSpPr/>
          <p:nvPr/>
        </p:nvSpPr>
        <p:spPr>
          <a:xfrm rot="2953279">
            <a:off x="11611358" y="3706910"/>
            <a:ext cx="468751" cy="51069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2"/>
          <p:cNvSpPr/>
          <p:nvPr/>
        </p:nvSpPr>
        <p:spPr>
          <a:xfrm rot="2953279">
            <a:off x="9195631" y="3706910"/>
            <a:ext cx="468751" cy="51069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9" name="Google Shape;489;p22"/>
          <p:cNvCxnSpPr/>
          <p:nvPr/>
        </p:nvCxnSpPr>
        <p:spPr>
          <a:xfrm rot="10800000">
            <a:off x="1122355" y="3658810"/>
            <a:ext cx="428625" cy="120119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dash"/>
            <a:miter lim="800000"/>
            <a:headEnd len="sm" w="sm" type="none"/>
            <a:tailEnd len="med" w="med" type="stealth"/>
          </a:ln>
        </p:spPr>
      </p:cxnSp>
      <p:cxnSp>
        <p:nvCxnSpPr>
          <p:cNvPr id="490" name="Google Shape;490;p22"/>
          <p:cNvCxnSpPr/>
          <p:nvPr/>
        </p:nvCxnSpPr>
        <p:spPr>
          <a:xfrm rot="10800000">
            <a:off x="3534355" y="3658810"/>
            <a:ext cx="428625" cy="120119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dash"/>
            <a:miter lim="800000"/>
            <a:headEnd len="sm" w="sm" type="none"/>
            <a:tailEnd len="med" w="med" type="stealth"/>
          </a:ln>
        </p:spPr>
      </p:cxnSp>
      <p:pic>
        <p:nvPicPr>
          <p:cNvPr id="491" name="Google Shape;491;p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940007" y="19418"/>
            <a:ext cx="146050" cy="21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940007" y="3266137"/>
            <a:ext cx="146050" cy="21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405325" y="6349"/>
            <a:ext cx="195928" cy="23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403278" y="3243543"/>
            <a:ext cx="195928" cy="23791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2"/>
          <p:cNvSpPr/>
          <p:nvPr/>
        </p:nvSpPr>
        <p:spPr>
          <a:xfrm rot="3867082">
            <a:off x="6376983" y="3706909"/>
            <a:ext cx="468751" cy="510691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2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50180" y="3284058"/>
            <a:ext cx="162900" cy="17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84203" y="26138"/>
            <a:ext cx="162900" cy="17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827778" y="3266137"/>
            <a:ext cx="175139" cy="21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824803" y="19418"/>
            <a:ext cx="175139" cy="214793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2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6770" y="136525"/>
            <a:ext cx="4124545" cy="585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161" y="0"/>
            <a:ext cx="3675187" cy="36417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7" name="Google Shape;507;p23"/>
          <p:cNvPicPr preferRelativeResize="0"/>
          <p:nvPr/>
        </p:nvPicPr>
        <p:blipFill rotWithShape="1">
          <a:blip r:embed="rId5">
            <a:alphaModFix/>
          </a:blip>
          <a:srcRect b="0" l="0" r="0" t="68750"/>
          <a:stretch/>
        </p:blipFill>
        <p:spPr>
          <a:xfrm>
            <a:off x="119161" y="3641724"/>
            <a:ext cx="7037609" cy="30607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8" name="Google Shape;50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00633" y="0"/>
            <a:ext cx="3675187" cy="36417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09" name="Google Shape;509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10190" y="29126"/>
            <a:ext cx="175139" cy="21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31606" y="29127"/>
            <a:ext cx="175139" cy="214793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3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2" name="Google Shape;512;p23"/>
          <p:cNvSpPr txBox="1"/>
          <p:nvPr/>
        </p:nvSpPr>
        <p:spPr>
          <a:xfrm>
            <a:off x="7175825" y="5871425"/>
            <a:ext cx="3969300" cy="831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Taiwan Velocity Model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Huang et al. (2014) Vp, Vs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Methodology</a:t>
            </a:r>
            <a:endParaRPr/>
          </a:p>
        </p:txBody>
      </p:sp>
      <p:sp>
        <p:nvSpPr>
          <p:cNvPr id="149" name="Google Shape;149;p4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/>
              <a:t>Vs profile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Inversion use </a:t>
            </a:r>
            <a:r>
              <a:rPr lang="en-US"/>
              <a:t>Surface Wave </a:t>
            </a:r>
            <a:r>
              <a:rPr lang="en-US" u="sng"/>
              <a:t>Dispersion Curve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from </a:t>
            </a:r>
            <a:r>
              <a:rPr lang="en-US" u="sng"/>
              <a:t>Microtremor Array Measurement (MAM)</a:t>
            </a:r>
            <a:endParaRPr/>
          </a:p>
          <a:p>
            <a:pPr indent="-762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Non-uniqueness Issue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Constrain Layer Interfaces by </a:t>
            </a:r>
            <a:r>
              <a:rPr lang="en-US" u="sng"/>
              <a:t>Vp profile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from </a:t>
            </a:r>
            <a:r>
              <a:rPr lang="en-US" u="sng"/>
              <a:t>Seismic Reflection</a:t>
            </a:r>
            <a:endParaRPr u="sng"/>
          </a:p>
        </p:txBody>
      </p:sp>
      <p:sp>
        <p:nvSpPr>
          <p:cNvPr id="150" name="Google Shape;150;p4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541" y="501650"/>
            <a:ext cx="7802106" cy="58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4"/>
          <p:cNvSpPr txBox="1"/>
          <p:nvPr/>
        </p:nvSpPr>
        <p:spPr>
          <a:xfrm>
            <a:off x="8194526" y="3013501"/>
            <a:ext cx="3711000" cy="1200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Plot Vp to Vs distribution with empirical Vp</a:t>
            </a:r>
            <a:r>
              <a:rPr lang="en-US" sz="2400">
                <a:solidFill>
                  <a:schemeClr val="dk1"/>
                </a:solidFill>
              </a:rPr>
              <a:t>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 converting formulas.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4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8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525" name="Google Shape;525;p28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T</a:t>
            </a:r>
            <a:r>
              <a:rPr lang="en-US" sz="2220"/>
              <a:t>ries to give a robust framework to </a:t>
            </a:r>
            <a:r>
              <a:rPr lang="en-US" sz="2220" u="sng"/>
              <a:t>combine different geophysical prospecting techniques across Vp and Vs profiles</a:t>
            </a:r>
            <a:r>
              <a:rPr lang="en-US" sz="2220"/>
              <a:t>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 u="sng"/>
              <a:t>High Vp/Vs ratios</a:t>
            </a:r>
            <a:r>
              <a:rPr lang="en-US" sz="2220"/>
              <a:t> are mainly associated with thick </a:t>
            </a:r>
            <a:r>
              <a:rPr lang="en-US" sz="2220" u="sng"/>
              <a:t>sedimentary deposits</a:t>
            </a:r>
            <a:r>
              <a:rPr lang="en-US" sz="2220"/>
              <a:t> and </a:t>
            </a:r>
            <a:r>
              <a:rPr lang="en-US" sz="2220" u="sng"/>
              <a:t>fluid</a:t>
            </a:r>
            <a:r>
              <a:rPr lang="en-US" sz="2220"/>
              <a:t>-rich layers.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Unusually </a:t>
            </a:r>
            <a:r>
              <a:rPr lang="en-US" sz="2220" u="sng"/>
              <a:t>low Vp/Vs ratios</a:t>
            </a:r>
            <a:r>
              <a:rPr lang="en-US" sz="2220"/>
              <a:t> may indicate </a:t>
            </a:r>
            <a:r>
              <a:rPr lang="en-US" sz="2220" u="sng"/>
              <a:t>fractures</a:t>
            </a:r>
            <a:r>
              <a:rPr lang="en-US" sz="2220" u="sng"/>
              <a:t>, cracks and degassing zones</a:t>
            </a:r>
            <a:r>
              <a:rPr lang="en-US" sz="2220"/>
              <a:t>, </a:t>
            </a:r>
            <a:r>
              <a:rPr lang="en-US" sz="2220"/>
              <a:t>got similar pattern with previous tomography study.</a:t>
            </a:r>
            <a:endParaRPr/>
          </a:p>
          <a:p>
            <a:pPr indent="-228600" lvl="0" marL="2286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Spatial </a:t>
            </a:r>
            <a:r>
              <a:rPr lang="en-US" sz="2220" u="sng"/>
              <a:t>variations in Vp/Vs</a:t>
            </a:r>
            <a:r>
              <a:rPr lang="en-US" sz="2220"/>
              <a:t> patterns reflect </a:t>
            </a:r>
            <a:r>
              <a:rPr lang="en-US" sz="2220" u="sng"/>
              <a:t>differences in sediment thickness and structural setting</a:t>
            </a:r>
            <a:r>
              <a:rPr lang="en-US" sz="2220"/>
              <a:t> across the Ilan Plain Basin.</a:t>
            </a:r>
            <a:endParaRPr/>
          </a:p>
        </p:txBody>
      </p:sp>
      <p:sp>
        <p:nvSpPr>
          <p:cNvPr id="526" name="Google Shape;526;p28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9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532" name="Google Shape;532;p29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5" lvl="0" marL="4572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Compare </a:t>
            </a:r>
            <a:r>
              <a:rPr lang="en-US" u="sng"/>
              <a:t>with additional geophysical prospecting methods</a:t>
            </a:r>
            <a:r>
              <a:rPr lang="en-US"/>
              <a:t> to further verify the reliability of this study.</a:t>
            </a:r>
            <a:endParaRPr/>
          </a:p>
          <a:p>
            <a:pPr indent="-457205" lvl="0" marL="4572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Integrate </a:t>
            </a:r>
            <a:r>
              <a:rPr lang="en-US" u="sng"/>
              <a:t>well logging, resistivity, and MT data</a:t>
            </a:r>
            <a:r>
              <a:rPr lang="en-US"/>
              <a:t> to better constrain fluid distribution. </a:t>
            </a:r>
            <a:endParaRPr/>
          </a:p>
          <a:p>
            <a:pPr indent="-457205" lvl="0" marL="457205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Further investigate </a:t>
            </a:r>
            <a:r>
              <a:rPr lang="en-US" u="sng"/>
              <a:t>the relationship</a:t>
            </a:r>
            <a:r>
              <a:rPr lang="en-US"/>
              <a:t> between fractures, fluid migration, and geothermal activity.</a:t>
            </a:r>
            <a:endParaRPr/>
          </a:p>
        </p:txBody>
      </p:sp>
      <p:sp>
        <p:nvSpPr>
          <p:cNvPr id="533" name="Google Shape;533;p29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e6c9bb2259_0_69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0" name="Google Shape;540;g3e6c9bb2259_0_69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16667" name="adj"/>
            </a:avLst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541" name="Google Shape;541;g3e6c9bb2259_0_69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0" name="adj"/>
            </a:avLst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Antonio, G.-J., José, P.-F., Francisco, J. S.-S., Francisco, L., Mathieu, P. (2016). A computer code for forward calculation and inversion of the H/V spectral ratio under the diffuse field assumption,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Computers &amp; Geosciences 97, 67–78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 doi: 10.1016/j.cageo.2016.06.016.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381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Brocher, T. M. (2005). Empirical Relations between Elastic Wave speeds and Density in the Earth’s Crust. Bulletin of the Seismological Society of America, Vol. 95, No. 6, pp. 2081–2092, doi: 10.1785/0120050077.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381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Chen, C.-T., Yen, Y.-Y., Yen, Y.-T. (2025). Microtremor Survey and Shallow 1D Velocity Structure Analysis in the Heping Area, Hualien.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e6c9bb2259_0_96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8" name="Google Shape;548;g3e6c9bb2259_0_96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16667" name="adj"/>
            </a:avLst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549" name="Google Shape;549;g3e6c9bb2259_0_96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0" name="adj"/>
            </a:avLst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Dix, C. H. (1955). Seismic velocities from surface measurements.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Geophysics, Vol. XX, No. 1, PP. 68-86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 doi: 10.1190/1.1438126.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381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Flinchum, B. A., Grana, D., Carr, B. J., Ravichandran, N., Eppinger, B., &amp; Holbrook, W. S. (2024). Low Vp /Vs values as an indicator for fractures in the critical zone.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Geophysical Research Letters, 51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 e2023GL105946. https://doi. org/10.1029/2023GL105946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381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Takeshi, T., Andajani, R. D., Masafumi K., Akio H., Naoshi A., Susumu A., Kuo-Chen, Guan, Z.-K., Sun, W.-F., Pan, S.-Y., Liu, Y.-H., Keigo K., Jun N. and Haruhiro I. (2025). Supercritical fluid flow through permeable window and phase transitions at volcanic brittle–ductile transition zone. </a:t>
            </a:r>
            <a:r>
              <a:rPr i="1" lang="en-US" sz="2200">
                <a:latin typeface="Times New Roman"/>
                <a:ea typeface="Times New Roman"/>
                <a:cs typeface="Times New Roman"/>
                <a:sym typeface="Times New Roman"/>
              </a:rPr>
              <a:t>Communications Earth &amp; Environment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, doi: 10.1038/s43247-025-02774-4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e6c9bb2259_0_88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6" name="Google Shape;556;g3e6c9bb2259_0_88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16667" name="adj"/>
            </a:avLst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557" name="Google Shape;557;g3e6c9bb2259_0_88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0" name="adj"/>
            </a:avLst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latin typeface="Times New Roman"/>
                <a:ea typeface="Times New Roman"/>
                <a:cs typeface="Times New Roman"/>
                <a:sym typeface="Times New Roman"/>
              </a:rPr>
              <a:t>Textbook</a:t>
            </a: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Peter, M. S. (2009) Introduction to Seismology, 2</a:t>
            </a:r>
            <a:r>
              <a:rPr baseline="30000" lang="en-US" sz="2200">
                <a:latin typeface="Times New Roman"/>
                <a:ea typeface="Times New Roman"/>
                <a:cs typeface="Times New Roman"/>
                <a:sym typeface="Times New Roman"/>
              </a:rPr>
              <a:t>nd</a:t>
            </a: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 Edition.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838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u="sng">
                <a:latin typeface="Times New Roman"/>
                <a:ea typeface="Times New Roman"/>
                <a:cs typeface="Times New Roman"/>
                <a:sym typeface="Times New Roman"/>
              </a:rPr>
              <a:t>Thesis</a:t>
            </a: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381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黃有志（民92）。蘭陽平原場址效應及淺層S波速度構造。碩士論文，國立中央大學地球物理所。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381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張峻瑋（民99）。利用反射震測探討宜蘭平原南部之基盤深度及斷層分佈。碩士論文，國立中央大學地球物理所。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381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石政為（民100）。利用反射震測探討宜蘭平原之基盤深度及構造演化。碩士論文，國立中央大學地球物理所。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381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廖彥迪（民114）。透過反射震測法分析北桃園區域 是否適合作為碳封存場址。碩士論文，國立中央大學地球物理所。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e6c9bb2259_0_78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4" name="Google Shape;564;g3e6c9bb2259_0_78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16667" name="adj"/>
            </a:avLst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565" name="Google Shape;565;g3e6c9bb2259_0_78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0" name="adj"/>
            </a:avLst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838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latin typeface="Times New Roman"/>
                <a:ea typeface="Times New Roman"/>
                <a:cs typeface="Times New Roman"/>
                <a:sym typeface="Times New Roman"/>
              </a:rPr>
              <a:t>Website</a:t>
            </a: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381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Antonio, G.-J., José, P.-F., Francisco, J. S.-S., Francisco, L., Mathieu, P., Maik, N. (2016). HV-inv: A software for inversion of H/V spectral ratios of ambient noise based on the Diffuse Field Approximation. </a:t>
            </a:r>
            <a:r>
              <a:rPr lang="en-US" sz="2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https://w3.ual.es/GruposInv/hv-inv/</a:t>
            </a: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Taiwan Velocity Model: </a:t>
            </a:r>
            <a:r>
              <a:rPr lang="en-US" sz="2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https://tecdc.earth.sinica.edu.tw/TWtomo/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5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Additional Data Set 1</a:t>
            </a:r>
            <a:endParaRPr/>
          </a:p>
        </p:txBody>
      </p:sp>
      <p:sp>
        <p:nvSpPr>
          <p:cNvPr id="571" name="Google Shape;571;p25"/>
          <p:cNvSpPr/>
          <p:nvPr>
            <p:ph idx="1" type="body"/>
          </p:nvPr>
        </p:nvSpPr>
        <p:spPr>
          <a:xfrm>
            <a:off x="838200" y="1548000"/>
            <a:ext cx="5714384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Study Area: MiDAS, Hualien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Data: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10 Microtremor Sensors of 3 different radius circles; 2 Sites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2 Seismic Reflection survey lines</a:t>
            </a:r>
            <a:endParaRPr/>
          </a:p>
        </p:txBody>
      </p:sp>
      <p:pic>
        <p:nvPicPr>
          <p:cNvPr id="572" name="Google Shape;5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7835" y="1626393"/>
            <a:ext cx="5631205" cy="4523213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25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4" name="Google Shape;574;p25"/>
          <p:cNvSpPr txBox="1"/>
          <p:nvPr/>
        </p:nvSpPr>
        <p:spPr>
          <a:xfrm>
            <a:off x="1040125" y="5514100"/>
            <a:ext cx="472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MiDAS B Hole - ML1a </a:t>
            </a:r>
            <a:r>
              <a:rPr lang="en-US" sz="1600">
                <a:solidFill>
                  <a:schemeClr val="dk1"/>
                </a:solidFill>
              </a:rPr>
              <a:t>(Google Map Link)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https://maps.app.goo.gl/CRUQxm2T5PNaqP4k8</a:t>
            </a:r>
            <a:endParaRPr sz="1600"/>
          </a:p>
        </p:txBody>
      </p:sp>
      <p:sp>
        <p:nvSpPr>
          <p:cNvPr id="575" name="Google Shape;575;p25"/>
          <p:cNvSpPr txBox="1"/>
          <p:nvPr/>
        </p:nvSpPr>
        <p:spPr>
          <a:xfrm>
            <a:off x="1040125" y="4837000"/>
            <a:ext cx="472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MiDAS A Hole - ML1b </a:t>
            </a:r>
            <a:r>
              <a:rPr lang="en-US" sz="1600">
                <a:solidFill>
                  <a:schemeClr val="dk1"/>
                </a:solidFill>
              </a:rPr>
              <a:t>(Google Map Link)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hlinkClick r:id="rId5"/>
              </a:rPr>
              <a:t>https://maps.app.goo.gl/LhdYxbWYEuJ1up2B6</a:t>
            </a:r>
            <a:endParaRPr sz="16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33" y="943523"/>
            <a:ext cx="3316329" cy="497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0069" y="943523"/>
            <a:ext cx="3316329" cy="4970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52962" y="943523"/>
            <a:ext cx="2485478" cy="497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69888" y="943525"/>
            <a:ext cx="2485479" cy="4970958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26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730" y="426726"/>
            <a:ext cx="8001796" cy="6004548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7"/>
          <p:cNvSpPr txBox="1"/>
          <p:nvPr/>
        </p:nvSpPr>
        <p:spPr>
          <a:xfrm>
            <a:off x="8194526" y="3013501"/>
            <a:ext cx="3710934" cy="1200329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Plot Vp to Vs distribution with empirical Vp/Vs converting formulas.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7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Vp Model</a:t>
            </a:r>
            <a:endParaRPr/>
          </a:p>
        </p:txBody>
      </p:sp>
      <p:sp>
        <p:nvSpPr>
          <p:cNvPr id="156" name="Google Shape;156;p5"/>
          <p:cNvSpPr/>
          <p:nvPr>
            <p:ph idx="1" type="body"/>
          </p:nvPr>
        </p:nvSpPr>
        <p:spPr>
          <a:xfrm>
            <a:off x="838200" y="1548000"/>
            <a:ext cx="10515600" cy="1676854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Seismic Reflection / Reflection Seismology</a:t>
            </a:r>
            <a:endParaRPr/>
          </a:p>
          <a:p>
            <a:pPr indent="-228600" lvl="1" marL="6858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/>
              <a:t>Known Active Source</a:t>
            </a:r>
            <a:r>
              <a:rPr lang="en-US"/>
              <a:t> (TNT, vibrator) makes waves at surface</a:t>
            </a:r>
            <a:endParaRPr/>
          </a:p>
          <a:p>
            <a:pPr indent="-228600" lvl="1" marL="6858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Wave travels: Reflect at interfaces of velocity change</a:t>
            </a:r>
            <a:endParaRPr/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" y="3224854"/>
            <a:ext cx="6394100" cy="349662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p5"/>
          <p:cNvSpPr txBox="1"/>
          <p:nvPr/>
        </p:nvSpPr>
        <p:spPr>
          <a:xfrm>
            <a:off x="6928875" y="4005776"/>
            <a:ext cx="4777500" cy="19395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</a:rPr>
              <a:t>Figure 1</a:t>
            </a:r>
            <a:r>
              <a:rPr b="1" lang="en-US" sz="2400">
                <a:solidFill>
                  <a:schemeClr val="dk1"/>
                </a:solidFill>
              </a:rPr>
              <a:t>.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Reflection signal (right) and its ideal cross-section (left). (Peter M. Shearer, Introduction to Seismology, 2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Edition, Figure 7.2)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e6c9bb2259_0_3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Additional Data Set 2</a:t>
            </a:r>
            <a:endParaRPr/>
          </a:p>
        </p:txBody>
      </p:sp>
      <p:sp>
        <p:nvSpPr>
          <p:cNvPr id="597" name="Google Shape;597;g3e6c9bb2259_0_3"/>
          <p:cNvSpPr/>
          <p:nvPr>
            <p:ph idx="1" type="body"/>
          </p:nvPr>
        </p:nvSpPr>
        <p:spPr>
          <a:xfrm>
            <a:off x="838200" y="1548000"/>
            <a:ext cx="57144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Study Area: Datan, Taoyuan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Data: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10 Microtremor Sensors of 3 different radius circles; 1 Site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2 Seismic Reflection survey lines</a:t>
            </a:r>
            <a:endParaRPr/>
          </a:p>
        </p:txBody>
      </p:sp>
      <p:sp>
        <p:nvSpPr>
          <p:cNvPr id="598" name="Google Shape;598;g3e6c9bb2259_0_3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9" name="Google Shape;599;g3e6c9bb2259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592400"/>
            <a:ext cx="5295300" cy="4617243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g3e6c9bb2259_0_3"/>
          <p:cNvSpPr txBox="1"/>
          <p:nvPr/>
        </p:nvSpPr>
        <p:spPr>
          <a:xfrm>
            <a:off x="959300" y="4837000"/>
            <a:ext cx="507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Datan Industrial Zone </a:t>
            </a:r>
            <a:r>
              <a:rPr lang="en-US" sz="1800">
                <a:solidFill>
                  <a:schemeClr val="dk1"/>
                </a:solidFill>
              </a:rPr>
              <a:t>(Google Map Link)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https://maps.app.goo.gl/ypaspS1XWoLBk3Gt8</a:t>
            </a:r>
            <a:endParaRPr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e6c9bb2259_0_28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6" name="Google Shape;606;g3e6c9bb2259_0_28" title="Vp and Vs A-LE_un.jpg"/>
          <p:cNvPicPr preferRelativeResize="0"/>
          <p:nvPr/>
        </p:nvPicPr>
        <p:blipFill rotWithShape="1">
          <a:blip r:embed="rId3">
            <a:alphaModFix/>
          </a:blip>
          <a:srcRect b="0" l="0" r="6367" t="0"/>
          <a:stretch/>
        </p:blipFill>
        <p:spPr>
          <a:xfrm>
            <a:off x="152400" y="943525"/>
            <a:ext cx="3316325" cy="497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g3e6c9bb2259_0_28" title="Vp-Vs Ratio A-LE_un.jpg"/>
          <p:cNvPicPr preferRelativeResize="0"/>
          <p:nvPr/>
        </p:nvPicPr>
        <p:blipFill rotWithShape="1">
          <a:blip r:embed="rId4">
            <a:alphaModFix/>
          </a:blip>
          <a:srcRect b="0" l="0" r="5402" t="0"/>
          <a:stretch/>
        </p:blipFill>
        <p:spPr>
          <a:xfrm>
            <a:off x="3468725" y="943525"/>
            <a:ext cx="2485475" cy="497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g3e6c9bb2259_0_28" title="Vp and Vs A-LF_un.jpg"/>
          <p:cNvPicPr preferRelativeResize="0"/>
          <p:nvPr/>
        </p:nvPicPr>
        <p:blipFill rotWithShape="1">
          <a:blip r:embed="rId5">
            <a:alphaModFix/>
          </a:blip>
          <a:srcRect b="0" l="0" r="2353" t="0"/>
          <a:stretch/>
        </p:blipFill>
        <p:spPr>
          <a:xfrm>
            <a:off x="6253576" y="943525"/>
            <a:ext cx="3316325" cy="497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g3e6c9bb2259_0_28" title="Vp-Vs Ratio A-LF_un.jpg"/>
          <p:cNvPicPr preferRelativeResize="0"/>
          <p:nvPr/>
        </p:nvPicPr>
        <p:blipFill rotWithShape="1">
          <a:blip r:embed="rId6">
            <a:alphaModFix/>
          </a:blip>
          <a:srcRect b="0" l="0" r="5105" t="0"/>
          <a:stretch/>
        </p:blipFill>
        <p:spPr>
          <a:xfrm>
            <a:off x="9401725" y="943525"/>
            <a:ext cx="2485475" cy="497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e6c9bb2259_0_18"/>
          <p:cNvSpPr txBox="1"/>
          <p:nvPr/>
        </p:nvSpPr>
        <p:spPr>
          <a:xfrm>
            <a:off x="8194526" y="3013501"/>
            <a:ext cx="3711000" cy="1200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Plot Vp to Vs distribution with empirical Vp/Vs converting formulas.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g3e6c9bb2259_0_18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6" name="Google Shape;616;g3e6c9bb2259_0_18" title="Vp-Vs relati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900" y="426720"/>
            <a:ext cx="8002850" cy="60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Vp Model</a:t>
            </a:r>
            <a:endParaRPr/>
          </a:p>
        </p:txBody>
      </p:sp>
      <p:sp>
        <p:nvSpPr>
          <p:cNvPr id="165" name="Google Shape;165;p6"/>
          <p:cNvSpPr/>
          <p:nvPr>
            <p:ph idx="1" type="body"/>
          </p:nvPr>
        </p:nvSpPr>
        <p:spPr>
          <a:xfrm>
            <a:off x="838200" y="1548000"/>
            <a:ext cx="5031286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consider Common Mid Point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Velocity Analysis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velocity test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Normal Move-Out (NMO) Correction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remove lateral travel time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Root-Mean-Square Velocity (Vrms)</a:t>
            </a:r>
            <a:endParaRPr/>
          </a:p>
        </p:txBody>
      </p:sp>
      <p:grpSp>
        <p:nvGrpSpPr>
          <p:cNvPr id="166" name="Google Shape;166;p6"/>
          <p:cNvGrpSpPr/>
          <p:nvPr/>
        </p:nvGrpSpPr>
        <p:grpSpPr>
          <a:xfrm>
            <a:off x="5912348" y="1547997"/>
            <a:ext cx="5441451" cy="3610081"/>
            <a:chOff x="5912348" y="1547997"/>
            <a:chExt cx="5441451" cy="3610081"/>
          </a:xfrm>
        </p:grpSpPr>
        <p:pic>
          <p:nvPicPr>
            <p:cNvPr id="167" name="Google Shape;16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5025" y="1547997"/>
              <a:ext cx="5438774" cy="2040181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68" name="Google Shape;168;p6"/>
            <p:cNvSpPr txBox="1"/>
            <p:nvPr/>
          </p:nvSpPr>
          <p:spPr>
            <a:xfrm>
              <a:off x="5912348" y="3588178"/>
              <a:ext cx="5438700" cy="15699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</a:rPr>
                <a:t>Figure 2</a:t>
              </a:r>
              <a:r>
                <a:rPr b="1" lang="en-US" sz="2400">
                  <a:solidFill>
                    <a:schemeClr val="dk1"/>
                  </a:solidFill>
                </a:rPr>
                <a:t>.</a:t>
              </a:r>
              <a:r>
                <a:rPr lang="en-US" sz="2400">
                  <a:solidFill>
                    <a:schemeClr val="dk1"/>
                  </a:solidFill>
                </a:rPr>
                <a:t> 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Illustration of CMP with ideal horizontal medium. (Peter M. Shearer, Introduction to Seismology, 2</a:t>
              </a:r>
              <a:r>
                <a:rPr b="0" baseline="3000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nd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Edition, Figure 7.4)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6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b2f8cc208_0_2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Vp Model</a:t>
            </a:r>
            <a:endParaRPr/>
          </a:p>
        </p:txBody>
      </p:sp>
      <p:sp>
        <p:nvSpPr>
          <p:cNvPr id="175" name="Google Shape;175;g3db2f8cc208_0_2"/>
          <p:cNvSpPr/>
          <p:nvPr>
            <p:ph idx="1" type="body"/>
          </p:nvPr>
        </p:nvSpPr>
        <p:spPr>
          <a:xfrm>
            <a:off x="838200" y="1548000"/>
            <a:ext cx="50313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consider Common Mid Point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Velocity Analysis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velocity test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Normal Move-Out (NMO) Correction</a:t>
            </a:r>
            <a:endParaRPr/>
          </a:p>
          <a:p>
            <a:pPr indent="-22860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remove lateral travel time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Root-Mean-Square Velocity (Vrms)</a:t>
            </a:r>
            <a:endParaRPr/>
          </a:p>
        </p:txBody>
      </p:sp>
      <p:grpSp>
        <p:nvGrpSpPr>
          <p:cNvPr id="176" name="Google Shape;176;g3db2f8cc208_0_2"/>
          <p:cNvGrpSpPr/>
          <p:nvPr/>
        </p:nvGrpSpPr>
        <p:grpSpPr>
          <a:xfrm>
            <a:off x="5869499" y="1520831"/>
            <a:ext cx="5521800" cy="4754702"/>
            <a:chOff x="5870824" y="1547919"/>
            <a:chExt cx="5521800" cy="4754702"/>
          </a:xfrm>
        </p:grpSpPr>
        <p:grpSp>
          <p:nvGrpSpPr>
            <p:cNvPr id="177" name="Google Shape;177;g3db2f8cc208_0_2"/>
            <p:cNvGrpSpPr/>
            <p:nvPr/>
          </p:nvGrpSpPr>
          <p:grpSpPr>
            <a:xfrm>
              <a:off x="5910993" y="1547919"/>
              <a:ext cx="5441268" cy="3528233"/>
              <a:chOff x="571499" y="2604665"/>
              <a:chExt cx="6067427" cy="3934247"/>
            </a:xfrm>
          </p:grpSpPr>
          <p:pic>
            <p:nvPicPr>
              <p:cNvPr id="178" name="Google Shape;178;g3db2f8cc208_0_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71499" y="2604665"/>
                <a:ext cx="6067427" cy="3934247"/>
              </a:xfrm>
              <a:prstGeom prst="rect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179" name="Google Shape;179;g3db2f8cc208_0_2"/>
              <p:cNvSpPr/>
              <p:nvPr/>
            </p:nvSpPr>
            <p:spPr>
              <a:xfrm>
                <a:off x="723901" y="3551699"/>
                <a:ext cx="2581275" cy="1118091"/>
              </a:xfrm>
              <a:custGeom>
                <a:rect b="b" l="l" r="r" t="t"/>
                <a:pathLst>
                  <a:path extrusionOk="0" h="1118091" w="2581275">
                    <a:moveTo>
                      <a:pt x="0" y="3666"/>
                    </a:moveTo>
                    <a:cubicBezTo>
                      <a:pt x="196850" y="-2684"/>
                      <a:pt x="393700" y="-9034"/>
                      <a:pt x="628650" y="60816"/>
                    </a:cubicBezTo>
                    <a:cubicBezTo>
                      <a:pt x="863600" y="130666"/>
                      <a:pt x="1084263" y="246554"/>
                      <a:pt x="1409700" y="422766"/>
                    </a:cubicBezTo>
                    <a:cubicBezTo>
                      <a:pt x="1735137" y="598978"/>
                      <a:pt x="2158206" y="858534"/>
                      <a:pt x="2581275" y="1118091"/>
                    </a:cubicBezTo>
                  </a:path>
                </a:pathLst>
              </a:custGeom>
              <a:noFill/>
              <a:ln cap="flat" cmpd="sng" w="762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0" name="Google Shape;180;g3db2f8cc208_0_2"/>
              <p:cNvCxnSpPr/>
              <p:nvPr/>
            </p:nvCxnSpPr>
            <p:spPr>
              <a:xfrm>
                <a:off x="3924300" y="3454831"/>
                <a:ext cx="2533800" cy="0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70C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81" name="Google Shape;181;g3db2f8cc208_0_2"/>
            <p:cNvSpPr txBox="1"/>
            <p:nvPr/>
          </p:nvSpPr>
          <p:spPr>
            <a:xfrm>
              <a:off x="5870824" y="5102021"/>
              <a:ext cx="5521800" cy="1200600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</a:rPr>
                <a:t>Figure 3</a:t>
              </a:r>
              <a:r>
                <a:rPr b="1" lang="en-US" sz="2400">
                  <a:solidFill>
                    <a:schemeClr val="dk1"/>
                  </a:solidFill>
                </a:rPr>
                <a:t>.</a:t>
              </a:r>
              <a:r>
                <a:rPr lang="en-US" sz="2400">
                  <a:solidFill>
                    <a:schemeClr val="dk1"/>
                  </a:solidFill>
                </a:rPr>
                <a:t> 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 of NMO correction. (Peter M. Shearer, Introduction to Seismology, 2</a:t>
              </a:r>
              <a:r>
                <a:rPr b="0" baseline="3000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nd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Edition, Figure 7.5)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g3db2f8cc208_0_2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e6c9bb2259_0_52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8" name="Google Shape;188;g3e6c9bb2259_0_52"/>
          <p:cNvPicPr preferRelativeResize="0"/>
          <p:nvPr/>
        </p:nvPicPr>
        <p:blipFill rotWithShape="1">
          <a:blip r:embed="rId3">
            <a:alphaModFix/>
          </a:blip>
          <a:srcRect b="34336" l="0" r="0" t="0"/>
          <a:stretch/>
        </p:blipFill>
        <p:spPr>
          <a:xfrm>
            <a:off x="125450" y="71425"/>
            <a:ext cx="9551174" cy="652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e6c9bb2259_0_52"/>
          <p:cNvSpPr txBox="1"/>
          <p:nvPr/>
        </p:nvSpPr>
        <p:spPr>
          <a:xfrm>
            <a:off x="5028275" y="355525"/>
            <a:ext cx="6925200" cy="956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Figure 4. 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Example of Velocity Analysis, screenshots from Liao (2025) master degree thesis.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576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</a:pPr>
            <a:r>
              <a:rPr lang="en-US"/>
              <a:t>Layered Vp Model</a:t>
            </a:r>
            <a:endParaRPr/>
          </a:p>
        </p:txBody>
      </p:sp>
      <p:sp>
        <p:nvSpPr>
          <p:cNvPr id="195" name="Google Shape;195;p7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196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Dix Equation (Dix, 1955)</a:t>
            </a:r>
            <a:endParaRPr/>
          </a:p>
        </p:txBody>
      </p:sp>
      <p:grpSp>
        <p:nvGrpSpPr>
          <p:cNvPr id="196" name="Google Shape;196;p7"/>
          <p:cNvGrpSpPr/>
          <p:nvPr/>
        </p:nvGrpSpPr>
        <p:grpSpPr>
          <a:xfrm>
            <a:off x="1205953" y="2283656"/>
            <a:ext cx="4504771" cy="3869491"/>
            <a:chOff x="5254078" y="1997906"/>
            <a:chExt cx="4504771" cy="3869491"/>
          </a:xfrm>
        </p:grpSpPr>
        <p:cxnSp>
          <p:nvCxnSpPr>
            <p:cNvPr id="197" name="Google Shape;197;p7"/>
            <p:cNvCxnSpPr/>
            <p:nvPr/>
          </p:nvCxnSpPr>
          <p:spPr>
            <a:xfrm>
              <a:off x="5254078" y="2000478"/>
              <a:ext cx="4504771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8" name="Google Shape;198;p7"/>
            <p:cNvCxnSpPr/>
            <p:nvPr/>
          </p:nvCxnSpPr>
          <p:spPr>
            <a:xfrm>
              <a:off x="5254078" y="3076608"/>
              <a:ext cx="4504771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99" name="Google Shape;199;p7"/>
            <p:cNvSpPr/>
            <p:nvPr/>
          </p:nvSpPr>
          <p:spPr>
            <a:xfrm>
              <a:off x="5724524" y="1997906"/>
              <a:ext cx="827897" cy="3869491"/>
            </a:xfrm>
            <a:prstGeom prst="curvedUpArrow">
              <a:avLst>
                <a:gd fmla="val 25779" name="adj1"/>
                <a:gd fmla="val 48844" name="adj2"/>
                <a:gd fmla="val 27046" name="adj3"/>
              </a:avLst>
            </a:prstGeom>
            <a:solidFill>
              <a:schemeClr val="accent6"/>
            </a:solidFill>
            <a:ln cap="flat" cmpd="sng" w="19050">
              <a:solidFill>
                <a:srgbClr val="3879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0" name="Google Shape;200;p7"/>
            <p:cNvCxnSpPr/>
            <p:nvPr/>
          </p:nvCxnSpPr>
          <p:spPr>
            <a:xfrm>
              <a:off x="5254078" y="4541515"/>
              <a:ext cx="4504771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01" name="Google Shape;201;p7"/>
            <p:cNvSpPr/>
            <p:nvPr/>
          </p:nvSpPr>
          <p:spPr>
            <a:xfrm>
              <a:off x="5724524" y="1999283"/>
              <a:ext cx="827898" cy="2542228"/>
            </a:xfrm>
            <a:prstGeom prst="curvedUpArrow">
              <a:avLst>
                <a:gd fmla="val 26814" name="adj1"/>
                <a:gd fmla="val 49836" name="adj2"/>
                <a:gd fmla="val 24075" name="adj3"/>
              </a:avLst>
            </a:prstGeom>
            <a:solidFill>
              <a:schemeClr val="accent2"/>
            </a:solidFill>
            <a:ln cap="flat" cmpd="sng" w="19050">
              <a:solidFill>
                <a:srgbClr val="AA522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5724523" y="1999283"/>
              <a:ext cx="827899" cy="1077325"/>
            </a:xfrm>
            <a:prstGeom prst="curvedUp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4"/>
            </a:solidFill>
            <a:ln cap="flat" cmpd="sng" w="19050">
              <a:solidFill>
                <a:srgbClr val="0A73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3" name="Google Shape;203;p7"/>
            <p:cNvCxnSpPr/>
            <p:nvPr/>
          </p:nvCxnSpPr>
          <p:spPr>
            <a:xfrm>
              <a:off x="9709091" y="1999283"/>
              <a:ext cx="0" cy="1077325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204" name="Google Shape;204;p7"/>
            <p:cNvSpPr txBox="1"/>
            <p:nvPr/>
          </p:nvSpPr>
          <p:spPr>
            <a:xfrm>
              <a:off x="9201152" y="2311499"/>
              <a:ext cx="427068" cy="46166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-4167" t="0"/>
              </a:stretch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205" name="Google Shape;205;p7"/>
            <p:cNvCxnSpPr/>
            <p:nvPr/>
          </p:nvCxnSpPr>
          <p:spPr>
            <a:xfrm>
              <a:off x="9709091" y="3076608"/>
              <a:ext cx="0" cy="1464903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206" name="Google Shape;206;p7"/>
            <p:cNvSpPr txBox="1"/>
            <p:nvPr/>
          </p:nvSpPr>
          <p:spPr>
            <a:xfrm>
              <a:off x="9201152" y="3578226"/>
              <a:ext cx="427068" cy="46166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-5556" t="0"/>
              </a:stretch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207" name="Google Shape;207;p7"/>
            <p:cNvCxnSpPr/>
            <p:nvPr/>
          </p:nvCxnSpPr>
          <p:spPr>
            <a:xfrm>
              <a:off x="9709091" y="4541511"/>
              <a:ext cx="0" cy="1325886"/>
            </a:xfrm>
            <a:prstGeom prst="straightConnector1">
              <a:avLst/>
            </a:prstGeom>
            <a:noFill/>
            <a:ln cap="flat" cmpd="sng" w="57150">
              <a:solidFill>
                <a:schemeClr val="accent1"/>
              </a:solidFill>
              <a:prstDash val="solid"/>
              <a:miter lim="800000"/>
              <a:headEnd len="med" w="med" type="triangle"/>
              <a:tailEnd len="sm" w="sm" type="none"/>
            </a:ln>
          </p:spPr>
        </p:cxnSp>
        <p:sp>
          <p:nvSpPr>
            <p:cNvPr id="208" name="Google Shape;208;p7"/>
            <p:cNvSpPr txBox="1"/>
            <p:nvPr/>
          </p:nvSpPr>
          <p:spPr>
            <a:xfrm>
              <a:off x="6642052" y="2311499"/>
              <a:ext cx="900214" cy="4977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4763" l="0" r="-4698" t="0"/>
              </a:stretch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6642052" y="3234554"/>
              <a:ext cx="900214" cy="4977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4763" l="0" r="-4698" t="0"/>
              </a:stretch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10" name="Google Shape;210;p7"/>
            <p:cNvSpPr txBox="1"/>
            <p:nvPr/>
          </p:nvSpPr>
          <p:spPr>
            <a:xfrm>
              <a:off x="6642052" y="4245582"/>
              <a:ext cx="900214" cy="4977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-4763" l="0" r="-4698" t="0"/>
              </a:stretch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211" name="Google Shape;211;p7"/>
            <p:cNvSpPr txBox="1"/>
            <p:nvPr/>
          </p:nvSpPr>
          <p:spPr>
            <a:xfrm>
              <a:off x="9201152" y="4973624"/>
              <a:ext cx="427068" cy="46166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-5556" t="0"/>
              </a:stretch>
            </a:blip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212" name="Google Shape;212;p7"/>
          <p:cNvSpPr txBox="1"/>
          <p:nvPr/>
        </p:nvSpPr>
        <p:spPr>
          <a:xfrm>
            <a:off x="5935001" y="4821800"/>
            <a:ext cx="5001900" cy="831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Figure 5</a:t>
            </a:r>
            <a:r>
              <a:rPr b="1" lang="en-US" sz="2400">
                <a:solidFill>
                  <a:schemeClr val="dk1"/>
                </a:solidFill>
              </a:rPr>
              <a:t>.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Dix Equation convert Vrms into interval Vp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6067601" y="2044400"/>
            <a:ext cx="4736700" cy="7443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14" name="Google Shape;214;p7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e6c9bb2259_1_0"/>
          <p:cNvSpPr/>
          <p:nvPr>
            <p:ph type="title"/>
          </p:nvPr>
        </p:nvSpPr>
        <p:spPr>
          <a:xfrm>
            <a:off x="838200" y="360000"/>
            <a:ext cx="10515600" cy="1080000"/>
          </a:xfrm>
          <a:prstGeom prst="roundRect">
            <a:avLst>
              <a:gd fmla="val 16667" name="adj"/>
            </a:avLst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Layered Vp Model</a:t>
            </a:r>
            <a:endParaRPr/>
          </a:p>
        </p:txBody>
      </p:sp>
      <p:sp>
        <p:nvSpPr>
          <p:cNvPr id="221" name="Google Shape;221;g3e6c9bb2259_1_0"/>
          <p:cNvSpPr/>
          <p:nvPr>
            <p:ph idx="1" type="body"/>
          </p:nvPr>
        </p:nvSpPr>
        <p:spPr>
          <a:xfrm>
            <a:off x="838200" y="1548000"/>
            <a:ext cx="10515600" cy="4680000"/>
          </a:xfrm>
          <a:prstGeom prst="roundRect">
            <a:avLst>
              <a:gd fmla="val 0" name="adj"/>
            </a:avLst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e6c9bb2259_1_0"/>
          <p:cNvSpPr txBox="1"/>
          <p:nvPr>
            <p:ph idx="12" type="sldNum"/>
          </p:nvPr>
        </p:nvSpPr>
        <p:spPr>
          <a:xfrm>
            <a:off x="10374587" y="6356350"/>
            <a:ext cx="979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g3e6c9bb2259_1_0" title="H-D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975" y="1548000"/>
            <a:ext cx="5042187" cy="46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e6c9bb2259_1_0"/>
          <p:cNvSpPr txBox="1"/>
          <p:nvPr/>
        </p:nvSpPr>
        <p:spPr>
          <a:xfrm>
            <a:off x="2398275" y="24387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e6c9bb2259_1_0"/>
          <p:cNvSpPr txBox="1"/>
          <p:nvPr/>
        </p:nvSpPr>
        <p:spPr>
          <a:xfrm>
            <a:off x="5935001" y="4821800"/>
            <a:ext cx="5001900" cy="831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Figure 6.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Vp profiles at each CDP position in line DD.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2026-01-19T09:42:57Z</dcterms:created>
  <dc:creator>阮聿維 (113622014)</dc:creator>
</cp:coreProperties>
</file>