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16"/>
  </p:notesMasterIdLst>
  <p:sldIdLst>
    <p:sldId id="256" r:id="rId5"/>
    <p:sldId id="257" r:id="rId6"/>
    <p:sldId id="258" r:id="rId7"/>
    <p:sldId id="270" r:id="rId8"/>
    <p:sldId id="261" r:id="rId9"/>
    <p:sldId id="262" r:id="rId10"/>
    <p:sldId id="263" r:id="rId11"/>
    <p:sldId id="265" r:id="rId12"/>
    <p:sldId id="267" r:id="rId13"/>
    <p:sldId id="268" r:id="rId14"/>
    <p:sldId id="269" r:id="rId15"/>
  </p:sldIdLst>
  <p:sldSz cx="12192000" cy="6858000"/>
  <p:notesSz cx="6858000" cy="9144000"/>
  <p:defaultTextStyle>
    <a:defPPr>
      <a:defRPr lang="it-IT"/>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3E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autoAdjust="0"/>
    <p:restoredTop sz="93419" autoAdjust="0"/>
  </p:normalViewPr>
  <p:slideViewPr>
    <p:cSldViewPr snapToGrid="0">
      <p:cViewPr>
        <p:scale>
          <a:sx n="150" d="100"/>
          <a:sy n="150" d="100"/>
        </p:scale>
        <p:origin x="-4684" y="-1628"/>
      </p:cViewPr>
      <p:guideLst>
        <p:guide orient="horz" pos="2160"/>
        <p:guide pos="3840"/>
      </p:guideLst>
    </p:cSldViewPr>
  </p:slideViewPr>
  <p:notesTextViewPr>
    <p:cViewPr>
      <p:scale>
        <a:sx n="3" d="2"/>
        <a:sy n="3" d="2"/>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94FCC528-25B2-44C4-98A9-9AFEAEDB5C17}" type="datetimeFigureOut">
              <a:rPr lang="en-US"/>
              <a:pPr>
                <a:defRPr/>
              </a:pPr>
              <a:t>5/3/2026</a:t>
            </a:fld>
            <a:endParaRPr lang="en-US"/>
          </a:p>
        </p:txBody>
      </p:sp>
      <p:sp>
        <p:nvSpPr>
          <p:cNvPr id="4" name="Segnaposto immagine diapositiva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noProof="0"/>
              <a:t>Fare clic per modificare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US" noProof="0"/>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13A3077F-2C3C-4D47-96F4-4C6C10D31DC2}" type="slidenum">
              <a:rPr lang="en-US"/>
              <a:pPr>
                <a:defRPr/>
              </a:pPr>
              <a:t>‹#›</a:t>
            </a:fld>
            <a:endParaRPr lang="en-US"/>
          </a:p>
        </p:txBody>
      </p:sp>
    </p:spTree>
    <p:extLst>
      <p:ext uri="{BB962C8B-B14F-4D97-AF65-F5344CB8AC3E}">
        <p14:creationId xmlns:p14="http://schemas.microsoft.com/office/powerpoint/2010/main" val="39247321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en-US" dirty="0"/>
          </a:p>
        </p:txBody>
      </p:sp>
      <p:sp>
        <p:nvSpPr>
          <p:cNvPr id="4" name="Slide Number Placeholder 3"/>
          <p:cNvSpPr>
            <a:spLocks noGrp="1"/>
          </p:cNvSpPr>
          <p:nvPr>
            <p:ph type="sldNum" sz="quarter" idx="5"/>
          </p:nvPr>
        </p:nvSpPr>
        <p:spPr/>
        <p:txBody>
          <a:bodyPr/>
          <a:lstStyle/>
          <a:p>
            <a:pPr>
              <a:defRPr/>
            </a:pPr>
            <a:fld id="{26CCE9D8-F40B-4AE0-9628-78C7198D2391}" type="slidenum">
              <a:rPr lang="en-US" smtClean="0"/>
              <a:pPr>
                <a:defRPr/>
              </a:pPr>
              <a:t>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pic>
        <p:nvPicPr>
          <p:cNvPr id="3" name="WordPictureWatermark3" descr="Immagine2"/>
          <p:cNvPicPr>
            <a:picLocks noChangeAspect="1" noChangeArrowheads="1"/>
          </p:cNvPicPr>
          <p:nvPr userDrawn="1"/>
        </p:nvPicPr>
        <p:blipFill>
          <a:blip r:embed="rId2" cstate="print">
            <a:duotone>
              <a:schemeClr val="bg2">
                <a:shade val="45000"/>
                <a:satMod val="135000"/>
              </a:schemeClr>
              <a:prstClr val="white"/>
            </a:duotone>
          </a:blip>
          <a:srcRect r="37271" b="32609"/>
          <a:stretch>
            <a:fillRect/>
          </a:stretch>
        </p:blipFill>
        <p:spPr bwMode="auto">
          <a:xfrm>
            <a:off x="7169544" y="1484784"/>
            <a:ext cx="5000262" cy="5373216"/>
          </a:xfrm>
          <a:prstGeom prst="rect">
            <a:avLst/>
          </a:prstGeom>
          <a:noFill/>
          <a:ln w="9525">
            <a:noFill/>
            <a:miter lim="800000"/>
            <a:headEnd/>
            <a:tailEnd/>
          </a:ln>
        </p:spPr>
      </p:pic>
      <p:pic>
        <p:nvPicPr>
          <p:cNvPr id="5" name="Immagine 7" descr="logo_federico_II.jpg"/>
          <p:cNvPicPr>
            <a:picLocks noChangeAspect="1"/>
          </p:cNvPicPr>
          <p:nvPr userDrawn="1"/>
        </p:nvPicPr>
        <p:blipFill>
          <a:blip r:embed="rId3" cstate="print">
            <a:clrChange>
              <a:clrFrom>
                <a:srgbClr val="FFFFFF"/>
              </a:clrFrom>
              <a:clrTo>
                <a:srgbClr val="FFFFFF">
                  <a:alpha val="0"/>
                </a:srgbClr>
              </a:clrTo>
            </a:clrChange>
            <a:duotone>
              <a:schemeClr val="accent1">
                <a:shade val="45000"/>
                <a:satMod val="135000"/>
              </a:schemeClr>
              <a:prstClr val="white"/>
            </a:duotone>
            <a:lum bright="-10000" contrast="40000"/>
          </a:blip>
          <a:srcRect t="79087"/>
          <a:stretch>
            <a:fillRect/>
          </a:stretch>
        </p:blipFill>
        <p:spPr>
          <a:xfrm>
            <a:off x="169756" y="260123"/>
            <a:ext cx="6117279" cy="385577"/>
          </a:xfrm>
          <a:prstGeom prst="rect">
            <a:avLst/>
          </a:prstGeom>
        </p:spPr>
      </p:pic>
      <p:sp>
        <p:nvSpPr>
          <p:cNvPr id="6" name="Rettangolo 8"/>
          <p:cNvSpPr/>
          <p:nvPr userDrawn="1"/>
        </p:nvSpPr>
        <p:spPr>
          <a:xfrm>
            <a:off x="0" y="915521"/>
            <a:ext cx="12192000" cy="138721"/>
          </a:xfrm>
          <a:prstGeom prst="rect">
            <a:avLst/>
          </a:prstGeom>
          <a:gradFill>
            <a:gsLst>
              <a:gs pos="100000">
                <a:srgbClr val="123E69"/>
              </a:gs>
              <a:gs pos="49000">
                <a:srgbClr val="002060">
                  <a:alpha val="80000"/>
                </a:srgbClr>
              </a:gs>
              <a:gs pos="50000">
                <a:srgbClr val="002060">
                  <a:alpha val="80000"/>
                </a:srgbClr>
              </a:gs>
              <a:gs pos="0">
                <a:schemeClr val="accent1">
                  <a:tint val="44500"/>
                  <a:satMod val="160000"/>
                </a:schemeClr>
              </a:gs>
              <a:gs pos="100000">
                <a:schemeClr val="accent1">
                  <a:tint val="23500"/>
                  <a:satMod val="160000"/>
                </a:schemeClr>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Immagine 6" descr="Immagine che contiene testo&#10;&#10;Descrizione generata automaticamente">
            <a:extLst>
              <a:ext uri="{FF2B5EF4-FFF2-40B4-BE49-F238E27FC236}">
                <a16:creationId xmlns:a16="http://schemas.microsoft.com/office/drawing/2014/main" id="{28B850FF-5119-5149-A241-6F0E51DEE48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50174" r="1729" b="18373"/>
          <a:stretch/>
        </p:blipFill>
        <p:spPr>
          <a:xfrm>
            <a:off x="8363164" y="1925"/>
            <a:ext cx="3828836" cy="901975"/>
          </a:xfrm>
          <a:prstGeom prst="rect">
            <a:avLst/>
          </a:prstGeom>
        </p:spPr>
      </p:pic>
    </p:spTree>
    <p:extLst>
      <p:ext uri="{BB962C8B-B14F-4D97-AF65-F5344CB8AC3E}">
        <p14:creationId xmlns:p14="http://schemas.microsoft.com/office/powerpoint/2010/main" val="42846385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olo e contenuto">
    <p:spTree>
      <p:nvGrpSpPr>
        <p:cNvPr id="1" name=""/>
        <p:cNvGrpSpPr/>
        <p:nvPr/>
      </p:nvGrpSpPr>
      <p:grpSpPr>
        <a:xfrm>
          <a:off x="0" y="0"/>
          <a:ext cx="0" cy="0"/>
          <a:chOff x="0" y="0"/>
          <a:chExt cx="0" cy="0"/>
        </a:xfrm>
      </p:grpSpPr>
      <p:sp>
        <p:nvSpPr>
          <p:cNvPr id="10" name="Rettangolo 8">
            <a:extLst>
              <a:ext uri="{FF2B5EF4-FFF2-40B4-BE49-F238E27FC236}">
                <a16:creationId xmlns:a16="http://schemas.microsoft.com/office/drawing/2014/main" id="{8F8AC242-8636-5D4E-971D-D3412F33A0CC}"/>
              </a:ext>
            </a:extLst>
          </p:cNvPr>
          <p:cNvSpPr/>
          <p:nvPr userDrawn="1"/>
        </p:nvSpPr>
        <p:spPr>
          <a:xfrm>
            <a:off x="0" y="6268820"/>
            <a:ext cx="12192000" cy="138721"/>
          </a:xfrm>
          <a:prstGeom prst="rect">
            <a:avLst/>
          </a:prstGeom>
          <a:gradFill>
            <a:gsLst>
              <a:gs pos="100000">
                <a:srgbClr val="123E69"/>
              </a:gs>
              <a:gs pos="49000">
                <a:srgbClr val="002060">
                  <a:alpha val="80000"/>
                </a:srgbClr>
              </a:gs>
              <a:gs pos="50000">
                <a:srgbClr val="002060">
                  <a:alpha val="80000"/>
                </a:srgbClr>
              </a:gs>
              <a:gs pos="0">
                <a:schemeClr val="accent1">
                  <a:tint val="44500"/>
                  <a:satMod val="160000"/>
                </a:schemeClr>
              </a:gs>
              <a:gs pos="100000">
                <a:schemeClr val="accent1">
                  <a:tint val="23500"/>
                  <a:satMod val="160000"/>
                </a:schemeClr>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7" name="Ovale 6">
            <a:extLst>
              <a:ext uri="{FF2B5EF4-FFF2-40B4-BE49-F238E27FC236}">
                <a16:creationId xmlns:a16="http://schemas.microsoft.com/office/drawing/2014/main" id="{99B5BDF2-2D36-0B1D-4F1E-7AF6AF796FFF}"/>
              </a:ext>
            </a:extLst>
          </p:cNvPr>
          <p:cNvSpPr/>
          <p:nvPr userDrawn="1"/>
        </p:nvSpPr>
        <p:spPr>
          <a:xfrm>
            <a:off x="11042235" y="5857348"/>
            <a:ext cx="940600" cy="9165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ctangle 6">
            <a:extLst>
              <a:ext uri="{FF2B5EF4-FFF2-40B4-BE49-F238E27FC236}">
                <a16:creationId xmlns:a16="http://schemas.microsoft.com/office/drawing/2014/main" id="{013D6976-977C-C74A-BA45-DD68B7E4D3E8}"/>
              </a:ext>
            </a:extLst>
          </p:cNvPr>
          <p:cNvSpPr/>
          <p:nvPr userDrawn="1"/>
        </p:nvSpPr>
        <p:spPr>
          <a:xfrm>
            <a:off x="0" y="0"/>
            <a:ext cx="182880" cy="6858000"/>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it-IT"/>
          </a:p>
        </p:txBody>
      </p:sp>
      <p:sp>
        <p:nvSpPr>
          <p:cNvPr id="2" name="Titolo 1"/>
          <p:cNvSpPr>
            <a:spLocks noGrp="1"/>
          </p:cNvSpPr>
          <p:nvPr>
            <p:ph type="title"/>
          </p:nvPr>
        </p:nvSpPr>
        <p:spPr>
          <a:xfrm>
            <a:off x="952589" y="160339"/>
            <a:ext cx="10582917" cy="1203512"/>
          </a:xfrm>
        </p:spPr>
        <p:txBody>
          <a:bodyPr>
            <a:normAutofit/>
          </a:bodyPr>
          <a:lstStyle>
            <a:lvl1pPr>
              <a:defRPr sz="3200" b="1">
                <a:solidFill>
                  <a:schemeClr val="tx1"/>
                </a:solidFill>
                <a:latin typeface="Candara" panose="020E0502030303020204" pitchFamily="34" charset="0"/>
              </a:defRPr>
            </a:lvl1pPr>
          </a:lstStyle>
          <a:p>
            <a:r>
              <a:rPr lang="it-IT" dirty="0"/>
              <a:t>Fare clic per modificare lo stile del titolo</a:t>
            </a:r>
            <a:endParaRPr lang="en-US" dirty="0"/>
          </a:p>
        </p:txBody>
      </p:sp>
      <p:sp>
        <p:nvSpPr>
          <p:cNvPr id="3" name="Segnaposto contenuto 2"/>
          <p:cNvSpPr>
            <a:spLocks noGrp="1"/>
          </p:cNvSpPr>
          <p:nvPr>
            <p:ph idx="1"/>
          </p:nvPr>
        </p:nvSpPr>
        <p:spPr>
          <a:xfrm>
            <a:off x="609600" y="1600202"/>
            <a:ext cx="10972800" cy="4348590"/>
          </a:xfrm>
        </p:spPr>
        <p:txBody>
          <a:bodyPr/>
          <a:lstStyle>
            <a:lvl1pPr>
              <a:defRPr sz="3200">
                <a:latin typeface="Candara" panose="020E0502030303020204" pitchFamily="34" charset="0"/>
              </a:defRPr>
            </a:lvl1pPr>
            <a:lvl2pPr>
              <a:defRPr>
                <a:latin typeface="Candara" panose="020E0502030303020204" pitchFamily="34" charset="0"/>
              </a:defRPr>
            </a:lvl2pPr>
            <a:lvl3pPr>
              <a:defRPr>
                <a:latin typeface="Candara" panose="020E0502030303020204" pitchFamily="34" charset="0"/>
              </a:defRPr>
            </a:lvl3pPr>
            <a:lvl4pPr>
              <a:defRPr>
                <a:latin typeface="Candara" panose="020E0502030303020204" pitchFamily="34" charset="0"/>
              </a:defRPr>
            </a:lvl4pPr>
            <a:lvl5pPr>
              <a:defRPr>
                <a:latin typeface="Candara" panose="020E0502030303020204" pitchFamily="34" charset="0"/>
              </a:defRPr>
            </a:lvl5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5" name="Segnaposto piè di pagina 4"/>
          <p:cNvSpPr>
            <a:spLocks noGrp="1"/>
          </p:cNvSpPr>
          <p:nvPr>
            <p:ph type="ftr" sz="quarter" idx="10"/>
          </p:nvPr>
        </p:nvSpPr>
        <p:spPr>
          <a:xfrm>
            <a:off x="209164" y="6466044"/>
            <a:ext cx="10699957" cy="391956"/>
          </a:xfrm>
        </p:spPr>
        <p:txBody>
          <a:bodyPr/>
          <a:lstStyle>
            <a:lvl1pPr algn="l">
              <a:defRPr sz="1300" b="1" cap="none" spc="0">
                <a:ln>
                  <a:noFill/>
                </a:ln>
                <a:solidFill>
                  <a:schemeClr val="tx1"/>
                </a:solidFill>
                <a:effectLst/>
                <a:latin typeface="Candara" panose="020E0502030303020204" pitchFamily="34" charset="0"/>
              </a:defRPr>
            </a:lvl1pPr>
          </a:lstStyle>
          <a:p>
            <a:pPr>
              <a:defRPr/>
            </a:pPr>
            <a:r>
              <a:rPr lang="en-US" dirty="0"/>
              <a:t>Prof. Salvatore Manfreda – University of Naples Federico II at the Eastern Institute of Technology, Ningbo (EIT), China</a:t>
            </a:r>
          </a:p>
          <a:p>
            <a:pPr>
              <a:defRPr/>
            </a:pPr>
            <a:endParaRPr lang="en-US" dirty="0"/>
          </a:p>
        </p:txBody>
      </p:sp>
      <p:sp>
        <p:nvSpPr>
          <p:cNvPr id="9" name="Freeform 11">
            <a:extLst>
              <a:ext uri="{FF2B5EF4-FFF2-40B4-BE49-F238E27FC236}">
                <a16:creationId xmlns:a16="http://schemas.microsoft.com/office/drawing/2014/main" id="{1CC9FCCD-73E2-9C4A-8DC7-261E4A01FEBB}"/>
              </a:ext>
            </a:extLst>
          </p:cNvPr>
          <p:cNvSpPr/>
          <p:nvPr userDrawn="1"/>
        </p:nvSpPr>
        <p:spPr bwMode="auto">
          <a:xfrm flipV="1">
            <a:off x="-4189" y="714374"/>
            <a:ext cx="956779"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it-IT"/>
          </a:p>
        </p:txBody>
      </p:sp>
      <p:sp>
        <p:nvSpPr>
          <p:cNvPr id="11" name="Slide Number Placeholder 5">
            <a:extLst>
              <a:ext uri="{FF2B5EF4-FFF2-40B4-BE49-F238E27FC236}">
                <a16:creationId xmlns:a16="http://schemas.microsoft.com/office/drawing/2014/main" id="{EE1A2954-478F-1745-904B-CFB4FE483B64}"/>
              </a:ext>
            </a:extLst>
          </p:cNvPr>
          <p:cNvSpPr txBox="1">
            <a:spLocks/>
          </p:cNvSpPr>
          <p:nvPr userDrawn="1"/>
        </p:nvSpPr>
        <p:spPr>
          <a:xfrm>
            <a:off x="0" y="792159"/>
            <a:ext cx="562708" cy="365125"/>
          </a:xfrm>
          <a:prstGeom prst="rect">
            <a:avLst/>
          </a:prstGeom>
        </p:spPr>
        <p:txBody>
          <a:bodyPr vert="horz" lIns="91440" tIns="45720" rIns="91440" bIns="45720" rtlCol="0" anchor="ctr"/>
          <a:lstStyle>
            <a:defPPr>
              <a:defRPr lang="it-IT"/>
            </a:defPPr>
            <a:lvl1pPr algn="r"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fld id="{23C7D69F-D390-164A-8DF6-FB975B26F79E}" type="slidenum">
              <a:rPr lang="it-IT" sz="1600" b="1" smtClean="0">
                <a:solidFill>
                  <a:schemeClr val="tx1"/>
                </a:solidFill>
              </a:rPr>
              <a:pPr/>
              <a:t>‹#›</a:t>
            </a:fld>
            <a:endParaRPr lang="it-IT" sz="1600" b="1" dirty="0">
              <a:solidFill>
                <a:schemeClr val="tx1"/>
              </a:solidFill>
            </a:endParaRPr>
          </a:p>
        </p:txBody>
      </p:sp>
      <p:pic>
        <p:nvPicPr>
          <p:cNvPr id="4" name="Immagine 3">
            <a:extLst>
              <a:ext uri="{FF2B5EF4-FFF2-40B4-BE49-F238E27FC236}">
                <a16:creationId xmlns:a16="http://schemas.microsoft.com/office/drawing/2014/main" id="{AB437EC9-111D-89FA-391B-DECAB09B3290}"/>
              </a:ext>
            </a:extLst>
          </p:cNvPr>
          <p:cNvPicPr>
            <a:picLocks noChangeAspect="1"/>
          </p:cNvPicPr>
          <p:nvPr userDrawn="1"/>
        </p:nvPicPr>
        <p:blipFill>
          <a:blip r:embed="rId2"/>
          <a:stretch>
            <a:fillRect/>
          </a:stretch>
        </p:blipFill>
        <p:spPr>
          <a:xfrm>
            <a:off x="11038114" y="5854297"/>
            <a:ext cx="944721" cy="942828"/>
          </a:xfrm>
          <a:prstGeom prst="rect">
            <a:avLst/>
          </a:prstGeom>
        </p:spPr>
      </p:pic>
    </p:spTree>
    <p:extLst>
      <p:ext uri="{BB962C8B-B14F-4D97-AF65-F5344CB8AC3E}">
        <p14:creationId xmlns:p14="http://schemas.microsoft.com/office/powerpoint/2010/main" val="929512541"/>
      </p:ext>
    </p:extLst>
  </p:cSld>
  <p:clrMapOvr>
    <a:masterClrMapping/>
  </p:clrMapOvr>
  <p:transition spd="slow" advTm="1000"/>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Presentation - Content">
    <p:spTree>
      <p:nvGrpSpPr>
        <p:cNvPr id="1" name=""/>
        <p:cNvGrpSpPr/>
        <p:nvPr/>
      </p:nvGrpSpPr>
      <p:grpSpPr>
        <a:xfrm>
          <a:off x="0" y="0"/>
          <a:ext cx="0" cy="0"/>
          <a:chOff x="0" y="0"/>
          <a:chExt cx="0" cy="0"/>
        </a:xfrm>
      </p:grpSpPr>
      <p:pic>
        <p:nvPicPr>
          <p:cNvPr id="6" name="Imag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7" y="3"/>
            <a:ext cx="12191109" cy="6857499"/>
          </a:xfrm>
          <a:prstGeom prst="rect">
            <a:avLst/>
          </a:prstGeom>
        </p:spPr>
      </p:pic>
      <p:sp>
        <p:nvSpPr>
          <p:cNvPr id="12" name="Espace réservé du contenu 3"/>
          <p:cNvSpPr>
            <a:spLocks noGrp="1"/>
          </p:cNvSpPr>
          <p:nvPr>
            <p:ph sz="quarter" idx="11" hasCustomPrompt="1"/>
          </p:nvPr>
        </p:nvSpPr>
        <p:spPr>
          <a:xfrm>
            <a:off x="983459" y="2102946"/>
            <a:ext cx="10225087" cy="3673280"/>
          </a:xfrm>
          <a:prstGeom prst="rect">
            <a:avLst/>
          </a:prstGeom>
        </p:spPr>
        <p:txBody>
          <a:bodyPr>
            <a:normAutofit/>
          </a:bodyPr>
          <a:lstStyle>
            <a:lvl1pPr marL="228600" indent="-228600">
              <a:buClr>
                <a:srgbClr val="E1783C"/>
              </a:buClr>
              <a:buFont typeface="Wingdings" charset="2"/>
              <a:buChar char="§"/>
              <a:defRPr>
                <a:solidFill>
                  <a:schemeClr val="tx2"/>
                </a:solidFill>
                <a:latin typeface="Arial" charset="0"/>
                <a:ea typeface="Arial" charset="0"/>
                <a:cs typeface="Arial" charset="0"/>
              </a:defRPr>
            </a:lvl1pPr>
            <a:lvl2pPr marL="685800" indent="-228600">
              <a:buClr>
                <a:srgbClr val="E1783C"/>
              </a:buClr>
              <a:buFont typeface="Wingdings" charset="2"/>
              <a:buChar char="§"/>
              <a:defRPr>
                <a:solidFill>
                  <a:schemeClr val="tx2"/>
                </a:solidFill>
                <a:latin typeface="Arial" charset="0"/>
                <a:ea typeface="Arial" charset="0"/>
                <a:cs typeface="Arial" charset="0"/>
              </a:defRPr>
            </a:lvl2pPr>
            <a:lvl3pPr marL="1143000" indent="-228600">
              <a:buClr>
                <a:srgbClr val="E1783C"/>
              </a:buClr>
              <a:buFont typeface="Wingdings" charset="2"/>
              <a:buChar char="§"/>
              <a:defRPr>
                <a:solidFill>
                  <a:schemeClr val="tx2"/>
                </a:solidFill>
                <a:latin typeface="Arial" charset="0"/>
                <a:ea typeface="Arial" charset="0"/>
                <a:cs typeface="Arial" charset="0"/>
              </a:defRPr>
            </a:lvl3pPr>
            <a:lvl4pPr marL="1600200" indent="-228600">
              <a:buClr>
                <a:srgbClr val="E1783C"/>
              </a:buClr>
              <a:buFont typeface="Wingdings" charset="2"/>
              <a:buChar char="§"/>
              <a:defRPr>
                <a:solidFill>
                  <a:schemeClr val="tx2"/>
                </a:solidFill>
                <a:latin typeface="Arial" charset="0"/>
                <a:ea typeface="Arial" charset="0"/>
                <a:cs typeface="Arial" charset="0"/>
              </a:defRPr>
            </a:lvl4pPr>
          </a:lstStyle>
          <a:p>
            <a:pPr lvl="0"/>
            <a:r>
              <a:rPr lang="fr-FR" dirty="0" err="1"/>
              <a:t>Level</a:t>
            </a:r>
            <a:r>
              <a:rPr lang="fr-FR" dirty="0"/>
              <a:t> 1</a:t>
            </a:r>
          </a:p>
          <a:p>
            <a:pPr lvl="1"/>
            <a:r>
              <a:rPr lang="fr-FR" dirty="0" err="1"/>
              <a:t>Level</a:t>
            </a:r>
            <a:r>
              <a:rPr lang="fr-FR" dirty="0"/>
              <a:t> 2</a:t>
            </a:r>
          </a:p>
          <a:p>
            <a:pPr lvl="2"/>
            <a:r>
              <a:rPr lang="fr-FR" dirty="0" err="1"/>
              <a:t>Level</a:t>
            </a:r>
            <a:r>
              <a:rPr lang="fr-FR" dirty="0"/>
              <a:t> 3</a:t>
            </a:r>
          </a:p>
          <a:p>
            <a:pPr lvl="3"/>
            <a:r>
              <a:rPr lang="fr-FR" dirty="0" err="1"/>
              <a:t>Level</a:t>
            </a:r>
            <a:r>
              <a:rPr lang="fr-FR" dirty="0"/>
              <a:t> 4</a:t>
            </a:r>
          </a:p>
        </p:txBody>
      </p:sp>
      <p:sp>
        <p:nvSpPr>
          <p:cNvPr id="14" name="Titre 13"/>
          <p:cNvSpPr>
            <a:spLocks noGrp="1"/>
          </p:cNvSpPr>
          <p:nvPr>
            <p:ph type="title" hasCustomPrompt="1"/>
          </p:nvPr>
        </p:nvSpPr>
        <p:spPr>
          <a:xfrm>
            <a:off x="983459" y="1515180"/>
            <a:ext cx="8327543" cy="587767"/>
          </a:xfrm>
          <a:prstGeom prst="rect">
            <a:avLst/>
          </a:prstGeom>
        </p:spPr>
        <p:txBody>
          <a:bodyPr/>
          <a:lstStyle>
            <a:lvl1pPr>
              <a:defRPr sz="2800" b="1" i="0" baseline="0">
                <a:solidFill>
                  <a:schemeClr val="tx2"/>
                </a:solidFill>
                <a:latin typeface="Arial" charset="0"/>
                <a:ea typeface="Arial" charset="0"/>
                <a:cs typeface="Arial" charset="0"/>
              </a:defRPr>
            </a:lvl1pPr>
          </a:lstStyle>
          <a:p>
            <a:r>
              <a:rPr lang="fr-FR" dirty="0" err="1"/>
              <a:t>Presentation</a:t>
            </a:r>
            <a:r>
              <a:rPr lang="fr-FR" dirty="0"/>
              <a:t> </a:t>
            </a:r>
            <a:r>
              <a:rPr lang="fr-FR" dirty="0" err="1"/>
              <a:t>title</a:t>
            </a:r>
            <a:r>
              <a:rPr lang="fr-FR" dirty="0"/>
              <a:t> – one line</a:t>
            </a:r>
          </a:p>
        </p:txBody>
      </p:sp>
      <p:sp>
        <p:nvSpPr>
          <p:cNvPr id="7" name="ZoneTexte 6"/>
          <p:cNvSpPr txBox="1"/>
          <p:nvPr userDrawn="1"/>
        </p:nvSpPr>
        <p:spPr>
          <a:xfrm>
            <a:off x="8789208" y="6216896"/>
            <a:ext cx="2999619" cy="338554"/>
          </a:xfrm>
          <a:prstGeom prst="rect">
            <a:avLst/>
          </a:prstGeom>
          <a:noFill/>
        </p:spPr>
        <p:txBody>
          <a:bodyPr wrap="square" rtlCol="0">
            <a:spAutoFit/>
          </a:bodyPr>
          <a:lstStyle/>
          <a:p>
            <a:pPr algn="r"/>
            <a:fld id="{81EA0223-3D14-C84A-AE2B-9CB9ED9A928C}" type="slidenum">
              <a:rPr lang="fr-FR" sz="1600" smtClean="0">
                <a:solidFill>
                  <a:schemeClr val="tx2"/>
                </a:solidFill>
              </a:rPr>
              <a:pPr algn="r"/>
              <a:t>‹#›</a:t>
            </a:fld>
            <a:endParaRPr lang="fr-FR" sz="1600" dirty="0">
              <a:solidFill>
                <a:schemeClr val="tx2"/>
              </a:solidFill>
            </a:endParaRPr>
          </a:p>
        </p:txBody>
      </p:sp>
    </p:spTree>
    <p:extLst>
      <p:ext uri="{BB962C8B-B14F-4D97-AF65-F5344CB8AC3E}">
        <p14:creationId xmlns:p14="http://schemas.microsoft.com/office/powerpoint/2010/main" val="2970621082"/>
      </p:ext>
    </p:extLst>
  </p:cSld>
  <p:clrMapOvr>
    <a:masterClrMapping/>
  </p:clrMapOvr>
  <p:extLst>
    <p:ext uri="{DCECCB84-F9BA-43D5-87BE-67443E8EF086}">
      <p15:sldGuideLst xmlns:p15="http://schemas.microsoft.com/office/powerpoint/2012/main">
        <p15:guide id="1" pos="735">
          <p15:clr>
            <a:srgbClr val="FBAE40"/>
          </p15:clr>
        </p15:guide>
        <p15:guide id="2" orient="horz" pos="1253">
          <p15:clr>
            <a:srgbClr val="FBAE40"/>
          </p15:clr>
        </p15:guide>
        <p15:guide id="3" orient="horz" pos="3634">
          <p15:clr>
            <a:srgbClr val="FBAE40"/>
          </p15:clr>
        </p15:guide>
        <p15:guide id="4" pos="932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7"/>
        <p:cNvGrpSpPr/>
        <p:nvPr/>
      </p:nvGrpSpPr>
      <p:grpSpPr>
        <a:xfrm>
          <a:off x="0" y="0"/>
          <a:ext cx="0" cy="0"/>
          <a:chOff x="0" y="0"/>
          <a:chExt cx="0" cy="0"/>
        </a:xfrm>
      </p:grpSpPr>
      <p:sp>
        <p:nvSpPr>
          <p:cNvPr id="48" name="Google Shape;48;p5"/>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9773724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609600" y="274638"/>
            <a:ext cx="10972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en-US"/>
              <a:t>Fare clic per modificare lo stile del titolo</a:t>
            </a:r>
            <a:endParaRPr lang="en-US" altLang="en-US"/>
          </a:p>
        </p:txBody>
      </p:sp>
      <p:sp>
        <p:nvSpPr>
          <p:cNvPr id="1027" name="Segnaposto testo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en-US"/>
              <a:t>Fare clic per modificare stili del testo dello schema</a:t>
            </a:r>
          </a:p>
          <a:p>
            <a:pPr lvl="1"/>
            <a:r>
              <a:rPr lang="it-IT" altLang="en-US"/>
              <a:t>Secondo livello</a:t>
            </a:r>
          </a:p>
          <a:p>
            <a:pPr lvl="2"/>
            <a:r>
              <a:rPr lang="it-IT" altLang="en-US"/>
              <a:t>Terzo livello</a:t>
            </a:r>
          </a:p>
          <a:p>
            <a:pPr lvl="3"/>
            <a:r>
              <a:rPr lang="it-IT" altLang="en-US"/>
              <a:t>Quarto livello</a:t>
            </a:r>
          </a:p>
          <a:p>
            <a:pPr lvl="4"/>
            <a:r>
              <a:rPr lang="it-IT" altLang="en-US"/>
              <a:t>Quinto livello</a:t>
            </a:r>
            <a:endParaRPr lang="en-US" altLang="en-US"/>
          </a:p>
        </p:txBody>
      </p:sp>
      <p:sp>
        <p:nvSpPr>
          <p:cNvPr id="4" name="Segnaposto data 3"/>
          <p:cNvSpPr>
            <a:spLocks noGrp="1"/>
          </p:cNvSpPr>
          <p:nvPr>
            <p:ph type="dt" sz="half" idx="2"/>
          </p:nvPr>
        </p:nvSpPr>
        <p:spPr>
          <a:xfrm>
            <a:off x="742950" y="6356351"/>
            <a:ext cx="2711449"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dirty="0"/>
          </a:p>
        </p:txBody>
      </p:sp>
      <p:sp>
        <p:nvSpPr>
          <p:cNvPr id="5" name="Segnaposto piè di pagina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r>
              <a:rPr lang="it-IT"/>
              <a:t>Prof. Salvatore Manfreda – Università degli Studi di Napoli Federico II</a:t>
            </a:r>
            <a:endParaRPr lang="en-US" dirty="0"/>
          </a:p>
        </p:txBody>
      </p:sp>
      <p:sp>
        <p:nvSpPr>
          <p:cNvPr id="6" name="Segnaposto numero diapositiva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615A7145-BAF1-4A5D-AD44-149A1139813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4" r:id="rId1"/>
    <p:sldLayoutId id="2147483692" r:id="rId2"/>
    <p:sldLayoutId id="2147483695" r:id="rId3"/>
    <p:sldLayoutId id="2147483697" r:id="rId4"/>
  </p:sldLayoutIdLst>
  <p:hf sldNum="0"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097280"/>
            <a:ext cx="228600" cy="5120640"/>
          </a:xfrm>
          <a:prstGeom prst="rect">
            <a:avLst/>
          </a:prstGeom>
          <a:solidFill>
            <a:srgbClr val="0E8C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TextBox 2"/>
          <p:cNvSpPr txBox="1"/>
          <p:nvPr/>
        </p:nvSpPr>
        <p:spPr>
          <a:xfrm>
            <a:off x="502920" y="1188720"/>
            <a:ext cx="10972800" cy="274320"/>
          </a:xfrm>
          <a:prstGeom prst="rect">
            <a:avLst/>
          </a:prstGeom>
          <a:noFill/>
          <a:ln>
            <a:noFill/>
          </a:ln>
        </p:spPr>
        <p:txBody>
          <a:bodyPr wrap="square" lIns="54864" tIns="36576" rIns="54864" bIns="36576" anchor="t">
            <a:spAutoFit/>
          </a:bodyPr>
          <a:lstStyle/>
          <a:p>
            <a:pPr algn="l">
              <a:spcBef>
                <a:spcPts val="0"/>
              </a:spcBef>
              <a:spcAft>
                <a:spcPts val="200"/>
              </a:spcAft>
            </a:pPr>
            <a:r>
              <a:rPr sz="1100" b="1" i="0">
                <a:solidFill>
                  <a:srgbClr val="0E8CA8"/>
                </a:solidFill>
                <a:latin typeface="Calibri"/>
              </a:rPr>
              <a:t>EGU 2026 · GENERAL ASSEMBLY · VIENNA — 04 MAY 2026</a:t>
            </a:r>
          </a:p>
        </p:txBody>
      </p:sp>
      <p:sp>
        <p:nvSpPr>
          <p:cNvPr id="4" name="TextBox 3"/>
          <p:cNvSpPr txBox="1"/>
          <p:nvPr/>
        </p:nvSpPr>
        <p:spPr>
          <a:xfrm>
            <a:off x="502920" y="1508760"/>
            <a:ext cx="10972800" cy="1874519"/>
          </a:xfrm>
          <a:prstGeom prst="rect">
            <a:avLst/>
          </a:prstGeom>
          <a:noFill/>
          <a:ln>
            <a:noFill/>
          </a:ln>
        </p:spPr>
        <p:txBody>
          <a:bodyPr wrap="square" lIns="54864" tIns="36576" rIns="54864" bIns="36576" anchor="t">
            <a:spAutoFit/>
          </a:bodyPr>
          <a:lstStyle/>
          <a:p>
            <a:pPr algn="l">
              <a:spcBef>
                <a:spcPts val="0"/>
              </a:spcBef>
              <a:spcAft>
                <a:spcPts val="200"/>
              </a:spcAft>
            </a:pPr>
            <a:r>
              <a:rPr sz="2800" b="1" i="0">
                <a:solidFill>
                  <a:srgbClr val="101A40"/>
                </a:solidFill>
                <a:latin typeface="Calibri"/>
              </a:rPr>
              <a:t>Assessment of Optical and Near-Infrared Proximal Remote Sensing</a:t>
            </a:r>
          </a:p>
          <a:p>
            <a:pPr algn="l">
              <a:spcBef>
                <a:spcPts val="0"/>
              </a:spcBef>
              <a:spcAft>
                <a:spcPts val="200"/>
              </a:spcAft>
            </a:pPr>
            <a:r>
              <a:rPr sz="2800" b="1" i="0">
                <a:solidFill>
                  <a:srgbClr val="101A40"/>
                </a:solidFill>
                <a:latin typeface="Calibri"/>
              </a:rPr>
              <a:t>for Suspended Sediment Concentration Estimation</a:t>
            </a:r>
          </a:p>
          <a:p>
            <a:pPr algn="l">
              <a:spcBef>
                <a:spcPts val="0"/>
              </a:spcBef>
              <a:spcAft>
                <a:spcPts val="200"/>
              </a:spcAft>
            </a:pPr>
            <a:r>
              <a:rPr sz="2800" b="1" i="0">
                <a:solidFill>
                  <a:srgbClr val="101A40"/>
                </a:solidFill>
                <a:latin typeface="Calibri"/>
              </a:rPr>
              <a:t>under Artificial and Ambient Illumination</a:t>
            </a:r>
          </a:p>
        </p:txBody>
      </p:sp>
      <p:sp>
        <p:nvSpPr>
          <p:cNvPr id="5" name="Rectangle 4"/>
          <p:cNvSpPr/>
          <p:nvPr/>
        </p:nvSpPr>
        <p:spPr>
          <a:xfrm>
            <a:off x="502920" y="3520440"/>
            <a:ext cx="4114800" cy="36576"/>
          </a:xfrm>
          <a:prstGeom prst="rect">
            <a:avLst/>
          </a:prstGeom>
          <a:solidFill>
            <a:srgbClr val="E3A8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6" name="TextBox 5"/>
          <p:cNvSpPr txBox="1"/>
          <p:nvPr/>
        </p:nvSpPr>
        <p:spPr>
          <a:xfrm>
            <a:off x="502920" y="3611880"/>
            <a:ext cx="11338560" cy="777240"/>
          </a:xfrm>
          <a:prstGeom prst="rect">
            <a:avLst/>
          </a:prstGeom>
          <a:noFill/>
          <a:ln>
            <a:noFill/>
          </a:ln>
        </p:spPr>
        <p:txBody>
          <a:bodyPr wrap="square" lIns="54864" tIns="36576" rIns="54864" bIns="36576" anchor="t">
            <a:spAutoFit/>
          </a:bodyPr>
          <a:lstStyle/>
          <a:p>
            <a:pPr algn="l">
              <a:spcBef>
                <a:spcPts val="0"/>
              </a:spcBef>
              <a:spcAft>
                <a:spcPts val="0"/>
              </a:spcAft>
            </a:pPr>
            <a:r>
              <a:rPr sz="1400" b="1" i="0" dirty="0">
                <a:solidFill>
                  <a:srgbClr val="101A40"/>
                </a:solidFill>
                <a:latin typeface="Calibri"/>
              </a:rPr>
              <a:t>Aung Chit Moe </a:t>
            </a:r>
            <a:r>
              <a:rPr sz="1400" b="0" dirty="0">
                <a:solidFill>
                  <a:srgbClr val="101A40"/>
                </a:solidFill>
                <a:latin typeface="Calibri"/>
              </a:rPr>
              <a:t>¹˒²˒³˒* · Domenico Miglino ¹ · Ruodan Zhuang ¹ · Khim C. Saddi ¹˒² · Lucrezia Viscido ¹˒²</a:t>
            </a:r>
          </a:p>
          <a:p>
            <a:pPr algn="l">
              <a:spcBef>
                <a:spcPts val="200"/>
              </a:spcBef>
              <a:spcAft>
                <a:spcPts val="0"/>
              </a:spcAft>
            </a:pPr>
            <a:r>
              <a:rPr sz="1400" b="0" i="0" dirty="0">
                <a:solidFill>
                  <a:srgbClr val="101A40"/>
                </a:solidFill>
                <a:latin typeface="Calibri"/>
              </a:rPr>
              <a:t>Monton </a:t>
            </a:r>
            <a:r>
              <a:rPr sz="1400" b="0" i="0" dirty="0" err="1">
                <a:solidFill>
                  <a:srgbClr val="101A40"/>
                </a:solidFill>
                <a:latin typeface="Calibri"/>
              </a:rPr>
              <a:t>Methaprayun</a:t>
            </a:r>
            <a:r>
              <a:rPr sz="1400" b="0" i="0" dirty="0">
                <a:solidFill>
                  <a:srgbClr val="101A40"/>
                </a:solidFill>
                <a:latin typeface="Calibri"/>
              </a:rPr>
              <a:t>⁴ · Naw Shareen⁴ · Tanabadee Budrach⁴ · </a:t>
            </a:r>
            <a:r>
              <a:rPr sz="1400" b="0" i="0" dirty="0" err="1">
                <a:solidFill>
                  <a:srgbClr val="101A40"/>
                </a:solidFill>
                <a:latin typeface="Calibri"/>
              </a:rPr>
              <a:t>Punpim</a:t>
            </a:r>
            <a:r>
              <a:rPr sz="1400" b="0" i="0" dirty="0">
                <a:solidFill>
                  <a:srgbClr val="101A40"/>
                </a:solidFill>
                <a:latin typeface="Calibri"/>
              </a:rPr>
              <a:t> P. Mapiam⁴</a:t>
            </a:r>
          </a:p>
          <a:p>
            <a:pPr algn="l">
              <a:spcBef>
                <a:spcPts val="200"/>
              </a:spcBef>
              <a:spcAft>
                <a:spcPts val="200"/>
              </a:spcAft>
            </a:pPr>
            <a:r>
              <a:rPr sz="1400" b="0" i="0" dirty="0">
                <a:solidFill>
                  <a:srgbClr val="101A40"/>
                </a:solidFill>
                <a:latin typeface="Calibri"/>
              </a:rPr>
              <a:t>Thom Bogaard³ · Salvatore Manfreda¹˒²</a:t>
            </a:r>
          </a:p>
        </p:txBody>
      </p:sp>
      <p:sp>
        <p:nvSpPr>
          <p:cNvPr id="7" name="TextBox 6"/>
          <p:cNvSpPr txBox="1"/>
          <p:nvPr/>
        </p:nvSpPr>
        <p:spPr>
          <a:xfrm>
            <a:off x="502920" y="4526280"/>
            <a:ext cx="11338560" cy="960120"/>
          </a:xfrm>
          <a:prstGeom prst="rect">
            <a:avLst/>
          </a:prstGeom>
          <a:noFill/>
          <a:ln>
            <a:noFill/>
          </a:ln>
        </p:spPr>
        <p:txBody>
          <a:bodyPr wrap="square" lIns="54864" tIns="36576" rIns="54864" bIns="36576" anchor="t">
            <a:spAutoFit/>
          </a:bodyPr>
          <a:lstStyle/>
          <a:p>
            <a:pPr algn="l">
              <a:spcBef>
                <a:spcPts val="0"/>
              </a:spcBef>
              <a:spcAft>
                <a:spcPts val="0"/>
              </a:spcAft>
            </a:pPr>
            <a:r>
              <a:rPr sz="950" b="0" i="1" dirty="0">
                <a:solidFill>
                  <a:srgbClr val="444B55"/>
                </a:solidFill>
                <a:latin typeface="Calibri"/>
              </a:rPr>
              <a:t>¹ Dept. of Civil, Construction and Environmental Engineering (DICEA), University of Naples Federico II, Italy</a:t>
            </a:r>
          </a:p>
          <a:p>
            <a:pPr algn="l">
              <a:spcBef>
                <a:spcPts val="0"/>
              </a:spcBef>
              <a:spcAft>
                <a:spcPts val="0"/>
              </a:spcAft>
            </a:pPr>
            <a:r>
              <a:rPr sz="950" b="0" i="1" dirty="0">
                <a:solidFill>
                  <a:srgbClr val="444B55"/>
                </a:solidFill>
                <a:latin typeface="Calibri"/>
              </a:rPr>
              <a:t>² Istituto Universitario di Studi </a:t>
            </a:r>
            <a:r>
              <a:rPr sz="950" b="0" i="1" dirty="0" err="1">
                <a:solidFill>
                  <a:srgbClr val="444B55"/>
                </a:solidFill>
                <a:latin typeface="Calibri"/>
              </a:rPr>
              <a:t>Superiori</a:t>
            </a:r>
            <a:r>
              <a:rPr sz="950" b="0" i="1" dirty="0">
                <a:solidFill>
                  <a:srgbClr val="444B55"/>
                </a:solidFill>
                <a:latin typeface="Calibri"/>
              </a:rPr>
              <a:t> (IUSS) Pavia, Italy</a:t>
            </a:r>
          </a:p>
          <a:p>
            <a:pPr algn="l">
              <a:spcBef>
                <a:spcPts val="0"/>
              </a:spcBef>
              <a:spcAft>
                <a:spcPts val="0"/>
              </a:spcAft>
            </a:pPr>
            <a:r>
              <a:rPr sz="950" b="0" i="1" dirty="0">
                <a:solidFill>
                  <a:srgbClr val="444B55"/>
                </a:solidFill>
                <a:latin typeface="Calibri"/>
              </a:rPr>
              <a:t>³ Dept. of Water Management, Delft University of Technology, The Netherlands</a:t>
            </a:r>
          </a:p>
          <a:p>
            <a:pPr algn="l">
              <a:spcBef>
                <a:spcPts val="0"/>
              </a:spcBef>
              <a:spcAft>
                <a:spcPts val="0"/>
              </a:spcAft>
            </a:pPr>
            <a:r>
              <a:rPr sz="950" b="0" i="1" dirty="0">
                <a:solidFill>
                  <a:srgbClr val="444B55"/>
                </a:solidFill>
                <a:latin typeface="Calibri"/>
              </a:rPr>
              <a:t>⁴ Dept. of Water Resources Engineering, Faculty of Engineering, </a:t>
            </a:r>
            <a:r>
              <a:rPr sz="950" b="0" i="1" dirty="0" err="1">
                <a:solidFill>
                  <a:srgbClr val="444B55"/>
                </a:solidFill>
                <a:latin typeface="Calibri"/>
              </a:rPr>
              <a:t>Kasetsart</a:t>
            </a:r>
            <a:r>
              <a:rPr sz="950" b="0" i="1" dirty="0">
                <a:solidFill>
                  <a:srgbClr val="444B55"/>
                </a:solidFill>
                <a:latin typeface="Calibri"/>
              </a:rPr>
              <a:t> University, Bangkok, Thailand</a:t>
            </a:r>
          </a:p>
          <a:p>
            <a:pPr algn="l">
              <a:spcBef>
                <a:spcPts val="300"/>
              </a:spcBef>
              <a:spcAft>
                <a:spcPts val="200"/>
              </a:spcAft>
            </a:pPr>
            <a:r>
              <a:rPr sz="950" b="1" i="1" dirty="0">
                <a:solidFill>
                  <a:srgbClr val="0E8CA8"/>
                </a:solidFill>
                <a:latin typeface="Calibri"/>
              </a:rPr>
              <a:t>* Corresponding author — aungchit.moe@unina.it</a:t>
            </a:r>
          </a:p>
        </p:txBody>
      </p:sp>
      <p:sp>
        <p:nvSpPr>
          <p:cNvPr id="8" name="Rounded Rectangle 7"/>
          <p:cNvSpPr/>
          <p:nvPr/>
        </p:nvSpPr>
        <p:spPr>
          <a:xfrm>
            <a:off x="502920" y="5577840"/>
            <a:ext cx="6126480" cy="411480"/>
          </a:xfrm>
          <a:prstGeom prst="roundRect">
            <a:avLst>
              <a:gd name="adj" fmla="val 8000"/>
            </a:avLst>
          </a:prstGeom>
          <a:solidFill>
            <a:srgbClr val="101A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9" name="TextBox 8"/>
          <p:cNvSpPr txBox="1"/>
          <p:nvPr/>
        </p:nvSpPr>
        <p:spPr>
          <a:xfrm>
            <a:off x="502920" y="5577840"/>
            <a:ext cx="6126480" cy="411480"/>
          </a:xfrm>
          <a:prstGeom prst="rect">
            <a:avLst/>
          </a:prstGeom>
          <a:noFill/>
          <a:ln>
            <a:noFill/>
          </a:ln>
        </p:spPr>
        <p:txBody>
          <a:bodyPr wrap="square" lIns="54864" tIns="36576" rIns="54864" bIns="36576" anchor="ctr">
            <a:spAutoFit/>
          </a:bodyPr>
          <a:lstStyle/>
          <a:p>
            <a:pPr algn="ctr">
              <a:spcBef>
                <a:spcPts val="0"/>
              </a:spcBef>
              <a:spcAft>
                <a:spcPts val="200"/>
              </a:spcAft>
            </a:pPr>
            <a:r>
              <a:rPr sz="1100" b="1" i="0">
                <a:solidFill>
                  <a:srgbClr val="FFFFFF"/>
                </a:solidFill>
                <a:latin typeface="Calibri"/>
              </a:rPr>
              <a:t>PICO Spot 2 · PICO 2.14 · EGU26-16213 · Session HS 1.14</a:t>
            </a:r>
          </a:p>
        </p:txBody>
      </p:sp>
      <p:sp>
        <p:nvSpPr>
          <p:cNvPr id="10" name="Rectangle 9"/>
          <p:cNvSpPr/>
          <p:nvPr/>
        </p:nvSpPr>
        <p:spPr>
          <a:xfrm>
            <a:off x="0" y="6199632"/>
            <a:ext cx="12191695" cy="502920"/>
          </a:xfrm>
          <a:prstGeom prst="rect">
            <a:avLst/>
          </a:prstGeom>
          <a:solidFill>
            <a:srgbClr val="ECF1F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11" name="Picture 10" descr="image6.png"/>
          <p:cNvPicPr>
            <a:picLocks noChangeAspect="1"/>
          </p:cNvPicPr>
          <p:nvPr/>
        </p:nvPicPr>
        <p:blipFill>
          <a:blip r:embed="rId3"/>
          <a:stretch>
            <a:fillRect/>
          </a:stretch>
        </p:blipFill>
        <p:spPr>
          <a:xfrm>
            <a:off x="640080" y="6286500"/>
            <a:ext cx="1005840" cy="329184"/>
          </a:xfrm>
          <a:prstGeom prst="rect">
            <a:avLst/>
          </a:prstGeom>
        </p:spPr>
      </p:pic>
      <p:pic>
        <p:nvPicPr>
          <p:cNvPr id="12" name="Picture 11" descr="image7.png"/>
          <p:cNvPicPr>
            <a:picLocks noChangeAspect="1"/>
          </p:cNvPicPr>
          <p:nvPr/>
        </p:nvPicPr>
        <p:blipFill>
          <a:blip r:embed="rId4"/>
          <a:stretch>
            <a:fillRect/>
          </a:stretch>
        </p:blipFill>
        <p:spPr>
          <a:xfrm>
            <a:off x="2057400" y="6313932"/>
            <a:ext cx="960120" cy="274320"/>
          </a:xfrm>
          <a:prstGeom prst="rect">
            <a:avLst/>
          </a:prstGeom>
        </p:spPr>
      </p:pic>
      <p:pic>
        <p:nvPicPr>
          <p:cNvPr id="13" name="Picture 12" descr="image8.png"/>
          <p:cNvPicPr>
            <a:picLocks noChangeAspect="1"/>
          </p:cNvPicPr>
          <p:nvPr/>
        </p:nvPicPr>
        <p:blipFill>
          <a:blip r:embed="rId5"/>
          <a:stretch>
            <a:fillRect/>
          </a:stretch>
        </p:blipFill>
        <p:spPr>
          <a:xfrm>
            <a:off x="3429000" y="6153912"/>
            <a:ext cx="502920" cy="594360"/>
          </a:xfrm>
          <a:prstGeom prst="rect">
            <a:avLst/>
          </a:prstGeom>
        </p:spPr>
      </p:pic>
      <p:pic>
        <p:nvPicPr>
          <p:cNvPr id="14" name="Picture 13" descr="image5.png"/>
          <p:cNvPicPr>
            <a:picLocks noChangeAspect="1"/>
          </p:cNvPicPr>
          <p:nvPr/>
        </p:nvPicPr>
        <p:blipFill>
          <a:blip r:embed="rId6"/>
          <a:stretch>
            <a:fillRect/>
          </a:stretch>
        </p:blipFill>
        <p:spPr>
          <a:xfrm>
            <a:off x="4343400" y="6286500"/>
            <a:ext cx="1188720" cy="329184"/>
          </a:xfrm>
          <a:prstGeom prst="rect">
            <a:avLst/>
          </a:prstGeom>
        </p:spPr>
      </p:pic>
      <p:pic>
        <p:nvPicPr>
          <p:cNvPr id="15" name="Picture 14" descr="image3.gif"/>
          <p:cNvPicPr>
            <a:picLocks noChangeAspect="1"/>
          </p:cNvPicPr>
          <p:nvPr/>
        </p:nvPicPr>
        <p:blipFill>
          <a:blip r:embed="rId7"/>
          <a:stretch>
            <a:fillRect/>
          </a:stretch>
        </p:blipFill>
        <p:spPr>
          <a:xfrm>
            <a:off x="5943600" y="6153912"/>
            <a:ext cx="685800" cy="594360"/>
          </a:xfrm>
          <a:prstGeom prst="rect">
            <a:avLst/>
          </a:prstGeom>
        </p:spPr>
      </p:pic>
      <p:pic>
        <p:nvPicPr>
          <p:cNvPr id="16" name="Picture 15">
            <a:extLst>
              <a:ext uri="{FF2B5EF4-FFF2-40B4-BE49-F238E27FC236}">
                <a16:creationId xmlns:a16="http://schemas.microsoft.com/office/drawing/2014/main" id="{22919B37-BA1D-4CA2-CCFA-10575CE2012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659094" y="6191722"/>
            <a:ext cx="510830" cy="51083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905256"/>
            <a:ext cx="12191695" cy="36576"/>
          </a:xfrm>
          <a:prstGeom prst="rect">
            <a:avLst/>
          </a:prstGeom>
          <a:solidFill>
            <a:srgbClr val="0E8C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Rectangle 2"/>
          <p:cNvSpPr/>
          <p:nvPr/>
        </p:nvSpPr>
        <p:spPr>
          <a:xfrm>
            <a:off x="274320" y="960120"/>
            <a:ext cx="164592" cy="566928"/>
          </a:xfrm>
          <a:prstGeom prst="rect">
            <a:avLst/>
          </a:prstGeom>
          <a:solidFill>
            <a:srgbClr val="1E2A5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 name="TextBox 3"/>
          <p:cNvSpPr txBox="1"/>
          <p:nvPr/>
        </p:nvSpPr>
        <p:spPr>
          <a:xfrm>
            <a:off x="502920" y="992631"/>
            <a:ext cx="11430000" cy="603504"/>
          </a:xfrm>
          <a:prstGeom prst="rect">
            <a:avLst/>
          </a:prstGeom>
          <a:noFill/>
          <a:ln>
            <a:noFill/>
          </a:ln>
        </p:spPr>
        <p:txBody>
          <a:bodyPr wrap="square" lIns="54864" tIns="36576" rIns="54864" bIns="36576" anchor="ctr">
            <a:spAutoFit/>
          </a:bodyPr>
          <a:lstStyle/>
          <a:p>
            <a:pPr algn="l">
              <a:spcBef>
                <a:spcPts val="0"/>
              </a:spcBef>
              <a:spcAft>
                <a:spcPts val="0"/>
              </a:spcAft>
            </a:pPr>
            <a:r>
              <a:rPr sz="1050" b="1" i="0" dirty="0">
                <a:solidFill>
                  <a:srgbClr val="E3A81B"/>
                </a:solidFill>
                <a:latin typeface="Calibri"/>
              </a:rPr>
              <a:t>DISCUSSION · 2/2</a:t>
            </a:r>
          </a:p>
          <a:p>
            <a:pPr algn="l">
              <a:spcBef>
                <a:spcPts val="0"/>
              </a:spcBef>
              <a:spcAft>
                <a:spcPts val="0"/>
              </a:spcAft>
            </a:pPr>
            <a:r>
              <a:rPr sz="2200" b="1" i="0" dirty="0">
                <a:solidFill>
                  <a:srgbClr val="101A40"/>
                </a:solidFill>
                <a:latin typeface="Calibri"/>
              </a:rPr>
              <a:t>Why NIR outperforms RGB</a:t>
            </a:r>
          </a:p>
        </p:txBody>
      </p:sp>
      <p:sp>
        <p:nvSpPr>
          <p:cNvPr id="5" name="TextBox 4"/>
          <p:cNvSpPr txBox="1"/>
          <p:nvPr/>
        </p:nvSpPr>
        <p:spPr>
          <a:xfrm>
            <a:off x="502920" y="1527048"/>
            <a:ext cx="11430000" cy="274320"/>
          </a:xfrm>
          <a:prstGeom prst="rect">
            <a:avLst/>
          </a:prstGeom>
          <a:noFill/>
          <a:ln>
            <a:noFill/>
          </a:ln>
        </p:spPr>
        <p:txBody>
          <a:bodyPr wrap="square" lIns="54864" tIns="36576" rIns="54864" bIns="36576" anchor="t">
            <a:spAutoFit/>
          </a:bodyPr>
          <a:lstStyle/>
          <a:p>
            <a:pPr algn="l">
              <a:spcBef>
                <a:spcPts val="0"/>
              </a:spcBef>
              <a:spcAft>
                <a:spcPts val="200"/>
              </a:spcAft>
            </a:pPr>
            <a:r>
              <a:rPr sz="1100" b="0" i="1">
                <a:solidFill>
                  <a:srgbClr val="444B55"/>
                </a:solidFill>
                <a:latin typeface="Calibri"/>
              </a:rPr>
              <a:t>Material-specific response across white and yellow sediments.</a:t>
            </a:r>
          </a:p>
        </p:txBody>
      </p:sp>
      <p:pic>
        <p:nvPicPr>
          <p:cNvPr id="6" name="Picture 5" descr="plots_13.png"/>
          <p:cNvPicPr>
            <a:picLocks noChangeAspect="1"/>
          </p:cNvPicPr>
          <p:nvPr/>
        </p:nvPicPr>
        <p:blipFill>
          <a:blip r:embed="rId2"/>
          <a:stretch>
            <a:fillRect/>
          </a:stretch>
        </p:blipFill>
        <p:spPr>
          <a:xfrm>
            <a:off x="502920" y="1920240"/>
            <a:ext cx="4023360" cy="4617720"/>
          </a:xfrm>
          <a:prstGeom prst="rect">
            <a:avLst/>
          </a:prstGeom>
        </p:spPr>
      </p:pic>
      <p:sp>
        <p:nvSpPr>
          <p:cNvPr id="7" name="Rectangle 6"/>
          <p:cNvSpPr/>
          <p:nvPr/>
        </p:nvSpPr>
        <p:spPr>
          <a:xfrm>
            <a:off x="475488" y="1892808"/>
            <a:ext cx="4078224" cy="4672583"/>
          </a:xfrm>
          <a:prstGeom prst="rect">
            <a:avLst/>
          </a:prstGeom>
          <a:noFill/>
          <a:ln w="6350">
            <a:solidFill>
              <a:srgbClr val="1E2A5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 name="Rounded Rectangle 7"/>
          <p:cNvSpPr/>
          <p:nvPr/>
        </p:nvSpPr>
        <p:spPr>
          <a:xfrm>
            <a:off x="4937760" y="1920240"/>
            <a:ext cx="6903720" cy="2606040"/>
          </a:xfrm>
          <a:prstGeom prst="roundRect">
            <a:avLst>
              <a:gd name="adj" fmla="val 8000"/>
            </a:avLst>
          </a:prstGeom>
          <a:solidFill>
            <a:srgbClr val="ECF1F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9" name="Rounded Rectangle 8"/>
          <p:cNvSpPr/>
          <p:nvPr/>
        </p:nvSpPr>
        <p:spPr>
          <a:xfrm>
            <a:off x="5120640" y="2103120"/>
            <a:ext cx="502920" cy="502920"/>
          </a:xfrm>
          <a:prstGeom prst="roundRect">
            <a:avLst>
              <a:gd name="adj" fmla="val 50000"/>
            </a:avLst>
          </a:prstGeom>
          <a:solidFill>
            <a:srgbClr val="101A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0" name="TextBox 9"/>
          <p:cNvSpPr txBox="1"/>
          <p:nvPr/>
        </p:nvSpPr>
        <p:spPr>
          <a:xfrm>
            <a:off x="5120640" y="2103120"/>
            <a:ext cx="502920" cy="502920"/>
          </a:xfrm>
          <a:prstGeom prst="rect">
            <a:avLst/>
          </a:prstGeom>
          <a:noFill/>
          <a:ln>
            <a:noFill/>
          </a:ln>
        </p:spPr>
        <p:txBody>
          <a:bodyPr wrap="square" lIns="54864" tIns="36576" rIns="54864" bIns="36576" anchor="ctr">
            <a:spAutoFit/>
          </a:bodyPr>
          <a:lstStyle/>
          <a:p>
            <a:pPr algn="ctr">
              <a:spcBef>
                <a:spcPts val="0"/>
              </a:spcBef>
              <a:spcAft>
                <a:spcPts val="200"/>
              </a:spcAft>
            </a:pPr>
            <a:r>
              <a:rPr sz="2000" b="1" i="0">
                <a:solidFill>
                  <a:srgbClr val="FFFFFF"/>
                </a:solidFill>
                <a:latin typeface="Calibri"/>
              </a:rPr>
              <a:t>3</a:t>
            </a:r>
          </a:p>
        </p:txBody>
      </p:sp>
      <p:sp>
        <p:nvSpPr>
          <p:cNvPr id="11" name="TextBox 10"/>
          <p:cNvSpPr txBox="1"/>
          <p:nvPr/>
        </p:nvSpPr>
        <p:spPr>
          <a:xfrm>
            <a:off x="5806440" y="2084832"/>
            <a:ext cx="5897879" cy="411480"/>
          </a:xfrm>
          <a:prstGeom prst="rect">
            <a:avLst/>
          </a:prstGeom>
          <a:noFill/>
          <a:ln>
            <a:noFill/>
          </a:ln>
        </p:spPr>
        <p:txBody>
          <a:bodyPr wrap="square" lIns="54864" tIns="36576" rIns="54864" bIns="36576" anchor="ctr">
            <a:spAutoFit/>
          </a:bodyPr>
          <a:lstStyle/>
          <a:p>
            <a:pPr algn="l">
              <a:spcBef>
                <a:spcPts val="0"/>
              </a:spcBef>
              <a:spcAft>
                <a:spcPts val="200"/>
              </a:spcAft>
            </a:pPr>
            <a:r>
              <a:rPr sz="1600" b="1" i="0">
                <a:solidFill>
                  <a:srgbClr val="101A40"/>
                </a:solidFill>
                <a:latin typeface="Calibri"/>
              </a:rPr>
              <a:t>Material-specific response</a:t>
            </a:r>
          </a:p>
        </p:txBody>
      </p:sp>
      <p:sp>
        <p:nvSpPr>
          <p:cNvPr id="12" name="TextBox 11"/>
          <p:cNvSpPr txBox="1"/>
          <p:nvPr/>
        </p:nvSpPr>
        <p:spPr>
          <a:xfrm>
            <a:off x="5806440" y="2487168"/>
            <a:ext cx="5897879" cy="1920240"/>
          </a:xfrm>
          <a:prstGeom prst="rect">
            <a:avLst/>
          </a:prstGeom>
          <a:noFill/>
          <a:ln>
            <a:noFill/>
          </a:ln>
        </p:spPr>
        <p:txBody>
          <a:bodyPr wrap="square" lIns="54864" tIns="36576" rIns="54864" bIns="36576" anchor="t">
            <a:spAutoFit/>
          </a:bodyPr>
          <a:lstStyle/>
          <a:p>
            <a:pPr algn="l">
              <a:spcBef>
                <a:spcPts val="0"/>
              </a:spcBef>
              <a:spcAft>
                <a:spcPts val="200"/>
              </a:spcAft>
            </a:pPr>
            <a:r>
              <a:rPr sz="1300" b="0" i="0">
                <a:solidFill>
                  <a:srgbClr val="1A1F2A"/>
                </a:solidFill>
                <a:latin typeface="Calibri"/>
              </a:rPr>
              <a:t>The "white" sediment (high reflectance) yields higher sensitivity than the "yellow" sediment in the visible spectrum.  NIR helps normalise these material differences by focusing on scattering properties rather than visual pigments.</a:t>
            </a:r>
          </a:p>
        </p:txBody>
      </p:sp>
      <p:sp>
        <p:nvSpPr>
          <p:cNvPr id="13" name="Rounded Rectangle 12"/>
          <p:cNvSpPr/>
          <p:nvPr/>
        </p:nvSpPr>
        <p:spPr>
          <a:xfrm>
            <a:off x="4937760" y="4800600"/>
            <a:ext cx="6903720" cy="1280160"/>
          </a:xfrm>
          <a:prstGeom prst="roundRect">
            <a:avLst>
              <a:gd name="adj" fmla="val 8000"/>
            </a:avLst>
          </a:prstGeom>
          <a:solidFill>
            <a:srgbClr val="101A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 name="TextBox 13"/>
          <p:cNvSpPr txBox="1"/>
          <p:nvPr/>
        </p:nvSpPr>
        <p:spPr>
          <a:xfrm>
            <a:off x="5212080" y="4846320"/>
            <a:ext cx="6355080" cy="1188720"/>
          </a:xfrm>
          <a:prstGeom prst="rect">
            <a:avLst/>
          </a:prstGeom>
          <a:noFill/>
          <a:ln>
            <a:noFill/>
          </a:ln>
        </p:spPr>
        <p:txBody>
          <a:bodyPr wrap="square" lIns="54864" tIns="36576" rIns="54864" bIns="36576" anchor="ctr">
            <a:spAutoFit/>
          </a:bodyPr>
          <a:lstStyle/>
          <a:p>
            <a:pPr algn="l">
              <a:spcBef>
                <a:spcPts val="0"/>
              </a:spcBef>
              <a:spcAft>
                <a:spcPts val="200"/>
              </a:spcAft>
            </a:pPr>
            <a:r>
              <a:rPr sz="1000" b="1" i="0">
                <a:solidFill>
                  <a:srgbClr val="E3A81B"/>
                </a:solidFill>
                <a:latin typeface="Calibri"/>
              </a:rPr>
              <a:t>KEY TAKEAWAY</a:t>
            </a:r>
          </a:p>
          <a:p>
            <a:pPr algn="l">
              <a:spcBef>
                <a:spcPts val="0"/>
              </a:spcBef>
              <a:spcAft>
                <a:spcPts val="0"/>
              </a:spcAft>
            </a:pPr>
            <a:r>
              <a:rPr sz="1400" b="0" i="0">
                <a:solidFill>
                  <a:srgbClr val="FFFFFF"/>
                </a:solidFill>
                <a:latin typeface="Calibri"/>
              </a:rPr>
              <a:t>Across both sediment types, NIR (850 nm) delivers the most consistent SSC retrieval — higher R², lower RMSE and no saturation at high turbidity.</a:t>
            </a:r>
          </a:p>
        </p:txBody>
      </p:sp>
      <p:sp>
        <p:nvSpPr>
          <p:cNvPr id="15" name="TextBox 14"/>
          <p:cNvSpPr txBox="1"/>
          <p:nvPr/>
        </p:nvSpPr>
        <p:spPr>
          <a:xfrm>
            <a:off x="502920" y="6565392"/>
            <a:ext cx="4023360" cy="182880"/>
          </a:xfrm>
          <a:prstGeom prst="rect">
            <a:avLst/>
          </a:prstGeom>
          <a:noFill/>
          <a:ln>
            <a:noFill/>
          </a:ln>
        </p:spPr>
        <p:txBody>
          <a:bodyPr wrap="square" lIns="54864" tIns="36576" rIns="54864" bIns="36576" anchor="t">
            <a:spAutoFit/>
          </a:bodyPr>
          <a:lstStyle/>
          <a:p>
            <a:pPr algn="ctr">
              <a:spcBef>
                <a:spcPts val="0"/>
              </a:spcBef>
              <a:spcAft>
                <a:spcPts val="200"/>
              </a:spcAft>
            </a:pPr>
            <a:r>
              <a:rPr sz="900" b="0" i="1">
                <a:solidFill>
                  <a:srgbClr val="444B55"/>
                </a:solidFill>
                <a:latin typeface="Calibri"/>
              </a:rPr>
              <a:t>AOI 1 — Local soil / Halogen light</a:t>
            </a:r>
          </a:p>
        </p:txBody>
      </p:sp>
      <p:sp>
        <p:nvSpPr>
          <p:cNvPr id="16" name="Rectangle 15"/>
          <p:cNvSpPr/>
          <p:nvPr/>
        </p:nvSpPr>
        <p:spPr>
          <a:xfrm>
            <a:off x="0" y="6711696"/>
            <a:ext cx="12191695" cy="146304"/>
          </a:xfrm>
          <a:prstGeom prst="rect">
            <a:avLst/>
          </a:prstGeom>
          <a:solidFill>
            <a:srgbClr val="101A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7" name="TextBox 16"/>
          <p:cNvSpPr txBox="1"/>
          <p:nvPr/>
        </p:nvSpPr>
        <p:spPr>
          <a:xfrm>
            <a:off x="274320" y="6711696"/>
            <a:ext cx="11612880" cy="146304"/>
          </a:xfrm>
          <a:prstGeom prst="rect">
            <a:avLst/>
          </a:prstGeom>
          <a:noFill/>
          <a:ln>
            <a:noFill/>
          </a:ln>
        </p:spPr>
        <p:txBody>
          <a:bodyPr wrap="square" lIns="54864" tIns="36576" rIns="54864" bIns="36576" anchor="ctr">
            <a:spAutoFit/>
          </a:bodyPr>
          <a:lstStyle/>
          <a:p>
            <a:pPr algn="l">
              <a:spcBef>
                <a:spcPts val="0"/>
              </a:spcBef>
              <a:spcAft>
                <a:spcPts val="200"/>
              </a:spcAft>
            </a:pPr>
            <a:r>
              <a:rPr sz="850" b="0" i="0">
                <a:solidFill>
                  <a:srgbClr val="FFFFFF"/>
                </a:solidFill>
                <a:latin typeface="Calibri"/>
              </a:rPr>
              <a:t>EGU26 · PICO 2.14 · HS 1.14 · Innovative Technologies and Approaches in Hydrological Monitoring</a:t>
            </a:r>
          </a:p>
        </p:txBody>
      </p:sp>
      <p:sp>
        <p:nvSpPr>
          <p:cNvPr id="18" name="TextBox 17"/>
          <p:cNvSpPr txBox="1"/>
          <p:nvPr/>
        </p:nvSpPr>
        <p:spPr>
          <a:xfrm>
            <a:off x="10972800" y="6711696"/>
            <a:ext cx="1097280" cy="146304"/>
          </a:xfrm>
          <a:prstGeom prst="rect">
            <a:avLst/>
          </a:prstGeom>
          <a:noFill/>
          <a:ln>
            <a:noFill/>
          </a:ln>
        </p:spPr>
        <p:txBody>
          <a:bodyPr wrap="square" lIns="54864" tIns="36576" rIns="54864" bIns="36576" anchor="ctr">
            <a:spAutoFit/>
          </a:bodyPr>
          <a:lstStyle/>
          <a:p>
            <a:pPr algn="r">
              <a:spcBef>
                <a:spcPts val="0"/>
              </a:spcBef>
              <a:spcAft>
                <a:spcPts val="200"/>
              </a:spcAft>
            </a:pPr>
            <a:r>
              <a:rPr sz="850" b="0" i="0">
                <a:solidFill>
                  <a:srgbClr val="FFFFFF"/>
                </a:solidFill>
                <a:latin typeface="Calibri"/>
              </a:rPr>
              <a:t>13 / 14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905256"/>
            <a:ext cx="12191695" cy="36576"/>
          </a:xfrm>
          <a:prstGeom prst="rect">
            <a:avLst/>
          </a:prstGeom>
          <a:solidFill>
            <a:srgbClr val="0E8C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Rectangle 2"/>
          <p:cNvSpPr/>
          <p:nvPr/>
        </p:nvSpPr>
        <p:spPr>
          <a:xfrm>
            <a:off x="274320" y="960120"/>
            <a:ext cx="164592" cy="566928"/>
          </a:xfrm>
          <a:prstGeom prst="rect">
            <a:avLst/>
          </a:prstGeom>
          <a:solidFill>
            <a:srgbClr val="1E2A5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 name="TextBox 3"/>
          <p:cNvSpPr txBox="1"/>
          <p:nvPr/>
        </p:nvSpPr>
        <p:spPr>
          <a:xfrm>
            <a:off x="502920" y="992631"/>
            <a:ext cx="11430000" cy="603504"/>
          </a:xfrm>
          <a:prstGeom prst="rect">
            <a:avLst/>
          </a:prstGeom>
          <a:noFill/>
          <a:ln>
            <a:noFill/>
          </a:ln>
        </p:spPr>
        <p:txBody>
          <a:bodyPr wrap="square" lIns="54864" tIns="36576" rIns="54864" bIns="36576" anchor="ctr">
            <a:spAutoFit/>
          </a:bodyPr>
          <a:lstStyle/>
          <a:p>
            <a:pPr algn="l">
              <a:spcBef>
                <a:spcPts val="0"/>
              </a:spcBef>
              <a:spcAft>
                <a:spcPts val="0"/>
              </a:spcAft>
            </a:pPr>
            <a:r>
              <a:rPr sz="1050" b="1" i="0" dirty="0">
                <a:solidFill>
                  <a:srgbClr val="E3A81B"/>
                </a:solidFill>
                <a:latin typeface="Calibri"/>
              </a:rPr>
              <a:t>CONCLUSIONS &amp; OUTLOOK</a:t>
            </a:r>
          </a:p>
          <a:p>
            <a:pPr algn="l">
              <a:spcBef>
                <a:spcPts val="0"/>
              </a:spcBef>
              <a:spcAft>
                <a:spcPts val="0"/>
              </a:spcAft>
            </a:pPr>
            <a:r>
              <a:rPr sz="2200" b="1" i="0" dirty="0">
                <a:solidFill>
                  <a:srgbClr val="101A40"/>
                </a:solidFill>
                <a:latin typeface="Calibri"/>
              </a:rPr>
              <a:t>Future of proximal SSC remote sensing</a:t>
            </a:r>
          </a:p>
        </p:txBody>
      </p:sp>
      <p:sp>
        <p:nvSpPr>
          <p:cNvPr id="5" name="TextBox 4"/>
          <p:cNvSpPr txBox="1"/>
          <p:nvPr/>
        </p:nvSpPr>
        <p:spPr>
          <a:xfrm>
            <a:off x="502920" y="1527048"/>
            <a:ext cx="11430000" cy="274320"/>
          </a:xfrm>
          <a:prstGeom prst="rect">
            <a:avLst/>
          </a:prstGeom>
          <a:noFill/>
          <a:ln>
            <a:noFill/>
          </a:ln>
        </p:spPr>
        <p:txBody>
          <a:bodyPr wrap="square" lIns="54864" tIns="36576" rIns="54864" bIns="36576" anchor="t">
            <a:spAutoFit/>
          </a:bodyPr>
          <a:lstStyle/>
          <a:p>
            <a:pPr algn="l">
              <a:spcBef>
                <a:spcPts val="0"/>
              </a:spcBef>
              <a:spcAft>
                <a:spcPts val="200"/>
              </a:spcAft>
            </a:pPr>
            <a:r>
              <a:rPr sz="1100" b="0" i="1">
                <a:solidFill>
                  <a:srgbClr val="444B55"/>
                </a:solidFill>
                <a:latin typeface="Calibri"/>
              </a:rPr>
              <a:t>Three directions where hyperspectral, AI and sensor fusion converge.</a:t>
            </a:r>
          </a:p>
        </p:txBody>
      </p:sp>
      <p:sp>
        <p:nvSpPr>
          <p:cNvPr id="6" name="Rounded Rectangle 5"/>
          <p:cNvSpPr/>
          <p:nvPr/>
        </p:nvSpPr>
        <p:spPr>
          <a:xfrm>
            <a:off x="502920" y="2011680"/>
            <a:ext cx="3545738" cy="3931920"/>
          </a:xfrm>
          <a:prstGeom prst="roundRect">
            <a:avLst>
              <a:gd name="adj" fmla="val 5000"/>
            </a:avLst>
          </a:prstGeom>
          <a:solidFill>
            <a:srgbClr val="ECF1F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ounded Rectangle 6"/>
          <p:cNvSpPr/>
          <p:nvPr/>
        </p:nvSpPr>
        <p:spPr>
          <a:xfrm>
            <a:off x="1818589" y="2286000"/>
            <a:ext cx="914400" cy="914400"/>
          </a:xfrm>
          <a:prstGeom prst="roundRect">
            <a:avLst>
              <a:gd name="adj" fmla="val 50000"/>
            </a:avLst>
          </a:prstGeom>
          <a:solidFill>
            <a:srgbClr val="101A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 name="TextBox 7"/>
          <p:cNvSpPr txBox="1"/>
          <p:nvPr/>
        </p:nvSpPr>
        <p:spPr>
          <a:xfrm>
            <a:off x="1818589" y="2286000"/>
            <a:ext cx="914400" cy="914400"/>
          </a:xfrm>
          <a:prstGeom prst="rect">
            <a:avLst/>
          </a:prstGeom>
          <a:noFill/>
          <a:ln>
            <a:noFill/>
          </a:ln>
        </p:spPr>
        <p:txBody>
          <a:bodyPr wrap="square" lIns="54864" tIns="36576" rIns="54864" bIns="36576" anchor="ctr">
            <a:spAutoFit/>
          </a:bodyPr>
          <a:lstStyle/>
          <a:p>
            <a:pPr algn="ctr">
              <a:spcBef>
                <a:spcPts val="0"/>
              </a:spcBef>
              <a:spcAft>
                <a:spcPts val="200"/>
              </a:spcAft>
            </a:pPr>
            <a:r>
              <a:rPr sz="2200" b="1" i="0">
                <a:solidFill>
                  <a:srgbClr val="E3A81B"/>
                </a:solidFill>
                <a:latin typeface="Calibri"/>
              </a:rPr>
              <a:t>ML</a:t>
            </a:r>
          </a:p>
        </p:txBody>
      </p:sp>
      <p:sp>
        <p:nvSpPr>
          <p:cNvPr id="9" name="TextBox 8"/>
          <p:cNvSpPr txBox="1"/>
          <p:nvPr/>
        </p:nvSpPr>
        <p:spPr>
          <a:xfrm>
            <a:off x="685800" y="3291840"/>
            <a:ext cx="3179978" cy="777240"/>
          </a:xfrm>
          <a:prstGeom prst="rect">
            <a:avLst/>
          </a:prstGeom>
          <a:noFill/>
          <a:ln>
            <a:noFill/>
          </a:ln>
        </p:spPr>
        <p:txBody>
          <a:bodyPr wrap="square" lIns="54864" tIns="36576" rIns="54864" bIns="36576" anchor="ctr">
            <a:spAutoFit/>
          </a:bodyPr>
          <a:lstStyle/>
          <a:p>
            <a:pPr algn="ctr">
              <a:spcBef>
                <a:spcPts val="0"/>
              </a:spcBef>
              <a:spcAft>
                <a:spcPts val="200"/>
              </a:spcAft>
            </a:pPr>
            <a:r>
              <a:rPr sz="1500" b="1" i="0">
                <a:solidFill>
                  <a:srgbClr val="101A40"/>
                </a:solidFill>
                <a:latin typeface="Calibri"/>
              </a:rPr>
              <a:t>Intelligent sediment fingerprinting</a:t>
            </a:r>
          </a:p>
        </p:txBody>
      </p:sp>
      <p:sp>
        <p:nvSpPr>
          <p:cNvPr id="10" name="TextBox 9"/>
          <p:cNvSpPr txBox="1"/>
          <p:nvPr/>
        </p:nvSpPr>
        <p:spPr>
          <a:xfrm>
            <a:off x="731520" y="4114800"/>
            <a:ext cx="3088538" cy="1737360"/>
          </a:xfrm>
          <a:prstGeom prst="rect">
            <a:avLst/>
          </a:prstGeom>
          <a:noFill/>
          <a:ln>
            <a:noFill/>
          </a:ln>
        </p:spPr>
        <p:txBody>
          <a:bodyPr wrap="square" lIns="54864" tIns="36576" rIns="54864" bIns="36576" anchor="t">
            <a:spAutoFit/>
          </a:bodyPr>
          <a:lstStyle/>
          <a:p>
            <a:pPr algn="ctr">
              <a:spcBef>
                <a:spcPts val="0"/>
              </a:spcBef>
              <a:spcAft>
                <a:spcPts val="200"/>
              </a:spcAft>
            </a:pPr>
            <a:r>
              <a:rPr sz="1150" b="0" i="0">
                <a:solidFill>
                  <a:srgbClr val="1A1F2A"/>
                </a:solidFill>
                <a:latin typeface="Calibri"/>
              </a:rPr>
              <a:t>Machine-learning identification of sediment mineralogy (e.g. white vs. yellow) from spectral signatures — enabling automatic selection of the most sensitive NIR calibration curve.</a:t>
            </a:r>
          </a:p>
        </p:txBody>
      </p:sp>
      <p:sp>
        <p:nvSpPr>
          <p:cNvPr id="11" name="Rounded Rectangle 10"/>
          <p:cNvSpPr/>
          <p:nvPr/>
        </p:nvSpPr>
        <p:spPr>
          <a:xfrm>
            <a:off x="4322978" y="2011680"/>
            <a:ext cx="3545738" cy="3931920"/>
          </a:xfrm>
          <a:prstGeom prst="roundRect">
            <a:avLst>
              <a:gd name="adj" fmla="val 5000"/>
            </a:avLst>
          </a:prstGeom>
          <a:solidFill>
            <a:srgbClr val="ECF1F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2" name="Rounded Rectangle 11"/>
          <p:cNvSpPr/>
          <p:nvPr/>
        </p:nvSpPr>
        <p:spPr>
          <a:xfrm>
            <a:off x="5638647" y="2286000"/>
            <a:ext cx="914400" cy="914400"/>
          </a:xfrm>
          <a:prstGeom prst="roundRect">
            <a:avLst>
              <a:gd name="adj" fmla="val 50000"/>
            </a:avLst>
          </a:prstGeom>
          <a:solidFill>
            <a:srgbClr val="101A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3" name="TextBox 12"/>
          <p:cNvSpPr txBox="1"/>
          <p:nvPr/>
        </p:nvSpPr>
        <p:spPr>
          <a:xfrm>
            <a:off x="5638647" y="2286000"/>
            <a:ext cx="914400" cy="914400"/>
          </a:xfrm>
          <a:prstGeom prst="rect">
            <a:avLst/>
          </a:prstGeom>
          <a:noFill/>
          <a:ln>
            <a:noFill/>
          </a:ln>
        </p:spPr>
        <p:txBody>
          <a:bodyPr wrap="square" lIns="54864" tIns="36576" rIns="54864" bIns="36576" anchor="ctr">
            <a:spAutoFit/>
          </a:bodyPr>
          <a:lstStyle/>
          <a:p>
            <a:pPr algn="ctr">
              <a:spcBef>
                <a:spcPts val="0"/>
              </a:spcBef>
              <a:spcAft>
                <a:spcPts val="200"/>
              </a:spcAft>
            </a:pPr>
            <a:r>
              <a:rPr sz="2200" b="1" i="0">
                <a:solidFill>
                  <a:srgbClr val="E3A81B"/>
                </a:solidFill>
                <a:latin typeface="Calibri"/>
              </a:rPr>
              <a:t>AI</a:t>
            </a:r>
          </a:p>
        </p:txBody>
      </p:sp>
      <p:sp>
        <p:nvSpPr>
          <p:cNvPr id="14" name="TextBox 13"/>
          <p:cNvSpPr txBox="1"/>
          <p:nvPr/>
        </p:nvSpPr>
        <p:spPr>
          <a:xfrm>
            <a:off x="4505858" y="3291840"/>
            <a:ext cx="3179978" cy="777240"/>
          </a:xfrm>
          <a:prstGeom prst="rect">
            <a:avLst/>
          </a:prstGeom>
          <a:noFill/>
          <a:ln>
            <a:noFill/>
          </a:ln>
        </p:spPr>
        <p:txBody>
          <a:bodyPr wrap="square" lIns="54864" tIns="36576" rIns="54864" bIns="36576" anchor="ctr">
            <a:spAutoFit/>
          </a:bodyPr>
          <a:lstStyle/>
          <a:p>
            <a:pPr algn="ctr">
              <a:spcBef>
                <a:spcPts val="0"/>
              </a:spcBef>
              <a:spcAft>
                <a:spcPts val="200"/>
              </a:spcAft>
            </a:pPr>
            <a:r>
              <a:rPr sz="1500" b="1" i="0">
                <a:solidFill>
                  <a:srgbClr val="101A40"/>
                </a:solidFill>
                <a:latin typeface="Calibri"/>
              </a:rPr>
              <a:t>Edge-AI snapshot sensors</a:t>
            </a:r>
          </a:p>
        </p:txBody>
      </p:sp>
      <p:sp>
        <p:nvSpPr>
          <p:cNvPr id="15" name="TextBox 14"/>
          <p:cNvSpPr txBox="1"/>
          <p:nvPr/>
        </p:nvSpPr>
        <p:spPr>
          <a:xfrm>
            <a:off x="4551578" y="4114800"/>
            <a:ext cx="3088538" cy="1737360"/>
          </a:xfrm>
          <a:prstGeom prst="rect">
            <a:avLst/>
          </a:prstGeom>
          <a:noFill/>
          <a:ln>
            <a:noFill/>
          </a:ln>
        </p:spPr>
        <p:txBody>
          <a:bodyPr wrap="square" lIns="54864" tIns="36576" rIns="54864" bIns="36576" anchor="t">
            <a:spAutoFit/>
          </a:bodyPr>
          <a:lstStyle/>
          <a:p>
            <a:pPr algn="ctr">
              <a:spcBef>
                <a:spcPts val="0"/>
              </a:spcBef>
              <a:spcAft>
                <a:spcPts val="200"/>
              </a:spcAft>
            </a:pPr>
            <a:r>
              <a:rPr sz="1150" b="0" i="0">
                <a:solidFill>
                  <a:srgbClr val="1A1F2A"/>
                </a:solidFill>
                <a:latin typeface="Calibri"/>
              </a:rPr>
              <a:t>Shifting from post-processing to on-board analytics. New snapshot hyperspectral cameras can map SSC in real time during field deployments.</a:t>
            </a:r>
          </a:p>
        </p:txBody>
      </p:sp>
      <p:sp>
        <p:nvSpPr>
          <p:cNvPr id="16" name="Rounded Rectangle 15"/>
          <p:cNvSpPr/>
          <p:nvPr/>
        </p:nvSpPr>
        <p:spPr>
          <a:xfrm>
            <a:off x="8143036" y="2011680"/>
            <a:ext cx="3545738" cy="3931920"/>
          </a:xfrm>
          <a:prstGeom prst="roundRect">
            <a:avLst>
              <a:gd name="adj" fmla="val 5000"/>
            </a:avLst>
          </a:prstGeom>
          <a:solidFill>
            <a:srgbClr val="ECF1F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7" name="Rounded Rectangle 16"/>
          <p:cNvSpPr/>
          <p:nvPr/>
        </p:nvSpPr>
        <p:spPr>
          <a:xfrm>
            <a:off x="9458706" y="2286000"/>
            <a:ext cx="914400" cy="914400"/>
          </a:xfrm>
          <a:prstGeom prst="roundRect">
            <a:avLst>
              <a:gd name="adj" fmla="val 50000"/>
            </a:avLst>
          </a:prstGeom>
          <a:solidFill>
            <a:srgbClr val="101A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8" name="TextBox 17"/>
          <p:cNvSpPr txBox="1"/>
          <p:nvPr/>
        </p:nvSpPr>
        <p:spPr>
          <a:xfrm>
            <a:off x="9458706" y="2286000"/>
            <a:ext cx="914400" cy="914400"/>
          </a:xfrm>
          <a:prstGeom prst="rect">
            <a:avLst/>
          </a:prstGeom>
          <a:noFill/>
          <a:ln>
            <a:noFill/>
          </a:ln>
        </p:spPr>
        <p:txBody>
          <a:bodyPr wrap="square" lIns="54864" tIns="36576" rIns="54864" bIns="36576" anchor="ctr">
            <a:spAutoFit/>
          </a:bodyPr>
          <a:lstStyle/>
          <a:p>
            <a:pPr algn="ctr">
              <a:spcBef>
                <a:spcPts val="0"/>
              </a:spcBef>
              <a:spcAft>
                <a:spcPts val="200"/>
              </a:spcAft>
            </a:pPr>
            <a:r>
              <a:rPr sz="2200" b="1" i="0">
                <a:solidFill>
                  <a:srgbClr val="E3A81B"/>
                </a:solidFill>
                <a:latin typeface="Calibri"/>
              </a:rPr>
              <a:t>S+A</a:t>
            </a:r>
          </a:p>
        </p:txBody>
      </p:sp>
      <p:sp>
        <p:nvSpPr>
          <p:cNvPr id="19" name="TextBox 18"/>
          <p:cNvSpPr txBox="1"/>
          <p:nvPr/>
        </p:nvSpPr>
        <p:spPr>
          <a:xfrm>
            <a:off x="8325916" y="3291840"/>
            <a:ext cx="3179978" cy="777240"/>
          </a:xfrm>
          <a:prstGeom prst="rect">
            <a:avLst/>
          </a:prstGeom>
          <a:noFill/>
          <a:ln>
            <a:noFill/>
          </a:ln>
        </p:spPr>
        <p:txBody>
          <a:bodyPr wrap="square" lIns="54864" tIns="36576" rIns="54864" bIns="36576" anchor="ctr">
            <a:spAutoFit/>
          </a:bodyPr>
          <a:lstStyle/>
          <a:p>
            <a:pPr algn="ctr">
              <a:spcBef>
                <a:spcPts val="0"/>
              </a:spcBef>
              <a:spcAft>
                <a:spcPts val="200"/>
              </a:spcAft>
            </a:pPr>
            <a:r>
              <a:rPr sz="1500" b="1" i="0">
                <a:solidFill>
                  <a:srgbClr val="101A40"/>
                </a:solidFill>
                <a:latin typeface="Calibri"/>
              </a:rPr>
              <a:t>Spectral × acoustic fusion</a:t>
            </a:r>
          </a:p>
        </p:txBody>
      </p:sp>
      <p:sp>
        <p:nvSpPr>
          <p:cNvPr id="20" name="TextBox 19"/>
          <p:cNvSpPr txBox="1"/>
          <p:nvPr/>
        </p:nvSpPr>
        <p:spPr>
          <a:xfrm>
            <a:off x="8371636" y="4114800"/>
            <a:ext cx="3088538" cy="1737360"/>
          </a:xfrm>
          <a:prstGeom prst="rect">
            <a:avLst/>
          </a:prstGeom>
          <a:noFill/>
          <a:ln>
            <a:noFill/>
          </a:ln>
        </p:spPr>
        <p:txBody>
          <a:bodyPr wrap="square" lIns="54864" tIns="36576" rIns="54864" bIns="36576" anchor="t">
            <a:spAutoFit/>
          </a:bodyPr>
          <a:lstStyle/>
          <a:p>
            <a:pPr algn="ctr">
              <a:spcBef>
                <a:spcPts val="0"/>
              </a:spcBef>
              <a:spcAft>
                <a:spcPts val="200"/>
              </a:spcAft>
            </a:pPr>
            <a:r>
              <a:rPr sz="1150" b="0" i="0">
                <a:solidFill>
                  <a:srgbClr val="1A1F2A"/>
                </a:solidFill>
                <a:latin typeface="Calibri"/>
              </a:rPr>
              <a:t>Combining NIR reflectance with acoustic backscatter to de-couple the influence of particle size and sediment colour from the total concentration signal.</a:t>
            </a:r>
          </a:p>
        </p:txBody>
      </p:sp>
      <p:sp>
        <p:nvSpPr>
          <p:cNvPr id="21" name="Rounded Rectangle 20"/>
          <p:cNvSpPr/>
          <p:nvPr/>
        </p:nvSpPr>
        <p:spPr>
          <a:xfrm>
            <a:off x="502920" y="6080760"/>
            <a:ext cx="11183112" cy="502920"/>
          </a:xfrm>
          <a:prstGeom prst="roundRect">
            <a:avLst>
              <a:gd name="adj" fmla="val 8000"/>
            </a:avLst>
          </a:prstGeom>
          <a:solidFill>
            <a:srgbClr val="101A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2" name="TextBox 21"/>
          <p:cNvSpPr txBox="1"/>
          <p:nvPr/>
        </p:nvSpPr>
        <p:spPr>
          <a:xfrm>
            <a:off x="502920" y="6080760"/>
            <a:ext cx="11183112" cy="502920"/>
          </a:xfrm>
          <a:prstGeom prst="rect">
            <a:avLst/>
          </a:prstGeom>
          <a:noFill/>
          <a:ln>
            <a:noFill/>
          </a:ln>
        </p:spPr>
        <p:txBody>
          <a:bodyPr wrap="square" lIns="54864" tIns="36576" rIns="54864" bIns="36576" anchor="ctr">
            <a:spAutoFit/>
          </a:bodyPr>
          <a:lstStyle/>
          <a:p>
            <a:pPr algn="ctr">
              <a:spcBef>
                <a:spcPts val="0"/>
              </a:spcBef>
              <a:spcAft>
                <a:spcPts val="200"/>
              </a:spcAft>
            </a:pPr>
            <a:r>
              <a:rPr sz="1400" b="1" i="0" dirty="0">
                <a:solidFill>
                  <a:srgbClr val="FFFFFF"/>
                </a:solidFill>
                <a:latin typeface="Calibri"/>
              </a:rPr>
              <a:t>Thank you for your attention — questions welcome at PICO 2.14</a:t>
            </a:r>
          </a:p>
        </p:txBody>
      </p:sp>
      <p:sp>
        <p:nvSpPr>
          <p:cNvPr id="23" name="Rectangle 22"/>
          <p:cNvSpPr/>
          <p:nvPr/>
        </p:nvSpPr>
        <p:spPr>
          <a:xfrm>
            <a:off x="0" y="6711696"/>
            <a:ext cx="12191695" cy="146304"/>
          </a:xfrm>
          <a:prstGeom prst="rect">
            <a:avLst/>
          </a:prstGeom>
          <a:solidFill>
            <a:srgbClr val="101A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4" name="TextBox 23"/>
          <p:cNvSpPr txBox="1"/>
          <p:nvPr/>
        </p:nvSpPr>
        <p:spPr>
          <a:xfrm>
            <a:off x="274320" y="6711696"/>
            <a:ext cx="11612880" cy="146304"/>
          </a:xfrm>
          <a:prstGeom prst="rect">
            <a:avLst/>
          </a:prstGeom>
          <a:noFill/>
          <a:ln>
            <a:noFill/>
          </a:ln>
        </p:spPr>
        <p:txBody>
          <a:bodyPr wrap="square" lIns="54864" tIns="36576" rIns="54864" bIns="36576" anchor="ctr">
            <a:spAutoFit/>
          </a:bodyPr>
          <a:lstStyle/>
          <a:p>
            <a:pPr algn="l">
              <a:spcBef>
                <a:spcPts val="0"/>
              </a:spcBef>
              <a:spcAft>
                <a:spcPts val="200"/>
              </a:spcAft>
            </a:pPr>
            <a:r>
              <a:rPr sz="850" b="0" i="0">
                <a:solidFill>
                  <a:srgbClr val="FFFFFF"/>
                </a:solidFill>
                <a:latin typeface="Calibri"/>
              </a:rPr>
              <a:t>EGU26 · PICO 2.14 · HS 1.14 · Innovative Technologies and Approaches in Hydrological Monitoring</a:t>
            </a:r>
          </a:p>
        </p:txBody>
      </p:sp>
      <p:sp>
        <p:nvSpPr>
          <p:cNvPr id="25" name="TextBox 24"/>
          <p:cNvSpPr txBox="1"/>
          <p:nvPr/>
        </p:nvSpPr>
        <p:spPr>
          <a:xfrm>
            <a:off x="10972800" y="6711696"/>
            <a:ext cx="1097280" cy="146304"/>
          </a:xfrm>
          <a:prstGeom prst="rect">
            <a:avLst/>
          </a:prstGeom>
          <a:noFill/>
          <a:ln>
            <a:noFill/>
          </a:ln>
        </p:spPr>
        <p:txBody>
          <a:bodyPr wrap="square" lIns="54864" tIns="36576" rIns="54864" bIns="36576" anchor="ctr">
            <a:spAutoFit/>
          </a:bodyPr>
          <a:lstStyle/>
          <a:p>
            <a:pPr algn="r">
              <a:spcBef>
                <a:spcPts val="0"/>
              </a:spcBef>
              <a:spcAft>
                <a:spcPts val="200"/>
              </a:spcAft>
            </a:pPr>
            <a:r>
              <a:rPr sz="850" b="0" i="0">
                <a:solidFill>
                  <a:srgbClr val="FFFFFF"/>
                </a:solidFill>
                <a:latin typeface="Calibri"/>
              </a:rPr>
              <a:t>14 / 14</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905256"/>
            <a:ext cx="12191695" cy="36576"/>
          </a:xfrm>
          <a:prstGeom prst="rect">
            <a:avLst/>
          </a:prstGeom>
          <a:solidFill>
            <a:srgbClr val="0E8C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Rectangle 2"/>
          <p:cNvSpPr/>
          <p:nvPr/>
        </p:nvSpPr>
        <p:spPr>
          <a:xfrm>
            <a:off x="274320" y="1005840"/>
            <a:ext cx="164592" cy="566928"/>
          </a:xfrm>
          <a:prstGeom prst="rect">
            <a:avLst/>
          </a:prstGeom>
          <a:solidFill>
            <a:srgbClr val="1E2A5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 name="TextBox 3"/>
          <p:cNvSpPr txBox="1"/>
          <p:nvPr/>
        </p:nvSpPr>
        <p:spPr>
          <a:xfrm>
            <a:off x="502920" y="987552"/>
            <a:ext cx="11430000" cy="603504"/>
          </a:xfrm>
          <a:prstGeom prst="rect">
            <a:avLst/>
          </a:prstGeom>
          <a:noFill/>
          <a:ln>
            <a:noFill/>
          </a:ln>
        </p:spPr>
        <p:txBody>
          <a:bodyPr wrap="square" lIns="54864" tIns="36576" rIns="54864" bIns="36576" anchor="ctr">
            <a:spAutoFit/>
          </a:bodyPr>
          <a:lstStyle/>
          <a:p>
            <a:pPr algn="l">
              <a:spcBef>
                <a:spcPts val="0"/>
              </a:spcBef>
              <a:spcAft>
                <a:spcPts val="0"/>
              </a:spcAft>
            </a:pPr>
            <a:r>
              <a:rPr sz="1050" b="1" i="0">
                <a:solidFill>
                  <a:srgbClr val="E3A81B"/>
                </a:solidFill>
                <a:latin typeface="Calibri"/>
              </a:rPr>
              <a:t>RESEARCH FOUNDATION</a:t>
            </a:r>
          </a:p>
          <a:p>
            <a:pPr algn="l">
              <a:spcBef>
                <a:spcPts val="0"/>
              </a:spcBef>
              <a:spcAft>
                <a:spcPts val="0"/>
              </a:spcAft>
            </a:pPr>
            <a:r>
              <a:rPr sz="2200" b="1" i="0">
                <a:solidFill>
                  <a:srgbClr val="101A40"/>
                </a:solidFill>
                <a:latin typeface="Calibri"/>
              </a:rPr>
              <a:t>Why hyperspectral monitoring? — Workflow at a glance</a:t>
            </a:r>
          </a:p>
        </p:txBody>
      </p:sp>
      <p:pic>
        <p:nvPicPr>
          <p:cNvPr id="5" name="Picture 4" descr="hires-02.png"/>
          <p:cNvPicPr>
            <a:picLocks noChangeAspect="1"/>
          </p:cNvPicPr>
          <p:nvPr/>
        </p:nvPicPr>
        <p:blipFill>
          <a:blip r:embed="rId2"/>
          <a:stretch>
            <a:fillRect/>
          </a:stretch>
        </p:blipFill>
        <p:spPr>
          <a:xfrm>
            <a:off x="2031339" y="1783080"/>
            <a:ext cx="8129016" cy="4572000"/>
          </a:xfrm>
          <a:prstGeom prst="rect">
            <a:avLst/>
          </a:prstGeom>
        </p:spPr>
      </p:pic>
      <p:sp>
        <p:nvSpPr>
          <p:cNvPr id="6" name="Rectangle 5"/>
          <p:cNvSpPr/>
          <p:nvPr/>
        </p:nvSpPr>
        <p:spPr>
          <a:xfrm>
            <a:off x="2013051" y="1764792"/>
            <a:ext cx="8165592" cy="4608576"/>
          </a:xfrm>
          <a:prstGeom prst="rect">
            <a:avLst/>
          </a:prstGeom>
          <a:noFill/>
          <a:ln w="6350">
            <a:solidFill>
              <a:srgbClr val="1E2A5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TextBox 6"/>
          <p:cNvSpPr txBox="1"/>
          <p:nvPr/>
        </p:nvSpPr>
        <p:spPr>
          <a:xfrm>
            <a:off x="502920" y="6492240"/>
            <a:ext cx="10058400" cy="201168"/>
          </a:xfrm>
          <a:prstGeom prst="rect">
            <a:avLst/>
          </a:prstGeom>
          <a:noFill/>
          <a:ln>
            <a:noFill/>
          </a:ln>
        </p:spPr>
        <p:txBody>
          <a:bodyPr wrap="square" lIns="54864" tIns="36576" rIns="54864" bIns="36576" anchor="t">
            <a:spAutoFit/>
          </a:bodyPr>
          <a:lstStyle/>
          <a:p>
            <a:pPr algn="l">
              <a:spcBef>
                <a:spcPts val="0"/>
              </a:spcBef>
              <a:spcAft>
                <a:spcPts val="200"/>
              </a:spcAft>
            </a:pPr>
            <a:r>
              <a:rPr sz="950" b="0" i="1">
                <a:solidFill>
                  <a:srgbClr val="444B55"/>
                </a:solidFill>
                <a:latin typeface="Calibri"/>
              </a:rPr>
              <a:t>Today's focus: laboratory campaign — spectral relationships and sediment-type influence.</a:t>
            </a:r>
          </a:p>
        </p:txBody>
      </p:sp>
      <p:sp>
        <p:nvSpPr>
          <p:cNvPr id="8" name="Rectangle 7"/>
          <p:cNvSpPr/>
          <p:nvPr/>
        </p:nvSpPr>
        <p:spPr>
          <a:xfrm>
            <a:off x="0" y="6711696"/>
            <a:ext cx="12191695" cy="146304"/>
          </a:xfrm>
          <a:prstGeom prst="rect">
            <a:avLst/>
          </a:prstGeom>
          <a:solidFill>
            <a:srgbClr val="101A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9" name="TextBox 8"/>
          <p:cNvSpPr txBox="1"/>
          <p:nvPr/>
        </p:nvSpPr>
        <p:spPr>
          <a:xfrm>
            <a:off x="274320" y="6711696"/>
            <a:ext cx="11612880" cy="146304"/>
          </a:xfrm>
          <a:prstGeom prst="rect">
            <a:avLst/>
          </a:prstGeom>
          <a:noFill/>
          <a:ln>
            <a:noFill/>
          </a:ln>
        </p:spPr>
        <p:txBody>
          <a:bodyPr wrap="square" lIns="54864" tIns="36576" rIns="54864" bIns="36576" anchor="ctr">
            <a:spAutoFit/>
          </a:bodyPr>
          <a:lstStyle/>
          <a:p>
            <a:pPr algn="l">
              <a:spcBef>
                <a:spcPts val="0"/>
              </a:spcBef>
              <a:spcAft>
                <a:spcPts val="200"/>
              </a:spcAft>
            </a:pPr>
            <a:r>
              <a:rPr sz="850" b="0" i="0">
                <a:solidFill>
                  <a:srgbClr val="FFFFFF"/>
                </a:solidFill>
                <a:latin typeface="Calibri"/>
              </a:rPr>
              <a:t>EGU26 · PICO 2.14 · HS 1.14 · Innovative Technologies and Approaches in Hydrological Monitoring</a:t>
            </a:r>
          </a:p>
        </p:txBody>
      </p:sp>
      <p:sp>
        <p:nvSpPr>
          <p:cNvPr id="10" name="TextBox 9"/>
          <p:cNvSpPr txBox="1"/>
          <p:nvPr/>
        </p:nvSpPr>
        <p:spPr>
          <a:xfrm>
            <a:off x="10972800" y="6711696"/>
            <a:ext cx="1097280" cy="146304"/>
          </a:xfrm>
          <a:prstGeom prst="rect">
            <a:avLst/>
          </a:prstGeom>
          <a:noFill/>
          <a:ln>
            <a:noFill/>
          </a:ln>
        </p:spPr>
        <p:txBody>
          <a:bodyPr wrap="square" lIns="54864" tIns="36576" rIns="54864" bIns="36576" anchor="ctr">
            <a:spAutoFit/>
          </a:bodyPr>
          <a:lstStyle/>
          <a:p>
            <a:pPr algn="r">
              <a:spcBef>
                <a:spcPts val="0"/>
              </a:spcBef>
              <a:spcAft>
                <a:spcPts val="200"/>
              </a:spcAft>
            </a:pPr>
            <a:r>
              <a:rPr sz="850" b="0" i="0">
                <a:solidFill>
                  <a:srgbClr val="FFFFFF"/>
                </a:solidFill>
                <a:latin typeface="Calibri"/>
              </a:rPr>
              <a:t>2 / 14</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905256"/>
            <a:ext cx="12191695" cy="36576"/>
          </a:xfrm>
          <a:prstGeom prst="rect">
            <a:avLst/>
          </a:prstGeom>
          <a:solidFill>
            <a:srgbClr val="0E8C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Rectangle 2"/>
          <p:cNvSpPr/>
          <p:nvPr/>
        </p:nvSpPr>
        <p:spPr>
          <a:xfrm>
            <a:off x="274320" y="1005840"/>
            <a:ext cx="164592" cy="566928"/>
          </a:xfrm>
          <a:prstGeom prst="rect">
            <a:avLst/>
          </a:prstGeom>
          <a:solidFill>
            <a:srgbClr val="1E2A5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 name="TextBox 3"/>
          <p:cNvSpPr txBox="1"/>
          <p:nvPr/>
        </p:nvSpPr>
        <p:spPr>
          <a:xfrm>
            <a:off x="502920" y="1038351"/>
            <a:ext cx="11430000" cy="603504"/>
          </a:xfrm>
          <a:prstGeom prst="rect">
            <a:avLst/>
          </a:prstGeom>
          <a:noFill/>
          <a:ln>
            <a:noFill/>
          </a:ln>
        </p:spPr>
        <p:txBody>
          <a:bodyPr wrap="square" lIns="54864" tIns="36576" rIns="54864" bIns="36576" anchor="ctr">
            <a:spAutoFit/>
          </a:bodyPr>
          <a:lstStyle/>
          <a:p>
            <a:pPr algn="l">
              <a:spcBef>
                <a:spcPts val="0"/>
              </a:spcBef>
              <a:spcAft>
                <a:spcPts val="0"/>
              </a:spcAft>
            </a:pPr>
            <a:r>
              <a:rPr sz="1050" b="1" i="0" dirty="0">
                <a:solidFill>
                  <a:srgbClr val="E3A81B"/>
                </a:solidFill>
                <a:latin typeface="Calibri"/>
              </a:rPr>
              <a:t>EXPERIMENTAL SETUP</a:t>
            </a:r>
          </a:p>
          <a:p>
            <a:pPr algn="l">
              <a:spcBef>
                <a:spcPts val="0"/>
              </a:spcBef>
              <a:spcAft>
                <a:spcPts val="0"/>
              </a:spcAft>
            </a:pPr>
            <a:r>
              <a:rPr sz="2200" b="1" i="0" dirty="0">
                <a:solidFill>
                  <a:srgbClr val="101A40"/>
                </a:solidFill>
                <a:latin typeface="Calibri"/>
              </a:rPr>
              <a:t>Hyperspectral lab acquisition under controlled illumination</a:t>
            </a:r>
          </a:p>
        </p:txBody>
      </p:sp>
      <p:pic>
        <p:nvPicPr>
          <p:cNvPr id="5" name="Picture 4" descr="hires-03.png"/>
          <p:cNvPicPr>
            <a:picLocks noChangeAspect="1"/>
          </p:cNvPicPr>
          <p:nvPr/>
        </p:nvPicPr>
        <p:blipFill>
          <a:blip r:embed="rId4"/>
          <a:stretch>
            <a:fillRect/>
          </a:stretch>
        </p:blipFill>
        <p:spPr>
          <a:xfrm>
            <a:off x="2031339" y="1783080"/>
            <a:ext cx="8129016" cy="4572000"/>
          </a:xfrm>
          <a:prstGeom prst="rect">
            <a:avLst/>
          </a:prstGeom>
        </p:spPr>
      </p:pic>
      <p:sp>
        <p:nvSpPr>
          <p:cNvPr id="6" name="Rectangle 5"/>
          <p:cNvSpPr/>
          <p:nvPr/>
        </p:nvSpPr>
        <p:spPr>
          <a:xfrm>
            <a:off x="2013051" y="1764792"/>
            <a:ext cx="8165592" cy="4608576"/>
          </a:xfrm>
          <a:prstGeom prst="rect">
            <a:avLst/>
          </a:prstGeom>
          <a:noFill/>
          <a:ln w="6350">
            <a:solidFill>
              <a:srgbClr val="1E2A5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TextBox 6"/>
          <p:cNvSpPr txBox="1"/>
          <p:nvPr/>
        </p:nvSpPr>
        <p:spPr>
          <a:xfrm>
            <a:off x="502920" y="6492240"/>
            <a:ext cx="10058400" cy="201168"/>
          </a:xfrm>
          <a:prstGeom prst="rect">
            <a:avLst/>
          </a:prstGeom>
          <a:noFill/>
          <a:ln>
            <a:noFill/>
          </a:ln>
        </p:spPr>
        <p:txBody>
          <a:bodyPr wrap="square" lIns="54864" tIns="36576" rIns="54864" bIns="36576" anchor="t">
            <a:spAutoFit/>
          </a:bodyPr>
          <a:lstStyle/>
          <a:p>
            <a:pPr algn="l">
              <a:spcBef>
                <a:spcPts val="0"/>
              </a:spcBef>
              <a:spcAft>
                <a:spcPts val="200"/>
              </a:spcAft>
            </a:pPr>
            <a:r>
              <a:rPr sz="950" b="0" i="1">
                <a:solidFill>
                  <a:srgbClr val="444B55"/>
                </a:solidFill>
                <a:latin typeface="Calibri"/>
              </a:rPr>
              <a:t>Halogen lights · 5 SSC levels for two sediment types (China clay, Local soil) · reference colour panels.</a:t>
            </a:r>
          </a:p>
        </p:txBody>
      </p:sp>
      <p:sp>
        <p:nvSpPr>
          <p:cNvPr id="8" name="Rectangle 7"/>
          <p:cNvSpPr/>
          <p:nvPr/>
        </p:nvSpPr>
        <p:spPr>
          <a:xfrm>
            <a:off x="0" y="6711696"/>
            <a:ext cx="12191695" cy="146304"/>
          </a:xfrm>
          <a:prstGeom prst="rect">
            <a:avLst/>
          </a:prstGeom>
          <a:solidFill>
            <a:srgbClr val="101A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9" name="TextBox 8"/>
          <p:cNvSpPr txBox="1"/>
          <p:nvPr/>
        </p:nvSpPr>
        <p:spPr>
          <a:xfrm>
            <a:off x="274320" y="6711696"/>
            <a:ext cx="11612880" cy="146304"/>
          </a:xfrm>
          <a:prstGeom prst="rect">
            <a:avLst/>
          </a:prstGeom>
          <a:noFill/>
          <a:ln>
            <a:noFill/>
          </a:ln>
        </p:spPr>
        <p:txBody>
          <a:bodyPr wrap="square" lIns="54864" tIns="36576" rIns="54864" bIns="36576" anchor="ctr">
            <a:spAutoFit/>
          </a:bodyPr>
          <a:lstStyle/>
          <a:p>
            <a:pPr algn="l">
              <a:spcBef>
                <a:spcPts val="0"/>
              </a:spcBef>
              <a:spcAft>
                <a:spcPts val="200"/>
              </a:spcAft>
            </a:pPr>
            <a:r>
              <a:rPr sz="850" b="0" i="0">
                <a:solidFill>
                  <a:srgbClr val="FFFFFF"/>
                </a:solidFill>
                <a:latin typeface="Calibri"/>
              </a:rPr>
              <a:t>EGU26 · PICO 2.14 · HS 1.14 · Innovative Technologies and Approaches in Hydrological Monitoring</a:t>
            </a:r>
          </a:p>
        </p:txBody>
      </p:sp>
      <p:sp>
        <p:nvSpPr>
          <p:cNvPr id="10" name="TextBox 9"/>
          <p:cNvSpPr txBox="1"/>
          <p:nvPr/>
        </p:nvSpPr>
        <p:spPr>
          <a:xfrm>
            <a:off x="10972800" y="6711696"/>
            <a:ext cx="1097280" cy="146304"/>
          </a:xfrm>
          <a:prstGeom prst="rect">
            <a:avLst/>
          </a:prstGeom>
          <a:noFill/>
          <a:ln>
            <a:noFill/>
          </a:ln>
        </p:spPr>
        <p:txBody>
          <a:bodyPr wrap="square" lIns="54864" tIns="36576" rIns="54864" bIns="36576" anchor="ctr">
            <a:spAutoFit/>
          </a:bodyPr>
          <a:lstStyle/>
          <a:p>
            <a:pPr algn="r">
              <a:spcBef>
                <a:spcPts val="0"/>
              </a:spcBef>
              <a:spcAft>
                <a:spcPts val="200"/>
              </a:spcAft>
            </a:pPr>
            <a:r>
              <a:rPr sz="850" b="0" i="0">
                <a:solidFill>
                  <a:srgbClr val="FFFFFF"/>
                </a:solidFill>
                <a:latin typeface="Calibri"/>
              </a:rPr>
              <a:t>3 / 14</a:t>
            </a:r>
          </a:p>
        </p:txBody>
      </p:sp>
      <p:pic>
        <p:nvPicPr>
          <p:cNvPr id="11" name="20260502085716">
            <a:hlinkClick r:id="" action="ppaction://media"/>
            <a:extLst>
              <a:ext uri="{FF2B5EF4-FFF2-40B4-BE49-F238E27FC236}">
                <a16:creationId xmlns:a16="http://schemas.microsoft.com/office/drawing/2014/main" id="{E6ABDE00-AFC1-58B1-59BB-34F73EAFF11F}"/>
              </a:ext>
            </a:extLst>
          </p:cNvPr>
          <p:cNvPicPr>
            <a:picLocks noChangeAspect="1"/>
          </p:cNvPicPr>
          <p:nvPr>
            <a:videoFile r:link="rId1"/>
            <p:extLst>
              <p:ext uri="{DAA4B4D4-6D71-4841-9C94-3DE7FCFB9230}">
                <p14:media xmlns:p14="http://schemas.microsoft.com/office/powerpoint/2010/main" r:embed="rId2">
                  <p14:trim st="3544" end="4535.8"/>
                </p14:media>
              </p:ext>
            </p:extLst>
          </p:nvPr>
        </p:nvPicPr>
        <p:blipFill>
          <a:blip r:embed="rId5"/>
          <a:srcRect l="9187" t="6300" r="8838" b="5363"/>
          <a:stretch>
            <a:fillRect/>
          </a:stretch>
        </p:blipFill>
        <p:spPr>
          <a:xfrm>
            <a:off x="2075789" y="2230199"/>
            <a:ext cx="5876544" cy="35620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35"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fill="hold" display="0">
                  <p:stCondLst>
                    <p:cond delay="indefinite"/>
                  </p:stCondLst>
                </p:cTn>
                <p:tgtEl>
                  <p:spTgt spid="11"/>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B4556-4435-C55B-FB9B-17FD78B4D49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3078AB5-E27F-6A18-404E-01FBBF185FDC}"/>
              </a:ext>
            </a:extLst>
          </p:cNvPr>
          <p:cNvSpPr/>
          <p:nvPr/>
        </p:nvSpPr>
        <p:spPr>
          <a:xfrm>
            <a:off x="0" y="905256"/>
            <a:ext cx="12191695" cy="36576"/>
          </a:xfrm>
          <a:prstGeom prst="rect">
            <a:avLst/>
          </a:prstGeom>
          <a:solidFill>
            <a:srgbClr val="0E8C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Rectangle 2">
            <a:extLst>
              <a:ext uri="{FF2B5EF4-FFF2-40B4-BE49-F238E27FC236}">
                <a16:creationId xmlns:a16="http://schemas.microsoft.com/office/drawing/2014/main" id="{BDA4957B-3842-437F-D6D2-72DA306C623D}"/>
              </a:ext>
            </a:extLst>
          </p:cNvPr>
          <p:cNvSpPr/>
          <p:nvPr/>
        </p:nvSpPr>
        <p:spPr>
          <a:xfrm>
            <a:off x="274320" y="1005840"/>
            <a:ext cx="164592" cy="566928"/>
          </a:xfrm>
          <a:prstGeom prst="rect">
            <a:avLst/>
          </a:prstGeom>
          <a:solidFill>
            <a:srgbClr val="1E2A5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 name="TextBox 3">
            <a:extLst>
              <a:ext uri="{FF2B5EF4-FFF2-40B4-BE49-F238E27FC236}">
                <a16:creationId xmlns:a16="http://schemas.microsoft.com/office/drawing/2014/main" id="{5FDA77F4-9CD7-5825-FE1C-F723ADDDDA90}"/>
              </a:ext>
            </a:extLst>
          </p:cNvPr>
          <p:cNvSpPr txBox="1"/>
          <p:nvPr/>
        </p:nvSpPr>
        <p:spPr>
          <a:xfrm>
            <a:off x="502920" y="1038351"/>
            <a:ext cx="11430000" cy="603504"/>
          </a:xfrm>
          <a:prstGeom prst="rect">
            <a:avLst/>
          </a:prstGeom>
          <a:noFill/>
          <a:ln>
            <a:noFill/>
          </a:ln>
        </p:spPr>
        <p:txBody>
          <a:bodyPr wrap="square" lIns="54864" tIns="36576" rIns="54864" bIns="36576" anchor="ctr">
            <a:spAutoFit/>
          </a:bodyPr>
          <a:lstStyle/>
          <a:p>
            <a:pPr algn="l">
              <a:spcBef>
                <a:spcPts val="0"/>
              </a:spcBef>
              <a:spcAft>
                <a:spcPts val="0"/>
              </a:spcAft>
            </a:pPr>
            <a:r>
              <a:rPr sz="1050" b="1" i="0" dirty="0">
                <a:solidFill>
                  <a:srgbClr val="E3A81B"/>
                </a:solidFill>
                <a:latin typeface="Calibri"/>
              </a:rPr>
              <a:t>REFERENCE COLOUR VALIDATION</a:t>
            </a:r>
          </a:p>
          <a:p>
            <a:pPr algn="l">
              <a:spcBef>
                <a:spcPts val="0"/>
              </a:spcBef>
              <a:spcAft>
                <a:spcPts val="0"/>
              </a:spcAft>
            </a:pPr>
            <a:r>
              <a:rPr sz="2200" b="1" i="0" dirty="0">
                <a:solidFill>
                  <a:srgbClr val="101A40"/>
                </a:solidFill>
                <a:latin typeface="Calibri"/>
              </a:rPr>
              <a:t>China clay / Halogen light — AOI-wise reflectance check</a:t>
            </a:r>
          </a:p>
        </p:txBody>
      </p:sp>
      <p:pic>
        <p:nvPicPr>
          <p:cNvPr id="5" name="Picture 4" descr="hires-04.png">
            <a:extLst>
              <a:ext uri="{FF2B5EF4-FFF2-40B4-BE49-F238E27FC236}">
                <a16:creationId xmlns:a16="http://schemas.microsoft.com/office/drawing/2014/main" id="{10923681-2641-F89C-890F-730A80463C79}"/>
              </a:ext>
            </a:extLst>
          </p:cNvPr>
          <p:cNvPicPr>
            <a:picLocks noChangeAspect="1"/>
          </p:cNvPicPr>
          <p:nvPr/>
        </p:nvPicPr>
        <p:blipFill>
          <a:blip r:embed="rId2"/>
          <a:stretch>
            <a:fillRect/>
          </a:stretch>
        </p:blipFill>
        <p:spPr>
          <a:xfrm>
            <a:off x="2031339" y="1783080"/>
            <a:ext cx="8129016" cy="4572000"/>
          </a:xfrm>
          <a:prstGeom prst="rect">
            <a:avLst/>
          </a:prstGeom>
        </p:spPr>
      </p:pic>
      <p:sp>
        <p:nvSpPr>
          <p:cNvPr id="6" name="Rectangle 5">
            <a:extLst>
              <a:ext uri="{FF2B5EF4-FFF2-40B4-BE49-F238E27FC236}">
                <a16:creationId xmlns:a16="http://schemas.microsoft.com/office/drawing/2014/main" id="{DF9742BB-A725-0590-4350-BC3E2FF952FA}"/>
              </a:ext>
            </a:extLst>
          </p:cNvPr>
          <p:cNvSpPr/>
          <p:nvPr/>
        </p:nvSpPr>
        <p:spPr>
          <a:xfrm>
            <a:off x="2013051" y="1764792"/>
            <a:ext cx="8165592" cy="4608576"/>
          </a:xfrm>
          <a:prstGeom prst="rect">
            <a:avLst/>
          </a:prstGeom>
          <a:noFill/>
          <a:ln w="6350">
            <a:solidFill>
              <a:srgbClr val="1E2A5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TextBox 6">
            <a:extLst>
              <a:ext uri="{FF2B5EF4-FFF2-40B4-BE49-F238E27FC236}">
                <a16:creationId xmlns:a16="http://schemas.microsoft.com/office/drawing/2014/main" id="{5A25E993-F5A9-5B9C-1BF9-9B1875A478D9}"/>
              </a:ext>
            </a:extLst>
          </p:cNvPr>
          <p:cNvSpPr txBox="1"/>
          <p:nvPr/>
        </p:nvSpPr>
        <p:spPr>
          <a:xfrm>
            <a:off x="502920" y="6492240"/>
            <a:ext cx="10058400" cy="201168"/>
          </a:xfrm>
          <a:prstGeom prst="rect">
            <a:avLst/>
          </a:prstGeom>
          <a:noFill/>
          <a:ln>
            <a:noFill/>
          </a:ln>
        </p:spPr>
        <p:txBody>
          <a:bodyPr wrap="square" lIns="54864" tIns="36576" rIns="54864" bIns="36576" anchor="t">
            <a:spAutoFit/>
          </a:bodyPr>
          <a:lstStyle/>
          <a:p>
            <a:pPr algn="l">
              <a:spcBef>
                <a:spcPts val="0"/>
              </a:spcBef>
              <a:spcAft>
                <a:spcPts val="200"/>
              </a:spcAft>
            </a:pPr>
            <a:r>
              <a:rPr sz="950" b="0" i="1">
                <a:solidFill>
                  <a:srgbClr val="444B55"/>
                </a:solidFill>
                <a:latin typeface="Calibri"/>
              </a:rPr>
              <a:t>Stable spectral signatures across reference colour panels confirm radiometric calibration.</a:t>
            </a:r>
          </a:p>
        </p:txBody>
      </p:sp>
      <p:sp>
        <p:nvSpPr>
          <p:cNvPr id="8" name="Rectangle 7">
            <a:extLst>
              <a:ext uri="{FF2B5EF4-FFF2-40B4-BE49-F238E27FC236}">
                <a16:creationId xmlns:a16="http://schemas.microsoft.com/office/drawing/2014/main" id="{C5DBF091-1ED1-945F-35F6-4F55B386620D}"/>
              </a:ext>
            </a:extLst>
          </p:cNvPr>
          <p:cNvSpPr/>
          <p:nvPr/>
        </p:nvSpPr>
        <p:spPr>
          <a:xfrm>
            <a:off x="0" y="6711696"/>
            <a:ext cx="12191695" cy="146304"/>
          </a:xfrm>
          <a:prstGeom prst="rect">
            <a:avLst/>
          </a:prstGeom>
          <a:solidFill>
            <a:srgbClr val="101A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9" name="TextBox 8">
            <a:extLst>
              <a:ext uri="{FF2B5EF4-FFF2-40B4-BE49-F238E27FC236}">
                <a16:creationId xmlns:a16="http://schemas.microsoft.com/office/drawing/2014/main" id="{A896F586-5208-618C-4792-A0A78497440E}"/>
              </a:ext>
            </a:extLst>
          </p:cNvPr>
          <p:cNvSpPr txBox="1"/>
          <p:nvPr/>
        </p:nvSpPr>
        <p:spPr>
          <a:xfrm>
            <a:off x="274320" y="6711696"/>
            <a:ext cx="11612880" cy="146304"/>
          </a:xfrm>
          <a:prstGeom prst="rect">
            <a:avLst/>
          </a:prstGeom>
          <a:noFill/>
          <a:ln>
            <a:noFill/>
          </a:ln>
        </p:spPr>
        <p:txBody>
          <a:bodyPr wrap="square" lIns="54864" tIns="36576" rIns="54864" bIns="36576" anchor="ctr">
            <a:spAutoFit/>
          </a:bodyPr>
          <a:lstStyle/>
          <a:p>
            <a:pPr algn="l">
              <a:spcBef>
                <a:spcPts val="0"/>
              </a:spcBef>
              <a:spcAft>
                <a:spcPts val="200"/>
              </a:spcAft>
            </a:pPr>
            <a:r>
              <a:rPr sz="850" b="0" i="0">
                <a:solidFill>
                  <a:srgbClr val="FFFFFF"/>
                </a:solidFill>
                <a:latin typeface="Calibri"/>
              </a:rPr>
              <a:t>EGU26 · PICO 2.14 · HS 1.14 · Innovative Technologies and Approaches in Hydrological Monitoring</a:t>
            </a:r>
          </a:p>
        </p:txBody>
      </p:sp>
      <p:sp>
        <p:nvSpPr>
          <p:cNvPr id="10" name="TextBox 9">
            <a:extLst>
              <a:ext uri="{FF2B5EF4-FFF2-40B4-BE49-F238E27FC236}">
                <a16:creationId xmlns:a16="http://schemas.microsoft.com/office/drawing/2014/main" id="{A043653E-320F-0ECD-CD3A-8DF837D5D8E6}"/>
              </a:ext>
            </a:extLst>
          </p:cNvPr>
          <p:cNvSpPr txBox="1"/>
          <p:nvPr/>
        </p:nvSpPr>
        <p:spPr>
          <a:xfrm>
            <a:off x="10972800" y="6711696"/>
            <a:ext cx="1097280" cy="146304"/>
          </a:xfrm>
          <a:prstGeom prst="rect">
            <a:avLst/>
          </a:prstGeom>
          <a:noFill/>
          <a:ln>
            <a:noFill/>
          </a:ln>
        </p:spPr>
        <p:txBody>
          <a:bodyPr wrap="square" lIns="54864" tIns="36576" rIns="54864" bIns="36576" anchor="ctr">
            <a:spAutoFit/>
          </a:bodyPr>
          <a:lstStyle/>
          <a:p>
            <a:pPr algn="r">
              <a:spcBef>
                <a:spcPts val="0"/>
              </a:spcBef>
              <a:spcAft>
                <a:spcPts val="200"/>
              </a:spcAft>
            </a:pPr>
            <a:r>
              <a:rPr sz="850" b="0" i="0">
                <a:solidFill>
                  <a:srgbClr val="FFFFFF"/>
                </a:solidFill>
                <a:latin typeface="Calibri"/>
              </a:rPr>
              <a:t>4 / 14</a:t>
            </a:r>
          </a:p>
        </p:txBody>
      </p:sp>
    </p:spTree>
    <p:extLst>
      <p:ext uri="{BB962C8B-B14F-4D97-AF65-F5344CB8AC3E}">
        <p14:creationId xmlns:p14="http://schemas.microsoft.com/office/powerpoint/2010/main" val="37259645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905256"/>
            <a:ext cx="12191695" cy="36576"/>
          </a:xfrm>
          <a:prstGeom prst="rect">
            <a:avLst/>
          </a:prstGeom>
          <a:solidFill>
            <a:srgbClr val="0E8C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Rectangle 2"/>
          <p:cNvSpPr/>
          <p:nvPr/>
        </p:nvSpPr>
        <p:spPr>
          <a:xfrm>
            <a:off x="274320" y="1005840"/>
            <a:ext cx="164592" cy="566928"/>
          </a:xfrm>
          <a:prstGeom prst="rect">
            <a:avLst/>
          </a:prstGeom>
          <a:solidFill>
            <a:srgbClr val="1E2A5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 name="TextBox 3"/>
          <p:cNvSpPr txBox="1"/>
          <p:nvPr/>
        </p:nvSpPr>
        <p:spPr>
          <a:xfrm>
            <a:off x="502920" y="1038351"/>
            <a:ext cx="11430000" cy="603504"/>
          </a:xfrm>
          <a:prstGeom prst="rect">
            <a:avLst/>
          </a:prstGeom>
          <a:noFill/>
          <a:ln>
            <a:noFill/>
          </a:ln>
        </p:spPr>
        <p:txBody>
          <a:bodyPr wrap="square" lIns="54864" tIns="36576" rIns="54864" bIns="36576" anchor="ctr">
            <a:spAutoFit/>
          </a:bodyPr>
          <a:lstStyle/>
          <a:p>
            <a:pPr algn="l">
              <a:spcBef>
                <a:spcPts val="0"/>
              </a:spcBef>
              <a:spcAft>
                <a:spcPts val="0"/>
              </a:spcAft>
            </a:pPr>
            <a:r>
              <a:rPr sz="1050" b="1" i="0" dirty="0">
                <a:solidFill>
                  <a:srgbClr val="E3A81B"/>
                </a:solidFill>
                <a:latin typeface="Calibri"/>
              </a:rPr>
              <a:t>SPECTRAL SIGNATURES</a:t>
            </a:r>
          </a:p>
          <a:p>
            <a:pPr algn="l">
              <a:spcBef>
                <a:spcPts val="0"/>
              </a:spcBef>
              <a:spcAft>
                <a:spcPts val="0"/>
              </a:spcAft>
            </a:pPr>
            <a:r>
              <a:rPr sz="2200" b="1" i="0" dirty="0">
                <a:solidFill>
                  <a:srgbClr val="101A40"/>
                </a:solidFill>
                <a:latin typeface="Calibri"/>
              </a:rPr>
              <a:t>China clay — reflectance per concentration range</a:t>
            </a:r>
          </a:p>
        </p:txBody>
      </p:sp>
      <p:pic>
        <p:nvPicPr>
          <p:cNvPr id="5" name="Picture 4" descr="hires-06.png"/>
          <p:cNvPicPr>
            <a:picLocks noChangeAspect="1"/>
          </p:cNvPicPr>
          <p:nvPr/>
        </p:nvPicPr>
        <p:blipFill>
          <a:blip r:embed="rId2"/>
          <a:srcRect r="11175"/>
          <a:stretch>
            <a:fillRect/>
          </a:stretch>
        </p:blipFill>
        <p:spPr>
          <a:xfrm>
            <a:off x="2031339" y="1783080"/>
            <a:ext cx="7220611" cy="4572000"/>
          </a:xfrm>
          <a:prstGeom prst="rect">
            <a:avLst/>
          </a:prstGeom>
        </p:spPr>
      </p:pic>
      <p:sp>
        <p:nvSpPr>
          <p:cNvPr id="6" name="Rectangle 5"/>
          <p:cNvSpPr/>
          <p:nvPr/>
        </p:nvSpPr>
        <p:spPr>
          <a:xfrm>
            <a:off x="2013051" y="1764792"/>
            <a:ext cx="8165592" cy="4608576"/>
          </a:xfrm>
          <a:prstGeom prst="rect">
            <a:avLst/>
          </a:prstGeom>
          <a:noFill/>
          <a:ln w="6350">
            <a:solidFill>
              <a:srgbClr val="1E2A5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TextBox 6"/>
          <p:cNvSpPr txBox="1"/>
          <p:nvPr/>
        </p:nvSpPr>
        <p:spPr>
          <a:xfrm>
            <a:off x="502920" y="6492240"/>
            <a:ext cx="10058400" cy="201168"/>
          </a:xfrm>
          <a:prstGeom prst="rect">
            <a:avLst/>
          </a:prstGeom>
          <a:noFill/>
          <a:ln>
            <a:noFill/>
          </a:ln>
        </p:spPr>
        <p:txBody>
          <a:bodyPr wrap="square" lIns="54864" tIns="36576" rIns="54864" bIns="36576" anchor="t">
            <a:spAutoFit/>
          </a:bodyPr>
          <a:lstStyle/>
          <a:p>
            <a:pPr algn="l">
              <a:spcBef>
                <a:spcPts val="0"/>
              </a:spcBef>
              <a:spcAft>
                <a:spcPts val="200"/>
              </a:spcAft>
            </a:pPr>
            <a:r>
              <a:rPr sz="950" b="0" i="1">
                <a:solidFill>
                  <a:srgbClr val="444B55"/>
                </a:solidFill>
                <a:latin typeface="Calibri"/>
              </a:rPr>
              <a:t>Visible plateau and a clear NIR drop-off as concentration grows: a fingerprint of suspended mass.</a:t>
            </a:r>
          </a:p>
        </p:txBody>
      </p:sp>
      <p:sp>
        <p:nvSpPr>
          <p:cNvPr id="8" name="Rectangle 7"/>
          <p:cNvSpPr/>
          <p:nvPr/>
        </p:nvSpPr>
        <p:spPr>
          <a:xfrm>
            <a:off x="0" y="6711696"/>
            <a:ext cx="12191695" cy="146304"/>
          </a:xfrm>
          <a:prstGeom prst="rect">
            <a:avLst/>
          </a:prstGeom>
          <a:solidFill>
            <a:srgbClr val="101A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9" name="TextBox 8"/>
          <p:cNvSpPr txBox="1"/>
          <p:nvPr/>
        </p:nvSpPr>
        <p:spPr>
          <a:xfrm>
            <a:off x="274320" y="6711696"/>
            <a:ext cx="11612880" cy="146304"/>
          </a:xfrm>
          <a:prstGeom prst="rect">
            <a:avLst/>
          </a:prstGeom>
          <a:noFill/>
          <a:ln>
            <a:noFill/>
          </a:ln>
        </p:spPr>
        <p:txBody>
          <a:bodyPr wrap="square" lIns="54864" tIns="36576" rIns="54864" bIns="36576" anchor="ctr">
            <a:spAutoFit/>
          </a:bodyPr>
          <a:lstStyle/>
          <a:p>
            <a:pPr algn="l">
              <a:spcBef>
                <a:spcPts val="0"/>
              </a:spcBef>
              <a:spcAft>
                <a:spcPts val="200"/>
              </a:spcAft>
            </a:pPr>
            <a:r>
              <a:rPr sz="850" b="0" i="0">
                <a:solidFill>
                  <a:srgbClr val="FFFFFF"/>
                </a:solidFill>
                <a:latin typeface="Calibri"/>
              </a:rPr>
              <a:t>EGU26 · PICO 2.14 · HS 1.14 · Innovative Technologies and Approaches in Hydrological Monitoring</a:t>
            </a:r>
          </a:p>
        </p:txBody>
      </p:sp>
      <p:sp>
        <p:nvSpPr>
          <p:cNvPr id="10" name="TextBox 9"/>
          <p:cNvSpPr txBox="1"/>
          <p:nvPr/>
        </p:nvSpPr>
        <p:spPr>
          <a:xfrm>
            <a:off x="10972800" y="6711696"/>
            <a:ext cx="1097280" cy="146304"/>
          </a:xfrm>
          <a:prstGeom prst="rect">
            <a:avLst/>
          </a:prstGeom>
          <a:noFill/>
          <a:ln>
            <a:noFill/>
          </a:ln>
        </p:spPr>
        <p:txBody>
          <a:bodyPr wrap="square" lIns="54864" tIns="36576" rIns="54864" bIns="36576" anchor="ctr">
            <a:spAutoFit/>
          </a:bodyPr>
          <a:lstStyle/>
          <a:p>
            <a:pPr algn="r">
              <a:spcBef>
                <a:spcPts val="0"/>
              </a:spcBef>
              <a:spcAft>
                <a:spcPts val="200"/>
              </a:spcAft>
            </a:pPr>
            <a:r>
              <a:rPr sz="850" b="0" i="0">
                <a:solidFill>
                  <a:srgbClr val="FFFFFF"/>
                </a:solidFill>
                <a:latin typeface="Calibri"/>
              </a:rPr>
              <a:t>6 / 14</a:t>
            </a:r>
          </a:p>
        </p:txBody>
      </p:sp>
      <p:pic>
        <p:nvPicPr>
          <p:cNvPr id="12" name="Picture 11">
            <a:extLst>
              <a:ext uri="{FF2B5EF4-FFF2-40B4-BE49-F238E27FC236}">
                <a16:creationId xmlns:a16="http://schemas.microsoft.com/office/drawing/2014/main" id="{B52D6BDD-4860-434D-AD56-87E20AA59503}"/>
              </a:ext>
            </a:extLst>
          </p:cNvPr>
          <p:cNvPicPr>
            <a:picLocks noChangeAspect="1"/>
          </p:cNvPicPr>
          <p:nvPr/>
        </p:nvPicPr>
        <p:blipFill>
          <a:blip r:embed="rId3"/>
          <a:stretch>
            <a:fillRect/>
          </a:stretch>
        </p:blipFill>
        <p:spPr>
          <a:xfrm>
            <a:off x="9268527" y="3788821"/>
            <a:ext cx="883004" cy="56734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905256"/>
            <a:ext cx="12191695" cy="36576"/>
          </a:xfrm>
          <a:prstGeom prst="rect">
            <a:avLst/>
          </a:prstGeom>
          <a:solidFill>
            <a:srgbClr val="0E8C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Rectangle 2"/>
          <p:cNvSpPr/>
          <p:nvPr/>
        </p:nvSpPr>
        <p:spPr>
          <a:xfrm>
            <a:off x="274320" y="1005840"/>
            <a:ext cx="164592" cy="566928"/>
          </a:xfrm>
          <a:prstGeom prst="rect">
            <a:avLst/>
          </a:prstGeom>
          <a:solidFill>
            <a:srgbClr val="1E2A5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 name="TextBox 3"/>
          <p:cNvSpPr txBox="1"/>
          <p:nvPr/>
        </p:nvSpPr>
        <p:spPr>
          <a:xfrm>
            <a:off x="502920" y="1038351"/>
            <a:ext cx="11430000" cy="603504"/>
          </a:xfrm>
          <a:prstGeom prst="rect">
            <a:avLst/>
          </a:prstGeom>
          <a:noFill/>
          <a:ln>
            <a:noFill/>
          </a:ln>
        </p:spPr>
        <p:txBody>
          <a:bodyPr wrap="square" lIns="54864" tIns="36576" rIns="54864" bIns="36576" anchor="ctr">
            <a:spAutoFit/>
          </a:bodyPr>
          <a:lstStyle/>
          <a:p>
            <a:pPr algn="l">
              <a:spcBef>
                <a:spcPts val="0"/>
              </a:spcBef>
              <a:spcAft>
                <a:spcPts val="0"/>
              </a:spcAft>
            </a:pPr>
            <a:r>
              <a:rPr sz="1050" b="1" i="0">
                <a:solidFill>
                  <a:srgbClr val="E3A81B"/>
                </a:solidFill>
                <a:latin typeface="Calibri"/>
              </a:rPr>
              <a:t>SPECTRAL SIGNATURES</a:t>
            </a:r>
          </a:p>
          <a:p>
            <a:pPr algn="l">
              <a:spcBef>
                <a:spcPts val="0"/>
              </a:spcBef>
              <a:spcAft>
                <a:spcPts val="0"/>
              </a:spcAft>
            </a:pPr>
            <a:r>
              <a:rPr sz="2200" b="1" i="0">
                <a:solidFill>
                  <a:srgbClr val="101A40"/>
                </a:solidFill>
                <a:latin typeface="Calibri"/>
              </a:rPr>
              <a:t>Local soil — reflectance per concentration range</a:t>
            </a:r>
          </a:p>
        </p:txBody>
      </p:sp>
      <p:pic>
        <p:nvPicPr>
          <p:cNvPr id="5" name="Picture 4" descr="hires-07.png"/>
          <p:cNvPicPr>
            <a:picLocks noChangeAspect="1"/>
          </p:cNvPicPr>
          <p:nvPr/>
        </p:nvPicPr>
        <p:blipFill>
          <a:blip r:embed="rId2"/>
          <a:srcRect r="11019"/>
          <a:stretch>
            <a:fillRect/>
          </a:stretch>
        </p:blipFill>
        <p:spPr>
          <a:xfrm>
            <a:off x="2031339" y="1783080"/>
            <a:ext cx="7233311" cy="4572000"/>
          </a:xfrm>
          <a:prstGeom prst="rect">
            <a:avLst/>
          </a:prstGeom>
        </p:spPr>
      </p:pic>
      <p:sp>
        <p:nvSpPr>
          <p:cNvPr id="6" name="Rectangle 5"/>
          <p:cNvSpPr/>
          <p:nvPr/>
        </p:nvSpPr>
        <p:spPr>
          <a:xfrm>
            <a:off x="2013051" y="1764792"/>
            <a:ext cx="8165592" cy="4608576"/>
          </a:xfrm>
          <a:prstGeom prst="rect">
            <a:avLst/>
          </a:prstGeom>
          <a:noFill/>
          <a:ln w="6350">
            <a:solidFill>
              <a:srgbClr val="1E2A5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TextBox 6"/>
          <p:cNvSpPr txBox="1"/>
          <p:nvPr/>
        </p:nvSpPr>
        <p:spPr>
          <a:xfrm>
            <a:off x="502920" y="6492240"/>
            <a:ext cx="10058400" cy="201168"/>
          </a:xfrm>
          <a:prstGeom prst="rect">
            <a:avLst/>
          </a:prstGeom>
          <a:noFill/>
          <a:ln>
            <a:noFill/>
          </a:ln>
        </p:spPr>
        <p:txBody>
          <a:bodyPr wrap="square" lIns="54864" tIns="36576" rIns="54864" bIns="36576" anchor="t">
            <a:spAutoFit/>
          </a:bodyPr>
          <a:lstStyle/>
          <a:p>
            <a:pPr algn="l">
              <a:spcBef>
                <a:spcPts val="0"/>
              </a:spcBef>
              <a:spcAft>
                <a:spcPts val="200"/>
              </a:spcAft>
            </a:pPr>
            <a:r>
              <a:rPr sz="950" b="0" i="1">
                <a:solidFill>
                  <a:srgbClr val="444B55"/>
                </a:solidFill>
                <a:latin typeface="Calibri"/>
              </a:rPr>
              <a:t>Yellowish sediment shifts the visible response while NIR stays sensitive to particle scattering.</a:t>
            </a:r>
          </a:p>
        </p:txBody>
      </p:sp>
      <p:sp>
        <p:nvSpPr>
          <p:cNvPr id="8" name="Rectangle 7"/>
          <p:cNvSpPr/>
          <p:nvPr/>
        </p:nvSpPr>
        <p:spPr>
          <a:xfrm>
            <a:off x="0" y="6711696"/>
            <a:ext cx="12191695" cy="146304"/>
          </a:xfrm>
          <a:prstGeom prst="rect">
            <a:avLst/>
          </a:prstGeom>
          <a:solidFill>
            <a:srgbClr val="101A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9" name="TextBox 8"/>
          <p:cNvSpPr txBox="1"/>
          <p:nvPr/>
        </p:nvSpPr>
        <p:spPr>
          <a:xfrm>
            <a:off x="274320" y="6711696"/>
            <a:ext cx="11612880" cy="146304"/>
          </a:xfrm>
          <a:prstGeom prst="rect">
            <a:avLst/>
          </a:prstGeom>
          <a:noFill/>
          <a:ln>
            <a:noFill/>
          </a:ln>
        </p:spPr>
        <p:txBody>
          <a:bodyPr wrap="square" lIns="54864" tIns="36576" rIns="54864" bIns="36576" anchor="ctr">
            <a:spAutoFit/>
          </a:bodyPr>
          <a:lstStyle/>
          <a:p>
            <a:pPr algn="l">
              <a:spcBef>
                <a:spcPts val="0"/>
              </a:spcBef>
              <a:spcAft>
                <a:spcPts val="200"/>
              </a:spcAft>
            </a:pPr>
            <a:r>
              <a:rPr sz="850" b="0" i="0">
                <a:solidFill>
                  <a:srgbClr val="FFFFFF"/>
                </a:solidFill>
                <a:latin typeface="Calibri"/>
              </a:rPr>
              <a:t>EGU26 · PICO 2.14 · HS 1.14 · Innovative Technologies and Approaches in Hydrological Monitoring</a:t>
            </a:r>
          </a:p>
        </p:txBody>
      </p:sp>
      <p:sp>
        <p:nvSpPr>
          <p:cNvPr id="10" name="TextBox 9"/>
          <p:cNvSpPr txBox="1"/>
          <p:nvPr/>
        </p:nvSpPr>
        <p:spPr>
          <a:xfrm>
            <a:off x="10972800" y="6711696"/>
            <a:ext cx="1097280" cy="146304"/>
          </a:xfrm>
          <a:prstGeom prst="rect">
            <a:avLst/>
          </a:prstGeom>
          <a:noFill/>
          <a:ln>
            <a:noFill/>
          </a:ln>
        </p:spPr>
        <p:txBody>
          <a:bodyPr wrap="square" lIns="54864" tIns="36576" rIns="54864" bIns="36576" anchor="ctr">
            <a:spAutoFit/>
          </a:bodyPr>
          <a:lstStyle/>
          <a:p>
            <a:pPr algn="r">
              <a:spcBef>
                <a:spcPts val="0"/>
              </a:spcBef>
              <a:spcAft>
                <a:spcPts val="200"/>
              </a:spcAft>
            </a:pPr>
            <a:r>
              <a:rPr sz="850" b="0" i="0">
                <a:solidFill>
                  <a:srgbClr val="FFFFFF"/>
                </a:solidFill>
                <a:latin typeface="Calibri"/>
              </a:rPr>
              <a:t>7 / 14</a:t>
            </a:r>
          </a:p>
        </p:txBody>
      </p:sp>
      <p:pic>
        <p:nvPicPr>
          <p:cNvPr id="11" name="Picture 10">
            <a:extLst>
              <a:ext uri="{FF2B5EF4-FFF2-40B4-BE49-F238E27FC236}">
                <a16:creationId xmlns:a16="http://schemas.microsoft.com/office/drawing/2014/main" id="{D119B707-52F2-4A2E-8310-C0E17A8C1EAC}"/>
              </a:ext>
            </a:extLst>
          </p:cNvPr>
          <p:cNvPicPr>
            <a:picLocks noChangeAspect="1"/>
          </p:cNvPicPr>
          <p:nvPr/>
        </p:nvPicPr>
        <p:blipFill>
          <a:blip r:embed="rId3"/>
          <a:stretch>
            <a:fillRect/>
          </a:stretch>
        </p:blipFill>
        <p:spPr>
          <a:xfrm>
            <a:off x="9268527" y="3788821"/>
            <a:ext cx="883004" cy="56734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905256"/>
            <a:ext cx="12191695" cy="36576"/>
          </a:xfrm>
          <a:prstGeom prst="rect">
            <a:avLst/>
          </a:prstGeom>
          <a:solidFill>
            <a:srgbClr val="0E8C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Rectangle 2"/>
          <p:cNvSpPr/>
          <p:nvPr/>
        </p:nvSpPr>
        <p:spPr>
          <a:xfrm>
            <a:off x="274320" y="1005840"/>
            <a:ext cx="164592" cy="566928"/>
          </a:xfrm>
          <a:prstGeom prst="rect">
            <a:avLst/>
          </a:prstGeom>
          <a:solidFill>
            <a:srgbClr val="1E2A5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 name="TextBox 3"/>
          <p:cNvSpPr txBox="1"/>
          <p:nvPr/>
        </p:nvSpPr>
        <p:spPr>
          <a:xfrm>
            <a:off x="502920" y="1038351"/>
            <a:ext cx="11430000" cy="603504"/>
          </a:xfrm>
          <a:prstGeom prst="rect">
            <a:avLst/>
          </a:prstGeom>
          <a:noFill/>
          <a:ln>
            <a:noFill/>
          </a:ln>
        </p:spPr>
        <p:txBody>
          <a:bodyPr wrap="square" lIns="54864" tIns="36576" rIns="54864" bIns="36576" anchor="ctr">
            <a:spAutoFit/>
          </a:bodyPr>
          <a:lstStyle/>
          <a:p>
            <a:pPr algn="l">
              <a:spcBef>
                <a:spcPts val="0"/>
              </a:spcBef>
              <a:spcAft>
                <a:spcPts val="0"/>
              </a:spcAft>
            </a:pPr>
            <a:r>
              <a:rPr sz="1050" b="1" i="0" dirty="0">
                <a:solidFill>
                  <a:srgbClr val="E3A81B"/>
                </a:solidFill>
                <a:latin typeface="Calibri"/>
              </a:rPr>
              <a:t>BAND SENSITIVITY · CHINA CLAY</a:t>
            </a:r>
          </a:p>
          <a:p>
            <a:pPr algn="l">
              <a:spcBef>
                <a:spcPts val="0"/>
              </a:spcBef>
              <a:spcAft>
                <a:spcPts val="0"/>
              </a:spcAft>
            </a:pPr>
            <a:r>
              <a:rPr sz="2200" b="1" i="0" dirty="0">
                <a:solidFill>
                  <a:srgbClr val="101A40"/>
                </a:solidFill>
                <a:latin typeface="Calibri"/>
              </a:rPr>
              <a:t>SSC vs. band reflectance for AOI 1–3</a:t>
            </a:r>
          </a:p>
        </p:txBody>
      </p:sp>
      <p:sp>
        <p:nvSpPr>
          <p:cNvPr id="6" name="Rectangle 5"/>
          <p:cNvSpPr/>
          <p:nvPr/>
        </p:nvSpPr>
        <p:spPr>
          <a:xfrm>
            <a:off x="2013051" y="1764792"/>
            <a:ext cx="8165592" cy="4608576"/>
          </a:xfrm>
          <a:prstGeom prst="rect">
            <a:avLst/>
          </a:prstGeom>
          <a:noFill/>
          <a:ln w="6350">
            <a:solidFill>
              <a:srgbClr val="1E2A5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TextBox 6"/>
          <p:cNvSpPr txBox="1"/>
          <p:nvPr/>
        </p:nvSpPr>
        <p:spPr>
          <a:xfrm>
            <a:off x="502920" y="6492240"/>
            <a:ext cx="10058400" cy="201168"/>
          </a:xfrm>
          <a:prstGeom prst="rect">
            <a:avLst/>
          </a:prstGeom>
          <a:noFill/>
          <a:ln>
            <a:noFill/>
          </a:ln>
        </p:spPr>
        <p:txBody>
          <a:bodyPr wrap="square" lIns="54864" tIns="36576" rIns="54864" bIns="36576" anchor="t">
            <a:spAutoFit/>
          </a:bodyPr>
          <a:lstStyle/>
          <a:p>
            <a:pPr algn="l">
              <a:spcBef>
                <a:spcPts val="0"/>
              </a:spcBef>
              <a:spcAft>
                <a:spcPts val="200"/>
              </a:spcAft>
            </a:pPr>
            <a:r>
              <a:rPr sz="950" b="0" i="1">
                <a:solidFill>
                  <a:srgbClr val="444B55"/>
                </a:solidFill>
                <a:latin typeface="Calibri"/>
              </a:rPr>
              <a:t>B 450 · G 550 · R 660 · REG 700 · NIR 850 · SWIR 970 nm.</a:t>
            </a:r>
          </a:p>
        </p:txBody>
      </p:sp>
      <p:sp>
        <p:nvSpPr>
          <p:cNvPr id="8" name="Rectangle 7"/>
          <p:cNvSpPr/>
          <p:nvPr/>
        </p:nvSpPr>
        <p:spPr>
          <a:xfrm>
            <a:off x="0" y="6711696"/>
            <a:ext cx="12191695" cy="146304"/>
          </a:xfrm>
          <a:prstGeom prst="rect">
            <a:avLst/>
          </a:prstGeom>
          <a:solidFill>
            <a:srgbClr val="101A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9" name="TextBox 8"/>
          <p:cNvSpPr txBox="1"/>
          <p:nvPr/>
        </p:nvSpPr>
        <p:spPr>
          <a:xfrm>
            <a:off x="274320" y="6711696"/>
            <a:ext cx="11612880" cy="146304"/>
          </a:xfrm>
          <a:prstGeom prst="rect">
            <a:avLst/>
          </a:prstGeom>
          <a:noFill/>
          <a:ln>
            <a:noFill/>
          </a:ln>
        </p:spPr>
        <p:txBody>
          <a:bodyPr wrap="square" lIns="54864" tIns="36576" rIns="54864" bIns="36576" anchor="ctr">
            <a:spAutoFit/>
          </a:bodyPr>
          <a:lstStyle/>
          <a:p>
            <a:pPr algn="l">
              <a:spcBef>
                <a:spcPts val="0"/>
              </a:spcBef>
              <a:spcAft>
                <a:spcPts val="200"/>
              </a:spcAft>
            </a:pPr>
            <a:r>
              <a:rPr sz="850" b="0" i="0">
                <a:solidFill>
                  <a:srgbClr val="FFFFFF"/>
                </a:solidFill>
                <a:latin typeface="Calibri"/>
              </a:rPr>
              <a:t>EGU26 · PICO 2.14 · HS 1.14 · Innovative Technologies and Approaches in Hydrological Monitoring</a:t>
            </a:r>
          </a:p>
        </p:txBody>
      </p:sp>
      <p:sp>
        <p:nvSpPr>
          <p:cNvPr id="10" name="TextBox 9"/>
          <p:cNvSpPr txBox="1"/>
          <p:nvPr/>
        </p:nvSpPr>
        <p:spPr>
          <a:xfrm>
            <a:off x="10972800" y="6711696"/>
            <a:ext cx="1097280" cy="146304"/>
          </a:xfrm>
          <a:prstGeom prst="rect">
            <a:avLst/>
          </a:prstGeom>
          <a:noFill/>
          <a:ln>
            <a:noFill/>
          </a:ln>
        </p:spPr>
        <p:txBody>
          <a:bodyPr wrap="square" lIns="54864" tIns="36576" rIns="54864" bIns="36576" anchor="ctr">
            <a:spAutoFit/>
          </a:bodyPr>
          <a:lstStyle/>
          <a:p>
            <a:pPr algn="r">
              <a:spcBef>
                <a:spcPts val="0"/>
              </a:spcBef>
              <a:spcAft>
                <a:spcPts val="200"/>
              </a:spcAft>
            </a:pPr>
            <a:r>
              <a:rPr sz="850" b="0" i="0">
                <a:solidFill>
                  <a:srgbClr val="FFFFFF"/>
                </a:solidFill>
                <a:latin typeface="Calibri"/>
              </a:rPr>
              <a:t>8 / 14</a:t>
            </a:r>
          </a:p>
        </p:txBody>
      </p:sp>
      <p:pic>
        <p:nvPicPr>
          <p:cNvPr id="12" name="Picture 11" descr="A group of graphs showing different colored dots&#10;&#10;AI-generated content may be incorrect.">
            <a:extLst>
              <a:ext uri="{FF2B5EF4-FFF2-40B4-BE49-F238E27FC236}">
                <a16:creationId xmlns:a16="http://schemas.microsoft.com/office/drawing/2014/main" id="{0CD53226-47A6-12DC-1482-A9D13E5FB3E5}"/>
              </a:ext>
            </a:extLst>
          </p:cNvPr>
          <p:cNvPicPr>
            <a:picLocks noChangeAspect="1"/>
          </p:cNvPicPr>
          <p:nvPr/>
        </p:nvPicPr>
        <p:blipFill>
          <a:blip r:embed="rId2" cstate="print">
            <a:extLst>
              <a:ext uri="{28A0092B-C50C-407E-A947-70E740481C1C}">
                <a14:useLocalDpi xmlns:a14="http://schemas.microsoft.com/office/drawing/2010/main" val="0"/>
              </a:ext>
            </a:extLst>
          </a:blip>
          <a:srcRect l="9651" t="3169" r="8340" b="6448"/>
          <a:stretch>
            <a:fillRect/>
          </a:stretch>
        </p:blipFill>
        <p:spPr>
          <a:xfrm>
            <a:off x="2096016" y="1799779"/>
            <a:ext cx="7321034" cy="4538602"/>
          </a:xfrm>
          <a:prstGeom prst="rect">
            <a:avLst/>
          </a:prstGeom>
          <a:solidFill>
            <a:schemeClr val="accent2"/>
          </a:solidFill>
          <a:ln>
            <a:noFill/>
          </a:ln>
        </p:spPr>
      </p:pic>
      <p:pic>
        <p:nvPicPr>
          <p:cNvPr id="15" name="Picture 14">
            <a:extLst>
              <a:ext uri="{FF2B5EF4-FFF2-40B4-BE49-F238E27FC236}">
                <a16:creationId xmlns:a16="http://schemas.microsoft.com/office/drawing/2014/main" id="{BBF69B03-9F83-4A96-5148-7782FBCB4584}"/>
              </a:ext>
            </a:extLst>
          </p:cNvPr>
          <p:cNvPicPr>
            <a:picLocks noChangeAspect="1"/>
          </p:cNvPicPr>
          <p:nvPr/>
        </p:nvPicPr>
        <p:blipFill>
          <a:blip r:embed="rId3"/>
          <a:stretch>
            <a:fillRect/>
          </a:stretch>
        </p:blipFill>
        <p:spPr>
          <a:xfrm>
            <a:off x="9293553" y="1799779"/>
            <a:ext cx="885090" cy="346521"/>
          </a:xfrm>
          <a:prstGeom prst="rect">
            <a:avLst/>
          </a:prstGeom>
        </p:spPr>
      </p:pic>
      <p:pic>
        <p:nvPicPr>
          <p:cNvPr id="17" name="Picture 16">
            <a:extLst>
              <a:ext uri="{FF2B5EF4-FFF2-40B4-BE49-F238E27FC236}">
                <a16:creationId xmlns:a16="http://schemas.microsoft.com/office/drawing/2014/main" id="{7E123F5F-AE64-3E6B-00B0-C869321275C0}"/>
              </a:ext>
            </a:extLst>
          </p:cNvPr>
          <p:cNvPicPr>
            <a:picLocks noChangeAspect="1"/>
          </p:cNvPicPr>
          <p:nvPr/>
        </p:nvPicPr>
        <p:blipFill>
          <a:blip r:embed="rId4"/>
          <a:stretch>
            <a:fillRect/>
          </a:stretch>
        </p:blipFill>
        <p:spPr>
          <a:xfrm>
            <a:off x="9364944" y="3683450"/>
            <a:ext cx="845864" cy="8949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905256"/>
            <a:ext cx="12191695" cy="36576"/>
          </a:xfrm>
          <a:prstGeom prst="rect">
            <a:avLst/>
          </a:prstGeom>
          <a:solidFill>
            <a:srgbClr val="0E8C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Rectangle 2"/>
          <p:cNvSpPr/>
          <p:nvPr/>
        </p:nvSpPr>
        <p:spPr>
          <a:xfrm>
            <a:off x="274320" y="1005840"/>
            <a:ext cx="164592" cy="566928"/>
          </a:xfrm>
          <a:prstGeom prst="rect">
            <a:avLst/>
          </a:prstGeom>
          <a:solidFill>
            <a:srgbClr val="1E2A5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 name="TextBox 3"/>
          <p:cNvSpPr txBox="1"/>
          <p:nvPr/>
        </p:nvSpPr>
        <p:spPr>
          <a:xfrm>
            <a:off x="502920" y="1038351"/>
            <a:ext cx="11430000" cy="603504"/>
          </a:xfrm>
          <a:prstGeom prst="rect">
            <a:avLst/>
          </a:prstGeom>
          <a:noFill/>
          <a:ln>
            <a:noFill/>
          </a:ln>
        </p:spPr>
        <p:txBody>
          <a:bodyPr wrap="square" lIns="54864" tIns="36576" rIns="54864" bIns="36576" anchor="ctr">
            <a:spAutoFit/>
          </a:bodyPr>
          <a:lstStyle/>
          <a:p>
            <a:pPr algn="l">
              <a:spcBef>
                <a:spcPts val="0"/>
              </a:spcBef>
              <a:spcAft>
                <a:spcPts val="0"/>
              </a:spcAft>
            </a:pPr>
            <a:r>
              <a:rPr sz="1050" b="1" i="0" dirty="0">
                <a:solidFill>
                  <a:srgbClr val="E3A81B"/>
                </a:solidFill>
                <a:latin typeface="Calibri"/>
              </a:rPr>
              <a:t>BAND SENSITIVITY · LOCAL SOIL</a:t>
            </a:r>
          </a:p>
          <a:p>
            <a:pPr algn="l">
              <a:spcBef>
                <a:spcPts val="0"/>
              </a:spcBef>
              <a:spcAft>
                <a:spcPts val="0"/>
              </a:spcAft>
            </a:pPr>
            <a:r>
              <a:rPr sz="2200" b="1" i="0" dirty="0">
                <a:solidFill>
                  <a:srgbClr val="101A40"/>
                </a:solidFill>
                <a:latin typeface="Calibri"/>
              </a:rPr>
              <a:t>SSC vs. band reflectance for AOI 1–3</a:t>
            </a:r>
          </a:p>
        </p:txBody>
      </p:sp>
      <p:sp>
        <p:nvSpPr>
          <p:cNvPr id="6" name="Rectangle 5"/>
          <p:cNvSpPr/>
          <p:nvPr/>
        </p:nvSpPr>
        <p:spPr>
          <a:xfrm>
            <a:off x="2013051" y="1764792"/>
            <a:ext cx="8165592" cy="4608576"/>
          </a:xfrm>
          <a:prstGeom prst="rect">
            <a:avLst/>
          </a:prstGeom>
          <a:noFill/>
          <a:ln w="6350">
            <a:solidFill>
              <a:srgbClr val="1E2A5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TextBox 6"/>
          <p:cNvSpPr txBox="1"/>
          <p:nvPr/>
        </p:nvSpPr>
        <p:spPr>
          <a:xfrm>
            <a:off x="502920" y="6492240"/>
            <a:ext cx="10058400" cy="201168"/>
          </a:xfrm>
          <a:prstGeom prst="rect">
            <a:avLst/>
          </a:prstGeom>
          <a:noFill/>
          <a:ln>
            <a:noFill/>
          </a:ln>
        </p:spPr>
        <p:txBody>
          <a:bodyPr wrap="square" lIns="54864" tIns="36576" rIns="54864" bIns="36576" anchor="t">
            <a:spAutoFit/>
          </a:bodyPr>
          <a:lstStyle/>
          <a:p>
            <a:pPr algn="l">
              <a:spcBef>
                <a:spcPts val="0"/>
              </a:spcBef>
              <a:spcAft>
                <a:spcPts val="200"/>
              </a:spcAft>
            </a:pPr>
            <a:r>
              <a:rPr sz="950" b="0" i="1">
                <a:solidFill>
                  <a:srgbClr val="444B55"/>
                </a:solidFill>
                <a:latin typeface="Calibri"/>
              </a:rPr>
              <a:t>Same six bands; the yellow sediment shifts visible-band slopes noticeably.</a:t>
            </a:r>
          </a:p>
        </p:txBody>
      </p:sp>
      <p:sp>
        <p:nvSpPr>
          <p:cNvPr id="8" name="Rectangle 7"/>
          <p:cNvSpPr/>
          <p:nvPr/>
        </p:nvSpPr>
        <p:spPr>
          <a:xfrm>
            <a:off x="0" y="6711696"/>
            <a:ext cx="12191695" cy="146304"/>
          </a:xfrm>
          <a:prstGeom prst="rect">
            <a:avLst/>
          </a:prstGeom>
          <a:solidFill>
            <a:srgbClr val="101A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9" name="TextBox 8"/>
          <p:cNvSpPr txBox="1"/>
          <p:nvPr/>
        </p:nvSpPr>
        <p:spPr>
          <a:xfrm>
            <a:off x="274320" y="6711696"/>
            <a:ext cx="11612880" cy="146304"/>
          </a:xfrm>
          <a:prstGeom prst="rect">
            <a:avLst/>
          </a:prstGeom>
          <a:noFill/>
          <a:ln>
            <a:noFill/>
          </a:ln>
        </p:spPr>
        <p:txBody>
          <a:bodyPr wrap="square" lIns="54864" tIns="36576" rIns="54864" bIns="36576" anchor="ctr">
            <a:spAutoFit/>
          </a:bodyPr>
          <a:lstStyle/>
          <a:p>
            <a:pPr algn="l">
              <a:spcBef>
                <a:spcPts val="0"/>
              </a:spcBef>
              <a:spcAft>
                <a:spcPts val="200"/>
              </a:spcAft>
            </a:pPr>
            <a:r>
              <a:rPr sz="850" b="0" i="0">
                <a:solidFill>
                  <a:srgbClr val="FFFFFF"/>
                </a:solidFill>
                <a:latin typeface="Calibri"/>
              </a:rPr>
              <a:t>EGU26 · PICO 2.14 · HS 1.14 · Innovative Technologies and Approaches in Hydrological Monitoring</a:t>
            </a:r>
          </a:p>
        </p:txBody>
      </p:sp>
      <p:sp>
        <p:nvSpPr>
          <p:cNvPr id="10" name="TextBox 9"/>
          <p:cNvSpPr txBox="1"/>
          <p:nvPr/>
        </p:nvSpPr>
        <p:spPr>
          <a:xfrm>
            <a:off x="10972800" y="6711696"/>
            <a:ext cx="1097280" cy="146304"/>
          </a:xfrm>
          <a:prstGeom prst="rect">
            <a:avLst/>
          </a:prstGeom>
          <a:noFill/>
          <a:ln>
            <a:noFill/>
          </a:ln>
        </p:spPr>
        <p:txBody>
          <a:bodyPr wrap="square" lIns="54864" tIns="36576" rIns="54864" bIns="36576" anchor="ctr">
            <a:spAutoFit/>
          </a:bodyPr>
          <a:lstStyle/>
          <a:p>
            <a:pPr algn="r">
              <a:spcBef>
                <a:spcPts val="0"/>
              </a:spcBef>
              <a:spcAft>
                <a:spcPts val="200"/>
              </a:spcAft>
            </a:pPr>
            <a:r>
              <a:rPr sz="850" b="0" i="0">
                <a:solidFill>
                  <a:srgbClr val="FFFFFF"/>
                </a:solidFill>
                <a:latin typeface="Calibri"/>
              </a:rPr>
              <a:t>10 / 14</a:t>
            </a:r>
          </a:p>
        </p:txBody>
      </p:sp>
      <p:pic>
        <p:nvPicPr>
          <p:cNvPr id="18" name="Picture 17" descr="A group of graphs with numbers and symbols&#10;&#10;AI-generated content may be incorrect.">
            <a:extLst>
              <a:ext uri="{FF2B5EF4-FFF2-40B4-BE49-F238E27FC236}">
                <a16:creationId xmlns:a16="http://schemas.microsoft.com/office/drawing/2014/main" id="{77D40B82-EBEA-19A2-D225-72DD6184A681}"/>
              </a:ext>
            </a:extLst>
          </p:cNvPr>
          <p:cNvPicPr>
            <a:picLocks noChangeAspect="1"/>
          </p:cNvPicPr>
          <p:nvPr/>
        </p:nvPicPr>
        <p:blipFill>
          <a:blip r:embed="rId2" cstate="print">
            <a:extLst>
              <a:ext uri="{28A0092B-C50C-407E-A947-70E740481C1C}">
                <a14:useLocalDpi xmlns:a14="http://schemas.microsoft.com/office/drawing/2010/main" val="0"/>
              </a:ext>
            </a:extLst>
          </a:blip>
          <a:srcRect l="9479" t="3334" r="7031" b="7129"/>
          <a:stretch>
            <a:fillRect/>
          </a:stretch>
        </p:blipFill>
        <p:spPr>
          <a:xfrm>
            <a:off x="2082623" y="1816462"/>
            <a:ext cx="7439473" cy="4487817"/>
          </a:xfrm>
          <a:prstGeom prst="rect">
            <a:avLst/>
          </a:prstGeom>
          <a:ln>
            <a:noFill/>
          </a:ln>
        </p:spPr>
      </p:pic>
      <p:pic>
        <p:nvPicPr>
          <p:cNvPr id="21" name="Picture 20">
            <a:extLst>
              <a:ext uri="{FF2B5EF4-FFF2-40B4-BE49-F238E27FC236}">
                <a16:creationId xmlns:a16="http://schemas.microsoft.com/office/drawing/2014/main" id="{FA61946D-89EA-9578-1B20-CC0525BD84D6}"/>
              </a:ext>
            </a:extLst>
          </p:cNvPr>
          <p:cNvPicPr>
            <a:picLocks noChangeAspect="1"/>
          </p:cNvPicPr>
          <p:nvPr/>
        </p:nvPicPr>
        <p:blipFill>
          <a:blip r:embed="rId3"/>
          <a:stretch>
            <a:fillRect/>
          </a:stretch>
        </p:blipFill>
        <p:spPr>
          <a:xfrm>
            <a:off x="9295906" y="1808828"/>
            <a:ext cx="882737" cy="345600"/>
          </a:xfrm>
          <a:prstGeom prst="rect">
            <a:avLst/>
          </a:prstGeom>
        </p:spPr>
      </p:pic>
      <p:pic>
        <p:nvPicPr>
          <p:cNvPr id="12" name="Picture 11">
            <a:extLst>
              <a:ext uri="{FF2B5EF4-FFF2-40B4-BE49-F238E27FC236}">
                <a16:creationId xmlns:a16="http://schemas.microsoft.com/office/drawing/2014/main" id="{9F4A0459-8510-3EF2-B1B7-C8B53FBEC579}"/>
              </a:ext>
            </a:extLst>
          </p:cNvPr>
          <p:cNvPicPr>
            <a:picLocks noChangeAspect="1"/>
          </p:cNvPicPr>
          <p:nvPr/>
        </p:nvPicPr>
        <p:blipFill>
          <a:blip r:embed="rId4"/>
          <a:stretch>
            <a:fillRect/>
          </a:stretch>
        </p:blipFill>
        <p:spPr>
          <a:xfrm>
            <a:off x="9364944" y="3683450"/>
            <a:ext cx="845864" cy="8949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905256"/>
            <a:ext cx="12191695" cy="36576"/>
          </a:xfrm>
          <a:prstGeom prst="rect">
            <a:avLst/>
          </a:prstGeom>
          <a:solidFill>
            <a:srgbClr val="0E8C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Rectangle 2"/>
          <p:cNvSpPr/>
          <p:nvPr/>
        </p:nvSpPr>
        <p:spPr>
          <a:xfrm>
            <a:off x="274320" y="960120"/>
            <a:ext cx="164592" cy="566928"/>
          </a:xfrm>
          <a:prstGeom prst="rect">
            <a:avLst/>
          </a:prstGeom>
          <a:solidFill>
            <a:srgbClr val="1E2A5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 name="TextBox 3"/>
          <p:cNvSpPr txBox="1"/>
          <p:nvPr/>
        </p:nvSpPr>
        <p:spPr>
          <a:xfrm>
            <a:off x="502920" y="992631"/>
            <a:ext cx="11430000" cy="603504"/>
          </a:xfrm>
          <a:prstGeom prst="rect">
            <a:avLst/>
          </a:prstGeom>
          <a:noFill/>
          <a:ln>
            <a:noFill/>
          </a:ln>
        </p:spPr>
        <p:txBody>
          <a:bodyPr wrap="square" lIns="54864" tIns="36576" rIns="54864" bIns="36576" anchor="ctr">
            <a:spAutoFit/>
          </a:bodyPr>
          <a:lstStyle/>
          <a:p>
            <a:pPr algn="l">
              <a:spcBef>
                <a:spcPts val="0"/>
              </a:spcBef>
              <a:spcAft>
                <a:spcPts val="0"/>
              </a:spcAft>
            </a:pPr>
            <a:r>
              <a:rPr sz="1050" b="1" i="0" dirty="0">
                <a:solidFill>
                  <a:srgbClr val="E3A81B"/>
                </a:solidFill>
                <a:latin typeface="Calibri"/>
              </a:rPr>
              <a:t>DISCUSSION · 1/2</a:t>
            </a:r>
          </a:p>
          <a:p>
            <a:pPr algn="l">
              <a:spcBef>
                <a:spcPts val="0"/>
              </a:spcBef>
              <a:spcAft>
                <a:spcPts val="0"/>
              </a:spcAft>
            </a:pPr>
            <a:r>
              <a:rPr sz="2200" b="1" i="0" dirty="0">
                <a:solidFill>
                  <a:srgbClr val="101A40"/>
                </a:solidFill>
                <a:latin typeface="Calibri"/>
              </a:rPr>
              <a:t>Why NIR outperforms RGB</a:t>
            </a:r>
          </a:p>
        </p:txBody>
      </p:sp>
      <p:sp>
        <p:nvSpPr>
          <p:cNvPr id="5" name="TextBox 4"/>
          <p:cNvSpPr txBox="1"/>
          <p:nvPr/>
        </p:nvSpPr>
        <p:spPr>
          <a:xfrm>
            <a:off x="502920" y="1527048"/>
            <a:ext cx="11430000" cy="274320"/>
          </a:xfrm>
          <a:prstGeom prst="rect">
            <a:avLst/>
          </a:prstGeom>
          <a:noFill/>
          <a:ln>
            <a:noFill/>
          </a:ln>
        </p:spPr>
        <p:txBody>
          <a:bodyPr wrap="square" lIns="54864" tIns="36576" rIns="54864" bIns="36576" anchor="t">
            <a:spAutoFit/>
          </a:bodyPr>
          <a:lstStyle/>
          <a:p>
            <a:pPr algn="l">
              <a:spcBef>
                <a:spcPts val="0"/>
              </a:spcBef>
              <a:spcAft>
                <a:spcPts val="200"/>
              </a:spcAft>
            </a:pPr>
            <a:r>
              <a:rPr sz="1100" b="0" i="1">
                <a:solidFill>
                  <a:srgbClr val="444B55"/>
                </a:solidFill>
                <a:latin typeface="Calibri"/>
              </a:rPr>
              <a:t>Physical sensitivity and linearity above the visible saturation point.</a:t>
            </a:r>
          </a:p>
        </p:txBody>
      </p:sp>
      <p:pic>
        <p:nvPicPr>
          <p:cNvPr id="6" name="Picture 5" descr="plots_12.png"/>
          <p:cNvPicPr>
            <a:picLocks noChangeAspect="1"/>
          </p:cNvPicPr>
          <p:nvPr/>
        </p:nvPicPr>
        <p:blipFill>
          <a:blip r:embed="rId2"/>
          <a:stretch>
            <a:fillRect/>
          </a:stretch>
        </p:blipFill>
        <p:spPr>
          <a:xfrm>
            <a:off x="502920" y="1920240"/>
            <a:ext cx="4023360" cy="4617720"/>
          </a:xfrm>
          <a:prstGeom prst="rect">
            <a:avLst/>
          </a:prstGeom>
        </p:spPr>
      </p:pic>
      <p:sp>
        <p:nvSpPr>
          <p:cNvPr id="7" name="Rectangle 6"/>
          <p:cNvSpPr/>
          <p:nvPr/>
        </p:nvSpPr>
        <p:spPr>
          <a:xfrm>
            <a:off x="475488" y="1892808"/>
            <a:ext cx="4078224" cy="4672583"/>
          </a:xfrm>
          <a:prstGeom prst="rect">
            <a:avLst/>
          </a:prstGeom>
          <a:noFill/>
          <a:ln w="6350">
            <a:solidFill>
              <a:srgbClr val="1E2A5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 name="Rounded Rectangle 7"/>
          <p:cNvSpPr/>
          <p:nvPr/>
        </p:nvSpPr>
        <p:spPr>
          <a:xfrm>
            <a:off x="4937760" y="1920240"/>
            <a:ext cx="6903720" cy="2194560"/>
          </a:xfrm>
          <a:prstGeom prst="roundRect">
            <a:avLst>
              <a:gd name="adj" fmla="val 8000"/>
            </a:avLst>
          </a:prstGeom>
          <a:solidFill>
            <a:srgbClr val="ECF1F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9" name="Rounded Rectangle 8"/>
          <p:cNvSpPr/>
          <p:nvPr/>
        </p:nvSpPr>
        <p:spPr>
          <a:xfrm>
            <a:off x="5120640" y="2103120"/>
            <a:ext cx="502920" cy="502920"/>
          </a:xfrm>
          <a:prstGeom prst="roundRect">
            <a:avLst>
              <a:gd name="adj" fmla="val 50000"/>
            </a:avLst>
          </a:prstGeom>
          <a:solidFill>
            <a:srgbClr val="101A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0" name="TextBox 9"/>
          <p:cNvSpPr txBox="1"/>
          <p:nvPr/>
        </p:nvSpPr>
        <p:spPr>
          <a:xfrm>
            <a:off x="5120640" y="2103120"/>
            <a:ext cx="502920" cy="502920"/>
          </a:xfrm>
          <a:prstGeom prst="rect">
            <a:avLst/>
          </a:prstGeom>
          <a:noFill/>
          <a:ln>
            <a:noFill/>
          </a:ln>
        </p:spPr>
        <p:txBody>
          <a:bodyPr wrap="square" lIns="54864" tIns="36576" rIns="54864" bIns="36576" anchor="ctr">
            <a:spAutoFit/>
          </a:bodyPr>
          <a:lstStyle/>
          <a:p>
            <a:pPr algn="ctr">
              <a:spcBef>
                <a:spcPts val="0"/>
              </a:spcBef>
              <a:spcAft>
                <a:spcPts val="200"/>
              </a:spcAft>
            </a:pPr>
            <a:r>
              <a:rPr sz="2000" b="1" i="0">
                <a:solidFill>
                  <a:srgbClr val="FFFFFF"/>
                </a:solidFill>
                <a:latin typeface="Calibri"/>
              </a:rPr>
              <a:t>1</a:t>
            </a:r>
          </a:p>
        </p:txBody>
      </p:sp>
      <p:sp>
        <p:nvSpPr>
          <p:cNvPr id="11" name="TextBox 10"/>
          <p:cNvSpPr txBox="1"/>
          <p:nvPr/>
        </p:nvSpPr>
        <p:spPr>
          <a:xfrm>
            <a:off x="5806440" y="2084832"/>
            <a:ext cx="5897879" cy="411480"/>
          </a:xfrm>
          <a:prstGeom prst="rect">
            <a:avLst/>
          </a:prstGeom>
          <a:noFill/>
          <a:ln>
            <a:noFill/>
          </a:ln>
        </p:spPr>
        <p:txBody>
          <a:bodyPr wrap="square" lIns="54864" tIns="36576" rIns="54864" bIns="36576" anchor="ctr">
            <a:spAutoFit/>
          </a:bodyPr>
          <a:lstStyle/>
          <a:p>
            <a:pPr algn="l">
              <a:spcBef>
                <a:spcPts val="0"/>
              </a:spcBef>
              <a:spcAft>
                <a:spcPts val="200"/>
              </a:spcAft>
            </a:pPr>
            <a:r>
              <a:rPr sz="1600" b="1" i="0">
                <a:solidFill>
                  <a:srgbClr val="101A40"/>
                </a:solidFill>
                <a:latin typeface="Calibri"/>
              </a:rPr>
              <a:t>Physical vs. visual sensitivity</a:t>
            </a:r>
          </a:p>
        </p:txBody>
      </p:sp>
      <p:sp>
        <p:nvSpPr>
          <p:cNvPr id="12" name="TextBox 11"/>
          <p:cNvSpPr txBox="1"/>
          <p:nvPr/>
        </p:nvSpPr>
        <p:spPr>
          <a:xfrm>
            <a:off x="5806440" y="2487168"/>
            <a:ext cx="5897879" cy="1508760"/>
          </a:xfrm>
          <a:prstGeom prst="rect">
            <a:avLst/>
          </a:prstGeom>
          <a:noFill/>
          <a:ln>
            <a:noFill/>
          </a:ln>
        </p:spPr>
        <p:txBody>
          <a:bodyPr wrap="square" lIns="54864" tIns="36576" rIns="54864" bIns="36576" anchor="t">
            <a:spAutoFit/>
          </a:bodyPr>
          <a:lstStyle/>
          <a:p>
            <a:pPr algn="l">
              <a:spcBef>
                <a:spcPts val="0"/>
              </a:spcBef>
              <a:spcAft>
                <a:spcPts val="200"/>
              </a:spcAft>
            </a:pPr>
            <a:r>
              <a:rPr sz="1300" b="0" i="0">
                <a:solidFill>
                  <a:srgbClr val="1A1F2A"/>
                </a:solidFill>
                <a:latin typeface="Calibri"/>
              </a:rPr>
              <a:t>RGB responds to the visible plume colour, while NIR provides a more direct measure of physical mass concentration — minimising interference from dissolved organic matter and water colour.</a:t>
            </a:r>
          </a:p>
        </p:txBody>
      </p:sp>
      <p:sp>
        <p:nvSpPr>
          <p:cNvPr id="13" name="Rounded Rectangle 12"/>
          <p:cNvSpPr/>
          <p:nvPr/>
        </p:nvSpPr>
        <p:spPr>
          <a:xfrm>
            <a:off x="4937760" y="4343400"/>
            <a:ext cx="6903720" cy="2194560"/>
          </a:xfrm>
          <a:prstGeom prst="roundRect">
            <a:avLst>
              <a:gd name="adj" fmla="val 8000"/>
            </a:avLst>
          </a:prstGeom>
          <a:solidFill>
            <a:srgbClr val="ECF1F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 name="Rounded Rectangle 13"/>
          <p:cNvSpPr/>
          <p:nvPr/>
        </p:nvSpPr>
        <p:spPr>
          <a:xfrm>
            <a:off x="5120640" y="4526280"/>
            <a:ext cx="502920" cy="502920"/>
          </a:xfrm>
          <a:prstGeom prst="roundRect">
            <a:avLst>
              <a:gd name="adj" fmla="val 50000"/>
            </a:avLst>
          </a:prstGeom>
          <a:solidFill>
            <a:srgbClr val="101A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5" name="TextBox 14"/>
          <p:cNvSpPr txBox="1"/>
          <p:nvPr/>
        </p:nvSpPr>
        <p:spPr>
          <a:xfrm>
            <a:off x="5120640" y="4526280"/>
            <a:ext cx="502920" cy="502920"/>
          </a:xfrm>
          <a:prstGeom prst="rect">
            <a:avLst/>
          </a:prstGeom>
          <a:noFill/>
          <a:ln>
            <a:noFill/>
          </a:ln>
        </p:spPr>
        <p:txBody>
          <a:bodyPr wrap="square" lIns="54864" tIns="36576" rIns="54864" bIns="36576" anchor="ctr">
            <a:spAutoFit/>
          </a:bodyPr>
          <a:lstStyle/>
          <a:p>
            <a:pPr algn="ctr">
              <a:spcBef>
                <a:spcPts val="0"/>
              </a:spcBef>
              <a:spcAft>
                <a:spcPts val="200"/>
              </a:spcAft>
            </a:pPr>
            <a:r>
              <a:rPr sz="2000" b="1" i="0">
                <a:solidFill>
                  <a:srgbClr val="FFFFFF"/>
                </a:solidFill>
                <a:latin typeface="Calibri"/>
              </a:rPr>
              <a:t>2</a:t>
            </a:r>
          </a:p>
        </p:txBody>
      </p:sp>
      <p:sp>
        <p:nvSpPr>
          <p:cNvPr id="16" name="TextBox 15"/>
          <p:cNvSpPr txBox="1"/>
          <p:nvPr/>
        </p:nvSpPr>
        <p:spPr>
          <a:xfrm>
            <a:off x="5806440" y="4507992"/>
            <a:ext cx="5897879" cy="411480"/>
          </a:xfrm>
          <a:prstGeom prst="rect">
            <a:avLst/>
          </a:prstGeom>
          <a:noFill/>
          <a:ln>
            <a:noFill/>
          </a:ln>
        </p:spPr>
        <p:txBody>
          <a:bodyPr wrap="square" lIns="54864" tIns="36576" rIns="54864" bIns="36576" anchor="ctr">
            <a:spAutoFit/>
          </a:bodyPr>
          <a:lstStyle/>
          <a:p>
            <a:pPr algn="l">
              <a:spcBef>
                <a:spcPts val="0"/>
              </a:spcBef>
              <a:spcAft>
                <a:spcPts val="200"/>
              </a:spcAft>
            </a:pPr>
            <a:r>
              <a:rPr sz="1600" b="1" i="0">
                <a:solidFill>
                  <a:srgbClr val="101A40"/>
                </a:solidFill>
                <a:latin typeface="Calibri"/>
              </a:rPr>
              <a:t>Linearity at high turbidity</a:t>
            </a:r>
          </a:p>
        </p:txBody>
      </p:sp>
      <p:sp>
        <p:nvSpPr>
          <p:cNvPr id="17" name="TextBox 16"/>
          <p:cNvSpPr txBox="1"/>
          <p:nvPr/>
        </p:nvSpPr>
        <p:spPr>
          <a:xfrm>
            <a:off x="5806440" y="4910328"/>
            <a:ext cx="5897879" cy="1508760"/>
          </a:xfrm>
          <a:prstGeom prst="rect">
            <a:avLst/>
          </a:prstGeom>
          <a:noFill/>
          <a:ln>
            <a:noFill/>
          </a:ln>
        </p:spPr>
        <p:txBody>
          <a:bodyPr wrap="square" lIns="54864" tIns="36576" rIns="54864" bIns="36576" anchor="t">
            <a:spAutoFit/>
          </a:bodyPr>
          <a:lstStyle/>
          <a:p>
            <a:pPr algn="l">
              <a:spcBef>
                <a:spcPts val="0"/>
              </a:spcBef>
              <a:spcAft>
                <a:spcPts val="200"/>
              </a:spcAft>
            </a:pPr>
            <a:r>
              <a:rPr sz="1300" b="0" i="0">
                <a:solidFill>
                  <a:srgbClr val="1A1F2A"/>
                </a:solidFill>
                <a:latin typeface="Calibri"/>
              </a:rPr>
              <a:t>RGB signals tend to saturate at high concentrations. NIR wavelengths penetrate further into turbid water and keep a near-linear response across higher SSC ranges.</a:t>
            </a:r>
          </a:p>
        </p:txBody>
      </p:sp>
      <p:sp>
        <p:nvSpPr>
          <p:cNvPr id="18" name="TextBox 17"/>
          <p:cNvSpPr txBox="1"/>
          <p:nvPr/>
        </p:nvSpPr>
        <p:spPr>
          <a:xfrm>
            <a:off x="502920" y="6565392"/>
            <a:ext cx="4023360" cy="182880"/>
          </a:xfrm>
          <a:prstGeom prst="rect">
            <a:avLst/>
          </a:prstGeom>
          <a:noFill/>
          <a:ln>
            <a:noFill/>
          </a:ln>
        </p:spPr>
        <p:txBody>
          <a:bodyPr wrap="square" lIns="54864" tIns="36576" rIns="54864" bIns="36576" anchor="t">
            <a:spAutoFit/>
          </a:bodyPr>
          <a:lstStyle/>
          <a:p>
            <a:pPr algn="ctr">
              <a:spcBef>
                <a:spcPts val="0"/>
              </a:spcBef>
              <a:spcAft>
                <a:spcPts val="200"/>
              </a:spcAft>
            </a:pPr>
            <a:r>
              <a:rPr sz="900" b="0" i="1">
                <a:solidFill>
                  <a:srgbClr val="444B55"/>
                </a:solidFill>
                <a:latin typeface="Calibri"/>
              </a:rPr>
              <a:t>AOI 1 — China clay / Halogen light</a:t>
            </a:r>
          </a:p>
        </p:txBody>
      </p:sp>
      <p:sp>
        <p:nvSpPr>
          <p:cNvPr id="19" name="Rectangle 18"/>
          <p:cNvSpPr/>
          <p:nvPr/>
        </p:nvSpPr>
        <p:spPr>
          <a:xfrm>
            <a:off x="0" y="6711696"/>
            <a:ext cx="12191695" cy="146304"/>
          </a:xfrm>
          <a:prstGeom prst="rect">
            <a:avLst/>
          </a:prstGeom>
          <a:solidFill>
            <a:srgbClr val="101A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0" name="TextBox 19"/>
          <p:cNvSpPr txBox="1"/>
          <p:nvPr/>
        </p:nvSpPr>
        <p:spPr>
          <a:xfrm>
            <a:off x="274320" y="6711696"/>
            <a:ext cx="11612880" cy="146304"/>
          </a:xfrm>
          <a:prstGeom prst="rect">
            <a:avLst/>
          </a:prstGeom>
          <a:noFill/>
          <a:ln>
            <a:noFill/>
          </a:ln>
        </p:spPr>
        <p:txBody>
          <a:bodyPr wrap="square" lIns="54864" tIns="36576" rIns="54864" bIns="36576" anchor="ctr">
            <a:spAutoFit/>
          </a:bodyPr>
          <a:lstStyle/>
          <a:p>
            <a:pPr algn="l">
              <a:spcBef>
                <a:spcPts val="0"/>
              </a:spcBef>
              <a:spcAft>
                <a:spcPts val="200"/>
              </a:spcAft>
            </a:pPr>
            <a:r>
              <a:rPr sz="850" b="0" i="0">
                <a:solidFill>
                  <a:srgbClr val="FFFFFF"/>
                </a:solidFill>
                <a:latin typeface="Calibri"/>
              </a:rPr>
              <a:t>EGU26 · PICO 2.14 · HS 1.14 · Innovative Technologies and Approaches in Hydrological Monitoring</a:t>
            </a:r>
          </a:p>
        </p:txBody>
      </p:sp>
      <p:sp>
        <p:nvSpPr>
          <p:cNvPr id="21" name="TextBox 20"/>
          <p:cNvSpPr txBox="1"/>
          <p:nvPr/>
        </p:nvSpPr>
        <p:spPr>
          <a:xfrm>
            <a:off x="10972800" y="6711696"/>
            <a:ext cx="1097280" cy="146304"/>
          </a:xfrm>
          <a:prstGeom prst="rect">
            <a:avLst/>
          </a:prstGeom>
          <a:noFill/>
          <a:ln>
            <a:noFill/>
          </a:ln>
        </p:spPr>
        <p:txBody>
          <a:bodyPr wrap="square" lIns="54864" tIns="36576" rIns="54864" bIns="36576" anchor="ctr">
            <a:spAutoFit/>
          </a:bodyPr>
          <a:lstStyle/>
          <a:p>
            <a:pPr algn="r">
              <a:spcBef>
                <a:spcPts val="0"/>
              </a:spcBef>
              <a:spcAft>
                <a:spcPts val="200"/>
              </a:spcAft>
            </a:pPr>
            <a:r>
              <a:rPr sz="850" b="0" i="0">
                <a:solidFill>
                  <a:srgbClr val="FFFFFF"/>
                </a:solidFill>
                <a:latin typeface="Calibri"/>
              </a:rPr>
              <a:t>12 / 14</a:t>
            </a:r>
          </a:p>
        </p:txBody>
      </p:sp>
    </p:spTree>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E265838133EA124098CC2AE36EC569E7" ma:contentTypeVersion="0" ma:contentTypeDescription="Creare un nuovo documento." ma:contentTypeScope="" ma:versionID="5e6c213f9d23f962be2dcf93f89a280a">
  <xsd:schema xmlns:xsd="http://www.w3.org/2001/XMLSchema" xmlns:xs="http://www.w3.org/2001/XMLSchema" xmlns:p="http://schemas.microsoft.com/office/2006/metadata/properties" targetNamespace="http://schemas.microsoft.com/office/2006/metadata/properties" ma:root="true" ma:fieldsID="f5194ef39032683069acb23aaa508486">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0AA13B7-29AC-4F71-A5F0-6228BD04B9B0}">
  <ds:schemaRefs>
    <ds:schemaRef ds:uri="http://schemas.microsoft.com/sharepoint/v3/contenttype/forms"/>
  </ds:schemaRefs>
</ds:datastoreItem>
</file>

<file path=customXml/itemProps2.xml><?xml version="1.0" encoding="utf-8"?>
<ds:datastoreItem xmlns:ds="http://schemas.openxmlformats.org/officeDocument/2006/customXml" ds:itemID="{FDFBC486-97DF-427E-A8EA-D65D84E8B724}">
  <ds:schemaRefs>
    <ds:schemaRef ds:uri="http://schemas.openxmlformats.org/package/2006/metadata/core-properties"/>
    <ds:schemaRef ds:uri="http://purl.org/dc/dcmitype/"/>
    <ds:schemaRef ds:uri="http://purl.org/dc/elements/1.1/"/>
    <ds:schemaRef ds:uri="http://purl.org/dc/terms/"/>
    <ds:schemaRef ds:uri="http://schemas.microsoft.com/office/2006/documentManagement/types"/>
    <ds:schemaRef ds:uri="http://schemas.microsoft.com/office/infopath/2007/PartnerControl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6AF6E136-686A-4682-A879-D6E1EA9E1E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5878</TotalTime>
  <Words>842</Words>
  <Application>Microsoft Office PowerPoint</Application>
  <PresentationFormat>Widescreen</PresentationFormat>
  <Paragraphs>87</Paragraphs>
  <Slides>11</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Candara</vt:lpstr>
      <vt:lpstr>Wingdings</vt:lpstr>
      <vt:lpstr>Tema di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Antonio Strollo</dc:creator>
  <cp:lastModifiedBy>Aung Chit Moe</cp:lastModifiedBy>
  <cp:revision>207</cp:revision>
  <cp:lastPrinted>2022-03-04T09:30:56Z</cp:lastPrinted>
  <dcterms:created xsi:type="dcterms:W3CDTF">2014-02-04T16:52:23Z</dcterms:created>
  <dcterms:modified xsi:type="dcterms:W3CDTF">2026-05-03T16:24:54Z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ad0b24d-6422-44b0-b3de-abb3a9e8c81a_Enabled">
    <vt:lpwstr>true</vt:lpwstr>
  </property>
  <property fmtid="{D5CDD505-2E9C-101B-9397-08002B2CF9AE}" pid="3" name="MSIP_Label_2ad0b24d-6422-44b0-b3de-abb3a9e8c81a_SetDate">
    <vt:lpwstr>2024-04-13T23:37:10Z</vt:lpwstr>
  </property>
  <property fmtid="{D5CDD505-2E9C-101B-9397-08002B2CF9AE}" pid="4" name="MSIP_Label_2ad0b24d-6422-44b0-b3de-abb3a9e8c81a_Method">
    <vt:lpwstr>Standard</vt:lpwstr>
  </property>
  <property fmtid="{D5CDD505-2E9C-101B-9397-08002B2CF9AE}" pid="5" name="MSIP_Label_2ad0b24d-6422-44b0-b3de-abb3a9e8c81a_Name">
    <vt:lpwstr>defa4170-0d19-0005-0004-bc88714345d2</vt:lpwstr>
  </property>
  <property fmtid="{D5CDD505-2E9C-101B-9397-08002B2CF9AE}" pid="6" name="MSIP_Label_2ad0b24d-6422-44b0-b3de-abb3a9e8c81a_SiteId">
    <vt:lpwstr>2fcfe26a-bb62-46b0-b1e3-28f9da0c45fd</vt:lpwstr>
  </property>
  <property fmtid="{D5CDD505-2E9C-101B-9397-08002B2CF9AE}" pid="7" name="MSIP_Label_2ad0b24d-6422-44b0-b3de-abb3a9e8c81a_ActionId">
    <vt:lpwstr>644e7160-e800-4e26-af73-dc3625d82af6</vt:lpwstr>
  </property>
  <property fmtid="{D5CDD505-2E9C-101B-9397-08002B2CF9AE}" pid="8" name="MSIP_Label_2ad0b24d-6422-44b0-b3de-abb3a9e8c81a_ContentBits">
    <vt:lpwstr>0</vt:lpwstr>
  </property>
  <property fmtid="{D5CDD505-2E9C-101B-9397-08002B2CF9AE}" pid="9" name="ContentTypeId">
    <vt:lpwstr>0x010100E265838133EA124098CC2AE36EC569E7</vt:lpwstr>
  </property>
</Properties>
</file>