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6" r:id="rId4"/>
    <p:sldId id="267" r:id="rId5"/>
    <p:sldId id="268" r:id="rId6"/>
    <p:sldId id="269" r:id="rId7"/>
    <p:sldId id="270" r:id="rId8"/>
    <p:sldId id="271" r:id="rId9"/>
    <p:sldId id="273" r:id="rId10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65A671-482C-4DB8-871A-F0FF573FFE28}" v="2" dt="2026-04-28T11:47:11.7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ber Adore Boot" userId="76bf39d8-dbd0-46a5-a4c8-5d5a74c8bc21" providerId="ADAL" clId="{66C0E5C8-041F-480C-85D1-08139557FD40}"/>
    <pc:docChg chg="undo custSel delSld modSld">
      <pc:chgData name="Amber Adore Boot" userId="76bf39d8-dbd0-46a5-a4c8-5d5a74c8bc21" providerId="ADAL" clId="{66C0E5C8-041F-480C-85D1-08139557FD40}" dt="2026-04-28T11:48:29.685" v="1661" actId="2085"/>
      <pc:docMkLst>
        <pc:docMk/>
      </pc:docMkLst>
      <pc:sldChg chg="addSp delSp modSp mod">
        <pc:chgData name="Amber Adore Boot" userId="76bf39d8-dbd0-46a5-a4c8-5d5a74c8bc21" providerId="ADAL" clId="{66C0E5C8-041F-480C-85D1-08139557FD40}" dt="2026-04-28T11:48:29.685" v="1661" actId="2085"/>
        <pc:sldMkLst>
          <pc:docMk/>
          <pc:sldMk cId="3427373503" sldId="256"/>
        </pc:sldMkLst>
        <pc:spChg chg="mod">
          <ac:chgData name="Amber Adore Boot" userId="76bf39d8-dbd0-46a5-a4c8-5d5a74c8bc21" providerId="ADAL" clId="{66C0E5C8-041F-480C-85D1-08139557FD40}" dt="2026-04-28T11:48:09.150" v="1660" actId="1582"/>
          <ac:spMkLst>
            <pc:docMk/>
            <pc:sldMk cId="3427373503" sldId="256"/>
            <ac:spMk id="2" creationId="{73602AA4-4975-616F-3CDF-FDE9CCD83405}"/>
          </ac:spMkLst>
        </pc:spChg>
        <pc:spChg chg="mod">
          <ac:chgData name="Amber Adore Boot" userId="76bf39d8-dbd0-46a5-a4c8-5d5a74c8bc21" providerId="ADAL" clId="{66C0E5C8-041F-480C-85D1-08139557FD40}" dt="2026-04-28T11:48:29.685" v="1661" actId="2085"/>
          <ac:spMkLst>
            <pc:docMk/>
            <pc:sldMk cId="3427373503" sldId="256"/>
            <ac:spMk id="6" creationId="{21351073-BCD5-9161-1126-8685961DFA4D}"/>
          </ac:spMkLst>
        </pc:spChg>
        <pc:spChg chg="mod">
          <ac:chgData name="Amber Adore Boot" userId="76bf39d8-dbd0-46a5-a4c8-5d5a74c8bc21" providerId="ADAL" clId="{66C0E5C8-041F-480C-85D1-08139557FD40}" dt="2026-04-28T06:19:41.436" v="1652" actId="20577"/>
          <ac:spMkLst>
            <pc:docMk/>
            <pc:sldMk cId="3427373503" sldId="256"/>
            <ac:spMk id="14" creationId="{181E4672-BD4E-F9D7-919D-F95EDA80C3F1}"/>
          </ac:spMkLst>
        </pc:spChg>
        <pc:spChg chg="del">
          <ac:chgData name="Amber Adore Boot" userId="76bf39d8-dbd0-46a5-a4c8-5d5a74c8bc21" providerId="ADAL" clId="{66C0E5C8-041F-480C-85D1-08139557FD40}" dt="2026-04-28T06:19:06.001" v="1616" actId="478"/>
          <ac:spMkLst>
            <pc:docMk/>
            <pc:sldMk cId="3427373503" sldId="256"/>
            <ac:spMk id="15" creationId="{1CCFFBA4-E71D-B9C0-9AF3-38E0D9B4218B}"/>
          </ac:spMkLst>
        </pc:spChg>
        <pc:picChg chg="add mod">
          <ac:chgData name="Amber Adore Boot" userId="76bf39d8-dbd0-46a5-a4c8-5d5a74c8bc21" providerId="ADAL" clId="{66C0E5C8-041F-480C-85D1-08139557FD40}" dt="2026-04-28T06:19:20.682" v="1622" actId="1035"/>
          <ac:picMkLst>
            <pc:docMk/>
            <pc:sldMk cId="3427373503" sldId="256"/>
            <ac:picMk id="4" creationId="{11A671F9-B495-0F66-4AD2-1858B7EC3244}"/>
          </ac:picMkLst>
        </pc:picChg>
      </pc:sldChg>
      <pc:sldChg chg="addSp delSp modSp mod addAnim delAnim modAnim">
        <pc:chgData name="Amber Adore Boot" userId="76bf39d8-dbd0-46a5-a4c8-5d5a74c8bc21" providerId="ADAL" clId="{66C0E5C8-041F-480C-85D1-08139557FD40}" dt="2026-04-28T06:18:51.849" v="1601"/>
        <pc:sldMkLst>
          <pc:docMk/>
          <pc:sldMk cId="3340506705" sldId="273"/>
        </pc:sldMkLst>
        <pc:spChg chg="mod">
          <ac:chgData name="Amber Adore Boot" userId="76bf39d8-dbd0-46a5-a4c8-5d5a74c8bc21" providerId="ADAL" clId="{66C0E5C8-041F-480C-85D1-08139557FD40}" dt="2026-04-23T13:09:03.707" v="1589" actId="20577"/>
          <ac:spMkLst>
            <pc:docMk/>
            <pc:sldMk cId="3340506705" sldId="273"/>
            <ac:spMk id="3" creationId="{C756DC4C-337A-5F21-113C-AD86BB79FA9F}"/>
          </ac:spMkLst>
        </pc:spChg>
        <pc:spChg chg="add mod">
          <ac:chgData name="Amber Adore Boot" userId="76bf39d8-dbd0-46a5-a4c8-5d5a74c8bc21" providerId="ADAL" clId="{66C0E5C8-041F-480C-85D1-08139557FD40}" dt="2026-04-23T13:00:49.522" v="1586" actId="20577"/>
          <ac:spMkLst>
            <pc:docMk/>
            <pc:sldMk cId="3340506705" sldId="273"/>
            <ac:spMk id="9" creationId="{8EC2A05A-54A8-F89D-A75D-776EFDCA679C}"/>
          </ac:spMkLst>
        </pc:spChg>
        <pc:picChg chg="add mod">
          <ac:chgData name="Amber Adore Boot" userId="76bf39d8-dbd0-46a5-a4c8-5d5a74c8bc21" providerId="ADAL" clId="{66C0E5C8-041F-480C-85D1-08139557FD40}" dt="2026-04-28T06:18:46.607" v="1599" actId="1037"/>
          <ac:picMkLst>
            <pc:docMk/>
            <pc:sldMk cId="3340506705" sldId="273"/>
            <ac:picMk id="12" creationId="{0BD782AB-97A9-FC87-0912-AB9DF04E6A4D}"/>
          </ac:picMkLst>
        </pc:picChg>
        <pc:picChg chg="del">
          <ac:chgData name="Amber Adore Boot" userId="76bf39d8-dbd0-46a5-a4c8-5d5a74c8bc21" providerId="ADAL" clId="{66C0E5C8-041F-480C-85D1-08139557FD40}" dt="2026-04-28T06:18:34.618" v="1593" actId="478"/>
          <ac:picMkLst>
            <pc:docMk/>
            <pc:sldMk cId="3340506705" sldId="273"/>
            <ac:picMk id="15" creationId="{3D1B91E5-D932-541D-0B2E-2F55C395C0E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5206E6-D291-438E-B545-DFB2D82AA7D2}" type="datetimeFigureOut">
              <a:rPr lang="da-DK" smtClean="0"/>
              <a:t>28-04-2026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37D241-D5EF-4F03-9609-D077527E696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90780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37D241-D5EF-4F03-9609-D077527E6965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56811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D0BFC-2160-CE2C-88DB-70E967C0F9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B3DEE9-E6B5-A9BB-FBEF-17304B6B8B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659AC1-09CF-37E2-12EB-82BC99CD8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21C56-3EA3-4175-959C-05DB12DCA1FE}" type="datetimeFigureOut">
              <a:rPr lang="da-DK" smtClean="0"/>
              <a:t>28-04-2026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328BA-9FA0-D7BD-EA23-DA75351B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2CF79-49B7-949A-0825-68A890DE7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5436-C8CC-491A-AFD6-BFDF8A7D0BE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23508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A2C95-BD17-E2BD-F06E-662E5F3FF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DFB120-2475-B9EC-E29F-62D27A1F10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0F0930-718B-A848-C75A-03463B422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21C56-3EA3-4175-959C-05DB12DCA1FE}" type="datetimeFigureOut">
              <a:rPr lang="da-DK" smtClean="0"/>
              <a:t>28-04-2026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7ED8BC-1622-7DA8-4AD2-6C432B8A1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53FBE6-FBE2-F402-7635-9D495093E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5436-C8CC-491A-AFD6-BFDF8A7D0BE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25624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1C3A74-9C3E-04A2-34FD-AA782A18DB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02A856-9D23-3724-C8DB-577730DA3B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C01B85-9954-EB00-9D59-8C6EA4D97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21C56-3EA3-4175-959C-05DB12DCA1FE}" type="datetimeFigureOut">
              <a:rPr lang="da-DK" smtClean="0"/>
              <a:t>28-04-2026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0796D5-507A-75CF-D84F-42AE654D3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715CEF-CF3B-E4D2-07BA-F8146FE32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5436-C8CC-491A-AFD6-BFDF8A7D0BE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97537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13BB9-A4E6-2871-B6C5-BD1230ACD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63167-34D1-FE9A-ABB8-86D40A3D7C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655B4-494B-1B3B-6BED-85B8F731A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21C56-3EA3-4175-959C-05DB12DCA1FE}" type="datetimeFigureOut">
              <a:rPr lang="da-DK" smtClean="0"/>
              <a:t>28-04-2026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83BF57-3AC8-5966-1DCA-BAEB5C189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2A1A9-8FFE-42EE-6912-FE29F91A8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5436-C8CC-491A-AFD6-BFDF8A7D0BE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71222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2EAE6-7C63-266E-693A-8B285325A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D6EF00-7C5D-0027-B78E-B1B7E6F85D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088C47-4272-5AA9-A962-8E3C7175D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21C56-3EA3-4175-959C-05DB12DCA1FE}" type="datetimeFigureOut">
              <a:rPr lang="da-DK" smtClean="0"/>
              <a:t>28-04-2026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396C6-C910-A944-2207-690A3BD64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8CC013-8923-DEBD-647E-3190CB029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5436-C8CC-491A-AFD6-BFDF8A7D0BE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96925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DED03-F48E-155C-5EFD-7A6E4191B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F9462-39F8-6F2C-3216-5D20FD0ECC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51ED8A-1687-59E0-09EA-27E2A25245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8EFD35-9EEC-B8C1-064E-4CDE3AA6C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21C56-3EA3-4175-959C-05DB12DCA1FE}" type="datetimeFigureOut">
              <a:rPr lang="da-DK" smtClean="0"/>
              <a:t>28-04-2026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1E2B96-8752-47B8-3729-2706B2405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4352F0-78B5-FE17-28B7-F8A759EF3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5436-C8CC-491A-AFD6-BFDF8A7D0BE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43841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ECAFB-9503-63EA-0AEE-7389F73C7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807059-A1D7-FE81-CBBF-E8DDBAFACF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7F7051-13A6-BD84-997A-66E5FF9FC5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0F54A9-1300-EC32-E1DE-07BA217EC3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694C58-96BC-D302-5641-6237867F57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491F41-5640-9AF5-BB22-48B93E058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21C56-3EA3-4175-959C-05DB12DCA1FE}" type="datetimeFigureOut">
              <a:rPr lang="da-DK" smtClean="0"/>
              <a:t>28-04-2026</a:t>
            </a:fld>
            <a:endParaRPr lang="da-D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ABCC95-7228-44EF-8B00-039B8F865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C8C6F9-CF13-BD22-B4CE-9F70E2EC9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5436-C8CC-491A-AFD6-BFDF8A7D0BE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32886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07010-BA94-0B02-9BB8-DCE34346A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3C02EB-8AEA-92FB-72CD-2896652F4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21C56-3EA3-4175-959C-05DB12DCA1FE}" type="datetimeFigureOut">
              <a:rPr lang="da-DK" smtClean="0"/>
              <a:t>28-04-2026</a:t>
            </a:fld>
            <a:endParaRPr lang="da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4DC174-A35D-8C9E-F6D4-1DA242922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2C0A43-183C-8496-4AEB-961F6EA43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5436-C8CC-491A-AFD6-BFDF8A7D0BE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94632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27EA7B-61BD-3509-D815-6ABAE7A62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21C56-3EA3-4175-959C-05DB12DCA1FE}" type="datetimeFigureOut">
              <a:rPr lang="da-DK" smtClean="0"/>
              <a:t>28-04-2026</a:t>
            </a:fld>
            <a:endParaRPr lang="da-D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A2DD0E-9120-DF95-32EA-692B0E9A3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AE3741-CBD4-CBC8-C0DE-6F0A9794C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5436-C8CC-491A-AFD6-BFDF8A7D0BE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4633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2A86A-8F66-17B2-A41D-034695927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E207C-0E7C-E60C-4177-58EF4F694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55DEDA-C579-7A73-749C-766B1C204D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F7F71C-3E49-942C-1443-DC2CBCE99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21C56-3EA3-4175-959C-05DB12DCA1FE}" type="datetimeFigureOut">
              <a:rPr lang="da-DK" smtClean="0"/>
              <a:t>28-04-2026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EFFD03-8BF7-5485-E029-514E44C3A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1D1B9B-016B-9F53-3D45-9CF456478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5436-C8CC-491A-AFD6-BFDF8A7D0BE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49546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548BF-6D53-6838-A9C2-595199496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5517EA-4F2F-9FDA-4A97-4963F0184E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FFD1CB-E121-02CE-0F30-57C58F06DF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73A3FE-A263-1D99-6F08-A86A1E27E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21C56-3EA3-4175-959C-05DB12DCA1FE}" type="datetimeFigureOut">
              <a:rPr lang="da-DK" smtClean="0"/>
              <a:t>28-04-2026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F6CA7A-46AC-2EA3-3989-A7E6C833A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5E06FC-1D11-D8D8-91F8-082125CCF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5436-C8CC-491A-AFD6-BFDF8A7D0BE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96566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C3293C-D244-588F-1060-639F69D53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31085C-A21A-220C-FC37-5A73A5FB4B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84B42-339E-FD22-463A-4DBDAC9C62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B21C56-3EA3-4175-959C-05DB12DCA1FE}" type="datetimeFigureOut">
              <a:rPr lang="da-DK" smtClean="0"/>
              <a:t>28-04-2026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14216A-4C2E-A129-27DA-D9E663DADD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4A590-363E-B9A8-0138-A09BC7DFDE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BE5436-C8CC-491A-AFD6-BFDF8A7D0BE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69379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6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6.jpe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6.jpe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19.png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9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0A87953-9E18-C5D4-94FA-ED607C0B4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3" b="842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602AA4-4975-616F-3CDF-FDE9CCD834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979" y="2074577"/>
            <a:ext cx="11071654" cy="2387600"/>
          </a:xfrm>
        </p:spPr>
        <p:txBody>
          <a:bodyPr>
            <a:normAutofit/>
          </a:bodyPr>
          <a:lstStyle/>
          <a:p>
            <a:r>
              <a:rPr lang="da-DK" sz="48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</a:t>
            </a:r>
            <a:r>
              <a:rPr lang="da-DK" sz="4800" b="1" dirty="0" err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effect</a:t>
            </a:r>
            <a:r>
              <a:rPr lang="da-DK" sz="48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of </a:t>
            </a:r>
            <a:r>
              <a:rPr lang="da-DK" sz="4800" b="1" dirty="0" err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freshwater</a:t>
            </a:r>
            <a:r>
              <a:rPr lang="da-DK" sz="48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da-DK" sz="4800" b="1" dirty="0" err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biases</a:t>
            </a:r>
            <a:r>
              <a:rPr lang="da-DK" sz="48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on AMOC </a:t>
            </a:r>
            <a:r>
              <a:rPr lang="da-DK" sz="4800" b="1" dirty="0" err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stability</a:t>
            </a:r>
            <a:r>
              <a:rPr lang="da-DK" sz="48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da-DK" sz="4800" b="1" dirty="0" err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across</a:t>
            </a:r>
            <a:r>
              <a:rPr lang="da-DK" sz="48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the model </a:t>
            </a:r>
            <a:r>
              <a:rPr lang="da-DK" sz="4800" b="1" dirty="0" err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complexity</a:t>
            </a:r>
            <a:r>
              <a:rPr lang="da-DK" sz="48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da-DK" sz="4800" b="1" dirty="0" err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spectrum</a:t>
            </a:r>
            <a:endParaRPr lang="da-DK" sz="48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Subtitle 22">
            <a:extLst>
              <a:ext uri="{FF2B5EF4-FFF2-40B4-BE49-F238E27FC236}">
                <a16:creationId xmlns:a16="http://schemas.microsoft.com/office/drawing/2014/main" id="{21351073-BCD5-9161-1126-8685961DFA4D}"/>
              </a:ext>
            </a:extLst>
          </p:cNvPr>
          <p:cNvSpPr txBox="1">
            <a:spLocks/>
          </p:cNvSpPr>
          <p:nvPr/>
        </p:nvSpPr>
        <p:spPr bwMode="auto">
          <a:xfrm>
            <a:off x="589118" y="5027458"/>
            <a:ext cx="10840028" cy="1660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FontTx/>
              <a:buNone/>
              <a:defRPr sz="3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14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6156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828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en-GB" sz="3200" b="1" kern="0" dirty="0">
                <a:ln w="3175">
                  <a:solidFill>
                    <a:schemeClr val="bg1"/>
                  </a:solidFill>
                </a:ln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Amber A. Boot </a:t>
            </a:r>
            <a:r>
              <a:rPr lang="en-GB" sz="3200" b="1" kern="0" dirty="0">
                <a:ln>
                  <a:solidFill>
                    <a:schemeClr val="bg1"/>
                  </a:solidFill>
                </a:ln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(she/they)</a:t>
            </a:r>
            <a:r>
              <a:rPr lang="en-GB" sz="3200" b="1" kern="0" dirty="0">
                <a:ln w="3175">
                  <a:solidFill>
                    <a:schemeClr val="bg1"/>
                  </a:solidFill>
                </a:ln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pPr algn="ctr"/>
            <a:r>
              <a:rPr lang="en-GB" sz="1500" kern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Technical University of Denmark (aadbo@aqua.dtu.dk)</a:t>
            </a:r>
          </a:p>
          <a:p>
            <a:pPr algn="ctr"/>
            <a:r>
              <a:rPr lang="en-GB" sz="2200" kern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and Henk Dijkstra</a:t>
            </a:r>
          </a:p>
          <a:p>
            <a:pPr algn="ctr"/>
            <a:r>
              <a:rPr lang="en-GB" sz="100" kern="0" dirty="0">
                <a:ln>
                  <a:solidFill>
                    <a:schemeClr val="bg1"/>
                  </a:solidFill>
                </a:ln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and</a:t>
            </a:r>
          </a:p>
        </p:txBody>
      </p:sp>
      <p:pic>
        <p:nvPicPr>
          <p:cNvPr id="7" name="Picture 4" descr="Partners - EnergyDataDK">
            <a:extLst>
              <a:ext uri="{FF2B5EF4-FFF2-40B4-BE49-F238E27FC236}">
                <a16:creationId xmlns:a16="http://schemas.microsoft.com/office/drawing/2014/main" id="{13EA9761-95A2-9DC2-8402-D5E9249AB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2485" y="5249880"/>
            <a:ext cx="1579515" cy="157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D24B027-D4E7-8B92-DADE-766152ECDF0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32570"/>
          <a:stretch>
            <a:fillRect/>
          </a:stretch>
        </p:blipFill>
        <p:spPr>
          <a:xfrm>
            <a:off x="9776012" y="67977"/>
            <a:ext cx="3009900" cy="13530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C5B3EE9-DF78-105E-8F03-6925D69739FA}"/>
              </a:ext>
            </a:extLst>
          </p:cNvPr>
          <p:cNvSpPr txBox="1"/>
          <p:nvPr/>
        </p:nvSpPr>
        <p:spPr>
          <a:xfrm>
            <a:off x="9843217" y="1354296"/>
            <a:ext cx="2850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 err="1">
                <a:solidFill>
                  <a:schemeClr val="bg1"/>
                </a:solidFill>
              </a:rPr>
              <a:t>Sharing</a:t>
            </a:r>
            <a:r>
              <a:rPr lang="da-DK" b="1" dirty="0">
                <a:solidFill>
                  <a:schemeClr val="bg1"/>
                </a:solidFill>
              </a:rPr>
              <a:t> is</a:t>
            </a:r>
          </a:p>
          <a:p>
            <a:pPr algn="ctr"/>
            <a:r>
              <a:rPr lang="da-DK" b="1" dirty="0" err="1">
                <a:solidFill>
                  <a:schemeClr val="bg1"/>
                </a:solidFill>
              </a:rPr>
              <a:t>encouraged</a:t>
            </a:r>
            <a:endParaRPr lang="da-DK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1E4672-BD4E-F9D7-919D-F95EDA80C3F1}"/>
              </a:ext>
            </a:extLst>
          </p:cNvPr>
          <p:cNvSpPr txBox="1"/>
          <p:nvPr/>
        </p:nvSpPr>
        <p:spPr>
          <a:xfrm>
            <a:off x="1569310" y="92691"/>
            <a:ext cx="6462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Boot, A.A., and Dijkstra, H.A. (2026). </a:t>
            </a:r>
          </a:p>
          <a:p>
            <a:r>
              <a:rPr lang="da-DK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Under (</a:t>
            </a:r>
            <a:r>
              <a:rPr lang="da-DK" i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minor</a:t>
            </a:r>
            <a:r>
              <a:rPr lang="da-DK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 revision for Climate Dynamics</a:t>
            </a:r>
            <a:r>
              <a:rPr lang="da-DK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A5C68C-D1DF-7674-F465-E1C597E240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736" y="5530389"/>
            <a:ext cx="3999263" cy="15795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1A671F9-B495-0F66-4AD2-1858B7EC32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7" y="49689"/>
            <a:ext cx="1560957" cy="156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373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38D342-674B-8676-4BF4-DE6FB832611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58" b="61233"/>
          <a:stretch>
            <a:fillRect/>
          </a:stretch>
        </p:blipFill>
        <p:spPr>
          <a:xfrm>
            <a:off x="0" y="-3544"/>
            <a:ext cx="12478156" cy="28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A2E1C7-8983-9076-3DF8-9728DBB98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413" y="315698"/>
            <a:ext cx="10515600" cy="1325563"/>
          </a:xfrm>
        </p:spPr>
        <p:txBody>
          <a:bodyPr/>
          <a:lstStyle/>
          <a:p>
            <a:r>
              <a:rPr lang="da-DK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AMOC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54697D-451D-ABBA-7477-290DD2AC1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8841" y="1578487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a-DK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Hypotheses</a:t>
            </a:r>
            <a:endParaRPr lang="da-DK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da-DK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AMOC </a:t>
            </a:r>
            <a:r>
              <a:rPr lang="da-DK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can</a:t>
            </a:r>
            <a:r>
              <a:rPr lang="da-DK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tip</a:t>
            </a:r>
          </a:p>
          <a:p>
            <a:r>
              <a:rPr lang="da-DK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Climate</a:t>
            </a:r>
            <a:r>
              <a:rPr lang="da-DK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models have a </a:t>
            </a:r>
            <a:r>
              <a:rPr lang="da-DK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too</a:t>
            </a:r>
            <a:r>
              <a:rPr lang="da-DK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stable AMOC</a:t>
            </a:r>
          </a:p>
          <a:p>
            <a:r>
              <a:rPr lang="da-DK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This is (</a:t>
            </a:r>
            <a:r>
              <a:rPr lang="da-DK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partially</a:t>
            </a:r>
            <a:r>
              <a:rPr lang="da-DK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 </a:t>
            </a:r>
            <a:r>
              <a:rPr lang="da-DK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related</a:t>
            </a:r>
            <a:r>
              <a:rPr lang="da-DK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to model </a:t>
            </a:r>
            <a:r>
              <a:rPr lang="da-DK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biases</a:t>
            </a:r>
            <a:endParaRPr lang="da-DK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endParaRPr lang="da-DK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r>
              <a:rPr lang="da-DK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Consequence</a:t>
            </a:r>
            <a:endParaRPr lang="da-DK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da-DK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Climate</a:t>
            </a:r>
            <a:r>
              <a:rPr lang="da-DK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models </a:t>
            </a:r>
            <a:r>
              <a:rPr lang="da-DK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might</a:t>
            </a:r>
            <a:r>
              <a:rPr lang="da-DK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da-DK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underestimate</a:t>
            </a:r>
            <a:r>
              <a:rPr lang="da-DK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AMOC tipping</a:t>
            </a:r>
          </a:p>
          <a:p>
            <a:pPr marL="0" indent="0">
              <a:buNone/>
            </a:pPr>
            <a:endParaRPr lang="da-DK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r>
              <a:rPr lang="da-DK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Question</a:t>
            </a:r>
            <a:endParaRPr lang="da-DK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da-DK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How do model </a:t>
            </a:r>
            <a:r>
              <a:rPr lang="da-DK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biases</a:t>
            </a:r>
            <a:r>
              <a:rPr lang="da-DK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da-DK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specifically</a:t>
            </a:r>
            <a:r>
              <a:rPr lang="da-DK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da-DK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freshwater</a:t>
            </a:r>
            <a:r>
              <a:rPr lang="da-DK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da-DK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biases</a:t>
            </a:r>
            <a:r>
              <a:rPr lang="da-DK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da-DK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influence</a:t>
            </a:r>
            <a:r>
              <a:rPr lang="da-DK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AMOC </a:t>
            </a:r>
            <a:r>
              <a:rPr lang="da-DK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stability</a:t>
            </a:r>
            <a:r>
              <a:rPr lang="da-DK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7D9AB3-59A6-3B24-C22A-8FD201766AE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67" b="35124"/>
          <a:stretch>
            <a:fillRect/>
          </a:stretch>
        </p:blipFill>
        <p:spPr>
          <a:xfrm>
            <a:off x="0" y="6570256"/>
            <a:ext cx="12192000" cy="28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8DCDAB-85D5-A41F-31FE-BE038ED5E3A4}"/>
              </a:ext>
            </a:extLst>
          </p:cNvPr>
          <p:cNvSpPr txBox="1"/>
          <p:nvPr/>
        </p:nvSpPr>
        <p:spPr>
          <a:xfrm>
            <a:off x="161750" y="45974"/>
            <a:ext cx="50612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 dirty="0">
                <a:solidFill>
                  <a:schemeClr val="bg1"/>
                </a:solidFill>
              </a:rPr>
              <a:t>Amber A. Boot (aadbo@aqua.dtu.dk)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023D0E-0A83-4CDF-605F-4FCE692C2F62}"/>
              </a:ext>
            </a:extLst>
          </p:cNvPr>
          <p:cNvSpPr txBox="1"/>
          <p:nvPr/>
        </p:nvSpPr>
        <p:spPr>
          <a:xfrm>
            <a:off x="6877812" y="6589821"/>
            <a:ext cx="50612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1000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11" name="Picture 2" descr="Logo">
            <a:extLst>
              <a:ext uri="{FF2B5EF4-FFF2-40B4-BE49-F238E27FC236}">
                <a16:creationId xmlns:a16="http://schemas.microsoft.com/office/drawing/2014/main" id="{414F0DC1-2A75-1AF3-B31C-5A0E0790CB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7" t="20048" r="22053" b="20304"/>
          <a:stretch>
            <a:fillRect/>
          </a:stretch>
        </p:blipFill>
        <p:spPr bwMode="auto">
          <a:xfrm>
            <a:off x="234204" y="439892"/>
            <a:ext cx="575734" cy="78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80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77A245-21F0-5E56-08F2-31B06A6E52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54ED3C-6B29-61A4-A8FF-C565DFCCD830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58" b="61233"/>
          <a:stretch>
            <a:fillRect/>
          </a:stretch>
        </p:blipFill>
        <p:spPr>
          <a:xfrm>
            <a:off x="0" y="-3544"/>
            <a:ext cx="12478156" cy="28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A6A112-593D-C870-674B-EFD4D03BF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413" y="315698"/>
            <a:ext cx="10515600" cy="1325563"/>
          </a:xfrm>
        </p:spPr>
        <p:txBody>
          <a:bodyPr/>
          <a:lstStyle/>
          <a:p>
            <a:r>
              <a:rPr lang="da-DK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Studying</a:t>
            </a:r>
            <a:r>
              <a:rPr lang="da-DK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AMOC </a:t>
            </a:r>
            <a:r>
              <a:rPr lang="da-DK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stability</a:t>
            </a:r>
            <a:r>
              <a:rPr lang="da-DK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in an EMIC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1C844-8E9A-D282-8A7F-324553692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8841" y="1578487"/>
            <a:ext cx="10515600" cy="4351338"/>
          </a:xfrm>
        </p:spPr>
        <p:txBody>
          <a:bodyPr/>
          <a:lstStyle/>
          <a:p>
            <a:r>
              <a:rPr lang="da-DK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QE </a:t>
            </a:r>
            <a:r>
              <a:rPr lang="da-DK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freshwater</a:t>
            </a:r>
            <a:r>
              <a:rPr lang="da-DK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da-DK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forcing</a:t>
            </a:r>
            <a:r>
              <a:rPr lang="da-DK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in the North Atlantic (</a:t>
            </a:r>
            <a:r>
              <a:rPr lang="da-DK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hosing</a:t>
            </a:r>
            <a:r>
              <a:rPr lang="da-DK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6D689A-0A89-7AB7-DCC3-AA73EC4C3A63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67" b="35124"/>
          <a:stretch>
            <a:fillRect/>
          </a:stretch>
        </p:blipFill>
        <p:spPr>
          <a:xfrm>
            <a:off x="0" y="6570256"/>
            <a:ext cx="12192000" cy="28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D0C205-036A-FDF4-40AA-83D39F23831F}"/>
              </a:ext>
            </a:extLst>
          </p:cNvPr>
          <p:cNvSpPr txBox="1"/>
          <p:nvPr/>
        </p:nvSpPr>
        <p:spPr>
          <a:xfrm>
            <a:off x="161750" y="45974"/>
            <a:ext cx="50612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 dirty="0">
                <a:solidFill>
                  <a:schemeClr val="bg1"/>
                </a:solidFill>
              </a:rPr>
              <a:t>Amber A. Boot (aadbo@aqua.dtu.dk)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52ECEB-A0EF-B131-2F16-C93AD044330A}"/>
              </a:ext>
            </a:extLst>
          </p:cNvPr>
          <p:cNvSpPr txBox="1"/>
          <p:nvPr/>
        </p:nvSpPr>
        <p:spPr>
          <a:xfrm>
            <a:off x="6877812" y="6589821"/>
            <a:ext cx="50612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1000" dirty="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11" name="Picture 2" descr="Logo">
            <a:extLst>
              <a:ext uri="{FF2B5EF4-FFF2-40B4-BE49-F238E27FC236}">
                <a16:creationId xmlns:a16="http://schemas.microsoft.com/office/drawing/2014/main" id="{E32F0956-BC28-A517-F5EC-C6ABAADE8D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7" t="20048" r="22053" b="20304"/>
          <a:stretch>
            <a:fillRect/>
          </a:stretch>
        </p:blipFill>
        <p:spPr bwMode="auto">
          <a:xfrm>
            <a:off x="234204" y="439892"/>
            <a:ext cx="575734" cy="78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A18AAD6-2426-7C3E-4215-E7176DCD3064}"/>
              </a:ext>
            </a:extLst>
          </p:cNvPr>
          <p:cNvSpPr txBox="1"/>
          <p:nvPr/>
        </p:nvSpPr>
        <p:spPr>
          <a:xfrm>
            <a:off x="989351" y="6230187"/>
            <a:ext cx="4751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*Positive: fresher; negative: more saline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76522F8-9FFB-A647-99EB-D8D58E2BD3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231" y="2187970"/>
            <a:ext cx="5110769" cy="396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F3659FB-D466-ED66-F091-F8E36BBA2D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5231" y="2187969"/>
            <a:ext cx="5110769" cy="396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2EC5941-C3ED-BC2F-2EEE-599B1F8723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5230" y="2187969"/>
            <a:ext cx="5110769" cy="396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2472E2E-355F-3BDD-8440-274C7CC5EB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3031" y="3489452"/>
            <a:ext cx="2388890" cy="215000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C94FED0-450E-D8FD-7FCE-A4445E162618}"/>
              </a:ext>
            </a:extLst>
          </p:cNvPr>
          <p:cNvSpPr txBox="1"/>
          <p:nvPr/>
        </p:nvSpPr>
        <p:spPr>
          <a:xfrm>
            <a:off x="985231" y="3147358"/>
            <a:ext cx="10221538" cy="1138773"/>
          </a:xfrm>
          <a:prstGeom prst="rect">
            <a:avLst/>
          </a:prstGeom>
          <a:blipFill dpi="0" rotWithShape="1">
            <a:blip r:embed="rId9">
              <a:alphaModFix amt="78000"/>
            </a:blip>
            <a:srcRect/>
            <a:stretch>
              <a:fillRect/>
            </a:stretch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34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How </a:t>
            </a:r>
            <a:r>
              <a:rPr lang="da-DK" sz="3400" b="1" dirty="0" err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does</a:t>
            </a:r>
            <a:r>
              <a:rPr lang="da-DK" sz="34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da-DK" sz="3400" b="1" dirty="0" err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this</a:t>
            </a:r>
            <a:r>
              <a:rPr lang="da-DK" sz="34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da-DK" sz="3400" b="1" dirty="0" err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work</a:t>
            </a:r>
            <a:r>
              <a:rPr lang="da-DK" sz="34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in more </a:t>
            </a:r>
            <a:r>
              <a:rPr lang="da-DK" sz="3400" b="1" dirty="0" err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complex</a:t>
            </a:r>
            <a:r>
              <a:rPr lang="da-DK" sz="34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da-DK" sz="3400" b="1" dirty="0" err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higher</a:t>
            </a:r>
            <a:r>
              <a:rPr lang="da-DK" sz="34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resolution models?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46E45EF-55A7-3EAB-2940-B0DF7D5D15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87" b="69451"/>
          <a:stretch>
            <a:fillRect/>
          </a:stretch>
        </p:blipFill>
        <p:spPr>
          <a:xfrm>
            <a:off x="-1" y="7107357"/>
            <a:ext cx="12192000" cy="127307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DBC1C78-93C0-84B7-2AB6-2705B4B0CCCA}"/>
              </a:ext>
            </a:extLst>
          </p:cNvPr>
          <p:cNvSpPr txBox="1"/>
          <p:nvPr/>
        </p:nvSpPr>
        <p:spPr>
          <a:xfrm>
            <a:off x="9408414" y="6137928"/>
            <a:ext cx="2607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Boot and Dijkstra (2025). ESD.</a:t>
            </a:r>
          </a:p>
        </p:txBody>
      </p:sp>
    </p:spTree>
    <p:extLst>
      <p:ext uri="{BB962C8B-B14F-4D97-AF65-F5344CB8AC3E}">
        <p14:creationId xmlns:p14="http://schemas.microsoft.com/office/powerpoint/2010/main" val="97633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 animBg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94745D-2C60-0C92-8675-74B4D50530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BA4AB0-4377-2E91-D212-9E699966D16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58" b="61233"/>
          <a:stretch>
            <a:fillRect/>
          </a:stretch>
        </p:blipFill>
        <p:spPr>
          <a:xfrm>
            <a:off x="0" y="-3544"/>
            <a:ext cx="12478156" cy="28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19D1EA-4AB9-2C5B-664B-E6F11D461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413" y="315698"/>
            <a:ext cx="10515600" cy="1325563"/>
          </a:xfrm>
        </p:spPr>
        <p:txBody>
          <a:bodyPr/>
          <a:lstStyle/>
          <a:p>
            <a:r>
              <a:rPr lang="da-DK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8592C-080A-62DC-A93C-60B3A0263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8841" y="1578487"/>
            <a:ext cx="10515600" cy="4351338"/>
          </a:xfrm>
        </p:spPr>
        <p:txBody>
          <a:bodyPr/>
          <a:lstStyle/>
          <a:p>
            <a:r>
              <a:rPr lang="da-DK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CLIMBER-X</a:t>
            </a:r>
          </a:p>
          <a:p>
            <a:pPr lvl="1"/>
            <a:r>
              <a:rPr lang="da-DK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EMIC</a:t>
            </a:r>
          </a:p>
          <a:p>
            <a:pPr lvl="1"/>
            <a:r>
              <a:rPr lang="da-DK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5° resolution</a:t>
            </a:r>
          </a:p>
          <a:p>
            <a:pPr marL="457200" lvl="1" indent="0">
              <a:buNone/>
            </a:pPr>
            <a:endParaRPr lang="da-DK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lvl="1" indent="0">
              <a:buNone/>
            </a:pPr>
            <a:endParaRPr lang="da-DK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da-DK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POP2</a:t>
            </a:r>
          </a:p>
          <a:p>
            <a:pPr lvl="1"/>
            <a:r>
              <a:rPr lang="da-DK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Ocean-</a:t>
            </a:r>
            <a:r>
              <a:rPr lang="da-DK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only</a:t>
            </a:r>
            <a:endParaRPr lang="da-DK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r>
              <a:rPr lang="da-DK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1° resolution</a:t>
            </a:r>
          </a:p>
          <a:p>
            <a:pPr lvl="1"/>
            <a:r>
              <a:rPr lang="da-DK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Atmospheric</a:t>
            </a:r>
            <a:r>
              <a:rPr lang="da-DK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da-DK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forcing</a:t>
            </a:r>
            <a:r>
              <a:rPr lang="da-DK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da-DK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prescribed</a:t>
            </a:r>
            <a:endParaRPr lang="da-DK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r>
              <a:rPr lang="da-DK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15x more </a:t>
            </a:r>
            <a:r>
              <a:rPr lang="da-DK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expensive</a:t>
            </a:r>
            <a:endParaRPr lang="da-DK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B29937-C7DB-B6D8-56DB-F2F44C389A7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67" b="35124"/>
          <a:stretch>
            <a:fillRect/>
          </a:stretch>
        </p:blipFill>
        <p:spPr>
          <a:xfrm>
            <a:off x="0" y="6570256"/>
            <a:ext cx="12192000" cy="28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DD33FB-87DE-3C0A-6AC6-91CB239D4F1E}"/>
              </a:ext>
            </a:extLst>
          </p:cNvPr>
          <p:cNvSpPr txBox="1"/>
          <p:nvPr/>
        </p:nvSpPr>
        <p:spPr>
          <a:xfrm>
            <a:off x="161750" y="45974"/>
            <a:ext cx="50612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 dirty="0">
                <a:solidFill>
                  <a:schemeClr val="bg1"/>
                </a:solidFill>
              </a:rPr>
              <a:t>Amber A. Boot (aadbo@aqua.dtu.dk)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0F6C92-B751-4B76-B862-40A1A34BF3F8}"/>
              </a:ext>
            </a:extLst>
          </p:cNvPr>
          <p:cNvSpPr txBox="1"/>
          <p:nvPr/>
        </p:nvSpPr>
        <p:spPr>
          <a:xfrm>
            <a:off x="6877812" y="6589821"/>
            <a:ext cx="50612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1000" dirty="0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11" name="Picture 2" descr="Logo">
            <a:extLst>
              <a:ext uri="{FF2B5EF4-FFF2-40B4-BE49-F238E27FC236}">
                <a16:creationId xmlns:a16="http://schemas.microsoft.com/office/drawing/2014/main" id="{1702E5DB-ACC9-A8A8-87B0-17A61433B8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7" t="20048" r="22053" b="20304"/>
          <a:stretch>
            <a:fillRect/>
          </a:stretch>
        </p:blipFill>
        <p:spPr bwMode="auto">
          <a:xfrm>
            <a:off x="234204" y="439892"/>
            <a:ext cx="575734" cy="78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blue and white map of the world&#10;&#10;AI-generated content may be incorrect.">
            <a:extLst>
              <a:ext uri="{FF2B5EF4-FFF2-40B4-BE49-F238E27FC236}">
                <a16:creationId xmlns:a16="http://schemas.microsoft.com/office/drawing/2014/main" id="{71C1A1A8-088C-9BBB-D4EF-5695B69EE7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2408" y="1127051"/>
            <a:ext cx="4390000" cy="2520000"/>
          </a:xfrm>
          <a:prstGeom prst="rect">
            <a:avLst/>
          </a:prstGeom>
        </p:spPr>
      </p:pic>
      <p:pic>
        <p:nvPicPr>
          <p:cNvPr id="10" name="Picture 9" descr="A blue and white map of the world&#10;&#10;AI-generated content may be incorrect.">
            <a:extLst>
              <a:ext uri="{FF2B5EF4-FFF2-40B4-BE49-F238E27FC236}">
                <a16:creationId xmlns:a16="http://schemas.microsoft.com/office/drawing/2014/main" id="{4345B8EA-1AC1-9871-2B75-CE56A81707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2408" y="3669265"/>
            <a:ext cx="439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6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9F5ACD-6EAE-89BD-42E4-0B002A8686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world map&#10;&#10;AI-generated content may be incorrect.">
            <a:extLst>
              <a:ext uri="{FF2B5EF4-FFF2-40B4-BE49-F238E27FC236}">
                <a16:creationId xmlns:a16="http://schemas.microsoft.com/office/drawing/2014/main" id="{39F22AEB-E36D-C877-6C1C-E5DDF8F3F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1167" y="671312"/>
            <a:ext cx="4390001" cy="2520000"/>
          </a:xfrm>
          <a:prstGeom prst="rect">
            <a:avLst/>
          </a:prstGeom>
        </p:spPr>
      </p:pic>
      <p:pic>
        <p:nvPicPr>
          <p:cNvPr id="10" name="Picture 9" descr="A map of the world&#10;&#10;AI-generated content may be incorrect.">
            <a:extLst>
              <a:ext uri="{FF2B5EF4-FFF2-40B4-BE49-F238E27FC236}">
                <a16:creationId xmlns:a16="http://schemas.microsoft.com/office/drawing/2014/main" id="{D0085593-679C-40DF-2AEB-0025EC2EFB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1167" y="674006"/>
            <a:ext cx="4390000" cy="252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F3C10F-8B45-B0A2-2E86-1B377DB7709B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58" b="61233"/>
          <a:stretch>
            <a:fillRect/>
          </a:stretch>
        </p:blipFill>
        <p:spPr>
          <a:xfrm>
            <a:off x="0" y="-3544"/>
            <a:ext cx="12478156" cy="28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3A761A-CAB5-552B-170B-4571AA498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413" y="315698"/>
            <a:ext cx="10515600" cy="1325563"/>
          </a:xfrm>
        </p:spPr>
        <p:txBody>
          <a:bodyPr/>
          <a:lstStyle/>
          <a:p>
            <a:r>
              <a:rPr lang="da-DK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Experimental</a:t>
            </a:r>
            <a:r>
              <a:rPr lang="da-DK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da-DK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setup</a:t>
            </a:r>
            <a:endParaRPr lang="da-DK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9BAE3-B27D-BE61-C635-BD22B980A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8841" y="1578487"/>
            <a:ext cx="5314495" cy="4351338"/>
          </a:xfrm>
        </p:spPr>
        <p:txBody>
          <a:bodyPr/>
          <a:lstStyle/>
          <a:p>
            <a:r>
              <a:rPr lang="da-DK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Quasi-equilibrium</a:t>
            </a:r>
            <a:r>
              <a:rPr lang="da-DK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da-DK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hosing</a:t>
            </a:r>
            <a:r>
              <a:rPr lang="da-DK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</a:t>
            </a:r>
          </a:p>
          <a:p>
            <a:pPr lvl="1"/>
            <a:r>
              <a:rPr lang="da-DK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20°N – 50°N</a:t>
            </a:r>
          </a:p>
          <a:p>
            <a:pPr lvl="1"/>
            <a:r>
              <a:rPr lang="da-DK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0.05 Sv/</a:t>
            </a:r>
            <a:r>
              <a:rPr lang="da-DK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kyr</a:t>
            </a:r>
            <a:r>
              <a:rPr lang="da-DK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(CLIMBER-X)</a:t>
            </a:r>
          </a:p>
          <a:p>
            <a:pPr lvl="1"/>
            <a:r>
              <a:rPr lang="da-DK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0.30 Sv/</a:t>
            </a:r>
            <a:r>
              <a:rPr lang="da-DK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kyr</a:t>
            </a:r>
            <a:r>
              <a:rPr lang="da-DK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(CLIMBER-X, POP2)</a:t>
            </a:r>
          </a:p>
          <a:p>
            <a:pPr marL="457200" lvl="1" indent="0">
              <a:buNone/>
            </a:pPr>
            <a:endParaRPr lang="da-DK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da-DK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Add</a:t>
            </a:r>
            <a:r>
              <a:rPr lang="da-DK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positive and negative </a:t>
            </a:r>
            <a:r>
              <a:rPr lang="da-DK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biases</a:t>
            </a:r>
            <a:r>
              <a:rPr lang="da-DK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* in the </a:t>
            </a:r>
            <a:r>
              <a:rPr lang="da-DK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freshwater</a:t>
            </a:r>
            <a:r>
              <a:rPr lang="da-DK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flux:</a:t>
            </a:r>
          </a:p>
          <a:p>
            <a:pPr lvl="1"/>
            <a:r>
              <a:rPr lang="da-DK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Indian Ocean (I)</a:t>
            </a:r>
          </a:p>
          <a:p>
            <a:pPr lvl="1"/>
            <a:r>
              <a:rPr lang="da-DK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Atlantic Ocean (A)</a:t>
            </a:r>
          </a:p>
          <a:p>
            <a:pPr lvl="1"/>
            <a:r>
              <a:rPr lang="da-DK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Both</a:t>
            </a:r>
            <a:r>
              <a:rPr lang="da-DK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da-DK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basins</a:t>
            </a:r>
            <a:r>
              <a:rPr lang="da-DK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(IA)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6EF6BB-2D84-65EB-BF53-96118D11B498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67" b="35124"/>
          <a:stretch>
            <a:fillRect/>
          </a:stretch>
        </p:blipFill>
        <p:spPr>
          <a:xfrm>
            <a:off x="0" y="6570256"/>
            <a:ext cx="12192000" cy="28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F0DB5E-A2A1-7B21-70EB-9D22BB139722}"/>
              </a:ext>
            </a:extLst>
          </p:cNvPr>
          <p:cNvSpPr txBox="1"/>
          <p:nvPr/>
        </p:nvSpPr>
        <p:spPr>
          <a:xfrm>
            <a:off x="161750" y="45974"/>
            <a:ext cx="50612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 dirty="0">
                <a:solidFill>
                  <a:schemeClr val="bg1"/>
                </a:solidFill>
              </a:rPr>
              <a:t>Amber A. Boot (aadbo@aqua.dtu.dk)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6D8871-275A-164B-3D6C-42DE3B36CEF1}"/>
              </a:ext>
            </a:extLst>
          </p:cNvPr>
          <p:cNvSpPr txBox="1"/>
          <p:nvPr/>
        </p:nvSpPr>
        <p:spPr>
          <a:xfrm>
            <a:off x="6877812" y="6589821"/>
            <a:ext cx="50612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1000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11" name="Picture 2" descr="Logo">
            <a:extLst>
              <a:ext uri="{FF2B5EF4-FFF2-40B4-BE49-F238E27FC236}">
                <a16:creationId xmlns:a16="http://schemas.microsoft.com/office/drawing/2014/main" id="{31675327-B9ED-E1ED-9AFB-88D52060E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7" t="20048" r="22053" b="20304"/>
          <a:stretch>
            <a:fillRect/>
          </a:stretch>
        </p:blipFill>
        <p:spPr bwMode="auto">
          <a:xfrm>
            <a:off x="234204" y="439892"/>
            <a:ext cx="575734" cy="78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7F68EB4-0BEA-783C-70ED-BAD1B54A02F7}"/>
              </a:ext>
            </a:extLst>
          </p:cNvPr>
          <p:cNvSpPr txBox="1"/>
          <p:nvPr/>
        </p:nvSpPr>
        <p:spPr>
          <a:xfrm>
            <a:off x="989351" y="6230187"/>
            <a:ext cx="4751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*Positive: fresher; negative: more saline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A20CB53-220F-68AE-1B96-D651BA57BEFA}"/>
              </a:ext>
            </a:extLst>
          </p:cNvPr>
          <p:cNvGrpSpPr/>
          <p:nvPr/>
        </p:nvGrpSpPr>
        <p:grpSpPr>
          <a:xfrm>
            <a:off x="7933473" y="3265565"/>
            <a:ext cx="3148367" cy="3065762"/>
            <a:chOff x="7933473" y="3265565"/>
            <a:chExt cx="3148367" cy="3065762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DA68191-1BD9-622F-92BB-8EBE061BDD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23088" r="26547" b="76092"/>
            <a:stretch>
              <a:fillRect/>
            </a:stretch>
          </p:blipFill>
          <p:spPr>
            <a:xfrm>
              <a:off x="8319154" y="4798793"/>
              <a:ext cx="2488758" cy="659656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47D5AB2-5244-8268-070F-1988401DD6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11160" t="64104" r="25127"/>
            <a:stretch>
              <a:fillRect/>
            </a:stretch>
          </p:blipFill>
          <p:spPr>
            <a:xfrm>
              <a:off x="7933473" y="5340923"/>
              <a:ext cx="3148367" cy="99040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E089436-AA89-503C-8C9D-BBDE3D1F0A8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t="65843"/>
            <a:stretch>
              <a:fillRect/>
            </a:stretch>
          </p:blipFill>
          <p:spPr>
            <a:xfrm>
              <a:off x="7982827" y="3776132"/>
              <a:ext cx="3067208" cy="874154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DC67B95-5432-7B2A-2C65-7D419229A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l="19708" b="79849"/>
            <a:stretch>
              <a:fillRect/>
            </a:stretch>
          </p:blipFill>
          <p:spPr>
            <a:xfrm>
              <a:off x="8303252" y="3265565"/>
              <a:ext cx="2462704" cy="5157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892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4A5320-D791-C0C6-4F99-7F11E754A7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2259BD-BA76-07D6-3365-D02FBE3CD2A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58" b="61233"/>
          <a:stretch>
            <a:fillRect/>
          </a:stretch>
        </p:blipFill>
        <p:spPr>
          <a:xfrm>
            <a:off x="0" y="-3544"/>
            <a:ext cx="12478156" cy="28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6AA628-D377-0369-E0B2-3F4C56759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413" y="315698"/>
            <a:ext cx="10515600" cy="1325563"/>
          </a:xfrm>
        </p:spPr>
        <p:txBody>
          <a:bodyPr/>
          <a:lstStyle/>
          <a:p>
            <a:r>
              <a:rPr lang="da-DK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AMOC </a:t>
            </a:r>
            <a:r>
              <a:rPr lang="da-DK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collapse</a:t>
            </a:r>
            <a:endParaRPr lang="da-DK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8F4F50-B8BF-0418-6117-58E9CA60460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67" b="35124"/>
          <a:stretch>
            <a:fillRect/>
          </a:stretch>
        </p:blipFill>
        <p:spPr>
          <a:xfrm>
            <a:off x="0" y="6570256"/>
            <a:ext cx="12192000" cy="28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7EA15F8-C12C-3B71-EC58-2699DA64059D}"/>
              </a:ext>
            </a:extLst>
          </p:cNvPr>
          <p:cNvSpPr txBox="1"/>
          <p:nvPr/>
        </p:nvSpPr>
        <p:spPr>
          <a:xfrm>
            <a:off x="161750" y="45974"/>
            <a:ext cx="50612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 dirty="0">
                <a:solidFill>
                  <a:schemeClr val="bg1"/>
                </a:solidFill>
              </a:rPr>
              <a:t>Amber A. Boot (aadbo@aqua.dtu.dk)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DBDEE2-0D12-2D84-37BB-879B062F047B}"/>
              </a:ext>
            </a:extLst>
          </p:cNvPr>
          <p:cNvSpPr txBox="1"/>
          <p:nvPr/>
        </p:nvSpPr>
        <p:spPr>
          <a:xfrm>
            <a:off x="6877812" y="6589821"/>
            <a:ext cx="50612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1000" dirty="0">
                <a:solidFill>
                  <a:schemeClr val="bg1"/>
                </a:solidFill>
              </a:rPr>
              <a:t>5</a:t>
            </a:r>
          </a:p>
        </p:txBody>
      </p:sp>
      <p:pic>
        <p:nvPicPr>
          <p:cNvPr id="11" name="Picture 2" descr="Logo">
            <a:extLst>
              <a:ext uri="{FF2B5EF4-FFF2-40B4-BE49-F238E27FC236}">
                <a16:creationId xmlns:a16="http://schemas.microsoft.com/office/drawing/2014/main" id="{2A5421BF-EAFA-6665-2889-DF0E0E9708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7" t="20048" r="22053" b="20304"/>
          <a:stretch>
            <a:fillRect/>
          </a:stretch>
        </p:blipFill>
        <p:spPr bwMode="auto">
          <a:xfrm>
            <a:off x="234204" y="439892"/>
            <a:ext cx="575734" cy="78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ontent Placeholder 4" descr="A graph of a graph&#10;&#10;AI-generated content may be incorrect.">
            <a:extLst>
              <a:ext uri="{FF2B5EF4-FFF2-40B4-BE49-F238E27FC236}">
                <a16:creationId xmlns:a16="http://schemas.microsoft.com/office/drawing/2014/main" id="{24E89C62-7A0B-0B8B-19AF-34F760EB72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56397" y="2009989"/>
            <a:ext cx="4671910" cy="360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54CB051-CDB6-F6D1-9496-541C3962AD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2421" y="2188596"/>
            <a:ext cx="1714741" cy="1823821"/>
          </a:xfrm>
          <a:prstGeom prst="rect">
            <a:avLst/>
          </a:prstGeom>
        </p:spPr>
      </p:pic>
      <p:pic>
        <p:nvPicPr>
          <p:cNvPr id="14" name="Content Placeholder 4" descr="A graph with a purple line&#10;&#10;AI-generated content may be incorrect.">
            <a:extLst>
              <a:ext uri="{FF2B5EF4-FFF2-40B4-BE49-F238E27FC236}">
                <a16:creationId xmlns:a16="http://schemas.microsoft.com/office/drawing/2014/main" id="{23726C72-5DDD-ADDA-D5EF-853510A1D5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8362" y="2009989"/>
            <a:ext cx="4671910" cy="3600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6B28A2A-3482-689E-C1FB-BBCF22A47B88}"/>
              </a:ext>
            </a:extLst>
          </p:cNvPr>
          <p:cNvSpPr/>
          <p:nvPr/>
        </p:nvSpPr>
        <p:spPr>
          <a:xfrm>
            <a:off x="10185621" y="2584174"/>
            <a:ext cx="1423283" cy="524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04785CD-29ED-CB19-BB78-821509829CDA}"/>
              </a:ext>
            </a:extLst>
          </p:cNvPr>
          <p:cNvSpPr/>
          <p:nvPr/>
        </p:nvSpPr>
        <p:spPr>
          <a:xfrm>
            <a:off x="10185620" y="3143746"/>
            <a:ext cx="1423283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1C492A1-DF12-D820-460E-3015AE185E9F}"/>
              </a:ext>
            </a:extLst>
          </p:cNvPr>
          <p:cNvSpPr/>
          <p:nvPr/>
        </p:nvSpPr>
        <p:spPr>
          <a:xfrm>
            <a:off x="10198149" y="3423528"/>
            <a:ext cx="1423283" cy="46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8" name="Picture 17" descr="A graph of a graph with blue and purple lines&#10;&#10;AI-generated content may be incorrect.">
            <a:extLst>
              <a:ext uri="{FF2B5EF4-FFF2-40B4-BE49-F238E27FC236}">
                <a16:creationId xmlns:a16="http://schemas.microsoft.com/office/drawing/2014/main" id="{F121097C-299C-B013-4782-1DFE33E89D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397" y="2009989"/>
            <a:ext cx="4671910" cy="3600000"/>
          </a:xfrm>
          <a:prstGeom prst="rect">
            <a:avLst/>
          </a:prstGeom>
        </p:spPr>
      </p:pic>
      <p:pic>
        <p:nvPicPr>
          <p:cNvPr id="19" name="Picture 18" descr="A graph of a line graph&#10;&#10;AI-generated content may be incorrect.">
            <a:extLst>
              <a:ext uri="{FF2B5EF4-FFF2-40B4-BE49-F238E27FC236}">
                <a16:creationId xmlns:a16="http://schemas.microsoft.com/office/drawing/2014/main" id="{058C32FB-83BD-9B64-296C-2ACA311D95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78362" y="2009989"/>
            <a:ext cx="4671910" cy="3600000"/>
          </a:xfrm>
          <a:prstGeom prst="rect">
            <a:avLst/>
          </a:prstGeom>
        </p:spPr>
      </p:pic>
      <p:pic>
        <p:nvPicPr>
          <p:cNvPr id="20" name="Picture 19" descr="A graph of a line graph&#10;&#10;AI-generated content may be incorrect.">
            <a:extLst>
              <a:ext uri="{FF2B5EF4-FFF2-40B4-BE49-F238E27FC236}">
                <a16:creationId xmlns:a16="http://schemas.microsoft.com/office/drawing/2014/main" id="{41AA4816-520F-EDDA-E2B4-554C35CDF1E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78362" y="2009989"/>
            <a:ext cx="4671910" cy="3600000"/>
          </a:xfrm>
          <a:prstGeom prst="rect">
            <a:avLst/>
          </a:prstGeom>
        </p:spPr>
      </p:pic>
      <p:pic>
        <p:nvPicPr>
          <p:cNvPr id="21" name="Picture 20" descr="A graph of a graph of a mountain&#10;&#10;AI-generated content may be incorrect.">
            <a:extLst>
              <a:ext uri="{FF2B5EF4-FFF2-40B4-BE49-F238E27FC236}">
                <a16:creationId xmlns:a16="http://schemas.microsoft.com/office/drawing/2014/main" id="{C48669C4-4E50-BC26-3912-73869D95733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6397" y="2009989"/>
            <a:ext cx="4671910" cy="3600000"/>
          </a:xfrm>
          <a:prstGeom prst="rect">
            <a:avLst/>
          </a:prstGeom>
        </p:spPr>
      </p:pic>
      <p:pic>
        <p:nvPicPr>
          <p:cNvPr id="22" name="Picture 21" descr="A graph of a graph of a mountain&#10;&#10;AI-generated content may be incorrect.">
            <a:extLst>
              <a:ext uri="{FF2B5EF4-FFF2-40B4-BE49-F238E27FC236}">
                <a16:creationId xmlns:a16="http://schemas.microsoft.com/office/drawing/2014/main" id="{F6A151AA-0939-6DE1-6AB1-E6AD74B01C6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6397" y="2005231"/>
            <a:ext cx="4671910" cy="3600000"/>
          </a:xfrm>
          <a:prstGeom prst="rect">
            <a:avLst/>
          </a:prstGeom>
        </p:spPr>
      </p:pic>
      <p:pic>
        <p:nvPicPr>
          <p:cNvPr id="23" name="Picture 22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17F9DD27-8545-D0FB-9942-5A93BBE2E04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78362" y="2009698"/>
            <a:ext cx="4671910" cy="36000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DEFBD32-C277-8396-3410-2E941FBDB00F}"/>
              </a:ext>
            </a:extLst>
          </p:cNvPr>
          <p:cNvSpPr txBox="1"/>
          <p:nvPr/>
        </p:nvSpPr>
        <p:spPr>
          <a:xfrm>
            <a:off x="989351" y="6230187"/>
            <a:ext cx="4751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*Positive: fresher; negative: more saline </a:t>
            </a:r>
          </a:p>
        </p:txBody>
      </p:sp>
    </p:spTree>
    <p:extLst>
      <p:ext uri="{BB962C8B-B14F-4D97-AF65-F5344CB8AC3E}">
        <p14:creationId xmlns:p14="http://schemas.microsoft.com/office/powerpoint/2010/main" val="58243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B8956D-453E-D599-7BE2-46832BC07C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73C05A-E0B1-C113-9CBF-EC69A9FFA37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58" b="61233"/>
          <a:stretch>
            <a:fillRect/>
          </a:stretch>
        </p:blipFill>
        <p:spPr>
          <a:xfrm>
            <a:off x="0" y="-3544"/>
            <a:ext cx="12478156" cy="28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A48F89-EB73-837E-05F6-7CA8D17AC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413" y="315698"/>
            <a:ext cx="10515600" cy="1325563"/>
          </a:xfrm>
        </p:spPr>
        <p:txBody>
          <a:bodyPr/>
          <a:lstStyle/>
          <a:p>
            <a:r>
              <a:rPr lang="da-DK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Shift in tipping point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FA45DA-2F44-A75F-9BE9-0C3C1230734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67" b="35124"/>
          <a:stretch>
            <a:fillRect/>
          </a:stretch>
        </p:blipFill>
        <p:spPr>
          <a:xfrm>
            <a:off x="0" y="6570256"/>
            <a:ext cx="12192000" cy="28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F9375B9-7E0F-DD83-6D06-2A4BDF1DAFD6}"/>
              </a:ext>
            </a:extLst>
          </p:cNvPr>
          <p:cNvSpPr txBox="1"/>
          <p:nvPr/>
        </p:nvSpPr>
        <p:spPr>
          <a:xfrm>
            <a:off x="161750" y="45974"/>
            <a:ext cx="50612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 dirty="0">
                <a:solidFill>
                  <a:schemeClr val="bg1"/>
                </a:solidFill>
              </a:rPr>
              <a:t>Amber A. Boot (aadbo@aqua.dtu.dk)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001900-60A7-1D8A-C95A-259D19615F4B}"/>
              </a:ext>
            </a:extLst>
          </p:cNvPr>
          <p:cNvSpPr txBox="1"/>
          <p:nvPr/>
        </p:nvSpPr>
        <p:spPr>
          <a:xfrm>
            <a:off x="6877812" y="6589821"/>
            <a:ext cx="50612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1000" dirty="0">
                <a:solidFill>
                  <a:schemeClr val="bg1"/>
                </a:solidFill>
              </a:rPr>
              <a:t>6</a:t>
            </a:r>
          </a:p>
        </p:txBody>
      </p:sp>
      <p:pic>
        <p:nvPicPr>
          <p:cNvPr id="11" name="Picture 2" descr="Logo">
            <a:extLst>
              <a:ext uri="{FF2B5EF4-FFF2-40B4-BE49-F238E27FC236}">
                <a16:creationId xmlns:a16="http://schemas.microsoft.com/office/drawing/2014/main" id="{31D442DB-E501-5344-2EDB-DA50F92212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7" t="20048" r="22053" b="20304"/>
          <a:stretch>
            <a:fillRect/>
          </a:stretch>
        </p:blipFill>
        <p:spPr bwMode="auto">
          <a:xfrm>
            <a:off x="234204" y="439892"/>
            <a:ext cx="575734" cy="78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96C6E31-5855-5E4E-209E-EDDE0A3D5E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9106" y="1624179"/>
            <a:ext cx="2567381" cy="2730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9265298-8B91-B5F3-3C3E-FF0E32E66D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35" y="1624662"/>
            <a:ext cx="3430082" cy="467951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7C2F5D5-FDE9-7608-A71C-31131DD214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81" y="1624179"/>
            <a:ext cx="3430436" cy="468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9E0BCF0-BB4A-3A25-F9CE-3CFA44B3C3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81" y="1624179"/>
            <a:ext cx="3430436" cy="468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D6EEC79-860D-7E00-C9BC-FF523E5365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80" y="1641261"/>
            <a:ext cx="3430436" cy="4680000"/>
          </a:xfrm>
          <a:prstGeom prst="rect">
            <a:avLst/>
          </a:prstGeom>
        </p:spPr>
      </p:pic>
      <p:pic>
        <p:nvPicPr>
          <p:cNvPr id="20" name="Content Placeholder 4" descr="A graph with numbers and lines&#10;&#10;AI-generated content may be incorrect.">
            <a:extLst>
              <a:ext uri="{FF2B5EF4-FFF2-40B4-BE49-F238E27FC236}">
                <a16:creationId xmlns:a16="http://schemas.microsoft.com/office/drawing/2014/main" id="{4AB801EA-05B5-AE56-4F1F-DEC652782A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9"/>
          <a:stretch>
            <a:fillRect/>
          </a:stretch>
        </p:blipFill>
        <p:spPr>
          <a:xfrm>
            <a:off x="4595892" y="1624179"/>
            <a:ext cx="3632239" cy="4680000"/>
          </a:xfrm>
          <a:prstGeom prst="rect">
            <a:avLst/>
          </a:prstGeom>
        </p:spPr>
      </p:pic>
      <p:pic>
        <p:nvPicPr>
          <p:cNvPr id="21" name="Picture 20" descr="A graph of a number of different types of water&#10;&#10;AI-generated content may be incorrect.">
            <a:extLst>
              <a:ext uri="{FF2B5EF4-FFF2-40B4-BE49-F238E27FC236}">
                <a16:creationId xmlns:a16="http://schemas.microsoft.com/office/drawing/2014/main" id="{FC37BE25-919B-20CB-3BCB-95F9A5B8241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95891" y="1624179"/>
            <a:ext cx="3632239" cy="4680000"/>
          </a:xfrm>
          <a:prstGeom prst="rect">
            <a:avLst/>
          </a:prstGeom>
        </p:spPr>
      </p:pic>
      <p:pic>
        <p:nvPicPr>
          <p:cNvPr id="22" name="Picture 21" descr="A graph of different sizes and colors&#10;&#10;AI-generated content may be incorrect.">
            <a:extLst>
              <a:ext uri="{FF2B5EF4-FFF2-40B4-BE49-F238E27FC236}">
                <a16:creationId xmlns:a16="http://schemas.microsoft.com/office/drawing/2014/main" id="{486D05E1-BD6F-1EDC-487F-9A00C7CDC32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95891" y="1624179"/>
            <a:ext cx="3632239" cy="4680000"/>
          </a:xfrm>
          <a:prstGeom prst="rect">
            <a:avLst/>
          </a:prstGeom>
        </p:spPr>
      </p:pic>
      <p:pic>
        <p:nvPicPr>
          <p:cNvPr id="23" name="Picture 22" descr="A graph of different colored dots and lines&#10;&#10;AI-generated content may be incorrect.">
            <a:extLst>
              <a:ext uri="{FF2B5EF4-FFF2-40B4-BE49-F238E27FC236}">
                <a16:creationId xmlns:a16="http://schemas.microsoft.com/office/drawing/2014/main" id="{D6352F49-38B2-9A1A-196F-4A78F341699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95890" y="1624179"/>
            <a:ext cx="3632239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81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586151-B563-C403-6A2A-1CAA21D5CD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4" descr="A graph with colored squares and numbers&#10;&#10;AI-generated content may be incorrect.">
            <a:extLst>
              <a:ext uri="{FF2B5EF4-FFF2-40B4-BE49-F238E27FC236}">
                <a16:creationId xmlns:a16="http://schemas.microsoft.com/office/drawing/2014/main" id="{494145B3-B578-1738-C0A5-A1132498B9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5290" y="1644397"/>
            <a:ext cx="5283667" cy="4521600"/>
          </a:xfrm>
          <a:prstGeom prst="rect">
            <a:avLst/>
          </a:prstGeom>
        </p:spPr>
      </p:pic>
      <p:pic>
        <p:nvPicPr>
          <p:cNvPr id="13" name="Picture 12" descr="A graph with colored squares and lines&#10;&#10;AI-generated content may be incorrect.">
            <a:extLst>
              <a:ext uri="{FF2B5EF4-FFF2-40B4-BE49-F238E27FC236}">
                <a16:creationId xmlns:a16="http://schemas.microsoft.com/office/drawing/2014/main" id="{3632D5B3-17B2-80AA-A356-116D04D89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8619" y="1639021"/>
            <a:ext cx="5283200" cy="4521200"/>
          </a:xfrm>
          <a:prstGeom prst="rect">
            <a:avLst/>
          </a:prstGeom>
        </p:spPr>
      </p:pic>
      <p:pic>
        <p:nvPicPr>
          <p:cNvPr id="14" name="Picture 13" descr="A graph of different colored squares and dots&#10;&#10;AI-generated content may be incorrect.">
            <a:extLst>
              <a:ext uri="{FF2B5EF4-FFF2-40B4-BE49-F238E27FC236}">
                <a16:creationId xmlns:a16="http://schemas.microsoft.com/office/drawing/2014/main" id="{DE4441D8-CD74-BBDE-3A34-19E352BF51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5757" y="1639021"/>
            <a:ext cx="5283200" cy="452120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9607E81D-433D-D7BF-59E9-D0A7CED65A93}"/>
              </a:ext>
            </a:extLst>
          </p:cNvPr>
          <p:cNvGrpSpPr/>
          <p:nvPr/>
        </p:nvGrpSpPr>
        <p:grpSpPr>
          <a:xfrm>
            <a:off x="7786299" y="4035853"/>
            <a:ext cx="1946097" cy="1245904"/>
            <a:chOff x="6450480" y="4019951"/>
            <a:chExt cx="1946097" cy="1245904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96825F4-4983-66FF-F188-3487AE408C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b="45301"/>
            <a:stretch>
              <a:fillRect/>
            </a:stretch>
          </p:blipFill>
          <p:spPr>
            <a:xfrm>
              <a:off x="6450480" y="4019951"/>
              <a:ext cx="1946097" cy="1132213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59B8C91-0D6D-594E-5DDA-CBD35CA484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t="94711"/>
            <a:stretch>
              <a:fillRect/>
            </a:stretch>
          </p:blipFill>
          <p:spPr>
            <a:xfrm>
              <a:off x="6450480" y="5156378"/>
              <a:ext cx="1946097" cy="109477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3BC3875-2C69-6317-0289-076069C2DBC2}"/>
                </a:ext>
              </a:extLst>
            </p:cNvPr>
            <p:cNvSpPr/>
            <p:nvPr/>
          </p:nvSpPr>
          <p:spPr>
            <a:xfrm>
              <a:off x="6572354" y="4154337"/>
              <a:ext cx="1633392" cy="10173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69E6013-760E-2E42-58DA-A286CC97D027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58" b="61233"/>
          <a:stretch>
            <a:fillRect/>
          </a:stretch>
        </p:blipFill>
        <p:spPr>
          <a:xfrm>
            <a:off x="0" y="-3544"/>
            <a:ext cx="12478156" cy="28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F69E18-7DB9-03BA-BDAB-114252C72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413" y="315698"/>
            <a:ext cx="10515600" cy="1325563"/>
          </a:xfrm>
        </p:spPr>
        <p:txBody>
          <a:bodyPr/>
          <a:lstStyle/>
          <a:p>
            <a:r>
              <a:rPr lang="da-DK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Density</a:t>
            </a:r>
            <a:r>
              <a:rPr lang="da-DK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in the North Atlantic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0FD13B-AABA-FC49-65D6-B32E7034E085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67" b="35124"/>
          <a:stretch>
            <a:fillRect/>
          </a:stretch>
        </p:blipFill>
        <p:spPr>
          <a:xfrm>
            <a:off x="0" y="6570256"/>
            <a:ext cx="12192000" cy="28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06A2A74-CBD5-FD57-DA64-B457CB060465}"/>
              </a:ext>
            </a:extLst>
          </p:cNvPr>
          <p:cNvSpPr txBox="1"/>
          <p:nvPr/>
        </p:nvSpPr>
        <p:spPr>
          <a:xfrm>
            <a:off x="161750" y="45974"/>
            <a:ext cx="50612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 dirty="0">
                <a:solidFill>
                  <a:schemeClr val="bg1"/>
                </a:solidFill>
              </a:rPr>
              <a:t>Amber A. Boot (aadbo@aqua.dtu.dk)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80302F-01B6-9BC2-049F-68E439F9FCCC}"/>
              </a:ext>
            </a:extLst>
          </p:cNvPr>
          <p:cNvSpPr txBox="1"/>
          <p:nvPr/>
        </p:nvSpPr>
        <p:spPr>
          <a:xfrm>
            <a:off x="6877812" y="6589821"/>
            <a:ext cx="50612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1000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11" name="Picture 2" descr="Logo">
            <a:extLst>
              <a:ext uri="{FF2B5EF4-FFF2-40B4-BE49-F238E27FC236}">
                <a16:creationId xmlns:a16="http://schemas.microsoft.com/office/drawing/2014/main" id="{671F1F7C-70D1-DB16-CDC9-2348F12D4B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7" t="20048" r="22053" b="20304"/>
          <a:stretch>
            <a:fillRect/>
          </a:stretch>
        </p:blipFill>
        <p:spPr bwMode="auto">
          <a:xfrm>
            <a:off x="234204" y="439892"/>
            <a:ext cx="575734" cy="78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0C483F4-486B-B541-F811-A843E9634F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6299" y="1950057"/>
            <a:ext cx="1946097" cy="206989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DB85613-C179-7126-8A62-721F095CF597}"/>
              </a:ext>
            </a:extLst>
          </p:cNvPr>
          <p:cNvSpPr/>
          <p:nvPr/>
        </p:nvSpPr>
        <p:spPr>
          <a:xfrm rot="18917440">
            <a:off x="8142565" y="4271819"/>
            <a:ext cx="144000" cy="144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322C2ED-C04F-FD00-BB38-45161870107C}"/>
              </a:ext>
            </a:extLst>
          </p:cNvPr>
          <p:cNvSpPr/>
          <p:nvPr/>
        </p:nvSpPr>
        <p:spPr>
          <a:xfrm>
            <a:off x="8139533" y="4602699"/>
            <a:ext cx="144000" cy="144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65348B3-D02A-BAFA-CD62-1190EC7B20A6}"/>
              </a:ext>
            </a:extLst>
          </p:cNvPr>
          <p:cNvSpPr/>
          <p:nvPr/>
        </p:nvSpPr>
        <p:spPr>
          <a:xfrm>
            <a:off x="8150020" y="4948311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47232CD-82E0-A2F8-BFE4-5575D18D6138}"/>
              </a:ext>
            </a:extLst>
          </p:cNvPr>
          <p:cNvSpPr txBox="1"/>
          <p:nvPr/>
        </p:nvSpPr>
        <p:spPr>
          <a:xfrm>
            <a:off x="8468139" y="4157082"/>
            <a:ext cx="11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CXS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44F3BF9-E983-05EA-0743-287A4582B37B}"/>
              </a:ext>
            </a:extLst>
          </p:cNvPr>
          <p:cNvSpPr txBox="1"/>
          <p:nvPr/>
        </p:nvSpPr>
        <p:spPr>
          <a:xfrm>
            <a:off x="8468139" y="4500055"/>
            <a:ext cx="11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CXF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AF575BC-E01E-88B8-3263-9A13AFDFBC81}"/>
              </a:ext>
            </a:extLst>
          </p:cNvPr>
          <p:cNvSpPr txBox="1"/>
          <p:nvPr/>
        </p:nvSpPr>
        <p:spPr>
          <a:xfrm>
            <a:off x="8468139" y="4839393"/>
            <a:ext cx="11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POP</a:t>
            </a:r>
          </a:p>
        </p:txBody>
      </p:sp>
    </p:spTree>
    <p:extLst>
      <p:ext uri="{BB962C8B-B14F-4D97-AF65-F5344CB8AC3E}">
        <p14:creationId xmlns:p14="http://schemas.microsoft.com/office/powerpoint/2010/main" val="93164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A91C73-4593-A34C-A984-BE9C75196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29CC84-A81F-97E4-3705-6B2B2855706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58" b="61233"/>
          <a:stretch>
            <a:fillRect/>
          </a:stretch>
        </p:blipFill>
        <p:spPr>
          <a:xfrm>
            <a:off x="0" y="-3544"/>
            <a:ext cx="12478156" cy="28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53C185-D36C-C80F-8F74-4429656EB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413" y="315698"/>
            <a:ext cx="10515600" cy="1325563"/>
          </a:xfrm>
        </p:spPr>
        <p:txBody>
          <a:bodyPr/>
          <a:lstStyle/>
          <a:p>
            <a:r>
              <a:rPr lang="da-DK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Conclusion</a:t>
            </a:r>
            <a:endParaRPr lang="da-DK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6DC4C-337A-5F21-113C-AD86BB79F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8841" y="1578487"/>
            <a:ext cx="7996878" cy="4351338"/>
          </a:xfrm>
        </p:spPr>
        <p:txBody>
          <a:bodyPr>
            <a:normAutofit/>
          </a:bodyPr>
          <a:lstStyle/>
          <a:p>
            <a:r>
              <a:rPr lang="da-DK" sz="2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Freshwater</a:t>
            </a:r>
            <a:r>
              <a:rPr lang="da-DK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da-DK" sz="2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biases</a:t>
            </a:r>
            <a:r>
              <a:rPr lang="da-DK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da-DK" sz="2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influence</a:t>
            </a:r>
            <a:r>
              <a:rPr lang="da-DK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AMOC </a:t>
            </a:r>
            <a:r>
              <a:rPr lang="da-DK" sz="2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stability</a:t>
            </a:r>
            <a:endParaRPr lang="da-DK" sz="2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da-DK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EMIC and ocean-</a:t>
            </a:r>
            <a:r>
              <a:rPr lang="da-DK" sz="2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only</a:t>
            </a:r>
            <a:r>
              <a:rPr lang="da-DK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model </a:t>
            </a:r>
            <a:r>
              <a:rPr lang="da-DK" sz="2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qualitatively</a:t>
            </a:r>
            <a:r>
              <a:rPr lang="da-DK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da-DK" sz="2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comparable</a:t>
            </a:r>
            <a:endParaRPr lang="da-DK" sz="2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endParaRPr lang="da-DK" sz="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da-DK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 </a:t>
            </a:r>
            <a:r>
              <a:rPr lang="da-DK" sz="2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fresher</a:t>
            </a:r>
            <a:r>
              <a:rPr lang="da-DK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Indian Ocean </a:t>
            </a:r>
            <a:r>
              <a:rPr lang="da-DK" sz="2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results</a:t>
            </a:r>
            <a:r>
              <a:rPr lang="da-DK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in a more stable AMOC</a:t>
            </a:r>
          </a:p>
          <a:p>
            <a:r>
              <a:rPr lang="da-DK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 </a:t>
            </a:r>
            <a:r>
              <a:rPr lang="da-DK" sz="2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fresher</a:t>
            </a:r>
            <a:r>
              <a:rPr lang="da-DK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Atlantic Ocean </a:t>
            </a:r>
            <a:r>
              <a:rPr lang="da-DK" sz="2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results</a:t>
            </a:r>
            <a:r>
              <a:rPr lang="da-DK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in a </a:t>
            </a:r>
            <a:r>
              <a:rPr lang="da-DK" sz="2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less</a:t>
            </a:r>
            <a:r>
              <a:rPr lang="da-DK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stable AMOC</a:t>
            </a:r>
          </a:p>
          <a:p>
            <a:r>
              <a:rPr lang="da-DK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Change in </a:t>
            </a:r>
            <a:r>
              <a:rPr lang="da-DK" sz="2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density</a:t>
            </a:r>
            <a:r>
              <a:rPr lang="da-DK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in the North Atlantic </a:t>
            </a:r>
            <a:r>
              <a:rPr lang="da-DK" sz="2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indicator</a:t>
            </a:r>
            <a:r>
              <a:rPr lang="da-DK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of </a:t>
            </a:r>
            <a:r>
              <a:rPr lang="da-DK" sz="2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direction</a:t>
            </a:r>
            <a:r>
              <a:rPr lang="da-DK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of </a:t>
            </a:r>
            <a:r>
              <a:rPr lang="da-DK" sz="2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change</a:t>
            </a:r>
            <a:r>
              <a:rPr lang="da-DK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da-DK" sz="2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stability</a:t>
            </a:r>
            <a:endParaRPr lang="da-DK" sz="2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endParaRPr lang="da-DK" sz="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da-DK" sz="2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Biases</a:t>
            </a:r>
            <a:r>
              <a:rPr lang="da-DK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in CMIP6 </a:t>
            </a:r>
            <a:r>
              <a:rPr lang="da-DK" sz="2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ESMs</a:t>
            </a:r>
            <a:r>
              <a:rPr lang="da-DK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suggest a </a:t>
            </a:r>
            <a:r>
              <a:rPr lang="da-DK" sz="2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too</a:t>
            </a:r>
            <a:r>
              <a:rPr lang="da-DK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stable AMOC</a:t>
            </a:r>
          </a:p>
          <a:p>
            <a:r>
              <a:rPr lang="da-DK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Ocean-</a:t>
            </a:r>
            <a:r>
              <a:rPr lang="da-DK" sz="2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only</a:t>
            </a:r>
            <a:r>
              <a:rPr lang="da-DK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da-DK" sz="2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quantitatively</a:t>
            </a:r>
            <a:r>
              <a:rPr lang="da-DK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smaller shift in </a:t>
            </a:r>
            <a:r>
              <a:rPr lang="da-DK" sz="2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stability</a:t>
            </a:r>
            <a:r>
              <a:rPr lang="da-DK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r>
              <a:rPr lang="da-DK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ESM simulations have to </a:t>
            </a:r>
            <a:r>
              <a:rPr lang="da-DK" sz="2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</a:t>
            </a:r>
            <a:r>
              <a:rPr lang="da-DK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da-DK" sz="2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performed</a:t>
            </a:r>
            <a:r>
              <a:rPr lang="da-DK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to </a:t>
            </a:r>
            <a:r>
              <a:rPr lang="da-DK" sz="2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confirm</a:t>
            </a:r>
            <a:r>
              <a:rPr lang="da-DK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or </a:t>
            </a:r>
            <a:r>
              <a:rPr lang="da-DK" sz="2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reject</a:t>
            </a:r>
            <a:endParaRPr lang="da-DK" sz="2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C9C3A1-ACAD-85E1-D0BB-2683C11C531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67" b="35124"/>
          <a:stretch>
            <a:fillRect/>
          </a:stretch>
        </p:blipFill>
        <p:spPr>
          <a:xfrm>
            <a:off x="0" y="6570256"/>
            <a:ext cx="12192000" cy="28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E9716D-9E8C-076E-53A8-45BACF72B7A1}"/>
              </a:ext>
            </a:extLst>
          </p:cNvPr>
          <p:cNvSpPr txBox="1"/>
          <p:nvPr/>
        </p:nvSpPr>
        <p:spPr>
          <a:xfrm>
            <a:off x="161750" y="45974"/>
            <a:ext cx="50612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 dirty="0">
                <a:solidFill>
                  <a:schemeClr val="bg1"/>
                </a:solidFill>
              </a:rPr>
              <a:t>Amber A. Boot (aadbo@aqua.dtu.dk)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2D969B-4168-71B6-3A42-F3FFFAA02D03}"/>
              </a:ext>
            </a:extLst>
          </p:cNvPr>
          <p:cNvSpPr txBox="1"/>
          <p:nvPr/>
        </p:nvSpPr>
        <p:spPr>
          <a:xfrm>
            <a:off x="6877812" y="6589821"/>
            <a:ext cx="50612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1000" dirty="0">
                <a:solidFill>
                  <a:schemeClr val="bg1"/>
                </a:solidFill>
              </a:rPr>
              <a:t>8</a:t>
            </a:r>
          </a:p>
        </p:txBody>
      </p:sp>
      <p:pic>
        <p:nvPicPr>
          <p:cNvPr id="11" name="Picture 2" descr="Logo">
            <a:extLst>
              <a:ext uri="{FF2B5EF4-FFF2-40B4-BE49-F238E27FC236}">
                <a16:creationId xmlns:a16="http://schemas.microsoft.com/office/drawing/2014/main" id="{E2A3EBCB-B708-7284-8E9F-6F863CBC0C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7" t="20048" r="22053" b="20304"/>
          <a:stretch>
            <a:fillRect/>
          </a:stretch>
        </p:blipFill>
        <p:spPr bwMode="auto">
          <a:xfrm>
            <a:off x="234204" y="439892"/>
            <a:ext cx="575734" cy="78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EC2A05A-54A8-F89D-A75D-776EFDCA679C}"/>
              </a:ext>
            </a:extLst>
          </p:cNvPr>
          <p:cNvSpPr txBox="1"/>
          <p:nvPr/>
        </p:nvSpPr>
        <p:spPr>
          <a:xfrm>
            <a:off x="9201666" y="4090066"/>
            <a:ext cx="29903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1. Boot, A.A., and Dijkstra, H.A. (2025). </a:t>
            </a:r>
            <a:r>
              <a:rPr lang="da-DK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Physics</a:t>
            </a:r>
            <a:r>
              <a:rPr lang="da-DK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of AMOC </a:t>
            </a:r>
            <a:r>
              <a:rPr lang="da-DK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multi</a:t>
            </a:r>
            <a:r>
              <a:rPr lang="da-DK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-stable regime shifts in an EMIC. Earth System Dynamics.</a:t>
            </a:r>
          </a:p>
          <a:p>
            <a:endParaRPr lang="da-DK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da-DK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2. Boot, A.A., and Dijkstra H.A. (2026). The </a:t>
            </a:r>
            <a:r>
              <a:rPr lang="da-DK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effect</a:t>
            </a:r>
            <a:r>
              <a:rPr lang="da-DK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of </a:t>
            </a:r>
            <a:r>
              <a:rPr lang="da-DK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freshwater</a:t>
            </a:r>
            <a:r>
              <a:rPr lang="da-DK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da-DK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biases</a:t>
            </a:r>
            <a:r>
              <a:rPr lang="da-DK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on AMOC </a:t>
            </a:r>
            <a:r>
              <a:rPr lang="da-DK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stability</a:t>
            </a:r>
            <a:r>
              <a:rPr lang="da-DK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da-DK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across</a:t>
            </a:r>
            <a:r>
              <a:rPr lang="da-DK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the model </a:t>
            </a:r>
            <a:r>
              <a:rPr lang="da-DK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complexity</a:t>
            </a:r>
            <a:r>
              <a:rPr lang="da-DK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da-DK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spectrum</a:t>
            </a:r>
            <a:r>
              <a:rPr lang="da-DK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Climate Dynamics. </a:t>
            </a:r>
            <a:r>
              <a:rPr lang="da-DK" sz="14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Under revision</a:t>
            </a:r>
            <a:r>
              <a:rPr lang="da-DK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3DAF17-035B-29D1-225F-486676EA0F26}"/>
              </a:ext>
            </a:extLst>
          </p:cNvPr>
          <p:cNvSpPr txBox="1"/>
          <p:nvPr/>
        </p:nvSpPr>
        <p:spPr>
          <a:xfrm>
            <a:off x="998841" y="5782837"/>
            <a:ext cx="80427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More </a:t>
            </a:r>
            <a:r>
              <a:rPr lang="da-DK" sz="30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questions</a:t>
            </a:r>
            <a:r>
              <a:rPr lang="da-DK" sz="3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aadbo@aqua.dtu.dk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4AD6193-03CD-2F26-A083-90BC882FAC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833" y="2425356"/>
            <a:ext cx="1548000" cy="154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9DA13A2-C72B-2732-9A31-6FBAA2740F74}"/>
              </a:ext>
            </a:extLst>
          </p:cNvPr>
          <p:cNvSpPr txBox="1"/>
          <p:nvPr/>
        </p:nvSpPr>
        <p:spPr>
          <a:xfrm>
            <a:off x="9201665" y="2213811"/>
            <a:ext cx="2263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1.                           2.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E184C8A-D629-CC6C-84E8-3CA3457472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3696" y="436016"/>
            <a:ext cx="2808945" cy="18726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BD782AB-97A9-FC87-0912-AB9DF04E6A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280" y="2425356"/>
            <a:ext cx="1548000" cy="15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50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0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523</Words>
  <Application>Microsoft Office PowerPoint</Application>
  <PresentationFormat>Widescreen</PresentationFormat>
  <Paragraphs>87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Aptos</vt:lpstr>
      <vt:lpstr>Aptos Display</vt:lpstr>
      <vt:lpstr>Arial</vt:lpstr>
      <vt:lpstr>Lato</vt:lpstr>
      <vt:lpstr>Office Theme</vt:lpstr>
      <vt:lpstr>The effect of freshwater biases on AMOC stability across the model complexity spectrum</vt:lpstr>
      <vt:lpstr>AMOC</vt:lpstr>
      <vt:lpstr>Studying AMOC stability in an EMIC</vt:lpstr>
      <vt:lpstr>Models</vt:lpstr>
      <vt:lpstr>Experimental setup</vt:lpstr>
      <vt:lpstr>AMOC collapse</vt:lpstr>
      <vt:lpstr>Shift in tipping point</vt:lpstr>
      <vt:lpstr>Density in the North Atlantic</vt:lpstr>
      <vt:lpstr>Conclusion</vt:lpstr>
    </vt:vector>
  </TitlesOfParts>
  <Company>Technical University of Denmark - DTU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Amber Adore Boot</dc:creator>
  <cp:lastModifiedBy>Amber Adore Boot</cp:lastModifiedBy>
  <cp:revision>1</cp:revision>
  <dcterms:created xsi:type="dcterms:W3CDTF">2026-03-26T07:00:53Z</dcterms:created>
  <dcterms:modified xsi:type="dcterms:W3CDTF">2026-04-28T11:48:38Z</dcterms:modified>
</cp:coreProperties>
</file>