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336" r:id="rId2"/>
    <p:sldId id="391" r:id="rId3"/>
    <p:sldId id="662" r:id="rId4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487"/>
    <a:srgbClr val="295EEC"/>
    <a:srgbClr val="66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2" autoAdjust="0"/>
    <p:restoredTop sz="94660"/>
  </p:normalViewPr>
  <p:slideViewPr>
    <p:cSldViewPr snapToGrid="0">
      <p:cViewPr>
        <p:scale>
          <a:sx n="100" d="100"/>
          <a:sy n="100" d="100"/>
        </p:scale>
        <p:origin x="1446" y="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DFC48-3E68-40A3-98D9-3FA46FE112F3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C71D-5CE3-4FAA-AE8A-EDDD7EFB4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2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5960-30A7-48D4-A4E8-4B0669E03B59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FB93E-7111-4261-BCEE-666BBBE5A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9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5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B25-5292-473D-B9B4-F9D609C89B9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DA5-12FD-4351-805F-2850ACB71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5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B25-5292-473D-B9B4-F9D609C89B9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DA5-12FD-4351-805F-2850ACB71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3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B25-5292-473D-B9B4-F9D609C89B9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DA5-12FD-4351-805F-2850ACB71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5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B25-5292-473D-B9B4-F9D609C89B9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DA5-12FD-4351-805F-2850ACB71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2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B25-5292-473D-B9B4-F9D609C89B9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DA5-12FD-4351-805F-2850ACB71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5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B25-5292-473D-B9B4-F9D609C89B9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DA5-12FD-4351-805F-2850ACB71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4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B25-5292-473D-B9B4-F9D609C89B9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DA5-12FD-4351-805F-2850ACB71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4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B25-5292-473D-B9B4-F9D609C89B9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DA5-12FD-4351-805F-2850ACB71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9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B25-5292-473D-B9B4-F9D609C89B9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DA5-12FD-4351-805F-2850ACB71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4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B25-5292-473D-B9B4-F9D609C89B9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DA5-12FD-4351-805F-2850ACB71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8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B25-5292-473D-B9B4-F9D609C89B9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DA5-12FD-4351-805F-2850ACB71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4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CDB25-5292-473D-B9B4-F9D609C89B9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DA5-12FD-4351-805F-2850ACB71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6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1-5188-7383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orcid.org/0000-0002-5473-98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mailto:a.gafurov@hmri.uz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g.umirzakov@hmri.u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>
            <a:extLst>
              <a:ext uri="{FF2B5EF4-FFF2-40B4-BE49-F238E27FC236}">
                <a16:creationId xmlns:a16="http://schemas.microsoft.com/office/drawing/2014/main" id="{F1750FD2-9D6F-4D3D-A601-2A1332C3E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33276" y="457200"/>
            <a:ext cx="11036210" cy="6117771"/>
          </a:xfrm>
          <a:noFill/>
        </p:spPr>
        <p:txBody>
          <a:bodyPr>
            <a:noAutofit/>
          </a:bodyPr>
          <a:lstStyle/>
          <a:p>
            <a:pPr algn="r"/>
            <a:br>
              <a:rPr lang="en-US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z-Cyrl-UZ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z-Cyrl-UZ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z-Cyrl-UZ" sz="20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br>
              <a:rPr lang="en-US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1817DB99-D625-40C7-8020-3A3D191F51EF}"/>
              </a:ext>
            </a:extLst>
          </p:cNvPr>
          <p:cNvSpPr txBox="1">
            <a:spLocks/>
          </p:cNvSpPr>
          <p:nvPr/>
        </p:nvSpPr>
        <p:spPr>
          <a:xfrm>
            <a:off x="1240971" y="1362070"/>
            <a:ext cx="9395928" cy="1152530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tabLst>
                <a:tab pos="11661775" algn="r"/>
              </a:tabLst>
              <a:defRPr sz="36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Remote Sensing–Based Monitoring </a:t>
            </a:r>
          </a:p>
          <a:p>
            <a:r>
              <a:rPr lang="en-US" dirty="0"/>
              <a:t>of Lake </a:t>
            </a:r>
            <a:r>
              <a:rPr lang="uz-Cyrl-UZ" dirty="0"/>
              <a:t>Sarikamish</a:t>
            </a:r>
            <a:r>
              <a:rPr lang="en-US" dirty="0"/>
              <a:t> Water Level Dynamics</a:t>
            </a:r>
          </a:p>
        </p:txBody>
      </p:sp>
      <p:pic>
        <p:nvPicPr>
          <p:cNvPr id="7" name="Picture 3" descr="C:\Users\user\Desktop\logo-new (2).png">
            <a:extLst>
              <a:ext uri="{FF2B5EF4-FFF2-40B4-BE49-F238E27FC236}">
                <a16:creationId xmlns:a16="http://schemas.microsoft.com/office/drawing/2014/main" id="{A4FF32EA-8DD1-41B7-8149-22AFC2D0A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936" y="155309"/>
            <a:ext cx="912473" cy="107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central_asian_green_university_logo.png">
            <a:extLst>
              <a:ext uri="{FF2B5EF4-FFF2-40B4-BE49-F238E27FC236}">
                <a16:creationId xmlns:a16="http://schemas.microsoft.com/office/drawing/2014/main" id="{31E44008-05DC-46B7-BC79-5FB3DA1DB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026" y="174171"/>
            <a:ext cx="1009017" cy="100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A4CC10-FC2B-46EB-B80D-A12899B51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99" y="76336"/>
            <a:ext cx="1056675" cy="1231484"/>
          </a:xfrm>
          <a:prstGeom prst="rect">
            <a:avLst/>
          </a:prstGeom>
        </p:spPr>
      </p:pic>
      <p:sp>
        <p:nvSpPr>
          <p:cNvPr id="3" name="AutoShape 2">
            <a:hlinkClick r:id="rId7"/>
            <a:extLst>
              <a:ext uri="{FF2B5EF4-FFF2-40B4-BE49-F238E27FC236}">
                <a16:creationId xmlns:a16="http://schemas.microsoft.com/office/drawing/2014/main" id="{5AF611F5-EF54-41CD-9A11-A92E1BFA73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43050" y="-639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3">
            <a:hlinkClick r:id="rId8"/>
            <a:extLst>
              <a:ext uri="{FF2B5EF4-FFF2-40B4-BE49-F238E27FC236}">
                <a16:creationId xmlns:a16="http://schemas.microsoft.com/office/drawing/2014/main" id="{E27AF1C6-27A0-4C14-A2F2-2588F1C94B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92463" y="-639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3878C974-188D-4481-81AD-C3A1C2F621DF}"/>
              </a:ext>
            </a:extLst>
          </p:cNvPr>
          <p:cNvSpPr txBox="1">
            <a:spLocks/>
          </p:cNvSpPr>
          <p:nvPr/>
        </p:nvSpPr>
        <p:spPr>
          <a:xfrm>
            <a:off x="1777615" y="3429000"/>
            <a:ext cx="10153128" cy="3145972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tabLst>
                <a:tab pos="11661775" algn="r"/>
              </a:tabLst>
              <a:defRPr sz="36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uz-Latn-U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Gulomjon Umirzakov</a:t>
            </a:r>
            <a:r>
              <a:rPr lang="uz-Latn-UZ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uz-Latn-U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Salauat Kalabaev</a:t>
            </a:r>
            <a:r>
              <a:rPr lang="uz-Latn-UZ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z-Latn-U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Akmal Gafurov</a:t>
            </a:r>
            <a:r>
              <a:rPr lang="uz-Latn-UZ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uz-Latn-U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and Daniyar Turgunov</a:t>
            </a:r>
            <a:r>
              <a:rPr lang="uz-Latn-UZ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br>
              <a:rPr lang="uz-Latn-U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Latn-UZ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z-Latn-U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Hydrometeorological Research Institute, Central Asian University of Environmental and Climate Change Studies, Tashkent, Uzbekistan (</a:t>
            </a:r>
            <a:r>
              <a:rPr lang="uz-Latn-UZ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g.umirzakov@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hmri.uz</a:t>
            </a:r>
            <a:r>
              <a:rPr lang="uz-Latn-U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uz-Latn-U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Latn-UZ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z-Latn-U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International Development and Environmental Research (ZEU), Justus Liebig University, Giessen, Germany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uz-Latn-U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Latn-UZ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z-Latn-U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Tashkent Institute of Irrigation and Agricultural Mechanization Engineers National Research University, Tashkent Uzbekistan (</a:t>
            </a:r>
            <a:r>
              <a:rPr lang="uz-Latn-UZ" sz="1400" b="1" dirty="0">
                <a:hlinkClick r:id="rId10"/>
              </a:rPr>
              <a:t>a</a:t>
            </a:r>
            <a:r>
              <a:rPr lang="en-US" sz="1400" dirty="0">
                <a:hlinkClick r:id="rId10"/>
              </a:rPr>
              <a:t>.</a:t>
            </a:r>
            <a:r>
              <a:rPr lang="uz-Latn-UZ" sz="1400" b="1" dirty="0">
                <a:hlinkClick r:id="rId10"/>
              </a:rPr>
              <a:t>gafurov@</a:t>
            </a:r>
            <a:r>
              <a:rPr lang="en-US" sz="1400" b="1" dirty="0">
                <a:hlinkClick r:id="rId10"/>
              </a:rPr>
              <a:t>hmri.uz</a:t>
            </a:r>
            <a:r>
              <a:rPr lang="uz-Latn-U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uz-Latn-U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Latn-UZ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z-Latn-U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Hydrology and meteorology department, Mirzo Ulugbek National University of Uzbekistan, Tashkent, Uzbekistan 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uz-Latn-U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turgunov@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hmri.uz</a:t>
            </a:r>
            <a:r>
              <a:rPr lang="uz-Latn-U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718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D1820B-3774-4A5D-87C6-6937A0001C04}"/>
              </a:ext>
            </a:extLst>
          </p:cNvPr>
          <p:cNvSpPr txBox="1"/>
          <p:nvPr/>
        </p:nvSpPr>
        <p:spPr>
          <a:xfrm>
            <a:off x="314325" y="1291517"/>
            <a:ext cx="3842935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</a:t>
            </a:r>
            <a:r>
              <a:rPr lang="uz-Cyrl-U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Lake Sarykamysh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0497E7-888A-4B84-A857-A7935F6B8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2072850"/>
            <a:ext cx="4425013" cy="3124301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3BECE0D-2531-46C8-B8A1-BEC8B39449C4}"/>
              </a:ext>
            </a:extLst>
          </p:cNvPr>
          <p:cNvGrpSpPr/>
          <p:nvPr/>
        </p:nvGrpSpPr>
        <p:grpSpPr>
          <a:xfrm>
            <a:off x="5595348" y="469504"/>
            <a:ext cx="5206391" cy="512055"/>
            <a:chOff x="-9525" y="263165"/>
            <a:chExt cx="5206391" cy="653080"/>
          </a:xfrm>
        </p:grpSpPr>
        <p:sp>
          <p:nvSpPr>
            <p:cNvPr id="5" name="object 34">
              <a:extLst>
                <a:ext uri="{FF2B5EF4-FFF2-40B4-BE49-F238E27FC236}">
                  <a16:creationId xmlns:a16="http://schemas.microsoft.com/office/drawing/2014/main" id="{33A50671-748F-44FA-81D3-32E577D6A0DD}"/>
                </a:ext>
              </a:extLst>
            </p:cNvPr>
            <p:cNvSpPr/>
            <p:nvPr/>
          </p:nvSpPr>
          <p:spPr>
            <a:xfrm>
              <a:off x="-9525" y="263165"/>
              <a:ext cx="5206391" cy="653080"/>
            </a:xfrm>
            <a:custGeom>
              <a:avLst/>
              <a:gdLst/>
              <a:ahLst/>
              <a:cxnLst/>
              <a:rect l="l" t="t" r="r" b="b"/>
              <a:pathLst>
                <a:path w="4429125" h="576580">
                  <a:moveTo>
                    <a:pt x="4429125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4429125" y="575995"/>
                  </a:lnTo>
                  <a:lnTo>
                    <a:pt x="4429125" y="0"/>
                  </a:lnTo>
                  <a:close/>
                </a:path>
              </a:pathLst>
            </a:custGeom>
            <a:solidFill>
              <a:srgbClr val="124A8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F61F482E-3D51-44FD-9D6A-72C888597177}"/>
                </a:ext>
              </a:extLst>
            </p:cNvPr>
            <p:cNvSpPr txBox="1">
              <a:spLocks/>
            </p:cNvSpPr>
            <p:nvPr/>
          </p:nvSpPr>
          <p:spPr>
            <a:xfrm>
              <a:off x="-9525" y="263166"/>
              <a:ext cx="5206390" cy="399468"/>
            </a:xfrm>
            <a:prstGeom prst="rect">
              <a:avLst/>
            </a:prstGeom>
            <a:ln w="12700">
              <a:noFill/>
            </a:ln>
          </p:spPr>
          <p:txBody>
            <a:bodyPr vert="horz" wrap="square" lIns="0" tIns="60325" rIns="0" bIns="0" rtlCol="0">
              <a:spAutoFit/>
            </a:bodyPr>
            <a:lstStyle>
              <a:lvl1pPr>
                <a:defRPr sz="2800" b="1" i="0">
                  <a:solidFill>
                    <a:schemeClr val="bg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88595" marR="271145" algn="ctr">
                <a:spcBef>
                  <a:spcPts val="475"/>
                </a:spcBef>
              </a:pP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Remote sensing application</a:t>
              </a:r>
              <a:endParaRPr lang="ru-RU" sz="2200" spc="-1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Image 5">
            <a:extLst>
              <a:ext uri="{FF2B5EF4-FFF2-40B4-BE49-F238E27FC236}">
                <a16:creationId xmlns:a16="http://schemas.microsoft.com/office/drawing/2014/main" id="{9083D8E4-4FA8-40E4-B9F7-3B3AB7CE55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554" y="1078722"/>
            <a:ext cx="7317698" cy="5516112"/>
          </a:xfrm>
          <a:prstGeom prst="rect">
            <a:avLst/>
          </a:prstGeom>
        </p:spPr>
      </p:pic>
      <p:sp>
        <p:nvSpPr>
          <p:cNvPr id="10" name="Объект 3">
            <a:extLst>
              <a:ext uri="{FF2B5EF4-FFF2-40B4-BE49-F238E27FC236}">
                <a16:creationId xmlns:a16="http://schemas.microsoft.com/office/drawing/2014/main" id="{B877F5D3-AA7E-4775-8227-1E6200D3D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070" y="2316699"/>
            <a:ext cx="7118665" cy="200765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just"/>
            <a:endParaRPr lang="uz-Cyrl-U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Radar altimetry overcomes the limitations of sparse ground-based networks caused by economic constraints.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provides a reliable remote sensing alternative for consistent water level monitoring across all water bodies.</a:t>
            </a:r>
          </a:p>
        </p:txBody>
      </p:sp>
    </p:spTree>
    <p:extLst>
      <p:ext uri="{BB962C8B-B14F-4D97-AF65-F5344CB8AC3E}">
        <p14:creationId xmlns:p14="http://schemas.microsoft.com/office/powerpoint/2010/main" val="352652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EC1BA-4CCA-40B5-804F-3B56BC7477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37" y="937739"/>
            <a:ext cx="5330927" cy="293786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7436E-0557-40B0-8E8A-6DDDB013675C}"/>
              </a:ext>
            </a:extLst>
          </p:cNvPr>
          <p:cNvSpPr txBox="1"/>
          <p:nvPr/>
        </p:nvSpPr>
        <p:spPr>
          <a:xfrm>
            <a:off x="6219824" y="234629"/>
            <a:ext cx="5458339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RESULTS: </a:t>
            </a:r>
            <a:r>
              <a:rPr lang="uz-Latn-UZ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Water level of Lake </a:t>
            </a:r>
            <a:r>
              <a:rPr lang="uz-Latn-UZ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Sar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ik</a:t>
            </a:r>
            <a:r>
              <a:rPr lang="uz-Latn-UZ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am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i</a:t>
            </a:r>
            <a:r>
              <a:rPr lang="uz-Latn-UZ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sh</a:t>
            </a:r>
            <a:r>
              <a:rPr lang="uz-Latn-UZ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/>
            <a:r>
              <a:rPr lang="uz-Latn-UZ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derived from different altimeters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59E1857-CFA7-4867-B973-D8C20F7F1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72" y="1019793"/>
            <a:ext cx="5206390" cy="216543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long-term satellite observation series, gaps or missing data are sometimes encountered. In such cases, linear interpolation, the k-nearest neighbors method, 2nd and 3rd-order polynomial interpolation, and piecewise cubic Hermite interpolation methods were tested for data recovery.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results of previous studies, the linear interpolation method provides the most acceptable results for filling gaps in satellite altimetry data series [3]. Gaps in the altimetry data were filled using the linear interpolation method</a:t>
            </a:r>
            <a:endParaRPr lang="ru-RU" sz="18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6946081-C7B7-4865-80AB-60D10DAA3988}"/>
              </a:ext>
            </a:extLst>
          </p:cNvPr>
          <p:cNvGrpSpPr/>
          <p:nvPr/>
        </p:nvGrpSpPr>
        <p:grpSpPr>
          <a:xfrm>
            <a:off x="-81940" y="234629"/>
            <a:ext cx="5492469" cy="703110"/>
            <a:chOff x="-5223203" y="241846"/>
            <a:chExt cx="5492469" cy="916245"/>
          </a:xfrm>
        </p:grpSpPr>
        <p:sp>
          <p:nvSpPr>
            <p:cNvPr id="8" name="object 34">
              <a:extLst>
                <a:ext uri="{FF2B5EF4-FFF2-40B4-BE49-F238E27FC236}">
                  <a16:creationId xmlns:a16="http://schemas.microsoft.com/office/drawing/2014/main" id="{A901A11E-E872-4EF0-B017-DE9FB51B5DC6}"/>
                </a:ext>
              </a:extLst>
            </p:cNvPr>
            <p:cNvSpPr/>
            <p:nvPr/>
          </p:nvSpPr>
          <p:spPr>
            <a:xfrm>
              <a:off x="-4937125" y="241846"/>
              <a:ext cx="5206391" cy="916245"/>
            </a:xfrm>
            <a:custGeom>
              <a:avLst/>
              <a:gdLst/>
              <a:ahLst/>
              <a:cxnLst/>
              <a:rect l="l" t="t" r="r" b="b"/>
              <a:pathLst>
                <a:path w="4429125" h="576580">
                  <a:moveTo>
                    <a:pt x="4429125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4429125" y="575995"/>
                  </a:lnTo>
                  <a:lnTo>
                    <a:pt x="4429125" y="0"/>
                  </a:lnTo>
                  <a:close/>
                </a:path>
              </a:pathLst>
            </a:custGeom>
            <a:solidFill>
              <a:srgbClr val="124A8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E7432971-2AD3-4A88-B058-25AD83DE9CBB}"/>
                </a:ext>
              </a:extLst>
            </p:cNvPr>
            <p:cNvSpPr txBox="1">
              <a:spLocks/>
            </p:cNvSpPr>
            <p:nvPr/>
          </p:nvSpPr>
          <p:spPr>
            <a:xfrm>
              <a:off x="-5223203" y="375530"/>
              <a:ext cx="5206390" cy="399469"/>
            </a:xfrm>
            <a:prstGeom prst="rect">
              <a:avLst/>
            </a:prstGeom>
            <a:ln w="12700">
              <a:noFill/>
            </a:ln>
          </p:spPr>
          <p:txBody>
            <a:bodyPr vert="horz" wrap="square" lIns="0" tIns="60325" rIns="0" bIns="0" rtlCol="0">
              <a:spAutoFit/>
            </a:bodyPr>
            <a:lstStyle>
              <a:lvl1pPr>
                <a:defRPr sz="2800" b="1" i="0">
                  <a:solidFill>
                    <a:schemeClr val="bg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88595" marR="271145" algn="ctr">
                <a:spcBef>
                  <a:spcPts val="475"/>
                </a:spcBef>
              </a:pP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Methods</a:t>
              </a:r>
              <a:endParaRPr lang="ru-RU" sz="2200" spc="-1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AF12698-68BE-4384-AC7F-22CA8FCE8FBB}"/>
              </a:ext>
            </a:extLst>
          </p:cNvPr>
          <p:cNvGrpSpPr/>
          <p:nvPr/>
        </p:nvGrpSpPr>
        <p:grpSpPr>
          <a:xfrm>
            <a:off x="59566" y="3267279"/>
            <a:ext cx="5347896" cy="535692"/>
            <a:chOff x="-6202941" y="251535"/>
            <a:chExt cx="5355092" cy="738674"/>
          </a:xfrm>
        </p:grpSpPr>
        <p:sp>
          <p:nvSpPr>
            <p:cNvPr id="11" name="object 34">
              <a:extLst>
                <a:ext uri="{FF2B5EF4-FFF2-40B4-BE49-F238E27FC236}">
                  <a16:creationId xmlns:a16="http://schemas.microsoft.com/office/drawing/2014/main" id="{388EC2CC-32E8-4339-B8A5-E69037EC6251}"/>
                </a:ext>
              </a:extLst>
            </p:cNvPr>
            <p:cNvSpPr/>
            <p:nvPr/>
          </p:nvSpPr>
          <p:spPr>
            <a:xfrm>
              <a:off x="-6054240" y="251535"/>
              <a:ext cx="5206391" cy="738674"/>
            </a:xfrm>
            <a:custGeom>
              <a:avLst/>
              <a:gdLst/>
              <a:ahLst/>
              <a:cxnLst/>
              <a:rect l="l" t="t" r="r" b="b"/>
              <a:pathLst>
                <a:path w="4429125" h="576580">
                  <a:moveTo>
                    <a:pt x="4429125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4429125" y="575995"/>
                  </a:lnTo>
                  <a:lnTo>
                    <a:pt x="4429125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99AC05D4-996F-4209-AD85-6E57C57AD881}"/>
                </a:ext>
              </a:extLst>
            </p:cNvPr>
            <p:cNvSpPr txBox="1">
              <a:spLocks/>
            </p:cNvSpPr>
            <p:nvPr/>
          </p:nvSpPr>
          <p:spPr>
            <a:xfrm>
              <a:off x="-6202941" y="284953"/>
              <a:ext cx="5206390" cy="593273"/>
            </a:xfrm>
            <a:prstGeom prst="rect">
              <a:avLst/>
            </a:prstGeom>
            <a:ln w="12700">
              <a:noFill/>
            </a:ln>
          </p:spPr>
          <p:txBody>
            <a:bodyPr vert="horz" wrap="square" lIns="0" tIns="60325" rIns="0" bIns="0" rtlCol="0">
              <a:spAutoFit/>
            </a:bodyPr>
            <a:lstStyle>
              <a:lvl1pPr>
                <a:defRPr sz="2800" b="1" i="0">
                  <a:solidFill>
                    <a:schemeClr val="bg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88595" marR="271145" algn="ctr">
                <a:spcBef>
                  <a:spcPts val="475"/>
                </a:spcBef>
              </a:pPr>
              <a:r>
                <a:rPr lang="uz-Latn-UZ" sz="2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D8AEAC-1797-4127-B4A2-9AA719CF2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0" r="3619"/>
          <a:stretch/>
        </p:blipFill>
        <p:spPr>
          <a:xfrm>
            <a:off x="6347237" y="4102891"/>
            <a:ext cx="5330926" cy="2490793"/>
          </a:xfrm>
          <a:prstGeom prst="rect">
            <a:avLst/>
          </a:prstGeom>
        </p:spPr>
      </p:pic>
      <p:sp>
        <p:nvSpPr>
          <p:cNvPr id="14" name="Titre 3">
            <a:extLst>
              <a:ext uri="{FF2B5EF4-FFF2-40B4-BE49-F238E27FC236}">
                <a16:creationId xmlns:a16="http://schemas.microsoft.com/office/drawing/2014/main" id="{FAE09891-E0A6-4647-9F03-6996531EEB26}"/>
              </a:ext>
            </a:extLst>
          </p:cNvPr>
          <p:cNvSpPr txBox="1">
            <a:spLocks/>
          </p:cNvSpPr>
          <p:nvPr/>
        </p:nvSpPr>
        <p:spPr>
          <a:xfrm>
            <a:off x="201072" y="3971749"/>
            <a:ext cx="5206390" cy="2621935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tabLst>
                <a:tab pos="11661775" algn="r"/>
              </a:tabLst>
              <a:defRPr sz="36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0" dirty="0"/>
              <a:t>As a result of the analysis based on altimetry data for the period 2001–2024, water level dynamics of Lake </a:t>
            </a:r>
            <a:r>
              <a:rPr lang="uz-Cyrl-UZ" sz="1200" b="0" dirty="0"/>
              <a:t>Sarikamish were </a:t>
            </a:r>
            <a:r>
              <a:rPr lang="en-US" sz="1200" b="0" dirty="0"/>
              <a:t>characterized by phased variability. </a:t>
            </a:r>
            <a:endParaRPr lang="uz-Cyrl-UZ" sz="1200" b="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0" dirty="0"/>
              <a:t>Starting from the 2010s, the water level exhibited a trend towards a secondary rise</a:t>
            </a:r>
            <a:r>
              <a:rPr lang="uz-Cyrl-UZ" sz="1200" b="0" dirty="0"/>
              <a:t>.</a:t>
            </a:r>
            <a:r>
              <a:rPr lang="en-US" sz="1200" b="0" dirty="0"/>
              <a:t> Average annual increase of +0.16 m/yr.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0" dirty="0"/>
              <a:t>From 2020, a steady trend of annual decline in the water level has been observed in the lake. </a:t>
            </a:r>
            <a:endParaRPr lang="uz-Cyrl-UZ" sz="1200" b="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0" dirty="0"/>
              <a:t>If this trend continues, the ongoing decline in water levels could have a negative impact on the lake itself and the ecological state of the surrounding area</a:t>
            </a:r>
            <a:r>
              <a:rPr lang="uz-Cyrl-UZ" sz="1200" b="0" dirty="0"/>
              <a:t>.</a:t>
            </a:r>
            <a:endParaRPr 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393FE563-1FEE-48FF-83A7-E494AB80090D}"/>
              </a:ext>
            </a:extLst>
          </p:cNvPr>
          <p:cNvSpPr/>
          <p:nvPr/>
        </p:nvSpPr>
        <p:spPr>
          <a:xfrm>
            <a:off x="5695950" y="1933575"/>
            <a:ext cx="400050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9FE27B89-7189-447B-98D9-15420C2B092A}"/>
              </a:ext>
            </a:extLst>
          </p:cNvPr>
          <p:cNvSpPr/>
          <p:nvPr/>
        </p:nvSpPr>
        <p:spPr>
          <a:xfrm rot="10800000">
            <a:off x="5683263" y="5014911"/>
            <a:ext cx="400050" cy="3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61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7531</TotalTime>
  <Words>380</Words>
  <Application>Microsoft Office PowerPoint</Application>
  <PresentationFormat>Широкоэкранный</PresentationFormat>
  <Paragraphs>23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Тема Office</vt:lpstr>
      <vt:lpstr>                                                                              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Gulomjon Umirzakov</cp:lastModifiedBy>
  <cp:revision>544</cp:revision>
  <cp:lastPrinted>2021-12-22T06:40:30Z</cp:lastPrinted>
  <dcterms:created xsi:type="dcterms:W3CDTF">2020-06-12T18:34:17Z</dcterms:created>
  <dcterms:modified xsi:type="dcterms:W3CDTF">2026-05-08T04:35:34Z</dcterms:modified>
</cp:coreProperties>
</file>