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sldIdLst>
    <p:sldId id="256" r:id="rId3"/>
    <p:sldId id="360" r:id="rId4"/>
    <p:sldId id="359" r:id="rId5"/>
    <p:sldId id="361" r:id="rId6"/>
    <p:sldId id="362" r:id="rId7"/>
    <p:sldId id="363" r:id="rId8"/>
    <p:sldId id="364" r:id="rId9"/>
    <p:sldId id="260" r:id="rId10"/>
    <p:sldId id="421" r:id="rId11"/>
    <p:sldId id="423" r:id="rId12"/>
    <p:sldId id="422" r:id="rId13"/>
    <p:sldId id="435" r:id="rId14"/>
    <p:sldId id="258" r:id="rId15"/>
    <p:sldId id="267" r:id="rId16"/>
    <p:sldId id="42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342" autoAdjust="0"/>
  </p:normalViewPr>
  <p:slideViewPr>
    <p:cSldViewPr snapToGrid="0">
      <p:cViewPr>
        <p:scale>
          <a:sx n="70" d="100"/>
          <a:sy n="70" d="100"/>
        </p:scale>
        <p:origin x="501"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15DB58-5A0F-4486-8F98-AC724FC6C04D}" type="datetimeFigureOut">
              <a:rPr lang="en-IN" smtClean="0"/>
              <a:t>06-05-2026</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096658-980B-49DB-9CD1-BA4C58EC7E30}" type="slidenum">
              <a:rPr lang="en-IN" smtClean="0"/>
              <a:t>‹#›</a:t>
            </a:fld>
            <a:endParaRPr lang="en-IN"/>
          </a:p>
        </p:txBody>
      </p:sp>
    </p:spTree>
    <p:extLst>
      <p:ext uri="{BB962C8B-B14F-4D97-AF65-F5344CB8AC3E}">
        <p14:creationId xmlns:p14="http://schemas.microsoft.com/office/powerpoint/2010/main" val="2828810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FA2A09-B840-4DDF-E37E-CC2DA67923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577C85-3E64-6C1D-4EBE-6D9B62834400}"/>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a:extLst>
                  <a:ext uri="{FF2B5EF4-FFF2-40B4-BE49-F238E27FC236}">
                    <a16:creationId xmlns:a16="http://schemas.microsoft.com/office/drawing/2014/main" id="{47176395-DEAE-3A12-8EF0-21E9F42D2EF8}"/>
                  </a:ext>
                </a:extLst>
              </p:cNvPr>
              <p:cNvSpPr>
                <a:spLocks noGrp="1"/>
              </p:cNvSpPr>
              <p:nvPr>
                <p:ph type="body" idx="1"/>
              </p:nvPr>
            </p:nvSpPr>
            <p:spPr/>
            <p:txBody>
              <a:bodyPr/>
              <a:lstStyle/>
              <a:p>
                <a:r>
                  <a:rPr lang="en-US" dirty="0"/>
                  <a:t>The fundamental question we are trying to address in this talk is what microscopic interfacial properties control macroscopic friction and, by extension, fault slip behavior. Experimental work across the last five decades has established that friction in geomaterials is controlled by the instantaneous rate of sliding and some details of the microscopic configuration of population of contacting asperities. But precisely what properties of this microscopic configuration determines friction evolution remains unclear. There are many candidates. One particularly favored candidate is contact area. Others include bond density across asperities or diffusion-controlled concentration gradients of impurities across contacts.</a:t>
                </a:r>
              </a:p>
            </p:txBody>
          </p:sp>
        </mc:Choice>
        <mc:Fallback xmlns="">
          <p:sp>
            <p:nvSpPr>
              <p:cNvPr id="3" name="Notes Placeholder 2"/>
              <p:cNvSpPr>
                <a:spLocks noGrp="1"/>
              </p:cNvSpPr>
              <p:nvPr>
                <p:ph type="body" idx="1"/>
              </p:nvPr>
            </p:nvSpPr>
            <p:spPr/>
            <p:txBody>
              <a:bodyPr/>
              <a:lstStyle/>
              <a:p>
                <a:r>
                  <a:rPr lang="en-US" dirty="0"/>
                  <a:t>The dominant physical explanation for state evolution dates back to the 1960’s where B&amp;T hypothesized that frictional strength can be expressed as the product of a rate dependent contact strength </a:t>
                </a:r>
                <a:r>
                  <a:rPr lang="en-US" b="0" i="0">
                    <a:latin typeface="Cambria Math" panose="02040503050406030204" pitchFamily="18" charset="0"/>
                  </a:rPr>
                  <a:t>𝜏_𝑣</a:t>
                </a:r>
                <a:r>
                  <a:rPr lang="en-US" dirty="0"/>
                  <a:t> and the normalized</a:t>
                </a:r>
                <a:r>
                  <a:rPr lang="en-US" baseline="0" dirty="0"/>
                  <a:t> real contact area </a:t>
                </a:r>
                <a:r>
                  <a:rPr lang="en-US" b="0" i="0" baseline="0">
                    <a:latin typeface="Cambria Math" panose="02040503050406030204" pitchFamily="18" charset="0"/>
                  </a:rPr>
                  <a:t>Σ_𝑐</a:t>
                </a:r>
                <a:r>
                  <a:rPr lang="en-US" dirty="0"/>
                  <a:t>.</a:t>
                </a:r>
              </a:p>
            </p:txBody>
          </p:sp>
        </mc:Fallback>
      </mc:AlternateContent>
      <p:sp>
        <p:nvSpPr>
          <p:cNvPr id="4" name="Slide Number Placeholder 3">
            <a:extLst>
              <a:ext uri="{FF2B5EF4-FFF2-40B4-BE49-F238E27FC236}">
                <a16:creationId xmlns:a16="http://schemas.microsoft.com/office/drawing/2014/main" id="{15BFA6CB-02F9-6CAF-9C27-1651BFDD7D02}"/>
              </a:ext>
            </a:extLst>
          </p:cNvPr>
          <p:cNvSpPr>
            <a:spLocks noGrp="1"/>
          </p:cNvSpPr>
          <p:nvPr>
            <p:ph type="sldNum" sz="quarter" idx="5"/>
          </p:nvPr>
        </p:nvSpPr>
        <p:spPr/>
        <p:txBody>
          <a:bodyPr/>
          <a:lstStyle/>
          <a:p>
            <a:fld id="{1CAB4E83-289D-4CFF-AEBC-47363949F37F}" type="slidenum">
              <a:rPr lang="en-US" smtClean="0"/>
              <a:t>2</a:t>
            </a:fld>
            <a:endParaRPr lang="en-US"/>
          </a:p>
        </p:txBody>
      </p:sp>
    </p:spTree>
    <p:extLst>
      <p:ext uri="{BB962C8B-B14F-4D97-AF65-F5344CB8AC3E}">
        <p14:creationId xmlns:p14="http://schemas.microsoft.com/office/powerpoint/2010/main" val="2887812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In panel A, the orange open squares show the modelled velocity reductions compared to the data shown as the filled red circles. The best fit is obtained for </a:t>
            </a:r>
            <a:r>
              <a:rPr lang="en-IN" dirty="0" err="1"/>
              <a:t>S_delta</a:t>
            </a:r>
            <a:r>
              <a:rPr lang="en-IN" dirty="0"/>
              <a:t>/</a:t>
            </a:r>
            <a:r>
              <a:rPr lang="en-IN" dirty="0" err="1"/>
              <a:t>S_ss</a:t>
            </a:r>
            <a:r>
              <a:rPr lang="en-IN" dirty="0"/>
              <a:t> around 12%. But the data clearly rule out </a:t>
            </a:r>
            <a:r>
              <a:rPr lang="en-IN" dirty="0" err="1"/>
              <a:t>S_delta</a:t>
            </a:r>
            <a:r>
              <a:rPr lang="en-IN" dirty="0"/>
              <a:t> = 0 which was the Kilgore et al. interpretation and </a:t>
            </a:r>
            <a:r>
              <a:rPr lang="en-IN" dirty="0" err="1"/>
              <a:t>S_delta</a:t>
            </a:r>
            <a:r>
              <a:rPr lang="en-IN" dirty="0"/>
              <a:t> = 1 which is the case for no quality contrast. In C and D I show the shear stress and velocity history predicted by this best fit model.</a:t>
            </a:r>
          </a:p>
        </p:txBody>
      </p:sp>
      <p:sp>
        <p:nvSpPr>
          <p:cNvPr id="4" name="Slide Number Placeholder 3"/>
          <p:cNvSpPr>
            <a:spLocks noGrp="1"/>
          </p:cNvSpPr>
          <p:nvPr>
            <p:ph type="sldNum" sz="quarter" idx="5"/>
          </p:nvPr>
        </p:nvSpPr>
        <p:spPr/>
        <p:txBody>
          <a:bodyPr/>
          <a:lstStyle/>
          <a:p>
            <a:fld id="{6A096658-980B-49DB-9CD1-BA4C58EC7E30}" type="slidenum">
              <a:rPr lang="en-IN" smtClean="0"/>
              <a:t>11</a:t>
            </a:fld>
            <a:endParaRPr lang="en-IN"/>
          </a:p>
        </p:txBody>
      </p:sp>
    </p:spTree>
    <p:extLst>
      <p:ext uri="{BB962C8B-B14F-4D97-AF65-F5344CB8AC3E}">
        <p14:creationId xmlns:p14="http://schemas.microsoft.com/office/powerpoint/2010/main" val="3831550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This brings me to the conclusions. First, moderate to large normal stress step experiments provide clear evidence that quality contrasts exist across the frictional interface and these control shear strength evolution. Second, this microscopic strength contrast can be constrained by macroscopic friction data. Finally, we derived a framework which treats contact quality S as an evolving quantity which can be independently modelled. For example, on the right I show how the predicted contact quality evolution for the best fitting model from the data.</a:t>
            </a:r>
          </a:p>
          <a:p>
            <a:endParaRPr lang="en-IN" dirty="0"/>
          </a:p>
        </p:txBody>
      </p:sp>
      <p:sp>
        <p:nvSpPr>
          <p:cNvPr id="4" name="Slide Number Placeholder 3"/>
          <p:cNvSpPr>
            <a:spLocks noGrp="1"/>
          </p:cNvSpPr>
          <p:nvPr>
            <p:ph type="sldNum" sz="quarter" idx="5"/>
          </p:nvPr>
        </p:nvSpPr>
        <p:spPr/>
        <p:txBody>
          <a:bodyPr/>
          <a:lstStyle/>
          <a:p>
            <a:fld id="{6A096658-980B-49DB-9CD1-BA4C58EC7E30}" type="slidenum">
              <a:rPr lang="en-IN" smtClean="0"/>
              <a:t>12</a:t>
            </a:fld>
            <a:endParaRPr lang="en-IN"/>
          </a:p>
        </p:txBody>
      </p:sp>
    </p:spTree>
    <p:extLst>
      <p:ext uri="{BB962C8B-B14F-4D97-AF65-F5344CB8AC3E}">
        <p14:creationId xmlns:p14="http://schemas.microsoft.com/office/powerpoint/2010/main" val="812948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The connection between the rate and asperity configuration-dependent contributions can be formalized through a Bowden-Tabor like expression where macroscopic frictional strength </a:t>
                </a:r>
                <a:r>
                  <a:rPr lang="en-US" dirty="0" err="1"/>
                  <a:t>tau_f</a:t>
                </a:r>
                <a:r>
                  <a:rPr lang="en-US" dirty="0"/>
                  <a:t> is expressed as the product of contact scale shear strength </a:t>
                </a:r>
                <a:r>
                  <a:rPr lang="en-US" dirty="0" err="1"/>
                  <a:t>tau_c</a:t>
                </a:r>
                <a:r>
                  <a:rPr lang="en-US" dirty="0"/>
                  <a:t> and the ratio of real to nominal contact area Ac. This picture assumes all contacts contribute equally to interfacial strength. For example, in the cartoons on the right – I show the plan view of the interface at two times. The hatched contacts are in contact instantaneously. As the interface slips Ac evolves through creep due to high stresses at the contact scale and as the population of contacts in contact changes. But all contacts have the same quality - some area averaged measure of strength denoted by the color scale S. When all contacts are equally yellow – i.e. of equal quality, the only microscopic configuration whose evolution determines </a:t>
                </a:r>
                <a:r>
                  <a:rPr lang="en-US" dirty="0" err="1"/>
                  <a:t>tau_f</a:t>
                </a:r>
                <a:r>
                  <a:rPr lang="en-US" dirty="0"/>
                  <a:t> evolution is Ac.</a:t>
                </a:r>
              </a:p>
            </p:txBody>
          </p:sp>
        </mc:Choice>
        <mc:Fallback xmlns="">
          <p:sp>
            <p:nvSpPr>
              <p:cNvPr id="3" name="Notes Placeholder 2"/>
              <p:cNvSpPr>
                <a:spLocks noGrp="1"/>
              </p:cNvSpPr>
              <p:nvPr>
                <p:ph type="body" idx="1"/>
              </p:nvPr>
            </p:nvSpPr>
            <p:spPr/>
            <p:txBody>
              <a:bodyPr/>
              <a:lstStyle/>
              <a:p>
                <a:r>
                  <a:rPr lang="en-US" dirty="0"/>
                  <a:t>The dominant physical explanation for state evolution dates back to the 1960’s where B&amp;T hypothesized that frictional strength can be expressed as the product of a rate dependent contact strength </a:t>
                </a:r>
                <a:r>
                  <a:rPr lang="en-US" b="0" i="0">
                    <a:latin typeface="Cambria Math" panose="02040503050406030204" pitchFamily="18" charset="0"/>
                  </a:rPr>
                  <a:t>𝜏_𝑣</a:t>
                </a:r>
                <a:r>
                  <a:rPr lang="en-US" dirty="0"/>
                  <a:t> and the normalized</a:t>
                </a:r>
                <a:r>
                  <a:rPr lang="en-US" baseline="0" dirty="0"/>
                  <a:t> real contact area </a:t>
                </a:r>
                <a:r>
                  <a:rPr lang="en-US" b="0" i="0" baseline="0">
                    <a:latin typeface="Cambria Math" panose="02040503050406030204" pitchFamily="18" charset="0"/>
                  </a:rPr>
                  <a:t>Σ_𝑐</a:t>
                </a:r>
                <a:r>
                  <a:rPr lang="en-US" dirty="0"/>
                  <a:t>.</a:t>
                </a:r>
              </a:p>
            </p:txBody>
          </p:sp>
        </mc:Fallback>
      </mc:AlternateContent>
      <p:sp>
        <p:nvSpPr>
          <p:cNvPr id="4" name="Slide Number Placeholder 3"/>
          <p:cNvSpPr>
            <a:spLocks noGrp="1"/>
          </p:cNvSpPr>
          <p:nvPr>
            <p:ph type="sldNum" sz="quarter" idx="5"/>
          </p:nvPr>
        </p:nvSpPr>
        <p:spPr/>
        <p:txBody>
          <a:bodyPr/>
          <a:lstStyle/>
          <a:p>
            <a:fld id="{1CAB4E83-289D-4CFF-AEBC-47363949F37F}" type="slidenum">
              <a:rPr lang="en-US" smtClean="0"/>
              <a:t>3</a:t>
            </a:fld>
            <a:endParaRPr lang="en-US"/>
          </a:p>
        </p:txBody>
      </p:sp>
    </p:spTree>
    <p:extLst>
      <p:ext uri="{BB962C8B-B14F-4D97-AF65-F5344CB8AC3E}">
        <p14:creationId xmlns:p14="http://schemas.microsoft.com/office/powerpoint/2010/main" val="143500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Experimental and theoretical work over the last decade has revealed that there is some history dependence of contact quality at the single asperity scale. One physical mechanism through which this works is the density of bonds (siloxane) on contacts. Contacts that are pre-existing have a larger bond density compared to new ones that will imminently come into contact. In the cartoon on the right, this is similar to saying that the hatched contacts are all yellow with full strength contribution but the un-hatched ones are inherently weaker when they are brought into contact. Such quality contrasts will then also determine how strong the interface is as the population of contacts evolve due to slip and as contact area growth brings new regions of the interface into contact.</a:t>
            </a:r>
          </a:p>
        </p:txBody>
      </p:sp>
      <p:sp>
        <p:nvSpPr>
          <p:cNvPr id="4" name="Slide Number Placeholder 3"/>
          <p:cNvSpPr>
            <a:spLocks noGrp="1"/>
          </p:cNvSpPr>
          <p:nvPr>
            <p:ph type="sldNum" sz="quarter" idx="5"/>
          </p:nvPr>
        </p:nvSpPr>
        <p:spPr/>
        <p:txBody>
          <a:bodyPr/>
          <a:lstStyle/>
          <a:p>
            <a:fld id="{6A096658-980B-49DB-9CD1-BA4C58EC7E30}" type="slidenum">
              <a:rPr lang="en-IN" smtClean="0"/>
              <a:t>4</a:t>
            </a:fld>
            <a:endParaRPr lang="en-IN"/>
          </a:p>
        </p:txBody>
      </p:sp>
    </p:spTree>
    <p:extLst>
      <p:ext uri="{BB962C8B-B14F-4D97-AF65-F5344CB8AC3E}">
        <p14:creationId xmlns:p14="http://schemas.microsoft.com/office/powerpoint/2010/main" val="4269295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Any experiment that preferentially adds new contact area would in theory be able to constrain these quality contrasts. A prime example is a normal stress step increase protocol wherein a rapid change in normal stress is imposed on a sample being shared at a constant loading rate V_L. As per the cartoon on the right, this brings the new contacts in orange in contact either along the rim of old, high quality, black contacts or generates entirely new contacts. The area averaged quality thus decreases impacting the macroscopic frictional strength. This requires a rewriting of the Bowden Tabor equation with an explicit, instantaneous quality term S which itself evolves. The question is can we use data from normal stress step experiments to constrain the ratio of S_\delta to </a:t>
            </a:r>
            <a:r>
              <a:rPr lang="en-IN" dirty="0" err="1"/>
              <a:t>S_ss</a:t>
            </a:r>
            <a:r>
              <a:rPr lang="en-IN" dirty="0"/>
              <a:t>.</a:t>
            </a:r>
          </a:p>
        </p:txBody>
      </p:sp>
      <p:sp>
        <p:nvSpPr>
          <p:cNvPr id="4" name="Slide Number Placeholder 3"/>
          <p:cNvSpPr>
            <a:spLocks noGrp="1"/>
          </p:cNvSpPr>
          <p:nvPr>
            <p:ph type="sldNum" sz="quarter" idx="5"/>
          </p:nvPr>
        </p:nvSpPr>
        <p:spPr/>
        <p:txBody>
          <a:bodyPr/>
          <a:lstStyle/>
          <a:p>
            <a:fld id="{6A096658-980B-49DB-9CD1-BA4C58EC7E30}" type="slidenum">
              <a:rPr lang="en-IN" smtClean="0"/>
              <a:t>5</a:t>
            </a:fld>
            <a:endParaRPr lang="en-IN"/>
          </a:p>
        </p:txBody>
      </p:sp>
    </p:spTree>
    <p:extLst>
      <p:ext uri="{BB962C8B-B14F-4D97-AF65-F5344CB8AC3E}">
        <p14:creationId xmlns:p14="http://schemas.microsoft.com/office/powerpoint/2010/main" val="2666099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The problem is measuring these contrasts is not trivial. I show here data from Kilgore et al. 2017 for 20% normal stress step increase (blue). They also measured two proxies of contact area - acoustic transmissivity (orange dots) and fault normal displacement or closure (yellow). The standout observation was that the shear strength (purple) evolved much slower than the proxies of contact area. They interpreted this as meaning that the newly added contact were of zero strength. But this interpretation is made complicated by the fact that sample slip rate (shown in cyan) is undergoing a reduction and subsequent gradual increase to its steady state value. What if the slow evolution of shear strength is entirely due to the evolution of the rate-dependent microscopic contact strength rather than quality contrasts.</a:t>
            </a:r>
          </a:p>
        </p:txBody>
      </p:sp>
      <p:sp>
        <p:nvSpPr>
          <p:cNvPr id="4" name="Slide Number Placeholder 3"/>
          <p:cNvSpPr>
            <a:spLocks noGrp="1"/>
          </p:cNvSpPr>
          <p:nvPr>
            <p:ph type="sldNum" sz="quarter" idx="5"/>
          </p:nvPr>
        </p:nvSpPr>
        <p:spPr/>
        <p:txBody>
          <a:bodyPr/>
          <a:lstStyle/>
          <a:p>
            <a:fld id="{6A096658-980B-49DB-9CD1-BA4C58EC7E30}" type="slidenum">
              <a:rPr lang="en-IN" smtClean="0"/>
              <a:t>6</a:t>
            </a:fld>
            <a:endParaRPr lang="en-IN"/>
          </a:p>
        </p:txBody>
      </p:sp>
    </p:spTree>
    <p:extLst>
      <p:ext uri="{BB962C8B-B14F-4D97-AF65-F5344CB8AC3E}">
        <p14:creationId xmlns:p14="http://schemas.microsoft.com/office/powerpoint/2010/main" val="1726270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To separate these effects out we need two things. First we need an experimental set up that is stiff enough that the velocity reductions are fully resolvable and can be used to quantify the effect of transient velocity changes on strength. To achieve this we carried out a series of normal stress step experiments (5 to nearly 100%) on the artificially </a:t>
            </a:r>
            <a:r>
              <a:rPr lang="en-IN" dirty="0" err="1"/>
              <a:t>stiffnened</a:t>
            </a:r>
            <a:r>
              <a:rPr lang="en-IN" dirty="0"/>
              <a:t> rotary shear at brown. The panel on the left shows shear stress and the dashed, translucent, lines show normal stress normalized between 0 and 1. On the right panel is closure again normalized. Just like the Kilgore et al. data, we see a gradual evolution of shear stress or strength but a much more rapid response for closure.</a:t>
            </a:r>
          </a:p>
        </p:txBody>
      </p:sp>
      <p:sp>
        <p:nvSpPr>
          <p:cNvPr id="4" name="Slide Number Placeholder 3"/>
          <p:cNvSpPr>
            <a:spLocks noGrp="1"/>
          </p:cNvSpPr>
          <p:nvPr>
            <p:ph type="sldNum" sz="quarter" idx="5"/>
          </p:nvPr>
        </p:nvSpPr>
        <p:spPr/>
        <p:txBody>
          <a:bodyPr/>
          <a:lstStyle/>
          <a:p>
            <a:fld id="{6A096658-980B-49DB-9CD1-BA4C58EC7E30}" type="slidenum">
              <a:rPr lang="en-IN" smtClean="0"/>
              <a:t>7</a:t>
            </a:fld>
            <a:endParaRPr lang="en-IN"/>
          </a:p>
        </p:txBody>
      </p:sp>
    </p:spTree>
    <p:extLst>
      <p:ext uri="{BB962C8B-B14F-4D97-AF65-F5344CB8AC3E}">
        <p14:creationId xmlns:p14="http://schemas.microsoft.com/office/powerpoint/2010/main" val="3787968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IN" dirty="0"/>
                  <a:t>Secondly, we need a modelling framework that can quantify and separate out the effects of slip rate, contact area and quality. We use a modified version of the classical RSF equations for this purpose such that changes in state theta are equal changes in the product of quality and area. We derive how state changes in response to normal stress changes assuming fractional changes in contact area are instantaneously equal to fractional changes in normal stress. In this framework, quality S itself is an evolving quantity and we derive separate equations for that.</a:t>
                </a:r>
              </a:p>
            </p:txBody>
          </p:sp>
        </mc:Choice>
        <mc:Fallback xmlns="">
          <p:sp>
            <p:nvSpPr>
              <p:cNvPr id="3" name="Notes Placeholder 2"/>
              <p:cNvSpPr>
                <a:spLocks noGrp="1"/>
              </p:cNvSpPr>
              <p:nvPr>
                <p:ph type="body" idx="1"/>
              </p:nvPr>
            </p:nvSpPr>
            <p:spPr/>
            <p:txBody>
              <a:bodyPr/>
              <a:lstStyle/>
              <a:p>
                <a:r>
                  <a:rPr lang="en-IN" dirty="0"/>
                  <a:t>To model this phenomenology of state evolution in response to normal stress change, in particular the reduction in state across the step which then evolves back to steady state with slip, we assume that state evolution is sensitive to contrasts in ‘contact quality’ across different portions of the sliding interface. This is depicted by the cartoon on the right where the portion of the interface already in contact is outlined in black and has a strength </a:t>
                </a:r>
                <a:r>
                  <a:rPr lang="en-IN" b="0" i="0">
                    <a:latin typeface="Cambria Math" panose="02040503050406030204" pitchFamily="18" charset="0"/>
                  </a:rPr>
                  <a:t>𝑆_𝑖</a:t>
                </a:r>
                <a:r>
                  <a:rPr lang="en-IN" dirty="0"/>
                  <a:t> and the portion not in contact outlined in yellow has strength </a:t>
                </a:r>
                <a:r>
                  <a:rPr lang="en-IN" b="0" i="0">
                    <a:latin typeface="Cambria Math" panose="02040503050406030204" pitchFamily="18" charset="0"/>
                  </a:rPr>
                  <a:t>𝑆_Δ</a:t>
                </a:r>
                <a:r>
                  <a:rPr lang="en-IN" dirty="0"/>
                  <a:t>. One</a:t>
                </a:r>
                <a:r>
                  <a:rPr lang="en-IN" baseline="0" dirty="0"/>
                  <a:t> possible physical representation of this strength could be the area averaged bond density. At the higher normal stress level, the regions of the interface which come freshly into contact dilute the average strength of the total contact area at this higher normal stress level. This leads to an immediate reduction in state in response to the normal stress step. Under the assumption that the fractional changes in normal stress are equal to the fractional changes in contact area, we find an analytical expression for state evolution across the normal stress step. The fractional reduction in state scales with the fractional normal stress step size and the fractional contrast in strength between pre-existing and newly created contacts.</a:t>
                </a:r>
                <a:endParaRPr lang="en-IN" dirty="0"/>
              </a:p>
            </p:txBody>
          </p:sp>
        </mc:Fallback>
      </mc:AlternateContent>
      <p:sp>
        <p:nvSpPr>
          <p:cNvPr id="4" name="Slide Number Placeholder 3"/>
          <p:cNvSpPr>
            <a:spLocks noGrp="1"/>
          </p:cNvSpPr>
          <p:nvPr>
            <p:ph type="sldNum" sz="quarter" idx="5"/>
          </p:nvPr>
        </p:nvSpPr>
        <p:spPr/>
        <p:txBody>
          <a:bodyPr/>
          <a:lstStyle/>
          <a:p>
            <a:fld id="{9E54A827-9D38-4F5B-A2D4-5BB2BA639AA2}" type="slidenum">
              <a:rPr lang="en-IN" smtClean="0"/>
              <a:t>8</a:t>
            </a:fld>
            <a:endParaRPr lang="en-IN"/>
          </a:p>
        </p:txBody>
      </p:sp>
    </p:spTree>
    <p:extLst>
      <p:ext uri="{BB962C8B-B14F-4D97-AF65-F5344CB8AC3E}">
        <p14:creationId xmlns:p14="http://schemas.microsoft.com/office/powerpoint/2010/main" val="3563526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dirty="0">
                    <a:latin typeface="Arial" panose="020B0604020202020204" pitchFamily="34" charset="0"/>
                    <a:cs typeface="Arial" panose="020B0604020202020204" pitchFamily="34" charset="0"/>
                  </a:rPr>
                  <a:t>Here,</a:t>
                </a:r>
                <a:r>
                  <a:rPr lang="en-IN" sz="1200" baseline="0" dirty="0">
                    <a:latin typeface="Arial" panose="020B0604020202020204" pitchFamily="34" charset="0"/>
                    <a:cs typeface="Arial" panose="020B0604020202020204" pitchFamily="34" charset="0"/>
                  </a:rPr>
                  <a:t> in panel A, I show the v</a:t>
                </a:r>
                <a:r>
                  <a:rPr lang="en-IN" sz="1200" dirty="0">
                    <a:latin typeface="Arial" panose="020B0604020202020204" pitchFamily="34" charset="0"/>
                    <a:cs typeface="Arial" panose="020B0604020202020204" pitchFamily="34" charset="0"/>
                  </a:rPr>
                  <a:t>elocity evolution inferred from the data using the inferred apparatus stiffness (~1.48 MPa/</a:t>
                </a:r>
                <a14:m>
                  <m:oMath xmlns:m="http://schemas.openxmlformats.org/officeDocument/2006/math">
                    <m:r>
                      <a:rPr lang="en-IN" sz="1200" i="1">
                        <a:latin typeface="Cambria Math" panose="02040503050406030204" pitchFamily="18" charset="0"/>
                        <a:cs typeface="Arial" panose="020B0604020202020204" pitchFamily="34" charset="0"/>
                      </a:rPr>
                      <m:t>𝜇</m:t>
                    </m:r>
                  </m:oMath>
                </a14:m>
                <a:r>
                  <a:rPr lang="en-IN" sz="1200" dirty="0">
                    <a:latin typeface="Arial" panose="020B0604020202020204" pitchFamily="34" charset="0"/>
                    <a:cs typeface="Arial" panose="020B0604020202020204" pitchFamily="34" charset="0"/>
                  </a:rPr>
                  <a:t>m), shear stress and load point displacement data. The colour scheme for the velocities is the same as the data in Figure 2. The transparent curves are velocity history obtained by median smoothed differentiation of inferred slip, the dashed curves are optimal smoothing spline estimates of the velocity which are ultimately used to estimate the strength contrast. In</a:t>
                </a:r>
                <a:r>
                  <a:rPr lang="en-IN" sz="1200" baseline="0" dirty="0">
                    <a:latin typeface="Arial" panose="020B0604020202020204" pitchFamily="34" charset="0"/>
                    <a:cs typeface="Arial" panose="020B0604020202020204" pitchFamily="34" charset="0"/>
                  </a:rPr>
                  <a:t> panel C is the direct effect or slip rate dependent contribution to shear stress change normalized in such a way that adding the rate and state dependent contributions should give 1. Panel D shows the rate-dependent stuff in panel C subtracted from 1. As is clear, for the larger steps, nearly 80% of the shear stress or strength evolution is state evolution. Now compare this to panel B which is an independent proxy only for contact area change. Note how the evolution of the inferred state contribution is much slower. More importantly, the state evolution for the larger steps is slower compared to the smaller steps. This is entirely opposite to the trend seen in closure where the large steps saturate to steady state much more rapidly. This finally shows that most of the shear stress evolution is not only state evolution but this evolution is not dominated by contact area evolution.</a:t>
                </a:r>
                <a:endParaRPr lang="en-IN" sz="1200" dirty="0">
                  <a:latin typeface="Arial" panose="020B0604020202020204" pitchFamily="34" charset="0"/>
                  <a:cs typeface="Arial" panose="020B0604020202020204" pitchFamily="34" charset="0"/>
                </a:endParaRPr>
              </a:p>
              <a:p>
                <a:endParaRPr lang="en-IN"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dirty="0">
                    <a:latin typeface="Arial" panose="020B0604020202020204" pitchFamily="34" charset="0"/>
                    <a:cs typeface="Arial" panose="020B0604020202020204" pitchFamily="34" charset="0"/>
                  </a:rPr>
                  <a:t>A. Velocity evolution inferred from the data using the inferred apparatus stiffness (~1.48 MPa/</a:t>
                </a:r>
                <a:r>
                  <a:rPr lang="en-IN" sz="1200" i="0">
                    <a:latin typeface="Cambria Math" panose="02040503050406030204" pitchFamily="18" charset="0"/>
                    <a:cs typeface="Arial" panose="020B0604020202020204" pitchFamily="34" charset="0"/>
                  </a:rPr>
                  <a:t>𝜇</a:t>
                </a:r>
                <a:r>
                  <a:rPr lang="en-IN" sz="1200" dirty="0">
                    <a:latin typeface="Arial" panose="020B0604020202020204" pitchFamily="34" charset="0"/>
                    <a:cs typeface="Arial" panose="020B0604020202020204" pitchFamily="34" charset="0"/>
                  </a:rPr>
                  <a:t>m), shear stress and load point displacement data. The colour scheme for the velocities is the same as the data in Figure 2. The transparent curves are velocity history obtained by median smoothed differentiation of inferred slip, the dashed curves are optimal smoothing spline estimates of the velocity which are ultimately used to estimate the strength contrast. B. The normalized fault normal closure evolution plotted over the same time interval as the solid, noisy, velocity data in A. C. Direct effect contribution to the total shear stress change from steady state before the step to steady state after the normal stress step. D. The contribution to the same shear stress change by everything other than the direct effect.</a:t>
                </a:r>
              </a:p>
              <a:p>
                <a:endParaRPr lang="en-IN" dirty="0"/>
              </a:p>
            </p:txBody>
          </p:sp>
        </mc:Fallback>
      </mc:AlternateContent>
      <p:sp>
        <p:nvSpPr>
          <p:cNvPr id="4" name="Slide Number Placeholder 3"/>
          <p:cNvSpPr>
            <a:spLocks noGrp="1"/>
          </p:cNvSpPr>
          <p:nvPr>
            <p:ph type="sldNum" sz="quarter" idx="5"/>
          </p:nvPr>
        </p:nvSpPr>
        <p:spPr/>
        <p:txBody>
          <a:bodyPr/>
          <a:lstStyle/>
          <a:p>
            <a:fld id="{35806959-F9F8-4DE8-BDDE-DA5BF7D624B0}" type="slidenum">
              <a:rPr lang="en-IN" smtClean="0"/>
              <a:t>9</a:t>
            </a:fld>
            <a:endParaRPr lang="en-IN"/>
          </a:p>
        </p:txBody>
      </p:sp>
    </p:spTree>
    <p:extLst>
      <p:ext uri="{BB962C8B-B14F-4D97-AF65-F5344CB8AC3E}">
        <p14:creationId xmlns:p14="http://schemas.microsoft.com/office/powerpoint/2010/main" val="2123515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This brings us to our final task which is to quantitatively estimate S_\Delta/</a:t>
            </a:r>
            <a:r>
              <a:rPr lang="en-IN" dirty="0" err="1"/>
              <a:t>S_ss</a:t>
            </a:r>
            <a:r>
              <a:rPr lang="en-IN" dirty="0"/>
              <a:t>. To do this from real experimental data, we need to couple state evolution in response to normal stress change with state evolution at constant normal stress but with time/slip. For the latter, we use the Slip law. Panels A and B show the model prediction for </a:t>
            </a:r>
            <a:r>
              <a:rPr lang="en-IN" dirty="0" err="1"/>
              <a:t>S_delta</a:t>
            </a:r>
            <a:r>
              <a:rPr lang="en-IN" dirty="0"/>
              <a:t>/</a:t>
            </a:r>
            <a:r>
              <a:rPr lang="en-IN" dirty="0" err="1"/>
              <a:t>S_ss</a:t>
            </a:r>
            <a:r>
              <a:rPr lang="en-IN" dirty="0"/>
              <a:t> = 0.1, i.e. the new area is only 10% the quality of the pre-existing area. In panel C, I show the velocity reductions as a function of S_\Delta/</a:t>
            </a:r>
            <a:r>
              <a:rPr lang="en-IN" dirty="0" err="1"/>
              <a:t>S_ss</a:t>
            </a:r>
            <a:r>
              <a:rPr lang="en-IN" dirty="0"/>
              <a:t>. We use the velocity reduction data from our experiments to constrain </a:t>
            </a:r>
            <a:r>
              <a:rPr lang="en-IN" dirty="0" err="1"/>
              <a:t>S_delta</a:t>
            </a:r>
            <a:r>
              <a:rPr lang="en-IN" dirty="0"/>
              <a:t>/</a:t>
            </a:r>
            <a:r>
              <a:rPr lang="en-IN" dirty="0" err="1"/>
              <a:t>S_ss</a:t>
            </a:r>
            <a:r>
              <a:rPr lang="en-IN" dirty="0"/>
              <a:t> because, with the Slip law, the reduction in slip rate implies very little state evolution. So fitting the velocity reduction is only sensitive to the normal stress dependent contribution to state evolution and hence more sensitive to </a:t>
            </a:r>
            <a:r>
              <a:rPr lang="en-IN" dirty="0" err="1"/>
              <a:t>S_delta</a:t>
            </a:r>
            <a:r>
              <a:rPr lang="en-IN" dirty="0"/>
              <a:t>/</a:t>
            </a:r>
            <a:r>
              <a:rPr lang="en-IN" dirty="0" err="1"/>
              <a:t>S_ss</a:t>
            </a:r>
            <a:r>
              <a:rPr lang="en-IN" dirty="0"/>
              <a:t>.</a:t>
            </a:r>
          </a:p>
        </p:txBody>
      </p:sp>
      <p:sp>
        <p:nvSpPr>
          <p:cNvPr id="4" name="Slide Number Placeholder 3"/>
          <p:cNvSpPr>
            <a:spLocks noGrp="1"/>
          </p:cNvSpPr>
          <p:nvPr>
            <p:ph type="sldNum" sz="quarter" idx="5"/>
          </p:nvPr>
        </p:nvSpPr>
        <p:spPr/>
        <p:txBody>
          <a:bodyPr/>
          <a:lstStyle/>
          <a:p>
            <a:fld id="{6A096658-980B-49DB-9CD1-BA4C58EC7E30}" type="slidenum">
              <a:rPr lang="en-IN" smtClean="0"/>
              <a:t>10</a:t>
            </a:fld>
            <a:endParaRPr lang="en-IN"/>
          </a:p>
        </p:txBody>
      </p:sp>
    </p:spTree>
    <p:extLst>
      <p:ext uri="{BB962C8B-B14F-4D97-AF65-F5344CB8AC3E}">
        <p14:creationId xmlns:p14="http://schemas.microsoft.com/office/powerpoint/2010/main" val="599668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2761F-3BE2-BDF9-47A8-00EE32AE965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9009E775-A34C-D050-630A-09070DB8F6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7F710F8F-D14D-5262-40E8-4E7C9AE9784F}"/>
              </a:ext>
            </a:extLst>
          </p:cNvPr>
          <p:cNvSpPr>
            <a:spLocks noGrp="1"/>
          </p:cNvSpPr>
          <p:nvPr>
            <p:ph type="dt" sz="half" idx="10"/>
          </p:nvPr>
        </p:nvSpPr>
        <p:spPr/>
        <p:txBody>
          <a:bodyPr/>
          <a:lstStyle/>
          <a:p>
            <a:fld id="{E87934F0-4859-461F-B5E6-7D3769886C84}" type="datetimeFigureOut">
              <a:rPr lang="en-IN" smtClean="0"/>
              <a:t>06-05-2026</a:t>
            </a:fld>
            <a:endParaRPr lang="en-IN"/>
          </a:p>
        </p:txBody>
      </p:sp>
      <p:sp>
        <p:nvSpPr>
          <p:cNvPr id="5" name="Footer Placeholder 4">
            <a:extLst>
              <a:ext uri="{FF2B5EF4-FFF2-40B4-BE49-F238E27FC236}">
                <a16:creationId xmlns:a16="http://schemas.microsoft.com/office/drawing/2014/main" id="{4E192AB5-6A1D-48AB-D6B4-09B9F618215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8EC5711-2ECF-5A13-756C-2278614A72D5}"/>
              </a:ext>
            </a:extLst>
          </p:cNvPr>
          <p:cNvSpPr>
            <a:spLocks noGrp="1"/>
          </p:cNvSpPr>
          <p:nvPr>
            <p:ph type="sldNum" sz="quarter" idx="12"/>
          </p:nvPr>
        </p:nvSpPr>
        <p:spPr/>
        <p:txBody>
          <a:bodyPr/>
          <a:lstStyle/>
          <a:p>
            <a:fld id="{187016B0-6986-4457-8920-5117A334270A}" type="slidenum">
              <a:rPr lang="en-IN" smtClean="0"/>
              <a:t>‹#›</a:t>
            </a:fld>
            <a:endParaRPr lang="en-IN"/>
          </a:p>
        </p:txBody>
      </p:sp>
    </p:spTree>
    <p:extLst>
      <p:ext uri="{BB962C8B-B14F-4D97-AF65-F5344CB8AC3E}">
        <p14:creationId xmlns:p14="http://schemas.microsoft.com/office/powerpoint/2010/main" val="3452099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E2B87-6972-2D30-6D57-F274E89509EC}"/>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5B05179F-2101-FCEF-0F03-9450901EBC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11F1C7F-54AB-A54B-5031-14F155F7C2D3}"/>
              </a:ext>
            </a:extLst>
          </p:cNvPr>
          <p:cNvSpPr>
            <a:spLocks noGrp="1"/>
          </p:cNvSpPr>
          <p:nvPr>
            <p:ph type="dt" sz="half" idx="10"/>
          </p:nvPr>
        </p:nvSpPr>
        <p:spPr/>
        <p:txBody>
          <a:bodyPr/>
          <a:lstStyle/>
          <a:p>
            <a:fld id="{E87934F0-4859-461F-B5E6-7D3769886C84}" type="datetimeFigureOut">
              <a:rPr lang="en-IN" smtClean="0"/>
              <a:t>06-05-2026</a:t>
            </a:fld>
            <a:endParaRPr lang="en-IN"/>
          </a:p>
        </p:txBody>
      </p:sp>
      <p:sp>
        <p:nvSpPr>
          <p:cNvPr id="5" name="Footer Placeholder 4">
            <a:extLst>
              <a:ext uri="{FF2B5EF4-FFF2-40B4-BE49-F238E27FC236}">
                <a16:creationId xmlns:a16="http://schemas.microsoft.com/office/drawing/2014/main" id="{6BC22771-72FA-61EA-425F-91449F87AB6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8E4D8BA-99B4-B328-9FD1-C7685392C031}"/>
              </a:ext>
            </a:extLst>
          </p:cNvPr>
          <p:cNvSpPr>
            <a:spLocks noGrp="1"/>
          </p:cNvSpPr>
          <p:nvPr>
            <p:ph type="sldNum" sz="quarter" idx="12"/>
          </p:nvPr>
        </p:nvSpPr>
        <p:spPr/>
        <p:txBody>
          <a:bodyPr/>
          <a:lstStyle/>
          <a:p>
            <a:fld id="{187016B0-6986-4457-8920-5117A334270A}" type="slidenum">
              <a:rPr lang="en-IN" smtClean="0"/>
              <a:t>‹#›</a:t>
            </a:fld>
            <a:endParaRPr lang="en-IN"/>
          </a:p>
        </p:txBody>
      </p:sp>
    </p:spTree>
    <p:extLst>
      <p:ext uri="{BB962C8B-B14F-4D97-AF65-F5344CB8AC3E}">
        <p14:creationId xmlns:p14="http://schemas.microsoft.com/office/powerpoint/2010/main" val="904890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E987ED-AC96-2F04-3733-B3252D8708A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6118C0FE-7338-65FE-F76A-3D02172F97E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06BFEA8-57AB-7246-92B7-AB6A5F15E17D}"/>
              </a:ext>
            </a:extLst>
          </p:cNvPr>
          <p:cNvSpPr>
            <a:spLocks noGrp="1"/>
          </p:cNvSpPr>
          <p:nvPr>
            <p:ph type="dt" sz="half" idx="10"/>
          </p:nvPr>
        </p:nvSpPr>
        <p:spPr/>
        <p:txBody>
          <a:bodyPr/>
          <a:lstStyle/>
          <a:p>
            <a:fld id="{E87934F0-4859-461F-B5E6-7D3769886C84}" type="datetimeFigureOut">
              <a:rPr lang="en-IN" smtClean="0"/>
              <a:t>06-05-2026</a:t>
            </a:fld>
            <a:endParaRPr lang="en-IN"/>
          </a:p>
        </p:txBody>
      </p:sp>
      <p:sp>
        <p:nvSpPr>
          <p:cNvPr id="5" name="Footer Placeholder 4">
            <a:extLst>
              <a:ext uri="{FF2B5EF4-FFF2-40B4-BE49-F238E27FC236}">
                <a16:creationId xmlns:a16="http://schemas.microsoft.com/office/drawing/2014/main" id="{5CB682B3-1821-F52E-5AC6-51AFDF272EB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2B0044B-6052-3254-6D9B-524AE20D074D}"/>
              </a:ext>
            </a:extLst>
          </p:cNvPr>
          <p:cNvSpPr>
            <a:spLocks noGrp="1"/>
          </p:cNvSpPr>
          <p:nvPr>
            <p:ph type="sldNum" sz="quarter" idx="12"/>
          </p:nvPr>
        </p:nvSpPr>
        <p:spPr/>
        <p:txBody>
          <a:bodyPr/>
          <a:lstStyle/>
          <a:p>
            <a:fld id="{187016B0-6986-4457-8920-5117A334270A}" type="slidenum">
              <a:rPr lang="en-IN" smtClean="0"/>
              <a:t>‹#›</a:t>
            </a:fld>
            <a:endParaRPr lang="en-IN"/>
          </a:p>
        </p:txBody>
      </p:sp>
    </p:spTree>
    <p:extLst>
      <p:ext uri="{BB962C8B-B14F-4D97-AF65-F5344CB8AC3E}">
        <p14:creationId xmlns:p14="http://schemas.microsoft.com/office/powerpoint/2010/main" val="1774543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FD4E4-EF64-B3BB-DA0E-BA03B5FED9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DCA1CD07-ECE4-E9C0-0C10-2EA6EE3D69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7EE3FF7D-9AA3-DAB6-CF07-04CCD6F73C6C}"/>
              </a:ext>
            </a:extLst>
          </p:cNvPr>
          <p:cNvSpPr>
            <a:spLocks noGrp="1"/>
          </p:cNvSpPr>
          <p:nvPr>
            <p:ph type="dt" sz="half" idx="10"/>
          </p:nvPr>
        </p:nvSpPr>
        <p:spPr/>
        <p:txBody>
          <a:bodyPr/>
          <a:lstStyle/>
          <a:p>
            <a:fld id="{3777EF9B-475B-4B41-8E0B-E1BCD464321D}" type="datetimeFigureOut">
              <a:rPr lang="en-IN" smtClean="0"/>
              <a:t>06-05-2026</a:t>
            </a:fld>
            <a:endParaRPr lang="en-IN"/>
          </a:p>
        </p:txBody>
      </p:sp>
      <p:sp>
        <p:nvSpPr>
          <p:cNvPr id="5" name="Footer Placeholder 4">
            <a:extLst>
              <a:ext uri="{FF2B5EF4-FFF2-40B4-BE49-F238E27FC236}">
                <a16:creationId xmlns:a16="http://schemas.microsoft.com/office/drawing/2014/main" id="{B397B8A5-9C6C-A971-F4F0-32F7FC049CD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C97FC88-39B2-C8C3-3688-EF3E1DF6077D}"/>
              </a:ext>
            </a:extLst>
          </p:cNvPr>
          <p:cNvSpPr>
            <a:spLocks noGrp="1"/>
          </p:cNvSpPr>
          <p:nvPr>
            <p:ph type="sldNum" sz="quarter" idx="12"/>
          </p:nvPr>
        </p:nvSpPr>
        <p:spPr/>
        <p:txBody>
          <a:bodyPr/>
          <a:lstStyle/>
          <a:p>
            <a:fld id="{7C9039FE-EC01-4475-A896-9C53BAF890AE}" type="slidenum">
              <a:rPr lang="en-IN" smtClean="0"/>
              <a:t>‹#›</a:t>
            </a:fld>
            <a:endParaRPr lang="en-IN"/>
          </a:p>
        </p:txBody>
      </p:sp>
    </p:spTree>
    <p:extLst>
      <p:ext uri="{BB962C8B-B14F-4D97-AF65-F5344CB8AC3E}">
        <p14:creationId xmlns:p14="http://schemas.microsoft.com/office/powerpoint/2010/main" val="24401381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1A02-B28D-2E43-1202-4D1EAA502D65}"/>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368B2784-F7CF-02DD-3A87-908715F2079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CE56E62-DA0E-7C5F-E257-0918D9749CFE}"/>
              </a:ext>
            </a:extLst>
          </p:cNvPr>
          <p:cNvSpPr>
            <a:spLocks noGrp="1"/>
          </p:cNvSpPr>
          <p:nvPr>
            <p:ph type="dt" sz="half" idx="10"/>
          </p:nvPr>
        </p:nvSpPr>
        <p:spPr/>
        <p:txBody>
          <a:bodyPr/>
          <a:lstStyle/>
          <a:p>
            <a:fld id="{3777EF9B-475B-4B41-8E0B-E1BCD464321D}" type="datetimeFigureOut">
              <a:rPr lang="en-IN" smtClean="0"/>
              <a:t>06-05-2026</a:t>
            </a:fld>
            <a:endParaRPr lang="en-IN"/>
          </a:p>
        </p:txBody>
      </p:sp>
      <p:sp>
        <p:nvSpPr>
          <p:cNvPr id="5" name="Footer Placeholder 4">
            <a:extLst>
              <a:ext uri="{FF2B5EF4-FFF2-40B4-BE49-F238E27FC236}">
                <a16:creationId xmlns:a16="http://schemas.microsoft.com/office/drawing/2014/main" id="{388CE554-DD54-0D5D-FDF0-C6A1BA76432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1AE5F49-6699-D543-9F5F-F38138C98F53}"/>
              </a:ext>
            </a:extLst>
          </p:cNvPr>
          <p:cNvSpPr>
            <a:spLocks noGrp="1"/>
          </p:cNvSpPr>
          <p:nvPr>
            <p:ph type="sldNum" sz="quarter" idx="12"/>
          </p:nvPr>
        </p:nvSpPr>
        <p:spPr/>
        <p:txBody>
          <a:bodyPr/>
          <a:lstStyle/>
          <a:p>
            <a:fld id="{7C9039FE-EC01-4475-A896-9C53BAF890AE}" type="slidenum">
              <a:rPr lang="en-IN" smtClean="0"/>
              <a:t>‹#›</a:t>
            </a:fld>
            <a:endParaRPr lang="en-IN"/>
          </a:p>
        </p:txBody>
      </p:sp>
    </p:spTree>
    <p:extLst>
      <p:ext uri="{BB962C8B-B14F-4D97-AF65-F5344CB8AC3E}">
        <p14:creationId xmlns:p14="http://schemas.microsoft.com/office/powerpoint/2010/main" val="3791926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F0C53-3AD0-1A17-4B38-5BD9BCFE72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B1C62CFF-5787-7C1D-9A26-D32565FC39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09E863-8A6A-1BBB-D804-B187D488D408}"/>
              </a:ext>
            </a:extLst>
          </p:cNvPr>
          <p:cNvSpPr>
            <a:spLocks noGrp="1"/>
          </p:cNvSpPr>
          <p:nvPr>
            <p:ph type="dt" sz="half" idx="10"/>
          </p:nvPr>
        </p:nvSpPr>
        <p:spPr/>
        <p:txBody>
          <a:bodyPr/>
          <a:lstStyle/>
          <a:p>
            <a:fld id="{3777EF9B-475B-4B41-8E0B-E1BCD464321D}" type="datetimeFigureOut">
              <a:rPr lang="en-IN" smtClean="0"/>
              <a:t>06-05-2026</a:t>
            </a:fld>
            <a:endParaRPr lang="en-IN"/>
          </a:p>
        </p:txBody>
      </p:sp>
      <p:sp>
        <p:nvSpPr>
          <p:cNvPr id="5" name="Footer Placeholder 4">
            <a:extLst>
              <a:ext uri="{FF2B5EF4-FFF2-40B4-BE49-F238E27FC236}">
                <a16:creationId xmlns:a16="http://schemas.microsoft.com/office/drawing/2014/main" id="{009F85E9-01B2-1187-F4FB-52297B87F0A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679354E-04C2-0CF4-B1CF-7288D093F1B2}"/>
              </a:ext>
            </a:extLst>
          </p:cNvPr>
          <p:cNvSpPr>
            <a:spLocks noGrp="1"/>
          </p:cNvSpPr>
          <p:nvPr>
            <p:ph type="sldNum" sz="quarter" idx="12"/>
          </p:nvPr>
        </p:nvSpPr>
        <p:spPr/>
        <p:txBody>
          <a:bodyPr/>
          <a:lstStyle/>
          <a:p>
            <a:fld id="{7C9039FE-EC01-4475-A896-9C53BAF890AE}" type="slidenum">
              <a:rPr lang="en-IN" smtClean="0"/>
              <a:t>‹#›</a:t>
            </a:fld>
            <a:endParaRPr lang="en-IN"/>
          </a:p>
        </p:txBody>
      </p:sp>
    </p:spTree>
    <p:extLst>
      <p:ext uri="{BB962C8B-B14F-4D97-AF65-F5344CB8AC3E}">
        <p14:creationId xmlns:p14="http://schemas.microsoft.com/office/powerpoint/2010/main" val="21830975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B98CB-1D92-3CCD-4198-7E14451F920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3AA66365-98D9-4163-6927-FB1BB98CCA7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02852A4E-0FB5-3665-F632-6684735B44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F2E4AB8D-2E2F-4B02-AF76-C34EF88C709B}"/>
              </a:ext>
            </a:extLst>
          </p:cNvPr>
          <p:cNvSpPr>
            <a:spLocks noGrp="1"/>
          </p:cNvSpPr>
          <p:nvPr>
            <p:ph type="dt" sz="half" idx="10"/>
          </p:nvPr>
        </p:nvSpPr>
        <p:spPr/>
        <p:txBody>
          <a:bodyPr/>
          <a:lstStyle/>
          <a:p>
            <a:fld id="{3777EF9B-475B-4B41-8E0B-E1BCD464321D}" type="datetimeFigureOut">
              <a:rPr lang="en-IN" smtClean="0"/>
              <a:t>06-05-2026</a:t>
            </a:fld>
            <a:endParaRPr lang="en-IN"/>
          </a:p>
        </p:txBody>
      </p:sp>
      <p:sp>
        <p:nvSpPr>
          <p:cNvPr id="6" name="Footer Placeholder 5">
            <a:extLst>
              <a:ext uri="{FF2B5EF4-FFF2-40B4-BE49-F238E27FC236}">
                <a16:creationId xmlns:a16="http://schemas.microsoft.com/office/drawing/2014/main" id="{60B06FE0-B103-CEFD-6648-16FA6075598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49DF72F-247D-49C9-82E7-211226F6A077}"/>
              </a:ext>
            </a:extLst>
          </p:cNvPr>
          <p:cNvSpPr>
            <a:spLocks noGrp="1"/>
          </p:cNvSpPr>
          <p:nvPr>
            <p:ph type="sldNum" sz="quarter" idx="12"/>
          </p:nvPr>
        </p:nvSpPr>
        <p:spPr/>
        <p:txBody>
          <a:bodyPr/>
          <a:lstStyle/>
          <a:p>
            <a:fld id="{7C9039FE-EC01-4475-A896-9C53BAF890AE}" type="slidenum">
              <a:rPr lang="en-IN" smtClean="0"/>
              <a:t>‹#›</a:t>
            </a:fld>
            <a:endParaRPr lang="en-IN"/>
          </a:p>
        </p:txBody>
      </p:sp>
    </p:spTree>
    <p:extLst>
      <p:ext uri="{BB962C8B-B14F-4D97-AF65-F5344CB8AC3E}">
        <p14:creationId xmlns:p14="http://schemas.microsoft.com/office/powerpoint/2010/main" val="16094759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1A45C-CCF1-B13A-7AF6-B21A135B6035}"/>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9F30551C-7E0E-4324-D23E-B1ED91866C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460A09-5069-13BF-12FB-589DF22965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6ACD8CC3-DE3B-98CB-EBC1-812907F3A4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A9E874-0B8D-E4A8-F350-51A57479121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B6E124B5-CE18-0289-E9ED-3BDB3FEA554E}"/>
              </a:ext>
            </a:extLst>
          </p:cNvPr>
          <p:cNvSpPr>
            <a:spLocks noGrp="1"/>
          </p:cNvSpPr>
          <p:nvPr>
            <p:ph type="dt" sz="half" idx="10"/>
          </p:nvPr>
        </p:nvSpPr>
        <p:spPr/>
        <p:txBody>
          <a:bodyPr/>
          <a:lstStyle/>
          <a:p>
            <a:fld id="{3777EF9B-475B-4B41-8E0B-E1BCD464321D}" type="datetimeFigureOut">
              <a:rPr lang="en-IN" smtClean="0"/>
              <a:t>06-05-2026</a:t>
            </a:fld>
            <a:endParaRPr lang="en-IN"/>
          </a:p>
        </p:txBody>
      </p:sp>
      <p:sp>
        <p:nvSpPr>
          <p:cNvPr id="8" name="Footer Placeholder 7">
            <a:extLst>
              <a:ext uri="{FF2B5EF4-FFF2-40B4-BE49-F238E27FC236}">
                <a16:creationId xmlns:a16="http://schemas.microsoft.com/office/drawing/2014/main" id="{045D578C-7F41-CF49-86DA-DDFF917A0E9C}"/>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FA16507F-108A-52FE-4426-EAE5C6813FD8}"/>
              </a:ext>
            </a:extLst>
          </p:cNvPr>
          <p:cNvSpPr>
            <a:spLocks noGrp="1"/>
          </p:cNvSpPr>
          <p:nvPr>
            <p:ph type="sldNum" sz="quarter" idx="12"/>
          </p:nvPr>
        </p:nvSpPr>
        <p:spPr/>
        <p:txBody>
          <a:bodyPr/>
          <a:lstStyle/>
          <a:p>
            <a:fld id="{7C9039FE-EC01-4475-A896-9C53BAF890AE}" type="slidenum">
              <a:rPr lang="en-IN" smtClean="0"/>
              <a:t>‹#›</a:t>
            </a:fld>
            <a:endParaRPr lang="en-IN"/>
          </a:p>
        </p:txBody>
      </p:sp>
    </p:spTree>
    <p:extLst>
      <p:ext uri="{BB962C8B-B14F-4D97-AF65-F5344CB8AC3E}">
        <p14:creationId xmlns:p14="http://schemas.microsoft.com/office/powerpoint/2010/main" val="17567307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79871-1E59-F935-9666-2CE8340C707B}"/>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22537102-A621-7F86-53B3-32E8D8E40BDA}"/>
              </a:ext>
            </a:extLst>
          </p:cNvPr>
          <p:cNvSpPr>
            <a:spLocks noGrp="1"/>
          </p:cNvSpPr>
          <p:nvPr>
            <p:ph type="dt" sz="half" idx="10"/>
          </p:nvPr>
        </p:nvSpPr>
        <p:spPr/>
        <p:txBody>
          <a:bodyPr/>
          <a:lstStyle/>
          <a:p>
            <a:fld id="{3777EF9B-475B-4B41-8E0B-E1BCD464321D}" type="datetimeFigureOut">
              <a:rPr lang="en-IN" smtClean="0"/>
              <a:t>06-05-2026</a:t>
            </a:fld>
            <a:endParaRPr lang="en-IN"/>
          </a:p>
        </p:txBody>
      </p:sp>
      <p:sp>
        <p:nvSpPr>
          <p:cNvPr id="4" name="Footer Placeholder 3">
            <a:extLst>
              <a:ext uri="{FF2B5EF4-FFF2-40B4-BE49-F238E27FC236}">
                <a16:creationId xmlns:a16="http://schemas.microsoft.com/office/drawing/2014/main" id="{BB3D6788-F6F7-FD08-C304-2BA92B098488}"/>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2DD2A513-C57D-53DA-7597-0E6D4DE22998}"/>
              </a:ext>
            </a:extLst>
          </p:cNvPr>
          <p:cNvSpPr>
            <a:spLocks noGrp="1"/>
          </p:cNvSpPr>
          <p:nvPr>
            <p:ph type="sldNum" sz="quarter" idx="12"/>
          </p:nvPr>
        </p:nvSpPr>
        <p:spPr/>
        <p:txBody>
          <a:bodyPr/>
          <a:lstStyle/>
          <a:p>
            <a:fld id="{7C9039FE-EC01-4475-A896-9C53BAF890AE}" type="slidenum">
              <a:rPr lang="en-IN" smtClean="0"/>
              <a:t>‹#›</a:t>
            </a:fld>
            <a:endParaRPr lang="en-IN"/>
          </a:p>
        </p:txBody>
      </p:sp>
    </p:spTree>
    <p:extLst>
      <p:ext uri="{BB962C8B-B14F-4D97-AF65-F5344CB8AC3E}">
        <p14:creationId xmlns:p14="http://schemas.microsoft.com/office/powerpoint/2010/main" val="22621591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E23B35-60A9-D31B-7A13-E2602AC04683}"/>
              </a:ext>
            </a:extLst>
          </p:cNvPr>
          <p:cNvSpPr>
            <a:spLocks noGrp="1"/>
          </p:cNvSpPr>
          <p:nvPr>
            <p:ph type="dt" sz="half" idx="10"/>
          </p:nvPr>
        </p:nvSpPr>
        <p:spPr/>
        <p:txBody>
          <a:bodyPr/>
          <a:lstStyle/>
          <a:p>
            <a:fld id="{3777EF9B-475B-4B41-8E0B-E1BCD464321D}" type="datetimeFigureOut">
              <a:rPr lang="en-IN" smtClean="0"/>
              <a:t>06-05-2026</a:t>
            </a:fld>
            <a:endParaRPr lang="en-IN"/>
          </a:p>
        </p:txBody>
      </p:sp>
      <p:sp>
        <p:nvSpPr>
          <p:cNvPr id="3" name="Footer Placeholder 2">
            <a:extLst>
              <a:ext uri="{FF2B5EF4-FFF2-40B4-BE49-F238E27FC236}">
                <a16:creationId xmlns:a16="http://schemas.microsoft.com/office/drawing/2014/main" id="{58FAF613-890E-8992-1B42-9A189F90783A}"/>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9494D68F-66D9-B723-D364-D767B2B4D2A4}"/>
              </a:ext>
            </a:extLst>
          </p:cNvPr>
          <p:cNvSpPr>
            <a:spLocks noGrp="1"/>
          </p:cNvSpPr>
          <p:nvPr>
            <p:ph type="sldNum" sz="quarter" idx="12"/>
          </p:nvPr>
        </p:nvSpPr>
        <p:spPr/>
        <p:txBody>
          <a:bodyPr/>
          <a:lstStyle/>
          <a:p>
            <a:fld id="{7C9039FE-EC01-4475-A896-9C53BAF890AE}" type="slidenum">
              <a:rPr lang="en-IN" smtClean="0"/>
              <a:t>‹#›</a:t>
            </a:fld>
            <a:endParaRPr lang="en-IN"/>
          </a:p>
        </p:txBody>
      </p:sp>
    </p:spTree>
    <p:extLst>
      <p:ext uri="{BB962C8B-B14F-4D97-AF65-F5344CB8AC3E}">
        <p14:creationId xmlns:p14="http://schemas.microsoft.com/office/powerpoint/2010/main" val="35273651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A0405-6AF3-C5EE-EBFF-8F5F8168C9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BC11ED86-0C65-5965-6DD6-8F80979E63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793DAF1A-52EF-38D4-34EC-1F0ADD22BA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2B839C-1C64-97BB-013F-19A3F29B5492}"/>
              </a:ext>
            </a:extLst>
          </p:cNvPr>
          <p:cNvSpPr>
            <a:spLocks noGrp="1"/>
          </p:cNvSpPr>
          <p:nvPr>
            <p:ph type="dt" sz="half" idx="10"/>
          </p:nvPr>
        </p:nvSpPr>
        <p:spPr/>
        <p:txBody>
          <a:bodyPr/>
          <a:lstStyle/>
          <a:p>
            <a:fld id="{3777EF9B-475B-4B41-8E0B-E1BCD464321D}" type="datetimeFigureOut">
              <a:rPr lang="en-IN" smtClean="0"/>
              <a:t>06-05-2026</a:t>
            </a:fld>
            <a:endParaRPr lang="en-IN"/>
          </a:p>
        </p:txBody>
      </p:sp>
      <p:sp>
        <p:nvSpPr>
          <p:cNvPr id="6" name="Footer Placeholder 5">
            <a:extLst>
              <a:ext uri="{FF2B5EF4-FFF2-40B4-BE49-F238E27FC236}">
                <a16:creationId xmlns:a16="http://schemas.microsoft.com/office/drawing/2014/main" id="{0C208D0E-F117-2D97-4925-7B672D6AC838}"/>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F38F244E-BC30-2274-54FE-381B5B87E0BF}"/>
              </a:ext>
            </a:extLst>
          </p:cNvPr>
          <p:cNvSpPr>
            <a:spLocks noGrp="1"/>
          </p:cNvSpPr>
          <p:nvPr>
            <p:ph type="sldNum" sz="quarter" idx="12"/>
          </p:nvPr>
        </p:nvSpPr>
        <p:spPr/>
        <p:txBody>
          <a:bodyPr/>
          <a:lstStyle/>
          <a:p>
            <a:fld id="{7C9039FE-EC01-4475-A896-9C53BAF890AE}" type="slidenum">
              <a:rPr lang="en-IN" smtClean="0"/>
              <a:t>‹#›</a:t>
            </a:fld>
            <a:endParaRPr lang="en-IN"/>
          </a:p>
        </p:txBody>
      </p:sp>
    </p:spTree>
    <p:extLst>
      <p:ext uri="{BB962C8B-B14F-4D97-AF65-F5344CB8AC3E}">
        <p14:creationId xmlns:p14="http://schemas.microsoft.com/office/powerpoint/2010/main" val="2283773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90BA9-7272-385B-C0C2-E57E78073634}"/>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257F40A-7C45-F4C0-822D-3269AE5EBAD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8AF9A37-B266-9820-4718-BCF140C2AD0C}"/>
              </a:ext>
            </a:extLst>
          </p:cNvPr>
          <p:cNvSpPr>
            <a:spLocks noGrp="1"/>
          </p:cNvSpPr>
          <p:nvPr>
            <p:ph type="dt" sz="half" idx="10"/>
          </p:nvPr>
        </p:nvSpPr>
        <p:spPr/>
        <p:txBody>
          <a:bodyPr/>
          <a:lstStyle/>
          <a:p>
            <a:fld id="{E87934F0-4859-461F-B5E6-7D3769886C84}" type="datetimeFigureOut">
              <a:rPr lang="en-IN" smtClean="0"/>
              <a:t>06-05-2026</a:t>
            </a:fld>
            <a:endParaRPr lang="en-IN"/>
          </a:p>
        </p:txBody>
      </p:sp>
      <p:sp>
        <p:nvSpPr>
          <p:cNvPr id="5" name="Footer Placeholder 4">
            <a:extLst>
              <a:ext uri="{FF2B5EF4-FFF2-40B4-BE49-F238E27FC236}">
                <a16:creationId xmlns:a16="http://schemas.microsoft.com/office/drawing/2014/main" id="{61FBBEAE-3DD0-7BD2-9114-EA4E6EEAF25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9AA4FD2-4129-EE5F-F643-0A002E43A03B}"/>
              </a:ext>
            </a:extLst>
          </p:cNvPr>
          <p:cNvSpPr>
            <a:spLocks noGrp="1"/>
          </p:cNvSpPr>
          <p:nvPr>
            <p:ph type="sldNum" sz="quarter" idx="12"/>
          </p:nvPr>
        </p:nvSpPr>
        <p:spPr/>
        <p:txBody>
          <a:bodyPr/>
          <a:lstStyle/>
          <a:p>
            <a:fld id="{187016B0-6986-4457-8920-5117A334270A}" type="slidenum">
              <a:rPr lang="en-IN" smtClean="0"/>
              <a:t>‹#›</a:t>
            </a:fld>
            <a:endParaRPr lang="en-IN"/>
          </a:p>
        </p:txBody>
      </p:sp>
    </p:spTree>
    <p:extLst>
      <p:ext uri="{BB962C8B-B14F-4D97-AF65-F5344CB8AC3E}">
        <p14:creationId xmlns:p14="http://schemas.microsoft.com/office/powerpoint/2010/main" val="4286304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AFDAF-B4B6-F68F-C176-1240A956D1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A258EC6C-902D-CD66-B05B-6E82865090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C32C375B-478C-A41D-8AC2-6C326C0843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F60873-C44E-5E5E-C916-BFB377400F1A}"/>
              </a:ext>
            </a:extLst>
          </p:cNvPr>
          <p:cNvSpPr>
            <a:spLocks noGrp="1"/>
          </p:cNvSpPr>
          <p:nvPr>
            <p:ph type="dt" sz="half" idx="10"/>
          </p:nvPr>
        </p:nvSpPr>
        <p:spPr/>
        <p:txBody>
          <a:bodyPr/>
          <a:lstStyle/>
          <a:p>
            <a:fld id="{3777EF9B-475B-4B41-8E0B-E1BCD464321D}" type="datetimeFigureOut">
              <a:rPr lang="en-IN" smtClean="0"/>
              <a:t>06-05-2026</a:t>
            </a:fld>
            <a:endParaRPr lang="en-IN"/>
          </a:p>
        </p:txBody>
      </p:sp>
      <p:sp>
        <p:nvSpPr>
          <p:cNvPr id="6" name="Footer Placeholder 5">
            <a:extLst>
              <a:ext uri="{FF2B5EF4-FFF2-40B4-BE49-F238E27FC236}">
                <a16:creationId xmlns:a16="http://schemas.microsoft.com/office/drawing/2014/main" id="{BA574467-2C8C-C5A4-458C-333937C88EC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6B5A1B9C-AB7E-8AD8-5757-87E279CADA67}"/>
              </a:ext>
            </a:extLst>
          </p:cNvPr>
          <p:cNvSpPr>
            <a:spLocks noGrp="1"/>
          </p:cNvSpPr>
          <p:nvPr>
            <p:ph type="sldNum" sz="quarter" idx="12"/>
          </p:nvPr>
        </p:nvSpPr>
        <p:spPr/>
        <p:txBody>
          <a:bodyPr/>
          <a:lstStyle/>
          <a:p>
            <a:fld id="{7C9039FE-EC01-4475-A896-9C53BAF890AE}" type="slidenum">
              <a:rPr lang="en-IN" smtClean="0"/>
              <a:t>‹#›</a:t>
            </a:fld>
            <a:endParaRPr lang="en-IN"/>
          </a:p>
        </p:txBody>
      </p:sp>
    </p:spTree>
    <p:extLst>
      <p:ext uri="{BB962C8B-B14F-4D97-AF65-F5344CB8AC3E}">
        <p14:creationId xmlns:p14="http://schemas.microsoft.com/office/powerpoint/2010/main" val="24201147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38295-219C-9231-1E6B-ED9AD01090B2}"/>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7DDA97E9-52AB-BB9A-EDF4-483212B8746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67DCC5F-22D5-655F-A81B-A124E4C269CD}"/>
              </a:ext>
            </a:extLst>
          </p:cNvPr>
          <p:cNvSpPr>
            <a:spLocks noGrp="1"/>
          </p:cNvSpPr>
          <p:nvPr>
            <p:ph type="dt" sz="half" idx="10"/>
          </p:nvPr>
        </p:nvSpPr>
        <p:spPr/>
        <p:txBody>
          <a:bodyPr/>
          <a:lstStyle/>
          <a:p>
            <a:fld id="{3777EF9B-475B-4B41-8E0B-E1BCD464321D}" type="datetimeFigureOut">
              <a:rPr lang="en-IN" smtClean="0"/>
              <a:t>06-05-2026</a:t>
            </a:fld>
            <a:endParaRPr lang="en-IN"/>
          </a:p>
        </p:txBody>
      </p:sp>
      <p:sp>
        <p:nvSpPr>
          <p:cNvPr id="5" name="Footer Placeholder 4">
            <a:extLst>
              <a:ext uri="{FF2B5EF4-FFF2-40B4-BE49-F238E27FC236}">
                <a16:creationId xmlns:a16="http://schemas.microsoft.com/office/drawing/2014/main" id="{9E035A9B-9A59-0C33-59AB-BCEDAFCA1B8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6C2904E-2C40-AB1F-1153-578DD027380C}"/>
              </a:ext>
            </a:extLst>
          </p:cNvPr>
          <p:cNvSpPr>
            <a:spLocks noGrp="1"/>
          </p:cNvSpPr>
          <p:nvPr>
            <p:ph type="sldNum" sz="quarter" idx="12"/>
          </p:nvPr>
        </p:nvSpPr>
        <p:spPr/>
        <p:txBody>
          <a:bodyPr/>
          <a:lstStyle/>
          <a:p>
            <a:fld id="{7C9039FE-EC01-4475-A896-9C53BAF890AE}" type="slidenum">
              <a:rPr lang="en-IN" smtClean="0"/>
              <a:t>‹#›</a:t>
            </a:fld>
            <a:endParaRPr lang="en-IN"/>
          </a:p>
        </p:txBody>
      </p:sp>
    </p:spTree>
    <p:extLst>
      <p:ext uri="{BB962C8B-B14F-4D97-AF65-F5344CB8AC3E}">
        <p14:creationId xmlns:p14="http://schemas.microsoft.com/office/powerpoint/2010/main" val="5138413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04F0BB-87FA-F64E-0C0B-483BCC5B7A4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FB90A80-3F27-FB30-CA14-84A3837DBF6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665F764-4D6B-DCBD-27D5-AE4383A19FFE}"/>
              </a:ext>
            </a:extLst>
          </p:cNvPr>
          <p:cNvSpPr>
            <a:spLocks noGrp="1"/>
          </p:cNvSpPr>
          <p:nvPr>
            <p:ph type="dt" sz="half" idx="10"/>
          </p:nvPr>
        </p:nvSpPr>
        <p:spPr/>
        <p:txBody>
          <a:bodyPr/>
          <a:lstStyle/>
          <a:p>
            <a:fld id="{3777EF9B-475B-4B41-8E0B-E1BCD464321D}" type="datetimeFigureOut">
              <a:rPr lang="en-IN" smtClean="0"/>
              <a:t>06-05-2026</a:t>
            </a:fld>
            <a:endParaRPr lang="en-IN"/>
          </a:p>
        </p:txBody>
      </p:sp>
      <p:sp>
        <p:nvSpPr>
          <p:cNvPr id="5" name="Footer Placeholder 4">
            <a:extLst>
              <a:ext uri="{FF2B5EF4-FFF2-40B4-BE49-F238E27FC236}">
                <a16:creationId xmlns:a16="http://schemas.microsoft.com/office/drawing/2014/main" id="{79E46BE8-2C88-79EB-CF8F-6250A127360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EA09F49-BECD-D81C-74A0-4BC3034704D0}"/>
              </a:ext>
            </a:extLst>
          </p:cNvPr>
          <p:cNvSpPr>
            <a:spLocks noGrp="1"/>
          </p:cNvSpPr>
          <p:nvPr>
            <p:ph type="sldNum" sz="quarter" idx="12"/>
          </p:nvPr>
        </p:nvSpPr>
        <p:spPr/>
        <p:txBody>
          <a:bodyPr/>
          <a:lstStyle/>
          <a:p>
            <a:fld id="{7C9039FE-EC01-4475-A896-9C53BAF890AE}" type="slidenum">
              <a:rPr lang="en-IN" smtClean="0"/>
              <a:t>‹#›</a:t>
            </a:fld>
            <a:endParaRPr lang="en-IN"/>
          </a:p>
        </p:txBody>
      </p:sp>
    </p:spTree>
    <p:extLst>
      <p:ext uri="{BB962C8B-B14F-4D97-AF65-F5344CB8AC3E}">
        <p14:creationId xmlns:p14="http://schemas.microsoft.com/office/powerpoint/2010/main" val="1883962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B42AA-27F4-364D-0B5F-377B3865DF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418B31C2-2C53-5042-CFB3-324D50375AF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E9891C-7A44-FA53-5B9E-90936A76E6E7}"/>
              </a:ext>
            </a:extLst>
          </p:cNvPr>
          <p:cNvSpPr>
            <a:spLocks noGrp="1"/>
          </p:cNvSpPr>
          <p:nvPr>
            <p:ph type="dt" sz="half" idx="10"/>
          </p:nvPr>
        </p:nvSpPr>
        <p:spPr/>
        <p:txBody>
          <a:bodyPr/>
          <a:lstStyle/>
          <a:p>
            <a:fld id="{E87934F0-4859-461F-B5E6-7D3769886C84}" type="datetimeFigureOut">
              <a:rPr lang="en-IN" smtClean="0"/>
              <a:t>06-05-2026</a:t>
            </a:fld>
            <a:endParaRPr lang="en-IN"/>
          </a:p>
        </p:txBody>
      </p:sp>
      <p:sp>
        <p:nvSpPr>
          <p:cNvPr id="5" name="Footer Placeholder 4">
            <a:extLst>
              <a:ext uri="{FF2B5EF4-FFF2-40B4-BE49-F238E27FC236}">
                <a16:creationId xmlns:a16="http://schemas.microsoft.com/office/drawing/2014/main" id="{9EC6654F-A530-0376-C7A5-4148952A089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336E26C-6B54-713B-3070-1C4A56EBA8C0}"/>
              </a:ext>
            </a:extLst>
          </p:cNvPr>
          <p:cNvSpPr>
            <a:spLocks noGrp="1"/>
          </p:cNvSpPr>
          <p:nvPr>
            <p:ph type="sldNum" sz="quarter" idx="12"/>
          </p:nvPr>
        </p:nvSpPr>
        <p:spPr/>
        <p:txBody>
          <a:bodyPr/>
          <a:lstStyle/>
          <a:p>
            <a:fld id="{187016B0-6986-4457-8920-5117A334270A}" type="slidenum">
              <a:rPr lang="en-IN" smtClean="0"/>
              <a:t>‹#›</a:t>
            </a:fld>
            <a:endParaRPr lang="en-IN"/>
          </a:p>
        </p:txBody>
      </p:sp>
    </p:spTree>
    <p:extLst>
      <p:ext uri="{BB962C8B-B14F-4D97-AF65-F5344CB8AC3E}">
        <p14:creationId xmlns:p14="http://schemas.microsoft.com/office/powerpoint/2010/main" val="968948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998AE-0315-3F8E-ABF4-4193F6BBC03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3C46F25E-C07A-278F-1EF7-6345B0B57F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32B316C8-7128-36AB-AF2B-6DDBE3BB30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8C0CD91D-68A5-0273-488B-AE5A9B70ECA8}"/>
              </a:ext>
            </a:extLst>
          </p:cNvPr>
          <p:cNvSpPr>
            <a:spLocks noGrp="1"/>
          </p:cNvSpPr>
          <p:nvPr>
            <p:ph type="dt" sz="half" idx="10"/>
          </p:nvPr>
        </p:nvSpPr>
        <p:spPr/>
        <p:txBody>
          <a:bodyPr/>
          <a:lstStyle/>
          <a:p>
            <a:fld id="{E87934F0-4859-461F-B5E6-7D3769886C84}" type="datetimeFigureOut">
              <a:rPr lang="en-IN" smtClean="0"/>
              <a:t>06-05-2026</a:t>
            </a:fld>
            <a:endParaRPr lang="en-IN"/>
          </a:p>
        </p:txBody>
      </p:sp>
      <p:sp>
        <p:nvSpPr>
          <p:cNvPr id="6" name="Footer Placeholder 5">
            <a:extLst>
              <a:ext uri="{FF2B5EF4-FFF2-40B4-BE49-F238E27FC236}">
                <a16:creationId xmlns:a16="http://schemas.microsoft.com/office/drawing/2014/main" id="{274F0297-BA06-A452-099F-0943CC37D830}"/>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950D7012-8555-9C0F-72B4-4AC2D6AEC9C0}"/>
              </a:ext>
            </a:extLst>
          </p:cNvPr>
          <p:cNvSpPr>
            <a:spLocks noGrp="1"/>
          </p:cNvSpPr>
          <p:nvPr>
            <p:ph type="sldNum" sz="quarter" idx="12"/>
          </p:nvPr>
        </p:nvSpPr>
        <p:spPr/>
        <p:txBody>
          <a:bodyPr/>
          <a:lstStyle/>
          <a:p>
            <a:fld id="{187016B0-6986-4457-8920-5117A334270A}" type="slidenum">
              <a:rPr lang="en-IN" smtClean="0"/>
              <a:t>‹#›</a:t>
            </a:fld>
            <a:endParaRPr lang="en-IN"/>
          </a:p>
        </p:txBody>
      </p:sp>
    </p:spTree>
    <p:extLst>
      <p:ext uri="{BB962C8B-B14F-4D97-AF65-F5344CB8AC3E}">
        <p14:creationId xmlns:p14="http://schemas.microsoft.com/office/powerpoint/2010/main" val="171106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68E97-1F5A-3EBE-D27A-52F1653F398C}"/>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BEA7D6CB-5571-41E8-4824-33FAD9FADC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12B15F-3735-D768-3C1E-B5CEF2012B3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159593F3-7EF2-5282-D87F-5CB4DE9753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EA55D2-F704-4658-AB33-62F39E73234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E64AFE39-573E-813A-78B9-49077ABB9864}"/>
              </a:ext>
            </a:extLst>
          </p:cNvPr>
          <p:cNvSpPr>
            <a:spLocks noGrp="1"/>
          </p:cNvSpPr>
          <p:nvPr>
            <p:ph type="dt" sz="half" idx="10"/>
          </p:nvPr>
        </p:nvSpPr>
        <p:spPr/>
        <p:txBody>
          <a:bodyPr/>
          <a:lstStyle/>
          <a:p>
            <a:fld id="{E87934F0-4859-461F-B5E6-7D3769886C84}" type="datetimeFigureOut">
              <a:rPr lang="en-IN" smtClean="0"/>
              <a:t>06-05-2026</a:t>
            </a:fld>
            <a:endParaRPr lang="en-IN"/>
          </a:p>
        </p:txBody>
      </p:sp>
      <p:sp>
        <p:nvSpPr>
          <p:cNvPr id="8" name="Footer Placeholder 7">
            <a:extLst>
              <a:ext uri="{FF2B5EF4-FFF2-40B4-BE49-F238E27FC236}">
                <a16:creationId xmlns:a16="http://schemas.microsoft.com/office/drawing/2014/main" id="{9387BCB4-3899-962F-364B-7C2B9D1CDE49}"/>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281EE0DC-86A3-37FD-E365-08F62881B730}"/>
              </a:ext>
            </a:extLst>
          </p:cNvPr>
          <p:cNvSpPr>
            <a:spLocks noGrp="1"/>
          </p:cNvSpPr>
          <p:nvPr>
            <p:ph type="sldNum" sz="quarter" idx="12"/>
          </p:nvPr>
        </p:nvSpPr>
        <p:spPr/>
        <p:txBody>
          <a:bodyPr/>
          <a:lstStyle/>
          <a:p>
            <a:fld id="{187016B0-6986-4457-8920-5117A334270A}" type="slidenum">
              <a:rPr lang="en-IN" smtClean="0"/>
              <a:t>‹#›</a:t>
            </a:fld>
            <a:endParaRPr lang="en-IN"/>
          </a:p>
        </p:txBody>
      </p:sp>
    </p:spTree>
    <p:extLst>
      <p:ext uri="{BB962C8B-B14F-4D97-AF65-F5344CB8AC3E}">
        <p14:creationId xmlns:p14="http://schemas.microsoft.com/office/powerpoint/2010/main" val="4114262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D931B-F74E-8196-190F-8DA5024CA999}"/>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F331FFAF-3521-D629-45B7-CFFACAA010F0}"/>
              </a:ext>
            </a:extLst>
          </p:cNvPr>
          <p:cNvSpPr>
            <a:spLocks noGrp="1"/>
          </p:cNvSpPr>
          <p:nvPr>
            <p:ph type="dt" sz="half" idx="10"/>
          </p:nvPr>
        </p:nvSpPr>
        <p:spPr/>
        <p:txBody>
          <a:bodyPr/>
          <a:lstStyle/>
          <a:p>
            <a:fld id="{E87934F0-4859-461F-B5E6-7D3769886C84}" type="datetimeFigureOut">
              <a:rPr lang="en-IN" smtClean="0"/>
              <a:t>06-05-2026</a:t>
            </a:fld>
            <a:endParaRPr lang="en-IN"/>
          </a:p>
        </p:txBody>
      </p:sp>
      <p:sp>
        <p:nvSpPr>
          <p:cNvPr id="4" name="Footer Placeholder 3">
            <a:extLst>
              <a:ext uri="{FF2B5EF4-FFF2-40B4-BE49-F238E27FC236}">
                <a16:creationId xmlns:a16="http://schemas.microsoft.com/office/drawing/2014/main" id="{766744D5-8B5C-5D79-6C66-E94F53222C4F}"/>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493687F7-F12B-5AAD-6435-4C8A02B90443}"/>
              </a:ext>
            </a:extLst>
          </p:cNvPr>
          <p:cNvSpPr>
            <a:spLocks noGrp="1"/>
          </p:cNvSpPr>
          <p:nvPr>
            <p:ph type="sldNum" sz="quarter" idx="12"/>
          </p:nvPr>
        </p:nvSpPr>
        <p:spPr/>
        <p:txBody>
          <a:bodyPr/>
          <a:lstStyle/>
          <a:p>
            <a:fld id="{187016B0-6986-4457-8920-5117A334270A}" type="slidenum">
              <a:rPr lang="en-IN" smtClean="0"/>
              <a:t>‹#›</a:t>
            </a:fld>
            <a:endParaRPr lang="en-IN"/>
          </a:p>
        </p:txBody>
      </p:sp>
    </p:spTree>
    <p:extLst>
      <p:ext uri="{BB962C8B-B14F-4D97-AF65-F5344CB8AC3E}">
        <p14:creationId xmlns:p14="http://schemas.microsoft.com/office/powerpoint/2010/main" val="748547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BB94FA-F11F-B97D-98C2-35BF0EDBF6C0}"/>
              </a:ext>
            </a:extLst>
          </p:cNvPr>
          <p:cNvSpPr>
            <a:spLocks noGrp="1"/>
          </p:cNvSpPr>
          <p:nvPr>
            <p:ph type="dt" sz="half" idx="10"/>
          </p:nvPr>
        </p:nvSpPr>
        <p:spPr/>
        <p:txBody>
          <a:bodyPr/>
          <a:lstStyle/>
          <a:p>
            <a:fld id="{E87934F0-4859-461F-B5E6-7D3769886C84}" type="datetimeFigureOut">
              <a:rPr lang="en-IN" smtClean="0"/>
              <a:t>06-05-2026</a:t>
            </a:fld>
            <a:endParaRPr lang="en-IN"/>
          </a:p>
        </p:txBody>
      </p:sp>
      <p:sp>
        <p:nvSpPr>
          <p:cNvPr id="3" name="Footer Placeholder 2">
            <a:extLst>
              <a:ext uri="{FF2B5EF4-FFF2-40B4-BE49-F238E27FC236}">
                <a16:creationId xmlns:a16="http://schemas.microsoft.com/office/drawing/2014/main" id="{F1A9F891-94F6-06D2-F3BB-826800FD7ED5}"/>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BC0574B1-8CC1-5B1C-0558-828516CF6C34}"/>
              </a:ext>
            </a:extLst>
          </p:cNvPr>
          <p:cNvSpPr>
            <a:spLocks noGrp="1"/>
          </p:cNvSpPr>
          <p:nvPr>
            <p:ph type="sldNum" sz="quarter" idx="12"/>
          </p:nvPr>
        </p:nvSpPr>
        <p:spPr/>
        <p:txBody>
          <a:bodyPr/>
          <a:lstStyle/>
          <a:p>
            <a:fld id="{187016B0-6986-4457-8920-5117A334270A}" type="slidenum">
              <a:rPr lang="en-IN" smtClean="0"/>
              <a:t>‹#›</a:t>
            </a:fld>
            <a:endParaRPr lang="en-IN"/>
          </a:p>
        </p:txBody>
      </p:sp>
    </p:spTree>
    <p:extLst>
      <p:ext uri="{BB962C8B-B14F-4D97-AF65-F5344CB8AC3E}">
        <p14:creationId xmlns:p14="http://schemas.microsoft.com/office/powerpoint/2010/main" val="1543812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6E45D-E005-ED9E-169F-A35A80C623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B4416DC4-D1E8-A4D6-CF97-20767A83FB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AA2DBD49-01D9-8400-D456-B5BEB93833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007453-44BB-0F31-24CF-1CC96CC09374}"/>
              </a:ext>
            </a:extLst>
          </p:cNvPr>
          <p:cNvSpPr>
            <a:spLocks noGrp="1"/>
          </p:cNvSpPr>
          <p:nvPr>
            <p:ph type="dt" sz="half" idx="10"/>
          </p:nvPr>
        </p:nvSpPr>
        <p:spPr/>
        <p:txBody>
          <a:bodyPr/>
          <a:lstStyle/>
          <a:p>
            <a:fld id="{E87934F0-4859-461F-B5E6-7D3769886C84}" type="datetimeFigureOut">
              <a:rPr lang="en-IN" smtClean="0"/>
              <a:t>06-05-2026</a:t>
            </a:fld>
            <a:endParaRPr lang="en-IN"/>
          </a:p>
        </p:txBody>
      </p:sp>
      <p:sp>
        <p:nvSpPr>
          <p:cNvPr id="6" name="Footer Placeholder 5">
            <a:extLst>
              <a:ext uri="{FF2B5EF4-FFF2-40B4-BE49-F238E27FC236}">
                <a16:creationId xmlns:a16="http://schemas.microsoft.com/office/drawing/2014/main" id="{BF2CFFD4-7305-CB66-E51D-0FF8FDC09A8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E8275A2B-2E55-9441-E0A7-FC0773C3EC02}"/>
              </a:ext>
            </a:extLst>
          </p:cNvPr>
          <p:cNvSpPr>
            <a:spLocks noGrp="1"/>
          </p:cNvSpPr>
          <p:nvPr>
            <p:ph type="sldNum" sz="quarter" idx="12"/>
          </p:nvPr>
        </p:nvSpPr>
        <p:spPr/>
        <p:txBody>
          <a:bodyPr/>
          <a:lstStyle/>
          <a:p>
            <a:fld id="{187016B0-6986-4457-8920-5117A334270A}" type="slidenum">
              <a:rPr lang="en-IN" smtClean="0"/>
              <a:t>‹#›</a:t>
            </a:fld>
            <a:endParaRPr lang="en-IN"/>
          </a:p>
        </p:txBody>
      </p:sp>
    </p:spTree>
    <p:extLst>
      <p:ext uri="{BB962C8B-B14F-4D97-AF65-F5344CB8AC3E}">
        <p14:creationId xmlns:p14="http://schemas.microsoft.com/office/powerpoint/2010/main" val="2550184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761ED-6C71-CA6F-EC57-57BA1CA411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307D9C4E-A346-03B1-2804-A2E629D38F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961BAEB3-96A0-0938-388E-5C45FA6CF7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8ECE1F-0805-E07C-CF3F-5D02CD10BAC0}"/>
              </a:ext>
            </a:extLst>
          </p:cNvPr>
          <p:cNvSpPr>
            <a:spLocks noGrp="1"/>
          </p:cNvSpPr>
          <p:nvPr>
            <p:ph type="dt" sz="half" idx="10"/>
          </p:nvPr>
        </p:nvSpPr>
        <p:spPr/>
        <p:txBody>
          <a:bodyPr/>
          <a:lstStyle/>
          <a:p>
            <a:fld id="{E87934F0-4859-461F-B5E6-7D3769886C84}" type="datetimeFigureOut">
              <a:rPr lang="en-IN" smtClean="0"/>
              <a:t>06-05-2026</a:t>
            </a:fld>
            <a:endParaRPr lang="en-IN"/>
          </a:p>
        </p:txBody>
      </p:sp>
      <p:sp>
        <p:nvSpPr>
          <p:cNvPr id="6" name="Footer Placeholder 5">
            <a:extLst>
              <a:ext uri="{FF2B5EF4-FFF2-40B4-BE49-F238E27FC236}">
                <a16:creationId xmlns:a16="http://schemas.microsoft.com/office/drawing/2014/main" id="{22E8DE29-3361-6B93-6175-743C62A9F7B9}"/>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6AEFE48B-9676-8E72-CB3D-24F6410B0804}"/>
              </a:ext>
            </a:extLst>
          </p:cNvPr>
          <p:cNvSpPr>
            <a:spLocks noGrp="1"/>
          </p:cNvSpPr>
          <p:nvPr>
            <p:ph type="sldNum" sz="quarter" idx="12"/>
          </p:nvPr>
        </p:nvSpPr>
        <p:spPr/>
        <p:txBody>
          <a:bodyPr/>
          <a:lstStyle/>
          <a:p>
            <a:fld id="{187016B0-6986-4457-8920-5117A334270A}" type="slidenum">
              <a:rPr lang="en-IN" smtClean="0"/>
              <a:t>‹#›</a:t>
            </a:fld>
            <a:endParaRPr lang="en-IN"/>
          </a:p>
        </p:txBody>
      </p:sp>
    </p:spTree>
    <p:extLst>
      <p:ext uri="{BB962C8B-B14F-4D97-AF65-F5344CB8AC3E}">
        <p14:creationId xmlns:p14="http://schemas.microsoft.com/office/powerpoint/2010/main" val="360607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D3A525-753D-75F4-CFAB-CAD6303B80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BB425B5-EECB-197D-6B14-A67AED1588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9824923-B09A-D075-9096-020CC185AF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87934F0-4859-461F-B5E6-7D3769886C84}" type="datetimeFigureOut">
              <a:rPr lang="en-IN" smtClean="0"/>
              <a:t>06-05-2026</a:t>
            </a:fld>
            <a:endParaRPr lang="en-IN"/>
          </a:p>
        </p:txBody>
      </p:sp>
      <p:sp>
        <p:nvSpPr>
          <p:cNvPr id="5" name="Footer Placeholder 4">
            <a:extLst>
              <a:ext uri="{FF2B5EF4-FFF2-40B4-BE49-F238E27FC236}">
                <a16:creationId xmlns:a16="http://schemas.microsoft.com/office/drawing/2014/main" id="{E46B3539-60E6-9A60-2DCB-7229400E9A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N"/>
          </a:p>
        </p:txBody>
      </p:sp>
      <p:sp>
        <p:nvSpPr>
          <p:cNvPr id="6" name="Slide Number Placeholder 5">
            <a:extLst>
              <a:ext uri="{FF2B5EF4-FFF2-40B4-BE49-F238E27FC236}">
                <a16:creationId xmlns:a16="http://schemas.microsoft.com/office/drawing/2014/main" id="{DC73F25C-4142-16FC-71F6-12923C6123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87016B0-6986-4457-8920-5117A334270A}" type="slidenum">
              <a:rPr lang="en-IN" smtClean="0"/>
              <a:t>‹#›</a:t>
            </a:fld>
            <a:endParaRPr lang="en-IN"/>
          </a:p>
        </p:txBody>
      </p:sp>
    </p:spTree>
    <p:extLst>
      <p:ext uri="{BB962C8B-B14F-4D97-AF65-F5344CB8AC3E}">
        <p14:creationId xmlns:p14="http://schemas.microsoft.com/office/powerpoint/2010/main" val="36467723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670A0A-3683-3C56-1C03-9EA9758861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84AE9B1B-7FC8-5EC4-D00A-120B31D969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1ABCFE3-757D-0727-F805-DF654B5AE1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77EF9B-475B-4B41-8E0B-E1BCD464321D}" type="datetimeFigureOut">
              <a:rPr lang="en-IN" smtClean="0"/>
              <a:t>06-05-2026</a:t>
            </a:fld>
            <a:endParaRPr lang="en-IN"/>
          </a:p>
        </p:txBody>
      </p:sp>
      <p:sp>
        <p:nvSpPr>
          <p:cNvPr id="5" name="Footer Placeholder 4">
            <a:extLst>
              <a:ext uri="{FF2B5EF4-FFF2-40B4-BE49-F238E27FC236}">
                <a16:creationId xmlns:a16="http://schemas.microsoft.com/office/drawing/2014/main" id="{0659E3C7-CB15-31C0-6234-A47BAC2017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CD3EBCA1-7D07-ADE4-B2CD-C0FE288ECC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9039FE-EC01-4475-A896-9C53BAF890AE}" type="slidenum">
              <a:rPr lang="en-IN" smtClean="0"/>
              <a:t>‹#›</a:t>
            </a:fld>
            <a:endParaRPr lang="en-IN"/>
          </a:p>
        </p:txBody>
      </p:sp>
    </p:spTree>
    <p:extLst>
      <p:ext uri="{BB962C8B-B14F-4D97-AF65-F5344CB8AC3E}">
        <p14:creationId xmlns:p14="http://schemas.microsoft.com/office/powerpoint/2010/main" val="35478122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107.png"/><Relationship Id="rId3" Type="http://schemas.openxmlformats.org/officeDocument/2006/relationships/image" Target="../media/image33.png"/><Relationship Id="rId7"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image" Target="../media/image870.png"/><Relationship Id="rId10" Type="http://schemas.openxmlformats.org/officeDocument/2006/relationships/image" Target="../media/image38.png"/><Relationship Id="rId4" Type="http://schemas.openxmlformats.org/officeDocument/2006/relationships/image" Target="../media/image34.png"/><Relationship Id="rId9"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110.png"/><Relationship Id="rId18" Type="http://schemas.openxmlformats.org/officeDocument/2006/relationships/image" Target="../media/image16.png"/><Relationship Id="rId21" Type="http://schemas.openxmlformats.org/officeDocument/2006/relationships/image" Target="../media/image190.png"/><Relationship Id="rId7" Type="http://schemas.openxmlformats.org/officeDocument/2006/relationships/image" Target="../media/image58.png"/><Relationship Id="rId12" Type="http://schemas.openxmlformats.org/officeDocument/2006/relationships/image" Target="../media/image100.png"/><Relationship Id="rId17" Type="http://schemas.openxmlformats.org/officeDocument/2006/relationships/image" Target="../media/image150.png"/><Relationship Id="rId16" Type="http://schemas.openxmlformats.org/officeDocument/2006/relationships/image" Target="../media/image140.png"/><Relationship Id="rId20" Type="http://schemas.openxmlformats.org/officeDocument/2006/relationships/image" Target="../media/image180.png"/><Relationship Id="rId1" Type="http://schemas.openxmlformats.org/officeDocument/2006/relationships/slideLayout" Target="../slideLayouts/slideLayout13.xml"/><Relationship Id="rId6" Type="http://schemas.openxmlformats.org/officeDocument/2006/relationships/image" Target="../media/image43.png"/><Relationship Id="rId11" Type="http://schemas.openxmlformats.org/officeDocument/2006/relationships/image" Target="../media/image90.png"/><Relationship Id="rId5" Type="http://schemas.openxmlformats.org/officeDocument/2006/relationships/image" Target="../media/image42.png"/><Relationship Id="rId15" Type="http://schemas.openxmlformats.org/officeDocument/2006/relationships/image" Target="../media/image130.png"/><Relationship Id="rId10" Type="http://schemas.openxmlformats.org/officeDocument/2006/relationships/image" Target="../media/image80.png"/><Relationship Id="rId19" Type="http://schemas.openxmlformats.org/officeDocument/2006/relationships/image" Target="../media/image170.png"/><Relationship Id="rId4" Type="http://schemas.openxmlformats.org/officeDocument/2006/relationships/image" Target="../media/image120.png"/><Relationship Id="rId9" Type="http://schemas.openxmlformats.org/officeDocument/2006/relationships/image" Target="../media/image7.png"/><Relationship Id="rId14" Type="http://schemas.openxmlformats.org/officeDocument/2006/relationships/image" Target="../media/image44.png"/><Relationship Id="rId22" Type="http://schemas.openxmlformats.org/officeDocument/2006/relationships/image" Target="../media/image45.svg"/></Relationships>
</file>

<file path=ppt/slides/_rels/slide14.xml.rels><?xml version="1.0" encoding="UTF-8" standalone="yes"?>
<Relationships xmlns="http://schemas.openxmlformats.org/package/2006/relationships"><Relationship Id="rId18" Type="http://schemas.openxmlformats.org/officeDocument/2006/relationships/image" Target="../media/image360.png"/><Relationship Id="rId21" Type="http://schemas.openxmlformats.org/officeDocument/2006/relationships/image" Target="../media/image46.jpeg"/><Relationship Id="rId2" Type="http://schemas.openxmlformats.org/officeDocument/2006/relationships/image" Target="../media/image210.png"/><Relationship Id="rId20" Type="http://schemas.openxmlformats.org/officeDocument/2006/relationships/image" Target="../media/image380.png"/><Relationship Id="rId1" Type="http://schemas.openxmlformats.org/officeDocument/2006/relationships/slideLayout" Target="../slideLayouts/slideLayout13.xml"/><Relationship Id="rId22" Type="http://schemas.openxmlformats.org/officeDocument/2006/relationships/image" Target="../media/image47.png"/></Relationships>
</file>

<file path=ppt/slides/_rels/slide15.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image" Target="../media/image49.emf"/><Relationship Id="rId7" Type="http://schemas.openxmlformats.org/officeDocument/2006/relationships/image" Target="../media/image1000.png"/><Relationship Id="rId2" Type="http://schemas.openxmlformats.org/officeDocument/2006/relationships/image" Target="../media/image48.emf"/><Relationship Id="rId1" Type="http://schemas.openxmlformats.org/officeDocument/2006/relationships/slideLayout" Target="../slideLayouts/slideLayout13.xml"/><Relationship Id="rId6" Type="http://schemas.openxmlformats.org/officeDocument/2006/relationships/image" Target="../media/image99.png"/><Relationship Id="rId5" Type="http://schemas.openxmlformats.org/officeDocument/2006/relationships/image" Target="../media/image51.png"/><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6.gif"/></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820.png"/><Relationship Id="rId5" Type="http://schemas.openxmlformats.org/officeDocument/2006/relationships/image" Target="../media/image810.png"/><Relationship Id="rId10" Type="http://schemas.openxmlformats.org/officeDocument/2006/relationships/image" Target="../media/image30.png"/><Relationship Id="rId4" Type="http://schemas.openxmlformats.org/officeDocument/2006/relationships/image" Target="../media/image26.emf"/><Relationship Id="rId9"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97.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04FBE-CE03-FEDC-4D32-367BA394DE63}"/>
              </a:ext>
            </a:extLst>
          </p:cNvPr>
          <p:cNvSpPr>
            <a:spLocks noGrp="1"/>
          </p:cNvSpPr>
          <p:nvPr>
            <p:ph type="ctrTitle"/>
          </p:nvPr>
        </p:nvSpPr>
        <p:spPr>
          <a:xfrm>
            <a:off x="1059842" y="779530"/>
            <a:ext cx="10372121" cy="3028230"/>
          </a:xfrm>
        </p:spPr>
        <p:txBody>
          <a:bodyPr>
            <a:normAutofit fontScale="90000"/>
          </a:bodyPr>
          <a:lstStyle/>
          <a:p>
            <a:r>
              <a:rPr lang="en-US" sz="4400" b="1" dirty="0"/>
              <a:t>The gradual evolution of friction following a normal stress step reflects changes in contact strength, not contact area </a:t>
            </a:r>
            <a:br>
              <a:rPr lang="en-US" sz="4400" b="1" u="sng" dirty="0"/>
            </a:br>
            <a:endParaRPr lang="en-IN" sz="4400" b="1" u="sng" dirty="0"/>
          </a:p>
        </p:txBody>
      </p:sp>
      <p:sp>
        <p:nvSpPr>
          <p:cNvPr id="3" name="Subtitle 2">
            <a:extLst>
              <a:ext uri="{FF2B5EF4-FFF2-40B4-BE49-F238E27FC236}">
                <a16:creationId xmlns:a16="http://schemas.microsoft.com/office/drawing/2014/main" id="{C2AEE6E9-4078-766E-3BF7-B1205BEAEDB5}"/>
              </a:ext>
            </a:extLst>
          </p:cNvPr>
          <p:cNvSpPr>
            <a:spLocks noGrp="1"/>
          </p:cNvSpPr>
          <p:nvPr>
            <p:ph type="subTitle" idx="1"/>
          </p:nvPr>
        </p:nvSpPr>
        <p:spPr/>
        <p:txBody>
          <a:bodyPr>
            <a:normAutofit/>
          </a:bodyPr>
          <a:lstStyle/>
          <a:p>
            <a:r>
              <a:rPr lang="en-US" sz="3200" dirty="0"/>
              <a:t>Pathikrit Bhattacharya, Terry Tullis, Allan Rubin, Nick Beeler and Nir </a:t>
            </a:r>
            <a:r>
              <a:rPr lang="en-US" sz="3200" dirty="0" err="1"/>
              <a:t>Badt</a:t>
            </a:r>
            <a:endParaRPr lang="en-IN" sz="3200" dirty="0"/>
          </a:p>
        </p:txBody>
      </p:sp>
      <p:sp>
        <p:nvSpPr>
          <p:cNvPr id="5" name="TextBox 4">
            <a:extLst>
              <a:ext uri="{FF2B5EF4-FFF2-40B4-BE49-F238E27FC236}">
                <a16:creationId xmlns:a16="http://schemas.microsoft.com/office/drawing/2014/main" id="{A96F4B7E-63B4-35E7-90E9-44A3BA5F9EAD}"/>
              </a:ext>
            </a:extLst>
          </p:cNvPr>
          <p:cNvSpPr txBox="1"/>
          <p:nvPr/>
        </p:nvSpPr>
        <p:spPr>
          <a:xfrm>
            <a:off x="4429921" y="909558"/>
            <a:ext cx="3309582" cy="461665"/>
          </a:xfrm>
          <a:prstGeom prst="rect">
            <a:avLst/>
          </a:prstGeom>
          <a:noFill/>
        </p:spPr>
        <p:txBody>
          <a:bodyPr wrap="square">
            <a:spAutoFit/>
          </a:bodyPr>
          <a:lstStyle/>
          <a:p>
            <a:pPr lvl="0">
              <a:defRPr/>
            </a:pPr>
            <a:r>
              <a:rPr lang="en-IN" sz="2400" b="1" dirty="0">
                <a:effectLst>
                  <a:outerShdw blurRad="38100" dist="38100" dir="2700000" algn="tl">
                    <a:srgbClr val="000000">
                      <a:alpha val="43137"/>
                    </a:srgbClr>
                  </a:outerShdw>
                </a:effectLst>
              </a:rPr>
              <a:t>SM4.3: EGU26-17731</a:t>
            </a:r>
            <a:endParaRPr kumimoji="0" lang="en-IN"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a:endParaRPr>
          </a:p>
        </p:txBody>
      </p:sp>
      <p:pic>
        <p:nvPicPr>
          <p:cNvPr id="1026" name="Picture 2" descr="Image result for niser logo">
            <a:extLst>
              <a:ext uri="{FF2B5EF4-FFF2-40B4-BE49-F238E27FC236}">
                <a16:creationId xmlns:a16="http://schemas.microsoft.com/office/drawing/2014/main" id="{0549AE00-0461-3D41-B922-44536E5479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0748" y="5349875"/>
            <a:ext cx="1123950" cy="12287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hbni logo">
            <a:extLst>
              <a:ext uri="{FF2B5EF4-FFF2-40B4-BE49-F238E27FC236}">
                <a16:creationId xmlns:a16="http://schemas.microsoft.com/office/drawing/2014/main" id="{EC9FACDC-01AC-9162-00CC-46B1120F5E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1456" y="5418166"/>
            <a:ext cx="1162602" cy="109214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DAE logo">
            <a:extLst>
              <a:ext uri="{FF2B5EF4-FFF2-40B4-BE49-F238E27FC236}">
                <a16:creationId xmlns:a16="http://schemas.microsoft.com/office/drawing/2014/main" id="{67999E2D-7364-E26A-53CD-0CD5DCBA97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19631" y="5363522"/>
            <a:ext cx="1133475" cy="11334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princeton logo">
            <a:extLst>
              <a:ext uri="{FF2B5EF4-FFF2-40B4-BE49-F238E27FC236}">
                <a16:creationId xmlns:a16="http://schemas.microsoft.com/office/drawing/2014/main" id="{5DD9DFB8-1A50-187C-1F14-926F4F6C74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9921" y="5474294"/>
            <a:ext cx="1424556" cy="94970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brown university logo">
            <a:extLst>
              <a:ext uri="{FF2B5EF4-FFF2-40B4-BE49-F238E27FC236}">
                <a16:creationId xmlns:a16="http://schemas.microsoft.com/office/drawing/2014/main" id="{16896EE3-6086-ADFB-F2E0-9BA54CD80A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54477" y="5457080"/>
            <a:ext cx="895179" cy="103479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USGS logo">
            <a:extLst>
              <a:ext uri="{FF2B5EF4-FFF2-40B4-BE49-F238E27FC236}">
                <a16:creationId xmlns:a16="http://schemas.microsoft.com/office/drawing/2014/main" id="{E0A39058-B96E-52F4-CD18-8D564976BAD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05040" y="5679797"/>
            <a:ext cx="1435930" cy="57437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NSF logo">
            <a:extLst>
              <a:ext uri="{FF2B5EF4-FFF2-40B4-BE49-F238E27FC236}">
                <a16:creationId xmlns:a16="http://schemas.microsoft.com/office/drawing/2014/main" id="{401A0269-BF2E-B6EF-803F-60B1E1B136A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90271" y="5363358"/>
            <a:ext cx="1162050" cy="1171575"/>
          </a:xfrm>
          <a:prstGeom prst="rect">
            <a:avLst/>
          </a:prstGeom>
          <a:noFill/>
          <a:extLst>
            <a:ext uri="{909E8E84-426E-40DD-AFC4-6F175D3DCCD1}">
              <a14:hiddenFill xmlns:a14="http://schemas.microsoft.com/office/drawing/2010/main">
                <a:solidFill>
                  <a:srgbClr val="FFFFFF"/>
                </a:solidFill>
              </a14:hiddenFill>
            </a:ext>
          </a:extLst>
        </p:spPr>
      </p:pic>
      <p:pic>
        <p:nvPicPr>
          <p:cNvPr id="6" name="Graphic 5">
            <a:extLst>
              <a:ext uri="{FF2B5EF4-FFF2-40B4-BE49-F238E27FC236}">
                <a16:creationId xmlns:a16="http://schemas.microsoft.com/office/drawing/2014/main" id="{C858F546-848E-8586-4B10-F4EB60E6A0CA}"/>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368490" y="49078"/>
            <a:ext cx="2022531" cy="928633"/>
          </a:xfrm>
          <a:prstGeom prst="rect">
            <a:avLst/>
          </a:prstGeom>
        </p:spPr>
      </p:pic>
    </p:spTree>
    <p:extLst>
      <p:ext uri="{BB962C8B-B14F-4D97-AF65-F5344CB8AC3E}">
        <p14:creationId xmlns:p14="http://schemas.microsoft.com/office/powerpoint/2010/main" val="400410909"/>
      </p:ext>
    </p:extLst>
  </p:cSld>
  <p:clrMapOvr>
    <a:masterClrMapping/>
  </p:clrMapOvr>
  <mc:AlternateContent xmlns:mc="http://schemas.openxmlformats.org/markup-compatibility/2006">
    <mc:Choice xmlns:p14="http://schemas.microsoft.com/office/powerpoint/2010/main" Requires="p14">
      <p:transition spd="slow" p14:dur="2000" advTm="31556"/>
    </mc:Choice>
    <mc:Fallback>
      <p:transition spd="slow" advTm="3155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a:extLst>
                  <a:ext uri="{FF2B5EF4-FFF2-40B4-BE49-F238E27FC236}">
                    <a16:creationId xmlns:a16="http://schemas.microsoft.com/office/drawing/2014/main" id="{C3986404-DDEC-38F9-D579-23CBA58A90D5}"/>
                  </a:ext>
                </a:extLst>
              </p:cNvPr>
              <p:cNvSpPr>
                <a:spLocks noGrp="1"/>
              </p:cNvSpPr>
              <p:nvPr>
                <p:ph type="title"/>
              </p:nvPr>
            </p:nvSpPr>
            <p:spPr>
              <a:xfrm>
                <a:off x="181583" y="-116099"/>
                <a:ext cx="10791217" cy="1325563"/>
              </a:xfrm>
            </p:spPr>
            <p:txBody>
              <a:bodyPr/>
              <a:lstStyle/>
              <a:p>
                <a:r>
                  <a:rPr lang="en-IN" dirty="0"/>
                  <a:t>Quantitative estimation of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𝑆</m:t>
                        </m:r>
                      </m:e>
                      <m:sub>
                        <m:r>
                          <m:rPr>
                            <m:sty m:val="p"/>
                          </m:rPr>
                          <a:rPr lang="en-IN" b="0" i="0" smtClean="0">
                            <a:latin typeface="Cambria Math" panose="02040503050406030204" pitchFamily="18" charset="0"/>
                          </a:rPr>
                          <m:t>Δ</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𝑆</m:t>
                        </m:r>
                      </m:e>
                      <m:sub>
                        <m:r>
                          <a:rPr lang="en-IN" b="0" i="1" smtClean="0">
                            <a:latin typeface="Cambria Math" panose="02040503050406030204" pitchFamily="18" charset="0"/>
                          </a:rPr>
                          <m:t>𝑠𝑠</m:t>
                        </m:r>
                      </m:sub>
                    </m:sSub>
                  </m:oMath>
                </a14:m>
                <a:endParaRPr lang="en-IN" dirty="0"/>
              </a:p>
            </p:txBody>
          </p:sp>
        </mc:Choice>
        <mc:Fallback>
          <p:sp>
            <p:nvSpPr>
              <p:cNvPr id="2" name="Title 1">
                <a:extLst>
                  <a:ext uri="{FF2B5EF4-FFF2-40B4-BE49-F238E27FC236}">
                    <a16:creationId xmlns:a16="http://schemas.microsoft.com/office/drawing/2014/main" id="{C3986404-DDEC-38F9-D579-23CBA58A90D5}"/>
                  </a:ext>
                </a:extLst>
              </p:cNvPr>
              <p:cNvSpPr>
                <a:spLocks noGrp="1" noRot="1" noChangeAspect="1" noMove="1" noResize="1" noEditPoints="1" noAdjustHandles="1" noChangeArrowheads="1" noChangeShapeType="1" noTextEdit="1"/>
              </p:cNvSpPr>
              <p:nvPr>
                <p:ph type="title"/>
              </p:nvPr>
            </p:nvSpPr>
            <p:spPr>
              <a:xfrm>
                <a:off x="181583" y="-116099"/>
                <a:ext cx="10791217" cy="1325563"/>
              </a:xfrm>
              <a:blipFill>
                <a:blip r:embed="rId3"/>
                <a:stretch>
                  <a:fillRect l="-2316"/>
                </a:stretch>
              </a:blipFill>
            </p:spPr>
            <p:txBody>
              <a:bodyPr/>
              <a:lstStyle/>
              <a:p>
                <a:r>
                  <a:rPr lang="en-IN">
                    <a:noFill/>
                  </a:rPr>
                  <a:t> </a:t>
                </a:r>
              </a:p>
            </p:txBody>
          </p:sp>
        </mc:Fallback>
      </mc:AlternateContent>
      <p:pic>
        <p:nvPicPr>
          <p:cNvPr id="6" name="Picture 5">
            <a:extLst>
              <a:ext uri="{FF2B5EF4-FFF2-40B4-BE49-F238E27FC236}">
                <a16:creationId xmlns:a16="http://schemas.microsoft.com/office/drawing/2014/main" id="{9BC7BB48-FE51-7BB7-DD89-8ADFB8E25134}"/>
              </a:ext>
            </a:extLst>
          </p:cNvPr>
          <p:cNvPicPr>
            <a:picLocks noChangeAspect="1"/>
          </p:cNvPicPr>
          <p:nvPr/>
        </p:nvPicPr>
        <p:blipFill>
          <a:blip r:embed="rId4"/>
          <a:srcRect l="51006" b="34744"/>
          <a:stretch>
            <a:fillRect/>
          </a:stretch>
        </p:blipFill>
        <p:spPr>
          <a:xfrm>
            <a:off x="4362460" y="962669"/>
            <a:ext cx="4407057" cy="5677468"/>
          </a:xfrm>
          <a:prstGeom prst="rect">
            <a:avLst/>
          </a:prstGeom>
        </p:spPr>
      </p:pic>
      <p:grpSp>
        <p:nvGrpSpPr>
          <p:cNvPr id="3" name="Group 2">
            <a:extLst>
              <a:ext uri="{FF2B5EF4-FFF2-40B4-BE49-F238E27FC236}">
                <a16:creationId xmlns:a16="http://schemas.microsoft.com/office/drawing/2014/main" id="{7B6D3103-0B87-D21C-50BC-5EF468830C72}"/>
              </a:ext>
            </a:extLst>
          </p:cNvPr>
          <p:cNvGrpSpPr/>
          <p:nvPr/>
        </p:nvGrpSpPr>
        <p:grpSpPr>
          <a:xfrm>
            <a:off x="-900753" y="3765064"/>
            <a:ext cx="5896775" cy="3639553"/>
            <a:chOff x="210516" y="1878510"/>
            <a:chExt cx="3535924" cy="4130336"/>
          </a:xfrm>
        </p:grpSpPr>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93625BD-4D1E-6AAE-845F-726C0AEAF766}"/>
                    </a:ext>
                  </a:extLst>
                </p:cNvPr>
                <p:cNvSpPr txBox="1"/>
                <p:nvPr/>
              </p:nvSpPr>
              <p:spPr>
                <a:xfrm>
                  <a:off x="588837" y="1878510"/>
                  <a:ext cx="2545842" cy="196287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𝑑</m:t>
                            </m:r>
                            <m:r>
                              <a:rPr lang="en-US" sz="2800" b="0" i="1" smtClean="0">
                                <a:latin typeface="Cambria Math" panose="02040503050406030204" pitchFamily="18" charset="0"/>
                              </a:rPr>
                              <m:t>𝜃</m:t>
                            </m:r>
                          </m:num>
                          <m:den>
                            <m:r>
                              <a:rPr lang="en-US" sz="2800" b="0" i="1" smtClean="0">
                                <a:latin typeface="Cambria Math" panose="02040503050406030204" pitchFamily="18" charset="0"/>
                              </a:rPr>
                              <m:t>𝑑𝑡</m:t>
                            </m:r>
                          </m:den>
                        </m:f>
                        <m:r>
                          <a:rPr lang="en-US" sz="2800" b="0" i="1" dirty="0" smtClean="0">
                            <a:latin typeface="Cambria Math" panose="02040503050406030204" pitchFamily="18" charset="0"/>
                          </a:rPr>
                          <m:t>=</m:t>
                        </m:r>
                        <m:f>
                          <m:fPr>
                            <m:ctrlPr>
                              <a:rPr lang="en-US" sz="2800" b="0" i="1" dirty="0" smtClean="0">
                                <a:solidFill>
                                  <a:srgbClr val="FF0000"/>
                                </a:solidFill>
                                <a:latin typeface="Cambria Math" panose="02040503050406030204" pitchFamily="18" charset="0"/>
                              </a:rPr>
                            </m:ctrlPr>
                          </m:fPr>
                          <m:num>
                            <m:r>
                              <a:rPr lang="en-US" sz="2800" b="0" i="1" dirty="0" smtClean="0">
                                <a:solidFill>
                                  <a:srgbClr val="FF0000"/>
                                </a:solidFill>
                                <a:latin typeface="Cambria Math" panose="02040503050406030204" pitchFamily="18" charset="0"/>
                              </a:rPr>
                              <m:t>𝜕𝜃</m:t>
                            </m:r>
                          </m:num>
                          <m:den>
                            <m:r>
                              <a:rPr lang="en-US" sz="2800" b="0" i="1" dirty="0" smtClean="0">
                                <a:solidFill>
                                  <a:srgbClr val="FF0000"/>
                                </a:solidFill>
                                <a:latin typeface="Cambria Math" panose="02040503050406030204" pitchFamily="18" charset="0"/>
                              </a:rPr>
                              <m:t>𝜕𝜎</m:t>
                            </m:r>
                          </m:den>
                        </m:f>
                        <m:f>
                          <m:fPr>
                            <m:ctrlPr>
                              <a:rPr lang="en-US" sz="2800" b="0" i="1" dirty="0" smtClean="0">
                                <a:latin typeface="Cambria Math" panose="02040503050406030204" pitchFamily="18" charset="0"/>
                              </a:rPr>
                            </m:ctrlPr>
                          </m:fPr>
                          <m:num>
                            <m:r>
                              <a:rPr lang="en-US" sz="2800" b="0" i="1" dirty="0" smtClean="0">
                                <a:latin typeface="Cambria Math" panose="02040503050406030204" pitchFamily="18" charset="0"/>
                              </a:rPr>
                              <m:t>𝑑</m:t>
                            </m:r>
                            <m:r>
                              <a:rPr lang="en-US" sz="2800" b="0" i="1" dirty="0" smtClean="0">
                                <a:latin typeface="Cambria Math" panose="02040503050406030204" pitchFamily="18" charset="0"/>
                              </a:rPr>
                              <m:t>𝜎</m:t>
                            </m:r>
                          </m:num>
                          <m:den>
                            <m:r>
                              <a:rPr lang="en-US" sz="2800" b="0" i="1" dirty="0" smtClean="0">
                                <a:latin typeface="Cambria Math" panose="02040503050406030204" pitchFamily="18" charset="0"/>
                              </a:rPr>
                              <m:t>𝑑𝑡</m:t>
                            </m:r>
                          </m:den>
                        </m:f>
                        <m:r>
                          <a:rPr lang="en-US" sz="2800" b="0" i="1" dirty="0" smtClean="0">
                            <a:latin typeface="Cambria Math" panose="02040503050406030204" pitchFamily="18" charset="0"/>
                          </a:rPr>
                          <m:t>+</m:t>
                        </m:r>
                        <m:f>
                          <m:fPr>
                            <m:ctrlPr>
                              <a:rPr lang="en-US" sz="2800" b="0" i="1" dirty="0" smtClean="0">
                                <a:solidFill>
                                  <a:srgbClr val="00B050"/>
                                </a:solidFill>
                                <a:latin typeface="Cambria Math" panose="02040503050406030204" pitchFamily="18" charset="0"/>
                              </a:rPr>
                            </m:ctrlPr>
                          </m:fPr>
                          <m:num>
                            <m:r>
                              <a:rPr lang="en-US" sz="2800" b="0" i="1" dirty="0" smtClean="0">
                                <a:solidFill>
                                  <a:srgbClr val="00B050"/>
                                </a:solidFill>
                                <a:latin typeface="Cambria Math" panose="02040503050406030204" pitchFamily="18" charset="0"/>
                              </a:rPr>
                              <m:t>𝜕𝜃</m:t>
                            </m:r>
                          </m:num>
                          <m:den>
                            <m:r>
                              <a:rPr lang="en-US" sz="2800" b="0" i="1" dirty="0" smtClean="0">
                                <a:solidFill>
                                  <a:srgbClr val="00B050"/>
                                </a:solidFill>
                                <a:latin typeface="Cambria Math" panose="02040503050406030204" pitchFamily="18" charset="0"/>
                              </a:rPr>
                              <m:t>𝜕</m:t>
                            </m:r>
                            <m:r>
                              <a:rPr lang="en-IN" sz="2800" b="0" i="1" dirty="0" smtClean="0">
                                <a:solidFill>
                                  <a:srgbClr val="00B050"/>
                                </a:solidFill>
                                <a:latin typeface="Cambria Math" panose="02040503050406030204" pitchFamily="18" charset="0"/>
                              </a:rPr>
                              <m:t>𝑡</m:t>
                            </m:r>
                          </m:den>
                        </m:f>
                      </m:oMath>
                    </m:oMathPara>
                  </a14:m>
                  <a:endParaRPr lang="en-IN" sz="2800" dirty="0"/>
                </a:p>
              </p:txBody>
            </p:sp>
          </mc:Choice>
          <mc:Fallback xmlns="">
            <p:sp>
              <p:nvSpPr>
                <p:cNvPr id="7" name="TextBox 6">
                  <a:extLst>
                    <a:ext uri="{FF2B5EF4-FFF2-40B4-BE49-F238E27FC236}">
                      <a16:creationId xmlns:a16="http://schemas.microsoft.com/office/drawing/2014/main" id="{A93625BD-4D1E-6AAE-845F-726C0AEAF766}"/>
                    </a:ext>
                  </a:extLst>
                </p:cNvPr>
                <p:cNvSpPr txBox="1">
                  <a:spLocks noRot="1" noChangeAspect="1" noMove="1" noResize="1" noEditPoints="1" noAdjustHandles="1" noChangeArrowheads="1" noChangeShapeType="1" noTextEdit="1"/>
                </p:cNvSpPr>
                <p:nvPr/>
              </p:nvSpPr>
              <p:spPr>
                <a:xfrm>
                  <a:off x="588837" y="1878510"/>
                  <a:ext cx="2545842" cy="1962878"/>
                </a:xfrm>
                <a:prstGeom prst="rect">
                  <a:avLst/>
                </a:prstGeom>
                <a:blipFill>
                  <a:blip r:embed="rId5"/>
                  <a:stretch>
                    <a:fillRect/>
                  </a:stretch>
                </a:blipFill>
              </p:spPr>
              <p:txBody>
                <a:bodyPr/>
                <a:lstStyle/>
                <a:p>
                  <a:r>
                    <a:rPr lang="en-IN">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8389E1F3-B2BF-930F-BA39-189F05EB2937}"/>
                    </a:ext>
                  </a:extLst>
                </p:cNvPr>
                <p:cNvSpPr txBox="1"/>
                <p:nvPr/>
              </p:nvSpPr>
              <p:spPr>
                <a:xfrm>
                  <a:off x="210516" y="2859948"/>
                  <a:ext cx="3535924" cy="31488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2800" b="0" i="1" smtClean="0">
                                <a:solidFill>
                                  <a:srgbClr val="FF0000"/>
                                </a:solidFill>
                                <a:latin typeface="Cambria Math" panose="02040503050406030204" pitchFamily="18" charset="0"/>
                              </a:rPr>
                            </m:ctrlPr>
                          </m:fPr>
                          <m:num>
                            <m:r>
                              <a:rPr lang="en-US" sz="2800" b="0" i="1" smtClean="0">
                                <a:solidFill>
                                  <a:srgbClr val="FF0000"/>
                                </a:solidFill>
                                <a:latin typeface="Cambria Math" panose="02040503050406030204" pitchFamily="18" charset="0"/>
                              </a:rPr>
                              <m:t>𝜕𝜃</m:t>
                            </m:r>
                          </m:num>
                          <m:den>
                            <m:r>
                              <a:rPr lang="en-US" sz="2800" b="0" i="1" smtClean="0">
                                <a:solidFill>
                                  <a:srgbClr val="FF0000"/>
                                </a:solidFill>
                                <a:latin typeface="Cambria Math" panose="02040503050406030204" pitchFamily="18" charset="0"/>
                              </a:rPr>
                              <m:t>𝜕𝜎</m:t>
                            </m:r>
                          </m:den>
                        </m:f>
                        <m:r>
                          <a:rPr lang="en-US" sz="2800" b="0" i="1" smtClean="0">
                            <a:solidFill>
                              <a:srgbClr val="FF0000"/>
                            </a:solidFill>
                            <a:latin typeface="Cambria Math" panose="02040503050406030204" pitchFamily="18" charset="0"/>
                          </a:rPr>
                          <m:t>=−</m:t>
                        </m:r>
                        <m:f>
                          <m:fPr>
                            <m:ctrlPr>
                              <a:rPr lang="en-US" sz="2800" b="0" i="1" smtClean="0">
                                <a:solidFill>
                                  <a:srgbClr val="FF0000"/>
                                </a:solidFill>
                                <a:latin typeface="Cambria Math" panose="02040503050406030204" pitchFamily="18" charset="0"/>
                              </a:rPr>
                            </m:ctrlPr>
                          </m:fPr>
                          <m:num>
                            <m:r>
                              <a:rPr lang="en-US" sz="2800" b="0" i="1" smtClean="0">
                                <a:solidFill>
                                  <a:srgbClr val="FF0000"/>
                                </a:solidFill>
                                <a:latin typeface="Cambria Math" panose="02040503050406030204" pitchFamily="18" charset="0"/>
                              </a:rPr>
                              <m:t>𝜇𝜃</m:t>
                            </m:r>
                          </m:num>
                          <m:den>
                            <m:r>
                              <a:rPr lang="en-IN" sz="2800" b="0" i="1" smtClean="0">
                                <a:solidFill>
                                  <a:srgbClr val="FF0000"/>
                                </a:solidFill>
                                <a:latin typeface="Cambria Math" panose="02040503050406030204" pitchFamily="18" charset="0"/>
                              </a:rPr>
                              <m:t>𝑏</m:t>
                            </m:r>
                            <m:r>
                              <a:rPr lang="en-IN" sz="2800" b="0" i="1" smtClean="0">
                                <a:solidFill>
                                  <a:srgbClr val="FF0000"/>
                                </a:solidFill>
                                <a:latin typeface="Cambria Math" panose="02040503050406030204" pitchFamily="18" charset="0"/>
                              </a:rPr>
                              <m:t>𝜎</m:t>
                            </m:r>
                          </m:den>
                        </m:f>
                        <m:d>
                          <m:dPr>
                            <m:begChr m:val="["/>
                            <m:endChr m:val="]"/>
                            <m:ctrlPr>
                              <a:rPr lang="en-US" sz="2800" b="0" i="1" smtClean="0">
                                <a:solidFill>
                                  <a:srgbClr val="FF0000"/>
                                </a:solidFill>
                                <a:latin typeface="Cambria Math" panose="02040503050406030204" pitchFamily="18" charset="0"/>
                              </a:rPr>
                            </m:ctrlPr>
                          </m:dPr>
                          <m:e>
                            <m:r>
                              <a:rPr lang="en-US" sz="2800" b="0" i="1" smtClean="0">
                                <a:solidFill>
                                  <a:srgbClr val="FF0000"/>
                                </a:solidFill>
                                <a:latin typeface="Cambria Math" panose="02040503050406030204" pitchFamily="18" charset="0"/>
                              </a:rPr>
                              <m:t>1−</m:t>
                            </m:r>
                            <m:f>
                              <m:fPr>
                                <m:ctrlPr>
                                  <a:rPr lang="en-US" sz="2800" b="0" i="1" smtClean="0">
                                    <a:solidFill>
                                      <a:srgbClr val="FF0000"/>
                                    </a:solidFill>
                                    <a:latin typeface="Cambria Math" panose="02040503050406030204" pitchFamily="18" charset="0"/>
                                  </a:rPr>
                                </m:ctrlPr>
                              </m:fPr>
                              <m:num>
                                <m:sSub>
                                  <m:sSubPr>
                                    <m:ctrlPr>
                                      <a:rPr lang="en-US" sz="2800" i="1">
                                        <a:solidFill>
                                          <a:srgbClr val="FF0000"/>
                                        </a:solidFill>
                                        <a:latin typeface="Cambria Math" panose="02040503050406030204" pitchFamily="18" charset="0"/>
                                      </a:rPr>
                                    </m:ctrlPr>
                                  </m:sSubPr>
                                  <m:e>
                                    <m:r>
                                      <a:rPr lang="en-US" sz="2800" i="1">
                                        <a:solidFill>
                                          <a:srgbClr val="FF0000"/>
                                        </a:solidFill>
                                        <a:latin typeface="Cambria Math" panose="02040503050406030204" pitchFamily="18" charset="0"/>
                                      </a:rPr>
                                      <m:t>𝑆</m:t>
                                    </m:r>
                                  </m:e>
                                  <m:sub>
                                    <m:r>
                                      <m:rPr>
                                        <m:sty m:val="p"/>
                                      </m:rPr>
                                      <a:rPr lang="en-US" sz="2800">
                                        <a:solidFill>
                                          <a:srgbClr val="FF0000"/>
                                        </a:solidFill>
                                        <a:latin typeface="Cambria Math" panose="02040503050406030204" pitchFamily="18" charset="0"/>
                                      </a:rPr>
                                      <m:t>Δ</m:t>
                                    </m:r>
                                  </m:sub>
                                </m:sSub>
                              </m:num>
                              <m:den>
                                <m:r>
                                  <a:rPr lang="en-IN" sz="2800" b="0" i="1" smtClean="0">
                                    <a:solidFill>
                                      <a:srgbClr val="FF0000"/>
                                    </a:solidFill>
                                    <a:latin typeface="Cambria Math" panose="02040503050406030204" pitchFamily="18" charset="0"/>
                                  </a:rPr>
                                  <m:t>𝑆</m:t>
                                </m:r>
                              </m:den>
                            </m:f>
                          </m:e>
                        </m:d>
                      </m:oMath>
                    </m:oMathPara>
                  </a14:m>
                  <a:endParaRPr lang="en-IN" sz="2800" b="0" dirty="0">
                    <a:solidFill>
                      <a:srgbClr val="FF0000"/>
                    </a:solidFill>
                  </a:endParaRPr>
                </a:p>
                <a:p>
                  <a:endParaRPr lang="en-IN" sz="2800" dirty="0"/>
                </a:p>
                <a:p>
                  <a:endParaRPr lang="en-IN" sz="2800" dirty="0"/>
                </a:p>
                <a:p>
                  <a:endParaRPr lang="en-IN" sz="2800" dirty="0"/>
                </a:p>
                <a:p>
                  <a:endParaRPr lang="en-IN" sz="2800" dirty="0"/>
                </a:p>
              </p:txBody>
            </p:sp>
          </mc:Choice>
          <mc:Fallback>
            <p:sp>
              <p:nvSpPr>
                <p:cNvPr id="8" name="TextBox 7">
                  <a:extLst>
                    <a:ext uri="{FF2B5EF4-FFF2-40B4-BE49-F238E27FC236}">
                      <a16:creationId xmlns:a16="http://schemas.microsoft.com/office/drawing/2014/main" id="{8389E1F3-B2BF-930F-BA39-189F05EB2937}"/>
                    </a:ext>
                  </a:extLst>
                </p:cNvPr>
                <p:cNvSpPr txBox="1">
                  <a:spLocks noRot="1" noChangeAspect="1" noMove="1" noResize="1" noEditPoints="1" noAdjustHandles="1" noChangeArrowheads="1" noChangeShapeType="1" noTextEdit="1"/>
                </p:cNvSpPr>
                <p:nvPr/>
              </p:nvSpPr>
              <p:spPr>
                <a:xfrm>
                  <a:off x="210516" y="2859948"/>
                  <a:ext cx="3535924" cy="3148898"/>
                </a:xfrm>
                <a:prstGeom prst="rect">
                  <a:avLst/>
                </a:prstGeom>
                <a:blipFill>
                  <a:blip r:embed="rId6"/>
                  <a:stretch>
                    <a:fillRect/>
                  </a:stretch>
                </a:blipFill>
              </p:spPr>
              <p:txBody>
                <a:bodyPr/>
                <a:lstStyle/>
                <a:p>
                  <a:r>
                    <a:rPr lang="en-IN">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689AEDF2-7AB7-AC67-515F-03E44D6525CD}"/>
                    </a:ext>
                  </a:extLst>
                </p:cNvPr>
                <p:cNvSpPr txBox="1"/>
                <p:nvPr/>
              </p:nvSpPr>
              <p:spPr>
                <a:xfrm>
                  <a:off x="390622" y="3937150"/>
                  <a:ext cx="2545842" cy="152351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eqArr>
                          <m:eqArrPr>
                            <m:ctrlPr>
                              <a:rPr lang="en-IN" sz="2800" b="0" i="1" dirty="0" smtClean="0">
                                <a:solidFill>
                                  <a:srgbClr val="00B050"/>
                                </a:solidFill>
                                <a:latin typeface="Cambria Math" panose="02040503050406030204" pitchFamily="18" charset="0"/>
                              </a:rPr>
                            </m:ctrlPr>
                          </m:eqArrPr>
                          <m:e>
                            <m:r>
                              <a:rPr lang="en-IN" sz="2800" b="0" i="0" dirty="0" smtClean="0">
                                <a:solidFill>
                                  <a:srgbClr val="00B050"/>
                                </a:solidFill>
                                <a:latin typeface="Cambria Math" panose="02040503050406030204" pitchFamily="18" charset="0"/>
                              </a:rPr>
                              <m:t> </m:t>
                            </m:r>
                            <m:f>
                              <m:fPr>
                                <m:ctrlPr>
                                  <a:rPr lang="en-US" sz="2800" b="0" i="1" smtClean="0">
                                    <a:solidFill>
                                      <a:srgbClr val="00B050"/>
                                    </a:solidFill>
                                    <a:latin typeface="Cambria Math" panose="02040503050406030204" pitchFamily="18" charset="0"/>
                                  </a:rPr>
                                </m:ctrlPr>
                              </m:fPr>
                              <m:num>
                                <m:r>
                                  <a:rPr lang="en-US" sz="2800" b="0" i="1" smtClean="0">
                                    <a:solidFill>
                                      <a:srgbClr val="00B050"/>
                                    </a:solidFill>
                                    <a:latin typeface="Cambria Math" panose="02040503050406030204" pitchFamily="18" charset="0"/>
                                  </a:rPr>
                                  <m:t>𝜕𝜃</m:t>
                                </m:r>
                              </m:num>
                              <m:den>
                                <m:r>
                                  <a:rPr lang="en-US" sz="2800" b="0" i="1" smtClean="0">
                                    <a:solidFill>
                                      <a:srgbClr val="00B050"/>
                                    </a:solidFill>
                                    <a:latin typeface="Cambria Math" panose="02040503050406030204" pitchFamily="18" charset="0"/>
                                  </a:rPr>
                                  <m:t>𝜕</m:t>
                                </m:r>
                                <m:r>
                                  <a:rPr lang="en-US" sz="2800" b="0" i="1" smtClean="0">
                                    <a:solidFill>
                                      <a:srgbClr val="00B050"/>
                                    </a:solidFill>
                                    <a:latin typeface="Cambria Math" panose="02040503050406030204" pitchFamily="18" charset="0"/>
                                  </a:rPr>
                                  <m:t>𝑡</m:t>
                                </m:r>
                              </m:den>
                            </m:f>
                            <m:r>
                              <a:rPr lang="en-US" sz="2800" b="0" i="1" dirty="0" smtClean="0">
                                <a:solidFill>
                                  <a:srgbClr val="00B050"/>
                                </a:solidFill>
                                <a:latin typeface="Cambria Math" panose="02040503050406030204" pitchFamily="18" charset="0"/>
                              </a:rPr>
                              <m:t>=</m:t>
                            </m:r>
                            <m:r>
                              <a:rPr lang="en-US" sz="2800" b="0" i="1" dirty="0" smtClean="0">
                                <a:solidFill>
                                  <a:srgbClr val="00B050"/>
                                </a:solidFill>
                                <a:latin typeface="Cambria Math" panose="02040503050406030204" pitchFamily="18" charset="0"/>
                              </a:rPr>
                              <m:t>𝐹</m:t>
                            </m:r>
                            <m:d>
                              <m:dPr>
                                <m:ctrlPr>
                                  <a:rPr lang="en-US" sz="2800" b="0" i="1" dirty="0" smtClean="0">
                                    <a:solidFill>
                                      <a:srgbClr val="00B050"/>
                                    </a:solidFill>
                                    <a:latin typeface="Cambria Math" panose="02040503050406030204" pitchFamily="18" charset="0"/>
                                  </a:rPr>
                                </m:ctrlPr>
                              </m:dPr>
                              <m:e>
                                <m:r>
                                  <a:rPr lang="en-US" sz="2800" b="0" i="1" dirty="0" smtClean="0">
                                    <a:solidFill>
                                      <a:srgbClr val="00B050"/>
                                    </a:solidFill>
                                    <a:latin typeface="Cambria Math" panose="02040503050406030204" pitchFamily="18" charset="0"/>
                                  </a:rPr>
                                  <m:t>𝑉</m:t>
                                </m:r>
                                <m:r>
                                  <a:rPr lang="en-US" sz="2800" b="0" i="1" dirty="0" smtClean="0">
                                    <a:solidFill>
                                      <a:srgbClr val="00B050"/>
                                    </a:solidFill>
                                    <a:latin typeface="Cambria Math" panose="02040503050406030204" pitchFamily="18" charset="0"/>
                                  </a:rPr>
                                  <m:t>,</m:t>
                                </m:r>
                                <m:r>
                                  <a:rPr lang="en-US" sz="2800" b="0" i="1" dirty="0" smtClean="0">
                                    <a:solidFill>
                                      <a:srgbClr val="00B050"/>
                                    </a:solidFill>
                                    <a:latin typeface="Cambria Math" panose="02040503050406030204" pitchFamily="18" charset="0"/>
                                  </a:rPr>
                                  <m:t>𝜃</m:t>
                                </m:r>
                              </m:e>
                            </m:d>
                            <m:r>
                              <a:rPr lang="en-IN" sz="2800" b="0" i="0" dirty="0" smtClean="0">
                                <a:solidFill>
                                  <a:srgbClr val="00B050"/>
                                </a:solidFill>
                                <a:latin typeface="Cambria Math" panose="02040503050406030204" pitchFamily="18" charset="0"/>
                              </a:rPr>
                              <m:t> </m:t>
                            </m:r>
                          </m:e>
                        </m:eqArr>
                      </m:oMath>
                    </m:oMathPara>
                  </a14:m>
                  <a:endParaRPr lang="en-IN" sz="2800" b="0" dirty="0"/>
                </a:p>
                <a:p>
                  <a:endParaRPr lang="en-IN" sz="2800" dirty="0"/>
                </a:p>
              </p:txBody>
            </p:sp>
          </mc:Choice>
          <mc:Fallback>
            <p:sp>
              <p:nvSpPr>
                <p:cNvPr id="9" name="TextBox 8">
                  <a:extLst>
                    <a:ext uri="{FF2B5EF4-FFF2-40B4-BE49-F238E27FC236}">
                      <a16:creationId xmlns:a16="http://schemas.microsoft.com/office/drawing/2014/main" id="{689AEDF2-7AB7-AC67-515F-03E44D6525CD}"/>
                    </a:ext>
                  </a:extLst>
                </p:cNvPr>
                <p:cNvSpPr txBox="1">
                  <a:spLocks noRot="1" noChangeAspect="1" noMove="1" noResize="1" noEditPoints="1" noAdjustHandles="1" noChangeArrowheads="1" noChangeShapeType="1" noTextEdit="1"/>
                </p:cNvSpPr>
                <p:nvPr/>
              </p:nvSpPr>
              <p:spPr>
                <a:xfrm>
                  <a:off x="390622" y="3937150"/>
                  <a:ext cx="2545842" cy="1523513"/>
                </a:xfrm>
                <a:prstGeom prst="rect">
                  <a:avLst/>
                </a:prstGeom>
                <a:blipFill>
                  <a:blip r:embed="rId7"/>
                  <a:stretch>
                    <a:fillRect/>
                  </a:stretch>
                </a:blipFill>
              </p:spPr>
              <p:txBody>
                <a:bodyPr/>
                <a:lstStyle/>
                <a:p>
                  <a:r>
                    <a:rPr lang="en-IN">
                      <a:noFill/>
                    </a:rPr>
                    <a:t> </a:t>
                  </a:r>
                </a:p>
              </p:txBody>
            </p:sp>
          </mc:Fallback>
        </mc:AlternateContent>
      </p:grpSp>
      <p:sp>
        <p:nvSpPr>
          <p:cNvPr id="4" name="TextBox 3">
            <a:extLst>
              <a:ext uri="{FF2B5EF4-FFF2-40B4-BE49-F238E27FC236}">
                <a16:creationId xmlns:a16="http://schemas.microsoft.com/office/drawing/2014/main" id="{B82084C4-5AC2-D2E6-6113-D45555B4EDA9}"/>
              </a:ext>
            </a:extLst>
          </p:cNvPr>
          <p:cNvSpPr txBox="1"/>
          <p:nvPr/>
        </p:nvSpPr>
        <p:spPr>
          <a:xfrm>
            <a:off x="248492" y="1209464"/>
            <a:ext cx="4229975" cy="2246769"/>
          </a:xfrm>
          <a:prstGeom prst="rect">
            <a:avLst/>
          </a:prstGeom>
          <a:noFill/>
        </p:spPr>
        <p:txBody>
          <a:bodyPr wrap="square" rtlCol="0">
            <a:spAutoFit/>
          </a:bodyPr>
          <a:lstStyle/>
          <a:p>
            <a:r>
              <a:rPr lang="en-IN" sz="2800" dirty="0"/>
              <a:t>To model shear strength evolution in response to finite duration normal stress steps, we use full state evolution.</a:t>
            </a:r>
          </a:p>
        </p:txBody>
      </p:sp>
      <p:grpSp>
        <p:nvGrpSpPr>
          <p:cNvPr id="5" name="Group 4">
            <a:extLst>
              <a:ext uri="{FF2B5EF4-FFF2-40B4-BE49-F238E27FC236}">
                <a16:creationId xmlns:a16="http://schemas.microsoft.com/office/drawing/2014/main" id="{EFDD56B9-04C2-1206-9EEC-BCFAAE3A3A52}"/>
              </a:ext>
            </a:extLst>
          </p:cNvPr>
          <p:cNvGrpSpPr/>
          <p:nvPr/>
        </p:nvGrpSpPr>
        <p:grpSpPr>
          <a:xfrm>
            <a:off x="7580279" y="1786561"/>
            <a:ext cx="1243840" cy="1003341"/>
            <a:chOff x="1620231" y="455103"/>
            <a:chExt cx="1243840" cy="1003341"/>
          </a:xfrm>
        </p:grpSpPr>
        <p:sp>
          <p:nvSpPr>
            <p:cNvPr id="10" name="TextBox 9">
              <a:extLst>
                <a:ext uri="{FF2B5EF4-FFF2-40B4-BE49-F238E27FC236}">
                  <a16:creationId xmlns:a16="http://schemas.microsoft.com/office/drawing/2014/main" id="{8BB97365-4A91-3884-E14B-060A0F6DDC73}"/>
                </a:ext>
              </a:extLst>
            </p:cNvPr>
            <p:cNvSpPr txBox="1"/>
            <p:nvPr/>
          </p:nvSpPr>
          <p:spPr>
            <a:xfrm>
              <a:off x="1620231" y="719780"/>
              <a:ext cx="1243840" cy="738664"/>
            </a:xfrm>
            <a:prstGeom prst="rect">
              <a:avLst/>
            </a:prstGeom>
            <a:noFill/>
          </p:spPr>
          <p:txBody>
            <a:bodyPr wrap="square" rtlCol="0">
              <a:spAutoFit/>
            </a:bodyPr>
            <a:lstStyle/>
            <a:p>
              <a:r>
                <a:rPr lang="en-US" sz="1400" b="1" dirty="0">
                  <a:solidFill>
                    <a:srgbClr val="5D4EA1"/>
                  </a:solidFill>
                  <a:latin typeface="Arial" panose="020B0604020202020204" pitchFamily="34" charset="0"/>
                  <a:cs typeface="Arial" panose="020B0604020202020204" pitchFamily="34" charset="0"/>
                </a:rPr>
                <a:t>0.1</a:t>
              </a:r>
              <a:r>
                <a:rPr lang="en-US" sz="1400" b="1" dirty="0">
                  <a:latin typeface="Arial" panose="020B0604020202020204" pitchFamily="34" charset="0"/>
                  <a:cs typeface="Arial" panose="020B0604020202020204" pitchFamily="34" charset="0"/>
                </a:rPr>
                <a:t> </a:t>
              </a:r>
              <a:r>
                <a:rPr lang="en-US" sz="1400" b="1" dirty="0">
                  <a:solidFill>
                    <a:srgbClr val="337EBC"/>
                  </a:solidFill>
                  <a:latin typeface="Arial" panose="020B0604020202020204" pitchFamily="34" charset="0"/>
                  <a:cs typeface="Arial" panose="020B0604020202020204" pitchFamily="34" charset="0"/>
                </a:rPr>
                <a:t>0.2</a:t>
              </a:r>
              <a:r>
                <a:rPr lang="en-US" sz="1400" b="1" dirty="0">
                  <a:latin typeface="Arial" panose="020B0604020202020204" pitchFamily="34" charset="0"/>
                  <a:cs typeface="Arial" panose="020B0604020202020204" pitchFamily="34" charset="0"/>
                </a:rPr>
                <a:t> </a:t>
              </a:r>
              <a:r>
                <a:rPr lang="en-US" sz="1400" b="1" dirty="0">
                  <a:solidFill>
                    <a:srgbClr val="88D1A4"/>
                  </a:solidFill>
                  <a:latin typeface="Arial" panose="020B0604020202020204" pitchFamily="34" charset="0"/>
                  <a:cs typeface="Arial" panose="020B0604020202020204" pitchFamily="34" charset="0"/>
                </a:rPr>
                <a:t>0.3</a:t>
              </a:r>
              <a:r>
                <a:rPr lang="en-US" sz="1400" b="1" dirty="0">
                  <a:latin typeface="Arial" panose="020B0604020202020204" pitchFamily="34" charset="0"/>
                  <a:cs typeface="Arial" panose="020B0604020202020204" pitchFamily="34" charset="0"/>
                </a:rPr>
                <a:t> </a:t>
              </a:r>
              <a:r>
                <a:rPr lang="en-US" sz="1400" b="1" dirty="0">
                  <a:solidFill>
                    <a:srgbClr val="E9F59A"/>
                  </a:solidFill>
                  <a:latin typeface="Arial" panose="020B0604020202020204" pitchFamily="34" charset="0"/>
                  <a:cs typeface="Arial" panose="020B0604020202020204" pitchFamily="34" charset="0"/>
                </a:rPr>
                <a:t>0.4</a:t>
              </a:r>
              <a:r>
                <a:rPr lang="en-US" sz="1400" b="1" dirty="0">
                  <a:latin typeface="Arial" panose="020B0604020202020204" pitchFamily="34" charset="0"/>
                  <a:cs typeface="Arial" panose="020B0604020202020204" pitchFamily="34" charset="0"/>
                </a:rPr>
                <a:t> </a:t>
              </a:r>
              <a:r>
                <a:rPr lang="en-US" sz="1400" b="1" dirty="0">
                  <a:solidFill>
                    <a:srgbClr val="FDE493"/>
                  </a:solidFill>
                  <a:latin typeface="Arial" panose="020B0604020202020204" pitchFamily="34" charset="0"/>
                  <a:cs typeface="Arial" panose="020B0604020202020204" pitchFamily="34" charset="0"/>
                </a:rPr>
                <a:t>0.5 </a:t>
              </a:r>
              <a:r>
                <a:rPr lang="en-US" sz="1400" b="1" dirty="0">
                  <a:solidFill>
                    <a:srgbClr val="FA8D4E"/>
                  </a:solidFill>
                  <a:latin typeface="Arial" panose="020B0604020202020204" pitchFamily="34" charset="0"/>
                  <a:cs typeface="Arial" panose="020B0604020202020204" pitchFamily="34" charset="0"/>
                </a:rPr>
                <a:t>0.6</a:t>
              </a:r>
              <a:r>
                <a:rPr lang="en-US" sz="1400" b="1" dirty="0">
                  <a:latin typeface="Arial" panose="020B0604020202020204" pitchFamily="34" charset="0"/>
                  <a:cs typeface="Arial" panose="020B0604020202020204" pitchFamily="34" charset="0"/>
                </a:rPr>
                <a:t> </a:t>
              </a:r>
              <a:r>
                <a:rPr lang="en-US" sz="1400" b="1" dirty="0">
                  <a:solidFill>
                    <a:srgbClr val="ED5C45"/>
                  </a:solidFill>
                  <a:latin typeface="Arial" panose="020B0604020202020204" pitchFamily="34" charset="0"/>
                  <a:cs typeface="Arial" panose="020B0604020202020204" pitchFamily="34" charset="0"/>
                </a:rPr>
                <a:t>0.7</a:t>
              </a:r>
              <a:r>
                <a:rPr lang="en-US" sz="1400" b="1" dirty="0">
                  <a:latin typeface="Arial" panose="020B0604020202020204" pitchFamily="34" charset="0"/>
                  <a:cs typeface="Arial" panose="020B0604020202020204" pitchFamily="34" charset="0"/>
                </a:rPr>
                <a:t> </a:t>
              </a:r>
              <a:r>
                <a:rPr lang="en-US" sz="1400" b="1" dirty="0">
                  <a:solidFill>
                    <a:srgbClr val="CE3650"/>
                  </a:solidFill>
                  <a:latin typeface="Arial" panose="020B0604020202020204" pitchFamily="34" charset="0"/>
                  <a:cs typeface="Arial" panose="020B0604020202020204" pitchFamily="34" charset="0"/>
                </a:rPr>
                <a:t>0.8</a:t>
              </a:r>
              <a:r>
                <a:rPr lang="en-US" sz="1400" b="1" dirty="0">
                  <a:latin typeface="Arial" panose="020B0604020202020204" pitchFamily="34" charset="0"/>
                  <a:cs typeface="Arial" panose="020B0604020202020204" pitchFamily="34" charset="0"/>
                </a:rPr>
                <a:t> </a:t>
              </a:r>
              <a:r>
                <a:rPr lang="en-US" sz="1400" b="1" dirty="0">
                  <a:solidFill>
                    <a:srgbClr val="9E0142"/>
                  </a:solidFill>
                  <a:latin typeface="Arial" panose="020B0604020202020204" pitchFamily="34" charset="0"/>
                  <a:cs typeface="Arial" panose="020B0604020202020204" pitchFamily="34" charset="0"/>
                </a:rPr>
                <a:t>0.9</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F43BE8A4-9893-F707-F078-426FF4F7FB8C}"/>
                    </a:ext>
                  </a:extLst>
                </p:cNvPr>
                <p:cNvSpPr txBox="1"/>
                <p:nvPr/>
              </p:nvSpPr>
              <p:spPr>
                <a:xfrm>
                  <a:off x="1777019" y="455103"/>
                  <a:ext cx="772006"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1400" b="0" i="0" smtClean="0">
                            <a:latin typeface="Cambria Math" panose="02040503050406030204" pitchFamily="18" charset="0"/>
                          </a:rPr>
                          <m:t>Δ</m:t>
                        </m:r>
                        <m:r>
                          <a:rPr lang="en-US" sz="1400" b="0" i="1" smtClean="0">
                            <a:latin typeface="Cambria Math" panose="02040503050406030204" pitchFamily="18" charset="0"/>
                          </a:rPr>
                          <m:t>𝜎</m:t>
                        </m:r>
                        <m:r>
                          <a:rPr lang="en-US" sz="1400" b="0" i="1" smtClean="0">
                            <a:latin typeface="Cambria Math" panose="02040503050406030204" pitchFamily="18" charset="0"/>
                          </a:rPr>
                          <m:t>/</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𝜎</m:t>
                            </m:r>
                          </m:e>
                          <m:sub>
                            <m:r>
                              <a:rPr lang="en-US" sz="1400" b="0" i="1" smtClean="0">
                                <a:latin typeface="Cambria Math" panose="02040503050406030204" pitchFamily="18" charset="0"/>
                              </a:rPr>
                              <m:t>𝑠𝑠</m:t>
                            </m:r>
                          </m:sub>
                        </m:sSub>
                      </m:oMath>
                    </m:oMathPara>
                  </a14:m>
                  <a:endParaRPr lang="en-US" sz="1400" dirty="0">
                    <a:latin typeface="Arial" panose="020B0604020202020204" pitchFamily="34" charset="0"/>
                    <a:cs typeface="Arial" panose="020B0604020202020204" pitchFamily="34" charset="0"/>
                  </a:endParaRPr>
                </a:p>
              </p:txBody>
            </p:sp>
          </mc:Choice>
          <mc:Fallback xmlns="">
            <p:sp>
              <p:nvSpPr>
                <p:cNvPr id="11" name="TextBox 10">
                  <a:extLst>
                    <a:ext uri="{FF2B5EF4-FFF2-40B4-BE49-F238E27FC236}">
                      <a16:creationId xmlns:a16="http://schemas.microsoft.com/office/drawing/2014/main" id="{F43BE8A4-9893-F707-F078-426FF4F7FB8C}"/>
                    </a:ext>
                  </a:extLst>
                </p:cNvPr>
                <p:cNvSpPr txBox="1">
                  <a:spLocks noRot="1" noChangeAspect="1" noMove="1" noResize="1" noEditPoints="1" noAdjustHandles="1" noChangeArrowheads="1" noChangeShapeType="1" noTextEdit="1"/>
                </p:cNvSpPr>
                <p:nvPr/>
              </p:nvSpPr>
              <p:spPr>
                <a:xfrm>
                  <a:off x="1777019" y="455103"/>
                  <a:ext cx="772006" cy="307777"/>
                </a:xfrm>
                <a:prstGeom prst="rect">
                  <a:avLst/>
                </a:prstGeom>
                <a:blipFill>
                  <a:blip r:embed="rId8"/>
                  <a:stretch>
                    <a:fillRect b="-10000"/>
                  </a:stretch>
                </a:blipFill>
              </p:spPr>
              <p:txBody>
                <a:bodyPr/>
                <a:lstStyle/>
                <a:p>
                  <a:r>
                    <a:rPr lang="en-IN">
                      <a:noFill/>
                    </a:rPr>
                    <a:t> </a:t>
                  </a:r>
                </a:p>
              </p:txBody>
            </p:sp>
          </mc:Fallback>
        </mc:AlternateContent>
      </p:grpSp>
      <p:pic>
        <p:nvPicPr>
          <p:cNvPr id="14" name="Picture 13">
            <a:extLst>
              <a:ext uri="{FF2B5EF4-FFF2-40B4-BE49-F238E27FC236}">
                <a16:creationId xmlns:a16="http://schemas.microsoft.com/office/drawing/2014/main" id="{1ABD202A-4CF4-BF73-677C-F0A78C44DDA8}"/>
              </a:ext>
            </a:extLst>
          </p:cNvPr>
          <p:cNvPicPr>
            <a:picLocks noChangeAspect="1"/>
          </p:cNvPicPr>
          <p:nvPr/>
        </p:nvPicPr>
        <p:blipFill>
          <a:blip r:embed="rId9"/>
          <a:srcRect l="21846" r="21465"/>
          <a:stretch>
            <a:fillRect/>
          </a:stretch>
        </p:blipFill>
        <p:spPr>
          <a:xfrm>
            <a:off x="8824119" y="962669"/>
            <a:ext cx="3064684" cy="4035401"/>
          </a:xfrm>
          <a:prstGeom prst="rect">
            <a:avLst/>
          </a:prstGeom>
        </p:spPr>
      </p:pic>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18939FB3-C373-7DD2-B973-B9BB38CB9A71}"/>
                  </a:ext>
                </a:extLst>
              </p:cNvPr>
              <p:cNvSpPr txBox="1"/>
              <p:nvPr/>
            </p:nvSpPr>
            <p:spPr>
              <a:xfrm>
                <a:off x="9001540" y="5168983"/>
                <a:ext cx="3064684" cy="1200329"/>
              </a:xfrm>
              <a:prstGeom prst="rect">
                <a:avLst/>
              </a:prstGeom>
              <a:noFill/>
            </p:spPr>
            <p:txBody>
              <a:bodyPr wrap="square" rtlCol="0">
                <a:spAutoFit/>
              </a:bodyPr>
              <a:lstStyle/>
              <a:p>
                <a:pPr algn="ctr"/>
                <a:r>
                  <a:rPr lang="en-IN" i="1" dirty="0">
                    <a:solidFill>
                      <a:srgbClr val="00B050"/>
                    </a:solidFill>
                  </a:rPr>
                  <a:t>Fit to velocity reduction provides</a:t>
                </a:r>
                <a14:m>
                  <m:oMath xmlns:m="http://schemas.openxmlformats.org/officeDocument/2006/math">
                    <m:r>
                      <a:rPr lang="en-IN" b="0" i="1" smtClean="0">
                        <a:solidFill>
                          <a:srgbClr val="00B050"/>
                        </a:solidFill>
                        <a:latin typeface="Cambria Math" panose="02040503050406030204" pitchFamily="18" charset="0"/>
                      </a:rPr>
                      <m:t> </m:t>
                    </m:r>
                    <m:sSub>
                      <m:sSubPr>
                        <m:ctrlPr>
                          <a:rPr lang="en-IN" b="0" i="1" smtClean="0">
                            <a:solidFill>
                              <a:srgbClr val="00B050"/>
                            </a:solidFill>
                            <a:latin typeface="Cambria Math" panose="02040503050406030204" pitchFamily="18" charset="0"/>
                          </a:rPr>
                        </m:ctrlPr>
                      </m:sSubPr>
                      <m:e>
                        <m:r>
                          <a:rPr lang="en-IN" b="0" i="1" smtClean="0">
                            <a:solidFill>
                              <a:srgbClr val="00B050"/>
                            </a:solidFill>
                            <a:latin typeface="Cambria Math" panose="02040503050406030204" pitchFamily="18" charset="0"/>
                          </a:rPr>
                          <m:t>𝑆</m:t>
                        </m:r>
                      </m:e>
                      <m:sub>
                        <m:r>
                          <a:rPr lang="en-IN" b="0" i="1" smtClean="0">
                            <a:solidFill>
                              <a:srgbClr val="00B050"/>
                            </a:solidFill>
                            <a:latin typeface="Cambria Math" panose="02040503050406030204" pitchFamily="18" charset="0"/>
                          </a:rPr>
                          <m:t>𝛥</m:t>
                        </m:r>
                      </m:sub>
                    </m:sSub>
                    <m:r>
                      <a:rPr lang="en-IN" b="0" i="1" smtClean="0">
                        <a:solidFill>
                          <a:srgbClr val="00B050"/>
                        </a:solidFill>
                        <a:latin typeface="Cambria Math" panose="02040503050406030204" pitchFamily="18" charset="0"/>
                      </a:rPr>
                      <m:t>/</m:t>
                    </m:r>
                    <m:sSub>
                      <m:sSubPr>
                        <m:ctrlPr>
                          <a:rPr lang="en-IN" b="0" i="1" smtClean="0">
                            <a:solidFill>
                              <a:srgbClr val="00B050"/>
                            </a:solidFill>
                            <a:latin typeface="Cambria Math" panose="02040503050406030204" pitchFamily="18" charset="0"/>
                          </a:rPr>
                        </m:ctrlPr>
                      </m:sSubPr>
                      <m:e>
                        <m:r>
                          <a:rPr lang="en-IN" b="0" i="1" smtClean="0">
                            <a:solidFill>
                              <a:srgbClr val="00B050"/>
                            </a:solidFill>
                            <a:latin typeface="Cambria Math" panose="02040503050406030204" pitchFamily="18" charset="0"/>
                          </a:rPr>
                          <m:t>𝑆</m:t>
                        </m:r>
                      </m:e>
                      <m:sub>
                        <m:r>
                          <a:rPr lang="en-IN" b="0" i="1" smtClean="0">
                            <a:solidFill>
                              <a:srgbClr val="00B050"/>
                            </a:solidFill>
                            <a:latin typeface="Cambria Math" panose="02040503050406030204" pitchFamily="18" charset="0"/>
                          </a:rPr>
                          <m:t>𝑠𝑠</m:t>
                        </m:r>
                      </m:sub>
                    </m:sSub>
                  </m:oMath>
                </a14:m>
                <a:r>
                  <a:rPr lang="en-IN" i="1" dirty="0">
                    <a:solidFill>
                      <a:srgbClr val="00B050"/>
                    </a:solidFill>
                  </a:rPr>
                  <a:t> uncontaminated by choice of </a:t>
                </a:r>
                <a14:m>
                  <m:oMath xmlns:m="http://schemas.openxmlformats.org/officeDocument/2006/math">
                    <m:r>
                      <a:rPr lang="en-IN" b="0" i="1" smtClean="0">
                        <a:solidFill>
                          <a:srgbClr val="00B050"/>
                        </a:solidFill>
                        <a:latin typeface="Cambria Math" panose="02040503050406030204" pitchFamily="18" charset="0"/>
                      </a:rPr>
                      <m:t>𝐹</m:t>
                    </m:r>
                    <m:r>
                      <a:rPr lang="en-IN" b="0" i="1" smtClean="0">
                        <a:solidFill>
                          <a:srgbClr val="00B050"/>
                        </a:solidFill>
                        <a:latin typeface="Cambria Math" panose="02040503050406030204" pitchFamily="18" charset="0"/>
                      </a:rPr>
                      <m:t>(</m:t>
                    </m:r>
                    <m:r>
                      <a:rPr lang="en-IN" b="0" i="1" smtClean="0">
                        <a:solidFill>
                          <a:srgbClr val="00B050"/>
                        </a:solidFill>
                        <a:latin typeface="Cambria Math" panose="02040503050406030204" pitchFamily="18" charset="0"/>
                      </a:rPr>
                      <m:t>𝑉</m:t>
                    </m:r>
                    <m:r>
                      <a:rPr lang="en-IN" b="0" i="1" smtClean="0">
                        <a:solidFill>
                          <a:srgbClr val="00B050"/>
                        </a:solidFill>
                        <a:latin typeface="Cambria Math" panose="02040503050406030204" pitchFamily="18" charset="0"/>
                      </a:rPr>
                      <m:t>,</m:t>
                    </m:r>
                    <m:r>
                      <a:rPr lang="en-IN" b="0" i="1" smtClean="0">
                        <a:solidFill>
                          <a:srgbClr val="00B050"/>
                        </a:solidFill>
                        <a:latin typeface="Cambria Math" panose="02040503050406030204" pitchFamily="18" charset="0"/>
                      </a:rPr>
                      <m:t>𝜃</m:t>
                    </m:r>
                    <m:r>
                      <a:rPr lang="en-IN" b="0" i="1" smtClean="0">
                        <a:solidFill>
                          <a:srgbClr val="00B050"/>
                        </a:solidFill>
                        <a:latin typeface="Cambria Math" panose="02040503050406030204" pitchFamily="18" charset="0"/>
                      </a:rPr>
                      <m:t>)</m:t>
                    </m:r>
                  </m:oMath>
                </a14:m>
                <a:r>
                  <a:rPr lang="en-IN" i="1" dirty="0">
                    <a:solidFill>
                      <a:srgbClr val="00B050"/>
                    </a:solidFill>
                  </a:rPr>
                  <a:t>.</a:t>
                </a:r>
              </a:p>
            </p:txBody>
          </p:sp>
        </mc:Choice>
        <mc:Fallback>
          <p:sp>
            <p:nvSpPr>
              <p:cNvPr id="15" name="TextBox 14">
                <a:extLst>
                  <a:ext uri="{FF2B5EF4-FFF2-40B4-BE49-F238E27FC236}">
                    <a16:creationId xmlns:a16="http://schemas.microsoft.com/office/drawing/2014/main" id="{18939FB3-C373-7DD2-B973-B9BB38CB9A71}"/>
                  </a:ext>
                </a:extLst>
              </p:cNvPr>
              <p:cNvSpPr txBox="1">
                <a:spLocks noRot="1" noChangeAspect="1" noMove="1" noResize="1" noEditPoints="1" noAdjustHandles="1" noChangeArrowheads="1" noChangeShapeType="1" noTextEdit="1"/>
              </p:cNvSpPr>
              <p:nvPr/>
            </p:nvSpPr>
            <p:spPr>
              <a:xfrm>
                <a:off x="9001540" y="5168983"/>
                <a:ext cx="3064684" cy="1200329"/>
              </a:xfrm>
              <a:prstGeom prst="rect">
                <a:avLst/>
              </a:prstGeom>
              <a:blipFill>
                <a:blip r:embed="rId10"/>
                <a:stretch>
                  <a:fillRect t="-3046" r="-199" b="-7107"/>
                </a:stretch>
              </a:blipFill>
            </p:spPr>
            <p:txBody>
              <a:bodyPr/>
              <a:lstStyle/>
              <a:p>
                <a:r>
                  <a:rPr lang="en-IN">
                    <a:noFill/>
                  </a:rPr>
                  <a:t> </a:t>
                </a:r>
              </a:p>
            </p:txBody>
          </p:sp>
        </mc:Fallback>
      </mc:AlternateContent>
      <p:sp>
        <p:nvSpPr>
          <p:cNvPr id="16" name="TextBox 15">
            <a:extLst>
              <a:ext uri="{FF2B5EF4-FFF2-40B4-BE49-F238E27FC236}">
                <a16:creationId xmlns:a16="http://schemas.microsoft.com/office/drawing/2014/main" id="{02ACEBA3-D7DA-370C-E2A3-258088663B83}"/>
              </a:ext>
            </a:extLst>
          </p:cNvPr>
          <p:cNvSpPr txBox="1"/>
          <p:nvPr/>
        </p:nvSpPr>
        <p:spPr>
          <a:xfrm>
            <a:off x="5187341" y="2789902"/>
            <a:ext cx="389850" cy="461665"/>
          </a:xfrm>
          <a:prstGeom prst="rect">
            <a:avLst/>
          </a:prstGeom>
          <a:noFill/>
        </p:spPr>
        <p:txBody>
          <a:bodyPr wrap="none" rtlCol="0">
            <a:spAutoFit/>
          </a:bodyPr>
          <a:lstStyle/>
          <a:p>
            <a:r>
              <a:rPr lang="en-IN" sz="2400" dirty="0"/>
              <a:t>A</a:t>
            </a:r>
          </a:p>
        </p:txBody>
      </p:sp>
      <p:sp>
        <p:nvSpPr>
          <p:cNvPr id="17" name="TextBox 16">
            <a:extLst>
              <a:ext uri="{FF2B5EF4-FFF2-40B4-BE49-F238E27FC236}">
                <a16:creationId xmlns:a16="http://schemas.microsoft.com/office/drawing/2014/main" id="{CB5A90AC-CFFF-8B2D-5ADE-E8336BF6A196}"/>
              </a:ext>
            </a:extLst>
          </p:cNvPr>
          <p:cNvSpPr txBox="1"/>
          <p:nvPr/>
        </p:nvSpPr>
        <p:spPr>
          <a:xfrm>
            <a:off x="5296380" y="5538314"/>
            <a:ext cx="389850" cy="461665"/>
          </a:xfrm>
          <a:prstGeom prst="rect">
            <a:avLst/>
          </a:prstGeom>
          <a:noFill/>
        </p:spPr>
        <p:txBody>
          <a:bodyPr wrap="none" rtlCol="0">
            <a:spAutoFit/>
          </a:bodyPr>
          <a:lstStyle/>
          <a:p>
            <a:r>
              <a:rPr lang="en-IN" sz="2400" dirty="0"/>
              <a:t>B</a:t>
            </a:r>
          </a:p>
        </p:txBody>
      </p:sp>
      <p:sp>
        <p:nvSpPr>
          <p:cNvPr id="18" name="TextBox 17">
            <a:extLst>
              <a:ext uri="{FF2B5EF4-FFF2-40B4-BE49-F238E27FC236}">
                <a16:creationId xmlns:a16="http://schemas.microsoft.com/office/drawing/2014/main" id="{57167846-9C2B-E1C1-B9E9-BA735AE8B51C}"/>
              </a:ext>
            </a:extLst>
          </p:cNvPr>
          <p:cNvSpPr txBox="1"/>
          <p:nvPr/>
        </p:nvSpPr>
        <p:spPr>
          <a:xfrm>
            <a:off x="10972800" y="3977920"/>
            <a:ext cx="407484" cy="461665"/>
          </a:xfrm>
          <a:prstGeom prst="rect">
            <a:avLst/>
          </a:prstGeom>
          <a:noFill/>
        </p:spPr>
        <p:txBody>
          <a:bodyPr wrap="none" rtlCol="0">
            <a:spAutoFit/>
          </a:bodyPr>
          <a:lstStyle/>
          <a:p>
            <a:r>
              <a:rPr lang="en-IN" sz="2400" dirty="0"/>
              <a:t>C</a:t>
            </a:r>
          </a:p>
        </p:txBody>
      </p:sp>
    </p:spTree>
    <p:extLst>
      <p:ext uri="{BB962C8B-B14F-4D97-AF65-F5344CB8AC3E}">
        <p14:creationId xmlns:p14="http://schemas.microsoft.com/office/powerpoint/2010/main" val="3127849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a:extLst>
                  <a:ext uri="{FF2B5EF4-FFF2-40B4-BE49-F238E27FC236}">
                    <a16:creationId xmlns:a16="http://schemas.microsoft.com/office/drawing/2014/main" id="{0B43D2C3-7F31-F259-A056-5EABBF6E844F}"/>
                  </a:ext>
                </a:extLst>
              </p:cNvPr>
              <p:cNvSpPr>
                <a:spLocks noGrp="1"/>
              </p:cNvSpPr>
              <p:nvPr>
                <p:ph type="title"/>
              </p:nvPr>
            </p:nvSpPr>
            <p:spPr>
              <a:xfrm>
                <a:off x="746563" y="-165380"/>
                <a:ext cx="10515600" cy="1325563"/>
              </a:xfrm>
            </p:spPr>
            <p:txBody>
              <a:bodyPr/>
              <a:lstStyle/>
              <a:p>
                <a:r>
                  <a:rPr lang="en-IN" dirty="0"/>
                  <a:t>Inferring the strength contrast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𝑆</m:t>
                        </m:r>
                      </m:e>
                      <m:sub>
                        <m:r>
                          <m:rPr>
                            <m:sty m:val="p"/>
                          </m:rPr>
                          <a:rPr lang="en-IN" b="0" i="0" smtClean="0">
                            <a:latin typeface="Cambria Math" panose="02040503050406030204" pitchFamily="18" charset="0"/>
                          </a:rPr>
                          <m:t>Δ</m:t>
                        </m:r>
                      </m:sub>
                    </m:sSub>
                    <m:r>
                      <a:rPr lang="en-IN" b="0" i="0" smtClean="0">
                        <a:latin typeface="Cambria Math" panose="02040503050406030204" pitchFamily="18" charset="0"/>
                      </a:rPr>
                      <m:t>/</m:t>
                    </m:r>
                    <m:sSub>
                      <m:sSubPr>
                        <m:ctrlPr>
                          <a:rPr lang="en-IN" b="0" i="1" smtClean="0">
                            <a:latin typeface="Cambria Math" panose="02040503050406030204" pitchFamily="18" charset="0"/>
                          </a:rPr>
                        </m:ctrlPr>
                      </m:sSubPr>
                      <m:e>
                        <m:r>
                          <m:rPr>
                            <m:sty m:val="p"/>
                          </m:rPr>
                          <a:rPr lang="en-IN" b="0" i="0" smtClean="0">
                            <a:latin typeface="Cambria Math" panose="02040503050406030204" pitchFamily="18" charset="0"/>
                          </a:rPr>
                          <m:t>S</m:t>
                        </m:r>
                      </m:e>
                      <m:sub>
                        <m:r>
                          <m:rPr>
                            <m:sty m:val="p"/>
                          </m:rPr>
                          <a:rPr lang="en-IN" b="0" i="0" smtClean="0">
                            <a:latin typeface="Cambria Math" panose="02040503050406030204" pitchFamily="18" charset="0"/>
                          </a:rPr>
                          <m:t>ss</m:t>
                        </m:r>
                      </m:sub>
                    </m:sSub>
                  </m:oMath>
                </a14:m>
                <a:endParaRPr lang="en-IN" dirty="0"/>
              </a:p>
            </p:txBody>
          </p:sp>
        </mc:Choice>
        <mc:Fallback>
          <p:sp>
            <p:nvSpPr>
              <p:cNvPr id="2" name="Title 1">
                <a:extLst>
                  <a:ext uri="{FF2B5EF4-FFF2-40B4-BE49-F238E27FC236}">
                    <a16:creationId xmlns:a16="http://schemas.microsoft.com/office/drawing/2014/main" id="{0B43D2C3-7F31-F259-A056-5EABBF6E844F}"/>
                  </a:ext>
                </a:extLst>
              </p:cNvPr>
              <p:cNvSpPr>
                <a:spLocks noGrp="1" noRot="1" noChangeAspect="1" noMove="1" noResize="1" noEditPoints="1" noAdjustHandles="1" noChangeArrowheads="1" noChangeShapeType="1" noTextEdit="1"/>
              </p:cNvSpPr>
              <p:nvPr>
                <p:ph type="title"/>
              </p:nvPr>
            </p:nvSpPr>
            <p:spPr>
              <a:xfrm>
                <a:off x="746563" y="-165380"/>
                <a:ext cx="10515600" cy="1325563"/>
              </a:xfrm>
              <a:blipFill>
                <a:blip r:embed="rId3"/>
                <a:stretch>
                  <a:fillRect l="-2319"/>
                </a:stretch>
              </a:blipFill>
            </p:spPr>
            <p:txBody>
              <a:bodyPr/>
              <a:lstStyle/>
              <a:p>
                <a:r>
                  <a:rPr lang="en-IN">
                    <a:noFill/>
                  </a:rPr>
                  <a:t> </a:t>
                </a:r>
              </a:p>
            </p:txBody>
          </p:sp>
        </mc:Fallback>
      </mc:AlternateContent>
      <p:grpSp>
        <p:nvGrpSpPr>
          <p:cNvPr id="9" name="Group 8">
            <a:extLst>
              <a:ext uri="{FF2B5EF4-FFF2-40B4-BE49-F238E27FC236}">
                <a16:creationId xmlns:a16="http://schemas.microsoft.com/office/drawing/2014/main" id="{F74B8A36-E134-CACF-9FEF-D51DE189DDCD}"/>
              </a:ext>
            </a:extLst>
          </p:cNvPr>
          <p:cNvGrpSpPr/>
          <p:nvPr/>
        </p:nvGrpSpPr>
        <p:grpSpPr>
          <a:xfrm>
            <a:off x="334370" y="863802"/>
            <a:ext cx="4899546" cy="5294785"/>
            <a:chOff x="5540991" y="943414"/>
            <a:chExt cx="4899546" cy="5294785"/>
          </a:xfrm>
        </p:grpSpPr>
        <p:pic>
          <p:nvPicPr>
            <p:cNvPr id="5" name="Picture 4">
              <a:extLst>
                <a:ext uri="{FF2B5EF4-FFF2-40B4-BE49-F238E27FC236}">
                  <a16:creationId xmlns:a16="http://schemas.microsoft.com/office/drawing/2014/main" id="{9BA5037F-ADB7-6E8A-299C-12F4DE32C8E2}"/>
                </a:ext>
              </a:extLst>
            </p:cNvPr>
            <p:cNvPicPr>
              <a:picLocks noChangeAspect="1"/>
            </p:cNvPicPr>
            <p:nvPr/>
          </p:nvPicPr>
          <p:blipFill>
            <a:blip r:embed="rId4"/>
            <a:srcRect l="50086" r="-1270"/>
            <a:stretch>
              <a:fillRect/>
            </a:stretch>
          </p:blipFill>
          <p:spPr>
            <a:xfrm>
              <a:off x="5540991" y="943414"/>
              <a:ext cx="4899546" cy="5294785"/>
            </a:xfrm>
            <a:prstGeom prst="rect">
              <a:avLst/>
            </a:prstGeom>
          </p:spPr>
        </p:pic>
        <p:sp>
          <p:nvSpPr>
            <p:cNvPr id="6" name="TextBox 5">
              <a:extLst>
                <a:ext uri="{FF2B5EF4-FFF2-40B4-BE49-F238E27FC236}">
                  <a16:creationId xmlns:a16="http://schemas.microsoft.com/office/drawing/2014/main" id="{6A1757BD-1F2B-52C9-7449-ADC2134AAC71}"/>
                </a:ext>
              </a:extLst>
            </p:cNvPr>
            <p:cNvSpPr txBox="1"/>
            <p:nvPr/>
          </p:nvSpPr>
          <p:spPr>
            <a:xfrm>
              <a:off x="9554625" y="5246499"/>
              <a:ext cx="389850" cy="461665"/>
            </a:xfrm>
            <a:prstGeom prst="rect">
              <a:avLst/>
            </a:prstGeom>
            <a:noFill/>
          </p:spPr>
          <p:txBody>
            <a:bodyPr wrap="none" rtlCol="0">
              <a:spAutoFit/>
            </a:bodyPr>
            <a:lstStyle/>
            <a:p>
              <a:r>
                <a:rPr lang="en-IN" sz="2400" dirty="0"/>
                <a:t>A</a:t>
              </a:r>
            </a:p>
          </p:txBody>
        </p:sp>
        <p:sp>
          <p:nvSpPr>
            <p:cNvPr id="7" name="TextBox 6">
              <a:extLst>
                <a:ext uri="{FF2B5EF4-FFF2-40B4-BE49-F238E27FC236}">
                  <a16:creationId xmlns:a16="http://schemas.microsoft.com/office/drawing/2014/main" id="{A391A6A1-55DD-F96B-1D27-C6F56505CF96}"/>
                </a:ext>
              </a:extLst>
            </p:cNvPr>
            <p:cNvSpPr txBox="1"/>
            <p:nvPr/>
          </p:nvSpPr>
          <p:spPr>
            <a:xfrm>
              <a:off x="6852368" y="2551787"/>
              <a:ext cx="389850" cy="461665"/>
            </a:xfrm>
            <a:prstGeom prst="rect">
              <a:avLst/>
            </a:prstGeom>
            <a:noFill/>
          </p:spPr>
          <p:txBody>
            <a:bodyPr wrap="none" rtlCol="0">
              <a:spAutoFit/>
            </a:bodyPr>
            <a:lstStyle/>
            <a:p>
              <a:r>
                <a:rPr lang="en-IN" sz="2400" dirty="0"/>
                <a:t>B</a:t>
              </a:r>
            </a:p>
          </p:txBody>
        </p:sp>
      </p:grpSp>
      <p:pic>
        <p:nvPicPr>
          <p:cNvPr id="8" name="Picture 7">
            <a:extLst>
              <a:ext uri="{FF2B5EF4-FFF2-40B4-BE49-F238E27FC236}">
                <a16:creationId xmlns:a16="http://schemas.microsoft.com/office/drawing/2014/main" id="{BC972180-F3C8-A14A-5EC9-7734FD5FE3C8}"/>
              </a:ext>
            </a:extLst>
          </p:cNvPr>
          <p:cNvPicPr>
            <a:picLocks noChangeAspect="1"/>
          </p:cNvPicPr>
          <p:nvPr/>
        </p:nvPicPr>
        <p:blipFill>
          <a:blip r:embed="rId4"/>
          <a:srcRect r="50366"/>
          <a:stretch>
            <a:fillRect/>
          </a:stretch>
        </p:blipFill>
        <p:spPr>
          <a:xfrm>
            <a:off x="5646109" y="979808"/>
            <a:ext cx="4751210" cy="5294785"/>
          </a:xfrm>
          <a:prstGeom prst="rect">
            <a:avLst/>
          </a:prstGeom>
        </p:spPr>
      </p:pic>
      <p:sp>
        <p:nvSpPr>
          <p:cNvPr id="10" name="TextBox 9">
            <a:extLst>
              <a:ext uri="{FF2B5EF4-FFF2-40B4-BE49-F238E27FC236}">
                <a16:creationId xmlns:a16="http://schemas.microsoft.com/office/drawing/2014/main" id="{11B0DA59-8621-A629-40F3-60990EF32527}"/>
              </a:ext>
            </a:extLst>
          </p:cNvPr>
          <p:cNvSpPr txBox="1"/>
          <p:nvPr/>
        </p:nvSpPr>
        <p:spPr>
          <a:xfrm>
            <a:off x="9809383" y="2582911"/>
            <a:ext cx="407484" cy="461665"/>
          </a:xfrm>
          <a:prstGeom prst="rect">
            <a:avLst/>
          </a:prstGeom>
          <a:noFill/>
        </p:spPr>
        <p:txBody>
          <a:bodyPr wrap="none" rtlCol="0">
            <a:spAutoFit/>
          </a:bodyPr>
          <a:lstStyle/>
          <a:p>
            <a:r>
              <a:rPr lang="en-IN" sz="2400" dirty="0"/>
              <a:t>C</a:t>
            </a:r>
          </a:p>
        </p:txBody>
      </p:sp>
      <p:sp>
        <p:nvSpPr>
          <p:cNvPr id="11" name="TextBox 10">
            <a:extLst>
              <a:ext uri="{FF2B5EF4-FFF2-40B4-BE49-F238E27FC236}">
                <a16:creationId xmlns:a16="http://schemas.microsoft.com/office/drawing/2014/main" id="{BF70E3B1-CC19-7F83-F896-E8D0E427B15E}"/>
              </a:ext>
            </a:extLst>
          </p:cNvPr>
          <p:cNvSpPr txBox="1"/>
          <p:nvPr/>
        </p:nvSpPr>
        <p:spPr>
          <a:xfrm>
            <a:off x="9809383" y="5266970"/>
            <a:ext cx="407484" cy="461665"/>
          </a:xfrm>
          <a:prstGeom prst="rect">
            <a:avLst/>
          </a:prstGeom>
          <a:noFill/>
        </p:spPr>
        <p:txBody>
          <a:bodyPr wrap="none" rtlCol="0">
            <a:spAutoFit/>
          </a:bodyPr>
          <a:lstStyle/>
          <a:p>
            <a:r>
              <a:rPr lang="en-IN" sz="2400" dirty="0"/>
              <a:t>D</a:t>
            </a:r>
          </a:p>
        </p:txBody>
      </p:sp>
    </p:spTree>
    <p:extLst>
      <p:ext uri="{BB962C8B-B14F-4D97-AF65-F5344CB8AC3E}">
        <p14:creationId xmlns:p14="http://schemas.microsoft.com/office/powerpoint/2010/main" val="3215113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A4F3A-4C6B-2384-4CBD-9F74FFAEE01E}"/>
              </a:ext>
            </a:extLst>
          </p:cNvPr>
          <p:cNvSpPr>
            <a:spLocks noGrp="1"/>
          </p:cNvSpPr>
          <p:nvPr>
            <p:ph type="title"/>
          </p:nvPr>
        </p:nvSpPr>
        <p:spPr>
          <a:xfrm>
            <a:off x="347740" y="-69971"/>
            <a:ext cx="10515600" cy="1325563"/>
          </a:xfrm>
        </p:spPr>
        <p:txBody>
          <a:bodyPr/>
          <a:lstStyle/>
          <a:p>
            <a:r>
              <a:rPr lang="en-IN" dirty="0"/>
              <a:t>Conclusions</a:t>
            </a:r>
          </a:p>
        </p:txBody>
      </p:sp>
      <p:sp>
        <p:nvSpPr>
          <p:cNvPr id="3" name="Content Placeholder 2">
            <a:extLst>
              <a:ext uri="{FF2B5EF4-FFF2-40B4-BE49-F238E27FC236}">
                <a16:creationId xmlns:a16="http://schemas.microsoft.com/office/drawing/2014/main" id="{478CB4D1-08AA-6288-A7FD-EA24E6CE7238}"/>
              </a:ext>
            </a:extLst>
          </p:cNvPr>
          <p:cNvSpPr>
            <a:spLocks noGrp="1"/>
          </p:cNvSpPr>
          <p:nvPr>
            <p:ph idx="1"/>
          </p:nvPr>
        </p:nvSpPr>
        <p:spPr>
          <a:xfrm>
            <a:off x="209543" y="1305805"/>
            <a:ext cx="6129842" cy="5166846"/>
          </a:xfrm>
        </p:spPr>
        <p:txBody>
          <a:bodyPr>
            <a:normAutofit fontScale="92500" lnSpcReduction="10000"/>
          </a:bodyPr>
          <a:lstStyle/>
          <a:p>
            <a:pPr>
              <a:buFont typeface="Wingdings" panose="05000000000000000000" pitchFamily="2" charset="2"/>
              <a:buChar char="q"/>
            </a:pPr>
            <a:r>
              <a:rPr lang="en-IN" dirty="0"/>
              <a:t>Large normal stress step experiments provide clear evidence that quality contrasts exist across the frictional interface and these control shear strength evolution.</a:t>
            </a:r>
          </a:p>
          <a:p>
            <a:pPr>
              <a:buFont typeface="Wingdings" panose="05000000000000000000" pitchFamily="2" charset="2"/>
              <a:buChar char="q"/>
            </a:pPr>
            <a:endParaRPr lang="en-IN" dirty="0"/>
          </a:p>
          <a:p>
            <a:pPr>
              <a:buFont typeface="Wingdings" panose="05000000000000000000" pitchFamily="2" charset="2"/>
              <a:buChar char="q"/>
            </a:pPr>
            <a:r>
              <a:rPr lang="en-IN" dirty="0"/>
              <a:t>We have shown that macroscopic laboratory data can self consistently be used to infer these quality contrasts.</a:t>
            </a:r>
          </a:p>
          <a:p>
            <a:pPr>
              <a:buFont typeface="Wingdings" panose="05000000000000000000" pitchFamily="2" charset="2"/>
              <a:buChar char="q"/>
            </a:pPr>
            <a:endParaRPr lang="en-IN" dirty="0"/>
          </a:p>
          <a:p>
            <a:pPr>
              <a:buFont typeface="Wingdings" panose="05000000000000000000" pitchFamily="2" charset="2"/>
              <a:buChar char="q"/>
            </a:pPr>
            <a:r>
              <a:rPr lang="en-IN" dirty="0"/>
              <a:t>Derived a new state evolution framework that explicitly allows for quality contrasts and quality evolution following normal stress steps.</a:t>
            </a:r>
          </a:p>
        </p:txBody>
      </p:sp>
      <p:pic>
        <p:nvPicPr>
          <p:cNvPr id="4" name="Picture 3">
            <a:extLst>
              <a:ext uri="{FF2B5EF4-FFF2-40B4-BE49-F238E27FC236}">
                <a16:creationId xmlns:a16="http://schemas.microsoft.com/office/drawing/2014/main" id="{071D5C0F-DE1A-8D85-4770-08696A8E6777}"/>
              </a:ext>
            </a:extLst>
          </p:cNvPr>
          <p:cNvPicPr>
            <a:picLocks noChangeAspect="1"/>
          </p:cNvPicPr>
          <p:nvPr/>
        </p:nvPicPr>
        <p:blipFill>
          <a:blip r:embed="rId3"/>
          <a:srcRect l="1" r="67917" b="49921"/>
          <a:stretch>
            <a:fillRect/>
          </a:stretch>
        </p:blipFill>
        <p:spPr>
          <a:xfrm>
            <a:off x="6475863" y="1553142"/>
            <a:ext cx="5565862" cy="4049266"/>
          </a:xfrm>
          <a:prstGeom prst="rect">
            <a:avLst/>
          </a:prstGeom>
        </p:spPr>
      </p:pic>
    </p:spTree>
    <p:extLst>
      <p:ext uri="{BB962C8B-B14F-4D97-AF65-F5344CB8AC3E}">
        <p14:creationId xmlns:p14="http://schemas.microsoft.com/office/powerpoint/2010/main" val="25407294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42944-4E99-DFCF-4120-DA5B588377AE}"/>
              </a:ext>
            </a:extLst>
          </p:cNvPr>
          <p:cNvSpPr>
            <a:spLocks noGrp="1"/>
          </p:cNvSpPr>
          <p:nvPr>
            <p:ph type="title"/>
          </p:nvPr>
        </p:nvSpPr>
        <p:spPr>
          <a:xfrm>
            <a:off x="335784" y="23823"/>
            <a:ext cx="10515600" cy="1325563"/>
          </a:xfrm>
        </p:spPr>
        <p:txBody>
          <a:bodyPr/>
          <a:lstStyle/>
          <a:p>
            <a:r>
              <a:rPr lang="en-US" dirty="0"/>
              <a:t>The Linker-Dieterich version</a:t>
            </a:r>
            <a:endParaRPr lang="en-IN" dirty="0"/>
          </a:p>
        </p:txBody>
      </p:sp>
      <mc:AlternateContent xmlns:mc="http://schemas.openxmlformats.org/markup-compatibility/2006" xmlns:a14="http://schemas.microsoft.com/office/drawing/2010/main">
        <mc:Choice Requires="a14">
          <p:sp>
            <p:nvSpPr>
              <p:cNvPr id="15" name="Content Placeholder 14">
                <a:extLst>
                  <a:ext uri="{FF2B5EF4-FFF2-40B4-BE49-F238E27FC236}">
                    <a16:creationId xmlns:a16="http://schemas.microsoft.com/office/drawing/2014/main" id="{D232F3CB-3ADB-B841-02F5-25F1559C7D7D}"/>
                  </a:ext>
                </a:extLst>
              </p:cNvPr>
              <p:cNvSpPr>
                <a:spLocks noGrp="1"/>
              </p:cNvSpPr>
              <p:nvPr>
                <p:ph idx="1"/>
              </p:nvPr>
            </p:nvSpPr>
            <p:spPr>
              <a:xfrm>
                <a:off x="384607" y="1069820"/>
                <a:ext cx="7075393" cy="5687818"/>
              </a:xfrm>
            </p:spPr>
            <p:txBody>
              <a:bodyPr>
                <a:normAutofit/>
              </a:bodyPr>
              <a:lstStyle/>
              <a:p>
                <a:r>
                  <a:rPr lang="en-US" sz="2400" dirty="0"/>
                  <a:t>Linker and Dieterich (1992) formulated a framework to quantify state evolution in response to normal stress change.</a:t>
                </a:r>
              </a:p>
              <a:p>
                <a:pPr marL="0" indent="0">
                  <a:buNone/>
                </a:pPr>
                <a14:m>
                  <m:oMathPara xmlns:m="http://schemas.openxmlformats.org/officeDocument/2006/math">
                    <m:oMathParaPr>
                      <m:jc m:val="centerGroup"/>
                    </m:oMathParaPr>
                    <m:oMath xmlns:m="http://schemas.openxmlformats.org/officeDocument/2006/math">
                      <m:eqArr>
                        <m:eqArrPr>
                          <m:ctrlPr>
                            <a:rPr lang="en-US" sz="2400" b="0" i="1" smtClean="0">
                              <a:latin typeface="Cambria Math" panose="02040503050406030204" pitchFamily="18" charset="0"/>
                            </a:rPr>
                          </m:ctrlPr>
                        </m:eqArrPr>
                        <m:e>
                          <m:r>
                            <a:rPr lang="en-US" sz="2400" b="0" i="1" smtClean="0">
                              <a:latin typeface="Cambria Math" panose="02040503050406030204" pitchFamily="18" charset="0"/>
                            </a:rPr>
                            <m:t>    </m:t>
                          </m:r>
                          <m:r>
                            <a:rPr lang="en-US" sz="2400" b="0" i="1" smtClean="0">
                              <a:latin typeface="Cambria Math" panose="02040503050406030204" pitchFamily="18" charset="0"/>
                            </a:rPr>
                            <m:t>𝜏</m:t>
                          </m:r>
                          <m:r>
                            <a:rPr lang="en-US" sz="2400" b="0" i="1" smtClean="0">
                              <a:latin typeface="Cambria Math" panose="02040503050406030204" pitchFamily="18" charset="0"/>
                            </a:rPr>
                            <m:t>=</m:t>
                          </m:r>
                          <m:r>
                            <a:rPr lang="en-US" sz="2400" b="0" i="1" smtClean="0">
                              <a:latin typeface="Cambria Math" panose="02040503050406030204" pitchFamily="18" charset="0"/>
                            </a:rPr>
                            <m:t>𝜎</m:t>
                          </m:r>
                          <m:d>
                            <m:dPr>
                              <m:begChr m:val="["/>
                              <m:endChr m:val="]"/>
                              <m:ctrlPr>
                                <a:rPr lang="en-US" sz="2400" b="0" i="1" smtClean="0">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𝜇</m:t>
                                  </m:r>
                                </m:e>
                                <m:sub>
                                  <m:r>
                                    <a:rPr lang="en-US" sz="2400" i="1">
                                      <a:latin typeface="Cambria Math" panose="02040503050406030204" pitchFamily="18" charset="0"/>
                                    </a:rPr>
                                    <m:t>∗</m:t>
                                  </m:r>
                                </m:sub>
                              </m:sSub>
                              <m:r>
                                <a:rPr lang="en-US" sz="2400" i="1">
                                  <a:latin typeface="Cambria Math" panose="02040503050406030204" pitchFamily="18" charset="0"/>
                                </a:rPr>
                                <m:t>+</m:t>
                              </m:r>
                              <m:r>
                                <a:rPr lang="en-US" sz="2400" i="1">
                                  <a:latin typeface="Cambria Math" panose="02040503050406030204" pitchFamily="18" charset="0"/>
                                </a:rPr>
                                <m:t>𝑎</m:t>
                              </m:r>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ln</m:t>
                                  </m:r>
                                </m:fName>
                                <m:e>
                                  <m:d>
                                    <m:dPr>
                                      <m:ctrlPr>
                                        <a:rPr lang="en-US" sz="2400" i="1">
                                          <a:latin typeface="Cambria Math" panose="02040503050406030204" pitchFamily="18" charset="0"/>
                                        </a:rPr>
                                      </m:ctrlPr>
                                    </m:dPr>
                                    <m:e>
                                      <m:f>
                                        <m:fPr>
                                          <m:ctrlPr>
                                            <a:rPr lang="en-US" sz="2400" i="1">
                                              <a:latin typeface="Cambria Math" panose="02040503050406030204" pitchFamily="18" charset="0"/>
                                            </a:rPr>
                                          </m:ctrlPr>
                                        </m:fPr>
                                        <m:num>
                                          <m:r>
                                            <a:rPr lang="en-US" sz="2400" i="1">
                                              <a:latin typeface="Cambria Math" panose="02040503050406030204" pitchFamily="18" charset="0"/>
                                            </a:rPr>
                                            <m:t>𝑉</m:t>
                                          </m:r>
                                        </m:num>
                                        <m:den>
                                          <m:sSub>
                                            <m:sSubPr>
                                              <m:ctrlPr>
                                                <a:rPr lang="en-US" sz="2400" i="1">
                                                  <a:latin typeface="Cambria Math" panose="02040503050406030204" pitchFamily="18" charset="0"/>
                                                </a:rPr>
                                              </m:ctrlPr>
                                            </m:sSubPr>
                                            <m:e>
                                              <m:r>
                                                <a:rPr lang="en-US" sz="2400" i="1">
                                                  <a:latin typeface="Cambria Math" panose="02040503050406030204" pitchFamily="18" charset="0"/>
                                                </a:rPr>
                                                <m:t>𝑉</m:t>
                                              </m:r>
                                            </m:e>
                                            <m:sub>
                                              <m:r>
                                                <a:rPr lang="en-US" sz="2400" i="1">
                                                  <a:latin typeface="Cambria Math" panose="02040503050406030204" pitchFamily="18" charset="0"/>
                                                </a:rPr>
                                                <m:t>∗</m:t>
                                              </m:r>
                                            </m:sub>
                                          </m:sSub>
                                        </m:den>
                                      </m:f>
                                    </m:e>
                                  </m:d>
                                </m:e>
                              </m:func>
                              <m:r>
                                <a:rPr lang="en-US" sz="2400" i="1">
                                  <a:latin typeface="Cambria Math" panose="02040503050406030204" pitchFamily="18" charset="0"/>
                                </a:rPr>
                                <m:t>+</m:t>
                              </m:r>
                              <m:r>
                                <a:rPr lang="en-US" sz="2400" i="1">
                                  <a:latin typeface="Cambria Math" panose="02040503050406030204" pitchFamily="18" charset="0"/>
                                </a:rPr>
                                <m:t>𝑏</m:t>
                              </m:r>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ln</m:t>
                                  </m:r>
                                </m:fName>
                                <m:e>
                                  <m:d>
                                    <m:dPr>
                                      <m:ctrlPr>
                                        <a:rPr lang="en-US" sz="2400" i="1">
                                          <a:latin typeface="Cambria Math" panose="02040503050406030204" pitchFamily="18" charset="0"/>
                                        </a:rPr>
                                      </m:ctrlPr>
                                    </m:dPr>
                                    <m:e>
                                      <m:f>
                                        <m:fPr>
                                          <m:ctrlPr>
                                            <a:rPr lang="en-US" sz="2400" i="1">
                                              <a:latin typeface="Cambria Math" panose="02040503050406030204" pitchFamily="18" charset="0"/>
                                            </a:rPr>
                                          </m:ctrlPr>
                                        </m:fPr>
                                        <m:num>
                                          <m:r>
                                            <a:rPr lang="en-US" sz="2400" i="1">
                                              <a:latin typeface="Cambria Math" panose="02040503050406030204" pitchFamily="18" charset="0"/>
                                            </a:rPr>
                                            <m:t>𝜃</m:t>
                                          </m:r>
                                        </m:num>
                                        <m:den>
                                          <m:sSub>
                                            <m:sSubPr>
                                              <m:ctrlPr>
                                                <a:rPr lang="en-US" sz="2400" i="1">
                                                  <a:latin typeface="Cambria Math" panose="02040503050406030204" pitchFamily="18" charset="0"/>
                                                </a:rPr>
                                              </m:ctrlPr>
                                            </m:sSubPr>
                                            <m:e>
                                              <m:r>
                                                <a:rPr lang="en-US" sz="2400" i="1">
                                                  <a:latin typeface="Cambria Math" panose="02040503050406030204" pitchFamily="18" charset="0"/>
                                                </a:rPr>
                                                <m:t>𝜃</m:t>
                                              </m:r>
                                            </m:e>
                                            <m:sub>
                                              <m:r>
                                                <a:rPr lang="en-US" sz="2400" i="1">
                                                  <a:latin typeface="Cambria Math" panose="02040503050406030204" pitchFamily="18" charset="0"/>
                                                </a:rPr>
                                                <m:t>∗</m:t>
                                              </m:r>
                                            </m:sub>
                                          </m:sSub>
                                        </m:den>
                                      </m:f>
                                    </m:e>
                                  </m:d>
                                </m:e>
                              </m:func>
                            </m:e>
                          </m:d>
                          <m:r>
                            <a:rPr lang="en-US" sz="2400" b="0" i="1" smtClean="0">
                              <a:latin typeface="Cambria Math" panose="02040503050406030204" pitchFamily="18" charset="0"/>
                            </a:rPr>
                            <m:t>    #</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1</m:t>
                              </m:r>
                            </m:e>
                          </m:d>
                        </m:e>
                      </m:eqArr>
                    </m:oMath>
                  </m:oMathPara>
                </a14:m>
                <a:endParaRPr lang="en-US" sz="2400" b="0" dirty="0"/>
              </a:p>
              <a:p>
                <a:pPr marL="0" indent="0">
                  <a:buNone/>
                </a:pPr>
                <a14:m>
                  <m:oMathPara xmlns:m="http://schemas.openxmlformats.org/officeDocument/2006/math">
                    <m:oMathParaPr>
                      <m:jc m:val="centerGroup"/>
                    </m:oMathParaPr>
                    <m:oMath xmlns:m="http://schemas.openxmlformats.org/officeDocument/2006/math">
                      <m:eqArr>
                        <m:eqArrPr>
                          <m:ctrlPr>
                            <a:rPr lang="en-US" sz="2400" b="0" i="1" dirty="0" smtClean="0">
                              <a:latin typeface="Cambria Math" panose="02040503050406030204" pitchFamily="18" charset="0"/>
                            </a:rPr>
                          </m:ctrlPr>
                        </m:eqArrPr>
                        <m:e>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𝑑</m:t>
                              </m:r>
                              <m:r>
                                <a:rPr lang="en-US" sz="2400" b="0" i="1" smtClean="0">
                                  <a:latin typeface="Cambria Math" panose="02040503050406030204" pitchFamily="18" charset="0"/>
                                </a:rPr>
                                <m:t>𝜃</m:t>
                              </m:r>
                            </m:num>
                            <m:den>
                              <m:r>
                                <a:rPr lang="en-US" sz="2400" b="0" i="1" smtClean="0">
                                  <a:latin typeface="Cambria Math" panose="02040503050406030204" pitchFamily="18" charset="0"/>
                                </a:rPr>
                                <m:t>𝑑𝑡</m:t>
                              </m:r>
                            </m:den>
                          </m:f>
                          <m:r>
                            <a:rPr lang="en-US" sz="2400" b="0" i="1" dirty="0" smtClean="0">
                              <a:latin typeface="Cambria Math" panose="02040503050406030204" pitchFamily="18" charset="0"/>
                            </a:rPr>
                            <m:t>=</m:t>
                          </m:r>
                          <m:f>
                            <m:fPr>
                              <m:ctrlPr>
                                <a:rPr lang="en-US" sz="2400" b="0" i="1" dirty="0" smtClean="0">
                                  <a:latin typeface="Cambria Math" panose="02040503050406030204" pitchFamily="18" charset="0"/>
                                </a:rPr>
                              </m:ctrlPr>
                            </m:fPr>
                            <m:num>
                              <m:r>
                                <a:rPr lang="en-US" sz="2400" b="0" i="1" dirty="0" smtClean="0">
                                  <a:latin typeface="Cambria Math" panose="02040503050406030204" pitchFamily="18" charset="0"/>
                                </a:rPr>
                                <m:t>𝜕𝜃</m:t>
                              </m:r>
                            </m:num>
                            <m:den>
                              <m:r>
                                <a:rPr lang="en-US" sz="2400" b="0" i="1" dirty="0" smtClean="0">
                                  <a:latin typeface="Cambria Math" panose="02040503050406030204" pitchFamily="18" charset="0"/>
                                </a:rPr>
                                <m:t>𝜕𝜎</m:t>
                              </m:r>
                            </m:den>
                          </m:f>
                          <m:f>
                            <m:fPr>
                              <m:ctrlPr>
                                <a:rPr lang="en-US" sz="2400" b="0" i="1" dirty="0" smtClean="0">
                                  <a:latin typeface="Cambria Math" panose="02040503050406030204" pitchFamily="18" charset="0"/>
                                </a:rPr>
                              </m:ctrlPr>
                            </m:fPr>
                            <m:num>
                              <m:r>
                                <a:rPr lang="en-US" sz="2400" b="0" i="1" dirty="0" smtClean="0">
                                  <a:latin typeface="Cambria Math" panose="02040503050406030204" pitchFamily="18" charset="0"/>
                                </a:rPr>
                                <m:t>𝑑</m:t>
                              </m:r>
                              <m:r>
                                <a:rPr lang="en-US" sz="2400" b="0" i="1" dirty="0" smtClean="0">
                                  <a:latin typeface="Cambria Math" panose="02040503050406030204" pitchFamily="18" charset="0"/>
                                </a:rPr>
                                <m:t>𝜎</m:t>
                              </m:r>
                            </m:num>
                            <m:den>
                              <m:r>
                                <a:rPr lang="en-US" sz="2400" b="0" i="1" dirty="0" smtClean="0">
                                  <a:latin typeface="Cambria Math" panose="02040503050406030204" pitchFamily="18" charset="0"/>
                                </a:rPr>
                                <m:t>𝑑𝑡</m:t>
                              </m:r>
                            </m:den>
                          </m:f>
                          <m:r>
                            <a:rPr lang="en-US" sz="2400" b="0" i="1" dirty="0" smtClean="0">
                              <a:latin typeface="Cambria Math" panose="02040503050406030204" pitchFamily="18" charset="0"/>
                            </a:rPr>
                            <m:t>+</m:t>
                          </m:r>
                          <m:f>
                            <m:fPr>
                              <m:ctrlPr>
                                <a:rPr lang="en-US" sz="2400" b="0" i="1" dirty="0" smtClean="0">
                                  <a:latin typeface="Cambria Math" panose="02040503050406030204" pitchFamily="18" charset="0"/>
                                </a:rPr>
                              </m:ctrlPr>
                            </m:fPr>
                            <m:num>
                              <m:r>
                                <a:rPr lang="en-US" sz="2400" b="0" i="1" dirty="0" smtClean="0">
                                  <a:latin typeface="Cambria Math" panose="02040503050406030204" pitchFamily="18" charset="0"/>
                                </a:rPr>
                                <m:t>𝜕𝜃</m:t>
                              </m:r>
                            </m:num>
                            <m:den>
                              <m:r>
                                <a:rPr lang="en-US" sz="2400" b="0" i="1" dirty="0" smtClean="0">
                                  <a:latin typeface="Cambria Math" panose="02040503050406030204" pitchFamily="18" charset="0"/>
                                </a:rPr>
                                <m:t>𝜕𝛿</m:t>
                              </m:r>
                            </m:den>
                          </m:f>
                          <m:f>
                            <m:fPr>
                              <m:ctrlPr>
                                <a:rPr lang="en-US" sz="2400" b="0" i="1" dirty="0" smtClean="0">
                                  <a:latin typeface="Cambria Math" panose="02040503050406030204" pitchFamily="18" charset="0"/>
                                </a:rPr>
                              </m:ctrlPr>
                            </m:fPr>
                            <m:num>
                              <m:r>
                                <a:rPr lang="en-US" sz="2400" b="0" i="1" dirty="0" smtClean="0">
                                  <a:latin typeface="Cambria Math" panose="02040503050406030204" pitchFamily="18" charset="0"/>
                                </a:rPr>
                                <m:t>𝑑</m:t>
                              </m:r>
                              <m:r>
                                <a:rPr lang="en-US" sz="2400" b="0" i="1" dirty="0" smtClean="0">
                                  <a:latin typeface="Cambria Math" panose="02040503050406030204" pitchFamily="18" charset="0"/>
                                </a:rPr>
                                <m:t>𝛿</m:t>
                              </m:r>
                            </m:num>
                            <m:den>
                              <m:r>
                                <a:rPr lang="en-US" sz="2400" b="0" i="1" dirty="0" smtClean="0">
                                  <a:latin typeface="Cambria Math" panose="02040503050406030204" pitchFamily="18" charset="0"/>
                                </a:rPr>
                                <m:t>𝑑𝑡</m:t>
                              </m:r>
                            </m:den>
                          </m:f>
                          <m:r>
                            <a:rPr lang="en-US" sz="2400" b="0" i="1" dirty="0" smtClean="0">
                              <a:latin typeface="Cambria Math" panose="02040503050406030204" pitchFamily="18" charset="0"/>
                            </a:rPr>
                            <m:t> #</m:t>
                          </m:r>
                          <m:d>
                            <m:dPr>
                              <m:ctrlPr>
                                <a:rPr lang="en-US" sz="2400" b="0" i="1" dirty="0" smtClean="0">
                                  <a:latin typeface="Cambria Math" panose="02040503050406030204" pitchFamily="18" charset="0"/>
                                </a:rPr>
                              </m:ctrlPr>
                            </m:dPr>
                            <m:e>
                              <m:r>
                                <a:rPr lang="en-US" sz="2400" b="0" i="1" dirty="0" smtClean="0">
                                  <a:latin typeface="Cambria Math" panose="02040503050406030204" pitchFamily="18" charset="0"/>
                                </a:rPr>
                                <m:t>2</m:t>
                              </m:r>
                            </m:e>
                          </m:d>
                        </m:e>
                      </m:eqArr>
                    </m:oMath>
                  </m:oMathPara>
                </a14:m>
                <a:endParaRPr lang="en-US" sz="2400" b="0" dirty="0"/>
              </a:p>
              <a:p>
                <a:pPr marL="0" indent="0">
                  <a:buNone/>
                </a:pPr>
                <a:r>
                  <a:rPr lang="en-US" sz="2400" dirty="0"/>
                  <a:t>They proposed:</a:t>
                </a:r>
                <a14:m>
                  <m:oMath xmlns:m="http://schemas.openxmlformats.org/officeDocument/2006/math">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𝜕𝜃</m:t>
                        </m:r>
                      </m:num>
                      <m:den>
                        <m:r>
                          <a:rPr lang="en-US" sz="2400" b="0" i="1" smtClean="0">
                            <a:latin typeface="Cambria Math" panose="02040503050406030204" pitchFamily="18" charset="0"/>
                          </a:rPr>
                          <m:t>𝜕𝜎</m:t>
                        </m:r>
                      </m:den>
                    </m:f>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𝛼𝜃</m:t>
                        </m:r>
                      </m:num>
                      <m:den>
                        <m:r>
                          <a:rPr lang="en-US" sz="2400" b="0" i="1" smtClean="0">
                            <a:latin typeface="Cambria Math" panose="02040503050406030204" pitchFamily="18" charset="0"/>
                          </a:rPr>
                          <m:t>𝑏</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𝜎</m:t>
                            </m:r>
                          </m:e>
                          <m:sub>
                            <m:r>
                              <a:rPr lang="en-US" sz="2400" b="0" i="1" smtClean="0">
                                <a:latin typeface="Cambria Math" panose="02040503050406030204" pitchFamily="18" charset="0"/>
                              </a:rPr>
                              <m:t>𝑓</m:t>
                            </m:r>
                          </m:sub>
                        </m:sSub>
                      </m:den>
                    </m:f>
                    <m:r>
                      <a:rPr lang="en-US" sz="2400" b="0" i="1" smtClean="0">
                        <a:latin typeface="Cambria Math" panose="02040503050406030204" pitchFamily="18" charset="0"/>
                      </a:rPr>
                      <m:t>.</m:t>
                    </m:r>
                  </m:oMath>
                </a14:m>
                <a:endParaRPr lang="en-US" sz="2400" b="0" dirty="0"/>
              </a:p>
              <a:p>
                <a:pPr marL="0" indent="0">
                  <a:buNone/>
                </a:pPr>
                <a:r>
                  <a:rPr lang="en-US" sz="2400" b="0" dirty="0"/>
                  <a:t>where </a:t>
                </a:r>
                <a14:m>
                  <m:oMath xmlns:m="http://schemas.openxmlformats.org/officeDocument/2006/math">
                    <m:r>
                      <a:rPr lang="en-US" sz="2400" b="0" i="1" smtClean="0">
                        <a:latin typeface="Cambria Math" panose="02040503050406030204" pitchFamily="18" charset="0"/>
                      </a:rPr>
                      <m:t>𝛼</m:t>
                    </m:r>
                  </m:oMath>
                </a14:m>
                <a:r>
                  <a:rPr lang="en-US" sz="2400" b="0" dirty="0"/>
                  <a:t> can be inferred by equating the change in state across the step to </a:t>
                </a:r>
                <a14:m>
                  <m:oMath xmlns:m="http://schemas.openxmlformats.org/officeDocument/2006/math">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Δ</m:t>
                        </m:r>
                        <m:r>
                          <a:rPr lang="en-US" sz="2400" b="0" i="1" smtClean="0">
                            <a:latin typeface="Cambria Math" panose="02040503050406030204" pitchFamily="18" charset="0"/>
                          </a:rPr>
                          <m:t>𝜏</m:t>
                        </m:r>
                      </m:e>
                      <m:sub>
                        <m:r>
                          <a:rPr lang="en-US" sz="2400" b="0" i="1" smtClean="0">
                            <a:latin typeface="Cambria Math" panose="02040503050406030204" pitchFamily="18" charset="0"/>
                          </a:rPr>
                          <m:t>𝛼</m:t>
                        </m:r>
                      </m:sub>
                    </m:sSub>
                  </m:oMath>
                </a14:m>
                <a:r>
                  <a:rPr lang="en-US" sz="2400" b="0" dirty="0"/>
                  <a:t>:</a:t>
                </a:r>
                <a14:m>
                  <m:oMath xmlns:m="http://schemas.openxmlformats.org/officeDocument/2006/math">
                    <m:r>
                      <a:rPr lang="en-US" sz="2400" b="0" i="0" smtClean="0">
                        <a:latin typeface="Cambria Math" panose="02040503050406030204" pitchFamily="18" charset="0"/>
                      </a:rPr>
                      <m:t> </m:t>
                    </m:r>
                    <m:r>
                      <a:rPr lang="en-US" sz="2400" b="0" i="1" smtClean="0">
                        <a:latin typeface="Cambria Math" panose="02040503050406030204" pitchFamily="18" charset="0"/>
                      </a:rPr>
                      <m:t>𝛼</m:t>
                    </m:r>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f>
                          <m:fPr>
                            <m:ctrlPr>
                              <a:rPr lang="en-US" sz="2400" b="0" i="1" smtClean="0">
                                <a:latin typeface="Cambria Math" panose="02040503050406030204" pitchFamily="18" charset="0"/>
                              </a:rPr>
                            </m:ctrlPr>
                          </m:fPr>
                          <m:num>
                            <m:r>
                              <m:rPr>
                                <m:sty m:val="p"/>
                              </m:rPr>
                              <a:rPr lang="en-US" sz="2400" b="0" i="0" smtClean="0">
                                <a:latin typeface="Cambria Math" panose="02040503050406030204" pitchFamily="18" charset="0"/>
                              </a:rPr>
                              <m:t>Δ</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𝜏</m:t>
                                </m:r>
                              </m:e>
                              <m:sub>
                                <m:r>
                                  <a:rPr lang="en-US" sz="2400" b="0" i="1" smtClean="0">
                                    <a:latin typeface="Cambria Math" panose="02040503050406030204" pitchFamily="18" charset="0"/>
                                  </a:rPr>
                                  <m:t>𝛼</m:t>
                                </m:r>
                              </m:sub>
                            </m:sSub>
                          </m:num>
                          <m:den>
                            <m:r>
                              <a:rPr lang="en-US" sz="2400" b="0" i="1" smtClean="0">
                                <a:latin typeface="Cambria Math" panose="02040503050406030204" pitchFamily="18" charset="0"/>
                              </a:rPr>
                              <m:t>𝜎</m:t>
                            </m:r>
                          </m:den>
                        </m:f>
                      </m:e>
                    </m:d>
                    <m:d>
                      <m:dPr>
                        <m:begChr m:val="["/>
                        <m:endChr m:val="]"/>
                        <m:ctrlPr>
                          <a:rPr lang="en-US" sz="2400" b="0" i="1" smtClean="0">
                            <a:latin typeface="Cambria Math" panose="02040503050406030204" pitchFamily="18" charset="0"/>
                          </a:rPr>
                        </m:ctrlPr>
                      </m:dPr>
                      <m:e>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ln</m:t>
                            </m:r>
                          </m:fName>
                          <m:e>
                            <m:d>
                              <m:dPr>
                                <m:ctrlPr>
                                  <a:rPr lang="en-US" sz="2400" b="0" i="1" smtClean="0">
                                    <a:latin typeface="Cambria Math" panose="02040503050406030204" pitchFamily="18" charset="0"/>
                                  </a:rPr>
                                </m:ctrlPr>
                              </m:dPr>
                              <m:e>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𝜎</m:t>
                                    </m:r>
                                  </m:num>
                                  <m:den>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𝜎</m:t>
                                        </m:r>
                                      </m:e>
                                      <m:sub>
                                        <m:r>
                                          <a:rPr lang="en-US" sz="2400" b="0" i="1" smtClean="0">
                                            <a:latin typeface="Cambria Math" panose="02040503050406030204" pitchFamily="18" charset="0"/>
                                          </a:rPr>
                                          <m:t>𝑓</m:t>
                                        </m:r>
                                      </m:sub>
                                    </m:sSub>
                                  </m:den>
                                </m:f>
                              </m:e>
                            </m:d>
                          </m:e>
                        </m:func>
                      </m:e>
                    </m:d>
                    <m:r>
                      <a:rPr lang="en-US" sz="2400" b="0" i="0" smtClean="0">
                        <a:latin typeface="Cambria Math" panose="02040503050406030204" pitchFamily="18" charset="0"/>
                      </a:rPr>
                      <m:t>.</m:t>
                    </m:r>
                  </m:oMath>
                </a14:m>
                <a:endParaRPr lang="en-US" sz="2400" b="0" dirty="0"/>
              </a:p>
              <a:p>
                <a:endParaRPr lang="en-IN" sz="2400" dirty="0"/>
              </a:p>
            </p:txBody>
          </p:sp>
        </mc:Choice>
        <mc:Fallback xmlns="">
          <p:sp>
            <p:nvSpPr>
              <p:cNvPr id="15" name="Content Placeholder 14">
                <a:extLst>
                  <a:ext uri="{FF2B5EF4-FFF2-40B4-BE49-F238E27FC236}">
                    <a16:creationId xmlns:a16="http://schemas.microsoft.com/office/drawing/2014/main" id="{D232F3CB-3ADB-B841-02F5-25F1559C7D7D}"/>
                  </a:ext>
                </a:extLst>
              </p:cNvPr>
              <p:cNvSpPr>
                <a:spLocks noGrp="1" noRot="1" noChangeAspect="1" noMove="1" noResize="1" noEditPoints="1" noAdjustHandles="1" noChangeArrowheads="1" noChangeShapeType="1" noTextEdit="1"/>
              </p:cNvSpPr>
              <p:nvPr>
                <p:ph idx="1"/>
              </p:nvPr>
            </p:nvSpPr>
            <p:spPr>
              <a:xfrm>
                <a:off x="384607" y="1069820"/>
                <a:ext cx="7075393" cy="5687818"/>
              </a:xfrm>
              <a:blipFill>
                <a:blip r:embed="rId4"/>
                <a:stretch>
                  <a:fillRect l="-1292" t="-1392" r="-2067"/>
                </a:stretch>
              </a:blipFill>
            </p:spPr>
            <p:txBody>
              <a:bodyPr/>
              <a:lstStyle/>
              <a:p>
                <a:r>
                  <a:rPr lang="en-IN">
                    <a:noFill/>
                  </a:rPr>
                  <a:t> </a:t>
                </a:r>
              </a:p>
            </p:txBody>
          </p:sp>
        </mc:Fallback>
      </mc:AlternateContent>
      <p:sp>
        <p:nvSpPr>
          <p:cNvPr id="57" name="TextBox 56">
            <a:extLst>
              <a:ext uri="{FF2B5EF4-FFF2-40B4-BE49-F238E27FC236}">
                <a16:creationId xmlns:a16="http://schemas.microsoft.com/office/drawing/2014/main" id="{4C7B277E-B36E-656D-8029-1D0ACC55E0A6}"/>
              </a:ext>
            </a:extLst>
          </p:cNvPr>
          <p:cNvSpPr txBox="1"/>
          <p:nvPr/>
        </p:nvSpPr>
        <p:spPr>
          <a:xfrm>
            <a:off x="350110" y="5460485"/>
            <a:ext cx="7757082" cy="1015663"/>
          </a:xfrm>
          <a:prstGeom prst="rect">
            <a:avLst/>
          </a:prstGeom>
          <a:noFill/>
        </p:spPr>
        <p:txBody>
          <a:bodyPr wrap="square" rtlCol="0">
            <a:spAutoFit/>
          </a:bodyPr>
          <a:lstStyle/>
          <a:p>
            <a:r>
              <a:rPr lang="en-IN" sz="2000" dirty="0"/>
              <a:t>Assumptions:</a:t>
            </a:r>
          </a:p>
          <a:p>
            <a:pPr marL="342900" indent="-342900">
              <a:buAutoNum type="arabicPeriod"/>
            </a:pPr>
            <a:r>
              <a:rPr lang="en-IN" sz="2000" dirty="0"/>
              <a:t>Velocity has evolved back to steady state at point A.</a:t>
            </a:r>
          </a:p>
          <a:p>
            <a:pPr marL="342900" indent="-342900">
              <a:buAutoNum type="arabicPeriod"/>
            </a:pPr>
            <a:r>
              <a:rPr lang="en-IN" sz="2000" dirty="0"/>
              <a:t>State has not evolved from its post-step value till point A.</a:t>
            </a:r>
          </a:p>
        </p:txBody>
      </p:sp>
      <p:grpSp>
        <p:nvGrpSpPr>
          <p:cNvPr id="62" name="Group 61">
            <a:extLst>
              <a:ext uri="{FF2B5EF4-FFF2-40B4-BE49-F238E27FC236}">
                <a16:creationId xmlns:a16="http://schemas.microsoft.com/office/drawing/2014/main" id="{E6D6E346-2352-94D2-B0CA-C7C87AB7E516}"/>
              </a:ext>
            </a:extLst>
          </p:cNvPr>
          <p:cNvGrpSpPr/>
          <p:nvPr/>
        </p:nvGrpSpPr>
        <p:grpSpPr>
          <a:xfrm>
            <a:off x="7017930" y="720712"/>
            <a:ext cx="4876415" cy="2406484"/>
            <a:chOff x="7017930" y="720712"/>
            <a:chExt cx="4876415" cy="2406484"/>
          </a:xfrm>
        </p:grpSpPr>
        <p:grpSp>
          <p:nvGrpSpPr>
            <p:cNvPr id="59" name="Group 58">
              <a:extLst>
                <a:ext uri="{FF2B5EF4-FFF2-40B4-BE49-F238E27FC236}">
                  <a16:creationId xmlns:a16="http://schemas.microsoft.com/office/drawing/2014/main" id="{53E769FD-F386-5A8C-5F41-C38EAB078531}"/>
                </a:ext>
              </a:extLst>
            </p:cNvPr>
            <p:cNvGrpSpPr/>
            <p:nvPr/>
          </p:nvGrpSpPr>
          <p:grpSpPr>
            <a:xfrm>
              <a:off x="7017930" y="720712"/>
              <a:ext cx="4876415" cy="2406484"/>
              <a:chOff x="6803827" y="908052"/>
              <a:chExt cx="4876415" cy="2406484"/>
            </a:xfrm>
          </p:grpSpPr>
          <p:grpSp>
            <p:nvGrpSpPr>
              <p:cNvPr id="47" name="Group 46">
                <a:extLst>
                  <a:ext uri="{FF2B5EF4-FFF2-40B4-BE49-F238E27FC236}">
                    <a16:creationId xmlns:a16="http://schemas.microsoft.com/office/drawing/2014/main" id="{095264A2-0A29-04F0-38E5-CC1F99FC3601}"/>
                  </a:ext>
                </a:extLst>
              </p:cNvPr>
              <p:cNvGrpSpPr/>
              <p:nvPr/>
            </p:nvGrpSpPr>
            <p:grpSpPr>
              <a:xfrm>
                <a:off x="8683907" y="2953928"/>
                <a:ext cx="2948910" cy="360608"/>
                <a:chOff x="8893333" y="5745552"/>
                <a:chExt cx="2948910" cy="360608"/>
              </a:xfrm>
            </p:grpSpPr>
            <p:cxnSp>
              <p:nvCxnSpPr>
                <p:cNvPr id="40" name="Straight Arrow Connector 39">
                  <a:extLst>
                    <a:ext uri="{FF2B5EF4-FFF2-40B4-BE49-F238E27FC236}">
                      <a16:creationId xmlns:a16="http://schemas.microsoft.com/office/drawing/2014/main" id="{CA11C53D-DB6D-E914-BD8E-DD1F9BA9352A}"/>
                    </a:ext>
                  </a:extLst>
                </p:cNvPr>
                <p:cNvCxnSpPr>
                  <a:cxnSpLocks/>
                </p:cNvCxnSpPr>
                <p:nvPr/>
              </p:nvCxnSpPr>
              <p:spPr>
                <a:xfrm>
                  <a:off x="8893333" y="5745552"/>
                  <a:ext cx="2573238"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F78BDEF7-6633-57EE-B3AE-7A79D84C045C}"/>
                    </a:ext>
                  </a:extLst>
                </p:cNvPr>
                <p:cNvSpPr txBox="1"/>
                <p:nvPr/>
              </p:nvSpPr>
              <p:spPr>
                <a:xfrm>
                  <a:off x="8953941" y="5767606"/>
                  <a:ext cx="2888302" cy="338554"/>
                </a:xfrm>
                <a:prstGeom prst="rect">
                  <a:avLst/>
                </a:prstGeom>
                <a:noFill/>
              </p:spPr>
              <p:txBody>
                <a:bodyPr wrap="square" rtlCol="0">
                  <a:spAutoFit/>
                </a:bodyPr>
                <a:lstStyle/>
                <a:p>
                  <a:r>
                    <a:rPr lang="en-US" sz="1600" dirty="0">
                      <a:solidFill>
                        <a:schemeClr val="tx1"/>
                      </a:solidFill>
                    </a:rPr>
                    <a:t>Load point displacement</a:t>
                  </a:r>
                  <a:endParaRPr lang="en-IN" sz="1600" dirty="0">
                    <a:solidFill>
                      <a:schemeClr val="tx1"/>
                    </a:solidFill>
                  </a:endParaRPr>
                </a:p>
              </p:txBody>
            </p:sp>
          </p:grpSp>
          <p:grpSp>
            <p:nvGrpSpPr>
              <p:cNvPr id="51" name="Group 50">
                <a:extLst>
                  <a:ext uri="{FF2B5EF4-FFF2-40B4-BE49-F238E27FC236}">
                    <a16:creationId xmlns:a16="http://schemas.microsoft.com/office/drawing/2014/main" id="{35FB42E5-2666-B512-E386-83B45E1F957A}"/>
                  </a:ext>
                </a:extLst>
              </p:cNvPr>
              <p:cNvGrpSpPr/>
              <p:nvPr/>
            </p:nvGrpSpPr>
            <p:grpSpPr>
              <a:xfrm>
                <a:off x="6803827" y="908052"/>
                <a:ext cx="4876415" cy="2020913"/>
                <a:chOff x="6803827" y="307462"/>
                <a:chExt cx="4876415" cy="2020913"/>
              </a:xfrm>
            </p:grpSpPr>
            <p:pic>
              <p:nvPicPr>
                <p:cNvPr id="8" name="Picture 7" descr="Diagram&#10;&#10;Description automatically generated">
                  <a:extLst>
                    <a:ext uri="{FF2B5EF4-FFF2-40B4-BE49-F238E27FC236}">
                      <a16:creationId xmlns:a16="http://schemas.microsoft.com/office/drawing/2014/main" id="{2E21E3A5-B443-5AA7-E5CD-911EAB38F470}"/>
                    </a:ext>
                  </a:extLst>
                </p:cNvPr>
                <p:cNvPicPr>
                  <a:picLocks noChangeAspect="1"/>
                </p:cNvPicPr>
                <p:nvPr/>
              </p:nvPicPr>
              <p:blipFill rotWithShape="1">
                <a:blip r:embed="rId5">
                  <a:extLst>
                    <a:ext uri="{28A0092B-C50C-407E-A947-70E740481C1C}">
                      <a14:useLocalDpi xmlns:a14="http://schemas.microsoft.com/office/drawing/2010/main" val="0"/>
                    </a:ext>
                  </a:extLst>
                </a:blip>
                <a:srcRect l="20870" t="32650" r="22012" b="51215"/>
                <a:stretch/>
              </p:blipFill>
              <p:spPr>
                <a:xfrm>
                  <a:off x="6803827" y="531103"/>
                  <a:ext cx="4498426" cy="1797272"/>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0164AF0F-BC96-11A2-0D0D-2F9F678A77CE}"/>
                        </a:ext>
                      </a:extLst>
                    </p:cNvPr>
                    <p:cNvSpPr txBox="1"/>
                    <p:nvPr/>
                  </p:nvSpPr>
                  <p:spPr>
                    <a:xfrm>
                      <a:off x="8079032" y="1246736"/>
                      <a:ext cx="52693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solidFill>
                                  <a:srgbClr val="0000FB"/>
                                </a:solidFill>
                                <a:latin typeface="Cambria Math" panose="02040503050406030204" pitchFamily="18" charset="0"/>
                              </a:rPr>
                              <m:t>Δ</m:t>
                            </m:r>
                            <m:r>
                              <a:rPr lang="en-US" b="0" i="1" smtClean="0">
                                <a:solidFill>
                                  <a:srgbClr val="0000FB"/>
                                </a:solidFill>
                                <a:latin typeface="Cambria Math" panose="02040503050406030204" pitchFamily="18" charset="0"/>
                              </a:rPr>
                              <m:t>𝜎</m:t>
                            </m:r>
                          </m:oMath>
                        </m:oMathPara>
                      </a14:m>
                      <a:endParaRPr lang="en-IN" dirty="0">
                        <a:solidFill>
                          <a:srgbClr val="0000FB"/>
                        </a:solidFill>
                      </a:endParaRPr>
                    </a:p>
                  </p:txBody>
                </p:sp>
              </mc:Choice>
              <mc:Fallback xmlns="">
                <p:sp>
                  <p:nvSpPr>
                    <p:cNvPr id="9" name="TextBox 8">
                      <a:extLst>
                        <a:ext uri="{FF2B5EF4-FFF2-40B4-BE49-F238E27FC236}">
                          <a16:creationId xmlns:a16="http://schemas.microsoft.com/office/drawing/2014/main" id="{0164AF0F-BC96-11A2-0D0D-2F9F678A77CE}"/>
                        </a:ext>
                      </a:extLst>
                    </p:cNvPr>
                    <p:cNvSpPr txBox="1">
                      <a:spLocks noRot="1" noChangeAspect="1" noMove="1" noResize="1" noEditPoints="1" noAdjustHandles="1" noChangeArrowheads="1" noChangeShapeType="1" noTextEdit="1"/>
                    </p:cNvSpPr>
                    <p:nvPr/>
                  </p:nvSpPr>
                  <p:spPr>
                    <a:xfrm>
                      <a:off x="8079032" y="1246736"/>
                      <a:ext cx="526939" cy="369332"/>
                    </a:xfrm>
                    <a:prstGeom prst="rect">
                      <a:avLst/>
                    </a:prstGeom>
                    <a:blipFill>
                      <a:blip r:embed="rId6"/>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7AB9D0F-32FC-725D-FD22-5593046C2780}"/>
                        </a:ext>
                      </a:extLst>
                    </p:cNvPr>
                    <p:cNvSpPr txBox="1"/>
                    <p:nvPr/>
                  </p:nvSpPr>
                  <p:spPr>
                    <a:xfrm>
                      <a:off x="7428489" y="1800294"/>
                      <a:ext cx="44230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0000FB"/>
                                    </a:solidFill>
                                    <a:latin typeface="Cambria Math" panose="02040503050406030204" pitchFamily="18" charset="0"/>
                                  </a:rPr>
                                </m:ctrlPr>
                              </m:sSubPr>
                              <m:e>
                                <m:r>
                                  <a:rPr lang="en-US" b="0" i="1" smtClean="0">
                                    <a:solidFill>
                                      <a:srgbClr val="0000FB"/>
                                    </a:solidFill>
                                    <a:latin typeface="Cambria Math" panose="02040503050406030204" pitchFamily="18" charset="0"/>
                                  </a:rPr>
                                  <m:t>𝜎</m:t>
                                </m:r>
                              </m:e>
                              <m:sub>
                                <m:r>
                                  <a:rPr lang="en-US" b="0" i="1" smtClean="0">
                                    <a:solidFill>
                                      <a:srgbClr val="0000FB"/>
                                    </a:solidFill>
                                    <a:latin typeface="Cambria Math" panose="02040503050406030204" pitchFamily="18" charset="0"/>
                                  </a:rPr>
                                  <m:t>𝑖</m:t>
                                </m:r>
                              </m:sub>
                            </m:sSub>
                          </m:oMath>
                        </m:oMathPara>
                      </a14:m>
                      <a:endParaRPr lang="en-IN" dirty="0">
                        <a:solidFill>
                          <a:srgbClr val="0000FB"/>
                        </a:solidFill>
                      </a:endParaRPr>
                    </a:p>
                  </p:txBody>
                </p:sp>
              </mc:Choice>
              <mc:Fallback xmlns="">
                <p:sp>
                  <p:nvSpPr>
                    <p:cNvPr id="11" name="TextBox 10">
                      <a:extLst>
                        <a:ext uri="{FF2B5EF4-FFF2-40B4-BE49-F238E27FC236}">
                          <a16:creationId xmlns:a16="http://schemas.microsoft.com/office/drawing/2014/main" id="{07AB9D0F-32FC-725D-FD22-5593046C2780}"/>
                        </a:ext>
                      </a:extLst>
                    </p:cNvPr>
                    <p:cNvSpPr txBox="1">
                      <a:spLocks noRot="1" noChangeAspect="1" noMove="1" noResize="1" noEditPoints="1" noAdjustHandles="1" noChangeArrowheads="1" noChangeShapeType="1" noTextEdit="1"/>
                    </p:cNvSpPr>
                    <p:nvPr/>
                  </p:nvSpPr>
                  <p:spPr>
                    <a:xfrm>
                      <a:off x="7428489" y="1800294"/>
                      <a:ext cx="442301" cy="369332"/>
                    </a:xfrm>
                    <a:prstGeom prst="rect">
                      <a:avLst/>
                    </a:prstGeom>
                    <a:blipFill>
                      <a:blip r:embed="rId7"/>
                      <a:stretch>
                        <a:fillRect b="-1639"/>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F407E0A8-04DF-AC34-A301-00792E0CEC1A}"/>
                        </a:ext>
                      </a:extLst>
                    </p:cNvPr>
                    <p:cNvSpPr txBox="1"/>
                    <p:nvPr/>
                  </p:nvSpPr>
                  <p:spPr>
                    <a:xfrm>
                      <a:off x="11211459" y="464475"/>
                      <a:ext cx="468783" cy="3915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0000FB"/>
                                    </a:solidFill>
                                    <a:latin typeface="Cambria Math" panose="02040503050406030204" pitchFamily="18" charset="0"/>
                                  </a:rPr>
                                </m:ctrlPr>
                              </m:sSubPr>
                              <m:e>
                                <m:r>
                                  <a:rPr lang="en-US" b="0" i="1" smtClean="0">
                                    <a:solidFill>
                                      <a:srgbClr val="0000FB"/>
                                    </a:solidFill>
                                    <a:latin typeface="Cambria Math" panose="02040503050406030204" pitchFamily="18" charset="0"/>
                                  </a:rPr>
                                  <m:t>𝜎</m:t>
                                </m:r>
                              </m:e>
                              <m:sub>
                                <m:r>
                                  <a:rPr lang="en-US" b="0" i="1" smtClean="0">
                                    <a:solidFill>
                                      <a:srgbClr val="0000FB"/>
                                    </a:solidFill>
                                    <a:latin typeface="Cambria Math" panose="02040503050406030204" pitchFamily="18" charset="0"/>
                                  </a:rPr>
                                  <m:t>𝑓</m:t>
                                </m:r>
                              </m:sub>
                            </m:sSub>
                          </m:oMath>
                        </m:oMathPara>
                      </a14:m>
                      <a:endParaRPr lang="en-IN" dirty="0">
                        <a:solidFill>
                          <a:srgbClr val="0000FB"/>
                        </a:solidFill>
                      </a:endParaRPr>
                    </a:p>
                  </p:txBody>
                </p:sp>
              </mc:Choice>
              <mc:Fallback xmlns="">
                <p:sp>
                  <p:nvSpPr>
                    <p:cNvPr id="12" name="TextBox 11">
                      <a:extLst>
                        <a:ext uri="{FF2B5EF4-FFF2-40B4-BE49-F238E27FC236}">
                          <a16:creationId xmlns:a16="http://schemas.microsoft.com/office/drawing/2014/main" id="{F407E0A8-04DF-AC34-A301-00792E0CEC1A}"/>
                        </a:ext>
                      </a:extLst>
                    </p:cNvPr>
                    <p:cNvSpPr txBox="1">
                      <a:spLocks noRot="1" noChangeAspect="1" noMove="1" noResize="1" noEditPoints="1" noAdjustHandles="1" noChangeArrowheads="1" noChangeShapeType="1" noTextEdit="1"/>
                    </p:cNvSpPr>
                    <p:nvPr/>
                  </p:nvSpPr>
                  <p:spPr>
                    <a:xfrm>
                      <a:off x="11211459" y="464475"/>
                      <a:ext cx="468783" cy="391582"/>
                    </a:xfrm>
                    <a:prstGeom prst="rect">
                      <a:avLst/>
                    </a:prstGeom>
                    <a:blipFill>
                      <a:blip r:embed="rId8"/>
                      <a:stretch>
                        <a:fillRect b="-9375"/>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22111D2B-2104-82F9-C3C4-94A266547A0E}"/>
                        </a:ext>
                      </a:extLst>
                    </p:cNvPr>
                    <p:cNvSpPr txBox="1"/>
                    <p:nvPr/>
                  </p:nvSpPr>
                  <p:spPr>
                    <a:xfrm>
                      <a:off x="7893624" y="1808946"/>
                      <a:ext cx="42922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FD0000"/>
                                    </a:solidFill>
                                    <a:latin typeface="Cambria Math" panose="02040503050406030204" pitchFamily="18" charset="0"/>
                                  </a:rPr>
                                </m:ctrlPr>
                              </m:sSubPr>
                              <m:e>
                                <m:r>
                                  <a:rPr lang="en-US" b="0" i="1" smtClean="0">
                                    <a:solidFill>
                                      <a:srgbClr val="FD0000"/>
                                    </a:solidFill>
                                    <a:latin typeface="Cambria Math" panose="02040503050406030204" pitchFamily="18" charset="0"/>
                                  </a:rPr>
                                  <m:t>𝜏</m:t>
                                </m:r>
                              </m:e>
                              <m:sub>
                                <m:r>
                                  <a:rPr lang="en-US" b="0" i="1" smtClean="0">
                                    <a:solidFill>
                                      <a:srgbClr val="FD0000"/>
                                    </a:solidFill>
                                    <a:latin typeface="Cambria Math" panose="02040503050406030204" pitchFamily="18" charset="0"/>
                                  </a:rPr>
                                  <m:t>𝑖</m:t>
                                </m:r>
                              </m:sub>
                            </m:sSub>
                          </m:oMath>
                        </m:oMathPara>
                      </a14:m>
                      <a:endParaRPr lang="en-IN" dirty="0">
                        <a:solidFill>
                          <a:srgbClr val="0000FB"/>
                        </a:solidFill>
                      </a:endParaRPr>
                    </a:p>
                  </p:txBody>
                </p:sp>
              </mc:Choice>
              <mc:Fallback xmlns="">
                <p:sp>
                  <p:nvSpPr>
                    <p:cNvPr id="13" name="TextBox 12">
                      <a:extLst>
                        <a:ext uri="{FF2B5EF4-FFF2-40B4-BE49-F238E27FC236}">
                          <a16:creationId xmlns:a16="http://schemas.microsoft.com/office/drawing/2014/main" id="{22111D2B-2104-82F9-C3C4-94A266547A0E}"/>
                        </a:ext>
                      </a:extLst>
                    </p:cNvPr>
                    <p:cNvSpPr txBox="1">
                      <a:spLocks noRot="1" noChangeAspect="1" noMove="1" noResize="1" noEditPoints="1" noAdjustHandles="1" noChangeArrowheads="1" noChangeShapeType="1" noTextEdit="1"/>
                    </p:cNvSpPr>
                    <p:nvPr/>
                  </p:nvSpPr>
                  <p:spPr>
                    <a:xfrm>
                      <a:off x="7893624" y="1808946"/>
                      <a:ext cx="429220" cy="369332"/>
                    </a:xfrm>
                    <a:prstGeom prst="rect">
                      <a:avLst/>
                    </a:prstGeom>
                    <a:blipFill>
                      <a:blip r:embed="rId9"/>
                      <a:stretch>
                        <a:fillRect b="-3333"/>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FA2BB6A2-80E0-C87F-120B-06AC4C6053B8}"/>
                        </a:ext>
                      </a:extLst>
                    </p:cNvPr>
                    <p:cNvSpPr txBox="1"/>
                    <p:nvPr/>
                  </p:nvSpPr>
                  <p:spPr>
                    <a:xfrm>
                      <a:off x="11177115" y="862082"/>
                      <a:ext cx="455702" cy="3915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FD0000"/>
                                    </a:solidFill>
                                    <a:latin typeface="Cambria Math" panose="02040503050406030204" pitchFamily="18" charset="0"/>
                                  </a:rPr>
                                </m:ctrlPr>
                              </m:sSubPr>
                              <m:e>
                                <m:r>
                                  <a:rPr lang="en-US" b="0" i="1" smtClean="0">
                                    <a:solidFill>
                                      <a:srgbClr val="FD0000"/>
                                    </a:solidFill>
                                    <a:latin typeface="Cambria Math" panose="02040503050406030204" pitchFamily="18" charset="0"/>
                                  </a:rPr>
                                  <m:t>𝜏</m:t>
                                </m:r>
                              </m:e>
                              <m:sub>
                                <m:r>
                                  <a:rPr lang="en-US" b="0" i="1" smtClean="0">
                                    <a:solidFill>
                                      <a:srgbClr val="FD0000"/>
                                    </a:solidFill>
                                    <a:latin typeface="Cambria Math" panose="02040503050406030204" pitchFamily="18" charset="0"/>
                                  </a:rPr>
                                  <m:t>𝑓</m:t>
                                </m:r>
                              </m:sub>
                            </m:sSub>
                          </m:oMath>
                        </m:oMathPara>
                      </a14:m>
                      <a:endParaRPr lang="en-IN" dirty="0">
                        <a:solidFill>
                          <a:srgbClr val="0000FB"/>
                        </a:solidFill>
                      </a:endParaRPr>
                    </a:p>
                  </p:txBody>
                </p:sp>
              </mc:Choice>
              <mc:Fallback xmlns="">
                <p:sp>
                  <p:nvSpPr>
                    <p:cNvPr id="14" name="TextBox 13">
                      <a:extLst>
                        <a:ext uri="{FF2B5EF4-FFF2-40B4-BE49-F238E27FC236}">
                          <a16:creationId xmlns:a16="http://schemas.microsoft.com/office/drawing/2014/main" id="{FA2BB6A2-80E0-C87F-120B-06AC4C6053B8}"/>
                        </a:ext>
                      </a:extLst>
                    </p:cNvPr>
                    <p:cNvSpPr txBox="1">
                      <a:spLocks noRot="1" noChangeAspect="1" noMove="1" noResize="1" noEditPoints="1" noAdjustHandles="1" noChangeArrowheads="1" noChangeShapeType="1" noTextEdit="1"/>
                    </p:cNvSpPr>
                    <p:nvPr/>
                  </p:nvSpPr>
                  <p:spPr>
                    <a:xfrm>
                      <a:off x="11177115" y="862082"/>
                      <a:ext cx="455702" cy="391582"/>
                    </a:xfrm>
                    <a:prstGeom prst="rect">
                      <a:avLst/>
                    </a:prstGeom>
                    <a:blipFill>
                      <a:blip r:embed="rId10"/>
                      <a:stretch>
                        <a:fillRect b="-10938"/>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6E3B4CC4-70C2-7895-FC44-B6F30B9F8A43}"/>
                        </a:ext>
                      </a:extLst>
                    </p:cNvPr>
                    <p:cNvSpPr txBox="1"/>
                    <p:nvPr/>
                  </p:nvSpPr>
                  <p:spPr>
                    <a:xfrm>
                      <a:off x="9547306" y="307462"/>
                      <a:ext cx="1847134" cy="338554"/>
                    </a:xfrm>
                    <a:prstGeom prst="rect">
                      <a:avLst/>
                    </a:prstGeom>
                    <a:noFill/>
                  </p:spPr>
                  <p:txBody>
                    <a:bodyPr wrap="square" rtlCol="0">
                      <a:spAutoFit/>
                    </a:bodyPr>
                    <a:lstStyle/>
                    <a:p>
                      <a:r>
                        <a:rPr lang="en-US" sz="1600" dirty="0">
                          <a:solidFill>
                            <a:srgbClr val="0000FF"/>
                          </a:solidFill>
                        </a:rPr>
                        <a:t>Normal Stress (</a:t>
                      </a:r>
                      <a14:m>
                        <m:oMath xmlns:m="http://schemas.openxmlformats.org/officeDocument/2006/math">
                          <m:r>
                            <a:rPr lang="en-US" sz="1600" b="0" i="1" smtClean="0">
                              <a:solidFill>
                                <a:srgbClr val="0000FF"/>
                              </a:solidFill>
                              <a:latin typeface="Cambria Math" panose="02040503050406030204" pitchFamily="18" charset="0"/>
                            </a:rPr>
                            <m:t>𝜎</m:t>
                          </m:r>
                        </m:oMath>
                      </a14:m>
                      <a:r>
                        <a:rPr lang="en-US" sz="1600" dirty="0">
                          <a:solidFill>
                            <a:srgbClr val="0000FF"/>
                          </a:solidFill>
                        </a:rPr>
                        <a:t>)</a:t>
                      </a:r>
                      <a:endParaRPr lang="en-IN" sz="1600" dirty="0">
                        <a:solidFill>
                          <a:srgbClr val="0000FF"/>
                        </a:solidFill>
                      </a:endParaRPr>
                    </a:p>
                  </p:txBody>
                </p:sp>
              </mc:Choice>
              <mc:Fallback xmlns="">
                <p:sp>
                  <p:nvSpPr>
                    <p:cNvPr id="16" name="TextBox 15">
                      <a:extLst>
                        <a:ext uri="{FF2B5EF4-FFF2-40B4-BE49-F238E27FC236}">
                          <a16:creationId xmlns:a16="http://schemas.microsoft.com/office/drawing/2014/main" id="{6E3B4CC4-70C2-7895-FC44-B6F30B9F8A43}"/>
                        </a:ext>
                      </a:extLst>
                    </p:cNvPr>
                    <p:cNvSpPr txBox="1">
                      <a:spLocks noRot="1" noChangeAspect="1" noMove="1" noResize="1" noEditPoints="1" noAdjustHandles="1" noChangeArrowheads="1" noChangeShapeType="1" noTextEdit="1"/>
                    </p:cNvSpPr>
                    <p:nvPr/>
                  </p:nvSpPr>
                  <p:spPr>
                    <a:xfrm>
                      <a:off x="9547306" y="307462"/>
                      <a:ext cx="1847134" cy="338554"/>
                    </a:xfrm>
                    <a:prstGeom prst="rect">
                      <a:avLst/>
                    </a:prstGeom>
                    <a:blipFill>
                      <a:blip r:embed="rId11"/>
                      <a:stretch>
                        <a:fillRect l="-1650" t="-5357" b="-21429"/>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14A24DAA-C54F-3567-AF3D-34A67A7D24CB}"/>
                        </a:ext>
                      </a:extLst>
                    </p:cNvPr>
                    <p:cNvSpPr txBox="1"/>
                    <p:nvPr/>
                  </p:nvSpPr>
                  <p:spPr>
                    <a:xfrm>
                      <a:off x="9693354" y="760016"/>
                      <a:ext cx="1847134" cy="338554"/>
                    </a:xfrm>
                    <a:prstGeom prst="rect">
                      <a:avLst/>
                    </a:prstGeom>
                    <a:noFill/>
                  </p:spPr>
                  <p:txBody>
                    <a:bodyPr wrap="square" rtlCol="0">
                      <a:spAutoFit/>
                    </a:bodyPr>
                    <a:lstStyle/>
                    <a:p>
                      <a:r>
                        <a:rPr lang="en-US" sz="1600" dirty="0">
                          <a:solidFill>
                            <a:srgbClr val="FD0000"/>
                          </a:solidFill>
                        </a:rPr>
                        <a:t>Shear Stress (</a:t>
                      </a:r>
                      <a14:m>
                        <m:oMath xmlns:m="http://schemas.openxmlformats.org/officeDocument/2006/math">
                          <m:r>
                            <a:rPr lang="en-US" sz="1600" b="0" i="1" smtClean="0">
                              <a:solidFill>
                                <a:srgbClr val="FD0000"/>
                              </a:solidFill>
                              <a:latin typeface="Cambria Math" panose="02040503050406030204" pitchFamily="18" charset="0"/>
                            </a:rPr>
                            <m:t>𝜏</m:t>
                          </m:r>
                        </m:oMath>
                      </a14:m>
                      <a:r>
                        <a:rPr lang="en-US" sz="1600" dirty="0">
                          <a:solidFill>
                            <a:srgbClr val="FD0000"/>
                          </a:solidFill>
                        </a:rPr>
                        <a:t>)</a:t>
                      </a:r>
                      <a:endParaRPr lang="en-IN" sz="1600" dirty="0">
                        <a:solidFill>
                          <a:srgbClr val="FD0000"/>
                        </a:solidFill>
                      </a:endParaRPr>
                    </a:p>
                  </p:txBody>
                </p:sp>
              </mc:Choice>
              <mc:Fallback xmlns="">
                <p:sp>
                  <p:nvSpPr>
                    <p:cNvPr id="17" name="TextBox 16">
                      <a:extLst>
                        <a:ext uri="{FF2B5EF4-FFF2-40B4-BE49-F238E27FC236}">
                          <a16:creationId xmlns:a16="http://schemas.microsoft.com/office/drawing/2014/main" id="{14A24DAA-C54F-3567-AF3D-34A67A7D24CB}"/>
                        </a:ext>
                      </a:extLst>
                    </p:cNvPr>
                    <p:cNvSpPr txBox="1">
                      <a:spLocks noRot="1" noChangeAspect="1" noMove="1" noResize="1" noEditPoints="1" noAdjustHandles="1" noChangeArrowheads="1" noChangeShapeType="1" noTextEdit="1"/>
                    </p:cNvSpPr>
                    <p:nvPr/>
                  </p:nvSpPr>
                  <p:spPr>
                    <a:xfrm>
                      <a:off x="9693354" y="760016"/>
                      <a:ext cx="1847134" cy="338554"/>
                    </a:xfrm>
                    <a:prstGeom prst="rect">
                      <a:avLst/>
                    </a:prstGeom>
                    <a:blipFill>
                      <a:blip r:embed="rId12"/>
                      <a:stretch>
                        <a:fillRect l="-1650" t="-5357" b="-21429"/>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F196C17-D311-4A01-8BFC-F7B132DD0E87}"/>
                        </a:ext>
                      </a:extLst>
                    </p:cNvPr>
                    <p:cNvSpPr txBox="1"/>
                    <p:nvPr/>
                  </p:nvSpPr>
                  <p:spPr>
                    <a:xfrm>
                      <a:off x="10681457" y="1068998"/>
                      <a:ext cx="61927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solidFill>
                                  <a:schemeClr val="tx1"/>
                                </a:solidFill>
                                <a:latin typeface="Cambria Math" panose="02040503050406030204" pitchFamily="18" charset="0"/>
                              </a:rPr>
                              <m:t>Δ</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𝜏</m:t>
                                </m:r>
                              </m:e>
                              <m:sub>
                                <m:r>
                                  <a:rPr lang="en-US" b="0" i="1" smtClean="0">
                                    <a:solidFill>
                                      <a:schemeClr val="tx1"/>
                                    </a:solidFill>
                                    <a:latin typeface="Cambria Math" panose="02040503050406030204" pitchFamily="18" charset="0"/>
                                  </a:rPr>
                                  <m:t>𝛼</m:t>
                                </m:r>
                              </m:sub>
                            </m:sSub>
                          </m:oMath>
                        </m:oMathPara>
                      </a14:m>
                      <a:endParaRPr lang="en-IN" dirty="0">
                        <a:solidFill>
                          <a:srgbClr val="0000FB"/>
                        </a:solidFill>
                      </a:endParaRPr>
                    </a:p>
                  </p:txBody>
                </p:sp>
              </mc:Choice>
              <mc:Fallback xmlns="">
                <p:sp>
                  <p:nvSpPr>
                    <p:cNvPr id="6" name="TextBox 5">
                      <a:extLst>
                        <a:ext uri="{FF2B5EF4-FFF2-40B4-BE49-F238E27FC236}">
                          <a16:creationId xmlns:a16="http://schemas.microsoft.com/office/drawing/2014/main" id="{DF196C17-D311-4A01-8BFC-F7B132DD0E87}"/>
                        </a:ext>
                      </a:extLst>
                    </p:cNvPr>
                    <p:cNvSpPr txBox="1">
                      <a:spLocks noRot="1" noChangeAspect="1" noMove="1" noResize="1" noEditPoints="1" noAdjustHandles="1" noChangeArrowheads="1" noChangeShapeType="1" noTextEdit="1"/>
                    </p:cNvSpPr>
                    <p:nvPr/>
                  </p:nvSpPr>
                  <p:spPr>
                    <a:xfrm>
                      <a:off x="10681457" y="1068998"/>
                      <a:ext cx="619272" cy="369332"/>
                    </a:xfrm>
                    <a:prstGeom prst="rect">
                      <a:avLst/>
                    </a:prstGeom>
                    <a:blipFill>
                      <a:blip r:embed="rId13"/>
                      <a:stretch>
                        <a:fillRect/>
                      </a:stretch>
                    </a:blipFill>
                  </p:spPr>
                  <p:txBody>
                    <a:bodyPr/>
                    <a:lstStyle/>
                    <a:p>
                      <a:r>
                        <a:rPr lang="en-IN">
                          <a:noFill/>
                        </a:rPr>
                        <a:t> </a:t>
                      </a:r>
                    </a:p>
                  </p:txBody>
                </p:sp>
              </mc:Fallback>
            </mc:AlternateContent>
            <p:sp>
              <p:nvSpPr>
                <p:cNvPr id="7" name="TextBox 6">
                  <a:extLst>
                    <a:ext uri="{FF2B5EF4-FFF2-40B4-BE49-F238E27FC236}">
                      <a16:creationId xmlns:a16="http://schemas.microsoft.com/office/drawing/2014/main" id="{5B20980B-CEC0-6EA9-0E59-5B831B8FE414}"/>
                    </a:ext>
                  </a:extLst>
                </p:cNvPr>
                <p:cNvSpPr txBox="1"/>
                <p:nvPr/>
              </p:nvSpPr>
              <p:spPr>
                <a:xfrm rot="18122440">
                  <a:off x="8454597" y="1216019"/>
                  <a:ext cx="1196884" cy="276999"/>
                </a:xfrm>
                <a:prstGeom prst="rect">
                  <a:avLst/>
                </a:prstGeom>
                <a:noFill/>
              </p:spPr>
              <p:txBody>
                <a:bodyPr wrap="square" rtlCol="0">
                  <a:spAutoFit/>
                </a:bodyPr>
                <a:lstStyle/>
                <a:p>
                  <a:r>
                    <a:rPr lang="en-US" sz="1200" dirty="0">
                      <a:solidFill>
                        <a:schemeClr val="tx1">
                          <a:lumMod val="95000"/>
                          <a:lumOff val="5000"/>
                        </a:schemeClr>
                      </a:solidFill>
                    </a:rPr>
                    <a:t>Elastic loading</a:t>
                  </a:r>
                  <a:endParaRPr lang="en-IN" sz="1200" dirty="0">
                    <a:solidFill>
                      <a:schemeClr val="tx1">
                        <a:lumMod val="95000"/>
                        <a:lumOff val="5000"/>
                      </a:schemeClr>
                    </a:solidFill>
                  </a:endParaRPr>
                </a:p>
              </p:txBody>
            </p:sp>
          </p:grpSp>
        </p:grpSp>
        <p:sp>
          <p:nvSpPr>
            <p:cNvPr id="58" name="TextBox 57">
              <a:extLst>
                <a:ext uri="{FF2B5EF4-FFF2-40B4-BE49-F238E27FC236}">
                  <a16:creationId xmlns:a16="http://schemas.microsoft.com/office/drawing/2014/main" id="{EEF4F180-9B67-070A-C3F0-99CAD8D3920F}"/>
                </a:ext>
              </a:extLst>
            </p:cNvPr>
            <p:cNvSpPr txBox="1"/>
            <p:nvPr/>
          </p:nvSpPr>
          <p:spPr>
            <a:xfrm>
              <a:off x="9228880" y="1825831"/>
              <a:ext cx="338554" cy="369332"/>
            </a:xfrm>
            <a:prstGeom prst="rect">
              <a:avLst/>
            </a:prstGeom>
            <a:noFill/>
          </p:spPr>
          <p:txBody>
            <a:bodyPr wrap="none" rtlCol="0">
              <a:spAutoFit/>
            </a:bodyPr>
            <a:lstStyle/>
            <a:p>
              <a:r>
                <a:rPr lang="en-US" dirty="0"/>
                <a:t>A</a:t>
              </a:r>
              <a:endParaRPr lang="en-IN" dirty="0"/>
            </a:p>
          </p:txBody>
        </p:sp>
      </p:grpSp>
      <p:grpSp>
        <p:nvGrpSpPr>
          <p:cNvPr id="67" name="Group 66">
            <a:extLst>
              <a:ext uri="{FF2B5EF4-FFF2-40B4-BE49-F238E27FC236}">
                <a16:creationId xmlns:a16="http://schemas.microsoft.com/office/drawing/2014/main" id="{4F9E83AF-5C92-D6FC-FEDE-302C99AAD45D}"/>
              </a:ext>
            </a:extLst>
          </p:cNvPr>
          <p:cNvGrpSpPr/>
          <p:nvPr/>
        </p:nvGrpSpPr>
        <p:grpSpPr>
          <a:xfrm>
            <a:off x="7027321" y="3347372"/>
            <a:ext cx="5572403" cy="2049844"/>
            <a:chOff x="7017930" y="3120402"/>
            <a:chExt cx="5572403" cy="2049844"/>
          </a:xfrm>
        </p:grpSpPr>
        <p:pic>
          <p:nvPicPr>
            <p:cNvPr id="64" name="Picture 63" descr="Diagram&#10;&#10;Description automatically generated">
              <a:extLst>
                <a:ext uri="{FF2B5EF4-FFF2-40B4-BE49-F238E27FC236}">
                  <a16:creationId xmlns:a16="http://schemas.microsoft.com/office/drawing/2014/main" id="{C0204F90-AE5B-F37A-AC72-FC156336A6DD}"/>
                </a:ext>
              </a:extLst>
            </p:cNvPr>
            <p:cNvPicPr>
              <a:picLocks noChangeAspect="1"/>
            </p:cNvPicPr>
            <p:nvPr/>
          </p:nvPicPr>
          <p:blipFill rotWithShape="1">
            <a:blip r:embed="rId14">
              <a:extLst>
                <a:ext uri="{28A0092B-C50C-407E-A947-70E740481C1C}">
                  <a14:useLocalDpi xmlns:a14="http://schemas.microsoft.com/office/drawing/2010/main" val="0"/>
                </a:ext>
              </a:extLst>
            </a:blip>
            <a:srcRect l="20450" t="33099" r="21855" b="50569"/>
            <a:stretch/>
          </p:blipFill>
          <p:spPr>
            <a:xfrm>
              <a:off x="7017930" y="3120402"/>
              <a:ext cx="4498426" cy="1801072"/>
            </a:xfrm>
            <a:prstGeom prst="rect">
              <a:avLst/>
            </a:prstGeom>
          </p:spPr>
        </p:pic>
        <p:cxnSp>
          <p:nvCxnSpPr>
            <p:cNvPr id="65" name="Straight Arrow Connector 64">
              <a:extLst>
                <a:ext uri="{FF2B5EF4-FFF2-40B4-BE49-F238E27FC236}">
                  <a16:creationId xmlns:a16="http://schemas.microsoft.com/office/drawing/2014/main" id="{D799440D-38A4-1074-A11C-0A67F499D50D}"/>
                </a:ext>
              </a:extLst>
            </p:cNvPr>
            <p:cNvCxnSpPr>
              <a:cxnSpLocks/>
            </p:cNvCxnSpPr>
            <p:nvPr/>
          </p:nvCxnSpPr>
          <p:spPr>
            <a:xfrm>
              <a:off x="8945435" y="4836998"/>
              <a:ext cx="2573238"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E9BB38DA-9439-C569-FDC1-FD5FD201645B}"/>
                </a:ext>
              </a:extLst>
            </p:cNvPr>
            <p:cNvSpPr txBox="1"/>
            <p:nvPr/>
          </p:nvSpPr>
          <p:spPr>
            <a:xfrm>
              <a:off x="9702031" y="4831692"/>
              <a:ext cx="2888302" cy="338554"/>
            </a:xfrm>
            <a:prstGeom prst="rect">
              <a:avLst/>
            </a:prstGeom>
            <a:noFill/>
          </p:spPr>
          <p:txBody>
            <a:bodyPr wrap="square" rtlCol="0">
              <a:spAutoFit/>
            </a:bodyPr>
            <a:lstStyle/>
            <a:p>
              <a:r>
                <a:rPr lang="en-US" sz="1600" dirty="0"/>
                <a:t>Fault Slip</a:t>
              </a:r>
              <a:endParaRPr lang="en-IN" sz="1600" dirty="0">
                <a:solidFill>
                  <a:schemeClr val="tx1"/>
                </a:solidFill>
              </a:endParaRPr>
            </a:p>
          </p:txBody>
        </p:sp>
      </p:grpSp>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8AF08F6E-316B-9A70-10FC-0ABD8248E549}"/>
                  </a:ext>
                </a:extLst>
              </p:cNvPr>
              <p:cNvSpPr txBox="1"/>
              <p:nvPr/>
            </p:nvSpPr>
            <p:spPr>
              <a:xfrm>
                <a:off x="8326901" y="3924282"/>
                <a:ext cx="52693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solidFill>
                            <a:srgbClr val="0000FB"/>
                          </a:solidFill>
                          <a:latin typeface="Cambria Math" panose="02040503050406030204" pitchFamily="18" charset="0"/>
                        </a:rPr>
                        <m:t>Δ</m:t>
                      </m:r>
                      <m:r>
                        <a:rPr lang="en-US" b="0" i="1" smtClean="0">
                          <a:solidFill>
                            <a:srgbClr val="0000FB"/>
                          </a:solidFill>
                          <a:latin typeface="Cambria Math" panose="02040503050406030204" pitchFamily="18" charset="0"/>
                        </a:rPr>
                        <m:t>𝜎</m:t>
                      </m:r>
                    </m:oMath>
                  </m:oMathPara>
                </a14:m>
                <a:endParaRPr lang="en-IN" dirty="0">
                  <a:solidFill>
                    <a:srgbClr val="0000FB"/>
                  </a:solidFill>
                </a:endParaRPr>
              </a:p>
            </p:txBody>
          </p:sp>
        </mc:Choice>
        <mc:Fallback xmlns="">
          <p:sp>
            <p:nvSpPr>
              <p:cNvPr id="68" name="TextBox 67">
                <a:extLst>
                  <a:ext uri="{FF2B5EF4-FFF2-40B4-BE49-F238E27FC236}">
                    <a16:creationId xmlns:a16="http://schemas.microsoft.com/office/drawing/2014/main" id="{8AF08F6E-316B-9A70-10FC-0ABD8248E549}"/>
                  </a:ext>
                </a:extLst>
              </p:cNvPr>
              <p:cNvSpPr txBox="1">
                <a:spLocks noRot="1" noChangeAspect="1" noMove="1" noResize="1" noEditPoints="1" noAdjustHandles="1" noChangeArrowheads="1" noChangeShapeType="1" noTextEdit="1"/>
              </p:cNvSpPr>
              <p:nvPr/>
            </p:nvSpPr>
            <p:spPr>
              <a:xfrm>
                <a:off x="8326901" y="3924282"/>
                <a:ext cx="526939" cy="369332"/>
              </a:xfrm>
              <a:prstGeom prst="rect">
                <a:avLst/>
              </a:prstGeom>
              <a:blipFill>
                <a:blip r:embed="rId15"/>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F8581345-8BA3-4636-1778-B5F0B5C36F9D}"/>
                  </a:ext>
                </a:extLst>
              </p:cNvPr>
              <p:cNvSpPr txBox="1"/>
              <p:nvPr/>
            </p:nvSpPr>
            <p:spPr>
              <a:xfrm>
                <a:off x="7665426" y="4566179"/>
                <a:ext cx="44230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0000FB"/>
                              </a:solidFill>
                              <a:latin typeface="Cambria Math" panose="02040503050406030204" pitchFamily="18" charset="0"/>
                            </a:rPr>
                          </m:ctrlPr>
                        </m:sSubPr>
                        <m:e>
                          <m:r>
                            <a:rPr lang="en-US" b="0" i="1" smtClean="0">
                              <a:solidFill>
                                <a:srgbClr val="0000FB"/>
                              </a:solidFill>
                              <a:latin typeface="Cambria Math" panose="02040503050406030204" pitchFamily="18" charset="0"/>
                            </a:rPr>
                            <m:t>𝜎</m:t>
                          </m:r>
                        </m:e>
                        <m:sub>
                          <m:r>
                            <a:rPr lang="en-US" b="0" i="1" smtClean="0">
                              <a:solidFill>
                                <a:srgbClr val="0000FB"/>
                              </a:solidFill>
                              <a:latin typeface="Cambria Math" panose="02040503050406030204" pitchFamily="18" charset="0"/>
                            </a:rPr>
                            <m:t>𝑖</m:t>
                          </m:r>
                        </m:sub>
                      </m:sSub>
                    </m:oMath>
                  </m:oMathPara>
                </a14:m>
                <a:endParaRPr lang="en-IN" dirty="0">
                  <a:solidFill>
                    <a:srgbClr val="0000FB"/>
                  </a:solidFill>
                </a:endParaRPr>
              </a:p>
            </p:txBody>
          </p:sp>
        </mc:Choice>
        <mc:Fallback xmlns="">
          <p:sp>
            <p:nvSpPr>
              <p:cNvPr id="69" name="TextBox 68">
                <a:extLst>
                  <a:ext uri="{FF2B5EF4-FFF2-40B4-BE49-F238E27FC236}">
                    <a16:creationId xmlns:a16="http://schemas.microsoft.com/office/drawing/2014/main" id="{F8581345-8BA3-4636-1778-B5F0B5C36F9D}"/>
                  </a:ext>
                </a:extLst>
              </p:cNvPr>
              <p:cNvSpPr txBox="1">
                <a:spLocks noRot="1" noChangeAspect="1" noMove="1" noResize="1" noEditPoints="1" noAdjustHandles="1" noChangeArrowheads="1" noChangeShapeType="1" noTextEdit="1"/>
              </p:cNvSpPr>
              <p:nvPr/>
            </p:nvSpPr>
            <p:spPr>
              <a:xfrm>
                <a:off x="7665426" y="4566179"/>
                <a:ext cx="442301" cy="369332"/>
              </a:xfrm>
              <a:prstGeom prst="rect">
                <a:avLst/>
              </a:prstGeom>
              <a:blipFill>
                <a:blip r:embed="rId16"/>
                <a:stretch>
                  <a:fillRect b="-1639"/>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5597F0D3-01CF-F38C-EFC7-3C60AC910104}"/>
                  </a:ext>
                </a:extLst>
              </p:cNvPr>
              <p:cNvSpPr txBox="1"/>
              <p:nvPr/>
            </p:nvSpPr>
            <p:spPr>
              <a:xfrm>
                <a:off x="11398502" y="3211877"/>
                <a:ext cx="468783" cy="3915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0000FB"/>
                              </a:solidFill>
                              <a:latin typeface="Cambria Math" panose="02040503050406030204" pitchFamily="18" charset="0"/>
                            </a:rPr>
                          </m:ctrlPr>
                        </m:sSubPr>
                        <m:e>
                          <m:r>
                            <a:rPr lang="en-US" b="0" i="1" smtClean="0">
                              <a:solidFill>
                                <a:srgbClr val="0000FB"/>
                              </a:solidFill>
                              <a:latin typeface="Cambria Math" panose="02040503050406030204" pitchFamily="18" charset="0"/>
                            </a:rPr>
                            <m:t>𝜎</m:t>
                          </m:r>
                        </m:e>
                        <m:sub>
                          <m:r>
                            <a:rPr lang="en-US" b="0" i="1" smtClean="0">
                              <a:solidFill>
                                <a:srgbClr val="0000FB"/>
                              </a:solidFill>
                              <a:latin typeface="Cambria Math" panose="02040503050406030204" pitchFamily="18" charset="0"/>
                            </a:rPr>
                            <m:t>𝑓</m:t>
                          </m:r>
                        </m:sub>
                      </m:sSub>
                    </m:oMath>
                  </m:oMathPara>
                </a14:m>
                <a:endParaRPr lang="en-IN" dirty="0">
                  <a:solidFill>
                    <a:srgbClr val="0000FB"/>
                  </a:solidFill>
                </a:endParaRPr>
              </a:p>
            </p:txBody>
          </p:sp>
        </mc:Choice>
        <mc:Fallback xmlns="">
          <p:sp>
            <p:nvSpPr>
              <p:cNvPr id="70" name="TextBox 69">
                <a:extLst>
                  <a:ext uri="{FF2B5EF4-FFF2-40B4-BE49-F238E27FC236}">
                    <a16:creationId xmlns:a16="http://schemas.microsoft.com/office/drawing/2014/main" id="{5597F0D3-01CF-F38C-EFC7-3C60AC910104}"/>
                  </a:ext>
                </a:extLst>
              </p:cNvPr>
              <p:cNvSpPr txBox="1">
                <a:spLocks noRot="1" noChangeAspect="1" noMove="1" noResize="1" noEditPoints="1" noAdjustHandles="1" noChangeArrowheads="1" noChangeShapeType="1" noTextEdit="1"/>
              </p:cNvSpPr>
              <p:nvPr/>
            </p:nvSpPr>
            <p:spPr>
              <a:xfrm>
                <a:off x="11398502" y="3211877"/>
                <a:ext cx="468783" cy="391582"/>
              </a:xfrm>
              <a:prstGeom prst="rect">
                <a:avLst/>
              </a:prstGeom>
              <a:blipFill>
                <a:blip r:embed="rId17"/>
                <a:stretch>
                  <a:fillRect b="-9375"/>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083BB5CB-932D-AC0F-739C-5F7481F941EC}"/>
                  </a:ext>
                </a:extLst>
              </p:cNvPr>
              <p:cNvSpPr txBox="1"/>
              <p:nvPr/>
            </p:nvSpPr>
            <p:spPr>
              <a:xfrm>
                <a:off x="8107192" y="4596487"/>
                <a:ext cx="42922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FD0000"/>
                              </a:solidFill>
                              <a:latin typeface="Cambria Math" panose="02040503050406030204" pitchFamily="18" charset="0"/>
                            </a:rPr>
                          </m:ctrlPr>
                        </m:sSubPr>
                        <m:e>
                          <m:r>
                            <a:rPr lang="en-US" b="0" i="1" smtClean="0">
                              <a:solidFill>
                                <a:srgbClr val="FD0000"/>
                              </a:solidFill>
                              <a:latin typeface="Cambria Math" panose="02040503050406030204" pitchFamily="18" charset="0"/>
                            </a:rPr>
                            <m:t>𝜏</m:t>
                          </m:r>
                        </m:e>
                        <m:sub>
                          <m:r>
                            <a:rPr lang="en-US" b="0" i="1" smtClean="0">
                              <a:solidFill>
                                <a:srgbClr val="FD0000"/>
                              </a:solidFill>
                              <a:latin typeface="Cambria Math" panose="02040503050406030204" pitchFamily="18" charset="0"/>
                            </a:rPr>
                            <m:t>𝑖</m:t>
                          </m:r>
                        </m:sub>
                      </m:sSub>
                    </m:oMath>
                  </m:oMathPara>
                </a14:m>
                <a:endParaRPr lang="en-IN" dirty="0">
                  <a:solidFill>
                    <a:srgbClr val="0000FB"/>
                  </a:solidFill>
                </a:endParaRPr>
              </a:p>
            </p:txBody>
          </p:sp>
        </mc:Choice>
        <mc:Fallback xmlns="">
          <p:sp>
            <p:nvSpPr>
              <p:cNvPr id="71" name="TextBox 70">
                <a:extLst>
                  <a:ext uri="{FF2B5EF4-FFF2-40B4-BE49-F238E27FC236}">
                    <a16:creationId xmlns:a16="http://schemas.microsoft.com/office/drawing/2014/main" id="{083BB5CB-932D-AC0F-739C-5F7481F941EC}"/>
                  </a:ext>
                </a:extLst>
              </p:cNvPr>
              <p:cNvSpPr txBox="1">
                <a:spLocks noRot="1" noChangeAspect="1" noMove="1" noResize="1" noEditPoints="1" noAdjustHandles="1" noChangeArrowheads="1" noChangeShapeType="1" noTextEdit="1"/>
              </p:cNvSpPr>
              <p:nvPr/>
            </p:nvSpPr>
            <p:spPr>
              <a:xfrm>
                <a:off x="8107192" y="4596487"/>
                <a:ext cx="429220" cy="369332"/>
              </a:xfrm>
              <a:prstGeom prst="rect">
                <a:avLst/>
              </a:prstGeom>
              <a:blipFill>
                <a:blip r:embed="rId18"/>
                <a:stretch>
                  <a:fillRect b="-1639"/>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0B0CC3D0-D02F-79FD-1D12-C235F74F978C}"/>
                  </a:ext>
                </a:extLst>
              </p:cNvPr>
              <p:cNvSpPr txBox="1"/>
              <p:nvPr/>
            </p:nvSpPr>
            <p:spPr>
              <a:xfrm>
                <a:off x="11405080" y="3487062"/>
                <a:ext cx="455702" cy="3915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FD0000"/>
                              </a:solidFill>
                              <a:latin typeface="Cambria Math" panose="02040503050406030204" pitchFamily="18" charset="0"/>
                            </a:rPr>
                          </m:ctrlPr>
                        </m:sSubPr>
                        <m:e>
                          <m:r>
                            <a:rPr lang="en-US" b="0" i="1" smtClean="0">
                              <a:solidFill>
                                <a:srgbClr val="FD0000"/>
                              </a:solidFill>
                              <a:latin typeface="Cambria Math" panose="02040503050406030204" pitchFamily="18" charset="0"/>
                            </a:rPr>
                            <m:t>𝜏</m:t>
                          </m:r>
                        </m:e>
                        <m:sub>
                          <m:r>
                            <a:rPr lang="en-US" b="0" i="1" smtClean="0">
                              <a:solidFill>
                                <a:srgbClr val="FD0000"/>
                              </a:solidFill>
                              <a:latin typeface="Cambria Math" panose="02040503050406030204" pitchFamily="18" charset="0"/>
                            </a:rPr>
                            <m:t>𝑓</m:t>
                          </m:r>
                        </m:sub>
                      </m:sSub>
                    </m:oMath>
                  </m:oMathPara>
                </a14:m>
                <a:endParaRPr lang="en-IN" dirty="0">
                  <a:solidFill>
                    <a:srgbClr val="0000FB"/>
                  </a:solidFill>
                </a:endParaRPr>
              </a:p>
            </p:txBody>
          </p:sp>
        </mc:Choice>
        <mc:Fallback xmlns="">
          <p:sp>
            <p:nvSpPr>
              <p:cNvPr id="72" name="TextBox 71">
                <a:extLst>
                  <a:ext uri="{FF2B5EF4-FFF2-40B4-BE49-F238E27FC236}">
                    <a16:creationId xmlns:a16="http://schemas.microsoft.com/office/drawing/2014/main" id="{0B0CC3D0-D02F-79FD-1D12-C235F74F978C}"/>
                  </a:ext>
                </a:extLst>
              </p:cNvPr>
              <p:cNvSpPr txBox="1">
                <a:spLocks noRot="1" noChangeAspect="1" noMove="1" noResize="1" noEditPoints="1" noAdjustHandles="1" noChangeArrowheads="1" noChangeShapeType="1" noTextEdit="1"/>
              </p:cNvSpPr>
              <p:nvPr/>
            </p:nvSpPr>
            <p:spPr>
              <a:xfrm>
                <a:off x="11405080" y="3487062"/>
                <a:ext cx="455702" cy="391582"/>
              </a:xfrm>
              <a:prstGeom prst="rect">
                <a:avLst/>
              </a:prstGeom>
              <a:blipFill>
                <a:blip r:embed="rId19"/>
                <a:stretch>
                  <a:fillRect b="-10938"/>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63A0043B-7674-E11D-3E8B-ACCCBD9D0B63}"/>
                  </a:ext>
                </a:extLst>
              </p:cNvPr>
              <p:cNvSpPr txBox="1"/>
              <p:nvPr/>
            </p:nvSpPr>
            <p:spPr>
              <a:xfrm>
                <a:off x="9679772" y="3109703"/>
                <a:ext cx="1847134" cy="338554"/>
              </a:xfrm>
              <a:prstGeom prst="rect">
                <a:avLst/>
              </a:prstGeom>
              <a:noFill/>
            </p:spPr>
            <p:txBody>
              <a:bodyPr wrap="square" rtlCol="0">
                <a:spAutoFit/>
              </a:bodyPr>
              <a:lstStyle/>
              <a:p>
                <a:r>
                  <a:rPr lang="en-US" sz="1600" dirty="0">
                    <a:solidFill>
                      <a:srgbClr val="0000FF"/>
                    </a:solidFill>
                  </a:rPr>
                  <a:t>Normal Stress (</a:t>
                </a:r>
                <a14:m>
                  <m:oMath xmlns:m="http://schemas.openxmlformats.org/officeDocument/2006/math">
                    <m:r>
                      <a:rPr lang="en-US" sz="1600" b="0" i="1" smtClean="0">
                        <a:solidFill>
                          <a:srgbClr val="0000FF"/>
                        </a:solidFill>
                        <a:latin typeface="Cambria Math" panose="02040503050406030204" pitchFamily="18" charset="0"/>
                      </a:rPr>
                      <m:t>𝜎</m:t>
                    </m:r>
                  </m:oMath>
                </a14:m>
                <a:r>
                  <a:rPr lang="en-US" sz="1600" dirty="0">
                    <a:solidFill>
                      <a:srgbClr val="0000FF"/>
                    </a:solidFill>
                  </a:rPr>
                  <a:t>)</a:t>
                </a:r>
                <a:endParaRPr lang="en-IN" sz="1600" dirty="0">
                  <a:solidFill>
                    <a:srgbClr val="0000FF"/>
                  </a:solidFill>
                </a:endParaRPr>
              </a:p>
            </p:txBody>
          </p:sp>
        </mc:Choice>
        <mc:Fallback xmlns="">
          <p:sp>
            <p:nvSpPr>
              <p:cNvPr id="73" name="TextBox 72">
                <a:extLst>
                  <a:ext uri="{FF2B5EF4-FFF2-40B4-BE49-F238E27FC236}">
                    <a16:creationId xmlns:a16="http://schemas.microsoft.com/office/drawing/2014/main" id="{63A0043B-7674-E11D-3E8B-ACCCBD9D0B63}"/>
                  </a:ext>
                </a:extLst>
              </p:cNvPr>
              <p:cNvSpPr txBox="1">
                <a:spLocks noRot="1" noChangeAspect="1" noMove="1" noResize="1" noEditPoints="1" noAdjustHandles="1" noChangeArrowheads="1" noChangeShapeType="1" noTextEdit="1"/>
              </p:cNvSpPr>
              <p:nvPr/>
            </p:nvSpPr>
            <p:spPr>
              <a:xfrm>
                <a:off x="9679772" y="3109703"/>
                <a:ext cx="1847134" cy="338554"/>
              </a:xfrm>
              <a:prstGeom prst="rect">
                <a:avLst/>
              </a:prstGeom>
              <a:blipFill>
                <a:blip r:embed="rId20"/>
                <a:stretch>
                  <a:fillRect l="-1980" t="-5357" b="-21429"/>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A82B649F-759B-9BFD-933B-437FAAEF09E8}"/>
                  </a:ext>
                </a:extLst>
              </p:cNvPr>
              <p:cNvSpPr txBox="1"/>
              <p:nvPr/>
            </p:nvSpPr>
            <p:spPr>
              <a:xfrm>
                <a:off x="9927817" y="3673161"/>
                <a:ext cx="1847134" cy="338554"/>
              </a:xfrm>
              <a:prstGeom prst="rect">
                <a:avLst/>
              </a:prstGeom>
              <a:noFill/>
            </p:spPr>
            <p:txBody>
              <a:bodyPr wrap="square" rtlCol="0">
                <a:spAutoFit/>
              </a:bodyPr>
              <a:lstStyle/>
              <a:p>
                <a:r>
                  <a:rPr lang="en-US" sz="1600" dirty="0">
                    <a:solidFill>
                      <a:srgbClr val="FD0000"/>
                    </a:solidFill>
                  </a:rPr>
                  <a:t>Shear Stress (</a:t>
                </a:r>
                <a14:m>
                  <m:oMath xmlns:m="http://schemas.openxmlformats.org/officeDocument/2006/math">
                    <m:r>
                      <a:rPr lang="en-US" sz="1600" b="0" i="1" smtClean="0">
                        <a:solidFill>
                          <a:srgbClr val="FD0000"/>
                        </a:solidFill>
                        <a:latin typeface="Cambria Math" panose="02040503050406030204" pitchFamily="18" charset="0"/>
                      </a:rPr>
                      <m:t>𝜏</m:t>
                    </m:r>
                  </m:oMath>
                </a14:m>
                <a:r>
                  <a:rPr lang="en-US" sz="1600" dirty="0">
                    <a:solidFill>
                      <a:srgbClr val="FD0000"/>
                    </a:solidFill>
                  </a:rPr>
                  <a:t>)</a:t>
                </a:r>
                <a:endParaRPr lang="en-IN" sz="1600" dirty="0">
                  <a:solidFill>
                    <a:srgbClr val="FD0000"/>
                  </a:solidFill>
                </a:endParaRPr>
              </a:p>
            </p:txBody>
          </p:sp>
        </mc:Choice>
        <mc:Fallback xmlns="">
          <p:sp>
            <p:nvSpPr>
              <p:cNvPr id="74" name="TextBox 73">
                <a:extLst>
                  <a:ext uri="{FF2B5EF4-FFF2-40B4-BE49-F238E27FC236}">
                    <a16:creationId xmlns:a16="http://schemas.microsoft.com/office/drawing/2014/main" id="{A82B649F-759B-9BFD-933B-437FAAEF09E8}"/>
                  </a:ext>
                </a:extLst>
              </p:cNvPr>
              <p:cNvSpPr txBox="1">
                <a:spLocks noRot="1" noChangeAspect="1" noMove="1" noResize="1" noEditPoints="1" noAdjustHandles="1" noChangeArrowheads="1" noChangeShapeType="1" noTextEdit="1"/>
              </p:cNvSpPr>
              <p:nvPr/>
            </p:nvSpPr>
            <p:spPr>
              <a:xfrm>
                <a:off x="9927817" y="3673161"/>
                <a:ext cx="1847134" cy="338554"/>
              </a:xfrm>
              <a:prstGeom prst="rect">
                <a:avLst/>
              </a:prstGeom>
              <a:blipFill>
                <a:blip r:embed="rId21"/>
                <a:stretch>
                  <a:fillRect l="-1980" t="-5455" b="-23636"/>
                </a:stretch>
              </a:blipFill>
            </p:spPr>
            <p:txBody>
              <a:bodyPr/>
              <a:lstStyle/>
              <a:p>
                <a:r>
                  <a:rPr lang="en-IN">
                    <a:noFill/>
                  </a:rPr>
                  <a:t> </a:t>
                </a:r>
              </a:p>
            </p:txBody>
          </p:sp>
        </mc:Fallback>
      </mc:AlternateContent>
      <p:pic>
        <p:nvPicPr>
          <p:cNvPr id="3" name="Graphic 3">
            <a:extLst>
              <a:ext uri="{FF2B5EF4-FFF2-40B4-BE49-F238E27FC236}">
                <a16:creationId xmlns:a16="http://schemas.microsoft.com/office/drawing/2014/main" id="{04709777-2599-8FB9-00F4-00F48CDD1F4C}"/>
              </a:ext>
            </a:extLst>
          </p:cNvPr>
          <p:cNvPicPr>
            <a:picLocks noChangeAspect="1"/>
            <a:extLst>
              <a:ext uri="{51228E76-BA90-4043-B771-695A4F85340A}">
                <alf:liveFeedProps xmlns:alf="http://schemas.microsoft.com/office/drawing/2021/livefeed"/>
              </a:ext>
            </a:extLst>
          </p:cNvPicPr>
          <p:nvPr/>
        </p:nvPicPr>
        <p:blipFill>
          <a:blip>
            <a:extLst>
              <a:ext uri="{96DAC541-7B7A-43D3-8B79-37D633B846F1}">
                <asvg:svgBlip xmlns:asvg="http://schemas.microsoft.com/office/drawing/2016/SVG/main" r:embed="rId22"/>
              </a:ext>
            </a:extLst>
          </a:blip>
          <a:stretch>
            <a:fillRect/>
          </a:stretch>
        </p:blipFill>
        <p:spPr>
          <a:xfrm>
            <a:off x="9144000" y="5143500"/>
            <a:ext cx="3048000" cy="1714500"/>
          </a:xfrm>
          <a:prstGeom prst="rect">
            <a:avLst/>
          </a:prstGeom>
        </p:spPr>
      </p:pic>
    </p:spTree>
    <p:extLst>
      <p:ext uri="{BB962C8B-B14F-4D97-AF65-F5344CB8AC3E}">
        <p14:creationId xmlns:p14="http://schemas.microsoft.com/office/powerpoint/2010/main" val="41174677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AFEE6AF1-1264-F14B-33A4-F31A1B60175B}"/>
                  </a:ext>
                </a:extLst>
              </p:cNvPr>
              <p:cNvSpPr>
                <a:spLocks noGrp="1"/>
              </p:cNvSpPr>
              <p:nvPr>
                <p:ph type="title"/>
              </p:nvPr>
            </p:nvSpPr>
            <p:spPr>
              <a:xfrm>
                <a:off x="376504" y="100126"/>
                <a:ext cx="11052629" cy="833325"/>
              </a:xfrm>
            </p:spPr>
            <p:txBody>
              <a:bodyPr>
                <a:normAutofit/>
              </a:bodyPr>
              <a:lstStyle/>
              <a:p>
                <a:r>
                  <a:rPr lang="en-US" dirty="0"/>
                  <a:t>Is </a:t>
                </a:r>
                <a14:m>
                  <m:oMath xmlns:m="http://schemas.openxmlformats.org/officeDocument/2006/math">
                    <m:r>
                      <a:rPr lang="en-US" b="0" i="1" smtClean="0">
                        <a:latin typeface="Cambria Math" panose="02040503050406030204" pitchFamily="18" charset="0"/>
                      </a:rPr>
                      <m:t>𝛼</m:t>
                    </m:r>
                  </m:oMath>
                </a14:m>
                <a:r>
                  <a:rPr lang="en-IN" dirty="0"/>
                  <a:t> an RSF parameter (material property)?</a:t>
                </a:r>
              </a:p>
            </p:txBody>
          </p:sp>
        </mc:Choice>
        <mc:Fallback xmlns="">
          <p:sp>
            <p:nvSpPr>
              <p:cNvPr id="2" name="Title 1">
                <a:extLst>
                  <a:ext uri="{FF2B5EF4-FFF2-40B4-BE49-F238E27FC236}">
                    <a16:creationId xmlns:a16="http://schemas.microsoft.com/office/drawing/2014/main" id="{AFEE6AF1-1264-F14B-33A4-F31A1B60175B}"/>
                  </a:ext>
                </a:extLst>
              </p:cNvPr>
              <p:cNvSpPr>
                <a:spLocks noGrp="1" noRot="1" noChangeAspect="1" noMove="1" noResize="1" noEditPoints="1" noAdjustHandles="1" noChangeArrowheads="1" noChangeShapeType="1" noTextEdit="1"/>
              </p:cNvSpPr>
              <p:nvPr>
                <p:ph type="title"/>
              </p:nvPr>
            </p:nvSpPr>
            <p:spPr>
              <a:xfrm>
                <a:off x="376504" y="100126"/>
                <a:ext cx="11052629" cy="833325"/>
              </a:xfrm>
              <a:blipFill>
                <a:blip r:embed="rId2"/>
                <a:stretch>
                  <a:fillRect l="-2261" t="-15328" r="-993" b="-26277"/>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74249213-177E-3542-8739-51262F7137DE}"/>
                  </a:ext>
                </a:extLst>
              </p:cNvPr>
              <p:cNvSpPr txBox="1"/>
              <p:nvPr/>
            </p:nvSpPr>
            <p:spPr>
              <a:xfrm>
                <a:off x="3871334" y="5441335"/>
                <a:ext cx="3958585" cy="1169551"/>
              </a:xfrm>
              <a:prstGeom prst="rect">
                <a:avLst/>
              </a:prstGeom>
              <a:noFill/>
            </p:spPr>
            <p:txBody>
              <a:bodyPr wrap="square" rtlCol="0">
                <a:spAutoFit/>
              </a:bodyPr>
              <a:lstStyle/>
              <a:p>
                <a:r>
                  <a:rPr lang="en-US" sz="1400" i="1" dirty="0"/>
                  <a:t>Normal stress steps of variable sizes: </a:t>
                </a:r>
                <a14:m>
                  <m:oMath xmlns:m="http://schemas.openxmlformats.org/officeDocument/2006/math">
                    <m:r>
                      <m:rPr>
                        <m:sty m:val="p"/>
                      </m:rPr>
                      <a:rPr lang="en-US" sz="1400" b="0" i="0" smtClean="0">
                        <a:latin typeface="Cambria Math" panose="02040503050406030204" pitchFamily="18" charset="0"/>
                      </a:rPr>
                      <m:t>Δ</m:t>
                    </m:r>
                    <m:r>
                      <a:rPr lang="en-US" sz="1400" b="0" i="1" smtClean="0">
                        <a:latin typeface="Cambria Math" panose="02040503050406030204" pitchFamily="18" charset="0"/>
                      </a:rPr>
                      <m:t>𝜎</m:t>
                    </m:r>
                    <m:r>
                      <a:rPr lang="en-US" sz="1400" b="0" i="1" smtClean="0">
                        <a:latin typeface="Cambria Math" panose="02040503050406030204" pitchFamily="18" charset="0"/>
                      </a:rPr>
                      <m:t>/</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𝜎</m:t>
                        </m:r>
                      </m:e>
                      <m:sub>
                        <m:r>
                          <a:rPr lang="en-US" sz="1400" b="0" i="1" smtClean="0">
                            <a:latin typeface="Cambria Math" panose="02040503050406030204" pitchFamily="18" charset="0"/>
                          </a:rPr>
                          <m:t>0</m:t>
                        </m:r>
                      </m:sub>
                    </m:sSub>
                  </m:oMath>
                </a14:m>
                <a:r>
                  <a:rPr lang="en-US" sz="1400" i="1" dirty="0"/>
                  <a:t> varying between 0.05 and 0.94 on initially bare Westerly granite on the Tullis Rotary Shear apparatus at Brown. All steps from 15 MPa initial stress.</a:t>
                </a:r>
                <a:endParaRPr lang="en-IN" sz="1400" i="1" dirty="0"/>
              </a:p>
            </p:txBody>
          </p:sp>
        </mc:Choice>
        <mc:Fallback xmlns="">
          <p:sp>
            <p:nvSpPr>
              <p:cNvPr id="40" name="TextBox 39">
                <a:extLst>
                  <a:ext uri="{FF2B5EF4-FFF2-40B4-BE49-F238E27FC236}">
                    <a16:creationId xmlns:a16="http://schemas.microsoft.com/office/drawing/2014/main" id="{74249213-177E-3542-8739-51262F7137DE}"/>
                  </a:ext>
                </a:extLst>
              </p:cNvPr>
              <p:cNvSpPr txBox="1">
                <a:spLocks noRot="1" noChangeAspect="1" noMove="1" noResize="1" noEditPoints="1" noAdjustHandles="1" noChangeArrowheads="1" noChangeShapeType="1" noTextEdit="1"/>
              </p:cNvSpPr>
              <p:nvPr/>
            </p:nvSpPr>
            <p:spPr>
              <a:xfrm>
                <a:off x="3871334" y="5441335"/>
                <a:ext cx="3958585" cy="1169551"/>
              </a:xfrm>
              <a:prstGeom prst="rect">
                <a:avLst/>
              </a:prstGeom>
              <a:blipFill>
                <a:blip r:embed="rId18"/>
                <a:stretch>
                  <a:fillRect l="-462" t="-1047" b="-4712"/>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1883D42A-9EB6-17BB-EB15-EFDC9C62348C}"/>
                  </a:ext>
                </a:extLst>
              </p:cNvPr>
              <p:cNvSpPr txBox="1"/>
              <p:nvPr/>
            </p:nvSpPr>
            <p:spPr>
              <a:xfrm>
                <a:off x="106334" y="804827"/>
                <a:ext cx="3554958" cy="6001643"/>
              </a:xfrm>
              <a:prstGeom prst="rect">
                <a:avLst/>
              </a:prstGeom>
              <a:noFill/>
            </p:spPr>
            <p:txBody>
              <a:bodyPr wrap="square" rtlCol="0">
                <a:spAutoFit/>
              </a:bodyPr>
              <a:lstStyle/>
              <a:p>
                <a:pPr marL="285750" indent="-285750">
                  <a:buFont typeface="Arial" panose="020B0604020202020204" pitchFamily="34" charset="0"/>
                  <a:buChar char="•"/>
                </a:pPr>
                <a:r>
                  <a:rPr lang="en-US" sz="2400" dirty="0"/>
                  <a:t>On high stiffness testing apparatus (1.42 MPa/</a:t>
                </a:r>
                <a14:m>
                  <m:oMath xmlns:m="http://schemas.openxmlformats.org/officeDocument/2006/math">
                    <m:r>
                      <a:rPr lang="en-US" sz="2400" b="0" i="1" smtClean="0">
                        <a:latin typeface="Cambria Math" panose="02040503050406030204" pitchFamily="18" charset="0"/>
                      </a:rPr>
                      <m:t>𝜇</m:t>
                    </m:r>
                  </m:oMath>
                </a14:m>
                <a:r>
                  <a:rPr lang="en-IN" sz="2400" dirty="0"/>
                  <a:t>m), shear stress evolution requires a significant amount of slip.</a:t>
                </a:r>
              </a:p>
              <a:p>
                <a:pPr marL="285750" indent="-285750">
                  <a:buFont typeface="Arial" panose="020B0604020202020204" pitchFamily="34" charset="0"/>
                  <a:buChar char="•"/>
                </a:pPr>
                <a:endParaRPr lang="en-IN" sz="2400" dirty="0"/>
              </a:p>
              <a:p>
                <a:pPr marL="285750" indent="-285750">
                  <a:buFont typeface="Arial" panose="020B0604020202020204" pitchFamily="34" charset="0"/>
                  <a:buChar char="•"/>
                </a:pPr>
                <a:r>
                  <a:rPr lang="en-US" sz="2400" dirty="0"/>
                  <a:t>The interface does not lock up, but velocity drops up to 1 order observed.</a:t>
                </a:r>
              </a:p>
              <a:p>
                <a:endParaRPr lang="en-US" sz="2400" dirty="0"/>
              </a:p>
              <a:p>
                <a:pPr marL="285750" indent="-285750">
                  <a:buFont typeface="Arial" panose="020B0604020202020204" pitchFamily="34" charset="0"/>
                  <a:buChar char="•"/>
                </a:pPr>
                <a:r>
                  <a:rPr lang="en-US" sz="2400" dirty="0"/>
                  <a:t>The L&amp;D </a:t>
                </a:r>
                <a14:m>
                  <m:oMath xmlns:m="http://schemas.openxmlformats.org/officeDocument/2006/math">
                    <m:r>
                      <a:rPr lang="en-US" sz="2400" b="0" i="1" smtClean="0">
                        <a:latin typeface="Cambria Math" panose="02040503050406030204" pitchFamily="18" charset="0"/>
                      </a:rPr>
                      <m:t>𝛼</m:t>
                    </m:r>
                  </m:oMath>
                </a14:m>
                <a:r>
                  <a:rPr lang="en-IN" sz="2400" dirty="0"/>
                  <a:t>, defined based on the 2-stage shear-stress evolution, cannot be estimated.</a:t>
                </a:r>
              </a:p>
            </p:txBody>
          </p:sp>
        </mc:Choice>
        <mc:Fallback xmlns="">
          <p:sp>
            <p:nvSpPr>
              <p:cNvPr id="43" name="TextBox 42">
                <a:extLst>
                  <a:ext uri="{FF2B5EF4-FFF2-40B4-BE49-F238E27FC236}">
                    <a16:creationId xmlns:a16="http://schemas.microsoft.com/office/drawing/2014/main" id="{1883D42A-9EB6-17BB-EB15-EFDC9C62348C}"/>
                  </a:ext>
                </a:extLst>
              </p:cNvPr>
              <p:cNvSpPr txBox="1">
                <a:spLocks noRot="1" noChangeAspect="1" noMove="1" noResize="1" noEditPoints="1" noAdjustHandles="1" noChangeArrowheads="1" noChangeShapeType="1" noTextEdit="1"/>
              </p:cNvSpPr>
              <p:nvPr/>
            </p:nvSpPr>
            <p:spPr>
              <a:xfrm>
                <a:off x="106334" y="804827"/>
                <a:ext cx="3554958" cy="6001643"/>
              </a:xfrm>
              <a:prstGeom prst="rect">
                <a:avLst/>
              </a:prstGeom>
              <a:blipFill>
                <a:blip r:embed="rId20"/>
                <a:stretch>
                  <a:fillRect l="-2226" t="-711" r="-4452" b="-1421"/>
                </a:stretch>
              </a:blipFill>
            </p:spPr>
            <p:txBody>
              <a:bodyPr/>
              <a:lstStyle/>
              <a:p>
                <a:r>
                  <a:rPr lang="en-IN">
                    <a:noFill/>
                  </a:rPr>
                  <a:t> </a:t>
                </a:r>
              </a:p>
            </p:txBody>
          </p:sp>
        </mc:Fallback>
      </mc:AlternateContent>
      <p:pic>
        <p:nvPicPr>
          <p:cNvPr id="8" name="Picture 7">
            <a:extLst>
              <a:ext uri="{FF2B5EF4-FFF2-40B4-BE49-F238E27FC236}">
                <a16:creationId xmlns:a16="http://schemas.microsoft.com/office/drawing/2014/main" id="{DBB9C8C0-2177-5E38-43C7-766DD80A9F1F}"/>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7871211" y="1201887"/>
            <a:ext cx="4320789" cy="3971011"/>
          </a:xfrm>
          <a:prstGeom prst="rect">
            <a:avLst/>
          </a:prstGeom>
        </p:spPr>
      </p:pic>
      <p:pic>
        <p:nvPicPr>
          <p:cNvPr id="26" name="Picture 25">
            <a:extLst>
              <a:ext uri="{FF2B5EF4-FFF2-40B4-BE49-F238E27FC236}">
                <a16:creationId xmlns:a16="http://schemas.microsoft.com/office/drawing/2014/main" id="{C9D60E04-AE4D-3582-D644-004353F236D0}"/>
              </a:ext>
            </a:extLst>
          </p:cNvPr>
          <p:cNvPicPr>
            <a:picLocks noChangeAspect="1"/>
          </p:cNvPicPr>
          <p:nvPr/>
        </p:nvPicPr>
        <p:blipFill rotWithShape="1">
          <a:blip r:embed="rId22"/>
          <a:srcRect l="12403" t="4163" r="44244" b="3907"/>
          <a:stretch/>
        </p:blipFill>
        <p:spPr>
          <a:xfrm>
            <a:off x="3561233" y="933451"/>
            <a:ext cx="4268686" cy="4535254"/>
          </a:xfrm>
          <a:prstGeom prst="rect">
            <a:avLst/>
          </a:prstGeom>
        </p:spPr>
      </p:pic>
    </p:spTree>
    <p:extLst>
      <p:ext uri="{BB962C8B-B14F-4D97-AF65-F5344CB8AC3E}">
        <p14:creationId xmlns:p14="http://schemas.microsoft.com/office/powerpoint/2010/main" val="564415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2210D-DDCE-D04C-1DD6-97F7590E810C}"/>
              </a:ext>
            </a:extLst>
          </p:cNvPr>
          <p:cNvSpPr>
            <a:spLocks noGrp="1"/>
          </p:cNvSpPr>
          <p:nvPr>
            <p:ph type="title"/>
          </p:nvPr>
        </p:nvSpPr>
        <p:spPr>
          <a:xfrm>
            <a:off x="324928" y="-157561"/>
            <a:ext cx="11148846" cy="1325563"/>
          </a:xfrm>
        </p:spPr>
        <p:txBody>
          <a:bodyPr/>
          <a:lstStyle/>
          <a:p>
            <a:r>
              <a:rPr lang="en-US" dirty="0"/>
              <a:t>The importance of large stiffness</a:t>
            </a:r>
            <a:endParaRPr lang="en-IN" dirty="0"/>
          </a:p>
        </p:txBody>
      </p:sp>
      <p:pic>
        <p:nvPicPr>
          <p:cNvPr id="5" name="Picture 4">
            <a:extLst>
              <a:ext uri="{FF2B5EF4-FFF2-40B4-BE49-F238E27FC236}">
                <a16:creationId xmlns:a16="http://schemas.microsoft.com/office/drawing/2014/main" id="{480F2ECA-69C5-5E6A-1909-FE710F89D8B2}"/>
              </a:ext>
            </a:extLst>
          </p:cNvPr>
          <p:cNvPicPr>
            <a:picLocks noChangeAspect="1"/>
          </p:cNvPicPr>
          <p:nvPr/>
        </p:nvPicPr>
        <p:blipFill>
          <a:blip r:embed="rId2"/>
          <a:stretch>
            <a:fillRect/>
          </a:stretch>
        </p:blipFill>
        <p:spPr>
          <a:xfrm>
            <a:off x="7372069" y="1223485"/>
            <a:ext cx="4258969" cy="2709294"/>
          </a:xfrm>
          <a:prstGeom prst="rect">
            <a:avLst/>
          </a:prstGeom>
        </p:spPr>
      </p:pic>
      <p:pic>
        <p:nvPicPr>
          <p:cNvPr id="7" name="Picture 6">
            <a:extLst>
              <a:ext uri="{FF2B5EF4-FFF2-40B4-BE49-F238E27FC236}">
                <a16:creationId xmlns:a16="http://schemas.microsoft.com/office/drawing/2014/main" id="{5A079861-654F-8825-DB14-9CD33A90B97E}"/>
              </a:ext>
            </a:extLst>
          </p:cNvPr>
          <p:cNvPicPr>
            <a:picLocks noChangeAspect="1"/>
          </p:cNvPicPr>
          <p:nvPr/>
        </p:nvPicPr>
        <p:blipFill>
          <a:blip r:embed="rId3"/>
          <a:stretch>
            <a:fillRect/>
          </a:stretch>
        </p:blipFill>
        <p:spPr>
          <a:xfrm>
            <a:off x="7629797" y="3932779"/>
            <a:ext cx="3753240" cy="2883076"/>
          </a:xfrm>
          <a:prstGeom prst="rect">
            <a:avLst/>
          </a:prstGeom>
        </p:spPr>
      </p:pic>
      <p:sp>
        <p:nvSpPr>
          <p:cNvPr id="8" name="Rectangle 7">
            <a:extLst>
              <a:ext uri="{FF2B5EF4-FFF2-40B4-BE49-F238E27FC236}">
                <a16:creationId xmlns:a16="http://schemas.microsoft.com/office/drawing/2014/main" id="{AC104139-C6A0-7F11-0729-247DF6AEBE4A}"/>
              </a:ext>
            </a:extLst>
          </p:cNvPr>
          <p:cNvSpPr/>
          <p:nvPr/>
        </p:nvSpPr>
        <p:spPr>
          <a:xfrm>
            <a:off x="8394970" y="6031149"/>
            <a:ext cx="1551562" cy="61092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0" name="Straight Arrow Connector 9">
            <a:extLst>
              <a:ext uri="{FF2B5EF4-FFF2-40B4-BE49-F238E27FC236}">
                <a16:creationId xmlns:a16="http://schemas.microsoft.com/office/drawing/2014/main" id="{836B6183-D526-08F9-B4E7-1F76165E65E8}"/>
              </a:ext>
            </a:extLst>
          </p:cNvPr>
          <p:cNvCxnSpPr>
            <a:cxnSpLocks/>
            <a:stCxn id="8" idx="1"/>
            <a:endCxn id="11" idx="2"/>
          </p:cNvCxnSpPr>
          <p:nvPr/>
        </p:nvCxnSpPr>
        <p:spPr>
          <a:xfrm flipH="1" flipV="1">
            <a:off x="6903431" y="5349455"/>
            <a:ext cx="1491539" cy="98715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D7FF7687-9EBC-E478-4CC9-E8487CA0699B}"/>
              </a:ext>
            </a:extLst>
          </p:cNvPr>
          <p:cNvSpPr txBox="1"/>
          <p:nvPr/>
        </p:nvSpPr>
        <p:spPr>
          <a:xfrm>
            <a:off x="6127650" y="4703124"/>
            <a:ext cx="1551562" cy="646331"/>
          </a:xfrm>
          <a:prstGeom prst="rect">
            <a:avLst/>
          </a:prstGeom>
          <a:noFill/>
        </p:spPr>
        <p:txBody>
          <a:bodyPr wrap="square" rtlCol="0">
            <a:spAutoFit/>
          </a:bodyPr>
          <a:lstStyle/>
          <a:p>
            <a:r>
              <a:rPr lang="en-US" i="1" dirty="0"/>
              <a:t>No velocity resolution</a:t>
            </a:r>
            <a:endParaRPr lang="en-IN" i="1" dirty="0"/>
          </a:p>
        </p:txBody>
      </p:sp>
      <p:grpSp>
        <p:nvGrpSpPr>
          <p:cNvPr id="19" name="Group 18">
            <a:extLst>
              <a:ext uri="{FF2B5EF4-FFF2-40B4-BE49-F238E27FC236}">
                <a16:creationId xmlns:a16="http://schemas.microsoft.com/office/drawing/2014/main" id="{073719EF-D5D2-322B-8A99-3F810444D894}"/>
              </a:ext>
            </a:extLst>
          </p:cNvPr>
          <p:cNvGrpSpPr/>
          <p:nvPr/>
        </p:nvGrpSpPr>
        <p:grpSpPr>
          <a:xfrm>
            <a:off x="2295028" y="943584"/>
            <a:ext cx="4016672" cy="5858859"/>
            <a:chOff x="1511980" y="943584"/>
            <a:chExt cx="4016672" cy="5858859"/>
          </a:xfrm>
        </p:grpSpPr>
        <p:pic>
          <p:nvPicPr>
            <p:cNvPr id="14" name="Picture 13">
              <a:extLst>
                <a:ext uri="{FF2B5EF4-FFF2-40B4-BE49-F238E27FC236}">
                  <a16:creationId xmlns:a16="http://schemas.microsoft.com/office/drawing/2014/main" id="{E458CC1C-CFCE-51C6-C7FF-5F5957791D64}"/>
                </a:ext>
              </a:extLst>
            </p:cNvPr>
            <p:cNvPicPr>
              <a:picLocks noChangeAspect="1"/>
            </p:cNvPicPr>
            <p:nvPr/>
          </p:nvPicPr>
          <p:blipFill>
            <a:blip r:embed="rId4"/>
            <a:stretch>
              <a:fillRect/>
            </a:stretch>
          </p:blipFill>
          <p:spPr>
            <a:xfrm>
              <a:off x="1511980" y="1223485"/>
              <a:ext cx="3449379" cy="5578958"/>
            </a:xfrm>
            <a:prstGeom prst="rect">
              <a:avLst/>
            </a:prstGeom>
          </p:spPr>
        </p:pic>
        <p:pic>
          <p:nvPicPr>
            <p:cNvPr id="15" name="Picture 14">
              <a:extLst>
                <a:ext uri="{FF2B5EF4-FFF2-40B4-BE49-F238E27FC236}">
                  <a16:creationId xmlns:a16="http://schemas.microsoft.com/office/drawing/2014/main" id="{1F4B36F7-D4BB-DC9C-D349-44A963103AB5}"/>
                </a:ext>
              </a:extLst>
            </p:cNvPr>
            <p:cNvPicPr>
              <a:picLocks noChangeAspect="1"/>
            </p:cNvPicPr>
            <p:nvPr/>
          </p:nvPicPr>
          <p:blipFill>
            <a:blip r:embed="rId5"/>
            <a:stretch>
              <a:fillRect/>
            </a:stretch>
          </p:blipFill>
          <p:spPr>
            <a:xfrm>
              <a:off x="4909522" y="1213558"/>
              <a:ext cx="619130" cy="2719221"/>
            </a:xfrm>
            <a:prstGeom prst="rect">
              <a:avLst/>
            </a:prstGeom>
          </p:spPr>
        </p:pic>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7E07A8CF-F27F-C27D-1440-C62E4C51BB72}"/>
                    </a:ext>
                  </a:extLst>
                </p:cNvPr>
                <p:cNvSpPr txBox="1"/>
                <p:nvPr/>
              </p:nvSpPr>
              <p:spPr>
                <a:xfrm>
                  <a:off x="2634862" y="943584"/>
                  <a:ext cx="1758558" cy="369332"/>
                </a:xfrm>
                <a:prstGeom prst="rect">
                  <a:avLst/>
                </a:prstGeom>
                <a:noFill/>
              </p:spPr>
              <p:txBody>
                <a:bodyPr wrap="none" rtlCol="0">
                  <a:spAutoFit/>
                </a:bodyPr>
                <a:lstStyle/>
                <a:p>
                  <a:r>
                    <a:rPr lang="en-US" dirty="0"/>
                    <a:t>k = 0.095 </a:t>
                  </a:r>
                  <a14:m>
                    <m:oMath xmlns:m="http://schemas.openxmlformats.org/officeDocument/2006/math">
                      <m:r>
                        <a:rPr lang="en-US" b="0" i="1" smtClean="0">
                          <a:latin typeface="Cambria Math" panose="02040503050406030204" pitchFamily="18" charset="0"/>
                        </a:rPr>
                        <m:t>𝜇</m:t>
                      </m:r>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m</m:t>
                          </m:r>
                        </m:e>
                        <m:sup>
                          <m:r>
                            <a:rPr lang="en-US" b="0" i="0" smtClean="0">
                              <a:latin typeface="Cambria Math" panose="02040503050406030204" pitchFamily="18" charset="0"/>
                            </a:rPr>
                            <m:t>−1</m:t>
                          </m:r>
                        </m:sup>
                      </m:sSup>
                    </m:oMath>
                  </a14:m>
                  <a:endParaRPr lang="en-IN" dirty="0"/>
                </a:p>
              </p:txBody>
            </p:sp>
          </mc:Choice>
          <mc:Fallback xmlns="">
            <p:sp>
              <p:nvSpPr>
                <p:cNvPr id="16" name="TextBox 15">
                  <a:extLst>
                    <a:ext uri="{FF2B5EF4-FFF2-40B4-BE49-F238E27FC236}">
                      <a16:creationId xmlns:a16="http://schemas.microsoft.com/office/drawing/2014/main" id="{7E07A8CF-F27F-C27D-1440-C62E4C51BB72}"/>
                    </a:ext>
                  </a:extLst>
                </p:cNvPr>
                <p:cNvSpPr txBox="1">
                  <a:spLocks noRot="1" noChangeAspect="1" noMove="1" noResize="1" noEditPoints="1" noAdjustHandles="1" noChangeArrowheads="1" noChangeShapeType="1" noTextEdit="1"/>
                </p:cNvSpPr>
                <p:nvPr/>
              </p:nvSpPr>
              <p:spPr>
                <a:xfrm>
                  <a:off x="2634862" y="943584"/>
                  <a:ext cx="1758558" cy="369332"/>
                </a:xfrm>
                <a:prstGeom prst="rect">
                  <a:avLst/>
                </a:prstGeom>
                <a:blipFill>
                  <a:blip r:embed="rId6"/>
                  <a:stretch>
                    <a:fillRect l="-3125" t="-10000" b="-26667"/>
                  </a:stretch>
                </a:blipFill>
              </p:spPr>
              <p:txBody>
                <a:bodyPr/>
                <a:lstStyle/>
                <a:p>
                  <a:r>
                    <a:rPr lang="en-IN">
                      <a:noFill/>
                    </a:rPr>
                    <a:t> </a:t>
                  </a:r>
                </a:p>
              </p:txBody>
            </p:sp>
          </mc:Fallback>
        </mc:AlternateContent>
      </p:gr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5BF62FDE-4964-3D40-3F0C-9FCB71EC4081}"/>
                  </a:ext>
                </a:extLst>
              </p:cNvPr>
              <p:cNvSpPr txBox="1"/>
              <p:nvPr/>
            </p:nvSpPr>
            <p:spPr>
              <a:xfrm>
                <a:off x="8921462" y="943584"/>
                <a:ext cx="1758558" cy="369332"/>
              </a:xfrm>
              <a:prstGeom prst="rect">
                <a:avLst/>
              </a:prstGeom>
              <a:noFill/>
            </p:spPr>
            <p:txBody>
              <a:bodyPr wrap="none" rtlCol="0">
                <a:spAutoFit/>
              </a:bodyPr>
              <a:lstStyle/>
              <a:p>
                <a:r>
                  <a:rPr lang="en-US" dirty="0"/>
                  <a:t>k = 0.008 </a:t>
                </a:r>
                <a14:m>
                  <m:oMath xmlns:m="http://schemas.openxmlformats.org/officeDocument/2006/math">
                    <m:r>
                      <a:rPr lang="en-US" b="0" i="1" smtClean="0">
                        <a:latin typeface="Cambria Math" panose="02040503050406030204" pitchFamily="18" charset="0"/>
                      </a:rPr>
                      <m:t>𝜇</m:t>
                    </m:r>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m</m:t>
                        </m:r>
                      </m:e>
                      <m:sup>
                        <m:r>
                          <a:rPr lang="en-US" b="0" i="0" smtClean="0">
                            <a:latin typeface="Cambria Math" panose="02040503050406030204" pitchFamily="18" charset="0"/>
                          </a:rPr>
                          <m:t>−1</m:t>
                        </m:r>
                      </m:sup>
                    </m:sSup>
                  </m:oMath>
                </a14:m>
                <a:endParaRPr lang="en-IN" dirty="0"/>
              </a:p>
            </p:txBody>
          </p:sp>
        </mc:Choice>
        <mc:Fallback xmlns="">
          <p:sp>
            <p:nvSpPr>
              <p:cNvPr id="18" name="TextBox 17">
                <a:extLst>
                  <a:ext uri="{FF2B5EF4-FFF2-40B4-BE49-F238E27FC236}">
                    <a16:creationId xmlns:a16="http://schemas.microsoft.com/office/drawing/2014/main" id="{5BF62FDE-4964-3D40-3F0C-9FCB71EC4081}"/>
                  </a:ext>
                </a:extLst>
              </p:cNvPr>
              <p:cNvSpPr txBox="1">
                <a:spLocks noRot="1" noChangeAspect="1" noMove="1" noResize="1" noEditPoints="1" noAdjustHandles="1" noChangeArrowheads="1" noChangeShapeType="1" noTextEdit="1"/>
              </p:cNvSpPr>
              <p:nvPr/>
            </p:nvSpPr>
            <p:spPr>
              <a:xfrm>
                <a:off x="8921462" y="943584"/>
                <a:ext cx="1758558" cy="369332"/>
              </a:xfrm>
              <a:prstGeom prst="rect">
                <a:avLst/>
              </a:prstGeom>
              <a:blipFill>
                <a:blip r:embed="rId7"/>
                <a:stretch>
                  <a:fillRect l="-2768" t="-10000" b="-26667"/>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97D94120-3E04-F54B-1DE9-ADFCD11BEC5A}"/>
                  </a:ext>
                </a:extLst>
              </p:cNvPr>
              <p:cNvSpPr txBox="1"/>
              <p:nvPr/>
            </p:nvSpPr>
            <p:spPr>
              <a:xfrm>
                <a:off x="10182479" y="2040458"/>
                <a:ext cx="995081" cy="5327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b="1" i="1" smtClean="0">
                              <a:solidFill>
                                <a:srgbClr val="FF0000"/>
                              </a:solidFill>
                              <a:latin typeface="Cambria Math" panose="02040503050406030204" pitchFamily="18" charset="0"/>
                            </a:rPr>
                          </m:ctrlPr>
                        </m:fPr>
                        <m:num>
                          <m:r>
                            <a:rPr lang="en-US" sz="1400" b="1" i="0" smtClean="0">
                              <a:solidFill>
                                <a:srgbClr val="FF0000"/>
                              </a:solidFill>
                              <a:latin typeface="Cambria Math" panose="02040503050406030204" pitchFamily="18" charset="0"/>
                            </a:rPr>
                            <m:t>𝚫𝛔</m:t>
                          </m:r>
                        </m:num>
                        <m:den>
                          <m:sSub>
                            <m:sSubPr>
                              <m:ctrlPr>
                                <a:rPr lang="en-US" sz="1400" b="1" i="1" smtClean="0">
                                  <a:solidFill>
                                    <a:srgbClr val="FF0000"/>
                                  </a:solidFill>
                                  <a:latin typeface="Cambria Math" panose="02040503050406030204" pitchFamily="18" charset="0"/>
                                </a:rPr>
                              </m:ctrlPr>
                            </m:sSubPr>
                            <m:e>
                              <m:r>
                                <a:rPr lang="en-US" sz="1400" b="1" i="0" smtClean="0">
                                  <a:solidFill>
                                    <a:srgbClr val="FF0000"/>
                                  </a:solidFill>
                                  <a:latin typeface="Cambria Math" panose="02040503050406030204" pitchFamily="18" charset="0"/>
                                </a:rPr>
                                <m:t>𝛔</m:t>
                              </m:r>
                            </m:e>
                            <m:sub>
                              <m:r>
                                <a:rPr lang="en-US" sz="1400" b="1" i="0" smtClean="0">
                                  <a:solidFill>
                                    <a:srgbClr val="FF0000"/>
                                  </a:solidFill>
                                  <a:latin typeface="Cambria Math" panose="02040503050406030204" pitchFamily="18" charset="0"/>
                                </a:rPr>
                                <m:t>𝐬𝐬</m:t>
                              </m:r>
                            </m:sub>
                          </m:sSub>
                        </m:den>
                      </m:f>
                      <m:r>
                        <a:rPr lang="en-US" sz="1400" b="1" i="0" smtClean="0">
                          <a:solidFill>
                            <a:srgbClr val="FF0000"/>
                          </a:solidFill>
                          <a:latin typeface="Cambria Math" panose="02040503050406030204" pitchFamily="18" charset="0"/>
                        </a:rPr>
                        <m:t>=</m:t>
                      </m:r>
                      <m:r>
                        <a:rPr lang="en-US" sz="1400" b="1" i="0" smtClean="0">
                          <a:solidFill>
                            <a:srgbClr val="FF0000"/>
                          </a:solidFill>
                          <a:latin typeface="Cambria Math" panose="02040503050406030204" pitchFamily="18" charset="0"/>
                        </a:rPr>
                        <m:t>𝟎</m:t>
                      </m:r>
                      <m:r>
                        <a:rPr lang="en-US" sz="1400" b="1" i="0" smtClean="0">
                          <a:solidFill>
                            <a:srgbClr val="FF0000"/>
                          </a:solidFill>
                          <a:latin typeface="Cambria Math" panose="02040503050406030204" pitchFamily="18" charset="0"/>
                        </a:rPr>
                        <m:t>.</m:t>
                      </m:r>
                      <m:r>
                        <a:rPr lang="en-US" sz="1400" b="1" i="0" smtClean="0">
                          <a:solidFill>
                            <a:srgbClr val="FF0000"/>
                          </a:solidFill>
                          <a:latin typeface="Cambria Math" panose="02040503050406030204" pitchFamily="18" charset="0"/>
                        </a:rPr>
                        <m:t>𝟔</m:t>
                      </m:r>
                    </m:oMath>
                  </m:oMathPara>
                </a14:m>
                <a:endParaRPr lang="en-IN" sz="1400" b="1" dirty="0">
                  <a:solidFill>
                    <a:srgbClr val="FF0000"/>
                  </a:solidFill>
                </a:endParaRPr>
              </a:p>
            </p:txBody>
          </p:sp>
        </mc:Choice>
        <mc:Fallback xmlns="">
          <p:sp>
            <p:nvSpPr>
              <p:cNvPr id="20" name="TextBox 19">
                <a:extLst>
                  <a:ext uri="{FF2B5EF4-FFF2-40B4-BE49-F238E27FC236}">
                    <a16:creationId xmlns:a16="http://schemas.microsoft.com/office/drawing/2014/main" id="{97D94120-3E04-F54B-1DE9-ADFCD11BEC5A}"/>
                  </a:ext>
                </a:extLst>
              </p:cNvPr>
              <p:cNvSpPr txBox="1">
                <a:spLocks noRot="1" noChangeAspect="1" noMove="1" noResize="1" noEditPoints="1" noAdjustHandles="1" noChangeArrowheads="1" noChangeShapeType="1" noTextEdit="1"/>
              </p:cNvSpPr>
              <p:nvPr/>
            </p:nvSpPr>
            <p:spPr>
              <a:xfrm>
                <a:off x="10182479" y="2040458"/>
                <a:ext cx="995081" cy="532710"/>
              </a:xfrm>
              <a:prstGeom prst="rect">
                <a:avLst/>
              </a:prstGeom>
              <a:blipFill>
                <a:blip r:embed="rId8"/>
                <a:stretch>
                  <a:fillRect/>
                </a:stretch>
              </a:blipFill>
            </p:spPr>
            <p:txBody>
              <a:bodyPr/>
              <a:lstStyle/>
              <a:p>
                <a:r>
                  <a:rPr lang="en-IN">
                    <a:noFill/>
                  </a:rPr>
                  <a:t> </a:t>
                </a:r>
              </a:p>
            </p:txBody>
          </p:sp>
        </mc:Fallback>
      </mc:AlternateContent>
      <p:sp>
        <p:nvSpPr>
          <p:cNvPr id="21" name="TextBox 20">
            <a:extLst>
              <a:ext uri="{FF2B5EF4-FFF2-40B4-BE49-F238E27FC236}">
                <a16:creationId xmlns:a16="http://schemas.microsoft.com/office/drawing/2014/main" id="{11CB19C3-04EB-696E-CBFD-D23956A27C5E}"/>
              </a:ext>
            </a:extLst>
          </p:cNvPr>
          <p:cNvSpPr txBox="1"/>
          <p:nvPr/>
        </p:nvSpPr>
        <p:spPr>
          <a:xfrm>
            <a:off x="409638" y="2394800"/>
            <a:ext cx="1840759" cy="2308324"/>
          </a:xfrm>
          <a:prstGeom prst="rect">
            <a:avLst/>
          </a:prstGeom>
          <a:noFill/>
        </p:spPr>
        <p:txBody>
          <a:bodyPr wrap="square" rtlCol="0">
            <a:spAutoFit/>
          </a:bodyPr>
          <a:lstStyle/>
          <a:p>
            <a:r>
              <a:rPr lang="en-US" sz="2400" i="1" dirty="0"/>
              <a:t>Only stiff machines allow inference of interface physics</a:t>
            </a:r>
            <a:endParaRPr lang="en-IN" sz="2400" i="1" dirty="0"/>
          </a:p>
        </p:txBody>
      </p:sp>
    </p:spTree>
    <p:extLst>
      <p:ext uri="{BB962C8B-B14F-4D97-AF65-F5344CB8AC3E}">
        <p14:creationId xmlns:p14="http://schemas.microsoft.com/office/powerpoint/2010/main" val="2767006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71B0E-1A18-D837-63FA-C9A83A2A38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668132-729E-983E-F069-609A8E4CE0B9}"/>
              </a:ext>
            </a:extLst>
          </p:cNvPr>
          <p:cNvSpPr>
            <a:spLocks noGrp="1"/>
          </p:cNvSpPr>
          <p:nvPr>
            <p:ph type="title"/>
          </p:nvPr>
        </p:nvSpPr>
        <p:spPr>
          <a:xfrm>
            <a:off x="263140" y="128052"/>
            <a:ext cx="11790582" cy="1325563"/>
          </a:xfrm>
        </p:spPr>
        <p:txBody>
          <a:bodyPr/>
          <a:lstStyle/>
          <a:p>
            <a:r>
              <a:rPr lang="en-US" dirty="0"/>
              <a:t>What microscopic properties control macroscopic friction?</a:t>
            </a:r>
          </a:p>
        </p:txBody>
      </p:sp>
      <p:sp>
        <p:nvSpPr>
          <p:cNvPr id="10" name="Content Placeholder 2">
            <a:extLst>
              <a:ext uri="{FF2B5EF4-FFF2-40B4-BE49-F238E27FC236}">
                <a16:creationId xmlns:a16="http://schemas.microsoft.com/office/drawing/2014/main" id="{87C5C377-C1BB-FB87-8AA8-A41609051612}"/>
              </a:ext>
            </a:extLst>
          </p:cNvPr>
          <p:cNvSpPr txBox="1">
            <a:spLocks/>
          </p:cNvSpPr>
          <p:nvPr/>
        </p:nvSpPr>
        <p:spPr>
          <a:xfrm>
            <a:off x="296719" y="1108232"/>
            <a:ext cx="6282986" cy="56112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mc:AlternateContent xmlns:mc="http://schemas.openxmlformats.org/markup-compatibility/2006">
        <mc:Choice xmlns:a14="http://schemas.microsoft.com/office/drawing/2010/main" Requires="a14">
          <p:sp>
            <p:nvSpPr>
              <p:cNvPr id="15" name="Content Placeholder 14">
                <a:extLst>
                  <a:ext uri="{FF2B5EF4-FFF2-40B4-BE49-F238E27FC236}">
                    <a16:creationId xmlns:a16="http://schemas.microsoft.com/office/drawing/2014/main" id="{E1A141A8-AEBB-5EDE-D7A2-EE0D462D9C7B}"/>
                  </a:ext>
                </a:extLst>
              </p:cNvPr>
              <p:cNvSpPr>
                <a:spLocks noGrp="1"/>
              </p:cNvSpPr>
              <p:nvPr>
                <p:ph idx="1"/>
              </p:nvPr>
            </p:nvSpPr>
            <p:spPr>
              <a:xfrm>
                <a:off x="138278" y="1453615"/>
                <a:ext cx="6207932" cy="4980942"/>
              </a:xfrm>
            </p:spPr>
            <p:txBody>
              <a:bodyPr>
                <a:normAutofit/>
              </a:bodyPr>
              <a:lstStyle/>
              <a:p>
                <a:pPr>
                  <a:buFont typeface="Wingdings" panose="05000000000000000000" pitchFamily="2" charset="2"/>
                  <a:buChar char="q"/>
                </a:pPr>
                <a:r>
                  <a:rPr lang="en-US" dirty="0"/>
                  <a:t>Frictional resistance depends upon both the current macroscopic sliding rate (</a:t>
                </a:r>
                <a14:m>
                  <m:oMath xmlns:m="http://schemas.openxmlformats.org/officeDocument/2006/math">
                    <m:r>
                      <a:rPr lang="en-US" i="1" dirty="0" smtClean="0">
                        <a:latin typeface="Cambria Math" panose="02040503050406030204" pitchFamily="18" charset="0"/>
                      </a:rPr>
                      <m:t>𝑉</m:t>
                    </m:r>
                  </m:oMath>
                </a14:m>
                <a:r>
                  <a:rPr lang="en-US" dirty="0"/>
                  <a:t>) and the configuration of the microscopic junctions bridging the sliding interface.</a:t>
                </a:r>
              </a:p>
              <a:p>
                <a:pPr>
                  <a:buFont typeface="Wingdings" panose="05000000000000000000" pitchFamily="2" charset="2"/>
                  <a:buChar char="q"/>
                </a:pPr>
                <a:r>
                  <a:rPr lang="en-US" dirty="0"/>
                  <a:t>Precisely what aspects of these microscopic configurational details contribute to macroscopic friction is not entirely clear – many candidates including contact area, chemical bond density, diffusion-dependent impurity concentrations.</a:t>
                </a:r>
              </a:p>
            </p:txBody>
          </p:sp>
        </mc:Choice>
        <mc:Fallback>
          <p:sp>
            <p:nvSpPr>
              <p:cNvPr id="15" name="Content Placeholder 14">
                <a:extLst>
                  <a:ext uri="{FF2B5EF4-FFF2-40B4-BE49-F238E27FC236}">
                    <a16:creationId xmlns:a16="http://schemas.microsoft.com/office/drawing/2014/main" id="{E1A141A8-AEBB-5EDE-D7A2-EE0D462D9C7B}"/>
                  </a:ext>
                </a:extLst>
              </p:cNvPr>
              <p:cNvSpPr>
                <a:spLocks noGrp="1" noRot="1" noChangeAspect="1" noMove="1" noResize="1" noEditPoints="1" noAdjustHandles="1" noChangeArrowheads="1" noChangeShapeType="1" noTextEdit="1"/>
              </p:cNvSpPr>
              <p:nvPr>
                <p:ph idx="1"/>
              </p:nvPr>
            </p:nvSpPr>
            <p:spPr>
              <a:xfrm>
                <a:off x="138278" y="1453615"/>
                <a:ext cx="6207932" cy="4980942"/>
              </a:xfrm>
              <a:blipFill>
                <a:blip r:embed="rId3"/>
                <a:stretch>
                  <a:fillRect l="-1768" t="-2078" r="-2161" b="-244"/>
                </a:stretch>
              </a:blipFill>
            </p:spPr>
            <p:txBody>
              <a:bodyPr/>
              <a:lstStyle/>
              <a:p>
                <a:r>
                  <a:rPr lang="en-IN">
                    <a:noFill/>
                  </a:rPr>
                  <a:t> </a:t>
                </a:r>
              </a:p>
            </p:txBody>
          </p:sp>
        </mc:Fallback>
      </mc:AlternateContent>
      <p:sp>
        <p:nvSpPr>
          <p:cNvPr id="34" name="Slide Number Placeholder 33">
            <a:extLst>
              <a:ext uri="{FF2B5EF4-FFF2-40B4-BE49-F238E27FC236}">
                <a16:creationId xmlns:a16="http://schemas.microsoft.com/office/drawing/2014/main" id="{0E8DEA8D-C798-936A-154E-BA23EECADBF9}"/>
              </a:ext>
            </a:extLst>
          </p:cNvPr>
          <p:cNvSpPr>
            <a:spLocks noGrp="1"/>
          </p:cNvSpPr>
          <p:nvPr>
            <p:ph type="sldNum" sz="quarter" idx="12"/>
          </p:nvPr>
        </p:nvSpPr>
        <p:spPr/>
        <p:txBody>
          <a:bodyPr/>
          <a:lstStyle/>
          <a:p>
            <a:fld id="{D59F16C6-6958-41A8-830B-DBEF2C6BCCC6}" type="slidenum">
              <a:rPr lang="en-US" smtClean="0"/>
              <a:t>2</a:t>
            </a:fld>
            <a:endParaRPr lang="en-US" dirty="0"/>
          </a:p>
        </p:txBody>
      </p:sp>
      <p:pic>
        <p:nvPicPr>
          <p:cNvPr id="12" name="Picture 11">
            <a:extLst>
              <a:ext uri="{FF2B5EF4-FFF2-40B4-BE49-F238E27FC236}">
                <a16:creationId xmlns:a16="http://schemas.microsoft.com/office/drawing/2014/main" id="{1B87E87C-B5EE-EADE-0CE5-27204764A7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6459" y="1540759"/>
            <a:ext cx="5293915" cy="4815591"/>
          </a:xfrm>
          <a:prstGeom prst="rect">
            <a:avLst/>
          </a:prstGeom>
        </p:spPr>
      </p:pic>
    </p:spTree>
    <p:extLst>
      <p:ext uri="{BB962C8B-B14F-4D97-AF65-F5344CB8AC3E}">
        <p14:creationId xmlns:p14="http://schemas.microsoft.com/office/powerpoint/2010/main" val="1105498998"/>
      </p:ext>
    </p:extLst>
  </p:cSld>
  <p:clrMapOvr>
    <a:masterClrMapping/>
  </p:clrMapOvr>
  <mc:AlternateContent xmlns:mc="http://schemas.openxmlformats.org/markup-compatibility/2006">
    <mc:Choice xmlns:p14="http://schemas.microsoft.com/office/powerpoint/2010/main" Requires="p14">
      <p:transition spd="slow" p14:dur="2000" advTm="18707"/>
    </mc:Choice>
    <mc:Fallback>
      <p:transition spd="slow" advTm="18707"/>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5A215-0DE9-4A0E-9707-6DE193A68E12}"/>
              </a:ext>
            </a:extLst>
          </p:cNvPr>
          <p:cNvSpPr>
            <a:spLocks noGrp="1"/>
          </p:cNvSpPr>
          <p:nvPr>
            <p:ph type="title"/>
          </p:nvPr>
        </p:nvSpPr>
        <p:spPr>
          <a:xfrm>
            <a:off x="296719" y="-217331"/>
            <a:ext cx="12395157" cy="1325563"/>
          </a:xfrm>
        </p:spPr>
        <p:txBody>
          <a:bodyPr/>
          <a:lstStyle/>
          <a:p>
            <a:r>
              <a:rPr lang="en-US" dirty="0"/>
              <a:t>The ‘only’ contact area is important hypothesis</a:t>
            </a:r>
          </a:p>
        </p:txBody>
      </p:sp>
      <p:sp>
        <p:nvSpPr>
          <p:cNvPr id="10" name="Content Placeholder 2">
            <a:extLst>
              <a:ext uri="{FF2B5EF4-FFF2-40B4-BE49-F238E27FC236}">
                <a16:creationId xmlns:a16="http://schemas.microsoft.com/office/drawing/2014/main" id="{021F470D-3E2F-48F4-AC20-153B2CAAB0ED}"/>
              </a:ext>
            </a:extLst>
          </p:cNvPr>
          <p:cNvSpPr txBox="1">
            <a:spLocks/>
          </p:cNvSpPr>
          <p:nvPr/>
        </p:nvSpPr>
        <p:spPr>
          <a:xfrm>
            <a:off x="296719" y="1108232"/>
            <a:ext cx="6282986" cy="56112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mc:AlternateContent xmlns:mc="http://schemas.openxmlformats.org/markup-compatibility/2006">
        <mc:Choice xmlns:a14="http://schemas.microsoft.com/office/drawing/2010/main" Requires="a14">
          <p:sp>
            <p:nvSpPr>
              <p:cNvPr id="15" name="Content Placeholder 14">
                <a:extLst>
                  <a:ext uri="{FF2B5EF4-FFF2-40B4-BE49-F238E27FC236}">
                    <a16:creationId xmlns:a16="http://schemas.microsoft.com/office/drawing/2014/main" id="{8D8A993D-4666-470A-AB9A-3412F6A82D66}"/>
                  </a:ext>
                </a:extLst>
              </p:cNvPr>
              <p:cNvSpPr>
                <a:spLocks noGrp="1"/>
              </p:cNvSpPr>
              <p:nvPr>
                <p:ph idx="1"/>
              </p:nvPr>
            </p:nvSpPr>
            <p:spPr>
              <a:xfrm>
                <a:off x="131454" y="921715"/>
                <a:ext cx="6207932" cy="5936285"/>
              </a:xfrm>
            </p:spPr>
            <p:txBody>
              <a:bodyPr>
                <a:normAutofit fontScale="92500"/>
              </a:bodyPr>
              <a:lstStyle/>
              <a:p>
                <a:pPr>
                  <a:buFont typeface="Wingdings" panose="05000000000000000000" pitchFamily="2" charset="2"/>
                  <a:buChar char="q"/>
                </a:pPr>
                <a:r>
                  <a:rPr lang="en-US" dirty="0"/>
                  <a:t>Bowden and Tabor (1964) argued that macroscopic friction can be quantified as:</a:t>
                </a:r>
              </a:p>
              <a:p>
                <a:pPr marL="0" indent="0">
                  <a:buNone/>
                </a:pPr>
                <a14:m>
                  <m:oMathPara xmlns:m="http://schemas.openxmlformats.org/officeDocument/2006/math">
                    <m:oMathParaPr>
                      <m:jc m:val="center"/>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𝜏</m:t>
                          </m:r>
                        </m:e>
                        <m:sub>
                          <m:r>
                            <a:rPr lang="en-IN" b="0" i="1" smtClean="0">
                              <a:latin typeface="Cambria Math" panose="02040503050406030204" pitchFamily="18" charset="0"/>
                            </a:rPr>
                            <m:t>𝑓</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𝜏</m:t>
                          </m:r>
                        </m:e>
                        <m:sub>
                          <m:r>
                            <a:rPr lang="en-IN" b="0" i="1" smtClean="0">
                              <a:latin typeface="Cambria Math" panose="02040503050406030204" pitchFamily="18" charset="0"/>
                            </a:rPr>
                            <m:t>𝑐</m:t>
                          </m:r>
                        </m:sub>
                      </m:sSub>
                      <m:r>
                        <a:rPr lang="en-IN" b="0" i="1" smtClean="0">
                          <a:latin typeface="Cambria Math" panose="02040503050406030204" pitchFamily="18" charset="0"/>
                        </a:rPr>
                        <m:t>(</m:t>
                      </m:r>
                      <m:r>
                        <a:rPr lang="en-IN" b="0" i="1" smtClean="0">
                          <a:latin typeface="Cambria Math" panose="02040503050406030204" pitchFamily="18" charset="0"/>
                        </a:rPr>
                        <m:t>𝑉</m:t>
                      </m:r>
                      <m:r>
                        <a:rPr lang="en-IN" b="0" i="1"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n-IN" b="0" i="0" smtClean="0">
                              <a:latin typeface="Cambria Math" panose="02040503050406030204" pitchFamily="18" charset="0"/>
                            </a:rPr>
                            <m:t>A</m:t>
                          </m:r>
                        </m:e>
                        <m:sub>
                          <m:r>
                            <a:rPr lang="en-US" b="0" i="1" smtClean="0">
                              <a:latin typeface="Cambria Math" panose="02040503050406030204" pitchFamily="18" charset="0"/>
                            </a:rPr>
                            <m:t>𝑐</m:t>
                          </m:r>
                        </m:sub>
                      </m:sSub>
                    </m:oMath>
                  </m:oMathPara>
                </a14:m>
                <a:endParaRPr lang="en-US" dirty="0"/>
              </a:p>
              <a:p>
                <a:pPr marL="0" indent="0">
                  <a:buNone/>
                </a:pPr>
                <a:r>
                  <a:rPr lang="en-US" dirty="0"/>
                  <a:t>where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𝜏</m:t>
                        </m:r>
                      </m:e>
                      <m:sub>
                        <m:r>
                          <a:rPr lang="en-IN" b="0" i="1" smtClean="0">
                            <a:latin typeface="Cambria Math" panose="02040503050406030204" pitchFamily="18" charset="0"/>
                          </a:rPr>
                          <m:t>𝑐</m:t>
                        </m:r>
                      </m:sub>
                    </m:sSub>
                  </m:oMath>
                </a14:m>
                <a:r>
                  <a:rPr lang="en-US" dirty="0"/>
                  <a:t> is ‘rate-dependent’ contact strength and </a:t>
                </a:r>
                <a14:m>
                  <m:oMath xmlns:m="http://schemas.openxmlformats.org/officeDocument/2006/math">
                    <m:sSub>
                      <m:sSubPr>
                        <m:ctrlPr>
                          <a:rPr lang="en-US" b="0" i="1" smtClean="0">
                            <a:latin typeface="Cambria Math" panose="02040503050406030204" pitchFamily="18" charset="0"/>
                          </a:rPr>
                        </m:ctrlPr>
                      </m:sSubPr>
                      <m:e>
                        <m:r>
                          <m:rPr>
                            <m:sty m:val="p"/>
                          </m:rPr>
                          <a:rPr lang="en-IN" b="0" i="0" smtClean="0">
                            <a:latin typeface="Cambria Math" panose="02040503050406030204" pitchFamily="18" charset="0"/>
                          </a:rPr>
                          <m:t>A</m:t>
                        </m:r>
                      </m:e>
                      <m:sub>
                        <m:r>
                          <a:rPr lang="en-US" b="0" i="1" smtClean="0">
                            <a:latin typeface="Cambria Math" panose="02040503050406030204" pitchFamily="18" charset="0"/>
                          </a:rPr>
                          <m:t>𝑐</m:t>
                        </m:r>
                      </m:sub>
                    </m:sSub>
                  </m:oMath>
                </a14:m>
                <a:r>
                  <a:rPr lang="en-US" dirty="0"/>
                  <a:t> is normalized real contact area.</a:t>
                </a:r>
              </a:p>
              <a:p>
                <a:pPr>
                  <a:buFont typeface="Wingdings" panose="05000000000000000000" pitchFamily="2" charset="2"/>
                  <a:buChar char="q"/>
                </a:pPr>
                <a:r>
                  <a:rPr lang="en-US" dirty="0"/>
                  <a:t>This assumes all contacts contribute equally to interfacial strength through some ‘quality’ weight </a:t>
                </a:r>
                <a14:m>
                  <m:oMath xmlns:m="http://schemas.openxmlformats.org/officeDocument/2006/math">
                    <m:r>
                      <a:rPr lang="en-IN" b="0" i="1" smtClean="0">
                        <a:latin typeface="Cambria Math" panose="02040503050406030204" pitchFamily="18" charset="0"/>
                      </a:rPr>
                      <m:t>𝑆</m:t>
                    </m:r>
                  </m:oMath>
                </a14:m>
                <a:r>
                  <a:rPr lang="en-US" dirty="0"/>
                  <a:t>.</a:t>
                </a:r>
              </a:p>
              <a:p>
                <a:pPr>
                  <a:buFont typeface="Wingdings" panose="05000000000000000000" pitchFamily="2" charset="2"/>
                  <a:buChar char="q"/>
                </a:pPr>
                <a:r>
                  <a:rPr lang="en-US" dirty="0"/>
                  <a:t>Then the evolution of contact area due to creep (dislocation glide dominated) and slip is the only microscopic configuration we care about.</a:t>
                </a:r>
              </a:p>
            </p:txBody>
          </p:sp>
        </mc:Choice>
        <mc:Fallback>
          <p:sp>
            <p:nvSpPr>
              <p:cNvPr id="15" name="Content Placeholder 14">
                <a:extLst>
                  <a:ext uri="{FF2B5EF4-FFF2-40B4-BE49-F238E27FC236}">
                    <a16:creationId xmlns:a16="http://schemas.microsoft.com/office/drawing/2014/main" id="{8D8A993D-4666-470A-AB9A-3412F6A82D66}"/>
                  </a:ext>
                </a:extLst>
              </p:cNvPr>
              <p:cNvSpPr>
                <a:spLocks noGrp="1" noRot="1" noChangeAspect="1" noMove="1" noResize="1" noEditPoints="1" noAdjustHandles="1" noChangeArrowheads="1" noChangeShapeType="1" noTextEdit="1"/>
              </p:cNvSpPr>
              <p:nvPr>
                <p:ph idx="1"/>
              </p:nvPr>
            </p:nvSpPr>
            <p:spPr>
              <a:xfrm>
                <a:off x="131454" y="921715"/>
                <a:ext cx="6207932" cy="5936285"/>
              </a:xfrm>
              <a:blipFill>
                <a:blip r:embed="rId3"/>
                <a:stretch>
                  <a:fillRect l="-1768" t="-1643" r="-1965"/>
                </a:stretch>
              </a:blipFill>
            </p:spPr>
            <p:txBody>
              <a:bodyPr/>
              <a:lstStyle/>
              <a:p>
                <a:r>
                  <a:rPr lang="en-IN">
                    <a:noFill/>
                  </a:rPr>
                  <a:t> </a:t>
                </a:r>
              </a:p>
            </p:txBody>
          </p:sp>
        </mc:Fallback>
      </mc:AlternateContent>
      <p:sp>
        <p:nvSpPr>
          <p:cNvPr id="34" name="Slide Number Placeholder 33">
            <a:extLst>
              <a:ext uri="{FF2B5EF4-FFF2-40B4-BE49-F238E27FC236}">
                <a16:creationId xmlns:a16="http://schemas.microsoft.com/office/drawing/2014/main" id="{78B3EC2F-6818-4D03-907B-EF9B97D3E262}"/>
              </a:ext>
            </a:extLst>
          </p:cNvPr>
          <p:cNvSpPr>
            <a:spLocks noGrp="1"/>
          </p:cNvSpPr>
          <p:nvPr>
            <p:ph type="sldNum" sz="quarter" idx="12"/>
          </p:nvPr>
        </p:nvSpPr>
        <p:spPr/>
        <p:txBody>
          <a:bodyPr/>
          <a:lstStyle/>
          <a:p>
            <a:fld id="{D59F16C6-6958-41A8-830B-DBEF2C6BCCC6}" type="slidenum">
              <a:rPr lang="en-US" smtClean="0"/>
              <a:t>3</a:t>
            </a:fld>
            <a:endParaRPr lang="en-US" dirty="0"/>
          </a:p>
        </p:txBody>
      </p:sp>
      <p:pic>
        <p:nvPicPr>
          <p:cNvPr id="16" name="Picture 15">
            <a:extLst>
              <a:ext uri="{FF2B5EF4-FFF2-40B4-BE49-F238E27FC236}">
                <a16:creationId xmlns:a16="http://schemas.microsoft.com/office/drawing/2014/main" id="{B99C91EA-7608-507E-F387-BFD2F47C2D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37529" y="921715"/>
            <a:ext cx="4084740" cy="5479576"/>
          </a:xfrm>
          <a:prstGeom prst="rect">
            <a:avLst/>
          </a:prstGeom>
        </p:spPr>
      </p:pic>
      <mc:AlternateContent xmlns:mc="http://schemas.openxmlformats.org/markup-compatibility/2006">
        <mc:Choice xmlns:a14="http://schemas.microsoft.com/office/drawing/2010/main" Requires="a14">
          <p:sp>
            <p:nvSpPr>
              <p:cNvPr id="18" name="TextBox 17">
                <a:extLst>
                  <a:ext uri="{FF2B5EF4-FFF2-40B4-BE49-F238E27FC236}">
                    <a16:creationId xmlns:a16="http://schemas.microsoft.com/office/drawing/2014/main" id="{53767E18-6CA3-1E61-9000-72F0DC311CC5}"/>
                  </a:ext>
                </a:extLst>
              </p:cNvPr>
              <p:cNvSpPr txBox="1"/>
              <p:nvPr/>
            </p:nvSpPr>
            <p:spPr>
              <a:xfrm>
                <a:off x="7529978" y="896270"/>
                <a:ext cx="809772"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IN" b="0" i="1" smtClean="0">
                          <a:latin typeface="Cambria Math" panose="02040503050406030204" pitchFamily="18" charset="0"/>
                        </a:rPr>
                        <m:t>𝑡</m:t>
                      </m:r>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𝑖</m:t>
                          </m:r>
                        </m:sub>
                      </m:sSub>
                    </m:oMath>
                  </m:oMathPara>
                </a14:m>
                <a:endParaRPr lang="en-IN" dirty="0"/>
              </a:p>
            </p:txBody>
          </p:sp>
        </mc:Choice>
        <mc:Fallback>
          <p:sp>
            <p:nvSpPr>
              <p:cNvPr id="18" name="TextBox 17">
                <a:extLst>
                  <a:ext uri="{FF2B5EF4-FFF2-40B4-BE49-F238E27FC236}">
                    <a16:creationId xmlns:a16="http://schemas.microsoft.com/office/drawing/2014/main" id="{53767E18-6CA3-1E61-9000-72F0DC311CC5}"/>
                  </a:ext>
                </a:extLst>
              </p:cNvPr>
              <p:cNvSpPr txBox="1">
                <a:spLocks noRot="1" noChangeAspect="1" noMove="1" noResize="1" noEditPoints="1" noAdjustHandles="1" noChangeArrowheads="1" noChangeShapeType="1" noTextEdit="1"/>
              </p:cNvSpPr>
              <p:nvPr/>
            </p:nvSpPr>
            <p:spPr>
              <a:xfrm>
                <a:off x="7529978" y="896270"/>
                <a:ext cx="809772" cy="369332"/>
              </a:xfrm>
              <a:prstGeom prst="rect">
                <a:avLst/>
              </a:prstGeom>
              <a:blipFill>
                <a:blip r:embed="rId5"/>
                <a:stretch>
                  <a:fillRect/>
                </a:stretch>
              </a:blipFill>
            </p:spPr>
            <p:txBody>
              <a:bodyPr/>
              <a:lstStyle/>
              <a:p>
                <a:r>
                  <a:rPr lang="en-IN">
                    <a:noFill/>
                  </a:rPr>
                  <a:t> </a:t>
                </a:r>
              </a:p>
            </p:txBody>
          </p:sp>
        </mc:Fallback>
      </mc:AlternateContent>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1E2F2613-B4BF-8130-080B-04DE3797A0D3}"/>
                  </a:ext>
                </a:extLst>
              </p:cNvPr>
              <p:cNvSpPr txBox="1"/>
              <p:nvPr/>
            </p:nvSpPr>
            <p:spPr>
              <a:xfrm>
                <a:off x="7514062" y="3683210"/>
                <a:ext cx="1320361"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IN" b="0" i="1" smtClean="0">
                          <a:latin typeface="Cambria Math" panose="02040503050406030204" pitchFamily="18" charset="0"/>
                        </a:rPr>
                        <m:t>𝑡</m:t>
                      </m:r>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𝑖</m:t>
                          </m:r>
                        </m:sub>
                      </m:sSub>
                      <m:r>
                        <a:rPr lang="en-IN" b="0" i="1" smtClean="0">
                          <a:latin typeface="Cambria Math" panose="02040503050406030204" pitchFamily="18" charset="0"/>
                        </a:rPr>
                        <m:t>+</m:t>
                      </m:r>
                      <m:r>
                        <m:rPr>
                          <m:sty m:val="p"/>
                        </m:rPr>
                        <a:rPr lang="en-IN" b="0" i="0" smtClean="0">
                          <a:latin typeface="Cambria Math" panose="02040503050406030204" pitchFamily="18" charset="0"/>
                        </a:rPr>
                        <m:t>Δ</m:t>
                      </m:r>
                      <m:r>
                        <a:rPr lang="en-IN" b="0" i="1" smtClean="0">
                          <a:latin typeface="Cambria Math" panose="02040503050406030204" pitchFamily="18" charset="0"/>
                        </a:rPr>
                        <m:t>𝑡</m:t>
                      </m:r>
                    </m:oMath>
                  </m:oMathPara>
                </a14:m>
                <a:endParaRPr lang="en-IN" dirty="0"/>
              </a:p>
            </p:txBody>
          </p:sp>
        </mc:Choice>
        <mc:Fallback>
          <p:sp>
            <p:nvSpPr>
              <p:cNvPr id="20" name="TextBox 19">
                <a:extLst>
                  <a:ext uri="{FF2B5EF4-FFF2-40B4-BE49-F238E27FC236}">
                    <a16:creationId xmlns:a16="http://schemas.microsoft.com/office/drawing/2014/main" id="{1E2F2613-B4BF-8130-080B-04DE3797A0D3}"/>
                  </a:ext>
                </a:extLst>
              </p:cNvPr>
              <p:cNvSpPr txBox="1">
                <a:spLocks noRot="1" noChangeAspect="1" noMove="1" noResize="1" noEditPoints="1" noAdjustHandles="1" noChangeArrowheads="1" noChangeShapeType="1" noTextEdit="1"/>
              </p:cNvSpPr>
              <p:nvPr/>
            </p:nvSpPr>
            <p:spPr>
              <a:xfrm>
                <a:off x="7514062" y="3683210"/>
                <a:ext cx="1320361" cy="369332"/>
              </a:xfrm>
              <a:prstGeom prst="rect">
                <a:avLst/>
              </a:prstGeom>
              <a:blipFill>
                <a:blip r:embed="rId6"/>
                <a:stretch>
                  <a:fillRect/>
                </a:stretch>
              </a:blipFill>
            </p:spPr>
            <p:txBody>
              <a:bodyPr/>
              <a:lstStyle/>
              <a:p>
                <a:r>
                  <a:rPr lang="en-IN">
                    <a:noFill/>
                  </a:rPr>
                  <a:t> </a:t>
                </a:r>
              </a:p>
            </p:txBody>
          </p:sp>
        </mc:Fallback>
      </mc:AlternateContent>
    </p:spTree>
    <p:extLst>
      <p:ext uri="{BB962C8B-B14F-4D97-AF65-F5344CB8AC3E}">
        <p14:creationId xmlns:p14="http://schemas.microsoft.com/office/powerpoint/2010/main" val="1424958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28960-40CE-C366-2895-610B8340B23B}"/>
              </a:ext>
            </a:extLst>
          </p:cNvPr>
          <p:cNvSpPr>
            <a:spLocks noGrp="1"/>
          </p:cNvSpPr>
          <p:nvPr>
            <p:ph type="title"/>
          </p:nvPr>
        </p:nvSpPr>
        <p:spPr>
          <a:xfrm>
            <a:off x="598767" y="-81888"/>
            <a:ext cx="10515600" cy="1325563"/>
          </a:xfrm>
        </p:spPr>
        <p:txBody>
          <a:bodyPr/>
          <a:lstStyle/>
          <a:p>
            <a:r>
              <a:rPr lang="en-IN" dirty="0"/>
              <a:t>A model with contacts of different ‘quality’</a:t>
            </a:r>
          </a:p>
        </p:txBody>
      </p:sp>
      <p:sp>
        <p:nvSpPr>
          <p:cNvPr id="3" name="Content Placeholder 2">
            <a:extLst>
              <a:ext uri="{FF2B5EF4-FFF2-40B4-BE49-F238E27FC236}">
                <a16:creationId xmlns:a16="http://schemas.microsoft.com/office/drawing/2014/main" id="{3F8CE4FF-8DF9-55D3-F220-24AA6E660320}"/>
              </a:ext>
            </a:extLst>
          </p:cNvPr>
          <p:cNvSpPr>
            <a:spLocks noGrp="1"/>
          </p:cNvSpPr>
          <p:nvPr>
            <p:ph idx="1"/>
          </p:nvPr>
        </p:nvSpPr>
        <p:spPr>
          <a:xfrm>
            <a:off x="285466" y="1026584"/>
            <a:ext cx="6893256" cy="5578932"/>
          </a:xfrm>
        </p:spPr>
        <p:txBody>
          <a:bodyPr>
            <a:normAutofit/>
          </a:bodyPr>
          <a:lstStyle/>
          <a:p>
            <a:pPr>
              <a:buFont typeface="Wingdings" panose="05000000000000000000" pitchFamily="2" charset="2"/>
              <a:buChar char="q"/>
            </a:pPr>
            <a:r>
              <a:rPr lang="en-IN" dirty="0"/>
              <a:t>Another possibility is there is some ‘history’ dependence of the contribution of contacts to strength.</a:t>
            </a:r>
          </a:p>
          <a:p>
            <a:pPr>
              <a:buFont typeface="Wingdings" panose="05000000000000000000" pitchFamily="2" charset="2"/>
              <a:buChar char="q"/>
            </a:pPr>
            <a:r>
              <a:rPr lang="en-IN" dirty="0"/>
              <a:t>At the single-asperity (or smaller) scale, there is both experimental and theoretical evidence that chemical bonding across the interface could be a viable mechanism (Li et al., 2011, Tian et al., 2019).</a:t>
            </a:r>
          </a:p>
        </p:txBody>
      </p:sp>
      <p:pic>
        <p:nvPicPr>
          <p:cNvPr id="7" name="Picture 6">
            <a:extLst>
              <a:ext uri="{FF2B5EF4-FFF2-40B4-BE49-F238E27FC236}">
                <a16:creationId xmlns:a16="http://schemas.microsoft.com/office/drawing/2014/main" id="{023ECD64-6B81-DB52-6A5E-B5D60CF0EC92}"/>
              </a:ext>
            </a:extLst>
          </p:cNvPr>
          <p:cNvPicPr>
            <a:picLocks noChangeAspect="1"/>
          </p:cNvPicPr>
          <p:nvPr/>
        </p:nvPicPr>
        <p:blipFill>
          <a:blip r:embed="rId3">
            <a:extLst>
              <a:ext uri="{28A0092B-C50C-407E-A947-70E740481C1C}">
                <a14:useLocalDpi xmlns:a14="http://schemas.microsoft.com/office/drawing/2010/main" val="0"/>
              </a:ext>
            </a:extLst>
          </a:blip>
          <a:srcRect b="51804"/>
          <a:stretch>
            <a:fillRect/>
          </a:stretch>
        </p:blipFill>
        <p:spPr>
          <a:xfrm>
            <a:off x="7300036" y="3429000"/>
            <a:ext cx="4124145" cy="2666409"/>
          </a:xfrm>
          <a:prstGeom prst="rect">
            <a:avLst/>
          </a:prstGeom>
        </p:spPr>
      </p:pic>
      <p:pic>
        <p:nvPicPr>
          <p:cNvPr id="1026" name="Picture 2">
            <a:extLst>
              <a:ext uri="{FF2B5EF4-FFF2-40B4-BE49-F238E27FC236}">
                <a16:creationId xmlns:a16="http://schemas.microsoft.com/office/drawing/2014/main" id="{F259128D-F940-6524-2085-D83E1AC2B5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0036" y="1026583"/>
            <a:ext cx="4762500" cy="17526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B74472D-509F-D7A0-9249-7C195C478DEB}"/>
              </a:ext>
            </a:extLst>
          </p:cNvPr>
          <p:cNvSpPr txBox="1"/>
          <p:nvPr/>
        </p:nvSpPr>
        <p:spPr>
          <a:xfrm>
            <a:off x="7952613" y="2779183"/>
            <a:ext cx="3322320" cy="369332"/>
          </a:xfrm>
          <a:prstGeom prst="rect">
            <a:avLst/>
          </a:prstGeom>
          <a:noFill/>
        </p:spPr>
        <p:txBody>
          <a:bodyPr wrap="none" rtlCol="0">
            <a:spAutoFit/>
          </a:bodyPr>
          <a:lstStyle/>
          <a:p>
            <a:r>
              <a:rPr lang="en-IN" dirty="0"/>
              <a:t>Li et al., 2011, Tian et al., 2019</a:t>
            </a:r>
          </a:p>
        </p:txBody>
      </p:sp>
    </p:spTree>
    <p:extLst>
      <p:ext uri="{BB962C8B-B14F-4D97-AF65-F5344CB8AC3E}">
        <p14:creationId xmlns:p14="http://schemas.microsoft.com/office/powerpoint/2010/main" val="2531192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7C2EC-59DB-B06B-15AB-8116F43AC600}"/>
              </a:ext>
            </a:extLst>
          </p:cNvPr>
          <p:cNvSpPr>
            <a:spLocks noGrp="1"/>
          </p:cNvSpPr>
          <p:nvPr>
            <p:ph type="title"/>
          </p:nvPr>
        </p:nvSpPr>
        <p:spPr>
          <a:xfrm>
            <a:off x="340056" y="-82580"/>
            <a:ext cx="10515600" cy="1325563"/>
          </a:xfrm>
        </p:spPr>
        <p:txBody>
          <a:bodyPr/>
          <a:lstStyle/>
          <a:p>
            <a:r>
              <a:rPr lang="en-IN" dirty="0"/>
              <a:t>Normal stress steps and quality contrasts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8BCA1977-B360-AE23-5F08-B4E6327A3FB4}"/>
                  </a:ext>
                </a:extLst>
              </p:cNvPr>
              <p:cNvSpPr>
                <a:spLocks noGrp="1"/>
              </p:cNvSpPr>
              <p:nvPr>
                <p:ph idx="1"/>
              </p:nvPr>
            </p:nvSpPr>
            <p:spPr>
              <a:xfrm>
                <a:off x="340055" y="1253331"/>
                <a:ext cx="4962099" cy="5290770"/>
              </a:xfrm>
            </p:spPr>
            <p:txBody>
              <a:bodyPr>
                <a:normAutofit fontScale="92500" lnSpcReduction="20000"/>
              </a:bodyPr>
              <a:lstStyle/>
              <a:p>
                <a:pPr>
                  <a:buFont typeface="Wingdings" panose="05000000000000000000" pitchFamily="2" charset="2"/>
                  <a:buChar char="q"/>
                </a:pPr>
                <a:r>
                  <a:rPr lang="en-IN" dirty="0"/>
                  <a:t>One way to measure these quality contrasts is through experiments that preferentially add new contact area.</a:t>
                </a:r>
              </a:p>
              <a:p>
                <a:pPr marL="0" indent="0">
                  <a:buNone/>
                </a:pPr>
                <a:endParaRPr lang="en-IN" dirty="0"/>
              </a:p>
              <a:p>
                <a:pPr>
                  <a:buFont typeface="Wingdings" panose="05000000000000000000" pitchFamily="2" charset="2"/>
                  <a:buChar char="q"/>
                </a:pPr>
                <a:r>
                  <a:rPr lang="en-IN" dirty="0"/>
                  <a:t>This would dilute the overall quality of the interface (Linker and Dieterich, 1994; Hong and Marone, 2005; Kilgore et al., 2012, 2017).</a:t>
                </a:r>
              </a:p>
              <a:p>
                <a:pPr>
                  <a:buFont typeface="Wingdings" panose="05000000000000000000" pitchFamily="2" charset="2"/>
                  <a:buChar char="q"/>
                </a:pPr>
                <a:endParaRPr lang="en-IN" dirty="0"/>
              </a:p>
              <a:p>
                <a:pPr>
                  <a:buFont typeface="Wingdings" panose="05000000000000000000" pitchFamily="2" charset="2"/>
                  <a:buChar char="q"/>
                </a:pPr>
                <a:r>
                  <a:rPr lang="en-IN" dirty="0"/>
                  <a:t>Question: </a:t>
                </a:r>
                <a:r>
                  <a:rPr lang="en-IN" i="1" dirty="0">
                    <a:solidFill>
                      <a:srgbClr val="00B050"/>
                    </a:solidFill>
                    <a:effectLst/>
                  </a:rPr>
                  <a:t>Can macroscopic normal stress step data constrain these microscopic quality contrasts </a:t>
                </a:r>
                <a14:m>
                  <m:oMath xmlns:m="http://schemas.openxmlformats.org/officeDocument/2006/math">
                    <m:sSub>
                      <m:sSubPr>
                        <m:ctrlPr>
                          <a:rPr lang="en-IN" b="1" i="1" smtClean="0">
                            <a:solidFill>
                              <a:srgbClr val="00B050"/>
                            </a:solidFill>
                            <a:effectLst/>
                            <a:latin typeface="Cambria Math" panose="02040503050406030204" pitchFamily="18" charset="0"/>
                          </a:rPr>
                        </m:ctrlPr>
                      </m:sSubPr>
                      <m:e>
                        <m:r>
                          <a:rPr lang="en-IN" b="1" i="1" smtClean="0">
                            <a:solidFill>
                              <a:srgbClr val="00B050"/>
                            </a:solidFill>
                            <a:effectLst/>
                            <a:latin typeface="Cambria Math" panose="02040503050406030204" pitchFamily="18" charset="0"/>
                          </a:rPr>
                          <m:t>𝑺</m:t>
                        </m:r>
                      </m:e>
                      <m:sub>
                        <m:r>
                          <a:rPr lang="en-IN" b="1" i="1" smtClean="0">
                            <a:solidFill>
                              <a:srgbClr val="00B050"/>
                            </a:solidFill>
                            <a:effectLst/>
                            <a:latin typeface="Cambria Math" panose="02040503050406030204" pitchFamily="18" charset="0"/>
                          </a:rPr>
                          <m:t>𝜟</m:t>
                        </m:r>
                      </m:sub>
                    </m:sSub>
                    <m:r>
                      <a:rPr lang="en-IN" b="1" i="1" smtClean="0">
                        <a:solidFill>
                          <a:srgbClr val="00B050"/>
                        </a:solidFill>
                        <a:effectLst/>
                        <a:latin typeface="Cambria Math" panose="02040503050406030204" pitchFamily="18" charset="0"/>
                      </a:rPr>
                      <m:t>/</m:t>
                    </m:r>
                    <m:sSub>
                      <m:sSubPr>
                        <m:ctrlPr>
                          <a:rPr lang="en-IN" b="1" i="1" smtClean="0">
                            <a:solidFill>
                              <a:srgbClr val="00B050"/>
                            </a:solidFill>
                            <a:effectLst/>
                            <a:latin typeface="Cambria Math" panose="02040503050406030204" pitchFamily="18" charset="0"/>
                          </a:rPr>
                        </m:ctrlPr>
                      </m:sSubPr>
                      <m:e>
                        <m:r>
                          <a:rPr lang="en-IN" b="1" i="1" smtClean="0">
                            <a:solidFill>
                              <a:srgbClr val="00B050"/>
                            </a:solidFill>
                            <a:effectLst/>
                            <a:latin typeface="Cambria Math" panose="02040503050406030204" pitchFamily="18" charset="0"/>
                          </a:rPr>
                          <m:t>𝑺</m:t>
                        </m:r>
                      </m:e>
                      <m:sub>
                        <m:r>
                          <a:rPr lang="en-IN" b="1" i="1" smtClean="0">
                            <a:solidFill>
                              <a:srgbClr val="00B050"/>
                            </a:solidFill>
                            <a:effectLst/>
                            <a:latin typeface="Cambria Math" panose="02040503050406030204" pitchFamily="18" charset="0"/>
                          </a:rPr>
                          <m:t>𝒔𝒔</m:t>
                        </m:r>
                      </m:sub>
                    </m:sSub>
                  </m:oMath>
                </a14:m>
                <a:r>
                  <a:rPr lang="en-IN" dirty="0">
                    <a:solidFill>
                      <a:srgbClr val="00B050"/>
                    </a:solidFill>
                    <a:effectLst/>
                  </a:rPr>
                  <a:t>?</a:t>
                </a:r>
                <a:endParaRPr lang="en-IN" dirty="0"/>
              </a:p>
            </p:txBody>
          </p:sp>
        </mc:Choice>
        <mc:Fallback>
          <p:sp>
            <p:nvSpPr>
              <p:cNvPr id="3" name="Content Placeholder 2">
                <a:extLst>
                  <a:ext uri="{FF2B5EF4-FFF2-40B4-BE49-F238E27FC236}">
                    <a16:creationId xmlns:a16="http://schemas.microsoft.com/office/drawing/2014/main" id="{8BCA1977-B360-AE23-5F08-B4E6327A3FB4}"/>
                  </a:ext>
                </a:extLst>
              </p:cNvPr>
              <p:cNvSpPr>
                <a:spLocks noGrp="1" noRot="1" noChangeAspect="1" noMove="1" noResize="1" noEditPoints="1" noAdjustHandles="1" noChangeArrowheads="1" noChangeShapeType="1" noTextEdit="1"/>
              </p:cNvSpPr>
              <p:nvPr>
                <p:ph idx="1"/>
              </p:nvPr>
            </p:nvSpPr>
            <p:spPr>
              <a:xfrm>
                <a:off x="340055" y="1253331"/>
                <a:ext cx="4962099" cy="5290770"/>
              </a:xfrm>
              <a:blipFill>
                <a:blip r:embed="rId3"/>
                <a:stretch>
                  <a:fillRect l="-1966" t="-3341" r="-2826"/>
                </a:stretch>
              </a:blipFill>
            </p:spPr>
            <p:txBody>
              <a:bodyPr/>
              <a:lstStyle/>
              <a:p>
                <a:r>
                  <a:rPr lang="en-IN">
                    <a:noFill/>
                  </a:rPr>
                  <a:t> </a:t>
                </a:r>
              </a:p>
            </p:txBody>
          </p:sp>
        </mc:Fallback>
      </mc:AlternateContent>
      <p:pic>
        <p:nvPicPr>
          <p:cNvPr id="22" name="Picture 21">
            <a:extLst>
              <a:ext uri="{FF2B5EF4-FFF2-40B4-BE49-F238E27FC236}">
                <a16:creationId xmlns:a16="http://schemas.microsoft.com/office/drawing/2014/main" id="{C9E077BC-2C27-317A-1AB4-FF75B345950F}"/>
              </a:ext>
            </a:extLst>
          </p:cNvPr>
          <p:cNvPicPr>
            <a:picLocks noChangeAspect="1"/>
          </p:cNvPicPr>
          <p:nvPr/>
        </p:nvPicPr>
        <p:blipFill>
          <a:blip r:embed="rId4"/>
          <a:srcRect b="2540"/>
          <a:stretch>
            <a:fillRect/>
          </a:stretch>
        </p:blipFill>
        <p:spPr>
          <a:xfrm>
            <a:off x="5420435" y="1045425"/>
            <a:ext cx="6663694" cy="3963303"/>
          </a:xfrm>
          <a:prstGeom prst="rect">
            <a:avLst/>
          </a:prstGeom>
        </p:spPr>
      </p:pic>
      <mc:AlternateContent xmlns:mc="http://schemas.openxmlformats.org/markup-compatibility/2006">
        <mc:Choice xmlns:a14="http://schemas.microsoft.com/office/drawing/2010/main" Requires="a14">
          <p:sp>
            <p:nvSpPr>
              <p:cNvPr id="23" name="TextBox 22">
                <a:extLst>
                  <a:ext uri="{FF2B5EF4-FFF2-40B4-BE49-F238E27FC236}">
                    <a16:creationId xmlns:a16="http://schemas.microsoft.com/office/drawing/2014/main" id="{62931E8F-A85A-4ED2-D35F-CD0F4AC68363}"/>
                  </a:ext>
                </a:extLst>
              </p:cNvPr>
              <p:cNvSpPr txBox="1"/>
              <p:nvPr/>
            </p:nvSpPr>
            <p:spPr>
              <a:xfrm>
                <a:off x="6455390" y="5105827"/>
                <a:ext cx="5167953" cy="922176"/>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IN" sz="2400" b="0" i="1" smtClean="0">
                              <a:latin typeface="Cambria Math" panose="02040503050406030204" pitchFamily="18" charset="0"/>
                            </a:rPr>
                          </m:ctrlPr>
                        </m:sSubPr>
                        <m:e>
                          <m:r>
                            <a:rPr lang="en-IN" sz="2400" b="0" i="1" smtClean="0">
                              <a:latin typeface="Cambria Math" panose="02040503050406030204" pitchFamily="18" charset="0"/>
                            </a:rPr>
                            <m:t>𝜏</m:t>
                          </m:r>
                        </m:e>
                        <m:sub>
                          <m:r>
                            <a:rPr lang="en-IN" sz="2400" b="0" i="1" smtClean="0">
                              <a:latin typeface="Cambria Math" panose="02040503050406030204" pitchFamily="18" charset="0"/>
                            </a:rPr>
                            <m:t>𝑓</m:t>
                          </m:r>
                        </m:sub>
                      </m:sSub>
                      <m:r>
                        <a:rPr lang="en-IN" sz="2400" b="0" i="1" smtClean="0">
                          <a:latin typeface="Cambria Math" panose="02040503050406030204" pitchFamily="18" charset="0"/>
                        </a:rPr>
                        <m:t>=</m:t>
                      </m:r>
                      <m:sSub>
                        <m:sSubPr>
                          <m:ctrlPr>
                            <a:rPr lang="en-IN" sz="2400" b="0" i="1" smtClean="0">
                              <a:latin typeface="Cambria Math" panose="02040503050406030204" pitchFamily="18" charset="0"/>
                            </a:rPr>
                          </m:ctrlPr>
                        </m:sSubPr>
                        <m:e>
                          <m:r>
                            <a:rPr lang="en-IN" sz="2400" b="0" i="1" smtClean="0">
                              <a:latin typeface="Cambria Math" panose="02040503050406030204" pitchFamily="18" charset="0"/>
                            </a:rPr>
                            <m:t>𝜏</m:t>
                          </m:r>
                        </m:e>
                        <m:sub>
                          <m:r>
                            <a:rPr lang="en-IN" sz="2400" b="0" i="1" smtClean="0">
                              <a:latin typeface="Cambria Math" panose="02040503050406030204" pitchFamily="18" charset="0"/>
                            </a:rPr>
                            <m:t>∗</m:t>
                          </m:r>
                        </m:sub>
                      </m:sSub>
                      <m:d>
                        <m:dPr>
                          <m:begChr m:val="["/>
                          <m:endChr m:val="]"/>
                          <m:ctrlPr>
                            <a:rPr lang="en-IN" sz="2400" b="0" i="1" smtClean="0">
                              <a:latin typeface="Cambria Math" panose="02040503050406030204" pitchFamily="18" charset="0"/>
                            </a:rPr>
                          </m:ctrlPr>
                        </m:dPr>
                        <m:e>
                          <m:r>
                            <a:rPr lang="en-IN" sz="2400" b="0" i="1" smtClean="0">
                              <a:latin typeface="Cambria Math" panose="02040503050406030204" pitchFamily="18" charset="0"/>
                            </a:rPr>
                            <m:t>1+</m:t>
                          </m:r>
                          <m:r>
                            <a:rPr lang="en-IN" sz="2400" b="0" i="1" smtClean="0">
                              <a:latin typeface="Cambria Math" panose="02040503050406030204" pitchFamily="18" charset="0"/>
                            </a:rPr>
                            <m:t>𝛼</m:t>
                          </m:r>
                          <m:func>
                            <m:funcPr>
                              <m:ctrlPr>
                                <a:rPr lang="en-IN" sz="2400" b="0" i="1" smtClean="0">
                                  <a:latin typeface="Cambria Math" panose="02040503050406030204" pitchFamily="18" charset="0"/>
                                </a:rPr>
                              </m:ctrlPr>
                            </m:funcPr>
                            <m:fName>
                              <m:r>
                                <m:rPr>
                                  <m:sty m:val="p"/>
                                </m:rPr>
                                <a:rPr lang="en-IN" sz="2400" b="0" i="0" smtClean="0">
                                  <a:latin typeface="Cambria Math" panose="02040503050406030204" pitchFamily="18" charset="0"/>
                                </a:rPr>
                                <m:t>ln</m:t>
                              </m:r>
                            </m:fName>
                            <m:e>
                              <m:d>
                                <m:dPr>
                                  <m:ctrlPr>
                                    <a:rPr lang="en-IN" sz="2400" b="0" i="1" smtClean="0">
                                      <a:latin typeface="Cambria Math" panose="02040503050406030204" pitchFamily="18" charset="0"/>
                                    </a:rPr>
                                  </m:ctrlPr>
                                </m:dPr>
                                <m:e>
                                  <m:f>
                                    <m:fPr>
                                      <m:ctrlPr>
                                        <a:rPr lang="en-IN" sz="2400" b="0" i="1" smtClean="0">
                                          <a:latin typeface="Cambria Math" panose="02040503050406030204" pitchFamily="18" charset="0"/>
                                        </a:rPr>
                                      </m:ctrlPr>
                                    </m:fPr>
                                    <m:num>
                                      <m:r>
                                        <a:rPr lang="en-IN" sz="2400" b="0" i="1" smtClean="0">
                                          <a:latin typeface="Cambria Math" panose="02040503050406030204" pitchFamily="18" charset="0"/>
                                        </a:rPr>
                                        <m:t>𝑉</m:t>
                                      </m:r>
                                    </m:num>
                                    <m:den>
                                      <m:sSub>
                                        <m:sSubPr>
                                          <m:ctrlPr>
                                            <a:rPr lang="en-IN" sz="2400" b="0" i="1" smtClean="0">
                                              <a:latin typeface="Cambria Math" panose="02040503050406030204" pitchFamily="18" charset="0"/>
                                            </a:rPr>
                                          </m:ctrlPr>
                                        </m:sSubPr>
                                        <m:e>
                                          <m:r>
                                            <a:rPr lang="en-IN" sz="2400" b="0" i="1" smtClean="0">
                                              <a:latin typeface="Cambria Math" panose="02040503050406030204" pitchFamily="18" charset="0"/>
                                            </a:rPr>
                                            <m:t>𝑉</m:t>
                                          </m:r>
                                        </m:e>
                                        <m:sub>
                                          <m:r>
                                            <a:rPr lang="en-IN" sz="2400" b="0" i="1" smtClean="0">
                                              <a:latin typeface="Cambria Math" panose="02040503050406030204" pitchFamily="18" charset="0"/>
                                            </a:rPr>
                                            <m:t>∗</m:t>
                                          </m:r>
                                        </m:sub>
                                      </m:sSub>
                                    </m:den>
                                  </m:f>
                                </m:e>
                              </m:d>
                            </m:e>
                          </m:func>
                          <m:r>
                            <a:rPr lang="en-IN" sz="2400" b="0" i="1" smtClean="0">
                              <a:latin typeface="Cambria Math" panose="02040503050406030204" pitchFamily="18" charset="0"/>
                            </a:rPr>
                            <m:t> </m:t>
                          </m:r>
                        </m:e>
                      </m:d>
                      <m:r>
                        <a:rPr lang="en-IN" sz="2400" b="1" i="1" smtClean="0">
                          <a:solidFill>
                            <a:srgbClr val="00B050"/>
                          </a:solidFill>
                          <a:latin typeface="Cambria Math" panose="02040503050406030204" pitchFamily="18" charset="0"/>
                        </a:rPr>
                        <m:t>𝑺</m:t>
                      </m:r>
                      <m:d>
                        <m:dPr>
                          <m:ctrlPr>
                            <a:rPr lang="en-IN" sz="2400" b="1" i="1" smtClean="0">
                              <a:solidFill>
                                <a:srgbClr val="00B050"/>
                              </a:solidFill>
                              <a:latin typeface="Cambria Math" panose="02040503050406030204" pitchFamily="18" charset="0"/>
                            </a:rPr>
                          </m:ctrlPr>
                        </m:dPr>
                        <m:e>
                          <m:r>
                            <a:rPr lang="en-IN" sz="2400" b="1" i="1" smtClean="0">
                              <a:solidFill>
                                <a:srgbClr val="00B050"/>
                              </a:solidFill>
                              <a:latin typeface="Cambria Math" panose="02040503050406030204" pitchFamily="18" charset="0"/>
                            </a:rPr>
                            <m:t>𝒕</m:t>
                          </m:r>
                          <m:r>
                            <a:rPr lang="en-IN" sz="2400" b="1" i="1" smtClean="0">
                              <a:solidFill>
                                <a:srgbClr val="00B050"/>
                              </a:solidFill>
                              <a:latin typeface="Cambria Math" panose="02040503050406030204" pitchFamily="18" charset="0"/>
                            </a:rPr>
                            <m:t>,</m:t>
                          </m:r>
                          <m:r>
                            <a:rPr lang="en-IN" sz="2400" b="1" i="1" smtClean="0">
                              <a:solidFill>
                                <a:srgbClr val="00B050"/>
                              </a:solidFill>
                              <a:latin typeface="Cambria Math" panose="02040503050406030204" pitchFamily="18" charset="0"/>
                            </a:rPr>
                            <m:t>𝝈</m:t>
                          </m:r>
                        </m:e>
                      </m:d>
                      <m:sSub>
                        <m:sSubPr>
                          <m:ctrlPr>
                            <a:rPr lang="en-IN" sz="2400" b="0" i="1" smtClean="0">
                              <a:latin typeface="Cambria Math" panose="02040503050406030204" pitchFamily="18" charset="0"/>
                            </a:rPr>
                          </m:ctrlPr>
                        </m:sSubPr>
                        <m:e>
                          <m:r>
                            <a:rPr lang="en-IN" sz="2400" b="0" i="1" smtClean="0">
                              <a:latin typeface="Cambria Math" panose="02040503050406030204" pitchFamily="18" charset="0"/>
                            </a:rPr>
                            <m:t>𝐴</m:t>
                          </m:r>
                        </m:e>
                        <m:sub>
                          <m:r>
                            <a:rPr lang="en-IN" sz="2400" b="0" i="1" smtClean="0">
                              <a:latin typeface="Cambria Math" panose="02040503050406030204" pitchFamily="18" charset="0"/>
                            </a:rPr>
                            <m:t>𝑐</m:t>
                          </m:r>
                        </m:sub>
                      </m:sSub>
                      <m:r>
                        <a:rPr lang="en-IN" sz="2400" b="0" i="1" smtClean="0">
                          <a:latin typeface="Cambria Math" panose="02040503050406030204" pitchFamily="18" charset="0"/>
                        </a:rPr>
                        <m:t>(</m:t>
                      </m:r>
                      <m:r>
                        <a:rPr lang="en-IN" sz="2400" b="0" i="1" smtClean="0">
                          <a:latin typeface="Cambria Math" panose="02040503050406030204" pitchFamily="18" charset="0"/>
                        </a:rPr>
                        <m:t>𝑡</m:t>
                      </m:r>
                      <m:r>
                        <a:rPr lang="en-IN" sz="2400" b="0" i="1" smtClean="0">
                          <a:latin typeface="Cambria Math" panose="02040503050406030204" pitchFamily="18" charset="0"/>
                        </a:rPr>
                        <m:t>,</m:t>
                      </m:r>
                      <m:r>
                        <a:rPr lang="en-IN" sz="2400" b="0" i="1" smtClean="0">
                          <a:latin typeface="Cambria Math" panose="02040503050406030204" pitchFamily="18" charset="0"/>
                        </a:rPr>
                        <m:t>𝜎</m:t>
                      </m:r>
                      <m:r>
                        <a:rPr lang="en-IN" sz="2400" b="0" i="1" smtClean="0">
                          <a:latin typeface="Cambria Math" panose="02040503050406030204" pitchFamily="18" charset="0"/>
                        </a:rPr>
                        <m:t>)</m:t>
                      </m:r>
                    </m:oMath>
                  </m:oMathPara>
                </a14:m>
                <a:endParaRPr lang="en-IN" sz="2400" dirty="0"/>
              </a:p>
            </p:txBody>
          </p:sp>
        </mc:Choice>
        <mc:Fallback>
          <p:sp>
            <p:nvSpPr>
              <p:cNvPr id="23" name="TextBox 22">
                <a:extLst>
                  <a:ext uri="{FF2B5EF4-FFF2-40B4-BE49-F238E27FC236}">
                    <a16:creationId xmlns:a16="http://schemas.microsoft.com/office/drawing/2014/main" id="{62931E8F-A85A-4ED2-D35F-CD0F4AC68363}"/>
                  </a:ext>
                </a:extLst>
              </p:cNvPr>
              <p:cNvSpPr txBox="1">
                <a:spLocks noRot="1" noChangeAspect="1" noMove="1" noResize="1" noEditPoints="1" noAdjustHandles="1" noChangeArrowheads="1" noChangeShapeType="1" noTextEdit="1"/>
              </p:cNvSpPr>
              <p:nvPr/>
            </p:nvSpPr>
            <p:spPr>
              <a:xfrm>
                <a:off x="6455390" y="5105827"/>
                <a:ext cx="5167953" cy="922176"/>
              </a:xfrm>
              <a:prstGeom prst="rect">
                <a:avLst/>
              </a:prstGeom>
              <a:blipFill>
                <a:blip r:embed="rId5"/>
                <a:stretch>
                  <a:fillRect/>
                </a:stretch>
              </a:blipFill>
            </p:spPr>
            <p:txBody>
              <a:bodyPr/>
              <a:lstStyle/>
              <a:p>
                <a:r>
                  <a:rPr lang="en-IN">
                    <a:noFill/>
                  </a:rPr>
                  <a:t> </a:t>
                </a:r>
              </a:p>
            </p:txBody>
          </p:sp>
        </mc:Fallback>
      </mc:AlternateContent>
      <mc:AlternateContent xmlns:mc="http://schemas.openxmlformats.org/markup-compatibility/2006">
        <mc:Choice xmlns:a14="http://schemas.microsoft.com/office/drawing/2010/main" Requires="a14">
          <p:sp>
            <p:nvSpPr>
              <p:cNvPr id="26" name="TextBox 25">
                <a:extLst>
                  <a:ext uri="{FF2B5EF4-FFF2-40B4-BE49-F238E27FC236}">
                    <a16:creationId xmlns:a16="http://schemas.microsoft.com/office/drawing/2014/main" id="{C1C8E169-6A17-2546-A272-BF2CFF1025B6}"/>
                  </a:ext>
                </a:extLst>
              </p:cNvPr>
              <p:cNvSpPr txBox="1"/>
              <p:nvPr/>
            </p:nvSpPr>
            <p:spPr>
              <a:xfrm>
                <a:off x="11218045" y="1175081"/>
                <a:ext cx="884281" cy="369332"/>
              </a:xfrm>
              <a:prstGeom prst="rect">
                <a:avLst/>
              </a:prstGeom>
              <a:solidFill>
                <a:schemeClr val="bg1"/>
              </a:solid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IN" b="0" i="1" dirty="0" smtClean="0">
                              <a:latin typeface="Cambria Math" panose="02040503050406030204" pitchFamily="18" charset="0"/>
                            </a:rPr>
                          </m:ctrlPr>
                        </m:sSubPr>
                        <m:e>
                          <m:r>
                            <a:rPr lang="en-IN" i="1" dirty="0" smtClean="0">
                              <a:latin typeface="Cambria Math" panose="02040503050406030204" pitchFamily="18" charset="0"/>
                            </a:rPr>
                            <m:t>𝑆</m:t>
                          </m:r>
                        </m:e>
                        <m:sub>
                          <m:r>
                            <m:rPr>
                              <m:sty m:val="p"/>
                            </m:rPr>
                            <a:rPr lang="en-IN" b="0" i="0" dirty="0" smtClean="0">
                              <a:latin typeface="Cambria Math" panose="02040503050406030204" pitchFamily="18" charset="0"/>
                            </a:rPr>
                            <m:t>Δ</m:t>
                          </m:r>
                        </m:sub>
                      </m:sSub>
                      <m:r>
                        <a:rPr lang="en-IN" b="0" i="1" dirty="0" smtClean="0">
                          <a:latin typeface="Cambria Math" panose="02040503050406030204" pitchFamily="18" charset="0"/>
                        </a:rPr>
                        <m:t>/</m:t>
                      </m:r>
                      <m:sSub>
                        <m:sSubPr>
                          <m:ctrlPr>
                            <a:rPr lang="en-IN" b="0" i="1" dirty="0" smtClean="0">
                              <a:latin typeface="Cambria Math" panose="02040503050406030204" pitchFamily="18" charset="0"/>
                            </a:rPr>
                          </m:ctrlPr>
                        </m:sSubPr>
                        <m:e>
                          <m:r>
                            <a:rPr lang="en-IN" b="0" i="1" dirty="0" smtClean="0">
                              <a:latin typeface="Cambria Math" panose="02040503050406030204" pitchFamily="18" charset="0"/>
                            </a:rPr>
                            <m:t>𝑆</m:t>
                          </m:r>
                        </m:e>
                        <m:sub>
                          <m:r>
                            <a:rPr lang="en-IN" b="0" i="1" dirty="0" smtClean="0">
                              <a:latin typeface="Cambria Math" panose="02040503050406030204" pitchFamily="18" charset="0"/>
                            </a:rPr>
                            <m:t>𝑠𝑠</m:t>
                          </m:r>
                        </m:sub>
                      </m:sSub>
                    </m:oMath>
                  </m:oMathPara>
                </a14:m>
                <a:endParaRPr lang="en-IN" dirty="0"/>
              </a:p>
            </p:txBody>
          </p:sp>
        </mc:Choice>
        <mc:Fallback>
          <p:sp>
            <p:nvSpPr>
              <p:cNvPr id="26" name="TextBox 25">
                <a:extLst>
                  <a:ext uri="{FF2B5EF4-FFF2-40B4-BE49-F238E27FC236}">
                    <a16:creationId xmlns:a16="http://schemas.microsoft.com/office/drawing/2014/main" id="{C1C8E169-6A17-2546-A272-BF2CFF1025B6}"/>
                  </a:ext>
                </a:extLst>
              </p:cNvPr>
              <p:cNvSpPr txBox="1">
                <a:spLocks noRot="1" noChangeAspect="1" noMove="1" noResize="1" noEditPoints="1" noAdjustHandles="1" noChangeArrowheads="1" noChangeShapeType="1" noTextEdit="1"/>
              </p:cNvSpPr>
              <p:nvPr/>
            </p:nvSpPr>
            <p:spPr>
              <a:xfrm>
                <a:off x="11218045" y="1175081"/>
                <a:ext cx="884281" cy="369332"/>
              </a:xfrm>
              <a:prstGeom prst="rect">
                <a:avLst/>
              </a:prstGeom>
              <a:blipFill>
                <a:blip r:embed="rId6"/>
                <a:stretch>
                  <a:fillRect b="-15000"/>
                </a:stretch>
              </a:blipFill>
            </p:spPr>
            <p:txBody>
              <a:bodyPr/>
              <a:lstStyle/>
              <a:p>
                <a:r>
                  <a:rPr lang="en-IN">
                    <a:noFill/>
                  </a:rPr>
                  <a:t> </a:t>
                </a:r>
              </a:p>
            </p:txBody>
          </p:sp>
        </mc:Fallback>
      </mc:AlternateContent>
      <p:sp>
        <p:nvSpPr>
          <p:cNvPr id="27" name="TextBox 26">
            <a:extLst>
              <a:ext uri="{FF2B5EF4-FFF2-40B4-BE49-F238E27FC236}">
                <a16:creationId xmlns:a16="http://schemas.microsoft.com/office/drawing/2014/main" id="{0222A284-CC9F-6262-61D5-66F413A659B9}"/>
              </a:ext>
            </a:extLst>
          </p:cNvPr>
          <p:cNvSpPr txBox="1"/>
          <p:nvPr/>
        </p:nvSpPr>
        <p:spPr>
          <a:xfrm>
            <a:off x="9210526" y="3511682"/>
            <a:ext cx="814511" cy="369332"/>
          </a:xfrm>
          <a:prstGeom prst="rect">
            <a:avLst/>
          </a:prstGeom>
          <a:solidFill>
            <a:srgbClr val="565656"/>
          </a:solidFill>
        </p:spPr>
        <p:txBody>
          <a:bodyPr wrap="square" rtlCol="0">
            <a:spAutoFit/>
          </a:bodyPr>
          <a:lstStyle/>
          <a:p>
            <a:r>
              <a:rPr lang="en-US" dirty="0" err="1">
                <a:solidFill>
                  <a:schemeClr val="bg1"/>
                </a:solidFill>
                <a:latin typeface="Calibri Light" panose="020F0302020204030204" pitchFamily="34" charset="0"/>
                <a:ea typeface="Calibri Light" panose="020F0302020204030204" pitchFamily="34" charset="0"/>
                <a:cs typeface="Calibri Light" panose="020F0302020204030204" pitchFamily="34" charset="0"/>
              </a:rPr>
              <a:t>S</a:t>
            </a:r>
            <a:r>
              <a:rPr lang="en-US" baseline="-25000" dirty="0" err="1">
                <a:solidFill>
                  <a:schemeClr val="bg1"/>
                </a:solidFill>
                <a:latin typeface="Calibri Light" panose="020F0302020204030204" pitchFamily="34" charset="0"/>
                <a:ea typeface="Calibri Light" panose="020F0302020204030204" pitchFamily="34" charset="0"/>
                <a:cs typeface="Calibri Light" panose="020F0302020204030204" pitchFamily="34" charset="0"/>
              </a:rPr>
              <a:t>ss</a:t>
            </a:r>
            <a:r>
              <a:rPr lang="en-US"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(=1)</a:t>
            </a:r>
            <a:endParaRPr lang="en-IN" baseline="-250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524747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a:extLst>
                  <a:ext uri="{FF2B5EF4-FFF2-40B4-BE49-F238E27FC236}">
                    <a16:creationId xmlns:a16="http://schemas.microsoft.com/office/drawing/2014/main" id="{F27CF659-0959-F5B6-D7B5-74E42644A4D2}"/>
                  </a:ext>
                </a:extLst>
              </p:cNvPr>
              <p:cNvSpPr>
                <a:spLocks noGrp="1"/>
              </p:cNvSpPr>
              <p:nvPr>
                <p:ph type="title"/>
              </p:nvPr>
            </p:nvSpPr>
            <p:spPr>
              <a:xfrm>
                <a:off x="838200" y="78522"/>
                <a:ext cx="10515600" cy="1325563"/>
              </a:xfrm>
            </p:spPr>
            <p:txBody>
              <a:bodyPr/>
              <a:lstStyle/>
              <a:p>
                <a:r>
                  <a:rPr lang="en-IN" dirty="0"/>
                  <a:t>Measuring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𝑆</m:t>
                        </m:r>
                      </m:e>
                      <m:sub>
                        <m:r>
                          <m:rPr>
                            <m:sty m:val="p"/>
                          </m:rPr>
                          <a:rPr lang="en-IN" b="0" i="0" smtClean="0">
                            <a:latin typeface="Cambria Math" panose="02040503050406030204" pitchFamily="18" charset="0"/>
                          </a:rPr>
                          <m:t>Δ</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𝑆</m:t>
                        </m:r>
                      </m:e>
                      <m:sub>
                        <m:r>
                          <a:rPr lang="en-IN" b="0" i="1" smtClean="0">
                            <a:latin typeface="Cambria Math" panose="02040503050406030204" pitchFamily="18" charset="0"/>
                          </a:rPr>
                          <m:t>𝑠𝑠</m:t>
                        </m:r>
                      </m:sub>
                    </m:sSub>
                  </m:oMath>
                </a14:m>
                <a:r>
                  <a:rPr lang="en-IN" dirty="0"/>
                  <a:t> is not trivial</a:t>
                </a:r>
              </a:p>
            </p:txBody>
          </p:sp>
        </mc:Choice>
        <mc:Fallback>
          <p:sp>
            <p:nvSpPr>
              <p:cNvPr id="2" name="Title 1">
                <a:extLst>
                  <a:ext uri="{FF2B5EF4-FFF2-40B4-BE49-F238E27FC236}">
                    <a16:creationId xmlns:a16="http://schemas.microsoft.com/office/drawing/2014/main" id="{F27CF659-0959-F5B6-D7B5-74E42644A4D2}"/>
                  </a:ext>
                </a:extLst>
              </p:cNvPr>
              <p:cNvSpPr>
                <a:spLocks noGrp="1" noRot="1" noChangeAspect="1" noMove="1" noResize="1" noEditPoints="1" noAdjustHandles="1" noChangeArrowheads="1" noChangeShapeType="1" noTextEdit="1"/>
              </p:cNvSpPr>
              <p:nvPr>
                <p:ph type="title"/>
              </p:nvPr>
            </p:nvSpPr>
            <p:spPr>
              <a:xfrm>
                <a:off x="838200" y="78522"/>
                <a:ext cx="10515600" cy="1325563"/>
              </a:xfrm>
              <a:blipFill>
                <a:blip r:embed="rId3"/>
                <a:stretch>
                  <a:fillRect l="-2377"/>
                </a:stretch>
              </a:blipFill>
            </p:spPr>
            <p:txBody>
              <a:bodyPr/>
              <a:lstStyle/>
              <a:p>
                <a:r>
                  <a:rPr lang="en-IN">
                    <a:noFill/>
                  </a:rPr>
                  <a:t> </a:t>
                </a:r>
              </a:p>
            </p:txBody>
          </p:sp>
        </mc:Fallback>
      </mc:AlternateContent>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0C05DC88-D830-C0CD-3FDB-E2FFA606C984}"/>
                  </a:ext>
                </a:extLst>
              </p:cNvPr>
              <p:cNvSpPr>
                <a:spLocks noGrp="1"/>
              </p:cNvSpPr>
              <p:nvPr>
                <p:ph idx="1"/>
              </p:nvPr>
            </p:nvSpPr>
            <p:spPr>
              <a:xfrm>
                <a:off x="395785" y="4571998"/>
                <a:ext cx="11539182" cy="2207479"/>
              </a:xfrm>
            </p:spPr>
            <p:txBody>
              <a:bodyPr>
                <a:normAutofit fontScale="92500" lnSpcReduction="10000"/>
              </a:bodyPr>
              <a:lstStyle/>
              <a:p>
                <a:pPr>
                  <a:buFont typeface="Wingdings" panose="05000000000000000000" pitchFamily="2" charset="2"/>
                  <a:buChar char="q"/>
                </a:pPr>
                <a:r>
                  <a:rPr lang="en-IN" dirty="0"/>
                  <a:t>Kilgore et al. interpreted observations of slower increase in shear strength compared to contact area changes (observed through proxies like acoustic transmissivity and fault normal displacement) as evidence for quality contrast.</a:t>
                </a:r>
              </a:p>
              <a:p>
                <a:pPr>
                  <a:buFont typeface="Wingdings" panose="05000000000000000000" pitchFamily="2" charset="2"/>
                  <a:buChar char="q"/>
                </a:pPr>
                <a:r>
                  <a:rPr lang="en-IN" dirty="0"/>
                  <a:t>But both slip rate, and hence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𝜏</m:t>
                        </m:r>
                      </m:e>
                      <m:sub>
                        <m:r>
                          <a:rPr lang="en-IN" b="0" i="1" smtClean="0">
                            <a:latin typeface="Cambria Math" panose="02040503050406030204" pitchFamily="18" charset="0"/>
                          </a:rPr>
                          <m:t>𝑐</m:t>
                        </m:r>
                      </m:sub>
                    </m:sSub>
                    <m:r>
                      <a:rPr lang="en-IN" b="0" i="1" smtClean="0">
                        <a:latin typeface="Cambria Math" panose="02040503050406030204" pitchFamily="18" charset="0"/>
                      </a:rPr>
                      <m:t>(</m:t>
                    </m:r>
                    <m:r>
                      <a:rPr lang="en-IN" b="0" i="1" smtClean="0">
                        <a:latin typeface="Cambria Math" panose="02040503050406030204" pitchFamily="18" charset="0"/>
                      </a:rPr>
                      <m:t>𝑉</m:t>
                    </m:r>
                    <m:r>
                      <a:rPr lang="en-IN" b="0" i="1" smtClean="0">
                        <a:latin typeface="Cambria Math" panose="02040503050406030204" pitchFamily="18" charset="0"/>
                      </a:rPr>
                      <m:t>)</m:t>
                    </m:r>
                  </m:oMath>
                </a14:m>
                <a:r>
                  <a:rPr lang="en-IN" dirty="0"/>
                  <a:t>, is changing gradually. Need to show that the shear stress change evolution is not all due to velocity evolution.</a:t>
                </a:r>
              </a:p>
              <a:p>
                <a:pPr>
                  <a:buFont typeface="Wingdings" panose="05000000000000000000" pitchFamily="2" charset="2"/>
                  <a:buChar char="q"/>
                </a:pPr>
                <a:endParaRPr lang="en-IN" dirty="0"/>
              </a:p>
              <a:p>
                <a:pPr>
                  <a:buFont typeface="Wingdings" panose="05000000000000000000" pitchFamily="2" charset="2"/>
                  <a:buChar char="q"/>
                </a:pPr>
                <a:endParaRPr lang="en-IN" dirty="0"/>
              </a:p>
            </p:txBody>
          </p:sp>
        </mc:Choice>
        <mc:Fallback>
          <p:sp>
            <p:nvSpPr>
              <p:cNvPr id="3" name="Content Placeholder 2">
                <a:extLst>
                  <a:ext uri="{FF2B5EF4-FFF2-40B4-BE49-F238E27FC236}">
                    <a16:creationId xmlns:a16="http://schemas.microsoft.com/office/drawing/2014/main" id="{0C05DC88-D830-C0CD-3FDB-E2FFA606C984}"/>
                  </a:ext>
                </a:extLst>
              </p:cNvPr>
              <p:cNvSpPr>
                <a:spLocks noGrp="1" noRot="1" noChangeAspect="1" noMove="1" noResize="1" noEditPoints="1" noAdjustHandles="1" noChangeArrowheads="1" noChangeShapeType="1" noTextEdit="1"/>
              </p:cNvSpPr>
              <p:nvPr>
                <p:ph idx="1"/>
              </p:nvPr>
            </p:nvSpPr>
            <p:spPr>
              <a:xfrm>
                <a:off x="395785" y="4571998"/>
                <a:ext cx="11539182" cy="2207479"/>
              </a:xfrm>
              <a:blipFill>
                <a:blip r:embed="rId4"/>
                <a:stretch>
                  <a:fillRect l="-845" t="-6077" b="-3039"/>
                </a:stretch>
              </a:blipFill>
            </p:spPr>
            <p:txBody>
              <a:bodyPr/>
              <a:lstStyle/>
              <a:p>
                <a:r>
                  <a:rPr lang="en-IN">
                    <a:noFill/>
                  </a:rPr>
                  <a:t> </a:t>
                </a:r>
              </a:p>
            </p:txBody>
          </p:sp>
        </mc:Fallback>
      </mc:AlternateContent>
      <p:pic>
        <p:nvPicPr>
          <p:cNvPr id="4" name="Picture 3">
            <a:extLst>
              <a:ext uri="{FF2B5EF4-FFF2-40B4-BE49-F238E27FC236}">
                <a16:creationId xmlns:a16="http://schemas.microsoft.com/office/drawing/2014/main" id="{AF78253A-96C8-A8FA-3B4C-954B1C6A2B49}"/>
              </a:ext>
            </a:extLst>
          </p:cNvPr>
          <p:cNvPicPr>
            <a:picLocks noChangeAspect="1"/>
          </p:cNvPicPr>
          <p:nvPr/>
        </p:nvPicPr>
        <p:blipFill>
          <a:blip r:embed="rId5"/>
          <a:stretch>
            <a:fillRect/>
          </a:stretch>
        </p:blipFill>
        <p:spPr>
          <a:xfrm>
            <a:off x="1917760" y="1282225"/>
            <a:ext cx="8164749" cy="3141728"/>
          </a:xfrm>
          <a:prstGeom prst="rect">
            <a:avLst/>
          </a:prstGeom>
        </p:spPr>
      </p:pic>
      <p:sp>
        <p:nvSpPr>
          <p:cNvPr id="5" name="TextBox 4">
            <a:extLst>
              <a:ext uri="{FF2B5EF4-FFF2-40B4-BE49-F238E27FC236}">
                <a16:creationId xmlns:a16="http://schemas.microsoft.com/office/drawing/2014/main" id="{BF1CA1B0-72FC-4C0F-457A-4F9766731796}"/>
              </a:ext>
            </a:extLst>
          </p:cNvPr>
          <p:cNvSpPr txBox="1"/>
          <p:nvPr/>
        </p:nvSpPr>
        <p:spPr>
          <a:xfrm rot="5400000">
            <a:off x="9284534" y="2923224"/>
            <a:ext cx="1842171" cy="246221"/>
          </a:xfrm>
          <a:prstGeom prst="rect">
            <a:avLst/>
          </a:prstGeom>
          <a:noFill/>
        </p:spPr>
        <p:txBody>
          <a:bodyPr wrap="none" rtlCol="0">
            <a:spAutoFit/>
          </a:bodyPr>
          <a:lstStyle/>
          <a:p>
            <a:r>
              <a:rPr lang="en-US" sz="1000" dirty="0">
                <a:latin typeface="Arial" panose="020B0604020202020204" pitchFamily="34" charset="0"/>
                <a:cs typeface="Arial" panose="020B0604020202020204" pitchFamily="34" charset="0"/>
              </a:rPr>
              <a:t>Data from Kilgore et al., 2017</a:t>
            </a:r>
            <a:endParaRPr lang="en-IN" sz="10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D3C1ADE-7BD1-E9AB-4ADF-A1874E6664B4}"/>
              </a:ext>
            </a:extLst>
          </p:cNvPr>
          <p:cNvSpPr txBox="1"/>
          <p:nvPr/>
        </p:nvSpPr>
        <p:spPr>
          <a:xfrm>
            <a:off x="10247949" y="1334415"/>
            <a:ext cx="702436" cy="307777"/>
          </a:xfrm>
          <a:prstGeom prst="rect">
            <a:avLst/>
          </a:prstGeom>
          <a:noFill/>
        </p:spPr>
        <p:txBody>
          <a:bodyPr wrap="none" rtlCol="0">
            <a:spAutoFit/>
          </a:bodyPr>
          <a:lstStyle/>
          <a:p>
            <a:r>
              <a:rPr lang="en-US" sz="1400" dirty="0">
                <a:solidFill>
                  <a:srgbClr val="0072BD"/>
                </a:solidFill>
                <a:latin typeface="Arial" panose="020B0604020202020204" pitchFamily="34" charset="0"/>
                <a:cs typeface="Arial" panose="020B0604020202020204" pitchFamily="34" charset="0"/>
              </a:rPr>
              <a:t>6 MPa</a:t>
            </a:r>
            <a:endParaRPr lang="en-IN" sz="1400" dirty="0">
              <a:solidFill>
                <a:srgbClr val="0072BD"/>
              </a:solidFill>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BEC92CB0-626B-94BA-93D6-153296268CBE}"/>
              </a:ext>
            </a:extLst>
          </p:cNvPr>
          <p:cNvGrpSpPr/>
          <p:nvPr/>
        </p:nvGrpSpPr>
        <p:grpSpPr>
          <a:xfrm>
            <a:off x="1424190" y="2174469"/>
            <a:ext cx="1082669" cy="513274"/>
            <a:chOff x="1615161" y="2776654"/>
            <a:chExt cx="1082669" cy="513274"/>
          </a:xfrm>
        </p:grpSpPr>
        <p:sp>
          <p:nvSpPr>
            <p:cNvPr id="8" name="TextBox 7">
              <a:extLst>
                <a:ext uri="{FF2B5EF4-FFF2-40B4-BE49-F238E27FC236}">
                  <a16:creationId xmlns:a16="http://schemas.microsoft.com/office/drawing/2014/main" id="{0BB17B45-2AD4-78AF-9564-30A00264B695}"/>
                </a:ext>
              </a:extLst>
            </p:cNvPr>
            <p:cNvSpPr txBox="1"/>
            <p:nvPr/>
          </p:nvSpPr>
          <p:spPr>
            <a:xfrm>
              <a:off x="1615161" y="2776654"/>
              <a:ext cx="702436" cy="307777"/>
            </a:xfrm>
            <a:prstGeom prst="rect">
              <a:avLst/>
            </a:prstGeom>
            <a:noFill/>
          </p:spPr>
          <p:txBody>
            <a:bodyPr wrap="none" rtlCol="0">
              <a:spAutoFit/>
            </a:bodyPr>
            <a:lstStyle/>
            <a:p>
              <a:r>
                <a:rPr lang="en-US" sz="1400" dirty="0">
                  <a:solidFill>
                    <a:srgbClr val="0072BD"/>
                  </a:solidFill>
                  <a:latin typeface="Arial" panose="020B0604020202020204" pitchFamily="34" charset="0"/>
                  <a:cs typeface="Arial" panose="020B0604020202020204" pitchFamily="34" charset="0"/>
                </a:rPr>
                <a:t>5 MPa</a:t>
              </a:r>
              <a:endParaRPr lang="en-IN" sz="1400" dirty="0">
                <a:solidFill>
                  <a:srgbClr val="0072BD"/>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DAE6B1B-AB5B-DA36-B7FF-D237B86FD303}"/>
                    </a:ext>
                  </a:extLst>
                </p:cNvPr>
                <p:cNvSpPr txBox="1"/>
                <p:nvPr/>
              </p:nvSpPr>
              <p:spPr>
                <a:xfrm>
                  <a:off x="1615161" y="2982151"/>
                  <a:ext cx="1082669" cy="307777"/>
                </a:xfrm>
                <a:prstGeom prst="rect">
                  <a:avLst/>
                </a:prstGeom>
                <a:noFill/>
              </p:spPr>
              <p:txBody>
                <a:bodyPr wrap="none" rtlCol="0">
                  <a:spAutoFit/>
                </a:bodyPr>
                <a:lstStyle/>
                <a:p>
                  <a:r>
                    <a:rPr lang="en-US" sz="1400" dirty="0">
                      <a:solidFill>
                        <a:srgbClr val="0072BD"/>
                      </a:solidFill>
                      <a:latin typeface="Arial" panose="020B0604020202020204" pitchFamily="34" charset="0"/>
                      <a:cs typeface="Arial" panose="020B0604020202020204" pitchFamily="34" charset="0"/>
                    </a:rPr>
                    <a:t>V</a:t>
                  </a:r>
                  <a:r>
                    <a:rPr lang="en-US" sz="1400" baseline="-25000" dirty="0">
                      <a:solidFill>
                        <a:srgbClr val="0072BD"/>
                      </a:solidFill>
                      <a:latin typeface="Arial" panose="020B0604020202020204" pitchFamily="34" charset="0"/>
                      <a:cs typeface="Arial" panose="020B0604020202020204" pitchFamily="34" charset="0"/>
                    </a:rPr>
                    <a:t>L</a:t>
                  </a:r>
                  <a:r>
                    <a:rPr lang="en-US" sz="1400" dirty="0">
                      <a:solidFill>
                        <a:srgbClr val="0072BD"/>
                      </a:solidFill>
                      <a:latin typeface="Arial" panose="020B0604020202020204" pitchFamily="34" charset="0"/>
                      <a:cs typeface="Arial" panose="020B0604020202020204" pitchFamily="34" charset="0"/>
                    </a:rPr>
                    <a:t>=1</a:t>
                  </a:r>
                  <a14:m>
                    <m:oMath xmlns:m="http://schemas.openxmlformats.org/officeDocument/2006/math">
                      <m:sSup>
                        <m:sSupPr>
                          <m:ctrlPr>
                            <a:rPr lang="en-US" sz="1400" b="0" i="1" smtClean="0">
                              <a:solidFill>
                                <a:srgbClr val="0072BD"/>
                              </a:solidFill>
                              <a:latin typeface="Cambria Math" panose="02040503050406030204" pitchFamily="18" charset="0"/>
                            </a:rPr>
                          </m:ctrlPr>
                        </m:sSupPr>
                        <m:e>
                          <m:r>
                            <a:rPr lang="en-US" sz="1400" b="0" i="1" smtClean="0">
                              <a:solidFill>
                                <a:srgbClr val="0072BD"/>
                              </a:solidFill>
                              <a:latin typeface="Cambria Math" panose="02040503050406030204" pitchFamily="18" charset="0"/>
                            </a:rPr>
                            <m:t>𝜇</m:t>
                          </m:r>
                          <m:r>
                            <m:rPr>
                              <m:sty m:val="p"/>
                            </m:rPr>
                            <a:rPr lang="en-US" sz="1400" b="0" i="0" smtClean="0">
                              <a:solidFill>
                                <a:srgbClr val="0072BD"/>
                              </a:solidFill>
                              <a:latin typeface="Cambria Math" panose="02040503050406030204" pitchFamily="18" charset="0"/>
                            </a:rPr>
                            <m:t>ms</m:t>
                          </m:r>
                        </m:e>
                        <m:sup>
                          <m:r>
                            <a:rPr lang="en-US" sz="1400" b="0" i="1" smtClean="0">
                              <a:solidFill>
                                <a:srgbClr val="0072BD"/>
                              </a:solidFill>
                              <a:latin typeface="Cambria Math" panose="02040503050406030204" pitchFamily="18" charset="0"/>
                            </a:rPr>
                            <m:t>−1</m:t>
                          </m:r>
                        </m:sup>
                      </m:sSup>
                    </m:oMath>
                  </a14:m>
                  <a:endParaRPr lang="en-IN" sz="1400" dirty="0">
                    <a:solidFill>
                      <a:srgbClr val="0072BD"/>
                    </a:solidFill>
                    <a:latin typeface="Arial" panose="020B0604020202020204" pitchFamily="34" charset="0"/>
                    <a:cs typeface="Arial" panose="020B0604020202020204" pitchFamily="34" charset="0"/>
                  </a:endParaRPr>
                </a:p>
              </p:txBody>
            </p:sp>
          </mc:Choice>
          <mc:Fallback xmlns="">
            <p:sp>
              <p:nvSpPr>
                <p:cNvPr id="23" name="TextBox 22">
                  <a:extLst>
                    <a:ext uri="{FF2B5EF4-FFF2-40B4-BE49-F238E27FC236}">
                      <a16:creationId xmlns:a16="http://schemas.microsoft.com/office/drawing/2014/main" id="{A71C6792-5697-15D9-92DC-7059F4DCC95D}"/>
                    </a:ext>
                  </a:extLst>
                </p:cNvPr>
                <p:cNvSpPr txBox="1">
                  <a:spLocks noRot="1" noChangeAspect="1" noMove="1" noResize="1" noEditPoints="1" noAdjustHandles="1" noChangeArrowheads="1" noChangeShapeType="1" noTextEdit="1"/>
                </p:cNvSpPr>
                <p:nvPr/>
              </p:nvSpPr>
              <p:spPr>
                <a:xfrm>
                  <a:off x="1615161" y="2982151"/>
                  <a:ext cx="1082669" cy="307777"/>
                </a:xfrm>
                <a:prstGeom prst="rect">
                  <a:avLst/>
                </a:prstGeom>
                <a:blipFill>
                  <a:blip r:embed="rId8"/>
                  <a:stretch>
                    <a:fillRect l="-1685" t="-4000" b="-20000"/>
                  </a:stretch>
                </a:blipFill>
              </p:spPr>
              <p:txBody>
                <a:bodyPr/>
                <a:lstStyle/>
                <a:p>
                  <a:r>
                    <a:rPr lang="en-IN">
                      <a:noFill/>
                    </a:rPr>
                    <a:t> </a:t>
                  </a:r>
                </a:p>
              </p:txBody>
            </p:sp>
          </mc:Fallback>
        </mc:AlternateContent>
      </p:grpSp>
      <p:cxnSp>
        <p:nvCxnSpPr>
          <p:cNvPr id="10" name="Straight Connector 9">
            <a:extLst>
              <a:ext uri="{FF2B5EF4-FFF2-40B4-BE49-F238E27FC236}">
                <a16:creationId xmlns:a16="http://schemas.microsoft.com/office/drawing/2014/main" id="{F46BF22A-CD8C-745F-3EC8-F7E6B2A1ED85}"/>
              </a:ext>
            </a:extLst>
          </p:cNvPr>
          <p:cNvCxnSpPr>
            <a:cxnSpLocks/>
          </p:cNvCxnSpPr>
          <p:nvPr/>
        </p:nvCxnSpPr>
        <p:spPr>
          <a:xfrm>
            <a:off x="10096154" y="1479519"/>
            <a:ext cx="185630" cy="0"/>
          </a:xfrm>
          <a:prstGeom prst="line">
            <a:avLst/>
          </a:prstGeom>
          <a:ln>
            <a:solidFill>
              <a:srgbClr val="0C6EBD"/>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ABAC8094-D1DB-2964-4AAB-AE066C7BC404}"/>
              </a:ext>
            </a:extLst>
          </p:cNvPr>
          <p:cNvCxnSpPr>
            <a:cxnSpLocks/>
          </p:cNvCxnSpPr>
          <p:nvPr/>
        </p:nvCxnSpPr>
        <p:spPr>
          <a:xfrm>
            <a:off x="2121291" y="2314309"/>
            <a:ext cx="185630" cy="0"/>
          </a:xfrm>
          <a:prstGeom prst="line">
            <a:avLst/>
          </a:prstGeom>
          <a:ln>
            <a:solidFill>
              <a:srgbClr val="0C6EBD"/>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9564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5D0E9-08C0-46B8-8425-384869830C48}"/>
              </a:ext>
            </a:extLst>
          </p:cNvPr>
          <p:cNvSpPr>
            <a:spLocks noGrp="1"/>
          </p:cNvSpPr>
          <p:nvPr>
            <p:ph type="title"/>
          </p:nvPr>
        </p:nvSpPr>
        <p:spPr>
          <a:xfrm>
            <a:off x="858671" y="-233920"/>
            <a:ext cx="11110415" cy="1325563"/>
          </a:xfrm>
        </p:spPr>
        <p:txBody>
          <a:bodyPr/>
          <a:lstStyle/>
          <a:p>
            <a:r>
              <a:rPr lang="en-IN" dirty="0"/>
              <a:t>Normal stress steps on a stiff machine</a:t>
            </a:r>
          </a:p>
        </p:txBody>
      </p:sp>
      <p:sp>
        <p:nvSpPr>
          <p:cNvPr id="3" name="Content Placeholder 2">
            <a:extLst>
              <a:ext uri="{FF2B5EF4-FFF2-40B4-BE49-F238E27FC236}">
                <a16:creationId xmlns:a16="http://schemas.microsoft.com/office/drawing/2014/main" id="{DD11B2EC-B40F-A3B6-B048-CAAC4FD7F0FA}"/>
              </a:ext>
            </a:extLst>
          </p:cNvPr>
          <p:cNvSpPr>
            <a:spLocks noGrp="1"/>
          </p:cNvSpPr>
          <p:nvPr>
            <p:ph idx="1"/>
          </p:nvPr>
        </p:nvSpPr>
        <p:spPr>
          <a:xfrm>
            <a:off x="755177" y="5795087"/>
            <a:ext cx="10598624" cy="936592"/>
          </a:xfrm>
        </p:spPr>
        <p:txBody>
          <a:bodyPr>
            <a:normAutofit/>
          </a:bodyPr>
          <a:lstStyle/>
          <a:p>
            <a:pPr marL="0" indent="0">
              <a:buNone/>
            </a:pPr>
            <a:r>
              <a:rPr lang="en-IN" dirty="0"/>
              <a:t>Experiments on the artificially-stiffened high speed rotary shear at Brown University. High stiffness allows better velocity resolution. </a:t>
            </a:r>
          </a:p>
        </p:txBody>
      </p:sp>
      <p:pic>
        <p:nvPicPr>
          <p:cNvPr id="4" name="Picture 3">
            <a:extLst>
              <a:ext uri="{FF2B5EF4-FFF2-40B4-BE49-F238E27FC236}">
                <a16:creationId xmlns:a16="http://schemas.microsoft.com/office/drawing/2014/main" id="{C2A42C68-B5B8-66D2-A230-A5FEEC50E861}"/>
              </a:ext>
            </a:extLst>
          </p:cNvPr>
          <p:cNvPicPr>
            <a:picLocks noChangeAspect="1"/>
          </p:cNvPicPr>
          <p:nvPr/>
        </p:nvPicPr>
        <p:blipFill>
          <a:blip r:embed="rId3"/>
          <a:stretch>
            <a:fillRect/>
          </a:stretch>
        </p:blipFill>
        <p:spPr>
          <a:xfrm>
            <a:off x="927500" y="1043685"/>
            <a:ext cx="10178072" cy="4630678"/>
          </a:xfrm>
          <a:prstGeom prst="rect">
            <a:avLst/>
          </a:prstGeom>
        </p:spPr>
      </p:pic>
      <p:grpSp>
        <p:nvGrpSpPr>
          <p:cNvPr id="5" name="Group 4">
            <a:extLst>
              <a:ext uri="{FF2B5EF4-FFF2-40B4-BE49-F238E27FC236}">
                <a16:creationId xmlns:a16="http://schemas.microsoft.com/office/drawing/2014/main" id="{E53262E1-0ED8-347B-2470-ACDAE9F851EC}"/>
              </a:ext>
            </a:extLst>
          </p:cNvPr>
          <p:cNvGrpSpPr/>
          <p:nvPr/>
        </p:nvGrpSpPr>
        <p:grpSpPr>
          <a:xfrm>
            <a:off x="11208593" y="1464542"/>
            <a:ext cx="592699" cy="3294865"/>
            <a:chOff x="3978423" y="5609942"/>
            <a:chExt cx="5197540" cy="695778"/>
          </a:xfrm>
        </p:grpSpPr>
        <p:sp>
          <p:nvSpPr>
            <p:cNvPr id="6" name="TextBox 5">
              <a:extLst>
                <a:ext uri="{FF2B5EF4-FFF2-40B4-BE49-F238E27FC236}">
                  <a16:creationId xmlns:a16="http://schemas.microsoft.com/office/drawing/2014/main" id="{EF4DF17A-5E9B-2D94-D406-5B43C7C9D010}"/>
                </a:ext>
              </a:extLst>
            </p:cNvPr>
            <p:cNvSpPr txBox="1"/>
            <p:nvPr/>
          </p:nvSpPr>
          <p:spPr>
            <a:xfrm>
              <a:off x="3978423" y="5714281"/>
              <a:ext cx="5197540" cy="591439"/>
            </a:xfrm>
            <a:prstGeom prst="rect">
              <a:avLst/>
            </a:prstGeom>
            <a:noFill/>
          </p:spPr>
          <p:txBody>
            <a:bodyPr wrap="square" rtlCol="0">
              <a:spAutoFit/>
            </a:bodyPr>
            <a:lstStyle/>
            <a:p>
              <a:r>
                <a:rPr lang="en-IN" sz="1600" b="1" dirty="0">
                  <a:solidFill>
                    <a:srgbClr val="6152A3"/>
                  </a:solidFill>
                  <a:latin typeface="Arial" panose="020B0604020202020204" pitchFamily="34" charset="0"/>
                  <a:cs typeface="Arial" panose="020B0604020202020204" pitchFamily="34" charset="0"/>
                </a:rPr>
                <a:t>0.05  </a:t>
              </a:r>
              <a:r>
                <a:rPr lang="en-IN" sz="1600" b="1" dirty="0">
                  <a:solidFill>
                    <a:srgbClr val="3086BC"/>
                  </a:solidFill>
                  <a:latin typeface="Arial" panose="020B0604020202020204" pitchFamily="34" charset="0"/>
                  <a:cs typeface="Arial" panose="020B0604020202020204" pitchFamily="34" charset="0"/>
                </a:rPr>
                <a:t>0.06  </a:t>
              </a:r>
              <a:r>
                <a:rPr lang="en-IN" sz="1600" b="1" dirty="0">
                  <a:solidFill>
                    <a:srgbClr val="64C2A4"/>
                  </a:solidFill>
                  <a:latin typeface="Arial" panose="020B0604020202020204" pitchFamily="34" charset="0"/>
                  <a:cs typeface="Arial" panose="020B0604020202020204" pitchFamily="34" charset="0"/>
                </a:rPr>
                <a:t>0.09  </a:t>
              </a:r>
              <a:r>
                <a:rPr lang="en-IN" sz="1600" b="1" dirty="0">
                  <a:solidFill>
                    <a:srgbClr val="AADDA2"/>
                  </a:solidFill>
                  <a:latin typeface="Arial" panose="020B0604020202020204" pitchFamily="34" charset="0"/>
                  <a:cs typeface="Arial" panose="020B0604020202020204" pitchFamily="34" charset="0"/>
                </a:rPr>
                <a:t>0.14  </a:t>
              </a:r>
              <a:r>
                <a:rPr lang="en-IN" sz="1600" b="1" dirty="0">
                  <a:solidFill>
                    <a:srgbClr val="E6F59A"/>
                  </a:solidFill>
                  <a:latin typeface="Arial" panose="020B0604020202020204" pitchFamily="34" charset="0"/>
                  <a:cs typeface="Arial" panose="020B0604020202020204" pitchFamily="34" charset="0"/>
                </a:rPr>
                <a:t>0.18  </a:t>
              </a:r>
              <a:r>
                <a:rPr lang="en-IN" sz="1600" b="1" dirty="0">
                  <a:solidFill>
                    <a:srgbClr val="CBCB98"/>
                  </a:solidFill>
                  <a:latin typeface="Arial" panose="020B0604020202020204" pitchFamily="34" charset="0"/>
                  <a:cs typeface="Arial" panose="020B0604020202020204" pitchFamily="34" charset="0"/>
                </a:rPr>
                <a:t>0.19  </a:t>
              </a:r>
              <a:r>
                <a:rPr lang="en-IN" sz="1600" b="1" dirty="0">
                  <a:solidFill>
                    <a:srgbClr val="FEE08D"/>
                  </a:solidFill>
                  <a:latin typeface="Arial" panose="020B0604020202020204" pitchFamily="34" charset="0"/>
                  <a:cs typeface="Arial" panose="020B0604020202020204" pitchFamily="34" charset="0"/>
                </a:rPr>
                <a:t>0.28  </a:t>
              </a:r>
              <a:r>
                <a:rPr lang="en-IN" sz="1600" b="1" dirty="0">
                  <a:solidFill>
                    <a:srgbClr val="FDAD5F"/>
                  </a:solidFill>
                  <a:latin typeface="Arial" panose="020B0604020202020204" pitchFamily="34" charset="0"/>
                  <a:cs typeface="Arial" panose="020B0604020202020204" pitchFamily="34" charset="0"/>
                </a:rPr>
                <a:t>0.37  </a:t>
              </a:r>
              <a:r>
                <a:rPr lang="en-IN" sz="1600" b="1" dirty="0">
                  <a:solidFill>
                    <a:srgbClr val="F46B41"/>
                  </a:solidFill>
                  <a:latin typeface="Arial" panose="020B0604020202020204" pitchFamily="34" charset="0"/>
                  <a:cs typeface="Arial" panose="020B0604020202020204" pitchFamily="34" charset="0"/>
                </a:rPr>
                <a:t>0.46  </a:t>
              </a:r>
              <a:r>
                <a:rPr lang="en-IN" sz="1600" b="1" dirty="0">
                  <a:solidFill>
                    <a:srgbClr val="D64152"/>
                  </a:solidFill>
                  <a:latin typeface="Arial" panose="020B0604020202020204" pitchFamily="34" charset="0"/>
                  <a:cs typeface="Arial" panose="020B0604020202020204" pitchFamily="34" charset="0"/>
                </a:rPr>
                <a:t>0.69  </a:t>
              </a:r>
              <a:r>
                <a:rPr lang="en-IN" sz="1600" b="1" dirty="0">
                  <a:solidFill>
                    <a:srgbClr val="9F0545"/>
                  </a:solidFill>
                  <a:latin typeface="Arial" panose="020B0604020202020204" pitchFamily="34" charset="0"/>
                  <a:cs typeface="Arial" panose="020B0604020202020204" pitchFamily="34" charset="0"/>
                </a:rPr>
                <a:t>0.93</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F30FF91-8702-51C9-0163-AE9EAA47BBFD}"/>
                    </a:ext>
                  </a:extLst>
                </p:cNvPr>
                <p:cNvSpPr txBox="1"/>
                <p:nvPr/>
              </p:nvSpPr>
              <p:spPr>
                <a:xfrm>
                  <a:off x="4359930" y="5609942"/>
                  <a:ext cx="3531106" cy="17778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IN" sz="1600" b="1" i="1" smtClean="0">
                                <a:latin typeface="Cambria Math" panose="02040503050406030204" pitchFamily="18" charset="0"/>
                              </a:rPr>
                            </m:ctrlPr>
                          </m:fPr>
                          <m:num>
                            <m:r>
                              <a:rPr lang="en-IN" sz="1600" b="1" i="0" smtClean="0">
                                <a:latin typeface="Cambria Math" panose="02040503050406030204" pitchFamily="18" charset="0"/>
                              </a:rPr>
                              <m:t>𝚫</m:t>
                            </m:r>
                            <m:r>
                              <a:rPr lang="en-IN" sz="1600" b="1" i="1" smtClean="0">
                                <a:latin typeface="Cambria Math" panose="02040503050406030204" pitchFamily="18" charset="0"/>
                              </a:rPr>
                              <m:t>𝝈</m:t>
                            </m:r>
                          </m:num>
                          <m:den>
                            <m:sSub>
                              <m:sSubPr>
                                <m:ctrlPr>
                                  <a:rPr lang="en-IN" sz="1600" b="1" i="1" smtClean="0">
                                    <a:latin typeface="Cambria Math" panose="02040503050406030204" pitchFamily="18" charset="0"/>
                                  </a:rPr>
                                </m:ctrlPr>
                              </m:sSubPr>
                              <m:e>
                                <m:r>
                                  <a:rPr lang="en-IN" sz="1600" b="1" i="1" smtClean="0">
                                    <a:latin typeface="Cambria Math" panose="02040503050406030204" pitchFamily="18" charset="0"/>
                                  </a:rPr>
                                  <m:t>𝝈</m:t>
                                </m:r>
                              </m:e>
                              <m:sub>
                                <m:r>
                                  <a:rPr lang="en-IN" sz="1600" b="1" i="1" smtClean="0">
                                    <a:latin typeface="Cambria Math" panose="02040503050406030204" pitchFamily="18" charset="0"/>
                                  </a:rPr>
                                  <m:t>𝒔𝒔</m:t>
                                </m:r>
                              </m:sub>
                            </m:sSub>
                          </m:den>
                        </m:f>
                      </m:oMath>
                    </m:oMathPara>
                  </a14:m>
                  <a:endParaRPr lang="en-IN" sz="1600" b="1" dirty="0">
                    <a:latin typeface="Arial" panose="020B0604020202020204" pitchFamily="34" charset="0"/>
                    <a:cs typeface="Arial" panose="020B0604020202020204" pitchFamily="34" charset="0"/>
                  </a:endParaRPr>
                </a:p>
                <a:p>
                  <a:endParaRPr lang="en-IN" sz="1600" b="1" dirty="0">
                    <a:latin typeface="Arial" panose="020B0604020202020204" pitchFamily="34" charset="0"/>
                    <a:cs typeface="Arial" panose="020B0604020202020204" pitchFamily="34" charset="0"/>
                  </a:endParaRPr>
                </a:p>
              </p:txBody>
            </p:sp>
          </mc:Choice>
          <mc:Fallback xmlns="">
            <p:sp>
              <p:nvSpPr>
                <p:cNvPr id="16" name="TextBox 15">
                  <a:extLst>
                    <a:ext uri="{FF2B5EF4-FFF2-40B4-BE49-F238E27FC236}">
                      <a16:creationId xmlns:a16="http://schemas.microsoft.com/office/drawing/2014/main" id="{98B7D935-64A6-DE58-631C-9C6815B87487}"/>
                    </a:ext>
                  </a:extLst>
                </p:cNvPr>
                <p:cNvSpPr txBox="1">
                  <a:spLocks noRot="1" noChangeAspect="1" noMove="1" noResize="1" noEditPoints="1" noAdjustHandles="1" noChangeArrowheads="1" noChangeShapeType="1" noTextEdit="1"/>
                </p:cNvSpPr>
                <p:nvPr/>
              </p:nvSpPr>
              <p:spPr>
                <a:xfrm>
                  <a:off x="4359930" y="5609942"/>
                  <a:ext cx="3531106" cy="177784"/>
                </a:xfrm>
                <a:prstGeom prst="rect">
                  <a:avLst/>
                </a:prstGeom>
                <a:blipFill>
                  <a:blip r:embed="rId4"/>
                  <a:stretch>
                    <a:fillRect/>
                  </a:stretch>
                </a:blipFill>
              </p:spPr>
              <p:txBody>
                <a:bodyPr/>
                <a:lstStyle/>
                <a:p>
                  <a:r>
                    <a:rPr lang="en-IN">
                      <a:noFill/>
                    </a:rPr>
                    <a:t> </a:t>
                  </a:r>
                </a:p>
              </p:txBody>
            </p:sp>
          </mc:Fallback>
        </mc:AlternateContent>
      </p:grpSp>
    </p:spTree>
    <p:extLst>
      <p:ext uri="{BB962C8B-B14F-4D97-AF65-F5344CB8AC3E}">
        <p14:creationId xmlns:p14="http://schemas.microsoft.com/office/powerpoint/2010/main" val="1473985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99C9D-0967-2BEA-5DF2-13C9752B45DB}"/>
              </a:ext>
            </a:extLst>
          </p:cNvPr>
          <p:cNvSpPr>
            <a:spLocks noGrp="1"/>
          </p:cNvSpPr>
          <p:nvPr>
            <p:ph type="title"/>
          </p:nvPr>
        </p:nvSpPr>
        <p:spPr>
          <a:xfrm>
            <a:off x="347723" y="-68240"/>
            <a:ext cx="10515600" cy="1325563"/>
          </a:xfrm>
        </p:spPr>
        <p:txBody>
          <a:bodyPr/>
          <a:lstStyle/>
          <a:p>
            <a:r>
              <a:rPr lang="en-US" dirty="0"/>
              <a:t>A physics-based RSF model </a:t>
            </a:r>
            <a:endParaRPr lang="en-IN"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AE1ADEE4-050D-EA18-F88B-289E325B3B25}"/>
                  </a:ext>
                </a:extLst>
              </p:cNvPr>
              <p:cNvSpPr>
                <a:spLocks noGrp="1"/>
              </p:cNvSpPr>
              <p:nvPr>
                <p:ph idx="1"/>
              </p:nvPr>
            </p:nvSpPr>
            <p:spPr>
              <a:xfrm>
                <a:off x="405533" y="1096167"/>
                <a:ext cx="5690468" cy="5549960"/>
              </a:xfrm>
            </p:spPr>
            <p:txBody>
              <a:bodyPr>
                <a:normAutofit lnSpcReduction="10000"/>
              </a:bodyPr>
              <a:lstStyle/>
              <a:p>
                <a:pPr>
                  <a:buFont typeface="Wingdings" panose="05000000000000000000" pitchFamily="2" charset="2"/>
                  <a:buChar char="q"/>
                </a:pPr>
                <a:r>
                  <a:rPr lang="en-US" sz="2400" dirty="0"/>
                  <a:t>To separate out slip rate, contact area and contact quality dependent contributions to shear strength evolution, we derived a new RSF framework.</a:t>
                </a:r>
              </a:p>
              <a:p>
                <a:pPr marL="0" indent="0">
                  <a:buNone/>
                </a:pPr>
                <a:endParaRPr lang="en-IN" sz="2400" dirty="0"/>
              </a:p>
              <a:p>
                <a:pPr>
                  <a:buFont typeface="Wingdings" panose="05000000000000000000" pitchFamily="2" charset="2"/>
                  <a:buChar char="q"/>
                </a:pPr>
                <a:r>
                  <a:rPr lang="en-IN" sz="2400" dirty="0"/>
                  <a:t>If the strength contrast is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𝑆</m:t>
                        </m:r>
                      </m:e>
                      <m:sub>
                        <m:r>
                          <m:rPr>
                            <m:sty m:val="p"/>
                          </m:rPr>
                          <a:rPr lang="en-US" sz="2400" b="0" i="0" smtClean="0">
                            <a:latin typeface="Cambria Math" panose="02040503050406030204" pitchFamily="18" charset="0"/>
                          </a:rPr>
                          <m:t>Δ</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𝑆</m:t>
                        </m:r>
                      </m:e>
                      <m:sub>
                        <m:r>
                          <a:rPr lang="en-IN" sz="2400" b="0" i="1" smtClean="0">
                            <a:latin typeface="Cambria Math" panose="02040503050406030204" pitchFamily="18" charset="0"/>
                          </a:rPr>
                          <m:t>𝑠𝑠</m:t>
                        </m:r>
                      </m:sub>
                    </m:sSub>
                  </m:oMath>
                </a14:m>
                <a:r>
                  <a:rPr lang="en-US" sz="2400" dirty="0"/>
                  <a:t>, the state evolution due to change in normal stress alone is described by:</a:t>
                </a:r>
              </a:p>
              <a:p>
                <a:pPr marL="0" indent="0">
                  <a:buNone/>
                </a:pPr>
                <a14:m>
                  <m:oMathPara xmlns:m="http://schemas.openxmlformats.org/officeDocument/2006/math">
                    <m:oMathParaPr>
                      <m:jc m:val="centerGroup"/>
                    </m:oMathParaPr>
                    <m:oMath xmlns:m="http://schemas.openxmlformats.org/officeDocument/2006/math">
                      <m:f>
                        <m:fPr>
                          <m:ctrlPr>
                            <a:rPr lang="en-US" sz="2400" b="0" i="1" smtClean="0">
                              <a:latin typeface="Cambria Math" panose="02040503050406030204" pitchFamily="18" charset="0"/>
                            </a:rPr>
                          </m:ctrlPr>
                        </m:fPr>
                        <m:num>
                          <m:r>
                            <m:rPr>
                              <m:sty m:val="p"/>
                            </m:rPr>
                            <a:rPr lang="en-IN" sz="2400" b="0" i="0" smtClean="0">
                              <a:latin typeface="Cambria Math" panose="02040503050406030204" pitchFamily="18" charset="0"/>
                            </a:rPr>
                            <m:t>Δ</m:t>
                          </m:r>
                          <m:r>
                            <a:rPr lang="en-IN" sz="2400" b="0" i="1" smtClean="0">
                              <a:latin typeface="Cambria Math" panose="02040503050406030204" pitchFamily="18" charset="0"/>
                            </a:rPr>
                            <m:t>𝜃</m:t>
                          </m:r>
                        </m:num>
                        <m:den>
                          <m:r>
                            <a:rPr lang="en-IN" sz="2400" b="0" i="1" smtClean="0">
                              <a:latin typeface="Cambria Math" panose="02040503050406030204" pitchFamily="18" charset="0"/>
                            </a:rPr>
                            <m:t>𝜃</m:t>
                          </m:r>
                        </m:den>
                      </m:f>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𝜇</m:t>
                          </m:r>
                          <m:r>
                            <m:rPr>
                              <m:sty m:val="p"/>
                            </m:rPr>
                            <a:rPr lang="en-IN" sz="2400" b="0" i="0" smtClean="0">
                              <a:latin typeface="Cambria Math" panose="02040503050406030204" pitchFamily="18" charset="0"/>
                            </a:rPr>
                            <m:t>Δ</m:t>
                          </m:r>
                          <m:r>
                            <a:rPr lang="en-IN" sz="2400" b="0" i="1" smtClean="0">
                              <a:latin typeface="Cambria Math" panose="02040503050406030204" pitchFamily="18" charset="0"/>
                            </a:rPr>
                            <m:t>𝜎</m:t>
                          </m:r>
                        </m:num>
                        <m:den>
                          <m:sSub>
                            <m:sSubPr>
                              <m:ctrlPr>
                                <a:rPr lang="en-US" sz="2400" b="0" i="1" smtClean="0">
                                  <a:latin typeface="Cambria Math" panose="02040503050406030204" pitchFamily="18" charset="0"/>
                                </a:rPr>
                              </m:ctrlPr>
                            </m:sSubPr>
                            <m:e>
                              <m:r>
                                <a:rPr lang="en-IN" sz="2400" b="0" i="1" smtClean="0">
                                  <a:latin typeface="Cambria Math" panose="02040503050406030204" pitchFamily="18" charset="0"/>
                                </a:rPr>
                                <m:t>𝑏</m:t>
                              </m:r>
                              <m:r>
                                <a:rPr lang="en-US" sz="2400" b="0" i="1" smtClean="0">
                                  <a:latin typeface="Cambria Math" panose="02040503050406030204" pitchFamily="18" charset="0"/>
                                </a:rPr>
                                <m:t>𝜎</m:t>
                              </m:r>
                            </m:e>
                            <m:sub>
                              <m:r>
                                <a:rPr lang="en-US" sz="2400" b="0" i="1" smtClean="0">
                                  <a:latin typeface="Cambria Math" panose="02040503050406030204" pitchFamily="18" charset="0"/>
                                </a:rPr>
                                <m:t>𝑓</m:t>
                              </m:r>
                            </m:sub>
                          </m:sSub>
                        </m:den>
                      </m:f>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1−</m:t>
                          </m:r>
                          <m:f>
                            <m:fPr>
                              <m:ctrlPr>
                                <a:rPr lang="en-US" sz="2400" b="0" i="1" smtClean="0">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rPr>
                                    <m:t>𝑆</m:t>
                                  </m:r>
                                </m:e>
                                <m:sub>
                                  <m:r>
                                    <m:rPr>
                                      <m:sty m:val="p"/>
                                    </m:rPr>
                                    <a:rPr lang="en-US" sz="2400">
                                      <a:latin typeface="Cambria Math" panose="02040503050406030204" pitchFamily="18" charset="0"/>
                                    </a:rPr>
                                    <m:t>Δ</m:t>
                                  </m:r>
                                </m:sub>
                              </m:sSub>
                            </m:num>
                            <m:den>
                              <m:r>
                                <a:rPr lang="en-US" sz="2400" b="0" i="1" smtClean="0">
                                  <a:latin typeface="Cambria Math" panose="02040503050406030204" pitchFamily="18" charset="0"/>
                                </a:rPr>
                                <m:t>𝑆</m:t>
                              </m:r>
                            </m:den>
                          </m:f>
                        </m:e>
                      </m:d>
                      <m:r>
                        <a:rPr lang="en-IN" sz="2400" b="0" i="1" smtClean="0">
                          <a:latin typeface="Cambria Math" panose="02040503050406030204" pitchFamily="18" charset="0"/>
                        </a:rPr>
                        <m:t>.</m:t>
                      </m:r>
                    </m:oMath>
                  </m:oMathPara>
                </a14:m>
                <a:endParaRPr lang="en-US" sz="2400" b="0" dirty="0"/>
              </a:p>
              <a:p>
                <a:pPr marL="0" indent="0">
                  <a:buNone/>
                </a:pPr>
                <a:endParaRPr lang="en-US" sz="2400" b="0" dirty="0"/>
              </a:p>
              <a:p>
                <a:pPr>
                  <a:buFont typeface="Wingdings" panose="05000000000000000000" pitchFamily="2" charset="2"/>
                  <a:buChar char="q"/>
                </a:pPr>
                <a:r>
                  <a:rPr lang="en-US" sz="2400" dirty="0"/>
                  <a:t>Note, the instantaneous quality </a:t>
                </a:r>
                <a14:m>
                  <m:oMath xmlns:m="http://schemas.openxmlformats.org/officeDocument/2006/math">
                    <m:r>
                      <a:rPr lang="en-IN" sz="2400" b="0" i="1" smtClean="0">
                        <a:latin typeface="Cambria Math" panose="02040503050406030204" pitchFamily="18" charset="0"/>
                      </a:rPr>
                      <m:t>𝑆</m:t>
                    </m:r>
                  </m:oMath>
                </a14:m>
                <a:r>
                  <a:rPr lang="en-US" sz="2400" b="0" dirty="0"/>
                  <a:t> is an evolving quantity and we derive equations for the evolution of </a:t>
                </a:r>
                <a14:m>
                  <m:oMath xmlns:m="http://schemas.openxmlformats.org/officeDocument/2006/math">
                    <m:r>
                      <a:rPr lang="en-IN" sz="2400" b="0" i="1" smtClean="0">
                        <a:latin typeface="Cambria Math" panose="02040503050406030204" pitchFamily="18" charset="0"/>
                      </a:rPr>
                      <m:t>𝑆</m:t>
                    </m:r>
                  </m:oMath>
                </a14:m>
                <a:r>
                  <a:rPr lang="en-US" sz="2400" b="0" dirty="0"/>
                  <a:t> as well.</a:t>
                </a:r>
              </a:p>
            </p:txBody>
          </p:sp>
        </mc:Choice>
        <mc:Fallback>
          <p:sp>
            <p:nvSpPr>
              <p:cNvPr id="3" name="Content Placeholder 2">
                <a:extLst>
                  <a:ext uri="{FF2B5EF4-FFF2-40B4-BE49-F238E27FC236}">
                    <a16:creationId xmlns:a16="http://schemas.microsoft.com/office/drawing/2014/main" id="{AE1ADEE4-050D-EA18-F88B-289E325B3B25}"/>
                  </a:ext>
                </a:extLst>
              </p:cNvPr>
              <p:cNvSpPr>
                <a:spLocks noGrp="1" noRot="1" noChangeAspect="1" noMove="1" noResize="1" noEditPoints="1" noAdjustHandles="1" noChangeArrowheads="1" noChangeShapeType="1" noTextEdit="1"/>
              </p:cNvSpPr>
              <p:nvPr>
                <p:ph idx="1"/>
              </p:nvPr>
            </p:nvSpPr>
            <p:spPr>
              <a:xfrm>
                <a:off x="405533" y="1096167"/>
                <a:ext cx="5690468" cy="5549960"/>
              </a:xfrm>
              <a:blipFill>
                <a:blip r:embed="rId3"/>
                <a:stretch>
                  <a:fillRect l="-1501" t="-2088" r="-2036"/>
                </a:stretch>
              </a:blipFill>
            </p:spPr>
            <p:txBody>
              <a:bodyPr/>
              <a:lstStyle/>
              <a:p>
                <a:r>
                  <a:rPr lang="en-IN">
                    <a:noFill/>
                  </a:rPr>
                  <a:t> </a:t>
                </a:r>
              </a:p>
            </p:txBody>
          </p:sp>
        </mc:Fallback>
      </mc:AlternateContent>
      <p:grpSp>
        <p:nvGrpSpPr>
          <p:cNvPr id="4" name="Group 3">
            <a:extLst>
              <a:ext uri="{FF2B5EF4-FFF2-40B4-BE49-F238E27FC236}">
                <a16:creationId xmlns:a16="http://schemas.microsoft.com/office/drawing/2014/main" id="{49B22944-2B78-4360-DF0A-04520F9824AF}"/>
              </a:ext>
            </a:extLst>
          </p:cNvPr>
          <p:cNvGrpSpPr/>
          <p:nvPr/>
        </p:nvGrpSpPr>
        <p:grpSpPr>
          <a:xfrm>
            <a:off x="6381200" y="873718"/>
            <a:ext cx="5463077" cy="3744313"/>
            <a:chOff x="6565900" y="1748554"/>
            <a:chExt cx="5463077" cy="3744313"/>
          </a:xfrm>
        </p:grpSpPr>
        <p:pic>
          <p:nvPicPr>
            <p:cNvPr id="6" name="Picture 5">
              <a:extLst>
                <a:ext uri="{FF2B5EF4-FFF2-40B4-BE49-F238E27FC236}">
                  <a16:creationId xmlns:a16="http://schemas.microsoft.com/office/drawing/2014/main" id="{1ADC32B2-4C4B-2703-541F-33192217FB1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5860" t="11639" r="6704" b="8326"/>
            <a:stretch/>
          </p:blipFill>
          <p:spPr bwMode="auto">
            <a:xfrm>
              <a:off x="6565900" y="1748554"/>
              <a:ext cx="5463077" cy="3744313"/>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F0FFB25-FACC-64E0-11DD-F47E0D8A25C3}"/>
                    </a:ext>
                  </a:extLst>
                </p:cNvPr>
                <p:cNvSpPr txBox="1"/>
                <p:nvPr/>
              </p:nvSpPr>
              <p:spPr>
                <a:xfrm>
                  <a:off x="11225793" y="1923301"/>
                  <a:ext cx="653723" cy="276999"/>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200" i="1" smtClean="0">
                                <a:ln w="0"/>
                                <a:effectLst>
                                  <a:outerShdw blurRad="38100" dist="19050" dir="2700000" algn="tl" rotWithShape="0">
                                    <a:schemeClr val="dk1">
                                      <a:alpha val="40000"/>
                                    </a:schemeClr>
                                  </a:outerShdw>
                                </a:effectLst>
                                <a:latin typeface="Cambria Math" panose="02040503050406030204" pitchFamily="18" charset="0"/>
                              </a:rPr>
                            </m:ctrlPr>
                          </m:sSubPr>
                          <m:e>
                            <m:r>
                              <m:rPr>
                                <m:sty m:val="p"/>
                              </m:rPr>
                              <a:rPr lang="en-US" sz="1200" i="0" smtClean="0">
                                <a:ln w="0"/>
                                <a:effectLst>
                                  <a:outerShdw blurRad="38100" dist="19050" dir="2700000" algn="tl" rotWithShape="0">
                                    <a:schemeClr val="dk1">
                                      <a:alpha val="40000"/>
                                    </a:schemeClr>
                                  </a:outerShdw>
                                </a:effectLst>
                                <a:latin typeface="Cambria Math" panose="02040503050406030204" pitchFamily="18" charset="0"/>
                              </a:rPr>
                              <m:t>S</m:t>
                            </m:r>
                          </m:e>
                          <m:sub>
                            <m:r>
                              <m:rPr>
                                <m:sty m:val="p"/>
                              </m:rPr>
                              <a:rPr lang="en-US" sz="1200" i="0" smtClean="0">
                                <a:ln w="0"/>
                                <a:effectLst>
                                  <a:outerShdw blurRad="38100" dist="19050" dir="2700000" algn="tl" rotWithShape="0">
                                    <a:schemeClr val="dk1">
                                      <a:alpha val="40000"/>
                                    </a:schemeClr>
                                  </a:outerShdw>
                                </a:effectLst>
                                <a:latin typeface="Cambria Math" panose="02040503050406030204" pitchFamily="18" charset="0"/>
                              </a:rPr>
                              <m:t>Δ</m:t>
                            </m:r>
                          </m:sub>
                        </m:sSub>
                        <m:r>
                          <a:rPr lang="en-US" sz="1200" i="0" smtClean="0">
                            <a:ln w="0"/>
                            <a:effectLst>
                              <a:outerShdw blurRad="38100" dist="19050" dir="2700000" algn="tl" rotWithShape="0">
                                <a:schemeClr val="dk1">
                                  <a:alpha val="40000"/>
                                </a:schemeClr>
                              </a:outerShdw>
                            </a:effectLst>
                            <a:latin typeface="Cambria Math" panose="02040503050406030204" pitchFamily="18" charset="0"/>
                          </a:rPr>
                          <m:t>/</m:t>
                        </m:r>
                        <m:sSub>
                          <m:sSubPr>
                            <m:ctrlPr>
                              <a:rPr lang="en-US" sz="1200" i="1" smtClean="0">
                                <a:ln w="0"/>
                                <a:effectLst>
                                  <a:outerShdw blurRad="38100" dist="19050" dir="2700000" algn="tl" rotWithShape="0">
                                    <a:schemeClr val="dk1">
                                      <a:alpha val="40000"/>
                                    </a:schemeClr>
                                  </a:outerShdw>
                                </a:effectLst>
                                <a:latin typeface="Cambria Math" panose="02040503050406030204" pitchFamily="18" charset="0"/>
                              </a:rPr>
                            </m:ctrlPr>
                          </m:sSubPr>
                          <m:e>
                            <m:r>
                              <m:rPr>
                                <m:sty m:val="p"/>
                              </m:rPr>
                              <a:rPr lang="en-US" sz="1200" i="0" smtClean="0">
                                <a:ln w="0"/>
                                <a:effectLst>
                                  <a:outerShdw blurRad="38100" dist="19050" dir="2700000" algn="tl" rotWithShape="0">
                                    <a:schemeClr val="dk1">
                                      <a:alpha val="40000"/>
                                    </a:schemeClr>
                                  </a:outerShdw>
                                </a:effectLst>
                                <a:latin typeface="Cambria Math" panose="02040503050406030204" pitchFamily="18" charset="0"/>
                              </a:rPr>
                              <m:t>S</m:t>
                            </m:r>
                          </m:e>
                          <m:sub>
                            <m:r>
                              <m:rPr>
                                <m:sty m:val="p"/>
                              </m:rPr>
                              <a:rPr lang="en-IN" sz="1200" b="0" i="0" smtClean="0">
                                <a:ln w="0"/>
                                <a:effectLst>
                                  <a:outerShdw blurRad="38100" dist="19050" dir="2700000" algn="tl" rotWithShape="0">
                                    <a:schemeClr val="dk1">
                                      <a:alpha val="40000"/>
                                    </a:schemeClr>
                                  </a:outerShdw>
                                </a:effectLst>
                                <a:latin typeface="Cambria Math" panose="02040503050406030204" pitchFamily="18" charset="0"/>
                              </a:rPr>
                              <m:t>ss</m:t>
                            </m:r>
                          </m:sub>
                        </m:sSub>
                      </m:oMath>
                    </m:oMathPara>
                  </a14:m>
                  <a:endParaRPr lang="en-IN" sz="1200" dirty="0"/>
                </a:p>
              </p:txBody>
            </p:sp>
          </mc:Choice>
          <mc:Fallback xmlns="">
            <p:sp>
              <p:nvSpPr>
                <p:cNvPr id="10" name="TextBox 9">
                  <a:extLst>
                    <a:ext uri="{FF2B5EF4-FFF2-40B4-BE49-F238E27FC236}">
                      <a16:creationId xmlns:a16="http://schemas.microsoft.com/office/drawing/2014/main" id="{2F0FFB25-FACC-64E0-11DD-F47E0D8A25C3}"/>
                    </a:ext>
                  </a:extLst>
                </p:cNvPr>
                <p:cNvSpPr txBox="1">
                  <a:spLocks noRot="1" noChangeAspect="1" noMove="1" noResize="1" noEditPoints="1" noAdjustHandles="1" noChangeArrowheads="1" noChangeShapeType="1" noTextEdit="1"/>
                </p:cNvSpPr>
                <p:nvPr/>
              </p:nvSpPr>
              <p:spPr>
                <a:xfrm>
                  <a:off x="11225793" y="1923301"/>
                  <a:ext cx="653723" cy="276999"/>
                </a:xfrm>
                <a:prstGeom prst="rect">
                  <a:avLst/>
                </a:prstGeom>
                <a:blipFill>
                  <a:blip r:embed="rId5"/>
                  <a:stretch>
                    <a:fillRect b="-13043"/>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BFA5166-5E35-161C-AA22-B10EFB07F386}"/>
                    </a:ext>
                  </a:extLst>
                </p:cNvPr>
                <p:cNvSpPr txBox="1"/>
                <p:nvPr/>
              </p:nvSpPr>
              <p:spPr>
                <a:xfrm>
                  <a:off x="8970940" y="3727268"/>
                  <a:ext cx="506887" cy="338554"/>
                </a:xfrm>
                <a:prstGeom prst="rect">
                  <a:avLst/>
                </a:prstGeom>
                <a:solidFill>
                  <a:srgbClr val="404040"/>
                </a:solid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n w="0"/>
                                <a:solidFill>
                                  <a:schemeClr val="bg1"/>
                                </a:solidFill>
                                <a:effectLst>
                                  <a:outerShdw blurRad="38100" dist="19050" dir="2700000" algn="tl" rotWithShape="0">
                                    <a:schemeClr val="dk1">
                                      <a:alpha val="40000"/>
                                    </a:schemeClr>
                                  </a:outerShdw>
                                </a:effectLst>
                                <a:latin typeface="Cambria Math" panose="02040503050406030204" pitchFamily="18" charset="0"/>
                              </a:rPr>
                            </m:ctrlPr>
                          </m:sSubPr>
                          <m:e>
                            <m:r>
                              <m:rPr>
                                <m:sty m:val="p"/>
                              </m:rPr>
                              <a:rPr lang="en-US" sz="1600" i="0" smtClean="0">
                                <a:ln w="0"/>
                                <a:solidFill>
                                  <a:schemeClr val="bg1"/>
                                </a:solidFill>
                                <a:effectLst>
                                  <a:outerShdw blurRad="38100" dist="19050" dir="2700000" algn="tl" rotWithShape="0">
                                    <a:schemeClr val="dk1">
                                      <a:alpha val="40000"/>
                                    </a:schemeClr>
                                  </a:outerShdw>
                                </a:effectLst>
                                <a:latin typeface="Cambria Math" panose="02040503050406030204" pitchFamily="18" charset="0"/>
                              </a:rPr>
                              <m:t>S</m:t>
                            </m:r>
                          </m:e>
                          <m:sub>
                            <m:r>
                              <a:rPr lang="en-US" sz="1600" b="0" i="1" smtClean="0">
                                <a:ln w="0"/>
                                <a:solidFill>
                                  <a:schemeClr val="bg1"/>
                                </a:solidFill>
                                <a:effectLst>
                                  <a:outerShdw blurRad="38100" dist="19050" dir="2700000" algn="tl" rotWithShape="0">
                                    <a:schemeClr val="dk1">
                                      <a:alpha val="40000"/>
                                    </a:schemeClr>
                                  </a:outerShdw>
                                </a:effectLst>
                                <a:latin typeface="Cambria Math" panose="02040503050406030204" pitchFamily="18" charset="0"/>
                              </a:rPr>
                              <m:t>𝑠𝑠</m:t>
                            </m:r>
                          </m:sub>
                        </m:sSub>
                      </m:oMath>
                    </m:oMathPara>
                  </a14:m>
                  <a:endParaRPr lang="en-IN" sz="1600" dirty="0"/>
                </a:p>
              </p:txBody>
            </p:sp>
          </mc:Choice>
          <mc:Fallback xmlns="">
            <p:sp>
              <p:nvSpPr>
                <p:cNvPr id="11" name="TextBox 10">
                  <a:extLst>
                    <a:ext uri="{FF2B5EF4-FFF2-40B4-BE49-F238E27FC236}">
                      <a16:creationId xmlns:a16="http://schemas.microsoft.com/office/drawing/2014/main" id="{8BFA5166-5E35-161C-AA22-B10EFB07F386}"/>
                    </a:ext>
                  </a:extLst>
                </p:cNvPr>
                <p:cNvSpPr txBox="1">
                  <a:spLocks noRot="1" noChangeAspect="1" noMove="1" noResize="1" noEditPoints="1" noAdjustHandles="1" noChangeArrowheads="1" noChangeShapeType="1" noTextEdit="1"/>
                </p:cNvSpPr>
                <p:nvPr/>
              </p:nvSpPr>
              <p:spPr>
                <a:xfrm>
                  <a:off x="8970940" y="3727268"/>
                  <a:ext cx="506887" cy="338554"/>
                </a:xfrm>
                <a:prstGeom prst="rect">
                  <a:avLst/>
                </a:prstGeom>
                <a:blipFill>
                  <a:blip r:embed="rId6"/>
                  <a:stretch>
                    <a:fillRect b="-1786"/>
                  </a:stretch>
                </a:blipFill>
              </p:spPr>
              <p:txBody>
                <a:bodyPr/>
                <a:lstStyle/>
                <a:p>
                  <a:r>
                    <a:rPr lang="en-IN">
                      <a:noFill/>
                    </a:rPr>
                    <a:t> </a:t>
                  </a:r>
                </a:p>
              </p:txBody>
            </p:sp>
          </mc:Fallback>
        </mc:AlternateContent>
      </p:gr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F411D7B4-7D70-9827-1716-8A5A9FAE6777}"/>
                  </a:ext>
                </a:extLst>
              </p:cNvPr>
              <p:cNvSpPr txBox="1"/>
              <p:nvPr/>
            </p:nvSpPr>
            <p:spPr>
              <a:xfrm>
                <a:off x="6319049" y="4644857"/>
                <a:ext cx="5375766" cy="9221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IN" sz="2400" b="0" i="1" smtClean="0">
                              <a:latin typeface="Cambria Math" panose="02040503050406030204" pitchFamily="18" charset="0"/>
                            </a:rPr>
                          </m:ctrlPr>
                        </m:sSubPr>
                        <m:e>
                          <m:r>
                            <a:rPr lang="en-IN" sz="2400" b="0" i="1" smtClean="0">
                              <a:latin typeface="Cambria Math" panose="02040503050406030204" pitchFamily="18" charset="0"/>
                            </a:rPr>
                            <m:t>𝜏</m:t>
                          </m:r>
                        </m:e>
                        <m:sub>
                          <m:r>
                            <a:rPr lang="en-IN" sz="2400" b="0" i="1" smtClean="0">
                              <a:latin typeface="Cambria Math" panose="02040503050406030204" pitchFamily="18" charset="0"/>
                            </a:rPr>
                            <m:t>𝑓</m:t>
                          </m:r>
                        </m:sub>
                      </m:sSub>
                      <m:r>
                        <a:rPr lang="en-IN" sz="2400" b="0" i="1" smtClean="0">
                          <a:latin typeface="Cambria Math" panose="02040503050406030204" pitchFamily="18" charset="0"/>
                        </a:rPr>
                        <m:t>=</m:t>
                      </m:r>
                      <m:sSub>
                        <m:sSubPr>
                          <m:ctrlPr>
                            <a:rPr lang="en-IN" sz="2400" b="0" i="1" smtClean="0">
                              <a:latin typeface="Cambria Math" panose="02040503050406030204" pitchFamily="18" charset="0"/>
                            </a:rPr>
                          </m:ctrlPr>
                        </m:sSubPr>
                        <m:e>
                          <m:r>
                            <a:rPr lang="en-IN" sz="2400" b="0" i="1" smtClean="0">
                              <a:latin typeface="Cambria Math" panose="02040503050406030204" pitchFamily="18" charset="0"/>
                            </a:rPr>
                            <m:t>𝜏</m:t>
                          </m:r>
                        </m:e>
                        <m:sub>
                          <m:r>
                            <a:rPr lang="en-IN" sz="2400" b="0" i="1" smtClean="0">
                              <a:latin typeface="Cambria Math" panose="02040503050406030204" pitchFamily="18" charset="0"/>
                            </a:rPr>
                            <m:t>∗</m:t>
                          </m:r>
                        </m:sub>
                      </m:sSub>
                      <m:d>
                        <m:dPr>
                          <m:begChr m:val="["/>
                          <m:endChr m:val="]"/>
                          <m:ctrlPr>
                            <a:rPr lang="en-IN" sz="2400" b="0" i="1" smtClean="0">
                              <a:solidFill>
                                <a:srgbClr val="FF0000"/>
                              </a:solidFill>
                              <a:latin typeface="Cambria Math" panose="02040503050406030204" pitchFamily="18" charset="0"/>
                            </a:rPr>
                          </m:ctrlPr>
                        </m:dPr>
                        <m:e>
                          <m:r>
                            <a:rPr lang="en-IN" sz="2400" b="0" i="1" smtClean="0">
                              <a:solidFill>
                                <a:srgbClr val="FF0000"/>
                              </a:solidFill>
                              <a:latin typeface="Cambria Math" panose="02040503050406030204" pitchFamily="18" charset="0"/>
                            </a:rPr>
                            <m:t>1+</m:t>
                          </m:r>
                          <m:f>
                            <m:fPr>
                              <m:ctrlPr>
                                <a:rPr lang="en-IN" sz="2400" b="0" i="1" smtClean="0">
                                  <a:solidFill>
                                    <a:srgbClr val="FF0000"/>
                                  </a:solidFill>
                                  <a:latin typeface="Cambria Math" panose="02040503050406030204" pitchFamily="18" charset="0"/>
                                </a:rPr>
                              </m:ctrlPr>
                            </m:fPr>
                            <m:num>
                              <m:r>
                                <a:rPr lang="en-IN" sz="2400" b="0" i="1" smtClean="0">
                                  <a:solidFill>
                                    <a:srgbClr val="FF0000"/>
                                  </a:solidFill>
                                  <a:latin typeface="Cambria Math" panose="02040503050406030204" pitchFamily="18" charset="0"/>
                                </a:rPr>
                                <m:t>𝑎</m:t>
                              </m:r>
                            </m:num>
                            <m:den>
                              <m:sSub>
                                <m:sSubPr>
                                  <m:ctrlPr>
                                    <a:rPr lang="en-IN" sz="2400" b="0" i="1" smtClean="0">
                                      <a:solidFill>
                                        <a:srgbClr val="FF0000"/>
                                      </a:solidFill>
                                      <a:latin typeface="Cambria Math" panose="02040503050406030204" pitchFamily="18" charset="0"/>
                                    </a:rPr>
                                  </m:ctrlPr>
                                </m:sSubPr>
                                <m:e>
                                  <m:r>
                                    <a:rPr lang="en-IN" sz="2400" b="0" i="1" smtClean="0">
                                      <a:solidFill>
                                        <a:srgbClr val="FF0000"/>
                                      </a:solidFill>
                                      <a:latin typeface="Cambria Math" panose="02040503050406030204" pitchFamily="18" charset="0"/>
                                    </a:rPr>
                                    <m:t>𝜇</m:t>
                                  </m:r>
                                </m:e>
                                <m:sub>
                                  <m:r>
                                    <a:rPr lang="en-IN" sz="2400" b="0" i="1" smtClean="0">
                                      <a:solidFill>
                                        <a:srgbClr val="FF0000"/>
                                      </a:solidFill>
                                      <a:latin typeface="Cambria Math" panose="02040503050406030204" pitchFamily="18" charset="0"/>
                                    </a:rPr>
                                    <m:t>∗</m:t>
                                  </m:r>
                                </m:sub>
                              </m:sSub>
                            </m:den>
                          </m:f>
                          <m:func>
                            <m:funcPr>
                              <m:ctrlPr>
                                <a:rPr lang="en-IN" sz="2400" b="0" i="1" smtClean="0">
                                  <a:solidFill>
                                    <a:srgbClr val="FF0000"/>
                                  </a:solidFill>
                                  <a:latin typeface="Cambria Math" panose="02040503050406030204" pitchFamily="18" charset="0"/>
                                </a:rPr>
                              </m:ctrlPr>
                            </m:funcPr>
                            <m:fName>
                              <m:r>
                                <m:rPr>
                                  <m:sty m:val="p"/>
                                </m:rPr>
                                <a:rPr lang="en-IN" sz="2400" b="0" i="0" smtClean="0">
                                  <a:solidFill>
                                    <a:srgbClr val="FF0000"/>
                                  </a:solidFill>
                                  <a:latin typeface="Cambria Math" panose="02040503050406030204" pitchFamily="18" charset="0"/>
                                </a:rPr>
                                <m:t>ln</m:t>
                              </m:r>
                            </m:fName>
                            <m:e>
                              <m:d>
                                <m:dPr>
                                  <m:ctrlPr>
                                    <a:rPr lang="en-IN" sz="2400" b="0" i="1" smtClean="0">
                                      <a:solidFill>
                                        <a:srgbClr val="FF0000"/>
                                      </a:solidFill>
                                      <a:latin typeface="Cambria Math" panose="02040503050406030204" pitchFamily="18" charset="0"/>
                                    </a:rPr>
                                  </m:ctrlPr>
                                </m:dPr>
                                <m:e>
                                  <m:f>
                                    <m:fPr>
                                      <m:ctrlPr>
                                        <a:rPr lang="en-IN" sz="2400" b="0" i="1" smtClean="0">
                                          <a:solidFill>
                                            <a:srgbClr val="FF0000"/>
                                          </a:solidFill>
                                          <a:latin typeface="Cambria Math" panose="02040503050406030204" pitchFamily="18" charset="0"/>
                                        </a:rPr>
                                      </m:ctrlPr>
                                    </m:fPr>
                                    <m:num>
                                      <m:r>
                                        <a:rPr lang="en-IN" sz="2400" b="0" i="1" smtClean="0">
                                          <a:solidFill>
                                            <a:srgbClr val="FF0000"/>
                                          </a:solidFill>
                                          <a:latin typeface="Cambria Math" panose="02040503050406030204" pitchFamily="18" charset="0"/>
                                        </a:rPr>
                                        <m:t>𝑉</m:t>
                                      </m:r>
                                    </m:num>
                                    <m:den>
                                      <m:sSub>
                                        <m:sSubPr>
                                          <m:ctrlPr>
                                            <a:rPr lang="en-IN" sz="2400" b="0" i="1" smtClean="0">
                                              <a:solidFill>
                                                <a:srgbClr val="FF0000"/>
                                              </a:solidFill>
                                              <a:latin typeface="Cambria Math" panose="02040503050406030204" pitchFamily="18" charset="0"/>
                                            </a:rPr>
                                          </m:ctrlPr>
                                        </m:sSubPr>
                                        <m:e>
                                          <m:r>
                                            <a:rPr lang="en-IN" sz="2400" b="0" i="1" smtClean="0">
                                              <a:solidFill>
                                                <a:srgbClr val="FF0000"/>
                                              </a:solidFill>
                                              <a:latin typeface="Cambria Math" panose="02040503050406030204" pitchFamily="18" charset="0"/>
                                            </a:rPr>
                                            <m:t>𝑉</m:t>
                                          </m:r>
                                        </m:e>
                                        <m:sub>
                                          <m:r>
                                            <a:rPr lang="en-IN" sz="2400" b="0" i="1" smtClean="0">
                                              <a:solidFill>
                                                <a:srgbClr val="FF0000"/>
                                              </a:solidFill>
                                              <a:latin typeface="Cambria Math" panose="02040503050406030204" pitchFamily="18" charset="0"/>
                                            </a:rPr>
                                            <m:t>∗</m:t>
                                          </m:r>
                                        </m:sub>
                                      </m:sSub>
                                    </m:den>
                                  </m:f>
                                </m:e>
                              </m:d>
                            </m:e>
                          </m:func>
                        </m:e>
                      </m:d>
                      <m:d>
                        <m:dPr>
                          <m:begChr m:val="["/>
                          <m:endChr m:val="]"/>
                          <m:ctrlPr>
                            <a:rPr lang="en-IN" sz="2400" b="0" i="1" smtClean="0">
                              <a:solidFill>
                                <a:srgbClr val="00B050"/>
                              </a:solidFill>
                              <a:latin typeface="Cambria Math" panose="02040503050406030204" pitchFamily="18" charset="0"/>
                            </a:rPr>
                          </m:ctrlPr>
                        </m:dPr>
                        <m:e>
                          <m:r>
                            <a:rPr lang="en-IN" sz="2400" b="0" i="1" smtClean="0">
                              <a:solidFill>
                                <a:srgbClr val="00B050"/>
                              </a:solidFill>
                              <a:latin typeface="Cambria Math" panose="02040503050406030204" pitchFamily="18" charset="0"/>
                            </a:rPr>
                            <m:t>1+</m:t>
                          </m:r>
                          <m:f>
                            <m:fPr>
                              <m:ctrlPr>
                                <a:rPr lang="en-IN" sz="2400" b="0" i="1" smtClean="0">
                                  <a:solidFill>
                                    <a:srgbClr val="00B050"/>
                                  </a:solidFill>
                                  <a:latin typeface="Cambria Math" panose="02040503050406030204" pitchFamily="18" charset="0"/>
                                </a:rPr>
                              </m:ctrlPr>
                            </m:fPr>
                            <m:num>
                              <m:r>
                                <a:rPr lang="en-IN" sz="2400" b="0" i="1" smtClean="0">
                                  <a:solidFill>
                                    <a:srgbClr val="00B050"/>
                                  </a:solidFill>
                                  <a:latin typeface="Cambria Math" panose="02040503050406030204" pitchFamily="18" charset="0"/>
                                </a:rPr>
                                <m:t>𝑏</m:t>
                              </m:r>
                            </m:num>
                            <m:den>
                              <m:sSub>
                                <m:sSubPr>
                                  <m:ctrlPr>
                                    <a:rPr lang="en-IN" sz="2400" b="0" i="1" smtClean="0">
                                      <a:solidFill>
                                        <a:srgbClr val="00B050"/>
                                      </a:solidFill>
                                      <a:latin typeface="Cambria Math" panose="02040503050406030204" pitchFamily="18" charset="0"/>
                                    </a:rPr>
                                  </m:ctrlPr>
                                </m:sSubPr>
                                <m:e>
                                  <m:r>
                                    <a:rPr lang="en-IN" sz="2400" b="0" i="1" smtClean="0">
                                      <a:solidFill>
                                        <a:srgbClr val="00B050"/>
                                      </a:solidFill>
                                      <a:latin typeface="Cambria Math" panose="02040503050406030204" pitchFamily="18" charset="0"/>
                                    </a:rPr>
                                    <m:t>𝜇</m:t>
                                  </m:r>
                                </m:e>
                                <m:sub>
                                  <m:r>
                                    <a:rPr lang="en-IN" sz="2400" b="0" i="1" smtClean="0">
                                      <a:solidFill>
                                        <a:srgbClr val="00B050"/>
                                      </a:solidFill>
                                      <a:latin typeface="Cambria Math" panose="02040503050406030204" pitchFamily="18" charset="0"/>
                                    </a:rPr>
                                    <m:t>∗</m:t>
                                  </m:r>
                                </m:sub>
                              </m:sSub>
                            </m:den>
                          </m:f>
                          <m:func>
                            <m:funcPr>
                              <m:ctrlPr>
                                <a:rPr lang="en-IN" sz="2400" b="0" i="1" smtClean="0">
                                  <a:solidFill>
                                    <a:srgbClr val="00B050"/>
                                  </a:solidFill>
                                  <a:latin typeface="Cambria Math" panose="02040503050406030204" pitchFamily="18" charset="0"/>
                                </a:rPr>
                              </m:ctrlPr>
                            </m:funcPr>
                            <m:fName>
                              <m:r>
                                <m:rPr>
                                  <m:sty m:val="p"/>
                                </m:rPr>
                                <a:rPr lang="en-IN" sz="2400" b="0" i="0" smtClean="0">
                                  <a:solidFill>
                                    <a:srgbClr val="00B050"/>
                                  </a:solidFill>
                                  <a:latin typeface="Cambria Math" panose="02040503050406030204" pitchFamily="18" charset="0"/>
                                </a:rPr>
                                <m:t>ln</m:t>
                              </m:r>
                            </m:fName>
                            <m:e>
                              <m:d>
                                <m:dPr>
                                  <m:ctrlPr>
                                    <a:rPr lang="en-IN" sz="2400" b="0" i="1" smtClean="0">
                                      <a:solidFill>
                                        <a:srgbClr val="00B050"/>
                                      </a:solidFill>
                                      <a:latin typeface="Cambria Math" panose="02040503050406030204" pitchFamily="18" charset="0"/>
                                    </a:rPr>
                                  </m:ctrlPr>
                                </m:dPr>
                                <m:e>
                                  <m:f>
                                    <m:fPr>
                                      <m:ctrlPr>
                                        <a:rPr lang="en-IN" sz="2400" b="0" i="1" smtClean="0">
                                          <a:solidFill>
                                            <a:srgbClr val="00B050"/>
                                          </a:solidFill>
                                          <a:latin typeface="Cambria Math" panose="02040503050406030204" pitchFamily="18" charset="0"/>
                                        </a:rPr>
                                      </m:ctrlPr>
                                    </m:fPr>
                                    <m:num>
                                      <m:r>
                                        <a:rPr lang="en-IN" sz="2400" b="0" i="1" smtClean="0">
                                          <a:solidFill>
                                            <a:srgbClr val="00B050"/>
                                          </a:solidFill>
                                          <a:latin typeface="Cambria Math" panose="02040503050406030204" pitchFamily="18" charset="0"/>
                                        </a:rPr>
                                        <m:t>𝜃</m:t>
                                      </m:r>
                                    </m:num>
                                    <m:den>
                                      <m:sSub>
                                        <m:sSubPr>
                                          <m:ctrlPr>
                                            <a:rPr lang="en-IN" sz="2400" b="0" i="1" smtClean="0">
                                              <a:solidFill>
                                                <a:srgbClr val="00B050"/>
                                              </a:solidFill>
                                              <a:latin typeface="Cambria Math" panose="02040503050406030204" pitchFamily="18" charset="0"/>
                                            </a:rPr>
                                          </m:ctrlPr>
                                        </m:sSubPr>
                                        <m:e>
                                          <m:r>
                                            <a:rPr lang="en-IN" sz="2400" b="0" i="1" smtClean="0">
                                              <a:solidFill>
                                                <a:srgbClr val="00B050"/>
                                              </a:solidFill>
                                              <a:latin typeface="Cambria Math" panose="02040503050406030204" pitchFamily="18" charset="0"/>
                                            </a:rPr>
                                            <m:t>𝜃</m:t>
                                          </m:r>
                                        </m:e>
                                        <m:sub>
                                          <m:r>
                                            <a:rPr lang="en-IN" sz="2400" b="0" i="1" smtClean="0">
                                              <a:solidFill>
                                                <a:srgbClr val="00B050"/>
                                              </a:solidFill>
                                              <a:latin typeface="Cambria Math" panose="02040503050406030204" pitchFamily="18" charset="0"/>
                                            </a:rPr>
                                            <m:t>∗</m:t>
                                          </m:r>
                                        </m:sub>
                                      </m:sSub>
                                    </m:den>
                                  </m:f>
                                </m:e>
                              </m:d>
                            </m:e>
                          </m:func>
                        </m:e>
                      </m:d>
                    </m:oMath>
                  </m:oMathPara>
                </a14:m>
                <a:endParaRPr lang="en-IN" sz="2400" dirty="0"/>
              </a:p>
            </p:txBody>
          </p:sp>
        </mc:Choice>
        <mc:Fallback>
          <p:sp>
            <p:nvSpPr>
              <p:cNvPr id="5" name="TextBox 4">
                <a:extLst>
                  <a:ext uri="{FF2B5EF4-FFF2-40B4-BE49-F238E27FC236}">
                    <a16:creationId xmlns:a16="http://schemas.microsoft.com/office/drawing/2014/main" id="{F411D7B4-7D70-9827-1716-8A5A9FAE6777}"/>
                  </a:ext>
                </a:extLst>
              </p:cNvPr>
              <p:cNvSpPr txBox="1">
                <a:spLocks noRot="1" noChangeAspect="1" noMove="1" noResize="1" noEditPoints="1" noAdjustHandles="1" noChangeArrowheads="1" noChangeShapeType="1" noTextEdit="1"/>
              </p:cNvSpPr>
              <p:nvPr/>
            </p:nvSpPr>
            <p:spPr>
              <a:xfrm>
                <a:off x="6319049" y="4644857"/>
                <a:ext cx="5375766" cy="922176"/>
              </a:xfrm>
              <a:prstGeom prst="rect">
                <a:avLst/>
              </a:prstGeom>
              <a:blipFill>
                <a:blip r:embed="rId7"/>
                <a:stretch>
                  <a:fillRect/>
                </a:stretch>
              </a:blipFill>
            </p:spPr>
            <p:txBody>
              <a:bodyPr/>
              <a:lstStyle/>
              <a:p>
                <a:r>
                  <a:rPr lang="en-IN">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B0ED7DF3-28B3-B89D-DA9C-DA7154EF0E33}"/>
                  </a:ext>
                </a:extLst>
              </p:cNvPr>
              <p:cNvSpPr txBox="1"/>
              <p:nvPr/>
            </p:nvSpPr>
            <p:spPr>
              <a:xfrm>
                <a:off x="8207337" y="5513623"/>
                <a:ext cx="47641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IN" sz="2400" b="1" i="1" smtClean="0">
                              <a:solidFill>
                                <a:srgbClr val="FF0000"/>
                              </a:solidFill>
                              <a:latin typeface="Cambria Math" panose="02040503050406030204" pitchFamily="18" charset="0"/>
                            </a:rPr>
                          </m:ctrlPr>
                        </m:sSubPr>
                        <m:e>
                          <m:r>
                            <a:rPr lang="en-IN" sz="2400" b="1" i="1" smtClean="0">
                              <a:solidFill>
                                <a:srgbClr val="FF0000"/>
                              </a:solidFill>
                              <a:latin typeface="Cambria Math" panose="02040503050406030204" pitchFamily="18" charset="0"/>
                            </a:rPr>
                            <m:t>𝝉</m:t>
                          </m:r>
                        </m:e>
                        <m:sub>
                          <m:r>
                            <a:rPr lang="en-IN" sz="2400" b="1" i="1" smtClean="0">
                              <a:solidFill>
                                <a:srgbClr val="FF0000"/>
                              </a:solidFill>
                              <a:latin typeface="Cambria Math" panose="02040503050406030204" pitchFamily="18" charset="0"/>
                            </a:rPr>
                            <m:t>𝒄</m:t>
                          </m:r>
                        </m:sub>
                      </m:sSub>
                    </m:oMath>
                  </m:oMathPara>
                </a14:m>
                <a:endParaRPr lang="en-IN" sz="2400" b="1" dirty="0">
                  <a:solidFill>
                    <a:srgbClr val="FF0000"/>
                  </a:solidFill>
                </a:endParaRPr>
              </a:p>
            </p:txBody>
          </p:sp>
        </mc:Choice>
        <mc:Fallback>
          <p:sp>
            <p:nvSpPr>
              <p:cNvPr id="7" name="TextBox 6">
                <a:extLst>
                  <a:ext uri="{FF2B5EF4-FFF2-40B4-BE49-F238E27FC236}">
                    <a16:creationId xmlns:a16="http://schemas.microsoft.com/office/drawing/2014/main" id="{B0ED7DF3-28B3-B89D-DA9C-DA7154EF0E33}"/>
                  </a:ext>
                </a:extLst>
              </p:cNvPr>
              <p:cNvSpPr txBox="1">
                <a:spLocks noRot="1" noChangeAspect="1" noMove="1" noResize="1" noEditPoints="1" noAdjustHandles="1" noChangeArrowheads="1" noChangeShapeType="1" noTextEdit="1"/>
              </p:cNvSpPr>
              <p:nvPr/>
            </p:nvSpPr>
            <p:spPr>
              <a:xfrm>
                <a:off x="8207337" y="5513623"/>
                <a:ext cx="476410" cy="461665"/>
              </a:xfrm>
              <a:prstGeom prst="rect">
                <a:avLst/>
              </a:prstGeom>
              <a:blipFill>
                <a:blip r:embed="rId8"/>
                <a:stretch>
                  <a:fillRect/>
                </a:stretch>
              </a:blipFill>
            </p:spPr>
            <p:txBody>
              <a:bodyPr/>
              <a:lstStyle/>
              <a:p>
                <a:r>
                  <a:rPr lang="en-IN">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C210AA34-5FAF-C7FF-75DC-A257B6648051}"/>
                  </a:ext>
                </a:extLst>
              </p:cNvPr>
              <p:cNvSpPr txBox="1"/>
              <p:nvPr/>
            </p:nvSpPr>
            <p:spPr>
              <a:xfrm>
                <a:off x="10151632" y="5522617"/>
                <a:ext cx="643451"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IN" sz="2400" b="1" i="1" smtClean="0">
                          <a:solidFill>
                            <a:srgbClr val="00B050"/>
                          </a:solidFill>
                          <a:latin typeface="Cambria Math" panose="02040503050406030204" pitchFamily="18" charset="0"/>
                        </a:rPr>
                        <m:t>𝑺</m:t>
                      </m:r>
                      <m:sSub>
                        <m:sSubPr>
                          <m:ctrlPr>
                            <a:rPr lang="en-IN" sz="2400" b="1" i="1" smtClean="0">
                              <a:solidFill>
                                <a:srgbClr val="00B050"/>
                              </a:solidFill>
                              <a:latin typeface="Cambria Math" panose="02040503050406030204" pitchFamily="18" charset="0"/>
                            </a:rPr>
                          </m:ctrlPr>
                        </m:sSubPr>
                        <m:e>
                          <m:r>
                            <a:rPr lang="en-IN" sz="2400" b="1" i="1" smtClean="0">
                              <a:solidFill>
                                <a:srgbClr val="00B050"/>
                              </a:solidFill>
                              <a:latin typeface="Cambria Math" panose="02040503050406030204" pitchFamily="18" charset="0"/>
                            </a:rPr>
                            <m:t>𝑨</m:t>
                          </m:r>
                        </m:e>
                        <m:sub>
                          <m:r>
                            <a:rPr lang="en-IN" sz="2400" b="1" i="1" smtClean="0">
                              <a:solidFill>
                                <a:srgbClr val="00B050"/>
                              </a:solidFill>
                              <a:latin typeface="Cambria Math" panose="02040503050406030204" pitchFamily="18" charset="0"/>
                            </a:rPr>
                            <m:t>𝒄</m:t>
                          </m:r>
                        </m:sub>
                      </m:sSub>
                    </m:oMath>
                  </m:oMathPara>
                </a14:m>
                <a:endParaRPr lang="en-IN" sz="2400" b="1" dirty="0">
                  <a:solidFill>
                    <a:srgbClr val="00B050"/>
                  </a:solidFill>
                </a:endParaRPr>
              </a:p>
            </p:txBody>
          </p:sp>
        </mc:Choice>
        <mc:Fallback>
          <p:sp>
            <p:nvSpPr>
              <p:cNvPr id="8" name="TextBox 7">
                <a:extLst>
                  <a:ext uri="{FF2B5EF4-FFF2-40B4-BE49-F238E27FC236}">
                    <a16:creationId xmlns:a16="http://schemas.microsoft.com/office/drawing/2014/main" id="{C210AA34-5FAF-C7FF-75DC-A257B6648051}"/>
                  </a:ext>
                </a:extLst>
              </p:cNvPr>
              <p:cNvSpPr txBox="1">
                <a:spLocks noRot="1" noChangeAspect="1" noMove="1" noResize="1" noEditPoints="1" noAdjustHandles="1" noChangeArrowheads="1" noChangeShapeType="1" noTextEdit="1"/>
              </p:cNvSpPr>
              <p:nvPr/>
            </p:nvSpPr>
            <p:spPr>
              <a:xfrm>
                <a:off x="10151632" y="5522617"/>
                <a:ext cx="643451" cy="461665"/>
              </a:xfrm>
              <a:prstGeom prst="rect">
                <a:avLst/>
              </a:prstGeom>
              <a:blipFill>
                <a:blip r:embed="rId9"/>
                <a:stretch>
                  <a:fillRect l="-1887"/>
                </a:stretch>
              </a:blipFill>
            </p:spPr>
            <p:txBody>
              <a:bodyPr/>
              <a:lstStyle/>
              <a:p>
                <a:r>
                  <a:rPr lang="en-IN">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DB60DBE9-32E4-D47B-2D53-9E3B1FF3CFF3}"/>
                  </a:ext>
                </a:extLst>
              </p:cNvPr>
              <p:cNvSpPr txBox="1"/>
              <p:nvPr/>
            </p:nvSpPr>
            <p:spPr>
              <a:xfrm>
                <a:off x="6085338" y="5971927"/>
                <a:ext cx="6054799" cy="584775"/>
              </a:xfrm>
              <a:prstGeom prst="rect">
                <a:avLst/>
              </a:prstGeom>
              <a:noFill/>
            </p:spPr>
            <p:txBody>
              <a:bodyPr wrap="none" rtlCol="0">
                <a:spAutoFit/>
              </a:bodyPr>
              <a:lstStyle/>
              <a:p>
                <a:r>
                  <a:rPr lang="en-IN" sz="3200" dirty="0"/>
                  <a:t>Take away message</a:t>
                </a:r>
                <a:r>
                  <a:rPr lang="en-IN" sz="3200" b="0" dirty="0"/>
                  <a:t>: </a:t>
                </a:r>
                <a14:m>
                  <m:oMath xmlns:m="http://schemas.openxmlformats.org/officeDocument/2006/math">
                    <m:r>
                      <m:rPr>
                        <m:sty m:val="p"/>
                      </m:rPr>
                      <a:rPr lang="en-IN" sz="3200" b="0" i="0" smtClean="0">
                        <a:solidFill>
                          <a:srgbClr val="00B050"/>
                        </a:solidFill>
                        <a:latin typeface="Cambria Math" panose="02040503050406030204" pitchFamily="18" charset="0"/>
                      </a:rPr>
                      <m:t>Δ</m:t>
                    </m:r>
                    <m:r>
                      <a:rPr lang="en-IN" sz="3200" b="0" i="1" smtClean="0">
                        <a:solidFill>
                          <a:srgbClr val="00B050"/>
                        </a:solidFill>
                        <a:latin typeface="Cambria Math" panose="02040503050406030204" pitchFamily="18" charset="0"/>
                      </a:rPr>
                      <m:t>𝜃</m:t>
                    </m:r>
                    <m:r>
                      <a:rPr lang="en-IN" sz="3200" b="0" i="1" smtClean="0">
                        <a:solidFill>
                          <a:srgbClr val="00B050"/>
                        </a:solidFill>
                        <a:latin typeface="Cambria Math" panose="02040503050406030204" pitchFamily="18" charset="0"/>
                      </a:rPr>
                      <m:t>=</m:t>
                    </m:r>
                    <m:r>
                      <m:rPr>
                        <m:sty m:val="p"/>
                      </m:rPr>
                      <a:rPr lang="en-IN" sz="3200" b="0" i="0" smtClean="0">
                        <a:solidFill>
                          <a:srgbClr val="00B050"/>
                        </a:solidFill>
                        <a:latin typeface="Cambria Math" panose="02040503050406030204" pitchFamily="18" charset="0"/>
                      </a:rPr>
                      <m:t>Δ</m:t>
                    </m:r>
                    <m:r>
                      <a:rPr lang="en-IN" sz="3200" b="0" i="1" smtClean="0">
                        <a:solidFill>
                          <a:srgbClr val="00B050"/>
                        </a:solidFill>
                        <a:latin typeface="Cambria Math" panose="02040503050406030204" pitchFamily="18" charset="0"/>
                      </a:rPr>
                      <m:t>𝑆</m:t>
                    </m:r>
                    <m:sSub>
                      <m:sSubPr>
                        <m:ctrlPr>
                          <a:rPr lang="en-IN" sz="3200" b="0" i="1" smtClean="0">
                            <a:solidFill>
                              <a:srgbClr val="00B050"/>
                            </a:solidFill>
                            <a:latin typeface="Cambria Math" panose="02040503050406030204" pitchFamily="18" charset="0"/>
                          </a:rPr>
                        </m:ctrlPr>
                      </m:sSubPr>
                      <m:e>
                        <m:r>
                          <a:rPr lang="en-IN" sz="3200" b="0" i="1" smtClean="0">
                            <a:solidFill>
                              <a:srgbClr val="00B050"/>
                            </a:solidFill>
                            <a:latin typeface="Cambria Math" panose="02040503050406030204" pitchFamily="18" charset="0"/>
                          </a:rPr>
                          <m:t>𝐴</m:t>
                        </m:r>
                      </m:e>
                      <m:sub>
                        <m:r>
                          <a:rPr lang="en-IN" sz="3200" b="0" i="1" smtClean="0">
                            <a:solidFill>
                              <a:srgbClr val="00B050"/>
                            </a:solidFill>
                            <a:latin typeface="Cambria Math" panose="02040503050406030204" pitchFamily="18" charset="0"/>
                          </a:rPr>
                          <m:t>𝑐</m:t>
                        </m:r>
                      </m:sub>
                    </m:sSub>
                  </m:oMath>
                </a14:m>
                <a:endParaRPr lang="en-IN" sz="3200" dirty="0">
                  <a:solidFill>
                    <a:srgbClr val="00B050"/>
                  </a:solidFill>
                </a:endParaRPr>
              </a:p>
            </p:txBody>
          </p:sp>
        </mc:Choice>
        <mc:Fallback>
          <p:sp>
            <p:nvSpPr>
              <p:cNvPr id="9" name="TextBox 8">
                <a:extLst>
                  <a:ext uri="{FF2B5EF4-FFF2-40B4-BE49-F238E27FC236}">
                    <a16:creationId xmlns:a16="http://schemas.microsoft.com/office/drawing/2014/main" id="{DB60DBE9-32E4-D47B-2D53-9E3B1FF3CFF3}"/>
                  </a:ext>
                </a:extLst>
              </p:cNvPr>
              <p:cNvSpPr txBox="1">
                <a:spLocks noRot="1" noChangeAspect="1" noMove="1" noResize="1" noEditPoints="1" noAdjustHandles="1" noChangeArrowheads="1" noChangeShapeType="1" noTextEdit="1"/>
              </p:cNvSpPr>
              <p:nvPr/>
            </p:nvSpPr>
            <p:spPr>
              <a:xfrm>
                <a:off x="6085338" y="5971927"/>
                <a:ext cx="6054799" cy="584775"/>
              </a:xfrm>
              <a:prstGeom prst="rect">
                <a:avLst/>
              </a:prstGeom>
              <a:blipFill>
                <a:blip r:embed="rId10"/>
                <a:stretch>
                  <a:fillRect l="-2518" t="-13542" b="-33333"/>
                </a:stretch>
              </a:blipFill>
            </p:spPr>
            <p:txBody>
              <a:bodyPr/>
              <a:lstStyle/>
              <a:p>
                <a:r>
                  <a:rPr lang="en-IN">
                    <a:noFill/>
                  </a:rPr>
                  <a:t> </a:t>
                </a:r>
              </a:p>
            </p:txBody>
          </p:sp>
        </mc:Fallback>
      </mc:AlternateContent>
    </p:spTree>
    <p:extLst>
      <p:ext uri="{BB962C8B-B14F-4D97-AF65-F5344CB8AC3E}">
        <p14:creationId xmlns:p14="http://schemas.microsoft.com/office/powerpoint/2010/main" val="3817415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a:extLst>
                  <a:ext uri="{FF2B5EF4-FFF2-40B4-BE49-F238E27FC236}">
                    <a16:creationId xmlns:a16="http://schemas.microsoft.com/office/drawing/2014/main" id="{402CCC49-00C5-0740-2B5B-7AFF496AC00B}"/>
                  </a:ext>
                </a:extLst>
              </p:cNvPr>
              <p:cNvSpPr>
                <a:spLocks noGrp="1"/>
              </p:cNvSpPr>
              <p:nvPr>
                <p:ph type="title"/>
              </p:nvPr>
            </p:nvSpPr>
            <p:spPr>
              <a:xfrm>
                <a:off x="422622" y="25216"/>
                <a:ext cx="11664363" cy="1325563"/>
              </a:xfrm>
            </p:spPr>
            <p:txBody>
              <a:bodyPr/>
              <a:lstStyle/>
              <a:p>
                <a:r>
                  <a:rPr lang="en-US" dirty="0"/>
                  <a:t>How much of shear strength evolution is </a:t>
                </a:r>
                <a14:m>
                  <m:oMath xmlns:m="http://schemas.openxmlformats.org/officeDocument/2006/math">
                    <m:r>
                      <m:rPr>
                        <m:sty m:val="p"/>
                      </m:rPr>
                      <a:rPr lang="en-US" b="0" i="0" smtClean="0">
                        <a:latin typeface="Cambria Math" panose="02040503050406030204" pitchFamily="18" charset="0"/>
                      </a:rPr>
                      <m:t>Δ</m:t>
                    </m:r>
                    <m:r>
                      <a:rPr lang="en-US" b="0" i="1" smtClean="0">
                        <a:latin typeface="Cambria Math" panose="02040503050406030204" pitchFamily="18" charset="0"/>
                      </a:rPr>
                      <m:t>𝜃</m:t>
                    </m:r>
                  </m:oMath>
                </a14:m>
                <a:r>
                  <a:rPr lang="en-IN" dirty="0"/>
                  <a:t>?</a:t>
                </a:r>
              </a:p>
            </p:txBody>
          </p:sp>
        </mc:Choice>
        <mc:Fallback>
          <p:sp>
            <p:nvSpPr>
              <p:cNvPr id="2" name="Title 1">
                <a:extLst>
                  <a:ext uri="{FF2B5EF4-FFF2-40B4-BE49-F238E27FC236}">
                    <a16:creationId xmlns:a16="http://schemas.microsoft.com/office/drawing/2014/main" id="{402CCC49-00C5-0740-2B5B-7AFF496AC00B}"/>
                  </a:ext>
                </a:extLst>
              </p:cNvPr>
              <p:cNvSpPr>
                <a:spLocks noGrp="1" noRot="1" noChangeAspect="1" noMove="1" noResize="1" noEditPoints="1" noAdjustHandles="1" noChangeArrowheads="1" noChangeShapeType="1" noTextEdit="1"/>
              </p:cNvSpPr>
              <p:nvPr>
                <p:ph type="title"/>
              </p:nvPr>
            </p:nvSpPr>
            <p:spPr>
              <a:xfrm>
                <a:off x="422622" y="25216"/>
                <a:ext cx="11664363" cy="1325563"/>
              </a:xfrm>
              <a:blipFill>
                <a:blip r:embed="rId3"/>
                <a:stretch>
                  <a:fillRect l="-2090"/>
                </a:stretch>
              </a:blipFill>
            </p:spPr>
            <p:txBody>
              <a:bodyPr/>
              <a:lstStyle/>
              <a:p>
                <a:r>
                  <a:rPr lang="en-IN">
                    <a:noFill/>
                  </a:rPr>
                  <a:t> </a:t>
                </a:r>
              </a:p>
            </p:txBody>
          </p:sp>
        </mc:Fallback>
      </mc:AlternateContent>
      <p:pic>
        <p:nvPicPr>
          <p:cNvPr id="4" name="Picture 3">
            <a:extLst>
              <a:ext uri="{FF2B5EF4-FFF2-40B4-BE49-F238E27FC236}">
                <a16:creationId xmlns:a16="http://schemas.microsoft.com/office/drawing/2014/main" id="{1FA8AC03-F9CB-EE3C-7EA5-C8499545AFBA}"/>
              </a:ext>
            </a:extLst>
          </p:cNvPr>
          <p:cNvPicPr>
            <a:picLocks noChangeAspect="1"/>
          </p:cNvPicPr>
          <p:nvPr/>
        </p:nvPicPr>
        <p:blipFill>
          <a:blip r:embed="rId4"/>
          <a:stretch>
            <a:fillRect/>
          </a:stretch>
        </p:blipFill>
        <p:spPr>
          <a:xfrm>
            <a:off x="238327" y="1412041"/>
            <a:ext cx="11319488" cy="5358410"/>
          </a:xfrm>
          <a:prstGeom prst="rect">
            <a:avLst/>
          </a:prstGeom>
        </p:spPr>
      </p:pic>
      <p:sp>
        <p:nvSpPr>
          <p:cNvPr id="5" name="TextBox 4">
            <a:extLst>
              <a:ext uri="{FF2B5EF4-FFF2-40B4-BE49-F238E27FC236}">
                <a16:creationId xmlns:a16="http://schemas.microsoft.com/office/drawing/2014/main" id="{C4825F51-B99A-A92F-594F-679D2F8D079A}"/>
              </a:ext>
            </a:extLst>
          </p:cNvPr>
          <p:cNvSpPr txBox="1"/>
          <p:nvPr/>
        </p:nvSpPr>
        <p:spPr>
          <a:xfrm>
            <a:off x="5295347" y="5725684"/>
            <a:ext cx="365806" cy="461665"/>
          </a:xfrm>
          <a:prstGeom prst="rect">
            <a:avLst/>
          </a:prstGeom>
          <a:noFill/>
        </p:spPr>
        <p:txBody>
          <a:bodyPr wrap="none" rtlCol="0">
            <a:spAutoFit/>
          </a:bodyPr>
          <a:lstStyle/>
          <a:p>
            <a:r>
              <a:rPr lang="en-US" sz="2400" dirty="0"/>
              <a:t>A</a:t>
            </a:r>
            <a:endParaRPr lang="en-IN" sz="2400" dirty="0"/>
          </a:p>
        </p:txBody>
      </p:sp>
      <p:grpSp>
        <p:nvGrpSpPr>
          <p:cNvPr id="6" name="Group 5">
            <a:extLst>
              <a:ext uri="{FF2B5EF4-FFF2-40B4-BE49-F238E27FC236}">
                <a16:creationId xmlns:a16="http://schemas.microsoft.com/office/drawing/2014/main" id="{2EA2176D-6F7F-1DFF-3BD6-14E2604D69B0}"/>
              </a:ext>
            </a:extLst>
          </p:cNvPr>
          <p:cNvGrpSpPr/>
          <p:nvPr/>
        </p:nvGrpSpPr>
        <p:grpSpPr>
          <a:xfrm rot="5400000">
            <a:off x="1548721" y="3973698"/>
            <a:ext cx="1923240" cy="3205774"/>
            <a:chOff x="3511174" y="5226713"/>
            <a:chExt cx="1896192" cy="2084516"/>
          </a:xfrm>
        </p:grpSpPr>
        <p:sp>
          <p:nvSpPr>
            <p:cNvPr id="7" name="TextBox 6">
              <a:extLst>
                <a:ext uri="{FF2B5EF4-FFF2-40B4-BE49-F238E27FC236}">
                  <a16:creationId xmlns:a16="http://schemas.microsoft.com/office/drawing/2014/main" id="{A114BD50-645D-1525-0C38-9EBDF2669474}"/>
                </a:ext>
              </a:extLst>
            </p:cNvPr>
            <p:cNvSpPr txBox="1"/>
            <p:nvPr/>
          </p:nvSpPr>
          <p:spPr>
            <a:xfrm>
              <a:off x="3511174" y="5226713"/>
              <a:ext cx="1638619" cy="1601182"/>
            </a:xfrm>
            <a:prstGeom prst="rect">
              <a:avLst/>
            </a:prstGeom>
            <a:solidFill>
              <a:schemeClr val="bg1"/>
            </a:solidFill>
          </p:spPr>
          <p:txBody>
            <a:bodyPr vert="vert270" wrap="square" rtlCol="0">
              <a:spAutoFit/>
            </a:bodyPr>
            <a:lstStyle/>
            <a:p>
              <a:r>
                <a:rPr lang="en-IN" sz="2400" b="1" dirty="0">
                  <a:solidFill>
                    <a:srgbClr val="6152A3"/>
                  </a:solidFill>
                </a:rPr>
                <a:t>0.05  </a:t>
              </a:r>
              <a:r>
                <a:rPr lang="en-IN" sz="2400" b="1" dirty="0">
                  <a:solidFill>
                    <a:srgbClr val="3086BC"/>
                  </a:solidFill>
                </a:rPr>
                <a:t>0.06  </a:t>
              </a:r>
              <a:r>
                <a:rPr lang="en-IN" sz="2400" b="1" dirty="0">
                  <a:solidFill>
                    <a:srgbClr val="64C2A4"/>
                  </a:solidFill>
                </a:rPr>
                <a:t>0.09  </a:t>
              </a:r>
              <a:r>
                <a:rPr lang="en-IN" sz="2400" b="1" dirty="0">
                  <a:solidFill>
                    <a:srgbClr val="AADDA2"/>
                  </a:solidFill>
                </a:rPr>
                <a:t>0.14  </a:t>
              </a:r>
              <a:r>
                <a:rPr lang="en-IN" sz="2400" b="1" dirty="0">
                  <a:solidFill>
                    <a:srgbClr val="E6F59A"/>
                  </a:solidFill>
                </a:rPr>
                <a:t>0.18  </a:t>
              </a:r>
              <a:r>
                <a:rPr lang="en-IN" sz="2400" b="1" dirty="0">
                  <a:solidFill>
                    <a:srgbClr val="CBCB98"/>
                  </a:solidFill>
                </a:rPr>
                <a:t>0.19  </a:t>
              </a:r>
              <a:r>
                <a:rPr lang="en-IN" sz="2400" b="1" dirty="0">
                  <a:solidFill>
                    <a:srgbClr val="FEE08D"/>
                  </a:solidFill>
                </a:rPr>
                <a:t>0.28  </a:t>
              </a:r>
              <a:r>
                <a:rPr lang="en-IN" sz="2400" b="1" dirty="0">
                  <a:solidFill>
                    <a:srgbClr val="FDAD5F"/>
                  </a:solidFill>
                </a:rPr>
                <a:t>0.37  </a:t>
              </a:r>
              <a:r>
                <a:rPr lang="en-IN" sz="2400" b="1" dirty="0">
                  <a:solidFill>
                    <a:srgbClr val="F46B41"/>
                  </a:solidFill>
                </a:rPr>
                <a:t>0.46  </a:t>
              </a:r>
              <a:r>
                <a:rPr lang="en-IN" sz="2400" b="1" dirty="0">
                  <a:solidFill>
                    <a:srgbClr val="D64152"/>
                  </a:solidFill>
                </a:rPr>
                <a:t>0.69  </a:t>
              </a:r>
              <a:r>
                <a:rPr lang="en-IN" sz="2400" b="1" dirty="0">
                  <a:solidFill>
                    <a:srgbClr val="9F0545"/>
                  </a:solidFill>
                </a:rPr>
                <a:t>0.93</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CBE5FED-218E-70C4-6D16-1BFB5401BE9A}"/>
                    </a:ext>
                  </a:extLst>
                </p:cNvPr>
                <p:cNvSpPr txBox="1"/>
                <p:nvPr/>
              </p:nvSpPr>
              <p:spPr>
                <a:xfrm>
                  <a:off x="4116827" y="6724564"/>
                  <a:ext cx="1290539" cy="586665"/>
                </a:xfrm>
                <a:prstGeom prst="rect">
                  <a:avLst/>
                </a:prstGeom>
                <a:noFill/>
              </p:spPr>
              <p:txBody>
                <a:bodyPr vert="vert270" wrap="square" rtlCol="0">
                  <a:spAutoFit/>
                </a:bodyPr>
                <a:lstStyle/>
                <a:p>
                  <a:pPr/>
                  <a14:m>
                    <m:oMathPara xmlns:m="http://schemas.openxmlformats.org/officeDocument/2006/math">
                      <m:oMathParaPr>
                        <m:jc m:val="centerGroup"/>
                      </m:oMathParaPr>
                      <m:oMath xmlns:m="http://schemas.openxmlformats.org/officeDocument/2006/math">
                        <m:f>
                          <m:fPr>
                            <m:ctrlPr>
                              <a:rPr lang="en-IN" sz="2400" b="1" i="1" smtClean="0">
                                <a:latin typeface="Cambria Math" panose="02040503050406030204" pitchFamily="18" charset="0"/>
                              </a:rPr>
                            </m:ctrlPr>
                          </m:fPr>
                          <m:num>
                            <m:r>
                              <a:rPr lang="en-IN" sz="2400" b="1" i="0" smtClean="0">
                                <a:latin typeface="Cambria Math" panose="02040503050406030204" pitchFamily="18" charset="0"/>
                              </a:rPr>
                              <m:t>𝚫</m:t>
                            </m:r>
                            <m:r>
                              <a:rPr lang="en-IN" sz="2400" b="1" i="1" smtClean="0">
                                <a:latin typeface="Cambria Math" panose="02040503050406030204" pitchFamily="18" charset="0"/>
                              </a:rPr>
                              <m:t>𝝈</m:t>
                            </m:r>
                          </m:num>
                          <m:den>
                            <m:sSub>
                              <m:sSubPr>
                                <m:ctrlPr>
                                  <a:rPr lang="en-IN" sz="2400" b="1" i="1" smtClean="0">
                                    <a:latin typeface="Cambria Math" panose="02040503050406030204" pitchFamily="18" charset="0"/>
                                  </a:rPr>
                                </m:ctrlPr>
                              </m:sSubPr>
                              <m:e>
                                <m:r>
                                  <a:rPr lang="en-IN" sz="2400" b="1" i="1" smtClean="0">
                                    <a:latin typeface="Cambria Math" panose="02040503050406030204" pitchFamily="18" charset="0"/>
                                  </a:rPr>
                                  <m:t>𝝈</m:t>
                                </m:r>
                              </m:e>
                              <m:sub>
                                <m:r>
                                  <a:rPr lang="en-IN" sz="2400" b="1" i="1" smtClean="0">
                                    <a:latin typeface="Cambria Math" panose="02040503050406030204" pitchFamily="18" charset="0"/>
                                  </a:rPr>
                                  <m:t>𝒔𝒔</m:t>
                                </m:r>
                              </m:sub>
                            </m:sSub>
                          </m:den>
                        </m:f>
                      </m:oMath>
                    </m:oMathPara>
                  </a14:m>
                  <a:endParaRPr lang="en-IN" sz="2400" b="1" dirty="0"/>
                </a:p>
                <a:p>
                  <a:endParaRPr lang="en-IN" sz="2400" b="1" dirty="0"/>
                </a:p>
              </p:txBody>
            </p:sp>
          </mc:Choice>
          <mc:Fallback xmlns="">
            <p:sp>
              <p:nvSpPr>
                <p:cNvPr id="8" name="TextBox 7">
                  <a:extLst>
                    <a:ext uri="{FF2B5EF4-FFF2-40B4-BE49-F238E27FC236}">
                      <a16:creationId xmlns:a16="http://schemas.microsoft.com/office/drawing/2014/main" id="{6CBE5FED-218E-70C4-6D16-1BFB5401BE9A}"/>
                    </a:ext>
                  </a:extLst>
                </p:cNvPr>
                <p:cNvSpPr txBox="1">
                  <a:spLocks noRot="1" noChangeAspect="1" noMove="1" noResize="1" noEditPoints="1" noAdjustHandles="1" noChangeArrowheads="1" noChangeShapeType="1" noTextEdit="1"/>
                </p:cNvSpPr>
                <p:nvPr/>
              </p:nvSpPr>
              <p:spPr>
                <a:xfrm>
                  <a:off x="4116827" y="6724564"/>
                  <a:ext cx="1290539" cy="586665"/>
                </a:xfrm>
                <a:prstGeom prst="rect">
                  <a:avLst/>
                </a:prstGeom>
                <a:blipFill>
                  <a:blip r:embed="rId5"/>
                  <a:stretch>
                    <a:fillRect/>
                  </a:stretch>
                </a:blipFill>
              </p:spPr>
              <p:txBody>
                <a:bodyPr/>
                <a:lstStyle/>
                <a:p>
                  <a:r>
                    <a:rPr lang="en-IN">
                      <a:noFill/>
                    </a:rPr>
                    <a:t> </a:t>
                  </a:r>
                </a:p>
              </p:txBody>
            </p:sp>
          </mc:Fallback>
        </mc:AlternateContent>
      </p:grpSp>
      <p:sp>
        <p:nvSpPr>
          <p:cNvPr id="9" name="TextBox 8">
            <a:extLst>
              <a:ext uri="{FF2B5EF4-FFF2-40B4-BE49-F238E27FC236}">
                <a16:creationId xmlns:a16="http://schemas.microsoft.com/office/drawing/2014/main" id="{5C836E0F-853B-5D8F-C28C-92D0AFE95B92}"/>
              </a:ext>
            </a:extLst>
          </p:cNvPr>
          <p:cNvSpPr txBox="1"/>
          <p:nvPr/>
        </p:nvSpPr>
        <p:spPr>
          <a:xfrm>
            <a:off x="11029639" y="1988816"/>
            <a:ext cx="370614" cy="461665"/>
          </a:xfrm>
          <a:prstGeom prst="rect">
            <a:avLst/>
          </a:prstGeom>
          <a:noFill/>
        </p:spPr>
        <p:txBody>
          <a:bodyPr wrap="none" rtlCol="0">
            <a:spAutoFit/>
          </a:bodyPr>
          <a:lstStyle/>
          <a:p>
            <a:r>
              <a:rPr lang="en-US" sz="2400" dirty="0"/>
              <a:t>B</a:t>
            </a:r>
            <a:endParaRPr lang="en-IN" sz="2400" dirty="0"/>
          </a:p>
        </p:txBody>
      </p:sp>
      <p:sp>
        <p:nvSpPr>
          <p:cNvPr id="10" name="TextBox 9">
            <a:extLst>
              <a:ext uri="{FF2B5EF4-FFF2-40B4-BE49-F238E27FC236}">
                <a16:creationId xmlns:a16="http://schemas.microsoft.com/office/drawing/2014/main" id="{5D94FF7B-6980-95C5-D54B-8F6B7F789782}"/>
              </a:ext>
            </a:extLst>
          </p:cNvPr>
          <p:cNvSpPr txBox="1"/>
          <p:nvPr/>
        </p:nvSpPr>
        <p:spPr>
          <a:xfrm>
            <a:off x="11024012" y="3898569"/>
            <a:ext cx="397866" cy="461665"/>
          </a:xfrm>
          <a:prstGeom prst="rect">
            <a:avLst/>
          </a:prstGeom>
          <a:noFill/>
        </p:spPr>
        <p:txBody>
          <a:bodyPr wrap="none" rtlCol="0">
            <a:spAutoFit/>
          </a:bodyPr>
          <a:lstStyle/>
          <a:p>
            <a:r>
              <a:rPr lang="en-US" sz="2400" dirty="0"/>
              <a:t>C</a:t>
            </a:r>
            <a:endParaRPr lang="en-IN" sz="2400" dirty="0"/>
          </a:p>
        </p:txBody>
      </p:sp>
      <p:sp>
        <p:nvSpPr>
          <p:cNvPr id="11" name="TextBox 10">
            <a:extLst>
              <a:ext uri="{FF2B5EF4-FFF2-40B4-BE49-F238E27FC236}">
                <a16:creationId xmlns:a16="http://schemas.microsoft.com/office/drawing/2014/main" id="{F133E2D4-783A-C5F6-9173-586B383ACF92}"/>
              </a:ext>
            </a:extLst>
          </p:cNvPr>
          <p:cNvSpPr txBox="1"/>
          <p:nvPr/>
        </p:nvSpPr>
        <p:spPr>
          <a:xfrm>
            <a:off x="11059585" y="5883730"/>
            <a:ext cx="396262" cy="461665"/>
          </a:xfrm>
          <a:prstGeom prst="rect">
            <a:avLst/>
          </a:prstGeom>
          <a:noFill/>
        </p:spPr>
        <p:txBody>
          <a:bodyPr wrap="none" rtlCol="0">
            <a:spAutoFit/>
          </a:bodyPr>
          <a:lstStyle/>
          <a:p>
            <a:r>
              <a:rPr lang="en-US" sz="2400" dirty="0"/>
              <a:t>D</a:t>
            </a:r>
            <a:endParaRPr lang="en-IN" sz="2400" dirty="0"/>
          </a:p>
        </p:txBody>
      </p:sp>
    </p:spTree>
    <p:extLst>
      <p:ext uri="{BB962C8B-B14F-4D97-AF65-F5344CB8AC3E}">
        <p14:creationId xmlns:p14="http://schemas.microsoft.com/office/powerpoint/2010/main" val="6837520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834</TotalTime>
  <Words>2586</Words>
  <Application>Microsoft Office PowerPoint</Application>
  <PresentationFormat>Widescreen</PresentationFormat>
  <Paragraphs>147</Paragraphs>
  <Slides>15</Slides>
  <Notes>11</Notes>
  <HiddenSlides>2</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Aptos</vt:lpstr>
      <vt:lpstr>Aptos Display</vt:lpstr>
      <vt:lpstr>Arial</vt:lpstr>
      <vt:lpstr>Calibri Light</vt:lpstr>
      <vt:lpstr>Cambria Math</vt:lpstr>
      <vt:lpstr>Wingdings</vt:lpstr>
      <vt:lpstr>Office Theme</vt:lpstr>
      <vt:lpstr>1_Office Theme</vt:lpstr>
      <vt:lpstr>The gradual evolution of friction following a normal stress step reflects changes in contact strength, not contact area  </vt:lpstr>
      <vt:lpstr>What microscopic properties control macroscopic friction?</vt:lpstr>
      <vt:lpstr>The ‘only’ contact area is important hypothesis</vt:lpstr>
      <vt:lpstr>A model with contacts of different ‘quality’</vt:lpstr>
      <vt:lpstr>Normal stress steps and quality contrasts</vt:lpstr>
      <vt:lpstr>Measuring S_Δ/S_ss is not trivial</vt:lpstr>
      <vt:lpstr>Normal stress steps on a stiff machine</vt:lpstr>
      <vt:lpstr>A physics-based RSF model </vt:lpstr>
      <vt:lpstr>How much of shear strength evolution is Δθ?</vt:lpstr>
      <vt:lpstr>Quantitative estimation of S_Δ/S_ss</vt:lpstr>
      <vt:lpstr>Inferring the strength contrast S_Δ/S_ss</vt:lpstr>
      <vt:lpstr>Conclusions</vt:lpstr>
      <vt:lpstr>The Linker-Dieterich version</vt:lpstr>
      <vt:lpstr>Is α an RSF parameter (material property)?</vt:lpstr>
      <vt:lpstr>The importance of large stiffness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Pathikrit Bhattacharya</dc:creator>
  <cp:lastModifiedBy>Pathikrit Bhattacharya</cp:lastModifiedBy>
  <cp:revision>23</cp:revision>
  <dcterms:created xsi:type="dcterms:W3CDTF">2026-05-06T13:32:24Z</dcterms:created>
  <dcterms:modified xsi:type="dcterms:W3CDTF">2026-05-07T03:28:27Z</dcterms:modified>
</cp:coreProperties>
</file>