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78" r:id="rId3"/>
    <p:sldId id="281" r:id="rId4"/>
    <p:sldId id="262" r:id="rId5"/>
    <p:sldId id="269" r:id="rId6"/>
    <p:sldId id="298" r:id="rId7"/>
    <p:sldId id="264" r:id="rId8"/>
    <p:sldId id="289" r:id="rId9"/>
    <p:sldId id="293" r:id="rId10"/>
    <p:sldId id="268" r:id="rId11"/>
    <p:sldId id="287" r:id="rId12"/>
  </p:sldIdLst>
  <p:sldSz cx="12192000" cy="6858000"/>
  <p:notesSz cx="7559675" cy="10691813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E00"/>
    <a:srgbClr val="0000FF"/>
    <a:srgbClr val="FF0000"/>
    <a:srgbClr val="00FF99"/>
    <a:srgbClr val="D9D9D9"/>
    <a:srgbClr val="A4ABF2"/>
    <a:srgbClr val="7087D2"/>
    <a:srgbClr val="546FC9"/>
    <a:srgbClr val="8296D8"/>
    <a:srgbClr val="C0E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0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BC2CA-C184-398C-BC31-3EEFAA2E6B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Daria Ilina - “Identifying reliable in situ reference measurements for satellite root-zone soil moisture validation from the ISMN”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0C58E-EC57-C191-0EF8-31D3CF073B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0797A-11A2-415A-87CD-A8219B6BF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03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/>
              <a:t>Daria Ilina - “Identifying reliable in situ reference measurements for satellite root-zone soil moisture validation from the ISMN”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B94AFB-9538-2CA3-6574-FB4E1CD1D8AD}" type="slidenum">
              <a:rPr/>
              <a:t>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B87E-A547-4A93-213F-5398B2D7C8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Daria Ilina - “Identifying reliable in situ reference measurements for satellite root-zone soil moisture validation from the ISMN”</a:t>
            </a:r>
          </a:p>
        </p:txBody>
      </p:sp>
    </p:spTree>
    <p:extLst>
      <p:ext uri="{BB962C8B-B14F-4D97-AF65-F5344CB8AC3E}">
        <p14:creationId xmlns:p14="http://schemas.microsoft.com/office/powerpoint/2010/main" val="96558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90440" y="150840"/>
            <a:ext cx="11810160" cy="54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225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 bwMode="auto">
          <a:xfrm>
            <a:off x="200520" y="1051560"/>
            <a:ext cx="11790360" cy="526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FDCB2F-2599-1663-DAD3-25E3359C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9" y="0"/>
            <a:ext cx="9704457" cy="932811"/>
          </a:xfrm>
          <a:prstGeom prst="rect">
            <a:avLst/>
          </a:prstGeom>
        </p:spPr>
        <p:txBody>
          <a:bodyPr anchor="ctr"/>
          <a:lstStyle>
            <a:lvl1pPr algn="l">
              <a:defRPr sz="3300" b="0">
                <a:solidFill>
                  <a:schemeClr val="bg1"/>
                </a:solidFill>
                <a:latin typeface="Aptos Narrow" panose="020B0004020202020204" pitchFamily="34" charset="0"/>
                <a:ea typeface="Aptos Narrow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DB5912E9-1386-9EA2-604B-5D10D6163D99}"/>
              </a:ext>
            </a:extLst>
          </p:cNvPr>
          <p:cNvSpPr>
            <a:spLocks noGrp="1"/>
          </p:cNvSpPr>
          <p:nvPr>
            <p:ph idx="10"/>
          </p:nvPr>
        </p:nvSpPr>
        <p:spPr bwMode="auto">
          <a:xfrm>
            <a:off x="200520" y="1051560"/>
            <a:ext cx="11790360" cy="52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>
              <a:defRPr>
                <a:latin typeface="Aptos Display" panose="020B0004020202020204" pitchFamily="34" charset="0"/>
              </a:defRPr>
            </a:lvl1pPr>
          </a:lstStyle>
          <a:p>
            <a:pPr marL="342720" indent="-342720">
              <a:lnSpc>
                <a:spcPct val="100000"/>
              </a:lnSpc>
              <a:spcBef>
                <a:spcPts val="383"/>
              </a:spcBef>
              <a:buClr>
                <a:srgbClr val="0070AF"/>
              </a:buClr>
              <a:buFont typeface="Arial"/>
              <a:buChar char="•"/>
              <a:defRPr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traight Connector 3"/>
          <p:cNvSpPr/>
          <p:nvPr/>
        </p:nvSpPr>
        <p:spPr bwMode="auto">
          <a:xfrm>
            <a:off x="7315200" y="1508759"/>
            <a:ext cx="360" cy="360"/>
          </a:xfrm>
          <a:prstGeom prst="line">
            <a:avLst/>
          </a:prstGeom>
          <a:ln w="9525">
            <a:solidFill>
              <a:srgbClr val="333333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8" name="Picture 5"/>
          <p:cNvPicPr/>
          <p:nvPr/>
        </p:nvPicPr>
        <p:blipFill>
          <a:blip r:embed="rId3"/>
          <a:stretch/>
        </p:blipFill>
        <p:spPr bwMode="auto">
          <a:xfrm>
            <a:off x="158400" y="6378840"/>
            <a:ext cx="761760" cy="361439"/>
          </a:xfrm>
          <a:prstGeom prst="rect">
            <a:avLst/>
          </a:prstGeom>
          <a:ln w="0">
            <a:noFill/>
          </a:ln>
        </p:spPr>
      </p:pic>
      <p:pic>
        <p:nvPicPr>
          <p:cNvPr id="2" name="Picture 3" descr="A picture containing accessory, drawing, umbrella&#10;&#10;Description automatically generated"/>
          <p:cNvPicPr/>
          <p:nvPr/>
        </p:nvPicPr>
        <p:blipFill>
          <a:blip r:embed="rId4"/>
          <a:stretch/>
        </p:blipFill>
        <p:spPr bwMode="auto">
          <a:xfrm>
            <a:off x="1072080" y="6376320"/>
            <a:ext cx="700560" cy="38304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1"/>
          <p:cNvPicPr/>
          <p:nvPr/>
        </p:nvPicPr>
        <p:blipFill>
          <a:blip r:embed="rId5"/>
          <a:stretch/>
        </p:blipFill>
        <p:spPr bwMode="auto">
          <a:xfrm>
            <a:off x="1899360" y="6359760"/>
            <a:ext cx="700560" cy="416520"/>
          </a:xfrm>
          <a:prstGeom prst="rect">
            <a:avLst/>
          </a:prstGeom>
          <a:ln w="0">
            <a:noFill/>
          </a:ln>
        </p:spPr>
      </p:pic>
      <p:pic>
        <p:nvPicPr>
          <p:cNvPr id="4" name="Picture 5" descr="A close-up of a globe&#10;&#10;Description automatically generated"/>
          <p:cNvPicPr/>
          <p:nvPr/>
        </p:nvPicPr>
        <p:blipFill>
          <a:blip r:embed="rId6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243719" y="267120"/>
            <a:ext cx="6602760" cy="810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3350" b="0" strike="noStrike" spc="-1" dirty="0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en-US" sz="3350" b="0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 dirty="0">
                <a:solidFill>
                  <a:srgbClr val="333333"/>
                </a:solidFill>
                <a:latin typeface="Calibri"/>
              </a:rPr>
              <a:t>Click to edit the outline text format</a:t>
            </a:r>
            <a:endParaRPr dirty="0"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900" b="0" strike="noStrike" spc="-1" dirty="0">
                <a:solidFill>
                  <a:srgbClr val="333333"/>
                </a:solidFill>
                <a:latin typeface="Calibri"/>
              </a:rPr>
              <a:t>Second Outline Level</a:t>
            </a:r>
            <a:endParaRPr dirty="0"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700" b="0" strike="noStrike" spc="-1" dirty="0">
                <a:solidFill>
                  <a:srgbClr val="333333"/>
                </a:solidFill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 dirty="0">
                <a:solidFill>
                  <a:srgbClr val="333333"/>
                </a:solidFill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 dirty="0">
                <a:solidFill>
                  <a:srgbClr val="333333"/>
                </a:solidFill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 dirty="0">
                <a:solidFill>
                  <a:srgbClr val="333333"/>
                </a:solidFill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 dirty="0">
                <a:solidFill>
                  <a:srgbClr val="333333"/>
                </a:solidFill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Straight Connector 3"/>
          <p:cNvSpPr/>
          <p:nvPr/>
        </p:nvSpPr>
        <p:spPr bwMode="auto">
          <a:xfrm>
            <a:off x="7315200" y="1508759"/>
            <a:ext cx="360" cy="360"/>
          </a:xfrm>
          <a:prstGeom prst="line">
            <a:avLst/>
          </a:prstGeom>
          <a:ln w="9525">
            <a:solidFill>
              <a:srgbClr val="333333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44" name="Picture 5"/>
          <p:cNvPicPr/>
          <p:nvPr/>
        </p:nvPicPr>
        <p:blipFill>
          <a:blip r:embed="rId3"/>
          <a:stretch/>
        </p:blipFill>
        <p:spPr bwMode="auto">
          <a:xfrm>
            <a:off x="158400" y="6378840"/>
            <a:ext cx="761760" cy="361439"/>
          </a:xfrm>
          <a:prstGeom prst="rect">
            <a:avLst/>
          </a:prstGeom>
          <a:ln w="0">
            <a:noFill/>
          </a:ln>
        </p:spPr>
      </p:pic>
      <p:pic>
        <p:nvPicPr>
          <p:cNvPr id="45" name="Picture 3" descr="A picture containing accessory, drawing, umbrella&#10;&#10;Description automatically generated"/>
          <p:cNvPicPr/>
          <p:nvPr/>
        </p:nvPicPr>
        <p:blipFill>
          <a:blip r:embed="rId4"/>
          <a:stretch/>
        </p:blipFill>
        <p:spPr bwMode="auto">
          <a:xfrm>
            <a:off x="1072080" y="6376320"/>
            <a:ext cx="700560" cy="3830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21"/>
          <p:cNvPicPr/>
          <p:nvPr/>
        </p:nvPicPr>
        <p:blipFill>
          <a:blip r:embed="rId5"/>
          <a:stretch/>
        </p:blipFill>
        <p:spPr bwMode="auto">
          <a:xfrm>
            <a:off x="1899360" y="6359760"/>
            <a:ext cx="700560" cy="41652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1" descr="A close-up of a globe&#10;&#10;Description automatically generated"/>
          <p:cNvPicPr/>
          <p:nvPr userDrawn="1"/>
        </p:nvPicPr>
        <p:blipFill>
          <a:blip r:embed="rId6">
            <a:alphaModFix amt="60000"/>
          </a:blip>
          <a:srcRect t="3349" b="84189"/>
          <a:stretch/>
        </p:blipFill>
        <p:spPr bwMode="auto">
          <a:xfrm>
            <a:off x="240" y="0"/>
            <a:ext cx="12191760" cy="85356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2"/>
          <p:cNvSpPr>
            <a:spLocks noGrp="1"/>
          </p:cNvSpPr>
          <p:nvPr>
            <p:ph type="body"/>
          </p:nvPr>
        </p:nvSpPr>
        <p:spPr bwMode="auto">
          <a:xfrm>
            <a:off x="200520" y="1051560"/>
            <a:ext cx="11790360" cy="51029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383"/>
              </a:spcBef>
              <a:buClr>
                <a:srgbClr val="0070AF"/>
              </a:buClr>
              <a:buFont typeface="Arial"/>
              <a:buChar char="•"/>
              <a:defRPr/>
            </a:pPr>
            <a:r>
              <a:rPr lang="en-US" sz="1900" b="0" strike="noStrike" spc="-1" dirty="0">
                <a:solidFill>
                  <a:srgbClr val="333333"/>
                </a:solidFill>
                <a:latin typeface="Calibri"/>
              </a:rPr>
              <a:t>Click to edit Master text styles</a:t>
            </a:r>
            <a:endParaRPr dirty="0"/>
          </a:p>
        </p:txBody>
      </p:sp>
      <p:sp>
        <p:nvSpPr>
          <p:cNvPr id="51" name="Subtitle 2"/>
          <p:cNvSpPr/>
          <p:nvPr/>
        </p:nvSpPr>
        <p:spPr bwMode="auto">
          <a:xfrm>
            <a:off x="11412720" y="6477120"/>
            <a:ext cx="631800" cy="25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09800" tIns="54720" rIns="109800" bIns="54720" anchor="ctr">
            <a:noAutofit/>
          </a:bodyPr>
          <a:lstStyle/>
          <a:p>
            <a:pPr algn="r">
              <a:lnSpc>
                <a:spcPct val="120000"/>
              </a:lnSpc>
              <a:spcBef>
                <a:spcPts val="1423"/>
              </a:spcBef>
              <a:buNone/>
              <a:tabLst>
                <a:tab pos="0" algn="l"/>
              </a:tabLst>
              <a:defRPr/>
            </a:pPr>
            <a:fld id="{325F9B11-257F-437B-A3A8-30DFA63D4A9A}" type="slidenum">
              <a:rPr lang="en-US" sz="1100" b="0" strike="noStrike" spc="-1">
                <a:solidFill>
                  <a:srgbClr val="004E6D"/>
                </a:solidFill>
                <a:latin typeface="Calibri"/>
              </a:rPr>
              <a:t>‹#›</a:t>
            </a:fld>
            <a:endParaRPr lang="en-US" sz="1100" b="0" strike="noStrike" spc="-1" dirty="0">
              <a:latin typeface="Arial"/>
            </a:endParaRPr>
          </a:p>
        </p:txBody>
      </p:sp>
      <p:sp>
        <p:nvSpPr>
          <p:cNvPr id="52" name="Subtitle 2"/>
          <p:cNvSpPr/>
          <p:nvPr/>
        </p:nvSpPr>
        <p:spPr bwMode="auto">
          <a:xfrm>
            <a:off x="2528515" y="6315840"/>
            <a:ext cx="8675945" cy="5475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09800" tIns="54720" rIns="109800" bIns="5472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en-US" sz="1250" b="0" strike="noStrike" spc="-1" dirty="0">
                <a:solidFill>
                  <a:srgbClr val="004E6D"/>
                </a:solidFill>
                <a:latin typeface="Aptos Display" panose="020B0004020202020204" pitchFamily="34" charset="0"/>
              </a:rPr>
              <a:t>Daria Ilina  -  “Identifying reliable in situ reference measurements for satellite root-zone soil moisture validation from the ISMN”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F586111-40F2-D108-2D83-5248D03D030F}"/>
              </a:ext>
            </a:extLst>
          </p:cNvPr>
          <p:cNvSpPr/>
          <p:nvPr userDrawn="1"/>
        </p:nvSpPr>
        <p:spPr bwMode="auto">
          <a:xfrm>
            <a:off x="0" y="1664"/>
            <a:ext cx="12192000" cy="850231"/>
          </a:xfrm>
          <a:prstGeom prst="roundRect">
            <a:avLst>
              <a:gd name="adj" fmla="val 0"/>
            </a:avLst>
          </a:prstGeom>
          <a:solidFill>
            <a:srgbClr val="173C4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A9490E3-4682-A0DD-A812-1F1BA0155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rcRect/>
          <a:stretch/>
        </p:blipFill>
        <p:spPr bwMode="auto">
          <a:xfrm>
            <a:off x="11204460" y="6389991"/>
            <a:ext cx="416520" cy="4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Assets – ESA Brand Centre">
            <a:extLst>
              <a:ext uri="{FF2B5EF4-FFF2-40B4-BE49-F238E27FC236}">
                <a16:creationId xmlns:a16="http://schemas.microsoft.com/office/drawing/2014/main" id="{505C4818-B85B-77E1-9994-49BDF7704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54" y="159096"/>
            <a:ext cx="1477773" cy="7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33BE22-B9F0-D3AA-E966-86034113CCB8}"/>
              </a:ext>
            </a:extLst>
          </p:cNvPr>
          <p:cNvCxnSpPr/>
          <p:nvPr userDrawn="1"/>
        </p:nvCxnSpPr>
        <p:spPr>
          <a:xfrm>
            <a:off x="0" y="6260181"/>
            <a:ext cx="12192000" cy="0"/>
          </a:xfrm>
          <a:prstGeom prst="line">
            <a:avLst/>
          </a:prstGeom>
          <a:ln w="19050">
            <a:solidFill>
              <a:srgbClr val="31546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F49B6A-AA15-3D50-B197-B8961A71EBDC}"/>
              </a:ext>
            </a:extLst>
          </p:cNvPr>
          <p:cNvSpPr/>
          <p:nvPr/>
        </p:nvSpPr>
        <p:spPr>
          <a:xfrm>
            <a:off x="-572654" y="1195024"/>
            <a:ext cx="11203550" cy="304742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201432" y="965641"/>
            <a:ext cx="10603346" cy="3176733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br>
              <a:rPr lang="en-US" sz="4000" strike="noStrike" spc="-1" dirty="0">
                <a:solidFill>
                  <a:srgbClr val="164152"/>
                </a:solidFill>
              </a:rPr>
            </a:br>
            <a:r>
              <a:rPr lang="en-US" sz="3800" strike="noStrike" spc="-1" dirty="0">
                <a:solidFill>
                  <a:srgbClr val="164152"/>
                </a:solidFill>
                <a:latin typeface="Aptos Narrow" panose="020B0004020202020204" pitchFamily="34" charset="0"/>
              </a:rPr>
              <a:t>Identifying reliable in situ reference measurements </a:t>
            </a:r>
            <a:br>
              <a:rPr lang="en-US" sz="3800" strike="noStrike" spc="-1" dirty="0">
                <a:solidFill>
                  <a:srgbClr val="164152"/>
                </a:solidFill>
                <a:latin typeface="Aptos Narrow" panose="020B0004020202020204" pitchFamily="34" charset="0"/>
              </a:rPr>
            </a:br>
            <a:r>
              <a:rPr lang="en-US" sz="3800" strike="noStrike" spc="-1" dirty="0">
                <a:solidFill>
                  <a:srgbClr val="164152"/>
                </a:solidFill>
                <a:latin typeface="Aptos Narrow" panose="020B0004020202020204" pitchFamily="34" charset="0"/>
              </a:rPr>
              <a:t>for satellite root-zone soil moisture validation </a:t>
            </a:r>
            <a:br>
              <a:rPr lang="en-US" sz="3800" strike="noStrike" spc="-1" dirty="0">
                <a:solidFill>
                  <a:srgbClr val="164152"/>
                </a:solidFill>
                <a:latin typeface="Aptos Narrow" panose="020B0004020202020204" pitchFamily="34" charset="0"/>
              </a:rPr>
            </a:br>
            <a:r>
              <a:rPr lang="en-US" sz="3800" strike="noStrike" spc="-1" dirty="0">
                <a:solidFill>
                  <a:srgbClr val="164152"/>
                </a:solidFill>
                <a:latin typeface="Aptos Narrow" panose="020B0004020202020204" pitchFamily="34" charset="0"/>
              </a:rPr>
              <a:t>from the International Soil Moisture Network</a:t>
            </a:r>
            <a:br>
              <a:rPr lang="en-US" sz="4000" strike="noStrike" spc="-1" dirty="0">
                <a:solidFill>
                  <a:srgbClr val="164152"/>
                </a:solidFill>
                <a:latin typeface="Aptos Narrow" panose="020B0004020202020204" pitchFamily="34" charset="0"/>
              </a:rPr>
            </a:br>
            <a:br>
              <a:rPr lang="en-US" sz="2000" strike="noStrike" spc="-1" dirty="0">
                <a:solidFill>
                  <a:srgbClr val="164152"/>
                </a:solidFill>
                <a:latin typeface="Aptos Narrow" panose="020B0004020202020204" pitchFamily="34" charset="0"/>
              </a:rPr>
            </a:br>
            <a:r>
              <a:rPr lang="en-US" sz="2200" b="1" i="0" u="none" strike="noStrike" cap="none" spc="0" dirty="0">
                <a:solidFill>
                  <a:srgbClr val="164152"/>
                </a:solidFill>
                <a:latin typeface="Aptos Narrow" panose="020B0004020202020204" pitchFamily="34" charset="0"/>
                <a:ea typeface="Calibri"/>
                <a:cs typeface="Calibri"/>
              </a:rPr>
              <a:t>Daria Ilina</a:t>
            </a:r>
            <a:r>
              <a:rPr lang="en-US" sz="2200" b="1" strike="noStrike" spc="-1" dirty="0">
                <a:solidFill>
                  <a:srgbClr val="164152"/>
                </a:solidFill>
                <a:latin typeface="Aptos Narrow" panose="020B0004020202020204" pitchFamily="34" charset="0"/>
                <a:ea typeface="Calibri"/>
                <a:cs typeface="Calibri"/>
              </a:rPr>
              <a:t>, </a:t>
            </a:r>
            <a:r>
              <a:rPr lang="en-US" sz="2200" dirty="0">
                <a:solidFill>
                  <a:srgbClr val="164152"/>
                </a:solidFill>
                <a:latin typeface="Aptos Narrow" panose="020B0004020202020204" pitchFamily="34" charset="0"/>
                <a:ea typeface="Calibri"/>
                <a:cs typeface="Calibri"/>
              </a:rPr>
              <a:t>Johanna Lems, Alexander Gruber, Wouter Dorigo and Raffaele Crapolicchio</a:t>
            </a:r>
            <a:b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</a:br>
            <a:endParaRPr lang="en-US" sz="2000" strike="noStrike" spc="-1" dirty="0">
              <a:solidFill>
                <a:srgbClr val="164152"/>
              </a:solidFill>
            </a:endParaRPr>
          </a:p>
        </p:txBody>
      </p:sp>
      <p:pic>
        <p:nvPicPr>
          <p:cNvPr id="14" name="Picture 13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56C82F8F-9F9C-C998-8A80-621A0B338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0250" cy="1120250"/>
          </a:xfrm>
          <a:prstGeom prst="rect">
            <a:avLst/>
          </a:prstGeom>
        </p:spPr>
      </p:pic>
      <p:pic>
        <p:nvPicPr>
          <p:cNvPr id="4" name="Picture 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6D0EB37-41EF-9BDF-B382-70B40FE6A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312" y="4280724"/>
            <a:ext cx="2012568" cy="2680938"/>
          </a:xfrm>
          <a:prstGeom prst="rect">
            <a:avLst/>
          </a:prstGeom>
        </p:spPr>
      </p:pic>
      <p:pic>
        <p:nvPicPr>
          <p:cNvPr id="5" name="Picture 4" descr="A white circle with a camera in it&#10;&#10;AI-generated content may be incorrect.">
            <a:extLst>
              <a:ext uri="{FF2B5EF4-FFF2-40B4-BE49-F238E27FC236}">
                <a16:creationId xmlns:a16="http://schemas.microsoft.com/office/drawing/2014/main" id="{DD99A635-3C43-ADAB-2FB0-1FBB2BDD5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737" y="99493"/>
            <a:ext cx="700599" cy="980840"/>
          </a:xfrm>
          <a:prstGeom prst="rect">
            <a:avLst/>
          </a:prstGeom>
        </p:spPr>
      </p:pic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A6EEC85-B4A4-9A44-9EBC-6D48915D6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" y="89833"/>
            <a:ext cx="1017767" cy="10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B981C03-DBB1-94F1-5018-1C3DD598BA18}"/>
              </a:ext>
            </a:extLst>
          </p:cNvPr>
          <p:cNvSpPr/>
          <p:nvPr/>
        </p:nvSpPr>
        <p:spPr>
          <a:xfrm>
            <a:off x="10288987" y="281144"/>
            <a:ext cx="1558455" cy="744574"/>
          </a:xfrm>
          <a:prstGeom prst="ellipse">
            <a:avLst/>
          </a:prstGeom>
          <a:solidFill>
            <a:srgbClr val="0434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5B6318-FE03-5BD7-77B6-E149BC4A2DDE}"/>
              </a:ext>
            </a:extLst>
          </p:cNvPr>
          <p:cNvSpPr/>
          <p:nvPr/>
        </p:nvSpPr>
        <p:spPr bwMode="auto">
          <a:xfrm>
            <a:off x="404109" y="281143"/>
            <a:ext cx="11443333" cy="361754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1FE64-E0DE-CF72-02BD-1977CCF509BB}"/>
              </a:ext>
            </a:extLst>
          </p:cNvPr>
          <p:cNvSpPr txBox="1"/>
          <p:nvPr/>
        </p:nvSpPr>
        <p:spPr>
          <a:xfrm>
            <a:off x="669328" y="1150483"/>
            <a:ext cx="10912892" cy="3816429"/>
          </a:xfrm>
          <a:prstGeom prst="rect">
            <a:avLst/>
          </a:prstGeom>
          <a:noFill/>
        </p:spPr>
        <p:txBody>
          <a:bodyPr wrap="square" numCol="3" spcCol="144000">
            <a:spAutoFit/>
          </a:bodyPr>
          <a:lstStyle/>
          <a:p>
            <a:pPr algn="ctr"/>
            <a:r>
              <a:rPr lang="en-GB" sz="2200" b="1" dirty="0">
                <a:latin typeface="Aptos Narrow" panose="020B0004020202020204" pitchFamily="34" charset="0"/>
              </a:rPr>
              <a:t>Innovation:</a:t>
            </a:r>
          </a:p>
          <a:p>
            <a:pPr algn="ctr"/>
            <a:endParaRPr lang="en-GB" sz="2200" u="sng" dirty="0">
              <a:latin typeface="Aptos Narrow" panose="020B0004020202020204" pitchFamily="34" charset="0"/>
            </a:endParaRPr>
          </a:p>
          <a:p>
            <a:pPr algn="ctr"/>
            <a:r>
              <a:rPr lang="en-GB" sz="2200" dirty="0">
                <a:latin typeface="Aptos Narrow" panose="020B0004020202020204" pitchFamily="34" charset="0"/>
              </a:rPr>
              <a:t>We introduced a novel tolerance-based approach to maximize in situ reference data by accounting for irregular sensor depths.</a:t>
            </a: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pPr algn="ctr"/>
            <a:r>
              <a:rPr lang="en-GB" sz="2200" b="1" dirty="0">
                <a:latin typeface="Aptos Narrow" panose="020B0004020202020204" pitchFamily="34" charset="0"/>
              </a:rPr>
              <a:t>Trade-off:</a:t>
            </a:r>
          </a:p>
          <a:p>
            <a:pPr algn="ctr"/>
            <a:endParaRPr lang="en-GB" sz="2200" u="sng" dirty="0">
              <a:latin typeface="Aptos Narrow" panose="020B0004020202020204" pitchFamily="34" charset="0"/>
            </a:endParaRPr>
          </a:p>
          <a:p>
            <a:pPr algn="ctr"/>
            <a:r>
              <a:rPr lang="en-GB" sz="2200" dirty="0">
                <a:latin typeface="Aptos Narrow" panose="020B0004020202020204" pitchFamily="34" charset="0"/>
              </a:rPr>
              <a:t>Optimal balance must be tuned  between sample size and depth accuracy depending on application requirements.</a:t>
            </a: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endParaRPr lang="en-GB" sz="2200" dirty="0">
              <a:latin typeface="Aptos Narrow" panose="020B0004020202020204" pitchFamily="34" charset="0"/>
            </a:endParaRPr>
          </a:p>
          <a:p>
            <a:pPr algn="ctr"/>
            <a:r>
              <a:rPr lang="en-GB" sz="2200" b="1" dirty="0">
                <a:latin typeface="Aptos Narrow" panose="020B0004020202020204" pitchFamily="34" charset="0"/>
              </a:rPr>
              <a:t>Implementation:</a:t>
            </a:r>
          </a:p>
          <a:p>
            <a:pPr algn="ctr"/>
            <a:endParaRPr lang="en-GB" sz="2200" u="sng" dirty="0">
              <a:latin typeface="Aptos Narrow" panose="020B0004020202020204" pitchFamily="34" charset="0"/>
            </a:endParaRPr>
          </a:p>
          <a:p>
            <a:pPr algn="ctr"/>
            <a:r>
              <a:rPr lang="en-GB" sz="2200" dirty="0">
                <a:latin typeface="Aptos Narrow" panose="020B0004020202020204" pitchFamily="34" charset="0"/>
              </a:rPr>
              <a:t>To-be integrated into the QA4SM validation platform;</a:t>
            </a:r>
          </a:p>
          <a:p>
            <a:pPr algn="ctr"/>
            <a:r>
              <a:rPr lang="en-GB" sz="2200" dirty="0">
                <a:latin typeface="Aptos Narrow" panose="020B0004020202020204" pitchFamily="34" charset="0"/>
              </a:rPr>
              <a:t>join at 8:59 AM (PICO Spot 4) </a:t>
            </a:r>
            <a:r>
              <a:rPr lang="en-GB" sz="2200" dirty="0">
                <a:latin typeface="Aptos Narrow" panose="020B0004020202020204" pitchFamily="34" charset="0"/>
                <a:sym typeface="Wingdings" panose="05000000000000000000" pitchFamily="2" charset="2"/>
              </a:rPr>
              <a:t></a:t>
            </a:r>
            <a:endParaRPr lang="en-GB" sz="2200" dirty="0"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6FE19-893C-A11D-B580-EF5ADF8F945C}"/>
              </a:ext>
            </a:extLst>
          </p:cNvPr>
          <p:cNvSpPr txBox="1"/>
          <p:nvPr/>
        </p:nvSpPr>
        <p:spPr>
          <a:xfrm>
            <a:off x="2937964" y="396565"/>
            <a:ext cx="6375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ptos Narrow" panose="020B0004020202020204" pitchFamily="34" charset="0"/>
              </a:rPr>
              <a:t>Take-home message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B3906-2D87-36F8-9718-77CA71674B06}"/>
              </a:ext>
            </a:extLst>
          </p:cNvPr>
          <p:cNvSpPr txBox="1"/>
          <p:nvPr/>
        </p:nvSpPr>
        <p:spPr>
          <a:xfrm>
            <a:off x="324357" y="3991307"/>
            <a:ext cx="2955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ptos Narrow" panose="020B0004020202020204" pitchFamily="34" charset="0"/>
              </a:rPr>
              <a:t>Discover our project:</a:t>
            </a:r>
            <a:r>
              <a:rPr lang="en-GB" sz="2000" b="1" dirty="0">
                <a:latin typeface="Aptos Narrow" panose="020B00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D08ED-CC7E-3AD0-BA8D-F81F8C6D6395}"/>
              </a:ext>
            </a:extLst>
          </p:cNvPr>
          <p:cNvSpPr txBox="1"/>
          <p:nvPr/>
        </p:nvSpPr>
        <p:spPr>
          <a:xfrm>
            <a:off x="8647612" y="4127114"/>
            <a:ext cx="3279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  <a:latin typeface="Aptos Narrow" panose="020B0004020202020204" pitchFamily="34" charset="0"/>
              </a:rPr>
              <a:t>Discover our platform:</a:t>
            </a:r>
            <a:r>
              <a:rPr lang="en-GB" sz="2000" b="1" dirty="0">
                <a:latin typeface="Aptos Narrow" panose="020B0004020202020204" pitchFamily="34" charset="0"/>
              </a:rPr>
              <a:t>:</a:t>
            </a:r>
          </a:p>
        </p:txBody>
      </p:sp>
      <p:pic>
        <p:nvPicPr>
          <p:cNvPr id="21" name="Picture 20" descr="A white globe with a magnifying glass&#10;&#10;AI-generated content may be incorrect.">
            <a:extLst>
              <a:ext uri="{FF2B5EF4-FFF2-40B4-BE49-F238E27FC236}">
                <a16:creationId xmlns:a16="http://schemas.microsoft.com/office/drawing/2014/main" id="{D9C9D269-93EE-7707-1F3B-6D4D59343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3" t="13580" r="-3765"/>
          <a:stretch/>
        </p:blipFill>
        <p:spPr>
          <a:xfrm>
            <a:off x="8694111" y="5682985"/>
            <a:ext cx="2259512" cy="902657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F00CE9-9B5F-E52A-1BDF-425CC79E91DD}"/>
              </a:ext>
            </a:extLst>
          </p:cNvPr>
          <p:cNvSpPr txBox="1">
            <a:spLocks/>
          </p:cNvSpPr>
          <p:nvPr/>
        </p:nvSpPr>
        <p:spPr>
          <a:xfrm>
            <a:off x="4692958" y="6267188"/>
            <a:ext cx="3625734" cy="500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u="sng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daria.ilina@geo.tuwien.ac.at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sz="2000" dirty="0">
              <a:solidFill>
                <a:schemeClr val="bg1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en-GB" sz="2000" dirty="0">
              <a:solidFill>
                <a:schemeClr val="bg1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Email Envelope Line White Icon SVG Vector &amp; PNG Free Download | UXWing">
            <a:extLst>
              <a:ext uri="{FF2B5EF4-FFF2-40B4-BE49-F238E27FC236}">
                <a16:creationId xmlns:a16="http://schemas.microsoft.com/office/drawing/2014/main" id="{E2AD5A99-B231-01FF-CB4C-03689D46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39" y="6391953"/>
            <a:ext cx="375419" cy="3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white globe with a magnifying glass&#10;&#10;AI-generated content may be incorrect.">
            <a:extLst>
              <a:ext uri="{FF2B5EF4-FFF2-40B4-BE49-F238E27FC236}">
                <a16:creationId xmlns:a16="http://schemas.microsoft.com/office/drawing/2014/main" id="{E4BE6BCE-B96C-D693-5C4C-AA02025C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9" r="50000" b="-1"/>
          <a:stretch/>
        </p:blipFill>
        <p:spPr>
          <a:xfrm>
            <a:off x="8888718" y="4386022"/>
            <a:ext cx="3338567" cy="184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63628-794D-043D-777D-46485863EF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3" y="6333218"/>
            <a:ext cx="441423" cy="441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2B8BD-9963-6385-2BA3-78EA00B14B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01" y="6325949"/>
            <a:ext cx="441423" cy="4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 descr="A cartoon of a tree growing from a ground&#10;&#10;AI-generated content may be incorrect.">
            <a:extLst>
              <a:ext uri="{FF2B5EF4-FFF2-40B4-BE49-F238E27FC236}">
                <a16:creationId xmlns:a16="http://schemas.microsoft.com/office/drawing/2014/main" id="{29A542C1-3B6B-518E-635E-D8152F9AF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t="1665" b="292"/>
          <a:stretch/>
        </p:blipFill>
        <p:spPr bwMode="auto">
          <a:xfrm>
            <a:off x="5142033" y="846974"/>
            <a:ext cx="7052734" cy="541918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130A3-7580-AA41-4199-F8A1AEBC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2056E-E0FD-460A-8361-6FE1361A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974"/>
            <a:ext cx="6862374" cy="5419195"/>
          </a:xfrm>
          <a:prstGeom prst="rect">
            <a:avLst/>
          </a:prstGeom>
        </p:spPr>
      </p:pic>
      <p:pic>
        <p:nvPicPr>
          <p:cNvPr id="4" name="Picture 3" descr="A satellite with blue squares&#10;&#10;AI-generated content may be incorrect.">
            <a:extLst>
              <a:ext uri="{FF2B5EF4-FFF2-40B4-BE49-F238E27FC236}">
                <a16:creationId xmlns:a16="http://schemas.microsoft.com/office/drawing/2014/main" id="{A355EFF5-9487-C79F-B677-C155DBA87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23020" r="23873" b="32421"/>
          <a:stretch/>
        </p:blipFill>
        <p:spPr>
          <a:xfrm rot="18900000">
            <a:off x="7301349" y="1385273"/>
            <a:ext cx="1500363" cy="929702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E6C5414-1703-2F31-CF87-C30AADE61054}"/>
              </a:ext>
            </a:extLst>
          </p:cNvPr>
          <p:cNvSpPr/>
          <p:nvPr/>
        </p:nvSpPr>
        <p:spPr>
          <a:xfrm>
            <a:off x="7637417" y="2203677"/>
            <a:ext cx="5188037" cy="1747501"/>
          </a:xfrm>
          <a:prstGeom prst="triangle">
            <a:avLst>
              <a:gd name="adj" fmla="val 14100"/>
            </a:avLst>
          </a:prstGeom>
          <a:gradFill flip="none" rotWithShape="1">
            <a:gsLst>
              <a:gs pos="0">
                <a:srgbClr val="7087D2">
                  <a:shade val="30000"/>
                  <a:satMod val="115000"/>
                  <a:alpha val="54000"/>
                </a:srgbClr>
              </a:gs>
              <a:gs pos="50000">
                <a:srgbClr val="7087D2">
                  <a:shade val="67500"/>
                  <a:satMod val="115000"/>
                  <a:alpha val="44000"/>
                </a:srgbClr>
              </a:gs>
              <a:gs pos="100000">
                <a:srgbClr val="7087D2">
                  <a:shade val="100000"/>
                  <a:satMod val="115000"/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50800">
              <a:srgbClr val="7C95C3">
                <a:alpha val="7000"/>
              </a:srgbClr>
            </a:glo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55C6D4-DFF6-BC55-2A3E-52F05EC4FCB4}"/>
              </a:ext>
            </a:extLst>
          </p:cNvPr>
          <p:cNvSpPr/>
          <p:nvPr/>
        </p:nvSpPr>
        <p:spPr>
          <a:xfrm>
            <a:off x="453224" y="3809631"/>
            <a:ext cx="11100021" cy="11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0CAF6F1-B7D2-42FA-07C9-BED89EBCBC1C}"/>
              </a:ext>
            </a:extLst>
          </p:cNvPr>
          <p:cNvSpPr/>
          <p:nvPr/>
        </p:nvSpPr>
        <p:spPr bwMode="auto">
          <a:xfrm>
            <a:off x="9367753" y="1093130"/>
            <a:ext cx="2650141" cy="1098802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2A4DED-7EA3-3B65-A332-F22F93D1B595}"/>
              </a:ext>
            </a:extLst>
          </p:cNvPr>
          <p:cNvSpPr txBox="1">
            <a:spLocks/>
          </p:cNvSpPr>
          <p:nvPr/>
        </p:nvSpPr>
        <p:spPr>
          <a:xfrm>
            <a:off x="9371269" y="1132357"/>
            <a:ext cx="2680075" cy="10713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Satellite sensors can only penetrate the ~ top 5 cm of the soil surface.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DD3F95-AE46-2863-4D8D-5A173DAA728F}"/>
              </a:ext>
            </a:extLst>
          </p:cNvPr>
          <p:cNvSpPr/>
          <p:nvPr/>
        </p:nvSpPr>
        <p:spPr>
          <a:xfrm>
            <a:off x="7815032" y="3749468"/>
            <a:ext cx="4376968" cy="201710"/>
          </a:xfrm>
          <a:prstGeom prst="rect">
            <a:avLst/>
          </a:prstGeom>
          <a:solidFill>
            <a:srgbClr val="8296D8">
              <a:alpha val="45000"/>
            </a:srgbClr>
          </a:solidFill>
          <a:ln w="41275">
            <a:solidFill>
              <a:srgbClr val="8296D8"/>
            </a:solidFill>
          </a:ln>
          <a:effectLst>
            <a:glow rad="63500">
              <a:srgbClr val="8296D8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7" name="Rectangle: Single Corner Snipped 4096">
            <a:extLst>
              <a:ext uri="{FF2B5EF4-FFF2-40B4-BE49-F238E27FC236}">
                <a16:creationId xmlns:a16="http://schemas.microsoft.com/office/drawing/2014/main" id="{68870192-0A0F-A42E-CA27-CFA86991B9B5}"/>
              </a:ext>
            </a:extLst>
          </p:cNvPr>
          <p:cNvSpPr/>
          <p:nvPr/>
        </p:nvSpPr>
        <p:spPr>
          <a:xfrm flipH="1" flipV="1">
            <a:off x="7812227" y="3982154"/>
            <a:ext cx="4387780" cy="2310632"/>
          </a:xfrm>
          <a:prstGeom prst="snip1Rect">
            <a:avLst>
              <a:gd name="adj" fmla="val 50000"/>
            </a:avLst>
          </a:prstGeom>
          <a:solidFill>
            <a:srgbClr val="C0E0EA">
              <a:alpha val="54000"/>
            </a:srgbClr>
          </a:solidFill>
          <a:ln>
            <a:solidFill>
              <a:srgbClr val="C0E0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79C53DD-FA1C-6481-209B-37A9C5CCB4EF}"/>
              </a:ext>
            </a:extLst>
          </p:cNvPr>
          <p:cNvSpPr/>
          <p:nvPr/>
        </p:nvSpPr>
        <p:spPr bwMode="auto">
          <a:xfrm>
            <a:off x="8055815" y="4093678"/>
            <a:ext cx="3362977" cy="1063380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5D7713-FF83-4B44-9BD4-58DBA8EF91F9}"/>
              </a:ext>
            </a:extLst>
          </p:cNvPr>
          <p:cNvSpPr txBox="1">
            <a:spLocks/>
          </p:cNvSpPr>
          <p:nvPr/>
        </p:nvSpPr>
        <p:spPr>
          <a:xfrm>
            <a:off x="8099356" y="3921993"/>
            <a:ext cx="3250228" cy="138588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Root Zone Soil Moisture (RZSM) can be derived from surface SM estimates through modelling.</a:t>
            </a:r>
            <a:endParaRPr lang="en-AT" sz="1800" dirty="0">
              <a:solidFill>
                <a:schemeClr val="tx1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6CD3041-9EC1-0AFE-8F57-86D89DCC47E7}"/>
              </a:ext>
            </a:extLst>
          </p:cNvPr>
          <p:cNvSpPr/>
          <p:nvPr/>
        </p:nvSpPr>
        <p:spPr>
          <a:xfrm>
            <a:off x="11366451" y="3982148"/>
            <a:ext cx="651443" cy="1979932"/>
          </a:xfrm>
          <a:prstGeom prst="downArrow">
            <a:avLst/>
          </a:prstGeom>
          <a:solidFill>
            <a:srgbClr val="C0E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3" name="Rectangle: Rounded Corners 4102">
            <a:extLst>
              <a:ext uri="{FF2B5EF4-FFF2-40B4-BE49-F238E27FC236}">
                <a16:creationId xmlns:a16="http://schemas.microsoft.com/office/drawing/2014/main" id="{E901A94D-46A9-F14B-8A1E-919A0F64279A}"/>
              </a:ext>
            </a:extLst>
          </p:cNvPr>
          <p:cNvSpPr/>
          <p:nvPr/>
        </p:nvSpPr>
        <p:spPr bwMode="auto">
          <a:xfrm>
            <a:off x="3210199" y="1615936"/>
            <a:ext cx="3268827" cy="104000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4" name="Title 1">
            <a:extLst>
              <a:ext uri="{FF2B5EF4-FFF2-40B4-BE49-F238E27FC236}">
                <a16:creationId xmlns:a16="http://schemas.microsoft.com/office/drawing/2014/main" id="{7C927C37-B990-F288-F940-C25FE46D6A2B}"/>
              </a:ext>
            </a:extLst>
          </p:cNvPr>
          <p:cNvSpPr txBox="1">
            <a:spLocks/>
          </p:cNvSpPr>
          <p:nvPr/>
        </p:nvSpPr>
        <p:spPr>
          <a:xfrm>
            <a:off x="3073948" y="1607470"/>
            <a:ext cx="3597552" cy="10713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Effective drought and agricultural  monitoring require data from the deeper root zone.</a:t>
            </a:r>
          </a:p>
        </p:txBody>
      </p:sp>
      <p:cxnSp>
        <p:nvCxnSpPr>
          <p:cNvPr id="4106" name="Straight Arrow Connector 4105">
            <a:extLst>
              <a:ext uri="{FF2B5EF4-FFF2-40B4-BE49-F238E27FC236}">
                <a16:creationId xmlns:a16="http://schemas.microsoft.com/office/drawing/2014/main" id="{BA72EF91-F110-4424-85E3-94EE556C4DCF}"/>
              </a:ext>
            </a:extLst>
          </p:cNvPr>
          <p:cNvCxnSpPr/>
          <p:nvPr/>
        </p:nvCxnSpPr>
        <p:spPr>
          <a:xfrm>
            <a:off x="7887282" y="3726595"/>
            <a:ext cx="0" cy="22458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TextBox 4107">
            <a:extLst>
              <a:ext uri="{FF2B5EF4-FFF2-40B4-BE49-F238E27FC236}">
                <a16:creationId xmlns:a16="http://schemas.microsoft.com/office/drawing/2014/main" id="{5E459A60-762C-684F-C532-C5E4DC6BA079}"/>
              </a:ext>
            </a:extLst>
          </p:cNvPr>
          <p:cNvSpPr txBox="1"/>
          <p:nvPr/>
        </p:nvSpPr>
        <p:spPr>
          <a:xfrm>
            <a:off x="7904673" y="3717823"/>
            <a:ext cx="1123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~ top 5 cm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111" name="Rectangle: Rounded Corners 4110">
            <a:extLst>
              <a:ext uri="{FF2B5EF4-FFF2-40B4-BE49-F238E27FC236}">
                <a16:creationId xmlns:a16="http://schemas.microsoft.com/office/drawing/2014/main" id="{8FC69B3E-AEAC-7E29-DB5B-B5110CF7F0B8}"/>
              </a:ext>
            </a:extLst>
          </p:cNvPr>
          <p:cNvSpPr/>
          <p:nvPr/>
        </p:nvSpPr>
        <p:spPr bwMode="auto">
          <a:xfrm>
            <a:off x="207811" y="4204586"/>
            <a:ext cx="3506510" cy="1920358"/>
          </a:xfrm>
          <a:prstGeom prst="roundRect">
            <a:avLst/>
          </a:prstGeom>
          <a:solidFill>
            <a:srgbClr val="D55E00">
              <a:alpha val="19000"/>
            </a:srgbClr>
          </a:solidFill>
          <a:ln w="53975">
            <a:solidFill>
              <a:srgbClr val="D55E00">
                <a:alpha val="6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2" name="Title 1">
            <a:extLst>
              <a:ext uri="{FF2B5EF4-FFF2-40B4-BE49-F238E27FC236}">
                <a16:creationId xmlns:a16="http://schemas.microsoft.com/office/drawing/2014/main" id="{E3294A3D-6CC4-3DB5-9F24-97A1B13D7347}"/>
              </a:ext>
            </a:extLst>
          </p:cNvPr>
          <p:cNvSpPr txBox="1">
            <a:spLocks/>
          </p:cNvSpPr>
          <p:nvPr/>
        </p:nvSpPr>
        <p:spPr>
          <a:xfrm>
            <a:off x="291075" y="4401943"/>
            <a:ext cx="3477779" cy="152576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100" b="1" dirty="0">
                <a:solidFill>
                  <a:schemeClr val="bg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We propose:</a:t>
            </a:r>
          </a:p>
          <a:p>
            <a:pPr algn="ctr"/>
            <a:endParaRPr lang="en-GB" sz="1900" b="1" dirty="0">
              <a:solidFill>
                <a:schemeClr val="bg1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900" b="1" dirty="0">
                <a:solidFill>
                  <a:schemeClr val="bg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 method to identify the optimal ground reference RZSM representation from irregular in situ stations.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06A353E-EA55-7344-0691-4B2C71B12275}"/>
              </a:ext>
            </a:extLst>
          </p:cNvPr>
          <p:cNvSpPr/>
          <p:nvPr/>
        </p:nvSpPr>
        <p:spPr bwMode="auto">
          <a:xfrm>
            <a:off x="4396554" y="4588656"/>
            <a:ext cx="3079495" cy="1422370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91FF8C8-001B-DE08-94FE-E5683B4F01BC}"/>
              </a:ext>
            </a:extLst>
          </p:cNvPr>
          <p:cNvSpPr txBox="1">
            <a:spLocks/>
          </p:cNvSpPr>
          <p:nvPr/>
        </p:nvSpPr>
        <p:spPr>
          <a:xfrm>
            <a:off x="4510253" y="4685696"/>
            <a:ext cx="2947149" cy="126199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Validation of such RZSM products requires standardized approach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and reliable in situ reference networks.</a:t>
            </a:r>
          </a:p>
        </p:txBody>
      </p:sp>
    </p:spTree>
    <p:extLst>
      <p:ext uri="{BB962C8B-B14F-4D97-AF65-F5344CB8AC3E}">
        <p14:creationId xmlns:p14="http://schemas.microsoft.com/office/powerpoint/2010/main" val="258918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&#10;&#10;AI-generated content may be incorrect.">
            <a:extLst>
              <a:ext uri="{FF2B5EF4-FFF2-40B4-BE49-F238E27FC236}">
                <a16:creationId xmlns:a16="http://schemas.microsoft.com/office/drawing/2014/main" id="{2F049085-6216-36A4-556E-7374BB0F6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13602" r="10282" b="14301"/>
          <a:stretch/>
        </p:blipFill>
        <p:spPr>
          <a:xfrm>
            <a:off x="1287035" y="932811"/>
            <a:ext cx="9940725" cy="5274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67431-7385-F8FE-3E45-82D95059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deeper look into the ISMN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DCA2-4594-C68A-0229-8B6847D04D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9597" y="1146149"/>
            <a:ext cx="3632687" cy="173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The ISMN (International Soil Moisture Network) is a collection of in situ data, it provides timeseries, metadata, and quality flags.</a:t>
            </a:r>
          </a:p>
          <a:p>
            <a:endParaRPr lang="en-GB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6222EE-03AF-1A1C-DF6D-816E22570261}"/>
              </a:ext>
            </a:extLst>
          </p:cNvPr>
          <p:cNvSpPr txBox="1">
            <a:spLocks/>
          </p:cNvSpPr>
          <p:nvPr/>
        </p:nvSpPr>
        <p:spPr bwMode="auto">
          <a:xfrm>
            <a:off x="8560526" y="1146148"/>
            <a:ext cx="3502386" cy="12219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GB" sz="1800" dirty="0">
                <a:latin typeface="Aptos Display" panose="020B0004020202020204" pitchFamily="34" charset="0"/>
              </a:rPr>
              <a:t>Most stations are located in the northern hemisphere (North America and Europe), and in agricultural areas. 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5D26FCC-7477-C0FC-7906-4556B1EB396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11069" r="9369" b="9878"/>
          <a:stretch/>
        </p:blipFill>
        <p:spPr>
          <a:xfrm>
            <a:off x="303256" y="932811"/>
            <a:ext cx="8682447" cy="48629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41788-B1E2-4632-1212-41B67ADC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ISMN sampling depths distribution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3EDB78-4A07-E9A1-E362-3BFDB4E1B6FE}"/>
              </a:ext>
            </a:extLst>
          </p:cNvPr>
          <p:cNvSpPr txBox="1"/>
          <p:nvPr/>
        </p:nvSpPr>
        <p:spPr>
          <a:xfrm>
            <a:off x="1431235" y="5857464"/>
            <a:ext cx="70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 Display" panose="020B0004020202020204" pitchFamily="34" charset="0"/>
              </a:rPr>
              <a:t>Sorted by number of observations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7FBBE2E-2950-7FDE-79B6-F65DD4C1D996}"/>
              </a:ext>
            </a:extLst>
          </p:cNvPr>
          <p:cNvSpPr txBox="1">
            <a:spLocks/>
          </p:cNvSpPr>
          <p:nvPr/>
        </p:nvSpPr>
        <p:spPr>
          <a:xfrm>
            <a:off x="9173056" y="2449112"/>
            <a:ext cx="3129240" cy="1959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Aptos Display" panose="020B0004020202020204" pitchFamily="34" charset="0"/>
                <a:cs typeface="Arial" panose="020B0604020202020204" pitchFamily="34" charset="0"/>
              </a:rPr>
              <a:t>The network provides </a:t>
            </a: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high-resolution </a:t>
            </a:r>
            <a:r>
              <a:rPr lang="en-GB" sz="1800" dirty="0">
                <a:latin typeface="Aptos Display" panose="020B0004020202020204" pitchFamily="34" charset="0"/>
                <a:cs typeface="Arial" panose="020B0604020202020204" pitchFamily="34" charset="0"/>
              </a:rPr>
              <a:t>data,  but sensor placement is </a:t>
            </a: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vertically inconsistent</a:t>
            </a:r>
            <a:r>
              <a:rPr lang="en-GB" sz="1800" dirty="0">
                <a:latin typeface="Aptos Display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465E39-3AFF-8FA1-539F-4090FF5DE47A}"/>
              </a:ext>
            </a:extLst>
          </p:cNvPr>
          <p:cNvCxnSpPr/>
          <p:nvPr/>
        </p:nvCxnSpPr>
        <p:spPr>
          <a:xfrm>
            <a:off x="3458817" y="5857464"/>
            <a:ext cx="28306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B06E60-AE67-0BF7-404F-5F4786D31582}"/>
              </a:ext>
            </a:extLst>
          </p:cNvPr>
          <p:cNvSpPr txBox="1"/>
          <p:nvPr/>
        </p:nvSpPr>
        <p:spPr>
          <a:xfrm rot="16200000">
            <a:off x="-706111" y="3060788"/>
            <a:ext cx="17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 Display" panose="020B0004020202020204" pitchFamily="34" charset="0"/>
              </a:rPr>
              <a:t>Depth (m)</a:t>
            </a:r>
          </a:p>
        </p:txBody>
      </p:sp>
    </p:spTree>
    <p:extLst>
      <p:ext uri="{BB962C8B-B14F-4D97-AF65-F5344CB8AC3E}">
        <p14:creationId xmlns:p14="http://schemas.microsoft.com/office/powerpoint/2010/main" val="351764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5D26FCC-7477-C0FC-7906-4556B1EB396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r="-1128"/>
          <a:stretch/>
        </p:blipFill>
        <p:spPr>
          <a:xfrm>
            <a:off x="200519" y="1197669"/>
            <a:ext cx="9476170" cy="47485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41788-B1E2-4632-1212-41B67ADC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ISMN sampling depths distribution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7FBBE2E-2950-7FDE-79B6-F65DD4C1D996}"/>
              </a:ext>
            </a:extLst>
          </p:cNvPr>
          <p:cNvSpPr txBox="1">
            <a:spLocks/>
          </p:cNvSpPr>
          <p:nvPr/>
        </p:nvSpPr>
        <p:spPr>
          <a:xfrm>
            <a:off x="9173056" y="1852654"/>
            <a:ext cx="3129240" cy="3669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Aptos Display" panose="020B0004020202020204" pitchFamily="34" charset="0"/>
                <a:cs typeface="Arial" panose="020B0604020202020204" pitchFamily="34" charset="0"/>
              </a:rPr>
              <a:t>Sensor distribution is biased toward the upper layers.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This uneven coverage limits the representativeness of the validation across the entire soil profile.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B06E60-AE67-0BF7-404F-5F4786D31582}"/>
              </a:ext>
            </a:extLst>
          </p:cNvPr>
          <p:cNvSpPr txBox="1"/>
          <p:nvPr/>
        </p:nvSpPr>
        <p:spPr>
          <a:xfrm rot="16200000">
            <a:off x="-706111" y="3060788"/>
            <a:ext cx="17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 Display" panose="020B0004020202020204" pitchFamily="34" charset="0"/>
              </a:rPr>
              <a:t>Depth (m)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9D86B-4E46-EB84-442F-9E4CFDFBD901}"/>
              </a:ext>
            </a:extLst>
          </p:cNvPr>
          <p:cNvSpPr txBox="1"/>
          <p:nvPr/>
        </p:nvSpPr>
        <p:spPr>
          <a:xfrm>
            <a:off x="8269358" y="5786688"/>
            <a:ext cx="148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1e7</a:t>
            </a:r>
          </a:p>
        </p:txBody>
      </p:sp>
    </p:spTree>
    <p:extLst>
      <p:ext uri="{BB962C8B-B14F-4D97-AF65-F5344CB8AC3E}">
        <p14:creationId xmlns:p14="http://schemas.microsoft.com/office/powerpoint/2010/main" val="248293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9ECA-D76F-D9BC-7822-291DA18A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layer coupling at different stations</a:t>
            </a:r>
          </a:p>
        </p:txBody>
      </p:sp>
      <p:pic>
        <p:nvPicPr>
          <p:cNvPr id="4" name="Picture 3" descr="A green and white graph&#10;&#10;AI-generated content may be incorrect.">
            <a:extLst>
              <a:ext uri="{FF2B5EF4-FFF2-40B4-BE49-F238E27FC236}">
                <a16:creationId xmlns:a16="http://schemas.microsoft.com/office/drawing/2014/main" id="{23C140D6-E1AA-53AA-E04C-BFA5B5FE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9" y="863143"/>
            <a:ext cx="6540802" cy="528337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066B12-437A-417E-562B-B62C78271A65}"/>
              </a:ext>
            </a:extLst>
          </p:cNvPr>
          <p:cNvSpPr txBox="1">
            <a:spLocks/>
          </p:cNvSpPr>
          <p:nvPr/>
        </p:nvSpPr>
        <p:spPr>
          <a:xfrm>
            <a:off x="7374494" y="2166636"/>
            <a:ext cx="4616987" cy="25247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Soil profiles are non-uniform, correlation patterns are site-specific.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latin typeface="Aptos Display" panose="020B0004020202020204" pitchFamily="34" charset="0"/>
                <a:cs typeface="Arial" panose="020B0604020202020204" pitchFamily="34" charset="0"/>
              </a:rPr>
              <a:t>Fixed intervals might overlook local variations in soil structure and texture</a:t>
            </a: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C5C034-6635-685A-2F91-64FFA734B4BA}"/>
              </a:ext>
            </a:extLst>
          </p:cNvPr>
          <p:cNvSpPr txBox="1">
            <a:spLocks/>
          </p:cNvSpPr>
          <p:nvPr/>
        </p:nvSpPr>
        <p:spPr>
          <a:xfrm>
            <a:off x="3111917" y="932811"/>
            <a:ext cx="2646258" cy="3546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Station “Anthony”, Network “ARM”</a:t>
            </a:r>
          </a:p>
        </p:txBody>
      </p:sp>
    </p:spTree>
    <p:extLst>
      <p:ext uri="{BB962C8B-B14F-4D97-AF65-F5344CB8AC3E}">
        <p14:creationId xmlns:p14="http://schemas.microsoft.com/office/powerpoint/2010/main" val="353250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 descr="A tree with a root system&#10;&#10;AI-generated content may be incorrect.">
            <a:extLst>
              <a:ext uri="{FF2B5EF4-FFF2-40B4-BE49-F238E27FC236}">
                <a16:creationId xmlns:a16="http://schemas.microsoft.com/office/drawing/2014/main" id="{60947C55-78FE-6507-3899-DCFE53BD6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25952"/>
          <a:stretch/>
        </p:blipFill>
        <p:spPr>
          <a:xfrm>
            <a:off x="0" y="846575"/>
            <a:ext cx="11235078" cy="5413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2B473A-A713-4767-E909-34042787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validation approaches</a:t>
            </a:r>
          </a:p>
        </p:txBody>
      </p:sp>
      <p:pic>
        <p:nvPicPr>
          <p:cNvPr id="9" name="Picture 8" descr="A satellite with blue squares&#10;&#10;AI-generated content may be incorrect.">
            <a:extLst>
              <a:ext uri="{FF2B5EF4-FFF2-40B4-BE49-F238E27FC236}">
                <a16:creationId xmlns:a16="http://schemas.microsoft.com/office/drawing/2014/main" id="{82DF4C02-CA5C-ACB0-7A0F-302A31A1C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23020" r="23873" b="32421"/>
          <a:stretch/>
        </p:blipFill>
        <p:spPr>
          <a:xfrm rot="1681063">
            <a:off x="7060184" y="1045891"/>
            <a:ext cx="1500363" cy="92970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D078FD-29C8-CBB2-F4EE-D4A4BC506A46}"/>
              </a:ext>
            </a:extLst>
          </p:cNvPr>
          <p:cNvCxnSpPr>
            <a:cxnSpLocks/>
          </p:cNvCxnSpPr>
          <p:nvPr/>
        </p:nvCxnSpPr>
        <p:spPr>
          <a:xfrm>
            <a:off x="3410357" y="2283572"/>
            <a:ext cx="0" cy="245870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F21033-F8A6-87F9-B23B-5C2081ADF6AC}"/>
              </a:ext>
            </a:extLst>
          </p:cNvPr>
          <p:cNvCxnSpPr>
            <a:cxnSpLocks/>
          </p:cNvCxnSpPr>
          <p:nvPr/>
        </p:nvCxnSpPr>
        <p:spPr>
          <a:xfrm>
            <a:off x="3896711" y="2283572"/>
            <a:ext cx="0" cy="245870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2E8C1D-71FE-828F-4E1B-411A58E377A4}"/>
              </a:ext>
            </a:extLst>
          </p:cNvPr>
          <p:cNvCxnSpPr>
            <a:cxnSpLocks/>
          </p:cNvCxnSpPr>
          <p:nvPr/>
        </p:nvCxnSpPr>
        <p:spPr>
          <a:xfrm>
            <a:off x="4383066" y="2283572"/>
            <a:ext cx="0" cy="245870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92E2F3-2324-AB32-4F76-3DCA7B6A029D}"/>
              </a:ext>
            </a:extLst>
          </p:cNvPr>
          <p:cNvCxnSpPr>
            <a:cxnSpLocks/>
          </p:cNvCxnSpPr>
          <p:nvPr/>
        </p:nvCxnSpPr>
        <p:spPr>
          <a:xfrm>
            <a:off x="4893275" y="2283572"/>
            <a:ext cx="0" cy="245870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66FC29-43A7-927A-CA24-3277B67415D6}"/>
              </a:ext>
            </a:extLst>
          </p:cNvPr>
          <p:cNvCxnSpPr>
            <a:cxnSpLocks/>
          </p:cNvCxnSpPr>
          <p:nvPr/>
        </p:nvCxnSpPr>
        <p:spPr>
          <a:xfrm>
            <a:off x="5467094" y="2283572"/>
            <a:ext cx="0" cy="245870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26E54E-886F-01A5-733E-81E17B9748A1}"/>
              </a:ext>
            </a:extLst>
          </p:cNvPr>
          <p:cNvCxnSpPr>
            <a:cxnSpLocks/>
          </p:cNvCxnSpPr>
          <p:nvPr/>
        </p:nvCxnSpPr>
        <p:spPr>
          <a:xfrm>
            <a:off x="11356707" y="2333871"/>
            <a:ext cx="0" cy="256164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3F4C90C-22F4-EE91-EAB3-F2727505D4F4}"/>
              </a:ext>
            </a:extLst>
          </p:cNvPr>
          <p:cNvSpPr/>
          <p:nvPr/>
        </p:nvSpPr>
        <p:spPr>
          <a:xfrm>
            <a:off x="6702642" y="1873292"/>
            <a:ext cx="1466889" cy="509886"/>
          </a:xfrm>
          <a:prstGeom prst="triangle">
            <a:avLst>
              <a:gd name="adj" fmla="val 61585"/>
            </a:avLst>
          </a:prstGeom>
          <a:gradFill flip="none" rotWithShape="1">
            <a:gsLst>
              <a:gs pos="0">
                <a:srgbClr val="7087D2">
                  <a:shade val="30000"/>
                  <a:satMod val="115000"/>
                  <a:alpha val="54000"/>
                </a:srgbClr>
              </a:gs>
              <a:gs pos="50000">
                <a:srgbClr val="7087D2">
                  <a:shade val="67500"/>
                  <a:satMod val="115000"/>
                  <a:alpha val="44000"/>
                </a:srgbClr>
              </a:gs>
              <a:gs pos="100000">
                <a:srgbClr val="7087D2">
                  <a:shade val="100000"/>
                  <a:satMod val="115000"/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E39906E-9480-7418-91D1-2B02EBA0F94D}"/>
              </a:ext>
            </a:extLst>
          </p:cNvPr>
          <p:cNvSpPr/>
          <p:nvPr/>
        </p:nvSpPr>
        <p:spPr bwMode="auto">
          <a:xfrm>
            <a:off x="2986997" y="4742276"/>
            <a:ext cx="3156035" cy="1422370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4794C67-D7C7-4833-D037-236D8E3CD056}"/>
              </a:ext>
            </a:extLst>
          </p:cNvPr>
          <p:cNvSpPr txBox="1">
            <a:spLocks/>
          </p:cNvSpPr>
          <p:nvPr/>
        </p:nvSpPr>
        <p:spPr>
          <a:xfrm>
            <a:off x="3063482" y="4912832"/>
            <a:ext cx="3003063" cy="1126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Sensor-by-sensor approach: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RZSM product is compared to each in situ sensor individually.</a:t>
            </a:r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412855-8BE2-1965-83EF-248866B39E3E}"/>
              </a:ext>
            </a:extLst>
          </p:cNvPr>
          <p:cNvSpPr/>
          <p:nvPr/>
        </p:nvSpPr>
        <p:spPr>
          <a:xfrm>
            <a:off x="4819504" y="4009084"/>
            <a:ext cx="167172" cy="52763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FE480A63-B7D7-F42F-F27F-42DB131C6771}"/>
              </a:ext>
            </a:extLst>
          </p:cNvPr>
          <p:cNvSpPr/>
          <p:nvPr/>
        </p:nvSpPr>
        <p:spPr>
          <a:xfrm rot="10800000">
            <a:off x="3746705" y="4109602"/>
            <a:ext cx="333957" cy="287894"/>
          </a:xfrm>
          <a:prstGeom prst="triangle">
            <a:avLst/>
          </a:prstGeom>
          <a:solidFill>
            <a:srgbClr val="D9D9D9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0" name="Picture 2" descr="NE2 Vertical Scale 10mm/0.1mm">
            <a:extLst>
              <a:ext uri="{FF2B5EF4-FFF2-40B4-BE49-F238E27FC236}">
                <a16:creationId xmlns:a16="http://schemas.microsoft.com/office/drawing/2014/main" id="{77AF93F2-E0B1-5FE2-D2F8-3D12AEE80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2" t="6095" r="37093" b="7175"/>
          <a:stretch/>
        </p:blipFill>
        <p:spPr bwMode="auto">
          <a:xfrm>
            <a:off x="1756" y="2294425"/>
            <a:ext cx="512068" cy="2881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A tree with a root system&#10;&#10;AI-generated content may be incorrect.">
            <a:extLst>
              <a:ext uri="{FF2B5EF4-FFF2-40B4-BE49-F238E27FC236}">
                <a16:creationId xmlns:a16="http://schemas.microsoft.com/office/drawing/2014/main" id="{DB6654EA-C3B3-86DA-0E22-BB277304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1" t="25952"/>
          <a:stretch/>
        </p:blipFill>
        <p:spPr>
          <a:xfrm>
            <a:off x="10235594" y="846575"/>
            <a:ext cx="1974227" cy="541380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61C650-74C5-2329-0CD0-2734E3EE105B}"/>
              </a:ext>
            </a:extLst>
          </p:cNvPr>
          <p:cNvCxnSpPr>
            <a:cxnSpLocks/>
          </p:cNvCxnSpPr>
          <p:nvPr/>
        </p:nvCxnSpPr>
        <p:spPr>
          <a:xfrm>
            <a:off x="9308768" y="2295174"/>
            <a:ext cx="0" cy="244710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AEA297-151F-1DAC-5EFD-3D3886BAE22A}"/>
              </a:ext>
            </a:extLst>
          </p:cNvPr>
          <p:cNvCxnSpPr>
            <a:cxnSpLocks/>
          </p:cNvCxnSpPr>
          <p:nvPr/>
        </p:nvCxnSpPr>
        <p:spPr>
          <a:xfrm>
            <a:off x="9788297" y="2294424"/>
            <a:ext cx="0" cy="24478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C38DE1-F7AE-B6CF-2620-B0C6DD7C2B8A}"/>
              </a:ext>
            </a:extLst>
          </p:cNvPr>
          <p:cNvCxnSpPr>
            <a:cxnSpLocks/>
          </p:cNvCxnSpPr>
          <p:nvPr/>
        </p:nvCxnSpPr>
        <p:spPr>
          <a:xfrm>
            <a:off x="10271805" y="2308658"/>
            <a:ext cx="0" cy="24336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56928F-90AC-1443-4465-1F194CB22255}"/>
              </a:ext>
            </a:extLst>
          </p:cNvPr>
          <p:cNvCxnSpPr>
            <a:cxnSpLocks/>
          </p:cNvCxnSpPr>
          <p:nvPr/>
        </p:nvCxnSpPr>
        <p:spPr>
          <a:xfrm>
            <a:off x="10782887" y="2294425"/>
            <a:ext cx="0" cy="244785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4D83F34-2EF4-7E99-E92F-B7BEDBF56444}"/>
              </a:ext>
            </a:extLst>
          </p:cNvPr>
          <p:cNvSpPr/>
          <p:nvPr/>
        </p:nvSpPr>
        <p:spPr>
          <a:xfrm>
            <a:off x="513824" y="2641287"/>
            <a:ext cx="11722521" cy="826122"/>
          </a:xfrm>
          <a:prstGeom prst="rect">
            <a:avLst/>
          </a:prstGeom>
          <a:solidFill>
            <a:srgbClr val="8296D8">
              <a:alpha val="45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FA3225-09A2-AC81-71A5-7CF0BCB4CD76}"/>
              </a:ext>
            </a:extLst>
          </p:cNvPr>
          <p:cNvSpPr/>
          <p:nvPr/>
        </p:nvSpPr>
        <p:spPr bwMode="auto">
          <a:xfrm>
            <a:off x="8860462" y="4742276"/>
            <a:ext cx="3156035" cy="1422370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C515D86-2FA7-DD24-279E-17625FC88E58}"/>
              </a:ext>
            </a:extLst>
          </p:cNvPr>
          <p:cNvSpPr txBox="1">
            <a:spLocks/>
          </p:cNvSpPr>
          <p:nvPr/>
        </p:nvSpPr>
        <p:spPr>
          <a:xfrm>
            <a:off x="8987135" y="4896452"/>
            <a:ext cx="2902687" cy="1126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Averaging approach: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Sensors within the relevant layer are grouped as a single averaged value.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1D91B6-0B14-20E6-A9EE-C3B183261B40}"/>
              </a:ext>
            </a:extLst>
          </p:cNvPr>
          <p:cNvCxnSpPr>
            <a:cxnSpLocks/>
          </p:cNvCxnSpPr>
          <p:nvPr/>
        </p:nvCxnSpPr>
        <p:spPr>
          <a:xfrm flipV="1">
            <a:off x="8347679" y="3059541"/>
            <a:ext cx="681434" cy="2898"/>
          </a:xfrm>
          <a:prstGeom prst="straightConnector1">
            <a:avLst/>
          </a:prstGeom>
          <a:ln w="57150">
            <a:solidFill>
              <a:srgbClr val="7087D2"/>
            </a:solidFill>
            <a:prstDash val="sysDash"/>
            <a:tailEnd type="triangle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650B6F6-55C0-0979-1CDE-8C05AF7AC8D4}"/>
              </a:ext>
            </a:extLst>
          </p:cNvPr>
          <p:cNvSpPr/>
          <p:nvPr/>
        </p:nvSpPr>
        <p:spPr>
          <a:xfrm>
            <a:off x="9069954" y="2633541"/>
            <a:ext cx="1415862" cy="804285"/>
          </a:xfrm>
          <a:prstGeom prst="roundRect">
            <a:avLst/>
          </a:prstGeom>
          <a:noFill/>
          <a:ln>
            <a:solidFill>
              <a:srgbClr val="D55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16627D-2746-9019-E886-8934816707F6}"/>
              </a:ext>
            </a:extLst>
          </p:cNvPr>
          <p:cNvSpPr/>
          <p:nvPr/>
        </p:nvSpPr>
        <p:spPr>
          <a:xfrm>
            <a:off x="9709566" y="3902264"/>
            <a:ext cx="167174" cy="43188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33436A-79D4-0621-63D0-A5F66D9238BC}"/>
              </a:ext>
            </a:extLst>
          </p:cNvPr>
          <p:cNvSpPr/>
          <p:nvPr/>
        </p:nvSpPr>
        <p:spPr>
          <a:xfrm>
            <a:off x="11268090" y="2624841"/>
            <a:ext cx="199533" cy="148293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D3501E0-611A-3C31-DF18-84B04DE4088F}"/>
              </a:ext>
            </a:extLst>
          </p:cNvPr>
          <p:cNvSpPr/>
          <p:nvPr/>
        </p:nvSpPr>
        <p:spPr>
          <a:xfrm>
            <a:off x="10699301" y="2875750"/>
            <a:ext cx="167173" cy="83488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BC9D85E-A794-E5CC-73ED-E22382360016}"/>
              </a:ext>
            </a:extLst>
          </p:cNvPr>
          <p:cNvSpPr/>
          <p:nvPr/>
        </p:nvSpPr>
        <p:spPr>
          <a:xfrm rot="10800000">
            <a:off x="9124854" y="3081929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73476CC-80A7-0741-BF17-C39BACDCB15D}"/>
              </a:ext>
            </a:extLst>
          </p:cNvPr>
          <p:cNvSpPr/>
          <p:nvPr/>
        </p:nvSpPr>
        <p:spPr>
          <a:xfrm>
            <a:off x="10209070" y="2793995"/>
            <a:ext cx="167174" cy="431881"/>
          </a:xfrm>
          <a:prstGeom prst="rect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28D87DFF-10A3-16CE-290B-187EB35B3D3E}"/>
              </a:ext>
            </a:extLst>
          </p:cNvPr>
          <p:cNvSpPr/>
          <p:nvPr/>
        </p:nvSpPr>
        <p:spPr>
          <a:xfrm rot="10800000">
            <a:off x="9621319" y="2810756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DA9059F3-64A4-0E9A-1B66-D42945463653}"/>
              </a:ext>
            </a:extLst>
          </p:cNvPr>
          <p:cNvSpPr/>
          <p:nvPr/>
        </p:nvSpPr>
        <p:spPr>
          <a:xfrm rot="10800000">
            <a:off x="9141790" y="2408219"/>
            <a:ext cx="333957" cy="287894"/>
          </a:xfrm>
          <a:prstGeom prst="triangle">
            <a:avLst/>
          </a:prstGeom>
          <a:solidFill>
            <a:srgbClr val="D9D9D9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F991D181-DC1C-F38B-1230-91EA29E5B4F4}"/>
              </a:ext>
            </a:extLst>
          </p:cNvPr>
          <p:cNvSpPr/>
          <p:nvPr/>
        </p:nvSpPr>
        <p:spPr>
          <a:xfrm rot="10800000">
            <a:off x="3259456" y="2748150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B89101-2DA9-07F7-3035-D56480ABF3FF}"/>
              </a:ext>
            </a:extLst>
          </p:cNvPr>
          <p:cNvSpPr/>
          <p:nvPr/>
        </p:nvSpPr>
        <p:spPr>
          <a:xfrm>
            <a:off x="4294771" y="2796311"/>
            <a:ext cx="186804" cy="607091"/>
          </a:xfrm>
          <a:prstGeom prst="rect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7A1FFF2-D49F-0917-FC3C-DC70AE93BBBB}"/>
              </a:ext>
            </a:extLst>
          </p:cNvPr>
          <p:cNvSpPr/>
          <p:nvPr/>
        </p:nvSpPr>
        <p:spPr>
          <a:xfrm>
            <a:off x="4820752" y="3160936"/>
            <a:ext cx="167172" cy="52763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E5D92058-C542-281B-D221-CBDF6EA399EF}"/>
              </a:ext>
            </a:extLst>
          </p:cNvPr>
          <p:cNvSpPr/>
          <p:nvPr/>
        </p:nvSpPr>
        <p:spPr>
          <a:xfrm rot="10800000">
            <a:off x="5299850" y="2958945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355ECE6C-0552-41FC-4DB2-5CB9859C1D80}"/>
              </a:ext>
            </a:extLst>
          </p:cNvPr>
          <p:cNvSpPr/>
          <p:nvPr/>
        </p:nvSpPr>
        <p:spPr>
          <a:xfrm rot="10800000">
            <a:off x="3248705" y="2395477"/>
            <a:ext cx="333957" cy="287894"/>
          </a:xfrm>
          <a:prstGeom prst="triangle">
            <a:avLst/>
          </a:prstGeom>
          <a:solidFill>
            <a:srgbClr val="D9D9D9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26BABF67-20C1-289F-DD5B-144184E61B6C}"/>
              </a:ext>
            </a:extLst>
          </p:cNvPr>
          <p:cNvSpPr/>
          <p:nvPr/>
        </p:nvSpPr>
        <p:spPr>
          <a:xfrm rot="10800000">
            <a:off x="3252687" y="3489797"/>
            <a:ext cx="333957" cy="287894"/>
          </a:xfrm>
          <a:prstGeom prst="triangle">
            <a:avLst/>
          </a:prstGeom>
          <a:solidFill>
            <a:srgbClr val="D9D9D9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A7426185-149A-F5CF-080A-A1A8CBAB8A26}"/>
              </a:ext>
            </a:extLst>
          </p:cNvPr>
          <p:cNvSpPr/>
          <p:nvPr/>
        </p:nvSpPr>
        <p:spPr>
          <a:xfrm rot="10800000">
            <a:off x="3247042" y="3100902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553" name="Straight Connector 22552">
            <a:extLst>
              <a:ext uri="{FF2B5EF4-FFF2-40B4-BE49-F238E27FC236}">
                <a16:creationId xmlns:a16="http://schemas.microsoft.com/office/drawing/2014/main" id="{CDAD4319-70F7-EE94-9A57-23EBCBB22E01}"/>
              </a:ext>
            </a:extLst>
          </p:cNvPr>
          <p:cNvCxnSpPr>
            <a:cxnSpLocks/>
          </p:cNvCxnSpPr>
          <p:nvPr/>
        </p:nvCxnSpPr>
        <p:spPr>
          <a:xfrm>
            <a:off x="11367856" y="2304215"/>
            <a:ext cx="0" cy="243806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4" name="Rectangle: Rounded Corners 22553">
            <a:extLst>
              <a:ext uri="{FF2B5EF4-FFF2-40B4-BE49-F238E27FC236}">
                <a16:creationId xmlns:a16="http://schemas.microsoft.com/office/drawing/2014/main" id="{56DAAF7B-914D-DC59-6FB2-F2511009E7E9}"/>
              </a:ext>
            </a:extLst>
          </p:cNvPr>
          <p:cNvSpPr/>
          <p:nvPr/>
        </p:nvSpPr>
        <p:spPr bwMode="auto">
          <a:xfrm>
            <a:off x="8918089" y="902624"/>
            <a:ext cx="3156035" cy="1064279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55" name="Text Placeholder 2">
            <a:extLst>
              <a:ext uri="{FF2B5EF4-FFF2-40B4-BE49-F238E27FC236}">
                <a16:creationId xmlns:a16="http://schemas.microsoft.com/office/drawing/2014/main" id="{E5812ACD-8AE3-642E-BBA6-DBB74661C14B}"/>
              </a:ext>
            </a:extLst>
          </p:cNvPr>
          <p:cNvSpPr txBox="1">
            <a:spLocks/>
          </p:cNvSpPr>
          <p:nvPr/>
        </p:nvSpPr>
        <p:spPr>
          <a:xfrm>
            <a:off x="8939386" y="1017184"/>
            <a:ext cx="3077111" cy="1126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Common RZSM depth layers include 0-10 cm, 10-40 cm, 40-100 cm (e.g. ESA CCI SM RZSM*)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62" name="Straight Arrow Connector 22561">
            <a:extLst>
              <a:ext uri="{FF2B5EF4-FFF2-40B4-BE49-F238E27FC236}">
                <a16:creationId xmlns:a16="http://schemas.microsoft.com/office/drawing/2014/main" id="{AFA1531D-E64A-1633-6A45-07132EFEB30A}"/>
              </a:ext>
            </a:extLst>
          </p:cNvPr>
          <p:cNvCxnSpPr>
            <a:cxnSpLocks/>
          </p:cNvCxnSpPr>
          <p:nvPr/>
        </p:nvCxnSpPr>
        <p:spPr>
          <a:xfrm flipH="1" flipV="1">
            <a:off x="3543858" y="2854697"/>
            <a:ext cx="3039515" cy="14195"/>
          </a:xfrm>
          <a:prstGeom prst="straightConnector1">
            <a:avLst/>
          </a:prstGeom>
          <a:ln w="57150">
            <a:solidFill>
              <a:srgbClr val="7087D2"/>
            </a:solidFill>
            <a:prstDash val="sysDash"/>
            <a:tailEnd type="triangle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68" name="Straight Arrow Connector 22567">
            <a:extLst>
              <a:ext uri="{FF2B5EF4-FFF2-40B4-BE49-F238E27FC236}">
                <a16:creationId xmlns:a16="http://schemas.microsoft.com/office/drawing/2014/main" id="{77B18BDD-BDAA-7DCF-D4B2-610EEA33640B}"/>
              </a:ext>
            </a:extLst>
          </p:cNvPr>
          <p:cNvCxnSpPr>
            <a:cxnSpLocks/>
          </p:cNvCxnSpPr>
          <p:nvPr/>
        </p:nvCxnSpPr>
        <p:spPr>
          <a:xfrm flipH="1">
            <a:off x="5567181" y="3035683"/>
            <a:ext cx="1567029" cy="0"/>
          </a:xfrm>
          <a:prstGeom prst="straightConnector1">
            <a:avLst/>
          </a:prstGeom>
          <a:ln w="57150">
            <a:solidFill>
              <a:srgbClr val="7087D2"/>
            </a:solidFill>
            <a:prstDash val="sysDash"/>
            <a:tailEnd type="triangle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DD43C7-EFCF-B5AA-6B71-624A9B797B99}"/>
              </a:ext>
            </a:extLst>
          </p:cNvPr>
          <p:cNvCxnSpPr>
            <a:cxnSpLocks/>
          </p:cNvCxnSpPr>
          <p:nvPr/>
        </p:nvCxnSpPr>
        <p:spPr>
          <a:xfrm flipH="1" flipV="1">
            <a:off x="3557786" y="3269228"/>
            <a:ext cx="3039515" cy="14195"/>
          </a:xfrm>
          <a:prstGeom prst="straightConnector1">
            <a:avLst/>
          </a:prstGeom>
          <a:ln w="57150">
            <a:solidFill>
              <a:srgbClr val="7087D2"/>
            </a:solidFill>
            <a:prstDash val="sysDash"/>
            <a:tailEnd type="triangle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65" name="Straight Arrow Connector 22564">
            <a:extLst>
              <a:ext uri="{FF2B5EF4-FFF2-40B4-BE49-F238E27FC236}">
                <a16:creationId xmlns:a16="http://schemas.microsoft.com/office/drawing/2014/main" id="{92AD9427-10C3-10EF-A77A-74267F5BD4EA}"/>
              </a:ext>
            </a:extLst>
          </p:cNvPr>
          <p:cNvCxnSpPr>
            <a:cxnSpLocks/>
          </p:cNvCxnSpPr>
          <p:nvPr/>
        </p:nvCxnSpPr>
        <p:spPr>
          <a:xfrm flipH="1" flipV="1">
            <a:off x="4492723" y="3145354"/>
            <a:ext cx="2326884" cy="3463"/>
          </a:xfrm>
          <a:prstGeom prst="straightConnector1">
            <a:avLst/>
          </a:prstGeom>
          <a:ln w="57150">
            <a:solidFill>
              <a:srgbClr val="7087D2"/>
            </a:solidFill>
            <a:prstDash val="sysDash"/>
            <a:tailEnd type="triangle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0B7A829-9DD2-BB7B-39C7-A49BDCAAB1B8}"/>
              </a:ext>
            </a:extLst>
          </p:cNvPr>
          <p:cNvSpPr/>
          <p:nvPr/>
        </p:nvSpPr>
        <p:spPr>
          <a:xfrm>
            <a:off x="6399322" y="2721789"/>
            <a:ext cx="1970170" cy="665117"/>
          </a:xfrm>
          <a:prstGeom prst="roundRect">
            <a:avLst/>
          </a:prstGeom>
          <a:solidFill>
            <a:srgbClr val="7087D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CAE622-9B3C-EFF3-96E1-E675AD881E23}"/>
              </a:ext>
            </a:extLst>
          </p:cNvPr>
          <p:cNvSpPr txBox="1">
            <a:spLocks/>
          </p:cNvSpPr>
          <p:nvPr/>
        </p:nvSpPr>
        <p:spPr>
          <a:xfrm>
            <a:off x="6556908" y="2746604"/>
            <a:ext cx="1529001" cy="7704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RZSM product 10 – 40 cm</a:t>
            </a:r>
          </a:p>
        </p:txBody>
      </p:sp>
      <p:sp>
        <p:nvSpPr>
          <p:cNvPr id="22571" name="TextBox 22570">
            <a:extLst>
              <a:ext uri="{FF2B5EF4-FFF2-40B4-BE49-F238E27FC236}">
                <a16:creationId xmlns:a16="http://schemas.microsoft.com/office/drawing/2014/main" id="{C0DA57E4-C161-8007-F888-C4321D2823D1}"/>
              </a:ext>
            </a:extLst>
          </p:cNvPr>
          <p:cNvSpPr txBox="1"/>
          <p:nvPr/>
        </p:nvSpPr>
        <p:spPr>
          <a:xfrm>
            <a:off x="-33012" y="5863183"/>
            <a:ext cx="3543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u="sng" dirty="0">
                <a:solidFill>
                  <a:schemeClr val="bg1"/>
                </a:solidFill>
                <a:latin typeface="Aptos Display" panose="020B0004020202020204" pitchFamily="34" charset="0"/>
              </a:rPr>
              <a:t>* </a:t>
            </a:r>
            <a:r>
              <a:rPr lang="en-GB" sz="1000" u="sng" dirty="0" err="1">
                <a:solidFill>
                  <a:schemeClr val="bg1"/>
                </a:solidFill>
                <a:latin typeface="Aptos Display" panose="020B0004020202020204" pitchFamily="34" charset="0"/>
              </a:rPr>
              <a:t>Pasik</a:t>
            </a:r>
            <a:r>
              <a:rPr lang="en-GB" sz="1000" u="sng" dirty="0">
                <a:solidFill>
                  <a:schemeClr val="bg1"/>
                </a:solidFill>
                <a:latin typeface="Aptos Display" panose="020B0004020202020204" pitchFamily="34" charset="0"/>
              </a:rPr>
              <a:t> et al. 2023 </a:t>
            </a:r>
          </a:p>
          <a:p>
            <a:r>
              <a:rPr lang="en-GB" sz="1000" u="sng" dirty="0">
                <a:solidFill>
                  <a:schemeClr val="bg1"/>
                </a:solidFill>
                <a:latin typeface="Aptos Display" panose="020B0004020202020204" pitchFamily="34" charset="0"/>
              </a:rPr>
              <a:t>https://doi.org/10.5194/gmd-16-4957-2023,%202023</a:t>
            </a:r>
          </a:p>
        </p:txBody>
      </p:sp>
      <p:sp>
        <p:nvSpPr>
          <p:cNvPr id="22572" name="Isosceles Triangle 22571">
            <a:extLst>
              <a:ext uri="{FF2B5EF4-FFF2-40B4-BE49-F238E27FC236}">
                <a16:creationId xmlns:a16="http://schemas.microsoft.com/office/drawing/2014/main" id="{A0199ED0-23EA-FF93-078A-3A7DE8B768B7}"/>
              </a:ext>
            </a:extLst>
          </p:cNvPr>
          <p:cNvSpPr/>
          <p:nvPr/>
        </p:nvSpPr>
        <p:spPr>
          <a:xfrm rot="10800000">
            <a:off x="3730751" y="3514724"/>
            <a:ext cx="333957" cy="287894"/>
          </a:xfrm>
          <a:prstGeom prst="triangle">
            <a:avLst/>
          </a:prstGeom>
          <a:solidFill>
            <a:srgbClr val="D9D9D9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4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 descr="A tree with a root system&#10;&#10;AI-generated content may be incorrect.">
            <a:extLst>
              <a:ext uri="{FF2B5EF4-FFF2-40B4-BE49-F238E27FC236}">
                <a16:creationId xmlns:a16="http://schemas.microsoft.com/office/drawing/2014/main" id="{60947C55-78FE-6507-3899-DCFE53BD6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25952"/>
          <a:stretch/>
        </p:blipFill>
        <p:spPr>
          <a:xfrm>
            <a:off x="0" y="846575"/>
            <a:ext cx="11235078" cy="5413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2B473A-A713-4767-E909-34042787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approach: tolerance-based sensor selection</a:t>
            </a:r>
          </a:p>
        </p:txBody>
      </p:sp>
      <p:pic>
        <p:nvPicPr>
          <p:cNvPr id="9" name="Picture 8" descr="A satellite with blue squares&#10;&#10;AI-generated content may be incorrect.">
            <a:extLst>
              <a:ext uri="{FF2B5EF4-FFF2-40B4-BE49-F238E27FC236}">
                <a16:creationId xmlns:a16="http://schemas.microsoft.com/office/drawing/2014/main" id="{82DF4C02-CA5C-ACB0-7A0F-302A31A1C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23020" r="23873" b="32421"/>
          <a:stretch/>
        </p:blipFill>
        <p:spPr>
          <a:xfrm rot="1681063">
            <a:off x="7060184" y="1045891"/>
            <a:ext cx="1500363" cy="92970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D078FD-29C8-CBB2-F4EE-D4A4BC506A46}"/>
              </a:ext>
            </a:extLst>
          </p:cNvPr>
          <p:cNvCxnSpPr>
            <a:cxnSpLocks/>
          </p:cNvCxnSpPr>
          <p:nvPr/>
        </p:nvCxnSpPr>
        <p:spPr>
          <a:xfrm>
            <a:off x="3410357" y="2283572"/>
            <a:ext cx="0" cy="405626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F21033-F8A6-87F9-B23B-5C2081ADF6AC}"/>
              </a:ext>
            </a:extLst>
          </p:cNvPr>
          <p:cNvCxnSpPr>
            <a:cxnSpLocks/>
          </p:cNvCxnSpPr>
          <p:nvPr/>
        </p:nvCxnSpPr>
        <p:spPr>
          <a:xfrm>
            <a:off x="3896711" y="2283572"/>
            <a:ext cx="0" cy="405626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2E8C1D-71FE-828F-4E1B-411A58E377A4}"/>
              </a:ext>
            </a:extLst>
          </p:cNvPr>
          <p:cNvCxnSpPr>
            <a:cxnSpLocks/>
          </p:cNvCxnSpPr>
          <p:nvPr/>
        </p:nvCxnSpPr>
        <p:spPr>
          <a:xfrm>
            <a:off x="4383066" y="2283572"/>
            <a:ext cx="0" cy="397680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92E2F3-2324-AB32-4F76-3DCA7B6A029D}"/>
              </a:ext>
            </a:extLst>
          </p:cNvPr>
          <p:cNvCxnSpPr>
            <a:cxnSpLocks/>
          </p:cNvCxnSpPr>
          <p:nvPr/>
        </p:nvCxnSpPr>
        <p:spPr>
          <a:xfrm>
            <a:off x="4893275" y="2283572"/>
            <a:ext cx="0" cy="397680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66FC29-43A7-927A-CA24-3277B67415D6}"/>
              </a:ext>
            </a:extLst>
          </p:cNvPr>
          <p:cNvCxnSpPr>
            <a:cxnSpLocks/>
          </p:cNvCxnSpPr>
          <p:nvPr/>
        </p:nvCxnSpPr>
        <p:spPr>
          <a:xfrm>
            <a:off x="5467094" y="2283572"/>
            <a:ext cx="0" cy="397680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26E54E-886F-01A5-733E-81E17B9748A1}"/>
              </a:ext>
            </a:extLst>
          </p:cNvPr>
          <p:cNvCxnSpPr>
            <a:cxnSpLocks/>
          </p:cNvCxnSpPr>
          <p:nvPr/>
        </p:nvCxnSpPr>
        <p:spPr>
          <a:xfrm>
            <a:off x="11356707" y="2333871"/>
            <a:ext cx="0" cy="256164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412855-8BE2-1965-83EF-248866B39E3E}"/>
              </a:ext>
            </a:extLst>
          </p:cNvPr>
          <p:cNvSpPr/>
          <p:nvPr/>
        </p:nvSpPr>
        <p:spPr>
          <a:xfrm>
            <a:off x="4819504" y="4009084"/>
            <a:ext cx="167172" cy="52763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FE480A63-B7D7-F42F-F27F-42DB131C6771}"/>
              </a:ext>
            </a:extLst>
          </p:cNvPr>
          <p:cNvSpPr/>
          <p:nvPr/>
        </p:nvSpPr>
        <p:spPr>
          <a:xfrm rot="10800000">
            <a:off x="3746705" y="4109602"/>
            <a:ext cx="333957" cy="287894"/>
          </a:xfrm>
          <a:prstGeom prst="triangle">
            <a:avLst/>
          </a:prstGeom>
          <a:solidFill>
            <a:srgbClr val="D9D9D9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" name="Picture 103" descr="A tree with a root system&#10;&#10;AI-generated content may be incorrect.">
            <a:extLst>
              <a:ext uri="{FF2B5EF4-FFF2-40B4-BE49-F238E27FC236}">
                <a16:creationId xmlns:a16="http://schemas.microsoft.com/office/drawing/2014/main" id="{DB6654EA-C3B3-86DA-0E22-BB277304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1" t="25952"/>
          <a:stretch/>
        </p:blipFill>
        <p:spPr>
          <a:xfrm>
            <a:off x="10235594" y="846575"/>
            <a:ext cx="1974227" cy="541380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61C650-74C5-2329-0CD0-2734E3EE105B}"/>
              </a:ext>
            </a:extLst>
          </p:cNvPr>
          <p:cNvCxnSpPr>
            <a:cxnSpLocks/>
          </p:cNvCxnSpPr>
          <p:nvPr/>
        </p:nvCxnSpPr>
        <p:spPr>
          <a:xfrm>
            <a:off x="9308768" y="2295174"/>
            <a:ext cx="0" cy="404466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AEA297-151F-1DAC-5EFD-3D3886BAE22A}"/>
              </a:ext>
            </a:extLst>
          </p:cNvPr>
          <p:cNvCxnSpPr>
            <a:cxnSpLocks/>
          </p:cNvCxnSpPr>
          <p:nvPr/>
        </p:nvCxnSpPr>
        <p:spPr>
          <a:xfrm>
            <a:off x="9788297" y="2294424"/>
            <a:ext cx="0" cy="396595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C38DE1-F7AE-B6CF-2620-B0C6DD7C2B8A}"/>
              </a:ext>
            </a:extLst>
          </p:cNvPr>
          <p:cNvCxnSpPr>
            <a:cxnSpLocks/>
          </p:cNvCxnSpPr>
          <p:nvPr/>
        </p:nvCxnSpPr>
        <p:spPr>
          <a:xfrm>
            <a:off x="10271805" y="2308658"/>
            <a:ext cx="0" cy="403118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56928F-90AC-1443-4465-1F194CB22255}"/>
              </a:ext>
            </a:extLst>
          </p:cNvPr>
          <p:cNvCxnSpPr>
            <a:cxnSpLocks/>
          </p:cNvCxnSpPr>
          <p:nvPr/>
        </p:nvCxnSpPr>
        <p:spPr>
          <a:xfrm>
            <a:off x="10782887" y="2294425"/>
            <a:ext cx="0" cy="42021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4D83F34-2EF4-7E99-E92F-B7BEDBF56444}"/>
              </a:ext>
            </a:extLst>
          </p:cNvPr>
          <p:cNvSpPr/>
          <p:nvPr/>
        </p:nvSpPr>
        <p:spPr>
          <a:xfrm>
            <a:off x="513824" y="2641287"/>
            <a:ext cx="11722521" cy="826122"/>
          </a:xfrm>
          <a:prstGeom prst="rect">
            <a:avLst/>
          </a:prstGeom>
          <a:solidFill>
            <a:srgbClr val="8296D8">
              <a:alpha val="45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16627D-2746-9019-E886-8934816707F6}"/>
              </a:ext>
            </a:extLst>
          </p:cNvPr>
          <p:cNvSpPr/>
          <p:nvPr/>
        </p:nvSpPr>
        <p:spPr>
          <a:xfrm>
            <a:off x="9709566" y="3902264"/>
            <a:ext cx="167174" cy="43188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385DA3-4867-E460-DC85-89DF47F46801}"/>
              </a:ext>
            </a:extLst>
          </p:cNvPr>
          <p:cNvSpPr/>
          <p:nvPr/>
        </p:nvSpPr>
        <p:spPr bwMode="auto">
          <a:xfrm>
            <a:off x="5775188" y="3874737"/>
            <a:ext cx="3156035" cy="223842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B3783D-AAD0-7DEB-0DA3-EBDADC570429}"/>
              </a:ext>
            </a:extLst>
          </p:cNvPr>
          <p:cNvSpPr txBox="1">
            <a:spLocks/>
          </p:cNvSpPr>
          <p:nvPr/>
        </p:nvSpPr>
        <p:spPr>
          <a:xfrm>
            <a:off x="5803156" y="3999673"/>
            <a:ext cx="3089503" cy="1988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“Tolerance” approach: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Expands selection margins to include sensors in close vertical proximity by slightly broadening layer boundaries. We capture </a:t>
            </a:r>
            <a:r>
              <a:rPr lang="en-GB" sz="1600" b="1" dirty="0">
                <a:latin typeface="Aptos Display" panose="020B0004020202020204" pitchFamily="34" charset="0"/>
                <a:cs typeface="Arial" panose="020B0604020202020204" pitchFamily="34" charset="0"/>
              </a:rPr>
              <a:t>more data</a:t>
            </a: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 while still </a:t>
            </a:r>
            <a:r>
              <a:rPr lang="en-GB" sz="1600" b="1" dirty="0">
                <a:latin typeface="Aptos Display" panose="020B0004020202020204" pitchFamily="34" charset="0"/>
                <a:cs typeface="Arial" panose="020B0604020202020204" pitchFamily="34" charset="0"/>
              </a:rPr>
              <a:t>representing the target soil layer.</a:t>
            </a:r>
            <a:endParaRPr lang="en-GB" sz="2000" b="1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53" name="Straight Connector 22552">
            <a:extLst>
              <a:ext uri="{FF2B5EF4-FFF2-40B4-BE49-F238E27FC236}">
                <a16:creationId xmlns:a16="http://schemas.microsoft.com/office/drawing/2014/main" id="{CDAD4319-70F7-EE94-9A57-23EBCBB22E01}"/>
              </a:ext>
            </a:extLst>
          </p:cNvPr>
          <p:cNvCxnSpPr>
            <a:cxnSpLocks/>
          </p:cNvCxnSpPr>
          <p:nvPr/>
        </p:nvCxnSpPr>
        <p:spPr>
          <a:xfrm>
            <a:off x="11367856" y="2304215"/>
            <a:ext cx="0" cy="395616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CB3E0BD-870A-BC98-01DF-7C3779A8645F}"/>
              </a:ext>
            </a:extLst>
          </p:cNvPr>
          <p:cNvSpPr/>
          <p:nvPr/>
        </p:nvSpPr>
        <p:spPr>
          <a:xfrm>
            <a:off x="6702642" y="1873292"/>
            <a:ext cx="1466889" cy="509886"/>
          </a:xfrm>
          <a:prstGeom prst="triangle">
            <a:avLst>
              <a:gd name="adj" fmla="val 61585"/>
            </a:avLst>
          </a:prstGeom>
          <a:gradFill flip="none" rotWithShape="1">
            <a:gsLst>
              <a:gs pos="0">
                <a:srgbClr val="7087D2">
                  <a:shade val="30000"/>
                  <a:satMod val="115000"/>
                  <a:alpha val="54000"/>
                </a:srgbClr>
              </a:gs>
              <a:gs pos="50000">
                <a:srgbClr val="7087D2">
                  <a:shade val="67500"/>
                  <a:satMod val="115000"/>
                  <a:alpha val="44000"/>
                </a:srgbClr>
              </a:gs>
              <a:gs pos="100000">
                <a:srgbClr val="7087D2">
                  <a:shade val="100000"/>
                  <a:satMod val="115000"/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1AE60-F4C8-1C78-BBC1-7ED3DD5F1D7B}"/>
              </a:ext>
            </a:extLst>
          </p:cNvPr>
          <p:cNvSpPr/>
          <p:nvPr/>
        </p:nvSpPr>
        <p:spPr>
          <a:xfrm>
            <a:off x="540349" y="2467519"/>
            <a:ext cx="11649896" cy="1221053"/>
          </a:xfrm>
          <a:prstGeom prst="rect">
            <a:avLst/>
          </a:prstGeom>
          <a:solidFill>
            <a:srgbClr val="D55E00">
              <a:alpha val="20000"/>
            </a:srgbClr>
          </a:solidFill>
          <a:ln>
            <a:solidFill>
              <a:srgbClr val="D55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0" name="Picture 2" descr="NE2 Vertical Scale 10mm/0.1mm">
            <a:extLst>
              <a:ext uri="{FF2B5EF4-FFF2-40B4-BE49-F238E27FC236}">
                <a16:creationId xmlns:a16="http://schemas.microsoft.com/office/drawing/2014/main" id="{77AF93F2-E0B1-5FE2-D2F8-3D12AEE80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2" t="6095" r="37093" b="7175"/>
          <a:stretch/>
        </p:blipFill>
        <p:spPr bwMode="auto">
          <a:xfrm>
            <a:off x="1756" y="2294425"/>
            <a:ext cx="512068" cy="2881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8D3501E0-611A-3C31-DF18-84B04DE4088F}"/>
              </a:ext>
            </a:extLst>
          </p:cNvPr>
          <p:cNvSpPr/>
          <p:nvPr/>
        </p:nvSpPr>
        <p:spPr>
          <a:xfrm>
            <a:off x="10699301" y="2875750"/>
            <a:ext cx="167173" cy="834887"/>
          </a:xfrm>
          <a:prstGeom prst="rect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BC9D85E-A794-E5CC-73ED-E22382360016}"/>
              </a:ext>
            </a:extLst>
          </p:cNvPr>
          <p:cNvSpPr/>
          <p:nvPr/>
        </p:nvSpPr>
        <p:spPr>
          <a:xfrm rot="10800000">
            <a:off x="9124854" y="3081929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73476CC-80A7-0741-BF17-C39BACDCB15D}"/>
              </a:ext>
            </a:extLst>
          </p:cNvPr>
          <p:cNvSpPr/>
          <p:nvPr/>
        </p:nvSpPr>
        <p:spPr>
          <a:xfrm>
            <a:off x="10209070" y="2793995"/>
            <a:ext cx="167174" cy="431881"/>
          </a:xfrm>
          <a:prstGeom prst="rect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28D87DFF-10A3-16CE-290B-187EB35B3D3E}"/>
              </a:ext>
            </a:extLst>
          </p:cNvPr>
          <p:cNvSpPr/>
          <p:nvPr/>
        </p:nvSpPr>
        <p:spPr>
          <a:xfrm rot="10800000">
            <a:off x="9621319" y="2810756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F991D181-DC1C-F38B-1230-91EA29E5B4F4}"/>
              </a:ext>
            </a:extLst>
          </p:cNvPr>
          <p:cNvSpPr/>
          <p:nvPr/>
        </p:nvSpPr>
        <p:spPr>
          <a:xfrm rot="10800000">
            <a:off x="3259456" y="2748150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B89101-2DA9-07F7-3035-D56480ABF3FF}"/>
              </a:ext>
            </a:extLst>
          </p:cNvPr>
          <p:cNvSpPr/>
          <p:nvPr/>
        </p:nvSpPr>
        <p:spPr>
          <a:xfrm>
            <a:off x="4294771" y="2796311"/>
            <a:ext cx="186804" cy="607091"/>
          </a:xfrm>
          <a:prstGeom prst="rect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553F071A-4A45-076E-CFD1-A6140C2E3002}"/>
              </a:ext>
            </a:extLst>
          </p:cNvPr>
          <p:cNvSpPr/>
          <p:nvPr/>
        </p:nvSpPr>
        <p:spPr>
          <a:xfrm rot="10800000">
            <a:off x="3730751" y="3514724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7A1FFF2-D49F-0917-FC3C-DC70AE93BBBB}"/>
              </a:ext>
            </a:extLst>
          </p:cNvPr>
          <p:cNvSpPr/>
          <p:nvPr/>
        </p:nvSpPr>
        <p:spPr>
          <a:xfrm>
            <a:off x="4820752" y="3160936"/>
            <a:ext cx="167172" cy="527636"/>
          </a:xfrm>
          <a:prstGeom prst="rect">
            <a:avLst/>
          </a:prstGeom>
          <a:solidFill>
            <a:srgbClr val="D5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E5D92058-C542-281B-D221-CBDF6EA399EF}"/>
              </a:ext>
            </a:extLst>
          </p:cNvPr>
          <p:cNvSpPr/>
          <p:nvPr/>
        </p:nvSpPr>
        <p:spPr>
          <a:xfrm rot="10800000">
            <a:off x="5299850" y="2958945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355ECE6C-0552-41FC-4DB2-5CB9859C1D80}"/>
              </a:ext>
            </a:extLst>
          </p:cNvPr>
          <p:cNvSpPr/>
          <p:nvPr/>
        </p:nvSpPr>
        <p:spPr>
          <a:xfrm rot="10800000">
            <a:off x="3248705" y="2395477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26BABF67-20C1-289F-DD5B-144184E61B6C}"/>
              </a:ext>
            </a:extLst>
          </p:cNvPr>
          <p:cNvSpPr/>
          <p:nvPr/>
        </p:nvSpPr>
        <p:spPr>
          <a:xfrm rot="10800000">
            <a:off x="3252687" y="3489797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A7426185-149A-F5CF-080A-A1A8CBAB8A26}"/>
              </a:ext>
            </a:extLst>
          </p:cNvPr>
          <p:cNvSpPr/>
          <p:nvPr/>
        </p:nvSpPr>
        <p:spPr>
          <a:xfrm rot="10800000">
            <a:off x="3247042" y="3100902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DA9059F3-64A4-0E9A-1B66-D42945463653}"/>
              </a:ext>
            </a:extLst>
          </p:cNvPr>
          <p:cNvSpPr/>
          <p:nvPr/>
        </p:nvSpPr>
        <p:spPr>
          <a:xfrm rot="10800000">
            <a:off x="9141790" y="2408219"/>
            <a:ext cx="333957" cy="287894"/>
          </a:xfrm>
          <a:prstGeom prst="triangle">
            <a:avLst/>
          </a:prstGeom>
          <a:solidFill>
            <a:srgbClr val="D55E00"/>
          </a:solidFill>
          <a:ln w="38100"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33436A-79D4-0621-63D0-A5F66D9238BC}"/>
              </a:ext>
            </a:extLst>
          </p:cNvPr>
          <p:cNvSpPr/>
          <p:nvPr/>
        </p:nvSpPr>
        <p:spPr>
          <a:xfrm>
            <a:off x="11268090" y="2624841"/>
            <a:ext cx="199533" cy="148293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DFCA5B-0505-3A02-2B87-998671783B3C}"/>
              </a:ext>
            </a:extLst>
          </p:cNvPr>
          <p:cNvSpPr/>
          <p:nvPr/>
        </p:nvSpPr>
        <p:spPr>
          <a:xfrm>
            <a:off x="6399322" y="2721789"/>
            <a:ext cx="1970170" cy="665117"/>
          </a:xfrm>
          <a:prstGeom prst="roundRect">
            <a:avLst/>
          </a:prstGeom>
          <a:solidFill>
            <a:srgbClr val="7087D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6F8E68E-8774-9082-0421-59A87EE6D907}"/>
              </a:ext>
            </a:extLst>
          </p:cNvPr>
          <p:cNvSpPr txBox="1">
            <a:spLocks/>
          </p:cNvSpPr>
          <p:nvPr/>
        </p:nvSpPr>
        <p:spPr>
          <a:xfrm>
            <a:off x="6556908" y="2746604"/>
            <a:ext cx="1529001" cy="7704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RZSM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product 10 – 40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2A75B5-BFCE-3685-D83D-A4B7EB98810C}"/>
              </a:ext>
            </a:extLst>
          </p:cNvPr>
          <p:cNvSpPr/>
          <p:nvPr/>
        </p:nvSpPr>
        <p:spPr bwMode="auto">
          <a:xfrm>
            <a:off x="8918089" y="902624"/>
            <a:ext cx="3156035" cy="1064279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7202F4-5FB2-A0F7-AD8A-6D7D9CE186D4}"/>
              </a:ext>
            </a:extLst>
          </p:cNvPr>
          <p:cNvSpPr txBox="1">
            <a:spLocks/>
          </p:cNvSpPr>
          <p:nvPr/>
        </p:nvSpPr>
        <p:spPr>
          <a:xfrm>
            <a:off x="8939386" y="1017184"/>
            <a:ext cx="3077111" cy="1126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Can be applied to any model layer margins. Tolerance is calculated as % of the layer margin.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5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DB538598-1061-E134-5933-0A15FAA4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6" t="18227" r="68740"/>
          <a:stretch/>
        </p:blipFill>
        <p:spPr>
          <a:xfrm>
            <a:off x="8853263" y="3687220"/>
            <a:ext cx="3124214" cy="2551494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0E4721A7-FB8E-6337-39E6-224CB837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897" t="18034" r="3545" b="4298"/>
          <a:stretch/>
        </p:blipFill>
        <p:spPr>
          <a:xfrm>
            <a:off x="172405" y="3586207"/>
            <a:ext cx="3259113" cy="2551494"/>
          </a:xfrm>
          <a:prstGeom prst="rect">
            <a:avLst/>
          </a:prstGeom>
        </p:spPr>
      </p:pic>
      <p:pic>
        <p:nvPicPr>
          <p:cNvPr id="10" name="Picture 9" descr="A diagram of a graph&#10;&#10;AI-generated content may be incorrect.">
            <a:extLst>
              <a:ext uri="{FF2B5EF4-FFF2-40B4-BE49-F238E27FC236}">
                <a16:creationId xmlns:a16="http://schemas.microsoft.com/office/drawing/2014/main" id="{CF5F6FA6-AEEF-7ABB-DFA4-63C576C8A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73" t="9755" r="36218" b="3966"/>
          <a:stretch/>
        </p:blipFill>
        <p:spPr>
          <a:xfrm>
            <a:off x="3320022" y="994246"/>
            <a:ext cx="5599389" cy="487837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3CDA15-3FAB-8B6A-3FC5-F23F6EA044E7}"/>
              </a:ext>
            </a:extLst>
          </p:cNvPr>
          <p:cNvSpPr/>
          <p:nvPr/>
        </p:nvSpPr>
        <p:spPr bwMode="auto">
          <a:xfrm>
            <a:off x="8892323" y="1037422"/>
            <a:ext cx="3156035" cy="197432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57150">
            <a:solidFill>
              <a:srgbClr val="0000FF">
                <a:alpha val="58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1FD54-E70B-FF7D-BF50-22AF7EB1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 off: quantity vs accuracy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FAB9B1-A812-B05F-BFC2-98CF4893FF99}"/>
              </a:ext>
            </a:extLst>
          </p:cNvPr>
          <p:cNvSpPr txBox="1">
            <a:spLocks/>
          </p:cNvSpPr>
          <p:nvPr/>
        </p:nvSpPr>
        <p:spPr>
          <a:xfrm>
            <a:off x="5664409" y="1045201"/>
            <a:ext cx="1528340" cy="528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>
                <a:latin typeface="Aptos Display" panose="020B0004020202020204" pitchFamily="34" charset="0"/>
                <a:cs typeface="Arial" panose="020B0604020202020204" pitchFamily="34" charset="0"/>
              </a:rPr>
              <a:t>10-40 cm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8C5DE8-71F0-604F-7562-0A5E98541B59}"/>
              </a:ext>
            </a:extLst>
          </p:cNvPr>
          <p:cNvSpPr txBox="1">
            <a:spLocks/>
          </p:cNvSpPr>
          <p:nvPr/>
        </p:nvSpPr>
        <p:spPr>
          <a:xfrm>
            <a:off x="1448831" y="3198967"/>
            <a:ext cx="1528340" cy="528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0-10 cm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2238ED-B010-B521-3CBC-F55AD13A1439}"/>
              </a:ext>
            </a:extLst>
          </p:cNvPr>
          <p:cNvSpPr txBox="1">
            <a:spLocks/>
          </p:cNvSpPr>
          <p:nvPr/>
        </p:nvSpPr>
        <p:spPr>
          <a:xfrm>
            <a:off x="9904976" y="3304170"/>
            <a:ext cx="1528340" cy="528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40-100 cm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7FA68CE-0464-C6BE-4C24-0D260034134D}"/>
              </a:ext>
            </a:extLst>
          </p:cNvPr>
          <p:cNvSpPr/>
          <p:nvPr/>
        </p:nvSpPr>
        <p:spPr>
          <a:xfrm rot="2855141">
            <a:off x="3882029" y="3686763"/>
            <a:ext cx="2091298" cy="419992"/>
          </a:xfrm>
          <a:prstGeom prst="leftArrow">
            <a:avLst>
              <a:gd name="adj1" fmla="val 50000"/>
              <a:gd name="adj2" fmla="val 101904"/>
            </a:avLst>
          </a:prstGeom>
          <a:noFill/>
          <a:ln w="571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4A953E-ED58-1743-2FF2-F4957C67903B}"/>
              </a:ext>
            </a:extLst>
          </p:cNvPr>
          <p:cNvSpPr/>
          <p:nvPr/>
        </p:nvSpPr>
        <p:spPr bwMode="auto">
          <a:xfrm>
            <a:off x="140583" y="1008811"/>
            <a:ext cx="3156035" cy="197432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571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CBB1E1-BDDE-D77F-AAC8-91D1B3E9A0F3}"/>
              </a:ext>
            </a:extLst>
          </p:cNvPr>
          <p:cNvSpPr txBox="1">
            <a:spLocks/>
          </p:cNvSpPr>
          <p:nvPr/>
        </p:nvSpPr>
        <p:spPr>
          <a:xfrm>
            <a:off x="322959" y="1047233"/>
            <a:ext cx="2958003" cy="1988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High tolerance: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Larger sample size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Better temporal and spatial coverage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u="sng" dirty="0">
                <a:latin typeface="Aptos Display" panose="020B0004020202020204" pitchFamily="34" charset="0"/>
                <a:cs typeface="Arial" panose="020B0604020202020204" pitchFamily="34" charset="0"/>
              </a:rPr>
              <a:t>BUT:</a:t>
            </a:r>
            <a:r>
              <a:rPr lang="en-GB" sz="1600" b="1" dirty="0"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Higher uncertainty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Less accurate representation of specific layer depth </a:t>
            </a:r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D0536FC-729E-7744-CE67-6918D416EABA}"/>
              </a:ext>
            </a:extLst>
          </p:cNvPr>
          <p:cNvSpPr txBox="1">
            <a:spLocks/>
          </p:cNvSpPr>
          <p:nvPr/>
        </p:nvSpPr>
        <p:spPr>
          <a:xfrm>
            <a:off x="9087294" y="1142542"/>
            <a:ext cx="3089503" cy="1988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latin typeface="Aptos Display" panose="020B0004020202020204" pitchFamily="34" charset="0"/>
                <a:cs typeface="Arial" panose="020B0604020202020204" pitchFamily="34" charset="0"/>
              </a:rPr>
              <a:t>Low tolerance: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No “outlier” depths, higher vertical precision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u="sng" dirty="0">
                <a:latin typeface="Aptos Display" panose="020B0004020202020204" pitchFamily="34" charset="0"/>
                <a:cs typeface="Arial" panose="020B0604020202020204" pitchFamily="34" charset="0"/>
              </a:rPr>
              <a:t>BUT:</a:t>
            </a:r>
            <a:r>
              <a:rPr lang="en-GB" sz="1600" b="1" dirty="0"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Small sample size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Potentially missing representative data</a:t>
            </a:r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90B04B4A-7CBD-0730-5021-82A1AC1CAB89}"/>
              </a:ext>
            </a:extLst>
          </p:cNvPr>
          <p:cNvSpPr/>
          <p:nvPr/>
        </p:nvSpPr>
        <p:spPr>
          <a:xfrm rot="18597630">
            <a:off x="6521354" y="3633446"/>
            <a:ext cx="2091298" cy="419992"/>
          </a:xfrm>
          <a:prstGeom prst="leftArrow">
            <a:avLst>
              <a:gd name="adj1" fmla="val 50000"/>
              <a:gd name="adj2" fmla="val 101904"/>
            </a:avLst>
          </a:prstGeom>
          <a:noFill/>
          <a:ln w="57150">
            <a:solidFill>
              <a:srgbClr val="0000FF">
                <a:alpha val="58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B9E427-C69C-1DA3-2D62-2061DBC85FDC}"/>
              </a:ext>
            </a:extLst>
          </p:cNvPr>
          <p:cNvSpPr/>
          <p:nvPr/>
        </p:nvSpPr>
        <p:spPr bwMode="auto">
          <a:xfrm rot="1305824">
            <a:off x="3885322" y="5232852"/>
            <a:ext cx="1507600" cy="2696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568F062-96A3-740C-044C-B7EA960B8B91}"/>
              </a:ext>
            </a:extLst>
          </p:cNvPr>
          <p:cNvSpPr/>
          <p:nvPr/>
        </p:nvSpPr>
        <p:spPr bwMode="auto">
          <a:xfrm rot="20279270">
            <a:off x="6840254" y="5277677"/>
            <a:ext cx="1885499" cy="2696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2CE3B21-6FCF-D2CA-2E1B-D467C98916EB}"/>
              </a:ext>
            </a:extLst>
          </p:cNvPr>
          <p:cNvSpPr txBox="1">
            <a:spLocks/>
          </p:cNvSpPr>
          <p:nvPr/>
        </p:nvSpPr>
        <p:spPr>
          <a:xfrm rot="1368598">
            <a:off x="3588561" y="5184993"/>
            <a:ext cx="1987283" cy="9246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500" dirty="0">
                <a:latin typeface="Aptos Display" panose="020B0004020202020204" pitchFamily="34" charset="0"/>
                <a:cs typeface="Arial" panose="020B0604020202020204" pitchFamily="34" charset="0"/>
              </a:rPr>
              <a:t>Tolerance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500" dirty="0">
                <a:latin typeface="Aptos Display" panose="020B0004020202020204" pitchFamily="34" charset="0"/>
                <a:cs typeface="Arial" panose="020B0604020202020204" pitchFamily="34" charset="0"/>
              </a:rPr>
              <a:t>for 10 cm margin (cm)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AF46BC4-335B-DF77-79F6-9BB1D658AFFF}"/>
              </a:ext>
            </a:extLst>
          </p:cNvPr>
          <p:cNvSpPr txBox="1">
            <a:spLocks/>
          </p:cNvSpPr>
          <p:nvPr/>
        </p:nvSpPr>
        <p:spPr>
          <a:xfrm rot="19949067">
            <a:off x="6975035" y="5127292"/>
            <a:ext cx="1987283" cy="9246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500" dirty="0">
                <a:latin typeface="Aptos Display" panose="020B0004020202020204" pitchFamily="34" charset="0"/>
                <a:cs typeface="Arial" panose="020B0604020202020204" pitchFamily="34" charset="0"/>
              </a:rPr>
              <a:t>Tolerance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500" dirty="0">
                <a:latin typeface="Aptos Display" panose="020B0004020202020204" pitchFamily="34" charset="0"/>
                <a:cs typeface="Arial" panose="020B0604020202020204" pitchFamily="34" charset="0"/>
              </a:rPr>
              <a:t>for 40 cm margin (cm)</a:t>
            </a:r>
          </a:p>
        </p:txBody>
      </p:sp>
    </p:spTree>
    <p:extLst>
      <p:ext uri="{BB962C8B-B14F-4D97-AF65-F5344CB8AC3E}">
        <p14:creationId xmlns:p14="http://schemas.microsoft.com/office/powerpoint/2010/main" val="167316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0000"/>
      </a:dk2>
      <a:lt2>
        <a:srgbClr val="333329"/>
      </a:lt2>
      <a:accent1>
        <a:srgbClr val="F4F3D9"/>
      </a:accent1>
      <a:accent2>
        <a:srgbClr val="E09142"/>
      </a:accent2>
      <a:accent3>
        <a:srgbClr val="FFFFFF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0000"/>
      </a:dk2>
      <a:lt2>
        <a:srgbClr val="333329"/>
      </a:lt2>
      <a:accent1>
        <a:srgbClr val="F4F3D9"/>
      </a:accent1>
      <a:accent2>
        <a:srgbClr val="E09142"/>
      </a:accent2>
      <a:accent3>
        <a:srgbClr val="FFFFFF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0000"/>
      </a:dk2>
      <a:lt2>
        <a:srgbClr val="333329"/>
      </a:lt2>
      <a:accent1>
        <a:srgbClr val="F4F3D9"/>
      </a:accent1>
      <a:accent2>
        <a:srgbClr val="E09142"/>
      </a:accent2>
      <a:accent3>
        <a:srgbClr val="FFFFFF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frm4sm_presentation_template</Template>
  <TotalTime>0</TotalTime>
  <Words>583</Words>
  <Application>Microsoft Office PowerPoint</Application>
  <DocSecurity>0</DocSecurity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Aptos Narrow</vt:lpstr>
      <vt:lpstr>Arial</vt:lpstr>
      <vt:lpstr>Calibri</vt:lpstr>
      <vt:lpstr>Symbol</vt:lpstr>
      <vt:lpstr>Wingdings</vt:lpstr>
      <vt:lpstr>Office Theme</vt:lpstr>
      <vt:lpstr>Office Theme</vt:lpstr>
      <vt:lpstr> Identifying reliable in situ reference measurements  for satellite root-zone soil moisture validation  from the International Soil Moisture Network  Daria Ilina, Johanna Lems, Alexander Gruber, Wouter Dorigo and Raffaele Crapolicchio </vt:lpstr>
      <vt:lpstr>Motivation</vt:lpstr>
      <vt:lpstr>A deeper look into the ISMN</vt:lpstr>
      <vt:lpstr>ISMN sampling depths distribution</vt:lpstr>
      <vt:lpstr>ISMN sampling depths distribution</vt:lpstr>
      <vt:lpstr>Soil layer coupling at different stations</vt:lpstr>
      <vt:lpstr>Common validation approaches</vt:lpstr>
      <vt:lpstr>Proposed approach: tolerance-based sensor selection</vt:lpstr>
      <vt:lpstr>Trade off: quantity vs accuracy</vt:lpstr>
      <vt:lpstr>PowerPoint Presentation</vt:lpstr>
    </vt:vector>
  </TitlesOfParts>
  <Manager/>
  <Company>TU Wien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2 – Evolution of FRM Methodologies</dc:title>
  <dc:subject/>
  <dc:creator>Gruber, Alexander</dc:creator>
  <cp:keywords/>
  <dc:description/>
  <cp:lastModifiedBy>Ilina, Daria</cp:lastModifiedBy>
  <cp:revision>122</cp:revision>
  <dcterms:created xsi:type="dcterms:W3CDTF">2024-03-14T08:44:23Z</dcterms:created>
  <dcterms:modified xsi:type="dcterms:W3CDTF">2026-05-12T12:40:04Z</dcterms:modified>
  <cp:category/>
  <dc:identifier/>
  <cp:contentStatus/>
  <dc:language>en-US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25</vt:i4>
  </property>
</Properties>
</file>