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AppData\Local\Temp\07859aef-848f-4e13-a327-df768747ea82_sheild%20parameter.zip.a82\sheild%20parameter\sediment%201%20-%200.321mm\15cm_0.33mm_shield_parameter_excel_with_Re_S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AppData\Local\Temp\5b2e2b62-7070-4f1d-9c6d-6a1bb603c83c_sheild%20parameter.zip.83c\sheild%20parameter\sediment%201%20-%200.321mm\12cm_0.33mm_sheild_parameter_excel_with_Re_S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AppData\Local\Temp\4c7b3779-e195-4ff7-9025-05a66f0d23fe_sheild%20parameter.zip.3fe\sheild%20parameter\sediment%201%20-%200.321mm\18cm_0.33mm_shield_parameter_excel_with_Re_S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AppData\Local\Temp\b37d2847-24b8-4fb2-b466-78e822259366_sheild%20parameter.zip.366\sheild%20parameter\sediment%201%20-%200.321mm\21cm_0.33mm_sheild_parameter_excel_with_Re_S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AppData\Local\Temp\d55ef1e3-bb7a-4ddb-af73-0b13b0acabb6_sheild%20parameter.zip.bb6\sheild%20parameter\sediment%202%20-%200.81mm\12cm_0.81mm_sheild_parameter_excel_with_Re_SW.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AppData\Local\Temp\cd5e27fa-39fd-4589-b352-74910bb05ac5_sheild%20parameter.zip.ac5\sheild%20parameter\sediment%202%20-%200.81mm\15cm_0.81mm_sheild_parameter_excel_with_Re_SW.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AppData\Local\Temp\6a2e85f0-5876-4fae-9f4d-e7d07088dfe7_sheild%20parameter.zip.fe7\sheild%20parameter\sediment%202%20-%200.81mm\18cm_0.81mm_sheild_parameter_excel_with_Re_SW.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AppData\Local\Temp\9ac1f54f-c2a5-4193-b644-25c9a5a18a11_sheild%20parameter.zip.a11\sheild%20parameter\sediment%202%20-%200.81mm\21cm_0.81mm_sheild_parameter_excel_with_Re_S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y=15cm&amp;D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=0.321mm</a:t>
            </a:r>
            <a:endParaRPr lang="en-IN" sz="1000" dirty="0">
              <a:effectLst/>
              <a:latin typeface="Times New Roman" panose="02020603050405020304" pitchFamily="18" charset="0"/>
              <a:cs typeface="Times New Roman" panose="02020603050405020304" pitchFamily="18" charset="0"/>
            </a:endParaRPr>
          </a:p>
        </c:rich>
      </c:tx>
      <c:overlay val="0"/>
    </c:title>
    <c:autoTitleDeleted val="0"/>
    <c:plotArea>
      <c:layout/>
      <c:lineChart>
        <c:grouping val="standard"/>
        <c:varyColors val="0"/>
        <c:ser>
          <c:idx val="1"/>
          <c:order val="0"/>
          <c:tx>
            <c:strRef>
              <c:f>'15cm_0.33mm_shield_parameter_ex'!$L$77</c:f>
              <c:strCache>
                <c:ptCount val="1"/>
                <c:pt idx="0">
                  <c:v>Shields_Parameter</c:v>
                </c:pt>
              </c:strCache>
            </c:strRef>
          </c:tx>
          <c:marker>
            <c:symbol val="none"/>
          </c:marker>
          <c:cat>
            <c:numRef>
              <c:f>'15cm_0.33mm_shield_parameter_ex'!$K$78:$K$87</c:f>
              <c:numCache>
                <c:formatCode>General</c:formatCode>
                <c:ptCount val="10"/>
                <c:pt idx="0">
                  <c:v>6</c:v>
                </c:pt>
                <c:pt idx="1">
                  <c:v>7</c:v>
                </c:pt>
                <c:pt idx="2">
                  <c:v>8</c:v>
                </c:pt>
                <c:pt idx="3">
                  <c:v>9</c:v>
                </c:pt>
                <c:pt idx="4">
                  <c:v>10</c:v>
                </c:pt>
                <c:pt idx="5">
                  <c:v>11</c:v>
                </c:pt>
                <c:pt idx="6">
                  <c:v>12</c:v>
                </c:pt>
                <c:pt idx="7">
                  <c:v>13</c:v>
                </c:pt>
                <c:pt idx="8">
                  <c:v>14</c:v>
                </c:pt>
                <c:pt idx="9">
                  <c:v>15</c:v>
                </c:pt>
              </c:numCache>
            </c:numRef>
          </c:cat>
          <c:val>
            <c:numRef>
              <c:f>'15cm_0.33mm_shield_parameter_ex'!$L$78:$L$87</c:f>
              <c:numCache>
                <c:formatCode>General</c:formatCode>
                <c:ptCount val="10"/>
                <c:pt idx="0">
                  <c:v>1.9108930000000001E-3</c:v>
                </c:pt>
                <c:pt idx="1">
                  <c:v>0.104584179</c:v>
                </c:pt>
                <c:pt idx="2">
                  <c:v>1.8113147890000001</c:v>
                </c:pt>
                <c:pt idx="3">
                  <c:v>6.1577602000000002E-2</c:v>
                </c:pt>
                <c:pt idx="4">
                  <c:v>0.15376790400000001</c:v>
                </c:pt>
                <c:pt idx="5">
                  <c:v>8.9832603999999996E-2</c:v>
                </c:pt>
                <c:pt idx="6">
                  <c:v>0.41685362199999998</c:v>
                </c:pt>
                <c:pt idx="7">
                  <c:v>0.44105136</c:v>
                </c:pt>
                <c:pt idx="8">
                  <c:v>3.2637103349999999</c:v>
                </c:pt>
                <c:pt idx="9">
                  <c:v>5.4731147890000003</c:v>
                </c:pt>
              </c:numCache>
            </c:numRef>
          </c:val>
          <c:smooth val="0"/>
          <c:extLst>
            <c:ext xmlns:c16="http://schemas.microsoft.com/office/drawing/2014/chart" uri="{C3380CC4-5D6E-409C-BE32-E72D297353CC}">
              <c16:uniqueId val="{00000000-0633-4599-AF60-C5B83FD5AF9A}"/>
            </c:ext>
          </c:extLst>
        </c:ser>
        <c:ser>
          <c:idx val="0"/>
          <c:order val="1"/>
          <c:tx>
            <c:strRef>
              <c:f>'15cm_0.33mm_shield_parameter_ex'!$M$77</c:f>
              <c:strCache>
                <c:ptCount val="1"/>
                <c:pt idx="0">
                  <c:v>Critical_Shields_SW</c:v>
                </c:pt>
              </c:strCache>
            </c:strRef>
          </c:tx>
          <c:spPr>
            <a:ln w="28575" cap="rnd">
              <a:solidFill>
                <a:schemeClr val="accent1"/>
              </a:solidFill>
              <a:round/>
            </a:ln>
            <a:effectLst/>
          </c:spPr>
          <c:marker>
            <c:symbol val="none"/>
          </c:marker>
          <c:cat>
            <c:numRef>
              <c:f>'15cm_0.33mm_shield_parameter_ex'!$K$78:$K$87</c:f>
              <c:numCache>
                <c:formatCode>General</c:formatCode>
                <c:ptCount val="10"/>
                <c:pt idx="0">
                  <c:v>6</c:v>
                </c:pt>
                <c:pt idx="1">
                  <c:v>7</c:v>
                </c:pt>
                <c:pt idx="2">
                  <c:v>8</c:v>
                </c:pt>
                <c:pt idx="3">
                  <c:v>9</c:v>
                </c:pt>
                <c:pt idx="4">
                  <c:v>10</c:v>
                </c:pt>
                <c:pt idx="5">
                  <c:v>11</c:v>
                </c:pt>
                <c:pt idx="6">
                  <c:v>12</c:v>
                </c:pt>
                <c:pt idx="7">
                  <c:v>13</c:v>
                </c:pt>
                <c:pt idx="8">
                  <c:v>14</c:v>
                </c:pt>
                <c:pt idx="9">
                  <c:v>15</c:v>
                </c:pt>
              </c:numCache>
            </c:numRef>
          </c:cat>
          <c:val>
            <c:numRef>
              <c:f>'15cm_0.33mm_shield_parameter_ex'!$M$78:$M$87</c:f>
              <c:numCache>
                <c:formatCode>General</c:formatCode>
                <c:ptCount val="10"/>
                <c:pt idx="0">
                  <c:v>0.13661737600000001</c:v>
                </c:pt>
                <c:pt idx="1">
                  <c:v>3.7706690000000001E-2</c:v>
                </c:pt>
                <c:pt idx="2">
                  <c:v>3.3315105999999997E-2</c:v>
                </c:pt>
                <c:pt idx="3">
                  <c:v>4.3989032999999997E-2</c:v>
                </c:pt>
                <c:pt idx="4">
                  <c:v>3.4362998999999998E-2</c:v>
                </c:pt>
                <c:pt idx="5">
                  <c:v>3.9304801E-2</c:v>
                </c:pt>
                <c:pt idx="6">
                  <c:v>3.0055770999999998E-2</c:v>
                </c:pt>
                <c:pt idx="7">
                  <c:v>2.9984805999999999E-2</c:v>
                </c:pt>
                <c:pt idx="8">
                  <c:v>3.7025152999999998E-2</c:v>
                </c:pt>
                <c:pt idx="9">
                  <c:v>4.0919711999999997E-2</c:v>
                </c:pt>
              </c:numCache>
            </c:numRef>
          </c:val>
          <c:smooth val="0"/>
          <c:extLst>
            <c:ext xmlns:c16="http://schemas.microsoft.com/office/drawing/2014/chart" uri="{C3380CC4-5D6E-409C-BE32-E72D297353CC}">
              <c16:uniqueId val="{00000001-0633-4599-AF60-C5B83FD5AF9A}"/>
            </c:ext>
          </c:extLst>
        </c:ser>
        <c:dLbls>
          <c:showLegendKey val="0"/>
          <c:showVal val="0"/>
          <c:showCatName val="0"/>
          <c:showSerName val="0"/>
          <c:showPercent val="0"/>
          <c:showBubbleSize val="0"/>
        </c:dLbls>
        <c:smooth val="0"/>
        <c:axId val="1312337855"/>
        <c:axId val="1312273535"/>
      </c:lineChart>
      <c:catAx>
        <c:axId val="1312337855"/>
        <c:scaling>
          <c:orientation val="minMax"/>
        </c:scaling>
        <c:delete val="0"/>
        <c:axPos val="b"/>
        <c:title>
          <c:tx>
            <c:rich>
              <a:bodyPr/>
              <a:lstStyle/>
              <a:p>
                <a:pPr>
                  <a:defRPr/>
                </a:pPr>
                <a:r>
                  <a:rPr lang="en-IN">
                    <a:latin typeface="Times New Roman" panose="02020603050405020304" pitchFamily="18" charset="0"/>
                    <a:cs typeface="Times New Roman" panose="02020603050405020304" pitchFamily="18" charset="0"/>
                  </a:rPr>
                  <a:t>Depth</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273535"/>
        <c:crosses val="autoZero"/>
        <c:auto val="1"/>
        <c:lblAlgn val="ctr"/>
        <c:lblOffset val="100"/>
        <c:noMultiLvlLbl val="0"/>
      </c:catAx>
      <c:valAx>
        <c:axId val="1312273535"/>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latin typeface="Times New Roman" panose="02020603050405020304" pitchFamily="18" charset="0"/>
                    <a:cs typeface="Times New Roman" panose="02020603050405020304" pitchFamily="18" charset="0"/>
                  </a:rPr>
                  <a:t>Shields</a:t>
                </a:r>
                <a:r>
                  <a:rPr lang="en-IN" baseline="0" dirty="0">
                    <a:latin typeface="Times New Roman" panose="02020603050405020304" pitchFamily="18" charset="0"/>
                    <a:cs typeface="Times New Roman" panose="02020603050405020304" pitchFamily="18" charset="0"/>
                  </a:rPr>
                  <a:t> parameter</a:t>
                </a:r>
                <a:endParaRPr lang="en-IN" dirty="0">
                  <a:latin typeface="Times New Roman" panose="02020603050405020304" pitchFamily="18" charset="0"/>
                  <a:cs typeface="Times New Roman" panose="02020603050405020304" pitchFamily="18" charset="0"/>
                </a:endParaRP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337855"/>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dirty="0">
                <a:solidFill>
                  <a:srgbClr val="002060"/>
                </a:solidFill>
                <a:latin typeface="Times New Roman" panose="02020603050405020304" pitchFamily="18" charset="0"/>
                <a:cs typeface="Times New Roman" panose="02020603050405020304" pitchFamily="18" charset="0"/>
              </a:rPr>
              <a:t>At</a:t>
            </a:r>
            <a:r>
              <a:rPr lang="en-IN" sz="1000" baseline="0" dirty="0">
                <a:solidFill>
                  <a:srgbClr val="002060"/>
                </a:solidFill>
                <a:latin typeface="Times New Roman" panose="02020603050405020304" pitchFamily="18" charset="0"/>
                <a:cs typeface="Times New Roman" panose="02020603050405020304" pitchFamily="18" charset="0"/>
              </a:rPr>
              <a:t> y=12cm&amp;D</a:t>
            </a:r>
            <a:r>
              <a:rPr lang="en-IN" sz="1000" baseline="-25000" dirty="0">
                <a:solidFill>
                  <a:srgbClr val="002060"/>
                </a:solidFill>
                <a:latin typeface="Times New Roman" panose="02020603050405020304" pitchFamily="18" charset="0"/>
                <a:cs typeface="Times New Roman" panose="02020603050405020304" pitchFamily="18" charset="0"/>
              </a:rPr>
              <a:t>50</a:t>
            </a:r>
            <a:r>
              <a:rPr lang="en-IN" sz="1000" baseline="0" dirty="0">
                <a:solidFill>
                  <a:srgbClr val="002060"/>
                </a:solidFill>
                <a:latin typeface="Times New Roman" panose="02020603050405020304" pitchFamily="18" charset="0"/>
                <a:cs typeface="Times New Roman" panose="02020603050405020304" pitchFamily="18" charset="0"/>
              </a:rPr>
              <a:t>=0.321mm</a:t>
            </a:r>
            <a:endParaRPr lang="en-IN" sz="1000" dirty="0">
              <a:solidFill>
                <a:srgbClr val="002060"/>
              </a:solidFill>
              <a:latin typeface="Times New Roman" panose="02020603050405020304" pitchFamily="18" charset="0"/>
              <a:cs typeface="Times New Roman" panose="02020603050405020304" pitchFamily="18" charset="0"/>
            </a:endParaRPr>
          </a:p>
        </c:rich>
      </c:tx>
      <c:layout>
        <c:manualLayout>
          <c:xMode val="edge"/>
          <c:yMode val="edge"/>
          <c:x val="8.8749968522575606E-2"/>
          <c:y val="4.7418441880138551E-2"/>
        </c:manualLayout>
      </c:layout>
      <c:overlay val="0"/>
    </c:title>
    <c:autoTitleDeleted val="0"/>
    <c:plotArea>
      <c:layout/>
      <c:lineChart>
        <c:grouping val="standard"/>
        <c:varyColors val="0"/>
        <c:ser>
          <c:idx val="1"/>
          <c:order val="0"/>
          <c:tx>
            <c:strRef>
              <c:f>'12cm_0.33mm_sheild_parameter_ex'!$K$53</c:f>
              <c:strCache>
                <c:ptCount val="1"/>
                <c:pt idx="0">
                  <c:v>Shields_Parameter</c:v>
                </c:pt>
              </c:strCache>
            </c:strRef>
          </c:tx>
          <c:marker>
            <c:symbol val="none"/>
          </c:marker>
          <c:cat>
            <c:numRef>
              <c:f>'12cm_0.33mm_sheild_parameter_ex'!$J$54:$J$60</c:f>
              <c:numCache>
                <c:formatCode>General</c:formatCode>
                <c:ptCount val="7"/>
                <c:pt idx="0">
                  <c:v>6</c:v>
                </c:pt>
                <c:pt idx="1">
                  <c:v>7</c:v>
                </c:pt>
                <c:pt idx="2">
                  <c:v>8</c:v>
                </c:pt>
                <c:pt idx="3">
                  <c:v>9</c:v>
                </c:pt>
                <c:pt idx="4">
                  <c:v>10</c:v>
                </c:pt>
                <c:pt idx="5">
                  <c:v>11</c:v>
                </c:pt>
                <c:pt idx="6">
                  <c:v>12</c:v>
                </c:pt>
              </c:numCache>
            </c:numRef>
          </c:cat>
          <c:val>
            <c:numRef>
              <c:f>'12cm_0.33mm_sheild_parameter_ex'!$K$54:$K$60</c:f>
              <c:numCache>
                <c:formatCode>General</c:formatCode>
                <c:ptCount val="7"/>
                <c:pt idx="0">
                  <c:v>8.0744954999999993E-2</c:v>
                </c:pt>
                <c:pt idx="1">
                  <c:v>0.100778408</c:v>
                </c:pt>
                <c:pt idx="2">
                  <c:v>1.1202551949999999</c:v>
                </c:pt>
                <c:pt idx="3">
                  <c:v>6.8513211000000004E-2</c:v>
                </c:pt>
                <c:pt idx="4">
                  <c:v>0.170162392</c:v>
                </c:pt>
                <c:pt idx="5">
                  <c:v>0.15107368700000001</c:v>
                </c:pt>
                <c:pt idx="6">
                  <c:v>0.170882859</c:v>
                </c:pt>
              </c:numCache>
            </c:numRef>
          </c:val>
          <c:smooth val="0"/>
          <c:extLst>
            <c:ext xmlns:c16="http://schemas.microsoft.com/office/drawing/2014/chart" uri="{C3380CC4-5D6E-409C-BE32-E72D297353CC}">
              <c16:uniqueId val="{00000000-74B4-4788-ADEB-844B3C63A56F}"/>
            </c:ext>
          </c:extLst>
        </c:ser>
        <c:ser>
          <c:idx val="0"/>
          <c:order val="1"/>
          <c:tx>
            <c:strRef>
              <c:f>'12cm_0.33mm_sheild_parameter_ex'!$L$53</c:f>
              <c:strCache>
                <c:ptCount val="1"/>
                <c:pt idx="0">
                  <c:v>Critical_Shields_SW</c:v>
                </c:pt>
              </c:strCache>
            </c:strRef>
          </c:tx>
          <c:spPr>
            <a:ln w="28575" cap="rnd">
              <a:solidFill>
                <a:schemeClr val="accent1"/>
              </a:solidFill>
              <a:round/>
            </a:ln>
            <a:effectLst/>
          </c:spPr>
          <c:marker>
            <c:symbol val="none"/>
          </c:marker>
          <c:cat>
            <c:numRef>
              <c:f>'12cm_0.33mm_sheild_parameter_ex'!$J$54:$J$60</c:f>
              <c:numCache>
                <c:formatCode>General</c:formatCode>
                <c:ptCount val="7"/>
                <c:pt idx="0">
                  <c:v>6</c:v>
                </c:pt>
                <c:pt idx="1">
                  <c:v>7</c:v>
                </c:pt>
                <c:pt idx="2">
                  <c:v>8</c:v>
                </c:pt>
                <c:pt idx="3">
                  <c:v>9</c:v>
                </c:pt>
                <c:pt idx="4">
                  <c:v>10</c:v>
                </c:pt>
                <c:pt idx="5">
                  <c:v>11</c:v>
                </c:pt>
                <c:pt idx="6">
                  <c:v>12</c:v>
                </c:pt>
              </c:numCache>
            </c:numRef>
          </c:cat>
          <c:val>
            <c:numRef>
              <c:f>'12cm_0.33mm_sheild_parameter_ex'!$L$54:$L$60</c:f>
              <c:numCache>
                <c:formatCode>General</c:formatCode>
                <c:ptCount val="7"/>
                <c:pt idx="0">
                  <c:v>4.0523140999999999E-2</c:v>
                </c:pt>
                <c:pt idx="1">
                  <c:v>3.8081433999999997E-2</c:v>
                </c:pt>
                <c:pt idx="2">
                  <c:v>3.1171186E-2</c:v>
                </c:pt>
                <c:pt idx="3">
                  <c:v>4.2559846999999998E-2</c:v>
                </c:pt>
                <c:pt idx="4">
                  <c:v>3.3647124E-2</c:v>
                </c:pt>
                <c:pt idx="5">
                  <c:v>3.4494720999999999E-2</c:v>
                </c:pt>
                <c:pt idx="6">
                  <c:v>3.3618703999999999E-2</c:v>
                </c:pt>
              </c:numCache>
            </c:numRef>
          </c:val>
          <c:smooth val="0"/>
          <c:extLst>
            <c:ext xmlns:c16="http://schemas.microsoft.com/office/drawing/2014/chart" uri="{C3380CC4-5D6E-409C-BE32-E72D297353CC}">
              <c16:uniqueId val="{00000001-74B4-4788-ADEB-844B3C63A56F}"/>
            </c:ext>
          </c:extLst>
        </c:ser>
        <c:dLbls>
          <c:showLegendKey val="0"/>
          <c:showVal val="0"/>
          <c:showCatName val="0"/>
          <c:showSerName val="0"/>
          <c:showPercent val="0"/>
          <c:showBubbleSize val="0"/>
        </c:dLbls>
        <c:smooth val="0"/>
        <c:axId val="290278511"/>
        <c:axId val="290277551"/>
      </c:lineChart>
      <c:catAx>
        <c:axId val="290278511"/>
        <c:scaling>
          <c:orientation val="minMax"/>
        </c:scaling>
        <c:delete val="0"/>
        <c:axPos val="b"/>
        <c:title>
          <c:tx>
            <c:rich>
              <a:bodyPr/>
              <a:lstStyle/>
              <a:p>
                <a:pPr>
                  <a:defRPr/>
                </a:pPr>
                <a:r>
                  <a:rPr lang="en-IN" dirty="0">
                    <a:latin typeface="Times New Roman" panose="02020603050405020304" pitchFamily="18" charset="0"/>
                    <a:cs typeface="Times New Roman" panose="02020603050405020304" pitchFamily="18" charset="0"/>
                  </a:rPr>
                  <a:t>Depth</a:t>
                </a:r>
              </a:p>
            </c:rich>
          </c:tx>
          <c:layout>
            <c:manualLayout>
              <c:xMode val="edge"/>
              <c:yMode val="edge"/>
              <c:x val="0.43658180353050791"/>
              <c:y val="0.8224854090947397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77551"/>
        <c:crosses val="autoZero"/>
        <c:auto val="1"/>
        <c:lblAlgn val="ctr"/>
        <c:lblOffset val="100"/>
        <c:noMultiLvlLbl val="0"/>
      </c:catAx>
      <c:valAx>
        <c:axId val="290277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latin typeface="Times New Roman" panose="02020603050405020304" pitchFamily="18" charset="0"/>
                    <a:cs typeface="Times New Roman" panose="02020603050405020304" pitchFamily="18" charset="0"/>
                  </a:rPr>
                  <a:t>Shields</a:t>
                </a:r>
                <a:r>
                  <a:rPr lang="en-IN" dirty="0">
                    <a:latin typeface="Times New Roman" panose="02020603050405020304" pitchFamily="18" charset="0"/>
                    <a:cs typeface="Times New Roman" panose="02020603050405020304" pitchFamily="18" charset="0"/>
                  </a:rPr>
                  <a:t> parameter</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78511"/>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y=18cm&amp;D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=0.321mm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22001450306111212"/>
          <c:y val="5.955071902577061E-2"/>
        </c:manualLayout>
      </c:layout>
      <c:overlay val="0"/>
    </c:title>
    <c:autoTitleDeleted val="0"/>
    <c:plotArea>
      <c:layout>
        <c:manualLayout>
          <c:layoutTarget val="inner"/>
          <c:xMode val="edge"/>
          <c:yMode val="edge"/>
          <c:x val="0.11450821754963303"/>
          <c:y val="0.32440008381168434"/>
          <c:w val="0.82059499714073214"/>
          <c:h val="0.4856776048812162"/>
        </c:manualLayout>
      </c:layout>
      <c:lineChart>
        <c:grouping val="standard"/>
        <c:varyColors val="0"/>
        <c:ser>
          <c:idx val="1"/>
          <c:order val="0"/>
          <c:tx>
            <c:strRef>
              <c:f>'18cm_0.33mm_shield_parameter_ex'!$L$98</c:f>
              <c:strCache>
                <c:ptCount val="1"/>
                <c:pt idx="0">
                  <c:v>Shields_Parameter</c:v>
                </c:pt>
              </c:strCache>
            </c:strRef>
          </c:tx>
          <c:marker>
            <c:symbol val="none"/>
          </c:marker>
          <c:cat>
            <c:numRef>
              <c:f>'18cm_0.33mm_shield_parameter_ex'!$K$99:$K$111</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'18cm_0.33mm_shield_parameter_ex'!$L$99:$L$111</c:f>
              <c:numCache>
                <c:formatCode>General</c:formatCode>
                <c:ptCount val="13"/>
                <c:pt idx="0">
                  <c:v>4.6677817000000003E-2</c:v>
                </c:pt>
                <c:pt idx="1">
                  <c:v>9.3267047000000006E-2</c:v>
                </c:pt>
                <c:pt idx="2">
                  <c:v>0.41725148499999998</c:v>
                </c:pt>
                <c:pt idx="3">
                  <c:v>0.174456307</c:v>
                </c:pt>
                <c:pt idx="4">
                  <c:v>1.5914141E-2</c:v>
                </c:pt>
                <c:pt idx="5">
                  <c:v>1.0155742000000001E-2</c:v>
                </c:pt>
                <c:pt idx="6">
                  <c:v>3.6899239E-2</c:v>
                </c:pt>
                <c:pt idx="7">
                  <c:v>0.40048844300000003</c:v>
                </c:pt>
                <c:pt idx="8">
                  <c:v>0.13512575199999999</c:v>
                </c:pt>
                <c:pt idx="9">
                  <c:v>0.216850766</c:v>
                </c:pt>
                <c:pt idx="10">
                  <c:v>1.6281012560000001</c:v>
                </c:pt>
                <c:pt idx="11">
                  <c:v>0.34343511900000001</c:v>
                </c:pt>
                <c:pt idx="12">
                  <c:v>6.677947E-3</c:v>
                </c:pt>
              </c:numCache>
            </c:numRef>
          </c:val>
          <c:smooth val="0"/>
          <c:extLst>
            <c:ext xmlns:c16="http://schemas.microsoft.com/office/drawing/2014/chart" uri="{C3380CC4-5D6E-409C-BE32-E72D297353CC}">
              <c16:uniqueId val="{00000000-8CB4-46F6-8704-67FD6A061BBD}"/>
            </c:ext>
          </c:extLst>
        </c:ser>
        <c:ser>
          <c:idx val="0"/>
          <c:order val="1"/>
          <c:tx>
            <c:strRef>
              <c:f>'18cm_0.33mm_shield_parameter_ex'!$M$98</c:f>
              <c:strCache>
                <c:ptCount val="1"/>
                <c:pt idx="0">
                  <c:v>Critical_Shields_SW</c:v>
                </c:pt>
              </c:strCache>
            </c:strRef>
          </c:tx>
          <c:spPr>
            <a:ln w="28575" cap="rnd">
              <a:solidFill>
                <a:schemeClr val="accent1"/>
              </a:solidFill>
              <a:round/>
            </a:ln>
            <a:effectLst/>
          </c:spPr>
          <c:marker>
            <c:symbol val="none"/>
          </c:marker>
          <c:cat>
            <c:numRef>
              <c:f>'18cm_0.33mm_shield_parameter_ex'!$K$99:$K$111</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'18cm_0.33mm_shield_parameter_ex'!$M$99:$M$111</c:f>
              <c:numCache>
                <c:formatCode>General</c:formatCode>
                <c:ptCount val="13"/>
                <c:pt idx="0">
                  <c:v>4.8096988E-2</c:v>
                </c:pt>
                <c:pt idx="1">
                  <c:v>3.8895394999999999E-2</c:v>
                </c:pt>
                <c:pt idx="2">
                  <c:v>3.0054425999999999E-2</c:v>
                </c:pt>
                <c:pt idx="3">
                  <c:v>3.3481139E-2</c:v>
                </c:pt>
                <c:pt idx="4">
                  <c:v>6.9745134E-2</c:v>
                </c:pt>
                <c:pt idx="5">
                  <c:v>8.1491888999999998E-2</c:v>
                </c:pt>
                <c:pt idx="6">
                  <c:v>5.2044264999999999E-2</c:v>
                </c:pt>
                <c:pt idx="7">
                  <c:v>3.0116741999999998E-2</c:v>
                </c:pt>
                <c:pt idx="8">
                  <c:v>3.5373355000000002E-2</c:v>
                </c:pt>
                <c:pt idx="9">
                  <c:v>3.2198714000000003E-2</c:v>
                </c:pt>
                <c:pt idx="10">
                  <c:v>3.2761862000000003E-2</c:v>
                </c:pt>
                <c:pt idx="11">
                  <c:v>3.0433670999999999E-2</c:v>
                </c:pt>
                <c:pt idx="12">
                  <c:v>9.3811943999999994E-2</c:v>
                </c:pt>
              </c:numCache>
            </c:numRef>
          </c:val>
          <c:smooth val="0"/>
          <c:extLst>
            <c:ext xmlns:c16="http://schemas.microsoft.com/office/drawing/2014/chart" uri="{C3380CC4-5D6E-409C-BE32-E72D297353CC}">
              <c16:uniqueId val="{00000001-8CB4-46F6-8704-67FD6A061BBD}"/>
            </c:ext>
          </c:extLst>
        </c:ser>
        <c:dLbls>
          <c:showLegendKey val="0"/>
          <c:showVal val="0"/>
          <c:showCatName val="0"/>
          <c:showSerName val="0"/>
          <c:showPercent val="0"/>
          <c:showBubbleSize val="0"/>
        </c:dLbls>
        <c:smooth val="0"/>
        <c:axId val="1186148144"/>
        <c:axId val="1186151024"/>
      </c:lineChart>
      <c:catAx>
        <c:axId val="11861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6151024"/>
        <c:crosses val="autoZero"/>
        <c:auto val="1"/>
        <c:lblAlgn val="ctr"/>
        <c:lblOffset val="100"/>
        <c:noMultiLvlLbl val="0"/>
      </c:catAx>
      <c:valAx>
        <c:axId val="1186151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6148144"/>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y=21cm&amp;D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=0.321mm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24262019299394655"/>
          <c:y val="0"/>
        </c:manualLayout>
      </c:layout>
      <c:overlay val="0"/>
    </c:title>
    <c:autoTitleDeleted val="0"/>
    <c:plotArea>
      <c:layout>
        <c:manualLayout>
          <c:layoutTarget val="inner"/>
          <c:xMode val="edge"/>
          <c:yMode val="edge"/>
          <c:x val="0.15580725760839928"/>
          <c:y val="0.16360209038098766"/>
          <c:w val="0.8141469816272966"/>
          <c:h val="0.64168015080589158"/>
        </c:manualLayout>
      </c:layout>
      <c:lineChart>
        <c:grouping val="standard"/>
        <c:varyColors val="0"/>
        <c:ser>
          <c:idx val="1"/>
          <c:order val="0"/>
          <c:tx>
            <c:strRef>
              <c:f>'21cm_0.33mm_sheild_parameter_ex'!$K$110</c:f>
              <c:strCache>
                <c:ptCount val="1"/>
                <c:pt idx="0">
                  <c:v>Shields_Parameter</c:v>
                </c:pt>
              </c:strCache>
            </c:strRef>
          </c:tx>
          <c:marker>
            <c:symbol val="none"/>
          </c:marker>
          <c:cat>
            <c:numRef>
              <c:f>'21cm_0.33mm_sheild_parameter_ex'!$J$111:$J$126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'21cm_0.33mm_sheild_parameter_ex'!$K$111:$K$126</c:f>
              <c:numCache>
                <c:formatCode>General</c:formatCode>
                <c:ptCount val="16"/>
                <c:pt idx="0">
                  <c:v>2.6660332133200001E-3</c:v>
                </c:pt>
                <c:pt idx="1">
                  <c:v>1.2969515557279001E-3</c:v>
                </c:pt>
                <c:pt idx="2">
                  <c:v>3.2264932462482999E-3</c:v>
                </c:pt>
                <c:pt idx="3">
                  <c:v>3.0543233356487998E-3</c:v>
                </c:pt>
                <c:pt idx="4">
                  <c:v>3.6706799929209998E-3</c:v>
                </c:pt>
                <c:pt idx="5">
                  <c:v>4.8113301131327002E-3</c:v>
                </c:pt>
                <c:pt idx="6">
                  <c:v>3.1062508079754002E-3</c:v>
                </c:pt>
                <c:pt idx="7">
                  <c:v>0.17709408634745699</c:v>
                </c:pt>
                <c:pt idx="8">
                  <c:v>0.467020450908124</c:v>
                </c:pt>
                <c:pt idx="9">
                  <c:v>0.14945383265345799</c:v>
                </c:pt>
                <c:pt idx="10">
                  <c:v>2.6076443564600998E-3</c:v>
                </c:pt>
                <c:pt idx="11">
                  <c:v>2.8028993514643001E-3</c:v>
                </c:pt>
                <c:pt idx="12">
                  <c:v>3.5338669395737999E-3</c:v>
                </c:pt>
                <c:pt idx="13">
                  <c:v>3.6560928527137999E-3</c:v>
                </c:pt>
                <c:pt idx="14">
                  <c:v>3.4419937988585001E-3</c:v>
                </c:pt>
                <c:pt idx="15">
                  <c:v>1.8556102489285999E-3</c:v>
                </c:pt>
              </c:numCache>
            </c:numRef>
          </c:val>
          <c:smooth val="0"/>
          <c:extLst>
            <c:ext xmlns:c16="http://schemas.microsoft.com/office/drawing/2014/chart" uri="{C3380CC4-5D6E-409C-BE32-E72D297353CC}">
              <c16:uniqueId val="{00000000-D2C3-406F-92EB-B59D97FD5220}"/>
            </c:ext>
          </c:extLst>
        </c:ser>
        <c:ser>
          <c:idx val="0"/>
          <c:order val="1"/>
          <c:tx>
            <c:strRef>
              <c:f>'21cm_0.33mm_sheild_parameter_ex'!$L$110</c:f>
              <c:strCache>
                <c:ptCount val="1"/>
                <c:pt idx="0">
                  <c:v>Critical_Shields_SW</c:v>
                </c:pt>
              </c:strCache>
            </c:strRef>
          </c:tx>
          <c:spPr>
            <a:ln w="28575" cap="rnd">
              <a:solidFill>
                <a:schemeClr val="accent1"/>
              </a:solidFill>
              <a:round/>
            </a:ln>
            <a:effectLst/>
          </c:spPr>
          <c:marker>
            <c:symbol val="none"/>
          </c:marker>
          <c:cat>
            <c:numRef>
              <c:f>'21cm_0.33mm_sheild_parameter_ex'!$J$111:$J$126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'21cm_0.33mm_sheild_parameter_ex'!$L$111:$L$126</c:f>
              <c:numCache>
                <c:formatCode>General</c:formatCode>
                <c:ptCount val="16"/>
                <c:pt idx="0">
                  <c:v>9.3890670441863999E-2</c:v>
                </c:pt>
                <c:pt idx="1">
                  <c:v>0.117683633084339</c:v>
                </c:pt>
                <c:pt idx="2">
                  <c:v>8.8125429753052098E-2</c:v>
                </c:pt>
                <c:pt idx="3">
                  <c:v>8.9756640316575195E-2</c:v>
                </c:pt>
                <c:pt idx="4">
                  <c:v>8.4373170188005095E-2</c:v>
                </c:pt>
                <c:pt idx="5">
                  <c:v>7.6900072566563296E-2</c:v>
                </c:pt>
                <c:pt idx="6">
                  <c:v>8.9252923574676901E-2</c:v>
                </c:pt>
                <c:pt idx="7">
                  <c:v>2.99813153901754E-2</c:v>
                </c:pt>
                <c:pt idx="8">
                  <c:v>3.1316492658661398E-2</c:v>
                </c:pt>
                <c:pt idx="9">
                  <c:v>3.0244724435525901E-2</c:v>
                </c:pt>
                <c:pt idx="10">
                  <c:v>9.4575776057858801E-2</c:v>
                </c:pt>
                <c:pt idx="11">
                  <c:v>9.2353899738081599E-2</c:v>
                </c:pt>
                <c:pt idx="12">
                  <c:v>8.5465724192332601E-2</c:v>
                </c:pt>
                <c:pt idx="13">
                  <c:v>8.4487209147518394E-2</c:v>
                </c:pt>
                <c:pt idx="14">
                  <c:v>8.6229548119287694E-2</c:v>
                </c:pt>
                <c:pt idx="15">
                  <c:v>0.10549167722007299</c:v>
                </c:pt>
              </c:numCache>
            </c:numRef>
          </c:val>
          <c:smooth val="0"/>
          <c:extLst>
            <c:ext xmlns:c16="http://schemas.microsoft.com/office/drawing/2014/chart" uri="{C3380CC4-5D6E-409C-BE32-E72D297353CC}">
              <c16:uniqueId val="{00000001-D2C3-406F-92EB-B59D97FD5220}"/>
            </c:ext>
          </c:extLst>
        </c:ser>
        <c:dLbls>
          <c:showLegendKey val="0"/>
          <c:showVal val="0"/>
          <c:showCatName val="0"/>
          <c:showSerName val="0"/>
          <c:showPercent val="0"/>
          <c:showBubbleSize val="0"/>
        </c:dLbls>
        <c:smooth val="0"/>
        <c:axId val="2026236687"/>
        <c:axId val="2026233807"/>
      </c:lineChart>
      <c:catAx>
        <c:axId val="202623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6233807"/>
        <c:crosses val="autoZero"/>
        <c:auto val="1"/>
        <c:lblAlgn val="ctr"/>
        <c:lblOffset val="100"/>
        <c:noMultiLvlLbl val="0"/>
      </c:catAx>
      <c:valAx>
        <c:axId val="2026233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6236687"/>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y=12cm&amp;D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=0.81mm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3211503593944019"/>
          <c:y val="2.2909798145735381E-2"/>
        </c:manualLayout>
      </c:layout>
      <c:overlay val="0"/>
    </c:title>
    <c:autoTitleDeleted val="0"/>
    <c:plotArea>
      <c:layout/>
      <c:lineChart>
        <c:grouping val="standard"/>
        <c:varyColors val="0"/>
        <c:ser>
          <c:idx val="1"/>
          <c:order val="0"/>
          <c:tx>
            <c:strRef>
              <c:f>'12cm_0.81mm_sheild_parameter_ex'!$L$53</c:f>
              <c:strCache>
                <c:ptCount val="1"/>
                <c:pt idx="0">
                  <c:v>Shields_Parameter</c:v>
                </c:pt>
              </c:strCache>
            </c:strRef>
          </c:tx>
          <c:marker>
            <c:symbol val="none"/>
          </c:marker>
          <c:cat>
            <c:numRef>
              <c:f>'12cm_0.81mm_sheild_parameter_ex'!$K$54:$K$60</c:f>
              <c:numCache>
                <c:formatCode>General</c:formatCode>
                <c:ptCount val="7"/>
                <c:pt idx="0">
                  <c:v>1</c:v>
                </c:pt>
                <c:pt idx="1">
                  <c:v>2</c:v>
                </c:pt>
                <c:pt idx="2">
                  <c:v>3</c:v>
                </c:pt>
                <c:pt idx="3">
                  <c:v>4</c:v>
                </c:pt>
                <c:pt idx="4">
                  <c:v>5</c:v>
                </c:pt>
                <c:pt idx="5">
                  <c:v>6</c:v>
                </c:pt>
                <c:pt idx="6">
                  <c:v>7</c:v>
                </c:pt>
              </c:numCache>
            </c:numRef>
          </c:cat>
          <c:val>
            <c:numRef>
              <c:f>'12cm_0.81mm_sheild_parameter_ex'!$L$54:$L$60</c:f>
              <c:numCache>
                <c:formatCode>General</c:formatCode>
                <c:ptCount val="7"/>
                <c:pt idx="0">
                  <c:v>2.5568719E-2</c:v>
                </c:pt>
                <c:pt idx="1">
                  <c:v>0.10430515899999999</c:v>
                </c:pt>
                <c:pt idx="2">
                  <c:v>2.8253317999999999E-2</c:v>
                </c:pt>
                <c:pt idx="3">
                  <c:v>5.7044971E-2</c:v>
                </c:pt>
                <c:pt idx="4">
                  <c:v>4.2818634000000001E-2</c:v>
                </c:pt>
                <c:pt idx="5">
                  <c:v>6.6410488000000004E-2</c:v>
                </c:pt>
                <c:pt idx="6">
                  <c:v>1.7079747999999999E-2</c:v>
                </c:pt>
              </c:numCache>
            </c:numRef>
          </c:val>
          <c:smooth val="0"/>
          <c:extLst>
            <c:ext xmlns:c16="http://schemas.microsoft.com/office/drawing/2014/chart" uri="{C3380CC4-5D6E-409C-BE32-E72D297353CC}">
              <c16:uniqueId val="{00000000-2AE3-4615-A5BB-13C0F294DF2D}"/>
            </c:ext>
          </c:extLst>
        </c:ser>
        <c:ser>
          <c:idx val="0"/>
          <c:order val="1"/>
          <c:tx>
            <c:strRef>
              <c:f>'12cm_0.81mm_sheild_parameter_ex'!$M$53</c:f>
              <c:strCache>
                <c:ptCount val="1"/>
                <c:pt idx="0">
                  <c:v>Critical_Shields_SW</c:v>
                </c:pt>
              </c:strCache>
            </c:strRef>
          </c:tx>
          <c:spPr>
            <a:ln w="28575" cap="rnd">
              <a:solidFill>
                <a:schemeClr val="accent1"/>
              </a:solidFill>
              <a:round/>
            </a:ln>
            <a:effectLst/>
          </c:spPr>
          <c:marker>
            <c:symbol val="none"/>
          </c:marker>
          <c:cat>
            <c:numRef>
              <c:f>'12cm_0.81mm_sheild_parameter_ex'!$K$54:$K$60</c:f>
              <c:numCache>
                <c:formatCode>General</c:formatCode>
                <c:ptCount val="7"/>
                <c:pt idx="0">
                  <c:v>1</c:v>
                </c:pt>
                <c:pt idx="1">
                  <c:v>2</c:v>
                </c:pt>
                <c:pt idx="2">
                  <c:v>3</c:v>
                </c:pt>
                <c:pt idx="3">
                  <c:v>4</c:v>
                </c:pt>
                <c:pt idx="4">
                  <c:v>5</c:v>
                </c:pt>
                <c:pt idx="5">
                  <c:v>6</c:v>
                </c:pt>
                <c:pt idx="6">
                  <c:v>7</c:v>
                </c:pt>
              </c:numCache>
            </c:numRef>
          </c:cat>
          <c:val>
            <c:numRef>
              <c:f>'12cm_0.81mm_sheild_parameter_ex'!$M$54:$M$60</c:f>
              <c:numCache>
                <c:formatCode>General</c:formatCode>
                <c:ptCount val="7"/>
                <c:pt idx="0">
                  <c:v>3.0092036999999999E-2</c:v>
                </c:pt>
                <c:pt idx="1">
                  <c:v>3.2857413000000002E-2</c:v>
                </c:pt>
                <c:pt idx="2">
                  <c:v>2.9964911E-2</c:v>
                </c:pt>
                <c:pt idx="3">
                  <c:v>3.0536615999999999E-2</c:v>
                </c:pt>
                <c:pt idx="4">
                  <c:v>3.0004212999999998E-2</c:v>
                </c:pt>
                <c:pt idx="5">
                  <c:v>3.0974753000000001E-2</c:v>
                </c:pt>
                <c:pt idx="6">
                  <c:v>3.1176472E-2</c:v>
                </c:pt>
              </c:numCache>
            </c:numRef>
          </c:val>
          <c:smooth val="0"/>
          <c:extLst>
            <c:ext xmlns:c16="http://schemas.microsoft.com/office/drawing/2014/chart" uri="{C3380CC4-5D6E-409C-BE32-E72D297353CC}">
              <c16:uniqueId val="{00000001-2AE3-4615-A5BB-13C0F294DF2D}"/>
            </c:ext>
          </c:extLst>
        </c:ser>
        <c:dLbls>
          <c:showLegendKey val="0"/>
          <c:showVal val="0"/>
          <c:showCatName val="0"/>
          <c:showSerName val="0"/>
          <c:showPercent val="0"/>
          <c:showBubbleSize val="0"/>
        </c:dLbls>
        <c:smooth val="0"/>
        <c:axId val="1931508271"/>
        <c:axId val="1855726527"/>
      </c:lineChart>
      <c:catAx>
        <c:axId val="193150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5726527"/>
        <c:crosses val="autoZero"/>
        <c:auto val="1"/>
        <c:lblAlgn val="ctr"/>
        <c:lblOffset val="100"/>
        <c:noMultiLvlLbl val="0"/>
      </c:catAx>
      <c:valAx>
        <c:axId val="1855726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508271"/>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y=15cm&amp;D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=0.81mm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19932583173612783"/>
          <c:y val="4.1237183481561204E-2"/>
        </c:manualLayout>
      </c:layout>
      <c:overlay val="0"/>
    </c:title>
    <c:autoTitleDeleted val="0"/>
    <c:plotArea>
      <c:layout/>
      <c:lineChart>
        <c:grouping val="standard"/>
        <c:varyColors val="0"/>
        <c:ser>
          <c:idx val="1"/>
          <c:order val="0"/>
          <c:tx>
            <c:strRef>
              <c:f>'15cm_0.81mm_sheild_parameter_ex'!$L$76</c:f>
              <c:strCache>
                <c:ptCount val="1"/>
                <c:pt idx="0">
                  <c:v>Shields_Parameter</c:v>
                </c:pt>
              </c:strCache>
            </c:strRef>
          </c:tx>
          <c:marker>
            <c:symbol val="none"/>
          </c:marker>
          <c:cat>
            <c:numRef>
              <c:f>'15cm_0.81mm_sheild_parameter_ex'!$K$77:$K$86</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'15cm_0.81mm_sheild_parameter_ex'!$L$77:$L$86</c:f>
              <c:numCache>
                <c:formatCode>General</c:formatCode>
                <c:ptCount val="10"/>
                <c:pt idx="0">
                  <c:v>8.8262180000000003E-3</c:v>
                </c:pt>
                <c:pt idx="1">
                  <c:v>1.7601872000000001E-2</c:v>
                </c:pt>
                <c:pt idx="2">
                  <c:v>4.6286136999999998E-2</c:v>
                </c:pt>
                <c:pt idx="3">
                  <c:v>9.8773257000000003E-2</c:v>
                </c:pt>
                <c:pt idx="4">
                  <c:v>2.6146333000000001E-2</c:v>
                </c:pt>
                <c:pt idx="5">
                  <c:v>9.0109470000000001E-3</c:v>
                </c:pt>
                <c:pt idx="6">
                  <c:v>4.9604519999999997E-3</c:v>
                </c:pt>
                <c:pt idx="7">
                  <c:v>0.526486389</c:v>
                </c:pt>
                <c:pt idx="8">
                  <c:v>1.697468956</c:v>
                </c:pt>
                <c:pt idx="9">
                  <c:v>7.4853523000000005E-2</c:v>
                </c:pt>
              </c:numCache>
            </c:numRef>
          </c:val>
          <c:smooth val="0"/>
          <c:extLst>
            <c:ext xmlns:c16="http://schemas.microsoft.com/office/drawing/2014/chart" uri="{C3380CC4-5D6E-409C-BE32-E72D297353CC}">
              <c16:uniqueId val="{00000000-519A-4B19-BE25-3BA9AE2ED3F9}"/>
            </c:ext>
          </c:extLst>
        </c:ser>
        <c:ser>
          <c:idx val="0"/>
          <c:order val="1"/>
          <c:tx>
            <c:strRef>
              <c:f>'15cm_0.81mm_sheild_parameter_ex'!$M$76</c:f>
              <c:strCache>
                <c:ptCount val="1"/>
                <c:pt idx="0">
                  <c:v>Critical_Shields_SW</c:v>
                </c:pt>
              </c:strCache>
            </c:strRef>
          </c:tx>
          <c:spPr>
            <a:ln w="28575" cap="rnd">
              <a:solidFill>
                <a:schemeClr val="accent1"/>
              </a:solidFill>
              <a:round/>
            </a:ln>
            <a:effectLst/>
          </c:spPr>
          <c:marker>
            <c:symbol val="none"/>
          </c:marker>
          <c:cat>
            <c:numRef>
              <c:f>'15cm_0.81mm_sheild_parameter_ex'!$K$77:$K$86</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'15cm_0.81mm_sheild_parameter_ex'!$M$77:$M$86</c:f>
              <c:numCache>
                <c:formatCode>General</c:formatCode>
                <c:ptCount val="10"/>
                <c:pt idx="0">
                  <c:v>3.5061869000000002E-2</c:v>
                </c:pt>
                <c:pt idx="1">
                  <c:v>3.1063049999999998E-2</c:v>
                </c:pt>
                <c:pt idx="2">
                  <c:v>3.0109462E-2</c:v>
                </c:pt>
                <c:pt idx="3">
                  <c:v>3.2587051999999998E-2</c:v>
                </c:pt>
                <c:pt idx="4">
                  <c:v>3.0058851000000001E-2</c:v>
                </c:pt>
                <c:pt idx="5">
                  <c:v>3.4897784000000001E-2</c:v>
                </c:pt>
                <c:pt idx="6">
                  <c:v>4.0795882999999998E-2</c:v>
                </c:pt>
                <c:pt idx="7">
                  <c:v>4.4275607000000002E-2</c:v>
                </c:pt>
                <c:pt idx="8">
                  <c:v>5.2099283000000003E-2</c:v>
                </c:pt>
                <c:pt idx="9">
                  <c:v>3.1391743999999999E-2</c:v>
                </c:pt>
              </c:numCache>
            </c:numRef>
          </c:val>
          <c:smooth val="0"/>
          <c:extLst>
            <c:ext xmlns:c16="http://schemas.microsoft.com/office/drawing/2014/chart" uri="{C3380CC4-5D6E-409C-BE32-E72D297353CC}">
              <c16:uniqueId val="{00000001-519A-4B19-BE25-3BA9AE2ED3F9}"/>
            </c:ext>
          </c:extLst>
        </c:ser>
        <c:dLbls>
          <c:showLegendKey val="0"/>
          <c:showVal val="0"/>
          <c:showCatName val="0"/>
          <c:showSerName val="0"/>
          <c:showPercent val="0"/>
          <c:showBubbleSize val="0"/>
        </c:dLbls>
        <c:smooth val="0"/>
        <c:axId val="930787392"/>
        <c:axId val="930787872"/>
      </c:lineChart>
      <c:catAx>
        <c:axId val="9307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787872"/>
        <c:crosses val="autoZero"/>
        <c:auto val="1"/>
        <c:lblAlgn val="ctr"/>
        <c:lblOffset val="100"/>
        <c:noMultiLvlLbl val="0"/>
      </c:catAx>
      <c:valAx>
        <c:axId val="93078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787392"/>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y=18cm&amp;D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=0.81mm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15624249180914762"/>
          <c:y val="0"/>
        </c:manualLayout>
      </c:layout>
      <c:overlay val="0"/>
    </c:title>
    <c:autoTitleDeleted val="0"/>
    <c:plotArea>
      <c:layout/>
      <c:lineChart>
        <c:grouping val="standard"/>
        <c:varyColors val="0"/>
        <c:ser>
          <c:idx val="1"/>
          <c:order val="0"/>
          <c:tx>
            <c:strRef>
              <c:f>'18cm_0.81mm_sheild_parameter_ex'!$L$96</c:f>
              <c:strCache>
                <c:ptCount val="1"/>
                <c:pt idx="0">
                  <c:v>Shields_Parameter</c:v>
                </c:pt>
              </c:strCache>
            </c:strRef>
          </c:tx>
          <c:marker>
            <c:symbol val="none"/>
          </c:marker>
          <c:cat>
            <c:numRef>
              <c:f>'18cm_0.81mm_sheild_parameter_ex'!$K$97:$K$109</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'18cm_0.81mm_sheild_parameter_ex'!$L$97:$L$109</c:f>
              <c:numCache>
                <c:formatCode>General</c:formatCode>
                <c:ptCount val="13"/>
                <c:pt idx="0">
                  <c:v>6.8708762000000007E-2</c:v>
                </c:pt>
                <c:pt idx="1">
                  <c:v>4.4772256000000003E-2</c:v>
                </c:pt>
                <c:pt idx="2">
                  <c:v>4.1534473000000002E-2</c:v>
                </c:pt>
                <c:pt idx="3">
                  <c:v>1.4016842999999999E-2</c:v>
                </c:pt>
                <c:pt idx="4">
                  <c:v>6.5581579999999997E-3</c:v>
                </c:pt>
                <c:pt idx="5">
                  <c:v>2.2787689E-2</c:v>
                </c:pt>
                <c:pt idx="6">
                  <c:v>9.7938020000000008E-3</c:v>
                </c:pt>
                <c:pt idx="7">
                  <c:v>0.47469885499999998</c:v>
                </c:pt>
                <c:pt idx="8">
                  <c:v>9.3942220000000007E-3</c:v>
                </c:pt>
                <c:pt idx="9">
                  <c:v>0.93048969299999995</c:v>
                </c:pt>
                <c:pt idx="10">
                  <c:v>3.613757E-3</c:v>
                </c:pt>
                <c:pt idx="11">
                  <c:v>4.4641220000000001E-3</c:v>
                </c:pt>
                <c:pt idx="12">
                  <c:v>2.6555480000000002E-3</c:v>
                </c:pt>
              </c:numCache>
            </c:numRef>
          </c:val>
          <c:smooth val="0"/>
          <c:extLst>
            <c:ext xmlns:c16="http://schemas.microsoft.com/office/drawing/2014/chart" uri="{C3380CC4-5D6E-409C-BE32-E72D297353CC}">
              <c16:uniqueId val="{00000000-D0ED-4069-8AB9-FBCAFA21C99B}"/>
            </c:ext>
          </c:extLst>
        </c:ser>
        <c:ser>
          <c:idx val="0"/>
          <c:order val="1"/>
          <c:tx>
            <c:strRef>
              <c:f>'18cm_0.81mm_sheild_parameter_ex'!$M$96</c:f>
              <c:strCache>
                <c:ptCount val="1"/>
                <c:pt idx="0">
                  <c:v>Critical_Shields_SW</c:v>
                </c:pt>
              </c:strCache>
            </c:strRef>
          </c:tx>
          <c:spPr>
            <a:ln w="28575" cap="rnd">
              <a:solidFill>
                <a:schemeClr val="accent1"/>
              </a:solidFill>
              <a:round/>
            </a:ln>
            <a:effectLst/>
          </c:spPr>
          <c:marker>
            <c:symbol val="none"/>
          </c:marker>
          <c:cat>
            <c:numRef>
              <c:f>'18cm_0.81mm_sheild_parameter_ex'!$K$97:$K$109</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'18cm_0.81mm_sheild_parameter_ex'!$M$97:$M$109</c:f>
              <c:numCache>
                <c:formatCode>General</c:formatCode>
                <c:ptCount val="13"/>
                <c:pt idx="0">
                  <c:v>3.1086961999999999E-2</c:v>
                </c:pt>
                <c:pt idx="1">
                  <c:v>3.0060864999999999E-2</c:v>
                </c:pt>
                <c:pt idx="2">
                  <c:v>2.9971221999999999E-2</c:v>
                </c:pt>
                <c:pt idx="3">
                  <c:v>3.2055509000000003E-2</c:v>
                </c:pt>
                <c:pt idx="4">
                  <c:v>3.7730952999999998E-2</c:v>
                </c:pt>
                <c:pt idx="5">
                  <c:v>3.0307021999999999E-2</c:v>
                </c:pt>
                <c:pt idx="6">
                  <c:v>3.426626E-2</c:v>
                </c:pt>
                <c:pt idx="7">
                  <c:v>4.3461490999999998E-2</c:v>
                </c:pt>
                <c:pt idx="8">
                  <c:v>3.4576348999999999E-2</c:v>
                </c:pt>
                <c:pt idx="9">
                  <c:v>4.8511457000000001E-2</c:v>
                </c:pt>
                <c:pt idx="10">
                  <c:v>4.4953712E-2</c:v>
                </c:pt>
                <c:pt idx="11">
                  <c:v>4.2097972999999997E-2</c:v>
                </c:pt>
                <c:pt idx="12">
                  <c:v>4.9719776E-2</c:v>
                </c:pt>
              </c:numCache>
            </c:numRef>
          </c:val>
          <c:smooth val="0"/>
          <c:extLst>
            <c:ext xmlns:c16="http://schemas.microsoft.com/office/drawing/2014/chart" uri="{C3380CC4-5D6E-409C-BE32-E72D297353CC}">
              <c16:uniqueId val="{00000001-D0ED-4069-8AB9-FBCAFA21C99B}"/>
            </c:ext>
          </c:extLst>
        </c:ser>
        <c:dLbls>
          <c:showLegendKey val="0"/>
          <c:showVal val="0"/>
          <c:showCatName val="0"/>
          <c:showSerName val="0"/>
          <c:showPercent val="0"/>
          <c:showBubbleSize val="0"/>
        </c:dLbls>
        <c:smooth val="0"/>
        <c:axId val="142557168"/>
        <c:axId val="142558608"/>
      </c:lineChart>
      <c:catAx>
        <c:axId val="14255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558608"/>
        <c:crosses val="autoZero"/>
        <c:auto val="1"/>
        <c:lblAlgn val="ctr"/>
        <c:lblOffset val="100"/>
        <c:noMultiLvlLbl val="0"/>
      </c:catAx>
      <c:valAx>
        <c:axId val="14255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557168"/>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IN" sz="1000" b="1" i="0" baseline="0" dirty="0">
                <a:effectLst/>
                <a:latin typeface="Times New Roman" panose="02020603050405020304" pitchFamily="18" charset="0"/>
                <a:cs typeface="Times New Roman" panose="02020603050405020304" pitchFamily="18" charset="0"/>
              </a:rPr>
              <a:t>At y=21cm&amp;D</a:t>
            </a:r>
            <a:r>
              <a:rPr lang="en-IN" sz="1000" b="1" i="0" baseline="-25000" dirty="0">
                <a:effectLst/>
                <a:latin typeface="Times New Roman" panose="02020603050405020304" pitchFamily="18" charset="0"/>
                <a:cs typeface="Times New Roman" panose="02020603050405020304" pitchFamily="18" charset="0"/>
              </a:rPr>
              <a:t>50</a:t>
            </a:r>
            <a:r>
              <a:rPr lang="en-IN" sz="1000" b="1" i="0" baseline="0" dirty="0">
                <a:effectLst/>
                <a:latin typeface="Times New Roman" panose="02020603050405020304" pitchFamily="18" charset="0"/>
                <a:cs typeface="Times New Roman" panose="02020603050405020304" pitchFamily="18" charset="0"/>
              </a:rPr>
              <a:t>=0.81mm</a:t>
            </a:r>
            <a:endParaRPr lang="en-IN" sz="1000" dirty="0">
              <a:effectLst/>
              <a:latin typeface="Times New Roman" panose="02020603050405020304" pitchFamily="18" charset="0"/>
              <a:cs typeface="Times New Roman" panose="02020603050405020304" pitchFamily="18" charset="0"/>
            </a:endParaRPr>
          </a:p>
        </c:rich>
      </c:tx>
      <c:layout>
        <c:manualLayout>
          <c:xMode val="edge"/>
          <c:yMode val="edge"/>
          <c:x val="0.15566277959104222"/>
          <c:y val="3.4935963341996258E-2"/>
        </c:manualLayout>
      </c:layout>
      <c:overlay val="0"/>
    </c:title>
    <c:autoTitleDeleted val="0"/>
    <c:plotArea>
      <c:layout>
        <c:manualLayout>
          <c:layoutTarget val="inner"/>
          <c:xMode val="edge"/>
          <c:yMode val="edge"/>
          <c:x val="0.13701497662378825"/>
          <c:y val="8.3079994197377466E-2"/>
          <c:w val="0.87669872018210115"/>
          <c:h val="0.84341452510743853"/>
        </c:manualLayout>
      </c:layout>
      <c:lineChart>
        <c:grouping val="standard"/>
        <c:varyColors val="0"/>
        <c:ser>
          <c:idx val="1"/>
          <c:order val="0"/>
          <c:tx>
            <c:strRef>
              <c:f>'21cm_0.81mm_sheild_parameter_ex'!$L$123</c:f>
              <c:strCache>
                <c:ptCount val="1"/>
                <c:pt idx="0">
                  <c:v>Shields_Parameter</c:v>
                </c:pt>
              </c:strCache>
            </c:strRef>
          </c:tx>
          <c:marker>
            <c:symbol val="none"/>
          </c:marker>
          <c:cat>
            <c:numRef>
              <c:f>'21cm_0.81mm_sheild_parameter_ex'!$K$124:$K$139</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'21cm_0.81mm_sheild_parameter_ex'!$L$124:$L$139</c:f>
              <c:numCache>
                <c:formatCode>General</c:formatCode>
                <c:ptCount val="16"/>
                <c:pt idx="0">
                  <c:v>2.6660329999999999E-3</c:v>
                </c:pt>
                <c:pt idx="1">
                  <c:v>0.28139924599999999</c:v>
                </c:pt>
                <c:pt idx="2">
                  <c:v>3.226493E-3</c:v>
                </c:pt>
                <c:pt idx="3">
                  <c:v>3.0543229999999998E-3</c:v>
                </c:pt>
                <c:pt idx="4">
                  <c:v>3.6706799999999999E-3</c:v>
                </c:pt>
                <c:pt idx="5">
                  <c:v>4.8113299999999999E-3</c:v>
                </c:pt>
                <c:pt idx="6">
                  <c:v>9.4426922999999996E-2</c:v>
                </c:pt>
                <c:pt idx="7">
                  <c:v>0.17709408600000001</c:v>
                </c:pt>
                <c:pt idx="8">
                  <c:v>0.467020451</c:v>
                </c:pt>
                <c:pt idx="9">
                  <c:v>0.14945383300000001</c:v>
                </c:pt>
                <c:pt idx="10">
                  <c:v>2.6076440000000001E-3</c:v>
                </c:pt>
                <c:pt idx="11">
                  <c:v>2.8028990000000002E-3</c:v>
                </c:pt>
                <c:pt idx="12">
                  <c:v>3.533867E-3</c:v>
                </c:pt>
                <c:pt idx="13">
                  <c:v>3.656093E-3</c:v>
                </c:pt>
                <c:pt idx="14">
                  <c:v>3.4419939999999999E-3</c:v>
                </c:pt>
                <c:pt idx="15">
                  <c:v>1.8556099999999999E-3</c:v>
                </c:pt>
              </c:numCache>
            </c:numRef>
          </c:val>
          <c:smooth val="0"/>
          <c:extLst>
            <c:ext xmlns:c16="http://schemas.microsoft.com/office/drawing/2014/chart" uri="{C3380CC4-5D6E-409C-BE32-E72D297353CC}">
              <c16:uniqueId val="{00000000-3E8D-4B87-9E88-FC527AD00ED7}"/>
            </c:ext>
          </c:extLst>
        </c:ser>
        <c:ser>
          <c:idx val="0"/>
          <c:order val="1"/>
          <c:tx>
            <c:strRef>
              <c:f>'21cm_0.81mm_sheild_parameter_ex'!$M$123</c:f>
              <c:strCache>
                <c:ptCount val="1"/>
                <c:pt idx="0">
                  <c:v>Critical_Shields_SW</c:v>
                </c:pt>
              </c:strCache>
            </c:strRef>
          </c:tx>
          <c:spPr>
            <a:ln w="28575" cap="rnd">
              <a:solidFill>
                <a:schemeClr val="accent1"/>
              </a:solidFill>
              <a:round/>
            </a:ln>
            <a:effectLst/>
          </c:spPr>
          <c:marker>
            <c:symbol val="none"/>
          </c:marker>
          <c:cat>
            <c:numRef>
              <c:f>'21cm_0.81mm_sheild_parameter_ex'!$K$124:$K$139</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'21cm_0.81mm_sheild_parameter_ex'!$M$124:$M$139</c:f>
              <c:numCache>
                <c:formatCode>General</c:formatCode>
                <c:ptCount val="16"/>
                <c:pt idx="0">
                  <c:v>4.9654218999999999E-2</c:v>
                </c:pt>
                <c:pt idx="1">
                  <c:v>3.9361021000000003E-2</c:v>
                </c:pt>
                <c:pt idx="2">
                  <c:v>4.6623044000000002E-2</c:v>
                </c:pt>
                <c:pt idx="3">
                  <c:v>4.7465622999999998E-2</c:v>
                </c:pt>
                <c:pt idx="4">
                  <c:v>4.4731137999999997E-2</c:v>
                </c:pt>
                <c:pt idx="5">
                  <c:v>4.1164590000000001E-2</c:v>
                </c:pt>
                <c:pt idx="6">
                  <c:v>3.2372278999999997E-2</c:v>
                </c:pt>
                <c:pt idx="7">
                  <c:v>3.6007438000000003E-2</c:v>
                </c:pt>
                <c:pt idx="8">
                  <c:v>4.3332787999999997E-2</c:v>
                </c:pt>
                <c:pt idx="9">
                  <c:v>3.4902900000000001E-2</c:v>
                </c:pt>
                <c:pt idx="10">
                  <c:v>5.0024188999999997E-2</c:v>
                </c:pt>
                <c:pt idx="11">
                  <c:v>4.8831811000000003E-2</c:v>
                </c:pt>
                <c:pt idx="12">
                  <c:v>4.5275261999999997E-2</c:v>
                </c:pt>
                <c:pt idx="13">
                  <c:v>4.4787671000000001E-2</c:v>
                </c:pt>
                <c:pt idx="14">
                  <c:v>4.5658982000000001E-2</c:v>
                </c:pt>
                <c:pt idx="15">
                  <c:v>5.6191351E-2</c:v>
                </c:pt>
              </c:numCache>
            </c:numRef>
          </c:val>
          <c:smooth val="0"/>
          <c:extLst>
            <c:ext xmlns:c16="http://schemas.microsoft.com/office/drawing/2014/chart" uri="{C3380CC4-5D6E-409C-BE32-E72D297353CC}">
              <c16:uniqueId val="{00000001-3E8D-4B87-9E88-FC527AD00ED7}"/>
            </c:ext>
          </c:extLst>
        </c:ser>
        <c:dLbls>
          <c:showLegendKey val="0"/>
          <c:showVal val="0"/>
          <c:showCatName val="0"/>
          <c:showSerName val="0"/>
          <c:showPercent val="0"/>
          <c:showBubbleSize val="0"/>
        </c:dLbls>
        <c:smooth val="0"/>
        <c:axId val="703642448"/>
        <c:axId val="703635248"/>
      </c:lineChart>
      <c:catAx>
        <c:axId val="70364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635248"/>
        <c:crosses val="autoZero"/>
        <c:auto val="1"/>
        <c:lblAlgn val="ctr"/>
        <c:lblOffset val="100"/>
        <c:noMultiLvlLbl val="0"/>
      </c:catAx>
      <c:valAx>
        <c:axId val="70363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642448"/>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C6D7-40C3-460A-80D6-265946FDF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00C9716-53D6-4507-9125-3994BFE57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FCE93E2-7145-48B8-B4D0-5CB316ED285A}"/>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91CD587E-BB1E-4E1F-A497-CC42511952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1483F2-22EB-4F98-AB46-7367A41040F9}"/>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25409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A367-79B9-4226-A8AF-DB7D09C8306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9ACB0E0-CEB1-4423-9D64-B54830CE4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329980-E8B9-4B65-B8A6-4EB0096FB96C}"/>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3010A59C-B9B1-4170-AB0F-9F49DE4C82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27016B-2A51-4C84-9D35-768D9C28401C}"/>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406769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7D664-C0FB-456C-995B-F7A35DFA34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983073-A735-4C9F-88BA-82F595CE2C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F2D304-A375-4314-9B2A-301FA9F08B4C}"/>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27DAD4F0-23C8-4973-9017-33C820CA7D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E7FA20-7D6F-4E76-8CCA-9448F3E3B58D}"/>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357135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8FED-1439-48FE-ACED-BA8449D21B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215E7F-C99F-4E7D-AE7E-4C54F34038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38362D-4CFB-4E01-B2D0-C5C50D199275}"/>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9A9A9C75-78DD-43F5-A736-B5F98AA592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D26356-0833-4434-A846-7C668A44B641}"/>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33237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DE0E-B2FE-4420-A1D8-B4AEAE727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2B05FC-AD46-40FE-A49A-78E6F51D5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420881-9285-4BAE-BAAF-636041FC24C5}"/>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C2889389-3205-452A-940B-E3EBC036CA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306A69-DF25-4AC5-B7E5-7969DA987764}"/>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392748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AC64-429D-4C84-A648-515335ABE4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FF5263A-EBAE-4C4B-8C7B-E904B31F00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2E22000-48C6-4F87-A9FA-F07F775097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488715-2A97-4F36-AC18-02E6DA10BDEF}"/>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6" name="Footer Placeholder 5">
            <a:extLst>
              <a:ext uri="{FF2B5EF4-FFF2-40B4-BE49-F238E27FC236}">
                <a16:creationId xmlns:a16="http://schemas.microsoft.com/office/drawing/2014/main" id="{0F7E0E4D-F71D-4BD1-BEA3-F991BBB77D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AA9114D-BF65-439A-ABE7-5A111316CECE}"/>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31166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4CA5-C45A-456F-9283-FDF4C8518E5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10BC37A-BC36-47D6-8A8C-0106E4DB8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BA9148-76CF-4554-BA81-7D70C28387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6454043-61E3-494E-B94E-B24C15B77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8692B5-B51D-43F7-B6FC-AC65F5B73A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BC90284-CDA6-4828-B567-0742381CFF98}"/>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8" name="Footer Placeholder 7">
            <a:extLst>
              <a:ext uri="{FF2B5EF4-FFF2-40B4-BE49-F238E27FC236}">
                <a16:creationId xmlns:a16="http://schemas.microsoft.com/office/drawing/2014/main" id="{78747025-991D-4C21-9CAD-A83E981883C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644E37E-A50D-4CEE-84EC-AC822CA14788}"/>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289676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9E70-3857-40F6-85B2-4C61DDF1F4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123B8DB-FCE4-42CA-8079-21F2347F6DE9}"/>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4" name="Footer Placeholder 3">
            <a:extLst>
              <a:ext uri="{FF2B5EF4-FFF2-40B4-BE49-F238E27FC236}">
                <a16:creationId xmlns:a16="http://schemas.microsoft.com/office/drawing/2014/main" id="{C96BB000-C669-4203-9198-B7CE44D1EEF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8C363FD-E586-48EE-8BC8-1FABFBEFA14E}"/>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359180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0F70C-D70D-4B8E-8287-4F44E65963B5}"/>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3" name="Footer Placeholder 2">
            <a:extLst>
              <a:ext uri="{FF2B5EF4-FFF2-40B4-BE49-F238E27FC236}">
                <a16:creationId xmlns:a16="http://schemas.microsoft.com/office/drawing/2014/main" id="{F225A4C5-94E2-4BD8-BD59-B82E3C41CA8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C28F142-7DD5-47A1-A079-517403A8BEA9}"/>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297062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AF9E-2A12-4FA9-B325-9ED8A06C1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F72CCF8-5337-4490-B9E6-142CD6098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B20761-0488-47DF-BE43-9311FB102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831AF4-FA8D-4BE0-B331-CE18E6DB13CD}"/>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6" name="Footer Placeholder 5">
            <a:extLst>
              <a:ext uri="{FF2B5EF4-FFF2-40B4-BE49-F238E27FC236}">
                <a16:creationId xmlns:a16="http://schemas.microsoft.com/office/drawing/2014/main" id="{266D95DF-1D1A-4C42-B11B-46EC26EA14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E018358-2B2D-4ABF-A4F4-FEBEE404E63C}"/>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23666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7A93-2EC4-48A2-A787-650355ED2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80B3E9D-2482-4939-8DC3-63841B833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2E4BF1F-3DDD-4320-B60D-400F7AAE6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B42E-0B74-44F5-A6F3-0FCC3139EE22}"/>
              </a:ext>
            </a:extLst>
          </p:cNvPr>
          <p:cNvSpPr>
            <a:spLocks noGrp="1"/>
          </p:cNvSpPr>
          <p:nvPr>
            <p:ph type="dt" sz="half" idx="10"/>
          </p:nvPr>
        </p:nvSpPr>
        <p:spPr/>
        <p:txBody>
          <a:bodyPr/>
          <a:lstStyle/>
          <a:p>
            <a:fld id="{8AFE6D19-E69B-4199-A60B-F21BA1876AA7}" type="datetimeFigureOut">
              <a:rPr lang="en-IN" smtClean="0"/>
              <a:t>04-05-2026</a:t>
            </a:fld>
            <a:endParaRPr lang="en-IN"/>
          </a:p>
        </p:txBody>
      </p:sp>
      <p:sp>
        <p:nvSpPr>
          <p:cNvPr id="6" name="Footer Placeholder 5">
            <a:extLst>
              <a:ext uri="{FF2B5EF4-FFF2-40B4-BE49-F238E27FC236}">
                <a16:creationId xmlns:a16="http://schemas.microsoft.com/office/drawing/2014/main" id="{649A19D0-D082-44A1-A9D6-9F4CDADCA5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BD7706-3B5F-456C-83C3-E948DEAF5C81}"/>
              </a:ext>
            </a:extLst>
          </p:cNvPr>
          <p:cNvSpPr>
            <a:spLocks noGrp="1"/>
          </p:cNvSpPr>
          <p:nvPr>
            <p:ph type="sldNum" sz="quarter" idx="12"/>
          </p:nvPr>
        </p:nvSpPr>
        <p:spPr/>
        <p:txBody>
          <a:bodyPr/>
          <a:lstStyle/>
          <a:p>
            <a:fld id="{E3E8D36C-EF91-4862-8AA1-CF0358E256DE}" type="slidenum">
              <a:rPr lang="en-IN" smtClean="0"/>
              <a:t>‹#›</a:t>
            </a:fld>
            <a:endParaRPr lang="en-IN"/>
          </a:p>
        </p:txBody>
      </p:sp>
    </p:spTree>
    <p:extLst>
      <p:ext uri="{BB962C8B-B14F-4D97-AF65-F5344CB8AC3E}">
        <p14:creationId xmlns:p14="http://schemas.microsoft.com/office/powerpoint/2010/main" val="9003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16C3B-B194-4531-8208-9AE04C39C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37F326B-9CE9-496C-94AE-FCD649945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EFB734-3088-4147-9C15-1DA8FD0B3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E6D19-E69B-4199-A60B-F21BA1876AA7}" type="datetimeFigureOut">
              <a:rPr lang="en-IN" smtClean="0"/>
              <a:t>04-05-2026</a:t>
            </a:fld>
            <a:endParaRPr lang="en-IN"/>
          </a:p>
        </p:txBody>
      </p:sp>
      <p:sp>
        <p:nvSpPr>
          <p:cNvPr id="5" name="Footer Placeholder 4">
            <a:extLst>
              <a:ext uri="{FF2B5EF4-FFF2-40B4-BE49-F238E27FC236}">
                <a16:creationId xmlns:a16="http://schemas.microsoft.com/office/drawing/2014/main" id="{9C8A9C8F-1F69-4F16-B68A-B4CD9D452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29684FA-305B-4352-B384-F4DF5A89B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8D36C-EF91-4862-8AA1-CF0358E256DE}" type="slidenum">
              <a:rPr lang="en-IN" smtClean="0"/>
              <a:t>‹#›</a:t>
            </a:fld>
            <a:endParaRPr lang="en-IN"/>
          </a:p>
        </p:txBody>
      </p:sp>
    </p:spTree>
    <p:extLst>
      <p:ext uri="{BB962C8B-B14F-4D97-AF65-F5344CB8AC3E}">
        <p14:creationId xmlns:p14="http://schemas.microsoft.com/office/powerpoint/2010/main" val="257926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4.jpe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image" Target="../media/image2.jpeg"/><Relationship Id="rId5" Type="http://schemas.openxmlformats.org/officeDocument/2006/relationships/chart" Target="../charts/chart3.xml"/><Relationship Id="rId15" Type="http://schemas.openxmlformats.org/officeDocument/2006/relationships/image" Target="../media/image6.jpeg"/><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11E6496-23AB-4B14-9AB6-0841AE498F55}"/>
              </a:ext>
            </a:extLst>
          </p:cNvPr>
          <p:cNvSpPr/>
          <p:nvPr/>
        </p:nvSpPr>
        <p:spPr>
          <a:xfrm>
            <a:off x="-47066" y="555178"/>
            <a:ext cx="3584976" cy="26136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n-US" sz="1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n-US" sz="1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200" b="1" dirty="0">
                <a:solidFill>
                  <a:schemeClr val="tx1"/>
                </a:solidFill>
                <a:latin typeface="Times New Roman" panose="02020603050405020304" pitchFamily="18" charset="0"/>
                <a:cs typeface="Times New Roman" panose="02020603050405020304" pitchFamily="18" charset="0"/>
              </a:rPr>
              <a:t>Introduction: </a:t>
            </a:r>
            <a:r>
              <a:rPr lang="en-US" sz="1000" dirty="0">
                <a:solidFill>
                  <a:schemeClr val="tx1"/>
                </a:solidFill>
                <a:latin typeface="Times New Roman" panose="02020603050405020304" pitchFamily="18" charset="0"/>
                <a:cs typeface="Times New Roman" panose="02020603050405020304" pitchFamily="18" charset="0"/>
              </a:rPr>
              <a:t>Sediment is very important in shaping river channels and affecting how water flows in open channels. River beds are usually made up of movable materials like sand, gravel, and mixed particles. When water flows over these sediments, it causes movement of particles and leads to processes such as sediment transport, formation of bedforms, and changes in river shape. Near-bed flow dynamics play a critical role in controlling sediment entrainment and mobility, yet most traditional studies rely on assumptions of uniform flow conditions and simplified sediment characteristics.</a:t>
            </a:r>
          </a:p>
          <a:p>
            <a:pPr algn="just">
              <a:lnSpc>
                <a:spcPct val="150000"/>
              </a:lnSpc>
            </a:pPr>
            <a:endParaRPr lang="en-US" sz="1000"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50000"/>
              </a:lnSpc>
            </a:pPr>
            <a:endParaRPr lang="en-US" sz="1200" dirty="0">
              <a:solidFill>
                <a:schemeClr val="accent2">
                  <a:lumMod val="75000"/>
                </a:schemeClr>
              </a:solidFill>
              <a:latin typeface="Times New Roman" panose="02020603050405020304" pitchFamily="18" charset="0"/>
              <a:cs typeface="Times New Roman" panose="02020603050405020304" pitchFamily="18" charset="0"/>
            </a:endParaRPr>
          </a:p>
          <a:p>
            <a:endParaRPr lang="en-IN" sz="1200" dirty="0">
              <a:solidFill>
                <a:schemeClr val="bg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8FD26021-57BA-4EE8-B631-AA264FF87C0C}"/>
              </a:ext>
            </a:extLst>
          </p:cNvPr>
          <p:cNvSpPr/>
          <p:nvPr/>
        </p:nvSpPr>
        <p:spPr>
          <a:xfrm>
            <a:off x="1865633" y="77082"/>
            <a:ext cx="8791575" cy="39052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accent1">
                    <a:lumMod val="75000"/>
                  </a:schemeClr>
                </a:solidFill>
                <a:latin typeface="Times New Roman" panose="02020603050405020304" pitchFamily="18" charset="0"/>
                <a:cs typeface="Times New Roman" panose="02020603050405020304" pitchFamily="18" charset="0"/>
              </a:rPr>
              <a:t>Effects of Flow Depth and Sediment Size on Near-Bed Hydraulics and Sediment Mobility in Open-Channel Flow</a:t>
            </a:r>
            <a:endParaRPr lang="en-IN" sz="1400"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626FA93-CA30-498D-83DF-FFF3B79A65F1}"/>
              </a:ext>
            </a:extLst>
          </p:cNvPr>
          <p:cNvSpPr/>
          <p:nvPr/>
        </p:nvSpPr>
        <p:spPr>
          <a:xfrm>
            <a:off x="14915" y="3223538"/>
            <a:ext cx="3461013" cy="752475"/>
          </a:xfrm>
          <a:prstGeom prst="roundRect">
            <a:avLst/>
          </a:prstGeo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1200" b="1" dirty="0">
                <a:solidFill>
                  <a:schemeClr val="tx1"/>
                </a:solidFill>
                <a:latin typeface="Times New Roman" panose="02020603050405020304" pitchFamily="18" charset="0"/>
                <a:cs typeface="Times New Roman" panose="02020603050405020304" pitchFamily="18" charset="0"/>
              </a:rPr>
              <a:t>Research gap: </a:t>
            </a:r>
            <a:r>
              <a:rPr lang="en-US" sz="1000" dirty="0">
                <a:solidFill>
                  <a:schemeClr val="tx1"/>
                </a:solidFill>
                <a:latin typeface="Times New Roman" panose="02020603050405020304" pitchFamily="18" charset="0"/>
                <a:cs typeface="Times New Roman" panose="02020603050405020304" pitchFamily="18" charset="0"/>
              </a:rPr>
              <a:t>There is a limited understanding of the combined effects of flow depth, sediment grain size, and near-bed turbulence on sediment transport processes.</a:t>
            </a:r>
          </a:p>
        </p:txBody>
      </p:sp>
      <p:sp>
        <p:nvSpPr>
          <p:cNvPr id="14" name="Rectangle: Rounded Corners 13">
            <a:extLst>
              <a:ext uri="{FF2B5EF4-FFF2-40B4-BE49-F238E27FC236}">
                <a16:creationId xmlns:a16="http://schemas.microsoft.com/office/drawing/2014/main" id="{143DDE72-50BF-4DAA-8289-0C844B019505}"/>
              </a:ext>
            </a:extLst>
          </p:cNvPr>
          <p:cNvSpPr/>
          <p:nvPr/>
        </p:nvSpPr>
        <p:spPr>
          <a:xfrm>
            <a:off x="0" y="4012706"/>
            <a:ext cx="3503295" cy="11715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Times New Roman" panose="02020603050405020304" pitchFamily="18" charset="0"/>
                <a:cs typeface="Times New Roman" panose="02020603050405020304" pitchFamily="18" charset="0"/>
              </a:rPr>
              <a:t>OBJECTIVES</a:t>
            </a:r>
          </a:p>
          <a:p>
            <a:pPr marL="228600" indent="-228600">
              <a:buFont typeface="+mj-lt"/>
              <a:buAutoNum type="arabicPeriod"/>
            </a:pPr>
            <a:r>
              <a:rPr lang="en-US" sz="1000" dirty="0">
                <a:solidFill>
                  <a:schemeClr val="tx1"/>
                </a:solidFill>
                <a:latin typeface="Times New Roman" panose="02020603050405020304" pitchFamily="18" charset="0"/>
                <a:cs typeface="Times New Roman" panose="02020603050405020304" pitchFamily="18" charset="0"/>
              </a:rPr>
              <a:t>To analyze the effects of flow depth and sediment size on near-bed hydraulics and turbulence characteristics. </a:t>
            </a:r>
          </a:p>
          <a:p>
            <a:pPr marL="228600" indent="-228600">
              <a:buFont typeface="+mj-lt"/>
              <a:buAutoNum type="arabicPeriod"/>
            </a:pPr>
            <a:r>
              <a:rPr lang="en-US" sz="1000" dirty="0">
                <a:solidFill>
                  <a:schemeClr val="tx1"/>
                </a:solidFill>
                <a:latin typeface="Times New Roman" panose="02020603050405020304" pitchFamily="18" charset="0"/>
                <a:cs typeface="Times New Roman" panose="02020603050405020304" pitchFamily="18" charset="0"/>
              </a:rPr>
              <a:t>To evaluate sediment mobility using the Shields parameter. </a:t>
            </a:r>
          </a:p>
          <a:p>
            <a:pPr marL="228600" indent="-228600">
              <a:buFont typeface="+mj-lt"/>
              <a:buAutoNum type="arabicPeriod"/>
            </a:pPr>
            <a:r>
              <a:rPr lang="en-US" sz="1000" dirty="0">
                <a:solidFill>
                  <a:schemeClr val="tx1"/>
                </a:solidFill>
                <a:latin typeface="Times New Roman" panose="02020603050405020304" pitchFamily="18" charset="0"/>
                <a:cs typeface="Times New Roman" panose="02020603050405020304" pitchFamily="18" charset="0"/>
              </a:rPr>
              <a:t>To identify stable and mobile bed conditions under varying flow conditions. </a:t>
            </a:r>
          </a:p>
        </p:txBody>
      </p:sp>
      <p:sp>
        <p:nvSpPr>
          <p:cNvPr id="16" name="Rectangle: Rounded Corners 15">
            <a:extLst>
              <a:ext uri="{FF2B5EF4-FFF2-40B4-BE49-F238E27FC236}">
                <a16:creationId xmlns:a16="http://schemas.microsoft.com/office/drawing/2014/main" id="{46D8E89D-BF8E-440D-9FDB-70739CC39A65}"/>
              </a:ext>
            </a:extLst>
          </p:cNvPr>
          <p:cNvSpPr/>
          <p:nvPr/>
        </p:nvSpPr>
        <p:spPr>
          <a:xfrm>
            <a:off x="0" y="5276611"/>
            <a:ext cx="3605159" cy="12763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Times New Roman" panose="02020603050405020304" pitchFamily="18" charset="0"/>
                <a:cs typeface="Times New Roman" panose="02020603050405020304" pitchFamily="18" charset="0"/>
              </a:rPr>
              <a:t>Experimental setup: </a:t>
            </a:r>
            <a:r>
              <a:rPr lang="en-US" sz="900" dirty="0">
                <a:solidFill>
                  <a:schemeClr val="tx1"/>
                </a:solidFill>
                <a:latin typeface="Times New Roman" panose="02020603050405020304" pitchFamily="18" charset="0"/>
                <a:cs typeface="Times New Roman" panose="02020603050405020304" pitchFamily="18" charset="0"/>
              </a:rPr>
              <a:t>Experiments were conducted in a controlled laboratory using a recirculating hydraulic flume (15 m long, 1 m wide, and 0.8 m deep) to simulate open-channel flow conditions. A 2.5 m test section with a sand bed was prepared to represent natural sediment conditions. Two sediment sizes: fine sand (d₅₀ = 0.321 mm) and coarse sand (d₅₀ = 0.81 mm) were tested under flow depths of 12, 15, 18, and 21 cm. An Acoustic Doppler Velocimeter (ADV) was used to measure three-dimensional velocity components (u, v, w), while water surface elevation was continuously monitored.</a:t>
            </a:r>
            <a:endParaRPr lang="en-IN" sz="9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Rectangle: Rounded Corners 17">
                <a:extLst>
                  <a:ext uri="{FF2B5EF4-FFF2-40B4-BE49-F238E27FC236}">
                    <a16:creationId xmlns:a16="http://schemas.microsoft.com/office/drawing/2014/main" id="{718023F2-A03D-404E-905A-67309CD6F634}"/>
                  </a:ext>
                </a:extLst>
              </p:cNvPr>
              <p:cNvSpPr/>
              <p:nvPr/>
            </p:nvSpPr>
            <p:spPr>
              <a:xfrm>
                <a:off x="8338081" y="560244"/>
                <a:ext cx="3838011" cy="29391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Times New Roman" panose="02020603050405020304" pitchFamily="18" charset="0"/>
                    <a:cs typeface="Times New Roman" panose="02020603050405020304" pitchFamily="18" charset="0"/>
                  </a:rPr>
                  <a:t>METHODOLOGY</a:t>
                </a:r>
              </a:p>
              <a:p>
                <a:pPr algn="just"/>
                <a:r>
                  <a:rPr lang="en-US" sz="1000" dirty="0">
                    <a:solidFill>
                      <a:schemeClr val="tx1"/>
                    </a:solidFill>
                    <a:latin typeface="Times New Roman" panose="02020603050405020304" pitchFamily="18" charset="0"/>
                    <a:cs typeface="Times New Roman" panose="02020603050405020304" pitchFamily="18" charset="0"/>
                  </a:rPr>
                  <a:t>Velocity data obtained from ADV measurements were processed to compute mean velocity profiles, Reynolds shear stress (−</a:t>
                </a:r>
                <a:r>
                  <a:rPr lang="en-US" sz="1000" dirty="0" err="1">
                    <a:solidFill>
                      <a:schemeClr val="tx1"/>
                    </a:solidFill>
                    <a:latin typeface="Times New Roman" panose="02020603050405020304" pitchFamily="18" charset="0"/>
                    <a:cs typeface="Times New Roman" panose="02020603050405020304" pitchFamily="18" charset="0"/>
                  </a:rPr>
                  <a:t>u′w</a:t>
                </a:r>
                <a:r>
                  <a:rPr lang="en-US" sz="1000" dirty="0">
                    <a:solidFill>
                      <a:schemeClr val="tx1"/>
                    </a:solidFill>
                    <a:latin typeface="Times New Roman" panose="02020603050405020304" pitchFamily="18" charset="0"/>
                    <a:cs typeface="Times New Roman" panose="02020603050405020304" pitchFamily="18" charset="0"/>
                  </a:rPr>
                  <a:t>′), friction velocity (u*), and turbulent kinetic energy (TKE) to characterize near-bed flow behavior. Sediment mobility was evaluated using the Shields parameter (θ), calculated from the estimated bed shear stress (</a:t>
                </a:r>
                <a:r>
                  <a:rPr lang="en-US" sz="1000" dirty="0" err="1">
                    <a:solidFill>
                      <a:schemeClr val="tx1"/>
                    </a:solidFill>
                    <a:latin typeface="Times New Roman" panose="02020603050405020304" pitchFamily="18" charset="0"/>
                    <a:cs typeface="Times New Roman" panose="02020603050405020304" pitchFamily="18" charset="0"/>
                  </a:rPr>
                  <a:t>τ</a:t>
                </a:r>
                <a:r>
                  <a:rPr lang="en-US" sz="1000" baseline="-25000" dirty="0" err="1">
                    <a:solidFill>
                      <a:schemeClr val="tx1"/>
                    </a:solidFill>
                    <a:latin typeface="Times New Roman" panose="02020603050405020304" pitchFamily="18" charset="0"/>
                    <a:cs typeface="Times New Roman" panose="02020603050405020304" pitchFamily="18" charset="0"/>
                  </a:rPr>
                  <a:t>b</a:t>
                </a:r>
                <a:r>
                  <a:rPr lang="en-US" sz="1000" dirty="0">
                    <a:solidFill>
                      <a:schemeClr val="tx1"/>
                    </a:solidFill>
                    <a:latin typeface="Times New Roman" panose="02020603050405020304" pitchFamily="18" charset="0"/>
                    <a:cs typeface="Times New Roman" panose="02020603050405020304" pitchFamily="18" charset="0"/>
                  </a:rPr>
                  <a:t>), and compared with the critical Shields parameter (</a:t>
                </a:r>
                <a:r>
                  <a:rPr lang="en-US" sz="1000" dirty="0" err="1">
                    <a:solidFill>
                      <a:schemeClr val="tx1"/>
                    </a:solidFill>
                    <a:latin typeface="Times New Roman" panose="02020603050405020304" pitchFamily="18" charset="0"/>
                    <a:cs typeface="Times New Roman" panose="02020603050405020304" pitchFamily="18" charset="0"/>
                  </a:rPr>
                  <a:t>θc</a:t>
                </a:r>
                <a:r>
                  <a:rPr lang="en-US" sz="1000" dirty="0">
                    <a:solidFill>
                      <a:schemeClr val="tx1"/>
                    </a:solidFill>
                    <a:latin typeface="Times New Roman" panose="02020603050405020304" pitchFamily="18" charset="0"/>
                    <a:cs typeface="Times New Roman" panose="02020603050405020304" pitchFamily="18" charset="0"/>
                  </a:rPr>
                  <a:t>) to distinguish between stable and mobile bed conditions.</a:t>
                </a:r>
              </a:p>
              <a:p>
                <a:pPr algn="just"/>
                <a:r>
                  <a:rPr lang="en-IN" sz="1000" dirty="0">
                    <a:solidFill>
                      <a:schemeClr val="tx1"/>
                    </a:solidFill>
                    <a:latin typeface="Times New Roman" panose="02020603050405020304" pitchFamily="18" charset="0"/>
                    <a:cs typeface="Times New Roman" panose="02020603050405020304" pitchFamily="18" charset="0"/>
                  </a:rPr>
                  <a:t>Shields parameter:</a:t>
                </a:r>
                <a:endParaRPr lang="en-IN" sz="2800" dirty="0">
                  <a:solidFill>
                    <a:schemeClr val="tx1"/>
                  </a:solidFill>
                  <a:latin typeface="Times New Roman" panose="02020603050405020304" pitchFamily="18" charset="0"/>
                  <a:cs typeface="Times New Roman" panose="02020603050405020304" pitchFamily="18" charset="0"/>
                </a:endParaRPr>
              </a:p>
              <a:p>
                <a:pPr algn="ctr"/>
                <a:r>
                  <a:rPr lang="en-US" sz="1000" dirty="0">
                    <a:solidFill>
                      <a:schemeClr val="tx1"/>
                    </a:solidFill>
                    <a:latin typeface="Times New Roman" panose="02020603050405020304" pitchFamily="18" charset="0"/>
                    <a:cs typeface="Times New Roman" panose="02020603050405020304" pitchFamily="18" charset="0"/>
                  </a:rPr>
                  <a:t>θ</a:t>
                </a:r>
                <a14:m>
                  <m:oMath xmlns:m="http://schemas.openxmlformats.org/officeDocument/2006/math">
                    <m:r>
                      <a:rPr lang="en-US" sz="1000" i="1" smtClean="0">
                        <a:solidFill>
                          <a:schemeClr val="tx1"/>
                        </a:solidFill>
                        <a:latin typeface="Cambria Math" panose="02040503050406030204" pitchFamily="18" charset="0"/>
                        <a:cs typeface="Times New Roman" panose="02020603050405020304" pitchFamily="18" charset="0"/>
                      </a:rPr>
                      <m:t>=</m:t>
                    </m:r>
                    <m:f>
                      <m:fPr>
                        <m:ctrlPr>
                          <a:rPr lang="en-US" sz="1000" i="1" smtClean="0">
                            <a:solidFill>
                              <a:schemeClr val="tx1"/>
                            </a:solidFill>
                            <a:latin typeface="Cambria Math" panose="02040503050406030204" pitchFamily="18" charset="0"/>
                            <a:cs typeface="Times New Roman" panose="02020603050405020304" pitchFamily="18" charset="0"/>
                          </a:rPr>
                        </m:ctrlPr>
                      </m:fPr>
                      <m:num>
                        <m:r>
                          <m:rPr>
                            <m:nor/>
                          </m:rPr>
                          <a:rPr lang="el-GR" sz="1000" smtClean="0">
                            <a:solidFill>
                              <a:schemeClr val="tx1"/>
                            </a:solidFill>
                            <a:latin typeface="Times New Roman" panose="02020603050405020304" pitchFamily="18" charset="0"/>
                            <a:cs typeface="Times New Roman" panose="02020603050405020304" pitchFamily="18" charset="0"/>
                          </a:rPr>
                          <m:t>τ</m:t>
                        </m:r>
                        <m:r>
                          <m:rPr>
                            <m:nor/>
                          </m:rPr>
                          <a:rPr lang="en-US" sz="1000" b="0" i="0" baseline="-25000" smtClean="0">
                            <a:solidFill>
                              <a:schemeClr val="tx1"/>
                            </a:solidFill>
                            <a:latin typeface="Times New Roman" panose="02020603050405020304" pitchFamily="18" charset="0"/>
                            <a:cs typeface="Times New Roman" panose="02020603050405020304" pitchFamily="18" charset="0"/>
                          </a:rPr>
                          <m:t>b</m:t>
                        </m:r>
                      </m:num>
                      <m:den>
                        <m:d>
                          <m:dPr>
                            <m:ctrlPr>
                              <a:rPr lang="en-US" sz="1000" b="0" i="1" smtClean="0">
                                <a:solidFill>
                                  <a:schemeClr val="tx1"/>
                                </a:solidFill>
                                <a:latin typeface="Cambria Math" panose="02040503050406030204" pitchFamily="18" charset="0"/>
                                <a:cs typeface="Times New Roman" panose="02020603050405020304" pitchFamily="18" charset="0"/>
                              </a:rPr>
                            </m:ctrlPr>
                          </m:dPr>
                          <m:e>
                            <m:r>
                              <m:rPr>
                                <m:nor/>
                              </m:rPr>
                              <a:rPr lang="el-GR" sz="1000" smtClean="0">
                                <a:solidFill>
                                  <a:schemeClr val="tx1"/>
                                </a:solidFill>
                                <a:latin typeface="Times New Roman" panose="02020603050405020304" pitchFamily="18" charset="0"/>
                                <a:cs typeface="Times New Roman" panose="02020603050405020304" pitchFamily="18" charset="0"/>
                              </a:rPr>
                              <m:t>ρ</m:t>
                            </m:r>
                            <m:r>
                              <m:rPr>
                                <m:nor/>
                              </m:rPr>
                              <a:rPr lang="en-US" sz="1000" b="0" i="0" baseline="-25000" smtClean="0">
                                <a:solidFill>
                                  <a:schemeClr val="tx1"/>
                                </a:solidFill>
                                <a:latin typeface="Times New Roman" panose="02020603050405020304" pitchFamily="18" charset="0"/>
                                <a:cs typeface="Times New Roman" panose="02020603050405020304" pitchFamily="18" charset="0"/>
                              </a:rPr>
                              <m:t>s</m:t>
                            </m:r>
                            <m:r>
                              <a:rPr lang="en-US" sz="1000" b="0" i="1" smtClean="0">
                                <a:solidFill>
                                  <a:schemeClr val="tx1"/>
                                </a:solidFill>
                                <a:latin typeface="Cambria Math" panose="02040503050406030204" pitchFamily="18" charset="0"/>
                              </a:rPr>
                              <m:t>−</m:t>
                            </m:r>
                            <m:r>
                              <m:rPr>
                                <m:nor/>
                              </m:rPr>
                              <a:rPr lang="el-GR" sz="1000" smtClean="0">
                                <a:solidFill>
                                  <a:schemeClr val="tx1"/>
                                </a:solidFill>
                                <a:latin typeface="Times New Roman" panose="02020603050405020304" pitchFamily="18" charset="0"/>
                                <a:cs typeface="Times New Roman" panose="02020603050405020304" pitchFamily="18" charset="0"/>
                              </a:rPr>
                              <m:t>ρ</m:t>
                            </m:r>
                          </m:e>
                        </m:d>
                        <m:r>
                          <a:rPr lang="en-US" sz="1000" b="0" i="1" smtClean="0">
                            <a:solidFill>
                              <a:schemeClr val="tx1"/>
                            </a:solidFill>
                            <a:latin typeface="Cambria Math" panose="02040503050406030204" pitchFamily="18" charset="0"/>
                          </a:rPr>
                          <m:t>𝑔𝑑</m:t>
                        </m:r>
                      </m:den>
                    </m:f>
                  </m:oMath>
                </a14:m>
                <a:endParaRPr lang="en-US" sz="1000" dirty="0">
                  <a:solidFill>
                    <a:schemeClr val="tx1"/>
                  </a:solidFill>
                  <a:latin typeface="Times New Roman" panose="02020603050405020304" pitchFamily="18" charset="0"/>
                  <a:cs typeface="Times New Roman" panose="02020603050405020304" pitchFamily="18" charset="0"/>
                </a:endParaRPr>
              </a:p>
              <a:p>
                <a:pPr algn="just"/>
                <a:r>
                  <a:rPr lang="en-IN" sz="1000" dirty="0">
                    <a:solidFill>
                      <a:schemeClr val="tx1"/>
                    </a:solidFill>
                    <a:latin typeface="Times New Roman" panose="02020603050405020304" pitchFamily="18" charset="0"/>
                    <a:cs typeface="Times New Roman" panose="02020603050405020304" pitchFamily="18" charset="0"/>
                  </a:rPr>
                  <a:t>Where:</a:t>
                </a:r>
              </a:p>
              <a:p>
                <a:pPr algn="just"/>
                <a:r>
                  <a:rPr lang="el-GR" sz="1000" b="1" dirty="0">
                    <a:solidFill>
                      <a:schemeClr val="tx1"/>
                    </a:solidFill>
                    <a:latin typeface="Times New Roman" panose="02020603050405020304" pitchFamily="18" charset="0"/>
                    <a:cs typeface="Times New Roman" panose="02020603050405020304" pitchFamily="18" charset="0"/>
                  </a:rPr>
                  <a:t>τ</a:t>
                </a:r>
                <a:r>
                  <a:rPr lang="en-IN" sz="1000" b="1" baseline="-25000" dirty="0">
                    <a:solidFill>
                      <a:schemeClr val="tx1"/>
                    </a:solidFill>
                    <a:latin typeface="Times New Roman" panose="02020603050405020304" pitchFamily="18" charset="0"/>
                    <a:cs typeface="Times New Roman" panose="02020603050405020304" pitchFamily="18" charset="0"/>
                  </a:rPr>
                  <a:t>b</a:t>
                </a:r>
                <a:r>
                  <a:rPr lang="en-IN" sz="1000" baseline="-25000" dirty="0">
                    <a:solidFill>
                      <a:schemeClr val="tx1"/>
                    </a:solidFill>
                    <a:latin typeface="Times New Roman" panose="02020603050405020304" pitchFamily="18" charset="0"/>
                    <a:cs typeface="Times New Roman" panose="02020603050405020304" pitchFamily="18" charset="0"/>
                  </a:rPr>
                  <a:t> </a:t>
                </a:r>
                <a:r>
                  <a:rPr lang="en-IN" sz="1000" dirty="0">
                    <a:solidFill>
                      <a:schemeClr val="tx1"/>
                    </a:solidFill>
                    <a:latin typeface="Times New Roman" panose="02020603050405020304" pitchFamily="18" charset="0"/>
                    <a:cs typeface="Times New Roman" panose="02020603050405020304" pitchFamily="18" charset="0"/>
                  </a:rPr>
                  <a:t>= bed shear stress, </a:t>
                </a:r>
                <a:r>
                  <a:rPr lang="el-GR" sz="1000" b="1" dirty="0">
                    <a:solidFill>
                      <a:schemeClr val="tx1"/>
                    </a:solidFill>
                    <a:latin typeface="Times New Roman" panose="02020603050405020304" pitchFamily="18" charset="0"/>
                    <a:cs typeface="Times New Roman" panose="02020603050405020304" pitchFamily="18" charset="0"/>
                  </a:rPr>
                  <a:t>ρₛ</a:t>
                </a:r>
                <a:r>
                  <a:rPr lang="el-GR" sz="1000" dirty="0">
                    <a:solidFill>
                      <a:schemeClr val="tx1"/>
                    </a:solidFill>
                    <a:latin typeface="Times New Roman" panose="02020603050405020304" pitchFamily="18" charset="0"/>
                    <a:cs typeface="Times New Roman" panose="02020603050405020304" pitchFamily="18" charset="0"/>
                  </a:rPr>
                  <a:t> = </a:t>
                </a:r>
                <a:r>
                  <a:rPr lang="en-IN" sz="1000" dirty="0">
                    <a:solidFill>
                      <a:schemeClr val="tx1"/>
                    </a:solidFill>
                    <a:latin typeface="Times New Roman" panose="02020603050405020304" pitchFamily="18" charset="0"/>
                    <a:cs typeface="Times New Roman" panose="02020603050405020304" pitchFamily="18" charset="0"/>
                  </a:rPr>
                  <a:t>sediment density,</a:t>
                </a:r>
                <a:r>
                  <a:rPr lang="el-GR" sz="1000" b="1" dirty="0">
                    <a:solidFill>
                      <a:schemeClr val="tx1"/>
                    </a:solidFill>
                    <a:latin typeface="Times New Roman" panose="02020603050405020304" pitchFamily="18" charset="0"/>
                    <a:cs typeface="Times New Roman" panose="02020603050405020304" pitchFamily="18" charset="0"/>
                  </a:rPr>
                  <a:t>ρ</a:t>
                </a:r>
                <a:r>
                  <a:rPr lang="el-GR" sz="1000" dirty="0">
                    <a:solidFill>
                      <a:schemeClr val="tx1"/>
                    </a:solidFill>
                    <a:latin typeface="Times New Roman" panose="02020603050405020304" pitchFamily="18" charset="0"/>
                    <a:cs typeface="Times New Roman" panose="02020603050405020304" pitchFamily="18" charset="0"/>
                  </a:rPr>
                  <a:t> = </a:t>
                </a:r>
                <a:r>
                  <a:rPr lang="en-IN" sz="1000" dirty="0">
                    <a:solidFill>
                      <a:schemeClr val="tx1"/>
                    </a:solidFill>
                    <a:latin typeface="Times New Roman" panose="02020603050405020304" pitchFamily="18" charset="0"/>
                    <a:cs typeface="Times New Roman" panose="02020603050405020304" pitchFamily="18" charset="0"/>
                  </a:rPr>
                  <a:t>fluid density </a:t>
                </a:r>
              </a:p>
              <a:p>
                <a:pPr algn="just"/>
                <a:r>
                  <a:rPr lang="en-IN" sz="1000" b="1" dirty="0">
                    <a:solidFill>
                      <a:schemeClr val="tx1"/>
                    </a:solidFill>
                    <a:latin typeface="Times New Roman" panose="02020603050405020304" pitchFamily="18" charset="0"/>
                    <a:cs typeface="Times New Roman" panose="02020603050405020304" pitchFamily="18" charset="0"/>
                  </a:rPr>
                  <a:t>g</a:t>
                </a:r>
                <a:r>
                  <a:rPr lang="en-IN" sz="1000" dirty="0">
                    <a:solidFill>
                      <a:schemeClr val="tx1"/>
                    </a:solidFill>
                    <a:latin typeface="Times New Roman" panose="02020603050405020304" pitchFamily="18" charset="0"/>
                    <a:cs typeface="Times New Roman" panose="02020603050405020304" pitchFamily="18" charset="0"/>
                  </a:rPr>
                  <a:t> = acceleration due to gravity, </a:t>
                </a:r>
                <a:r>
                  <a:rPr lang="en-IN" sz="1000" b="1" dirty="0">
                    <a:solidFill>
                      <a:schemeClr val="tx1"/>
                    </a:solidFill>
                    <a:latin typeface="Times New Roman" panose="02020603050405020304" pitchFamily="18" charset="0"/>
                    <a:cs typeface="Times New Roman" panose="02020603050405020304" pitchFamily="18" charset="0"/>
                  </a:rPr>
                  <a:t>d</a:t>
                </a:r>
                <a:r>
                  <a:rPr lang="en-IN" sz="1000" dirty="0">
                    <a:solidFill>
                      <a:schemeClr val="tx1"/>
                    </a:solidFill>
                    <a:latin typeface="Times New Roman" panose="02020603050405020304" pitchFamily="18" charset="0"/>
                    <a:cs typeface="Times New Roman" panose="02020603050405020304" pitchFamily="18" charset="0"/>
                  </a:rPr>
                  <a:t> = particle diameter </a:t>
                </a:r>
              </a:p>
              <a:p>
                <a:pPr algn="just"/>
                <a:r>
                  <a:rPr lang="en-IN" sz="1000" dirty="0">
                    <a:solidFill>
                      <a:schemeClr val="tx1"/>
                    </a:solidFill>
                    <a:latin typeface="Times New Roman" panose="02020603050405020304" pitchFamily="18" charset="0"/>
                    <a:cs typeface="Times New Roman" panose="02020603050405020304" pitchFamily="18" charset="0"/>
                  </a:rPr>
                  <a:t>Critical Shields parameter:</a:t>
                </a:r>
              </a:p>
              <a:p>
                <a:pPr algn="ctr"/>
                <a14:m>
                  <m:oMath xmlns:m="http://schemas.openxmlformats.org/officeDocument/2006/math">
                    <m:r>
                      <m:rPr>
                        <m:nor/>
                      </m:rPr>
                      <a:rPr lang="en-US" sz="1000" dirty="0" smtClean="0">
                        <a:solidFill>
                          <a:schemeClr val="tx1"/>
                        </a:solidFill>
                        <a:latin typeface="Times New Roman" panose="02020603050405020304" pitchFamily="18" charset="0"/>
                        <a:cs typeface="Times New Roman" panose="02020603050405020304" pitchFamily="18" charset="0"/>
                      </a:rPr>
                      <m:t>θc</m:t>
                    </m:r>
                    <m:r>
                      <a:rPr lang="en-IN" sz="1000" i="1" smtClean="0">
                        <a:solidFill>
                          <a:schemeClr val="tx1"/>
                        </a:solidFill>
                        <a:latin typeface="Cambria Math" panose="02040503050406030204" pitchFamily="18" charset="0"/>
                      </a:rPr>
                      <m:t>=</m:t>
                    </m:r>
                    <m:f>
                      <m:fPr>
                        <m:ctrlPr>
                          <a:rPr lang="en-IN" sz="1000" i="1" smtClean="0">
                            <a:solidFill>
                              <a:schemeClr val="tx1"/>
                            </a:solidFill>
                            <a:latin typeface="Cambria Math" panose="02040503050406030204" pitchFamily="18" charset="0"/>
                          </a:rPr>
                        </m:ctrlPr>
                      </m:fPr>
                      <m:num>
                        <m:r>
                          <a:rPr lang="en-US" sz="1000" b="0" i="1" smtClean="0">
                            <a:solidFill>
                              <a:schemeClr val="tx1"/>
                            </a:solidFill>
                            <a:latin typeface="Cambria Math" panose="02040503050406030204" pitchFamily="18" charset="0"/>
                          </a:rPr>
                          <m:t>0.30</m:t>
                        </m:r>
                      </m:num>
                      <m:den>
                        <m:r>
                          <a:rPr lang="en-US" sz="1000" b="0" i="1" smtClean="0">
                            <a:solidFill>
                              <a:schemeClr val="tx1"/>
                            </a:solidFill>
                            <a:latin typeface="Cambria Math" panose="02040503050406030204" pitchFamily="18" charset="0"/>
                          </a:rPr>
                          <m:t>1+1.2</m:t>
                        </m:r>
                        <m:r>
                          <a:rPr lang="en-US" sz="1000" b="0" i="1" smtClean="0">
                            <a:solidFill>
                              <a:schemeClr val="tx1"/>
                            </a:solidFill>
                            <a:latin typeface="Cambria Math" panose="02040503050406030204" pitchFamily="18" charset="0"/>
                          </a:rPr>
                          <m:t>𝑅𝑒</m:t>
                        </m:r>
                      </m:den>
                    </m:f>
                    <m:r>
                      <a:rPr lang="en-US" sz="1000" b="0" i="1" smtClean="0">
                        <a:solidFill>
                          <a:schemeClr val="tx1"/>
                        </a:solidFill>
                        <a:latin typeface="Cambria Math" panose="02040503050406030204" pitchFamily="18" charset="0"/>
                      </a:rPr>
                      <m:t>+0.055(1−</m:t>
                    </m:r>
                    <m:r>
                      <m:rPr>
                        <m:sty m:val="p"/>
                      </m:rPr>
                      <a:rPr lang="en-US" sz="1000" b="0" i="1" smtClean="0">
                        <a:solidFill>
                          <a:schemeClr val="tx1"/>
                        </a:solidFill>
                        <a:latin typeface="Cambria Math" panose="02040503050406030204" pitchFamily="18" charset="0"/>
                      </a:rPr>
                      <m:t>e</m:t>
                    </m:r>
                    <m:r>
                      <a:rPr lang="en-US" sz="1000" b="0" i="1" baseline="30000" smtClean="0">
                        <a:solidFill>
                          <a:schemeClr val="tx1"/>
                        </a:solidFill>
                        <a:latin typeface="Cambria Math" panose="02040503050406030204" pitchFamily="18" charset="0"/>
                      </a:rPr>
                      <m:t>−0.02</m:t>
                    </m:r>
                    <m:r>
                      <a:rPr lang="en-US" sz="1000" b="0" i="1" baseline="30000" smtClean="0">
                        <a:solidFill>
                          <a:schemeClr val="tx1"/>
                        </a:solidFill>
                        <a:latin typeface="Cambria Math" panose="02040503050406030204" pitchFamily="18" charset="0"/>
                      </a:rPr>
                      <m:t>𝑅𝑒</m:t>
                    </m:r>
                  </m:oMath>
                </a14:m>
                <a:r>
                  <a:rPr lang="en-IN" sz="1000" baseline="30000" dirty="0">
                    <a:solidFill>
                      <a:schemeClr val="tx1"/>
                    </a:solidFill>
                    <a:latin typeface="Times New Roman" panose="02020603050405020304" pitchFamily="18" charset="0"/>
                    <a:cs typeface="Times New Roman" panose="02020603050405020304" pitchFamily="18" charset="0"/>
                  </a:rPr>
                  <a:t>)</a:t>
                </a:r>
              </a:p>
              <a:p>
                <a:pPr algn="ctr"/>
                <a:endParaRPr lang="en-IN" sz="1000" dirty="0">
                  <a:solidFill>
                    <a:schemeClr val="tx1"/>
                  </a:solidFill>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p:txBody>
          </p:sp>
        </mc:Choice>
        <mc:Fallback>
          <p:sp>
            <p:nvSpPr>
              <p:cNvPr id="18" name="Rectangle: Rounded Corners 17">
                <a:extLst>
                  <a:ext uri="{FF2B5EF4-FFF2-40B4-BE49-F238E27FC236}">
                    <a16:creationId xmlns:a16="http://schemas.microsoft.com/office/drawing/2014/main" id="{718023F2-A03D-404E-905A-67309CD6F634}"/>
                  </a:ext>
                </a:extLst>
              </p:cNvPr>
              <p:cNvSpPr>
                <a:spLocks noRot="1" noChangeAspect="1" noMove="1" noResize="1" noEditPoints="1" noAdjustHandles="1" noChangeArrowheads="1" noChangeShapeType="1" noTextEdit="1"/>
              </p:cNvSpPr>
              <p:nvPr/>
            </p:nvSpPr>
            <p:spPr>
              <a:xfrm>
                <a:off x="8338081" y="560244"/>
                <a:ext cx="3838011" cy="2939126"/>
              </a:xfrm>
              <a:prstGeom prst="roundRect">
                <a:avLst/>
              </a:prstGeom>
              <a:blipFill>
                <a:blip r:embed="rId2"/>
                <a:stretch>
                  <a:fillRect t="-1240"/>
                </a:stretch>
              </a:blipFill>
            </p:spPr>
            <p:txBody>
              <a:bodyPr/>
              <a:lstStyle/>
              <a:p>
                <a:r>
                  <a:rPr lang="en-IN">
                    <a:noFill/>
                  </a:rPr>
                  <a:t> </a:t>
                </a:r>
              </a:p>
            </p:txBody>
          </p:sp>
        </mc:Fallback>
      </mc:AlternateContent>
      <p:sp>
        <p:nvSpPr>
          <p:cNvPr id="20" name="Rectangle: Rounded Corners 19">
            <a:extLst>
              <a:ext uri="{FF2B5EF4-FFF2-40B4-BE49-F238E27FC236}">
                <a16:creationId xmlns:a16="http://schemas.microsoft.com/office/drawing/2014/main" id="{85E5E665-0202-48AB-A34E-E60B8889FF5A}"/>
              </a:ext>
            </a:extLst>
          </p:cNvPr>
          <p:cNvSpPr/>
          <p:nvPr/>
        </p:nvSpPr>
        <p:spPr>
          <a:xfrm>
            <a:off x="8332607" y="3575715"/>
            <a:ext cx="3838011" cy="175365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Times New Roman" panose="02020603050405020304" pitchFamily="18" charset="0"/>
                <a:cs typeface="Times New Roman" panose="02020603050405020304" pitchFamily="18" charset="0"/>
              </a:rPr>
              <a:t>RESULTS: </a:t>
            </a:r>
            <a:r>
              <a:rPr lang="en-US" sz="1000" dirty="0">
                <a:solidFill>
                  <a:schemeClr val="tx1"/>
                </a:solidFill>
                <a:latin typeface="Times New Roman" panose="02020603050405020304" pitchFamily="18" charset="0"/>
                <a:cs typeface="Times New Roman" panose="02020603050405020304" pitchFamily="18" charset="0"/>
              </a:rPr>
              <a:t>Sediment grain size and flow depth strongly influence near-bed hydraulics and mobility. Coarse sediment (d₅₀ = 0.81 mm) shows higher turbulence and friction velocity (u*) but lower Shields values, indicating greater resistance, while fine sediment (d₅₀ = 0.321 mm) is more easily mobilized. Increasing flow depth (12–21 cm) enhances velocity distribution and bed shear stress, especially in deeper flows. At low velocities, θ &lt; </a:t>
            </a:r>
            <a:r>
              <a:rPr lang="en-US" sz="1000" dirty="0" err="1">
                <a:solidFill>
                  <a:schemeClr val="tx1"/>
                </a:solidFill>
                <a:latin typeface="Times New Roman" panose="02020603050405020304" pitchFamily="18" charset="0"/>
                <a:cs typeface="Times New Roman" panose="02020603050405020304" pitchFamily="18" charset="0"/>
              </a:rPr>
              <a:t>θc</a:t>
            </a:r>
            <a:r>
              <a:rPr lang="en-US" sz="1000" dirty="0">
                <a:solidFill>
                  <a:schemeClr val="tx1"/>
                </a:solidFill>
                <a:latin typeface="Times New Roman" panose="02020603050405020304" pitchFamily="18" charset="0"/>
                <a:cs typeface="Times New Roman" panose="02020603050405020304" pitchFamily="18" charset="0"/>
              </a:rPr>
              <a:t> indicates stable conditions, whereas at higher velocities, θ &gt; </a:t>
            </a:r>
            <a:r>
              <a:rPr lang="en-US" sz="1000" dirty="0" err="1">
                <a:solidFill>
                  <a:schemeClr val="tx1"/>
                </a:solidFill>
                <a:latin typeface="Times New Roman" panose="02020603050405020304" pitchFamily="18" charset="0"/>
                <a:cs typeface="Times New Roman" panose="02020603050405020304" pitchFamily="18" charset="0"/>
              </a:rPr>
              <a:t>θc</a:t>
            </a:r>
            <a:r>
              <a:rPr lang="en-US" sz="1000" dirty="0">
                <a:solidFill>
                  <a:schemeClr val="tx1"/>
                </a:solidFill>
                <a:latin typeface="Times New Roman" panose="02020603050405020304" pitchFamily="18" charset="0"/>
                <a:cs typeface="Times New Roman" panose="02020603050405020304" pitchFamily="18" charset="0"/>
              </a:rPr>
              <a:t> leads to sediment motion.</a:t>
            </a:r>
          </a:p>
        </p:txBody>
      </p:sp>
      <p:sp>
        <p:nvSpPr>
          <p:cNvPr id="21" name="Rectangle: Rounded Corners 20">
            <a:extLst>
              <a:ext uri="{FF2B5EF4-FFF2-40B4-BE49-F238E27FC236}">
                <a16:creationId xmlns:a16="http://schemas.microsoft.com/office/drawing/2014/main" id="{68715A77-A6FA-49D1-9F47-B127F3940D65}"/>
              </a:ext>
            </a:extLst>
          </p:cNvPr>
          <p:cNvSpPr/>
          <p:nvPr/>
        </p:nvSpPr>
        <p:spPr>
          <a:xfrm>
            <a:off x="8353989" y="5475784"/>
            <a:ext cx="3838011" cy="115669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Times New Roman" panose="02020603050405020304" pitchFamily="18" charset="0"/>
                <a:cs typeface="Times New Roman" panose="02020603050405020304" pitchFamily="18" charset="0"/>
              </a:rPr>
              <a:t>CONCLUSIONS</a:t>
            </a:r>
          </a:p>
          <a:p>
            <a:pPr algn="just"/>
            <a:r>
              <a:rPr lang="en-US" sz="1000" dirty="0">
                <a:solidFill>
                  <a:schemeClr val="tx1"/>
                </a:solidFill>
                <a:latin typeface="Times New Roman" panose="02020603050405020304" pitchFamily="18" charset="0"/>
                <a:cs typeface="Times New Roman" panose="02020603050405020304" pitchFamily="18" charset="0"/>
              </a:rPr>
              <a:t>Sediment mobility is governed by the combined effects of flow depth, sediment size, and velocity magnitude. Coarse sediment beds are more resistant to movement, whereas fine sediments are more sensitive to changes in flow conditions. ADV measurements provide high-resolution insights into near-bed hydraulics and sediment mobility without the need for direct sediment transport observations</a:t>
            </a:r>
            <a:r>
              <a:rPr lang="en-US" sz="1000" dirty="0">
                <a:latin typeface="Times New Roman" panose="02020603050405020304" pitchFamily="18" charset="0"/>
                <a:cs typeface="Times New Roman" panose="02020603050405020304" pitchFamily="18" charset="0"/>
              </a:rPr>
              <a:t>.</a:t>
            </a:r>
          </a:p>
        </p:txBody>
      </p:sp>
      <p:graphicFrame>
        <p:nvGraphicFramePr>
          <p:cNvPr id="26" name="Chart 25">
            <a:extLst>
              <a:ext uri="{FF2B5EF4-FFF2-40B4-BE49-F238E27FC236}">
                <a16:creationId xmlns:a16="http://schemas.microsoft.com/office/drawing/2014/main" id="{CDF9655C-EB56-EA90-CA89-8F4548CDECC3}"/>
              </a:ext>
            </a:extLst>
          </p:cNvPr>
          <p:cNvGraphicFramePr>
            <a:graphicFrameLocks/>
          </p:cNvGraphicFramePr>
          <p:nvPr>
            <p:extLst>
              <p:ext uri="{D42A27DB-BD31-4B8C-83A1-F6EECF244321}">
                <p14:modId xmlns:p14="http://schemas.microsoft.com/office/powerpoint/2010/main" val="3209687763"/>
              </p:ext>
            </p:extLst>
          </p:nvPr>
        </p:nvGraphicFramePr>
        <p:xfrm>
          <a:off x="5952359" y="1819020"/>
          <a:ext cx="2214284" cy="137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B2BF50B-1219-FA32-F95F-94A9F08F22CF}"/>
              </a:ext>
            </a:extLst>
          </p:cNvPr>
          <p:cNvGraphicFramePr>
            <a:graphicFrameLocks/>
          </p:cNvGraphicFramePr>
          <p:nvPr>
            <p:extLst>
              <p:ext uri="{D42A27DB-BD31-4B8C-83A1-F6EECF244321}">
                <p14:modId xmlns:p14="http://schemas.microsoft.com/office/powerpoint/2010/main" val="885073745"/>
              </p:ext>
            </p:extLst>
          </p:nvPr>
        </p:nvGraphicFramePr>
        <p:xfrm>
          <a:off x="3665947" y="1819020"/>
          <a:ext cx="2177725" cy="12221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D3119266-CC41-445F-519D-920D97814465}"/>
              </a:ext>
            </a:extLst>
          </p:cNvPr>
          <p:cNvGraphicFramePr>
            <a:graphicFrameLocks/>
          </p:cNvGraphicFramePr>
          <p:nvPr>
            <p:extLst>
              <p:ext uri="{D42A27DB-BD31-4B8C-83A1-F6EECF244321}">
                <p14:modId xmlns:p14="http://schemas.microsoft.com/office/powerpoint/2010/main" val="1083878103"/>
              </p:ext>
            </p:extLst>
          </p:nvPr>
        </p:nvGraphicFramePr>
        <p:xfrm>
          <a:off x="3631333" y="3041179"/>
          <a:ext cx="2152649" cy="1350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483888A5-A0A3-52DA-BA4B-2388C3C3B4D6}"/>
              </a:ext>
            </a:extLst>
          </p:cNvPr>
          <p:cNvGraphicFramePr>
            <a:graphicFrameLocks/>
          </p:cNvGraphicFramePr>
          <p:nvPr>
            <p:extLst>
              <p:ext uri="{D42A27DB-BD31-4B8C-83A1-F6EECF244321}">
                <p14:modId xmlns:p14="http://schemas.microsoft.com/office/powerpoint/2010/main" val="1156378984"/>
              </p:ext>
            </p:extLst>
          </p:nvPr>
        </p:nvGraphicFramePr>
        <p:xfrm>
          <a:off x="5815622" y="3041179"/>
          <a:ext cx="2252026" cy="13239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1D21511D-74C7-C1DA-65EA-7373C117304A}"/>
              </a:ext>
            </a:extLst>
          </p:cNvPr>
          <p:cNvGraphicFramePr>
            <a:graphicFrameLocks/>
          </p:cNvGraphicFramePr>
          <p:nvPr>
            <p:extLst>
              <p:ext uri="{D42A27DB-BD31-4B8C-83A1-F6EECF244321}">
                <p14:modId xmlns:p14="http://schemas.microsoft.com/office/powerpoint/2010/main" val="4041111571"/>
              </p:ext>
            </p:extLst>
          </p:nvPr>
        </p:nvGraphicFramePr>
        <p:xfrm>
          <a:off x="3528453" y="4275916"/>
          <a:ext cx="2152649" cy="13239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a:extLst>
              <a:ext uri="{FF2B5EF4-FFF2-40B4-BE49-F238E27FC236}">
                <a16:creationId xmlns:a16="http://schemas.microsoft.com/office/drawing/2014/main" id="{3B5180F1-D0D8-46D0-B00B-39FEA2CCA20C}"/>
              </a:ext>
            </a:extLst>
          </p:cNvPr>
          <p:cNvGraphicFramePr>
            <a:graphicFrameLocks/>
          </p:cNvGraphicFramePr>
          <p:nvPr>
            <p:extLst>
              <p:ext uri="{D42A27DB-BD31-4B8C-83A1-F6EECF244321}">
                <p14:modId xmlns:p14="http://schemas.microsoft.com/office/powerpoint/2010/main" val="2821052444"/>
              </p:ext>
            </p:extLst>
          </p:nvPr>
        </p:nvGraphicFramePr>
        <p:xfrm>
          <a:off x="5915682" y="4303189"/>
          <a:ext cx="2214284" cy="13239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a:extLst>
              <a:ext uri="{FF2B5EF4-FFF2-40B4-BE49-F238E27FC236}">
                <a16:creationId xmlns:a16="http://schemas.microsoft.com/office/drawing/2014/main" id="{5818597D-FB8F-976A-E49F-AB3133706980}"/>
              </a:ext>
            </a:extLst>
          </p:cNvPr>
          <p:cNvGraphicFramePr>
            <a:graphicFrameLocks/>
          </p:cNvGraphicFramePr>
          <p:nvPr>
            <p:extLst>
              <p:ext uri="{D42A27DB-BD31-4B8C-83A1-F6EECF244321}">
                <p14:modId xmlns:p14="http://schemas.microsoft.com/office/powerpoint/2010/main" val="3500967488"/>
              </p:ext>
            </p:extLst>
          </p:nvPr>
        </p:nvGraphicFramePr>
        <p:xfrm>
          <a:off x="3699753" y="5570676"/>
          <a:ext cx="2301653" cy="13268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hart 35">
            <a:extLst>
              <a:ext uri="{FF2B5EF4-FFF2-40B4-BE49-F238E27FC236}">
                <a16:creationId xmlns:a16="http://schemas.microsoft.com/office/drawing/2014/main" id="{656E27BC-CD1F-4D26-BA74-73EFDD4B1564}"/>
              </a:ext>
            </a:extLst>
          </p:cNvPr>
          <p:cNvGraphicFramePr>
            <a:graphicFrameLocks/>
          </p:cNvGraphicFramePr>
          <p:nvPr>
            <p:extLst>
              <p:ext uri="{D42A27DB-BD31-4B8C-83A1-F6EECF244321}">
                <p14:modId xmlns:p14="http://schemas.microsoft.com/office/powerpoint/2010/main" val="3199348599"/>
              </p:ext>
            </p:extLst>
          </p:nvPr>
        </p:nvGraphicFramePr>
        <p:xfrm>
          <a:off x="6096000" y="5599891"/>
          <a:ext cx="1968668" cy="1268392"/>
        </p:xfrm>
        <a:graphic>
          <a:graphicData uri="http://schemas.openxmlformats.org/drawingml/2006/chart">
            <c:chart xmlns:c="http://schemas.openxmlformats.org/drawingml/2006/chart" xmlns:r="http://schemas.openxmlformats.org/officeDocument/2006/relationships" r:id="rId10"/>
          </a:graphicData>
        </a:graphic>
      </p:graphicFrame>
      <p:pic>
        <p:nvPicPr>
          <p:cNvPr id="37" name="Picture 36" descr="NIT Warangal">
            <a:extLst>
              <a:ext uri="{FF2B5EF4-FFF2-40B4-BE49-F238E27FC236}">
                <a16:creationId xmlns:a16="http://schemas.microsoft.com/office/drawing/2014/main" id="{981C9426-84F8-46A4-AF50-FD4CE502977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0" y="38908"/>
            <a:ext cx="442881" cy="466871"/>
          </a:xfrm>
          <a:prstGeom prst="rect">
            <a:avLst/>
          </a:prstGeom>
          <a:noFill/>
          <a:ln>
            <a:noFill/>
          </a:ln>
        </p:spPr>
      </p:pic>
      <p:pic>
        <p:nvPicPr>
          <p:cNvPr id="39" name="Picture 38">
            <a:extLst>
              <a:ext uri="{FF2B5EF4-FFF2-40B4-BE49-F238E27FC236}">
                <a16:creationId xmlns:a16="http://schemas.microsoft.com/office/drawing/2014/main" id="{C90484E5-863E-487C-96CA-6E83FEFEBBF3}"/>
              </a:ext>
            </a:extLst>
          </p:cNvPr>
          <p:cNvPicPr>
            <a:picLocks noChangeAspect="1"/>
          </p:cNvPicPr>
          <p:nvPr/>
        </p:nvPicPr>
        <p:blipFill>
          <a:blip r:embed="rId12"/>
          <a:stretch>
            <a:fillRect/>
          </a:stretch>
        </p:blipFill>
        <p:spPr>
          <a:xfrm>
            <a:off x="11170691" y="40902"/>
            <a:ext cx="925495" cy="503051"/>
          </a:xfrm>
          <a:prstGeom prst="rect">
            <a:avLst/>
          </a:prstGeom>
        </p:spPr>
      </p:pic>
      <p:sp>
        <p:nvSpPr>
          <p:cNvPr id="40" name="TextBox 39">
            <a:extLst>
              <a:ext uri="{FF2B5EF4-FFF2-40B4-BE49-F238E27FC236}">
                <a16:creationId xmlns:a16="http://schemas.microsoft.com/office/drawing/2014/main" id="{DBA08F4D-C0F0-437E-B5B5-909ACC40802F}"/>
              </a:ext>
            </a:extLst>
          </p:cNvPr>
          <p:cNvSpPr txBox="1"/>
          <p:nvPr/>
        </p:nvSpPr>
        <p:spPr>
          <a:xfrm>
            <a:off x="442881" y="60792"/>
            <a:ext cx="14478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BANOTHU JYOTHI</a:t>
            </a:r>
            <a:endParaRPr lang="en-IN" sz="1000" dirty="0">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B9B39C10-4F1E-4446-866F-769A80BF90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524" y="622292"/>
            <a:ext cx="1342376" cy="1252944"/>
          </a:xfrm>
          <a:prstGeom prst="rect">
            <a:avLst/>
          </a:prstGeom>
        </p:spPr>
      </p:pic>
      <p:pic>
        <p:nvPicPr>
          <p:cNvPr id="44" name="Picture 43">
            <a:extLst>
              <a:ext uri="{FF2B5EF4-FFF2-40B4-BE49-F238E27FC236}">
                <a16:creationId xmlns:a16="http://schemas.microsoft.com/office/drawing/2014/main" id="{A82CCD63-344D-469C-AE53-65E04ED208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8232" y="555178"/>
            <a:ext cx="1564687" cy="1305483"/>
          </a:xfrm>
          <a:prstGeom prst="rect">
            <a:avLst/>
          </a:prstGeom>
        </p:spPr>
      </p:pic>
      <p:pic>
        <p:nvPicPr>
          <p:cNvPr id="46" name="Picture 45">
            <a:extLst>
              <a:ext uri="{FF2B5EF4-FFF2-40B4-BE49-F238E27FC236}">
                <a16:creationId xmlns:a16="http://schemas.microsoft.com/office/drawing/2014/main" id="{7123880E-C379-438E-B27A-6D62A00768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49514" y="584284"/>
            <a:ext cx="1773556" cy="1276378"/>
          </a:xfrm>
          <a:prstGeom prst="rect">
            <a:avLst/>
          </a:prstGeom>
        </p:spPr>
      </p:pic>
    </p:spTree>
    <p:extLst>
      <p:ext uri="{BB962C8B-B14F-4D97-AF65-F5344CB8AC3E}">
        <p14:creationId xmlns:p14="http://schemas.microsoft.com/office/powerpoint/2010/main" val="273756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652</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Flow Depth and Sediment Size on Near-Bed Hydraulics and Sediment Mobility in Open-Channel Flow</dc:title>
  <dc:creator>Admin</dc:creator>
  <cp:lastModifiedBy>Admin</cp:lastModifiedBy>
  <cp:revision>21</cp:revision>
  <dcterms:created xsi:type="dcterms:W3CDTF">2026-05-04T12:10:54Z</dcterms:created>
  <dcterms:modified xsi:type="dcterms:W3CDTF">2026-05-05T06:31:07Z</dcterms:modified>
</cp:coreProperties>
</file>