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9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DAC"/>
    <a:srgbClr val="E4CE96"/>
    <a:srgbClr val="B8D4A1"/>
    <a:srgbClr val="F8B58B"/>
    <a:srgbClr val="FEFEFE"/>
    <a:srgbClr val="FEFDFE"/>
    <a:srgbClr val="5B5B5B"/>
    <a:srgbClr val="091B55"/>
    <a:srgbClr val="E5EBF7"/>
    <a:srgbClr val="E4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02" y="126"/>
      </p:cViewPr>
      <p:guideLst>
        <p:guide orient="horz" pos="2156"/>
        <p:guide pos="39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2026/5/5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0" y="-6985"/>
            <a:ext cx="12207240" cy="6871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0" y="-5132"/>
            <a:ext cx="12192000" cy="14262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091B55"/>
                </a:solidFill>
                <a:latin typeface="Times New Roman" panose="02020603050405020304" charset="0"/>
                <a:cs typeface="Times New Roman" panose="02020603050405020304" charset="0"/>
              </a:rPr>
              <a:t>Ecosystem service interactions and their driving factors based on a geospatially explainable framework: A case study in the Yangtze River Basin, China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9685" y="1033357"/>
            <a:ext cx="12200255" cy="0"/>
          </a:xfrm>
          <a:prstGeom prst="line">
            <a:avLst/>
          </a:prstGeom>
          <a:ln w="38100">
            <a:solidFill>
              <a:srgbClr val="091B56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D123C99F-5511-3A32-1894-83D9C25DA563}"/>
              </a:ext>
            </a:extLst>
          </p:cNvPr>
          <p:cNvSpPr txBox="1"/>
          <p:nvPr/>
        </p:nvSpPr>
        <p:spPr>
          <a:xfrm>
            <a:off x="8240572" y="1837969"/>
            <a:ext cx="3931742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342900">
              <a:lnSpc>
                <a:spcPct val="150000"/>
              </a:lnSpc>
              <a:buClr>
                <a:srgbClr val="0033CC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altLang="zh-CN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What are patterns of ecosystem services and their interactions in the Yangtze River Basin?</a:t>
            </a:r>
          </a:p>
          <a:p>
            <a:pPr marL="342900" indent="-342900" algn="just" defTabSz="342900">
              <a:lnSpc>
                <a:spcPct val="150000"/>
              </a:lnSpc>
              <a:buClr>
                <a:srgbClr val="0033CC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altLang="zh-CN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 external drivers exert regionally differentiated?</a:t>
            </a:r>
            <a:endParaRPr lang="en-US" altLang="zh-CN" sz="2400" b="1" kern="0" dirty="0">
              <a:solidFill>
                <a:srgbClr val="324273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2E27F44-BAA5-B20A-C7EB-6576449889CC}"/>
              </a:ext>
            </a:extLst>
          </p:cNvPr>
          <p:cNvGrpSpPr/>
          <p:nvPr/>
        </p:nvGrpSpPr>
        <p:grpSpPr>
          <a:xfrm>
            <a:off x="29570" y="1124664"/>
            <a:ext cx="8248511" cy="5580283"/>
            <a:chOff x="29570" y="1124664"/>
            <a:chExt cx="8248511" cy="5580283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E63C8C84-F918-9713-6FE2-E62A1A2455B0}"/>
                </a:ext>
              </a:extLst>
            </p:cNvPr>
            <p:cNvSpPr/>
            <p:nvPr/>
          </p:nvSpPr>
          <p:spPr>
            <a:xfrm>
              <a:off x="1598763" y="3428681"/>
              <a:ext cx="264543" cy="168533"/>
            </a:xfrm>
            <a:prstGeom prst="rect">
              <a:avLst/>
            </a:prstGeom>
            <a:solidFill>
              <a:srgbClr val="FEFEFE"/>
            </a:solidFill>
            <a:ln>
              <a:solidFill>
                <a:srgbClr val="FEFEF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CC3B64A3-15CA-7A7E-7A2C-66C7593F7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570" y="1124664"/>
              <a:ext cx="8248511" cy="5580283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48EA5E4A-1FCA-75CB-6BD2-AFD3206DCF13}"/>
                </a:ext>
              </a:extLst>
            </p:cNvPr>
            <p:cNvSpPr/>
            <p:nvPr/>
          </p:nvSpPr>
          <p:spPr>
            <a:xfrm>
              <a:off x="2927928" y="4830617"/>
              <a:ext cx="175490" cy="166255"/>
            </a:xfrm>
            <a:prstGeom prst="rect">
              <a:avLst/>
            </a:prstGeom>
            <a:solidFill>
              <a:srgbClr val="F8B5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2E5FDF1-D2CE-FCD9-F68E-32285724E3B8}"/>
                </a:ext>
              </a:extLst>
            </p:cNvPr>
            <p:cNvSpPr/>
            <p:nvPr/>
          </p:nvSpPr>
          <p:spPr>
            <a:xfrm>
              <a:off x="2664692" y="5012435"/>
              <a:ext cx="263236" cy="166254"/>
            </a:xfrm>
            <a:prstGeom prst="rect">
              <a:avLst/>
            </a:prstGeom>
            <a:solidFill>
              <a:srgbClr val="E4CE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5C30FC-BA20-3F07-09E9-5FB347EE1773}"/>
                </a:ext>
              </a:extLst>
            </p:cNvPr>
            <p:cNvSpPr/>
            <p:nvPr/>
          </p:nvSpPr>
          <p:spPr>
            <a:xfrm>
              <a:off x="2135654" y="4864821"/>
              <a:ext cx="187200" cy="166254"/>
            </a:xfrm>
            <a:prstGeom prst="rect">
              <a:avLst/>
            </a:prstGeom>
            <a:solidFill>
              <a:srgbClr val="9FCD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C090517-F754-2300-48EE-0C535AE49146}"/>
              </a:ext>
            </a:extLst>
          </p:cNvPr>
          <p:cNvSpPr/>
          <p:nvPr/>
        </p:nvSpPr>
        <p:spPr>
          <a:xfrm>
            <a:off x="19685" y="-13335"/>
            <a:ext cx="12207240" cy="6871335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A934E0B-6929-BC4F-B996-5EEB61F00101}"/>
              </a:ext>
            </a:extLst>
          </p:cNvPr>
          <p:cNvGrpSpPr/>
          <p:nvPr/>
        </p:nvGrpSpPr>
        <p:grpSpPr>
          <a:xfrm>
            <a:off x="7152921" y="1271703"/>
            <a:ext cx="5104130" cy="4893647"/>
            <a:chOff x="7230745" y="1728902"/>
            <a:chExt cx="5104130" cy="4893647"/>
          </a:xfrm>
        </p:grpSpPr>
        <p:sp>
          <p:nvSpPr>
            <p:cNvPr id="38" name="文本框 37"/>
            <p:cNvSpPr txBox="1"/>
            <p:nvPr/>
          </p:nvSpPr>
          <p:spPr>
            <a:xfrm>
              <a:off x="7433310" y="1728902"/>
              <a:ext cx="4901565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RUSLE, CASA Model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0" fontAlgn="auto">
                <a:lnSpc>
                  <a:spcPct val="100000"/>
                </a:lnSpc>
              </a:pP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• </a:t>
              </a: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F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ood supply (FS)     </a:t>
              </a:r>
              <a:r>
                <a:rPr lang="en-US" altLang="zh-CN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• </a:t>
              </a:r>
              <a:r>
                <a:rPr lang="en-US" altLang="zh-CN" sz="2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W</a:t>
              </a:r>
              <a:r>
                <a:rPr lang="en-US" altLang="zh-CN" sz="20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ater yield (WY)</a:t>
              </a:r>
            </a:p>
            <a:p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• </a:t>
              </a: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Water purification (WP)</a:t>
              </a:r>
              <a:endPara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• </a:t>
              </a: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Soil conservation (SC)     </a:t>
              </a:r>
            </a:p>
            <a:p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• </a:t>
              </a:r>
              <a:r>
                <a:rPr lang="en-US" altLang="zh-CN" sz="2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Carbon sequestration (CS) </a:t>
              </a:r>
            </a:p>
            <a:p>
              <a:r>
                <a:rPr lang="en-US" altLang="zh-CN" sz="2000" dirty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• Habitat quality (HQ)</a:t>
              </a:r>
            </a:p>
            <a:p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GWR Method:</a:t>
              </a:r>
              <a:endParaRPr lang="en-US" altLang="zh-CN" sz="2800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• </a:t>
              </a:r>
              <a:r>
                <a:rPr lang="en-US" altLang="en-US" sz="2000" dirty="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Ecosystem service </a:t>
              </a:r>
              <a:r>
                <a:rPr lang="en-US" altLang="zh-CN" sz="2000" dirty="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interactions</a:t>
              </a:r>
            </a:p>
            <a:p>
              <a:r>
                <a:rPr lang="en-US" altLang="zh-CN" sz="2000" dirty="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   (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synergies and trade-offs</a:t>
              </a:r>
              <a:r>
                <a:rPr lang="en-US" altLang="zh-CN" sz="2000" dirty="0"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)</a:t>
              </a:r>
            </a:p>
            <a:p>
              <a:endParaRPr lang="en-US" altLang="zh-CN" sz="20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indent="0" fontAlgn="auto">
                <a:lnSpc>
                  <a:spcPct val="100000"/>
                </a:lnSpc>
              </a:pPr>
              <a:r>
                <a:rPr lang="en-US" altLang="zh-CN" sz="2800" dirty="0" err="1">
                  <a:latin typeface="Times New Roman" panose="02020603050405020304" charset="0"/>
                  <a:cs typeface="Times New Roman" panose="02020603050405020304" charset="0"/>
                </a:rPr>
                <a:t>GeoShapley</a:t>
              </a:r>
              <a:r>
                <a:rPr lang="en-US" altLang="zh-CN" sz="2800" dirty="0">
                  <a:latin typeface="Times New Roman" panose="02020603050405020304" charset="0"/>
                  <a:cs typeface="Times New Roman" panose="02020603050405020304" charset="0"/>
                </a:rPr>
                <a:t> Method:</a:t>
              </a:r>
            </a:p>
            <a:p>
              <a:pPr indent="0" fontAlgn="auto">
                <a:lnSpc>
                  <a:spcPct val="100000"/>
                </a:lnSpc>
              </a:pPr>
              <a:r>
                <a:rPr lang="en-US" altLang="zh-CN" sz="2000" dirty="0">
                  <a:latin typeface="Times New Roman" panose="02020603050405020304" charset="0"/>
                  <a:cs typeface="Times New Roman" panose="02020603050405020304" charset="0"/>
                </a:rPr>
                <a:t>• Interpretation of nonlinearity and spatial heterogeneity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2"/>
              </p:custDataLst>
            </p:nvPr>
          </p:nvSpPr>
          <p:spPr>
            <a:xfrm>
              <a:off x="7230745" y="1738630"/>
              <a:ext cx="20256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•</a:t>
              </a:r>
            </a:p>
          </p:txBody>
        </p:sp>
        <p:sp>
          <p:nvSpPr>
            <p:cNvPr id="42" name="文本框 41"/>
            <p:cNvSpPr txBox="1"/>
            <p:nvPr>
              <p:custDataLst>
                <p:tags r:id="rId3"/>
              </p:custDataLst>
            </p:nvPr>
          </p:nvSpPr>
          <p:spPr>
            <a:xfrm>
              <a:off x="7230745" y="5476633"/>
              <a:ext cx="20256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•</a:t>
              </a:r>
            </a:p>
          </p:txBody>
        </p:sp>
        <p:sp>
          <p:nvSpPr>
            <p:cNvPr id="43" name="文本框 42"/>
            <p:cNvSpPr txBox="1"/>
            <p:nvPr>
              <p:custDataLst>
                <p:tags r:id="rId4"/>
              </p:custDataLst>
            </p:nvPr>
          </p:nvSpPr>
          <p:spPr>
            <a:xfrm>
              <a:off x="7230745" y="4095266"/>
              <a:ext cx="20256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•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12D2C854-5682-4DDF-DC08-677EC1F242FC}"/>
              </a:ext>
            </a:extLst>
          </p:cNvPr>
          <p:cNvSpPr txBox="1"/>
          <p:nvPr/>
        </p:nvSpPr>
        <p:spPr>
          <a:xfrm>
            <a:off x="19685" y="-111125"/>
            <a:ext cx="55333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4400" dirty="0">
                <a:solidFill>
                  <a:srgbClr val="091B55"/>
                </a:solidFill>
                <a:latin typeface="Times New Roman" panose="02020603050405020304" charset="0"/>
                <a:cs typeface="Times New Roman" panose="02020603050405020304" charset="0"/>
              </a:rPr>
              <a:t>Methods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8B4C7C-BD7E-9C1E-DCAB-0338D4A91D47}"/>
              </a:ext>
            </a:extLst>
          </p:cNvPr>
          <p:cNvCxnSpPr/>
          <p:nvPr/>
        </p:nvCxnSpPr>
        <p:spPr>
          <a:xfrm>
            <a:off x="-15240" y="657225"/>
            <a:ext cx="12200255" cy="0"/>
          </a:xfrm>
          <a:prstGeom prst="line">
            <a:avLst/>
          </a:prstGeom>
          <a:ln w="38100">
            <a:solidFill>
              <a:srgbClr val="091B56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3A9E4DF1-2CFE-E6B5-6E76-3CF0CEE29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428" y="1271703"/>
            <a:ext cx="6796470" cy="468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-15240" y="-13335"/>
            <a:ext cx="12207240" cy="6871335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123190" y="5092054"/>
            <a:ext cx="5917565" cy="1724019"/>
          </a:xfrm>
          <a:prstGeom prst="rect">
            <a:avLst/>
          </a:prstGeom>
          <a:solidFill>
            <a:srgbClr val="E5EBF7"/>
          </a:solidFill>
          <a:ln>
            <a:solidFill>
              <a:srgbClr val="E4EAF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-15240" y="657225"/>
            <a:ext cx="12200255" cy="0"/>
          </a:xfrm>
          <a:prstGeom prst="line">
            <a:avLst/>
          </a:prstGeom>
          <a:ln w="38100">
            <a:solidFill>
              <a:srgbClr val="091B56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9685" y="-111125"/>
            <a:ext cx="55333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4400" dirty="0">
                <a:solidFill>
                  <a:srgbClr val="091B55"/>
                </a:solidFill>
                <a:latin typeface="Times New Roman" panose="02020603050405020304" charset="0"/>
                <a:cs typeface="Times New Roman" panose="02020603050405020304" charset="0"/>
              </a:rPr>
              <a:t>Current results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373" y="1762766"/>
            <a:ext cx="4690284" cy="3119441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637139" y="630181"/>
            <a:ext cx="2889666" cy="523240"/>
            <a:chOff x="9475" y="1514"/>
            <a:chExt cx="7789" cy="824"/>
          </a:xfrm>
          <a:solidFill>
            <a:srgbClr val="31683E"/>
          </a:solidFill>
        </p:grpSpPr>
        <p:sp>
          <p:nvSpPr>
            <p:cNvPr id="31" name="圆角矩形 30"/>
            <p:cNvSpPr/>
            <p:nvPr/>
          </p:nvSpPr>
          <p:spPr>
            <a:xfrm>
              <a:off x="9475" y="1697"/>
              <a:ext cx="6232" cy="592"/>
            </a:xfrm>
            <a:prstGeom prst="roundRect">
              <a:avLst/>
            </a:prstGeom>
            <a:grpFill/>
            <a:ln>
              <a:solidFill>
                <a:srgbClr val="31693E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286" y="1514"/>
              <a:ext cx="6978" cy="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Variations</a:t>
              </a:r>
              <a:r>
                <a:rPr lang="en-US" altLang="zh-CN" sz="28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endParaRPr lang="en-US" altLang="zh-CN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81915" y="705812"/>
            <a:ext cx="5643245" cy="4321810"/>
          </a:xfrm>
          <a:prstGeom prst="roundRect">
            <a:avLst/>
          </a:prstGeom>
          <a:noFill/>
          <a:ln w="19050">
            <a:solidFill>
              <a:srgbClr val="31683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7070725" y="652923"/>
            <a:ext cx="4431030" cy="521970"/>
            <a:chOff x="9422" y="1548"/>
            <a:chExt cx="6978" cy="822"/>
          </a:xfrm>
        </p:grpSpPr>
        <p:sp>
          <p:nvSpPr>
            <p:cNvPr id="25" name="圆角矩形 24"/>
            <p:cNvSpPr/>
            <p:nvPr/>
          </p:nvSpPr>
          <p:spPr>
            <a:xfrm>
              <a:off x="9475" y="1697"/>
              <a:ext cx="6232" cy="592"/>
            </a:xfrm>
            <a:prstGeom prst="roundRect">
              <a:avLst/>
            </a:prstGeom>
            <a:solidFill>
              <a:srgbClr val="AB000A"/>
            </a:solidFill>
            <a:ln>
              <a:solidFill>
                <a:srgbClr val="AA010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422" y="1548"/>
              <a:ext cx="697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            Interactions</a:t>
              </a: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6096000" y="721658"/>
            <a:ext cx="5961380" cy="3539058"/>
          </a:xfrm>
          <a:prstGeom prst="roundRect">
            <a:avLst/>
          </a:prstGeom>
          <a:noFill/>
          <a:ln w="19050">
            <a:solidFill>
              <a:srgbClr val="AB010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6374130" y="1798639"/>
            <a:ext cx="5429885" cy="2432889"/>
          </a:xfrm>
          <a:prstGeom prst="roundRect">
            <a:avLst/>
          </a:prstGeom>
          <a:noFill/>
          <a:ln w="19050">
            <a:solidFill>
              <a:srgbClr val="AB010C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6642177" y="1191686"/>
            <a:ext cx="5158560" cy="571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6650355" y="1110417"/>
            <a:ext cx="5474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Synergies and trade-offs in ecosystem services </a:t>
            </a:r>
          </a:p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(e.g., 2023)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490220" y="1158390"/>
            <a:ext cx="4827270" cy="482272"/>
            <a:chOff x="10840" y="42"/>
            <a:chExt cx="8148" cy="111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0" name="矩形 59"/>
            <p:cNvSpPr/>
            <p:nvPr/>
          </p:nvSpPr>
          <p:spPr>
            <a:xfrm>
              <a:off x="10911" y="42"/>
              <a:ext cx="7678" cy="922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0840" y="65"/>
              <a:ext cx="8148" cy="1093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Spatiotemporal characteristics of ESs</a:t>
              </a:r>
              <a:endParaRPr lang="en-US" altLang="zh-CN" sz="20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68" name="圆角矩形 67"/>
          <p:cNvSpPr/>
          <p:nvPr/>
        </p:nvSpPr>
        <p:spPr>
          <a:xfrm>
            <a:off x="123190" y="1718583"/>
            <a:ext cx="5513705" cy="3190929"/>
          </a:xfrm>
          <a:prstGeom prst="roundRect">
            <a:avLst/>
          </a:prstGeom>
          <a:noFill/>
          <a:ln w="19050">
            <a:solidFill>
              <a:srgbClr val="31683E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3534394" y="122619"/>
            <a:ext cx="7730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91B56"/>
                </a:solidFill>
                <a:latin typeface="Times New Roman" panose="02020603050405020304" charset="0"/>
                <a:cs typeface="Times New Roman" panose="02020603050405020304" charset="0"/>
              </a:rPr>
              <a:t>Spatiotemporal patterns and interactions of six key ecosystem services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10871" y="4973944"/>
            <a:ext cx="5501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From 2000 to 2023, the supply of FS and CS increased, whereas WY and WP declined. SC and HQ exhibited relatively minor changes.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63830" y="5003128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▶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39885B3-DA38-7A89-160A-853B1815E8C5}"/>
              </a:ext>
            </a:extLst>
          </p:cNvPr>
          <p:cNvSpPr txBox="1"/>
          <p:nvPr/>
        </p:nvSpPr>
        <p:spPr>
          <a:xfrm>
            <a:off x="610871" y="5873544"/>
            <a:ext cx="535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With the exception of HQ, values for other ESs are generally lower in the northwest, yet relatively higher in the central and eastern regions.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18A423-C3D7-597F-0DAC-9437AE052A73}"/>
              </a:ext>
            </a:extLst>
          </p:cNvPr>
          <p:cNvSpPr txBox="1"/>
          <p:nvPr/>
        </p:nvSpPr>
        <p:spPr>
          <a:xfrm>
            <a:off x="163830" y="5873544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▶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3FD9C64-6EBF-1F7D-A279-45061455C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475" y="1938676"/>
            <a:ext cx="5024727" cy="2160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0922749-EB0E-10B4-77F2-42FD3B562FAD}"/>
              </a:ext>
            </a:extLst>
          </p:cNvPr>
          <p:cNvSpPr/>
          <p:nvPr/>
        </p:nvSpPr>
        <p:spPr>
          <a:xfrm>
            <a:off x="6139815" y="4364484"/>
            <a:ext cx="5917565" cy="245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4EAF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7465E96-8B90-EA15-F8E0-973B27AB8936}"/>
              </a:ext>
            </a:extLst>
          </p:cNvPr>
          <p:cNvSpPr txBox="1"/>
          <p:nvPr/>
        </p:nvSpPr>
        <p:spPr>
          <a:xfrm>
            <a:off x="6627496" y="4287382"/>
            <a:ext cx="5501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The Moran’s indices are all positive and remain at relatively high levels, indicating that these six ecosystem services exhibit distinct spatial clustering patterns.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1827145-A089-0905-2B30-9F7A8F2749BF}"/>
              </a:ext>
            </a:extLst>
          </p:cNvPr>
          <p:cNvSpPr txBox="1"/>
          <p:nvPr/>
        </p:nvSpPr>
        <p:spPr>
          <a:xfrm>
            <a:off x="6180455" y="4306838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▶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7C63C5D-E920-964C-C30A-31F7CDD27E92}"/>
              </a:ext>
            </a:extLst>
          </p:cNvPr>
          <p:cNvSpPr txBox="1"/>
          <p:nvPr/>
        </p:nvSpPr>
        <p:spPr>
          <a:xfrm>
            <a:off x="6627496" y="5546901"/>
            <a:ext cx="5350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In 2023, FS–WP, CS–HQ, and SC–HQ exhibited strong synergistic effects, whereas significant trade-offs were observed between HQ and FS/WP, as well as between SC and FS/WP.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FB09E48-06C6-3B80-ADB6-0DDEAD8B6AE2}"/>
              </a:ext>
            </a:extLst>
          </p:cNvPr>
          <p:cNvSpPr txBox="1"/>
          <p:nvPr/>
        </p:nvSpPr>
        <p:spPr>
          <a:xfrm>
            <a:off x="6180455" y="5556629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▶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2.7,&quot;left&quot;:252.15,&quot;top&quot;:136.9,&quot;width&quot;:343.95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2.7,&quot;left&quot;:252.15,&quot;top&quot;:136.9,&quot;width&quot;:343.95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72.7,&quot;left&quot;:252.15,&quot;top&quot;:136.9,&quot;width&quot;:343.95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271</Words>
  <Application>Microsoft Office PowerPoint</Application>
  <PresentationFormat>宽屏</PresentationFormat>
  <Paragraphs>35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微软雅黑</vt:lpstr>
      <vt:lpstr>Arial</vt:lpstr>
      <vt:lpstr>Calibri</vt:lpstr>
      <vt:lpstr>Times New Roman</vt:lpstr>
      <vt:lpstr>Wingdings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a2742</cp:lastModifiedBy>
  <cp:revision>204</cp:revision>
  <dcterms:created xsi:type="dcterms:W3CDTF">2019-06-19T02:08:00Z</dcterms:created>
  <dcterms:modified xsi:type="dcterms:W3CDTF">2026-05-05T08:38:22Z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E9A8863B921E47F091AA10A1E8279960_11</vt:lpwstr>
  </property>
</Properties>
</file>