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f"/>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2"/>
  </p:notesMasterIdLst>
  <p:sldIdLst>
    <p:sldId id="587" r:id="rId2"/>
    <p:sldId id="606" r:id="rId3"/>
    <p:sldId id="649" r:id="rId4"/>
    <p:sldId id="272" r:id="rId5"/>
    <p:sldId id="681" r:id="rId6"/>
    <p:sldId id="426" r:id="rId7"/>
    <p:sldId id="683" r:id="rId8"/>
    <p:sldId id="674" r:id="rId9"/>
    <p:sldId id="422" r:id="rId10"/>
    <p:sldId id="479" r:id="rId11"/>
    <p:sldId id="617" r:id="rId12"/>
    <p:sldId id="648" r:id="rId13"/>
    <p:sldId id="498" r:id="rId14"/>
    <p:sldId id="682" r:id="rId15"/>
    <p:sldId id="620" r:id="rId16"/>
    <p:sldId id="642" r:id="rId17"/>
    <p:sldId id="637" r:id="rId18"/>
    <p:sldId id="638" r:id="rId19"/>
    <p:sldId id="677" r:id="rId20"/>
    <p:sldId id="633" r:id="rId21"/>
  </p:sldIdLst>
  <p:sldSz cx="12192000" cy="6858000"/>
  <p:notesSz cx="6858000" cy="9144000"/>
  <p:defaultTextStyle>
    <a:defPPr>
      <a:defRPr lang="en-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765"/>
    <p:restoredTop sz="80822"/>
  </p:normalViewPr>
  <p:slideViewPr>
    <p:cSldViewPr snapToGrid="0">
      <p:cViewPr>
        <p:scale>
          <a:sx n="76" d="100"/>
          <a:sy n="76" d="100"/>
        </p:scale>
        <p:origin x="504" y="648"/>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2115F56-9011-C24B-9529-7271902620F8}" type="datetimeFigureOut">
              <a:rPr lang="en-SE" smtClean="0"/>
              <a:t>2026-04-28</a:t>
            </a:fld>
            <a:endParaRPr lang="en-S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S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82E2F4-F7D4-0A49-A382-31868915D6D5}" type="slidenum">
              <a:rPr lang="en-SE" smtClean="0"/>
              <a:t>‹#›</a:t>
            </a:fld>
            <a:endParaRPr lang="en-SE"/>
          </a:p>
        </p:txBody>
      </p:sp>
    </p:spTree>
    <p:extLst>
      <p:ext uri="{BB962C8B-B14F-4D97-AF65-F5344CB8AC3E}">
        <p14:creationId xmlns:p14="http://schemas.microsoft.com/office/powerpoint/2010/main" val="26367305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E" dirty="0"/>
          </a:p>
        </p:txBody>
      </p:sp>
      <p:sp>
        <p:nvSpPr>
          <p:cNvPr id="4" name="Slide Number Placeholder 3"/>
          <p:cNvSpPr>
            <a:spLocks noGrp="1"/>
          </p:cNvSpPr>
          <p:nvPr>
            <p:ph type="sldNum" sz="quarter" idx="5"/>
          </p:nvPr>
        </p:nvSpPr>
        <p:spPr/>
        <p:txBody>
          <a:bodyPr/>
          <a:lstStyle/>
          <a:p>
            <a:fld id="{9082E2F4-F7D4-0A49-A382-31868915D6D5}" type="slidenum">
              <a:rPr lang="en-SE" smtClean="0"/>
              <a:t>1</a:t>
            </a:fld>
            <a:endParaRPr lang="en-SE"/>
          </a:p>
        </p:txBody>
      </p:sp>
    </p:spTree>
    <p:extLst>
      <p:ext uri="{BB962C8B-B14F-4D97-AF65-F5344CB8AC3E}">
        <p14:creationId xmlns:p14="http://schemas.microsoft.com/office/powerpoint/2010/main" val="249900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E" dirty="0"/>
              <a:t>Germanium</a:t>
            </a:r>
          </a:p>
        </p:txBody>
      </p:sp>
      <p:sp>
        <p:nvSpPr>
          <p:cNvPr id="4" name="Slide Number Placeholder 3"/>
          <p:cNvSpPr>
            <a:spLocks noGrp="1"/>
          </p:cNvSpPr>
          <p:nvPr>
            <p:ph type="sldNum" sz="quarter" idx="5"/>
          </p:nvPr>
        </p:nvSpPr>
        <p:spPr/>
        <p:txBody>
          <a:bodyPr/>
          <a:lstStyle/>
          <a:p>
            <a:fld id="{1ED0B48A-906F-3443-B157-FE5525EF17DF}" type="slidenum">
              <a:rPr lang="en-US" smtClean="0"/>
              <a:t>10</a:t>
            </a:fld>
            <a:endParaRPr lang="en-US"/>
          </a:p>
        </p:txBody>
      </p:sp>
    </p:spTree>
    <p:extLst>
      <p:ext uri="{BB962C8B-B14F-4D97-AF65-F5344CB8AC3E}">
        <p14:creationId xmlns:p14="http://schemas.microsoft.com/office/powerpoint/2010/main" val="7647401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sz="1200" kern="1200" dirty="0" err="1">
                <a:solidFill>
                  <a:schemeClr val="tx1"/>
                </a:solidFill>
                <a:effectLst/>
                <a:latin typeface="+mn-lt"/>
                <a:ea typeface="+mn-ea"/>
                <a:cs typeface="+mn-cs"/>
              </a:rPr>
              <a:t>We</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need</a:t>
            </a:r>
            <a:r>
              <a:rPr lang="sv-SE" sz="1200" kern="1200" dirty="0">
                <a:solidFill>
                  <a:schemeClr val="tx1"/>
                </a:solidFill>
                <a:effectLst/>
                <a:latin typeface="+mn-lt"/>
                <a:ea typeface="+mn-ea"/>
                <a:cs typeface="+mn-cs"/>
              </a:rPr>
              <a:t> to </a:t>
            </a:r>
            <a:r>
              <a:rPr lang="sv-SE" sz="1200" kern="1200" dirty="0" err="1">
                <a:solidFill>
                  <a:schemeClr val="tx1"/>
                </a:solidFill>
                <a:effectLst/>
                <a:latin typeface="+mn-lt"/>
                <a:ea typeface="+mn-ea"/>
                <a:cs typeface="+mn-cs"/>
              </a:rPr>
              <a:t>quantify</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things</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without</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labels</a:t>
            </a:r>
            <a:r>
              <a:rPr lang="sv-SE" sz="1200" kern="1200" dirty="0">
                <a:solidFill>
                  <a:schemeClr val="tx1"/>
                </a:solidFill>
                <a:effectLst/>
                <a:latin typeface="+mn-lt"/>
                <a:ea typeface="+mn-ea"/>
                <a:cs typeface="+mn-cs"/>
              </a:rPr>
              <a:t> – </a:t>
            </a:r>
            <a:r>
              <a:rPr lang="sv-SE" sz="1200" kern="1200" dirty="0" err="1">
                <a:solidFill>
                  <a:schemeClr val="tx1"/>
                </a:solidFill>
                <a:effectLst/>
                <a:latin typeface="+mn-lt"/>
                <a:ea typeface="+mn-ea"/>
                <a:cs typeface="+mn-cs"/>
              </a:rPr>
              <a:t>clickers</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but</a:t>
            </a:r>
            <a:r>
              <a:rPr lang="sv-SE" sz="1200" kern="1200" dirty="0">
                <a:solidFill>
                  <a:schemeClr val="tx1"/>
                </a:solidFill>
                <a:effectLst/>
                <a:latin typeface="+mn-lt"/>
                <a:ea typeface="+mn-ea"/>
                <a:cs typeface="+mn-cs"/>
              </a:rPr>
              <a:t> go crazy. </a:t>
            </a:r>
            <a:r>
              <a:rPr lang="sv-SE" sz="1200" kern="1200" dirty="0" err="1">
                <a:solidFill>
                  <a:schemeClr val="tx1"/>
                </a:solidFill>
                <a:effectLst/>
                <a:latin typeface="+mn-lt"/>
                <a:ea typeface="+mn-ea"/>
                <a:cs typeface="+mn-cs"/>
              </a:rPr>
              <a:t>One</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of</a:t>
            </a:r>
            <a:r>
              <a:rPr lang="sv-SE" sz="1200" kern="1200" dirty="0">
                <a:solidFill>
                  <a:schemeClr val="tx1"/>
                </a:solidFill>
                <a:effectLst/>
                <a:latin typeface="+mn-lt"/>
                <a:ea typeface="+mn-ea"/>
                <a:cs typeface="+mn-cs"/>
              </a:rPr>
              <a:t> the </a:t>
            </a:r>
            <a:r>
              <a:rPr lang="sv-SE" sz="1200" kern="1200" dirty="0" err="1">
                <a:solidFill>
                  <a:schemeClr val="tx1"/>
                </a:solidFill>
                <a:effectLst/>
                <a:latin typeface="+mn-lt"/>
                <a:ea typeface="+mn-ea"/>
                <a:cs typeface="+mn-cs"/>
              </a:rPr>
              <a:t>good</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uses</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of</a:t>
            </a:r>
            <a:r>
              <a:rPr lang="sv-SE" sz="1200" kern="1200" dirty="0">
                <a:solidFill>
                  <a:schemeClr val="tx1"/>
                </a:solidFill>
                <a:effectLst/>
                <a:latin typeface="+mn-lt"/>
                <a:ea typeface="+mn-ea"/>
                <a:cs typeface="+mn-cs"/>
              </a:rPr>
              <a:t> AI – </a:t>
            </a:r>
            <a:r>
              <a:rPr lang="sv-SE" sz="1200" kern="1200" dirty="0" err="1">
                <a:solidFill>
                  <a:schemeClr val="tx1"/>
                </a:solidFill>
                <a:effectLst/>
                <a:latin typeface="+mn-lt"/>
                <a:ea typeface="+mn-ea"/>
                <a:cs typeface="+mn-cs"/>
              </a:rPr>
              <a:t>count</a:t>
            </a:r>
            <a:r>
              <a:rPr lang="sv-SE" sz="1200" kern="1200" dirty="0">
                <a:solidFill>
                  <a:schemeClr val="tx1"/>
                </a:solidFill>
                <a:effectLst/>
                <a:latin typeface="+mn-lt"/>
                <a:ea typeface="+mn-ea"/>
                <a:cs typeface="+mn-cs"/>
              </a:rPr>
              <a:t> and </a:t>
            </a:r>
            <a:r>
              <a:rPr lang="sv-SE" sz="1200" kern="1200" dirty="0" err="1">
                <a:solidFill>
                  <a:schemeClr val="tx1"/>
                </a:solidFill>
                <a:effectLst/>
                <a:latin typeface="+mn-lt"/>
                <a:ea typeface="+mn-ea"/>
                <a:cs typeface="+mn-cs"/>
              </a:rPr>
              <a:t>recognize</a:t>
            </a:r>
            <a:r>
              <a:rPr lang="sv-SE" sz="1200" kern="1200" dirty="0">
                <a:solidFill>
                  <a:schemeClr val="tx1"/>
                </a:solidFill>
                <a:effectLst/>
                <a:latin typeface="+mn-lt"/>
                <a:ea typeface="+mn-ea"/>
                <a:cs typeface="+mn-cs"/>
              </a:rPr>
              <a:t> – segment and </a:t>
            </a:r>
            <a:r>
              <a:rPr lang="sv-SE" sz="1200" kern="1200" dirty="0" err="1">
                <a:solidFill>
                  <a:schemeClr val="tx1"/>
                </a:solidFill>
                <a:effectLst/>
                <a:latin typeface="+mn-lt"/>
                <a:ea typeface="+mn-ea"/>
                <a:cs typeface="+mn-cs"/>
              </a:rPr>
              <a:t>classify</a:t>
            </a:r>
            <a:endParaRPr lang="en-S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If we want to work with real soil microbial communities and go label-free, we get a whole lot of image material to work with, and we needed help from our new friend AI with the data evaluation. So we are developing image recognition algorithms for bacteria, fungi and protists, segmentation and classification of the organisms and the solid chip structures, helping us count and study what the organisms are doing. </a:t>
            </a:r>
            <a:endParaRPr lang="en-S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I’m going to show you a couple of  examples what we can do with this.</a:t>
            </a:r>
            <a:endParaRPr lang="en-SE" sz="1200" kern="1200" dirty="0">
              <a:solidFill>
                <a:schemeClr val="tx1"/>
              </a:solidFill>
              <a:effectLst/>
              <a:latin typeface="+mn-lt"/>
              <a:ea typeface="+mn-ea"/>
              <a:cs typeface="+mn-cs"/>
            </a:endParaRPr>
          </a:p>
          <a:p>
            <a:endParaRPr lang="en-SE" dirty="0"/>
          </a:p>
        </p:txBody>
      </p:sp>
      <p:sp>
        <p:nvSpPr>
          <p:cNvPr id="4" name="Slide Number Placeholder 3"/>
          <p:cNvSpPr>
            <a:spLocks noGrp="1"/>
          </p:cNvSpPr>
          <p:nvPr>
            <p:ph type="sldNum" sz="quarter" idx="5"/>
          </p:nvPr>
        </p:nvSpPr>
        <p:spPr/>
        <p:txBody>
          <a:bodyPr/>
          <a:lstStyle/>
          <a:p>
            <a:fld id="{10646646-29CC-BF40-9130-E03A65714DEA}" type="slidenum">
              <a:rPr lang="en-SE" smtClean="0"/>
              <a:t>11</a:t>
            </a:fld>
            <a:endParaRPr lang="en-SE"/>
          </a:p>
        </p:txBody>
      </p:sp>
    </p:spTree>
    <p:extLst>
      <p:ext uri="{BB962C8B-B14F-4D97-AF65-F5344CB8AC3E}">
        <p14:creationId xmlns:p14="http://schemas.microsoft.com/office/powerpoint/2010/main" val="35273007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But we get more information than just cell numbers when we segment: we get cell size and shape, giving us information about cellular growth in addition to population growth, and diversity information about morphotypes of the </a:t>
            </a:r>
            <a:r>
              <a:rPr lang="en-US" sz="1200" kern="1200" dirty="0" err="1">
                <a:solidFill>
                  <a:schemeClr val="tx1"/>
                </a:solidFill>
                <a:effectLst/>
                <a:latin typeface="+mn-lt"/>
                <a:ea typeface="+mn-ea"/>
                <a:cs typeface="+mn-cs"/>
              </a:rPr>
              <a:t>taxons</a:t>
            </a:r>
            <a:r>
              <a:rPr lang="en-US" sz="1200" kern="1200" dirty="0">
                <a:solidFill>
                  <a:schemeClr val="tx1"/>
                </a:solidFill>
                <a:effectLst/>
                <a:latin typeface="+mn-lt"/>
                <a:ea typeface="+mn-ea"/>
                <a:cs typeface="+mn-cs"/>
              </a:rPr>
              <a:t> and the community in their sum.</a:t>
            </a:r>
            <a:endParaRPr lang="en-S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Greenland cells are on average smaller and more elongated ones than those from Sweden and Kenya – here of course no functional comparison but a proof of concept. More so, we also get coordinates for each cell and can thus determine their spatial distribution of the populations  – how </a:t>
            </a:r>
            <a:r>
              <a:rPr lang="en-US" sz="1200" kern="1200" dirty="0" err="1">
                <a:solidFill>
                  <a:schemeClr val="tx1"/>
                </a:solidFill>
                <a:effectLst/>
                <a:latin typeface="+mn-lt"/>
                <a:ea typeface="+mn-ea"/>
                <a:cs typeface="+mn-cs"/>
              </a:rPr>
              <a:t>aggregatedly</a:t>
            </a:r>
            <a:r>
              <a:rPr lang="en-US" sz="1200" kern="1200" dirty="0">
                <a:solidFill>
                  <a:schemeClr val="tx1"/>
                </a:solidFill>
                <a:effectLst/>
                <a:latin typeface="+mn-lt"/>
                <a:ea typeface="+mn-ea"/>
                <a:cs typeface="+mn-cs"/>
              </a:rPr>
              <a:t> they grow, in equally spaced biofilm </a:t>
            </a:r>
            <a:r>
              <a:rPr lang="en-US" sz="1200" kern="1200" dirty="0" err="1">
                <a:solidFill>
                  <a:schemeClr val="tx1"/>
                </a:solidFill>
                <a:effectLst/>
                <a:latin typeface="+mn-lt"/>
                <a:ea typeface="+mn-ea"/>
                <a:cs typeface="+mn-cs"/>
              </a:rPr>
              <a:t>formaitons</a:t>
            </a:r>
            <a:r>
              <a:rPr lang="en-US" sz="1200" kern="1200" dirty="0">
                <a:solidFill>
                  <a:schemeClr val="tx1"/>
                </a:solidFill>
                <a:effectLst/>
                <a:latin typeface="+mn-lt"/>
                <a:ea typeface="+mn-ea"/>
                <a:cs typeface="+mn-cs"/>
              </a:rPr>
              <a:t> or solitarily.</a:t>
            </a:r>
            <a:endParaRPr lang="en-SE" sz="1200" kern="1200" dirty="0">
              <a:solidFill>
                <a:schemeClr val="tx1"/>
              </a:solidFill>
              <a:effectLst/>
              <a:latin typeface="+mn-lt"/>
              <a:ea typeface="+mn-ea"/>
              <a:cs typeface="+mn-cs"/>
            </a:endParaRPr>
          </a:p>
          <a:p>
            <a:r>
              <a:rPr lang="en-SE" dirty="0"/>
              <a:t>Greenland: More bacilli, Kenya more cocci</a:t>
            </a:r>
          </a:p>
        </p:txBody>
      </p:sp>
      <p:sp>
        <p:nvSpPr>
          <p:cNvPr id="4" name="Slide Number Placeholder 3"/>
          <p:cNvSpPr>
            <a:spLocks noGrp="1"/>
          </p:cNvSpPr>
          <p:nvPr>
            <p:ph type="sldNum" sz="quarter" idx="5"/>
          </p:nvPr>
        </p:nvSpPr>
        <p:spPr/>
        <p:txBody>
          <a:bodyPr/>
          <a:lstStyle/>
          <a:p>
            <a:fld id="{10646646-29CC-BF40-9130-E03A65714DEA}" type="slidenum">
              <a:rPr lang="en-SE" smtClean="0"/>
              <a:t>12</a:t>
            </a:fld>
            <a:endParaRPr lang="en-SE"/>
          </a:p>
        </p:txBody>
      </p:sp>
    </p:spTree>
    <p:extLst>
      <p:ext uri="{BB962C8B-B14F-4D97-AF65-F5344CB8AC3E}">
        <p14:creationId xmlns:p14="http://schemas.microsoft.com/office/powerpoint/2010/main" val="19174672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Mjölmaskar bryter ned frigolit forskare i </a:t>
            </a:r>
            <a:r>
              <a:rPr lang="sv-SE" dirty="0" err="1"/>
              <a:t>stanford</a:t>
            </a:r>
            <a:r>
              <a:rPr lang="sv-SE" dirty="0"/>
              <a:t> söker efter MO som är ansvarig</a:t>
            </a:r>
          </a:p>
          <a:p>
            <a:r>
              <a:rPr lang="sv-SE" dirty="0"/>
              <a:t>http://</a:t>
            </a:r>
            <a:r>
              <a:rPr lang="sv-SE" dirty="0" err="1"/>
              <a:t>www.iflscience.com</a:t>
            </a:r>
            <a:r>
              <a:rPr lang="sv-SE" dirty="0"/>
              <a:t>/</a:t>
            </a:r>
            <a:r>
              <a:rPr lang="sv-SE" dirty="0" err="1"/>
              <a:t>environment</a:t>
            </a:r>
            <a:r>
              <a:rPr lang="sv-SE" dirty="0"/>
              <a:t>/plastic-</a:t>
            </a:r>
            <a:r>
              <a:rPr lang="sv-SE" dirty="0" err="1"/>
              <a:t>eating</a:t>
            </a:r>
            <a:r>
              <a:rPr lang="sv-SE" dirty="0"/>
              <a:t>-</a:t>
            </a:r>
            <a:r>
              <a:rPr lang="sv-SE" dirty="0" err="1"/>
              <a:t>mealworms-could-help-reduce-landfill-waste</a:t>
            </a:r>
            <a:endParaRPr lang="sv-SE" dirty="0"/>
          </a:p>
        </p:txBody>
      </p:sp>
      <p:sp>
        <p:nvSpPr>
          <p:cNvPr id="4" name="Platshållare för bildnummer 3"/>
          <p:cNvSpPr>
            <a:spLocks noGrp="1"/>
          </p:cNvSpPr>
          <p:nvPr>
            <p:ph type="sldNum" sz="quarter" idx="10"/>
          </p:nvPr>
        </p:nvSpPr>
        <p:spPr/>
        <p:txBody>
          <a:bodyPr/>
          <a:lstStyle/>
          <a:p>
            <a:fld id="{B59CEC6F-B697-444C-ABDF-1F7D6CBD085A}" type="slidenum">
              <a:rPr lang="sv-SE" smtClean="0"/>
              <a:t>13</a:t>
            </a:fld>
            <a:endParaRPr lang="sv-SE"/>
          </a:p>
        </p:txBody>
      </p:sp>
    </p:spTree>
    <p:extLst>
      <p:ext uri="{BB962C8B-B14F-4D97-AF65-F5344CB8AC3E}">
        <p14:creationId xmlns:p14="http://schemas.microsoft.com/office/powerpoint/2010/main" val="12374388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2EBD0FE-8DB7-40C7-A8F7-BD8EB526DD6A}" type="slidenum">
              <a:rPr lang="en-GB" smtClean="0"/>
              <a:t>14</a:t>
            </a:fld>
            <a:endParaRPr lang="en-GB"/>
          </a:p>
        </p:txBody>
      </p:sp>
    </p:spTree>
    <p:extLst>
      <p:ext uri="{BB962C8B-B14F-4D97-AF65-F5344CB8AC3E}">
        <p14:creationId xmlns:p14="http://schemas.microsoft.com/office/powerpoint/2010/main" val="16566575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Protists!</a:t>
            </a:r>
            <a:endParaRPr lang="en-S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We have been studying the effect of </a:t>
            </a:r>
            <a:r>
              <a:rPr lang="en-US" sz="1200" kern="1200" dirty="0" err="1">
                <a:solidFill>
                  <a:schemeClr val="tx1"/>
                </a:solidFill>
                <a:effectLst/>
                <a:latin typeface="+mn-lt"/>
                <a:ea typeface="+mn-ea"/>
                <a:cs typeface="+mn-cs"/>
              </a:rPr>
              <a:t>nanoplastics</a:t>
            </a:r>
            <a:r>
              <a:rPr lang="en-US" sz="1200" kern="1200" dirty="0">
                <a:solidFill>
                  <a:schemeClr val="tx1"/>
                </a:solidFill>
                <a:effectLst/>
                <a:latin typeface="+mn-lt"/>
                <a:ea typeface="+mn-ea"/>
                <a:cs typeface="+mn-cs"/>
              </a:rPr>
              <a:t> on soil microbes in a couple of studies, and noticed that sometimes protists behaved strangely under high plastic levels. Therefore we wanted to investigate this systematically, and developed object tracking plus classification, for videos from protists that were exposed to different levels of </a:t>
            </a:r>
            <a:r>
              <a:rPr lang="en-US" sz="1200" kern="1200" dirty="0" err="1">
                <a:solidFill>
                  <a:schemeClr val="tx1"/>
                </a:solidFill>
                <a:effectLst/>
                <a:latin typeface="+mn-lt"/>
                <a:ea typeface="+mn-ea"/>
                <a:cs typeface="+mn-cs"/>
              </a:rPr>
              <a:t>nanoplastics</a:t>
            </a:r>
            <a:r>
              <a:rPr lang="en-US" sz="1200" kern="1200" dirty="0">
                <a:solidFill>
                  <a:schemeClr val="tx1"/>
                </a:solidFill>
                <a:effectLst/>
                <a:latin typeface="+mn-lt"/>
                <a:ea typeface="+mn-ea"/>
                <a:cs typeface="+mn-cs"/>
              </a:rPr>
              <a:t>. We found that ciliates and flagellates were moving more slowly under high NP, amoebae unaffected. This tracking algorithm will let us do more </a:t>
            </a:r>
            <a:r>
              <a:rPr lang="en-US" sz="1200" kern="1200" dirty="0" err="1">
                <a:solidFill>
                  <a:schemeClr val="tx1"/>
                </a:solidFill>
                <a:effectLst/>
                <a:latin typeface="+mn-lt"/>
                <a:ea typeface="+mn-ea"/>
                <a:cs typeface="+mn-cs"/>
              </a:rPr>
              <a:t>behavioural</a:t>
            </a:r>
            <a:r>
              <a:rPr lang="en-US" sz="1200" kern="1200" dirty="0">
                <a:solidFill>
                  <a:schemeClr val="tx1"/>
                </a:solidFill>
                <a:effectLst/>
                <a:latin typeface="+mn-lt"/>
                <a:ea typeface="+mn-ea"/>
                <a:cs typeface="+mn-cs"/>
              </a:rPr>
              <a:t> studies, as can otherwise be done with macroscopic organisms. We </a:t>
            </a:r>
            <a:r>
              <a:rPr lang="en-US" sz="1200" kern="1200" dirty="0" err="1">
                <a:solidFill>
                  <a:schemeClr val="tx1"/>
                </a:solidFill>
                <a:effectLst/>
                <a:latin typeface="+mn-lt"/>
                <a:ea typeface="+mn-ea"/>
                <a:cs typeface="+mn-cs"/>
              </a:rPr>
              <a:t>eg.</a:t>
            </a:r>
            <a:r>
              <a:rPr lang="en-US" sz="1200" kern="1200" dirty="0">
                <a:solidFill>
                  <a:schemeClr val="tx1"/>
                </a:solidFill>
                <a:effectLst/>
                <a:latin typeface="+mn-lt"/>
                <a:ea typeface="+mn-ea"/>
                <a:cs typeface="+mn-cs"/>
              </a:rPr>
              <a:t> observed a ciliate going around </a:t>
            </a:r>
            <a:r>
              <a:rPr lang="en-US" sz="1200" kern="1200" dirty="0" err="1">
                <a:solidFill>
                  <a:schemeClr val="tx1"/>
                </a:solidFill>
                <a:effectLst/>
                <a:latin typeface="+mn-lt"/>
                <a:ea typeface="+mn-ea"/>
                <a:cs typeface="+mn-cs"/>
              </a:rPr>
              <a:t>lalala</a:t>
            </a:r>
            <a:r>
              <a:rPr lang="en-US" sz="1200" kern="1200" dirty="0">
                <a:solidFill>
                  <a:schemeClr val="tx1"/>
                </a:solidFill>
                <a:effectLst/>
                <a:latin typeface="+mn-lt"/>
                <a:ea typeface="+mn-ea"/>
                <a:cs typeface="+mn-cs"/>
              </a:rPr>
              <a:t> until it got dangerously close to a nematode, realized its presence like 30 </a:t>
            </a:r>
            <a:r>
              <a:rPr lang="en-US" sz="1200" kern="1200" dirty="0" err="1">
                <a:solidFill>
                  <a:schemeClr val="tx1"/>
                </a:solidFill>
                <a:effectLst/>
                <a:latin typeface="+mn-lt"/>
                <a:ea typeface="+mn-ea"/>
                <a:cs typeface="+mn-cs"/>
              </a:rPr>
              <a:t>ym</a:t>
            </a:r>
            <a:r>
              <a:rPr lang="en-US" sz="1200" kern="1200" dirty="0">
                <a:solidFill>
                  <a:schemeClr val="tx1"/>
                </a:solidFill>
                <a:effectLst/>
                <a:latin typeface="+mn-lt"/>
                <a:ea typeface="+mn-ea"/>
                <a:cs typeface="+mn-cs"/>
              </a:rPr>
              <a:t> from it, turned around and run straight off.</a:t>
            </a:r>
            <a:endParaRPr lang="en-S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E" sz="1200" kern="1200" dirty="0">
              <a:solidFill>
                <a:schemeClr val="tx1"/>
              </a:solidFill>
              <a:effectLst/>
              <a:latin typeface="+mn-lt"/>
              <a:ea typeface="+mn-ea"/>
              <a:cs typeface="+mn-cs"/>
            </a:endParaRPr>
          </a:p>
          <a:p>
            <a:endParaRPr lang="en-SE" dirty="0"/>
          </a:p>
        </p:txBody>
      </p:sp>
      <p:sp>
        <p:nvSpPr>
          <p:cNvPr id="4" name="Slide Number Placeholder 3"/>
          <p:cNvSpPr>
            <a:spLocks noGrp="1"/>
          </p:cNvSpPr>
          <p:nvPr>
            <p:ph type="sldNum" sz="quarter" idx="5"/>
          </p:nvPr>
        </p:nvSpPr>
        <p:spPr/>
        <p:txBody>
          <a:bodyPr/>
          <a:lstStyle/>
          <a:p>
            <a:fld id="{10646646-29CC-BF40-9130-E03A65714DEA}" type="slidenum">
              <a:rPr lang="en-SE" smtClean="0"/>
              <a:t>15</a:t>
            </a:fld>
            <a:endParaRPr lang="en-SE"/>
          </a:p>
        </p:txBody>
      </p:sp>
    </p:spTree>
    <p:extLst>
      <p:ext uri="{BB962C8B-B14F-4D97-AF65-F5344CB8AC3E}">
        <p14:creationId xmlns:p14="http://schemas.microsoft.com/office/powerpoint/2010/main" val="1500359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But we get more information than just cell numbers when we segment: we get cell size and shape, giving us information about cellular growth in addition to population growth, and diversity information about morphotypes of the </a:t>
            </a:r>
            <a:r>
              <a:rPr lang="en-US" sz="1200" kern="1200" dirty="0" err="1">
                <a:solidFill>
                  <a:schemeClr val="tx1"/>
                </a:solidFill>
                <a:effectLst/>
                <a:latin typeface="+mn-lt"/>
                <a:ea typeface="+mn-ea"/>
                <a:cs typeface="+mn-cs"/>
              </a:rPr>
              <a:t>taxons</a:t>
            </a:r>
            <a:r>
              <a:rPr lang="en-US" sz="1200" kern="1200" dirty="0">
                <a:solidFill>
                  <a:schemeClr val="tx1"/>
                </a:solidFill>
                <a:effectLst/>
                <a:latin typeface="+mn-lt"/>
                <a:ea typeface="+mn-ea"/>
                <a:cs typeface="+mn-cs"/>
              </a:rPr>
              <a:t> and the community in their sum.</a:t>
            </a:r>
            <a:endParaRPr lang="en-S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Greenland cells are on average smaller and more elongated ones than those from Sweden and Kenya – here of course no functional comparison but a proof of concept. More so, we also get coordinates for each cell and can thus determine their spatial distribution of the populations  – how </a:t>
            </a:r>
            <a:r>
              <a:rPr lang="en-US" sz="1200" kern="1200" dirty="0" err="1">
                <a:solidFill>
                  <a:schemeClr val="tx1"/>
                </a:solidFill>
                <a:effectLst/>
                <a:latin typeface="+mn-lt"/>
                <a:ea typeface="+mn-ea"/>
                <a:cs typeface="+mn-cs"/>
              </a:rPr>
              <a:t>aggregatedly</a:t>
            </a:r>
            <a:r>
              <a:rPr lang="en-US" sz="1200" kern="1200" dirty="0">
                <a:solidFill>
                  <a:schemeClr val="tx1"/>
                </a:solidFill>
                <a:effectLst/>
                <a:latin typeface="+mn-lt"/>
                <a:ea typeface="+mn-ea"/>
                <a:cs typeface="+mn-cs"/>
              </a:rPr>
              <a:t> they grow, in equally spaced biofilm </a:t>
            </a:r>
            <a:r>
              <a:rPr lang="en-US" sz="1200" kern="1200" dirty="0" err="1">
                <a:solidFill>
                  <a:schemeClr val="tx1"/>
                </a:solidFill>
                <a:effectLst/>
                <a:latin typeface="+mn-lt"/>
                <a:ea typeface="+mn-ea"/>
                <a:cs typeface="+mn-cs"/>
              </a:rPr>
              <a:t>formaitons</a:t>
            </a:r>
            <a:r>
              <a:rPr lang="en-US" sz="1200" kern="1200" dirty="0">
                <a:solidFill>
                  <a:schemeClr val="tx1"/>
                </a:solidFill>
                <a:effectLst/>
                <a:latin typeface="+mn-lt"/>
                <a:ea typeface="+mn-ea"/>
                <a:cs typeface="+mn-cs"/>
              </a:rPr>
              <a:t> or solitarily.</a:t>
            </a:r>
            <a:endParaRPr lang="en-SE" sz="1200" kern="1200" dirty="0">
              <a:solidFill>
                <a:schemeClr val="tx1"/>
              </a:solidFill>
              <a:effectLst/>
              <a:latin typeface="+mn-lt"/>
              <a:ea typeface="+mn-ea"/>
              <a:cs typeface="+mn-cs"/>
            </a:endParaRPr>
          </a:p>
          <a:p>
            <a:r>
              <a:rPr lang="en-SE" dirty="0"/>
              <a:t>Greenland: More bacilli, Kenya more cocci</a:t>
            </a:r>
          </a:p>
        </p:txBody>
      </p:sp>
      <p:sp>
        <p:nvSpPr>
          <p:cNvPr id="4" name="Slide Number Placeholder 3"/>
          <p:cNvSpPr>
            <a:spLocks noGrp="1"/>
          </p:cNvSpPr>
          <p:nvPr>
            <p:ph type="sldNum" sz="quarter" idx="5"/>
          </p:nvPr>
        </p:nvSpPr>
        <p:spPr/>
        <p:txBody>
          <a:bodyPr/>
          <a:lstStyle/>
          <a:p>
            <a:fld id="{10646646-29CC-BF40-9130-E03A65714DEA}" type="slidenum">
              <a:rPr lang="en-SE" smtClean="0"/>
              <a:t>16</a:t>
            </a:fld>
            <a:endParaRPr lang="en-SE"/>
          </a:p>
        </p:txBody>
      </p:sp>
    </p:spTree>
    <p:extLst>
      <p:ext uri="{BB962C8B-B14F-4D97-AF65-F5344CB8AC3E}">
        <p14:creationId xmlns:p14="http://schemas.microsoft.com/office/powerpoint/2010/main" val="8879883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But we get more information than just cell numbers when we segment: we get cell size and shape, giving us information about cellular growth in addition to population growth, and diversity information about morphotypes of the </a:t>
            </a:r>
            <a:r>
              <a:rPr lang="en-US" sz="1200" kern="1200" dirty="0" err="1">
                <a:solidFill>
                  <a:schemeClr val="tx1"/>
                </a:solidFill>
                <a:effectLst/>
                <a:latin typeface="+mn-lt"/>
                <a:ea typeface="+mn-ea"/>
                <a:cs typeface="+mn-cs"/>
              </a:rPr>
              <a:t>taxons</a:t>
            </a:r>
            <a:r>
              <a:rPr lang="en-US" sz="1200" kern="1200" dirty="0">
                <a:solidFill>
                  <a:schemeClr val="tx1"/>
                </a:solidFill>
                <a:effectLst/>
                <a:latin typeface="+mn-lt"/>
                <a:ea typeface="+mn-ea"/>
                <a:cs typeface="+mn-cs"/>
              </a:rPr>
              <a:t> and the community in their sum.</a:t>
            </a:r>
            <a:endParaRPr lang="en-S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Greenland cells are on average smaller and more elongated ones than those from Sweden and Kenya – here of course no functional comparison but a proof of concept. More so, we also get coordinates for each cell and can thus determine their spatial distribution of the populations  – how </a:t>
            </a:r>
            <a:r>
              <a:rPr lang="en-US" sz="1200" kern="1200" dirty="0" err="1">
                <a:solidFill>
                  <a:schemeClr val="tx1"/>
                </a:solidFill>
                <a:effectLst/>
                <a:latin typeface="+mn-lt"/>
                <a:ea typeface="+mn-ea"/>
                <a:cs typeface="+mn-cs"/>
              </a:rPr>
              <a:t>aggregatedly</a:t>
            </a:r>
            <a:r>
              <a:rPr lang="en-US" sz="1200" kern="1200" dirty="0">
                <a:solidFill>
                  <a:schemeClr val="tx1"/>
                </a:solidFill>
                <a:effectLst/>
                <a:latin typeface="+mn-lt"/>
                <a:ea typeface="+mn-ea"/>
                <a:cs typeface="+mn-cs"/>
              </a:rPr>
              <a:t> they grow, in equally spaced biofilm </a:t>
            </a:r>
            <a:r>
              <a:rPr lang="en-US" sz="1200" kern="1200" dirty="0" err="1">
                <a:solidFill>
                  <a:schemeClr val="tx1"/>
                </a:solidFill>
                <a:effectLst/>
                <a:latin typeface="+mn-lt"/>
                <a:ea typeface="+mn-ea"/>
                <a:cs typeface="+mn-cs"/>
              </a:rPr>
              <a:t>formaitons</a:t>
            </a:r>
            <a:r>
              <a:rPr lang="en-US" sz="1200" kern="1200" dirty="0">
                <a:solidFill>
                  <a:schemeClr val="tx1"/>
                </a:solidFill>
                <a:effectLst/>
                <a:latin typeface="+mn-lt"/>
                <a:ea typeface="+mn-ea"/>
                <a:cs typeface="+mn-cs"/>
              </a:rPr>
              <a:t> or solitarily.</a:t>
            </a:r>
            <a:endParaRPr lang="en-SE" sz="1200" kern="1200" dirty="0">
              <a:solidFill>
                <a:schemeClr val="tx1"/>
              </a:solidFill>
              <a:effectLst/>
              <a:latin typeface="+mn-lt"/>
              <a:ea typeface="+mn-ea"/>
              <a:cs typeface="+mn-cs"/>
            </a:endParaRPr>
          </a:p>
          <a:p>
            <a:r>
              <a:rPr lang="en-SE" dirty="0"/>
              <a:t>Greenland: More bacilli, Kenya more cocci</a:t>
            </a:r>
          </a:p>
        </p:txBody>
      </p:sp>
      <p:sp>
        <p:nvSpPr>
          <p:cNvPr id="4" name="Slide Number Placeholder 3"/>
          <p:cNvSpPr>
            <a:spLocks noGrp="1"/>
          </p:cNvSpPr>
          <p:nvPr>
            <p:ph type="sldNum" sz="quarter" idx="5"/>
          </p:nvPr>
        </p:nvSpPr>
        <p:spPr/>
        <p:txBody>
          <a:bodyPr/>
          <a:lstStyle/>
          <a:p>
            <a:fld id="{10646646-29CC-BF40-9130-E03A65714DEA}" type="slidenum">
              <a:rPr lang="en-SE" smtClean="0"/>
              <a:t>17</a:t>
            </a:fld>
            <a:endParaRPr lang="en-SE"/>
          </a:p>
        </p:txBody>
      </p:sp>
    </p:spTree>
    <p:extLst>
      <p:ext uri="{BB962C8B-B14F-4D97-AF65-F5344CB8AC3E}">
        <p14:creationId xmlns:p14="http://schemas.microsoft.com/office/powerpoint/2010/main" val="39737293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But we get more information than just cell numbers when we segment: we get cell size and shape, giving us information about cellular growth in addition to population growth, and diversity information about morphotypes of the </a:t>
            </a:r>
            <a:r>
              <a:rPr lang="en-US" sz="1200" kern="1200" dirty="0" err="1">
                <a:solidFill>
                  <a:schemeClr val="tx1"/>
                </a:solidFill>
                <a:effectLst/>
                <a:latin typeface="+mn-lt"/>
                <a:ea typeface="+mn-ea"/>
                <a:cs typeface="+mn-cs"/>
              </a:rPr>
              <a:t>taxons</a:t>
            </a:r>
            <a:r>
              <a:rPr lang="en-US" sz="1200" kern="1200" dirty="0">
                <a:solidFill>
                  <a:schemeClr val="tx1"/>
                </a:solidFill>
                <a:effectLst/>
                <a:latin typeface="+mn-lt"/>
                <a:ea typeface="+mn-ea"/>
                <a:cs typeface="+mn-cs"/>
              </a:rPr>
              <a:t> and the community in their sum.</a:t>
            </a:r>
            <a:endParaRPr lang="en-S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Greenland cells are on average smaller and more elongated ones than those from Sweden and Kenya – here of course no functional comparison but a proof of concept. More so, we also get coordinates for each cell and can thus determine their spatial distribution of the populations  – how </a:t>
            </a:r>
            <a:r>
              <a:rPr lang="en-US" sz="1200" kern="1200" dirty="0" err="1">
                <a:solidFill>
                  <a:schemeClr val="tx1"/>
                </a:solidFill>
                <a:effectLst/>
                <a:latin typeface="+mn-lt"/>
                <a:ea typeface="+mn-ea"/>
                <a:cs typeface="+mn-cs"/>
              </a:rPr>
              <a:t>aggregatedly</a:t>
            </a:r>
            <a:r>
              <a:rPr lang="en-US" sz="1200" kern="1200" dirty="0">
                <a:solidFill>
                  <a:schemeClr val="tx1"/>
                </a:solidFill>
                <a:effectLst/>
                <a:latin typeface="+mn-lt"/>
                <a:ea typeface="+mn-ea"/>
                <a:cs typeface="+mn-cs"/>
              </a:rPr>
              <a:t> they grow, in equally spaced biofilm </a:t>
            </a:r>
            <a:r>
              <a:rPr lang="en-US" sz="1200" kern="1200" dirty="0" err="1">
                <a:solidFill>
                  <a:schemeClr val="tx1"/>
                </a:solidFill>
                <a:effectLst/>
                <a:latin typeface="+mn-lt"/>
                <a:ea typeface="+mn-ea"/>
                <a:cs typeface="+mn-cs"/>
              </a:rPr>
              <a:t>formaitons</a:t>
            </a:r>
            <a:r>
              <a:rPr lang="en-US" sz="1200" kern="1200" dirty="0">
                <a:solidFill>
                  <a:schemeClr val="tx1"/>
                </a:solidFill>
                <a:effectLst/>
                <a:latin typeface="+mn-lt"/>
                <a:ea typeface="+mn-ea"/>
                <a:cs typeface="+mn-cs"/>
              </a:rPr>
              <a:t> or solitarily.</a:t>
            </a:r>
            <a:endParaRPr lang="en-SE" sz="1200" kern="1200" dirty="0">
              <a:solidFill>
                <a:schemeClr val="tx1"/>
              </a:solidFill>
              <a:effectLst/>
              <a:latin typeface="+mn-lt"/>
              <a:ea typeface="+mn-ea"/>
              <a:cs typeface="+mn-cs"/>
            </a:endParaRPr>
          </a:p>
          <a:p>
            <a:r>
              <a:rPr lang="en-SE" dirty="0"/>
              <a:t>Greenland: More bacilli, Kenya more cocci</a:t>
            </a:r>
          </a:p>
        </p:txBody>
      </p:sp>
      <p:sp>
        <p:nvSpPr>
          <p:cNvPr id="4" name="Slide Number Placeholder 3"/>
          <p:cNvSpPr>
            <a:spLocks noGrp="1"/>
          </p:cNvSpPr>
          <p:nvPr>
            <p:ph type="sldNum" sz="quarter" idx="5"/>
          </p:nvPr>
        </p:nvSpPr>
        <p:spPr/>
        <p:txBody>
          <a:bodyPr/>
          <a:lstStyle/>
          <a:p>
            <a:fld id="{10646646-29CC-BF40-9130-E03A65714DEA}" type="slidenum">
              <a:rPr lang="en-SE" smtClean="0"/>
              <a:t>18</a:t>
            </a:fld>
            <a:endParaRPr lang="en-SE"/>
          </a:p>
        </p:txBody>
      </p:sp>
    </p:spTree>
    <p:extLst>
      <p:ext uri="{BB962C8B-B14F-4D97-AF65-F5344CB8AC3E}">
        <p14:creationId xmlns:p14="http://schemas.microsoft.com/office/powerpoint/2010/main" val="8477644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One of the most awesome things at work nowadays is that I can actually SEE what I’m working on., when usually, results for us soil ecologists are numbers or lists of taxon names. </a:t>
            </a:r>
            <a:endParaRPr lang="en-S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We developed these windows to the soil,  microfluidic soil chips that are transparent pore spaces that can be incubated in soil. Organisms move or grow into them voluntarily and then we can study what they do, what enzymes they produce, interactions with each other and the pore space,  and also their diversity. Like </a:t>
            </a:r>
            <a:r>
              <a:rPr lang="en-US" sz="1200" kern="1200" dirty="0" err="1">
                <a:solidFill>
                  <a:schemeClr val="tx1"/>
                </a:solidFill>
                <a:effectLst/>
                <a:latin typeface="+mn-lt"/>
                <a:ea typeface="+mn-ea"/>
                <a:cs typeface="+mn-cs"/>
              </a:rPr>
              <a:t>macroecologists</a:t>
            </a:r>
            <a:r>
              <a:rPr lang="en-US" sz="1200" kern="1200" dirty="0">
                <a:solidFill>
                  <a:schemeClr val="tx1"/>
                </a:solidFill>
                <a:effectLst/>
                <a:latin typeface="+mn-lt"/>
                <a:ea typeface="+mn-ea"/>
                <a:cs typeface="+mn-cs"/>
              </a:rPr>
              <a:t> would do- look and monitor what is there, because we can actually see them.</a:t>
            </a:r>
            <a:endParaRPr lang="en-SE"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419B97E3-A486-1B44-8212-B95EEC2B4602}" type="slidenum">
              <a:rPr lang="en-US" smtClean="0"/>
              <a:t>19</a:t>
            </a:fld>
            <a:endParaRPr lang="en-US"/>
          </a:p>
        </p:txBody>
      </p:sp>
    </p:spTree>
    <p:extLst>
      <p:ext uri="{BB962C8B-B14F-4D97-AF65-F5344CB8AC3E}">
        <p14:creationId xmlns:p14="http://schemas.microsoft.com/office/powerpoint/2010/main" val="24839641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a:t>
            </a:r>
            <a:r>
              <a:rPr lang="en-SE" dirty="0"/>
              <a:t>o address this microheterogeneity we developed microfluidic chip systems that we call soil chips – trnasparant microlabyrinths – geometrical or CT-derived natural - that simulate the soil pore structure so we can study its effect under the microscope – like a window into the soil, or a balcony.</a:t>
            </a:r>
          </a:p>
        </p:txBody>
      </p:sp>
      <p:sp>
        <p:nvSpPr>
          <p:cNvPr id="4" name="Slide Number Placeholder 3"/>
          <p:cNvSpPr>
            <a:spLocks noGrp="1"/>
          </p:cNvSpPr>
          <p:nvPr>
            <p:ph type="sldNum" sz="quarter" idx="5"/>
          </p:nvPr>
        </p:nvSpPr>
        <p:spPr/>
        <p:txBody>
          <a:bodyPr/>
          <a:lstStyle/>
          <a:p>
            <a:fld id="{9082E2F4-F7D4-0A49-A382-31868915D6D5}" type="slidenum">
              <a:rPr lang="en-SE" smtClean="0"/>
              <a:t>2</a:t>
            </a:fld>
            <a:endParaRPr lang="en-SE"/>
          </a:p>
        </p:txBody>
      </p:sp>
    </p:spTree>
    <p:extLst>
      <p:ext uri="{BB962C8B-B14F-4D97-AF65-F5344CB8AC3E}">
        <p14:creationId xmlns:p14="http://schemas.microsoft.com/office/powerpoint/2010/main" val="14827487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essence, we computer design a structure that matches our question, we</a:t>
            </a:r>
            <a:r>
              <a:rPr lang="en-US" baseline="0" dirty="0"/>
              <a:t> build a stamp of it, and pour a two-component polymer over it to get a transparent rubber imprint of the </a:t>
            </a:r>
            <a:r>
              <a:rPr lang="en-US" baseline="0" dirty="0" err="1"/>
              <a:t>microstrucutre</a:t>
            </a:r>
            <a:r>
              <a:rPr lang="en-US" baseline="0" dirty="0"/>
              <a:t>. </a:t>
            </a:r>
            <a:endParaRPr lang="en-US" dirty="0"/>
          </a:p>
        </p:txBody>
      </p:sp>
      <p:sp>
        <p:nvSpPr>
          <p:cNvPr id="4" name="Slide Number Placeholder 3"/>
          <p:cNvSpPr>
            <a:spLocks noGrp="1"/>
          </p:cNvSpPr>
          <p:nvPr>
            <p:ph type="sldNum" sz="quarter" idx="10"/>
          </p:nvPr>
        </p:nvSpPr>
        <p:spPr/>
        <p:txBody>
          <a:bodyPr/>
          <a:lstStyle/>
          <a:p>
            <a:fld id="{1F4A6E3C-62A3-BB4A-838B-3B739CAC31EF}" type="slidenum">
              <a:rPr lang="en-US" smtClean="0"/>
              <a:t>3</a:t>
            </a:fld>
            <a:endParaRPr lang="en-US"/>
          </a:p>
        </p:txBody>
      </p:sp>
    </p:spTree>
    <p:extLst>
      <p:ext uri="{BB962C8B-B14F-4D97-AF65-F5344CB8AC3E}">
        <p14:creationId xmlns:p14="http://schemas.microsoft.com/office/powerpoint/2010/main" val="11408468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soil chips can be really useful</a:t>
            </a:r>
            <a:r>
              <a:rPr lang="en-US" baseline="0" dirty="0"/>
              <a:t> – we can simulate physical structure, chemical gradients or patchiness, and combine, we can investigate ecological questions related to spatial fragmentation, and even put in rootlets to study </a:t>
            </a:r>
            <a:r>
              <a:rPr lang="en-US" baseline="0" dirty="0" err="1"/>
              <a:t>rhizosphere</a:t>
            </a:r>
            <a:r>
              <a:rPr lang="en-US" baseline="0" dirty="0"/>
              <a:t> interactions.</a:t>
            </a:r>
            <a:endParaRPr lang="en-US" dirty="0"/>
          </a:p>
        </p:txBody>
      </p:sp>
      <p:sp>
        <p:nvSpPr>
          <p:cNvPr id="4" name="Slide Number Placeholder 3"/>
          <p:cNvSpPr>
            <a:spLocks noGrp="1"/>
          </p:cNvSpPr>
          <p:nvPr>
            <p:ph type="sldNum" sz="quarter" idx="10"/>
          </p:nvPr>
        </p:nvSpPr>
        <p:spPr/>
        <p:txBody>
          <a:bodyPr/>
          <a:lstStyle/>
          <a:p>
            <a:fld id="{1F4A6E3C-62A3-BB4A-838B-3B739CAC31EF}" type="slidenum">
              <a:rPr lang="en-US" smtClean="0"/>
              <a:t>4</a:t>
            </a:fld>
            <a:endParaRPr lang="en-US"/>
          </a:p>
        </p:txBody>
      </p:sp>
    </p:spTree>
    <p:extLst>
      <p:ext uri="{BB962C8B-B14F-4D97-AF65-F5344CB8AC3E}">
        <p14:creationId xmlns:p14="http://schemas.microsoft.com/office/powerpoint/2010/main" val="7024765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0E9055-D3CA-35E5-112D-D8030B7E4A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74F688-8A3A-915C-A053-BB24B56CC0E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EC85D03-CAD4-6AFA-BA1E-BB7F668C3527}"/>
              </a:ext>
            </a:extLst>
          </p:cNvPr>
          <p:cNvSpPr>
            <a:spLocks noGrp="1"/>
          </p:cNvSpPr>
          <p:nvPr>
            <p:ph type="body" idx="1"/>
          </p:nvPr>
        </p:nvSpPr>
        <p:spPr/>
        <p:txBody>
          <a:bodyPr/>
          <a:lstStyle/>
          <a:p>
            <a:r>
              <a:rPr lang="en-US" dirty="0"/>
              <a:t>These soil chips can be really useful</a:t>
            </a:r>
            <a:r>
              <a:rPr lang="en-US" baseline="0" dirty="0"/>
              <a:t> – we can simulate physical structure, chemical gradients or patchiness, and combine, we can investigate ecological questions related to spatial fragmentation, and even put in rootlets to study </a:t>
            </a:r>
            <a:r>
              <a:rPr lang="en-US" baseline="0" dirty="0" err="1"/>
              <a:t>rhizosphere</a:t>
            </a:r>
            <a:r>
              <a:rPr lang="en-US" baseline="0" dirty="0"/>
              <a:t> interactions.</a:t>
            </a:r>
            <a:endParaRPr lang="en-US" dirty="0"/>
          </a:p>
        </p:txBody>
      </p:sp>
      <p:sp>
        <p:nvSpPr>
          <p:cNvPr id="4" name="Slide Number Placeholder 3">
            <a:extLst>
              <a:ext uri="{FF2B5EF4-FFF2-40B4-BE49-F238E27FC236}">
                <a16:creationId xmlns:a16="http://schemas.microsoft.com/office/drawing/2014/main" id="{94210F31-1996-5088-DAF3-DCC07E9702CA}"/>
              </a:ext>
            </a:extLst>
          </p:cNvPr>
          <p:cNvSpPr>
            <a:spLocks noGrp="1"/>
          </p:cNvSpPr>
          <p:nvPr>
            <p:ph type="sldNum" sz="quarter" idx="10"/>
          </p:nvPr>
        </p:nvSpPr>
        <p:spPr/>
        <p:txBody>
          <a:bodyPr/>
          <a:lstStyle/>
          <a:p>
            <a:fld id="{1F4A6E3C-62A3-BB4A-838B-3B739CAC31EF}" type="slidenum">
              <a:rPr lang="en-US" smtClean="0"/>
              <a:t>5</a:t>
            </a:fld>
            <a:endParaRPr lang="en-US"/>
          </a:p>
        </p:txBody>
      </p:sp>
    </p:spTree>
    <p:extLst>
      <p:ext uri="{BB962C8B-B14F-4D97-AF65-F5344CB8AC3E}">
        <p14:creationId xmlns:p14="http://schemas.microsoft.com/office/powerpoint/2010/main" val="18953499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E" dirty="0"/>
              <a:t>Beginnings of biofilm formation? </a:t>
            </a:r>
            <a:r>
              <a:rPr lang="en-GB" dirty="0"/>
              <a:t>D</a:t>
            </a:r>
            <a:r>
              <a:rPr lang="en-SE" dirty="0"/>
              <a:t>ecreased enzyme diffusion? This is in the absence of any air gaps.</a:t>
            </a:r>
          </a:p>
        </p:txBody>
      </p:sp>
      <p:sp>
        <p:nvSpPr>
          <p:cNvPr id="4" name="Slide Number Placeholder 3"/>
          <p:cNvSpPr>
            <a:spLocks noGrp="1"/>
          </p:cNvSpPr>
          <p:nvPr>
            <p:ph type="sldNum" sz="quarter" idx="5"/>
          </p:nvPr>
        </p:nvSpPr>
        <p:spPr/>
        <p:txBody>
          <a:bodyPr/>
          <a:lstStyle/>
          <a:p>
            <a:fld id="{1ED0B48A-906F-3443-B157-FE5525EF17DF}" type="slidenum">
              <a:rPr lang="en-US" smtClean="0"/>
              <a:t>6</a:t>
            </a:fld>
            <a:endParaRPr lang="en-US"/>
          </a:p>
        </p:txBody>
      </p:sp>
    </p:spTree>
    <p:extLst>
      <p:ext uri="{BB962C8B-B14F-4D97-AF65-F5344CB8AC3E}">
        <p14:creationId xmlns:p14="http://schemas.microsoft.com/office/powerpoint/2010/main" val="28458308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D1EC45-F4F8-5EB9-830F-5E5F9A6EE2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0B2B65-1343-9F00-43C8-64F6356479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CA27F7F-1F5E-8E1B-14BF-048B923BF5BD}"/>
              </a:ext>
            </a:extLst>
          </p:cNvPr>
          <p:cNvSpPr>
            <a:spLocks noGrp="1"/>
          </p:cNvSpPr>
          <p:nvPr>
            <p:ph type="body" idx="1"/>
          </p:nvPr>
        </p:nvSpPr>
        <p:spPr/>
        <p:txBody>
          <a:bodyPr/>
          <a:lstStyle/>
          <a:p>
            <a:r>
              <a:rPr lang="en-US" dirty="0"/>
              <a:t>These soil chips can be really useful</a:t>
            </a:r>
            <a:r>
              <a:rPr lang="en-US" baseline="0" dirty="0"/>
              <a:t> – we can simulate physical structure, chemical gradients or patchiness, and combine, we can investigate ecological questions related to spatial fragmentation, and even put in rootlets to study </a:t>
            </a:r>
            <a:r>
              <a:rPr lang="en-US" baseline="0" dirty="0" err="1"/>
              <a:t>rhizosphere</a:t>
            </a:r>
            <a:r>
              <a:rPr lang="en-US" baseline="0" dirty="0"/>
              <a:t> interactions.</a:t>
            </a:r>
            <a:endParaRPr lang="en-US" dirty="0"/>
          </a:p>
        </p:txBody>
      </p:sp>
      <p:sp>
        <p:nvSpPr>
          <p:cNvPr id="4" name="Slide Number Placeholder 3">
            <a:extLst>
              <a:ext uri="{FF2B5EF4-FFF2-40B4-BE49-F238E27FC236}">
                <a16:creationId xmlns:a16="http://schemas.microsoft.com/office/drawing/2014/main" id="{1F846611-DE44-7419-6173-555CDA0E400B}"/>
              </a:ext>
            </a:extLst>
          </p:cNvPr>
          <p:cNvSpPr>
            <a:spLocks noGrp="1"/>
          </p:cNvSpPr>
          <p:nvPr>
            <p:ph type="sldNum" sz="quarter" idx="10"/>
          </p:nvPr>
        </p:nvSpPr>
        <p:spPr/>
        <p:txBody>
          <a:bodyPr/>
          <a:lstStyle/>
          <a:p>
            <a:fld id="{1F4A6E3C-62A3-BB4A-838B-3B739CAC31EF}" type="slidenum">
              <a:rPr lang="en-US" smtClean="0"/>
              <a:t>7</a:t>
            </a:fld>
            <a:endParaRPr lang="en-US"/>
          </a:p>
        </p:txBody>
      </p:sp>
    </p:spTree>
    <p:extLst>
      <p:ext uri="{BB962C8B-B14F-4D97-AF65-F5344CB8AC3E}">
        <p14:creationId xmlns:p14="http://schemas.microsoft.com/office/powerpoint/2010/main" val="21726309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E" dirty="0"/>
          </a:p>
        </p:txBody>
      </p:sp>
      <p:sp>
        <p:nvSpPr>
          <p:cNvPr id="4" name="Slide Number Placeholder 3"/>
          <p:cNvSpPr>
            <a:spLocks noGrp="1"/>
          </p:cNvSpPr>
          <p:nvPr>
            <p:ph type="sldNum" sz="quarter" idx="5"/>
          </p:nvPr>
        </p:nvSpPr>
        <p:spPr/>
        <p:txBody>
          <a:bodyPr/>
          <a:lstStyle/>
          <a:p>
            <a:fld id="{9082E2F4-F7D4-0A49-A382-31868915D6D5}" type="slidenum">
              <a:rPr lang="en-SE" smtClean="0"/>
              <a:t>8</a:t>
            </a:fld>
            <a:endParaRPr lang="en-SE"/>
          </a:p>
        </p:txBody>
      </p:sp>
    </p:spTree>
    <p:extLst>
      <p:ext uri="{BB962C8B-B14F-4D97-AF65-F5344CB8AC3E}">
        <p14:creationId xmlns:p14="http://schemas.microsoft.com/office/powerpoint/2010/main" val="41091788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detailed chemical information via analytical light. Physiological information via isotope uptake into organisms</a:t>
            </a:r>
          </a:p>
        </p:txBody>
      </p:sp>
      <p:sp>
        <p:nvSpPr>
          <p:cNvPr id="4" name="Slide Number Placeholder 3"/>
          <p:cNvSpPr>
            <a:spLocks noGrp="1"/>
          </p:cNvSpPr>
          <p:nvPr>
            <p:ph type="sldNum" sz="quarter" idx="10"/>
          </p:nvPr>
        </p:nvSpPr>
        <p:spPr/>
        <p:txBody>
          <a:bodyPr/>
          <a:lstStyle/>
          <a:p>
            <a:fld id="{419B97E3-A486-1B44-8212-B95EEC2B4602}" type="slidenum">
              <a:rPr lang="en-US" smtClean="0"/>
              <a:t>9</a:t>
            </a:fld>
            <a:endParaRPr lang="en-US"/>
          </a:p>
        </p:txBody>
      </p:sp>
    </p:spTree>
    <p:extLst>
      <p:ext uri="{BB962C8B-B14F-4D97-AF65-F5344CB8AC3E}">
        <p14:creationId xmlns:p14="http://schemas.microsoft.com/office/powerpoint/2010/main" val="40614364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AA4BC-A38A-1EF6-1BD7-8F1F51897763}"/>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SE"/>
          </a:p>
        </p:txBody>
      </p:sp>
      <p:sp>
        <p:nvSpPr>
          <p:cNvPr id="3" name="Subtitle 2">
            <a:extLst>
              <a:ext uri="{FF2B5EF4-FFF2-40B4-BE49-F238E27FC236}">
                <a16:creationId xmlns:a16="http://schemas.microsoft.com/office/drawing/2014/main" id="{D692A87F-7662-F23F-D881-7FA481217D5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SE"/>
          </a:p>
        </p:txBody>
      </p:sp>
      <p:sp>
        <p:nvSpPr>
          <p:cNvPr id="4" name="Date Placeholder 3">
            <a:extLst>
              <a:ext uri="{FF2B5EF4-FFF2-40B4-BE49-F238E27FC236}">
                <a16:creationId xmlns:a16="http://schemas.microsoft.com/office/drawing/2014/main" id="{3700E3F8-4607-5601-9429-8897E4F0F27D}"/>
              </a:ext>
            </a:extLst>
          </p:cNvPr>
          <p:cNvSpPr>
            <a:spLocks noGrp="1"/>
          </p:cNvSpPr>
          <p:nvPr>
            <p:ph type="dt" sz="half" idx="10"/>
          </p:nvPr>
        </p:nvSpPr>
        <p:spPr/>
        <p:txBody>
          <a:bodyPr/>
          <a:lstStyle/>
          <a:p>
            <a:fld id="{B108D2A0-D48B-5C4D-AFB2-3A39A1088EB3}" type="datetimeFigureOut">
              <a:rPr lang="en-SE" smtClean="0"/>
              <a:t>2026-04-28</a:t>
            </a:fld>
            <a:endParaRPr lang="en-SE"/>
          </a:p>
        </p:txBody>
      </p:sp>
      <p:sp>
        <p:nvSpPr>
          <p:cNvPr id="5" name="Footer Placeholder 4">
            <a:extLst>
              <a:ext uri="{FF2B5EF4-FFF2-40B4-BE49-F238E27FC236}">
                <a16:creationId xmlns:a16="http://schemas.microsoft.com/office/drawing/2014/main" id="{713F0754-29B3-ED4D-FDA4-54E44F9CD840}"/>
              </a:ext>
            </a:extLst>
          </p:cNvPr>
          <p:cNvSpPr>
            <a:spLocks noGrp="1"/>
          </p:cNvSpPr>
          <p:nvPr>
            <p:ph type="ftr" sz="quarter" idx="11"/>
          </p:nvPr>
        </p:nvSpPr>
        <p:spPr/>
        <p:txBody>
          <a:bodyPr/>
          <a:lstStyle/>
          <a:p>
            <a:endParaRPr lang="en-SE"/>
          </a:p>
        </p:txBody>
      </p:sp>
      <p:sp>
        <p:nvSpPr>
          <p:cNvPr id="6" name="Slide Number Placeholder 5">
            <a:extLst>
              <a:ext uri="{FF2B5EF4-FFF2-40B4-BE49-F238E27FC236}">
                <a16:creationId xmlns:a16="http://schemas.microsoft.com/office/drawing/2014/main" id="{25C85D1B-EB62-A4B0-EF11-BA5482840830}"/>
              </a:ext>
            </a:extLst>
          </p:cNvPr>
          <p:cNvSpPr>
            <a:spLocks noGrp="1"/>
          </p:cNvSpPr>
          <p:nvPr>
            <p:ph type="sldNum" sz="quarter" idx="12"/>
          </p:nvPr>
        </p:nvSpPr>
        <p:spPr/>
        <p:txBody>
          <a:bodyPr/>
          <a:lstStyle/>
          <a:p>
            <a:fld id="{374B4669-8F19-BE4A-A1FD-1C3D2FA2FFB9}" type="slidenum">
              <a:rPr lang="en-SE" smtClean="0"/>
              <a:t>‹#›</a:t>
            </a:fld>
            <a:endParaRPr lang="en-SE"/>
          </a:p>
        </p:txBody>
      </p:sp>
    </p:spTree>
    <p:extLst>
      <p:ext uri="{BB962C8B-B14F-4D97-AF65-F5344CB8AC3E}">
        <p14:creationId xmlns:p14="http://schemas.microsoft.com/office/powerpoint/2010/main" val="40792072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77DAD7-AF52-B8AB-02F4-ED387120AFBE}"/>
              </a:ext>
            </a:extLst>
          </p:cNvPr>
          <p:cNvSpPr>
            <a:spLocks noGrp="1"/>
          </p:cNvSpPr>
          <p:nvPr>
            <p:ph type="title"/>
          </p:nvPr>
        </p:nvSpPr>
        <p:spPr/>
        <p:txBody>
          <a:bodyPr/>
          <a:lstStyle/>
          <a:p>
            <a:r>
              <a:rPr lang="en-GB"/>
              <a:t>Click to edit Master title style</a:t>
            </a:r>
            <a:endParaRPr lang="en-SE"/>
          </a:p>
        </p:txBody>
      </p:sp>
      <p:sp>
        <p:nvSpPr>
          <p:cNvPr id="3" name="Vertical Text Placeholder 2">
            <a:extLst>
              <a:ext uri="{FF2B5EF4-FFF2-40B4-BE49-F238E27FC236}">
                <a16:creationId xmlns:a16="http://schemas.microsoft.com/office/drawing/2014/main" id="{4A86A04E-5750-32BC-7A2E-2E0655640E7D}"/>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4" name="Date Placeholder 3">
            <a:extLst>
              <a:ext uri="{FF2B5EF4-FFF2-40B4-BE49-F238E27FC236}">
                <a16:creationId xmlns:a16="http://schemas.microsoft.com/office/drawing/2014/main" id="{64BE7D84-7B63-9CBD-3A20-3B3BEA20A569}"/>
              </a:ext>
            </a:extLst>
          </p:cNvPr>
          <p:cNvSpPr>
            <a:spLocks noGrp="1"/>
          </p:cNvSpPr>
          <p:nvPr>
            <p:ph type="dt" sz="half" idx="10"/>
          </p:nvPr>
        </p:nvSpPr>
        <p:spPr/>
        <p:txBody>
          <a:bodyPr/>
          <a:lstStyle/>
          <a:p>
            <a:fld id="{B108D2A0-D48B-5C4D-AFB2-3A39A1088EB3}" type="datetimeFigureOut">
              <a:rPr lang="en-SE" smtClean="0"/>
              <a:t>2026-04-28</a:t>
            </a:fld>
            <a:endParaRPr lang="en-SE"/>
          </a:p>
        </p:txBody>
      </p:sp>
      <p:sp>
        <p:nvSpPr>
          <p:cNvPr id="5" name="Footer Placeholder 4">
            <a:extLst>
              <a:ext uri="{FF2B5EF4-FFF2-40B4-BE49-F238E27FC236}">
                <a16:creationId xmlns:a16="http://schemas.microsoft.com/office/drawing/2014/main" id="{10478EF7-2F11-46D1-F6D3-0FC3052E862F}"/>
              </a:ext>
            </a:extLst>
          </p:cNvPr>
          <p:cNvSpPr>
            <a:spLocks noGrp="1"/>
          </p:cNvSpPr>
          <p:nvPr>
            <p:ph type="ftr" sz="quarter" idx="11"/>
          </p:nvPr>
        </p:nvSpPr>
        <p:spPr/>
        <p:txBody>
          <a:bodyPr/>
          <a:lstStyle/>
          <a:p>
            <a:endParaRPr lang="en-SE"/>
          </a:p>
        </p:txBody>
      </p:sp>
      <p:sp>
        <p:nvSpPr>
          <p:cNvPr id="6" name="Slide Number Placeholder 5">
            <a:extLst>
              <a:ext uri="{FF2B5EF4-FFF2-40B4-BE49-F238E27FC236}">
                <a16:creationId xmlns:a16="http://schemas.microsoft.com/office/drawing/2014/main" id="{A7AB3E21-C2A5-A708-6E03-39F8CBF012C9}"/>
              </a:ext>
            </a:extLst>
          </p:cNvPr>
          <p:cNvSpPr>
            <a:spLocks noGrp="1"/>
          </p:cNvSpPr>
          <p:nvPr>
            <p:ph type="sldNum" sz="quarter" idx="12"/>
          </p:nvPr>
        </p:nvSpPr>
        <p:spPr/>
        <p:txBody>
          <a:bodyPr/>
          <a:lstStyle/>
          <a:p>
            <a:fld id="{374B4669-8F19-BE4A-A1FD-1C3D2FA2FFB9}" type="slidenum">
              <a:rPr lang="en-SE" smtClean="0"/>
              <a:t>‹#›</a:t>
            </a:fld>
            <a:endParaRPr lang="en-SE"/>
          </a:p>
        </p:txBody>
      </p:sp>
    </p:spTree>
    <p:extLst>
      <p:ext uri="{BB962C8B-B14F-4D97-AF65-F5344CB8AC3E}">
        <p14:creationId xmlns:p14="http://schemas.microsoft.com/office/powerpoint/2010/main" val="42263012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DC7AAFE-4389-2C22-44D6-EF9024AAFECE}"/>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SE"/>
          </a:p>
        </p:txBody>
      </p:sp>
      <p:sp>
        <p:nvSpPr>
          <p:cNvPr id="3" name="Vertical Text Placeholder 2">
            <a:extLst>
              <a:ext uri="{FF2B5EF4-FFF2-40B4-BE49-F238E27FC236}">
                <a16:creationId xmlns:a16="http://schemas.microsoft.com/office/drawing/2014/main" id="{BCB22425-E887-7F4A-99D7-94804A42EE5E}"/>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4" name="Date Placeholder 3">
            <a:extLst>
              <a:ext uri="{FF2B5EF4-FFF2-40B4-BE49-F238E27FC236}">
                <a16:creationId xmlns:a16="http://schemas.microsoft.com/office/drawing/2014/main" id="{4514019B-46C3-8CCA-EAED-B5294962E214}"/>
              </a:ext>
            </a:extLst>
          </p:cNvPr>
          <p:cNvSpPr>
            <a:spLocks noGrp="1"/>
          </p:cNvSpPr>
          <p:nvPr>
            <p:ph type="dt" sz="half" idx="10"/>
          </p:nvPr>
        </p:nvSpPr>
        <p:spPr/>
        <p:txBody>
          <a:bodyPr/>
          <a:lstStyle/>
          <a:p>
            <a:fld id="{B108D2A0-D48B-5C4D-AFB2-3A39A1088EB3}" type="datetimeFigureOut">
              <a:rPr lang="en-SE" smtClean="0"/>
              <a:t>2026-04-28</a:t>
            </a:fld>
            <a:endParaRPr lang="en-SE"/>
          </a:p>
        </p:txBody>
      </p:sp>
      <p:sp>
        <p:nvSpPr>
          <p:cNvPr id="5" name="Footer Placeholder 4">
            <a:extLst>
              <a:ext uri="{FF2B5EF4-FFF2-40B4-BE49-F238E27FC236}">
                <a16:creationId xmlns:a16="http://schemas.microsoft.com/office/drawing/2014/main" id="{CE55B2FE-D29E-3193-D215-0C2C72FEEE6D}"/>
              </a:ext>
            </a:extLst>
          </p:cNvPr>
          <p:cNvSpPr>
            <a:spLocks noGrp="1"/>
          </p:cNvSpPr>
          <p:nvPr>
            <p:ph type="ftr" sz="quarter" idx="11"/>
          </p:nvPr>
        </p:nvSpPr>
        <p:spPr/>
        <p:txBody>
          <a:bodyPr/>
          <a:lstStyle/>
          <a:p>
            <a:endParaRPr lang="en-SE"/>
          </a:p>
        </p:txBody>
      </p:sp>
      <p:sp>
        <p:nvSpPr>
          <p:cNvPr id="6" name="Slide Number Placeholder 5">
            <a:extLst>
              <a:ext uri="{FF2B5EF4-FFF2-40B4-BE49-F238E27FC236}">
                <a16:creationId xmlns:a16="http://schemas.microsoft.com/office/drawing/2014/main" id="{167574E1-D52A-8B8F-4914-EEA95132D4EB}"/>
              </a:ext>
            </a:extLst>
          </p:cNvPr>
          <p:cNvSpPr>
            <a:spLocks noGrp="1"/>
          </p:cNvSpPr>
          <p:nvPr>
            <p:ph type="sldNum" sz="quarter" idx="12"/>
          </p:nvPr>
        </p:nvSpPr>
        <p:spPr/>
        <p:txBody>
          <a:bodyPr/>
          <a:lstStyle/>
          <a:p>
            <a:fld id="{374B4669-8F19-BE4A-A1FD-1C3D2FA2FFB9}" type="slidenum">
              <a:rPr lang="en-SE" smtClean="0"/>
              <a:t>‹#›</a:t>
            </a:fld>
            <a:endParaRPr lang="en-SE"/>
          </a:p>
        </p:txBody>
      </p:sp>
    </p:spTree>
    <p:extLst>
      <p:ext uri="{BB962C8B-B14F-4D97-AF65-F5344CB8AC3E}">
        <p14:creationId xmlns:p14="http://schemas.microsoft.com/office/powerpoint/2010/main" val="14531162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9_Title Slide">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0" y="0"/>
            <a:ext cx="12192000" cy="6858000"/>
          </a:xfrm>
          <a:pattFill prst="lgCheck">
            <a:fgClr>
              <a:schemeClr val="bg1">
                <a:lumMod val="85000"/>
              </a:schemeClr>
            </a:fgClr>
            <a:bgClr>
              <a:schemeClr val="bg1"/>
            </a:bgClr>
          </a:pattFill>
        </p:spPr>
        <p:txBody>
          <a:bodyPr anchor="ctr">
            <a:normAutofit/>
          </a:bodyPr>
          <a:lstStyle>
            <a:lvl1pPr algn="ctr">
              <a:defRPr sz="1200" baseline="0"/>
            </a:lvl1pPr>
          </a:lstStyle>
          <a:p>
            <a:r>
              <a:rPr lang="en-US"/>
              <a:t>Drag &amp; Drop images</a:t>
            </a:r>
            <a:endParaRPr lang="en-US" dirty="0"/>
          </a:p>
        </p:txBody>
      </p:sp>
    </p:spTree>
    <p:extLst>
      <p:ext uri="{BB962C8B-B14F-4D97-AF65-F5344CB8AC3E}">
        <p14:creationId xmlns:p14="http://schemas.microsoft.com/office/powerpoint/2010/main" val="296494078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Statemen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6EFEA4A-5ABD-6A4D-88CB-42E58CB14292}"/>
              </a:ext>
            </a:extLst>
          </p:cNvPr>
          <p:cNvSpPr>
            <a:spLocks noGrp="1"/>
          </p:cNvSpPr>
          <p:nvPr>
            <p:ph type="title" hasCustomPrompt="1"/>
          </p:nvPr>
        </p:nvSpPr>
        <p:spPr>
          <a:xfrm>
            <a:off x="550800" y="2779046"/>
            <a:ext cx="11088000" cy="628057"/>
          </a:xfrm>
        </p:spPr>
        <p:txBody>
          <a:bodyPr bIns="0" anchor="ctr" anchorCtr="0">
            <a:spAutoFit/>
          </a:bodyPr>
          <a:lstStyle>
            <a:lvl1pPr algn="ctr">
              <a:lnSpc>
                <a:spcPct val="110000"/>
              </a:lnSpc>
              <a:defRPr sz="4000"/>
            </a:lvl1pPr>
          </a:lstStyle>
          <a:p>
            <a:r>
              <a:rPr lang="en-GB" noProof="0" dirty="0"/>
              <a:t>Add text</a:t>
            </a:r>
          </a:p>
        </p:txBody>
      </p:sp>
    </p:spTree>
    <p:extLst>
      <p:ext uri="{BB962C8B-B14F-4D97-AF65-F5344CB8AC3E}">
        <p14:creationId xmlns:p14="http://schemas.microsoft.com/office/powerpoint/2010/main" val="338113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A602A-4945-7CE4-566C-A44D05599D11}"/>
              </a:ext>
            </a:extLst>
          </p:cNvPr>
          <p:cNvSpPr>
            <a:spLocks noGrp="1"/>
          </p:cNvSpPr>
          <p:nvPr>
            <p:ph type="title"/>
          </p:nvPr>
        </p:nvSpPr>
        <p:spPr/>
        <p:txBody>
          <a:bodyPr/>
          <a:lstStyle/>
          <a:p>
            <a:r>
              <a:rPr lang="en-GB"/>
              <a:t>Click to edit Master title style</a:t>
            </a:r>
            <a:endParaRPr lang="en-SE"/>
          </a:p>
        </p:txBody>
      </p:sp>
      <p:sp>
        <p:nvSpPr>
          <p:cNvPr id="3" name="Content Placeholder 2">
            <a:extLst>
              <a:ext uri="{FF2B5EF4-FFF2-40B4-BE49-F238E27FC236}">
                <a16:creationId xmlns:a16="http://schemas.microsoft.com/office/drawing/2014/main" id="{153F4DDD-F2B7-F93A-8A73-4C169B42A225}"/>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4" name="Date Placeholder 3">
            <a:extLst>
              <a:ext uri="{FF2B5EF4-FFF2-40B4-BE49-F238E27FC236}">
                <a16:creationId xmlns:a16="http://schemas.microsoft.com/office/drawing/2014/main" id="{E946331D-E9B8-2B69-B989-4B69669ACB96}"/>
              </a:ext>
            </a:extLst>
          </p:cNvPr>
          <p:cNvSpPr>
            <a:spLocks noGrp="1"/>
          </p:cNvSpPr>
          <p:nvPr>
            <p:ph type="dt" sz="half" idx="10"/>
          </p:nvPr>
        </p:nvSpPr>
        <p:spPr/>
        <p:txBody>
          <a:bodyPr/>
          <a:lstStyle/>
          <a:p>
            <a:fld id="{B108D2A0-D48B-5C4D-AFB2-3A39A1088EB3}" type="datetimeFigureOut">
              <a:rPr lang="en-SE" smtClean="0"/>
              <a:t>2026-04-28</a:t>
            </a:fld>
            <a:endParaRPr lang="en-SE"/>
          </a:p>
        </p:txBody>
      </p:sp>
      <p:sp>
        <p:nvSpPr>
          <p:cNvPr id="5" name="Footer Placeholder 4">
            <a:extLst>
              <a:ext uri="{FF2B5EF4-FFF2-40B4-BE49-F238E27FC236}">
                <a16:creationId xmlns:a16="http://schemas.microsoft.com/office/drawing/2014/main" id="{BDA0FB59-56B0-3F1E-41A0-3E9A317B14D0}"/>
              </a:ext>
            </a:extLst>
          </p:cNvPr>
          <p:cNvSpPr>
            <a:spLocks noGrp="1"/>
          </p:cNvSpPr>
          <p:nvPr>
            <p:ph type="ftr" sz="quarter" idx="11"/>
          </p:nvPr>
        </p:nvSpPr>
        <p:spPr/>
        <p:txBody>
          <a:bodyPr/>
          <a:lstStyle/>
          <a:p>
            <a:endParaRPr lang="en-SE"/>
          </a:p>
        </p:txBody>
      </p:sp>
      <p:sp>
        <p:nvSpPr>
          <p:cNvPr id="6" name="Slide Number Placeholder 5">
            <a:extLst>
              <a:ext uri="{FF2B5EF4-FFF2-40B4-BE49-F238E27FC236}">
                <a16:creationId xmlns:a16="http://schemas.microsoft.com/office/drawing/2014/main" id="{F186B75D-BAC3-A37F-22AA-16D1034CFB91}"/>
              </a:ext>
            </a:extLst>
          </p:cNvPr>
          <p:cNvSpPr>
            <a:spLocks noGrp="1"/>
          </p:cNvSpPr>
          <p:nvPr>
            <p:ph type="sldNum" sz="quarter" idx="12"/>
          </p:nvPr>
        </p:nvSpPr>
        <p:spPr/>
        <p:txBody>
          <a:bodyPr/>
          <a:lstStyle/>
          <a:p>
            <a:fld id="{374B4669-8F19-BE4A-A1FD-1C3D2FA2FFB9}" type="slidenum">
              <a:rPr lang="en-SE" smtClean="0"/>
              <a:t>‹#›</a:t>
            </a:fld>
            <a:endParaRPr lang="en-SE"/>
          </a:p>
        </p:txBody>
      </p:sp>
    </p:spTree>
    <p:extLst>
      <p:ext uri="{BB962C8B-B14F-4D97-AF65-F5344CB8AC3E}">
        <p14:creationId xmlns:p14="http://schemas.microsoft.com/office/powerpoint/2010/main" val="8460956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F1A75-F667-1F7C-FAEF-71AD44A0C246}"/>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SE"/>
          </a:p>
        </p:txBody>
      </p:sp>
      <p:sp>
        <p:nvSpPr>
          <p:cNvPr id="3" name="Text Placeholder 2">
            <a:extLst>
              <a:ext uri="{FF2B5EF4-FFF2-40B4-BE49-F238E27FC236}">
                <a16:creationId xmlns:a16="http://schemas.microsoft.com/office/drawing/2014/main" id="{02DA0D43-4014-901C-E041-DAC15F22973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C1E15DF3-D638-DF16-9972-E3EE34138A46}"/>
              </a:ext>
            </a:extLst>
          </p:cNvPr>
          <p:cNvSpPr>
            <a:spLocks noGrp="1"/>
          </p:cNvSpPr>
          <p:nvPr>
            <p:ph type="dt" sz="half" idx="10"/>
          </p:nvPr>
        </p:nvSpPr>
        <p:spPr/>
        <p:txBody>
          <a:bodyPr/>
          <a:lstStyle/>
          <a:p>
            <a:fld id="{B108D2A0-D48B-5C4D-AFB2-3A39A1088EB3}" type="datetimeFigureOut">
              <a:rPr lang="en-SE" smtClean="0"/>
              <a:t>2026-04-28</a:t>
            </a:fld>
            <a:endParaRPr lang="en-SE"/>
          </a:p>
        </p:txBody>
      </p:sp>
      <p:sp>
        <p:nvSpPr>
          <p:cNvPr id="5" name="Footer Placeholder 4">
            <a:extLst>
              <a:ext uri="{FF2B5EF4-FFF2-40B4-BE49-F238E27FC236}">
                <a16:creationId xmlns:a16="http://schemas.microsoft.com/office/drawing/2014/main" id="{586BEB9E-4F71-6599-2E3F-1A266E0D6809}"/>
              </a:ext>
            </a:extLst>
          </p:cNvPr>
          <p:cNvSpPr>
            <a:spLocks noGrp="1"/>
          </p:cNvSpPr>
          <p:nvPr>
            <p:ph type="ftr" sz="quarter" idx="11"/>
          </p:nvPr>
        </p:nvSpPr>
        <p:spPr/>
        <p:txBody>
          <a:bodyPr/>
          <a:lstStyle/>
          <a:p>
            <a:endParaRPr lang="en-SE"/>
          </a:p>
        </p:txBody>
      </p:sp>
      <p:sp>
        <p:nvSpPr>
          <p:cNvPr id="6" name="Slide Number Placeholder 5">
            <a:extLst>
              <a:ext uri="{FF2B5EF4-FFF2-40B4-BE49-F238E27FC236}">
                <a16:creationId xmlns:a16="http://schemas.microsoft.com/office/drawing/2014/main" id="{81B0B7CF-764C-E438-7972-0E28CBF2A08D}"/>
              </a:ext>
            </a:extLst>
          </p:cNvPr>
          <p:cNvSpPr>
            <a:spLocks noGrp="1"/>
          </p:cNvSpPr>
          <p:nvPr>
            <p:ph type="sldNum" sz="quarter" idx="12"/>
          </p:nvPr>
        </p:nvSpPr>
        <p:spPr/>
        <p:txBody>
          <a:bodyPr/>
          <a:lstStyle/>
          <a:p>
            <a:fld id="{374B4669-8F19-BE4A-A1FD-1C3D2FA2FFB9}" type="slidenum">
              <a:rPr lang="en-SE" smtClean="0"/>
              <a:t>‹#›</a:t>
            </a:fld>
            <a:endParaRPr lang="en-SE"/>
          </a:p>
        </p:txBody>
      </p:sp>
    </p:spTree>
    <p:extLst>
      <p:ext uri="{BB962C8B-B14F-4D97-AF65-F5344CB8AC3E}">
        <p14:creationId xmlns:p14="http://schemas.microsoft.com/office/powerpoint/2010/main" val="42335107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32C1A-B801-215C-E602-F6C012D0FF64}"/>
              </a:ext>
            </a:extLst>
          </p:cNvPr>
          <p:cNvSpPr>
            <a:spLocks noGrp="1"/>
          </p:cNvSpPr>
          <p:nvPr>
            <p:ph type="title"/>
          </p:nvPr>
        </p:nvSpPr>
        <p:spPr/>
        <p:txBody>
          <a:bodyPr/>
          <a:lstStyle/>
          <a:p>
            <a:r>
              <a:rPr lang="en-GB"/>
              <a:t>Click to edit Master title style</a:t>
            </a:r>
            <a:endParaRPr lang="en-SE"/>
          </a:p>
        </p:txBody>
      </p:sp>
      <p:sp>
        <p:nvSpPr>
          <p:cNvPr id="3" name="Content Placeholder 2">
            <a:extLst>
              <a:ext uri="{FF2B5EF4-FFF2-40B4-BE49-F238E27FC236}">
                <a16:creationId xmlns:a16="http://schemas.microsoft.com/office/drawing/2014/main" id="{9F39CA55-1426-700D-E149-4265A0B34AC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4" name="Content Placeholder 3">
            <a:extLst>
              <a:ext uri="{FF2B5EF4-FFF2-40B4-BE49-F238E27FC236}">
                <a16:creationId xmlns:a16="http://schemas.microsoft.com/office/drawing/2014/main" id="{87923FFD-2695-A04D-EADD-43C2E1575BD9}"/>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5" name="Date Placeholder 4">
            <a:extLst>
              <a:ext uri="{FF2B5EF4-FFF2-40B4-BE49-F238E27FC236}">
                <a16:creationId xmlns:a16="http://schemas.microsoft.com/office/drawing/2014/main" id="{40C6ACE8-783F-CDE5-7637-A3590E4BA80A}"/>
              </a:ext>
            </a:extLst>
          </p:cNvPr>
          <p:cNvSpPr>
            <a:spLocks noGrp="1"/>
          </p:cNvSpPr>
          <p:nvPr>
            <p:ph type="dt" sz="half" idx="10"/>
          </p:nvPr>
        </p:nvSpPr>
        <p:spPr/>
        <p:txBody>
          <a:bodyPr/>
          <a:lstStyle/>
          <a:p>
            <a:fld id="{B108D2A0-D48B-5C4D-AFB2-3A39A1088EB3}" type="datetimeFigureOut">
              <a:rPr lang="en-SE" smtClean="0"/>
              <a:t>2026-04-28</a:t>
            </a:fld>
            <a:endParaRPr lang="en-SE"/>
          </a:p>
        </p:txBody>
      </p:sp>
      <p:sp>
        <p:nvSpPr>
          <p:cNvPr id="6" name="Footer Placeholder 5">
            <a:extLst>
              <a:ext uri="{FF2B5EF4-FFF2-40B4-BE49-F238E27FC236}">
                <a16:creationId xmlns:a16="http://schemas.microsoft.com/office/drawing/2014/main" id="{834DF50B-0807-9906-E10A-F7EE86719C46}"/>
              </a:ext>
            </a:extLst>
          </p:cNvPr>
          <p:cNvSpPr>
            <a:spLocks noGrp="1"/>
          </p:cNvSpPr>
          <p:nvPr>
            <p:ph type="ftr" sz="quarter" idx="11"/>
          </p:nvPr>
        </p:nvSpPr>
        <p:spPr/>
        <p:txBody>
          <a:bodyPr/>
          <a:lstStyle/>
          <a:p>
            <a:endParaRPr lang="en-SE"/>
          </a:p>
        </p:txBody>
      </p:sp>
      <p:sp>
        <p:nvSpPr>
          <p:cNvPr id="7" name="Slide Number Placeholder 6">
            <a:extLst>
              <a:ext uri="{FF2B5EF4-FFF2-40B4-BE49-F238E27FC236}">
                <a16:creationId xmlns:a16="http://schemas.microsoft.com/office/drawing/2014/main" id="{14340F80-DCEB-F78F-D188-108B71EC5AF4}"/>
              </a:ext>
            </a:extLst>
          </p:cNvPr>
          <p:cNvSpPr>
            <a:spLocks noGrp="1"/>
          </p:cNvSpPr>
          <p:nvPr>
            <p:ph type="sldNum" sz="quarter" idx="12"/>
          </p:nvPr>
        </p:nvSpPr>
        <p:spPr/>
        <p:txBody>
          <a:bodyPr/>
          <a:lstStyle/>
          <a:p>
            <a:fld id="{374B4669-8F19-BE4A-A1FD-1C3D2FA2FFB9}" type="slidenum">
              <a:rPr lang="en-SE" smtClean="0"/>
              <a:t>‹#›</a:t>
            </a:fld>
            <a:endParaRPr lang="en-SE"/>
          </a:p>
        </p:txBody>
      </p:sp>
    </p:spTree>
    <p:extLst>
      <p:ext uri="{BB962C8B-B14F-4D97-AF65-F5344CB8AC3E}">
        <p14:creationId xmlns:p14="http://schemas.microsoft.com/office/powerpoint/2010/main" val="6728081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A7BC6F-9E91-AE2E-6790-3DFDD2C7393D}"/>
              </a:ext>
            </a:extLst>
          </p:cNvPr>
          <p:cNvSpPr>
            <a:spLocks noGrp="1"/>
          </p:cNvSpPr>
          <p:nvPr>
            <p:ph type="title"/>
          </p:nvPr>
        </p:nvSpPr>
        <p:spPr>
          <a:xfrm>
            <a:off x="839788" y="365125"/>
            <a:ext cx="10515600" cy="1325563"/>
          </a:xfrm>
        </p:spPr>
        <p:txBody>
          <a:bodyPr/>
          <a:lstStyle/>
          <a:p>
            <a:r>
              <a:rPr lang="en-GB"/>
              <a:t>Click to edit Master title style</a:t>
            </a:r>
            <a:endParaRPr lang="en-SE"/>
          </a:p>
        </p:txBody>
      </p:sp>
      <p:sp>
        <p:nvSpPr>
          <p:cNvPr id="3" name="Text Placeholder 2">
            <a:extLst>
              <a:ext uri="{FF2B5EF4-FFF2-40B4-BE49-F238E27FC236}">
                <a16:creationId xmlns:a16="http://schemas.microsoft.com/office/drawing/2014/main" id="{5B0F157C-48E6-DEB8-728D-A1F9C53C201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59140B01-5BEA-D497-1EDE-23F236AD73C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5" name="Text Placeholder 4">
            <a:extLst>
              <a:ext uri="{FF2B5EF4-FFF2-40B4-BE49-F238E27FC236}">
                <a16:creationId xmlns:a16="http://schemas.microsoft.com/office/drawing/2014/main" id="{B9AC022A-C1D1-8B50-BFA9-C1024815D73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E0F07357-C1FB-A66F-33CD-365EBAD2D5A9}"/>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7" name="Date Placeholder 6">
            <a:extLst>
              <a:ext uri="{FF2B5EF4-FFF2-40B4-BE49-F238E27FC236}">
                <a16:creationId xmlns:a16="http://schemas.microsoft.com/office/drawing/2014/main" id="{2B56B369-D445-1B05-0A55-5D55408D72D8}"/>
              </a:ext>
            </a:extLst>
          </p:cNvPr>
          <p:cNvSpPr>
            <a:spLocks noGrp="1"/>
          </p:cNvSpPr>
          <p:nvPr>
            <p:ph type="dt" sz="half" idx="10"/>
          </p:nvPr>
        </p:nvSpPr>
        <p:spPr/>
        <p:txBody>
          <a:bodyPr/>
          <a:lstStyle/>
          <a:p>
            <a:fld id="{B108D2A0-D48B-5C4D-AFB2-3A39A1088EB3}" type="datetimeFigureOut">
              <a:rPr lang="en-SE" smtClean="0"/>
              <a:t>2026-04-28</a:t>
            </a:fld>
            <a:endParaRPr lang="en-SE"/>
          </a:p>
        </p:txBody>
      </p:sp>
      <p:sp>
        <p:nvSpPr>
          <p:cNvPr id="8" name="Footer Placeholder 7">
            <a:extLst>
              <a:ext uri="{FF2B5EF4-FFF2-40B4-BE49-F238E27FC236}">
                <a16:creationId xmlns:a16="http://schemas.microsoft.com/office/drawing/2014/main" id="{D21431B2-06C4-022D-7F4C-648709F56F3A}"/>
              </a:ext>
            </a:extLst>
          </p:cNvPr>
          <p:cNvSpPr>
            <a:spLocks noGrp="1"/>
          </p:cNvSpPr>
          <p:nvPr>
            <p:ph type="ftr" sz="quarter" idx="11"/>
          </p:nvPr>
        </p:nvSpPr>
        <p:spPr/>
        <p:txBody>
          <a:bodyPr/>
          <a:lstStyle/>
          <a:p>
            <a:endParaRPr lang="en-SE"/>
          </a:p>
        </p:txBody>
      </p:sp>
      <p:sp>
        <p:nvSpPr>
          <p:cNvPr id="9" name="Slide Number Placeholder 8">
            <a:extLst>
              <a:ext uri="{FF2B5EF4-FFF2-40B4-BE49-F238E27FC236}">
                <a16:creationId xmlns:a16="http://schemas.microsoft.com/office/drawing/2014/main" id="{4EB743D3-4169-7049-B61F-D99365E36C5F}"/>
              </a:ext>
            </a:extLst>
          </p:cNvPr>
          <p:cNvSpPr>
            <a:spLocks noGrp="1"/>
          </p:cNvSpPr>
          <p:nvPr>
            <p:ph type="sldNum" sz="quarter" idx="12"/>
          </p:nvPr>
        </p:nvSpPr>
        <p:spPr/>
        <p:txBody>
          <a:bodyPr/>
          <a:lstStyle/>
          <a:p>
            <a:fld id="{374B4669-8F19-BE4A-A1FD-1C3D2FA2FFB9}" type="slidenum">
              <a:rPr lang="en-SE" smtClean="0"/>
              <a:t>‹#›</a:t>
            </a:fld>
            <a:endParaRPr lang="en-SE"/>
          </a:p>
        </p:txBody>
      </p:sp>
    </p:spTree>
    <p:extLst>
      <p:ext uri="{BB962C8B-B14F-4D97-AF65-F5344CB8AC3E}">
        <p14:creationId xmlns:p14="http://schemas.microsoft.com/office/powerpoint/2010/main" val="35289799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1A4698-43EB-80CD-2B7E-62E7287F81F6}"/>
              </a:ext>
            </a:extLst>
          </p:cNvPr>
          <p:cNvSpPr>
            <a:spLocks noGrp="1"/>
          </p:cNvSpPr>
          <p:nvPr>
            <p:ph type="title"/>
          </p:nvPr>
        </p:nvSpPr>
        <p:spPr/>
        <p:txBody>
          <a:bodyPr/>
          <a:lstStyle/>
          <a:p>
            <a:r>
              <a:rPr lang="en-GB"/>
              <a:t>Click to edit Master title style</a:t>
            </a:r>
            <a:endParaRPr lang="en-SE"/>
          </a:p>
        </p:txBody>
      </p:sp>
      <p:sp>
        <p:nvSpPr>
          <p:cNvPr id="3" name="Date Placeholder 2">
            <a:extLst>
              <a:ext uri="{FF2B5EF4-FFF2-40B4-BE49-F238E27FC236}">
                <a16:creationId xmlns:a16="http://schemas.microsoft.com/office/drawing/2014/main" id="{374E6268-8A1D-4A6A-64BF-A02128C54277}"/>
              </a:ext>
            </a:extLst>
          </p:cNvPr>
          <p:cNvSpPr>
            <a:spLocks noGrp="1"/>
          </p:cNvSpPr>
          <p:nvPr>
            <p:ph type="dt" sz="half" idx="10"/>
          </p:nvPr>
        </p:nvSpPr>
        <p:spPr/>
        <p:txBody>
          <a:bodyPr/>
          <a:lstStyle/>
          <a:p>
            <a:fld id="{B108D2A0-D48B-5C4D-AFB2-3A39A1088EB3}" type="datetimeFigureOut">
              <a:rPr lang="en-SE" smtClean="0"/>
              <a:t>2026-04-28</a:t>
            </a:fld>
            <a:endParaRPr lang="en-SE"/>
          </a:p>
        </p:txBody>
      </p:sp>
      <p:sp>
        <p:nvSpPr>
          <p:cNvPr id="4" name="Footer Placeholder 3">
            <a:extLst>
              <a:ext uri="{FF2B5EF4-FFF2-40B4-BE49-F238E27FC236}">
                <a16:creationId xmlns:a16="http://schemas.microsoft.com/office/drawing/2014/main" id="{AA70638C-A91A-EDF6-F419-4D4E1AA4386B}"/>
              </a:ext>
            </a:extLst>
          </p:cNvPr>
          <p:cNvSpPr>
            <a:spLocks noGrp="1"/>
          </p:cNvSpPr>
          <p:nvPr>
            <p:ph type="ftr" sz="quarter" idx="11"/>
          </p:nvPr>
        </p:nvSpPr>
        <p:spPr/>
        <p:txBody>
          <a:bodyPr/>
          <a:lstStyle/>
          <a:p>
            <a:endParaRPr lang="en-SE"/>
          </a:p>
        </p:txBody>
      </p:sp>
      <p:sp>
        <p:nvSpPr>
          <p:cNvPr id="5" name="Slide Number Placeholder 4">
            <a:extLst>
              <a:ext uri="{FF2B5EF4-FFF2-40B4-BE49-F238E27FC236}">
                <a16:creationId xmlns:a16="http://schemas.microsoft.com/office/drawing/2014/main" id="{36830D27-2595-7EA0-E9DC-A6AE4657CB37}"/>
              </a:ext>
            </a:extLst>
          </p:cNvPr>
          <p:cNvSpPr>
            <a:spLocks noGrp="1"/>
          </p:cNvSpPr>
          <p:nvPr>
            <p:ph type="sldNum" sz="quarter" idx="12"/>
          </p:nvPr>
        </p:nvSpPr>
        <p:spPr/>
        <p:txBody>
          <a:bodyPr/>
          <a:lstStyle/>
          <a:p>
            <a:fld id="{374B4669-8F19-BE4A-A1FD-1C3D2FA2FFB9}" type="slidenum">
              <a:rPr lang="en-SE" smtClean="0"/>
              <a:t>‹#›</a:t>
            </a:fld>
            <a:endParaRPr lang="en-SE"/>
          </a:p>
        </p:txBody>
      </p:sp>
    </p:spTree>
    <p:extLst>
      <p:ext uri="{BB962C8B-B14F-4D97-AF65-F5344CB8AC3E}">
        <p14:creationId xmlns:p14="http://schemas.microsoft.com/office/powerpoint/2010/main" val="29761139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A8C24EB-68FE-7B9F-F422-C9BDEBC7739D}"/>
              </a:ext>
            </a:extLst>
          </p:cNvPr>
          <p:cNvSpPr>
            <a:spLocks noGrp="1"/>
          </p:cNvSpPr>
          <p:nvPr>
            <p:ph type="dt" sz="half" idx="10"/>
          </p:nvPr>
        </p:nvSpPr>
        <p:spPr/>
        <p:txBody>
          <a:bodyPr/>
          <a:lstStyle/>
          <a:p>
            <a:fld id="{B108D2A0-D48B-5C4D-AFB2-3A39A1088EB3}" type="datetimeFigureOut">
              <a:rPr lang="en-SE" smtClean="0"/>
              <a:t>2026-04-28</a:t>
            </a:fld>
            <a:endParaRPr lang="en-SE"/>
          </a:p>
        </p:txBody>
      </p:sp>
      <p:sp>
        <p:nvSpPr>
          <p:cNvPr id="3" name="Footer Placeholder 2">
            <a:extLst>
              <a:ext uri="{FF2B5EF4-FFF2-40B4-BE49-F238E27FC236}">
                <a16:creationId xmlns:a16="http://schemas.microsoft.com/office/drawing/2014/main" id="{E4FCD029-15DD-F25C-F715-C4EF7557F78D}"/>
              </a:ext>
            </a:extLst>
          </p:cNvPr>
          <p:cNvSpPr>
            <a:spLocks noGrp="1"/>
          </p:cNvSpPr>
          <p:nvPr>
            <p:ph type="ftr" sz="quarter" idx="11"/>
          </p:nvPr>
        </p:nvSpPr>
        <p:spPr/>
        <p:txBody>
          <a:bodyPr/>
          <a:lstStyle/>
          <a:p>
            <a:endParaRPr lang="en-SE"/>
          </a:p>
        </p:txBody>
      </p:sp>
      <p:sp>
        <p:nvSpPr>
          <p:cNvPr id="4" name="Slide Number Placeholder 3">
            <a:extLst>
              <a:ext uri="{FF2B5EF4-FFF2-40B4-BE49-F238E27FC236}">
                <a16:creationId xmlns:a16="http://schemas.microsoft.com/office/drawing/2014/main" id="{57ACD870-72D0-8F3A-47A8-80DE7819F7AE}"/>
              </a:ext>
            </a:extLst>
          </p:cNvPr>
          <p:cNvSpPr>
            <a:spLocks noGrp="1"/>
          </p:cNvSpPr>
          <p:nvPr>
            <p:ph type="sldNum" sz="quarter" idx="12"/>
          </p:nvPr>
        </p:nvSpPr>
        <p:spPr/>
        <p:txBody>
          <a:bodyPr/>
          <a:lstStyle/>
          <a:p>
            <a:fld id="{374B4669-8F19-BE4A-A1FD-1C3D2FA2FFB9}" type="slidenum">
              <a:rPr lang="en-SE" smtClean="0"/>
              <a:t>‹#›</a:t>
            </a:fld>
            <a:endParaRPr lang="en-SE"/>
          </a:p>
        </p:txBody>
      </p:sp>
    </p:spTree>
    <p:extLst>
      <p:ext uri="{BB962C8B-B14F-4D97-AF65-F5344CB8AC3E}">
        <p14:creationId xmlns:p14="http://schemas.microsoft.com/office/powerpoint/2010/main" val="14578747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9F523-7DF3-5385-2DD7-7370FE3BCE21}"/>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SE"/>
          </a:p>
        </p:txBody>
      </p:sp>
      <p:sp>
        <p:nvSpPr>
          <p:cNvPr id="3" name="Content Placeholder 2">
            <a:extLst>
              <a:ext uri="{FF2B5EF4-FFF2-40B4-BE49-F238E27FC236}">
                <a16:creationId xmlns:a16="http://schemas.microsoft.com/office/drawing/2014/main" id="{0323BBDE-30BD-FAC5-DFB8-010E7D3AF4C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4" name="Text Placeholder 3">
            <a:extLst>
              <a:ext uri="{FF2B5EF4-FFF2-40B4-BE49-F238E27FC236}">
                <a16:creationId xmlns:a16="http://schemas.microsoft.com/office/drawing/2014/main" id="{551EDA34-F90E-009D-1C61-608D18AD0D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9154C02-1779-D069-B121-A05390BE5286}"/>
              </a:ext>
            </a:extLst>
          </p:cNvPr>
          <p:cNvSpPr>
            <a:spLocks noGrp="1"/>
          </p:cNvSpPr>
          <p:nvPr>
            <p:ph type="dt" sz="half" idx="10"/>
          </p:nvPr>
        </p:nvSpPr>
        <p:spPr/>
        <p:txBody>
          <a:bodyPr/>
          <a:lstStyle/>
          <a:p>
            <a:fld id="{B108D2A0-D48B-5C4D-AFB2-3A39A1088EB3}" type="datetimeFigureOut">
              <a:rPr lang="en-SE" smtClean="0"/>
              <a:t>2026-04-28</a:t>
            </a:fld>
            <a:endParaRPr lang="en-SE"/>
          </a:p>
        </p:txBody>
      </p:sp>
      <p:sp>
        <p:nvSpPr>
          <p:cNvPr id="6" name="Footer Placeholder 5">
            <a:extLst>
              <a:ext uri="{FF2B5EF4-FFF2-40B4-BE49-F238E27FC236}">
                <a16:creationId xmlns:a16="http://schemas.microsoft.com/office/drawing/2014/main" id="{C303E203-8A94-BA6A-A39C-BB4D4C1A8EDC}"/>
              </a:ext>
            </a:extLst>
          </p:cNvPr>
          <p:cNvSpPr>
            <a:spLocks noGrp="1"/>
          </p:cNvSpPr>
          <p:nvPr>
            <p:ph type="ftr" sz="quarter" idx="11"/>
          </p:nvPr>
        </p:nvSpPr>
        <p:spPr/>
        <p:txBody>
          <a:bodyPr/>
          <a:lstStyle/>
          <a:p>
            <a:endParaRPr lang="en-SE"/>
          </a:p>
        </p:txBody>
      </p:sp>
      <p:sp>
        <p:nvSpPr>
          <p:cNvPr id="7" name="Slide Number Placeholder 6">
            <a:extLst>
              <a:ext uri="{FF2B5EF4-FFF2-40B4-BE49-F238E27FC236}">
                <a16:creationId xmlns:a16="http://schemas.microsoft.com/office/drawing/2014/main" id="{C5ED89E0-3530-F4DC-9E56-54AC8101B71B}"/>
              </a:ext>
            </a:extLst>
          </p:cNvPr>
          <p:cNvSpPr>
            <a:spLocks noGrp="1"/>
          </p:cNvSpPr>
          <p:nvPr>
            <p:ph type="sldNum" sz="quarter" idx="12"/>
          </p:nvPr>
        </p:nvSpPr>
        <p:spPr/>
        <p:txBody>
          <a:bodyPr/>
          <a:lstStyle/>
          <a:p>
            <a:fld id="{374B4669-8F19-BE4A-A1FD-1C3D2FA2FFB9}" type="slidenum">
              <a:rPr lang="en-SE" smtClean="0"/>
              <a:t>‹#›</a:t>
            </a:fld>
            <a:endParaRPr lang="en-SE"/>
          </a:p>
        </p:txBody>
      </p:sp>
    </p:spTree>
    <p:extLst>
      <p:ext uri="{BB962C8B-B14F-4D97-AF65-F5344CB8AC3E}">
        <p14:creationId xmlns:p14="http://schemas.microsoft.com/office/powerpoint/2010/main" val="10595927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5F22EA-13BE-429F-44B7-C3DB4D0DBFE6}"/>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SE"/>
          </a:p>
        </p:txBody>
      </p:sp>
      <p:sp>
        <p:nvSpPr>
          <p:cNvPr id="3" name="Picture Placeholder 2">
            <a:extLst>
              <a:ext uri="{FF2B5EF4-FFF2-40B4-BE49-F238E27FC236}">
                <a16:creationId xmlns:a16="http://schemas.microsoft.com/office/drawing/2014/main" id="{CE59D908-5C19-D4DF-50B0-59AFB8D06FA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SE"/>
          </a:p>
        </p:txBody>
      </p:sp>
      <p:sp>
        <p:nvSpPr>
          <p:cNvPr id="4" name="Text Placeholder 3">
            <a:extLst>
              <a:ext uri="{FF2B5EF4-FFF2-40B4-BE49-F238E27FC236}">
                <a16:creationId xmlns:a16="http://schemas.microsoft.com/office/drawing/2014/main" id="{C7579E0B-7475-C608-ABF1-F64587B684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2E1E81C-5705-8E7F-4EF4-E9EFD78DF995}"/>
              </a:ext>
            </a:extLst>
          </p:cNvPr>
          <p:cNvSpPr>
            <a:spLocks noGrp="1"/>
          </p:cNvSpPr>
          <p:nvPr>
            <p:ph type="dt" sz="half" idx="10"/>
          </p:nvPr>
        </p:nvSpPr>
        <p:spPr/>
        <p:txBody>
          <a:bodyPr/>
          <a:lstStyle/>
          <a:p>
            <a:fld id="{B108D2A0-D48B-5C4D-AFB2-3A39A1088EB3}" type="datetimeFigureOut">
              <a:rPr lang="en-SE" smtClean="0"/>
              <a:t>2026-04-28</a:t>
            </a:fld>
            <a:endParaRPr lang="en-SE"/>
          </a:p>
        </p:txBody>
      </p:sp>
      <p:sp>
        <p:nvSpPr>
          <p:cNvPr id="6" name="Footer Placeholder 5">
            <a:extLst>
              <a:ext uri="{FF2B5EF4-FFF2-40B4-BE49-F238E27FC236}">
                <a16:creationId xmlns:a16="http://schemas.microsoft.com/office/drawing/2014/main" id="{54733DD4-A4E0-6ECB-604B-37B58AF835B0}"/>
              </a:ext>
            </a:extLst>
          </p:cNvPr>
          <p:cNvSpPr>
            <a:spLocks noGrp="1"/>
          </p:cNvSpPr>
          <p:nvPr>
            <p:ph type="ftr" sz="quarter" idx="11"/>
          </p:nvPr>
        </p:nvSpPr>
        <p:spPr/>
        <p:txBody>
          <a:bodyPr/>
          <a:lstStyle/>
          <a:p>
            <a:endParaRPr lang="en-SE"/>
          </a:p>
        </p:txBody>
      </p:sp>
      <p:sp>
        <p:nvSpPr>
          <p:cNvPr id="7" name="Slide Number Placeholder 6">
            <a:extLst>
              <a:ext uri="{FF2B5EF4-FFF2-40B4-BE49-F238E27FC236}">
                <a16:creationId xmlns:a16="http://schemas.microsoft.com/office/drawing/2014/main" id="{4D045644-72D3-F4BB-CE91-B36DAB0FA041}"/>
              </a:ext>
            </a:extLst>
          </p:cNvPr>
          <p:cNvSpPr>
            <a:spLocks noGrp="1"/>
          </p:cNvSpPr>
          <p:nvPr>
            <p:ph type="sldNum" sz="quarter" idx="12"/>
          </p:nvPr>
        </p:nvSpPr>
        <p:spPr/>
        <p:txBody>
          <a:bodyPr/>
          <a:lstStyle/>
          <a:p>
            <a:fld id="{374B4669-8F19-BE4A-A1FD-1C3D2FA2FFB9}" type="slidenum">
              <a:rPr lang="en-SE" smtClean="0"/>
              <a:t>‹#›</a:t>
            </a:fld>
            <a:endParaRPr lang="en-SE"/>
          </a:p>
        </p:txBody>
      </p:sp>
    </p:spTree>
    <p:extLst>
      <p:ext uri="{BB962C8B-B14F-4D97-AF65-F5344CB8AC3E}">
        <p14:creationId xmlns:p14="http://schemas.microsoft.com/office/powerpoint/2010/main" val="20112928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131B82B-622E-0A3B-532F-367DF832034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SE"/>
          </a:p>
        </p:txBody>
      </p:sp>
      <p:sp>
        <p:nvSpPr>
          <p:cNvPr id="3" name="Text Placeholder 2">
            <a:extLst>
              <a:ext uri="{FF2B5EF4-FFF2-40B4-BE49-F238E27FC236}">
                <a16:creationId xmlns:a16="http://schemas.microsoft.com/office/drawing/2014/main" id="{C5A1B76C-F2AC-F1A2-8ED7-2AF46D3A0AF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4" name="Date Placeholder 3">
            <a:extLst>
              <a:ext uri="{FF2B5EF4-FFF2-40B4-BE49-F238E27FC236}">
                <a16:creationId xmlns:a16="http://schemas.microsoft.com/office/drawing/2014/main" id="{E9887140-4976-AF79-310A-60B7346A3A2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108D2A0-D48B-5C4D-AFB2-3A39A1088EB3}" type="datetimeFigureOut">
              <a:rPr lang="en-SE" smtClean="0"/>
              <a:t>2026-04-28</a:t>
            </a:fld>
            <a:endParaRPr lang="en-SE"/>
          </a:p>
        </p:txBody>
      </p:sp>
      <p:sp>
        <p:nvSpPr>
          <p:cNvPr id="5" name="Footer Placeholder 4">
            <a:extLst>
              <a:ext uri="{FF2B5EF4-FFF2-40B4-BE49-F238E27FC236}">
                <a16:creationId xmlns:a16="http://schemas.microsoft.com/office/drawing/2014/main" id="{3B73B172-44F3-41B3-D8FE-C02CAF94A57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SE"/>
          </a:p>
        </p:txBody>
      </p:sp>
      <p:sp>
        <p:nvSpPr>
          <p:cNvPr id="6" name="Slide Number Placeholder 5">
            <a:extLst>
              <a:ext uri="{FF2B5EF4-FFF2-40B4-BE49-F238E27FC236}">
                <a16:creationId xmlns:a16="http://schemas.microsoft.com/office/drawing/2014/main" id="{61AFE275-B43C-83AF-FD55-D92121A60C6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74B4669-8F19-BE4A-A1FD-1C3D2FA2FFB9}" type="slidenum">
              <a:rPr lang="en-SE" smtClean="0"/>
              <a:t>‹#›</a:t>
            </a:fld>
            <a:endParaRPr lang="en-SE"/>
          </a:p>
        </p:txBody>
      </p:sp>
    </p:spTree>
    <p:extLst>
      <p:ext uri="{BB962C8B-B14F-4D97-AF65-F5344CB8AC3E}">
        <p14:creationId xmlns:p14="http://schemas.microsoft.com/office/powerpoint/2010/main" val="28752782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microsoft.com/office/2007/relationships/hdphoto" Target="../media/hdphoto1.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36.jpeg"/><Relationship Id="rId5" Type="http://schemas.openxmlformats.org/officeDocument/2006/relationships/image" Target="../media/image35.png"/><Relationship Id="rId4" Type="http://schemas.microsoft.com/office/2007/relationships/hdphoto" Target="../media/hdphoto3.wdp"/></Relationships>
</file>

<file path=ppt/slides/_rels/slide12.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12" Type="http://schemas.microsoft.com/office/2007/relationships/hdphoto" Target="../media/hdphoto3.wdp"/><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41.png"/><Relationship Id="rId11" Type="http://schemas.openxmlformats.org/officeDocument/2006/relationships/image" Target="../media/image34.pn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png"/></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49.png"/><Relationship Id="rId5" Type="http://schemas.openxmlformats.org/officeDocument/2006/relationships/image" Target="../media/image48.jpeg"/><Relationship Id="rId4" Type="http://schemas.openxmlformats.org/officeDocument/2006/relationships/image" Target="../media/image47.png"/></Relationships>
</file>

<file path=ppt/slides/_rels/slide1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png"/></Relationships>
</file>

<file path=ppt/slides/_rels/slide1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16.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58.png"/><Relationship Id="rId7" Type="http://schemas.openxmlformats.org/officeDocument/2006/relationships/image" Target="../media/image61.tiff"/><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60.png"/><Relationship Id="rId5" Type="http://schemas.openxmlformats.org/officeDocument/2006/relationships/image" Target="../media/image59.tiff"/><Relationship Id="rId4" Type="http://schemas.microsoft.com/office/2007/relationships/hdphoto" Target="../media/hdphoto4.wdp"/><Relationship Id="rId9" Type="http://schemas.openxmlformats.org/officeDocument/2006/relationships/image" Target="../media/image63.tiff"/></Relationships>
</file>

<file path=ppt/slides/_rels/slide17.xml.rels><?xml version="1.0" encoding="UTF-8" standalone="yes"?>
<Relationships xmlns="http://schemas.openxmlformats.org/package/2006/relationships"><Relationship Id="rId3" Type="http://schemas.openxmlformats.org/officeDocument/2006/relationships/image" Target="../media/image64.tiff"/><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62.jpeg"/><Relationship Id="rId5" Type="http://schemas.openxmlformats.org/officeDocument/2006/relationships/image" Target="../media/image66.tiff"/><Relationship Id="rId4" Type="http://schemas.openxmlformats.org/officeDocument/2006/relationships/image" Target="../media/image65.tiff"/></Relationships>
</file>

<file path=ppt/slides/_rels/slide18.xml.rels><?xml version="1.0" encoding="UTF-8" standalone="yes"?>
<Relationships xmlns="http://schemas.openxmlformats.org/package/2006/relationships"><Relationship Id="rId3" Type="http://schemas.openxmlformats.org/officeDocument/2006/relationships/image" Target="../media/image67.tiff"/><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62.jpeg"/><Relationship Id="rId4" Type="http://schemas.openxmlformats.org/officeDocument/2006/relationships/image" Target="../media/image68.tiff"/></Relationships>
</file>

<file path=ppt/slides/_rels/slide19.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72.jpe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71.png"/><Relationship Id="rId5" Type="http://schemas.microsoft.com/office/2007/relationships/hdphoto" Target="../media/hdphoto5.wdp"/><Relationship Id="rId4" Type="http://schemas.openxmlformats.org/officeDocument/2006/relationships/image" Target="../media/image70.png"/></Relationships>
</file>

<file path=ppt/slides/_rels/slide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13.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jp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2.tif"/><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6.jpeg"/><Relationship Id="rId5" Type="http://schemas.openxmlformats.org/officeDocument/2006/relationships/image" Target="../media/image2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0.png"/><Relationship Id="rId5" Type="http://schemas.microsoft.com/office/2007/relationships/hdphoto" Target="../media/hdphoto2.wdp"/><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1AFB9C31-15C2-284C-B333-095631125961}"/>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a:xfrm rot="10800000">
            <a:off x="0" y="0"/>
            <a:ext cx="12192000" cy="6858000"/>
          </a:xfrm>
        </p:spPr>
      </p:pic>
      <p:sp>
        <p:nvSpPr>
          <p:cNvPr id="4" name="Title 4"/>
          <p:cNvSpPr txBox="1">
            <a:spLocks/>
          </p:cNvSpPr>
          <p:nvPr/>
        </p:nvSpPr>
        <p:spPr>
          <a:xfrm>
            <a:off x="0" y="2212325"/>
            <a:ext cx="12192000" cy="2114702"/>
          </a:xfrm>
          <a:prstGeom prst="rect">
            <a:avLst/>
          </a:prstGeom>
        </p:spPr>
        <p:txBody>
          <a:bodyPr vert="horz" lIns="0" tIns="45720" rIns="0" bIns="45720" rtlCol="0" anchor="ctr">
            <a:noAutofit/>
          </a:bodyPr>
          <a:lstStyle>
            <a:lvl1pPr algn="l" defTabSz="914400" rtl="0" eaLnBrk="1" latinLnBrk="0" hangingPunct="1">
              <a:lnSpc>
                <a:spcPct val="80000"/>
              </a:lnSpc>
              <a:spcBef>
                <a:spcPct val="0"/>
              </a:spcBef>
              <a:buNone/>
              <a:defRPr sz="4800" b="0" i="0" kern="1200">
                <a:solidFill>
                  <a:schemeClr val="tx1"/>
                </a:solidFill>
                <a:latin typeface="Butler Medium" charset="0"/>
                <a:ea typeface="Butler Medium" charset="0"/>
                <a:cs typeface="Butler Medium" charset="0"/>
              </a:defRPr>
            </a:lvl1pPr>
          </a:lstStyle>
          <a:p>
            <a:pPr algn="ctr"/>
            <a:endParaRPr lang="en-SE" b="1" dirty="0">
              <a:solidFill>
                <a:schemeClr val="bg1"/>
              </a:solidFill>
              <a:latin typeface="Source Sans Pro" panose="020B0503030403020204" pitchFamily="34" charset="0"/>
              <a:ea typeface="Source Sans Pro" panose="020B0503030403020204" pitchFamily="34" charset="0"/>
            </a:endParaRPr>
          </a:p>
          <a:p>
            <a:pPr algn="ctr"/>
            <a:r>
              <a:rPr lang="en-SE" b="1" dirty="0">
                <a:solidFill>
                  <a:schemeClr val="bg1"/>
                </a:solidFill>
                <a:latin typeface="Source Sans Pro" panose="020B0503030403020204" pitchFamily="34" charset="0"/>
                <a:ea typeface="Source Sans Pro" panose="020B0503030403020204" pitchFamily="34" charset="0"/>
              </a:rPr>
              <a:t>MICROBE - MICROHABITAT INTERACTIONS </a:t>
            </a:r>
          </a:p>
          <a:p>
            <a:pPr algn="ctr"/>
            <a:endParaRPr lang="en-SE" sz="500" b="1" dirty="0">
              <a:solidFill>
                <a:schemeClr val="bg1"/>
              </a:solidFill>
              <a:latin typeface="Source Sans Pro" panose="020B0503030403020204" pitchFamily="34" charset="0"/>
              <a:ea typeface="Source Sans Pro" panose="020B0503030403020204" pitchFamily="34" charset="0"/>
            </a:endParaRPr>
          </a:p>
          <a:p>
            <a:pPr algn="ctr"/>
            <a:r>
              <a:rPr lang="en-SE" sz="2400" b="1" dirty="0">
                <a:solidFill>
                  <a:schemeClr val="bg1"/>
                </a:solidFill>
                <a:latin typeface="Source Sans Pro" panose="020B0503030403020204" pitchFamily="34" charset="0"/>
                <a:ea typeface="Source Sans Pro" panose="020B0503030403020204" pitchFamily="34" charset="0"/>
              </a:rPr>
              <a:t>EXPANDING THE TOOLBOX OF MICROFLUIDIC SOIL CHIPS</a:t>
            </a:r>
          </a:p>
          <a:p>
            <a:pPr algn="ctr"/>
            <a:r>
              <a:rPr lang="en-SE" sz="2400" b="1" dirty="0">
                <a:solidFill>
                  <a:schemeClr val="bg1"/>
                </a:solidFill>
                <a:latin typeface="Source Sans Pro" panose="020B0503030403020204" pitchFamily="34" charset="0"/>
                <a:ea typeface="Source Sans Pro" panose="020B0503030403020204" pitchFamily="34" charset="0"/>
              </a:rPr>
              <a:t>FOR </a:t>
            </a:r>
            <a:r>
              <a:rPr lang="en-SE" sz="2400" b="1" spc="200" dirty="0">
                <a:solidFill>
                  <a:schemeClr val="bg1"/>
                </a:solidFill>
                <a:latin typeface="Source Sans Pro" panose="020B0503030403020204" pitchFamily="34" charset="0"/>
                <a:ea typeface="Source Sans Pro" panose="020B0503030403020204" pitchFamily="34" charset="0"/>
              </a:rPr>
              <a:t>BIOPHYSICAL INTERACTIONS AND MICROBIAL COMMUNITY DYNAMICS</a:t>
            </a:r>
          </a:p>
        </p:txBody>
      </p:sp>
      <p:cxnSp>
        <p:nvCxnSpPr>
          <p:cNvPr id="5" name="Straight Connector 4"/>
          <p:cNvCxnSpPr/>
          <p:nvPr/>
        </p:nvCxnSpPr>
        <p:spPr>
          <a:xfrm>
            <a:off x="6096000" y="585112"/>
            <a:ext cx="0" cy="188450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6096000" y="4690307"/>
            <a:ext cx="0" cy="1609805"/>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Bildobjekt 10" descr="Lunds sigill RGB 150.png">
            <a:extLst>
              <a:ext uri="{FF2B5EF4-FFF2-40B4-BE49-F238E27FC236}">
                <a16:creationId xmlns:a16="http://schemas.microsoft.com/office/drawing/2014/main" id="{2A1C5D3A-778C-C24D-8610-D61668FC9D47}"/>
              </a:ext>
            </a:extLst>
          </p:cNvPr>
          <p:cNvPicPr>
            <a:picLocks noChangeAspect="1"/>
          </p:cNvPicPr>
          <p:nvPr/>
        </p:nvPicPr>
        <p:blipFill>
          <a:blip r:embed="rId4" cstate="screen">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a:ext>
            </a:extLst>
          </a:blip>
          <a:srcRect/>
          <a:stretch>
            <a:fillRect/>
          </a:stretch>
        </p:blipFill>
        <p:spPr>
          <a:xfrm>
            <a:off x="9477566" y="4327027"/>
            <a:ext cx="2714434" cy="2568021"/>
          </a:xfrm>
          <a:prstGeom prst="rect">
            <a:avLst/>
          </a:prstGeom>
        </p:spPr>
      </p:pic>
      <p:sp>
        <p:nvSpPr>
          <p:cNvPr id="10" name="TextBox 9">
            <a:extLst>
              <a:ext uri="{FF2B5EF4-FFF2-40B4-BE49-F238E27FC236}">
                <a16:creationId xmlns:a16="http://schemas.microsoft.com/office/drawing/2014/main" id="{8BB76D1C-BC27-2C4E-8577-673D90A6A45F}"/>
              </a:ext>
            </a:extLst>
          </p:cNvPr>
          <p:cNvSpPr txBox="1"/>
          <p:nvPr/>
        </p:nvSpPr>
        <p:spPr>
          <a:xfrm>
            <a:off x="407004" y="5295154"/>
            <a:ext cx="5122255" cy="1323439"/>
          </a:xfrm>
          <a:prstGeom prst="rect">
            <a:avLst/>
          </a:prstGeom>
          <a:noFill/>
        </p:spPr>
        <p:txBody>
          <a:bodyPr wrap="square" lIns="0" rIns="0" rtlCol="0">
            <a:spAutoFit/>
          </a:bodyPr>
          <a:lstStyle/>
          <a:p>
            <a:r>
              <a:rPr lang="en-US" sz="1600" spc="300" dirty="0">
                <a:solidFill>
                  <a:schemeClr val="bg1"/>
                </a:solidFill>
                <a:latin typeface="Source Sans Pro" charset="0"/>
                <a:ea typeface="Source Sans Pro" charset="0"/>
                <a:cs typeface="Source Sans Pro" charset="0"/>
              </a:rPr>
              <a:t>EDITH HAMMER.BIOL.LU.SE</a:t>
            </a:r>
          </a:p>
          <a:p>
            <a:r>
              <a:rPr lang="en-US" sz="1600" spc="300" dirty="0">
                <a:solidFill>
                  <a:schemeClr val="bg1"/>
                </a:solidFill>
                <a:latin typeface="Source Sans Pro" charset="0"/>
                <a:ea typeface="Source Sans Pro" charset="0"/>
                <a:cs typeface="Source Sans Pro" charset="0"/>
              </a:rPr>
              <a:t>LUND UNIVERSITY</a:t>
            </a:r>
          </a:p>
          <a:p>
            <a:r>
              <a:rPr lang="en-US" sz="1600" spc="300" dirty="0">
                <a:solidFill>
                  <a:schemeClr val="bg1"/>
                </a:solidFill>
                <a:latin typeface="Source Sans Pro" charset="0"/>
                <a:ea typeface="Source Sans Pro" charset="0"/>
                <a:cs typeface="Source Sans Pro" charset="0"/>
              </a:rPr>
              <a:t>WWW.SOILCHIP.WIXSITE.COM/SOILCHIP</a:t>
            </a:r>
          </a:p>
          <a:p>
            <a:r>
              <a:rPr lang="en-US" sz="1600" spc="300" dirty="0">
                <a:solidFill>
                  <a:schemeClr val="bg1"/>
                </a:solidFill>
                <a:latin typeface="Source Sans Pro" charset="0"/>
                <a:ea typeface="Source Sans Pro" charset="0"/>
                <a:cs typeface="Source Sans Pro" charset="0"/>
              </a:rPr>
              <a:t>@EDITHCHAMMER</a:t>
            </a:r>
          </a:p>
          <a:p>
            <a:pPr algn="ctr"/>
            <a:endParaRPr lang="en-US" sz="1600" spc="300" dirty="0">
              <a:solidFill>
                <a:schemeClr val="bg1"/>
              </a:solidFill>
              <a:latin typeface="Source Sans Pro" charset="0"/>
              <a:ea typeface="Source Sans Pro" charset="0"/>
              <a:cs typeface="Source Sans Pro" charset="0"/>
            </a:endParaRPr>
          </a:p>
        </p:txBody>
      </p:sp>
    </p:spTree>
    <p:extLst>
      <p:ext uri="{BB962C8B-B14F-4D97-AF65-F5344CB8AC3E}">
        <p14:creationId xmlns:p14="http://schemas.microsoft.com/office/powerpoint/2010/main" val="29623548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02F0F18-38E3-59EE-C21C-907474354D68}"/>
              </a:ext>
            </a:extLst>
          </p:cNvPr>
          <p:cNvPicPr>
            <a:picLocks noChangeAspect="1"/>
          </p:cNvPicPr>
          <p:nvPr/>
        </p:nvPicPr>
        <p:blipFill>
          <a:blip r:embed="rId3"/>
          <a:stretch>
            <a:fillRect/>
          </a:stretch>
        </p:blipFill>
        <p:spPr>
          <a:xfrm>
            <a:off x="2819065" y="2098173"/>
            <a:ext cx="9501271" cy="4624715"/>
          </a:xfrm>
          <a:prstGeom prst="rect">
            <a:avLst/>
          </a:prstGeom>
        </p:spPr>
      </p:pic>
      <p:sp>
        <p:nvSpPr>
          <p:cNvPr id="6" name="Rectangle 5">
            <a:extLst>
              <a:ext uri="{FF2B5EF4-FFF2-40B4-BE49-F238E27FC236}">
                <a16:creationId xmlns:a16="http://schemas.microsoft.com/office/drawing/2014/main" id="{81B72546-BCB1-6180-5834-A1696182CC71}"/>
              </a:ext>
            </a:extLst>
          </p:cNvPr>
          <p:cNvSpPr/>
          <p:nvPr/>
        </p:nvSpPr>
        <p:spPr>
          <a:xfrm>
            <a:off x="7386617" y="-589601"/>
            <a:ext cx="3972635" cy="31510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E" dirty="0"/>
          </a:p>
        </p:txBody>
      </p:sp>
      <p:sp>
        <p:nvSpPr>
          <p:cNvPr id="10" name="Rectangle 9">
            <a:extLst>
              <a:ext uri="{FF2B5EF4-FFF2-40B4-BE49-F238E27FC236}">
                <a16:creationId xmlns:a16="http://schemas.microsoft.com/office/drawing/2014/main" id="{340DCBFA-80A7-DCBC-B96F-686B121537CD}"/>
              </a:ext>
            </a:extLst>
          </p:cNvPr>
          <p:cNvSpPr/>
          <p:nvPr/>
        </p:nvSpPr>
        <p:spPr>
          <a:xfrm>
            <a:off x="1172282" y="522670"/>
            <a:ext cx="3972635" cy="31510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E" dirty="0"/>
          </a:p>
        </p:txBody>
      </p:sp>
      <p:pic>
        <p:nvPicPr>
          <p:cNvPr id="5" name="Picture 4">
            <a:extLst>
              <a:ext uri="{FF2B5EF4-FFF2-40B4-BE49-F238E27FC236}">
                <a16:creationId xmlns:a16="http://schemas.microsoft.com/office/drawing/2014/main" id="{365CE137-7CB0-CF9B-B05E-415E0782FA3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9439" y="0"/>
            <a:ext cx="5684672" cy="2995863"/>
          </a:xfrm>
          <a:prstGeom prst="rect">
            <a:avLst/>
          </a:prstGeom>
        </p:spPr>
      </p:pic>
    </p:spTree>
    <p:extLst>
      <p:ext uri="{BB962C8B-B14F-4D97-AF65-F5344CB8AC3E}">
        <p14:creationId xmlns:p14="http://schemas.microsoft.com/office/powerpoint/2010/main" val="2448037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person smiling for the camera&#10;&#10;Description automatically generated with medium confidence">
            <a:extLst>
              <a:ext uri="{FF2B5EF4-FFF2-40B4-BE49-F238E27FC236}">
                <a16:creationId xmlns:a16="http://schemas.microsoft.com/office/drawing/2014/main" id="{FE2BB639-8139-5848-89B9-B9E35ABB86DC}"/>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saturation sat="0"/>
                    </a14:imgEffect>
                    <a14:imgEffect>
                      <a14:brightnessContrast contrast="20000"/>
                    </a14:imgEffect>
                  </a14:imgLayer>
                </a14:imgProps>
              </a:ext>
              <a:ext uri="{28A0092B-C50C-407E-A947-70E740481C1C}">
                <a14:useLocalDpi xmlns:a14="http://schemas.microsoft.com/office/drawing/2010/main"/>
              </a:ext>
            </a:extLst>
          </a:blip>
          <a:srcRect/>
          <a:stretch/>
        </p:blipFill>
        <p:spPr>
          <a:xfrm>
            <a:off x="10703331" y="228778"/>
            <a:ext cx="1251675" cy="1645955"/>
          </a:xfrm>
          <a:prstGeom prst="rect">
            <a:avLst/>
          </a:prstGeom>
        </p:spPr>
      </p:pic>
      <p:sp>
        <p:nvSpPr>
          <p:cNvPr id="17" name="Rektangel 2">
            <a:extLst>
              <a:ext uri="{FF2B5EF4-FFF2-40B4-BE49-F238E27FC236}">
                <a16:creationId xmlns:a16="http://schemas.microsoft.com/office/drawing/2014/main" id="{657BA5AD-C2AA-5D47-B2E8-F5179986A587}"/>
              </a:ext>
            </a:extLst>
          </p:cNvPr>
          <p:cNvSpPr/>
          <p:nvPr/>
        </p:nvSpPr>
        <p:spPr>
          <a:xfrm>
            <a:off x="7936738" y="344892"/>
            <a:ext cx="2577901" cy="430887"/>
          </a:xfrm>
          <a:prstGeom prst="rect">
            <a:avLst/>
          </a:prstGeom>
        </p:spPr>
        <p:txBody>
          <a:bodyPr wrap="square">
            <a:spAutoFit/>
          </a:bodyPr>
          <a:lstStyle/>
          <a:p>
            <a:pPr algn="ctr"/>
            <a:r>
              <a:rPr lang="en-GB" sz="2200" dirty="0">
                <a:latin typeface="Source Sans Pro" panose="020B0503030403020204" pitchFamily="34" charset="0"/>
                <a:ea typeface="Source Sans Pro" panose="020B0503030403020204" pitchFamily="34" charset="0"/>
                <a:cs typeface="Times New Roman" panose="02020603050405020304" pitchFamily="18" charset="0"/>
              </a:rPr>
              <a:t>Joe </a:t>
            </a:r>
            <a:r>
              <a:rPr lang="en-GB" sz="2200" dirty="0" err="1">
                <a:latin typeface="Source Sans Pro" panose="020B0503030403020204" pitchFamily="34" charset="0"/>
                <a:ea typeface="Source Sans Pro" panose="020B0503030403020204" pitchFamily="34" charset="0"/>
                <a:cs typeface="Times New Roman" panose="02020603050405020304" pitchFamily="18" charset="0"/>
              </a:rPr>
              <a:t>Hanbang</a:t>
            </a:r>
            <a:r>
              <a:rPr lang="en-GB" sz="2200" dirty="0">
                <a:latin typeface="Source Sans Pro" panose="020B0503030403020204" pitchFamily="34" charset="0"/>
                <a:ea typeface="Source Sans Pro" panose="020B0503030403020204" pitchFamily="34" charset="0"/>
                <a:cs typeface="Times New Roman" panose="02020603050405020304" pitchFamily="18" charset="0"/>
              </a:rPr>
              <a:t> Zou</a:t>
            </a:r>
          </a:p>
        </p:txBody>
      </p:sp>
      <p:sp>
        <p:nvSpPr>
          <p:cNvPr id="19" name="TextBox 18">
            <a:extLst>
              <a:ext uri="{FF2B5EF4-FFF2-40B4-BE49-F238E27FC236}">
                <a16:creationId xmlns:a16="http://schemas.microsoft.com/office/drawing/2014/main" id="{B5A627DA-73EE-454E-9406-16B4E5753FF2}"/>
              </a:ext>
            </a:extLst>
          </p:cNvPr>
          <p:cNvSpPr txBox="1"/>
          <p:nvPr/>
        </p:nvSpPr>
        <p:spPr>
          <a:xfrm>
            <a:off x="367194" y="5677516"/>
            <a:ext cx="3196709" cy="369332"/>
          </a:xfrm>
          <a:prstGeom prst="rect">
            <a:avLst/>
          </a:prstGeom>
          <a:noFill/>
        </p:spPr>
        <p:txBody>
          <a:bodyPr wrap="none" rtlCol="0">
            <a:spAutoFit/>
          </a:bodyPr>
          <a:lstStyle/>
          <a:p>
            <a:r>
              <a:rPr lang="en-SE" dirty="0">
                <a:latin typeface="Source Sans Pro" panose="020B0503030403020204" pitchFamily="34" charset="0"/>
                <a:ea typeface="Source Sans Pro" panose="020B0503030403020204" pitchFamily="34" charset="0"/>
              </a:rPr>
              <a:t>Zou et al. 2024 Ecol Informatics</a:t>
            </a:r>
          </a:p>
        </p:txBody>
      </p:sp>
      <p:pic>
        <p:nvPicPr>
          <p:cNvPr id="8" name="Bildobjekt 10" descr="En bild som visar text, skärmbild, diagram, karta&#10;&#10;Automatiskt genererad beskrivning">
            <a:extLst>
              <a:ext uri="{FF2B5EF4-FFF2-40B4-BE49-F238E27FC236}">
                <a16:creationId xmlns:a16="http://schemas.microsoft.com/office/drawing/2014/main" id="{0D44FCCD-20A3-7043-869D-6C76BD9850F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674243" y="2602885"/>
            <a:ext cx="3643362" cy="3048042"/>
          </a:xfrm>
          <a:prstGeom prst="rect">
            <a:avLst/>
          </a:prstGeom>
          <a:ln>
            <a:solidFill>
              <a:schemeClr val="tx1"/>
            </a:solidFill>
          </a:ln>
        </p:spPr>
      </p:pic>
      <p:pic>
        <p:nvPicPr>
          <p:cNvPr id="9" name="Picture 8">
            <a:extLst>
              <a:ext uri="{FF2B5EF4-FFF2-40B4-BE49-F238E27FC236}">
                <a16:creationId xmlns:a16="http://schemas.microsoft.com/office/drawing/2014/main" id="{65CECFAD-9973-5E44-A431-FFF0205B605B}"/>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59705" y="2581911"/>
            <a:ext cx="3372975" cy="3048042"/>
          </a:xfrm>
          <a:prstGeom prst="rect">
            <a:avLst/>
          </a:prstGeom>
        </p:spPr>
      </p:pic>
      <p:sp>
        <p:nvSpPr>
          <p:cNvPr id="10" name="TextBox 9">
            <a:extLst>
              <a:ext uri="{FF2B5EF4-FFF2-40B4-BE49-F238E27FC236}">
                <a16:creationId xmlns:a16="http://schemas.microsoft.com/office/drawing/2014/main" id="{73972C1E-9529-F449-BD1C-2E3F7858E0E2}"/>
              </a:ext>
            </a:extLst>
          </p:cNvPr>
          <p:cNvSpPr txBox="1"/>
          <p:nvPr/>
        </p:nvSpPr>
        <p:spPr>
          <a:xfrm>
            <a:off x="3977225" y="5677516"/>
            <a:ext cx="3422732" cy="369332"/>
          </a:xfrm>
          <a:prstGeom prst="rect">
            <a:avLst/>
          </a:prstGeom>
          <a:noFill/>
        </p:spPr>
        <p:txBody>
          <a:bodyPr wrap="none" rtlCol="0">
            <a:spAutoFit/>
          </a:bodyPr>
          <a:lstStyle/>
          <a:p>
            <a:r>
              <a:rPr lang="en-SE" dirty="0">
                <a:latin typeface="Source Sans Pro" panose="020B0503030403020204" pitchFamily="34" charset="0"/>
                <a:ea typeface="Source Sans Pro" panose="020B0503030403020204" pitchFamily="34" charset="0"/>
              </a:rPr>
              <a:t>Karlsson, Forsbacka et al. in prep.</a:t>
            </a:r>
          </a:p>
        </p:txBody>
      </p:sp>
      <p:pic>
        <p:nvPicPr>
          <p:cNvPr id="3" name="Picture 2">
            <a:extLst>
              <a:ext uri="{FF2B5EF4-FFF2-40B4-BE49-F238E27FC236}">
                <a16:creationId xmlns:a16="http://schemas.microsoft.com/office/drawing/2014/main" id="{67EA7096-0EA4-2D4D-949D-EEE9B52FE750}"/>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7412178" y="2602885"/>
            <a:ext cx="4730390" cy="3048042"/>
          </a:xfrm>
          <a:prstGeom prst="rect">
            <a:avLst/>
          </a:prstGeom>
        </p:spPr>
      </p:pic>
      <p:sp>
        <p:nvSpPr>
          <p:cNvPr id="13" name="TextBox 12">
            <a:extLst>
              <a:ext uri="{FF2B5EF4-FFF2-40B4-BE49-F238E27FC236}">
                <a16:creationId xmlns:a16="http://schemas.microsoft.com/office/drawing/2014/main" id="{4BB2D18B-A9E3-B046-898C-3F56B8752BF2}"/>
              </a:ext>
            </a:extLst>
          </p:cNvPr>
          <p:cNvSpPr txBox="1"/>
          <p:nvPr/>
        </p:nvSpPr>
        <p:spPr>
          <a:xfrm>
            <a:off x="9699349" y="5683782"/>
            <a:ext cx="1587294" cy="369332"/>
          </a:xfrm>
          <a:prstGeom prst="rect">
            <a:avLst/>
          </a:prstGeom>
          <a:noFill/>
        </p:spPr>
        <p:txBody>
          <a:bodyPr wrap="none" rtlCol="0">
            <a:spAutoFit/>
          </a:bodyPr>
          <a:lstStyle/>
          <a:p>
            <a:r>
              <a:rPr lang="en-SE" dirty="0">
                <a:latin typeface="Source Sans Pro" panose="020B0503030403020204" pitchFamily="34" charset="0"/>
                <a:ea typeface="Source Sans Pro" panose="020B0503030403020204" pitchFamily="34" charset="0"/>
              </a:rPr>
              <a:t>Zou et al. 2026</a:t>
            </a:r>
          </a:p>
        </p:txBody>
      </p:sp>
      <p:sp>
        <p:nvSpPr>
          <p:cNvPr id="15" name="TextBox 14">
            <a:extLst>
              <a:ext uri="{FF2B5EF4-FFF2-40B4-BE49-F238E27FC236}">
                <a16:creationId xmlns:a16="http://schemas.microsoft.com/office/drawing/2014/main" id="{CE0F7003-F3FA-F849-8416-D2268D335494}"/>
              </a:ext>
            </a:extLst>
          </p:cNvPr>
          <p:cNvSpPr txBox="1"/>
          <p:nvPr/>
        </p:nvSpPr>
        <p:spPr>
          <a:xfrm>
            <a:off x="726460" y="1857763"/>
            <a:ext cx="2132315" cy="553998"/>
          </a:xfrm>
          <a:prstGeom prst="rect">
            <a:avLst/>
          </a:prstGeom>
          <a:noFill/>
        </p:spPr>
        <p:txBody>
          <a:bodyPr wrap="none" rtlCol="0">
            <a:spAutoFit/>
          </a:bodyPr>
          <a:lstStyle/>
          <a:p>
            <a:r>
              <a:rPr lang="en-SE" sz="3000" dirty="0">
                <a:latin typeface="Source Sans Pro" panose="020B0503030403020204" pitchFamily="34" charset="0"/>
                <a:ea typeface="Source Sans Pro" panose="020B0503030403020204" pitchFamily="34" charset="0"/>
              </a:rPr>
              <a:t>Prokaryotes</a:t>
            </a:r>
          </a:p>
        </p:txBody>
      </p:sp>
      <p:sp>
        <p:nvSpPr>
          <p:cNvPr id="20" name="TextBox 19">
            <a:extLst>
              <a:ext uri="{FF2B5EF4-FFF2-40B4-BE49-F238E27FC236}">
                <a16:creationId xmlns:a16="http://schemas.microsoft.com/office/drawing/2014/main" id="{A48FB225-1FD2-EC47-8BD8-87D6F6F2A7F0}"/>
              </a:ext>
            </a:extLst>
          </p:cNvPr>
          <p:cNvSpPr txBox="1"/>
          <p:nvPr/>
        </p:nvSpPr>
        <p:spPr>
          <a:xfrm>
            <a:off x="5012049" y="1857763"/>
            <a:ext cx="1083951" cy="553998"/>
          </a:xfrm>
          <a:prstGeom prst="rect">
            <a:avLst/>
          </a:prstGeom>
          <a:noFill/>
        </p:spPr>
        <p:txBody>
          <a:bodyPr wrap="none" rtlCol="0">
            <a:spAutoFit/>
          </a:bodyPr>
          <a:lstStyle/>
          <a:p>
            <a:r>
              <a:rPr lang="en-SE" sz="3000" dirty="0">
                <a:latin typeface="Source Sans Pro" panose="020B0503030403020204" pitchFamily="34" charset="0"/>
                <a:ea typeface="Source Sans Pro" panose="020B0503030403020204" pitchFamily="34" charset="0"/>
              </a:rPr>
              <a:t>Fungi</a:t>
            </a:r>
          </a:p>
        </p:txBody>
      </p:sp>
      <p:sp>
        <p:nvSpPr>
          <p:cNvPr id="21" name="TextBox 20">
            <a:extLst>
              <a:ext uri="{FF2B5EF4-FFF2-40B4-BE49-F238E27FC236}">
                <a16:creationId xmlns:a16="http://schemas.microsoft.com/office/drawing/2014/main" id="{F2C49626-338F-9641-A658-553C5E5A0FA2}"/>
              </a:ext>
            </a:extLst>
          </p:cNvPr>
          <p:cNvSpPr txBox="1"/>
          <p:nvPr/>
        </p:nvSpPr>
        <p:spPr>
          <a:xfrm>
            <a:off x="8529098" y="1862591"/>
            <a:ext cx="1422184" cy="553998"/>
          </a:xfrm>
          <a:prstGeom prst="rect">
            <a:avLst/>
          </a:prstGeom>
          <a:noFill/>
        </p:spPr>
        <p:txBody>
          <a:bodyPr wrap="none" rtlCol="0">
            <a:spAutoFit/>
          </a:bodyPr>
          <a:lstStyle/>
          <a:p>
            <a:r>
              <a:rPr lang="en-SE" sz="3000" dirty="0">
                <a:latin typeface="Source Sans Pro" panose="020B0503030403020204" pitchFamily="34" charset="0"/>
                <a:ea typeface="Source Sans Pro" panose="020B0503030403020204" pitchFamily="34" charset="0"/>
              </a:rPr>
              <a:t>Protists</a:t>
            </a:r>
          </a:p>
        </p:txBody>
      </p:sp>
      <p:sp>
        <p:nvSpPr>
          <p:cNvPr id="23" name="TextBox 22">
            <a:extLst>
              <a:ext uri="{FF2B5EF4-FFF2-40B4-BE49-F238E27FC236}">
                <a16:creationId xmlns:a16="http://schemas.microsoft.com/office/drawing/2014/main" id="{94593C6F-6519-A844-8822-4C15AB6001B1}"/>
              </a:ext>
            </a:extLst>
          </p:cNvPr>
          <p:cNvSpPr txBox="1"/>
          <p:nvPr/>
        </p:nvSpPr>
        <p:spPr>
          <a:xfrm>
            <a:off x="246061" y="996618"/>
            <a:ext cx="8283037" cy="553998"/>
          </a:xfrm>
          <a:prstGeom prst="rect">
            <a:avLst/>
          </a:prstGeom>
          <a:noFill/>
        </p:spPr>
        <p:txBody>
          <a:bodyPr wrap="none" rtlCol="0">
            <a:spAutoFit/>
          </a:bodyPr>
          <a:lstStyle/>
          <a:p>
            <a:r>
              <a:rPr lang="en-SE" sz="3000" dirty="0">
                <a:latin typeface="Source Sans Pro" panose="020B0503030403020204" pitchFamily="34" charset="0"/>
                <a:ea typeface="Source Sans Pro" panose="020B0503030403020204" pitchFamily="34" charset="0"/>
              </a:rPr>
              <a:t>Deep-learning based image- and video recognition</a:t>
            </a:r>
          </a:p>
        </p:txBody>
      </p:sp>
    </p:spTree>
    <p:extLst>
      <p:ext uri="{BB962C8B-B14F-4D97-AF65-F5344CB8AC3E}">
        <p14:creationId xmlns:p14="http://schemas.microsoft.com/office/powerpoint/2010/main" val="6713700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Chart, scatter chart&#10;&#10;Description automatically generated">
            <a:extLst>
              <a:ext uri="{FF2B5EF4-FFF2-40B4-BE49-F238E27FC236}">
                <a16:creationId xmlns:a16="http://schemas.microsoft.com/office/drawing/2014/main" id="{5F23DE30-5F9A-C346-95AD-F8B1311B307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95172" y="4110426"/>
            <a:ext cx="3123646" cy="2813674"/>
          </a:xfrm>
          <a:prstGeom prst="rect">
            <a:avLst/>
          </a:prstGeom>
        </p:spPr>
      </p:pic>
      <p:pic>
        <p:nvPicPr>
          <p:cNvPr id="8" name="Picture 7" descr="A picture containing qr code&#10;&#10;Description automatically generated">
            <a:extLst>
              <a:ext uri="{FF2B5EF4-FFF2-40B4-BE49-F238E27FC236}">
                <a16:creationId xmlns:a16="http://schemas.microsoft.com/office/drawing/2014/main" id="{657EE979-7E68-074F-917C-CE00DC5575D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347184" y="1768730"/>
            <a:ext cx="1474895" cy="1816395"/>
          </a:xfrm>
          <a:prstGeom prst="rect">
            <a:avLst/>
          </a:prstGeom>
        </p:spPr>
      </p:pic>
      <p:pic>
        <p:nvPicPr>
          <p:cNvPr id="21" name="Picture 20" descr="Chart, line chart&#10;&#10;Description automatically generated">
            <a:extLst>
              <a:ext uri="{FF2B5EF4-FFF2-40B4-BE49-F238E27FC236}">
                <a16:creationId xmlns:a16="http://schemas.microsoft.com/office/drawing/2014/main" id="{17F7BA6F-21E8-0F41-903E-9D328875488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299330" y="1125862"/>
            <a:ext cx="4732554" cy="1936700"/>
          </a:xfrm>
          <a:prstGeom prst="rect">
            <a:avLst/>
          </a:prstGeom>
        </p:spPr>
      </p:pic>
      <p:sp>
        <p:nvSpPr>
          <p:cNvPr id="18" name="Rektangel 2">
            <a:extLst>
              <a:ext uri="{FF2B5EF4-FFF2-40B4-BE49-F238E27FC236}">
                <a16:creationId xmlns:a16="http://schemas.microsoft.com/office/drawing/2014/main" id="{04EAD84D-D247-E746-BA9C-D3AB6D63BAAE}"/>
              </a:ext>
            </a:extLst>
          </p:cNvPr>
          <p:cNvSpPr/>
          <p:nvPr/>
        </p:nvSpPr>
        <p:spPr>
          <a:xfrm>
            <a:off x="3361450" y="427712"/>
            <a:ext cx="2583511" cy="769441"/>
          </a:xfrm>
          <a:prstGeom prst="rect">
            <a:avLst/>
          </a:prstGeom>
        </p:spPr>
        <p:txBody>
          <a:bodyPr wrap="square">
            <a:spAutoFit/>
          </a:bodyPr>
          <a:lstStyle/>
          <a:p>
            <a:r>
              <a:rPr lang="en-GB" sz="2200" dirty="0">
                <a:latin typeface="Source Sans Pro" panose="020B0503030403020204" pitchFamily="34" charset="0"/>
                <a:ea typeface="Source Sans Pro" panose="020B0503030403020204" pitchFamily="34" charset="0"/>
                <a:cs typeface="Times New Roman" panose="02020603050405020304" pitchFamily="18" charset="0"/>
              </a:rPr>
              <a:t>Bacterial </a:t>
            </a:r>
            <a:r>
              <a:rPr lang="en-GB" sz="2200" dirty="0" err="1">
                <a:latin typeface="Source Sans Pro" panose="020B0503030403020204" pitchFamily="34" charset="0"/>
                <a:ea typeface="Source Sans Pro" panose="020B0503030403020204" pitchFamily="34" charset="0"/>
                <a:cs typeface="Times New Roman" panose="02020603050405020304" pitchFamily="18" charset="0"/>
              </a:rPr>
              <a:t>morphodiversity</a:t>
            </a:r>
            <a:endParaRPr lang="en-GB" sz="2200" dirty="0">
              <a:latin typeface="Source Sans Pro" panose="020B0503030403020204" pitchFamily="34" charset="0"/>
              <a:ea typeface="Source Sans Pro" panose="020B0503030403020204" pitchFamily="34" charset="0"/>
              <a:cs typeface="Times New Roman" panose="02020603050405020304" pitchFamily="18" charset="0"/>
            </a:endParaRPr>
          </a:p>
        </p:txBody>
      </p:sp>
      <p:pic>
        <p:nvPicPr>
          <p:cNvPr id="20" name="Picture 19" descr="Chart, scatter chart&#10;&#10;Description automatically generated">
            <a:extLst>
              <a:ext uri="{FF2B5EF4-FFF2-40B4-BE49-F238E27FC236}">
                <a16:creationId xmlns:a16="http://schemas.microsoft.com/office/drawing/2014/main" id="{17108566-7EFD-0C47-BE91-49BA7EB58AD6}"/>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43178" y="1973127"/>
            <a:ext cx="2583511" cy="2813674"/>
          </a:xfrm>
          <a:prstGeom prst="rect">
            <a:avLst/>
          </a:prstGeom>
        </p:spPr>
      </p:pic>
      <p:pic>
        <p:nvPicPr>
          <p:cNvPr id="5" name="Picture 4" descr="Chart, scatter chart&#10;&#10;Description automatically generated">
            <a:extLst>
              <a:ext uri="{FF2B5EF4-FFF2-40B4-BE49-F238E27FC236}">
                <a16:creationId xmlns:a16="http://schemas.microsoft.com/office/drawing/2014/main" id="{2AE6F542-D224-BF4A-87C8-147D15DEE63A}"/>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b="-1"/>
          <a:stretch/>
        </p:blipFill>
        <p:spPr>
          <a:xfrm>
            <a:off x="40515" y="55986"/>
            <a:ext cx="2791730" cy="2482665"/>
          </a:xfrm>
          <a:prstGeom prst="rect">
            <a:avLst/>
          </a:prstGeom>
        </p:spPr>
      </p:pic>
      <p:sp>
        <p:nvSpPr>
          <p:cNvPr id="2" name="TextBox 1">
            <a:extLst>
              <a:ext uri="{FF2B5EF4-FFF2-40B4-BE49-F238E27FC236}">
                <a16:creationId xmlns:a16="http://schemas.microsoft.com/office/drawing/2014/main" id="{92BAA976-8EDB-2341-A8B8-3C9C779444E9}"/>
              </a:ext>
            </a:extLst>
          </p:cNvPr>
          <p:cNvSpPr txBox="1"/>
          <p:nvPr/>
        </p:nvSpPr>
        <p:spPr>
          <a:xfrm>
            <a:off x="842803" y="2727428"/>
            <a:ext cx="832279" cy="307777"/>
          </a:xfrm>
          <a:prstGeom prst="rect">
            <a:avLst/>
          </a:prstGeom>
          <a:solidFill>
            <a:schemeClr val="bg1"/>
          </a:solidFill>
        </p:spPr>
        <p:txBody>
          <a:bodyPr wrap="none" rtlCol="0">
            <a:spAutoFit/>
          </a:bodyPr>
          <a:lstStyle/>
          <a:p>
            <a:r>
              <a:rPr lang="en-SE" sz="1400" dirty="0">
                <a:latin typeface="Arial" panose="020B0604020202020204" pitchFamily="34" charset="0"/>
                <a:cs typeface="Arial" panose="020B0604020202020204" pitchFamily="34" charset="0"/>
              </a:rPr>
              <a:t>Sweden</a:t>
            </a:r>
          </a:p>
        </p:txBody>
      </p:sp>
      <p:sp>
        <p:nvSpPr>
          <p:cNvPr id="23" name="TextBox 22">
            <a:extLst>
              <a:ext uri="{FF2B5EF4-FFF2-40B4-BE49-F238E27FC236}">
                <a16:creationId xmlns:a16="http://schemas.microsoft.com/office/drawing/2014/main" id="{5FC5236F-55CB-ED40-AD42-996F4F67A3B5}"/>
              </a:ext>
            </a:extLst>
          </p:cNvPr>
          <p:cNvSpPr txBox="1"/>
          <p:nvPr/>
        </p:nvSpPr>
        <p:spPr>
          <a:xfrm>
            <a:off x="894037" y="391055"/>
            <a:ext cx="1019831" cy="307777"/>
          </a:xfrm>
          <a:prstGeom prst="rect">
            <a:avLst/>
          </a:prstGeom>
          <a:solidFill>
            <a:schemeClr val="bg1"/>
          </a:solidFill>
        </p:spPr>
        <p:txBody>
          <a:bodyPr wrap="none" rtlCol="0">
            <a:spAutoFit/>
          </a:bodyPr>
          <a:lstStyle/>
          <a:p>
            <a:r>
              <a:rPr lang="en-SE" sz="1400" dirty="0">
                <a:latin typeface="Arial" panose="020B0604020202020204" pitchFamily="34" charset="0"/>
                <a:cs typeface="Arial" panose="020B0604020202020204" pitchFamily="34" charset="0"/>
              </a:rPr>
              <a:t>Greenland</a:t>
            </a:r>
          </a:p>
        </p:txBody>
      </p:sp>
      <p:sp>
        <p:nvSpPr>
          <p:cNvPr id="24" name="TextBox 23">
            <a:extLst>
              <a:ext uri="{FF2B5EF4-FFF2-40B4-BE49-F238E27FC236}">
                <a16:creationId xmlns:a16="http://schemas.microsoft.com/office/drawing/2014/main" id="{03828DB9-1944-0142-93A4-6C4ECD8B6BD5}"/>
              </a:ext>
            </a:extLst>
          </p:cNvPr>
          <p:cNvSpPr txBox="1"/>
          <p:nvPr/>
        </p:nvSpPr>
        <p:spPr>
          <a:xfrm>
            <a:off x="842803" y="4865447"/>
            <a:ext cx="692818" cy="307777"/>
          </a:xfrm>
          <a:prstGeom prst="rect">
            <a:avLst/>
          </a:prstGeom>
          <a:solidFill>
            <a:schemeClr val="bg1"/>
          </a:solidFill>
        </p:spPr>
        <p:txBody>
          <a:bodyPr wrap="none" rtlCol="0">
            <a:spAutoFit/>
          </a:bodyPr>
          <a:lstStyle/>
          <a:p>
            <a:r>
              <a:rPr lang="en-SE" sz="1400" dirty="0">
                <a:latin typeface="Arial" panose="020B0604020202020204" pitchFamily="34" charset="0"/>
                <a:cs typeface="Arial" panose="020B0604020202020204" pitchFamily="34" charset="0"/>
              </a:rPr>
              <a:t>Kenya</a:t>
            </a:r>
          </a:p>
        </p:txBody>
      </p:sp>
      <p:sp>
        <p:nvSpPr>
          <p:cNvPr id="25" name="Rektangel 2">
            <a:extLst>
              <a:ext uri="{FF2B5EF4-FFF2-40B4-BE49-F238E27FC236}">
                <a16:creationId xmlns:a16="http://schemas.microsoft.com/office/drawing/2014/main" id="{83F57933-E277-D04A-BA41-E2E49BC1F790}"/>
              </a:ext>
            </a:extLst>
          </p:cNvPr>
          <p:cNvSpPr/>
          <p:nvPr/>
        </p:nvSpPr>
        <p:spPr>
          <a:xfrm>
            <a:off x="6096000" y="539151"/>
            <a:ext cx="4257314" cy="430887"/>
          </a:xfrm>
          <a:prstGeom prst="rect">
            <a:avLst/>
          </a:prstGeom>
        </p:spPr>
        <p:txBody>
          <a:bodyPr wrap="square">
            <a:spAutoFit/>
          </a:bodyPr>
          <a:lstStyle/>
          <a:p>
            <a:pPr algn="ctr"/>
            <a:r>
              <a:rPr lang="en-GB" sz="2200" dirty="0">
                <a:latin typeface="Source Sans Pro" panose="020B0503030403020204" pitchFamily="34" charset="0"/>
                <a:ea typeface="Source Sans Pro" panose="020B0503030403020204" pitchFamily="34" charset="0"/>
                <a:cs typeface="Times New Roman" panose="02020603050405020304" pitchFamily="18" charset="0"/>
              </a:rPr>
              <a:t>Spatial distribution</a:t>
            </a:r>
          </a:p>
        </p:txBody>
      </p:sp>
      <p:pic>
        <p:nvPicPr>
          <p:cNvPr id="26" name="Picture 25" descr="Chart, line chart&#10;&#10;Description automatically generated">
            <a:extLst>
              <a:ext uri="{FF2B5EF4-FFF2-40B4-BE49-F238E27FC236}">
                <a16:creationId xmlns:a16="http://schemas.microsoft.com/office/drawing/2014/main" id="{891019CF-E3CD-BC45-97E4-6C79720E53F2}"/>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5389789" y="3371372"/>
            <a:ext cx="6910705" cy="2674195"/>
          </a:xfrm>
          <a:prstGeom prst="rect">
            <a:avLst/>
          </a:prstGeom>
        </p:spPr>
      </p:pic>
      <p:pic>
        <p:nvPicPr>
          <p:cNvPr id="27" name="Picture 26" descr="A picture containing qr code&#10;&#10;Description automatically generated">
            <a:extLst>
              <a:ext uri="{FF2B5EF4-FFF2-40B4-BE49-F238E27FC236}">
                <a16:creationId xmlns:a16="http://schemas.microsoft.com/office/drawing/2014/main" id="{E4B3E4A6-68B8-BC42-8C66-59F0B9D709CC}"/>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3318818" y="3202940"/>
            <a:ext cx="1474894" cy="1816395"/>
          </a:xfrm>
          <a:prstGeom prst="rect">
            <a:avLst/>
          </a:prstGeom>
        </p:spPr>
      </p:pic>
      <p:sp>
        <p:nvSpPr>
          <p:cNvPr id="28" name="TextBox 27">
            <a:extLst>
              <a:ext uri="{FF2B5EF4-FFF2-40B4-BE49-F238E27FC236}">
                <a16:creationId xmlns:a16="http://schemas.microsoft.com/office/drawing/2014/main" id="{8E851183-B206-2F48-AB43-4E69EB18473F}"/>
              </a:ext>
            </a:extLst>
          </p:cNvPr>
          <p:cNvSpPr txBox="1"/>
          <p:nvPr/>
        </p:nvSpPr>
        <p:spPr>
          <a:xfrm>
            <a:off x="8845142" y="6354377"/>
            <a:ext cx="3196709" cy="369332"/>
          </a:xfrm>
          <a:prstGeom prst="rect">
            <a:avLst/>
          </a:prstGeom>
          <a:noFill/>
        </p:spPr>
        <p:txBody>
          <a:bodyPr wrap="none" rtlCol="0">
            <a:spAutoFit/>
          </a:bodyPr>
          <a:lstStyle/>
          <a:p>
            <a:r>
              <a:rPr lang="en-SE" dirty="0">
                <a:latin typeface="Source Sans Pro" panose="020B0503030403020204" pitchFamily="34" charset="0"/>
                <a:ea typeface="Source Sans Pro" panose="020B0503030403020204" pitchFamily="34" charset="0"/>
              </a:rPr>
              <a:t>Zou et al. 2024 Ecol Informatics</a:t>
            </a:r>
          </a:p>
        </p:txBody>
      </p:sp>
      <p:pic>
        <p:nvPicPr>
          <p:cNvPr id="4" name="Picture 3">
            <a:extLst>
              <a:ext uri="{FF2B5EF4-FFF2-40B4-BE49-F238E27FC236}">
                <a16:creationId xmlns:a16="http://schemas.microsoft.com/office/drawing/2014/main" id="{4381BCE5-71C8-4B45-AB36-F88D417B31E6}"/>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492371" y="5358413"/>
            <a:ext cx="1660072" cy="1565687"/>
          </a:xfrm>
          <a:prstGeom prst="rect">
            <a:avLst/>
          </a:prstGeom>
        </p:spPr>
      </p:pic>
      <p:pic>
        <p:nvPicPr>
          <p:cNvPr id="3" name="Picture 2" descr="A person smiling for the camera&#10;&#10;Description automatically generated with medium confidence">
            <a:extLst>
              <a:ext uri="{FF2B5EF4-FFF2-40B4-BE49-F238E27FC236}">
                <a16:creationId xmlns:a16="http://schemas.microsoft.com/office/drawing/2014/main" id="{0C697FDA-EEBA-DF5A-600A-DF1A7D950530}"/>
              </a:ext>
            </a:extLst>
          </p:cNvPr>
          <p:cNvPicPr>
            <a:picLocks noChangeAspect="1"/>
          </p:cNvPicPr>
          <p:nvPr/>
        </p:nvPicPr>
        <p:blipFill rotWithShape="1">
          <a:blip r:embed="rId11" cstate="screen">
            <a:extLst>
              <a:ext uri="{BEBA8EAE-BF5A-486C-A8C5-ECC9F3942E4B}">
                <a14:imgProps xmlns:a14="http://schemas.microsoft.com/office/drawing/2010/main">
                  <a14:imgLayer r:embed="rId12">
                    <a14:imgEffect>
                      <a14:saturation sat="0"/>
                    </a14:imgEffect>
                    <a14:imgEffect>
                      <a14:brightnessContrast contrast="20000"/>
                    </a14:imgEffect>
                  </a14:imgLayer>
                </a14:imgProps>
              </a:ext>
              <a:ext uri="{28A0092B-C50C-407E-A947-70E740481C1C}">
                <a14:useLocalDpi xmlns:a14="http://schemas.microsoft.com/office/drawing/2010/main"/>
              </a:ext>
            </a:extLst>
          </a:blip>
          <a:srcRect/>
          <a:stretch/>
        </p:blipFill>
        <p:spPr>
          <a:xfrm>
            <a:off x="10938862" y="-6755"/>
            <a:ext cx="1251675" cy="1645955"/>
          </a:xfrm>
          <a:prstGeom prst="rect">
            <a:avLst/>
          </a:prstGeom>
        </p:spPr>
      </p:pic>
      <p:sp>
        <p:nvSpPr>
          <p:cNvPr id="6" name="Rektangel 2">
            <a:extLst>
              <a:ext uri="{FF2B5EF4-FFF2-40B4-BE49-F238E27FC236}">
                <a16:creationId xmlns:a16="http://schemas.microsoft.com/office/drawing/2014/main" id="{7B49D4A5-41FA-7B7F-E3DD-C06468A8A5A8}"/>
              </a:ext>
            </a:extLst>
          </p:cNvPr>
          <p:cNvSpPr/>
          <p:nvPr/>
        </p:nvSpPr>
        <p:spPr>
          <a:xfrm>
            <a:off x="8172269" y="109359"/>
            <a:ext cx="2577901" cy="430887"/>
          </a:xfrm>
          <a:prstGeom prst="rect">
            <a:avLst/>
          </a:prstGeom>
        </p:spPr>
        <p:txBody>
          <a:bodyPr wrap="square">
            <a:spAutoFit/>
          </a:bodyPr>
          <a:lstStyle/>
          <a:p>
            <a:pPr algn="ctr"/>
            <a:r>
              <a:rPr lang="en-GB" sz="2200" dirty="0">
                <a:latin typeface="Source Sans Pro" panose="020B0503030403020204" pitchFamily="34" charset="0"/>
                <a:ea typeface="Source Sans Pro" panose="020B0503030403020204" pitchFamily="34" charset="0"/>
                <a:cs typeface="Times New Roman" panose="02020603050405020304" pitchFamily="18" charset="0"/>
              </a:rPr>
              <a:t>Joe </a:t>
            </a:r>
            <a:r>
              <a:rPr lang="en-GB" sz="2200" dirty="0" err="1">
                <a:latin typeface="Source Sans Pro" panose="020B0503030403020204" pitchFamily="34" charset="0"/>
                <a:ea typeface="Source Sans Pro" panose="020B0503030403020204" pitchFamily="34" charset="0"/>
                <a:cs typeface="Times New Roman" panose="02020603050405020304" pitchFamily="18" charset="0"/>
              </a:rPr>
              <a:t>Hanbang</a:t>
            </a:r>
            <a:r>
              <a:rPr lang="en-GB" sz="2200" dirty="0">
                <a:latin typeface="Source Sans Pro" panose="020B0503030403020204" pitchFamily="34" charset="0"/>
                <a:ea typeface="Source Sans Pro" panose="020B0503030403020204" pitchFamily="34" charset="0"/>
                <a:cs typeface="Times New Roman" panose="02020603050405020304" pitchFamily="18" charset="0"/>
              </a:rPr>
              <a:t> Zou</a:t>
            </a:r>
          </a:p>
        </p:txBody>
      </p:sp>
    </p:spTree>
    <p:extLst>
      <p:ext uri="{BB962C8B-B14F-4D97-AF65-F5344CB8AC3E}">
        <p14:creationId xmlns:p14="http://schemas.microsoft.com/office/powerpoint/2010/main" val="2880322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6456C9A-CC0E-5C48-A206-56D53A0CBEA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6200000">
            <a:off x="7208943" y="626989"/>
            <a:ext cx="2439129" cy="2078893"/>
          </a:xfrm>
          <a:prstGeom prst="rect">
            <a:avLst/>
          </a:prstGeom>
        </p:spPr>
      </p:pic>
      <p:pic>
        <p:nvPicPr>
          <p:cNvPr id="3" name="Picture 8" descr="Microplastics Analysis by FTIR and Raman - Kobis">
            <a:extLst>
              <a:ext uri="{FF2B5EF4-FFF2-40B4-BE49-F238E27FC236}">
                <a16:creationId xmlns:a16="http://schemas.microsoft.com/office/drawing/2014/main" id="{44D87F3B-0FD7-C3FF-F830-54745846B6A0}"/>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rot="2332972">
            <a:off x="-369806" y="403646"/>
            <a:ext cx="2062473" cy="145514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810B8DA-C2A6-F5B0-2C0F-882E2168365F}"/>
              </a:ext>
            </a:extLst>
          </p:cNvPr>
          <p:cNvSpPr txBox="1"/>
          <p:nvPr/>
        </p:nvSpPr>
        <p:spPr>
          <a:xfrm>
            <a:off x="1146047" y="280224"/>
            <a:ext cx="7726795" cy="584775"/>
          </a:xfrm>
          <a:prstGeom prst="rect">
            <a:avLst/>
          </a:prstGeom>
          <a:noFill/>
        </p:spPr>
        <p:txBody>
          <a:bodyPr wrap="none" rtlCol="0">
            <a:spAutoFit/>
          </a:bodyPr>
          <a:lstStyle/>
          <a:p>
            <a:r>
              <a:rPr lang="en-SE" sz="3200" dirty="0">
                <a:highlight>
                  <a:srgbClr val="C0C0C0"/>
                </a:highlight>
                <a:latin typeface="Source Sans Pro" panose="020B0503030403020204" pitchFamily="34" charset="0"/>
                <a:ea typeface="Source Sans Pro" panose="020B0503030403020204" pitchFamily="34" charset="0"/>
              </a:rPr>
              <a:t>ECOTOXICOLOGY IN CHIPS: MICROPLASTICS</a:t>
            </a:r>
          </a:p>
        </p:txBody>
      </p:sp>
      <p:pic>
        <p:nvPicPr>
          <p:cNvPr id="5" name="Bildobjekt 1">
            <a:extLst>
              <a:ext uri="{FF2B5EF4-FFF2-40B4-BE49-F238E27FC236}">
                <a16:creationId xmlns:a16="http://schemas.microsoft.com/office/drawing/2014/main" id="{48B5801B-AFD3-41D0-13D1-905771BA38C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0558008" y="305764"/>
            <a:ext cx="1304315" cy="1650911"/>
          </a:xfrm>
          <a:prstGeom prst="rect">
            <a:avLst/>
          </a:prstGeom>
        </p:spPr>
      </p:pic>
      <p:sp>
        <p:nvSpPr>
          <p:cNvPr id="8" name="Rektangel 2">
            <a:extLst>
              <a:ext uri="{FF2B5EF4-FFF2-40B4-BE49-F238E27FC236}">
                <a16:creationId xmlns:a16="http://schemas.microsoft.com/office/drawing/2014/main" id="{561F4BB1-43BE-2DC6-FA3B-9EAC7F60C44A}"/>
              </a:ext>
            </a:extLst>
          </p:cNvPr>
          <p:cNvSpPr/>
          <p:nvPr/>
        </p:nvSpPr>
        <p:spPr>
          <a:xfrm>
            <a:off x="10181099" y="1956675"/>
            <a:ext cx="1946986" cy="646331"/>
          </a:xfrm>
          <a:prstGeom prst="rect">
            <a:avLst/>
          </a:prstGeom>
        </p:spPr>
        <p:txBody>
          <a:bodyPr wrap="square">
            <a:spAutoFit/>
          </a:bodyPr>
          <a:lstStyle/>
          <a:p>
            <a:pPr algn="ctr"/>
            <a:r>
              <a:rPr lang="en-GB" dirty="0">
                <a:latin typeface="Calibri" panose="020F0502020204030204" pitchFamily="34" charset="0"/>
                <a:ea typeface="Calibri" panose="020F0502020204030204" pitchFamily="34" charset="0"/>
                <a:cs typeface="Times New Roman" panose="02020603050405020304" pitchFamily="18" charset="0"/>
              </a:rPr>
              <a:t>P. Micaela </a:t>
            </a:r>
            <a:r>
              <a:rPr lang="en-GB" dirty="0" err="1">
                <a:latin typeface="Calibri" panose="020F0502020204030204" pitchFamily="34" charset="0"/>
                <a:ea typeface="Calibri" panose="020F0502020204030204" pitchFamily="34" charset="0"/>
                <a:cs typeface="Times New Roman" panose="02020603050405020304" pitchFamily="18" charset="0"/>
              </a:rPr>
              <a:t>Mafla</a:t>
            </a:r>
            <a:r>
              <a:rPr lang="en-GB" dirty="0">
                <a:latin typeface="Calibri" panose="020F0502020204030204" pitchFamily="34" charset="0"/>
                <a:ea typeface="Calibri" panose="020F0502020204030204" pitchFamily="34" charset="0"/>
                <a:cs typeface="Times New Roman" panose="02020603050405020304" pitchFamily="18" charset="0"/>
              </a:rPr>
              <a:t> </a:t>
            </a:r>
            <a:r>
              <a:rPr lang="en-GB" dirty="0" err="1">
                <a:latin typeface="Calibri" panose="020F0502020204030204" pitchFamily="34" charset="0"/>
                <a:ea typeface="Calibri" panose="020F0502020204030204" pitchFamily="34" charset="0"/>
                <a:cs typeface="Times New Roman" panose="02020603050405020304" pitchFamily="18" charset="0"/>
              </a:rPr>
              <a:t>Endara</a:t>
            </a:r>
            <a:endParaRPr lang="en-GB" dirty="0">
              <a:latin typeface="Calibri" panose="020F0502020204030204" pitchFamily="34" charset="0"/>
              <a:ea typeface="Calibri" panose="020F0502020204030204" pitchFamily="34" charset="0"/>
              <a:cs typeface="Times New Roman" panose="02020603050405020304" pitchFamily="18" charset="0"/>
            </a:endParaRPr>
          </a:p>
        </p:txBody>
      </p:sp>
      <p:pic>
        <p:nvPicPr>
          <p:cNvPr id="10" name="Picture 9">
            <a:extLst>
              <a:ext uri="{FF2B5EF4-FFF2-40B4-BE49-F238E27FC236}">
                <a16:creationId xmlns:a16="http://schemas.microsoft.com/office/drawing/2014/main" id="{C12E188E-8F3D-B3F3-89D2-2546D3C448A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472716" y="3168995"/>
            <a:ext cx="5719284" cy="2670201"/>
          </a:xfrm>
          <a:prstGeom prst="rect">
            <a:avLst/>
          </a:prstGeom>
        </p:spPr>
      </p:pic>
      <p:sp>
        <p:nvSpPr>
          <p:cNvPr id="12" name="TextBox 11">
            <a:extLst>
              <a:ext uri="{FF2B5EF4-FFF2-40B4-BE49-F238E27FC236}">
                <a16:creationId xmlns:a16="http://schemas.microsoft.com/office/drawing/2014/main" id="{E2E1F5A8-C309-22B5-5CDD-BEFAD67DC063}"/>
              </a:ext>
            </a:extLst>
          </p:cNvPr>
          <p:cNvSpPr txBox="1"/>
          <p:nvPr/>
        </p:nvSpPr>
        <p:spPr>
          <a:xfrm>
            <a:off x="8455585" y="6363013"/>
            <a:ext cx="3509679" cy="369332"/>
          </a:xfrm>
          <a:prstGeom prst="rect">
            <a:avLst/>
          </a:prstGeom>
          <a:noFill/>
        </p:spPr>
        <p:txBody>
          <a:bodyPr wrap="none" rtlCol="0">
            <a:spAutoFit/>
          </a:bodyPr>
          <a:lstStyle/>
          <a:p>
            <a:r>
              <a:rPr lang="en-SE" dirty="0"/>
              <a:t>Mafla Endara et al. Sci Tot Env 2023</a:t>
            </a:r>
          </a:p>
        </p:txBody>
      </p:sp>
      <p:pic>
        <p:nvPicPr>
          <p:cNvPr id="14" name="Picture 13">
            <a:extLst>
              <a:ext uri="{FF2B5EF4-FFF2-40B4-BE49-F238E27FC236}">
                <a16:creationId xmlns:a16="http://schemas.microsoft.com/office/drawing/2014/main" id="{0207DB1F-6BE8-A2EA-0107-4CDB893ED71D}"/>
              </a:ext>
            </a:extLst>
          </p:cNvPr>
          <p:cNvPicPr>
            <a:picLocks noChangeAspect="1"/>
          </p:cNvPicPr>
          <p:nvPr/>
        </p:nvPicPr>
        <p:blipFill>
          <a:blip r:embed="rId7"/>
          <a:stretch>
            <a:fillRect/>
          </a:stretch>
        </p:blipFill>
        <p:spPr>
          <a:xfrm>
            <a:off x="243669" y="141035"/>
            <a:ext cx="6918303" cy="6866802"/>
          </a:xfrm>
          <a:prstGeom prst="rect">
            <a:avLst/>
          </a:prstGeom>
        </p:spPr>
      </p:pic>
    </p:spTree>
    <p:extLst>
      <p:ext uri="{BB962C8B-B14F-4D97-AF65-F5344CB8AC3E}">
        <p14:creationId xmlns:p14="http://schemas.microsoft.com/office/powerpoint/2010/main" val="16044676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3487E96-8DE7-8BB0-A53A-7AF4E112C598}"/>
              </a:ext>
            </a:extLst>
          </p:cNvPr>
          <p:cNvSpPr txBox="1"/>
          <p:nvPr/>
        </p:nvSpPr>
        <p:spPr>
          <a:xfrm>
            <a:off x="911800" y="1675936"/>
            <a:ext cx="10450286" cy="369332"/>
          </a:xfrm>
          <a:prstGeom prst="rect">
            <a:avLst/>
          </a:prstGeom>
          <a:solidFill>
            <a:schemeClr val="bg1"/>
          </a:solidFill>
        </p:spPr>
        <p:txBody>
          <a:bodyPr wrap="square" rtlCol="0">
            <a:spAutoFit/>
          </a:bodyPr>
          <a:lstStyle/>
          <a:p>
            <a:endParaRPr lang="en-GB" dirty="0"/>
          </a:p>
        </p:txBody>
      </p:sp>
      <p:sp>
        <p:nvSpPr>
          <p:cNvPr id="22" name="TextBox 21">
            <a:extLst>
              <a:ext uri="{FF2B5EF4-FFF2-40B4-BE49-F238E27FC236}">
                <a16:creationId xmlns:a16="http://schemas.microsoft.com/office/drawing/2014/main" id="{9C28AC22-7CBF-3428-3161-AD1862BD2EC5}"/>
              </a:ext>
            </a:extLst>
          </p:cNvPr>
          <p:cNvSpPr txBox="1"/>
          <p:nvPr/>
        </p:nvSpPr>
        <p:spPr>
          <a:xfrm>
            <a:off x="1214475" y="128227"/>
            <a:ext cx="1429062" cy="369332"/>
          </a:xfrm>
          <a:prstGeom prst="rect">
            <a:avLst/>
          </a:prstGeom>
          <a:noFill/>
        </p:spPr>
        <p:txBody>
          <a:bodyPr wrap="square" rtlCol="0">
            <a:spAutoFit/>
          </a:bodyPr>
          <a:lstStyle/>
          <a:p>
            <a:r>
              <a:rPr lang="en-US" i="1" dirty="0"/>
              <a:t>C. cinerea</a:t>
            </a:r>
            <a:endParaRPr lang="en-GB" i="1" dirty="0"/>
          </a:p>
        </p:txBody>
      </p:sp>
      <p:pic>
        <p:nvPicPr>
          <p:cNvPr id="8" name="Picture 7" descr="A close up of a microscope&#10;&#10;Description automatically generated">
            <a:extLst>
              <a:ext uri="{FF2B5EF4-FFF2-40B4-BE49-F238E27FC236}">
                <a16:creationId xmlns:a16="http://schemas.microsoft.com/office/drawing/2014/main" id="{EA64EC14-452C-9E4D-A69B-FCD0A2E95DD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76833" y="861471"/>
            <a:ext cx="5388445" cy="5135058"/>
          </a:xfrm>
          <a:prstGeom prst="rect">
            <a:avLst/>
          </a:prstGeom>
        </p:spPr>
      </p:pic>
      <p:pic>
        <p:nvPicPr>
          <p:cNvPr id="9" name="Picture 8">
            <a:extLst>
              <a:ext uri="{FF2B5EF4-FFF2-40B4-BE49-F238E27FC236}">
                <a16:creationId xmlns:a16="http://schemas.microsoft.com/office/drawing/2014/main" id="{DC84FA50-B223-644F-BFE0-3A934147866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09090" y="3979212"/>
            <a:ext cx="2661965" cy="2661965"/>
          </a:xfrm>
          <a:prstGeom prst="rect">
            <a:avLst/>
          </a:prstGeom>
        </p:spPr>
      </p:pic>
      <p:sp>
        <p:nvSpPr>
          <p:cNvPr id="13" name="TextBox 12">
            <a:extLst>
              <a:ext uri="{FF2B5EF4-FFF2-40B4-BE49-F238E27FC236}">
                <a16:creationId xmlns:a16="http://schemas.microsoft.com/office/drawing/2014/main" id="{153979D6-63BF-3343-8E3E-8A0D891F6055}"/>
              </a:ext>
            </a:extLst>
          </p:cNvPr>
          <p:cNvSpPr txBox="1"/>
          <p:nvPr/>
        </p:nvSpPr>
        <p:spPr>
          <a:xfrm>
            <a:off x="8662231" y="6379057"/>
            <a:ext cx="3404265" cy="369332"/>
          </a:xfrm>
          <a:prstGeom prst="rect">
            <a:avLst/>
          </a:prstGeom>
          <a:noFill/>
        </p:spPr>
        <p:txBody>
          <a:bodyPr wrap="none" rtlCol="0">
            <a:spAutoFit/>
          </a:bodyPr>
          <a:lstStyle/>
          <a:p>
            <a:r>
              <a:rPr lang="en-SE" dirty="0">
                <a:solidFill>
                  <a:schemeClr val="bg1"/>
                </a:solidFill>
              </a:rPr>
              <a:t>Mafla Endara et al. 2023 SciTOTEN</a:t>
            </a:r>
          </a:p>
        </p:txBody>
      </p:sp>
      <p:pic>
        <p:nvPicPr>
          <p:cNvPr id="6" name="Content Placeholder 5">
            <a:extLst>
              <a:ext uri="{FF2B5EF4-FFF2-40B4-BE49-F238E27FC236}">
                <a16:creationId xmlns:a16="http://schemas.microsoft.com/office/drawing/2014/main" id="{0F3143BA-CF6C-69B4-CCE5-C012F3525AF0}"/>
              </a:ext>
            </a:extLst>
          </p:cNvPr>
          <p:cNvPicPr>
            <a:picLocks noGrp="1" noChangeAspect="1"/>
          </p:cNvPicPr>
          <p:nvPr>
            <p:ph idx="1"/>
          </p:nvPr>
        </p:nvPicPr>
        <p:blipFill>
          <a:blip r:embed="rId5"/>
          <a:stretch>
            <a:fillRect/>
          </a:stretch>
        </p:blipFill>
        <p:spPr>
          <a:xfrm>
            <a:off x="471808" y="524408"/>
            <a:ext cx="6437282" cy="6420388"/>
          </a:xfrm>
          <a:prstGeom prst="rect">
            <a:avLst/>
          </a:prstGeom>
        </p:spPr>
      </p:pic>
    </p:spTree>
    <p:extLst>
      <p:ext uri="{BB962C8B-B14F-4D97-AF65-F5344CB8AC3E}">
        <p14:creationId xmlns:p14="http://schemas.microsoft.com/office/powerpoint/2010/main" val="3923614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F5F0DCCA-D61D-E048-BE79-B554064A3E2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938290" y="3429000"/>
            <a:ext cx="3228975" cy="3559131"/>
          </a:xfrm>
          <a:prstGeom prst="rect">
            <a:avLst/>
          </a:prstGeom>
        </p:spPr>
      </p:pic>
      <p:pic>
        <p:nvPicPr>
          <p:cNvPr id="33" name="Picture 32">
            <a:extLst>
              <a:ext uri="{FF2B5EF4-FFF2-40B4-BE49-F238E27FC236}">
                <a16:creationId xmlns:a16="http://schemas.microsoft.com/office/drawing/2014/main" id="{2BDF9AD2-D076-6F4C-8A63-C322B0E9FD1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398077" y="144462"/>
            <a:ext cx="4090989" cy="3141663"/>
          </a:xfrm>
          <a:prstGeom prst="rect">
            <a:avLst/>
          </a:prstGeom>
        </p:spPr>
      </p:pic>
      <p:sp>
        <p:nvSpPr>
          <p:cNvPr id="19" name="TextBox 18">
            <a:extLst>
              <a:ext uri="{FF2B5EF4-FFF2-40B4-BE49-F238E27FC236}">
                <a16:creationId xmlns:a16="http://schemas.microsoft.com/office/drawing/2014/main" id="{6BE97F4B-AAA8-794A-A96A-8BE2AE4C83DB}"/>
              </a:ext>
            </a:extLst>
          </p:cNvPr>
          <p:cNvSpPr txBox="1"/>
          <p:nvPr/>
        </p:nvSpPr>
        <p:spPr>
          <a:xfrm>
            <a:off x="501756" y="144462"/>
            <a:ext cx="5913798" cy="584775"/>
          </a:xfrm>
          <a:prstGeom prst="rect">
            <a:avLst/>
          </a:prstGeom>
          <a:noFill/>
        </p:spPr>
        <p:txBody>
          <a:bodyPr wrap="none" rtlCol="0">
            <a:spAutoFit/>
          </a:bodyPr>
          <a:lstStyle/>
          <a:p>
            <a:r>
              <a:rPr lang="en-SE" sz="3200" dirty="0">
                <a:solidFill>
                  <a:schemeClr val="bg1"/>
                </a:solidFill>
                <a:latin typeface="Source Sans Pro" panose="020B0503030403020204" pitchFamily="34" charset="0"/>
                <a:ea typeface="Source Sans Pro" panose="020B0503030403020204" pitchFamily="34" charset="0"/>
              </a:rPr>
              <a:t>Nanoplastics Exposure of Protists</a:t>
            </a:r>
          </a:p>
        </p:txBody>
      </p:sp>
      <p:sp>
        <p:nvSpPr>
          <p:cNvPr id="37" name="TextBox 36">
            <a:extLst>
              <a:ext uri="{FF2B5EF4-FFF2-40B4-BE49-F238E27FC236}">
                <a16:creationId xmlns:a16="http://schemas.microsoft.com/office/drawing/2014/main" id="{3CF7A9E6-4238-6948-840A-5311B6BA28BC}"/>
              </a:ext>
            </a:extLst>
          </p:cNvPr>
          <p:cNvSpPr txBox="1"/>
          <p:nvPr/>
        </p:nvSpPr>
        <p:spPr>
          <a:xfrm>
            <a:off x="10142806" y="6344206"/>
            <a:ext cx="1587294" cy="369332"/>
          </a:xfrm>
          <a:prstGeom prst="rect">
            <a:avLst/>
          </a:prstGeom>
          <a:noFill/>
        </p:spPr>
        <p:txBody>
          <a:bodyPr wrap="none" rtlCol="0">
            <a:spAutoFit/>
          </a:bodyPr>
          <a:lstStyle/>
          <a:p>
            <a:r>
              <a:rPr lang="en-SE" dirty="0">
                <a:latin typeface="Source Sans Pro" panose="020B0503030403020204" pitchFamily="34" charset="0"/>
                <a:ea typeface="Source Sans Pro" panose="020B0503030403020204" pitchFamily="34" charset="0"/>
              </a:rPr>
              <a:t>Zou et al. 2026</a:t>
            </a:r>
          </a:p>
        </p:txBody>
      </p:sp>
      <p:pic>
        <p:nvPicPr>
          <p:cNvPr id="7" name="Google Shape;509;g2e293f4f2c8_1_117">
            <a:extLst>
              <a:ext uri="{FF2B5EF4-FFF2-40B4-BE49-F238E27FC236}">
                <a16:creationId xmlns:a16="http://schemas.microsoft.com/office/drawing/2014/main" id="{917F5C14-FAD7-6146-90D0-BD496300F1AE}"/>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9167265" y="3286125"/>
            <a:ext cx="3072917" cy="3010875"/>
          </a:xfrm>
          <a:prstGeom prst="rect">
            <a:avLst/>
          </a:prstGeom>
          <a:noFill/>
          <a:ln>
            <a:noFill/>
          </a:ln>
        </p:spPr>
      </p:pic>
      <p:pic>
        <p:nvPicPr>
          <p:cNvPr id="3" name="Picture 2">
            <a:extLst>
              <a:ext uri="{FF2B5EF4-FFF2-40B4-BE49-F238E27FC236}">
                <a16:creationId xmlns:a16="http://schemas.microsoft.com/office/drawing/2014/main" id="{198B3051-9574-0E84-4008-B11F5C9A128E}"/>
              </a:ext>
            </a:extLst>
          </p:cNvPr>
          <p:cNvPicPr>
            <a:picLocks noChangeAspect="1"/>
          </p:cNvPicPr>
          <p:nvPr/>
        </p:nvPicPr>
        <p:blipFill>
          <a:blip r:embed="rId6"/>
          <a:stretch>
            <a:fillRect/>
          </a:stretch>
        </p:blipFill>
        <p:spPr>
          <a:xfrm>
            <a:off x="-115182" y="-65066"/>
            <a:ext cx="6988131" cy="6988131"/>
          </a:xfrm>
          <a:prstGeom prst="rect">
            <a:avLst/>
          </a:prstGeom>
        </p:spPr>
      </p:pic>
    </p:spTree>
    <p:extLst>
      <p:ext uri="{BB962C8B-B14F-4D97-AF65-F5344CB8AC3E}">
        <p14:creationId xmlns:p14="http://schemas.microsoft.com/office/powerpoint/2010/main" val="11362125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up of a microscope&#10;&#10;Description automatically generated">
            <a:extLst>
              <a:ext uri="{FF2B5EF4-FFF2-40B4-BE49-F238E27FC236}">
                <a16:creationId xmlns:a16="http://schemas.microsoft.com/office/drawing/2014/main" id="{94858826-0D35-6F4C-8CB9-12E9BE264266}"/>
              </a:ext>
            </a:extLst>
          </p:cNvPr>
          <p:cNvPicPr>
            <a:picLocks noChangeAspect="1"/>
          </p:cNvPicPr>
          <p:nvPr/>
        </p:nvPicPr>
        <p:blipFill>
          <a:blip r:embed="rId3" cstate="screen">
            <a:extLst>
              <a:ext uri="{BEBA8EAE-BF5A-486C-A8C5-ECC9F3942E4B}">
                <a14:imgProps xmlns:a14="http://schemas.microsoft.com/office/drawing/2010/main">
                  <a14:imgLayer r:embed="rId4">
                    <a14:imgEffect>
                      <a14:sharpenSoften amount="43000"/>
                    </a14:imgEffect>
                    <a14:imgEffect>
                      <a14:brightnessContrast contrast="68000"/>
                    </a14:imgEffect>
                  </a14:imgLayer>
                </a14:imgProps>
              </a:ext>
              <a:ext uri="{28A0092B-C50C-407E-A947-70E740481C1C}">
                <a14:useLocalDpi xmlns:a14="http://schemas.microsoft.com/office/drawing/2010/main"/>
              </a:ext>
            </a:extLst>
          </a:blip>
          <a:stretch>
            <a:fillRect/>
          </a:stretch>
        </p:blipFill>
        <p:spPr>
          <a:xfrm>
            <a:off x="-20783" y="1288196"/>
            <a:ext cx="12192000" cy="3974034"/>
          </a:xfrm>
          <a:prstGeom prst="rect">
            <a:avLst/>
          </a:prstGeom>
        </p:spPr>
      </p:pic>
      <p:pic>
        <p:nvPicPr>
          <p:cNvPr id="6" name="Picture 5" descr="A close-up of a sample&#10;&#10;Description automatically generated">
            <a:extLst>
              <a:ext uri="{FF2B5EF4-FFF2-40B4-BE49-F238E27FC236}">
                <a16:creationId xmlns:a16="http://schemas.microsoft.com/office/drawing/2014/main" id="{EC2951B6-6487-B140-B84E-2092B43561D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738490" y="1456804"/>
            <a:ext cx="831273" cy="1226127"/>
          </a:xfrm>
          <a:prstGeom prst="rect">
            <a:avLst/>
          </a:prstGeom>
        </p:spPr>
      </p:pic>
      <p:pic>
        <p:nvPicPr>
          <p:cNvPr id="17" name="Picture 16" descr="A green crosshairs on a black background&#10;&#10;Description automatically generated">
            <a:extLst>
              <a:ext uri="{FF2B5EF4-FFF2-40B4-BE49-F238E27FC236}">
                <a16:creationId xmlns:a16="http://schemas.microsoft.com/office/drawing/2014/main" id="{4D7506A0-B438-574E-B6E7-BA62B2D0D43A}"/>
              </a:ext>
            </a:extLst>
          </p:cNvPr>
          <p:cNvPicPr>
            <a:picLocks noChangeAspect="1"/>
          </p:cNvPicPr>
          <p:nvPr/>
        </p:nvPicPr>
        <p:blipFill rotWithShape="1">
          <a:blip r:embed="rId6" cstate="screen">
            <a:alphaModFix amt="68000"/>
            <a:extLst>
              <a:ext uri="{28A0092B-C50C-407E-A947-70E740481C1C}">
                <a14:useLocalDpi xmlns:a14="http://schemas.microsoft.com/office/drawing/2010/main"/>
              </a:ext>
            </a:extLst>
          </a:blip>
          <a:srcRect/>
          <a:stretch/>
        </p:blipFill>
        <p:spPr>
          <a:xfrm>
            <a:off x="83128" y="58692"/>
            <a:ext cx="1702600" cy="1601254"/>
          </a:xfrm>
          <a:prstGeom prst="rect">
            <a:avLst/>
          </a:prstGeom>
        </p:spPr>
      </p:pic>
      <p:sp>
        <p:nvSpPr>
          <p:cNvPr id="2" name="TextBox 1">
            <a:extLst>
              <a:ext uri="{FF2B5EF4-FFF2-40B4-BE49-F238E27FC236}">
                <a16:creationId xmlns:a16="http://schemas.microsoft.com/office/drawing/2014/main" id="{7D690DE9-5341-564D-93BF-610CD1AFE32F}"/>
              </a:ext>
            </a:extLst>
          </p:cNvPr>
          <p:cNvSpPr txBox="1"/>
          <p:nvPr/>
        </p:nvSpPr>
        <p:spPr>
          <a:xfrm>
            <a:off x="1997762" y="744985"/>
            <a:ext cx="4098238" cy="584775"/>
          </a:xfrm>
          <a:prstGeom prst="rect">
            <a:avLst/>
          </a:prstGeom>
          <a:noFill/>
        </p:spPr>
        <p:txBody>
          <a:bodyPr wrap="none" rtlCol="0">
            <a:spAutoFit/>
          </a:bodyPr>
          <a:lstStyle/>
          <a:p>
            <a:r>
              <a:rPr lang="en-SE" sz="3200" dirty="0">
                <a:latin typeface="Helvetica Neue Light" panose="02000403000000020004" pitchFamily="2" charset="0"/>
                <a:ea typeface="Helvetica Neue Light" panose="02000403000000020004" pitchFamily="2" charset="0"/>
              </a:rPr>
              <a:t>Shoot a top predator?</a:t>
            </a:r>
          </a:p>
        </p:txBody>
      </p:sp>
      <p:sp>
        <p:nvSpPr>
          <p:cNvPr id="5" name="TextBox 4">
            <a:extLst>
              <a:ext uri="{FF2B5EF4-FFF2-40B4-BE49-F238E27FC236}">
                <a16:creationId xmlns:a16="http://schemas.microsoft.com/office/drawing/2014/main" id="{B506DC06-8FA9-FF48-976A-0C8078F8CB6A}"/>
              </a:ext>
            </a:extLst>
          </p:cNvPr>
          <p:cNvSpPr txBox="1"/>
          <p:nvPr/>
        </p:nvSpPr>
        <p:spPr>
          <a:xfrm>
            <a:off x="9005455" y="6048283"/>
            <a:ext cx="2616486" cy="369332"/>
          </a:xfrm>
          <a:prstGeom prst="rect">
            <a:avLst/>
          </a:prstGeom>
          <a:noFill/>
        </p:spPr>
        <p:txBody>
          <a:bodyPr wrap="none" rtlCol="0">
            <a:spAutoFit/>
          </a:bodyPr>
          <a:lstStyle/>
          <a:p>
            <a:r>
              <a:rPr lang="en-SE" dirty="0"/>
              <a:t>Maillard et al. 2026 ISME</a:t>
            </a:r>
          </a:p>
        </p:txBody>
      </p:sp>
      <p:pic>
        <p:nvPicPr>
          <p:cNvPr id="9" name="Picture 8" descr="A graph of a number of numbers and a number of numbers&#10;&#10;Description automatically generated with medium confidence">
            <a:extLst>
              <a:ext uri="{FF2B5EF4-FFF2-40B4-BE49-F238E27FC236}">
                <a16:creationId xmlns:a16="http://schemas.microsoft.com/office/drawing/2014/main" id="{57AA1A16-67B7-1340-8A2F-9000D4F41DCD}"/>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4572000" y="5219247"/>
            <a:ext cx="3480574" cy="1658073"/>
          </a:xfrm>
          <a:prstGeom prst="rect">
            <a:avLst/>
          </a:prstGeom>
        </p:spPr>
      </p:pic>
      <p:pic>
        <p:nvPicPr>
          <p:cNvPr id="7" name="Picture 6" descr="A person pouring wine into a glass&#10;&#10;AI-generated content may be incorrect.">
            <a:extLst>
              <a:ext uri="{FF2B5EF4-FFF2-40B4-BE49-F238E27FC236}">
                <a16:creationId xmlns:a16="http://schemas.microsoft.com/office/drawing/2014/main" id="{5697F5FF-D6E9-408A-B50C-F5BAF8A86F0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483272" y="82370"/>
            <a:ext cx="1625600" cy="1625600"/>
          </a:xfrm>
          <a:prstGeom prst="rect">
            <a:avLst/>
          </a:prstGeom>
        </p:spPr>
      </p:pic>
      <p:sp>
        <p:nvSpPr>
          <p:cNvPr id="8" name="TextBox 7">
            <a:extLst>
              <a:ext uri="{FF2B5EF4-FFF2-40B4-BE49-F238E27FC236}">
                <a16:creationId xmlns:a16="http://schemas.microsoft.com/office/drawing/2014/main" id="{6D24186E-E250-5F05-202A-5B2588698A51}"/>
              </a:ext>
            </a:extLst>
          </p:cNvPr>
          <p:cNvSpPr txBox="1"/>
          <p:nvPr/>
        </p:nvSpPr>
        <p:spPr>
          <a:xfrm>
            <a:off x="8590638" y="131285"/>
            <a:ext cx="1892634" cy="369332"/>
          </a:xfrm>
          <a:prstGeom prst="rect">
            <a:avLst/>
          </a:prstGeom>
          <a:noFill/>
        </p:spPr>
        <p:txBody>
          <a:bodyPr wrap="none" rtlCol="0">
            <a:spAutoFit/>
          </a:bodyPr>
          <a:lstStyle/>
          <a:p>
            <a:r>
              <a:rPr lang="en-SE" dirty="0"/>
              <a:t>Francois Maillard</a:t>
            </a:r>
          </a:p>
        </p:txBody>
      </p:sp>
      <p:pic>
        <p:nvPicPr>
          <p:cNvPr id="11" name="Picture 10" descr="A close-up of a sample&#10;&#10;Description automatically generated">
            <a:extLst>
              <a:ext uri="{FF2B5EF4-FFF2-40B4-BE49-F238E27FC236}">
                <a16:creationId xmlns:a16="http://schemas.microsoft.com/office/drawing/2014/main" id="{0DE7ECC7-03BC-DB67-32B5-4B97067577AB}"/>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a:fillRect/>
          </a:stretch>
        </p:blipFill>
        <p:spPr>
          <a:xfrm>
            <a:off x="123795" y="5240739"/>
            <a:ext cx="4303628" cy="1658073"/>
          </a:xfrm>
          <a:prstGeom prst="rect">
            <a:avLst/>
          </a:prstGeom>
        </p:spPr>
      </p:pic>
      <p:sp>
        <p:nvSpPr>
          <p:cNvPr id="12" name="TextBox 11">
            <a:extLst>
              <a:ext uri="{FF2B5EF4-FFF2-40B4-BE49-F238E27FC236}">
                <a16:creationId xmlns:a16="http://schemas.microsoft.com/office/drawing/2014/main" id="{D74BBDA4-1CD3-4694-4EA5-E1BEFB82E8A0}"/>
              </a:ext>
            </a:extLst>
          </p:cNvPr>
          <p:cNvSpPr txBox="1"/>
          <p:nvPr/>
        </p:nvSpPr>
        <p:spPr>
          <a:xfrm>
            <a:off x="3625123" y="0"/>
            <a:ext cx="4900188" cy="584775"/>
          </a:xfrm>
          <a:prstGeom prst="rect">
            <a:avLst/>
          </a:prstGeom>
          <a:noFill/>
        </p:spPr>
        <p:txBody>
          <a:bodyPr wrap="none" rtlCol="0">
            <a:spAutoFit/>
          </a:bodyPr>
          <a:lstStyle/>
          <a:p>
            <a:r>
              <a:rPr lang="en-SE" sz="3200" dirty="0">
                <a:latin typeface="Calibri Light" panose="020F0302020204030204" pitchFamily="34" charset="0"/>
                <a:cs typeface="Calibri Light" panose="020F0302020204030204" pitchFamily="34" charset="0"/>
              </a:rPr>
              <a:t>Trophic network interactions</a:t>
            </a:r>
          </a:p>
        </p:txBody>
      </p:sp>
    </p:spTree>
    <p:extLst>
      <p:ext uri="{BB962C8B-B14F-4D97-AF65-F5344CB8AC3E}">
        <p14:creationId xmlns:p14="http://schemas.microsoft.com/office/powerpoint/2010/main" val="912715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diagram of different types of numbers&#10;&#10;Description automatically generated with medium confidence">
            <a:extLst>
              <a:ext uri="{FF2B5EF4-FFF2-40B4-BE49-F238E27FC236}">
                <a16:creationId xmlns:a16="http://schemas.microsoft.com/office/drawing/2014/main" id="{5B8710BA-5802-6542-AAD8-69532DD8A7E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54857" y="1848045"/>
            <a:ext cx="4610634" cy="4466315"/>
          </a:xfrm>
          <a:prstGeom prst="rect">
            <a:avLst/>
          </a:prstGeom>
        </p:spPr>
      </p:pic>
      <p:pic>
        <p:nvPicPr>
          <p:cNvPr id="6" name="Picture 5" descr="A diagram of different types of numbers&#10;&#10;Description automatically generated with medium confidence">
            <a:extLst>
              <a:ext uri="{FF2B5EF4-FFF2-40B4-BE49-F238E27FC236}">
                <a16:creationId xmlns:a16="http://schemas.microsoft.com/office/drawing/2014/main" id="{9C97724E-5F82-404C-8B2B-019D886F943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3582" t="-8149"/>
          <a:stretch/>
        </p:blipFill>
        <p:spPr>
          <a:xfrm>
            <a:off x="1049182" y="2093495"/>
            <a:ext cx="2971800" cy="4158520"/>
          </a:xfrm>
          <a:prstGeom prst="rect">
            <a:avLst/>
          </a:prstGeom>
        </p:spPr>
      </p:pic>
      <p:pic>
        <p:nvPicPr>
          <p:cNvPr id="8" name="Picture 7" descr="A diagram of different types of numbers&#10;&#10;Description automatically generated with medium confidence">
            <a:extLst>
              <a:ext uri="{FF2B5EF4-FFF2-40B4-BE49-F238E27FC236}">
                <a16:creationId xmlns:a16="http://schemas.microsoft.com/office/drawing/2014/main" id="{80F83117-C646-5344-B359-819CBD5ABDE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t="-32352" r="-1948"/>
          <a:stretch/>
        </p:blipFill>
        <p:spPr>
          <a:xfrm>
            <a:off x="2149534" y="1097638"/>
            <a:ext cx="1392257" cy="1201061"/>
          </a:xfrm>
          <a:prstGeom prst="rect">
            <a:avLst/>
          </a:prstGeom>
        </p:spPr>
      </p:pic>
      <p:sp>
        <p:nvSpPr>
          <p:cNvPr id="2" name="TextBox 1">
            <a:extLst>
              <a:ext uri="{FF2B5EF4-FFF2-40B4-BE49-F238E27FC236}">
                <a16:creationId xmlns:a16="http://schemas.microsoft.com/office/drawing/2014/main" id="{57954C3F-3611-7E40-B2E8-C61BE56BFB17}"/>
              </a:ext>
            </a:extLst>
          </p:cNvPr>
          <p:cNvSpPr txBox="1"/>
          <p:nvPr/>
        </p:nvSpPr>
        <p:spPr>
          <a:xfrm>
            <a:off x="2523950" y="500617"/>
            <a:ext cx="6333722" cy="553998"/>
          </a:xfrm>
          <a:prstGeom prst="rect">
            <a:avLst/>
          </a:prstGeom>
          <a:noFill/>
        </p:spPr>
        <p:txBody>
          <a:bodyPr wrap="none" rtlCol="0">
            <a:spAutoFit/>
          </a:bodyPr>
          <a:lstStyle/>
          <a:p>
            <a:r>
              <a:rPr lang="en-SE" sz="3000" dirty="0"/>
              <a:t>Bacteria are not significanlty affected</a:t>
            </a:r>
          </a:p>
        </p:txBody>
      </p:sp>
      <p:sp>
        <p:nvSpPr>
          <p:cNvPr id="3" name="TextBox 2">
            <a:extLst>
              <a:ext uri="{FF2B5EF4-FFF2-40B4-BE49-F238E27FC236}">
                <a16:creationId xmlns:a16="http://schemas.microsoft.com/office/drawing/2014/main" id="{6403E4F0-ECFE-9E3A-E354-F8A773512BAE}"/>
              </a:ext>
            </a:extLst>
          </p:cNvPr>
          <p:cNvSpPr txBox="1"/>
          <p:nvPr/>
        </p:nvSpPr>
        <p:spPr>
          <a:xfrm>
            <a:off x="9005455" y="6048283"/>
            <a:ext cx="2616486" cy="369332"/>
          </a:xfrm>
          <a:prstGeom prst="rect">
            <a:avLst/>
          </a:prstGeom>
          <a:noFill/>
        </p:spPr>
        <p:txBody>
          <a:bodyPr wrap="none" rtlCol="0">
            <a:spAutoFit/>
          </a:bodyPr>
          <a:lstStyle/>
          <a:p>
            <a:r>
              <a:rPr lang="en-SE" dirty="0"/>
              <a:t>Maillard et al. 2026 ISME</a:t>
            </a:r>
          </a:p>
        </p:txBody>
      </p:sp>
      <p:pic>
        <p:nvPicPr>
          <p:cNvPr id="4" name="Picture 3" descr="A person pouring wine into a glass&#10;&#10;AI-generated content may be incorrect.">
            <a:extLst>
              <a:ext uri="{FF2B5EF4-FFF2-40B4-BE49-F238E27FC236}">
                <a16:creationId xmlns:a16="http://schemas.microsoft.com/office/drawing/2014/main" id="{04E68A32-3912-F80E-C61D-5004976A9A3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483272" y="82370"/>
            <a:ext cx="1625600" cy="1625600"/>
          </a:xfrm>
          <a:prstGeom prst="rect">
            <a:avLst/>
          </a:prstGeom>
        </p:spPr>
      </p:pic>
      <p:sp>
        <p:nvSpPr>
          <p:cNvPr id="5" name="TextBox 4">
            <a:extLst>
              <a:ext uri="{FF2B5EF4-FFF2-40B4-BE49-F238E27FC236}">
                <a16:creationId xmlns:a16="http://schemas.microsoft.com/office/drawing/2014/main" id="{1DC91C41-D1DB-4528-FCB7-CF3F70086320}"/>
              </a:ext>
            </a:extLst>
          </p:cNvPr>
          <p:cNvSpPr txBox="1"/>
          <p:nvPr/>
        </p:nvSpPr>
        <p:spPr>
          <a:xfrm>
            <a:off x="8590638" y="131285"/>
            <a:ext cx="1892634" cy="369332"/>
          </a:xfrm>
          <a:prstGeom prst="rect">
            <a:avLst/>
          </a:prstGeom>
          <a:noFill/>
        </p:spPr>
        <p:txBody>
          <a:bodyPr wrap="none" rtlCol="0">
            <a:spAutoFit/>
          </a:bodyPr>
          <a:lstStyle/>
          <a:p>
            <a:r>
              <a:rPr lang="en-SE" dirty="0"/>
              <a:t>Francois Maillard</a:t>
            </a:r>
          </a:p>
        </p:txBody>
      </p:sp>
    </p:spTree>
    <p:extLst>
      <p:ext uri="{BB962C8B-B14F-4D97-AF65-F5344CB8AC3E}">
        <p14:creationId xmlns:p14="http://schemas.microsoft.com/office/powerpoint/2010/main" val="19096842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aph of different types of numbers&#10;&#10;Description automatically generated with medium confidence">
            <a:extLst>
              <a:ext uri="{FF2B5EF4-FFF2-40B4-BE49-F238E27FC236}">
                <a16:creationId xmlns:a16="http://schemas.microsoft.com/office/drawing/2014/main" id="{01F89F06-147E-B84E-81DE-B3AF5449E2D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252855" y="285131"/>
            <a:ext cx="1103168" cy="5911454"/>
          </a:xfrm>
          <a:prstGeom prst="rect">
            <a:avLst/>
          </a:prstGeom>
        </p:spPr>
      </p:pic>
      <p:pic>
        <p:nvPicPr>
          <p:cNvPr id="6" name="Picture 5" descr="A graph of different types of numbers&#10;&#10;Description automatically generated with medium confidence">
            <a:extLst>
              <a:ext uri="{FF2B5EF4-FFF2-40B4-BE49-F238E27FC236}">
                <a16:creationId xmlns:a16="http://schemas.microsoft.com/office/drawing/2014/main" id="{9F17E5E0-E632-C74B-8510-559938AA262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390649" y="285131"/>
            <a:ext cx="5342659" cy="6410134"/>
          </a:xfrm>
          <a:prstGeom prst="rect">
            <a:avLst/>
          </a:prstGeom>
        </p:spPr>
      </p:pic>
      <p:sp>
        <p:nvSpPr>
          <p:cNvPr id="2" name="TextBox 1">
            <a:extLst>
              <a:ext uri="{FF2B5EF4-FFF2-40B4-BE49-F238E27FC236}">
                <a16:creationId xmlns:a16="http://schemas.microsoft.com/office/drawing/2014/main" id="{E76D49CC-A85A-7245-BEB5-21937AE41E61}"/>
              </a:ext>
            </a:extLst>
          </p:cNvPr>
          <p:cNvSpPr txBox="1"/>
          <p:nvPr/>
        </p:nvSpPr>
        <p:spPr>
          <a:xfrm>
            <a:off x="7698510" y="2836646"/>
            <a:ext cx="2993576" cy="1200329"/>
          </a:xfrm>
          <a:prstGeom prst="rect">
            <a:avLst/>
          </a:prstGeom>
          <a:noFill/>
        </p:spPr>
        <p:txBody>
          <a:bodyPr wrap="none" rtlCol="0">
            <a:spAutoFit/>
          </a:bodyPr>
          <a:lstStyle/>
          <a:p>
            <a:r>
              <a:rPr lang="en-SE" sz="2400" dirty="0"/>
              <a:t>Flagellates increase</a:t>
            </a:r>
          </a:p>
          <a:p>
            <a:endParaRPr lang="en-SE" sz="2400" dirty="0"/>
          </a:p>
          <a:p>
            <a:r>
              <a:rPr lang="en-GB" sz="2400" dirty="0"/>
              <a:t>C</a:t>
            </a:r>
            <a:r>
              <a:rPr lang="en-SE" sz="2400" dirty="0"/>
              <a:t>ompetitive release?</a:t>
            </a:r>
          </a:p>
        </p:txBody>
      </p:sp>
      <p:sp>
        <p:nvSpPr>
          <p:cNvPr id="3" name="TextBox 2">
            <a:extLst>
              <a:ext uri="{FF2B5EF4-FFF2-40B4-BE49-F238E27FC236}">
                <a16:creationId xmlns:a16="http://schemas.microsoft.com/office/drawing/2014/main" id="{FBD8BB3B-F5A8-0475-0BDE-6533BD0B7BBD}"/>
              </a:ext>
            </a:extLst>
          </p:cNvPr>
          <p:cNvSpPr txBox="1"/>
          <p:nvPr/>
        </p:nvSpPr>
        <p:spPr>
          <a:xfrm>
            <a:off x="9005455" y="6048283"/>
            <a:ext cx="2616486" cy="369332"/>
          </a:xfrm>
          <a:prstGeom prst="rect">
            <a:avLst/>
          </a:prstGeom>
          <a:noFill/>
        </p:spPr>
        <p:txBody>
          <a:bodyPr wrap="none" rtlCol="0">
            <a:spAutoFit/>
          </a:bodyPr>
          <a:lstStyle/>
          <a:p>
            <a:r>
              <a:rPr lang="en-SE" dirty="0"/>
              <a:t>Maillard et al. 2026 ISME</a:t>
            </a:r>
          </a:p>
        </p:txBody>
      </p:sp>
      <p:pic>
        <p:nvPicPr>
          <p:cNvPr id="4" name="Picture 3" descr="A person pouring wine into a glass&#10;&#10;AI-generated content may be incorrect.">
            <a:extLst>
              <a:ext uri="{FF2B5EF4-FFF2-40B4-BE49-F238E27FC236}">
                <a16:creationId xmlns:a16="http://schemas.microsoft.com/office/drawing/2014/main" id="{964B63A7-61AF-BA81-8A2B-B7152C427DC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483272" y="82370"/>
            <a:ext cx="1625600" cy="1625600"/>
          </a:xfrm>
          <a:prstGeom prst="rect">
            <a:avLst/>
          </a:prstGeom>
        </p:spPr>
      </p:pic>
      <p:sp>
        <p:nvSpPr>
          <p:cNvPr id="5" name="TextBox 4">
            <a:extLst>
              <a:ext uri="{FF2B5EF4-FFF2-40B4-BE49-F238E27FC236}">
                <a16:creationId xmlns:a16="http://schemas.microsoft.com/office/drawing/2014/main" id="{F0B77AD5-2ED3-258F-719E-D8022FAE70A0}"/>
              </a:ext>
            </a:extLst>
          </p:cNvPr>
          <p:cNvSpPr txBox="1"/>
          <p:nvPr/>
        </p:nvSpPr>
        <p:spPr>
          <a:xfrm>
            <a:off x="8590638" y="131285"/>
            <a:ext cx="1892634" cy="369332"/>
          </a:xfrm>
          <a:prstGeom prst="rect">
            <a:avLst/>
          </a:prstGeom>
          <a:noFill/>
        </p:spPr>
        <p:txBody>
          <a:bodyPr wrap="none" rtlCol="0">
            <a:spAutoFit/>
          </a:bodyPr>
          <a:lstStyle/>
          <a:p>
            <a:r>
              <a:rPr lang="en-SE" dirty="0"/>
              <a:t>Francois Maillard</a:t>
            </a:r>
          </a:p>
        </p:txBody>
      </p:sp>
    </p:spTree>
    <p:extLst>
      <p:ext uri="{BB962C8B-B14F-4D97-AF65-F5344CB8AC3E}">
        <p14:creationId xmlns:p14="http://schemas.microsoft.com/office/powerpoint/2010/main" val="22145479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3E0AE9-6956-D6C6-DAC8-DB6045EA8933}"/>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0" y="-30410"/>
            <a:ext cx="12824536" cy="6888410"/>
          </a:xfrm>
          <a:prstGeom prst="rect">
            <a:avLst/>
          </a:prstGeom>
        </p:spPr>
      </p:pic>
      <p:sp>
        <p:nvSpPr>
          <p:cNvPr id="8" name="Title 1"/>
          <p:cNvSpPr txBox="1">
            <a:spLocks/>
          </p:cNvSpPr>
          <p:nvPr/>
        </p:nvSpPr>
        <p:spPr>
          <a:xfrm>
            <a:off x="968848" y="7131316"/>
            <a:ext cx="10565624" cy="1920873"/>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latin typeface="Source Sans Pro Light" panose="020B0403030403020204" pitchFamily="34" charset="0"/>
                <a:ea typeface="Source Sans Pro Light" panose="020B0403030403020204" pitchFamily="34" charset="0"/>
                <a:cs typeface="Calibri Light"/>
              </a:rPr>
              <a:t>“Windows to the soil”</a:t>
            </a:r>
          </a:p>
          <a:p>
            <a:r>
              <a:rPr lang="en-US" dirty="0">
                <a:latin typeface="Calibri Light"/>
                <a:cs typeface="Calibri Light"/>
              </a:rPr>
              <a:t> </a:t>
            </a:r>
            <a:endParaRPr lang="en-US" sz="2400" dirty="0">
              <a:latin typeface="Calibri Light"/>
              <a:cs typeface="Calibri Light"/>
            </a:endParaRPr>
          </a:p>
        </p:txBody>
      </p:sp>
      <p:pic>
        <p:nvPicPr>
          <p:cNvPr id="9" name="Picture 8">
            <a:extLst>
              <a:ext uri="{FF2B5EF4-FFF2-40B4-BE49-F238E27FC236}">
                <a16:creationId xmlns:a16="http://schemas.microsoft.com/office/drawing/2014/main" id="{C1454C8D-A715-AF43-B722-58B52B4C7C4C}"/>
              </a:ext>
            </a:extLst>
          </p:cNvPr>
          <p:cNvPicPr/>
          <p:nvPr/>
        </p:nvPicPr>
        <p:blipFill rotWithShape="1">
          <a:blip r:embed="rId4" cstate="screen">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a:ext>
            </a:extLst>
          </a:blip>
          <a:srcRect/>
          <a:stretch/>
        </p:blipFill>
        <p:spPr bwMode="auto">
          <a:xfrm rot="16200000">
            <a:off x="1503628" y="371544"/>
            <a:ext cx="2452366" cy="2294492"/>
          </a:xfrm>
          <a:prstGeom prst="rect">
            <a:avLst/>
          </a:prstGeom>
          <a:noFill/>
          <a:ln>
            <a:noFill/>
          </a:ln>
        </p:spPr>
      </p:pic>
      <p:pic>
        <p:nvPicPr>
          <p:cNvPr id="4" name="Picture 3">
            <a:extLst>
              <a:ext uri="{FF2B5EF4-FFF2-40B4-BE49-F238E27FC236}">
                <a16:creationId xmlns:a16="http://schemas.microsoft.com/office/drawing/2014/main" id="{DB96F9E6-3E0A-2D41-9A1B-3157066B225A}"/>
              </a:ext>
            </a:extLst>
          </p:cNvPr>
          <p:cNvPicPr>
            <a:picLocks noChangeAspect="1"/>
          </p:cNvPicPr>
          <p:nvPr/>
        </p:nvPicPr>
        <p:blipFill>
          <a:blip r:embed="rId6"/>
          <a:stretch>
            <a:fillRect/>
          </a:stretch>
        </p:blipFill>
        <p:spPr>
          <a:xfrm>
            <a:off x="1563918" y="2900501"/>
            <a:ext cx="2331783" cy="1212527"/>
          </a:xfrm>
          <a:prstGeom prst="rect">
            <a:avLst/>
          </a:prstGeom>
        </p:spPr>
      </p:pic>
      <p:pic>
        <p:nvPicPr>
          <p:cNvPr id="10" name="Picture 9">
            <a:extLst>
              <a:ext uri="{FF2B5EF4-FFF2-40B4-BE49-F238E27FC236}">
                <a16:creationId xmlns:a16="http://schemas.microsoft.com/office/drawing/2014/main" id="{E4D34CEA-D433-904F-A527-FBEBB2060114}"/>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545274" y="4281918"/>
            <a:ext cx="2331783" cy="2107152"/>
          </a:xfrm>
          <a:prstGeom prst="rect">
            <a:avLst/>
          </a:prstGeom>
        </p:spPr>
      </p:pic>
      <p:sp>
        <p:nvSpPr>
          <p:cNvPr id="5" name="TextBox 4">
            <a:extLst>
              <a:ext uri="{FF2B5EF4-FFF2-40B4-BE49-F238E27FC236}">
                <a16:creationId xmlns:a16="http://schemas.microsoft.com/office/drawing/2014/main" id="{4550F67F-EBC1-8A46-885E-EF04B9B532C1}"/>
              </a:ext>
            </a:extLst>
          </p:cNvPr>
          <p:cNvSpPr txBox="1"/>
          <p:nvPr/>
        </p:nvSpPr>
        <p:spPr>
          <a:xfrm>
            <a:off x="5785424" y="2579442"/>
            <a:ext cx="4288665" cy="2062103"/>
          </a:xfrm>
          <a:prstGeom prst="rect">
            <a:avLst/>
          </a:prstGeom>
          <a:solidFill>
            <a:srgbClr val="7F7F7F">
              <a:alpha val="25490"/>
            </a:srgbClr>
          </a:solidFill>
        </p:spPr>
        <p:txBody>
          <a:bodyPr wrap="square" rtlCol="0">
            <a:spAutoFit/>
          </a:bodyPr>
          <a:lstStyle/>
          <a:p>
            <a:pPr algn="r"/>
            <a:r>
              <a:rPr lang="en-SE" sz="3200" dirty="0">
                <a:solidFill>
                  <a:schemeClr val="bg1"/>
                </a:solidFill>
                <a:latin typeface="Helvetica Neue Light" panose="02000403000000020004" pitchFamily="2" charset="0"/>
                <a:ea typeface="Helvetica Neue Light" panose="02000403000000020004" pitchFamily="2" charset="0"/>
              </a:rPr>
              <a:t>Study and manipulate physico-spatial, chemical and </a:t>
            </a:r>
          </a:p>
          <a:p>
            <a:pPr algn="r"/>
            <a:r>
              <a:rPr lang="en-SE" sz="3200" dirty="0">
                <a:solidFill>
                  <a:schemeClr val="bg1"/>
                </a:solidFill>
                <a:latin typeface="Helvetica Neue Light" panose="02000403000000020004" pitchFamily="2" charset="0"/>
                <a:ea typeface="Helvetica Neue Light" panose="02000403000000020004" pitchFamily="2" charset="0"/>
              </a:rPr>
              <a:t>biological conditions</a:t>
            </a:r>
          </a:p>
        </p:txBody>
      </p:sp>
      <p:sp>
        <p:nvSpPr>
          <p:cNvPr id="13" name="TextBox 12">
            <a:extLst>
              <a:ext uri="{FF2B5EF4-FFF2-40B4-BE49-F238E27FC236}">
                <a16:creationId xmlns:a16="http://schemas.microsoft.com/office/drawing/2014/main" id="{813441DA-0EEE-424D-8737-FA7FF2685F78}"/>
              </a:ext>
            </a:extLst>
          </p:cNvPr>
          <p:cNvSpPr txBox="1"/>
          <p:nvPr/>
        </p:nvSpPr>
        <p:spPr>
          <a:xfrm>
            <a:off x="7070501" y="341065"/>
            <a:ext cx="2658814" cy="584775"/>
          </a:xfrm>
          <a:prstGeom prst="rect">
            <a:avLst/>
          </a:prstGeom>
          <a:solidFill>
            <a:srgbClr val="7F7F7F">
              <a:alpha val="25490"/>
            </a:srgbClr>
          </a:solidFill>
        </p:spPr>
        <p:txBody>
          <a:bodyPr wrap="square" rtlCol="0">
            <a:spAutoFit/>
          </a:bodyPr>
          <a:lstStyle/>
          <a:p>
            <a:pPr algn="r"/>
            <a:r>
              <a:rPr lang="en-SE" sz="3200" dirty="0">
                <a:solidFill>
                  <a:schemeClr val="bg1"/>
                </a:solidFill>
                <a:latin typeface="Helvetica Neue Light" panose="02000403000000020004" pitchFamily="2" charset="0"/>
                <a:ea typeface="Helvetica Neue Light" panose="02000403000000020004" pitchFamily="2" charset="0"/>
              </a:rPr>
              <a:t>SOIL CHIPS</a:t>
            </a:r>
          </a:p>
        </p:txBody>
      </p:sp>
      <p:sp>
        <p:nvSpPr>
          <p:cNvPr id="14" name="TextBox 13">
            <a:extLst>
              <a:ext uri="{FF2B5EF4-FFF2-40B4-BE49-F238E27FC236}">
                <a16:creationId xmlns:a16="http://schemas.microsoft.com/office/drawing/2014/main" id="{1EB21D97-8A96-6744-B962-845EA829849E}"/>
              </a:ext>
            </a:extLst>
          </p:cNvPr>
          <p:cNvSpPr txBox="1"/>
          <p:nvPr/>
        </p:nvSpPr>
        <p:spPr>
          <a:xfrm>
            <a:off x="5785423" y="1699561"/>
            <a:ext cx="4288665" cy="584775"/>
          </a:xfrm>
          <a:prstGeom prst="rect">
            <a:avLst/>
          </a:prstGeom>
          <a:solidFill>
            <a:srgbClr val="7F7F7F">
              <a:alpha val="25490"/>
            </a:srgbClr>
          </a:solidFill>
        </p:spPr>
        <p:txBody>
          <a:bodyPr wrap="square" rtlCol="0">
            <a:spAutoFit/>
          </a:bodyPr>
          <a:lstStyle/>
          <a:p>
            <a:pPr algn="r"/>
            <a:r>
              <a:rPr lang="en-SE" sz="3200" dirty="0">
                <a:solidFill>
                  <a:schemeClr val="bg1"/>
                </a:solidFill>
                <a:latin typeface="Helvetica Neue Light" panose="02000403000000020004" pitchFamily="2" charset="0"/>
                <a:ea typeface="Helvetica Neue Light" panose="02000403000000020004" pitchFamily="2" charset="0"/>
              </a:rPr>
              <a:t>Single factor</a:t>
            </a:r>
          </a:p>
        </p:txBody>
      </p:sp>
      <p:sp>
        <p:nvSpPr>
          <p:cNvPr id="6" name="Rectangle 5">
            <a:extLst>
              <a:ext uri="{FF2B5EF4-FFF2-40B4-BE49-F238E27FC236}">
                <a16:creationId xmlns:a16="http://schemas.microsoft.com/office/drawing/2014/main" id="{6D21DFF4-A4A7-9A45-8D53-B8D0F791EF72}"/>
              </a:ext>
            </a:extLst>
          </p:cNvPr>
          <p:cNvSpPr/>
          <p:nvPr/>
        </p:nvSpPr>
        <p:spPr>
          <a:xfrm>
            <a:off x="4339183" y="946781"/>
            <a:ext cx="5913799" cy="584775"/>
          </a:xfrm>
          <a:prstGeom prst="rect">
            <a:avLst/>
          </a:prstGeom>
        </p:spPr>
        <p:txBody>
          <a:bodyPr wrap="none">
            <a:spAutoFit/>
          </a:bodyPr>
          <a:lstStyle/>
          <a:p>
            <a:pPr algn="r"/>
            <a:r>
              <a:rPr lang="en-SE" sz="3200" dirty="0">
                <a:solidFill>
                  <a:schemeClr val="bg1"/>
                </a:solidFill>
                <a:latin typeface="Helvetica Neue Light" panose="02000403000000020004" pitchFamily="2" charset="0"/>
                <a:ea typeface="Helvetica Neue Light" panose="02000403000000020004" pitchFamily="2" charset="0"/>
              </a:rPr>
              <a:t>Hypothesis building &amp; Inspiration</a:t>
            </a:r>
          </a:p>
        </p:txBody>
      </p:sp>
      <p:sp>
        <p:nvSpPr>
          <p:cNvPr id="15" name="TextBox 14">
            <a:extLst>
              <a:ext uri="{FF2B5EF4-FFF2-40B4-BE49-F238E27FC236}">
                <a16:creationId xmlns:a16="http://schemas.microsoft.com/office/drawing/2014/main" id="{8CE11F17-DA84-E5EE-88F9-8E1424B04277}"/>
              </a:ext>
            </a:extLst>
          </p:cNvPr>
          <p:cNvSpPr txBox="1"/>
          <p:nvPr/>
        </p:nvSpPr>
        <p:spPr>
          <a:xfrm>
            <a:off x="3476043" y="4810435"/>
            <a:ext cx="6553200" cy="584775"/>
          </a:xfrm>
          <a:prstGeom prst="rect">
            <a:avLst/>
          </a:prstGeom>
          <a:noFill/>
        </p:spPr>
        <p:txBody>
          <a:bodyPr wrap="square">
            <a:spAutoFit/>
          </a:bodyPr>
          <a:lstStyle/>
          <a:p>
            <a:pPr algn="r"/>
            <a:r>
              <a:rPr lang="en-SE" sz="3200" dirty="0">
                <a:solidFill>
                  <a:schemeClr val="bg1"/>
                </a:solidFill>
                <a:latin typeface="Helvetica Neue Light" panose="02000403000000020004" pitchFamily="2" charset="0"/>
                <a:ea typeface="Helvetica Neue Light" panose="02000403000000020004" pitchFamily="2" charset="0"/>
              </a:rPr>
              <a:t>Field tool</a:t>
            </a:r>
          </a:p>
        </p:txBody>
      </p:sp>
    </p:spTree>
    <p:extLst>
      <p:ext uri="{BB962C8B-B14F-4D97-AF65-F5344CB8AC3E}">
        <p14:creationId xmlns:p14="http://schemas.microsoft.com/office/powerpoint/2010/main" val="1604366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animBg="1"/>
      <p:bldP spid="6" grpId="0"/>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EC54FAE-05B8-214F-B4BF-3F300D1227E6}"/>
              </a:ext>
            </a:extLst>
          </p:cNvPr>
          <p:cNvPicPr>
            <a:picLocks noChangeAspect="1"/>
          </p:cNvPicPr>
          <p:nvPr/>
        </p:nvPicPr>
        <p:blipFill>
          <a:blip r:embed="rId3"/>
          <a:stretch>
            <a:fillRect/>
          </a:stretch>
        </p:blipFill>
        <p:spPr>
          <a:xfrm>
            <a:off x="0" y="0"/>
            <a:ext cx="12192000" cy="6858000"/>
          </a:xfrm>
          <a:prstGeom prst="rect">
            <a:avLst/>
          </a:prstGeom>
        </p:spPr>
      </p:pic>
      <p:pic>
        <p:nvPicPr>
          <p:cNvPr id="4" name="Picture 3" descr="A close up of dirt on a glass surface&#10;&#10;Description automatically generated">
            <a:extLst>
              <a:ext uri="{FF2B5EF4-FFF2-40B4-BE49-F238E27FC236}">
                <a16:creationId xmlns:a16="http://schemas.microsoft.com/office/drawing/2014/main" id="{F9B7B630-C51C-2A42-8E91-A791121CBC1F}"/>
              </a:ext>
            </a:extLst>
          </p:cNvPr>
          <p:cNvPicPr>
            <a:picLocks noChangeAspect="1"/>
          </p:cNvPicPr>
          <p:nvPr/>
        </p:nvPicPr>
        <p:blipFill>
          <a:blip r:embed="rId4"/>
          <a:stretch>
            <a:fillRect/>
          </a:stretch>
        </p:blipFill>
        <p:spPr>
          <a:xfrm>
            <a:off x="3821273" y="1608817"/>
            <a:ext cx="7188200" cy="3987800"/>
          </a:xfrm>
          <a:prstGeom prst="rect">
            <a:avLst/>
          </a:prstGeom>
        </p:spPr>
      </p:pic>
      <p:sp>
        <p:nvSpPr>
          <p:cNvPr id="11" name="TextBox 10">
            <a:extLst>
              <a:ext uri="{FF2B5EF4-FFF2-40B4-BE49-F238E27FC236}">
                <a16:creationId xmlns:a16="http://schemas.microsoft.com/office/drawing/2014/main" id="{DC3B8058-F59D-6042-89E5-1A034C572784}"/>
              </a:ext>
            </a:extLst>
          </p:cNvPr>
          <p:cNvSpPr txBox="1"/>
          <p:nvPr/>
        </p:nvSpPr>
        <p:spPr>
          <a:xfrm>
            <a:off x="9271036" y="5249183"/>
            <a:ext cx="1951496" cy="369332"/>
          </a:xfrm>
          <a:prstGeom prst="rect">
            <a:avLst/>
          </a:prstGeom>
          <a:noFill/>
        </p:spPr>
        <p:txBody>
          <a:bodyPr wrap="none" rtlCol="0">
            <a:spAutoFit/>
          </a:bodyPr>
          <a:lstStyle/>
          <a:p>
            <a:r>
              <a:rPr lang="en-SE" dirty="0">
                <a:solidFill>
                  <a:schemeClr val="bg1"/>
                </a:solidFill>
              </a:rPr>
              <a:t>Mafla Endara 2021</a:t>
            </a:r>
          </a:p>
        </p:txBody>
      </p:sp>
      <p:pic>
        <p:nvPicPr>
          <p:cNvPr id="7" name="Google Shape;198;p32">
            <a:extLst>
              <a:ext uri="{FF2B5EF4-FFF2-40B4-BE49-F238E27FC236}">
                <a16:creationId xmlns:a16="http://schemas.microsoft.com/office/drawing/2014/main" id="{96F202C1-CF45-1F48-A655-1ABF26A5044D}"/>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rot="5400000">
            <a:off x="1059222" y="1010635"/>
            <a:ext cx="1702828" cy="2066319"/>
          </a:xfrm>
          <a:prstGeom prst="rect">
            <a:avLst/>
          </a:prstGeom>
          <a:noFill/>
          <a:ln>
            <a:noFill/>
          </a:ln>
        </p:spPr>
      </p:pic>
      <p:pic>
        <p:nvPicPr>
          <p:cNvPr id="8" name="Picture 7">
            <a:extLst>
              <a:ext uri="{FF2B5EF4-FFF2-40B4-BE49-F238E27FC236}">
                <a16:creationId xmlns:a16="http://schemas.microsoft.com/office/drawing/2014/main" id="{4708D045-CA7A-A540-802F-663352CB77E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5400000">
            <a:off x="668484" y="3054430"/>
            <a:ext cx="2484306" cy="2066318"/>
          </a:xfrm>
          <a:prstGeom prst="rect">
            <a:avLst/>
          </a:prstGeom>
        </p:spPr>
      </p:pic>
      <p:sp>
        <p:nvSpPr>
          <p:cNvPr id="9" name="TextBox 8">
            <a:extLst>
              <a:ext uri="{FF2B5EF4-FFF2-40B4-BE49-F238E27FC236}">
                <a16:creationId xmlns:a16="http://schemas.microsoft.com/office/drawing/2014/main" id="{54214E5E-1470-664E-BFFA-AA52CD3846FF}"/>
              </a:ext>
            </a:extLst>
          </p:cNvPr>
          <p:cNvSpPr txBox="1"/>
          <p:nvPr/>
        </p:nvSpPr>
        <p:spPr>
          <a:xfrm rot="16200000">
            <a:off x="14682" y="3894069"/>
            <a:ext cx="1299470" cy="369332"/>
          </a:xfrm>
          <a:prstGeom prst="rect">
            <a:avLst/>
          </a:prstGeom>
          <a:noFill/>
        </p:spPr>
        <p:txBody>
          <a:bodyPr wrap="square" rtlCol="0">
            <a:spAutoFit/>
          </a:bodyPr>
          <a:lstStyle/>
          <a:p>
            <a:r>
              <a:rPr lang="en-SE" dirty="0">
                <a:solidFill>
                  <a:schemeClr val="bg1"/>
                </a:solidFill>
              </a:rPr>
              <a:t>Deng 2015</a:t>
            </a:r>
          </a:p>
        </p:txBody>
      </p:sp>
      <p:sp>
        <p:nvSpPr>
          <p:cNvPr id="10" name="TextBox 9">
            <a:extLst>
              <a:ext uri="{FF2B5EF4-FFF2-40B4-BE49-F238E27FC236}">
                <a16:creationId xmlns:a16="http://schemas.microsoft.com/office/drawing/2014/main" id="{F9D83C3C-17C8-4F4E-AE7E-BE060382E738}"/>
              </a:ext>
            </a:extLst>
          </p:cNvPr>
          <p:cNvSpPr txBox="1"/>
          <p:nvPr/>
        </p:nvSpPr>
        <p:spPr>
          <a:xfrm rot="16200000">
            <a:off x="-186368" y="1953779"/>
            <a:ext cx="1701568" cy="369332"/>
          </a:xfrm>
          <a:prstGeom prst="rect">
            <a:avLst/>
          </a:prstGeom>
          <a:noFill/>
        </p:spPr>
        <p:txBody>
          <a:bodyPr wrap="square" rtlCol="0">
            <a:spAutoFit/>
          </a:bodyPr>
          <a:lstStyle/>
          <a:p>
            <a:r>
              <a:rPr lang="en-SE" dirty="0">
                <a:solidFill>
                  <a:schemeClr val="bg1"/>
                </a:solidFill>
              </a:rPr>
              <a:t>Arellano 2023</a:t>
            </a:r>
          </a:p>
        </p:txBody>
      </p:sp>
    </p:spTree>
    <p:extLst>
      <p:ext uri="{BB962C8B-B14F-4D97-AF65-F5344CB8AC3E}">
        <p14:creationId xmlns:p14="http://schemas.microsoft.com/office/powerpoint/2010/main" val="530623993"/>
      </p:ext>
    </p:extLst>
  </p:cSld>
  <p:clrMapOvr>
    <a:masterClrMapping/>
  </p:clrMapOvr>
  <mc:AlternateContent xmlns:mc="http://schemas.openxmlformats.org/markup-compatibility/2006">
    <mc:Choice xmlns:p14="http://schemas.microsoft.com/office/powerpoint/2010/main" Requires="p14">
      <p:transition spd="slow" p14:dur="1500">
        <p:wipe/>
      </p:transition>
    </mc:Choice>
    <mc:Fallback>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collage of images of people in green clothing&#10;&#10;Description automatically generated">
            <a:extLst>
              <a:ext uri="{FF2B5EF4-FFF2-40B4-BE49-F238E27FC236}">
                <a16:creationId xmlns:a16="http://schemas.microsoft.com/office/drawing/2014/main" id="{49C00927-65E1-5449-A453-F8AF206CF25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a:fillRect/>
          </a:stretch>
        </p:blipFill>
        <p:spPr>
          <a:xfrm>
            <a:off x="7404552" y="45396"/>
            <a:ext cx="4569734" cy="6812604"/>
          </a:xfrm>
          <a:prstGeom prst="rect">
            <a:avLst/>
          </a:prstGeom>
        </p:spPr>
      </p:pic>
      <p:pic>
        <p:nvPicPr>
          <p:cNvPr id="4" name="Picture 3">
            <a:extLst>
              <a:ext uri="{FF2B5EF4-FFF2-40B4-BE49-F238E27FC236}">
                <a16:creationId xmlns:a16="http://schemas.microsoft.com/office/drawing/2014/main" id="{804AC951-24B8-A14F-9233-601BDD0072E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9851" y="0"/>
            <a:ext cx="7404552" cy="4073236"/>
          </a:xfrm>
          <a:prstGeom prst="rect">
            <a:avLst/>
          </a:prstGeom>
        </p:spPr>
      </p:pic>
      <p:pic>
        <p:nvPicPr>
          <p:cNvPr id="5" name="Picture 4" descr="A collage of images of people in green clothing&#10;&#10;Description automatically generated">
            <a:extLst>
              <a:ext uri="{FF2B5EF4-FFF2-40B4-BE49-F238E27FC236}">
                <a16:creationId xmlns:a16="http://schemas.microsoft.com/office/drawing/2014/main" id="{C0439A19-B428-8E4B-8A10-C7E1C4F1F51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919477" y="4073236"/>
            <a:ext cx="3526639" cy="2618508"/>
          </a:xfrm>
          <a:prstGeom prst="rect">
            <a:avLst/>
          </a:prstGeom>
        </p:spPr>
      </p:pic>
      <p:pic>
        <p:nvPicPr>
          <p:cNvPr id="9" name="Picture 8" descr="A qr code with black dots&#10;&#10;Description automatically generated">
            <a:extLst>
              <a:ext uri="{FF2B5EF4-FFF2-40B4-BE49-F238E27FC236}">
                <a16:creationId xmlns:a16="http://schemas.microsoft.com/office/drawing/2014/main" id="{7DCFFD6E-1E94-AD46-936B-BC4CF5A6B71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17713" y="4205972"/>
            <a:ext cx="2472479" cy="2485772"/>
          </a:xfrm>
          <a:prstGeom prst="rect">
            <a:avLst/>
          </a:prstGeom>
        </p:spPr>
      </p:pic>
      <p:pic>
        <p:nvPicPr>
          <p:cNvPr id="3" name="Picture 2" descr="A screenshot of a cell phone&#10;&#10;AI-generated content may be incorrect.">
            <a:extLst>
              <a:ext uri="{FF2B5EF4-FFF2-40B4-BE49-F238E27FC236}">
                <a16:creationId xmlns:a16="http://schemas.microsoft.com/office/drawing/2014/main" id="{543DED93-F840-23D8-2273-E302137480B3}"/>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14068" y="-28136"/>
            <a:ext cx="7371275" cy="4063140"/>
          </a:xfrm>
          <a:prstGeom prst="rect">
            <a:avLst/>
          </a:prstGeom>
        </p:spPr>
      </p:pic>
    </p:spTree>
    <p:extLst>
      <p:ext uri="{BB962C8B-B14F-4D97-AF65-F5344CB8AC3E}">
        <p14:creationId xmlns:p14="http://schemas.microsoft.com/office/powerpoint/2010/main" val="3866268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11696_0_figure_275404_ll5xdc(1).pdf"/>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842449"/>
            <a:ext cx="4976933" cy="4157254"/>
          </a:xfrm>
          <a:prstGeom prst="rect">
            <a:avLst/>
          </a:prstGeom>
        </p:spPr>
      </p:pic>
      <p:sp>
        <p:nvSpPr>
          <p:cNvPr id="12" name="Rektangel 4"/>
          <p:cNvSpPr/>
          <p:nvPr/>
        </p:nvSpPr>
        <p:spPr>
          <a:xfrm>
            <a:off x="416911" y="5315709"/>
            <a:ext cx="4143110" cy="369332"/>
          </a:xfrm>
          <a:prstGeom prst="rect">
            <a:avLst/>
          </a:prstGeom>
        </p:spPr>
        <p:txBody>
          <a:bodyPr wrap="square">
            <a:spAutoFit/>
          </a:bodyPr>
          <a:lstStyle/>
          <a:p>
            <a:pPr algn="r"/>
            <a:r>
              <a:rPr lang="en-GB" dirty="0" err="1"/>
              <a:t>Aleklett</a:t>
            </a:r>
            <a:r>
              <a:rPr lang="en-GB" dirty="0"/>
              <a:t> et al. &amp; Hammer 2018 ISMEJ</a:t>
            </a:r>
            <a:endParaRPr lang="sv-SE" dirty="0"/>
          </a:p>
        </p:txBody>
      </p:sp>
      <p:pic>
        <p:nvPicPr>
          <p:cNvPr id="14" name="Platshållare för innehåll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976933" y="858465"/>
            <a:ext cx="2634434" cy="2323221"/>
          </a:xfrm>
          <a:prstGeom prst="rect">
            <a:avLst/>
          </a:prstGeom>
        </p:spPr>
      </p:pic>
      <p:sp>
        <p:nvSpPr>
          <p:cNvPr id="15" name="Rektangel 4"/>
          <p:cNvSpPr/>
          <p:nvPr/>
        </p:nvSpPr>
        <p:spPr>
          <a:xfrm>
            <a:off x="4615595" y="3198410"/>
            <a:ext cx="3083872" cy="400110"/>
          </a:xfrm>
          <a:prstGeom prst="rect">
            <a:avLst/>
          </a:prstGeom>
        </p:spPr>
        <p:txBody>
          <a:bodyPr wrap="square">
            <a:spAutoFit/>
          </a:bodyPr>
          <a:lstStyle/>
          <a:p>
            <a:pPr algn="r"/>
            <a:r>
              <a:rPr lang="en-GB" sz="2000" dirty="0"/>
              <a:t>Design drawn in AutoCAD</a:t>
            </a:r>
            <a:endParaRPr lang="sv-SE" sz="2000" dirty="0"/>
          </a:p>
        </p:txBody>
      </p:sp>
      <p:sp>
        <p:nvSpPr>
          <p:cNvPr id="11" name="Rektangel 4"/>
          <p:cNvSpPr/>
          <p:nvPr/>
        </p:nvSpPr>
        <p:spPr>
          <a:xfrm>
            <a:off x="525202" y="90371"/>
            <a:ext cx="8606963" cy="646331"/>
          </a:xfrm>
          <a:prstGeom prst="rect">
            <a:avLst/>
          </a:prstGeom>
        </p:spPr>
        <p:txBody>
          <a:bodyPr wrap="square">
            <a:spAutoFit/>
          </a:bodyPr>
          <a:lstStyle/>
          <a:p>
            <a:pPr algn="ctr"/>
            <a:r>
              <a:rPr lang="en-GB" sz="3600" dirty="0"/>
              <a:t>Soil Chips</a:t>
            </a:r>
            <a:endParaRPr lang="sv-SE" sz="3600" dirty="0"/>
          </a:p>
        </p:txBody>
      </p:sp>
      <p:pic>
        <p:nvPicPr>
          <p:cNvPr id="7" name="Bildobjekt 5" descr="14479547_10153784052336367_2079653838243859355_n.jpg">
            <a:extLst>
              <a:ext uri="{FF2B5EF4-FFF2-40B4-BE49-F238E27FC236}">
                <a16:creationId xmlns:a16="http://schemas.microsoft.com/office/drawing/2014/main" id="{B22E1DFC-F3A4-FE4F-AD85-BAB5CABE77F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968129" y="3662038"/>
            <a:ext cx="2472144" cy="2553322"/>
          </a:xfrm>
          <a:prstGeom prst="rect">
            <a:avLst/>
          </a:prstGeom>
        </p:spPr>
      </p:pic>
      <p:sp>
        <p:nvSpPr>
          <p:cNvPr id="8" name="Rectangle 7">
            <a:extLst>
              <a:ext uri="{FF2B5EF4-FFF2-40B4-BE49-F238E27FC236}">
                <a16:creationId xmlns:a16="http://schemas.microsoft.com/office/drawing/2014/main" id="{2FFB8171-9EFE-6B42-9D99-83F1257CF2D7}"/>
              </a:ext>
            </a:extLst>
          </p:cNvPr>
          <p:cNvSpPr/>
          <p:nvPr/>
        </p:nvSpPr>
        <p:spPr>
          <a:xfrm>
            <a:off x="5584552" y="5846028"/>
            <a:ext cx="1855721" cy="369332"/>
          </a:xfrm>
          <a:prstGeom prst="rect">
            <a:avLst/>
          </a:prstGeom>
        </p:spPr>
        <p:txBody>
          <a:bodyPr wrap="none">
            <a:spAutoFit/>
          </a:bodyPr>
          <a:lstStyle/>
          <a:p>
            <a:r>
              <a:rPr lang="en-US" dirty="0">
                <a:solidFill>
                  <a:srgbClr val="FFFFFF"/>
                </a:solidFill>
              </a:rPr>
              <a:t>#</a:t>
            </a:r>
            <a:r>
              <a:rPr lang="en-US" dirty="0" err="1">
                <a:solidFill>
                  <a:srgbClr val="FFFFFF"/>
                </a:solidFill>
              </a:rPr>
              <a:t>distractinglysexy</a:t>
            </a:r>
            <a:endParaRPr lang="en-US" dirty="0">
              <a:solidFill>
                <a:srgbClr val="FFFFFF"/>
              </a:solidFill>
            </a:endParaRPr>
          </a:p>
        </p:txBody>
      </p:sp>
      <p:pic>
        <p:nvPicPr>
          <p:cNvPr id="13" name="Picture 12" descr="A picture containing diagram&#10;&#10;Description automatically generated">
            <a:extLst>
              <a:ext uri="{FF2B5EF4-FFF2-40B4-BE49-F238E27FC236}">
                <a16:creationId xmlns:a16="http://schemas.microsoft.com/office/drawing/2014/main" id="{88946F13-2944-A14E-945C-6AAD3F9A3502}"/>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140430" y="166950"/>
            <a:ext cx="3526368" cy="3066176"/>
          </a:xfrm>
          <a:prstGeom prst="rect">
            <a:avLst/>
          </a:prstGeom>
        </p:spPr>
      </p:pic>
      <p:sp>
        <p:nvSpPr>
          <p:cNvPr id="2" name="TextBox 1">
            <a:extLst>
              <a:ext uri="{FF2B5EF4-FFF2-40B4-BE49-F238E27FC236}">
                <a16:creationId xmlns:a16="http://schemas.microsoft.com/office/drawing/2014/main" id="{CAB400EE-C9B4-274F-A60E-7ACB936459DA}"/>
              </a:ext>
            </a:extLst>
          </p:cNvPr>
          <p:cNvSpPr txBox="1"/>
          <p:nvPr/>
        </p:nvSpPr>
        <p:spPr>
          <a:xfrm>
            <a:off x="10706278" y="3238021"/>
            <a:ext cx="1259695" cy="646331"/>
          </a:xfrm>
          <a:prstGeom prst="rect">
            <a:avLst/>
          </a:prstGeom>
          <a:noFill/>
        </p:spPr>
        <p:txBody>
          <a:bodyPr wrap="square" rtlCol="0">
            <a:spAutoFit/>
          </a:bodyPr>
          <a:lstStyle/>
          <a:p>
            <a:r>
              <a:rPr lang="en-SE" dirty="0"/>
              <a:t>Arellano  et al. 2023</a:t>
            </a:r>
          </a:p>
        </p:txBody>
      </p:sp>
      <p:pic>
        <p:nvPicPr>
          <p:cNvPr id="3" name="Picture 2" descr="A picture containing indoor&#10;&#10;Description automatically generated">
            <a:extLst>
              <a:ext uri="{FF2B5EF4-FFF2-40B4-BE49-F238E27FC236}">
                <a16:creationId xmlns:a16="http://schemas.microsoft.com/office/drawing/2014/main" id="{00F122BD-8CF0-D5F3-BBA8-DA70303C1C6E}"/>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8140430" y="3364558"/>
            <a:ext cx="2383743" cy="4158437"/>
          </a:xfrm>
          <a:prstGeom prst="rect">
            <a:avLst/>
          </a:prstGeom>
        </p:spPr>
      </p:pic>
      <p:sp>
        <p:nvSpPr>
          <p:cNvPr id="4" name="TextBox 3">
            <a:extLst>
              <a:ext uri="{FF2B5EF4-FFF2-40B4-BE49-F238E27FC236}">
                <a16:creationId xmlns:a16="http://schemas.microsoft.com/office/drawing/2014/main" id="{65F2CE6C-BF40-DAE5-7C02-4075ECE2079C}"/>
              </a:ext>
            </a:extLst>
          </p:cNvPr>
          <p:cNvSpPr txBox="1"/>
          <p:nvPr/>
        </p:nvSpPr>
        <p:spPr>
          <a:xfrm>
            <a:off x="10697911" y="5892194"/>
            <a:ext cx="1259695" cy="646331"/>
          </a:xfrm>
          <a:prstGeom prst="rect">
            <a:avLst/>
          </a:prstGeom>
          <a:noFill/>
        </p:spPr>
        <p:txBody>
          <a:bodyPr wrap="square" rtlCol="0">
            <a:spAutoFit/>
          </a:bodyPr>
          <a:lstStyle/>
          <a:p>
            <a:r>
              <a:rPr lang="en-SE" dirty="0"/>
              <a:t>Zou  et al. in prep</a:t>
            </a:r>
          </a:p>
        </p:txBody>
      </p:sp>
    </p:spTree>
    <p:extLst>
      <p:ext uri="{BB962C8B-B14F-4D97-AF65-F5344CB8AC3E}">
        <p14:creationId xmlns:p14="http://schemas.microsoft.com/office/powerpoint/2010/main" val="24210730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1"/>
          <p:cNvSpPr txBox="1">
            <a:spLocks/>
          </p:cNvSpPr>
          <p:nvPr/>
        </p:nvSpPr>
        <p:spPr>
          <a:xfrm>
            <a:off x="1163546" y="1016000"/>
            <a:ext cx="9004300" cy="674688"/>
          </a:xfrm>
          <a:prstGeom prst="rect">
            <a:avLst/>
          </a:prstGeom>
        </p:spPr>
        <p:txBody>
          <a:bodyPr vert="horz" lIns="91440" tIns="45720" rIns="91440" bIns="45720" rtlCol="0" anchor="ctr">
            <a:normAutofit fontScale="925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sv-SE" dirty="0"/>
              <a:t>The </a:t>
            </a:r>
            <a:r>
              <a:rPr lang="sv-SE" dirty="0" err="1"/>
              <a:t>path</a:t>
            </a:r>
            <a:r>
              <a:rPr lang="sv-SE" dirty="0"/>
              <a:t> </a:t>
            </a:r>
            <a:r>
              <a:rPr lang="sv-SE" dirty="0" err="1"/>
              <a:t>of</a:t>
            </a:r>
            <a:r>
              <a:rPr lang="sv-SE" dirty="0"/>
              <a:t> </a:t>
            </a:r>
            <a:r>
              <a:rPr lang="sv-SE" dirty="0" err="1"/>
              <a:t>least</a:t>
            </a:r>
            <a:r>
              <a:rPr lang="sv-SE" dirty="0"/>
              <a:t> </a:t>
            </a:r>
            <a:r>
              <a:rPr lang="sv-SE" dirty="0" err="1"/>
              <a:t>resistance</a:t>
            </a:r>
            <a:endParaRPr lang="sv-SE" dirty="0"/>
          </a:p>
        </p:txBody>
      </p:sp>
      <p:pic>
        <p:nvPicPr>
          <p:cNvPr id="3" name="Bildobjekt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98516" y="136901"/>
            <a:ext cx="10972800" cy="6163030"/>
          </a:xfrm>
          <a:prstGeom prst="rect">
            <a:avLst/>
          </a:prstGeom>
        </p:spPr>
      </p:pic>
      <p:sp>
        <p:nvSpPr>
          <p:cNvPr id="6" name="Rubrik 1">
            <a:extLst>
              <a:ext uri="{FF2B5EF4-FFF2-40B4-BE49-F238E27FC236}">
                <a16:creationId xmlns:a16="http://schemas.microsoft.com/office/drawing/2014/main" id="{52127148-AE5D-FD44-B471-4EB40830F20D}"/>
              </a:ext>
            </a:extLst>
          </p:cNvPr>
          <p:cNvSpPr txBox="1">
            <a:spLocks/>
          </p:cNvSpPr>
          <p:nvPr/>
        </p:nvSpPr>
        <p:spPr>
          <a:xfrm>
            <a:off x="7320319" y="5987983"/>
            <a:ext cx="4250997" cy="828453"/>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sv-SE" sz="1800" dirty="0" err="1"/>
              <a:t>Aleklett</a:t>
            </a:r>
            <a:r>
              <a:rPr lang="sv-SE" sz="1800" dirty="0"/>
              <a:t>, et al.,  Hammer ISME J 2018</a:t>
            </a:r>
          </a:p>
        </p:txBody>
      </p:sp>
      <p:sp>
        <p:nvSpPr>
          <p:cNvPr id="2" name="Rectangle 1">
            <a:extLst>
              <a:ext uri="{FF2B5EF4-FFF2-40B4-BE49-F238E27FC236}">
                <a16:creationId xmlns:a16="http://schemas.microsoft.com/office/drawing/2014/main" id="{3782B4AE-9DF7-ACB1-1D4C-E89FC4190353}"/>
              </a:ext>
            </a:extLst>
          </p:cNvPr>
          <p:cNvSpPr/>
          <p:nvPr/>
        </p:nvSpPr>
        <p:spPr>
          <a:xfrm>
            <a:off x="980902" y="55621"/>
            <a:ext cx="4039986" cy="11752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E" dirty="0"/>
          </a:p>
        </p:txBody>
      </p:sp>
    </p:spTree>
    <p:extLst>
      <p:ext uri="{BB962C8B-B14F-4D97-AF65-F5344CB8AC3E}">
        <p14:creationId xmlns:p14="http://schemas.microsoft.com/office/powerpoint/2010/main" val="36477915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DAC8F8-5D6E-4305-9350-BE960FB18FAE}"/>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2197DCE1-4766-D3D1-B4BA-76AC84AC76B7}"/>
              </a:ext>
            </a:extLst>
          </p:cNvPr>
          <p:cNvPicPr>
            <a:picLocks noChangeAspect="1"/>
          </p:cNvPicPr>
          <p:nvPr/>
        </p:nvPicPr>
        <p:blipFill>
          <a:blip r:embed="rId3"/>
          <a:stretch>
            <a:fillRect/>
          </a:stretch>
        </p:blipFill>
        <p:spPr>
          <a:xfrm>
            <a:off x="0" y="656939"/>
            <a:ext cx="6786947" cy="3739365"/>
          </a:xfrm>
          <a:prstGeom prst="rect">
            <a:avLst/>
          </a:prstGeom>
        </p:spPr>
      </p:pic>
      <p:pic>
        <p:nvPicPr>
          <p:cNvPr id="8" name="Picture 7" descr="Screen Shot 2019-05-01 at 23.47.22.png">
            <a:extLst>
              <a:ext uri="{FF2B5EF4-FFF2-40B4-BE49-F238E27FC236}">
                <a16:creationId xmlns:a16="http://schemas.microsoft.com/office/drawing/2014/main" id="{32E20235-7587-9BBC-C1F1-827CEFB22DC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027769" y="1697159"/>
            <a:ext cx="3750920" cy="4295190"/>
          </a:xfrm>
          <a:prstGeom prst="rect">
            <a:avLst/>
          </a:prstGeom>
        </p:spPr>
      </p:pic>
      <p:sp>
        <p:nvSpPr>
          <p:cNvPr id="9" name="TextBox 8">
            <a:extLst>
              <a:ext uri="{FF2B5EF4-FFF2-40B4-BE49-F238E27FC236}">
                <a16:creationId xmlns:a16="http://schemas.microsoft.com/office/drawing/2014/main" id="{F1D6EFEF-76B6-8ECF-839A-811C9B4DFD78}"/>
              </a:ext>
            </a:extLst>
          </p:cNvPr>
          <p:cNvSpPr txBox="1"/>
          <p:nvPr/>
        </p:nvSpPr>
        <p:spPr>
          <a:xfrm>
            <a:off x="3718054" y="413468"/>
            <a:ext cx="8253670" cy="1077218"/>
          </a:xfrm>
          <a:prstGeom prst="rect">
            <a:avLst/>
          </a:prstGeom>
          <a:noFill/>
        </p:spPr>
        <p:txBody>
          <a:bodyPr wrap="none" rtlCol="0">
            <a:spAutoFit/>
          </a:bodyPr>
          <a:lstStyle/>
          <a:p>
            <a:pPr algn="r"/>
            <a:r>
              <a:rPr lang="en-SE" sz="3200" dirty="0">
                <a:latin typeface="Calibri Light" panose="020F0302020204030204" pitchFamily="34" charset="0"/>
                <a:cs typeface="Calibri Light" panose="020F0302020204030204" pitchFamily="34" charset="0"/>
              </a:rPr>
              <a:t>What is spatial availability for microbes?</a:t>
            </a:r>
          </a:p>
          <a:p>
            <a:pPr algn="r"/>
            <a:r>
              <a:rPr lang="en-SE" sz="3200" dirty="0">
                <a:latin typeface="Calibri Light" panose="020F0302020204030204" pitchFamily="34" charset="0"/>
                <a:cs typeface="Calibri Light" panose="020F0302020204030204" pitchFamily="34" charset="0"/>
              </a:rPr>
              <a:t>Can organic matter “hide” in the soil pore space?</a:t>
            </a:r>
          </a:p>
        </p:txBody>
      </p:sp>
    </p:spTree>
    <p:extLst>
      <p:ext uri="{BB962C8B-B14F-4D97-AF65-F5344CB8AC3E}">
        <p14:creationId xmlns:p14="http://schemas.microsoft.com/office/powerpoint/2010/main" val="1271052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7941B2D-4BAB-5B4A-87B7-4EFA2E537CCA}"/>
              </a:ext>
            </a:extLst>
          </p:cNvPr>
          <p:cNvSpPr/>
          <p:nvPr/>
        </p:nvSpPr>
        <p:spPr>
          <a:xfrm>
            <a:off x="8367546" y="6076432"/>
            <a:ext cx="6114246" cy="369332"/>
          </a:xfrm>
          <a:prstGeom prst="rect">
            <a:avLst/>
          </a:prstGeom>
        </p:spPr>
        <p:txBody>
          <a:bodyPr wrap="square">
            <a:spAutoFit/>
          </a:bodyPr>
          <a:lstStyle/>
          <a:p>
            <a:r>
              <a:rPr lang="en-US" dirty="0">
                <a:solidFill>
                  <a:schemeClr val="bg1"/>
                </a:solidFill>
                <a:highlight>
                  <a:srgbClr val="000000"/>
                </a:highlight>
              </a:rPr>
              <a:t>Arellano et al. 2023 Current Biology</a:t>
            </a:r>
          </a:p>
        </p:txBody>
      </p:sp>
      <p:pic>
        <p:nvPicPr>
          <p:cNvPr id="3" name="Picture 2" descr="A green and orange light on a black background&#10;&#10;Description automatically generated">
            <a:extLst>
              <a:ext uri="{FF2B5EF4-FFF2-40B4-BE49-F238E27FC236}">
                <a16:creationId xmlns:a16="http://schemas.microsoft.com/office/drawing/2014/main" id="{1A23B6E7-843F-88A8-36A4-7EF0D0094E7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078111">
            <a:off x="1839442" y="-1083834"/>
            <a:ext cx="1294215" cy="3812687"/>
          </a:xfrm>
          <a:prstGeom prst="rect">
            <a:avLst/>
          </a:prstGeom>
        </p:spPr>
      </p:pic>
      <p:sp>
        <p:nvSpPr>
          <p:cNvPr id="5" name="Rectangle 4">
            <a:extLst>
              <a:ext uri="{FF2B5EF4-FFF2-40B4-BE49-F238E27FC236}">
                <a16:creationId xmlns:a16="http://schemas.microsoft.com/office/drawing/2014/main" id="{6E116F52-DAFC-91C6-9F72-3942AEBECE6E}"/>
              </a:ext>
            </a:extLst>
          </p:cNvPr>
          <p:cNvSpPr/>
          <p:nvPr/>
        </p:nvSpPr>
        <p:spPr>
          <a:xfrm>
            <a:off x="5597840" y="5758848"/>
            <a:ext cx="6378559" cy="369332"/>
          </a:xfrm>
          <a:prstGeom prst="rect">
            <a:avLst/>
          </a:prstGeom>
        </p:spPr>
        <p:txBody>
          <a:bodyPr wrap="square">
            <a:spAutoFit/>
          </a:bodyPr>
          <a:lstStyle/>
          <a:p>
            <a:pPr algn="r"/>
            <a:r>
              <a:rPr lang="en-US" dirty="0">
                <a:solidFill>
                  <a:schemeClr val="bg1"/>
                </a:solidFill>
              </a:rPr>
              <a:t>Arellano et al. 2021 Nat </a:t>
            </a:r>
            <a:r>
              <a:rPr lang="en-US" dirty="0" err="1">
                <a:solidFill>
                  <a:schemeClr val="bg1"/>
                </a:solidFill>
              </a:rPr>
              <a:t>ComBiol</a:t>
            </a:r>
            <a:endParaRPr lang="en-US" dirty="0">
              <a:solidFill>
                <a:schemeClr val="bg1"/>
              </a:solidFill>
            </a:endParaRPr>
          </a:p>
        </p:txBody>
      </p:sp>
      <p:pic>
        <p:nvPicPr>
          <p:cNvPr id="8" name="Picture 7">
            <a:extLst>
              <a:ext uri="{FF2B5EF4-FFF2-40B4-BE49-F238E27FC236}">
                <a16:creationId xmlns:a16="http://schemas.microsoft.com/office/drawing/2014/main" id="{81C71041-AEC8-47C7-4533-2A737629F6FF}"/>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7439771" y="1681677"/>
            <a:ext cx="1976543" cy="2684643"/>
          </a:xfrm>
          <a:prstGeom prst="rect">
            <a:avLst/>
          </a:prstGeom>
        </p:spPr>
      </p:pic>
      <p:pic>
        <p:nvPicPr>
          <p:cNvPr id="10" name="Picture 9">
            <a:extLst>
              <a:ext uri="{FF2B5EF4-FFF2-40B4-BE49-F238E27FC236}">
                <a16:creationId xmlns:a16="http://schemas.microsoft.com/office/drawing/2014/main" id="{EC7EE410-A35D-F498-2D48-E212AB606E2A}"/>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9637329" y="1708150"/>
            <a:ext cx="2126794" cy="2709918"/>
          </a:xfrm>
          <a:prstGeom prst="rect">
            <a:avLst/>
          </a:prstGeom>
        </p:spPr>
      </p:pic>
      <p:pic>
        <p:nvPicPr>
          <p:cNvPr id="12" name="Picture 11">
            <a:extLst>
              <a:ext uri="{FF2B5EF4-FFF2-40B4-BE49-F238E27FC236}">
                <a16:creationId xmlns:a16="http://schemas.microsoft.com/office/drawing/2014/main" id="{79A6866A-4962-4B72-CBDF-0D28384199F8}"/>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5897554" y="1681677"/>
            <a:ext cx="1380446" cy="2690503"/>
          </a:xfrm>
          <a:prstGeom prst="rect">
            <a:avLst/>
          </a:prstGeom>
        </p:spPr>
      </p:pic>
      <p:pic>
        <p:nvPicPr>
          <p:cNvPr id="16" name="Picture 15">
            <a:extLst>
              <a:ext uri="{FF2B5EF4-FFF2-40B4-BE49-F238E27FC236}">
                <a16:creationId xmlns:a16="http://schemas.microsoft.com/office/drawing/2014/main" id="{F03F9868-411C-F64F-593C-E3A1E3F44FD0}"/>
              </a:ext>
            </a:extLst>
          </p:cNvPr>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a:off x="7566656" y="4058662"/>
            <a:ext cx="1702594" cy="307658"/>
          </a:xfrm>
          <a:prstGeom prst="rect">
            <a:avLst/>
          </a:prstGeom>
        </p:spPr>
      </p:pic>
      <p:pic>
        <p:nvPicPr>
          <p:cNvPr id="17" name="Picture 16">
            <a:extLst>
              <a:ext uri="{FF2B5EF4-FFF2-40B4-BE49-F238E27FC236}">
                <a16:creationId xmlns:a16="http://schemas.microsoft.com/office/drawing/2014/main" id="{67591047-793A-C139-0D76-27EF0764D9B3}"/>
              </a:ext>
            </a:extLst>
          </p:cNvPr>
          <p:cNvPicPr>
            <a:picLocks noChangeAspect="1"/>
          </p:cNvPicPr>
          <p:nvPr/>
        </p:nvPicPr>
        <p:blipFill>
          <a:blip r:embed="rId8" cstate="screen">
            <a:extLst>
              <a:ext uri="{28A0092B-C50C-407E-A947-70E740481C1C}">
                <a14:useLocalDpi xmlns:a14="http://schemas.microsoft.com/office/drawing/2010/main"/>
              </a:ext>
            </a:extLst>
          </a:blip>
          <a:srcRect l="-1"/>
          <a:stretch>
            <a:fillRect/>
          </a:stretch>
        </p:blipFill>
        <p:spPr>
          <a:xfrm>
            <a:off x="5948817" y="4152010"/>
            <a:ext cx="1277919" cy="234000"/>
          </a:xfrm>
          <a:prstGeom prst="rect">
            <a:avLst/>
          </a:prstGeom>
        </p:spPr>
      </p:pic>
      <p:sp>
        <p:nvSpPr>
          <p:cNvPr id="18" name="Rectangle 17">
            <a:extLst>
              <a:ext uri="{FF2B5EF4-FFF2-40B4-BE49-F238E27FC236}">
                <a16:creationId xmlns:a16="http://schemas.microsoft.com/office/drawing/2014/main" id="{7F09A8A0-FF0E-12BB-448C-14F6D371B6B4}"/>
              </a:ext>
            </a:extLst>
          </p:cNvPr>
          <p:cNvSpPr/>
          <p:nvPr/>
        </p:nvSpPr>
        <p:spPr>
          <a:xfrm>
            <a:off x="7951587" y="6352624"/>
            <a:ext cx="4768144" cy="369332"/>
          </a:xfrm>
          <a:prstGeom prst="rect">
            <a:avLst/>
          </a:prstGeom>
        </p:spPr>
        <p:txBody>
          <a:bodyPr wrap="square">
            <a:spAutoFit/>
          </a:bodyPr>
          <a:lstStyle/>
          <a:p>
            <a:r>
              <a:rPr lang="en-US" dirty="0">
                <a:solidFill>
                  <a:schemeClr val="bg1"/>
                </a:solidFill>
              </a:rPr>
              <a:t>Arellano et al. 2025 Microbiol Spectrum</a:t>
            </a:r>
          </a:p>
        </p:txBody>
      </p:sp>
      <p:sp>
        <p:nvSpPr>
          <p:cNvPr id="19" name="TextBox 18">
            <a:extLst>
              <a:ext uri="{FF2B5EF4-FFF2-40B4-BE49-F238E27FC236}">
                <a16:creationId xmlns:a16="http://schemas.microsoft.com/office/drawing/2014/main" id="{9D8055E4-391F-D2BC-B5FF-5A440722791A}"/>
              </a:ext>
            </a:extLst>
          </p:cNvPr>
          <p:cNvSpPr txBox="1"/>
          <p:nvPr/>
        </p:nvSpPr>
        <p:spPr>
          <a:xfrm>
            <a:off x="679171" y="6221990"/>
            <a:ext cx="6290568" cy="369332"/>
          </a:xfrm>
          <a:prstGeom prst="rect">
            <a:avLst/>
          </a:prstGeom>
          <a:noFill/>
        </p:spPr>
        <p:txBody>
          <a:bodyPr wrap="none" rtlCol="0">
            <a:spAutoFit/>
          </a:bodyPr>
          <a:lstStyle/>
          <a:p>
            <a:r>
              <a:rPr lang="en-SE" i="1" dirty="0">
                <a:solidFill>
                  <a:schemeClr val="bg1"/>
                </a:solidFill>
              </a:rPr>
              <a:t>Coprinopsis cinerea</a:t>
            </a:r>
            <a:r>
              <a:rPr lang="en-SE" dirty="0">
                <a:solidFill>
                  <a:schemeClr val="bg1"/>
                </a:solidFill>
              </a:rPr>
              <a:t> and </a:t>
            </a:r>
            <a:r>
              <a:rPr lang="en-SE" i="1" dirty="0">
                <a:solidFill>
                  <a:schemeClr val="bg1"/>
                </a:solidFill>
              </a:rPr>
              <a:t>Pseudomonas putida </a:t>
            </a:r>
            <a:r>
              <a:rPr lang="en-SE" dirty="0">
                <a:solidFill>
                  <a:schemeClr val="bg1"/>
                </a:solidFill>
              </a:rPr>
              <a:t>in microspaces</a:t>
            </a:r>
          </a:p>
        </p:txBody>
      </p:sp>
      <p:sp>
        <p:nvSpPr>
          <p:cNvPr id="20" name="TextBox 19">
            <a:extLst>
              <a:ext uri="{FF2B5EF4-FFF2-40B4-BE49-F238E27FC236}">
                <a16:creationId xmlns:a16="http://schemas.microsoft.com/office/drawing/2014/main" id="{3B5D7092-63A9-B126-908D-17FA3E72FA06}"/>
              </a:ext>
            </a:extLst>
          </p:cNvPr>
          <p:cNvSpPr txBox="1"/>
          <p:nvPr/>
        </p:nvSpPr>
        <p:spPr>
          <a:xfrm>
            <a:off x="7009132" y="4642512"/>
            <a:ext cx="3394071" cy="369332"/>
          </a:xfrm>
          <a:prstGeom prst="rect">
            <a:avLst/>
          </a:prstGeom>
          <a:noFill/>
        </p:spPr>
        <p:txBody>
          <a:bodyPr wrap="none" rtlCol="0">
            <a:spAutoFit/>
          </a:bodyPr>
          <a:lstStyle/>
          <a:p>
            <a:r>
              <a:rPr lang="en-SE" i="1" dirty="0">
                <a:solidFill>
                  <a:schemeClr val="bg1"/>
                </a:solidFill>
              </a:rPr>
              <a:t>--&gt; </a:t>
            </a:r>
            <a:r>
              <a:rPr lang="en-GB" i="1" dirty="0">
                <a:solidFill>
                  <a:schemeClr val="bg1"/>
                </a:solidFill>
              </a:rPr>
              <a:t>I</a:t>
            </a:r>
            <a:r>
              <a:rPr lang="en-SE" i="1" dirty="0">
                <a:solidFill>
                  <a:schemeClr val="bg1"/>
                </a:solidFill>
              </a:rPr>
              <a:t>ncreasing spatial complexity</a:t>
            </a:r>
            <a:endParaRPr lang="en-SE" dirty="0">
              <a:solidFill>
                <a:schemeClr val="bg1"/>
              </a:solidFill>
            </a:endParaRPr>
          </a:p>
        </p:txBody>
      </p:sp>
      <p:sp>
        <p:nvSpPr>
          <p:cNvPr id="21" name="TextBox 20">
            <a:extLst>
              <a:ext uri="{FF2B5EF4-FFF2-40B4-BE49-F238E27FC236}">
                <a16:creationId xmlns:a16="http://schemas.microsoft.com/office/drawing/2014/main" id="{66ED65D8-5632-4D24-477B-9D8A28D65A01}"/>
              </a:ext>
            </a:extLst>
          </p:cNvPr>
          <p:cNvSpPr txBox="1"/>
          <p:nvPr/>
        </p:nvSpPr>
        <p:spPr>
          <a:xfrm>
            <a:off x="6276846" y="1042013"/>
            <a:ext cx="726930" cy="369332"/>
          </a:xfrm>
          <a:prstGeom prst="rect">
            <a:avLst/>
          </a:prstGeom>
          <a:noFill/>
        </p:spPr>
        <p:txBody>
          <a:bodyPr wrap="none" rtlCol="0">
            <a:spAutoFit/>
          </a:bodyPr>
          <a:lstStyle/>
          <a:p>
            <a:r>
              <a:rPr lang="en-SE" dirty="0">
                <a:solidFill>
                  <a:schemeClr val="bg1"/>
                </a:solidFill>
              </a:rPr>
              <a:t>Fungi</a:t>
            </a:r>
          </a:p>
        </p:txBody>
      </p:sp>
      <p:sp>
        <p:nvSpPr>
          <p:cNvPr id="22" name="TextBox 21">
            <a:extLst>
              <a:ext uri="{FF2B5EF4-FFF2-40B4-BE49-F238E27FC236}">
                <a16:creationId xmlns:a16="http://schemas.microsoft.com/office/drawing/2014/main" id="{EA4F82AA-0D0C-213F-22BA-052FE8F47595}"/>
              </a:ext>
            </a:extLst>
          </p:cNvPr>
          <p:cNvSpPr txBox="1"/>
          <p:nvPr/>
        </p:nvSpPr>
        <p:spPr>
          <a:xfrm>
            <a:off x="7951587" y="1028684"/>
            <a:ext cx="1020279" cy="369332"/>
          </a:xfrm>
          <a:prstGeom prst="rect">
            <a:avLst/>
          </a:prstGeom>
          <a:noFill/>
        </p:spPr>
        <p:txBody>
          <a:bodyPr wrap="none" rtlCol="0">
            <a:spAutoFit/>
          </a:bodyPr>
          <a:lstStyle/>
          <a:p>
            <a:r>
              <a:rPr lang="en-SE" dirty="0">
                <a:solidFill>
                  <a:schemeClr val="bg1"/>
                </a:solidFill>
              </a:rPr>
              <a:t>Bacteria</a:t>
            </a:r>
          </a:p>
        </p:txBody>
      </p:sp>
      <p:sp>
        <p:nvSpPr>
          <p:cNvPr id="23" name="TextBox 22">
            <a:extLst>
              <a:ext uri="{FF2B5EF4-FFF2-40B4-BE49-F238E27FC236}">
                <a16:creationId xmlns:a16="http://schemas.microsoft.com/office/drawing/2014/main" id="{7307AB60-5330-02B7-8F63-D3A183FD8CAD}"/>
              </a:ext>
            </a:extLst>
          </p:cNvPr>
          <p:cNvSpPr txBox="1"/>
          <p:nvPr/>
        </p:nvSpPr>
        <p:spPr>
          <a:xfrm>
            <a:off x="9694630" y="1028684"/>
            <a:ext cx="1751505" cy="369332"/>
          </a:xfrm>
          <a:prstGeom prst="rect">
            <a:avLst/>
          </a:prstGeom>
          <a:noFill/>
        </p:spPr>
        <p:txBody>
          <a:bodyPr wrap="none" rtlCol="0">
            <a:spAutoFit/>
          </a:bodyPr>
          <a:lstStyle/>
          <a:p>
            <a:r>
              <a:rPr lang="en-SE" dirty="0">
                <a:solidFill>
                  <a:schemeClr val="bg1"/>
                </a:solidFill>
              </a:rPr>
              <a:t>OC degradation</a:t>
            </a:r>
          </a:p>
        </p:txBody>
      </p:sp>
      <p:pic>
        <p:nvPicPr>
          <p:cNvPr id="25" name="Picture 24">
            <a:extLst>
              <a:ext uri="{FF2B5EF4-FFF2-40B4-BE49-F238E27FC236}">
                <a16:creationId xmlns:a16="http://schemas.microsoft.com/office/drawing/2014/main" id="{B762E635-35D1-6102-61E1-4E2AA57A4400}"/>
              </a:ext>
            </a:extLst>
          </p:cNvPr>
          <p:cNvPicPr>
            <a:picLocks noChangeAspect="1"/>
          </p:cNvPicPr>
          <p:nvPr/>
        </p:nvPicPr>
        <p:blipFill>
          <a:blip r:embed="rId9"/>
          <a:stretch>
            <a:fillRect/>
          </a:stretch>
        </p:blipFill>
        <p:spPr>
          <a:xfrm>
            <a:off x="705382" y="1645020"/>
            <a:ext cx="4603802" cy="4603802"/>
          </a:xfrm>
          <a:prstGeom prst="rect">
            <a:avLst/>
          </a:prstGeom>
        </p:spPr>
      </p:pic>
    </p:spTree>
    <p:extLst>
      <p:ext uri="{BB962C8B-B14F-4D97-AF65-F5344CB8AC3E}">
        <p14:creationId xmlns:p14="http://schemas.microsoft.com/office/powerpoint/2010/main" val="811070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B94524-10EC-2570-EFAE-385FE2778F3C}"/>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8C5AF22E-1EC4-BD50-1CEC-C9EA175C791D}"/>
              </a:ext>
            </a:extLst>
          </p:cNvPr>
          <p:cNvPicPr>
            <a:picLocks noChangeAspect="1"/>
          </p:cNvPicPr>
          <p:nvPr/>
        </p:nvPicPr>
        <p:blipFill>
          <a:blip r:embed="rId3"/>
          <a:stretch>
            <a:fillRect/>
          </a:stretch>
        </p:blipFill>
        <p:spPr>
          <a:xfrm>
            <a:off x="-216131" y="1948219"/>
            <a:ext cx="8096596" cy="5344212"/>
          </a:xfrm>
          <a:prstGeom prst="rect">
            <a:avLst/>
          </a:prstGeom>
        </p:spPr>
      </p:pic>
      <p:sp>
        <p:nvSpPr>
          <p:cNvPr id="4" name="Rectangle 3">
            <a:extLst>
              <a:ext uri="{FF2B5EF4-FFF2-40B4-BE49-F238E27FC236}">
                <a16:creationId xmlns:a16="http://schemas.microsoft.com/office/drawing/2014/main" id="{B58736E1-8991-241D-420D-F3754C7CE646}"/>
              </a:ext>
            </a:extLst>
          </p:cNvPr>
          <p:cNvSpPr/>
          <p:nvPr/>
        </p:nvSpPr>
        <p:spPr>
          <a:xfrm>
            <a:off x="-432262" y="1651665"/>
            <a:ext cx="4472248" cy="132429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E" dirty="0"/>
          </a:p>
        </p:txBody>
      </p:sp>
      <p:sp>
        <p:nvSpPr>
          <p:cNvPr id="5" name="Rectangle 4">
            <a:extLst>
              <a:ext uri="{FF2B5EF4-FFF2-40B4-BE49-F238E27FC236}">
                <a16:creationId xmlns:a16="http://schemas.microsoft.com/office/drawing/2014/main" id="{AFE07846-2986-1C61-EF77-C7B5E4EA33F8}"/>
              </a:ext>
            </a:extLst>
          </p:cNvPr>
          <p:cNvSpPr/>
          <p:nvPr/>
        </p:nvSpPr>
        <p:spPr>
          <a:xfrm>
            <a:off x="5131607" y="4141425"/>
            <a:ext cx="3972635" cy="31510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E" dirty="0"/>
          </a:p>
        </p:txBody>
      </p:sp>
    </p:spTree>
    <p:extLst>
      <p:ext uri="{BB962C8B-B14F-4D97-AF65-F5344CB8AC3E}">
        <p14:creationId xmlns:p14="http://schemas.microsoft.com/office/powerpoint/2010/main" val="40601229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118EDD11-866B-B84B-B44B-3A4FC409883F}"/>
              </a:ext>
            </a:extLst>
          </p:cNvPr>
          <p:cNvSpPr txBox="1"/>
          <p:nvPr/>
        </p:nvSpPr>
        <p:spPr>
          <a:xfrm>
            <a:off x="6541481" y="717239"/>
            <a:ext cx="5024074" cy="523220"/>
          </a:xfrm>
          <a:prstGeom prst="rect">
            <a:avLst/>
          </a:prstGeom>
          <a:noFill/>
        </p:spPr>
        <p:txBody>
          <a:bodyPr wrap="square" rtlCol="0">
            <a:spAutoFit/>
          </a:bodyPr>
          <a:lstStyle/>
          <a:p>
            <a:r>
              <a:rPr lang="en-SE" sz="2800" dirty="0">
                <a:latin typeface="Helvetica Neue Light" panose="02000403000000020004" pitchFamily="2" charset="0"/>
                <a:ea typeface="Helvetica Neue Light" panose="02000403000000020004" pitchFamily="2" charset="0"/>
              </a:rPr>
              <a:t>Anoxic microsites</a:t>
            </a:r>
          </a:p>
        </p:txBody>
      </p:sp>
      <p:pic>
        <p:nvPicPr>
          <p:cNvPr id="6" name="Picture 5">
            <a:extLst>
              <a:ext uri="{FF2B5EF4-FFF2-40B4-BE49-F238E27FC236}">
                <a16:creationId xmlns:a16="http://schemas.microsoft.com/office/drawing/2014/main" id="{56E9E074-26BD-EA48-A4C5-9B51EB89BAA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96783" y="1337849"/>
            <a:ext cx="1759353" cy="1787428"/>
          </a:xfrm>
          <a:prstGeom prst="rect">
            <a:avLst/>
          </a:prstGeom>
        </p:spPr>
      </p:pic>
      <p:pic>
        <p:nvPicPr>
          <p:cNvPr id="15" name="Picture 14">
            <a:extLst>
              <a:ext uri="{FF2B5EF4-FFF2-40B4-BE49-F238E27FC236}">
                <a16:creationId xmlns:a16="http://schemas.microsoft.com/office/drawing/2014/main" id="{1895EE07-862B-FF4A-A971-EFF0FEFE748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563377" y="3050511"/>
            <a:ext cx="2572790" cy="2934427"/>
          </a:xfrm>
          <a:prstGeom prst="rect">
            <a:avLst/>
          </a:prstGeom>
        </p:spPr>
      </p:pic>
      <p:sp>
        <p:nvSpPr>
          <p:cNvPr id="16" name="TextBox 15">
            <a:extLst>
              <a:ext uri="{FF2B5EF4-FFF2-40B4-BE49-F238E27FC236}">
                <a16:creationId xmlns:a16="http://schemas.microsoft.com/office/drawing/2014/main" id="{06FAB1D0-3D5D-F14D-A722-F6E65C12A115}"/>
              </a:ext>
            </a:extLst>
          </p:cNvPr>
          <p:cNvSpPr txBox="1"/>
          <p:nvPr/>
        </p:nvSpPr>
        <p:spPr>
          <a:xfrm>
            <a:off x="7113364" y="6036365"/>
            <a:ext cx="1921039" cy="369332"/>
          </a:xfrm>
          <a:prstGeom prst="rect">
            <a:avLst/>
          </a:prstGeom>
          <a:noFill/>
        </p:spPr>
        <p:txBody>
          <a:bodyPr wrap="none" rtlCol="0">
            <a:spAutoFit/>
          </a:bodyPr>
          <a:lstStyle/>
          <a:p>
            <a:r>
              <a:rPr lang="en-SE" dirty="0"/>
              <a:t>Ceriotti et al. 2022</a:t>
            </a:r>
          </a:p>
        </p:txBody>
      </p:sp>
      <p:pic>
        <p:nvPicPr>
          <p:cNvPr id="21" name="Picture 20">
            <a:extLst>
              <a:ext uri="{FF2B5EF4-FFF2-40B4-BE49-F238E27FC236}">
                <a16:creationId xmlns:a16="http://schemas.microsoft.com/office/drawing/2014/main" id="{E4BA2881-E4F1-8745-B5AA-1848CC4C23F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065747" y="1806086"/>
            <a:ext cx="3230346" cy="4132801"/>
          </a:xfrm>
          <a:prstGeom prst="rect">
            <a:avLst/>
          </a:prstGeom>
        </p:spPr>
      </p:pic>
      <p:sp>
        <p:nvSpPr>
          <p:cNvPr id="22" name="TextBox 21">
            <a:extLst>
              <a:ext uri="{FF2B5EF4-FFF2-40B4-BE49-F238E27FC236}">
                <a16:creationId xmlns:a16="http://schemas.microsoft.com/office/drawing/2014/main" id="{8DAF1B8B-245F-6D40-B0AA-0DB96E8250D3}"/>
              </a:ext>
            </a:extLst>
          </p:cNvPr>
          <p:cNvSpPr txBox="1"/>
          <p:nvPr/>
        </p:nvSpPr>
        <p:spPr>
          <a:xfrm>
            <a:off x="2666601" y="717239"/>
            <a:ext cx="3990406" cy="954107"/>
          </a:xfrm>
          <a:prstGeom prst="rect">
            <a:avLst/>
          </a:prstGeom>
          <a:noFill/>
        </p:spPr>
        <p:txBody>
          <a:bodyPr wrap="square" rtlCol="0">
            <a:spAutoFit/>
          </a:bodyPr>
          <a:lstStyle/>
          <a:p>
            <a:pPr algn="ctr"/>
            <a:r>
              <a:rPr lang="en-SE" sz="2800" dirty="0">
                <a:latin typeface="Helvetica Neue Light" panose="02000403000000020004" pitchFamily="2" charset="0"/>
                <a:ea typeface="Helvetica Neue Light" panose="02000403000000020004" pitchFamily="2" charset="0"/>
              </a:rPr>
              <a:t>Patchy resource distribution</a:t>
            </a:r>
          </a:p>
        </p:txBody>
      </p:sp>
      <p:sp>
        <p:nvSpPr>
          <p:cNvPr id="23" name="TextBox 22">
            <a:extLst>
              <a:ext uri="{FF2B5EF4-FFF2-40B4-BE49-F238E27FC236}">
                <a16:creationId xmlns:a16="http://schemas.microsoft.com/office/drawing/2014/main" id="{5ECA07AA-0270-9F40-B7DB-D037C1C6D48B}"/>
              </a:ext>
            </a:extLst>
          </p:cNvPr>
          <p:cNvSpPr txBox="1"/>
          <p:nvPr/>
        </p:nvSpPr>
        <p:spPr>
          <a:xfrm>
            <a:off x="4630035" y="6030295"/>
            <a:ext cx="1767343" cy="369332"/>
          </a:xfrm>
          <a:prstGeom prst="rect">
            <a:avLst/>
          </a:prstGeom>
          <a:noFill/>
        </p:spPr>
        <p:txBody>
          <a:bodyPr wrap="none" rtlCol="0">
            <a:spAutoFit/>
          </a:bodyPr>
          <a:lstStyle/>
          <a:p>
            <a:r>
              <a:rPr lang="en-SE" dirty="0"/>
              <a:t>Zou et al. in prep</a:t>
            </a:r>
          </a:p>
        </p:txBody>
      </p:sp>
      <p:sp>
        <p:nvSpPr>
          <p:cNvPr id="24" name="TextBox 23">
            <a:extLst>
              <a:ext uri="{FF2B5EF4-FFF2-40B4-BE49-F238E27FC236}">
                <a16:creationId xmlns:a16="http://schemas.microsoft.com/office/drawing/2014/main" id="{CCF79D4D-BBB4-634A-87EB-378DB2F73E19}"/>
              </a:ext>
            </a:extLst>
          </p:cNvPr>
          <p:cNvSpPr txBox="1"/>
          <p:nvPr/>
        </p:nvSpPr>
        <p:spPr>
          <a:xfrm>
            <a:off x="9236300" y="717240"/>
            <a:ext cx="2614861" cy="954107"/>
          </a:xfrm>
          <a:prstGeom prst="rect">
            <a:avLst/>
          </a:prstGeom>
          <a:noFill/>
        </p:spPr>
        <p:txBody>
          <a:bodyPr wrap="square" rtlCol="0">
            <a:spAutoFit/>
          </a:bodyPr>
          <a:lstStyle/>
          <a:p>
            <a:pPr algn="ctr"/>
            <a:r>
              <a:rPr lang="en-SE" sz="2800" dirty="0">
                <a:latin typeface="Helvetica Neue Light" panose="02000403000000020004" pitchFamily="2" charset="0"/>
                <a:ea typeface="Helvetica Neue Light" panose="02000403000000020004" pitchFamily="2" charset="0"/>
              </a:rPr>
              <a:t>Necromass build-up</a:t>
            </a:r>
          </a:p>
        </p:txBody>
      </p:sp>
      <p:pic>
        <p:nvPicPr>
          <p:cNvPr id="25" name="Picture 24">
            <a:extLst>
              <a:ext uri="{FF2B5EF4-FFF2-40B4-BE49-F238E27FC236}">
                <a16:creationId xmlns:a16="http://schemas.microsoft.com/office/drawing/2014/main" id="{ABDB3DE3-A147-254C-BF3A-0AA90193BCA2}"/>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272447" y="1854997"/>
            <a:ext cx="2770007" cy="4086309"/>
          </a:xfrm>
          <a:prstGeom prst="rect">
            <a:avLst/>
          </a:prstGeom>
        </p:spPr>
      </p:pic>
      <p:sp>
        <p:nvSpPr>
          <p:cNvPr id="26" name="TextBox 25">
            <a:extLst>
              <a:ext uri="{FF2B5EF4-FFF2-40B4-BE49-F238E27FC236}">
                <a16:creationId xmlns:a16="http://schemas.microsoft.com/office/drawing/2014/main" id="{329DCF35-EF6C-0740-8FCA-1170D693D810}"/>
              </a:ext>
            </a:extLst>
          </p:cNvPr>
          <p:cNvSpPr txBox="1"/>
          <p:nvPr/>
        </p:nvSpPr>
        <p:spPr>
          <a:xfrm>
            <a:off x="9945565" y="6030295"/>
            <a:ext cx="2091791" cy="369332"/>
          </a:xfrm>
          <a:prstGeom prst="rect">
            <a:avLst/>
          </a:prstGeom>
          <a:noFill/>
        </p:spPr>
        <p:txBody>
          <a:bodyPr wrap="none" rtlCol="0">
            <a:spAutoFit/>
          </a:bodyPr>
          <a:lstStyle/>
          <a:p>
            <a:r>
              <a:rPr lang="en-SE" dirty="0"/>
              <a:t>Bencké et al. in prep</a:t>
            </a:r>
          </a:p>
        </p:txBody>
      </p:sp>
      <p:sp>
        <p:nvSpPr>
          <p:cNvPr id="28" name="Title 4">
            <a:extLst>
              <a:ext uri="{FF2B5EF4-FFF2-40B4-BE49-F238E27FC236}">
                <a16:creationId xmlns:a16="http://schemas.microsoft.com/office/drawing/2014/main" id="{521F867D-B345-F04A-A5D9-D6355E19EE5B}"/>
              </a:ext>
            </a:extLst>
          </p:cNvPr>
          <p:cNvSpPr txBox="1">
            <a:spLocks/>
          </p:cNvSpPr>
          <p:nvPr/>
        </p:nvSpPr>
        <p:spPr>
          <a:xfrm>
            <a:off x="869682" y="266598"/>
            <a:ext cx="10121779" cy="266990"/>
          </a:xfrm>
          <a:prstGeom prst="rect">
            <a:avLst/>
          </a:prstGeom>
          <a:solidFill>
            <a:schemeClr val="bg1">
              <a:alpha val="75000"/>
            </a:schemeClr>
          </a:solidFill>
        </p:spPr>
        <p:txBody>
          <a:bodyPr vert="horz" lIns="0" tIns="45720" rIns="0" bIns="45720" rtlCol="0" anchor="ctr">
            <a:noAutofit/>
          </a:bodyPr>
          <a:lstStyle>
            <a:lvl1pPr algn="l" defTabSz="914400" rtl="0" eaLnBrk="1" latinLnBrk="0" hangingPunct="1">
              <a:lnSpc>
                <a:spcPct val="80000"/>
              </a:lnSpc>
              <a:spcBef>
                <a:spcPct val="0"/>
              </a:spcBef>
              <a:buNone/>
              <a:defRPr sz="4800" b="0" i="0" kern="1200">
                <a:solidFill>
                  <a:schemeClr val="tx1"/>
                </a:solidFill>
                <a:latin typeface="Butler Medium" charset="0"/>
                <a:ea typeface="Butler Medium" charset="0"/>
                <a:cs typeface="Butler Medium" charset="0"/>
              </a:defRPr>
            </a:lvl1pPr>
          </a:lstStyle>
          <a:p>
            <a:pPr algn="ctr"/>
            <a:r>
              <a:rPr lang="en-US" sz="4200" dirty="0">
                <a:solidFill>
                  <a:srgbClr val="941100"/>
                </a:solidFill>
                <a:latin typeface="Source Sans Pro Light" panose="020B0403030403020204" pitchFamily="34" charset="0"/>
                <a:ea typeface="Source Sans Pro Light" panose="020B0403030403020204" pitchFamily="34" charset="0"/>
              </a:rPr>
              <a:t>CHEMISTRY OF MICROHABITATS</a:t>
            </a:r>
            <a:endParaRPr lang="en-US" sz="3000" dirty="0">
              <a:solidFill>
                <a:srgbClr val="941100"/>
              </a:solidFill>
              <a:latin typeface="Source Sans Pro Light" panose="020B0403030403020204" pitchFamily="34" charset="0"/>
              <a:ea typeface="Source Sans Pro Light" panose="020B0403030403020204" pitchFamily="34" charset="0"/>
            </a:endParaRPr>
          </a:p>
        </p:txBody>
      </p:sp>
      <p:sp>
        <p:nvSpPr>
          <p:cNvPr id="29" name="TextBox 28">
            <a:extLst>
              <a:ext uri="{FF2B5EF4-FFF2-40B4-BE49-F238E27FC236}">
                <a16:creationId xmlns:a16="http://schemas.microsoft.com/office/drawing/2014/main" id="{B19DB525-61AE-0D4F-8841-77AF464AC16C}"/>
              </a:ext>
            </a:extLst>
          </p:cNvPr>
          <p:cNvSpPr txBox="1"/>
          <p:nvPr/>
        </p:nvSpPr>
        <p:spPr>
          <a:xfrm>
            <a:off x="149546" y="717240"/>
            <a:ext cx="3593906" cy="523220"/>
          </a:xfrm>
          <a:prstGeom prst="rect">
            <a:avLst/>
          </a:prstGeom>
          <a:noFill/>
        </p:spPr>
        <p:txBody>
          <a:bodyPr wrap="square" rtlCol="0">
            <a:spAutoFit/>
          </a:bodyPr>
          <a:lstStyle/>
          <a:p>
            <a:r>
              <a:rPr lang="en-SE" sz="2800" dirty="0">
                <a:latin typeface="Helvetica Neue Light" panose="02000403000000020004" pitchFamily="2" charset="0"/>
                <a:ea typeface="Helvetica Neue Light" panose="02000403000000020004" pitchFamily="2" charset="0"/>
              </a:rPr>
              <a:t>Water saturation</a:t>
            </a:r>
          </a:p>
        </p:txBody>
      </p:sp>
      <p:pic>
        <p:nvPicPr>
          <p:cNvPr id="31" name="Picture 30" descr="A black and yellow pattern&#10;&#10;Description automatically generated">
            <a:extLst>
              <a:ext uri="{FF2B5EF4-FFF2-40B4-BE49-F238E27FC236}">
                <a16:creationId xmlns:a16="http://schemas.microsoft.com/office/drawing/2014/main" id="{214162AF-E0EB-404F-9F5B-8FBA4DDAB7E0}"/>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49546" y="1808352"/>
            <a:ext cx="2916201" cy="4132801"/>
          </a:xfrm>
          <a:prstGeom prst="rect">
            <a:avLst/>
          </a:prstGeom>
        </p:spPr>
      </p:pic>
      <p:sp>
        <p:nvSpPr>
          <p:cNvPr id="32" name="TextBox 31">
            <a:extLst>
              <a:ext uri="{FF2B5EF4-FFF2-40B4-BE49-F238E27FC236}">
                <a16:creationId xmlns:a16="http://schemas.microsoft.com/office/drawing/2014/main" id="{F6DEAF42-101E-A24E-8CF2-C0DF8AF8D0E8}"/>
              </a:ext>
            </a:extLst>
          </p:cNvPr>
          <p:cNvSpPr txBox="1"/>
          <p:nvPr/>
        </p:nvSpPr>
        <p:spPr>
          <a:xfrm>
            <a:off x="1024037" y="6030295"/>
            <a:ext cx="1969257" cy="369332"/>
          </a:xfrm>
          <a:prstGeom prst="rect">
            <a:avLst/>
          </a:prstGeom>
          <a:noFill/>
        </p:spPr>
        <p:txBody>
          <a:bodyPr wrap="none" rtlCol="0">
            <a:spAutoFit/>
          </a:bodyPr>
          <a:lstStyle/>
          <a:p>
            <a:r>
              <a:rPr lang="en-SE" dirty="0"/>
              <a:t>Franklin et al. 2025</a:t>
            </a:r>
          </a:p>
        </p:txBody>
      </p:sp>
      <p:sp>
        <p:nvSpPr>
          <p:cNvPr id="33" name="TextBox 32">
            <a:extLst>
              <a:ext uri="{FF2B5EF4-FFF2-40B4-BE49-F238E27FC236}">
                <a16:creationId xmlns:a16="http://schemas.microsoft.com/office/drawing/2014/main" id="{FE3CB04C-5F0D-9946-9C20-B08E9B65E601}"/>
              </a:ext>
            </a:extLst>
          </p:cNvPr>
          <p:cNvSpPr txBox="1"/>
          <p:nvPr/>
        </p:nvSpPr>
        <p:spPr>
          <a:xfrm>
            <a:off x="1408310" y="5417933"/>
            <a:ext cx="3593906" cy="523220"/>
          </a:xfrm>
          <a:prstGeom prst="rect">
            <a:avLst/>
          </a:prstGeom>
          <a:noFill/>
        </p:spPr>
        <p:txBody>
          <a:bodyPr wrap="square" rtlCol="0">
            <a:spAutoFit/>
          </a:bodyPr>
          <a:lstStyle/>
          <a:p>
            <a:r>
              <a:rPr lang="en-SE" sz="2800" dirty="0">
                <a:solidFill>
                  <a:schemeClr val="bg1"/>
                </a:solidFill>
                <a:latin typeface="Helvetica Neue Light" panose="02000403000000020004" pitchFamily="2" charset="0"/>
                <a:ea typeface="Helvetica Neue Light" panose="02000403000000020004" pitchFamily="2" charset="0"/>
              </a:rPr>
              <a:t>-4.3 kPa</a:t>
            </a:r>
          </a:p>
        </p:txBody>
      </p:sp>
    </p:spTree>
    <p:extLst>
      <p:ext uri="{BB962C8B-B14F-4D97-AF65-F5344CB8AC3E}">
        <p14:creationId xmlns:p14="http://schemas.microsoft.com/office/powerpoint/2010/main" val="3778430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6" grpId="0"/>
      <p:bldP spid="24" grpId="0"/>
      <p:bldP spid="2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ruta 10">
            <a:extLst>
              <a:ext uri="{FF2B5EF4-FFF2-40B4-BE49-F238E27FC236}">
                <a16:creationId xmlns:a16="http://schemas.microsoft.com/office/drawing/2014/main" id="{703C8591-AC8E-8842-94C7-F6954445EFB9}"/>
              </a:ext>
            </a:extLst>
          </p:cNvPr>
          <p:cNvSpPr txBox="1"/>
          <p:nvPr/>
        </p:nvSpPr>
        <p:spPr>
          <a:xfrm>
            <a:off x="7586379" y="155794"/>
            <a:ext cx="1682594" cy="369332"/>
          </a:xfrm>
          <a:prstGeom prst="rect">
            <a:avLst/>
          </a:prstGeom>
          <a:solidFill>
            <a:schemeClr val="bg1"/>
          </a:solidFill>
        </p:spPr>
        <p:txBody>
          <a:bodyPr wrap="square" rtlCol="0">
            <a:spAutoFit/>
          </a:bodyPr>
          <a:lstStyle/>
          <a:p>
            <a:pPr algn="ctr"/>
            <a:endParaRPr lang="en-GB" dirty="0"/>
          </a:p>
        </p:txBody>
      </p:sp>
      <p:sp>
        <p:nvSpPr>
          <p:cNvPr id="14" name="TextBox 13">
            <a:extLst>
              <a:ext uri="{FF2B5EF4-FFF2-40B4-BE49-F238E27FC236}">
                <a16:creationId xmlns:a16="http://schemas.microsoft.com/office/drawing/2014/main" id="{320EC02B-FC3F-314E-B001-7E911B8ED207}"/>
              </a:ext>
            </a:extLst>
          </p:cNvPr>
          <p:cNvSpPr txBox="1"/>
          <p:nvPr/>
        </p:nvSpPr>
        <p:spPr>
          <a:xfrm>
            <a:off x="1892587" y="5407834"/>
            <a:ext cx="2514086" cy="369332"/>
          </a:xfrm>
          <a:prstGeom prst="rect">
            <a:avLst/>
          </a:prstGeom>
          <a:noFill/>
        </p:spPr>
        <p:txBody>
          <a:bodyPr wrap="none" rtlCol="0">
            <a:spAutoFit/>
          </a:bodyPr>
          <a:lstStyle/>
          <a:p>
            <a:r>
              <a:rPr lang="en-SE" dirty="0"/>
              <a:t>Pucetaite </a:t>
            </a:r>
            <a:r>
              <a:rPr lang="en-SE" i="1" dirty="0"/>
              <a:t>et al. </a:t>
            </a:r>
            <a:r>
              <a:rPr lang="en-SE" dirty="0"/>
              <a:t>2021 SBB</a:t>
            </a:r>
          </a:p>
        </p:txBody>
      </p:sp>
      <p:pic>
        <p:nvPicPr>
          <p:cNvPr id="8" name="Picture 7" descr="Diagram&#10;&#10;Description automatically generated">
            <a:extLst>
              <a:ext uri="{FF2B5EF4-FFF2-40B4-BE49-F238E27FC236}">
                <a16:creationId xmlns:a16="http://schemas.microsoft.com/office/drawing/2014/main" id="{59344149-5735-8448-820A-9DB84D8F7EC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28032" y="0"/>
            <a:ext cx="8412186" cy="5407834"/>
          </a:xfrm>
          <a:prstGeom prst="rect">
            <a:avLst/>
          </a:prstGeom>
        </p:spPr>
      </p:pic>
      <p:sp>
        <p:nvSpPr>
          <p:cNvPr id="6" name="textruta 10"/>
          <p:cNvSpPr txBox="1"/>
          <p:nvPr/>
        </p:nvSpPr>
        <p:spPr>
          <a:xfrm>
            <a:off x="9975273" y="2060904"/>
            <a:ext cx="2079318" cy="369332"/>
          </a:xfrm>
          <a:prstGeom prst="rect">
            <a:avLst/>
          </a:prstGeom>
          <a:noFill/>
        </p:spPr>
        <p:txBody>
          <a:bodyPr wrap="square" rtlCol="0">
            <a:spAutoFit/>
          </a:bodyPr>
          <a:lstStyle/>
          <a:p>
            <a:pPr algn="ctr"/>
            <a:r>
              <a:rPr lang="sv-SE" dirty="0"/>
              <a:t>Milda </a:t>
            </a:r>
            <a:r>
              <a:rPr lang="sv-SE" dirty="0" err="1"/>
              <a:t>Pucetaite</a:t>
            </a:r>
            <a:endParaRPr lang="en-GB" dirty="0"/>
          </a:p>
        </p:txBody>
      </p:sp>
      <p:pic>
        <p:nvPicPr>
          <p:cNvPr id="7" name="Picture 6" descr="Screen Shot 2017-11-11 at 12.07.12.png"/>
          <p:cNvPicPr>
            <a:picLocks noChangeAspect="1"/>
          </p:cNvPicPr>
          <p:nvPr/>
        </p:nvPicPr>
        <p:blipFill rotWithShape="1">
          <a:blip r:embed="rId4" cstate="screen">
            <a:extLst>
              <a:ext uri="{BEBA8EAE-BF5A-486C-A8C5-ECC9F3942E4B}">
                <a14:imgProps xmlns:a14="http://schemas.microsoft.com/office/drawing/2010/main">
                  <a14:imgLayer r:embed="rId5">
                    <a14:imgEffect>
                      <a14:saturation sat="0"/>
                    </a14:imgEffect>
                    <a14:imgEffect>
                      <a14:brightnessContrast bright="20000" contrast="-20000"/>
                    </a14:imgEffect>
                  </a14:imgLayer>
                </a14:imgProps>
              </a:ext>
              <a:ext uri="{28A0092B-C50C-407E-A947-70E740481C1C}">
                <a14:useLocalDpi xmlns:a14="http://schemas.microsoft.com/office/drawing/2010/main"/>
              </a:ext>
            </a:extLst>
          </a:blip>
          <a:srcRect t="-10669"/>
          <a:stretch/>
        </p:blipFill>
        <p:spPr>
          <a:xfrm>
            <a:off x="10271198" y="0"/>
            <a:ext cx="1523975" cy="1999022"/>
          </a:xfrm>
          <a:prstGeom prst="rect">
            <a:avLst/>
          </a:prstGeom>
        </p:spPr>
      </p:pic>
      <p:pic>
        <p:nvPicPr>
          <p:cNvPr id="3" name="Picture 2" descr="A graph of a number of objects&#10;&#10;AI-generated content may be incorrect.">
            <a:extLst>
              <a:ext uri="{FF2B5EF4-FFF2-40B4-BE49-F238E27FC236}">
                <a16:creationId xmlns:a16="http://schemas.microsoft.com/office/drawing/2014/main" id="{25BA9E13-6C1C-18A2-F071-8BD62C9D60F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229005" y="3000566"/>
            <a:ext cx="4079936" cy="3415932"/>
          </a:xfrm>
          <a:prstGeom prst="rect">
            <a:avLst/>
          </a:prstGeom>
        </p:spPr>
      </p:pic>
      <p:sp>
        <p:nvSpPr>
          <p:cNvPr id="4" name="TextBox 3">
            <a:extLst>
              <a:ext uri="{FF2B5EF4-FFF2-40B4-BE49-F238E27FC236}">
                <a16:creationId xmlns:a16="http://schemas.microsoft.com/office/drawing/2014/main" id="{2E03AD63-DB6B-2EEE-732A-5709BD78ADAC}"/>
              </a:ext>
            </a:extLst>
          </p:cNvPr>
          <p:cNvSpPr txBox="1"/>
          <p:nvPr/>
        </p:nvSpPr>
        <p:spPr>
          <a:xfrm>
            <a:off x="8148511" y="2686735"/>
            <a:ext cx="2754216" cy="369332"/>
          </a:xfrm>
          <a:prstGeom prst="rect">
            <a:avLst/>
          </a:prstGeom>
          <a:noFill/>
        </p:spPr>
        <p:txBody>
          <a:bodyPr wrap="none" rtlCol="0">
            <a:spAutoFit/>
          </a:bodyPr>
          <a:lstStyle/>
          <a:p>
            <a:r>
              <a:rPr lang="en-SE" dirty="0"/>
              <a:t>Hyphal uptake of </a:t>
            </a:r>
            <a:r>
              <a:rPr lang="en-SE" baseline="30000" dirty="0"/>
              <a:t>2</a:t>
            </a:r>
            <a:r>
              <a:rPr lang="en-SE" dirty="0"/>
              <a:t>H sugar</a:t>
            </a:r>
          </a:p>
        </p:txBody>
      </p:sp>
      <p:sp>
        <p:nvSpPr>
          <p:cNvPr id="5" name="TextBox 4">
            <a:extLst>
              <a:ext uri="{FF2B5EF4-FFF2-40B4-BE49-F238E27FC236}">
                <a16:creationId xmlns:a16="http://schemas.microsoft.com/office/drawing/2014/main" id="{3C969C82-4BFA-4FF7-33E9-38A4085A1DEB}"/>
              </a:ext>
            </a:extLst>
          </p:cNvPr>
          <p:cNvSpPr txBox="1"/>
          <p:nvPr/>
        </p:nvSpPr>
        <p:spPr>
          <a:xfrm>
            <a:off x="9242731" y="6387548"/>
            <a:ext cx="2949269" cy="369332"/>
          </a:xfrm>
          <a:prstGeom prst="rect">
            <a:avLst/>
          </a:prstGeom>
          <a:noFill/>
        </p:spPr>
        <p:txBody>
          <a:bodyPr wrap="none" rtlCol="0">
            <a:spAutoFit/>
          </a:bodyPr>
          <a:lstStyle/>
          <a:p>
            <a:r>
              <a:rPr lang="en-SE" dirty="0"/>
              <a:t>Pucetaite </a:t>
            </a:r>
            <a:r>
              <a:rPr lang="en-SE" i="1" dirty="0"/>
              <a:t>et al. </a:t>
            </a:r>
            <a:r>
              <a:rPr lang="en-SE" dirty="0"/>
              <a:t>2026 FunBio</a:t>
            </a:r>
          </a:p>
        </p:txBody>
      </p:sp>
      <p:pic>
        <p:nvPicPr>
          <p:cNvPr id="9" name="Picture 8">
            <a:extLst>
              <a:ext uri="{FF2B5EF4-FFF2-40B4-BE49-F238E27FC236}">
                <a16:creationId xmlns:a16="http://schemas.microsoft.com/office/drawing/2014/main" id="{2FE7C515-2EFD-DC2C-1CED-74AB84332D1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302706" y="439207"/>
            <a:ext cx="3658090" cy="2059368"/>
          </a:xfrm>
          <a:prstGeom prst="rect">
            <a:avLst/>
          </a:prstGeom>
        </p:spPr>
      </p:pic>
      <p:sp>
        <p:nvSpPr>
          <p:cNvPr id="10" name="TextBox 9">
            <a:extLst>
              <a:ext uri="{FF2B5EF4-FFF2-40B4-BE49-F238E27FC236}">
                <a16:creationId xmlns:a16="http://schemas.microsoft.com/office/drawing/2014/main" id="{78315AAE-7185-4375-80CE-4537BF153F2A}"/>
              </a:ext>
            </a:extLst>
          </p:cNvPr>
          <p:cNvSpPr txBox="1"/>
          <p:nvPr/>
        </p:nvSpPr>
        <p:spPr>
          <a:xfrm>
            <a:off x="5625005" y="184545"/>
            <a:ext cx="941989" cy="369332"/>
          </a:xfrm>
          <a:prstGeom prst="rect">
            <a:avLst/>
          </a:prstGeom>
          <a:noFill/>
        </p:spPr>
        <p:txBody>
          <a:bodyPr wrap="none" rtlCol="0">
            <a:spAutoFit/>
          </a:bodyPr>
          <a:lstStyle/>
          <a:p>
            <a:r>
              <a:rPr lang="en-SE" dirty="0"/>
              <a:t>RAMAN</a:t>
            </a:r>
          </a:p>
        </p:txBody>
      </p:sp>
      <p:sp>
        <p:nvSpPr>
          <p:cNvPr id="11" name="Title 4">
            <a:extLst>
              <a:ext uri="{FF2B5EF4-FFF2-40B4-BE49-F238E27FC236}">
                <a16:creationId xmlns:a16="http://schemas.microsoft.com/office/drawing/2014/main" id="{5F6DC13F-9589-FF68-A786-1C092F1CF5A7}"/>
              </a:ext>
            </a:extLst>
          </p:cNvPr>
          <p:cNvSpPr txBox="1">
            <a:spLocks/>
          </p:cNvSpPr>
          <p:nvPr/>
        </p:nvSpPr>
        <p:spPr>
          <a:xfrm>
            <a:off x="-596160" y="6370076"/>
            <a:ext cx="10121779" cy="266990"/>
          </a:xfrm>
          <a:prstGeom prst="rect">
            <a:avLst/>
          </a:prstGeom>
          <a:solidFill>
            <a:schemeClr val="bg1">
              <a:alpha val="75000"/>
            </a:schemeClr>
          </a:solidFill>
        </p:spPr>
        <p:txBody>
          <a:bodyPr vert="horz" lIns="0" tIns="45720" rIns="0" bIns="45720" rtlCol="0" anchor="ctr">
            <a:noAutofit/>
          </a:bodyPr>
          <a:lstStyle>
            <a:lvl1pPr algn="l" defTabSz="914400" rtl="0" eaLnBrk="1" latinLnBrk="0" hangingPunct="1">
              <a:lnSpc>
                <a:spcPct val="80000"/>
              </a:lnSpc>
              <a:spcBef>
                <a:spcPct val="0"/>
              </a:spcBef>
              <a:buNone/>
              <a:defRPr sz="4800" b="0" i="0" kern="1200">
                <a:solidFill>
                  <a:schemeClr val="tx1"/>
                </a:solidFill>
                <a:latin typeface="Butler Medium" charset="0"/>
                <a:ea typeface="Butler Medium" charset="0"/>
                <a:cs typeface="Butler Medium" charset="0"/>
              </a:defRPr>
            </a:lvl1pPr>
          </a:lstStyle>
          <a:p>
            <a:pPr algn="ctr"/>
            <a:r>
              <a:rPr lang="en-US" sz="4200" dirty="0">
                <a:solidFill>
                  <a:srgbClr val="941100"/>
                </a:solidFill>
                <a:latin typeface="Source Sans Pro Light" panose="020B0403030403020204" pitchFamily="34" charset="0"/>
                <a:ea typeface="Source Sans Pro Light" panose="020B0403030403020204" pitchFamily="34" charset="0"/>
              </a:rPr>
              <a:t>CHEMISTRY IN MICROHABITATS</a:t>
            </a:r>
            <a:endParaRPr lang="en-US" sz="3000" dirty="0">
              <a:solidFill>
                <a:srgbClr val="941100"/>
              </a:solidFill>
              <a:latin typeface="Source Sans Pro Light" panose="020B0403030403020204" pitchFamily="34" charset="0"/>
              <a:ea typeface="Source Sans Pro Light" panose="020B0403030403020204" pitchFamily="34" charset="0"/>
            </a:endParaRPr>
          </a:p>
        </p:txBody>
      </p:sp>
    </p:spTree>
    <p:extLst>
      <p:ext uri="{BB962C8B-B14F-4D97-AF65-F5344CB8AC3E}">
        <p14:creationId xmlns:p14="http://schemas.microsoft.com/office/powerpoint/2010/main" val="519657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22162</TotalTime>
  <Words>1490</Words>
  <Application>Microsoft Macintosh PowerPoint</Application>
  <PresentationFormat>Widescreen</PresentationFormat>
  <Paragraphs>138</Paragraphs>
  <Slides>20</Slides>
  <Notes>19</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20</vt:i4>
      </vt:variant>
    </vt:vector>
  </HeadingPairs>
  <TitlesOfParts>
    <vt:vector size="29" baseType="lpstr">
      <vt:lpstr>Aptos</vt:lpstr>
      <vt:lpstr>Aptos Display</vt:lpstr>
      <vt:lpstr>Arial</vt:lpstr>
      <vt:lpstr>Calibri</vt:lpstr>
      <vt:lpstr>Calibri Light</vt:lpstr>
      <vt:lpstr>Helvetica Neue Light</vt:lpstr>
      <vt:lpstr>Source Sans Pro</vt:lpstr>
      <vt:lpstr>Source Sans Pro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Edith Hammer</dc:creator>
  <cp:lastModifiedBy>Edith Hammer</cp:lastModifiedBy>
  <cp:revision>56</cp:revision>
  <dcterms:created xsi:type="dcterms:W3CDTF">2026-02-16T18:51:10Z</dcterms:created>
  <dcterms:modified xsi:type="dcterms:W3CDTF">2026-05-06T13:25:27Z</dcterms:modified>
</cp:coreProperties>
</file>