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0" r:id="rId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06" autoAdjust="0"/>
    <p:restoredTop sz="94660"/>
  </p:normalViewPr>
  <p:slideViewPr>
    <p:cSldViewPr snapToGrid="0">
      <p:cViewPr>
        <p:scale>
          <a:sx n="75" d="100"/>
          <a:sy n="75" d="100"/>
        </p:scale>
        <p:origin x="1842" y="1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B76732-F271-47F0-AD80-D001FDC16F1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FAC39E1-933B-4165-98B4-36D7EB2352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CA71879-E036-4B56-8F31-5687B7308578}"/>
              </a:ext>
            </a:extLst>
          </p:cNvPr>
          <p:cNvSpPr>
            <a:spLocks noGrp="1"/>
          </p:cNvSpPr>
          <p:nvPr>
            <p:ph type="dt" sz="half" idx="10"/>
          </p:nvPr>
        </p:nvSpPr>
        <p:spPr/>
        <p:txBody>
          <a:bodyPr/>
          <a:lstStyle/>
          <a:p>
            <a:fld id="{7C3E25C9-8AE0-487B-9F01-C296C20B44A4}" type="datetimeFigureOut">
              <a:rPr lang="zh-CN" altLang="en-US" smtClean="0"/>
              <a:t>2026/5/6</a:t>
            </a:fld>
            <a:endParaRPr lang="zh-CN" altLang="en-US"/>
          </a:p>
        </p:txBody>
      </p:sp>
      <p:sp>
        <p:nvSpPr>
          <p:cNvPr id="5" name="页脚占位符 4">
            <a:extLst>
              <a:ext uri="{FF2B5EF4-FFF2-40B4-BE49-F238E27FC236}">
                <a16:creationId xmlns:a16="http://schemas.microsoft.com/office/drawing/2014/main" id="{CB56B1F6-9B11-45B8-B4BA-ED0F6AA077F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BE7C2ED-D653-44D3-A25D-6C514CCC8897}"/>
              </a:ext>
            </a:extLst>
          </p:cNvPr>
          <p:cNvSpPr>
            <a:spLocks noGrp="1"/>
          </p:cNvSpPr>
          <p:nvPr>
            <p:ph type="sldNum" sz="quarter" idx="12"/>
          </p:nvPr>
        </p:nvSpPr>
        <p:spPr/>
        <p:txBody>
          <a:bodyPr/>
          <a:lstStyle/>
          <a:p>
            <a:fld id="{FDBBC121-14DB-4023-BC93-17E74E9CCAAC}" type="slidenum">
              <a:rPr lang="zh-CN" altLang="en-US" smtClean="0"/>
              <a:t>‹#›</a:t>
            </a:fld>
            <a:endParaRPr lang="zh-CN" altLang="en-US"/>
          </a:p>
        </p:txBody>
      </p:sp>
    </p:spTree>
    <p:extLst>
      <p:ext uri="{BB962C8B-B14F-4D97-AF65-F5344CB8AC3E}">
        <p14:creationId xmlns:p14="http://schemas.microsoft.com/office/powerpoint/2010/main" val="4228904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58BA28-0FBB-4A2E-98B3-FF00F377238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C69B47E-E4C4-40B6-A903-41EA0FE3358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C2DE577-A01F-4CEE-9684-D153C075B19D}"/>
              </a:ext>
            </a:extLst>
          </p:cNvPr>
          <p:cNvSpPr>
            <a:spLocks noGrp="1"/>
          </p:cNvSpPr>
          <p:nvPr>
            <p:ph type="dt" sz="half" idx="10"/>
          </p:nvPr>
        </p:nvSpPr>
        <p:spPr/>
        <p:txBody>
          <a:bodyPr/>
          <a:lstStyle/>
          <a:p>
            <a:fld id="{7C3E25C9-8AE0-487B-9F01-C296C20B44A4}" type="datetimeFigureOut">
              <a:rPr lang="zh-CN" altLang="en-US" smtClean="0"/>
              <a:t>2026/5/6</a:t>
            </a:fld>
            <a:endParaRPr lang="zh-CN" altLang="en-US"/>
          </a:p>
        </p:txBody>
      </p:sp>
      <p:sp>
        <p:nvSpPr>
          <p:cNvPr id="5" name="页脚占位符 4">
            <a:extLst>
              <a:ext uri="{FF2B5EF4-FFF2-40B4-BE49-F238E27FC236}">
                <a16:creationId xmlns:a16="http://schemas.microsoft.com/office/drawing/2014/main" id="{40BB7457-A533-4938-9CC1-93EA35A190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8560F13-D403-4999-87BC-D8EC1DAC9799}"/>
              </a:ext>
            </a:extLst>
          </p:cNvPr>
          <p:cNvSpPr>
            <a:spLocks noGrp="1"/>
          </p:cNvSpPr>
          <p:nvPr>
            <p:ph type="sldNum" sz="quarter" idx="12"/>
          </p:nvPr>
        </p:nvSpPr>
        <p:spPr/>
        <p:txBody>
          <a:bodyPr/>
          <a:lstStyle/>
          <a:p>
            <a:fld id="{FDBBC121-14DB-4023-BC93-17E74E9CCAAC}" type="slidenum">
              <a:rPr lang="zh-CN" altLang="en-US" smtClean="0"/>
              <a:t>‹#›</a:t>
            </a:fld>
            <a:endParaRPr lang="zh-CN" altLang="en-US"/>
          </a:p>
        </p:txBody>
      </p:sp>
    </p:spTree>
    <p:extLst>
      <p:ext uri="{BB962C8B-B14F-4D97-AF65-F5344CB8AC3E}">
        <p14:creationId xmlns:p14="http://schemas.microsoft.com/office/powerpoint/2010/main" val="1236854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9DB2ACE-D447-4B7B-ABA7-A703861981C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67F15B7-1C89-42D3-8FD6-E5F6454E047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2E8065-853C-4771-B95D-04DE86CB2CDF}"/>
              </a:ext>
            </a:extLst>
          </p:cNvPr>
          <p:cNvSpPr>
            <a:spLocks noGrp="1"/>
          </p:cNvSpPr>
          <p:nvPr>
            <p:ph type="dt" sz="half" idx="10"/>
          </p:nvPr>
        </p:nvSpPr>
        <p:spPr/>
        <p:txBody>
          <a:bodyPr/>
          <a:lstStyle/>
          <a:p>
            <a:fld id="{7C3E25C9-8AE0-487B-9F01-C296C20B44A4}" type="datetimeFigureOut">
              <a:rPr lang="zh-CN" altLang="en-US" smtClean="0"/>
              <a:t>2026/5/6</a:t>
            </a:fld>
            <a:endParaRPr lang="zh-CN" altLang="en-US"/>
          </a:p>
        </p:txBody>
      </p:sp>
      <p:sp>
        <p:nvSpPr>
          <p:cNvPr id="5" name="页脚占位符 4">
            <a:extLst>
              <a:ext uri="{FF2B5EF4-FFF2-40B4-BE49-F238E27FC236}">
                <a16:creationId xmlns:a16="http://schemas.microsoft.com/office/drawing/2014/main" id="{C4960680-AEC0-4FF9-82CE-3E8E084E9D4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1601E9-F3A4-436B-876A-EF6B6EBD1F0F}"/>
              </a:ext>
            </a:extLst>
          </p:cNvPr>
          <p:cNvSpPr>
            <a:spLocks noGrp="1"/>
          </p:cNvSpPr>
          <p:nvPr>
            <p:ph type="sldNum" sz="quarter" idx="12"/>
          </p:nvPr>
        </p:nvSpPr>
        <p:spPr/>
        <p:txBody>
          <a:bodyPr/>
          <a:lstStyle/>
          <a:p>
            <a:fld id="{FDBBC121-14DB-4023-BC93-17E74E9CCAAC}" type="slidenum">
              <a:rPr lang="zh-CN" altLang="en-US" smtClean="0"/>
              <a:t>‹#›</a:t>
            </a:fld>
            <a:endParaRPr lang="zh-CN" altLang="en-US"/>
          </a:p>
        </p:txBody>
      </p:sp>
    </p:spTree>
    <p:extLst>
      <p:ext uri="{BB962C8B-B14F-4D97-AF65-F5344CB8AC3E}">
        <p14:creationId xmlns:p14="http://schemas.microsoft.com/office/powerpoint/2010/main" val="2087343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5DD34B-4BFB-41DF-8FEA-04633D48119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A2DDDC9-94E5-4727-A492-2462D43D480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371F30F-BE25-43B7-A4AA-6577E24F0ABB}"/>
              </a:ext>
            </a:extLst>
          </p:cNvPr>
          <p:cNvSpPr>
            <a:spLocks noGrp="1"/>
          </p:cNvSpPr>
          <p:nvPr>
            <p:ph type="dt" sz="half" idx="10"/>
          </p:nvPr>
        </p:nvSpPr>
        <p:spPr/>
        <p:txBody>
          <a:bodyPr/>
          <a:lstStyle/>
          <a:p>
            <a:fld id="{7C3E25C9-8AE0-487B-9F01-C296C20B44A4}" type="datetimeFigureOut">
              <a:rPr lang="zh-CN" altLang="en-US" smtClean="0"/>
              <a:t>2026/5/6</a:t>
            </a:fld>
            <a:endParaRPr lang="zh-CN" altLang="en-US"/>
          </a:p>
        </p:txBody>
      </p:sp>
      <p:sp>
        <p:nvSpPr>
          <p:cNvPr id="5" name="页脚占位符 4">
            <a:extLst>
              <a:ext uri="{FF2B5EF4-FFF2-40B4-BE49-F238E27FC236}">
                <a16:creationId xmlns:a16="http://schemas.microsoft.com/office/drawing/2014/main" id="{93AA42B4-98AF-456E-858F-A41686B25E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8A1A7D1-FB24-4166-94A8-837B865E3297}"/>
              </a:ext>
            </a:extLst>
          </p:cNvPr>
          <p:cNvSpPr>
            <a:spLocks noGrp="1"/>
          </p:cNvSpPr>
          <p:nvPr>
            <p:ph type="sldNum" sz="quarter" idx="12"/>
          </p:nvPr>
        </p:nvSpPr>
        <p:spPr/>
        <p:txBody>
          <a:bodyPr/>
          <a:lstStyle/>
          <a:p>
            <a:fld id="{FDBBC121-14DB-4023-BC93-17E74E9CCAAC}" type="slidenum">
              <a:rPr lang="zh-CN" altLang="en-US" smtClean="0"/>
              <a:t>‹#›</a:t>
            </a:fld>
            <a:endParaRPr lang="zh-CN" altLang="en-US"/>
          </a:p>
        </p:txBody>
      </p:sp>
    </p:spTree>
    <p:extLst>
      <p:ext uri="{BB962C8B-B14F-4D97-AF65-F5344CB8AC3E}">
        <p14:creationId xmlns:p14="http://schemas.microsoft.com/office/powerpoint/2010/main" val="134222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D37A60-C41B-4FE4-8BB1-8BF2066F966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DD9D72-1990-4598-B7C7-BBB3E5D085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C3C4FCA-3899-42BF-BCA4-697D2B5DC6AD}"/>
              </a:ext>
            </a:extLst>
          </p:cNvPr>
          <p:cNvSpPr>
            <a:spLocks noGrp="1"/>
          </p:cNvSpPr>
          <p:nvPr>
            <p:ph type="dt" sz="half" idx="10"/>
          </p:nvPr>
        </p:nvSpPr>
        <p:spPr/>
        <p:txBody>
          <a:bodyPr/>
          <a:lstStyle/>
          <a:p>
            <a:fld id="{7C3E25C9-8AE0-487B-9F01-C296C20B44A4}" type="datetimeFigureOut">
              <a:rPr lang="zh-CN" altLang="en-US" smtClean="0"/>
              <a:t>2026/5/6</a:t>
            </a:fld>
            <a:endParaRPr lang="zh-CN" altLang="en-US"/>
          </a:p>
        </p:txBody>
      </p:sp>
      <p:sp>
        <p:nvSpPr>
          <p:cNvPr id="5" name="页脚占位符 4">
            <a:extLst>
              <a:ext uri="{FF2B5EF4-FFF2-40B4-BE49-F238E27FC236}">
                <a16:creationId xmlns:a16="http://schemas.microsoft.com/office/drawing/2014/main" id="{AAE4D8BE-E846-4022-9A5F-24DDD54E61E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931C82-AF7C-49D0-A241-3309D935EEDD}"/>
              </a:ext>
            </a:extLst>
          </p:cNvPr>
          <p:cNvSpPr>
            <a:spLocks noGrp="1"/>
          </p:cNvSpPr>
          <p:nvPr>
            <p:ph type="sldNum" sz="quarter" idx="12"/>
          </p:nvPr>
        </p:nvSpPr>
        <p:spPr/>
        <p:txBody>
          <a:bodyPr/>
          <a:lstStyle/>
          <a:p>
            <a:fld id="{FDBBC121-14DB-4023-BC93-17E74E9CCAAC}" type="slidenum">
              <a:rPr lang="zh-CN" altLang="en-US" smtClean="0"/>
              <a:t>‹#›</a:t>
            </a:fld>
            <a:endParaRPr lang="zh-CN" altLang="en-US"/>
          </a:p>
        </p:txBody>
      </p:sp>
    </p:spTree>
    <p:extLst>
      <p:ext uri="{BB962C8B-B14F-4D97-AF65-F5344CB8AC3E}">
        <p14:creationId xmlns:p14="http://schemas.microsoft.com/office/powerpoint/2010/main" val="2246963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7CC90D-4527-45B5-A18B-74B5BFDA0B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9F31A21-2F4A-4648-B86A-B938EC239ED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80D6C02-9558-4B4E-B0E9-FA67343D41F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950373B-2E57-4943-A3E7-B58F45ECCB83}"/>
              </a:ext>
            </a:extLst>
          </p:cNvPr>
          <p:cNvSpPr>
            <a:spLocks noGrp="1"/>
          </p:cNvSpPr>
          <p:nvPr>
            <p:ph type="dt" sz="half" idx="10"/>
          </p:nvPr>
        </p:nvSpPr>
        <p:spPr/>
        <p:txBody>
          <a:bodyPr/>
          <a:lstStyle/>
          <a:p>
            <a:fld id="{7C3E25C9-8AE0-487B-9F01-C296C20B44A4}" type="datetimeFigureOut">
              <a:rPr lang="zh-CN" altLang="en-US" smtClean="0"/>
              <a:t>2026/5/6</a:t>
            </a:fld>
            <a:endParaRPr lang="zh-CN" altLang="en-US"/>
          </a:p>
        </p:txBody>
      </p:sp>
      <p:sp>
        <p:nvSpPr>
          <p:cNvPr id="6" name="页脚占位符 5">
            <a:extLst>
              <a:ext uri="{FF2B5EF4-FFF2-40B4-BE49-F238E27FC236}">
                <a16:creationId xmlns:a16="http://schemas.microsoft.com/office/drawing/2014/main" id="{3178E000-3F17-44CF-A810-CE8979A84BD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C9D5071-6459-47C4-BF2B-61E216D5EF8C}"/>
              </a:ext>
            </a:extLst>
          </p:cNvPr>
          <p:cNvSpPr>
            <a:spLocks noGrp="1"/>
          </p:cNvSpPr>
          <p:nvPr>
            <p:ph type="sldNum" sz="quarter" idx="12"/>
          </p:nvPr>
        </p:nvSpPr>
        <p:spPr/>
        <p:txBody>
          <a:bodyPr/>
          <a:lstStyle/>
          <a:p>
            <a:fld id="{FDBBC121-14DB-4023-BC93-17E74E9CCAAC}" type="slidenum">
              <a:rPr lang="zh-CN" altLang="en-US" smtClean="0"/>
              <a:t>‹#›</a:t>
            </a:fld>
            <a:endParaRPr lang="zh-CN" altLang="en-US"/>
          </a:p>
        </p:txBody>
      </p:sp>
    </p:spTree>
    <p:extLst>
      <p:ext uri="{BB962C8B-B14F-4D97-AF65-F5344CB8AC3E}">
        <p14:creationId xmlns:p14="http://schemas.microsoft.com/office/powerpoint/2010/main" val="3794429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B334E7-6DD2-4220-8C88-B1E678B5E82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A216904-D885-4547-A370-1068501790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CDA05D7-C017-429D-8273-44F1018094F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A137BD3-36E4-4519-B7F9-984F383461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F4AA41C-3B05-40B2-AF09-16E68DAE7B1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6E4AAB7-A3EB-46BC-8203-BB1A2ACC64B5}"/>
              </a:ext>
            </a:extLst>
          </p:cNvPr>
          <p:cNvSpPr>
            <a:spLocks noGrp="1"/>
          </p:cNvSpPr>
          <p:nvPr>
            <p:ph type="dt" sz="half" idx="10"/>
          </p:nvPr>
        </p:nvSpPr>
        <p:spPr/>
        <p:txBody>
          <a:bodyPr/>
          <a:lstStyle/>
          <a:p>
            <a:fld id="{7C3E25C9-8AE0-487B-9F01-C296C20B44A4}" type="datetimeFigureOut">
              <a:rPr lang="zh-CN" altLang="en-US" smtClean="0"/>
              <a:t>2026/5/6</a:t>
            </a:fld>
            <a:endParaRPr lang="zh-CN" altLang="en-US"/>
          </a:p>
        </p:txBody>
      </p:sp>
      <p:sp>
        <p:nvSpPr>
          <p:cNvPr id="8" name="页脚占位符 7">
            <a:extLst>
              <a:ext uri="{FF2B5EF4-FFF2-40B4-BE49-F238E27FC236}">
                <a16:creationId xmlns:a16="http://schemas.microsoft.com/office/drawing/2014/main" id="{40947408-25D6-417C-A9E0-FC5660AC5C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BFFA47F-D1BB-4647-98A8-E4C50FB8529B}"/>
              </a:ext>
            </a:extLst>
          </p:cNvPr>
          <p:cNvSpPr>
            <a:spLocks noGrp="1"/>
          </p:cNvSpPr>
          <p:nvPr>
            <p:ph type="sldNum" sz="quarter" idx="12"/>
          </p:nvPr>
        </p:nvSpPr>
        <p:spPr/>
        <p:txBody>
          <a:bodyPr/>
          <a:lstStyle/>
          <a:p>
            <a:fld id="{FDBBC121-14DB-4023-BC93-17E74E9CCAAC}" type="slidenum">
              <a:rPr lang="zh-CN" altLang="en-US" smtClean="0"/>
              <a:t>‹#›</a:t>
            </a:fld>
            <a:endParaRPr lang="zh-CN" altLang="en-US"/>
          </a:p>
        </p:txBody>
      </p:sp>
    </p:spTree>
    <p:extLst>
      <p:ext uri="{BB962C8B-B14F-4D97-AF65-F5344CB8AC3E}">
        <p14:creationId xmlns:p14="http://schemas.microsoft.com/office/powerpoint/2010/main" val="2551102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0C110D-E7FF-46D4-93FD-B2FE7803977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A4E109C-3F50-4EFD-B04B-74695FA4D9CB}"/>
              </a:ext>
            </a:extLst>
          </p:cNvPr>
          <p:cNvSpPr>
            <a:spLocks noGrp="1"/>
          </p:cNvSpPr>
          <p:nvPr>
            <p:ph type="dt" sz="half" idx="10"/>
          </p:nvPr>
        </p:nvSpPr>
        <p:spPr/>
        <p:txBody>
          <a:bodyPr/>
          <a:lstStyle/>
          <a:p>
            <a:fld id="{7C3E25C9-8AE0-487B-9F01-C296C20B44A4}" type="datetimeFigureOut">
              <a:rPr lang="zh-CN" altLang="en-US" smtClean="0"/>
              <a:t>2026/5/6</a:t>
            </a:fld>
            <a:endParaRPr lang="zh-CN" altLang="en-US"/>
          </a:p>
        </p:txBody>
      </p:sp>
      <p:sp>
        <p:nvSpPr>
          <p:cNvPr id="4" name="页脚占位符 3">
            <a:extLst>
              <a:ext uri="{FF2B5EF4-FFF2-40B4-BE49-F238E27FC236}">
                <a16:creationId xmlns:a16="http://schemas.microsoft.com/office/drawing/2014/main" id="{0EBF6598-F917-4978-ACDD-B8E6C7539F7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8AA6300-E237-41E8-9C3B-8BAD93D84300}"/>
              </a:ext>
            </a:extLst>
          </p:cNvPr>
          <p:cNvSpPr>
            <a:spLocks noGrp="1"/>
          </p:cNvSpPr>
          <p:nvPr>
            <p:ph type="sldNum" sz="quarter" idx="12"/>
          </p:nvPr>
        </p:nvSpPr>
        <p:spPr/>
        <p:txBody>
          <a:bodyPr/>
          <a:lstStyle/>
          <a:p>
            <a:fld id="{FDBBC121-14DB-4023-BC93-17E74E9CCAAC}" type="slidenum">
              <a:rPr lang="zh-CN" altLang="en-US" smtClean="0"/>
              <a:t>‹#›</a:t>
            </a:fld>
            <a:endParaRPr lang="zh-CN" altLang="en-US"/>
          </a:p>
        </p:txBody>
      </p:sp>
    </p:spTree>
    <p:extLst>
      <p:ext uri="{BB962C8B-B14F-4D97-AF65-F5344CB8AC3E}">
        <p14:creationId xmlns:p14="http://schemas.microsoft.com/office/powerpoint/2010/main" val="1517146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0300E74-4734-4F4C-8274-4D672002A153}"/>
              </a:ext>
            </a:extLst>
          </p:cNvPr>
          <p:cNvSpPr>
            <a:spLocks noGrp="1"/>
          </p:cNvSpPr>
          <p:nvPr>
            <p:ph type="dt" sz="half" idx="10"/>
          </p:nvPr>
        </p:nvSpPr>
        <p:spPr/>
        <p:txBody>
          <a:bodyPr/>
          <a:lstStyle/>
          <a:p>
            <a:fld id="{7C3E25C9-8AE0-487B-9F01-C296C20B44A4}" type="datetimeFigureOut">
              <a:rPr lang="zh-CN" altLang="en-US" smtClean="0"/>
              <a:t>2026/5/6</a:t>
            </a:fld>
            <a:endParaRPr lang="zh-CN" altLang="en-US"/>
          </a:p>
        </p:txBody>
      </p:sp>
      <p:sp>
        <p:nvSpPr>
          <p:cNvPr id="3" name="页脚占位符 2">
            <a:extLst>
              <a:ext uri="{FF2B5EF4-FFF2-40B4-BE49-F238E27FC236}">
                <a16:creationId xmlns:a16="http://schemas.microsoft.com/office/drawing/2014/main" id="{C282F903-A74B-4393-83EF-56756FEF015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4254EF0-2150-4EFF-8331-4719E67B6292}"/>
              </a:ext>
            </a:extLst>
          </p:cNvPr>
          <p:cNvSpPr>
            <a:spLocks noGrp="1"/>
          </p:cNvSpPr>
          <p:nvPr>
            <p:ph type="sldNum" sz="quarter" idx="12"/>
          </p:nvPr>
        </p:nvSpPr>
        <p:spPr/>
        <p:txBody>
          <a:bodyPr/>
          <a:lstStyle/>
          <a:p>
            <a:fld id="{FDBBC121-14DB-4023-BC93-17E74E9CCAAC}" type="slidenum">
              <a:rPr lang="zh-CN" altLang="en-US" smtClean="0"/>
              <a:t>‹#›</a:t>
            </a:fld>
            <a:endParaRPr lang="zh-CN" altLang="en-US"/>
          </a:p>
        </p:txBody>
      </p:sp>
    </p:spTree>
    <p:extLst>
      <p:ext uri="{BB962C8B-B14F-4D97-AF65-F5344CB8AC3E}">
        <p14:creationId xmlns:p14="http://schemas.microsoft.com/office/powerpoint/2010/main" val="2840275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B27809-45AB-4EE9-A09E-5A11E7BEC58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96A6B55-AC76-4235-AB60-6CCD8340A4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E1E43B4-33EE-431D-B92A-741314932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E038171-5974-428C-A44F-356329797246}"/>
              </a:ext>
            </a:extLst>
          </p:cNvPr>
          <p:cNvSpPr>
            <a:spLocks noGrp="1"/>
          </p:cNvSpPr>
          <p:nvPr>
            <p:ph type="dt" sz="half" idx="10"/>
          </p:nvPr>
        </p:nvSpPr>
        <p:spPr/>
        <p:txBody>
          <a:bodyPr/>
          <a:lstStyle/>
          <a:p>
            <a:fld id="{7C3E25C9-8AE0-487B-9F01-C296C20B44A4}" type="datetimeFigureOut">
              <a:rPr lang="zh-CN" altLang="en-US" smtClean="0"/>
              <a:t>2026/5/6</a:t>
            </a:fld>
            <a:endParaRPr lang="zh-CN" altLang="en-US"/>
          </a:p>
        </p:txBody>
      </p:sp>
      <p:sp>
        <p:nvSpPr>
          <p:cNvPr id="6" name="页脚占位符 5">
            <a:extLst>
              <a:ext uri="{FF2B5EF4-FFF2-40B4-BE49-F238E27FC236}">
                <a16:creationId xmlns:a16="http://schemas.microsoft.com/office/drawing/2014/main" id="{7AC328F9-A2AD-4000-99BA-F8374439E20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BFE96F-3A06-402F-953B-21C64985B87F}"/>
              </a:ext>
            </a:extLst>
          </p:cNvPr>
          <p:cNvSpPr>
            <a:spLocks noGrp="1"/>
          </p:cNvSpPr>
          <p:nvPr>
            <p:ph type="sldNum" sz="quarter" idx="12"/>
          </p:nvPr>
        </p:nvSpPr>
        <p:spPr/>
        <p:txBody>
          <a:bodyPr/>
          <a:lstStyle/>
          <a:p>
            <a:fld id="{FDBBC121-14DB-4023-BC93-17E74E9CCAAC}" type="slidenum">
              <a:rPr lang="zh-CN" altLang="en-US" smtClean="0"/>
              <a:t>‹#›</a:t>
            </a:fld>
            <a:endParaRPr lang="zh-CN" altLang="en-US"/>
          </a:p>
        </p:txBody>
      </p:sp>
    </p:spTree>
    <p:extLst>
      <p:ext uri="{BB962C8B-B14F-4D97-AF65-F5344CB8AC3E}">
        <p14:creationId xmlns:p14="http://schemas.microsoft.com/office/powerpoint/2010/main" val="1628437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94CB30-E570-4D6A-A3F9-6647462E9A9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99E101A-AE68-45E2-A2D5-5E7EABA1DB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5801200-8666-4AD5-B357-557D34F44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4DBF3D3-32A2-4EC6-AB31-6218FD4135F1}"/>
              </a:ext>
            </a:extLst>
          </p:cNvPr>
          <p:cNvSpPr>
            <a:spLocks noGrp="1"/>
          </p:cNvSpPr>
          <p:nvPr>
            <p:ph type="dt" sz="half" idx="10"/>
          </p:nvPr>
        </p:nvSpPr>
        <p:spPr/>
        <p:txBody>
          <a:bodyPr/>
          <a:lstStyle/>
          <a:p>
            <a:fld id="{7C3E25C9-8AE0-487B-9F01-C296C20B44A4}" type="datetimeFigureOut">
              <a:rPr lang="zh-CN" altLang="en-US" smtClean="0"/>
              <a:t>2026/5/6</a:t>
            </a:fld>
            <a:endParaRPr lang="zh-CN" altLang="en-US"/>
          </a:p>
        </p:txBody>
      </p:sp>
      <p:sp>
        <p:nvSpPr>
          <p:cNvPr id="6" name="页脚占位符 5">
            <a:extLst>
              <a:ext uri="{FF2B5EF4-FFF2-40B4-BE49-F238E27FC236}">
                <a16:creationId xmlns:a16="http://schemas.microsoft.com/office/drawing/2014/main" id="{D35CCC14-6637-49D0-9909-1353ACCB61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B1318D1-147A-4C79-B595-D456193BB58B}"/>
              </a:ext>
            </a:extLst>
          </p:cNvPr>
          <p:cNvSpPr>
            <a:spLocks noGrp="1"/>
          </p:cNvSpPr>
          <p:nvPr>
            <p:ph type="sldNum" sz="quarter" idx="12"/>
          </p:nvPr>
        </p:nvSpPr>
        <p:spPr/>
        <p:txBody>
          <a:bodyPr/>
          <a:lstStyle/>
          <a:p>
            <a:fld id="{FDBBC121-14DB-4023-BC93-17E74E9CCAAC}" type="slidenum">
              <a:rPr lang="zh-CN" altLang="en-US" smtClean="0"/>
              <a:t>‹#›</a:t>
            </a:fld>
            <a:endParaRPr lang="zh-CN" altLang="en-US"/>
          </a:p>
        </p:txBody>
      </p:sp>
    </p:spTree>
    <p:extLst>
      <p:ext uri="{BB962C8B-B14F-4D97-AF65-F5344CB8AC3E}">
        <p14:creationId xmlns:p14="http://schemas.microsoft.com/office/powerpoint/2010/main" val="3962605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A3FA60A-6EF2-4FFE-81C8-7133A3ECE0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5509B35-98D5-4DD1-949A-6C77FA656A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649A33-EF70-4866-A0D6-5F39232F13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3E25C9-8AE0-487B-9F01-C296C20B44A4}" type="datetimeFigureOut">
              <a:rPr lang="zh-CN" altLang="en-US" smtClean="0"/>
              <a:t>2026/5/6</a:t>
            </a:fld>
            <a:endParaRPr lang="zh-CN" altLang="en-US"/>
          </a:p>
        </p:txBody>
      </p:sp>
      <p:sp>
        <p:nvSpPr>
          <p:cNvPr id="5" name="页脚占位符 4">
            <a:extLst>
              <a:ext uri="{FF2B5EF4-FFF2-40B4-BE49-F238E27FC236}">
                <a16:creationId xmlns:a16="http://schemas.microsoft.com/office/drawing/2014/main" id="{BA416CB4-1F7B-47FB-9015-E089E5E7DF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166574B-6F82-41F3-B9B8-8139723F07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BBC121-14DB-4023-BC93-17E74E9CCAAC}" type="slidenum">
              <a:rPr lang="zh-CN" altLang="en-US" smtClean="0"/>
              <a:t>‹#›</a:t>
            </a:fld>
            <a:endParaRPr lang="zh-CN" altLang="en-US"/>
          </a:p>
        </p:txBody>
      </p:sp>
    </p:spTree>
    <p:extLst>
      <p:ext uri="{BB962C8B-B14F-4D97-AF65-F5344CB8AC3E}">
        <p14:creationId xmlns:p14="http://schemas.microsoft.com/office/powerpoint/2010/main" val="3361102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8.tif"/><Relationship Id="rId1" Type="http://schemas.openxmlformats.org/officeDocument/2006/relationships/slideLayout" Target="../slideLayouts/slideLayout2.xml"/><Relationship Id="rId4" Type="http://schemas.openxmlformats.org/officeDocument/2006/relationships/image" Target="../media/image10.t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E4EB86-1C66-43CF-ADD7-381ACFE5E4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021" y="2544586"/>
            <a:ext cx="9474866" cy="3710328"/>
          </a:xfrm>
          <a:prstGeom prst="rect">
            <a:avLst/>
          </a:prstGeom>
        </p:spPr>
      </p:pic>
      <p:sp>
        <p:nvSpPr>
          <p:cNvPr id="7" name="文本框 6">
            <a:extLst>
              <a:ext uri="{FF2B5EF4-FFF2-40B4-BE49-F238E27FC236}">
                <a16:creationId xmlns:a16="http://schemas.microsoft.com/office/drawing/2014/main" id="{7822A1C6-61FB-4A8B-904B-5D8ADAEAB873}"/>
              </a:ext>
            </a:extLst>
          </p:cNvPr>
          <p:cNvSpPr txBox="1"/>
          <p:nvPr/>
        </p:nvSpPr>
        <p:spPr>
          <a:xfrm>
            <a:off x="417689" y="6119448"/>
            <a:ext cx="11559823" cy="738664"/>
          </a:xfrm>
          <a:prstGeom prst="rect">
            <a:avLst/>
          </a:prstGeom>
          <a:noFill/>
        </p:spPr>
        <p:txBody>
          <a:bodyPr wrap="square">
            <a:spAutoFit/>
          </a:bodyPr>
          <a:lstStyle/>
          <a:p>
            <a:pPr marL="0" marR="0">
              <a:spcBef>
                <a:spcPts val="0"/>
              </a:spcBef>
              <a:spcAft>
                <a:spcPts val="0"/>
              </a:spcAft>
            </a:pPr>
            <a:r>
              <a:rPr lang="en-US" altLang="zh-CN" sz="1400" dirty="0">
                <a:effectLst/>
              </a:rPr>
              <a:t>Figure1.(a) Location of </a:t>
            </a:r>
            <a:r>
              <a:rPr lang="en-US" altLang="zh-CN" sz="1400" dirty="0" err="1">
                <a:effectLst/>
              </a:rPr>
              <a:t>Junggar</a:t>
            </a:r>
            <a:r>
              <a:rPr lang="en-US" altLang="zh-CN" sz="1400" dirty="0">
                <a:effectLst/>
              </a:rPr>
              <a:t> Basin in China.(b)the structural units and oil and gas seeps in the </a:t>
            </a:r>
            <a:r>
              <a:rPr lang="en-US" altLang="zh-CN" sz="1400" dirty="0" err="1">
                <a:effectLst/>
              </a:rPr>
              <a:t>Junggar</a:t>
            </a:r>
            <a:r>
              <a:rPr lang="en-US" altLang="zh-CN" sz="1400" dirty="0">
                <a:effectLst/>
              </a:rPr>
              <a:t> </a:t>
            </a:r>
            <a:r>
              <a:rPr lang="en-US" altLang="zh-CN" sz="1400" dirty="0" err="1">
                <a:effectLst/>
              </a:rPr>
              <a:t>Basin,including</a:t>
            </a:r>
            <a:r>
              <a:rPr lang="en-US" altLang="zh-CN" sz="1400" dirty="0">
                <a:effectLst/>
              </a:rPr>
              <a:t> the location soft </a:t>
            </a:r>
            <a:r>
              <a:rPr lang="en-US" altLang="zh-CN" sz="1400" dirty="0" err="1">
                <a:effectLst/>
              </a:rPr>
              <a:t>hesamples</a:t>
            </a:r>
            <a:r>
              <a:rPr lang="en-US" altLang="zh-CN" sz="1400" dirty="0">
                <a:effectLst/>
              </a:rPr>
              <a:t> collected during this study . (c) Different colors of fault lines represent faults formed in different tectonic periods: green for the Hercynian Period, purple for the </a:t>
            </a:r>
            <a:r>
              <a:rPr lang="en-US" altLang="zh-CN" sz="1400" dirty="0" err="1">
                <a:effectLst/>
              </a:rPr>
              <a:t>Indosinian-Yanshanian</a:t>
            </a:r>
            <a:r>
              <a:rPr lang="en-US" altLang="zh-CN" sz="1400" dirty="0">
                <a:effectLst/>
              </a:rPr>
              <a:t> Period, and blue for the Himalayan Period.</a:t>
            </a:r>
          </a:p>
        </p:txBody>
      </p:sp>
      <p:sp>
        <p:nvSpPr>
          <p:cNvPr id="9" name="文本框 8">
            <a:extLst>
              <a:ext uri="{FF2B5EF4-FFF2-40B4-BE49-F238E27FC236}">
                <a16:creationId xmlns:a16="http://schemas.microsoft.com/office/drawing/2014/main" id="{0EEB4669-E657-4743-9430-DC4E09D88015}"/>
              </a:ext>
            </a:extLst>
          </p:cNvPr>
          <p:cNvSpPr txBox="1"/>
          <p:nvPr/>
        </p:nvSpPr>
        <p:spPr>
          <a:xfrm>
            <a:off x="101600" y="96713"/>
            <a:ext cx="12090400" cy="2616101"/>
          </a:xfrm>
          <a:prstGeom prst="rect">
            <a:avLst/>
          </a:prstGeom>
          <a:noFill/>
        </p:spPr>
        <p:txBody>
          <a:bodyPr wrap="square">
            <a:spAutoFit/>
          </a:bodyPr>
          <a:lstStyle/>
          <a:p>
            <a:r>
              <a:rPr lang="en-US" altLang="zh-CN" sz="1600" dirty="0">
                <a:effectLst/>
              </a:rPr>
              <a:t>The </a:t>
            </a:r>
            <a:r>
              <a:rPr lang="en-US" altLang="zh-CN" sz="1600" dirty="0" err="1">
                <a:effectLst/>
              </a:rPr>
              <a:t>Junggar</a:t>
            </a:r>
            <a:r>
              <a:rPr lang="en-US" altLang="zh-CN" sz="1600" dirty="0">
                <a:effectLst/>
              </a:rPr>
              <a:t> Basin lies in the northwestern China (Figure 1a), covering approximately an area of 130,000 km</a:t>
            </a:r>
            <a:r>
              <a:rPr lang="en-US" altLang="zh-CN" dirty="0">
                <a:effectLst/>
              </a:rPr>
              <a:t>²</a:t>
            </a:r>
            <a:r>
              <a:rPr lang="en-US" altLang="zh-CN" sz="1600" dirty="0">
                <a:effectLst/>
              </a:rPr>
              <a:t>. This basin is a triangular basin and lies at the juncture of the Kazakhstan, Siberia and </a:t>
            </a:r>
            <a:r>
              <a:rPr lang="en-US" altLang="zh-CN" sz="1600" dirty="0" err="1">
                <a:effectLst/>
              </a:rPr>
              <a:t>Tarim</a:t>
            </a:r>
            <a:r>
              <a:rPr lang="en-US" altLang="zh-CN" sz="1600" dirty="0">
                <a:effectLst/>
              </a:rPr>
              <a:t> cratons. The study area is located in the western part of the basin (Fig. 1b), covering an area of over 32,000km², with a cumulative thickness reaching up to 14,000 m .This region has undergone multiple </a:t>
            </a:r>
            <a:r>
              <a:rPr lang="en-US" altLang="zh-CN" sz="1600" dirty="0" err="1">
                <a:effectLst/>
              </a:rPr>
              <a:t>tectono</a:t>
            </a:r>
            <a:r>
              <a:rPr lang="en-US" altLang="zh-CN" sz="1600" dirty="0">
                <a:effectLst/>
              </a:rPr>
              <a:t> sedimentary stages , including the Hercynian , </a:t>
            </a:r>
            <a:r>
              <a:rPr lang="en-US" altLang="zh-CN" sz="1600" dirty="0" err="1">
                <a:effectLst/>
              </a:rPr>
              <a:t>Indosinian</a:t>
            </a:r>
            <a:r>
              <a:rPr lang="en-US" altLang="zh-CN" sz="1600" dirty="0">
                <a:effectLst/>
              </a:rPr>
              <a:t> , </a:t>
            </a:r>
            <a:r>
              <a:rPr lang="en-US" altLang="zh-CN" sz="1600" dirty="0" err="1">
                <a:effectLst/>
              </a:rPr>
              <a:t>Yanshanian</a:t>
            </a:r>
            <a:r>
              <a:rPr lang="en-US" altLang="zh-CN" sz="1600" dirty="0">
                <a:effectLst/>
              </a:rPr>
              <a:t> , and Himalayan periods. </a:t>
            </a:r>
          </a:p>
          <a:p>
            <a:endParaRPr lang="en-US" altLang="zh-CN" sz="1600" dirty="0">
              <a:effectLst/>
            </a:endParaRPr>
          </a:p>
          <a:p>
            <a:r>
              <a:rPr lang="en-US" altLang="zh-CN" sz="1600" dirty="0">
                <a:effectLst/>
              </a:rPr>
              <a:t>This study aims to achieve a multidimensional and automated quantification of multi-stage and multi-scale </a:t>
            </a:r>
            <a:r>
              <a:rPr lang="en-US" altLang="zh-CN" sz="1600" dirty="0" err="1">
                <a:effectLst/>
              </a:rPr>
              <a:t>faul</a:t>
            </a:r>
            <a:r>
              <a:rPr lang="en-US" altLang="zh-CN" sz="1600" dirty="0">
                <a:effectLst/>
              </a:rPr>
              <a:t> networks based on 3D seismic data from the study area. The analysis includes geometric characteristics and topological parameters (Fig. 1c). Constructing fracture topology networks allows quantitative analysis of connectivity across tectonic stages and favorable vertical migration pathways , offering insights into hydrocarbon migration prediction.</a:t>
            </a:r>
          </a:p>
          <a:p>
            <a:endParaRPr lang="en-US" altLang="zh-CN" dirty="0">
              <a:effectLst/>
            </a:endParaRPr>
          </a:p>
        </p:txBody>
      </p:sp>
    </p:spTree>
    <p:extLst>
      <p:ext uri="{BB962C8B-B14F-4D97-AF65-F5344CB8AC3E}">
        <p14:creationId xmlns:p14="http://schemas.microsoft.com/office/powerpoint/2010/main" val="340429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F7288FD-9A4E-43E5-974E-7FF760531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2012" y="0"/>
            <a:ext cx="5262781" cy="5422517"/>
          </a:xfrm>
          <a:prstGeom prst="rect">
            <a:avLst/>
          </a:prstGeom>
        </p:spPr>
      </p:pic>
      <p:pic>
        <p:nvPicPr>
          <p:cNvPr id="8" name="图片 7">
            <a:extLst>
              <a:ext uri="{FF2B5EF4-FFF2-40B4-BE49-F238E27FC236}">
                <a16:creationId xmlns:a16="http://schemas.microsoft.com/office/drawing/2014/main" id="{79E0B1D2-63DC-47AA-BAD5-97F7CB810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4793" y="269143"/>
            <a:ext cx="2499560" cy="2327014"/>
          </a:xfrm>
          <a:prstGeom prst="rect">
            <a:avLst/>
          </a:prstGeom>
        </p:spPr>
      </p:pic>
      <p:pic>
        <p:nvPicPr>
          <p:cNvPr id="10" name="图片 9">
            <a:extLst>
              <a:ext uri="{FF2B5EF4-FFF2-40B4-BE49-F238E27FC236}">
                <a16:creationId xmlns:a16="http://schemas.microsoft.com/office/drawing/2014/main" id="{1322C24C-A4F9-40A9-82DC-DC00A45401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4793" y="2596157"/>
            <a:ext cx="2528184" cy="2498984"/>
          </a:xfrm>
          <a:prstGeom prst="rect">
            <a:avLst/>
          </a:prstGeom>
        </p:spPr>
      </p:pic>
      <p:sp>
        <p:nvSpPr>
          <p:cNvPr id="12" name="文本框 11">
            <a:extLst>
              <a:ext uri="{FF2B5EF4-FFF2-40B4-BE49-F238E27FC236}">
                <a16:creationId xmlns:a16="http://schemas.microsoft.com/office/drawing/2014/main" id="{80532778-7261-446C-9795-BB3D8AB97B95}"/>
              </a:ext>
            </a:extLst>
          </p:cNvPr>
          <p:cNvSpPr txBox="1"/>
          <p:nvPr/>
        </p:nvSpPr>
        <p:spPr>
          <a:xfrm>
            <a:off x="4678843" y="5594791"/>
            <a:ext cx="7405510" cy="1077218"/>
          </a:xfrm>
          <a:prstGeom prst="rect">
            <a:avLst/>
          </a:prstGeom>
          <a:noFill/>
        </p:spPr>
        <p:txBody>
          <a:bodyPr wrap="square">
            <a:spAutoFit/>
          </a:bodyPr>
          <a:lstStyle/>
          <a:p>
            <a:r>
              <a:rPr lang="en-US" altLang="zh-CN" sz="1600" dirty="0">
                <a:solidFill>
                  <a:srgbClr val="000000"/>
                </a:solidFill>
                <a:effectLst/>
              </a:rPr>
              <a:t>Figure 2.</a:t>
            </a:r>
            <a:r>
              <a:rPr lang="en-US" altLang="zh-CN" sz="1600" dirty="0">
                <a:effectLst/>
              </a:rPr>
              <a:t> Fault networks of the Hercynian, </a:t>
            </a:r>
            <a:r>
              <a:rPr lang="en-US" altLang="zh-CN" sz="1600" dirty="0" err="1">
                <a:effectLst/>
              </a:rPr>
              <a:t>Indosinian-Yanshanian</a:t>
            </a:r>
            <a:r>
              <a:rPr lang="en-US" altLang="zh-CN" sz="1600" dirty="0">
                <a:effectLst/>
              </a:rPr>
              <a:t>, and Himalayan periods (from left to right, respectively). Line colors (purple → blue → green → yellow) and numerical labels denote fault lengths, with the color scale expressed in meters.</a:t>
            </a:r>
            <a:endParaRPr lang="en-US" altLang="zh-CN" sz="1600" dirty="0"/>
          </a:p>
        </p:txBody>
      </p:sp>
      <p:sp>
        <p:nvSpPr>
          <p:cNvPr id="14" name="文本框 13">
            <a:extLst>
              <a:ext uri="{FF2B5EF4-FFF2-40B4-BE49-F238E27FC236}">
                <a16:creationId xmlns:a16="http://schemas.microsoft.com/office/drawing/2014/main" id="{5EE4FF61-0EF4-4419-9B11-270D4953AE06}"/>
              </a:ext>
            </a:extLst>
          </p:cNvPr>
          <p:cNvSpPr txBox="1"/>
          <p:nvPr/>
        </p:nvSpPr>
        <p:spPr>
          <a:xfrm>
            <a:off x="79023" y="269143"/>
            <a:ext cx="4368799" cy="5632311"/>
          </a:xfrm>
          <a:prstGeom prst="rect">
            <a:avLst/>
          </a:prstGeom>
          <a:noFill/>
        </p:spPr>
        <p:txBody>
          <a:bodyPr wrap="square">
            <a:spAutoFit/>
          </a:bodyPr>
          <a:lstStyle/>
          <a:p>
            <a:r>
              <a:rPr lang="en-US" altLang="zh-CN" b="1" dirty="0"/>
              <a:t>Hercynian Period </a:t>
            </a:r>
          </a:p>
          <a:p>
            <a:r>
              <a:rPr lang="en-US" altLang="zh-CN" dirty="0"/>
              <a:t>Largest fault system (20–100 km, max ~100 km). NE/near-EW-trending through-going faults form the basin’s tectonic framework, dominating long-term hydrocarbon accumulation.</a:t>
            </a:r>
          </a:p>
          <a:p>
            <a:endParaRPr lang="en-US" altLang="zh-CN" dirty="0"/>
          </a:p>
          <a:p>
            <a:r>
              <a:rPr lang="en-US" altLang="zh-CN" b="1" dirty="0" err="1"/>
              <a:t>Indosinian-Yanshanian</a:t>
            </a:r>
            <a:r>
              <a:rPr lang="en-US" altLang="zh-CN" b="1" dirty="0"/>
              <a:t> Period</a:t>
            </a:r>
          </a:p>
          <a:p>
            <a:r>
              <a:rPr lang="en-US" altLang="zh-CN" dirty="0"/>
              <a:t>Medium-small faults (5–40 km) with the highest density. Complex strikes(NE/NW/ SN)  indicate reactivation / modification of early faults, controlling trap formation and secondary migration.</a:t>
            </a:r>
          </a:p>
          <a:p>
            <a:endParaRPr lang="en-US" altLang="zh-CN" dirty="0"/>
          </a:p>
          <a:p>
            <a:r>
              <a:rPr lang="en-US" altLang="zh-CN" b="1" dirty="0"/>
              <a:t>Himalayan Period</a:t>
            </a:r>
          </a:p>
          <a:p>
            <a:r>
              <a:rPr lang="en-US" altLang="zh-CN" dirty="0"/>
              <a:t>Smallest fault scale (2.5–22.5 km, mostly &lt;10 km). Sparse, isolated late-stage adjustment faults, with weak modification effects on hydrocarbon accumulation.</a:t>
            </a:r>
          </a:p>
          <a:p>
            <a:endParaRPr lang="en-US" altLang="zh-CN" dirty="0"/>
          </a:p>
        </p:txBody>
      </p:sp>
    </p:spTree>
    <p:extLst>
      <p:ext uri="{BB962C8B-B14F-4D97-AF65-F5344CB8AC3E}">
        <p14:creationId xmlns:p14="http://schemas.microsoft.com/office/powerpoint/2010/main" val="466036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5CCAE13-4550-4557-9129-CE1C5224E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6646" y="0"/>
            <a:ext cx="5421923" cy="6473112"/>
          </a:xfrm>
          <a:prstGeom prst="rect">
            <a:avLst/>
          </a:prstGeom>
        </p:spPr>
      </p:pic>
      <p:sp>
        <p:nvSpPr>
          <p:cNvPr id="8" name="文本框 7">
            <a:extLst>
              <a:ext uri="{FF2B5EF4-FFF2-40B4-BE49-F238E27FC236}">
                <a16:creationId xmlns:a16="http://schemas.microsoft.com/office/drawing/2014/main" id="{C3745D84-4B1A-41F3-99CD-0CA97B6DA0C0}"/>
              </a:ext>
            </a:extLst>
          </p:cNvPr>
          <p:cNvSpPr txBox="1"/>
          <p:nvPr/>
        </p:nvSpPr>
        <p:spPr>
          <a:xfrm>
            <a:off x="0" y="0"/>
            <a:ext cx="6418385" cy="584775"/>
          </a:xfrm>
          <a:prstGeom prst="rect">
            <a:avLst/>
          </a:prstGeom>
          <a:noFill/>
        </p:spPr>
        <p:txBody>
          <a:bodyPr wrap="square">
            <a:spAutoFit/>
          </a:bodyPr>
          <a:lstStyle/>
          <a:p>
            <a:r>
              <a:rPr lang="en-US" altLang="zh-CN" sz="1600" b="1" dirty="0"/>
              <a:t>Fault Length Distributions: Three Common Distributions for Fault Attributes</a:t>
            </a:r>
            <a:endParaRPr lang="zh-CN" altLang="en-US" sz="1600" b="1" dirty="0"/>
          </a:p>
        </p:txBody>
      </p:sp>
      <mc:AlternateContent xmlns:mc="http://schemas.openxmlformats.org/markup-compatibility/2006">
        <mc:Choice xmlns:a14="http://schemas.microsoft.com/office/drawing/2010/main" Requires="a14">
          <p:sp>
            <p:nvSpPr>
              <p:cNvPr id="9" name="Rectangle 1">
                <a:extLst>
                  <a:ext uri="{FF2B5EF4-FFF2-40B4-BE49-F238E27FC236}">
                    <a16:creationId xmlns:a16="http://schemas.microsoft.com/office/drawing/2014/main" id="{21A0A51C-D012-4096-8EF4-C7E5DDB31D42}"/>
                  </a:ext>
                </a:extLst>
              </p:cNvPr>
              <p:cNvSpPr>
                <a:spLocks noChangeArrowheads="1"/>
              </p:cNvSpPr>
              <p:nvPr/>
            </p:nvSpPr>
            <p:spPr bwMode="auto">
              <a:xfrm>
                <a:off x="79130" y="584775"/>
                <a:ext cx="6497516" cy="384784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eaLnBrk="0" fontAlgn="base" hangingPunct="0">
                  <a:spcBef>
                    <a:spcPct val="0"/>
                  </a:spcBef>
                  <a:spcAft>
                    <a:spcPct val="0"/>
                  </a:spcAft>
                </a:pPr>
                <a:r>
                  <a:rPr kumimoji="0" lang="zh-CN" altLang="zh-CN" sz="1600" b="0" i="0" u="none" strike="noStrike" cap="none" normalizeH="0" baseline="0" dirty="0">
                    <a:ln>
                      <a:noFill/>
                    </a:ln>
                    <a:solidFill>
                      <a:srgbClr val="000000"/>
                    </a:solidFill>
                    <a:effectLst/>
                    <a:latin typeface="Arial" panose="020B0604020202020204" pitchFamily="34" charset="0"/>
                    <a:ea typeface="ui-sans-serif"/>
                  </a:rPr>
                  <a:t>• </a:t>
                </a:r>
                <a:r>
                  <a:rPr kumimoji="0" lang="zh-CN" altLang="zh-CN" sz="1600" b="0" i="1" u="none" strike="noStrike" cap="none" normalizeH="0" baseline="0" dirty="0">
                    <a:ln>
                      <a:noFill/>
                    </a:ln>
                    <a:solidFill>
                      <a:srgbClr val="000000"/>
                    </a:solidFill>
                    <a:effectLst/>
                    <a:latin typeface="Arial" panose="020B0604020202020204" pitchFamily="34" charset="0"/>
                    <a:ea typeface="ui-sans-serif"/>
                  </a:rPr>
                  <a:t>Exponential (Poisson)</a:t>
                </a:r>
                <a:r>
                  <a:rPr kumimoji="0" lang="zh-CN" altLang="zh-CN" sz="1600" b="0" i="0" u="none" strike="noStrike" cap="none" normalizeH="0" baseline="0" dirty="0">
                    <a:ln>
                      <a:noFill/>
                    </a:ln>
                    <a:solidFill>
                      <a:srgbClr val="000000"/>
                    </a:solidFill>
                    <a:effectLst/>
                    <a:latin typeface="Arial" panose="020B0604020202020204" pitchFamily="34" charset="0"/>
                    <a:ea typeface="ui-sans-serif"/>
                  </a:rPr>
                  <a:t> (Linear-log axes)</a:t>
                </a:r>
                <a:r>
                  <a:rPr lang="en-US" altLang="zh-CN" sz="1600" dirty="0">
                    <a:cs typeface="Times New Roman" panose="02020603050405020304" pitchFamily="18" charset="0"/>
                  </a:rPr>
                  <a:t> </a:t>
                </a:r>
                <a14:m>
                  <m:oMath xmlns:m="http://schemas.openxmlformats.org/officeDocument/2006/math">
                    <m:r>
                      <a:rPr lang="en-US" altLang="zh-CN" sz="1600" i="1">
                        <a:latin typeface="Cambria Math" panose="02040503050406030204" pitchFamily="18" charset="0"/>
                        <a:cs typeface="Times New Roman" panose="02020603050405020304" pitchFamily="18" charset="0"/>
                      </a:rPr>
                      <m:t>𝑓</m:t>
                    </m:r>
                    <m:r>
                      <a:rPr lang="en-US" altLang="zh-CN" sz="1600" i="1">
                        <a:latin typeface="Cambria Math" panose="02040503050406030204" pitchFamily="18" charset="0"/>
                        <a:cs typeface="Times New Roman" panose="02020603050405020304" pitchFamily="18" charset="0"/>
                      </a:rPr>
                      <m:t>(</m:t>
                    </m:r>
                    <m:r>
                      <a:rPr lang="en-US" altLang="zh-CN" sz="1600" i="1">
                        <a:latin typeface="Cambria Math" panose="02040503050406030204" pitchFamily="18" charset="0"/>
                        <a:cs typeface="Times New Roman" panose="02020603050405020304" pitchFamily="18" charset="0"/>
                      </a:rPr>
                      <m:t>𝑥</m:t>
                    </m:r>
                    <m:r>
                      <a:rPr lang="en-US" altLang="zh-CN" sz="1600" i="1">
                        <a:latin typeface="Cambria Math" panose="02040503050406030204" pitchFamily="18" charset="0"/>
                        <a:cs typeface="Times New Roman" panose="02020603050405020304" pitchFamily="18" charset="0"/>
                      </a:rPr>
                      <m:t>;</m:t>
                    </m:r>
                    <m:r>
                      <a:rPr lang="en-US" altLang="zh-CN" sz="1600" i="1">
                        <a:latin typeface="Cambria Math" panose="02040503050406030204" pitchFamily="18" charset="0"/>
                        <a:cs typeface="Times New Roman" panose="02020603050405020304" pitchFamily="18" charset="0"/>
                      </a:rPr>
                      <m:t>𝜆</m:t>
                    </m:r>
                    <m:r>
                      <a:rPr lang="en-US" altLang="zh-CN" sz="1600" i="1">
                        <a:latin typeface="Cambria Math" panose="02040503050406030204" pitchFamily="18" charset="0"/>
                        <a:cs typeface="Times New Roman" panose="02020603050405020304" pitchFamily="18" charset="0"/>
                      </a:rPr>
                      <m:t>)=</m:t>
                    </m:r>
                    <m:r>
                      <a:rPr lang="en-US" altLang="zh-CN" sz="1600" i="1">
                        <a:latin typeface="Cambria Math" panose="02040503050406030204" pitchFamily="18" charset="0"/>
                        <a:cs typeface="Times New Roman" panose="02020603050405020304" pitchFamily="18" charset="0"/>
                      </a:rPr>
                      <m:t>𝜆</m:t>
                    </m:r>
                    <m:r>
                      <a:rPr lang="en-US" altLang="zh-CN" sz="1600" i="1">
                        <a:latin typeface="Cambria Math" panose="02040503050406030204" pitchFamily="18" charset="0"/>
                        <a:cs typeface="Times New Roman" panose="02020603050405020304" pitchFamily="18" charset="0"/>
                      </a:rPr>
                      <m:t>𝑒</m:t>
                    </m:r>
                    <m:r>
                      <a:rPr lang="en-US" altLang="zh-CN" sz="1600" i="1">
                        <a:latin typeface="Cambria Math" panose="02040503050406030204" pitchFamily="18" charset="0"/>
                      </a:rPr>
                      <m:t>−</m:t>
                    </m:r>
                    <m:r>
                      <a:rPr lang="en-US" altLang="zh-CN" sz="1600" i="1">
                        <a:latin typeface="Cambria Math" panose="02040503050406030204" pitchFamily="18" charset="0"/>
                        <a:cs typeface="Times New Roman" panose="02020603050405020304" pitchFamily="18" charset="0"/>
                      </a:rPr>
                      <m:t>𝜆</m:t>
                    </m:r>
                    <m:r>
                      <a:rPr lang="en-US" altLang="zh-CN" sz="1600" i="1">
                        <a:latin typeface="Cambria Math" panose="02040503050406030204" pitchFamily="18" charset="0"/>
                        <a:cs typeface="Times New Roman" panose="02020603050405020304" pitchFamily="18" charset="0"/>
                      </a:rPr>
                      <m:t>𝑥</m:t>
                    </m:r>
                    <m:r>
                      <a:rPr lang="en-US" altLang="zh-CN" sz="1600" i="1">
                        <a:latin typeface="Cambria Math" panose="02040503050406030204" pitchFamily="18" charset="0"/>
                        <a:cs typeface="Times New Roman" panose="02020603050405020304" pitchFamily="18" charset="0"/>
                      </a:rPr>
                      <m:t>,</m:t>
                    </m:r>
                    <m:r>
                      <a:rPr lang="en-US" altLang="zh-CN" sz="1600" i="1">
                        <a:latin typeface="Cambria Math" panose="02040503050406030204" pitchFamily="18" charset="0"/>
                        <a:cs typeface="Times New Roman" panose="02020603050405020304" pitchFamily="18" charset="0"/>
                      </a:rPr>
                      <m:t>𝑥</m:t>
                    </m:r>
                    <m:r>
                      <a:rPr lang="en-US" altLang="zh-CN" sz="1600" i="1">
                        <a:latin typeface="Cambria Math" panose="02040503050406030204" pitchFamily="18" charset="0"/>
                      </a:rPr>
                      <m:t>≥</m:t>
                    </m:r>
                    <m:r>
                      <a:rPr lang="en-US" altLang="zh-CN" sz="1600" i="1">
                        <a:latin typeface="Cambria Math" panose="02040503050406030204" pitchFamily="18" charset="0"/>
                        <a:cs typeface="Times New Roman" panose="02020603050405020304" pitchFamily="18" charset="0"/>
                      </a:rPr>
                      <m:t>0</m:t>
                    </m:r>
                    <m:r>
                      <a:rPr lang="en-US" altLang="zh-CN" sz="1600" i="1">
                        <a:effectLst/>
                        <a:latin typeface="Cambria Math" panose="02040503050406030204" pitchFamily="18" charset="0"/>
                        <a:cs typeface="Times New Roman" panose="02020603050405020304" pitchFamily="18" charset="0"/>
                      </a:rPr>
                      <m:t>, </m:t>
                    </m:r>
                  </m:oMath>
                </a14:m>
                <a:r>
                  <a:rPr kumimoji="0" lang="zh-CN" altLang="zh-CN" sz="1600" b="0" i="0" u="none" strike="noStrike" cap="none" normalizeH="0" baseline="0" dirty="0">
                    <a:ln>
                      <a:noFill/>
                    </a:ln>
                    <a:solidFill>
                      <a:srgbClr val="000000"/>
                    </a:solidFill>
                    <a:effectLst/>
                    <a:latin typeface="Arial" panose="020B0604020202020204" pitchFamily="34" charset="0"/>
                    <a:ea typeface="ui-sans-serif"/>
                  </a:rPr>
                  <a:t>: </a:t>
                </a:r>
                <a:endParaRPr kumimoji="0" lang="en-US" altLang="zh-CN" sz="1600" b="0" i="0" u="none" strike="noStrike" cap="none" normalizeH="0" baseline="0" dirty="0">
                  <a:ln>
                    <a:noFill/>
                  </a:ln>
                  <a:solidFill>
                    <a:srgbClr val="000000"/>
                  </a:solidFill>
                  <a:effectLst/>
                  <a:latin typeface="Arial" panose="020B0604020202020204" pitchFamily="34" charset="0"/>
                  <a:ea typeface="ui-sans-serif"/>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600" b="0" i="0" u="none" strike="noStrike" cap="none" normalizeH="0" baseline="0" dirty="0">
                    <a:ln>
                      <a:noFill/>
                    </a:ln>
                    <a:solidFill>
                      <a:srgbClr val="000000"/>
                    </a:solidFill>
                    <a:effectLst/>
                    <a:latin typeface="Arial" panose="020B0604020202020204" pitchFamily="34" charset="0"/>
                    <a:ea typeface="ui-sans-serif"/>
                  </a:rPr>
                  <a:t>Random distribution with no fracture clustering, typical of systems with randomly varying fracture properties.</a:t>
                </a:r>
                <a:endParaRPr kumimoji="0" lang="en-US" altLang="zh-CN" sz="1600" b="0" i="0" u="none" strike="noStrike" cap="none" normalizeH="0" baseline="0" dirty="0">
                  <a:ln>
                    <a:noFill/>
                  </a:ln>
                  <a:solidFill>
                    <a:srgbClr val="000000"/>
                  </a:solidFill>
                  <a:effectLst/>
                  <a:latin typeface="Arial" panose="020B0604020202020204" pitchFamily="34" charset="0"/>
                  <a:ea typeface="ui-sans-serif"/>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600" b="0" i="0" u="none" strike="noStrike" cap="none" normalizeH="0" baseline="0" dirty="0">
                  <a:ln>
                    <a:noFill/>
                  </a:ln>
                  <a:solidFill>
                    <a:srgbClr val="000000"/>
                  </a:solidFill>
                  <a:effectLst/>
                  <a:latin typeface="Arial" panose="020B0604020202020204" pitchFamily="34" charset="0"/>
                  <a:ea typeface="ui-sans-serif"/>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600" b="0" i="0" u="none" strike="noStrike" cap="none" normalizeH="0" baseline="0" dirty="0">
                    <a:ln>
                      <a:noFill/>
                    </a:ln>
                    <a:solidFill>
                      <a:srgbClr val="000000"/>
                    </a:solidFill>
                    <a:effectLst/>
                    <a:latin typeface="Arial" panose="020B0604020202020204" pitchFamily="34" charset="0"/>
                    <a:ea typeface="ui-sans-serif"/>
                  </a:rPr>
                  <a:t>• </a:t>
                </a:r>
                <a:r>
                  <a:rPr kumimoji="0" lang="zh-CN" altLang="zh-CN" sz="1600" b="0" i="1" u="none" strike="noStrike" cap="none" normalizeH="0" baseline="0" dirty="0">
                    <a:ln>
                      <a:noFill/>
                    </a:ln>
                    <a:solidFill>
                      <a:srgbClr val="000000"/>
                    </a:solidFill>
                    <a:effectLst/>
                    <a:latin typeface="Arial" panose="020B0604020202020204" pitchFamily="34" charset="0"/>
                    <a:ea typeface="ui-sans-serif"/>
                  </a:rPr>
                  <a:t>Lognormal</a:t>
                </a:r>
                <a:r>
                  <a:rPr kumimoji="0" lang="zh-CN" altLang="zh-CN" sz="1600" b="0" i="0" u="none" strike="noStrike" cap="none" normalizeH="0" baseline="0" dirty="0">
                    <a:ln>
                      <a:noFill/>
                    </a:ln>
                    <a:solidFill>
                      <a:srgbClr val="000000"/>
                    </a:solidFill>
                    <a:effectLst/>
                    <a:latin typeface="Arial" panose="020B0604020202020204" pitchFamily="34" charset="0"/>
                    <a:ea typeface="ui-sans-serif"/>
                  </a:rPr>
                  <a:t> (Log-linear axes)</a:t>
                </a:r>
                <a:r>
                  <a:rPr lang="en-US" altLang="zh-CN" sz="1600" dirty="0">
                    <a:effectLst/>
                    <a:cs typeface="Times New Roman" panose="02020603050405020304" pitchFamily="18" charset="0"/>
                  </a:rPr>
                  <a:t> </a:t>
                </a:r>
                <a14:m>
                  <m:oMath xmlns:m="http://schemas.openxmlformats.org/officeDocument/2006/math">
                    <m:r>
                      <a:rPr lang="en-US" altLang="zh-CN" sz="1600" i="1">
                        <a:effectLst/>
                        <a:latin typeface="Cambria Math" panose="02040503050406030204" pitchFamily="18" charset="0"/>
                        <a:cs typeface="Times New Roman" panose="02020603050405020304" pitchFamily="18" charset="0"/>
                      </a:rPr>
                      <m:t>𝑓</m:t>
                    </m:r>
                    <m:r>
                      <a:rPr lang="en-US" altLang="zh-CN" sz="1600" i="1">
                        <a:effectLst/>
                        <a:latin typeface="Cambria Math" panose="02040503050406030204" pitchFamily="18" charset="0"/>
                        <a:cs typeface="Times New Roman" panose="02020603050405020304" pitchFamily="18" charset="0"/>
                      </a:rPr>
                      <m:t>(</m:t>
                    </m:r>
                    <m:r>
                      <a:rPr lang="en-US" altLang="zh-CN" sz="1600" i="1">
                        <a:effectLst/>
                        <a:latin typeface="Cambria Math" panose="02040503050406030204" pitchFamily="18" charset="0"/>
                        <a:cs typeface="Times New Roman" panose="02020603050405020304" pitchFamily="18" charset="0"/>
                      </a:rPr>
                      <m:t>𝑥</m:t>
                    </m:r>
                    <m:r>
                      <a:rPr lang="en-US" altLang="zh-CN" sz="1600" i="1">
                        <a:effectLst/>
                        <a:latin typeface="Cambria Math" panose="02040503050406030204" pitchFamily="18" charset="0"/>
                        <a:cs typeface="Times New Roman" panose="02020603050405020304" pitchFamily="18" charset="0"/>
                      </a:rPr>
                      <m:t>;</m:t>
                    </m:r>
                    <m:r>
                      <a:rPr lang="en-US" altLang="zh-CN" sz="1600" i="1">
                        <a:effectLst/>
                        <a:latin typeface="Cambria Math" panose="02040503050406030204" pitchFamily="18" charset="0"/>
                        <a:cs typeface="Times New Roman" panose="02020603050405020304" pitchFamily="18" charset="0"/>
                      </a:rPr>
                      <m:t>𝜇</m:t>
                    </m:r>
                    <m:r>
                      <a:rPr lang="en-US" altLang="zh-CN" sz="1600" i="1">
                        <a:effectLst/>
                        <a:latin typeface="Cambria Math" panose="02040503050406030204" pitchFamily="18" charset="0"/>
                        <a:cs typeface="Times New Roman" panose="02020603050405020304" pitchFamily="18" charset="0"/>
                      </a:rPr>
                      <m:t>,</m:t>
                    </m:r>
                    <m:r>
                      <a:rPr lang="en-US" altLang="zh-CN" sz="1600" i="1">
                        <a:effectLst/>
                        <a:latin typeface="Cambria Math" panose="02040503050406030204" pitchFamily="18" charset="0"/>
                        <a:cs typeface="Times New Roman" panose="02020603050405020304" pitchFamily="18" charset="0"/>
                      </a:rPr>
                      <m:t>𝜎</m:t>
                    </m:r>
                    <m:r>
                      <a:rPr lang="en-US" altLang="zh-CN" sz="1600" i="1">
                        <a:effectLst/>
                        <a:latin typeface="Cambria Math" panose="02040503050406030204" pitchFamily="18" charset="0"/>
                        <a:cs typeface="Times New Roman" panose="02020603050405020304" pitchFamily="18" charset="0"/>
                      </a:rPr>
                      <m:t>)=</m:t>
                    </m:r>
                    <m:f>
                      <m:fPr>
                        <m:ctrlPr>
                          <a:rPr lang="zh-CN" altLang="zh-CN" sz="1600" i="1">
                            <a:effectLst/>
                            <a:latin typeface="Cambria Math" panose="02040503050406030204" pitchFamily="18" charset="0"/>
                            <a:ea typeface="Cambria Math" panose="02040503050406030204" pitchFamily="18" charset="0"/>
                          </a:rPr>
                        </m:ctrlPr>
                      </m:fPr>
                      <m:num>
                        <m:r>
                          <a:rPr lang="en-US" altLang="zh-CN" sz="1600" i="1">
                            <a:effectLst/>
                            <a:latin typeface="Cambria Math" panose="02040503050406030204" pitchFamily="18" charset="0"/>
                            <a:cs typeface="Times New Roman" panose="02020603050405020304" pitchFamily="18" charset="0"/>
                          </a:rPr>
                          <m:t>1</m:t>
                        </m:r>
                      </m:num>
                      <m:den>
                        <m:r>
                          <a:rPr lang="en-US" altLang="zh-CN" sz="1600" i="1">
                            <a:effectLst/>
                            <a:latin typeface="Cambria Math" panose="02040503050406030204" pitchFamily="18" charset="0"/>
                            <a:cs typeface="Times New Roman" panose="02020603050405020304" pitchFamily="18" charset="0"/>
                          </a:rPr>
                          <m:t>𝑥</m:t>
                        </m:r>
                        <m:r>
                          <a:rPr lang="en-US" altLang="zh-CN" sz="1600" i="1">
                            <a:effectLst/>
                            <a:latin typeface="Cambria Math" panose="02040503050406030204" pitchFamily="18" charset="0"/>
                            <a:cs typeface="Times New Roman" panose="02020603050405020304" pitchFamily="18" charset="0"/>
                          </a:rPr>
                          <m:t>𝜎</m:t>
                        </m:r>
                        <m:rad>
                          <m:radPr>
                            <m:degHide m:val="on"/>
                            <m:ctrlPr>
                              <a:rPr lang="zh-CN" altLang="zh-CN" sz="1600" i="1">
                                <a:effectLst/>
                                <a:latin typeface="Cambria Math" panose="02040503050406030204" pitchFamily="18" charset="0"/>
                                <a:ea typeface="Cambria Math" panose="02040503050406030204" pitchFamily="18" charset="0"/>
                              </a:rPr>
                            </m:ctrlPr>
                          </m:radPr>
                          <m:deg/>
                          <m:e>
                            <m:r>
                              <a:rPr lang="en-US" altLang="zh-CN" sz="1600" i="1">
                                <a:effectLst/>
                                <a:latin typeface="Cambria Math" panose="02040503050406030204" pitchFamily="18" charset="0"/>
                                <a:cs typeface="Times New Roman" panose="02020603050405020304" pitchFamily="18" charset="0"/>
                              </a:rPr>
                              <m:t>2</m:t>
                            </m:r>
                            <m:r>
                              <a:rPr lang="en-US" altLang="zh-CN" sz="1600" i="1">
                                <a:effectLst/>
                                <a:latin typeface="Cambria Math" panose="02040503050406030204" pitchFamily="18" charset="0"/>
                                <a:cs typeface="Times New Roman" panose="02020603050405020304" pitchFamily="18" charset="0"/>
                              </a:rPr>
                              <m:t>𝜋</m:t>
                            </m:r>
                          </m:e>
                        </m:rad>
                      </m:den>
                    </m:f>
                    <m:sSup>
                      <m:sSupPr>
                        <m:ctrlPr>
                          <a:rPr lang="zh-CN" altLang="zh-CN" sz="1600" i="1">
                            <a:effectLst/>
                            <a:latin typeface="Cambria Math" panose="02040503050406030204" pitchFamily="18" charset="0"/>
                            <a:ea typeface="Cambria Math" panose="02040503050406030204" pitchFamily="18" charset="0"/>
                          </a:rPr>
                        </m:ctrlPr>
                      </m:sSupPr>
                      <m:e>
                        <m:r>
                          <a:rPr lang="en-US" altLang="zh-CN" sz="1600" i="1">
                            <a:effectLst/>
                            <a:latin typeface="Cambria Math" panose="02040503050406030204" pitchFamily="18" charset="0"/>
                            <a:cs typeface="Times New Roman" panose="02020603050405020304" pitchFamily="18" charset="0"/>
                          </a:rPr>
                          <m:t>𝑒</m:t>
                        </m:r>
                      </m:e>
                      <m:sup>
                        <m:r>
                          <a:rPr lang="en-US" altLang="zh-CN" sz="1600" i="1">
                            <a:effectLst/>
                            <a:latin typeface="Cambria Math" panose="02040503050406030204" pitchFamily="18" charset="0"/>
                            <a:cs typeface="Times New Roman" panose="02020603050405020304" pitchFamily="18" charset="0"/>
                          </a:rPr>
                          <m:t>(</m:t>
                        </m:r>
                        <m:r>
                          <a:rPr lang="en-US" altLang="zh-CN" sz="1600" i="1">
                            <a:effectLst/>
                            <a:latin typeface="Cambria Math" panose="02040503050406030204" pitchFamily="18" charset="0"/>
                          </a:rPr>
                          <m:t>−</m:t>
                        </m:r>
                        <m:f>
                          <m:fPr>
                            <m:ctrlPr>
                              <a:rPr lang="zh-CN" altLang="zh-CN" sz="1600" i="1">
                                <a:effectLst/>
                                <a:latin typeface="Cambria Math" panose="02040503050406030204" pitchFamily="18" charset="0"/>
                                <a:ea typeface="Cambria Math" panose="02040503050406030204" pitchFamily="18" charset="0"/>
                              </a:rPr>
                            </m:ctrlPr>
                          </m:fPr>
                          <m:num>
                            <m:r>
                              <a:rPr lang="en-US" altLang="zh-CN" sz="1600" i="1">
                                <a:effectLst/>
                                <a:latin typeface="Cambria Math" panose="02040503050406030204" pitchFamily="18" charset="0"/>
                                <a:cs typeface="Times New Roman" panose="02020603050405020304" pitchFamily="18" charset="0"/>
                              </a:rPr>
                              <m:t>(</m:t>
                            </m:r>
                            <m:r>
                              <a:rPr lang="en-US" altLang="zh-CN" sz="1600" i="1">
                                <a:effectLst/>
                                <a:latin typeface="Cambria Math" panose="02040503050406030204" pitchFamily="18" charset="0"/>
                                <a:cs typeface="Times New Roman" panose="02020603050405020304" pitchFamily="18" charset="0"/>
                              </a:rPr>
                              <m:t>𝑙𝑛𝑥</m:t>
                            </m:r>
                            <m:r>
                              <a:rPr lang="en-US" altLang="zh-CN" sz="1600" i="1">
                                <a:effectLst/>
                                <a:latin typeface="Cambria Math" panose="02040503050406030204" pitchFamily="18" charset="0"/>
                              </a:rPr>
                              <m:t>−</m:t>
                            </m:r>
                            <m:r>
                              <a:rPr lang="en-US" altLang="zh-CN" sz="1600" i="1">
                                <a:effectLst/>
                                <a:latin typeface="Cambria Math" panose="02040503050406030204" pitchFamily="18" charset="0"/>
                                <a:cs typeface="Times New Roman" panose="02020603050405020304" pitchFamily="18" charset="0"/>
                              </a:rPr>
                              <m:t>𝜇</m:t>
                            </m:r>
                            <m:sSup>
                              <m:sSupPr>
                                <m:ctrlPr>
                                  <a:rPr lang="zh-CN" altLang="zh-CN" sz="1600" i="1">
                                    <a:effectLst/>
                                    <a:latin typeface="Cambria Math" panose="02040503050406030204" pitchFamily="18" charset="0"/>
                                    <a:ea typeface="Cambria Math" panose="02040503050406030204" pitchFamily="18" charset="0"/>
                                  </a:rPr>
                                </m:ctrlPr>
                              </m:sSupPr>
                              <m:e>
                                <m:r>
                                  <a:rPr lang="en-US" altLang="zh-CN" sz="1600" i="1">
                                    <a:effectLst/>
                                    <a:latin typeface="Cambria Math" panose="02040503050406030204" pitchFamily="18" charset="0"/>
                                    <a:cs typeface="Times New Roman" panose="02020603050405020304" pitchFamily="18" charset="0"/>
                                  </a:rPr>
                                  <m:t>)</m:t>
                                </m:r>
                              </m:e>
                              <m:sup>
                                <m:r>
                                  <a:rPr lang="en-US" altLang="zh-CN" sz="1600" i="1">
                                    <a:effectLst/>
                                    <a:latin typeface="Cambria Math" panose="02040503050406030204" pitchFamily="18" charset="0"/>
                                    <a:cs typeface="Times New Roman" panose="02020603050405020304" pitchFamily="18" charset="0"/>
                                  </a:rPr>
                                  <m:t>2</m:t>
                                </m:r>
                              </m:sup>
                            </m:sSup>
                          </m:num>
                          <m:den>
                            <m:r>
                              <a:rPr lang="en-US" altLang="zh-CN" sz="1600" i="1">
                                <a:effectLst/>
                                <a:latin typeface="Cambria Math" panose="02040503050406030204" pitchFamily="18" charset="0"/>
                                <a:cs typeface="Times New Roman" panose="02020603050405020304" pitchFamily="18" charset="0"/>
                              </a:rPr>
                              <m:t>2</m:t>
                            </m:r>
                            <m:sSup>
                              <m:sSupPr>
                                <m:ctrlPr>
                                  <a:rPr lang="zh-CN" altLang="zh-CN" sz="1600" i="1">
                                    <a:effectLst/>
                                    <a:latin typeface="Cambria Math" panose="02040503050406030204" pitchFamily="18" charset="0"/>
                                    <a:ea typeface="Cambria Math" panose="02040503050406030204" pitchFamily="18" charset="0"/>
                                  </a:rPr>
                                </m:ctrlPr>
                              </m:sSupPr>
                              <m:e>
                                <m:r>
                                  <a:rPr lang="en-US" altLang="zh-CN" sz="1600" i="1">
                                    <a:effectLst/>
                                    <a:latin typeface="Cambria Math" panose="02040503050406030204" pitchFamily="18" charset="0"/>
                                    <a:cs typeface="Times New Roman" panose="02020603050405020304" pitchFamily="18" charset="0"/>
                                  </a:rPr>
                                  <m:t>𝜎</m:t>
                                </m:r>
                              </m:e>
                              <m:sup>
                                <m:r>
                                  <a:rPr lang="en-US" altLang="zh-CN" sz="1600" i="1">
                                    <a:effectLst/>
                                    <a:latin typeface="Cambria Math" panose="02040503050406030204" pitchFamily="18" charset="0"/>
                                    <a:cs typeface="Times New Roman" panose="02020603050405020304" pitchFamily="18" charset="0"/>
                                  </a:rPr>
                                  <m:t>2</m:t>
                                </m:r>
                              </m:sup>
                            </m:sSup>
                          </m:den>
                        </m:f>
                        <m:r>
                          <a:rPr lang="en-US" altLang="zh-CN" sz="1600" i="1">
                            <a:effectLst/>
                            <a:latin typeface="Cambria Math" panose="02040503050406030204" pitchFamily="18" charset="0"/>
                            <a:cs typeface="Times New Roman" panose="02020603050405020304" pitchFamily="18" charset="0"/>
                          </a:rPr>
                          <m:t>)</m:t>
                        </m:r>
                      </m:sup>
                    </m:sSup>
                    <m:r>
                      <a:rPr lang="en-US" altLang="zh-CN" sz="1600" i="1">
                        <a:effectLst/>
                        <a:latin typeface="Cambria Math" panose="02040503050406030204" pitchFamily="18" charset="0"/>
                        <a:cs typeface="Times New Roman" panose="02020603050405020304" pitchFamily="18" charset="0"/>
                      </a:rPr>
                      <m:t>,</m:t>
                    </m:r>
                    <m:r>
                      <a:rPr lang="en-US" altLang="zh-CN" sz="1600" i="1">
                        <a:effectLst/>
                        <a:latin typeface="Cambria Math" panose="02040503050406030204" pitchFamily="18" charset="0"/>
                        <a:cs typeface="Times New Roman" panose="02020603050405020304" pitchFamily="18" charset="0"/>
                      </a:rPr>
                      <m:t>𝑥</m:t>
                    </m:r>
                    <m:r>
                      <a:rPr lang="en-US" altLang="zh-CN" sz="1600" i="1">
                        <a:effectLst/>
                        <a:latin typeface="Cambria Math" panose="02040503050406030204" pitchFamily="18" charset="0"/>
                        <a:cs typeface="Times New Roman" panose="02020603050405020304" pitchFamily="18" charset="0"/>
                      </a:rPr>
                      <m:t>&gt;0 </m:t>
                    </m:r>
                  </m:oMath>
                </a14:m>
                <a:r>
                  <a:rPr kumimoji="0" lang="zh-CN" altLang="zh-CN" sz="1600" b="0" i="0" u="none" strike="noStrike" cap="none" normalizeH="0" baseline="0" dirty="0">
                    <a:ln>
                      <a:noFill/>
                    </a:ln>
                    <a:solidFill>
                      <a:srgbClr val="000000"/>
                    </a:solidFill>
                    <a:effectLst/>
                    <a:latin typeface="Arial" panose="020B0604020202020204" pitchFamily="34" charset="0"/>
                    <a:ea typeface="ui-sans-serif"/>
                  </a:rPr>
                  <a:t>: </a:t>
                </a:r>
                <a:endParaRPr kumimoji="0" lang="en-US" altLang="zh-CN" sz="1600" b="0" i="0" u="none" strike="noStrike" cap="none" normalizeH="0" baseline="0" dirty="0">
                  <a:ln>
                    <a:noFill/>
                  </a:ln>
                  <a:solidFill>
                    <a:srgbClr val="000000"/>
                  </a:solidFill>
                  <a:effectLst/>
                  <a:latin typeface="Arial" panose="020B0604020202020204" pitchFamily="34" charset="0"/>
                  <a:ea typeface="ui-sans-serif"/>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600" b="0" i="0" u="none" strike="noStrike" cap="none" normalizeH="0" baseline="0" dirty="0">
                    <a:ln>
                      <a:noFill/>
                    </a:ln>
                    <a:solidFill>
                      <a:srgbClr val="000000"/>
                    </a:solidFill>
                    <a:effectLst/>
                    <a:latin typeface="Arial" panose="020B0604020202020204" pitchFamily="34" charset="0"/>
                    <a:ea typeface="ui-sans-serif"/>
                  </a:rPr>
                  <a:t>Stratabound distribution controlled by bed boundaries, with systematic spacing/height variations, characteristic of systems where mechanical stratigraphy governs joint spacing.</a:t>
                </a:r>
                <a:endParaRPr kumimoji="0" lang="en-US" altLang="zh-CN" sz="1600" b="0" i="0" u="none" strike="noStrike" cap="none" normalizeH="0" baseline="0" dirty="0">
                  <a:ln>
                    <a:noFill/>
                  </a:ln>
                  <a:solidFill>
                    <a:srgbClr val="000000"/>
                  </a:solidFill>
                  <a:effectLst/>
                  <a:latin typeface="Arial" panose="020B0604020202020204" pitchFamily="34" charset="0"/>
                  <a:ea typeface="ui-sans-serif"/>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600" b="0" i="0" u="none" strike="noStrike" cap="none" normalizeH="0" baseline="0" dirty="0">
                    <a:ln>
                      <a:noFill/>
                    </a:ln>
                    <a:solidFill>
                      <a:srgbClr val="000000"/>
                    </a:solidFill>
                    <a:effectLst/>
                    <a:latin typeface="Arial" panose="020B0604020202020204" pitchFamily="34" charset="0"/>
                    <a:ea typeface="ui-sans-serif"/>
                  </a:rPr>
                  <a:t>•</a:t>
                </a:r>
                <a:r>
                  <a:rPr kumimoji="0" lang="en-US" altLang="zh-CN" sz="1600" b="0" i="0" u="none" strike="noStrike" cap="none" normalizeH="0" baseline="0" dirty="0">
                    <a:ln>
                      <a:noFill/>
                    </a:ln>
                    <a:solidFill>
                      <a:srgbClr val="000000"/>
                    </a:solidFill>
                    <a:effectLst/>
                    <a:latin typeface="Arial" panose="020B0604020202020204" pitchFamily="34" charset="0"/>
                    <a:ea typeface="ui-sans-serif"/>
                  </a:rPr>
                  <a:t>Power-law (Log-log axes): </a:t>
                </a:r>
                <a14:m>
                  <m:oMath xmlns:m="http://schemas.openxmlformats.org/officeDocument/2006/math">
                    <m:r>
                      <a:rPr lang="en-US" altLang="zh-CN" sz="1600" i="1" smtClean="0">
                        <a:effectLst/>
                        <a:latin typeface="Cambria Math" panose="02040503050406030204" pitchFamily="18" charset="0"/>
                        <a:cs typeface="Times New Roman" panose="02020603050405020304" pitchFamily="18" charset="0"/>
                      </a:rPr>
                      <m:t>𝑓</m:t>
                    </m:r>
                    <m:r>
                      <a:rPr lang="en-US" altLang="zh-CN" sz="1600" i="1" smtClean="0">
                        <a:effectLst/>
                        <a:latin typeface="Cambria Math" panose="02040503050406030204" pitchFamily="18" charset="0"/>
                        <a:cs typeface="Times New Roman" panose="02020603050405020304" pitchFamily="18" charset="0"/>
                      </a:rPr>
                      <m:t>(</m:t>
                    </m:r>
                    <m:r>
                      <a:rPr lang="en-US" altLang="zh-CN" sz="1600" i="1" smtClean="0">
                        <a:effectLst/>
                        <a:latin typeface="Cambria Math" panose="02040503050406030204" pitchFamily="18" charset="0"/>
                        <a:cs typeface="Times New Roman" panose="02020603050405020304" pitchFamily="18" charset="0"/>
                      </a:rPr>
                      <m:t>𝑥</m:t>
                    </m:r>
                    <m:r>
                      <a:rPr lang="en-US" altLang="zh-CN" sz="1600" i="1" smtClean="0">
                        <a:effectLst/>
                        <a:latin typeface="Cambria Math" panose="02040503050406030204" pitchFamily="18" charset="0"/>
                        <a:cs typeface="Times New Roman" panose="02020603050405020304" pitchFamily="18" charset="0"/>
                      </a:rPr>
                      <m:t>)=</m:t>
                    </m:r>
                    <m:r>
                      <a:rPr lang="en-US" altLang="zh-CN" sz="1600" i="1" smtClean="0">
                        <a:effectLst/>
                        <a:latin typeface="Cambria Math" panose="02040503050406030204" pitchFamily="18" charset="0"/>
                        <a:cs typeface="Times New Roman" panose="02020603050405020304" pitchFamily="18" charset="0"/>
                      </a:rPr>
                      <m:t>𝑐</m:t>
                    </m:r>
                    <m:sSup>
                      <m:sSupPr>
                        <m:ctrlPr>
                          <a:rPr lang="zh-CN" altLang="zh-CN" sz="1600" i="1">
                            <a:effectLst/>
                            <a:latin typeface="Cambria Math" panose="02040503050406030204" pitchFamily="18" charset="0"/>
                            <a:ea typeface="Cambria Math" panose="02040503050406030204" pitchFamily="18" charset="0"/>
                          </a:rPr>
                        </m:ctrlPr>
                      </m:sSupPr>
                      <m:e>
                        <m:r>
                          <a:rPr lang="en-US" altLang="zh-CN" sz="1600" i="1">
                            <a:effectLst/>
                            <a:latin typeface="Cambria Math" panose="02040503050406030204" pitchFamily="18" charset="0"/>
                            <a:cs typeface="Times New Roman" panose="02020603050405020304" pitchFamily="18" charset="0"/>
                          </a:rPr>
                          <m:t>𝑥</m:t>
                        </m:r>
                      </m:e>
                      <m:sup>
                        <m:r>
                          <a:rPr lang="en-US" altLang="zh-CN" sz="1600" i="1">
                            <a:effectLst/>
                            <a:latin typeface="Cambria Math" panose="02040503050406030204" pitchFamily="18" charset="0"/>
                          </a:rPr>
                          <m:t>−</m:t>
                        </m:r>
                        <m:r>
                          <a:rPr lang="en-US" altLang="zh-CN" sz="1600" i="1">
                            <a:effectLst/>
                            <a:latin typeface="Cambria Math" panose="02040503050406030204" pitchFamily="18" charset="0"/>
                            <a:cs typeface="Times New Roman" panose="02020603050405020304" pitchFamily="18" charset="0"/>
                          </a:rPr>
                          <m:t>𝛼</m:t>
                        </m:r>
                      </m:sup>
                    </m:sSup>
                    <m:r>
                      <a:rPr lang="en-US" altLang="zh-CN" sz="1600" i="1">
                        <a:effectLst/>
                        <a:latin typeface="Cambria Math" panose="02040503050406030204" pitchFamily="18" charset="0"/>
                        <a:cs typeface="Times New Roman" panose="02020603050405020304" pitchFamily="18" charset="0"/>
                      </a:rPr>
                      <m:t>,</m:t>
                    </m:r>
                    <m:r>
                      <a:rPr lang="en-US" altLang="zh-CN" sz="1600" i="1">
                        <a:effectLst/>
                        <a:latin typeface="Cambria Math" panose="02040503050406030204" pitchFamily="18" charset="0"/>
                        <a:cs typeface="Times New Roman" panose="02020603050405020304" pitchFamily="18" charset="0"/>
                      </a:rPr>
                      <m:t>𝑥</m:t>
                    </m:r>
                    <m:r>
                      <a:rPr lang="en-US" altLang="zh-CN" sz="1600" i="1">
                        <a:effectLst/>
                        <a:latin typeface="Cambria Math" panose="02040503050406030204" pitchFamily="18" charset="0"/>
                      </a:rPr>
                      <m:t>→∞</m:t>
                    </m:r>
                    <m:r>
                      <a:rPr lang="zh-CN" altLang="zh-CN" sz="1600" i="1">
                        <a:effectLst/>
                        <a:latin typeface="Cambria Math" panose="02040503050406030204" pitchFamily="18" charset="0"/>
                        <a:cs typeface="Times New Roman" panose="02020603050405020304" pitchFamily="18" charset="0"/>
                      </a:rPr>
                      <m:t>，</m:t>
                    </m:r>
                    <m:r>
                      <a:rPr lang="en-US" altLang="zh-CN" sz="1600" i="1">
                        <a:effectLst/>
                        <a:latin typeface="Cambria Math" panose="02040503050406030204" pitchFamily="18" charset="0"/>
                        <a:cs typeface="Times New Roman" panose="02020603050405020304" pitchFamily="18" charset="0"/>
                      </a:rPr>
                      <m:t>𝑐</m:t>
                    </m:r>
                    <m:r>
                      <a:rPr lang="en-US" altLang="zh-CN" sz="1600" i="1">
                        <a:effectLst/>
                        <a:latin typeface="Cambria Math" panose="02040503050406030204" pitchFamily="18" charset="0"/>
                        <a:cs typeface="Times New Roman" panose="02020603050405020304" pitchFamily="18" charset="0"/>
                      </a:rPr>
                      <m:t>=</m:t>
                    </m:r>
                    <m:f>
                      <m:fPr>
                        <m:ctrlPr>
                          <a:rPr lang="zh-CN" altLang="zh-CN" sz="1600" i="1">
                            <a:effectLst/>
                            <a:latin typeface="Cambria Math" panose="02040503050406030204" pitchFamily="18" charset="0"/>
                            <a:ea typeface="Cambria Math" panose="02040503050406030204" pitchFamily="18" charset="0"/>
                          </a:rPr>
                        </m:ctrlPr>
                      </m:fPr>
                      <m:num>
                        <m:r>
                          <a:rPr lang="en-US" altLang="zh-CN" sz="1600" i="1">
                            <a:effectLst/>
                            <a:latin typeface="Cambria Math" panose="02040503050406030204" pitchFamily="18" charset="0"/>
                            <a:cs typeface="Times New Roman" panose="02020603050405020304" pitchFamily="18" charset="0"/>
                          </a:rPr>
                          <m:t>𝛼</m:t>
                        </m:r>
                        <m:r>
                          <a:rPr lang="en-US" altLang="zh-CN" sz="1600" i="1">
                            <a:effectLst/>
                            <a:latin typeface="Cambria Math" panose="02040503050406030204" pitchFamily="18" charset="0"/>
                          </a:rPr>
                          <m:t>−</m:t>
                        </m:r>
                        <m:r>
                          <a:rPr lang="en-US" altLang="zh-CN" sz="1600" i="1">
                            <a:effectLst/>
                            <a:latin typeface="Cambria Math" panose="02040503050406030204" pitchFamily="18" charset="0"/>
                            <a:cs typeface="Times New Roman" panose="02020603050405020304" pitchFamily="18" charset="0"/>
                          </a:rPr>
                          <m:t>1</m:t>
                        </m:r>
                      </m:num>
                      <m:den>
                        <m:sSubSup>
                          <m:sSubSupPr>
                            <m:ctrlPr>
                              <a:rPr lang="zh-CN" altLang="zh-CN" sz="1600" i="1">
                                <a:effectLst/>
                                <a:latin typeface="Cambria Math" panose="02040503050406030204" pitchFamily="18" charset="0"/>
                                <a:ea typeface="Cambria Math" panose="02040503050406030204" pitchFamily="18" charset="0"/>
                              </a:rPr>
                            </m:ctrlPr>
                          </m:sSubSupPr>
                          <m:e>
                            <m:r>
                              <a:rPr lang="en-US" altLang="zh-CN" sz="1600" i="1">
                                <a:effectLst/>
                                <a:latin typeface="Cambria Math" panose="02040503050406030204" pitchFamily="18" charset="0"/>
                                <a:cs typeface="Times New Roman" panose="02020603050405020304" pitchFamily="18" charset="0"/>
                              </a:rPr>
                              <m:t>𝑥</m:t>
                            </m:r>
                          </m:e>
                          <m:sub>
                            <m:r>
                              <a:rPr lang="en-US" altLang="zh-CN" sz="1600" i="1">
                                <a:effectLst/>
                                <a:latin typeface="Cambria Math" panose="02040503050406030204" pitchFamily="18" charset="0"/>
                                <a:cs typeface="Times New Roman" panose="02020603050405020304" pitchFamily="18" charset="0"/>
                              </a:rPr>
                              <m:t>𝑚𝑖𝑛</m:t>
                            </m:r>
                          </m:sub>
                          <m:sup>
                            <m:r>
                              <a:rPr lang="en-US" altLang="zh-CN" sz="1600" i="1">
                                <a:effectLst/>
                                <a:latin typeface="Cambria Math" panose="02040503050406030204" pitchFamily="18" charset="0"/>
                                <a:cs typeface="Times New Roman" panose="02020603050405020304" pitchFamily="18" charset="0"/>
                              </a:rPr>
                              <m:t>𝛼</m:t>
                            </m:r>
                            <m:r>
                              <a:rPr lang="en-US" altLang="zh-CN" sz="1600" i="1">
                                <a:effectLst/>
                                <a:latin typeface="Cambria Math" panose="02040503050406030204" pitchFamily="18" charset="0"/>
                              </a:rPr>
                              <m:t>−</m:t>
                            </m:r>
                            <m:r>
                              <a:rPr lang="en-US" altLang="zh-CN" sz="1600" i="1">
                                <a:effectLst/>
                                <a:latin typeface="Cambria Math" panose="02040503050406030204" pitchFamily="18" charset="0"/>
                                <a:cs typeface="Times New Roman" panose="02020603050405020304" pitchFamily="18" charset="0"/>
                              </a:rPr>
                              <m:t>1</m:t>
                            </m:r>
                          </m:sup>
                        </m:sSubSup>
                      </m:den>
                    </m:f>
                    <m:r>
                      <a:rPr lang="en-US" altLang="zh-CN" sz="1600" i="1">
                        <a:effectLst/>
                        <a:latin typeface="Cambria Math" panose="02040503050406030204" pitchFamily="18" charset="0"/>
                        <a:cs typeface="Times New Roman" panose="02020603050405020304" pitchFamily="18" charset="0"/>
                      </a:rPr>
                      <m:t> </m:t>
                    </m:r>
                  </m:oMath>
                </a14:m>
                <a:endParaRPr kumimoji="0" lang="en-US" altLang="zh-CN" sz="1600" b="0" i="0" u="none" strike="noStrike" cap="none" normalizeH="0" baseline="0" dirty="0">
                  <a:ln>
                    <a:noFill/>
                  </a:ln>
                  <a:solidFill>
                    <a:srgbClr val="000000"/>
                  </a:solidFill>
                  <a:effectLst/>
                  <a:latin typeface="Arial" panose="020B0604020202020204" pitchFamily="34" charset="0"/>
                  <a:ea typeface="ui-sans-serif"/>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0" i="0" u="none" strike="noStrike" cap="none" normalizeH="0" baseline="0" dirty="0">
                    <a:ln>
                      <a:noFill/>
                    </a:ln>
                    <a:solidFill>
                      <a:srgbClr val="000000"/>
                    </a:solidFill>
                    <a:effectLst/>
                    <a:latin typeface="Arial" panose="020B0604020202020204" pitchFamily="34" charset="0"/>
                    <a:ea typeface="ui-sans-serif"/>
                  </a:rPr>
                  <a:t>Non-</a:t>
                </a:r>
                <a:r>
                  <a:rPr kumimoji="0" lang="en-US" altLang="zh-CN" sz="1600" b="0" i="0" u="none" strike="noStrike" cap="none" normalizeH="0" baseline="0" dirty="0" err="1">
                    <a:ln>
                      <a:noFill/>
                    </a:ln>
                    <a:solidFill>
                      <a:srgbClr val="000000"/>
                    </a:solidFill>
                    <a:effectLst/>
                    <a:latin typeface="Arial" panose="020B0604020202020204" pitchFamily="34" charset="0"/>
                    <a:ea typeface="ui-sans-serif"/>
                  </a:rPr>
                  <a:t>stratabound</a:t>
                </a:r>
                <a:r>
                  <a:rPr kumimoji="0" lang="en-US" altLang="zh-CN" sz="1600" b="0" i="0" u="none" strike="noStrike" cap="none" normalizeH="0" baseline="0" dirty="0">
                    <a:ln>
                      <a:noFill/>
                    </a:ln>
                    <a:solidFill>
                      <a:srgbClr val="000000"/>
                    </a:solidFill>
                    <a:effectLst/>
                    <a:latin typeface="Arial" panose="020B0604020202020204" pitchFamily="34" charset="0"/>
                    <a:ea typeface="ui-sans-serif"/>
                  </a:rPr>
                  <a:t>, scale-invariant fractal distribution with consistent patterns across scales. A broadly applicable tool for describing fracture attributes.</a:t>
                </a:r>
                <a:endParaRPr kumimoji="0" lang="zh-CN" altLang="zh-CN"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mc:Choice>
        <mc:Fallback>
          <p:sp>
            <p:nvSpPr>
              <p:cNvPr id="9" name="Rectangle 1">
                <a:extLst>
                  <a:ext uri="{FF2B5EF4-FFF2-40B4-BE49-F238E27FC236}">
                    <a16:creationId xmlns:a16="http://schemas.microsoft.com/office/drawing/2014/main" id="{21A0A51C-D012-4096-8EF4-C7E5DDB31D42}"/>
                  </a:ext>
                </a:extLst>
              </p:cNvPr>
              <p:cNvSpPr>
                <a:spLocks noRot="1" noChangeAspect="1" noMove="1" noResize="1" noEditPoints="1" noAdjustHandles="1" noChangeArrowheads="1" noChangeShapeType="1" noTextEdit="1"/>
              </p:cNvSpPr>
              <p:nvPr/>
            </p:nvSpPr>
            <p:spPr bwMode="auto">
              <a:xfrm>
                <a:off x="79130" y="584775"/>
                <a:ext cx="6497516" cy="3847848"/>
              </a:xfrm>
              <a:prstGeom prst="rect">
                <a:avLst/>
              </a:prstGeom>
              <a:blipFill>
                <a:blip r:embed="rId3"/>
                <a:stretch>
                  <a:fillRect l="-1970" t="-1426" r="-46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C6D07FBC-5B7E-417F-A898-DED050A51C79}"/>
              </a:ext>
            </a:extLst>
          </p:cNvPr>
          <p:cNvPicPr>
            <a:picLocks noChangeAspect="1"/>
          </p:cNvPicPr>
          <p:nvPr/>
        </p:nvPicPr>
        <p:blipFill>
          <a:blip r:embed="rId4"/>
          <a:stretch>
            <a:fillRect/>
          </a:stretch>
        </p:blipFill>
        <p:spPr>
          <a:xfrm>
            <a:off x="2210629" y="4263766"/>
            <a:ext cx="4207756" cy="2318009"/>
          </a:xfrm>
          <a:prstGeom prst="rect">
            <a:avLst/>
          </a:prstGeom>
        </p:spPr>
      </p:pic>
      <p:sp>
        <p:nvSpPr>
          <p:cNvPr id="12" name="文本框 11">
            <a:extLst>
              <a:ext uri="{FF2B5EF4-FFF2-40B4-BE49-F238E27FC236}">
                <a16:creationId xmlns:a16="http://schemas.microsoft.com/office/drawing/2014/main" id="{C62AC72C-EF50-476D-9343-77B6B35C22F8}"/>
              </a:ext>
            </a:extLst>
          </p:cNvPr>
          <p:cNvSpPr txBox="1"/>
          <p:nvPr/>
        </p:nvSpPr>
        <p:spPr>
          <a:xfrm>
            <a:off x="-16852" y="4432623"/>
            <a:ext cx="2343150" cy="1631216"/>
          </a:xfrm>
          <a:prstGeom prst="rect">
            <a:avLst/>
          </a:prstGeom>
          <a:noFill/>
        </p:spPr>
        <p:txBody>
          <a:bodyPr wrap="square">
            <a:spAutoFit/>
          </a:bodyPr>
          <a:lstStyle/>
          <a:p>
            <a:r>
              <a:rPr lang="en-US" altLang="zh-CN" sz="1000" dirty="0">
                <a:effectLst/>
              </a:rPr>
              <a:t>Figure 3.Red dashed lines denote the best fits for fault attributes (length and aperture). Panels (a–c) show overall distribution plots for exponential, log-normal, and power-law distributions, respectively. Each panel includes the corresponding best-fit equation (top) and a schematic diagram of its physical significance (bottom) (</a:t>
            </a:r>
            <a:r>
              <a:rPr lang="en-US" altLang="zh-CN" sz="1000" dirty="0" err="1">
                <a:effectLst/>
              </a:rPr>
              <a:t>Dichiarante</a:t>
            </a:r>
            <a:r>
              <a:rPr lang="en-US" altLang="zh-CN" sz="1000" dirty="0">
                <a:effectLst/>
              </a:rPr>
              <a:t>, 2020; Hooker et al., 2013). </a:t>
            </a:r>
            <a:endParaRPr lang="en-US" altLang="zh-CN" sz="1000" dirty="0"/>
          </a:p>
        </p:txBody>
      </p:sp>
      <p:sp>
        <p:nvSpPr>
          <p:cNvPr id="14" name="文本框 13">
            <a:extLst>
              <a:ext uri="{FF2B5EF4-FFF2-40B4-BE49-F238E27FC236}">
                <a16:creationId xmlns:a16="http://schemas.microsoft.com/office/drawing/2014/main" id="{2065B895-4206-423A-B95B-0C791A76E702}"/>
              </a:ext>
            </a:extLst>
          </p:cNvPr>
          <p:cNvSpPr txBox="1"/>
          <p:nvPr/>
        </p:nvSpPr>
        <p:spPr>
          <a:xfrm>
            <a:off x="6836996" y="6457890"/>
            <a:ext cx="5818554" cy="400110"/>
          </a:xfrm>
          <a:prstGeom prst="rect">
            <a:avLst/>
          </a:prstGeom>
          <a:noFill/>
        </p:spPr>
        <p:txBody>
          <a:bodyPr wrap="square">
            <a:spAutoFit/>
          </a:bodyPr>
          <a:lstStyle/>
          <a:p>
            <a:r>
              <a:rPr lang="en-US" altLang="zh-CN" sz="1000" dirty="0"/>
              <a:t>Figure 4. The length distributions of Himalayan fault traces and segments fit the Lognormal</a:t>
            </a:r>
          </a:p>
          <a:p>
            <a:r>
              <a:rPr lang="en-US" altLang="zh-CN" sz="1000" dirty="0"/>
              <a:t> distribution, indicating stratigraphic horizon control on faults of this period.</a:t>
            </a:r>
            <a:endParaRPr lang="zh-CN" altLang="en-US" sz="1000" dirty="0"/>
          </a:p>
        </p:txBody>
      </p:sp>
    </p:spTree>
    <p:extLst>
      <p:ext uri="{BB962C8B-B14F-4D97-AF65-F5344CB8AC3E}">
        <p14:creationId xmlns:p14="http://schemas.microsoft.com/office/powerpoint/2010/main" val="161446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5ECDE1A-526F-4652-ADAD-409833771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521" y="0"/>
            <a:ext cx="5523745" cy="1943100"/>
          </a:xfrm>
          <a:prstGeom prst="rect">
            <a:avLst/>
          </a:prstGeom>
        </p:spPr>
      </p:pic>
      <p:pic>
        <p:nvPicPr>
          <p:cNvPr id="7" name="图片 6">
            <a:extLst>
              <a:ext uri="{FF2B5EF4-FFF2-40B4-BE49-F238E27FC236}">
                <a16:creationId xmlns:a16="http://schemas.microsoft.com/office/drawing/2014/main" id="{5B227E73-7BAF-4E9F-B97B-70FAD51A2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882" y="3725689"/>
            <a:ext cx="5632478" cy="1799852"/>
          </a:xfrm>
          <a:prstGeom prst="rect">
            <a:avLst/>
          </a:prstGeom>
        </p:spPr>
      </p:pic>
      <p:pic>
        <p:nvPicPr>
          <p:cNvPr id="9" name="图片 8">
            <a:extLst>
              <a:ext uri="{FF2B5EF4-FFF2-40B4-BE49-F238E27FC236}">
                <a16:creationId xmlns:a16="http://schemas.microsoft.com/office/drawing/2014/main" id="{4AC3E8E7-963C-4C57-A3FB-763464A230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8882" y="1930377"/>
            <a:ext cx="5493107" cy="1755787"/>
          </a:xfrm>
          <a:prstGeom prst="rect">
            <a:avLst/>
          </a:prstGeom>
        </p:spPr>
      </p:pic>
      <p:sp>
        <p:nvSpPr>
          <p:cNvPr id="11" name="文本框 10">
            <a:extLst>
              <a:ext uri="{FF2B5EF4-FFF2-40B4-BE49-F238E27FC236}">
                <a16:creationId xmlns:a16="http://schemas.microsoft.com/office/drawing/2014/main" id="{421F9660-DE67-4AA4-843B-F2BCDBBE8218}"/>
              </a:ext>
            </a:extLst>
          </p:cNvPr>
          <p:cNvSpPr txBox="1"/>
          <p:nvPr/>
        </p:nvSpPr>
        <p:spPr>
          <a:xfrm>
            <a:off x="6443877" y="5436928"/>
            <a:ext cx="5802488" cy="1446550"/>
          </a:xfrm>
          <a:prstGeom prst="rect">
            <a:avLst/>
          </a:prstGeom>
          <a:noFill/>
        </p:spPr>
        <p:txBody>
          <a:bodyPr wrap="square">
            <a:spAutoFit/>
          </a:bodyPr>
          <a:lstStyle/>
          <a:p>
            <a:pPr marL="0" marR="0">
              <a:spcBef>
                <a:spcPts val="0"/>
              </a:spcBef>
              <a:spcAft>
                <a:spcPts val="0"/>
              </a:spcAft>
            </a:pPr>
            <a:r>
              <a:rPr lang="en-US" altLang="zh-CN" sz="1100" dirty="0">
                <a:solidFill>
                  <a:srgbClr val="000000"/>
                </a:solidFill>
                <a:effectLst/>
              </a:rPr>
              <a:t>Figure 5 illustrates the topological characteristics of fault networks during different tectonic periods, arranged from left to right as the Hercynian, </a:t>
            </a:r>
            <a:r>
              <a:rPr lang="en-US" altLang="zh-CN" sz="1100" dirty="0" err="1">
                <a:solidFill>
                  <a:srgbClr val="000000"/>
                </a:solidFill>
                <a:effectLst/>
              </a:rPr>
              <a:t>Indosinian-Yanshanian</a:t>
            </a:r>
            <a:r>
              <a:rPr lang="en-US" altLang="zh-CN" sz="1100" dirty="0">
                <a:solidFill>
                  <a:srgbClr val="000000"/>
                </a:solidFill>
                <a:effectLst/>
              </a:rPr>
              <a:t>, and Himalayan periods respectively. Three node types are identified(top), namely X-crossing node, Y-bifurcation node and I-end node, while fault branches are classified into CC-throughgoing branch, CI-semi-connected branch and II-isolated branch. P22 is a dimensionless parameter that quantifies the development intensity of faults(middle).The color scale corresponds to Connections per Branch (</a:t>
            </a:r>
            <a:r>
              <a:rPr lang="en-US" altLang="zh-CN" sz="1100" dirty="0" err="1">
                <a:solidFill>
                  <a:srgbClr val="000000"/>
                </a:solidFill>
                <a:effectLst/>
              </a:rPr>
              <a:t>CB,bottom</a:t>
            </a:r>
            <a:r>
              <a:rPr lang="en-US" altLang="zh-CN" sz="1100" dirty="0">
                <a:solidFill>
                  <a:srgbClr val="000000"/>
                </a:solidFill>
                <a:effectLst/>
              </a:rPr>
              <a:t>), which is adopted as the quantitative evaluation index of fault network connectivity.</a:t>
            </a:r>
            <a:endParaRPr lang="en-US" altLang="zh-CN" sz="1100" dirty="0">
              <a:effectLst/>
            </a:endParaRPr>
          </a:p>
        </p:txBody>
      </p:sp>
      <p:sp>
        <p:nvSpPr>
          <p:cNvPr id="13" name="文本框 12">
            <a:extLst>
              <a:ext uri="{FF2B5EF4-FFF2-40B4-BE49-F238E27FC236}">
                <a16:creationId xmlns:a16="http://schemas.microsoft.com/office/drawing/2014/main" id="{21B0AB04-4E56-4FD0-9A3B-211B9CAED7F3}"/>
              </a:ext>
            </a:extLst>
          </p:cNvPr>
          <p:cNvSpPr txBox="1"/>
          <p:nvPr/>
        </p:nvSpPr>
        <p:spPr>
          <a:xfrm>
            <a:off x="108734" y="115883"/>
            <a:ext cx="6420148" cy="6740307"/>
          </a:xfrm>
          <a:prstGeom prst="rect">
            <a:avLst/>
          </a:prstGeom>
          <a:noFill/>
        </p:spPr>
        <p:txBody>
          <a:bodyPr wrap="square">
            <a:spAutoFit/>
          </a:bodyPr>
          <a:lstStyle/>
          <a:p>
            <a:pPr marL="0" marR="0"/>
            <a:r>
              <a:rPr lang="en-US" altLang="zh-CN" sz="1600" b="1" dirty="0">
                <a:solidFill>
                  <a:srgbClr val="000000"/>
                </a:solidFill>
                <a:effectLst/>
              </a:rPr>
              <a:t>Hercynian (Left)</a:t>
            </a:r>
            <a:endParaRPr lang="en-US" altLang="zh-CN" sz="1600" b="1" dirty="0">
              <a:effectLst/>
            </a:endParaRPr>
          </a:p>
          <a:p>
            <a:pPr marL="0" marR="0">
              <a:spcBef>
                <a:spcPts val="0"/>
              </a:spcBef>
              <a:spcAft>
                <a:spcPts val="0"/>
              </a:spcAft>
              <a:buFont typeface="Arial" panose="020B0604020202020204" pitchFamily="34" charset="0"/>
              <a:buChar char="•"/>
            </a:pPr>
            <a:r>
              <a:rPr lang="en-US" altLang="zh-CN" sz="1600" dirty="0">
                <a:solidFill>
                  <a:srgbClr val="000000"/>
                </a:solidFill>
                <a:effectLst/>
              </a:rPr>
              <a:t>Nodes: Well-developed X/Y-type intersection nodes with strong fault cutting and through-going capability.</a:t>
            </a:r>
            <a:endParaRPr lang="en-US" altLang="zh-CN" sz="1600" dirty="0">
              <a:effectLst/>
            </a:endParaRPr>
          </a:p>
          <a:p>
            <a:pPr marL="0" marR="0">
              <a:spcBef>
                <a:spcPts val="0"/>
              </a:spcBef>
              <a:spcAft>
                <a:spcPts val="0"/>
              </a:spcAft>
              <a:buFont typeface="Arial" panose="020B0604020202020204" pitchFamily="34" charset="0"/>
              <a:buChar char="•"/>
            </a:pPr>
            <a:r>
              <a:rPr lang="en-US" altLang="zh-CN" sz="1600" dirty="0">
                <a:solidFill>
                  <a:srgbClr val="000000"/>
                </a:solidFill>
                <a:effectLst/>
              </a:rPr>
              <a:t>Branches: Dominated by CC-throughgoing and CI-semi-connected branches, with a distinct fault framework.</a:t>
            </a:r>
            <a:endParaRPr lang="en-US" altLang="zh-CN" sz="1600" dirty="0">
              <a:effectLst/>
            </a:endParaRPr>
          </a:p>
          <a:p>
            <a:pPr marL="0" marR="0">
              <a:spcBef>
                <a:spcPts val="0"/>
              </a:spcBef>
              <a:spcAft>
                <a:spcPts val="0"/>
              </a:spcAft>
              <a:buFont typeface="Arial" panose="020B0604020202020204" pitchFamily="34" charset="0"/>
              <a:buChar char="•"/>
            </a:pPr>
            <a:r>
              <a:rPr lang="en-US" altLang="zh-CN" sz="1600" dirty="0">
                <a:solidFill>
                  <a:srgbClr val="000000"/>
                </a:solidFill>
                <a:effectLst/>
              </a:rPr>
              <a:t>Connectivity: Continuous high-value CB zones. It is the fault system with the optimal connectivity in the study area and acts as the main pathway for long-distance hydrocarbon migration.</a:t>
            </a:r>
          </a:p>
          <a:p>
            <a:pPr marL="0" marR="0">
              <a:spcBef>
                <a:spcPts val="0"/>
              </a:spcBef>
              <a:spcAft>
                <a:spcPts val="0"/>
              </a:spcAft>
            </a:pPr>
            <a:endParaRPr lang="en-US" altLang="zh-CN" sz="1600" dirty="0">
              <a:effectLst/>
            </a:endParaRPr>
          </a:p>
          <a:p>
            <a:pPr marL="0" marR="0"/>
            <a:r>
              <a:rPr lang="en-US" altLang="zh-CN" sz="1600" b="1" dirty="0" err="1">
                <a:solidFill>
                  <a:srgbClr val="000000"/>
                </a:solidFill>
                <a:effectLst/>
              </a:rPr>
              <a:t>Indosinian-Yanshanian</a:t>
            </a:r>
            <a:r>
              <a:rPr lang="en-US" altLang="zh-CN" sz="1600" b="1" dirty="0">
                <a:solidFill>
                  <a:srgbClr val="000000"/>
                </a:solidFill>
                <a:effectLst/>
              </a:rPr>
              <a:t> (Middle)</a:t>
            </a:r>
            <a:endParaRPr lang="en-US" altLang="zh-CN" sz="1600" b="1" dirty="0">
              <a:effectLst/>
            </a:endParaRPr>
          </a:p>
          <a:p>
            <a:pPr marL="0" marR="0">
              <a:spcBef>
                <a:spcPts val="0"/>
              </a:spcBef>
              <a:spcAft>
                <a:spcPts val="0"/>
              </a:spcAft>
              <a:buFont typeface="Arial" panose="020B0604020202020204" pitchFamily="34" charset="0"/>
              <a:buChar char="•"/>
            </a:pPr>
            <a:r>
              <a:rPr lang="en-US" altLang="zh-CN" sz="1600" dirty="0">
                <a:solidFill>
                  <a:srgbClr val="000000"/>
                </a:solidFill>
                <a:effectLst/>
              </a:rPr>
              <a:t>Nodes: High proportion of Y-type bifurcation nodes with the highest node density among the three periods, showing clustered distribution.</a:t>
            </a:r>
            <a:endParaRPr lang="en-US" altLang="zh-CN" sz="1600" dirty="0">
              <a:effectLst/>
            </a:endParaRPr>
          </a:p>
          <a:p>
            <a:pPr marL="0" marR="0">
              <a:spcBef>
                <a:spcPts val="0"/>
              </a:spcBef>
              <a:spcAft>
                <a:spcPts val="0"/>
              </a:spcAft>
              <a:buFont typeface="Arial" panose="020B0604020202020204" pitchFamily="34" charset="0"/>
              <a:buChar char="•"/>
            </a:pPr>
            <a:r>
              <a:rPr lang="en-US" altLang="zh-CN" sz="1600" dirty="0">
                <a:solidFill>
                  <a:srgbClr val="000000"/>
                </a:solidFill>
                <a:effectLst/>
              </a:rPr>
              <a:t>Branches: Dominated by II-isolated and CI-semi-connected branches, with weak overall fault through-going performance.</a:t>
            </a:r>
            <a:endParaRPr lang="en-US" altLang="zh-CN" sz="1600" dirty="0">
              <a:effectLst/>
            </a:endParaRPr>
          </a:p>
          <a:p>
            <a:pPr marL="0" marR="0">
              <a:spcBef>
                <a:spcPts val="0"/>
              </a:spcBef>
              <a:spcAft>
                <a:spcPts val="0"/>
              </a:spcAft>
              <a:buFont typeface="Arial" panose="020B0604020202020204" pitchFamily="34" charset="0"/>
              <a:buChar char="•"/>
            </a:pPr>
            <a:r>
              <a:rPr lang="en-US" altLang="zh-CN" sz="1600" dirty="0">
                <a:solidFill>
                  <a:srgbClr val="000000"/>
                </a:solidFill>
                <a:effectLst/>
              </a:rPr>
              <a:t>Connectivity: CB values show patchy distribution with good local connectivity, controlling secondary hydrocarbon migration and trap reconstruction.</a:t>
            </a:r>
          </a:p>
          <a:p>
            <a:pPr marL="0" marR="0">
              <a:spcBef>
                <a:spcPts val="0"/>
              </a:spcBef>
              <a:spcAft>
                <a:spcPts val="0"/>
              </a:spcAft>
            </a:pPr>
            <a:endParaRPr lang="en-US" altLang="zh-CN" sz="1600" dirty="0">
              <a:effectLst/>
            </a:endParaRPr>
          </a:p>
          <a:p>
            <a:pPr marL="0" marR="0"/>
            <a:r>
              <a:rPr lang="en-US" altLang="zh-CN" sz="1600" b="1" dirty="0">
                <a:solidFill>
                  <a:srgbClr val="000000"/>
                </a:solidFill>
                <a:effectLst/>
              </a:rPr>
              <a:t>Himalayan (Right)</a:t>
            </a:r>
            <a:endParaRPr lang="en-US" altLang="zh-CN" sz="1600" b="1" dirty="0">
              <a:effectLst/>
            </a:endParaRPr>
          </a:p>
          <a:p>
            <a:pPr marL="0" marR="0">
              <a:spcBef>
                <a:spcPts val="0"/>
              </a:spcBef>
              <a:spcAft>
                <a:spcPts val="0"/>
              </a:spcAft>
              <a:buFont typeface="Arial" panose="020B0604020202020204" pitchFamily="34" charset="0"/>
              <a:buChar char="•"/>
            </a:pPr>
            <a:r>
              <a:rPr lang="en-US" altLang="zh-CN" sz="1600" dirty="0">
                <a:solidFill>
                  <a:srgbClr val="000000"/>
                </a:solidFill>
                <a:effectLst/>
              </a:rPr>
              <a:t>Nodes: Predominantly I-type end nodes, with no effective intersection nodes developed.</a:t>
            </a:r>
            <a:endParaRPr lang="en-US" altLang="zh-CN" sz="1600" dirty="0">
              <a:effectLst/>
            </a:endParaRPr>
          </a:p>
          <a:p>
            <a:pPr marL="0" marR="0">
              <a:spcBef>
                <a:spcPts val="0"/>
              </a:spcBef>
              <a:spcAft>
                <a:spcPts val="0"/>
              </a:spcAft>
              <a:buFont typeface="Arial" panose="020B0604020202020204" pitchFamily="34" charset="0"/>
              <a:buChar char="•"/>
            </a:pPr>
            <a:r>
              <a:rPr lang="en-US" altLang="zh-CN" sz="1600" dirty="0">
                <a:solidFill>
                  <a:srgbClr val="000000"/>
                </a:solidFill>
                <a:effectLst/>
              </a:rPr>
              <a:t>Branches: Almost all are II-isolated branches, lacking through-going faults.</a:t>
            </a:r>
            <a:endParaRPr lang="en-US" altLang="zh-CN" sz="1600" dirty="0">
              <a:effectLst/>
            </a:endParaRPr>
          </a:p>
          <a:p>
            <a:pPr marL="0" marR="0">
              <a:spcBef>
                <a:spcPts val="0"/>
              </a:spcBef>
              <a:spcAft>
                <a:spcPts val="0"/>
              </a:spcAft>
              <a:buFont typeface="Arial" panose="020B0604020202020204" pitchFamily="34" charset="0"/>
              <a:buChar char="•"/>
            </a:pPr>
            <a:r>
              <a:rPr lang="en-US" altLang="zh-CN" sz="1600" dirty="0">
                <a:solidFill>
                  <a:srgbClr val="000000"/>
                </a:solidFill>
                <a:effectLst/>
              </a:rPr>
              <a:t>Connectivity: Extremely low CB values and poor network connectivity, only exerting weak late-stage adjustment effects on hydrocarbon accumulation.</a:t>
            </a:r>
            <a:endParaRPr lang="en-US" altLang="zh-CN" sz="1600" dirty="0">
              <a:effectLst/>
            </a:endParaRPr>
          </a:p>
        </p:txBody>
      </p:sp>
    </p:spTree>
    <p:extLst>
      <p:ext uri="{BB962C8B-B14F-4D97-AF65-F5344CB8AC3E}">
        <p14:creationId xmlns:p14="http://schemas.microsoft.com/office/powerpoint/2010/main" val="769057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60A838-917D-4ED1-BD05-30AF8352333B}"/>
              </a:ext>
            </a:extLst>
          </p:cNvPr>
          <p:cNvSpPr>
            <a:spLocks noGrp="1"/>
          </p:cNvSpPr>
          <p:nvPr>
            <p:ph type="title"/>
          </p:nvPr>
        </p:nvSpPr>
        <p:spPr>
          <a:xfrm>
            <a:off x="951064" y="2633786"/>
            <a:ext cx="10515600" cy="1325563"/>
          </a:xfrm>
        </p:spPr>
        <p:txBody>
          <a:bodyPr/>
          <a:lstStyle/>
          <a:p>
            <a:pPr algn="ctr"/>
            <a:r>
              <a:rPr lang="en-US" altLang="zh-CN" dirty="0"/>
              <a:t>Thank You for Your Attention!</a:t>
            </a:r>
            <a:endParaRPr lang="zh-CN" altLang="en-US" dirty="0"/>
          </a:p>
        </p:txBody>
      </p:sp>
    </p:spTree>
    <p:extLst>
      <p:ext uri="{BB962C8B-B14F-4D97-AF65-F5344CB8AC3E}">
        <p14:creationId xmlns:p14="http://schemas.microsoft.com/office/powerpoint/2010/main" val="2103169459"/>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900</Words>
  <Application>Microsoft Office PowerPoint</Application>
  <PresentationFormat>宽屏</PresentationFormat>
  <Paragraphs>41</Paragraphs>
  <Slides>5</Slides>
  <Notes>0</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5</vt:i4>
      </vt:variant>
    </vt:vector>
  </HeadingPairs>
  <TitlesOfParts>
    <vt:vector size="10" baseType="lpstr">
      <vt:lpstr>等线</vt:lpstr>
      <vt:lpstr>等线 Light</vt:lpstr>
      <vt:lpstr>Arial</vt:lpstr>
      <vt:lpstr>Cambria Math</vt:lpstr>
      <vt:lpstr>Office 主题​​</vt:lpstr>
      <vt:lpstr>PowerPoint 演示文稿</vt:lpstr>
      <vt:lpstr>PowerPoint 演示文稿</vt:lpstr>
      <vt:lpstr>PowerPoint 演示文稿</vt:lpstr>
      <vt:lpstr>PowerPoint 演示文稿</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ye tao</dc:creator>
  <cp:lastModifiedBy>ye tao</cp:lastModifiedBy>
  <cp:revision>10</cp:revision>
  <dcterms:created xsi:type="dcterms:W3CDTF">2026-05-06T09:28:59Z</dcterms:created>
  <dcterms:modified xsi:type="dcterms:W3CDTF">2026-05-06T10:53:10Z</dcterms:modified>
</cp:coreProperties>
</file>