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BFDF44-AE64-7CF0-3463-96E11043E1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1527D-F4A8-50D8-1997-0EDAD74828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5507-8CCC-4C55-91AA-F110A581F666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9B178-4A41-4E00-9001-696ADA5E6A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AE0F-AC4E-2AA0-FBCC-CC6B115F0A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9F71A-B6CF-4F37-A449-8F3A68C0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54A8-2B84-4EAC-9FE1-5D4FDAC786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808FF-2B04-458C-998F-B8F7A050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F063-C68A-A611-905F-E14FF52AA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63CE8-D4C5-1F12-D9A6-908F7B5BD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02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0B4E-1904-6701-5E1A-DE34EB28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1F24F-6F38-9BE6-EACC-B79263969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2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49234-11C2-C520-3FAC-FD6B555DC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F58BE-5928-F0DD-94B9-BBF3370D3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27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6EE3-31B5-C0FF-DCB4-762B7944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C2AE-751A-E358-017C-59C173CF6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83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96A7-5C4E-8256-1BC5-51056186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E684E-39A6-07B2-6783-7B13502FD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38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A173-CE5D-2D0A-E7A6-E59C33EF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6F8B-EFA5-A501-5EAF-59273B9BC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04DDD-CF40-8E82-51CB-0D0E2DE5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1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55EA-04DB-69BB-45D5-8D75A599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D4E2A-438F-20F0-8D47-C69564672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A68BF-D766-F108-C2D6-2C825B7B5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593B5-65DC-5C5E-2494-274A1E36F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C6684-847C-C0F8-4EED-1456628D6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66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4B37-CFF9-F593-CCE4-0FA48ECF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45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6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1800-7952-FBE1-42A1-EB04906C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5D11-C37B-ED3B-FCF4-B8467F34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C8267-1F67-C736-AC5A-76BA1F096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30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3255-1989-AB1C-937E-4F9CD19B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1AB03-9C45-A999-A953-E1D33E653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84916-E075-2AE5-55C9-46D84222E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8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BECFD-5FD7-B6A5-878E-9DECE68A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3" y="162062"/>
            <a:ext cx="10515600" cy="103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28F41-170A-01AC-A7D6-A3C1A0704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63" y="1581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72FCA-1D95-BFCB-92E6-C9FAA09645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16152"/>
            <a:ext cx="545927" cy="45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E729C-1A30-2035-D65A-8673884F1A1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1224" y="6318750"/>
            <a:ext cx="595142" cy="456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E12A6-5F98-8C51-4C76-80390A69715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11663" y="6318750"/>
            <a:ext cx="456591" cy="456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D48CA-E050-359F-BA06-E8B3AAA52A5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93646" y="73153"/>
            <a:ext cx="149297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6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002F4C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E01B7B-0477-73FC-7412-C830188B5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C4717-88EA-F360-57A8-709C4A00E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856" y="198819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2F4C"/>
                </a:solidFill>
              </a:rPr>
              <a:t>A multi-temporal Very High-Resolution optical satellite remote sensing framework for post-disaster reconstruction monitoring</a:t>
            </a:r>
            <a:endParaRPr lang="en-GR" dirty="0">
              <a:solidFill>
                <a:srgbClr val="002F4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8A18-077B-88F9-86E1-D1283C98E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856" y="3429000"/>
            <a:ext cx="7153656" cy="2825496"/>
          </a:xfrm>
        </p:spPr>
        <p:txBody>
          <a:bodyPr>
            <a:normAutofit fontScale="85000" lnSpcReduction="10000"/>
          </a:bodyPr>
          <a:lstStyle/>
          <a:p>
            <a:pPr algn="l"/>
            <a:endParaRPr lang="en-US" dirty="0"/>
          </a:p>
          <a:p>
            <a:pPr algn="l">
              <a:lnSpc>
                <a:spcPct val="120000"/>
              </a:lnSpc>
            </a:pPr>
            <a:r>
              <a:rPr lang="en-US" sz="2800" b="1" dirty="0"/>
              <a:t>Nikolaos Stasinos, </a:t>
            </a:r>
            <a:r>
              <a:rPr lang="en-US" sz="2800" dirty="0"/>
              <a:t>Emmanouil Salas, Michail-Christos </a:t>
            </a:r>
            <a:r>
              <a:rPr lang="en-US" sz="2800" dirty="0" err="1"/>
              <a:t>Tsoutsos</a:t>
            </a:r>
            <a:r>
              <a:rPr lang="en-US" sz="2800" dirty="0"/>
              <a:t>, Katerina-Argyri </a:t>
            </a:r>
            <a:r>
              <a:rPr lang="en-US" sz="2800" dirty="0" err="1"/>
              <a:t>Paroni</a:t>
            </a:r>
            <a:r>
              <a:rPr lang="en-US" sz="2800" dirty="0"/>
              <a:t>, Katerina </a:t>
            </a:r>
            <a:r>
              <a:rPr lang="en-US" sz="2800" dirty="0" err="1"/>
              <a:t>Pissaridi</a:t>
            </a:r>
            <a:r>
              <a:rPr lang="en-US" sz="2800" dirty="0"/>
              <a:t>, and Charalampos (Haris) </a:t>
            </a:r>
            <a:r>
              <a:rPr lang="en-US" sz="2800" dirty="0" err="1"/>
              <a:t>Kontoes</a:t>
            </a:r>
            <a:endParaRPr lang="en-US" sz="2800" dirty="0"/>
          </a:p>
          <a:p>
            <a:pPr algn="l">
              <a:lnSpc>
                <a:spcPct val="120000"/>
              </a:lnSpc>
            </a:pPr>
            <a:endParaRPr lang="en-US" sz="2400" dirty="0"/>
          </a:p>
          <a:p>
            <a:pPr algn="l"/>
            <a:r>
              <a:rPr lang="en-US" sz="2100" dirty="0">
                <a:latin typeface="Cambria"/>
                <a:ea typeface="Tahoma"/>
                <a:cs typeface="Tahoma"/>
              </a:rPr>
              <a:t>National Observatory of Athens | IAASARS | Operational Unit BEYOND Centre</a:t>
            </a:r>
            <a:endParaRPr lang="en-US" sz="2100" dirty="0"/>
          </a:p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D945F-E169-DDEC-CF77-32C2BB4C0B6C}"/>
              </a:ext>
            </a:extLst>
          </p:cNvPr>
          <p:cNvSpPr txBox="1"/>
          <p:nvPr/>
        </p:nvSpPr>
        <p:spPr>
          <a:xfrm>
            <a:off x="4384542" y="6375014"/>
            <a:ext cx="3410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EGU Symposium | 3–8 May 2026</a:t>
            </a:r>
          </a:p>
        </p:txBody>
      </p:sp>
    </p:spTree>
    <p:extLst>
      <p:ext uri="{BB962C8B-B14F-4D97-AF65-F5344CB8AC3E}">
        <p14:creationId xmlns:p14="http://schemas.microsoft.com/office/powerpoint/2010/main" val="423641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A568-A42E-A6DE-1186-1272592AF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5DD50C-CD99-0398-6CD2-0B67998D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869D0-3D44-6C16-9C75-224AAE73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D7A6F-82FC-F4E6-CC60-FF04C0CA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63" y="1857562"/>
            <a:ext cx="7206829" cy="3967165"/>
          </a:xfrm>
        </p:spPr>
        <p:txBody>
          <a:bodyPr>
            <a:normAutofit/>
          </a:bodyPr>
          <a:lstStyle/>
          <a:p>
            <a:r>
              <a:rPr lang="en-US" dirty="0"/>
              <a:t>VHR imagery enables building-level reconstruction monitoring</a:t>
            </a:r>
          </a:p>
          <a:p>
            <a:endParaRPr lang="en-US" dirty="0"/>
          </a:p>
          <a:p>
            <a:r>
              <a:rPr lang="en-US" dirty="0"/>
              <a:t>Multi-temporal analysis captures recovery dynamics over time</a:t>
            </a:r>
          </a:p>
          <a:p>
            <a:endParaRPr lang="en-US" dirty="0"/>
          </a:p>
          <a:p>
            <a:r>
              <a:rPr lang="en-US" dirty="0"/>
              <a:t>Hybrid approach (AI + photointerpretation) ensures accuracy and reliability</a:t>
            </a:r>
          </a:p>
          <a:p>
            <a:endParaRPr lang="en-US" dirty="0"/>
          </a:p>
          <a:p>
            <a:r>
              <a:rPr lang="en-US" dirty="0"/>
              <a:t>Framework is scalable and transferable</a:t>
            </a:r>
          </a:p>
        </p:txBody>
      </p:sp>
    </p:spTree>
    <p:extLst>
      <p:ext uri="{BB962C8B-B14F-4D97-AF65-F5344CB8AC3E}">
        <p14:creationId xmlns:p14="http://schemas.microsoft.com/office/powerpoint/2010/main" val="248926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2D79F-9AD0-804F-42A5-84039C0B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796872-E138-794B-E63F-5A589203E6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1B016F-23F0-B144-4117-52304140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475" y="2910025"/>
            <a:ext cx="2762845" cy="10379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FF210-DAE8-FF32-33B4-0EC19740D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11966" r="20085" b="3593"/>
          <a:stretch>
            <a:fillRect/>
          </a:stretch>
        </p:blipFill>
        <p:spPr>
          <a:xfrm>
            <a:off x="212576" y="349137"/>
            <a:ext cx="1391181" cy="1935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EE894E-75A0-D1D5-8442-4D5EFD8B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537" y="776625"/>
            <a:ext cx="1518167" cy="1508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2D72FC-E221-2C8E-7914-585920686A60}"/>
              </a:ext>
            </a:extLst>
          </p:cNvPr>
          <p:cNvSpPr/>
          <p:nvPr/>
        </p:nvSpPr>
        <p:spPr>
          <a:xfrm>
            <a:off x="0" y="5971032"/>
            <a:ext cx="2340864" cy="886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7A57D-41CB-F8DC-AA19-089B399F6CF1}"/>
              </a:ext>
            </a:extLst>
          </p:cNvPr>
          <p:cNvSpPr txBox="1"/>
          <p:nvPr/>
        </p:nvSpPr>
        <p:spPr>
          <a:xfrm>
            <a:off x="212576" y="5971031"/>
            <a:ext cx="61630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1800" b="1" dirty="0">
                <a:solidFill>
                  <a:srgbClr val="5A5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Nikolaos Stasinos </a:t>
            </a:r>
            <a:r>
              <a:rPr lang="en-US" altLang="el-GR" sz="1600" dirty="0">
                <a:solidFill>
                  <a:srgbClr val="5A5A5A"/>
                </a:solidFill>
                <a:latin typeface="Cambria"/>
                <a:ea typeface="Cambria"/>
              </a:rPr>
              <a:t>(n.stasinos@noa.gr)</a:t>
            </a:r>
          </a:p>
        </p:txBody>
      </p:sp>
    </p:spTree>
    <p:extLst>
      <p:ext uri="{BB962C8B-B14F-4D97-AF65-F5344CB8AC3E}">
        <p14:creationId xmlns:p14="http://schemas.microsoft.com/office/powerpoint/2010/main" val="181809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08D5-602E-E3EF-8EFC-514985F8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dirty="0"/>
              <a:t>Why Long-Term Monitoring Matters?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675E69-6C91-C48B-07C5-C0E4340E0B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EBF930C-782E-B4E7-3584-6ACF7E0CA47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72963" y="1583024"/>
            <a:ext cx="697077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Long-term monitoring is essential 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Evaluate recovery processes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Improve urban resilience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/>
              <a:t> 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educe future vulnerability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Especially critical in: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/>
              <a:t> Coastal regions 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/>
              <a:t> Recurrent extreme events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458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AD697-1BF4-79CA-5C33-DD2EB98311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0584A-2B3F-ECA4-8810-8A080520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and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240B-5ABF-F880-EEA1-F5D7F7CA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63" y="1581114"/>
            <a:ext cx="10515600" cy="1790081"/>
          </a:xfrm>
        </p:spPr>
        <p:txBody>
          <a:bodyPr/>
          <a:lstStyle/>
          <a:p>
            <a:r>
              <a:rPr lang="en-US" dirty="0"/>
              <a:t>Develop a remote sensing framework</a:t>
            </a:r>
          </a:p>
          <a:p>
            <a:r>
              <a:rPr lang="en-US" dirty="0"/>
              <a:t>Use multi-temporal VHR satellite imagery</a:t>
            </a:r>
          </a:p>
          <a:p>
            <a:r>
              <a:rPr lang="en-US" dirty="0"/>
              <a:t>Perform building-level reconstruction monitoring</a:t>
            </a:r>
          </a:p>
          <a:p>
            <a:r>
              <a:rPr lang="en-US" dirty="0"/>
              <a:t>Enable quantitative and temporal analysis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B81023-67AC-B708-5334-88FAAD83F2B7}"/>
              </a:ext>
            </a:extLst>
          </p:cNvPr>
          <p:cNvSpPr txBox="1">
            <a:spLocks/>
          </p:cNvSpPr>
          <p:nvPr/>
        </p:nvSpPr>
        <p:spPr>
          <a:xfrm>
            <a:off x="272963" y="4264057"/>
            <a:ext cx="4600789" cy="1423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Very High Resolution (VHR) imagery: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WorldView-2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WorldView-3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Multi-temporal acquisitions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12467-DE24-CCAE-3CCA-7BF33D88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8"/>
          <a:stretch>
            <a:fillRect/>
          </a:stretch>
        </p:blipFill>
        <p:spPr>
          <a:xfrm>
            <a:off x="7525898" y="3864993"/>
            <a:ext cx="4467620" cy="2830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4E177-2D93-03DC-3394-8C3A7A48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57" y="4608577"/>
            <a:ext cx="2504393" cy="179008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7E8741-E16C-645E-CB6D-770854C2880E}"/>
              </a:ext>
            </a:extLst>
          </p:cNvPr>
          <p:cNvCxnSpPr>
            <a:cxnSpLocks/>
          </p:cNvCxnSpPr>
          <p:nvPr/>
        </p:nvCxnSpPr>
        <p:spPr>
          <a:xfrm>
            <a:off x="347472" y="3584448"/>
            <a:ext cx="16916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4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B8965B-5E2E-E4F7-EBF5-B23FECC0D8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EA6A7-FB48-6C6A-DED8-A01DF877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BBFA5-EB52-AA5C-6318-21B266AE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" y="1200012"/>
            <a:ext cx="6662166" cy="53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591EB9-EFB3-CB3E-F321-F8B74D5C40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BAE7A-5A62-975B-D92D-A7225A65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Detection and Interpretation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FBD10-BF14-4E3B-5F75-0125D3EF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67" y="3916048"/>
            <a:ext cx="7240318" cy="2474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3E538E-C473-0BDD-4CBC-99DE7A448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867" y="1361053"/>
            <a:ext cx="7240318" cy="2514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E9CC3F-130E-86E2-1303-F322D0AE1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3" y="790438"/>
            <a:ext cx="39052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D4AD-8A97-E84C-8260-121A334CD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73E7D0D-7506-62B4-9357-09037077AE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4C045-AB35-9733-D3C0-C07EB027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083" y="1610769"/>
            <a:ext cx="1807210" cy="1439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F45F7-C253-84A3-BD46-03F911AB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Scheme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33E7C-6A8C-A64B-EBF0-D18EB702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63" y="1290269"/>
            <a:ext cx="5570053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Unchanged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 </a:t>
            </a:r>
            <a:br>
              <a:rPr lang="en-US" dirty="0"/>
            </a:br>
            <a:r>
              <a:rPr lang="en-US" dirty="0"/>
              <a:t>reconstruction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6F378-6983-BEFF-237E-BA99452D25BD}"/>
              </a:ext>
            </a:extLst>
          </p:cNvPr>
          <p:cNvSpPr txBox="1"/>
          <p:nvPr/>
        </p:nvSpPr>
        <p:spPr>
          <a:xfrm>
            <a:off x="272963" y="920937"/>
            <a:ext cx="3796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Photointerpretation Keys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82E38-3529-9406-566A-5E7462E49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582" y="1610770"/>
            <a:ext cx="1783715" cy="1439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8B144-6D9A-92B5-7C61-58B72FCF9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582" y="3301774"/>
            <a:ext cx="1801495" cy="14395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0F7628-806F-15C6-AB24-E96A1DA0A56A}"/>
              </a:ext>
            </a:extLst>
          </p:cNvPr>
          <p:cNvSpPr txBox="1"/>
          <p:nvPr/>
        </p:nvSpPr>
        <p:spPr>
          <a:xfrm>
            <a:off x="6176033" y="2294041"/>
            <a:ext cx="56348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Newly built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97FD20-355F-21D0-D1E8-9DD716851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977" y="3301775"/>
            <a:ext cx="1803400" cy="1439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BB1A3-A650-1353-9597-85C99A9092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8658"/>
          <a:stretch>
            <a:fillRect/>
          </a:stretch>
        </p:blipFill>
        <p:spPr>
          <a:xfrm>
            <a:off x="2658490" y="5047564"/>
            <a:ext cx="2148205" cy="14395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48693C-4EB2-28B8-1A3B-87B827608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0811" y="2294042"/>
            <a:ext cx="1694815" cy="1439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BFC901-9FE7-E23A-BDCF-85E6BC50B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8667" y="2294041"/>
            <a:ext cx="1692275" cy="1439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B9F818-4B30-F9F0-C568-991BD3976E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0811" y="4410088"/>
            <a:ext cx="1693545" cy="1439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849301-D419-DF55-3377-F60D39A13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8667" y="4410088"/>
            <a:ext cx="1690370" cy="143954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115465-DE22-71F3-2EC3-BA3A1856549A}"/>
              </a:ext>
            </a:extLst>
          </p:cNvPr>
          <p:cNvSpPr/>
          <p:nvPr/>
        </p:nvSpPr>
        <p:spPr>
          <a:xfrm>
            <a:off x="4126857" y="1856110"/>
            <a:ext cx="388144" cy="585788"/>
          </a:xfrm>
          <a:custGeom>
            <a:avLst/>
            <a:gdLst>
              <a:gd name="connsiteX0" fmla="*/ 300037 w 388144"/>
              <a:gd name="connsiteY0" fmla="*/ 0 h 585788"/>
              <a:gd name="connsiteX1" fmla="*/ 300037 w 388144"/>
              <a:gd name="connsiteY1" fmla="*/ 0 h 585788"/>
              <a:gd name="connsiteX2" fmla="*/ 388144 w 388144"/>
              <a:gd name="connsiteY2" fmla="*/ 71438 h 585788"/>
              <a:gd name="connsiteX3" fmla="*/ 280987 w 388144"/>
              <a:gd name="connsiteY3" fmla="*/ 176213 h 585788"/>
              <a:gd name="connsiteX4" fmla="*/ 340519 w 388144"/>
              <a:gd name="connsiteY4" fmla="*/ 228600 h 585788"/>
              <a:gd name="connsiteX5" fmla="*/ 223837 w 388144"/>
              <a:gd name="connsiteY5" fmla="*/ 357188 h 585788"/>
              <a:gd name="connsiteX6" fmla="*/ 371475 w 388144"/>
              <a:gd name="connsiteY6" fmla="*/ 473869 h 585788"/>
              <a:gd name="connsiteX7" fmla="*/ 269081 w 388144"/>
              <a:gd name="connsiteY7" fmla="*/ 585788 h 585788"/>
              <a:gd name="connsiteX8" fmla="*/ 0 w 388144"/>
              <a:gd name="connsiteY8" fmla="*/ 340519 h 585788"/>
              <a:gd name="connsiteX9" fmla="*/ 300037 w 388144"/>
              <a:gd name="connsiteY9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144" h="585788">
                <a:moveTo>
                  <a:pt x="300037" y="0"/>
                </a:moveTo>
                <a:lnTo>
                  <a:pt x="300037" y="0"/>
                </a:lnTo>
                <a:lnTo>
                  <a:pt x="388144" y="71438"/>
                </a:lnTo>
                <a:lnTo>
                  <a:pt x="280987" y="176213"/>
                </a:lnTo>
                <a:lnTo>
                  <a:pt x="340519" y="228600"/>
                </a:lnTo>
                <a:lnTo>
                  <a:pt x="223837" y="357188"/>
                </a:lnTo>
                <a:lnTo>
                  <a:pt x="371475" y="473869"/>
                </a:lnTo>
                <a:lnTo>
                  <a:pt x="269081" y="585788"/>
                </a:lnTo>
                <a:lnTo>
                  <a:pt x="0" y="340519"/>
                </a:lnTo>
                <a:lnTo>
                  <a:pt x="30003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8A965C-9CBB-DAE4-A52C-D0194511C13C}"/>
              </a:ext>
            </a:extLst>
          </p:cNvPr>
          <p:cNvSpPr/>
          <p:nvPr/>
        </p:nvSpPr>
        <p:spPr>
          <a:xfrm>
            <a:off x="4438801" y="1982317"/>
            <a:ext cx="283368" cy="297656"/>
          </a:xfrm>
          <a:custGeom>
            <a:avLst/>
            <a:gdLst>
              <a:gd name="connsiteX0" fmla="*/ 138112 w 283368"/>
              <a:gd name="connsiteY0" fmla="*/ 0 h 297656"/>
              <a:gd name="connsiteX1" fmla="*/ 283368 w 283368"/>
              <a:gd name="connsiteY1" fmla="*/ 114300 h 297656"/>
              <a:gd name="connsiteX2" fmla="*/ 135731 w 283368"/>
              <a:gd name="connsiteY2" fmla="*/ 297656 h 297656"/>
              <a:gd name="connsiteX3" fmla="*/ 0 w 283368"/>
              <a:gd name="connsiteY3" fmla="*/ 180975 h 297656"/>
              <a:gd name="connsiteX4" fmla="*/ 138112 w 283368"/>
              <a:gd name="connsiteY4" fmla="*/ 0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68" h="297656">
                <a:moveTo>
                  <a:pt x="138112" y="0"/>
                </a:moveTo>
                <a:lnTo>
                  <a:pt x="283368" y="114300"/>
                </a:lnTo>
                <a:lnTo>
                  <a:pt x="135731" y="297656"/>
                </a:lnTo>
                <a:lnTo>
                  <a:pt x="0" y="180975"/>
                </a:lnTo>
                <a:lnTo>
                  <a:pt x="138112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D167CD2-324C-3FDF-2F3D-48CF4CEADD9A}"/>
              </a:ext>
            </a:extLst>
          </p:cNvPr>
          <p:cNvSpPr/>
          <p:nvPr/>
        </p:nvSpPr>
        <p:spPr>
          <a:xfrm>
            <a:off x="4629301" y="2108523"/>
            <a:ext cx="807243" cy="742950"/>
          </a:xfrm>
          <a:custGeom>
            <a:avLst/>
            <a:gdLst>
              <a:gd name="connsiteX0" fmla="*/ 145256 w 807243"/>
              <a:gd name="connsiteY0" fmla="*/ 0 h 742950"/>
              <a:gd name="connsiteX1" fmla="*/ 807243 w 807243"/>
              <a:gd name="connsiteY1" fmla="*/ 552450 h 742950"/>
              <a:gd name="connsiteX2" fmla="*/ 633412 w 807243"/>
              <a:gd name="connsiteY2" fmla="*/ 742950 h 742950"/>
              <a:gd name="connsiteX3" fmla="*/ 0 w 807243"/>
              <a:gd name="connsiteY3" fmla="*/ 188119 h 742950"/>
              <a:gd name="connsiteX4" fmla="*/ 145256 w 807243"/>
              <a:gd name="connsiteY4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43" h="742950">
                <a:moveTo>
                  <a:pt x="145256" y="0"/>
                </a:moveTo>
                <a:lnTo>
                  <a:pt x="807243" y="552450"/>
                </a:lnTo>
                <a:lnTo>
                  <a:pt x="633412" y="742950"/>
                </a:lnTo>
                <a:lnTo>
                  <a:pt x="0" y="188119"/>
                </a:lnTo>
                <a:lnTo>
                  <a:pt x="145256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6109989-ED8F-7F67-E947-88A7B7E24E11}"/>
              </a:ext>
            </a:extLst>
          </p:cNvPr>
          <p:cNvSpPr/>
          <p:nvPr/>
        </p:nvSpPr>
        <p:spPr>
          <a:xfrm>
            <a:off x="2134114" y="1878732"/>
            <a:ext cx="388144" cy="585788"/>
          </a:xfrm>
          <a:custGeom>
            <a:avLst/>
            <a:gdLst>
              <a:gd name="connsiteX0" fmla="*/ 300037 w 388144"/>
              <a:gd name="connsiteY0" fmla="*/ 0 h 585788"/>
              <a:gd name="connsiteX1" fmla="*/ 300037 w 388144"/>
              <a:gd name="connsiteY1" fmla="*/ 0 h 585788"/>
              <a:gd name="connsiteX2" fmla="*/ 388144 w 388144"/>
              <a:gd name="connsiteY2" fmla="*/ 71438 h 585788"/>
              <a:gd name="connsiteX3" fmla="*/ 280987 w 388144"/>
              <a:gd name="connsiteY3" fmla="*/ 176213 h 585788"/>
              <a:gd name="connsiteX4" fmla="*/ 340519 w 388144"/>
              <a:gd name="connsiteY4" fmla="*/ 228600 h 585788"/>
              <a:gd name="connsiteX5" fmla="*/ 223837 w 388144"/>
              <a:gd name="connsiteY5" fmla="*/ 357188 h 585788"/>
              <a:gd name="connsiteX6" fmla="*/ 371475 w 388144"/>
              <a:gd name="connsiteY6" fmla="*/ 473869 h 585788"/>
              <a:gd name="connsiteX7" fmla="*/ 269081 w 388144"/>
              <a:gd name="connsiteY7" fmla="*/ 585788 h 585788"/>
              <a:gd name="connsiteX8" fmla="*/ 0 w 388144"/>
              <a:gd name="connsiteY8" fmla="*/ 340519 h 585788"/>
              <a:gd name="connsiteX9" fmla="*/ 300037 w 388144"/>
              <a:gd name="connsiteY9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144" h="585788">
                <a:moveTo>
                  <a:pt x="300037" y="0"/>
                </a:moveTo>
                <a:lnTo>
                  <a:pt x="300037" y="0"/>
                </a:lnTo>
                <a:lnTo>
                  <a:pt x="388144" y="71438"/>
                </a:lnTo>
                <a:lnTo>
                  <a:pt x="280987" y="176213"/>
                </a:lnTo>
                <a:lnTo>
                  <a:pt x="340519" y="228600"/>
                </a:lnTo>
                <a:lnTo>
                  <a:pt x="223837" y="357188"/>
                </a:lnTo>
                <a:lnTo>
                  <a:pt x="371475" y="473869"/>
                </a:lnTo>
                <a:lnTo>
                  <a:pt x="269081" y="585788"/>
                </a:lnTo>
                <a:lnTo>
                  <a:pt x="0" y="340519"/>
                </a:lnTo>
                <a:lnTo>
                  <a:pt x="30003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BB268E0-BA45-3670-620E-E99CFE65F53D}"/>
              </a:ext>
            </a:extLst>
          </p:cNvPr>
          <p:cNvSpPr/>
          <p:nvPr/>
        </p:nvSpPr>
        <p:spPr>
          <a:xfrm>
            <a:off x="2446058" y="2004939"/>
            <a:ext cx="283368" cy="297656"/>
          </a:xfrm>
          <a:custGeom>
            <a:avLst/>
            <a:gdLst>
              <a:gd name="connsiteX0" fmla="*/ 138112 w 283368"/>
              <a:gd name="connsiteY0" fmla="*/ 0 h 297656"/>
              <a:gd name="connsiteX1" fmla="*/ 283368 w 283368"/>
              <a:gd name="connsiteY1" fmla="*/ 114300 h 297656"/>
              <a:gd name="connsiteX2" fmla="*/ 135731 w 283368"/>
              <a:gd name="connsiteY2" fmla="*/ 297656 h 297656"/>
              <a:gd name="connsiteX3" fmla="*/ 0 w 283368"/>
              <a:gd name="connsiteY3" fmla="*/ 180975 h 297656"/>
              <a:gd name="connsiteX4" fmla="*/ 138112 w 283368"/>
              <a:gd name="connsiteY4" fmla="*/ 0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68" h="297656">
                <a:moveTo>
                  <a:pt x="138112" y="0"/>
                </a:moveTo>
                <a:lnTo>
                  <a:pt x="283368" y="114300"/>
                </a:lnTo>
                <a:lnTo>
                  <a:pt x="135731" y="297656"/>
                </a:lnTo>
                <a:lnTo>
                  <a:pt x="0" y="180975"/>
                </a:lnTo>
                <a:lnTo>
                  <a:pt x="138112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9C253F8-5B4E-A5F9-2AFF-7F60061371C6}"/>
              </a:ext>
            </a:extLst>
          </p:cNvPr>
          <p:cNvSpPr/>
          <p:nvPr/>
        </p:nvSpPr>
        <p:spPr>
          <a:xfrm>
            <a:off x="2636558" y="2131145"/>
            <a:ext cx="807243" cy="742950"/>
          </a:xfrm>
          <a:custGeom>
            <a:avLst/>
            <a:gdLst>
              <a:gd name="connsiteX0" fmla="*/ 145256 w 807243"/>
              <a:gd name="connsiteY0" fmla="*/ 0 h 742950"/>
              <a:gd name="connsiteX1" fmla="*/ 807243 w 807243"/>
              <a:gd name="connsiteY1" fmla="*/ 552450 h 742950"/>
              <a:gd name="connsiteX2" fmla="*/ 633412 w 807243"/>
              <a:gd name="connsiteY2" fmla="*/ 742950 h 742950"/>
              <a:gd name="connsiteX3" fmla="*/ 0 w 807243"/>
              <a:gd name="connsiteY3" fmla="*/ 188119 h 742950"/>
              <a:gd name="connsiteX4" fmla="*/ 145256 w 807243"/>
              <a:gd name="connsiteY4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43" h="742950">
                <a:moveTo>
                  <a:pt x="145256" y="0"/>
                </a:moveTo>
                <a:lnTo>
                  <a:pt x="807243" y="552450"/>
                </a:lnTo>
                <a:lnTo>
                  <a:pt x="633412" y="742950"/>
                </a:lnTo>
                <a:lnTo>
                  <a:pt x="0" y="188119"/>
                </a:lnTo>
                <a:lnTo>
                  <a:pt x="145256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8B759B-673D-DBBE-0828-D76CEFD4B80B}"/>
              </a:ext>
            </a:extLst>
          </p:cNvPr>
          <p:cNvSpPr/>
          <p:nvPr/>
        </p:nvSpPr>
        <p:spPr>
          <a:xfrm>
            <a:off x="2446058" y="3449268"/>
            <a:ext cx="731044" cy="973931"/>
          </a:xfrm>
          <a:custGeom>
            <a:avLst/>
            <a:gdLst>
              <a:gd name="connsiteX0" fmla="*/ 4763 w 731044"/>
              <a:gd name="connsiteY0" fmla="*/ 61912 h 973931"/>
              <a:gd name="connsiteX1" fmla="*/ 145256 w 731044"/>
              <a:gd name="connsiteY1" fmla="*/ 0 h 973931"/>
              <a:gd name="connsiteX2" fmla="*/ 302419 w 731044"/>
              <a:gd name="connsiteY2" fmla="*/ 352425 h 973931"/>
              <a:gd name="connsiteX3" fmla="*/ 328613 w 731044"/>
              <a:gd name="connsiteY3" fmla="*/ 338137 h 973931"/>
              <a:gd name="connsiteX4" fmla="*/ 369094 w 731044"/>
              <a:gd name="connsiteY4" fmla="*/ 426243 h 973931"/>
              <a:gd name="connsiteX5" fmla="*/ 409575 w 731044"/>
              <a:gd name="connsiteY5" fmla="*/ 407193 h 973931"/>
              <a:gd name="connsiteX6" fmla="*/ 450056 w 731044"/>
              <a:gd name="connsiteY6" fmla="*/ 502443 h 973931"/>
              <a:gd name="connsiteX7" fmla="*/ 481013 w 731044"/>
              <a:gd name="connsiteY7" fmla="*/ 481012 h 973931"/>
              <a:gd name="connsiteX8" fmla="*/ 516731 w 731044"/>
              <a:gd name="connsiteY8" fmla="*/ 564356 h 973931"/>
              <a:gd name="connsiteX9" fmla="*/ 545306 w 731044"/>
              <a:gd name="connsiteY9" fmla="*/ 547687 h 973931"/>
              <a:gd name="connsiteX10" fmla="*/ 588169 w 731044"/>
              <a:gd name="connsiteY10" fmla="*/ 642937 h 973931"/>
              <a:gd name="connsiteX11" fmla="*/ 607219 w 731044"/>
              <a:gd name="connsiteY11" fmla="*/ 631031 h 973931"/>
              <a:gd name="connsiteX12" fmla="*/ 731044 w 731044"/>
              <a:gd name="connsiteY12" fmla="*/ 904875 h 973931"/>
              <a:gd name="connsiteX13" fmla="*/ 557213 w 731044"/>
              <a:gd name="connsiteY13" fmla="*/ 973931 h 973931"/>
              <a:gd name="connsiteX14" fmla="*/ 535781 w 731044"/>
              <a:gd name="connsiteY14" fmla="*/ 916781 h 973931"/>
              <a:gd name="connsiteX15" fmla="*/ 554831 w 731044"/>
              <a:gd name="connsiteY15" fmla="*/ 909637 h 973931"/>
              <a:gd name="connsiteX16" fmla="*/ 538163 w 731044"/>
              <a:gd name="connsiteY16" fmla="*/ 869156 h 973931"/>
              <a:gd name="connsiteX17" fmla="*/ 523875 w 731044"/>
              <a:gd name="connsiteY17" fmla="*/ 878681 h 973931"/>
              <a:gd name="connsiteX18" fmla="*/ 492919 w 731044"/>
              <a:gd name="connsiteY18" fmla="*/ 823912 h 973931"/>
              <a:gd name="connsiteX19" fmla="*/ 511969 w 731044"/>
              <a:gd name="connsiteY19" fmla="*/ 819150 h 973931"/>
              <a:gd name="connsiteX20" fmla="*/ 502444 w 731044"/>
              <a:gd name="connsiteY20" fmla="*/ 785812 h 973931"/>
              <a:gd name="connsiteX21" fmla="*/ 478631 w 731044"/>
              <a:gd name="connsiteY21" fmla="*/ 792956 h 973931"/>
              <a:gd name="connsiteX22" fmla="*/ 454819 w 731044"/>
              <a:gd name="connsiteY22" fmla="*/ 740568 h 973931"/>
              <a:gd name="connsiteX23" fmla="*/ 476250 w 731044"/>
              <a:gd name="connsiteY23" fmla="*/ 731043 h 973931"/>
              <a:gd name="connsiteX24" fmla="*/ 464344 w 731044"/>
              <a:gd name="connsiteY24" fmla="*/ 700087 h 973931"/>
              <a:gd name="connsiteX25" fmla="*/ 423863 w 731044"/>
              <a:gd name="connsiteY25" fmla="*/ 719137 h 973931"/>
              <a:gd name="connsiteX26" fmla="*/ 397669 w 731044"/>
              <a:gd name="connsiteY26" fmla="*/ 657225 h 973931"/>
              <a:gd name="connsiteX27" fmla="*/ 419100 w 731044"/>
              <a:gd name="connsiteY27" fmla="*/ 650081 h 973931"/>
              <a:gd name="connsiteX28" fmla="*/ 404813 w 731044"/>
              <a:gd name="connsiteY28" fmla="*/ 616743 h 973931"/>
              <a:gd name="connsiteX29" fmla="*/ 345281 w 731044"/>
              <a:gd name="connsiteY29" fmla="*/ 645318 h 973931"/>
              <a:gd name="connsiteX30" fmla="*/ 323850 w 731044"/>
              <a:gd name="connsiteY30" fmla="*/ 597693 h 973931"/>
              <a:gd name="connsiteX31" fmla="*/ 347663 w 731044"/>
              <a:gd name="connsiteY31" fmla="*/ 581025 h 973931"/>
              <a:gd name="connsiteX32" fmla="*/ 333375 w 731044"/>
              <a:gd name="connsiteY32" fmla="*/ 545306 h 973931"/>
              <a:gd name="connsiteX33" fmla="*/ 273844 w 731044"/>
              <a:gd name="connsiteY33" fmla="*/ 573881 h 973931"/>
              <a:gd name="connsiteX34" fmla="*/ 247650 w 731044"/>
              <a:gd name="connsiteY34" fmla="*/ 521493 h 973931"/>
              <a:gd name="connsiteX35" fmla="*/ 271463 w 731044"/>
              <a:gd name="connsiteY35" fmla="*/ 511968 h 973931"/>
              <a:gd name="connsiteX36" fmla="*/ 257175 w 731044"/>
              <a:gd name="connsiteY36" fmla="*/ 478631 h 973931"/>
              <a:gd name="connsiteX37" fmla="*/ 192881 w 731044"/>
              <a:gd name="connsiteY37" fmla="*/ 502443 h 973931"/>
              <a:gd name="connsiteX38" fmla="*/ 169069 w 731044"/>
              <a:gd name="connsiteY38" fmla="*/ 447675 h 973931"/>
              <a:gd name="connsiteX39" fmla="*/ 195263 w 731044"/>
              <a:gd name="connsiteY39" fmla="*/ 438150 h 973931"/>
              <a:gd name="connsiteX40" fmla="*/ 180975 w 731044"/>
              <a:gd name="connsiteY40" fmla="*/ 400050 h 973931"/>
              <a:gd name="connsiteX41" fmla="*/ 130969 w 731044"/>
              <a:gd name="connsiteY41" fmla="*/ 423862 h 973931"/>
              <a:gd name="connsiteX42" fmla="*/ 107156 w 731044"/>
              <a:gd name="connsiteY42" fmla="*/ 371475 h 973931"/>
              <a:gd name="connsiteX43" fmla="*/ 138113 w 731044"/>
              <a:gd name="connsiteY43" fmla="*/ 359568 h 973931"/>
              <a:gd name="connsiteX44" fmla="*/ 123825 w 731044"/>
              <a:gd name="connsiteY44" fmla="*/ 326231 h 973931"/>
              <a:gd name="connsiteX45" fmla="*/ 95250 w 731044"/>
              <a:gd name="connsiteY45" fmla="*/ 338137 h 973931"/>
              <a:gd name="connsiteX46" fmla="*/ 76200 w 731044"/>
              <a:gd name="connsiteY46" fmla="*/ 288131 h 973931"/>
              <a:gd name="connsiteX47" fmla="*/ 100013 w 731044"/>
              <a:gd name="connsiteY47" fmla="*/ 276225 h 973931"/>
              <a:gd name="connsiteX48" fmla="*/ 85725 w 731044"/>
              <a:gd name="connsiteY48" fmla="*/ 233362 h 973931"/>
              <a:gd name="connsiteX49" fmla="*/ 61913 w 731044"/>
              <a:gd name="connsiteY49" fmla="*/ 245268 h 973931"/>
              <a:gd name="connsiteX50" fmla="*/ 42863 w 731044"/>
              <a:gd name="connsiteY50" fmla="*/ 200025 h 973931"/>
              <a:gd name="connsiteX51" fmla="*/ 64294 w 731044"/>
              <a:gd name="connsiteY51" fmla="*/ 188118 h 973931"/>
              <a:gd name="connsiteX52" fmla="*/ 50006 w 731044"/>
              <a:gd name="connsiteY52" fmla="*/ 154781 h 973931"/>
              <a:gd name="connsiteX53" fmla="*/ 23813 w 731044"/>
              <a:gd name="connsiteY53" fmla="*/ 166687 h 973931"/>
              <a:gd name="connsiteX54" fmla="*/ 0 w 731044"/>
              <a:gd name="connsiteY54" fmla="*/ 114300 h 973931"/>
              <a:gd name="connsiteX55" fmla="*/ 4763 w 731044"/>
              <a:gd name="connsiteY55" fmla="*/ 61912 h 97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1044" h="973931">
                <a:moveTo>
                  <a:pt x="4763" y="61912"/>
                </a:moveTo>
                <a:lnTo>
                  <a:pt x="145256" y="0"/>
                </a:lnTo>
                <a:lnTo>
                  <a:pt x="302419" y="352425"/>
                </a:lnTo>
                <a:lnTo>
                  <a:pt x="328613" y="338137"/>
                </a:lnTo>
                <a:lnTo>
                  <a:pt x="369094" y="426243"/>
                </a:lnTo>
                <a:lnTo>
                  <a:pt x="409575" y="407193"/>
                </a:lnTo>
                <a:lnTo>
                  <a:pt x="450056" y="502443"/>
                </a:lnTo>
                <a:lnTo>
                  <a:pt x="481013" y="481012"/>
                </a:lnTo>
                <a:lnTo>
                  <a:pt x="516731" y="564356"/>
                </a:lnTo>
                <a:lnTo>
                  <a:pt x="545306" y="547687"/>
                </a:lnTo>
                <a:lnTo>
                  <a:pt x="588169" y="642937"/>
                </a:lnTo>
                <a:lnTo>
                  <a:pt x="607219" y="631031"/>
                </a:lnTo>
                <a:lnTo>
                  <a:pt x="731044" y="904875"/>
                </a:lnTo>
                <a:lnTo>
                  <a:pt x="557213" y="973931"/>
                </a:lnTo>
                <a:lnTo>
                  <a:pt x="535781" y="916781"/>
                </a:lnTo>
                <a:lnTo>
                  <a:pt x="554831" y="909637"/>
                </a:lnTo>
                <a:lnTo>
                  <a:pt x="538163" y="869156"/>
                </a:lnTo>
                <a:lnTo>
                  <a:pt x="523875" y="878681"/>
                </a:lnTo>
                <a:lnTo>
                  <a:pt x="492919" y="823912"/>
                </a:lnTo>
                <a:lnTo>
                  <a:pt x="511969" y="819150"/>
                </a:lnTo>
                <a:lnTo>
                  <a:pt x="502444" y="785812"/>
                </a:lnTo>
                <a:lnTo>
                  <a:pt x="478631" y="792956"/>
                </a:lnTo>
                <a:lnTo>
                  <a:pt x="454819" y="740568"/>
                </a:lnTo>
                <a:lnTo>
                  <a:pt x="476250" y="731043"/>
                </a:lnTo>
                <a:lnTo>
                  <a:pt x="464344" y="700087"/>
                </a:lnTo>
                <a:lnTo>
                  <a:pt x="423863" y="719137"/>
                </a:lnTo>
                <a:lnTo>
                  <a:pt x="397669" y="657225"/>
                </a:lnTo>
                <a:lnTo>
                  <a:pt x="419100" y="650081"/>
                </a:lnTo>
                <a:lnTo>
                  <a:pt x="404813" y="616743"/>
                </a:lnTo>
                <a:lnTo>
                  <a:pt x="345281" y="645318"/>
                </a:lnTo>
                <a:lnTo>
                  <a:pt x="323850" y="597693"/>
                </a:lnTo>
                <a:lnTo>
                  <a:pt x="347663" y="581025"/>
                </a:lnTo>
                <a:lnTo>
                  <a:pt x="333375" y="545306"/>
                </a:lnTo>
                <a:lnTo>
                  <a:pt x="273844" y="573881"/>
                </a:lnTo>
                <a:lnTo>
                  <a:pt x="247650" y="521493"/>
                </a:lnTo>
                <a:lnTo>
                  <a:pt x="271463" y="511968"/>
                </a:lnTo>
                <a:lnTo>
                  <a:pt x="257175" y="478631"/>
                </a:lnTo>
                <a:lnTo>
                  <a:pt x="192881" y="502443"/>
                </a:lnTo>
                <a:lnTo>
                  <a:pt x="169069" y="447675"/>
                </a:lnTo>
                <a:lnTo>
                  <a:pt x="195263" y="438150"/>
                </a:lnTo>
                <a:lnTo>
                  <a:pt x="180975" y="400050"/>
                </a:lnTo>
                <a:lnTo>
                  <a:pt x="130969" y="423862"/>
                </a:lnTo>
                <a:lnTo>
                  <a:pt x="107156" y="371475"/>
                </a:lnTo>
                <a:lnTo>
                  <a:pt x="138113" y="359568"/>
                </a:lnTo>
                <a:lnTo>
                  <a:pt x="123825" y="326231"/>
                </a:lnTo>
                <a:lnTo>
                  <a:pt x="95250" y="338137"/>
                </a:lnTo>
                <a:lnTo>
                  <a:pt x="76200" y="288131"/>
                </a:lnTo>
                <a:lnTo>
                  <a:pt x="100013" y="276225"/>
                </a:lnTo>
                <a:lnTo>
                  <a:pt x="85725" y="233362"/>
                </a:lnTo>
                <a:lnTo>
                  <a:pt x="61913" y="245268"/>
                </a:lnTo>
                <a:lnTo>
                  <a:pt x="42863" y="200025"/>
                </a:lnTo>
                <a:lnTo>
                  <a:pt x="64294" y="188118"/>
                </a:lnTo>
                <a:lnTo>
                  <a:pt x="50006" y="154781"/>
                </a:lnTo>
                <a:lnTo>
                  <a:pt x="23813" y="166687"/>
                </a:lnTo>
                <a:lnTo>
                  <a:pt x="0" y="114300"/>
                </a:lnTo>
                <a:lnTo>
                  <a:pt x="4763" y="61912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282F42-86B7-448B-B2A7-98847A4CC7C6}"/>
              </a:ext>
            </a:extLst>
          </p:cNvPr>
          <p:cNvSpPr/>
          <p:nvPr/>
        </p:nvSpPr>
        <p:spPr>
          <a:xfrm>
            <a:off x="4482797" y="3498653"/>
            <a:ext cx="731044" cy="973931"/>
          </a:xfrm>
          <a:custGeom>
            <a:avLst/>
            <a:gdLst>
              <a:gd name="connsiteX0" fmla="*/ 4763 w 731044"/>
              <a:gd name="connsiteY0" fmla="*/ 61912 h 973931"/>
              <a:gd name="connsiteX1" fmla="*/ 145256 w 731044"/>
              <a:gd name="connsiteY1" fmla="*/ 0 h 973931"/>
              <a:gd name="connsiteX2" fmla="*/ 302419 w 731044"/>
              <a:gd name="connsiteY2" fmla="*/ 352425 h 973931"/>
              <a:gd name="connsiteX3" fmla="*/ 328613 w 731044"/>
              <a:gd name="connsiteY3" fmla="*/ 338137 h 973931"/>
              <a:gd name="connsiteX4" fmla="*/ 369094 w 731044"/>
              <a:gd name="connsiteY4" fmla="*/ 426243 h 973931"/>
              <a:gd name="connsiteX5" fmla="*/ 409575 w 731044"/>
              <a:gd name="connsiteY5" fmla="*/ 407193 h 973931"/>
              <a:gd name="connsiteX6" fmla="*/ 450056 w 731044"/>
              <a:gd name="connsiteY6" fmla="*/ 502443 h 973931"/>
              <a:gd name="connsiteX7" fmla="*/ 481013 w 731044"/>
              <a:gd name="connsiteY7" fmla="*/ 481012 h 973931"/>
              <a:gd name="connsiteX8" fmla="*/ 516731 w 731044"/>
              <a:gd name="connsiteY8" fmla="*/ 564356 h 973931"/>
              <a:gd name="connsiteX9" fmla="*/ 545306 w 731044"/>
              <a:gd name="connsiteY9" fmla="*/ 547687 h 973931"/>
              <a:gd name="connsiteX10" fmla="*/ 588169 w 731044"/>
              <a:gd name="connsiteY10" fmla="*/ 642937 h 973931"/>
              <a:gd name="connsiteX11" fmla="*/ 607219 w 731044"/>
              <a:gd name="connsiteY11" fmla="*/ 631031 h 973931"/>
              <a:gd name="connsiteX12" fmla="*/ 731044 w 731044"/>
              <a:gd name="connsiteY12" fmla="*/ 904875 h 973931"/>
              <a:gd name="connsiteX13" fmla="*/ 557213 w 731044"/>
              <a:gd name="connsiteY13" fmla="*/ 973931 h 973931"/>
              <a:gd name="connsiteX14" fmla="*/ 535781 w 731044"/>
              <a:gd name="connsiteY14" fmla="*/ 916781 h 973931"/>
              <a:gd name="connsiteX15" fmla="*/ 554831 w 731044"/>
              <a:gd name="connsiteY15" fmla="*/ 909637 h 973931"/>
              <a:gd name="connsiteX16" fmla="*/ 538163 w 731044"/>
              <a:gd name="connsiteY16" fmla="*/ 869156 h 973931"/>
              <a:gd name="connsiteX17" fmla="*/ 523875 w 731044"/>
              <a:gd name="connsiteY17" fmla="*/ 878681 h 973931"/>
              <a:gd name="connsiteX18" fmla="*/ 492919 w 731044"/>
              <a:gd name="connsiteY18" fmla="*/ 823912 h 973931"/>
              <a:gd name="connsiteX19" fmla="*/ 511969 w 731044"/>
              <a:gd name="connsiteY19" fmla="*/ 819150 h 973931"/>
              <a:gd name="connsiteX20" fmla="*/ 502444 w 731044"/>
              <a:gd name="connsiteY20" fmla="*/ 785812 h 973931"/>
              <a:gd name="connsiteX21" fmla="*/ 478631 w 731044"/>
              <a:gd name="connsiteY21" fmla="*/ 792956 h 973931"/>
              <a:gd name="connsiteX22" fmla="*/ 454819 w 731044"/>
              <a:gd name="connsiteY22" fmla="*/ 740568 h 973931"/>
              <a:gd name="connsiteX23" fmla="*/ 476250 w 731044"/>
              <a:gd name="connsiteY23" fmla="*/ 731043 h 973931"/>
              <a:gd name="connsiteX24" fmla="*/ 464344 w 731044"/>
              <a:gd name="connsiteY24" fmla="*/ 700087 h 973931"/>
              <a:gd name="connsiteX25" fmla="*/ 423863 w 731044"/>
              <a:gd name="connsiteY25" fmla="*/ 719137 h 973931"/>
              <a:gd name="connsiteX26" fmla="*/ 397669 w 731044"/>
              <a:gd name="connsiteY26" fmla="*/ 657225 h 973931"/>
              <a:gd name="connsiteX27" fmla="*/ 419100 w 731044"/>
              <a:gd name="connsiteY27" fmla="*/ 650081 h 973931"/>
              <a:gd name="connsiteX28" fmla="*/ 404813 w 731044"/>
              <a:gd name="connsiteY28" fmla="*/ 616743 h 973931"/>
              <a:gd name="connsiteX29" fmla="*/ 345281 w 731044"/>
              <a:gd name="connsiteY29" fmla="*/ 645318 h 973931"/>
              <a:gd name="connsiteX30" fmla="*/ 323850 w 731044"/>
              <a:gd name="connsiteY30" fmla="*/ 597693 h 973931"/>
              <a:gd name="connsiteX31" fmla="*/ 347663 w 731044"/>
              <a:gd name="connsiteY31" fmla="*/ 581025 h 973931"/>
              <a:gd name="connsiteX32" fmla="*/ 333375 w 731044"/>
              <a:gd name="connsiteY32" fmla="*/ 545306 h 973931"/>
              <a:gd name="connsiteX33" fmla="*/ 273844 w 731044"/>
              <a:gd name="connsiteY33" fmla="*/ 573881 h 973931"/>
              <a:gd name="connsiteX34" fmla="*/ 247650 w 731044"/>
              <a:gd name="connsiteY34" fmla="*/ 521493 h 973931"/>
              <a:gd name="connsiteX35" fmla="*/ 271463 w 731044"/>
              <a:gd name="connsiteY35" fmla="*/ 511968 h 973931"/>
              <a:gd name="connsiteX36" fmla="*/ 257175 w 731044"/>
              <a:gd name="connsiteY36" fmla="*/ 478631 h 973931"/>
              <a:gd name="connsiteX37" fmla="*/ 192881 w 731044"/>
              <a:gd name="connsiteY37" fmla="*/ 502443 h 973931"/>
              <a:gd name="connsiteX38" fmla="*/ 169069 w 731044"/>
              <a:gd name="connsiteY38" fmla="*/ 447675 h 973931"/>
              <a:gd name="connsiteX39" fmla="*/ 195263 w 731044"/>
              <a:gd name="connsiteY39" fmla="*/ 438150 h 973931"/>
              <a:gd name="connsiteX40" fmla="*/ 180975 w 731044"/>
              <a:gd name="connsiteY40" fmla="*/ 400050 h 973931"/>
              <a:gd name="connsiteX41" fmla="*/ 130969 w 731044"/>
              <a:gd name="connsiteY41" fmla="*/ 423862 h 973931"/>
              <a:gd name="connsiteX42" fmla="*/ 107156 w 731044"/>
              <a:gd name="connsiteY42" fmla="*/ 371475 h 973931"/>
              <a:gd name="connsiteX43" fmla="*/ 138113 w 731044"/>
              <a:gd name="connsiteY43" fmla="*/ 359568 h 973931"/>
              <a:gd name="connsiteX44" fmla="*/ 123825 w 731044"/>
              <a:gd name="connsiteY44" fmla="*/ 326231 h 973931"/>
              <a:gd name="connsiteX45" fmla="*/ 95250 w 731044"/>
              <a:gd name="connsiteY45" fmla="*/ 338137 h 973931"/>
              <a:gd name="connsiteX46" fmla="*/ 76200 w 731044"/>
              <a:gd name="connsiteY46" fmla="*/ 288131 h 973931"/>
              <a:gd name="connsiteX47" fmla="*/ 100013 w 731044"/>
              <a:gd name="connsiteY47" fmla="*/ 276225 h 973931"/>
              <a:gd name="connsiteX48" fmla="*/ 85725 w 731044"/>
              <a:gd name="connsiteY48" fmla="*/ 233362 h 973931"/>
              <a:gd name="connsiteX49" fmla="*/ 61913 w 731044"/>
              <a:gd name="connsiteY49" fmla="*/ 245268 h 973931"/>
              <a:gd name="connsiteX50" fmla="*/ 42863 w 731044"/>
              <a:gd name="connsiteY50" fmla="*/ 200025 h 973931"/>
              <a:gd name="connsiteX51" fmla="*/ 64294 w 731044"/>
              <a:gd name="connsiteY51" fmla="*/ 188118 h 973931"/>
              <a:gd name="connsiteX52" fmla="*/ 50006 w 731044"/>
              <a:gd name="connsiteY52" fmla="*/ 154781 h 973931"/>
              <a:gd name="connsiteX53" fmla="*/ 23813 w 731044"/>
              <a:gd name="connsiteY53" fmla="*/ 166687 h 973931"/>
              <a:gd name="connsiteX54" fmla="*/ 0 w 731044"/>
              <a:gd name="connsiteY54" fmla="*/ 114300 h 973931"/>
              <a:gd name="connsiteX55" fmla="*/ 4763 w 731044"/>
              <a:gd name="connsiteY55" fmla="*/ 61912 h 97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1044" h="973931">
                <a:moveTo>
                  <a:pt x="4763" y="61912"/>
                </a:moveTo>
                <a:lnTo>
                  <a:pt x="145256" y="0"/>
                </a:lnTo>
                <a:lnTo>
                  <a:pt x="302419" y="352425"/>
                </a:lnTo>
                <a:lnTo>
                  <a:pt x="328613" y="338137"/>
                </a:lnTo>
                <a:lnTo>
                  <a:pt x="369094" y="426243"/>
                </a:lnTo>
                <a:lnTo>
                  <a:pt x="409575" y="407193"/>
                </a:lnTo>
                <a:lnTo>
                  <a:pt x="450056" y="502443"/>
                </a:lnTo>
                <a:lnTo>
                  <a:pt x="481013" y="481012"/>
                </a:lnTo>
                <a:lnTo>
                  <a:pt x="516731" y="564356"/>
                </a:lnTo>
                <a:lnTo>
                  <a:pt x="545306" y="547687"/>
                </a:lnTo>
                <a:lnTo>
                  <a:pt x="588169" y="642937"/>
                </a:lnTo>
                <a:lnTo>
                  <a:pt x="607219" y="631031"/>
                </a:lnTo>
                <a:lnTo>
                  <a:pt x="731044" y="904875"/>
                </a:lnTo>
                <a:lnTo>
                  <a:pt x="557213" y="973931"/>
                </a:lnTo>
                <a:lnTo>
                  <a:pt x="535781" y="916781"/>
                </a:lnTo>
                <a:lnTo>
                  <a:pt x="554831" y="909637"/>
                </a:lnTo>
                <a:lnTo>
                  <a:pt x="538163" y="869156"/>
                </a:lnTo>
                <a:lnTo>
                  <a:pt x="523875" y="878681"/>
                </a:lnTo>
                <a:lnTo>
                  <a:pt x="492919" y="823912"/>
                </a:lnTo>
                <a:lnTo>
                  <a:pt x="511969" y="819150"/>
                </a:lnTo>
                <a:lnTo>
                  <a:pt x="502444" y="785812"/>
                </a:lnTo>
                <a:lnTo>
                  <a:pt x="478631" y="792956"/>
                </a:lnTo>
                <a:lnTo>
                  <a:pt x="454819" y="740568"/>
                </a:lnTo>
                <a:lnTo>
                  <a:pt x="476250" y="731043"/>
                </a:lnTo>
                <a:lnTo>
                  <a:pt x="464344" y="700087"/>
                </a:lnTo>
                <a:lnTo>
                  <a:pt x="423863" y="719137"/>
                </a:lnTo>
                <a:lnTo>
                  <a:pt x="397669" y="657225"/>
                </a:lnTo>
                <a:lnTo>
                  <a:pt x="419100" y="650081"/>
                </a:lnTo>
                <a:lnTo>
                  <a:pt x="404813" y="616743"/>
                </a:lnTo>
                <a:lnTo>
                  <a:pt x="345281" y="645318"/>
                </a:lnTo>
                <a:lnTo>
                  <a:pt x="323850" y="597693"/>
                </a:lnTo>
                <a:lnTo>
                  <a:pt x="347663" y="581025"/>
                </a:lnTo>
                <a:lnTo>
                  <a:pt x="333375" y="545306"/>
                </a:lnTo>
                <a:lnTo>
                  <a:pt x="273844" y="573881"/>
                </a:lnTo>
                <a:lnTo>
                  <a:pt x="247650" y="521493"/>
                </a:lnTo>
                <a:lnTo>
                  <a:pt x="271463" y="511968"/>
                </a:lnTo>
                <a:lnTo>
                  <a:pt x="257175" y="478631"/>
                </a:lnTo>
                <a:lnTo>
                  <a:pt x="192881" y="502443"/>
                </a:lnTo>
                <a:lnTo>
                  <a:pt x="169069" y="447675"/>
                </a:lnTo>
                <a:lnTo>
                  <a:pt x="195263" y="438150"/>
                </a:lnTo>
                <a:lnTo>
                  <a:pt x="180975" y="400050"/>
                </a:lnTo>
                <a:lnTo>
                  <a:pt x="130969" y="423862"/>
                </a:lnTo>
                <a:lnTo>
                  <a:pt x="107156" y="371475"/>
                </a:lnTo>
                <a:lnTo>
                  <a:pt x="138113" y="359568"/>
                </a:lnTo>
                <a:lnTo>
                  <a:pt x="123825" y="326231"/>
                </a:lnTo>
                <a:lnTo>
                  <a:pt x="95250" y="338137"/>
                </a:lnTo>
                <a:lnTo>
                  <a:pt x="76200" y="288131"/>
                </a:lnTo>
                <a:lnTo>
                  <a:pt x="100013" y="276225"/>
                </a:lnTo>
                <a:lnTo>
                  <a:pt x="85725" y="233362"/>
                </a:lnTo>
                <a:lnTo>
                  <a:pt x="61913" y="245268"/>
                </a:lnTo>
                <a:lnTo>
                  <a:pt x="42863" y="200025"/>
                </a:lnTo>
                <a:lnTo>
                  <a:pt x="64294" y="188118"/>
                </a:lnTo>
                <a:lnTo>
                  <a:pt x="50006" y="154781"/>
                </a:lnTo>
                <a:lnTo>
                  <a:pt x="23813" y="166687"/>
                </a:lnTo>
                <a:lnTo>
                  <a:pt x="0" y="114300"/>
                </a:lnTo>
                <a:lnTo>
                  <a:pt x="4763" y="61912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D4D8BC-79F0-29EC-8FB5-3CAC3B34C844}"/>
              </a:ext>
            </a:extLst>
          </p:cNvPr>
          <p:cNvSpPr/>
          <p:nvPr/>
        </p:nvSpPr>
        <p:spPr>
          <a:xfrm>
            <a:off x="10795075" y="4827615"/>
            <a:ext cx="517525" cy="530225"/>
          </a:xfrm>
          <a:custGeom>
            <a:avLst/>
            <a:gdLst>
              <a:gd name="connsiteX0" fmla="*/ 419100 w 517525"/>
              <a:gd name="connsiteY0" fmla="*/ 0 h 530225"/>
              <a:gd name="connsiteX1" fmla="*/ 517525 w 517525"/>
              <a:gd name="connsiteY1" fmla="*/ 79375 h 530225"/>
              <a:gd name="connsiteX2" fmla="*/ 101600 w 517525"/>
              <a:gd name="connsiteY2" fmla="*/ 530225 h 530225"/>
              <a:gd name="connsiteX3" fmla="*/ 0 w 517525"/>
              <a:gd name="connsiteY3" fmla="*/ 438150 h 530225"/>
              <a:gd name="connsiteX4" fmla="*/ 419100 w 517525"/>
              <a:gd name="connsiteY4" fmla="*/ 0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525" h="530225">
                <a:moveTo>
                  <a:pt x="419100" y="0"/>
                </a:moveTo>
                <a:lnTo>
                  <a:pt x="517525" y="79375"/>
                </a:lnTo>
                <a:lnTo>
                  <a:pt x="101600" y="530225"/>
                </a:lnTo>
                <a:lnTo>
                  <a:pt x="0" y="438150"/>
                </a:lnTo>
                <a:lnTo>
                  <a:pt x="41910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ACBCDB-B918-DFA4-CB39-ED2F4323CC97}"/>
              </a:ext>
            </a:extLst>
          </p:cNvPr>
          <p:cNvSpPr/>
          <p:nvPr/>
        </p:nvSpPr>
        <p:spPr>
          <a:xfrm>
            <a:off x="8928095" y="4827615"/>
            <a:ext cx="517525" cy="530225"/>
          </a:xfrm>
          <a:custGeom>
            <a:avLst/>
            <a:gdLst>
              <a:gd name="connsiteX0" fmla="*/ 419100 w 517525"/>
              <a:gd name="connsiteY0" fmla="*/ 0 h 530225"/>
              <a:gd name="connsiteX1" fmla="*/ 517525 w 517525"/>
              <a:gd name="connsiteY1" fmla="*/ 79375 h 530225"/>
              <a:gd name="connsiteX2" fmla="*/ 101600 w 517525"/>
              <a:gd name="connsiteY2" fmla="*/ 530225 h 530225"/>
              <a:gd name="connsiteX3" fmla="*/ 0 w 517525"/>
              <a:gd name="connsiteY3" fmla="*/ 438150 h 530225"/>
              <a:gd name="connsiteX4" fmla="*/ 419100 w 517525"/>
              <a:gd name="connsiteY4" fmla="*/ 0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525" h="530225">
                <a:moveTo>
                  <a:pt x="419100" y="0"/>
                </a:moveTo>
                <a:lnTo>
                  <a:pt x="517525" y="79375"/>
                </a:lnTo>
                <a:lnTo>
                  <a:pt x="101600" y="530225"/>
                </a:lnTo>
                <a:lnTo>
                  <a:pt x="0" y="438150"/>
                </a:lnTo>
                <a:lnTo>
                  <a:pt x="41910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7865D3-874F-7D63-B9CF-FE06A89E2977}"/>
              </a:ext>
            </a:extLst>
          </p:cNvPr>
          <p:cNvSpPr/>
          <p:nvPr/>
        </p:nvSpPr>
        <p:spPr>
          <a:xfrm>
            <a:off x="9002745" y="2689128"/>
            <a:ext cx="339725" cy="511175"/>
          </a:xfrm>
          <a:custGeom>
            <a:avLst/>
            <a:gdLst>
              <a:gd name="connsiteX0" fmla="*/ 73025 w 339725"/>
              <a:gd name="connsiteY0" fmla="*/ 152400 h 511175"/>
              <a:gd name="connsiteX1" fmla="*/ 212725 w 339725"/>
              <a:gd name="connsiteY1" fmla="*/ 0 h 511175"/>
              <a:gd name="connsiteX2" fmla="*/ 330200 w 339725"/>
              <a:gd name="connsiteY2" fmla="*/ 95250 h 511175"/>
              <a:gd name="connsiteX3" fmla="*/ 282575 w 339725"/>
              <a:gd name="connsiteY3" fmla="*/ 146050 h 511175"/>
              <a:gd name="connsiteX4" fmla="*/ 339725 w 339725"/>
              <a:gd name="connsiteY4" fmla="*/ 193675 h 511175"/>
              <a:gd name="connsiteX5" fmla="*/ 254000 w 339725"/>
              <a:gd name="connsiteY5" fmla="*/ 285750 h 511175"/>
              <a:gd name="connsiteX6" fmla="*/ 292100 w 339725"/>
              <a:gd name="connsiteY6" fmla="*/ 323850 h 511175"/>
              <a:gd name="connsiteX7" fmla="*/ 174625 w 339725"/>
              <a:gd name="connsiteY7" fmla="*/ 469900 h 511175"/>
              <a:gd name="connsiteX8" fmla="*/ 146050 w 339725"/>
              <a:gd name="connsiteY8" fmla="*/ 454025 h 511175"/>
              <a:gd name="connsiteX9" fmla="*/ 101600 w 339725"/>
              <a:gd name="connsiteY9" fmla="*/ 511175 h 511175"/>
              <a:gd name="connsiteX10" fmla="*/ 38100 w 339725"/>
              <a:gd name="connsiteY10" fmla="*/ 457200 h 511175"/>
              <a:gd name="connsiteX11" fmla="*/ 79375 w 339725"/>
              <a:gd name="connsiteY11" fmla="*/ 403225 h 511175"/>
              <a:gd name="connsiteX12" fmla="*/ 0 w 339725"/>
              <a:gd name="connsiteY12" fmla="*/ 339725 h 511175"/>
              <a:gd name="connsiteX13" fmla="*/ 123825 w 339725"/>
              <a:gd name="connsiteY13" fmla="*/ 193675 h 511175"/>
              <a:gd name="connsiteX14" fmla="*/ 73025 w 339725"/>
              <a:gd name="connsiteY14" fmla="*/ 15240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725" h="511175">
                <a:moveTo>
                  <a:pt x="73025" y="152400"/>
                </a:moveTo>
                <a:lnTo>
                  <a:pt x="212725" y="0"/>
                </a:lnTo>
                <a:lnTo>
                  <a:pt x="330200" y="95250"/>
                </a:lnTo>
                <a:lnTo>
                  <a:pt x="282575" y="146050"/>
                </a:lnTo>
                <a:lnTo>
                  <a:pt x="339725" y="193675"/>
                </a:lnTo>
                <a:lnTo>
                  <a:pt x="254000" y="285750"/>
                </a:lnTo>
                <a:lnTo>
                  <a:pt x="292100" y="323850"/>
                </a:lnTo>
                <a:lnTo>
                  <a:pt x="174625" y="469900"/>
                </a:lnTo>
                <a:lnTo>
                  <a:pt x="146050" y="454025"/>
                </a:lnTo>
                <a:lnTo>
                  <a:pt x="101600" y="511175"/>
                </a:lnTo>
                <a:lnTo>
                  <a:pt x="38100" y="457200"/>
                </a:lnTo>
                <a:lnTo>
                  <a:pt x="79375" y="403225"/>
                </a:lnTo>
                <a:lnTo>
                  <a:pt x="0" y="339725"/>
                </a:lnTo>
                <a:lnTo>
                  <a:pt x="123825" y="193675"/>
                </a:lnTo>
                <a:lnTo>
                  <a:pt x="73025" y="1524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041D77-938A-785D-AF37-BA3495A44908}"/>
              </a:ext>
            </a:extLst>
          </p:cNvPr>
          <p:cNvSpPr/>
          <p:nvPr/>
        </p:nvSpPr>
        <p:spPr>
          <a:xfrm>
            <a:off x="10916238" y="2689128"/>
            <a:ext cx="339725" cy="511175"/>
          </a:xfrm>
          <a:custGeom>
            <a:avLst/>
            <a:gdLst>
              <a:gd name="connsiteX0" fmla="*/ 73025 w 339725"/>
              <a:gd name="connsiteY0" fmla="*/ 152400 h 511175"/>
              <a:gd name="connsiteX1" fmla="*/ 212725 w 339725"/>
              <a:gd name="connsiteY1" fmla="*/ 0 h 511175"/>
              <a:gd name="connsiteX2" fmla="*/ 330200 w 339725"/>
              <a:gd name="connsiteY2" fmla="*/ 95250 h 511175"/>
              <a:gd name="connsiteX3" fmla="*/ 282575 w 339725"/>
              <a:gd name="connsiteY3" fmla="*/ 146050 h 511175"/>
              <a:gd name="connsiteX4" fmla="*/ 339725 w 339725"/>
              <a:gd name="connsiteY4" fmla="*/ 193675 h 511175"/>
              <a:gd name="connsiteX5" fmla="*/ 254000 w 339725"/>
              <a:gd name="connsiteY5" fmla="*/ 285750 h 511175"/>
              <a:gd name="connsiteX6" fmla="*/ 292100 w 339725"/>
              <a:gd name="connsiteY6" fmla="*/ 323850 h 511175"/>
              <a:gd name="connsiteX7" fmla="*/ 174625 w 339725"/>
              <a:gd name="connsiteY7" fmla="*/ 469900 h 511175"/>
              <a:gd name="connsiteX8" fmla="*/ 146050 w 339725"/>
              <a:gd name="connsiteY8" fmla="*/ 454025 h 511175"/>
              <a:gd name="connsiteX9" fmla="*/ 101600 w 339725"/>
              <a:gd name="connsiteY9" fmla="*/ 511175 h 511175"/>
              <a:gd name="connsiteX10" fmla="*/ 38100 w 339725"/>
              <a:gd name="connsiteY10" fmla="*/ 457200 h 511175"/>
              <a:gd name="connsiteX11" fmla="*/ 79375 w 339725"/>
              <a:gd name="connsiteY11" fmla="*/ 403225 h 511175"/>
              <a:gd name="connsiteX12" fmla="*/ 0 w 339725"/>
              <a:gd name="connsiteY12" fmla="*/ 339725 h 511175"/>
              <a:gd name="connsiteX13" fmla="*/ 123825 w 339725"/>
              <a:gd name="connsiteY13" fmla="*/ 193675 h 511175"/>
              <a:gd name="connsiteX14" fmla="*/ 73025 w 339725"/>
              <a:gd name="connsiteY14" fmla="*/ 15240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725" h="511175">
                <a:moveTo>
                  <a:pt x="73025" y="152400"/>
                </a:moveTo>
                <a:lnTo>
                  <a:pt x="212725" y="0"/>
                </a:lnTo>
                <a:lnTo>
                  <a:pt x="330200" y="95250"/>
                </a:lnTo>
                <a:lnTo>
                  <a:pt x="282575" y="146050"/>
                </a:lnTo>
                <a:lnTo>
                  <a:pt x="339725" y="193675"/>
                </a:lnTo>
                <a:lnTo>
                  <a:pt x="254000" y="285750"/>
                </a:lnTo>
                <a:lnTo>
                  <a:pt x="292100" y="323850"/>
                </a:lnTo>
                <a:lnTo>
                  <a:pt x="174625" y="469900"/>
                </a:lnTo>
                <a:lnTo>
                  <a:pt x="146050" y="454025"/>
                </a:lnTo>
                <a:lnTo>
                  <a:pt x="101600" y="511175"/>
                </a:lnTo>
                <a:lnTo>
                  <a:pt x="38100" y="457200"/>
                </a:lnTo>
                <a:lnTo>
                  <a:pt x="79375" y="403225"/>
                </a:lnTo>
                <a:lnTo>
                  <a:pt x="0" y="339725"/>
                </a:lnTo>
                <a:lnTo>
                  <a:pt x="123825" y="193675"/>
                </a:lnTo>
                <a:lnTo>
                  <a:pt x="73025" y="1524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2325B2A-3B09-B7FC-62CD-9FAA958E2F5F}"/>
              </a:ext>
            </a:extLst>
          </p:cNvPr>
          <p:cNvSpPr/>
          <p:nvPr/>
        </p:nvSpPr>
        <p:spPr>
          <a:xfrm>
            <a:off x="3215202" y="5547770"/>
            <a:ext cx="707231" cy="242887"/>
          </a:xfrm>
          <a:custGeom>
            <a:avLst/>
            <a:gdLst>
              <a:gd name="connsiteX0" fmla="*/ 0 w 728663"/>
              <a:gd name="connsiteY0" fmla="*/ 0 h 242887"/>
              <a:gd name="connsiteX1" fmla="*/ 728663 w 728663"/>
              <a:gd name="connsiteY1" fmla="*/ 33337 h 242887"/>
              <a:gd name="connsiteX2" fmla="*/ 714375 w 728663"/>
              <a:gd name="connsiteY2" fmla="*/ 242887 h 242887"/>
              <a:gd name="connsiteX3" fmla="*/ 0 w 728663"/>
              <a:gd name="connsiteY3" fmla="*/ 209550 h 242887"/>
              <a:gd name="connsiteX4" fmla="*/ 0 w 728663"/>
              <a:gd name="connsiteY4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3" h="242887">
                <a:moveTo>
                  <a:pt x="0" y="0"/>
                </a:moveTo>
                <a:lnTo>
                  <a:pt x="728663" y="33337"/>
                </a:lnTo>
                <a:lnTo>
                  <a:pt x="714375" y="242887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81E0268-4B27-B86C-0501-44F4726FED54}"/>
              </a:ext>
            </a:extLst>
          </p:cNvPr>
          <p:cNvSpPr/>
          <p:nvPr/>
        </p:nvSpPr>
        <p:spPr>
          <a:xfrm>
            <a:off x="3946246" y="5595395"/>
            <a:ext cx="309562" cy="528637"/>
          </a:xfrm>
          <a:custGeom>
            <a:avLst/>
            <a:gdLst>
              <a:gd name="connsiteX0" fmla="*/ 19050 w 309562"/>
              <a:gd name="connsiteY0" fmla="*/ 0 h 528637"/>
              <a:gd name="connsiteX1" fmla="*/ 309562 w 309562"/>
              <a:gd name="connsiteY1" fmla="*/ 9525 h 528637"/>
              <a:gd name="connsiteX2" fmla="*/ 292894 w 309562"/>
              <a:gd name="connsiteY2" fmla="*/ 528637 h 528637"/>
              <a:gd name="connsiteX3" fmla="*/ 0 w 309562"/>
              <a:gd name="connsiteY3" fmla="*/ 516731 h 528637"/>
              <a:gd name="connsiteX4" fmla="*/ 19050 w 309562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" h="528637">
                <a:moveTo>
                  <a:pt x="19050" y="0"/>
                </a:moveTo>
                <a:lnTo>
                  <a:pt x="309562" y="9525"/>
                </a:lnTo>
                <a:lnTo>
                  <a:pt x="292894" y="528637"/>
                </a:lnTo>
                <a:lnTo>
                  <a:pt x="0" y="516731"/>
                </a:lnTo>
                <a:lnTo>
                  <a:pt x="1905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F426A0E-F886-709D-B0E6-445DA2C118B2}"/>
              </a:ext>
            </a:extLst>
          </p:cNvPr>
          <p:cNvSpPr/>
          <p:nvPr/>
        </p:nvSpPr>
        <p:spPr>
          <a:xfrm>
            <a:off x="3177102" y="5800182"/>
            <a:ext cx="738188" cy="323850"/>
          </a:xfrm>
          <a:custGeom>
            <a:avLst/>
            <a:gdLst>
              <a:gd name="connsiteX0" fmla="*/ 7144 w 738188"/>
              <a:gd name="connsiteY0" fmla="*/ 0 h 323850"/>
              <a:gd name="connsiteX1" fmla="*/ 738188 w 738188"/>
              <a:gd name="connsiteY1" fmla="*/ 33338 h 323850"/>
              <a:gd name="connsiteX2" fmla="*/ 726281 w 738188"/>
              <a:gd name="connsiteY2" fmla="*/ 323850 h 323850"/>
              <a:gd name="connsiteX3" fmla="*/ 0 w 738188"/>
              <a:gd name="connsiteY3" fmla="*/ 288131 h 323850"/>
              <a:gd name="connsiteX4" fmla="*/ 7144 w 738188"/>
              <a:gd name="connsiteY4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88" h="323850">
                <a:moveTo>
                  <a:pt x="7144" y="0"/>
                </a:moveTo>
                <a:lnTo>
                  <a:pt x="738188" y="33338"/>
                </a:lnTo>
                <a:lnTo>
                  <a:pt x="726281" y="323850"/>
                </a:lnTo>
                <a:lnTo>
                  <a:pt x="0" y="288131"/>
                </a:lnTo>
                <a:lnTo>
                  <a:pt x="7144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6AE5F-D91A-7C04-FD70-B6C0BB9B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DBA71-44FA-C8B7-BFAA-2F405DAA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C0ADE-8548-3AD7-34D9-948E075C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Analysis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242244-5B7E-770D-0268-40387E4C8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09" y="1200012"/>
            <a:ext cx="76104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BD6C2-A14D-B6FA-825F-6186E7C8A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136-3FC8-4948-FFF2-71A9449A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Uncertainty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FB626-B9F4-0948-379E-BF3B529F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AF59-F81D-5BFE-ABD5-E50DF9EB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63" y="1508760"/>
            <a:ext cx="7828621" cy="4434840"/>
          </a:xfrm>
        </p:spPr>
        <p:txBody>
          <a:bodyPr>
            <a:normAutofit/>
          </a:bodyPr>
          <a:lstStyle/>
          <a:p>
            <a:r>
              <a:rPr lang="en-US" dirty="0"/>
              <a:t>Multi-temporal VHR imagery (2023–2025)</a:t>
            </a:r>
          </a:p>
          <a:p>
            <a:r>
              <a:rPr lang="en-US" dirty="0"/>
              <a:t>Images selected within +/- 1 month seasonal window</a:t>
            </a:r>
          </a:p>
          <a:p>
            <a:r>
              <a:rPr lang="en-US" dirty="0"/>
              <a:t>Multi-image strategy to address:</a:t>
            </a:r>
          </a:p>
          <a:p>
            <a:pPr lvl="1"/>
            <a:r>
              <a:rPr lang="en-US" dirty="0"/>
              <a:t>Cloud cover</a:t>
            </a:r>
          </a:p>
          <a:p>
            <a:pPr lvl="1"/>
            <a:r>
              <a:rPr lang="en-US" dirty="0"/>
              <a:t>Visual obstructions</a:t>
            </a:r>
          </a:p>
          <a:p>
            <a:r>
              <a:rPr lang="en-US" dirty="0"/>
              <a:t>Priority to:</a:t>
            </a:r>
          </a:p>
          <a:p>
            <a:pPr lvl="1"/>
            <a:r>
              <a:rPr lang="en-US" dirty="0"/>
              <a:t>Cloud-free scenes</a:t>
            </a:r>
          </a:p>
          <a:p>
            <a:pPr lvl="1"/>
            <a:r>
              <a:rPr lang="en-US" dirty="0"/>
              <a:t>Supplementary images to fill gaps</a:t>
            </a:r>
          </a:p>
          <a:p>
            <a:r>
              <a:rPr lang="en-US" dirty="0"/>
              <a:t>Multi-date interpretation for:</a:t>
            </a:r>
          </a:p>
          <a:p>
            <a:pPr lvl="1"/>
            <a:r>
              <a:rPr lang="en-US" dirty="0"/>
              <a:t>Ambiguous reconstruction cases</a:t>
            </a:r>
            <a:br>
              <a:rPr lang="en-US" dirty="0"/>
            </a:br>
            <a:r>
              <a:rPr lang="en-US" dirty="0"/>
              <a:t>(Removed or Under construction structures)</a:t>
            </a:r>
          </a:p>
          <a:p>
            <a:r>
              <a:rPr lang="en-US" dirty="0"/>
              <a:t>Overlapping seasonal imagery ensures: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reliable analysis</a:t>
            </a:r>
          </a:p>
        </p:txBody>
      </p:sp>
    </p:spTree>
    <p:extLst>
      <p:ext uri="{BB962C8B-B14F-4D97-AF65-F5344CB8AC3E}">
        <p14:creationId xmlns:p14="http://schemas.microsoft.com/office/powerpoint/2010/main" val="304297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76E1-6C64-A2C5-7D86-DD70463E7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227B1A-BD99-6A7F-FA1E-1517D94C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4" y="0"/>
            <a:ext cx="12204204" cy="68648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3D9F8-2C8F-C89E-734C-0EED120E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7412-5144-7D11-5F7B-02B80843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Building-level reconstruction monitoring</a:t>
            </a:r>
          </a:p>
          <a:p>
            <a:r>
              <a:rPr lang="en-US" dirty="0"/>
              <a:t>Hybrid AI + manual approach</a:t>
            </a:r>
          </a:p>
          <a:p>
            <a:r>
              <a:rPr lang="en-US" dirty="0"/>
              <a:t>Multi-temporal framework</a:t>
            </a:r>
          </a:p>
          <a:p>
            <a:r>
              <a:rPr lang="en-US" dirty="0"/>
              <a:t>Robust and reliable classification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BB0A4F-9042-4A29-9574-53E505A5F5A4}"/>
              </a:ext>
            </a:extLst>
          </p:cNvPr>
          <p:cNvSpPr txBox="1">
            <a:spLocks/>
          </p:cNvSpPr>
          <p:nvPr/>
        </p:nvSpPr>
        <p:spPr>
          <a:xfrm>
            <a:off x="272963" y="3872106"/>
            <a:ext cx="5823037" cy="244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Transferable framework</a:t>
            </a:r>
          </a:p>
          <a:p>
            <a:r>
              <a:rPr lang="en-US" dirty="0"/>
              <a:t>Scalable to different regions (especially coastal regions)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supports:</a:t>
            </a:r>
          </a:p>
          <a:p>
            <a:r>
              <a:rPr lang="en-US" dirty="0"/>
              <a:t>Urban planning</a:t>
            </a:r>
          </a:p>
          <a:p>
            <a:r>
              <a:rPr lang="en-US" dirty="0"/>
              <a:t>Resilience evaluation</a:t>
            </a:r>
          </a:p>
          <a:p>
            <a:r>
              <a:rPr lang="en-US" dirty="0"/>
              <a:t>Disaster risk reduction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076583-C727-7781-1860-B6FC05D80EF7}"/>
              </a:ext>
            </a:extLst>
          </p:cNvPr>
          <p:cNvCxnSpPr>
            <a:cxnSpLocks/>
          </p:cNvCxnSpPr>
          <p:nvPr/>
        </p:nvCxnSpPr>
        <p:spPr>
          <a:xfrm>
            <a:off x="338328" y="3438144"/>
            <a:ext cx="16916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2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281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A multi-temporal Very High-Resolution optical satellite remote sensing framework for post-disaster reconstruction monitoring</vt:lpstr>
      <vt:lpstr>Why Long-Term Monitoring Matters?</vt:lpstr>
      <vt:lpstr>Objective and Data </vt:lpstr>
      <vt:lpstr>Framework Overview</vt:lpstr>
      <vt:lpstr>Building Detection and Interpretation</vt:lpstr>
      <vt:lpstr>Classification Scheme </vt:lpstr>
      <vt:lpstr>Temporal Analysis</vt:lpstr>
      <vt:lpstr>Handling Uncertainty </vt:lpstr>
      <vt:lpstr>Key Contribution and Impact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</dc:creator>
  <cp:lastModifiedBy>Nikolaos Stasinos</cp:lastModifiedBy>
  <cp:revision>29</cp:revision>
  <dcterms:created xsi:type="dcterms:W3CDTF">2024-09-03T09:01:58Z</dcterms:created>
  <dcterms:modified xsi:type="dcterms:W3CDTF">2026-05-05T13:34:03Z</dcterms:modified>
</cp:coreProperties>
</file>